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69"/>
  </p:notesMasterIdLst>
  <p:sldIdLst>
    <p:sldId id="374" r:id="rId2"/>
    <p:sldId id="257" r:id="rId3"/>
    <p:sldId id="310" r:id="rId4"/>
    <p:sldId id="258" r:id="rId5"/>
    <p:sldId id="259" r:id="rId6"/>
    <p:sldId id="317" r:id="rId7"/>
    <p:sldId id="343" r:id="rId8"/>
    <p:sldId id="320" r:id="rId9"/>
    <p:sldId id="342" r:id="rId10"/>
    <p:sldId id="321" r:id="rId11"/>
    <p:sldId id="322" r:id="rId12"/>
    <p:sldId id="324" r:id="rId13"/>
    <p:sldId id="333" r:id="rId14"/>
    <p:sldId id="341" r:id="rId15"/>
    <p:sldId id="260" r:id="rId16"/>
    <p:sldId id="355" r:id="rId17"/>
    <p:sldId id="354" r:id="rId18"/>
    <p:sldId id="353" r:id="rId19"/>
    <p:sldId id="334" r:id="rId20"/>
    <p:sldId id="335" r:id="rId21"/>
    <p:sldId id="367" r:id="rId22"/>
    <p:sldId id="263" r:id="rId23"/>
    <p:sldId id="336" r:id="rId24"/>
    <p:sldId id="349" r:id="rId25"/>
    <p:sldId id="350" r:id="rId26"/>
    <p:sldId id="351" r:id="rId27"/>
    <p:sldId id="352" r:id="rId28"/>
    <p:sldId id="272" r:id="rId29"/>
    <p:sldId id="348" r:id="rId30"/>
    <p:sldId id="347" r:id="rId31"/>
    <p:sldId id="365" r:id="rId32"/>
    <p:sldId id="273" r:id="rId33"/>
    <p:sldId id="358" r:id="rId34"/>
    <p:sldId id="274" r:id="rId35"/>
    <p:sldId id="296" r:id="rId36"/>
    <p:sldId id="276" r:id="rId37"/>
    <p:sldId id="277" r:id="rId38"/>
    <p:sldId id="278" r:id="rId39"/>
    <p:sldId id="279" r:id="rId40"/>
    <p:sldId id="366" r:id="rId41"/>
    <p:sldId id="280" r:id="rId42"/>
    <p:sldId id="281" r:id="rId43"/>
    <p:sldId id="312" r:id="rId44"/>
    <p:sldId id="297" r:id="rId45"/>
    <p:sldId id="282" r:id="rId46"/>
    <p:sldId id="283" r:id="rId47"/>
    <p:sldId id="313" r:id="rId48"/>
    <p:sldId id="284" r:id="rId49"/>
    <p:sldId id="285" r:id="rId50"/>
    <p:sldId id="286" r:id="rId51"/>
    <p:sldId id="287" r:id="rId52"/>
    <p:sldId id="364" r:id="rId53"/>
    <p:sldId id="288" r:id="rId54"/>
    <p:sldId id="298" r:id="rId55"/>
    <p:sldId id="289" r:id="rId56"/>
    <p:sldId id="368" r:id="rId57"/>
    <p:sldId id="369" r:id="rId58"/>
    <p:sldId id="370" r:id="rId59"/>
    <p:sldId id="371" r:id="rId60"/>
    <p:sldId id="293" r:id="rId61"/>
    <p:sldId id="292" r:id="rId62"/>
    <p:sldId id="314" r:id="rId63"/>
    <p:sldId id="294" r:id="rId64"/>
    <p:sldId id="295" r:id="rId65"/>
    <p:sldId id="299" r:id="rId66"/>
    <p:sldId id="315" r:id="rId67"/>
    <p:sldId id="375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6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8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BE32E-DFCE-4223-8AD0-5D73432159EC}" type="datetimeFigureOut">
              <a:rPr lang="en-GB" smtClean="0"/>
              <a:t>25/09/2015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D20AC-61D7-45F3-BCA0-2D22142B5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43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D20AC-61D7-45F3-BCA0-2D22142B54B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568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74F1677-77F0-4F79-B2CD-C2915DD8406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70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file:///C:\Users\Owner\Downloads\B978143772607700021X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file:///C:\Users\Owner\Downloads\B978143772607700021X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file:///C:\Users\Owner\Downloads\B978143772607700021X.ht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Owner\Downloads\B978143772607700021X.ht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.eg/url?sa=i&amp;rct=j&amp;q=&amp;esrc=s&amp;frm=1&amp;source=images&amp;cd=&amp;cad=rja&amp;docid=YRSVi63vlRrNaM&amp;tbnid=qgj6gtmuhv8O2M:&amp;ved=0CAUQjRw&amp;url=http://www.flickr.com/photos/55004301@N05/5101704089/&amp;ei=b0WGUuSsJub80QXDh4HQDQ&amp;bvm=bv.56643336,d.ZG4&amp;psig=AFQjCNEl-oZObdxg1wdQnaQMUwSJ1iLoeA&amp;ust=1384617602823587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file:///C:\Users\Owner\Downloads\B978143772607700021X.htm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600" y="4800600"/>
            <a:ext cx="8534400" cy="2057400"/>
          </a:xfrm>
        </p:spPr>
        <p:txBody>
          <a:bodyPr/>
          <a:lstStyle/>
          <a:p>
            <a:pPr marL="18288" indent="0" algn="ctr"/>
            <a:r>
              <a:rPr lang="en-US" sz="4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Wedad</a:t>
            </a:r>
            <a: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M. </a:t>
            </a:r>
            <a:r>
              <a:rPr lang="en-US" sz="4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Nawar</a:t>
            </a:r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;</a:t>
            </a:r>
            <a: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BDS. Faculty of Dentistry,</a:t>
            </a:r>
            <a:b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Alexandria University, </a:t>
            </a:r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Egypt</a:t>
            </a:r>
            <a:endParaRPr lang="en-GB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-61913"/>
            <a:ext cx="7086600" cy="4862513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en-US" sz="4000" dirty="0"/>
              <a:t>A </a:t>
            </a:r>
            <a:r>
              <a:rPr lang="en-US" sz="4000" dirty="0">
                <a:effectLst/>
              </a:rPr>
              <a:t>Potential</a:t>
            </a:r>
            <a:r>
              <a:rPr lang="en-US" sz="4000" dirty="0"/>
              <a:t> Role for</a:t>
            </a:r>
            <a:r>
              <a:rPr lang="en-US" sz="4000" b="1" dirty="0"/>
              <a:t> </a:t>
            </a:r>
            <a:r>
              <a:rPr lang="en-US" sz="4000" b="1" i="1" dirty="0"/>
              <a:t>Sex Hormone Receptor Antagonists</a:t>
            </a:r>
            <a:r>
              <a:rPr lang="en-US" sz="4000" b="1" dirty="0"/>
              <a:t> </a:t>
            </a:r>
            <a:r>
              <a:rPr lang="en-US" sz="4000" dirty="0"/>
              <a:t>in Treatment of </a:t>
            </a:r>
            <a:r>
              <a:rPr lang="en-US" sz="4000" b="1" dirty="0"/>
              <a:t>Malignant Salivary Gland Tumors,</a:t>
            </a:r>
            <a:r>
              <a:rPr lang="en-US" sz="4000" dirty="0"/>
              <a:t> as compared to</a:t>
            </a:r>
            <a:r>
              <a:rPr lang="en-US" sz="4000" b="1" dirty="0"/>
              <a:t> Breast Cancer</a:t>
            </a:r>
            <a:endParaRPr lang="en-GB" sz="40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914400"/>
            <a:ext cx="2057400" cy="205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9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000" dirty="0" smtClean="0"/>
          </a:p>
          <a:p>
            <a:pPr marL="0" indent="0" algn="ctr">
              <a:buNone/>
            </a:pPr>
            <a:r>
              <a:rPr lang="en-GB" sz="4000" dirty="0" smtClean="0"/>
              <a:t>Breast and salivary glands  are similar </a:t>
            </a:r>
            <a:r>
              <a:rPr lang="en-GB" sz="4000" b="1" dirty="0" smtClean="0">
                <a:solidFill>
                  <a:schemeClr val="tx2">
                    <a:lumMod val="75000"/>
                  </a:schemeClr>
                </a:solidFill>
              </a:rPr>
              <a:t>morphologically</a:t>
            </a:r>
          </a:p>
          <a:p>
            <a:endParaRPr lang="en-GB" sz="4000" dirty="0" smtClean="0"/>
          </a:p>
          <a:p>
            <a:endParaRPr lang="en-GB" sz="4000" dirty="0" smtClean="0"/>
          </a:p>
          <a:p>
            <a:pPr marL="0" indent="0" algn="ctr">
              <a:buNone/>
            </a:pPr>
            <a:r>
              <a:rPr lang="en-GB" sz="4000" dirty="0" smtClean="0"/>
              <a:t>consequently we expect </a:t>
            </a:r>
            <a:r>
              <a:rPr lang="en-GB" sz="4000" dirty="0"/>
              <a:t>similarities in the </a:t>
            </a:r>
            <a:r>
              <a:rPr lang="en-GB" sz="4000" b="1" dirty="0">
                <a:solidFill>
                  <a:schemeClr val="tx2">
                    <a:lumMod val="75000"/>
                  </a:schemeClr>
                </a:solidFill>
              </a:rPr>
              <a:t>pathological</a:t>
            </a:r>
            <a:r>
              <a:rPr lang="en-GB" sz="4000" dirty="0"/>
              <a:t> processes.</a:t>
            </a:r>
            <a:endParaRPr lang="en-GB" sz="4000" dirty="0" smtClean="0"/>
          </a:p>
          <a:p>
            <a:endParaRPr lang="en-GB" sz="3000" dirty="0"/>
          </a:p>
          <a:p>
            <a:endParaRPr lang="en-GB" sz="3000" dirty="0" smtClean="0"/>
          </a:p>
          <a:p>
            <a:endParaRPr lang="en-GB" sz="3000" dirty="0"/>
          </a:p>
          <a:p>
            <a:endParaRPr lang="en-GB" sz="3000" dirty="0"/>
          </a:p>
        </p:txBody>
      </p:sp>
      <p:sp>
        <p:nvSpPr>
          <p:cNvPr id="4" name="Down Arrow 3"/>
          <p:cNvSpPr/>
          <p:nvPr/>
        </p:nvSpPr>
        <p:spPr>
          <a:xfrm>
            <a:off x="3733800" y="2526792"/>
            <a:ext cx="484632" cy="978408"/>
          </a:xfrm>
          <a:prstGeom prst="down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09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42"/>
    </mc:Choice>
    <mc:Fallback xmlns="">
      <p:transition spd="slow" advTm="14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dirty="0"/>
              <a:t>Since adjuvant 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</a:rPr>
              <a:t>hormonal therapy </a:t>
            </a:r>
            <a:r>
              <a:rPr lang="en-GB" sz="4000" dirty="0"/>
              <a:t>is recommended for hormone receptor positive </a:t>
            </a:r>
            <a:r>
              <a:rPr lang="en-GB" sz="4000" u="sng" dirty="0" smtClean="0"/>
              <a:t>breast </a:t>
            </a:r>
            <a:r>
              <a:rPr lang="en-GB" sz="4000" u="sng" dirty="0" err="1" smtClean="0"/>
              <a:t>tumors</a:t>
            </a:r>
            <a:r>
              <a:rPr lang="en-GB" sz="4000" dirty="0" smtClean="0"/>
              <a:t>; </a:t>
            </a:r>
          </a:p>
          <a:p>
            <a:pPr marL="0" indent="0">
              <a:buNone/>
            </a:pP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therefore </a:t>
            </a:r>
            <a:r>
              <a:rPr lang="en-GB" sz="4000" dirty="0"/>
              <a:t>the 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</a:rPr>
              <a:t>expression of sex hormones</a:t>
            </a:r>
            <a:r>
              <a:rPr lang="en-GB" sz="4000" dirty="0"/>
              <a:t> in </a:t>
            </a:r>
            <a:r>
              <a:rPr lang="en-GB" sz="4000" u="sng" dirty="0"/>
              <a:t>Malignant Salivary Gland </a:t>
            </a:r>
            <a:r>
              <a:rPr lang="en-GB" sz="4000" u="sng" dirty="0" err="1"/>
              <a:t>Tumors</a:t>
            </a:r>
            <a:r>
              <a:rPr lang="en-GB" sz="4000" dirty="0"/>
              <a:t>, and their potential use in treatment is being studied comparatively.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43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71"/>
    </mc:Choice>
    <mc:Fallback xmlns="">
      <p:transition spd="slow" advTm="17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68580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GB" sz="3600" b="1" cap="small" dirty="0" smtClean="0"/>
              <a:t>Similarities </a:t>
            </a:r>
            <a:r>
              <a:rPr lang="en-GB" sz="3600" b="1" cap="small" dirty="0"/>
              <a:t>between MSGTs and </a:t>
            </a:r>
            <a:r>
              <a:rPr lang="en-GB" sz="3600" b="1" cap="small" dirty="0" smtClean="0"/>
              <a:t>Breast Cancers</a:t>
            </a:r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Role </a:t>
            </a:r>
            <a:r>
              <a:rPr lang="en-GB" sz="3600" b="1" cap="small" dirty="0"/>
              <a:t>of hormones in treatment of breast </a:t>
            </a:r>
            <a:r>
              <a:rPr lang="en-GB" sz="3600" b="1" cap="small" dirty="0" smtClean="0"/>
              <a:t>cancers</a:t>
            </a:r>
            <a:endParaRPr lang="en-GB" sz="3600" dirty="0"/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Expression </a:t>
            </a:r>
            <a:r>
              <a:rPr lang="en-GB" sz="3600" b="1" cap="small" dirty="0"/>
              <a:t>of sex steroid hormones in </a:t>
            </a:r>
            <a:r>
              <a:rPr lang="en-GB" sz="3600" b="1" cap="small" dirty="0" smtClean="0"/>
              <a:t>MSGTs</a:t>
            </a:r>
            <a:endParaRPr lang="en-GB" sz="3600" dirty="0"/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The </a:t>
            </a:r>
            <a:r>
              <a:rPr lang="en-GB" sz="3600" b="1" cap="small" dirty="0"/>
              <a:t>potential role of hormones in treatment of MSGTs</a:t>
            </a:r>
            <a:endParaRPr lang="en-GB" sz="3600" dirty="0"/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Review discusses the following points :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46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27"/>
    </mc:Choice>
    <mc:Fallback xmlns="">
      <p:transition spd="slow" advTm="32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7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Breast </a:t>
            </a:r>
            <a:r>
              <a:rPr lang="en-GB" sz="3600" dirty="0"/>
              <a:t>and salivary glands are both </a:t>
            </a:r>
            <a:r>
              <a:rPr lang="en-GB" sz="3600" b="1" dirty="0" err="1">
                <a:solidFill>
                  <a:srgbClr val="FFFF00"/>
                </a:solidFill>
              </a:rPr>
              <a:t>tubulo-acinar</a:t>
            </a:r>
            <a:r>
              <a:rPr lang="en-GB" sz="3600" b="1" dirty="0">
                <a:solidFill>
                  <a:srgbClr val="FFFF00"/>
                </a:solidFill>
              </a:rPr>
              <a:t> exocrine glands</a:t>
            </a:r>
            <a:r>
              <a:rPr lang="en-GB" sz="36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The </a:t>
            </a:r>
            <a:r>
              <a:rPr lang="en-GB" sz="3600" dirty="0"/>
              <a:t>same types of neoplasms can arise in both sites; such as pleomorphic adenoma, </a:t>
            </a:r>
            <a:r>
              <a:rPr lang="en-GB" sz="3600" dirty="0" err="1"/>
              <a:t>myoepithelioma</a:t>
            </a:r>
            <a:r>
              <a:rPr lang="en-GB" sz="3600" dirty="0"/>
              <a:t>, </a:t>
            </a:r>
            <a:r>
              <a:rPr lang="en-GB" sz="3600" dirty="0" err="1"/>
              <a:t>acinic</a:t>
            </a:r>
            <a:r>
              <a:rPr lang="en-GB" sz="3600" dirty="0"/>
              <a:t> cell carcinoma, </a:t>
            </a:r>
            <a:r>
              <a:rPr lang="en-GB" sz="3600" dirty="0" err="1"/>
              <a:t>oncocytic</a:t>
            </a:r>
            <a:r>
              <a:rPr lang="en-GB" sz="3600" dirty="0"/>
              <a:t> </a:t>
            </a:r>
            <a:r>
              <a:rPr lang="en-GB" sz="3600" dirty="0" smtClean="0"/>
              <a:t>carcinoma, </a:t>
            </a:r>
            <a:r>
              <a:rPr lang="en-GB" sz="3600" dirty="0" err="1" smtClean="0"/>
              <a:t>AdCC</a:t>
            </a:r>
            <a:r>
              <a:rPr lang="en-GB" sz="3600" dirty="0"/>
              <a:t>,</a:t>
            </a:r>
            <a:r>
              <a:rPr lang="en-GB" sz="3600" dirty="0" smtClean="0"/>
              <a:t> MEC and SDC</a:t>
            </a:r>
            <a:r>
              <a:rPr lang="en-GB" sz="3600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9144000" cy="1143000"/>
          </a:xfrm>
        </p:spPr>
        <p:txBody>
          <a:bodyPr>
            <a:noAutofit/>
          </a:bodyPr>
          <a:lstStyle/>
          <a:p>
            <a:r>
              <a:rPr lang="en-GB" sz="4400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1. How </a:t>
            </a:r>
            <a:r>
              <a:rPr lang="en-GB" sz="4400" b="1" cap="small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are MSGTs similar to Breast Cancers?</a:t>
            </a:r>
            <a:endParaRPr lang="en-GB" sz="4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576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4"/>
    </mc:Choice>
    <mc:Fallback xmlns="">
      <p:transition spd="slow" advTm="229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600" dirty="0"/>
              <a:t>It is composed of a mixture of </a:t>
            </a:r>
            <a:r>
              <a:rPr lang="en-GB" sz="3600" dirty="0" smtClean="0"/>
              <a:t>mucous, </a:t>
            </a:r>
            <a:r>
              <a:rPr lang="en-GB" sz="3600" dirty="0" err="1" smtClean="0"/>
              <a:t>epidermoid</a:t>
            </a:r>
            <a:r>
              <a:rPr lang="en-GB" sz="3600" dirty="0" smtClean="0"/>
              <a:t> </a:t>
            </a:r>
            <a:r>
              <a:rPr lang="en-GB" sz="3600" dirty="0"/>
              <a:t>and intermediate </a:t>
            </a:r>
            <a:r>
              <a:rPr lang="en-GB" sz="3600" dirty="0" smtClean="0"/>
              <a:t>cells.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3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Some </a:t>
            </a:r>
            <a:r>
              <a:rPr lang="en-GB" sz="3600" dirty="0" err="1"/>
              <a:t>tumors</a:t>
            </a:r>
            <a:r>
              <a:rPr lang="en-GB" sz="3600" dirty="0"/>
              <a:t> also show variable numbers of </a:t>
            </a:r>
            <a:r>
              <a:rPr lang="en-GB" sz="3600" b="1" dirty="0"/>
              <a:t>clear </a:t>
            </a:r>
            <a:r>
              <a:rPr lang="en-GB" sz="3600" b="1" dirty="0" smtClean="0"/>
              <a:t>cells</a:t>
            </a:r>
            <a:r>
              <a:rPr lang="en-GB" sz="3600" dirty="0" smtClean="0"/>
              <a:t>.</a:t>
            </a:r>
          </a:p>
          <a:p>
            <a:pPr marL="18288" indent="0">
              <a:buNone/>
            </a:pPr>
            <a:endParaRPr lang="en-GB" sz="3600" dirty="0" smtClean="0"/>
          </a:p>
          <a:p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02" y="685800"/>
            <a:ext cx="9127998" cy="914400"/>
          </a:xfrm>
        </p:spPr>
        <p:txBody>
          <a:bodyPr>
            <a:normAutofit fontScale="90000"/>
          </a:bodyPr>
          <a:lstStyle/>
          <a:p>
            <a:r>
              <a:rPr lang="en-GB" b="1" cap="small" dirty="0" smtClean="0">
                <a:solidFill>
                  <a:schemeClr val="tx2">
                    <a:lumMod val="75000"/>
                  </a:schemeClr>
                </a:solidFill>
              </a:rPr>
              <a:t>I- </a:t>
            </a:r>
            <a:r>
              <a:rPr lang="en-GB" b="1" cap="small" dirty="0" err="1" smtClean="0">
                <a:solidFill>
                  <a:schemeClr val="tx2">
                    <a:lumMod val="75000"/>
                  </a:schemeClr>
                </a:solidFill>
              </a:rPr>
              <a:t>Mucoepidermoid</a:t>
            </a:r>
            <a:r>
              <a:rPr lang="en-GB" b="1" cap="small" dirty="0" smtClean="0">
                <a:solidFill>
                  <a:schemeClr val="tx2">
                    <a:lumMod val="75000"/>
                  </a:schemeClr>
                </a:solidFill>
              </a:rPr>
              <a:t> Carcinoma of salivary glands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22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638800"/>
            <a:ext cx="7543800" cy="914400"/>
          </a:xfrm>
        </p:spPr>
        <p:txBody>
          <a:bodyPr/>
          <a:lstStyle/>
          <a:p>
            <a:r>
              <a:rPr lang="en-US" dirty="0" smtClean="0"/>
              <a:t>Low grade Salivary MEC</a:t>
            </a:r>
            <a:endParaRPr lang="en-GB" dirty="0"/>
          </a:p>
        </p:txBody>
      </p:sp>
      <p:pic>
        <p:nvPicPr>
          <p:cNvPr id="3074" name="Picture 2" descr="C:\Users\hp\Desktop\everything related to the review\Mucoepidermoid sal_LowGr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7" y="161925"/>
            <a:ext cx="7208293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01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Full-size image (230 K)">
            <a:hlinkClick r:id="rId2" tooltip="&quot;Full-size image (230 K)&quot;"/>
          </p:cNvPr>
          <p:cNvPicPr/>
          <p:nvPr/>
        </p:nvPicPr>
        <p:blipFill rotWithShape="1">
          <a:blip r:embed="rId3" cstate="print"/>
          <a:srcRect t="-10490" r="50000"/>
          <a:stretch/>
        </p:blipFill>
        <p:spPr bwMode="auto">
          <a:xfrm>
            <a:off x="1828800" y="-464819"/>
            <a:ext cx="4724400" cy="617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5898625"/>
            <a:ext cx="8839200" cy="730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Intermediate-grade MEC showing limited cyst formation and nearly absent </a:t>
            </a:r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mucocytes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3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5638800"/>
            <a:ext cx="7543800" cy="914400"/>
          </a:xfrm>
        </p:spPr>
        <p:txBody>
          <a:bodyPr/>
          <a:lstStyle/>
          <a:p>
            <a:r>
              <a:rPr lang="en-US" sz="2400" dirty="0" smtClean="0"/>
              <a:t>High grade Salivary MEC, 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high-grade tumor with increased mitoses and profound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pleomorphism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  <a:endParaRPr lang="en-GB" sz="2400" dirty="0"/>
          </a:p>
        </p:txBody>
      </p:sp>
      <p:pic>
        <p:nvPicPr>
          <p:cNvPr id="1026" name="Picture 2" descr="C:\Users\hp\Desktop\everything related to the review\Mucoepidermoid sal_HiGr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94" y="152400"/>
            <a:ext cx="7221006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5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Full-size image (146 K)">
            <a:hlinkClick r:id="rId2" tooltip="&quot;Full-size image (146 K)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1" y="76200"/>
            <a:ext cx="7848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5334000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This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mucoepidermoid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carcinoma shows a predominantly clear cell pattern, although isolated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mucocytes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are noted (</a:t>
            </a:r>
            <a:r>
              <a:rPr lang="en-US" sz="24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arrow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). 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The </a:t>
            </a:r>
            <a:r>
              <a:rPr lang="en-US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mucocytes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have fluffy cytoplasm and may surround secretions within the duct spaces.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3600" b="1" u="sng" dirty="0" smtClean="0"/>
          </a:p>
          <a:p>
            <a:pPr marL="18288" indent="0">
              <a:buNone/>
            </a:pPr>
            <a:r>
              <a:rPr lang="en-GB" sz="3600" dirty="0" err="1" smtClean="0"/>
              <a:t>Mucoepidermoid</a:t>
            </a:r>
            <a:r>
              <a:rPr lang="en-GB" sz="3600" dirty="0" smtClean="0"/>
              <a:t> </a:t>
            </a:r>
            <a:r>
              <a:rPr lang="en-GB" sz="3600" dirty="0"/>
              <a:t>carcinoma of the breast can </a:t>
            </a:r>
            <a:r>
              <a:rPr lang="en-GB" sz="3600" dirty="0" smtClean="0"/>
              <a:t>also be </a:t>
            </a:r>
            <a:r>
              <a:rPr lang="en-GB" sz="3600" dirty="0"/>
              <a:t>categorized as low, intermediate and high grades.</a:t>
            </a:r>
            <a:endParaRPr lang="en-GB" sz="3600" b="1" u="sng" dirty="0"/>
          </a:p>
          <a:p>
            <a:pPr marL="514350" indent="-514350">
              <a:buAutoNum type="arabicPeriod"/>
            </a:pPr>
            <a:endParaRPr lang="en-GB" sz="3600" b="1" u="sng" dirty="0" smtClean="0"/>
          </a:p>
          <a:p>
            <a:pPr marL="0" indent="0">
              <a:buNone/>
            </a:pPr>
            <a:endParaRPr lang="en-GB" sz="3600" dirty="0" smtClean="0"/>
          </a:p>
          <a:p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685800"/>
            <a:ext cx="8298180" cy="914400"/>
          </a:xfrm>
        </p:spPr>
        <p:txBody>
          <a:bodyPr>
            <a:normAutofit fontScale="90000"/>
          </a:bodyPr>
          <a:lstStyle/>
          <a:p>
            <a:r>
              <a:rPr lang="en-GB" b="1" cap="small" dirty="0" err="1">
                <a:solidFill>
                  <a:schemeClr val="tx2">
                    <a:lumMod val="75000"/>
                  </a:schemeClr>
                </a:solidFill>
              </a:rPr>
              <a:t>Mucoepidermoid</a:t>
            </a:r>
            <a:r>
              <a:rPr lang="en-GB" b="1" cap="small" dirty="0">
                <a:solidFill>
                  <a:schemeClr val="tx2">
                    <a:lumMod val="75000"/>
                  </a:schemeClr>
                </a:solidFill>
              </a:rPr>
              <a:t> Carcinoma of </a:t>
            </a:r>
            <a:r>
              <a:rPr lang="en-GB" b="1" cap="small" dirty="0" smtClean="0">
                <a:solidFill>
                  <a:schemeClr val="tx2">
                    <a:lumMod val="75000"/>
                  </a:schemeClr>
                </a:solidFill>
              </a:rPr>
              <a:t>breast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9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181600"/>
            <a:ext cx="9296400" cy="167640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Low grade mammary </a:t>
            </a:r>
            <a:r>
              <a:rPr lang="en-GB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mucoepidermoid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carcinoma (MEC) composed of neoplastic nests outlined by </a:t>
            </a:r>
            <a:r>
              <a:rPr lang="en-GB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basaloid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cells and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centrally containing </a:t>
            </a:r>
            <a:r>
              <a:rPr lang="en-GB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epidermoid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and mucous secreting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cells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2"/>
          <a:stretch/>
        </p:blipFill>
        <p:spPr bwMode="auto">
          <a:xfrm>
            <a:off x="990600" y="76200"/>
            <a:ext cx="695372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6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267200"/>
            <a:ext cx="8382000" cy="3657599"/>
          </a:xfrm>
        </p:spPr>
        <p:txBody>
          <a:bodyPr/>
          <a:lstStyle/>
          <a:p>
            <a:pPr marL="18288" indent="0">
              <a:buNone/>
            </a:pP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high power magnification of high grade mammary MEC showing a complex admixture </a:t>
            </a: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of </a:t>
            </a:r>
            <a:r>
              <a:rPr lang="en-GB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basaloid</a:t>
            </a: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and </a:t>
            </a:r>
            <a:r>
              <a:rPr lang="en-GB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epidermoid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elements and mucous secreting cells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5"/>
          <a:stretch/>
        </p:blipFill>
        <p:spPr bwMode="auto">
          <a:xfrm>
            <a:off x="914399" y="76200"/>
            <a:ext cx="7086601" cy="536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47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867400"/>
            <a:ext cx="7543800" cy="914400"/>
          </a:xfrm>
        </p:spPr>
        <p:txBody>
          <a:bodyPr/>
          <a:lstStyle/>
          <a:p>
            <a:pPr algn="ctr"/>
            <a:r>
              <a:rPr lang="en-US" sz="4200" dirty="0" smtClean="0"/>
              <a:t>Mammary MEC, </a:t>
            </a:r>
            <a:r>
              <a:rPr lang="en-US" sz="4200" dirty="0" err="1" smtClean="0"/>
              <a:t>Alchian</a:t>
            </a:r>
            <a:r>
              <a:rPr lang="en-US" sz="4200" dirty="0" smtClean="0"/>
              <a:t> Blue</a:t>
            </a:r>
            <a:endParaRPr lang="en-GB" sz="4200" dirty="0"/>
          </a:p>
        </p:txBody>
      </p:sp>
      <p:pic>
        <p:nvPicPr>
          <p:cNvPr id="2050" name="Picture 2" descr="C:\Users\hp\Desktop\everything related to the review\mucoepidermoid-breast-canc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52400"/>
            <a:ext cx="7302500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839200" cy="4571999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en-GB" sz="3600" dirty="0" err="1" smtClean="0"/>
              <a:t>AdCC</a:t>
            </a:r>
            <a:r>
              <a:rPr lang="en-GB" sz="3600" dirty="0" smtClean="0"/>
              <a:t> </a:t>
            </a:r>
            <a:r>
              <a:rPr lang="en-GB" sz="3600" dirty="0"/>
              <a:t>is composed of </a:t>
            </a:r>
            <a:r>
              <a:rPr lang="en-GB" sz="3600" b="1" u="sng" dirty="0"/>
              <a:t>two main types of </a:t>
            </a:r>
            <a:r>
              <a:rPr lang="en-GB" sz="3600" b="1" u="sng" dirty="0" smtClean="0"/>
              <a:t>cells</a:t>
            </a:r>
            <a:r>
              <a:rPr lang="en-GB" sz="3600" dirty="0" smtClean="0"/>
              <a:t>;</a:t>
            </a:r>
          </a:p>
          <a:p>
            <a:pPr marL="914400" lvl="1" indent="-514350">
              <a:buAutoNum type="arabicPeriod"/>
            </a:pPr>
            <a:r>
              <a:rPr lang="en-GB" sz="3600" dirty="0" err="1" smtClean="0">
                <a:solidFill>
                  <a:schemeClr val="tx2">
                    <a:lumMod val="75000"/>
                  </a:schemeClr>
                </a:solidFill>
              </a:rPr>
              <a:t>myoepithelial</a:t>
            </a:r>
            <a:r>
              <a:rPr lang="en-GB" sz="3600" dirty="0" smtClean="0">
                <a:solidFill>
                  <a:schemeClr val="tx2">
                    <a:lumMod val="75000"/>
                  </a:schemeClr>
                </a:solidFill>
              </a:rPr>
              <a:t> cells </a:t>
            </a:r>
            <a:r>
              <a:rPr lang="en-GB" sz="3600" dirty="0" smtClean="0"/>
              <a:t>and</a:t>
            </a:r>
          </a:p>
          <a:p>
            <a:pPr marL="914400" lvl="1" indent="-514350">
              <a:buAutoNum type="arabicPeriod"/>
            </a:pPr>
            <a:endParaRPr lang="en-GB" sz="3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514350">
              <a:buAutoNum type="arabicPeriod"/>
            </a:pPr>
            <a:r>
              <a:rPr lang="en-GB" sz="3600" dirty="0" smtClean="0">
                <a:solidFill>
                  <a:schemeClr val="tx2">
                    <a:lumMod val="75000"/>
                  </a:schemeClr>
                </a:solidFill>
              </a:rPr>
              <a:t>ductal cells</a:t>
            </a:r>
            <a:r>
              <a:rPr lang="en-GB" sz="3600" dirty="0" smtClean="0"/>
              <a:t>.</a:t>
            </a:r>
          </a:p>
          <a:p>
            <a:endParaRPr lang="en-GB" sz="3600" dirty="0" smtClean="0"/>
          </a:p>
          <a:p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9127998" cy="1472650"/>
          </a:xfrm>
        </p:spPr>
        <p:txBody>
          <a:bodyPr>
            <a:normAutofit fontScale="90000"/>
          </a:bodyPr>
          <a:lstStyle/>
          <a:p>
            <a:r>
              <a:rPr lang="en-GB" b="1" cap="small" dirty="0" smtClean="0">
                <a:solidFill>
                  <a:schemeClr val="tx2">
                    <a:lumMod val="75000"/>
                  </a:schemeClr>
                </a:solidFill>
              </a:rPr>
              <a:t>II- Adenoid Cystic </a:t>
            </a:r>
            <a:r>
              <a:rPr lang="en-GB" b="1" cap="small" dirty="0">
                <a:solidFill>
                  <a:schemeClr val="tx2">
                    <a:lumMod val="75000"/>
                  </a:schemeClr>
                </a:solidFill>
              </a:rPr>
              <a:t>Carcinoma of salivary glands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5791200"/>
            <a:ext cx="7543800" cy="914400"/>
          </a:xfrm>
        </p:spPr>
        <p:txBody>
          <a:bodyPr/>
          <a:lstStyle/>
          <a:p>
            <a:r>
              <a:rPr lang="en-US" dirty="0" err="1" smtClean="0"/>
              <a:t>AdCC</a:t>
            </a:r>
            <a:r>
              <a:rPr lang="en-US" dirty="0" smtClean="0"/>
              <a:t>, Cribriform Pattern</a:t>
            </a:r>
            <a:endParaRPr lang="en-GB" dirty="0"/>
          </a:p>
        </p:txBody>
      </p:sp>
      <p:pic>
        <p:nvPicPr>
          <p:cNvPr id="14338" name="Picture 2" descr="C:\Users\hp\Desktop\everything related to the review\adcc sali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91" y="152400"/>
            <a:ext cx="7322709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10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791200"/>
            <a:ext cx="7909560" cy="914400"/>
          </a:xfrm>
        </p:spPr>
        <p:txBody>
          <a:bodyPr/>
          <a:lstStyle/>
          <a:p>
            <a:r>
              <a:rPr lang="en-US" sz="4200" dirty="0" err="1" smtClean="0"/>
              <a:t>AdCC</a:t>
            </a:r>
            <a:r>
              <a:rPr lang="en-US" sz="4200" dirty="0" smtClean="0"/>
              <a:t> with </a:t>
            </a:r>
            <a:r>
              <a:rPr lang="en-US" sz="4200" dirty="0" err="1" smtClean="0"/>
              <a:t>Perineural</a:t>
            </a:r>
            <a:r>
              <a:rPr lang="en-US" sz="4200" dirty="0" smtClean="0"/>
              <a:t> </a:t>
            </a:r>
            <a:r>
              <a:rPr lang="en-US" sz="4200" dirty="0" err="1" smtClean="0"/>
              <a:t>Inavsion</a:t>
            </a:r>
            <a:endParaRPr lang="en-GB" sz="4200" dirty="0"/>
          </a:p>
        </p:txBody>
      </p:sp>
      <p:pic>
        <p:nvPicPr>
          <p:cNvPr id="15362" name="Picture 2" descr="C:\Users\hp\Desktop\everything related to the review\AdenoidCystic sal perineural in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7286625" cy="545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0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791200"/>
            <a:ext cx="7909560" cy="914400"/>
          </a:xfrm>
        </p:spPr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ung metastasis of </a:t>
            </a:r>
            <a:r>
              <a:rPr lang="en-US" dirty="0" err="1" smtClean="0"/>
              <a:t>AdCC</a:t>
            </a:r>
            <a:endParaRPr lang="en-GB" dirty="0"/>
          </a:p>
        </p:txBody>
      </p:sp>
      <p:pic>
        <p:nvPicPr>
          <p:cNvPr id="16386" name="Picture 2" descr="C:\Users\hp\Desktop\everything related to the review\AdenoidCysticCA_LungMet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6010"/>
            <a:ext cx="7162800" cy="536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1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5638800"/>
            <a:ext cx="8113776" cy="141016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Low-grade adenoid cystic carcinoma of the salivary gland with predominant cribriform/tubular pattern.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97"/>
          <a:stretch/>
        </p:blipFill>
        <p:spPr bwMode="auto">
          <a:xfrm>
            <a:off x="887615" y="131843"/>
            <a:ext cx="7494385" cy="5659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92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5791200"/>
            <a:ext cx="8610600" cy="106680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High-grade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adenoid cystic 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carcinoma of the salivary gland with greater than 30% solid pattern.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0"/>
          <a:stretch/>
        </p:blipFill>
        <p:spPr bwMode="auto">
          <a:xfrm>
            <a:off x="1066800" y="228600"/>
            <a:ext cx="7319338" cy="553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4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 adenoid cystic carcinoma showing multiple patterns of growth, although the cribriform and tubular areas predominate. Notice how the tumor is infiltrating between and around the parenchyma.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 descr="Full-size image (146 K)">
            <a:hlinkClick r:id="rId2" tooltip="&quot;Full-size image (146 K)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1912"/>
            <a:ext cx="7567612" cy="489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960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382000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u="sng" dirty="0" err="1" smtClean="0"/>
              <a:t>AdCC</a:t>
            </a:r>
            <a:r>
              <a:rPr lang="en-GB" sz="3600" b="1" u="sng" dirty="0" smtClean="0"/>
              <a:t> of the breast</a:t>
            </a:r>
            <a:r>
              <a:rPr lang="en-GB" sz="3600" dirty="0" smtClean="0"/>
              <a:t> </a:t>
            </a:r>
            <a:r>
              <a:rPr lang="en-GB" sz="3600" dirty="0"/>
              <a:t>is composed of large sheets, nests or small aggregates of round to oval cells, sometimes with </a:t>
            </a:r>
            <a:r>
              <a:rPr lang="en-GB" sz="3600" dirty="0" err="1"/>
              <a:t>hyperchromatic</a:t>
            </a:r>
            <a:r>
              <a:rPr lang="en-GB" sz="3600" dirty="0"/>
              <a:t> </a:t>
            </a:r>
            <a:r>
              <a:rPr lang="en-GB" sz="3600" dirty="0" smtClean="0"/>
              <a:t>nuclei.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685800"/>
            <a:ext cx="829818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Adenoid Cystic Carcinoma of the Breast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68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867400"/>
            <a:ext cx="8610600" cy="914400"/>
          </a:xfrm>
        </p:spPr>
        <p:txBody>
          <a:bodyPr/>
          <a:lstStyle/>
          <a:p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Adenoid cystic carcinoma of the breast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showing 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cribriform architecture;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composed 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of </a:t>
            </a:r>
            <a:r>
              <a:rPr lang="en-GB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basaloid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cells 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that outline spaces containing basal-like material and of </a:t>
            </a:r>
            <a:r>
              <a:rPr lang="en-GB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eosinophilic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cells lining true glandular </a:t>
            </a:r>
            <a:r>
              <a:rPr lang="en-GB" sz="24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lumina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 descr="C:\Users\hp\Desktop\everything related to the review\adcc bre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6754"/>
            <a:ext cx="4953000" cy="515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6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791200"/>
            <a:ext cx="7909560" cy="914400"/>
          </a:xfrm>
        </p:spPr>
        <p:txBody>
          <a:bodyPr/>
          <a:lstStyle/>
          <a:p>
            <a:r>
              <a:rPr lang="en-US" dirty="0" smtClean="0"/>
              <a:t>Cribriform pattern of </a:t>
            </a:r>
            <a:r>
              <a:rPr lang="en-US" dirty="0" err="1" smtClean="0"/>
              <a:t>AdCC</a:t>
            </a:r>
            <a:endParaRPr lang="en-GB" dirty="0"/>
          </a:p>
        </p:txBody>
      </p:sp>
      <p:pic>
        <p:nvPicPr>
          <p:cNvPr id="10243" name="Picture 3" descr="C:\Users\hp\Desktop\everything related to the review\Breast_AdenoidCysticC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98" y="76200"/>
            <a:ext cx="7411702" cy="55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60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33400" y="5791200"/>
            <a:ext cx="8366126" cy="914400"/>
          </a:xfrm>
        </p:spPr>
        <p:txBody>
          <a:bodyPr/>
          <a:lstStyle/>
          <a:p>
            <a:r>
              <a:rPr lang="en-US" dirty="0" smtClean="0"/>
              <a:t>Cribriform pattern of </a:t>
            </a:r>
            <a:r>
              <a:rPr lang="en-US" dirty="0" err="1" smtClean="0"/>
              <a:t>AdCC</a:t>
            </a:r>
            <a:endParaRPr lang="en-GB" dirty="0"/>
          </a:p>
        </p:txBody>
      </p:sp>
      <p:pic>
        <p:nvPicPr>
          <p:cNvPr id="11266" name="Picture 2" descr="C:\Users\hp\Desktop\everything related to the review\Breast_AdenoidCysticC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94" y="76200"/>
            <a:ext cx="7449606" cy="55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1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867400"/>
            <a:ext cx="8153400" cy="914400"/>
          </a:xfrm>
        </p:spPr>
        <p:txBody>
          <a:bodyPr/>
          <a:lstStyle/>
          <a:p>
            <a:r>
              <a:rPr lang="en-US" dirty="0" smtClean="0"/>
              <a:t>Trabecular pattern of </a:t>
            </a:r>
            <a:r>
              <a:rPr lang="en-US" dirty="0" err="1" smtClean="0"/>
              <a:t>AdCC</a:t>
            </a:r>
            <a:endParaRPr lang="en-GB" dirty="0"/>
          </a:p>
        </p:txBody>
      </p:sp>
      <p:pic>
        <p:nvPicPr>
          <p:cNvPr id="12290" name="Picture 2" descr="C:\Users\hp\Desktop\everything related to the review\Breast_AdenoidCysticC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"/>
            <a:ext cx="752611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0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49275" y="5791200"/>
            <a:ext cx="8366125" cy="914400"/>
          </a:xfrm>
        </p:spPr>
        <p:txBody>
          <a:bodyPr/>
          <a:lstStyle/>
          <a:p>
            <a:r>
              <a:rPr lang="en-US" dirty="0" smtClean="0"/>
              <a:t>Trabecular pattern of </a:t>
            </a:r>
            <a:r>
              <a:rPr lang="en-US" dirty="0" err="1" smtClean="0"/>
              <a:t>AdCC</a:t>
            </a:r>
            <a:endParaRPr lang="en-GB" dirty="0"/>
          </a:p>
        </p:txBody>
      </p:sp>
      <p:pic>
        <p:nvPicPr>
          <p:cNvPr id="13315" name="Picture 3" descr="C:\Users\hp\Desktop\everything related to the review\Breast_AdenoidCysticC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94" y="85725"/>
            <a:ext cx="7284806" cy="54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" y="1676400"/>
            <a:ext cx="8465820" cy="4571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3600" dirty="0" smtClean="0"/>
              <a:t>The </a:t>
            </a:r>
            <a:r>
              <a:rPr lang="en-GB" sz="3600" dirty="0"/>
              <a:t>morphology of SDC is characterized by </a:t>
            </a:r>
            <a:r>
              <a:rPr lang="en-GB" sz="3600" b="1" i="1" dirty="0"/>
              <a:t>cuboidal and polygonal cells</a:t>
            </a:r>
            <a:r>
              <a:rPr lang="en-GB" sz="3600" dirty="0"/>
              <a:t> forming ducts and nests; often with central </a:t>
            </a:r>
            <a:r>
              <a:rPr lang="en-GB" sz="3600" dirty="0" smtClean="0"/>
              <a:t>necrosis.</a:t>
            </a:r>
            <a:endParaRPr lang="en-GB" sz="3600" dirty="0"/>
          </a:p>
          <a:p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9127998" cy="914400"/>
          </a:xfrm>
        </p:spPr>
        <p:txBody>
          <a:bodyPr>
            <a:normAutofit fontScale="90000"/>
          </a:bodyPr>
          <a:lstStyle/>
          <a:p>
            <a:r>
              <a:rPr lang="en-GB" b="1" cap="small" dirty="0" smtClean="0">
                <a:solidFill>
                  <a:schemeClr val="tx2">
                    <a:lumMod val="75000"/>
                  </a:schemeClr>
                </a:solidFill>
              </a:rPr>
              <a:t>III- Salivary Duct Carcinoma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791200"/>
            <a:ext cx="7543800" cy="914400"/>
          </a:xfrm>
        </p:spPr>
        <p:txBody>
          <a:bodyPr/>
          <a:lstStyle/>
          <a:p>
            <a:r>
              <a:rPr lang="en-US" dirty="0" smtClean="0"/>
              <a:t>Salivary duct carcinoma</a:t>
            </a:r>
            <a:endParaRPr lang="en-GB" dirty="0"/>
          </a:p>
        </p:txBody>
      </p:sp>
      <p:pic>
        <p:nvPicPr>
          <p:cNvPr id="8194" name="Picture 2" descr="C:\Users\hp\Desktop\everything related to the review\SalivaryDuctC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"/>
            <a:ext cx="7467600" cy="559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37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990600" y="5791200"/>
            <a:ext cx="7543800" cy="914400"/>
          </a:xfrm>
        </p:spPr>
        <p:txBody>
          <a:bodyPr/>
          <a:lstStyle/>
          <a:p>
            <a:r>
              <a:rPr lang="en-US" dirty="0" smtClean="0"/>
              <a:t>Salivary Duct Carcinoma</a:t>
            </a:r>
            <a:endParaRPr lang="en-GB" dirty="0"/>
          </a:p>
        </p:txBody>
      </p:sp>
      <p:pic>
        <p:nvPicPr>
          <p:cNvPr id="7170" name="Picture 2" descr="C:\Users\hp\Desktop\everything related to the review\SalivaryDuctC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5771"/>
            <a:ext cx="7486650" cy="560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09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 noGrp="1"/>
          </p:cNvSpPr>
          <p:nvPr>
            <p:ph idx="1"/>
          </p:nvPr>
        </p:nvSpPr>
        <p:spPr>
          <a:xfrm>
            <a:off x="734888" y="5776666"/>
            <a:ext cx="8229600" cy="1036710"/>
          </a:xfrm>
        </p:spPr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r>
              <a:rPr lang="en-US" sz="2400" dirty="0"/>
              <a:t>A more solid pattern of growth is noted, composed of large, polygonal tumor cells. </a:t>
            </a:r>
            <a:endParaRPr lang="en-GB" sz="2400" dirty="0"/>
          </a:p>
        </p:txBody>
      </p:sp>
      <p:sp>
        <p:nvSpPr>
          <p:cNvPr id="3" name="Title 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Full-size image (228 K)">
            <a:hlinkClick r:id="rId3"/>
          </p:cNvPr>
          <p:cNvPicPr>
            <a:picLocks noChangeAspect="1"/>
          </p:cNvPicPr>
          <p:nvPr/>
        </p:nvPicPr>
        <p:blipFill>
          <a:blip r:embed="rId4"/>
          <a:srcRect t="50000" r="50000"/>
          <a:stretch>
            <a:fillRect/>
          </a:stretch>
        </p:blipFill>
        <p:spPr>
          <a:xfrm>
            <a:off x="1205335" y="76200"/>
            <a:ext cx="6567065" cy="5605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0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533400"/>
            <a:ext cx="8298180" cy="914400"/>
          </a:xfrm>
        </p:spPr>
        <p:txBody>
          <a:bodyPr/>
          <a:lstStyle/>
          <a:p>
            <a:r>
              <a:rPr lang="en-GB" sz="4400" b="1" cap="small" dirty="0" smtClean="0">
                <a:solidFill>
                  <a:schemeClr val="tx2">
                    <a:lumMod val="75000"/>
                  </a:schemeClr>
                </a:solidFill>
              </a:rPr>
              <a:t>Mammary </a:t>
            </a:r>
            <a:r>
              <a:rPr lang="en-GB" sz="4400" b="1" cap="small" dirty="0">
                <a:solidFill>
                  <a:schemeClr val="tx2">
                    <a:lumMod val="75000"/>
                  </a:schemeClr>
                </a:solidFill>
              </a:rPr>
              <a:t>Duct Carcinoma</a:t>
            </a:r>
            <a:endParaRPr lang="en-GB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2438400"/>
            <a:ext cx="8113776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GB" sz="3600" b="1" dirty="0" smtClean="0"/>
              <a:t>Several forms of histological architecture are recognised, the most common of which are:</a:t>
            </a:r>
          </a:p>
          <a:p>
            <a:pPr marL="0" indent="0">
              <a:buFont typeface="Wingdings" pitchFamily="2" charset="2"/>
              <a:buNone/>
            </a:pPr>
            <a:endParaRPr lang="en-GB" sz="3600" dirty="0" smtClean="0"/>
          </a:p>
          <a:p>
            <a:pPr marL="514350" indent="-514350">
              <a:buFont typeface="Wingdings" pitchFamily="2" charset="2"/>
              <a:buAutoNum type="arabicPeriod"/>
            </a:pPr>
            <a:r>
              <a:rPr lang="en-GB" sz="3600" dirty="0" smtClean="0"/>
              <a:t>cribriform,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en-GB" sz="3600" dirty="0" smtClean="0"/>
              <a:t>solid,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en-GB" sz="3600" dirty="0" smtClean="0"/>
              <a:t>Papillary, etc.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348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5867400"/>
            <a:ext cx="7543800" cy="914400"/>
          </a:xfrm>
        </p:spPr>
        <p:txBody>
          <a:bodyPr/>
          <a:lstStyle/>
          <a:p>
            <a:r>
              <a:rPr lang="en-US" dirty="0" smtClean="0"/>
              <a:t>Ductal Carcinoma in-situ</a:t>
            </a:r>
            <a:endParaRPr lang="en-GB" dirty="0"/>
          </a:p>
        </p:txBody>
      </p:sp>
      <p:pic>
        <p:nvPicPr>
          <p:cNvPr id="19458" name="Picture 2" descr="https://encrypted-tbn2.gstatic.com/images?q=tbn:ANd9GcRpyoyOWuLgvgRhqyq7j99utWmMjNi6KdHDzWMu-5LCOVZmEWi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036496" y="76200"/>
            <a:ext cx="7345504" cy="556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4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410200"/>
            <a:ext cx="8610600" cy="182880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it-IT" sz="35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Cribriform-type ductal carcinoma in situ</a:t>
            </a:r>
            <a:endParaRPr lang="en-GB" sz="35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7" t="-3917" b="51959"/>
          <a:stretch/>
        </p:blipFill>
        <p:spPr bwMode="auto">
          <a:xfrm>
            <a:off x="660734" y="-533400"/>
            <a:ext cx="7873666" cy="638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69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839200" cy="68580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Similarities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between MSGTs and Malignant Breast </a:t>
            </a:r>
            <a:r>
              <a:rPr lang="en-GB" sz="3600" b="1" cap="small" dirty="0" err="1" smtClean="0">
                <a:solidFill>
                  <a:schemeClr val="tx1">
                    <a:lumMod val="50000"/>
                  </a:schemeClr>
                </a:solidFill>
              </a:rPr>
              <a:t>Tumors</a:t>
            </a:r>
            <a:endParaRPr lang="en-GB" sz="3600" b="1" cap="smal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Role </a:t>
            </a:r>
            <a:r>
              <a:rPr lang="en-GB" sz="3600" b="1" cap="small" dirty="0"/>
              <a:t>of hormones in treatment of breast </a:t>
            </a:r>
            <a:r>
              <a:rPr lang="en-GB" sz="3600" b="1" cap="small" dirty="0" smtClean="0"/>
              <a:t>cancers</a:t>
            </a:r>
            <a:endParaRPr lang="en-GB" sz="3600" dirty="0"/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Expression </a:t>
            </a:r>
            <a:r>
              <a:rPr lang="en-GB" sz="3600" b="1" cap="small" dirty="0"/>
              <a:t>of sex steroid hormones in </a:t>
            </a:r>
            <a:r>
              <a:rPr lang="en-GB" sz="3600" b="1" cap="small" dirty="0" smtClean="0"/>
              <a:t>MSGTs</a:t>
            </a:r>
            <a:endParaRPr lang="en-GB" sz="3600" dirty="0"/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The </a:t>
            </a:r>
            <a:r>
              <a:rPr lang="en-GB" sz="3600" b="1" cap="small" dirty="0"/>
              <a:t>potential role of hormones in treatment of MSGTs</a:t>
            </a:r>
            <a:endParaRPr lang="en-GB" sz="3600" dirty="0"/>
          </a:p>
          <a:p>
            <a:pPr marL="0" indent="0">
              <a:buNone/>
            </a:pPr>
            <a:endParaRPr lang="en-GB" sz="3600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1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4300" dirty="0" smtClean="0"/>
          </a:p>
          <a:p>
            <a:pPr marL="0" indent="0">
              <a:buNone/>
            </a:pPr>
            <a:r>
              <a:rPr lang="en-GB" sz="4300" dirty="0" err="1" smtClean="0"/>
              <a:t>Estrogen</a:t>
            </a:r>
            <a:r>
              <a:rPr lang="en-GB" sz="4300" dirty="0" smtClean="0"/>
              <a:t> </a:t>
            </a:r>
            <a:r>
              <a:rPr lang="en-GB" sz="4300" dirty="0"/>
              <a:t>promotes the growth of about </a:t>
            </a:r>
            <a:r>
              <a:rPr lang="en-GB" sz="4900" b="1" dirty="0">
                <a:solidFill>
                  <a:srgbClr val="00B0F0"/>
                </a:solidFill>
              </a:rPr>
              <a:t>2 out of 3</a:t>
            </a:r>
            <a:r>
              <a:rPr lang="en-GB" sz="4300" dirty="0">
                <a:solidFill>
                  <a:srgbClr val="00B0F0"/>
                </a:solidFill>
              </a:rPr>
              <a:t> of breast cancers</a:t>
            </a:r>
            <a:r>
              <a:rPr lang="en-GB" sz="4300" dirty="0"/>
              <a:t>; ER -positive </a:t>
            </a:r>
            <a:r>
              <a:rPr lang="en-GB" sz="4300" dirty="0" smtClean="0"/>
              <a:t>cancers.</a:t>
            </a:r>
          </a:p>
          <a:p>
            <a:endParaRPr lang="en-GB" sz="4300" dirty="0"/>
          </a:p>
          <a:p>
            <a:pPr marL="0" indent="0">
              <a:buNone/>
            </a:pPr>
            <a:r>
              <a:rPr lang="en-GB" sz="4300" dirty="0" smtClean="0"/>
              <a:t>Because </a:t>
            </a:r>
            <a:r>
              <a:rPr lang="en-GB" sz="4300" dirty="0"/>
              <a:t>of this, several approaches to </a:t>
            </a:r>
            <a:r>
              <a:rPr lang="en-GB" sz="4300" b="1" dirty="0"/>
              <a:t>blocking the effect of </a:t>
            </a:r>
            <a:r>
              <a:rPr lang="en-GB" sz="4300" b="1" dirty="0" err="1"/>
              <a:t>estrogen</a:t>
            </a:r>
            <a:r>
              <a:rPr lang="en-GB" sz="4300" dirty="0"/>
              <a:t> or </a:t>
            </a:r>
            <a:r>
              <a:rPr lang="en-GB" sz="4300" b="1" dirty="0"/>
              <a:t>lowering </a:t>
            </a:r>
            <a:r>
              <a:rPr lang="en-GB" sz="4300" b="1" dirty="0" err="1"/>
              <a:t>estrogen</a:t>
            </a:r>
            <a:r>
              <a:rPr lang="en-GB" sz="4300" b="1" dirty="0"/>
              <a:t> levels</a:t>
            </a:r>
            <a:r>
              <a:rPr lang="en-GB" sz="4300" dirty="0"/>
              <a:t> are used to treat hormone receptor-positive breast </a:t>
            </a:r>
            <a:r>
              <a:rPr lang="en-GB" sz="4300" dirty="0" smtClean="0"/>
              <a:t>cancers. </a:t>
            </a:r>
            <a:endParaRPr lang="en-GB" sz="4300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Autofit/>
          </a:bodyPr>
          <a:lstStyle/>
          <a:p>
            <a:r>
              <a:rPr lang="en-GB" sz="4400" b="1" cap="small" dirty="0" smtClean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GB" sz="4400" b="1" cap="small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4400" b="1" cap="small" dirty="0"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GB" sz="4400" b="1" cap="small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4400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 Role </a:t>
            </a:r>
            <a:r>
              <a:rPr lang="en-GB" sz="4400" b="1" cap="small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sex hormones in treatment of Breast </a:t>
            </a:r>
            <a:r>
              <a:rPr lang="en-GB" sz="4400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Cancer</a:t>
            </a:r>
            <a:r>
              <a:rPr lang="en-GB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GB" sz="4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GB" sz="4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293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0678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 smtClean="0"/>
              <a:t> In </a:t>
            </a:r>
            <a:r>
              <a:rPr lang="en-US" sz="4000" b="1" u="sng" dirty="0" smtClean="0"/>
              <a:t>ER-positive</a:t>
            </a:r>
            <a:r>
              <a:rPr lang="en-US" sz="4000" dirty="0" smtClean="0"/>
              <a:t> Breast Cancer patients, </a:t>
            </a:r>
            <a:r>
              <a:rPr lang="en-GB" sz="4000" dirty="0" err="1" smtClean="0"/>
              <a:t>tamoxifen</a:t>
            </a:r>
            <a:r>
              <a:rPr lang="en-GB" sz="4000" dirty="0" smtClean="0"/>
              <a:t> reduces </a:t>
            </a:r>
            <a:r>
              <a:rPr lang="en-GB" sz="4000" dirty="0"/>
              <a:t>recurrence </a:t>
            </a:r>
            <a:r>
              <a:rPr lang="en-GB" sz="4000" dirty="0" smtClean="0"/>
              <a:t>and </a:t>
            </a:r>
            <a:r>
              <a:rPr lang="en-GB" sz="4000" dirty="0"/>
              <a:t>death </a:t>
            </a:r>
            <a:r>
              <a:rPr lang="en-GB" sz="4000" dirty="0" smtClean="0"/>
              <a:t>rates significantly.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GB" sz="40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sz="4000" dirty="0" smtClean="0"/>
              <a:t>However </a:t>
            </a:r>
            <a:r>
              <a:rPr lang="en-GB" sz="4000" dirty="0" err="1"/>
              <a:t>Tamoxifen</a:t>
            </a:r>
            <a:r>
              <a:rPr lang="en-GB" sz="4000" dirty="0"/>
              <a:t> has no significant benefit in </a:t>
            </a:r>
            <a:r>
              <a:rPr lang="en-GB" sz="4000" b="1" u="sng" dirty="0"/>
              <a:t>ER-negative</a:t>
            </a:r>
            <a:r>
              <a:rPr lang="en-GB" sz="4000" dirty="0"/>
              <a:t> women.</a:t>
            </a:r>
          </a:p>
          <a:p>
            <a:pPr marL="457200" lvl="1" indent="0">
              <a:buNone/>
            </a:pPr>
            <a:endParaRPr lang="en-GB" sz="4000" dirty="0" smtClean="0"/>
          </a:p>
          <a:p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err="1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Tamoxifen</a:t>
            </a:r>
            <a:r>
              <a:rPr lang="en-US" sz="5000" b="1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40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 ER antagonist</a:t>
            </a:r>
            <a:endParaRPr lang="en-GB" sz="40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6918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2296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b="1" dirty="0" smtClean="0"/>
              <a:t>1. Blocking </a:t>
            </a:r>
            <a:r>
              <a:rPr lang="en-GB" sz="4000" b="1" dirty="0"/>
              <a:t>ovarian </a:t>
            </a:r>
            <a:r>
              <a:rPr lang="en-GB" sz="4000" b="1" dirty="0" smtClean="0"/>
              <a:t>function</a:t>
            </a:r>
          </a:p>
          <a:p>
            <a:pPr marL="914400" lvl="1" indent="-514350">
              <a:buAutoNum type="arabicPeriod"/>
            </a:pPr>
            <a:r>
              <a:rPr lang="en-GB" sz="4000" dirty="0"/>
              <a:t>Ovarian ablation: by </a:t>
            </a:r>
            <a:r>
              <a:rPr lang="en-GB" sz="4000" dirty="0" smtClean="0"/>
              <a:t>surgery </a:t>
            </a:r>
            <a:r>
              <a:rPr lang="en-GB" sz="4000" dirty="0"/>
              <a:t>or radiation. This has </a:t>
            </a:r>
            <a:r>
              <a:rPr lang="en-GB" sz="4000" dirty="0" smtClean="0"/>
              <a:t>a </a:t>
            </a:r>
            <a:r>
              <a:rPr lang="en-GB" sz="4800" dirty="0" smtClean="0"/>
              <a:t> </a:t>
            </a:r>
            <a:r>
              <a:rPr lang="en-GB" sz="4800" i="1" dirty="0" err="1" smtClean="0"/>
              <a:t>permanant</a:t>
            </a:r>
            <a:r>
              <a:rPr lang="en-GB" sz="4800" i="1" dirty="0" smtClean="0"/>
              <a:t> </a:t>
            </a:r>
            <a:r>
              <a:rPr lang="en-GB" sz="4800" i="1" dirty="0"/>
              <a:t>effect</a:t>
            </a:r>
            <a:r>
              <a:rPr lang="en-GB" sz="4800" dirty="0"/>
              <a:t>.</a:t>
            </a:r>
          </a:p>
          <a:p>
            <a:pPr marL="914400" lvl="1" indent="-514350">
              <a:buAutoNum type="arabicPeriod"/>
            </a:pPr>
            <a:r>
              <a:rPr lang="en-US" sz="4000" dirty="0"/>
              <a:t>Ovarian suppression: using drugs as </a:t>
            </a:r>
            <a:r>
              <a:rPr lang="en-US" sz="4000" dirty="0" err="1"/>
              <a:t>GnRH</a:t>
            </a:r>
            <a:r>
              <a:rPr lang="en-US" sz="4000" dirty="0"/>
              <a:t>. This has a </a:t>
            </a:r>
            <a:r>
              <a:rPr lang="en-US" sz="4800" i="1" dirty="0"/>
              <a:t>temporary effect</a:t>
            </a:r>
            <a:r>
              <a:rPr lang="en-US" sz="4800" dirty="0" smtClean="0"/>
              <a:t>.</a:t>
            </a:r>
            <a:endParaRPr lang="en-GB" sz="4800" i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19200"/>
          </a:xfrm>
        </p:spPr>
        <p:txBody>
          <a:bodyPr>
            <a:noAutofit/>
          </a:bodyPr>
          <a:lstStyle/>
          <a:p>
            <a:r>
              <a:rPr lang="en-GB" sz="44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GB" sz="44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44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en-GB" sz="44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trategies </a:t>
            </a:r>
            <a:r>
              <a:rPr lang="en-GB" sz="4400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for treatment of ER-positive breast cancer</a:t>
            </a:r>
            <a:r>
              <a:rPr lang="en-GB" sz="4400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GB" sz="4400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 descr="C:\Users\hp\Desktop\everything related to the review\jpgs\jp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t="36062" r="7749" b="31969"/>
          <a:stretch/>
        </p:blipFill>
        <p:spPr bwMode="auto">
          <a:xfrm rot="1260000">
            <a:off x="5691117" y="3759098"/>
            <a:ext cx="3993468" cy="112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6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b="1" dirty="0" smtClean="0"/>
              <a:t>2. Blocking </a:t>
            </a:r>
            <a:r>
              <a:rPr lang="en-GB" sz="4000" b="1" dirty="0" err="1"/>
              <a:t>estrogen</a:t>
            </a:r>
            <a:r>
              <a:rPr lang="en-GB" sz="4000" b="1" dirty="0"/>
              <a:t> </a:t>
            </a:r>
            <a:r>
              <a:rPr lang="en-GB" sz="4000" b="1" dirty="0" smtClean="0"/>
              <a:t>production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chemeClr val="tx2"/>
                </a:solidFill>
              </a:rPr>
              <a:t>Using </a:t>
            </a:r>
            <a:r>
              <a:rPr lang="en-US" sz="4000" dirty="0">
                <a:solidFill>
                  <a:schemeClr val="tx2"/>
                </a:solidFill>
              </a:rPr>
              <a:t>Aromatase Inhibitors- in postmenopausal women. </a:t>
            </a:r>
            <a:endParaRPr lang="en-GB" sz="40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7733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8915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3. </a:t>
            </a:r>
            <a:r>
              <a:rPr lang="en-GB" sz="4000" b="1" dirty="0"/>
              <a:t>Blocking </a:t>
            </a:r>
            <a:r>
              <a:rPr lang="en-GB" sz="4000" b="1" dirty="0" err="1"/>
              <a:t>estrogen’s</a:t>
            </a:r>
            <a:r>
              <a:rPr lang="en-GB" sz="4000" b="1" dirty="0"/>
              <a:t> effects</a:t>
            </a:r>
          </a:p>
          <a:p>
            <a:r>
              <a:rPr lang="en-GB" sz="4000" dirty="0">
                <a:solidFill>
                  <a:schemeClr val="tx2"/>
                </a:solidFill>
              </a:rPr>
              <a:t>SERMs such as </a:t>
            </a:r>
            <a:r>
              <a:rPr lang="en-GB" sz="4000" dirty="0" err="1">
                <a:solidFill>
                  <a:schemeClr val="tx2"/>
                </a:solidFill>
              </a:rPr>
              <a:t>tamoxifen</a:t>
            </a:r>
            <a:r>
              <a:rPr lang="en-GB" sz="4000" dirty="0">
                <a:solidFill>
                  <a:schemeClr val="tx2"/>
                </a:solidFill>
              </a:rPr>
              <a:t>, bind to </a:t>
            </a:r>
            <a:r>
              <a:rPr lang="en-GB" sz="4000" dirty="0" err="1">
                <a:solidFill>
                  <a:schemeClr val="tx2"/>
                </a:solidFill>
              </a:rPr>
              <a:t>estrogen</a:t>
            </a:r>
            <a:r>
              <a:rPr lang="en-GB" sz="4000" dirty="0">
                <a:solidFill>
                  <a:schemeClr val="tx2"/>
                </a:solidFill>
              </a:rPr>
              <a:t> receptors; preventing </a:t>
            </a:r>
            <a:r>
              <a:rPr lang="en-GB" sz="4000" dirty="0" err="1">
                <a:solidFill>
                  <a:schemeClr val="tx2"/>
                </a:solidFill>
              </a:rPr>
              <a:t>estrogen</a:t>
            </a:r>
            <a:r>
              <a:rPr lang="en-GB" sz="4000" dirty="0">
                <a:solidFill>
                  <a:schemeClr val="tx2"/>
                </a:solidFill>
              </a:rPr>
              <a:t> from binding.</a:t>
            </a:r>
          </a:p>
        </p:txBody>
      </p:sp>
      <p:pic>
        <p:nvPicPr>
          <p:cNvPr id="2050" name="Picture 2" descr="C:\Users\hp\Desktop\everything related to the review\jpgs\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22474"/>
            <a:ext cx="5562600" cy="373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0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72000"/>
          </a:xfrm>
        </p:spPr>
        <p:txBody>
          <a:bodyPr>
            <a:noAutofit/>
          </a:bodyPr>
          <a:lstStyle/>
          <a:p>
            <a:pPr marL="514350" lvl="0" indent="-514350">
              <a:buAutoNum type="arabicPeriod"/>
            </a:pPr>
            <a:r>
              <a:rPr lang="en-GB" sz="4400" b="1" i="1" dirty="0" smtClean="0"/>
              <a:t>Adjuvant </a:t>
            </a:r>
            <a:r>
              <a:rPr lang="en-GB" sz="4400" b="1" i="1" dirty="0"/>
              <a:t>therapy for early-stage breast cancer</a:t>
            </a:r>
            <a:r>
              <a:rPr lang="en-GB" sz="4000" dirty="0"/>
              <a:t> to increase the likelihood of a </a:t>
            </a:r>
            <a:r>
              <a:rPr lang="en-GB" sz="4000" dirty="0" smtClean="0"/>
              <a:t>cure</a:t>
            </a:r>
            <a:r>
              <a:rPr lang="en-GB" sz="4000" baseline="30000" dirty="0" smtClean="0"/>
              <a:t>.</a:t>
            </a:r>
          </a:p>
          <a:p>
            <a:pPr marL="514350" lvl="0" indent="-514350">
              <a:buAutoNum type="arabicPeriod"/>
            </a:pPr>
            <a:endParaRPr lang="en-GB" sz="4000" dirty="0" smtClean="0"/>
          </a:p>
          <a:p>
            <a:pPr marL="514350" lvl="0" indent="-514350">
              <a:buAutoNum type="arabicPeriod"/>
            </a:pPr>
            <a:r>
              <a:rPr lang="en-GB" sz="4400" b="1" i="1" dirty="0" smtClean="0"/>
              <a:t>Treatment </a:t>
            </a:r>
            <a:r>
              <a:rPr lang="en-GB" sz="4400" b="1" i="1" dirty="0"/>
              <a:t>of metastatic breast </a:t>
            </a:r>
            <a:r>
              <a:rPr lang="en-GB" sz="4400" b="1" i="1" dirty="0" smtClean="0"/>
              <a:t>cancer</a:t>
            </a:r>
            <a:r>
              <a:rPr lang="en-GB" sz="4000" dirty="0" smtClean="0"/>
              <a:t> several types are approved to treat metastatic hormone-sensitive </a:t>
            </a:r>
            <a:r>
              <a:rPr lang="en-GB" sz="4000" dirty="0"/>
              <a:t>breast </a:t>
            </a:r>
            <a:r>
              <a:rPr lang="en-GB" sz="4000" dirty="0" smtClean="0"/>
              <a:t>cancer</a:t>
            </a:r>
            <a:r>
              <a:rPr lang="en-GB" sz="4000" baseline="30000" dirty="0" smtClean="0"/>
              <a:t>.</a:t>
            </a:r>
            <a:r>
              <a:rPr lang="en-GB" sz="4000" dirty="0" smtClean="0"/>
              <a:t> </a:t>
            </a:r>
            <a:endParaRPr lang="en-GB" sz="4000" baseline="30000" dirty="0" smtClean="0"/>
          </a:p>
          <a:p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458200" cy="1219200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Hormone therapy can be used as</a:t>
            </a:r>
            <a:r>
              <a:rPr lang="en-GB" b="1" dirty="0" smtClean="0">
                <a:solidFill>
                  <a:srgbClr val="FFC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GB" dirty="0">
              <a:solidFill>
                <a:srgbClr val="FFC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116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839200" cy="4830763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 startAt="3"/>
            </a:pPr>
            <a:r>
              <a:rPr lang="en-GB" sz="4400" b="1" i="1" dirty="0" err="1"/>
              <a:t>Neoadjuvant</a:t>
            </a:r>
            <a:r>
              <a:rPr lang="en-GB" sz="4400" b="1" i="1" dirty="0"/>
              <a:t> treatment of breast </a:t>
            </a:r>
            <a:r>
              <a:rPr lang="en-GB" sz="4400" b="1" i="1" dirty="0" smtClean="0"/>
              <a:t>cancer   </a:t>
            </a:r>
            <a:r>
              <a:rPr lang="en-GB" sz="4000" dirty="0" smtClean="0"/>
              <a:t> </a:t>
            </a:r>
            <a:r>
              <a:rPr lang="en-GB" sz="4000" dirty="0"/>
              <a:t>The use of hormone therapy to treat breast cancer before surgery to reduce the size of a breast </a:t>
            </a:r>
            <a:r>
              <a:rPr lang="en-GB" sz="4000" dirty="0" err="1"/>
              <a:t>tumor</a:t>
            </a:r>
            <a:r>
              <a:rPr lang="en-GB" sz="4000" dirty="0"/>
              <a:t> to allow breast conserving surgery</a:t>
            </a:r>
            <a:r>
              <a:rPr lang="en-GB" sz="4000" dirty="0" smtClean="0"/>
              <a:t>.</a:t>
            </a:r>
          </a:p>
          <a:p>
            <a:pPr marL="514350" lvl="0" indent="-514350">
              <a:buFont typeface="+mj-lt"/>
              <a:buAutoNum type="arabicPeriod" startAt="3"/>
            </a:pPr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6322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609600"/>
            <a:ext cx="8763000" cy="4572000"/>
          </a:xfrm>
        </p:spPr>
        <p:txBody>
          <a:bodyPr/>
          <a:lstStyle/>
          <a:p>
            <a:pPr marL="742950" lvl="0" indent="-742950">
              <a:buFont typeface="+mj-lt"/>
              <a:buAutoNum type="arabicPeriod" startAt="4"/>
            </a:pPr>
            <a:r>
              <a:rPr lang="en-GB" sz="4400" b="1" i="1" dirty="0" smtClean="0"/>
              <a:t>Prevention</a:t>
            </a:r>
            <a:r>
              <a:rPr lang="en-GB" sz="4000" dirty="0" smtClean="0"/>
              <a:t> </a:t>
            </a:r>
            <a:r>
              <a:rPr lang="en-GB" sz="4000" dirty="0"/>
              <a:t>of the development </a:t>
            </a:r>
            <a:r>
              <a:rPr lang="en-GB" sz="4000" dirty="0" smtClean="0"/>
              <a:t>of </a:t>
            </a:r>
            <a:r>
              <a:rPr lang="en-GB" sz="4000" dirty="0"/>
              <a:t>breast cancer </a:t>
            </a:r>
            <a:r>
              <a:rPr lang="en-GB" sz="4400" b="1" i="1" dirty="0"/>
              <a:t>in high risk </a:t>
            </a:r>
            <a:r>
              <a:rPr lang="en-GB" sz="4400" b="1" i="1" dirty="0" smtClean="0"/>
              <a:t>women</a:t>
            </a:r>
            <a:r>
              <a:rPr lang="en-GB" sz="4000" dirty="0"/>
              <a:t>; since most early breast cancers are ER-positive.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836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839200" cy="68580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Similarities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between MSGTs and Malignant Breast </a:t>
            </a:r>
            <a:r>
              <a:rPr lang="en-GB" sz="3600" b="1" cap="small" dirty="0" err="1" smtClean="0">
                <a:solidFill>
                  <a:schemeClr val="tx1">
                    <a:lumMod val="50000"/>
                  </a:schemeClr>
                </a:solidFill>
              </a:rPr>
              <a:t>Tumors</a:t>
            </a:r>
            <a:endParaRPr lang="en-GB" sz="3600" b="1" cap="smal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Role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of hormones in treatment of breast </a:t>
            </a: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cancers</a:t>
            </a:r>
            <a:endParaRPr lang="en-GB" sz="3600" dirty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Expression </a:t>
            </a:r>
            <a:r>
              <a:rPr lang="en-GB" sz="3600" b="1" cap="small" dirty="0"/>
              <a:t>of sex steroid hormones in </a:t>
            </a:r>
            <a:r>
              <a:rPr lang="en-GB" sz="3600" b="1" cap="small" dirty="0" smtClean="0"/>
              <a:t>MSGTs</a:t>
            </a:r>
            <a:endParaRPr lang="en-GB" sz="3600" dirty="0"/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The </a:t>
            </a:r>
            <a:r>
              <a:rPr lang="en-GB" sz="3600" b="1" cap="small" dirty="0"/>
              <a:t>potential role of hormones in treatment of MSGTs</a:t>
            </a:r>
            <a:endParaRPr lang="en-GB" sz="3600" dirty="0"/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381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5638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 smtClean="0"/>
              <a:t>Steroid </a:t>
            </a:r>
            <a:r>
              <a:rPr lang="en-GB" sz="4000" dirty="0"/>
              <a:t>receptors to </a:t>
            </a:r>
            <a:r>
              <a:rPr lang="en-GB" sz="4000" dirty="0" err="1"/>
              <a:t>estrogen</a:t>
            </a:r>
            <a:r>
              <a:rPr lang="en-GB" sz="4000" dirty="0"/>
              <a:t> and </a:t>
            </a:r>
            <a:r>
              <a:rPr lang="en-GB" sz="4000" dirty="0" smtClean="0"/>
              <a:t>progesterone are present in:</a:t>
            </a:r>
          </a:p>
          <a:p>
            <a:pPr marL="514350" indent="-514350">
              <a:buAutoNum type="arabicPeriod"/>
            </a:pPr>
            <a:r>
              <a:rPr lang="en-GB" sz="4000" dirty="0" smtClean="0"/>
              <a:t>Human </a:t>
            </a:r>
            <a:r>
              <a:rPr lang="en-GB" sz="4000" dirty="0"/>
              <a:t>breast </a:t>
            </a:r>
            <a:r>
              <a:rPr lang="en-GB" sz="4000" dirty="0" smtClean="0"/>
              <a:t>cancer</a:t>
            </a:r>
          </a:p>
          <a:p>
            <a:pPr marL="514350" indent="-514350">
              <a:buFont typeface="Wingdings" pitchFamily="2" charset="2"/>
              <a:buAutoNum type="arabicPeriod"/>
            </a:pPr>
            <a:r>
              <a:rPr lang="en-GB" sz="4000" dirty="0"/>
              <a:t>Cancer of the </a:t>
            </a:r>
            <a:r>
              <a:rPr lang="en-GB" sz="4000" dirty="0" smtClean="0"/>
              <a:t>prostate</a:t>
            </a:r>
          </a:p>
          <a:p>
            <a:pPr marL="514350" indent="-514350">
              <a:buAutoNum type="arabicPeriod"/>
            </a:pPr>
            <a:r>
              <a:rPr lang="en-GB" sz="4000" dirty="0" smtClean="0"/>
              <a:t>Human </a:t>
            </a:r>
            <a:r>
              <a:rPr lang="en-GB" sz="4000" dirty="0"/>
              <a:t>colorectal </a:t>
            </a:r>
            <a:r>
              <a:rPr lang="en-GB" sz="4000" dirty="0" smtClean="0"/>
              <a:t>cancer</a:t>
            </a:r>
          </a:p>
          <a:p>
            <a:pPr marL="514350" indent="-514350">
              <a:buAutoNum type="arabicPeriod"/>
            </a:pPr>
            <a:r>
              <a:rPr lang="en-GB" sz="4000" dirty="0" smtClean="0"/>
              <a:t>Lymphoblastic leukaemia</a:t>
            </a:r>
          </a:p>
          <a:p>
            <a:pPr marL="514350" indent="-514350">
              <a:buAutoNum type="arabicPeriod"/>
            </a:pPr>
            <a:r>
              <a:rPr lang="en-GB" sz="4000" dirty="0" smtClean="0"/>
              <a:t>Endometrial cancer</a:t>
            </a:r>
          </a:p>
          <a:p>
            <a:pPr marL="0" indent="0">
              <a:buNone/>
            </a:pP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686800" cy="1219200"/>
          </a:xfrm>
        </p:spPr>
        <p:txBody>
          <a:bodyPr>
            <a:noAutofit/>
          </a:bodyPr>
          <a:lstStyle/>
          <a:p>
            <a:r>
              <a:rPr lang="en-GB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3. Expression </a:t>
            </a:r>
            <a:r>
              <a:rPr lang="en-GB" b="1" cap="small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 sex </a:t>
            </a:r>
            <a:r>
              <a:rPr lang="en-GB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steroid hormones </a:t>
            </a:r>
            <a:r>
              <a:rPr lang="en-GB" b="1" cap="small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 MSGTs</a:t>
            </a:r>
            <a:r>
              <a:rPr lang="en-GB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endParaRPr lang="en-GB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7492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534400" cy="457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200" dirty="0" smtClean="0"/>
              <a:t>Expression of hormone receptors in salivary glands has been studied since White and </a:t>
            </a:r>
            <a:r>
              <a:rPr lang="en-US" sz="4200" dirty="0" err="1" smtClean="0"/>
              <a:t>Garcelon</a:t>
            </a:r>
            <a:r>
              <a:rPr lang="en-US" sz="4200" dirty="0" smtClean="0"/>
              <a:t> first described therapy with estrogen in salivary gland tumors in </a:t>
            </a:r>
            <a:r>
              <a:rPr lang="en-US" sz="4200" b="1" dirty="0" smtClean="0">
                <a:solidFill>
                  <a:srgbClr val="FFFF00"/>
                </a:solidFill>
              </a:rPr>
              <a:t>1955</a:t>
            </a:r>
            <a:r>
              <a:rPr lang="en-US" sz="4200" dirty="0" smtClean="0"/>
              <a:t>.</a:t>
            </a:r>
          </a:p>
          <a:p>
            <a:endParaRPr lang="en-US" sz="4200" dirty="0" smtClean="0"/>
          </a:p>
        </p:txBody>
      </p:sp>
    </p:spTree>
    <p:extLst>
      <p:ext uri="{BB962C8B-B14F-4D97-AF65-F5344CB8AC3E}">
        <p14:creationId xmlns:p14="http://schemas.microsoft.com/office/powerpoint/2010/main" val="1025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36575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Tables </a:t>
            </a:r>
            <a:r>
              <a:rPr lang="en-US" sz="4000" dirty="0"/>
              <a:t>1-3 </a:t>
            </a:r>
            <a:r>
              <a:rPr lang="en-GB" sz="4000" dirty="0"/>
              <a:t>summarize the reports of </a:t>
            </a:r>
            <a:r>
              <a:rPr lang="en-GB" sz="4000" dirty="0" err="1"/>
              <a:t>Estrogen</a:t>
            </a:r>
            <a:r>
              <a:rPr lang="en-GB" sz="4000" dirty="0"/>
              <a:t>, Progesterone and Androgen Receptors in </a:t>
            </a:r>
            <a:r>
              <a:rPr lang="en-GB" sz="4000" dirty="0" err="1"/>
              <a:t>AdCC</a:t>
            </a:r>
            <a:r>
              <a:rPr lang="en-GB" sz="4000" dirty="0"/>
              <a:t>, MEC and SDC respectively.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598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699123"/>
              </p:ext>
            </p:extLst>
          </p:nvPr>
        </p:nvGraphicFramePr>
        <p:xfrm>
          <a:off x="304800" y="838200"/>
          <a:ext cx="8610599" cy="6065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4325"/>
                <a:gridCol w="927844"/>
                <a:gridCol w="1336724"/>
                <a:gridCol w="1383902"/>
                <a:gridCol w="1383902"/>
                <a:gridCol w="1383902"/>
              </a:tblGrid>
              <a:tr h="10303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Author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Year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No. of Cases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ER+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PR+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b="1" dirty="0">
                          <a:effectLst/>
                        </a:rPr>
                        <a:t>AR+</a:t>
                      </a:r>
                      <a:endParaRPr lang="en-GB" sz="2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Shick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1995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12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Jeannon</a:t>
                      </a:r>
                      <a:r>
                        <a:rPr lang="en-GB" sz="1400" dirty="0">
                          <a:effectLst/>
                        </a:rPr>
                        <a:t> et al</a:t>
                      </a:r>
                      <a:r>
                        <a:rPr lang="en-GB" sz="1400" dirty="0" smtClean="0">
                          <a:effectLst/>
                        </a:rPr>
                        <a:t>.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1999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Np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Dori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27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Moriki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Nasser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Pires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2004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72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Miller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2004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5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Ito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2009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30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Riad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 S.</a:t>
                      </a:r>
                      <a:endParaRPr lang="en-GB" sz="2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2009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11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0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1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Arial"/>
                        </a:rPr>
                        <a:t>8</a:t>
                      </a:r>
                      <a:endParaRPr lang="en-GB" sz="24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1489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TOTAL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3/173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9/96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12/69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6830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 smtClean="0">
                          <a:effectLst/>
                        </a:rPr>
                        <a:t>1.73%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>
                          <a:effectLst/>
                        </a:rPr>
                        <a:t>9.4%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 smtClean="0">
                          <a:effectLst/>
                        </a:rPr>
                        <a:t>17.4%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93978" y="174248"/>
            <a:ext cx="885002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able 1: </a:t>
            </a:r>
            <a:r>
              <a:rPr kumimoji="0" lang="en-GB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Summary of the reports of ER, PR and AR in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Adenoid Cystic Carcinoma</a:t>
            </a: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9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004526"/>
              </p:ext>
            </p:extLst>
          </p:nvPr>
        </p:nvGraphicFramePr>
        <p:xfrm>
          <a:off x="457200" y="1539969"/>
          <a:ext cx="8382000" cy="5199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1216"/>
                <a:gridCol w="885826"/>
                <a:gridCol w="1188050"/>
                <a:gridCol w="1375636"/>
                <a:gridCol w="1375636"/>
                <a:gridCol w="1375636"/>
              </a:tblGrid>
              <a:tr h="10324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Author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Year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No. of Cases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ER+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PR+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AR+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Lamey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1987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Np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Jeannon</a:t>
                      </a:r>
                      <a:r>
                        <a:rPr lang="en-GB" sz="1400" dirty="0">
                          <a:effectLst/>
                        </a:rPr>
                        <a:t> et </a:t>
                      </a:r>
                      <a:r>
                        <a:rPr lang="en-GB" sz="1400" dirty="0" smtClean="0">
                          <a:effectLst/>
                        </a:rPr>
                        <a:t>al.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1999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Np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Moriki</a:t>
                      </a:r>
                      <a:r>
                        <a:rPr lang="en-GB" sz="1400" dirty="0">
                          <a:effectLst/>
                        </a:rPr>
                        <a:t> et </a:t>
                      </a:r>
                      <a:r>
                        <a:rPr lang="en-GB" sz="1400" dirty="0" smtClean="0">
                          <a:effectLst/>
                        </a:rPr>
                        <a:t>al.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8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Nasser et </a:t>
                      </a:r>
                      <a:r>
                        <a:rPr lang="en-GB" sz="1400" dirty="0" smtClean="0">
                          <a:effectLst/>
                        </a:rPr>
                        <a:t>al.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Pires</a:t>
                      </a:r>
                      <a:r>
                        <a:rPr lang="en-GB" sz="1400" dirty="0">
                          <a:effectLst/>
                        </a:rPr>
                        <a:t>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2004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136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err="1">
                          <a:effectLst/>
                        </a:rPr>
                        <a:t>Np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Ito et al.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30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TOTAL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4/187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1/51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4/48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80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>
                          <a:effectLst/>
                        </a:rPr>
                        <a:t>2.1%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>
                          <a:effectLst/>
                        </a:rPr>
                        <a:t>2%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1" dirty="0">
                          <a:effectLst/>
                        </a:rPr>
                        <a:t>8.3%</a:t>
                      </a:r>
                      <a:endParaRPr lang="en-GB" sz="3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04800"/>
            <a:ext cx="7543800" cy="914400"/>
          </a:xfrm>
        </p:spPr>
        <p:txBody>
          <a:bodyPr>
            <a:normAutofit/>
          </a:bodyPr>
          <a:lstStyle/>
          <a:p>
            <a:pPr algn="l"/>
            <a:r>
              <a:rPr lang="en-GB" sz="2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able </a:t>
            </a:r>
            <a:r>
              <a:rPr lang="en-US" sz="2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2: </a:t>
            </a:r>
            <a:r>
              <a:rPr lang="en-GB" sz="2600" dirty="0">
                <a:latin typeface="Tahoma" pitchFamily="34" charset="0"/>
                <a:ea typeface="Tahoma" pitchFamily="34" charset="0"/>
                <a:cs typeface="Tahoma" pitchFamily="34" charset="0"/>
              </a:rPr>
              <a:t>Summary of the reports of ER, PR and AR in </a:t>
            </a:r>
            <a:r>
              <a:rPr lang="en-US" sz="2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Mucoepidermoid</a:t>
            </a:r>
            <a:r>
              <a:rPr lang="en-US" sz="2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Carcinoma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23280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720714"/>
              </p:ext>
            </p:extLst>
          </p:nvPr>
        </p:nvGraphicFramePr>
        <p:xfrm>
          <a:off x="457200" y="1219200"/>
          <a:ext cx="8534400" cy="5741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361"/>
                <a:gridCol w="830691"/>
                <a:gridCol w="1196758"/>
                <a:gridCol w="1238997"/>
                <a:gridCol w="1238997"/>
                <a:gridCol w="2229596"/>
              </a:tblGrid>
              <a:tr h="1339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Author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Year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No. of Cases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ER+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PR+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2400" dirty="0">
                          <a:effectLst/>
                        </a:rPr>
                        <a:t>AR+</a:t>
                      </a:r>
                      <a:endParaRPr lang="en-GB" sz="2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6334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Fan CY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334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Fan CY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12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11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6334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Nasser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2003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334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Williams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2007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84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Np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56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33417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 dirty="0">
                          <a:effectLst/>
                        </a:rPr>
                        <a:t>TOTAL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0/10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0/10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1400">
                          <a:effectLst/>
                        </a:rPr>
                        <a:t>82/119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6334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0" dirty="0">
                          <a:effectLst/>
                        </a:rPr>
                        <a:t>0 %</a:t>
                      </a:r>
                      <a:endParaRPr lang="en-GB" sz="3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3000" b="0" dirty="0">
                          <a:effectLst/>
                        </a:rPr>
                        <a:t>0</a:t>
                      </a:r>
                      <a:r>
                        <a:rPr lang="en-GB" sz="3000" b="0" dirty="0" smtClean="0">
                          <a:effectLst/>
                        </a:rPr>
                        <a:t> </a:t>
                      </a:r>
                      <a:r>
                        <a:rPr lang="en-GB" sz="3000" b="0" dirty="0">
                          <a:effectLst/>
                        </a:rPr>
                        <a:t>%</a:t>
                      </a:r>
                      <a:endParaRPr lang="en-GB" sz="3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GB" sz="5400" b="1" dirty="0" smtClean="0">
                          <a:solidFill>
                            <a:srgbClr val="FF0000"/>
                          </a:solidFill>
                          <a:effectLst/>
                        </a:rPr>
                        <a:t>68.9%</a:t>
                      </a:r>
                      <a:endParaRPr lang="en-GB" sz="5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28600"/>
            <a:ext cx="7543800" cy="914400"/>
          </a:xfrm>
        </p:spPr>
        <p:txBody>
          <a:bodyPr>
            <a:normAutofit fontScale="90000"/>
          </a:bodyPr>
          <a:lstStyle/>
          <a:p>
            <a:pPr algn="l"/>
            <a:r>
              <a:rPr lang="en-GB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8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able 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3: </a:t>
            </a:r>
            <a:r>
              <a:rPr lang="en-GB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Summary of the reports of ER, PR and AR in 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Salivary Duct Carcinoma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7378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1"/>
            <a:ext cx="8610600" cy="44195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4000" dirty="0"/>
              <a:t>Most of these </a:t>
            </a:r>
            <a:r>
              <a:rPr lang="en-GB" sz="4000" dirty="0" smtClean="0"/>
              <a:t>studies </a:t>
            </a:r>
            <a:r>
              <a:rPr lang="en-GB" sz="4000" dirty="0"/>
              <a:t>do not support a role for ER and </a:t>
            </a:r>
            <a:r>
              <a:rPr lang="en-GB" sz="4000" dirty="0" smtClean="0"/>
              <a:t>PR </a:t>
            </a:r>
            <a:r>
              <a:rPr lang="en-GB" sz="4000" dirty="0"/>
              <a:t>in </a:t>
            </a:r>
            <a:r>
              <a:rPr lang="en-GB" sz="4000" dirty="0" err="1"/>
              <a:t>AdCC</a:t>
            </a:r>
            <a:r>
              <a:rPr lang="en-GB" sz="4000" dirty="0"/>
              <a:t>, MEC and </a:t>
            </a:r>
            <a:r>
              <a:rPr lang="en-GB" sz="4000" dirty="0" smtClean="0"/>
              <a:t>SDC.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4000" dirty="0" smtClean="0"/>
              <a:t>However</a:t>
            </a:r>
            <a:r>
              <a:rPr lang="en-GB" sz="4000" dirty="0"/>
              <a:t>, SDC expresses androgen receptor (AR) in the majority of </a:t>
            </a:r>
            <a:r>
              <a:rPr lang="en-GB" sz="4000" dirty="0" smtClean="0"/>
              <a:t>patients </a:t>
            </a:r>
            <a:r>
              <a:rPr lang="en-GB" sz="4000" dirty="0" smtClean="0">
                <a:solidFill>
                  <a:srgbClr val="FFFF00"/>
                </a:solidFill>
              </a:rPr>
              <a:t>(68.9%)</a:t>
            </a:r>
            <a:r>
              <a:rPr lang="en-GB" sz="4000" dirty="0" smtClean="0"/>
              <a:t>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4127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6477000"/>
            <a:ext cx="8610600" cy="914400"/>
          </a:xfrm>
        </p:spPr>
        <p:txBody>
          <a:bodyPr/>
          <a:lstStyle/>
          <a:p>
            <a:r>
              <a:rPr lang="en-US" sz="2400" dirty="0">
                <a:effectLst/>
              </a:rPr>
              <a:t>Androgen receptor gives a strong diffuse reaction in most of the tumor cell </a:t>
            </a:r>
            <a:r>
              <a:rPr lang="en-US" sz="2400" dirty="0" smtClean="0">
                <a:effectLst/>
              </a:rPr>
              <a:t>nuclei in salivary duct carcinoma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endParaRPr lang="en-GB" dirty="0"/>
          </a:p>
        </p:txBody>
      </p:sp>
      <p:pic>
        <p:nvPicPr>
          <p:cNvPr id="4" name="Content Placeholder 3" descr="Full-size image (197 K)">
            <a:hlinkClick r:id="rId2" tooltip="&quot;Full-size image (197 K)&quot;"/>
          </p:cNvPr>
          <p:cNvPicPr>
            <a:picLocks/>
          </p:cNvPicPr>
          <p:nvPr/>
        </p:nvPicPr>
        <p:blipFill rotWithShape="1">
          <a:blip r:embed="rId3" cstate="print"/>
          <a:srcRect l="50126" t="50582"/>
          <a:stretch/>
        </p:blipFill>
        <p:spPr bwMode="auto">
          <a:xfrm>
            <a:off x="553452" y="481262"/>
            <a:ext cx="7978987" cy="51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565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 smtClean="0"/>
              <a:t>Therefore..</a:t>
            </a:r>
          </a:p>
          <a:p>
            <a:pPr marL="514350" indent="-514350">
              <a:buAutoNum type="arabicPeriod"/>
            </a:pPr>
            <a:r>
              <a:rPr lang="en-GB" sz="3600" dirty="0" err="1" smtClean="0"/>
              <a:t>Immunostaining</a:t>
            </a:r>
            <a:r>
              <a:rPr lang="en-GB" sz="3600" dirty="0" smtClean="0"/>
              <a:t> </a:t>
            </a:r>
            <a:r>
              <a:rPr lang="en-GB" sz="3600" dirty="0"/>
              <a:t>for AR on </a:t>
            </a:r>
            <a:r>
              <a:rPr lang="en-GB" sz="3600" dirty="0" err="1"/>
              <a:t>cytologic</a:t>
            </a:r>
            <a:r>
              <a:rPr lang="en-GB" sz="3600" dirty="0"/>
              <a:t> smears is </a:t>
            </a:r>
            <a:r>
              <a:rPr lang="en-GB" sz="3600" dirty="0">
                <a:solidFill>
                  <a:srgbClr val="FFFF00"/>
                </a:solidFill>
              </a:rPr>
              <a:t>useful for the</a:t>
            </a:r>
            <a:r>
              <a:rPr lang="en-GB" sz="3600" dirty="0"/>
              <a:t> </a:t>
            </a:r>
            <a:r>
              <a:rPr lang="en-GB" sz="3600" b="1" u="sng" dirty="0">
                <a:solidFill>
                  <a:srgbClr val="FFFF00"/>
                </a:solidFill>
              </a:rPr>
              <a:t>diagnosis</a:t>
            </a:r>
            <a:r>
              <a:rPr lang="en-GB" sz="3600" b="1" dirty="0"/>
              <a:t> </a:t>
            </a:r>
            <a:r>
              <a:rPr lang="en-GB" sz="3600" dirty="0"/>
              <a:t>of these </a:t>
            </a:r>
            <a:r>
              <a:rPr lang="en-GB" sz="3600" dirty="0" smtClean="0"/>
              <a:t>patients. </a:t>
            </a:r>
          </a:p>
          <a:p>
            <a:pPr marL="514350" indent="-514350">
              <a:buAutoNum type="arabicPeriod"/>
            </a:pPr>
            <a:r>
              <a:rPr lang="en-GB" sz="3600" dirty="0" smtClean="0"/>
              <a:t>It </a:t>
            </a:r>
            <a:r>
              <a:rPr lang="en-GB" sz="3600" dirty="0"/>
              <a:t>was also suggested that the high expression of AR in SDC </a:t>
            </a:r>
            <a:r>
              <a:rPr lang="en-GB" sz="3600" dirty="0">
                <a:solidFill>
                  <a:srgbClr val="FFFF00"/>
                </a:solidFill>
              </a:rPr>
              <a:t>may play a role in </a:t>
            </a:r>
            <a:r>
              <a:rPr lang="en-GB" sz="3600" b="1" u="sng" dirty="0" err="1">
                <a:solidFill>
                  <a:srgbClr val="FFFF00"/>
                </a:solidFill>
              </a:rPr>
              <a:t>tumor</a:t>
            </a:r>
            <a:r>
              <a:rPr lang="en-GB" sz="3600" b="1" u="sng" dirty="0">
                <a:solidFill>
                  <a:srgbClr val="FFFF00"/>
                </a:solidFill>
              </a:rPr>
              <a:t> </a:t>
            </a:r>
            <a:r>
              <a:rPr lang="en-GB" sz="3600" b="1" u="sng" dirty="0" smtClean="0">
                <a:solidFill>
                  <a:srgbClr val="FFFF00"/>
                </a:solidFill>
              </a:rPr>
              <a:t>progression</a:t>
            </a:r>
            <a:r>
              <a:rPr lang="en-GB" sz="3600" dirty="0" smtClean="0">
                <a:solidFill>
                  <a:srgbClr val="FFFF00"/>
                </a:solidFill>
              </a:rPr>
              <a:t>.</a:t>
            </a:r>
          </a:p>
          <a:p>
            <a:pPr marL="514350" indent="-514350">
              <a:buAutoNum type="arabicPeriod"/>
            </a:pPr>
            <a:r>
              <a:rPr lang="en-GB" sz="3600" dirty="0" smtClean="0"/>
              <a:t>This </a:t>
            </a:r>
            <a:r>
              <a:rPr lang="en-GB" sz="3600" dirty="0"/>
              <a:t>may assist in triaging patients with SDCs for</a:t>
            </a:r>
            <a:r>
              <a:rPr lang="en-GB" sz="3600" dirty="0">
                <a:solidFill>
                  <a:srgbClr val="FFFF00"/>
                </a:solidFill>
              </a:rPr>
              <a:t> </a:t>
            </a:r>
            <a:r>
              <a:rPr lang="en-GB" sz="3600" b="1" u="sng" dirty="0">
                <a:solidFill>
                  <a:srgbClr val="FFFF00"/>
                </a:solidFill>
              </a:rPr>
              <a:t>novel </a:t>
            </a:r>
            <a:r>
              <a:rPr lang="en-GB" sz="3600" b="1" u="sng" dirty="0" smtClean="0">
                <a:solidFill>
                  <a:srgbClr val="FFFF00"/>
                </a:solidFill>
              </a:rPr>
              <a:t>therapies</a:t>
            </a:r>
            <a:r>
              <a:rPr lang="en-GB" sz="3600" dirty="0" smtClean="0">
                <a:solidFill>
                  <a:srgbClr val="FFFF00"/>
                </a:solidFill>
              </a:rPr>
              <a:t>.</a:t>
            </a:r>
            <a:endParaRPr lang="en-GB" sz="3600" dirty="0">
              <a:solidFill>
                <a:srgbClr val="FFFF00"/>
              </a:solidFill>
            </a:endParaRP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547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839200" cy="6858000"/>
          </a:xfrm>
        </p:spPr>
        <p:txBody>
          <a:bodyPr>
            <a:normAutofit/>
          </a:bodyPr>
          <a:lstStyle/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Similarities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between MSGTs and Malignant Breast </a:t>
            </a:r>
            <a:r>
              <a:rPr lang="en-GB" sz="3600" b="1" cap="small" dirty="0" err="1" smtClean="0">
                <a:solidFill>
                  <a:schemeClr val="tx1">
                    <a:lumMod val="50000"/>
                  </a:schemeClr>
                </a:solidFill>
              </a:rPr>
              <a:t>Tumors</a:t>
            </a:r>
            <a:endParaRPr lang="en-GB" sz="3600" b="1" cap="smal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Role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of hormones in treatment of breast </a:t>
            </a: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cancers</a:t>
            </a:r>
            <a:endParaRPr lang="en-GB" sz="3600" dirty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Expression </a:t>
            </a:r>
            <a:r>
              <a:rPr lang="en-GB" sz="3600" b="1" cap="small" dirty="0">
                <a:solidFill>
                  <a:schemeClr val="tx1">
                    <a:lumMod val="50000"/>
                  </a:schemeClr>
                </a:solidFill>
              </a:rPr>
              <a:t>of sex steroid hormones in </a:t>
            </a:r>
            <a:r>
              <a:rPr lang="en-GB" sz="3600" b="1" cap="small" dirty="0" smtClean="0">
                <a:solidFill>
                  <a:schemeClr val="tx1">
                    <a:lumMod val="50000"/>
                  </a:schemeClr>
                </a:solidFill>
              </a:rPr>
              <a:t>MSGTs</a:t>
            </a:r>
            <a:endParaRPr lang="en-GB" sz="3600" dirty="0">
              <a:solidFill>
                <a:schemeClr val="tx1">
                  <a:lumMod val="50000"/>
                </a:schemeClr>
              </a:solidFill>
            </a:endParaRPr>
          </a:p>
          <a:p>
            <a:pPr marL="514350" lvl="0" indent="-514350">
              <a:buAutoNum type="arabicPeriod"/>
            </a:pPr>
            <a:r>
              <a:rPr lang="en-GB" sz="3600" b="1" cap="small" dirty="0" smtClean="0"/>
              <a:t>The </a:t>
            </a:r>
            <a:r>
              <a:rPr lang="en-GB" sz="3600" b="1" cap="small" dirty="0"/>
              <a:t>potential role of hormones in treatment of MSGTs</a:t>
            </a:r>
            <a:endParaRPr lang="en-GB" sz="3600" dirty="0"/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381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362200"/>
            <a:ext cx="8991600" cy="3657599"/>
          </a:xfrm>
        </p:spPr>
        <p:txBody>
          <a:bodyPr>
            <a:normAutofit/>
          </a:bodyPr>
          <a:lstStyle/>
          <a:p>
            <a:endParaRPr lang="en-GB" sz="4000" cap="small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sz="4000" cap="small" dirty="0" smtClean="0"/>
              <a:t>T</a:t>
            </a:r>
            <a:r>
              <a:rPr lang="en-GB" sz="4000" dirty="0" smtClean="0"/>
              <a:t>o </a:t>
            </a:r>
            <a:r>
              <a:rPr lang="en-GB" sz="4000" dirty="0"/>
              <a:t>date, no phase II trials have been performed, so it is difficult to define the role of hormone therapy in </a:t>
            </a:r>
            <a:r>
              <a:rPr lang="en-GB" sz="4000" dirty="0" smtClean="0"/>
              <a:t>MSGTs. 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686800" cy="1219200"/>
          </a:xfrm>
        </p:spPr>
        <p:txBody>
          <a:bodyPr>
            <a:noAutofit/>
          </a:bodyPr>
          <a:lstStyle/>
          <a:p>
            <a:pPr algn="l"/>
            <a:r>
              <a:rPr lang="en-GB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4. What </a:t>
            </a:r>
            <a:r>
              <a:rPr lang="en-GB" b="1" cap="small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is the potential role of Hormones in treatment of </a:t>
            </a:r>
            <a:r>
              <a:rPr lang="en-GB" b="1" cap="small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MSGTs?</a:t>
            </a:r>
            <a:endParaRPr lang="en-GB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3055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667001"/>
            <a:ext cx="8763000" cy="3657599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en-GB" sz="4000" dirty="0" smtClean="0">
                <a:effectLst/>
              </a:rPr>
              <a:t>In 1997, </a:t>
            </a:r>
            <a:r>
              <a:rPr lang="en-GB" sz="4000" dirty="0" err="1" smtClean="0">
                <a:effectLst/>
              </a:rPr>
              <a:t>Shadaba</a:t>
            </a:r>
            <a:r>
              <a:rPr lang="en-GB" sz="4000" dirty="0" smtClean="0">
                <a:effectLst/>
              </a:rPr>
              <a:t> et al., UK reported a  </a:t>
            </a:r>
            <a:r>
              <a:rPr lang="en-GB" sz="4000" dirty="0">
                <a:effectLst/>
              </a:rPr>
              <a:t>patient with an inoperable local recurrence of previously irradiated adenoid cystic </a:t>
            </a:r>
            <a:r>
              <a:rPr lang="en-GB" sz="4000" dirty="0" smtClean="0">
                <a:effectLst/>
              </a:rPr>
              <a:t>carcinoma.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066800"/>
            <a:ext cx="9144000" cy="914400"/>
          </a:xfrm>
        </p:spPr>
        <p:txBody>
          <a:bodyPr/>
          <a:lstStyle/>
          <a:p>
            <a:r>
              <a:rPr lang="en-GB" b="1" u="sng" dirty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Case # </a:t>
            </a:r>
            <a:r>
              <a:rPr lang="en-GB" b="1" u="sng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1:</a:t>
            </a:r>
            <a:r>
              <a:rPr lang="en-GB" b="1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b="1" dirty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Partial Remission of </a:t>
            </a:r>
            <a:r>
              <a:rPr lang="en-GB" b="1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 case of </a:t>
            </a:r>
            <a:r>
              <a:rPr lang="en-GB" b="1" dirty="0" err="1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AdCC</a:t>
            </a:r>
            <a:r>
              <a:rPr lang="en-GB" b="1" dirty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by </a:t>
            </a:r>
            <a:r>
              <a:rPr lang="en-GB" b="1" dirty="0" err="1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Tamoxifen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0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371601"/>
            <a:ext cx="8001000" cy="4800599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en-GB" sz="4000" dirty="0" smtClean="0">
                <a:effectLst/>
              </a:rPr>
              <a:t>He </a:t>
            </a:r>
            <a:r>
              <a:rPr lang="en-GB" sz="4000" dirty="0">
                <a:effectLst/>
              </a:rPr>
              <a:t>was treated with </a:t>
            </a:r>
            <a:r>
              <a:rPr lang="en-GB" sz="4000" dirty="0" err="1">
                <a:effectLst/>
              </a:rPr>
              <a:t>tamoxifen</a:t>
            </a:r>
            <a:r>
              <a:rPr lang="en-GB" sz="4000" dirty="0">
                <a:effectLst/>
              </a:rPr>
              <a:t>, an </a:t>
            </a:r>
            <a:r>
              <a:rPr lang="en-GB" sz="4000" dirty="0" err="1" smtClean="0">
                <a:effectLst/>
              </a:rPr>
              <a:t>estrogen</a:t>
            </a:r>
            <a:r>
              <a:rPr lang="en-GB" sz="4000" dirty="0" smtClean="0">
                <a:effectLst/>
              </a:rPr>
              <a:t> </a:t>
            </a:r>
            <a:r>
              <a:rPr lang="en-GB" sz="4000" dirty="0">
                <a:effectLst/>
              </a:rPr>
              <a:t>receptor antagonist. </a:t>
            </a:r>
            <a:endParaRPr lang="en-US" sz="4000" dirty="0" smtClean="0">
              <a:effectLst/>
            </a:endParaRPr>
          </a:p>
          <a:p>
            <a:pPr marL="18288" indent="0">
              <a:buNone/>
            </a:pPr>
            <a:endParaRPr lang="en-GB" sz="4000" dirty="0" smtClean="0">
              <a:effectLst/>
            </a:endParaRPr>
          </a:p>
          <a:p>
            <a:pPr marL="18288" indent="0">
              <a:buNone/>
            </a:pPr>
            <a:r>
              <a:rPr lang="en-GB" sz="4000" dirty="0" smtClean="0">
                <a:effectLst/>
              </a:rPr>
              <a:t>After </a:t>
            </a:r>
            <a:r>
              <a:rPr lang="en-GB" sz="4000" dirty="0">
                <a:effectLst/>
              </a:rPr>
              <a:t>18 months of </a:t>
            </a:r>
            <a:r>
              <a:rPr lang="en-GB" sz="4000" dirty="0" smtClean="0">
                <a:effectLst/>
              </a:rPr>
              <a:t>treatment, MRI </a:t>
            </a:r>
            <a:r>
              <a:rPr lang="en-GB" sz="4000" dirty="0">
                <a:effectLst/>
              </a:rPr>
              <a:t>showed a partial response, and further clinical progression of the disease was </a:t>
            </a:r>
            <a:r>
              <a:rPr lang="en-GB" sz="4000" dirty="0" smtClean="0">
                <a:effectLst/>
              </a:rPr>
              <a:t>halted.</a:t>
            </a:r>
            <a:endParaRPr lang="en-GB" sz="4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24273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0637"/>
            <a:ext cx="84582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Elkin </a:t>
            </a:r>
            <a:r>
              <a:rPr lang="en-GB" sz="3600" dirty="0"/>
              <a:t>and </a:t>
            </a:r>
            <a:r>
              <a:rPr lang="en-GB" sz="3600" dirty="0" smtClean="0"/>
              <a:t>Jacobs </a:t>
            </a:r>
            <a:r>
              <a:rPr lang="en-GB" sz="3600" dirty="0"/>
              <a:t>in 2008 reported partial remission of two cases of </a:t>
            </a:r>
            <a:r>
              <a:rPr lang="en-GB" sz="3600" dirty="0" err="1"/>
              <a:t>AdCC</a:t>
            </a:r>
            <a:r>
              <a:rPr lang="en-GB" sz="3600" dirty="0"/>
              <a:t> in which </a:t>
            </a:r>
            <a:r>
              <a:rPr lang="en-GB" sz="3600" dirty="0" err="1"/>
              <a:t>tamoxifen</a:t>
            </a:r>
            <a:r>
              <a:rPr lang="en-GB" sz="3600" dirty="0"/>
              <a:t>, an ER </a:t>
            </a:r>
            <a:r>
              <a:rPr lang="en-GB" sz="3600" dirty="0" err="1"/>
              <a:t>anatagonist</a:t>
            </a:r>
            <a:r>
              <a:rPr lang="en-GB" sz="3600" dirty="0"/>
              <a:t>, was </a:t>
            </a:r>
            <a:r>
              <a:rPr lang="en-GB" sz="3600" dirty="0" smtClean="0"/>
              <a:t>used.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Both </a:t>
            </a:r>
            <a:r>
              <a:rPr lang="en-GB" sz="3600" dirty="0"/>
              <a:t>patients obtained long-term stability of disease with no associated toxicity. </a:t>
            </a:r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GB" b="1" u="sng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Case # 2:</a:t>
            </a:r>
            <a:r>
              <a:rPr lang="en-GB" b="1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Partial Remission of 2 Patients with </a:t>
            </a:r>
            <a:r>
              <a:rPr lang="en-GB" b="1" dirty="0" err="1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AdCC</a:t>
            </a:r>
            <a:r>
              <a:rPr lang="en-GB" b="1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by </a:t>
            </a:r>
            <a:r>
              <a:rPr lang="en-GB" b="1" dirty="0" err="1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Tamoxifen</a:t>
            </a:r>
            <a:endParaRPr lang="en-GB" b="1" dirty="0">
              <a:solidFill>
                <a:schemeClr val="tx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7680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This treatment was recommended because: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 smtClean="0"/>
              <a:t>There </a:t>
            </a:r>
            <a:r>
              <a:rPr lang="en-GB" sz="4000" dirty="0"/>
              <a:t>are no successful treatment modalities available for </a:t>
            </a:r>
            <a:r>
              <a:rPr lang="en-GB" sz="4000" dirty="0" err="1" smtClean="0"/>
              <a:t>AdCC</a:t>
            </a:r>
            <a:r>
              <a:rPr lang="en-GB" sz="4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 smtClean="0"/>
              <a:t>The </a:t>
            </a:r>
            <a:r>
              <a:rPr lang="en-GB" sz="4000" dirty="0"/>
              <a:t>low toxicity of ER </a:t>
            </a:r>
            <a:r>
              <a:rPr lang="en-GB" sz="4000" dirty="0" smtClean="0"/>
              <a:t>antagonists.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 smtClean="0"/>
              <a:t>This treatment (</a:t>
            </a:r>
            <a:r>
              <a:rPr lang="en-GB" sz="4000" dirty="0" err="1" smtClean="0"/>
              <a:t>tamoxifen</a:t>
            </a:r>
            <a:r>
              <a:rPr lang="en-GB" sz="4000" dirty="0" smtClean="0"/>
              <a:t>) has a </a:t>
            </a:r>
            <a:r>
              <a:rPr lang="en-GB" sz="4000" dirty="0"/>
              <a:t>potential disease-stabilizing </a:t>
            </a:r>
            <a:r>
              <a:rPr lang="en-GB" sz="4000" dirty="0" smtClean="0"/>
              <a:t>effect.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3068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9448800" cy="1143000"/>
          </a:xfrm>
        </p:spPr>
        <p:txBody>
          <a:bodyPr>
            <a:noAutofit/>
          </a:bodyPr>
          <a:lstStyle/>
          <a:p>
            <a:r>
              <a:rPr lang="en-GB" sz="4000" b="1" u="sng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Case # 3:</a:t>
            </a:r>
            <a:r>
              <a:rPr lang="en-GB" sz="4000" b="1" dirty="0" smtClean="0">
                <a:solidFill>
                  <a:schemeClr val="tx2">
                    <a:lumMod val="9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 recurrent case of adenocarcinoma in the parotid gland</a:t>
            </a:r>
            <a:endParaRPr lang="en-GB" sz="4000" b="1" dirty="0">
              <a:solidFill>
                <a:schemeClr val="tx2">
                  <a:lumMod val="9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" r="18" b="44566"/>
          <a:stretch/>
        </p:blipFill>
        <p:spPr bwMode="auto">
          <a:xfrm>
            <a:off x="2434184" y="1524000"/>
            <a:ext cx="4119016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7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91600" cy="457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4000" dirty="0"/>
              <a:t>In 2003, </a:t>
            </a:r>
            <a:r>
              <a:rPr lang="en-GB" sz="4000" dirty="0" err="1"/>
              <a:t>Locati</a:t>
            </a:r>
            <a:r>
              <a:rPr lang="en-GB" sz="4000" dirty="0"/>
              <a:t> et </a:t>
            </a:r>
            <a:r>
              <a:rPr lang="en-GB" sz="4000" dirty="0" smtClean="0"/>
              <a:t>al </a:t>
            </a:r>
            <a:r>
              <a:rPr lang="en-GB" sz="4000" dirty="0"/>
              <a:t>reported complete remission of a recurrent case of AR-expressing adenocarcinoma in the parotid </a:t>
            </a:r>
            <a:r>
              <a:rPr lang="en-GB" sz="4000" dirty="0" smtClean="0"/>
              <a:t>gland.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4000" dirty="0" smtClean="0"/>
              <a:t>The patient was administered complete </a:t>
            </a:r>
            <a:r>
              <a:rPr lang="en-GB" sz="4000" dirty="0"/>
              <a:t>anti-androgen </a:t>
            </a:r>
            <a:r>
              <a:rPr lang="en-GB" sz="4000" dirty="0" smtClean="0"/>
              <a:t>blockade.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84532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2057401"/>
            <a:ext cx="9220200" cy="36575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4000" dirty="0"/>
              <a:t>Skin lesions reduced rapidly, until disappearance 2 months </a:t>
            </a:r>
            <a:r>
              <a:rPr lang="en-GB" sz="4000" dirty="0" smtClean="0"/>
              <a:t>later.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4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4000" dirty="0" smtClean="0"/>
              <a:t>Complete remission was confirmed by a CT scan.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4016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2895600" cy="6248400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Complete Remission of </a:t>
            </a:r>
            <a:r>
              <a:rPr lang="en-GB" sz="4000" b="1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  <a:r>
              <a:rPr lang="en-GB" sz="4000" b="1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Case of </a:t>
            </a:r>
            <a:r>
              <a:rPr lang="en-GB" sz="4000" b="1" dirty="0" err="1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Adeno</a:t>
            </a:r>
            <a:r>
              <a:rPr lang="en-GB" sz="4000" b="1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-carcinoma </a:t>
            </a:r>
            <a:r>
              <a:rPr lang="en-GB" sz="4000" b="1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with </a:t>
            </a:r>
            <a:r>
              <a:rPr lang="en-GB" sz="4000" b="1" dirty="0" smtClean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Anti-androgens, 2 months later</a:t>
            </a:r>
            <a:endParaRPr lang="en-GB" sz="4000" b="1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24"/>
          <a:stretch/>
        </p:blipFill>
        <p:spPr bwMode="auto">
          <a:xfrm>
            <a:off x="3352800" y="609600"/>
            <a:ext cx="5638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64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160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b="1" dirty="0"/>
              <a:t>In conclusion, MSGTs refractory to conventional therapy would possibly benefit from hormonal </a:t>
            </a:r>
            <a:r>
              <a:rPr lang="en-GB" sz="4000" b="1" dirty="0" smtClean="0"/>
              <a:t>therapy.</a:t>
            </a:r>
          </a:p>
          <a:p>
            <a:pPr marL="0" indent="0">
              <a:buNone/>
            </a:pPr>
            <a:r>
              <a:rPr lang="en-US" sz="4000" dirty="0" smtClean="0"/>
              <a:t>However</a:t>
            </a:r>
            <a:r>
              <a:rPr lang="en-US" sz="4000" dirty="0"/>
              <a:t>, there is no clear evidence that such treatment can bring clinical </a:t>
            </a:r>
            <a:r>
              <a:rPr lang="en-US" sz="4000" dirty="0" smtClean="0"/>
              <a:t>benefits.</a:t>
            </a:r>
            <a:endParaRPr lang="en-GB" sz="40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US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onclusion</a:t>
            </a:r>
            <a:endParaRPr lang="en-GB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720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lnSpcReduction="10000"/>
          </a:bodyPr>
          <a:lstStyle/>
          <a:p>
            <a:pPr marL="742950" indent="-742950">
              <a:buAutoNum type="arabicPeriod"/>
            </a:pPr>
            <a:r>
              <a:rPr lang="en-US" sz="4000" dirty="0" smtClean="0"/>
              <a:t>Further studies concerning the expression of sex hormone receptors need to be evaluated with greater number of samples.</a:t>
            </a:r>
          </a:p>
          <a:p>
            <a:pPr marL="742950" indent="-742950">
              <a:buAutoNum type="arabicPeriod"/>
            </a:pPr>
            <a:r>
              <a:rPr lang="en-US" sz="4000" dirty="0" smtClean="0"/>
              <a:t>Standard protocols for such studies should be clarified by an approved organization to allow meta-analysis.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5438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Recommendations</a:t>
            </a:r>
            <a:endParaRPr lang="en-GB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496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685801"/>
            <a:ext cx="8610600" cy="365759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endParaRPr lang="en-US" sz="4000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n-US" sz="4000" dirty="0" smtClean="0"/>
              <a:t>Clinical </a:t>
            </a:r>
            <a:r>
              <a:rPr lang="en-US" sz="4000" dirty="0"/>
              <a:t>trials may be </a:t>
            </a:r>
            <a:r>
              <a:rPr lang="en-US" sz="4000" dirty="0" smtClean="0"/>
              <a:t>conducted </a:t>
            </a:r>
            <a:r>
              <a:rPr lang="en-US" sz="4000" dirty="0"/>
              <a:t>in advanced cases, when the disease is refractory to conventional </a:t>
            </a:r>
            <a:r>
              <a:rPr lang="en-US" sz="4000" dirty="0" smtClean="0"/>
              <a:t>treatment (after taking the patients’ consents).</a:t>
            </a:r>
          </a:p>
        </p:txBody>
      </p:sp>
    </p:spTree>
    <p:extLst>
      <p:ext uri="{BB962C8B-B14F-4D97-AF65-F5344CB8AC3E}">
        <p14:creationId xmlns:p14="http://schemas.microsoft.com/office/powerpoint/2010/main" val="207104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838201"/>
            <a:ext cx="6096000" cy="3657599"/>
          </a:xfrm>
        </p:spPr>
        <p:txBody>
          <a:bodyPr/>
          <a:lstStyle/>
          <a:p>
            <a:pPr marL="18288" indent="0" algn="ctr">
              <a:buNone/>
            </a:pPr>
            <a:r>
              <a:rPr lang="en-US" sz="8000" dirty="0" smtClean="0"/>
              <a:t>Thank You</a:t>
            </a:r>
            <a:endParaRPr lang="en-GB" sz="8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4724400"/>
            <a:ext cx="7543800" cy="914400"/>
          </a:xfrm>
        </p:spPr>
        <p:txBody>
          <a:bodyPr/>
          <a:lstStyle/>
          <a:p>
            <a:r>
              <a:rPr lang="en-US" dirty="0" smtClean="0"/>
              <a:t>wedad.nawar@yahoo.com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22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3121</TotalTime>
  <Words>1729</Words>
  <Application>Microsoft Office PowerPoint</Application>
  <PresentationFormat>On-screen Show (4:3)</PresentationFormat>
  <Paragraphs>322</Paragraphs>
  <Slides>67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Elemental</vt:lpstr>
      <vt:lpstr>Wedad M. Nawar; BDS. Faculty of Dentistry, Alexandria University, Egypt</vt:lpstr>
      <vt:lpstr>PowerPoint Presentation</vt:lpstr>
      <vt:lpstr>PowerPoint Presentation</vt:lpstr>
      <vt:lpstr>This Review discusses the following points :</vt:lpstr>
      <vt:lpstr>1. How are MSGTs similar to Breast Cancers?</vt:lpstr>
      <vt:lpstr>I- Mucoepidermoid Carcinoma of salivary glands</vt:lpstr>
      <vt:lpstr>Low grade Salivary MEC</vt:lpstr>
      <vt:lpstr>PowerPoint Presentation</vt:lpstr>
      <vt:lpstr>High grade Salivary MEC, A high-grade tumor with increased mitoses and profound pleomorphism.</vt:lpstr>
      <vt:lpstr>PowerPoint Presentation</vt:lpstr>
      <vt:lpstr>Mucoepidermoid Carcinoma of breast</vt:lpstr>
      <vt:lpstr>PowerPoint Presentation</vt:lpstr>
      <vt:lpstr>PowerPoint Presentation</vt:lpstr>
      <vt:lpstr>Mammary MEC, Alchian Blue</vt:lpstr>
      <vt:lpstr>II- Adenoid Cystic Carcinoma of salivary glands</vt:lpstr>
      <vt:lpstr>AdCC, Cribriform Pattern</vt:lpstr>
      <vt:lpstr>AdCC with Perineural Inavsion</vt:lpstr>
      <vt:lpstr>Lung metastasis of AdCC</vt:lpstr>
      <vt:lpstr>PowerPoint Presentation</vt:lpstr>
      <vt:lpstr>PowerPoint Presentation</vt:lpstr>
      <vt:lpstr>An adenoid cystic carcinoma showing multiple patterns of growth, although the cribriform and tubular areas predominate. Notice how the tumor is infiltrating between and around the parenchyma.</vt:lpstr>
      <vt:lpstr>Adenoid Cystic Carcinoma of the Breast</vt:lpstr>
      <vt:lpstr>Adenoid cystic carcinoma of the breast showing cribriform architecture;  composed of basaloid cells that outline spaces containing basal-like material and of eosinophilic cells lining true glandular lumina</vt:lpstr>
      <vt:lpstr>Cribriform pattern of AdCC</vt:lpstr>
      <vt:lpstr>Cribriform pattern of AdCC</vt:lpstr>
      <vt:lpstr>Trabecular pattern of AdCC</vt:lpstr>
      <vt:lpstr>Trabecular pattern of AdCC</vt:lpstr>
      <vt:lpstr>III- Salivary Duct Carcinoma</vt:lpstr>
      <vt:lpstr>Salivary duct carcinoma</vt:lpstr>
      <vt:lpstr>Salivary Duct Carcinoma</vt:lpstr>
      <vt:lpstr>PowerPoint Presentation</vt:lpstr>
      <vt:lpstr>Mammary Duct Carcinoma</vt:lpstr>
      <vt:lpstr>Ductal Carcinoma in-situ</vt:lpstr>
      <vt:lpstr>PowerPoint Presentation</vt:lpstr>
      <vt:lpstr>PowerPoint Presentation</vt:lpstr>
      <vt:lpstr>  2. Role of sex hormones in treatment of Breast Cancer </vt:lpstr>
      <vt:lpstr>Tamoxifen, an ER antagonist</vt:lpstr>
      <vt:lpstr> Strategies for treatment of ER-positive breast cancer:</vt:lpstr>
      <vt:lpstr>PowerPoint Presentation</vt:lpstr>
      <vt:lpstr>PowerPoint Presentation</vt:lpstr>
      <vt:lpstr>Hormone therapy can be used as:</vt:lpstr>
      <vt:lpstr>PowerPoint Presentation</vt:lpstr>
      <vt:lpstr>PowerPoint Presentation</vt:lpstr>
      <vt:lpstr>PowerPoint Presentation</vt:lpstr>
      <vt:lpstr>3. Expression of sex steroid hormones in MSGTs:</vt:lpstr>
      <vt:lpstr>PowerPoint Presentation</vt:lpstr>
      <vt:lpstr>PowerPoint Presentation</vt:lpstr>
      <vt:lpstr>Table 1: Summary of the reports of ER, PR and AR in Adenoid Cystic Carcinoma</vt:lpstr>
      <vt:lpstr>Table 2: Summary of the reports of ER, PR and AR in Mucoepidermoid Carcinoma</vt:lpstr>
      <vt:lpstr>Table 3: Summary of the reports of ER, PR and AR in Salivary Duct Carcinoma</vt:lpstr>
      <vt:lpstr>PowerPoint Presentation</vt:lpstr>
      <vt:lpstr>Androgen receptor gives a strong diffuse reaction in most of the tumor cell nuclei in salivary duct carcinoma </vt:lpstr>
      <vt:lpstr>PowerPoint Presentation</vt:lpstr>
      <vt:lpstr>PowerPoint Presentation</vt:lpstr>
      <vt:lpstr>4. What is the potential role of Hormones in treatment of MSGTs?</vt:lpstr>
      <vt:lpstr>Case # 1: Partial Remission of a case of AdCC by Tamoxifen</vt:lpstr>
      <vt:lpstr>PowerPoint Presentation</vt:lpstr>
      <vt:lpstr>Case # 2: Partial Remission of 2 Patients with AdCC by Tamoxifen</vt:lpstr>
      <vt:lpstr>PowerPoint Presentation</vt:lpstr>
      <vt:lpstr>Case # 3: A recurrent case of adenocarcinoma in the parotid gland</vt:lpstr>
      <vt:lpstr>PowerPoint Presentation</vt:lpstr>
      <vt:lpstr>PowerPoint Presentation</vt:lpstr>
      <vt:lpstr>Complete Remission of the Case of Adeno-carcinoma with Anti-androgens, 2 months later</vt:lpstr>
      <vt:lpstr>Conclusion</vt:lpstr>
      <vt:lpstr>Recommendations</vt:lpstr>
      <vt:lpstr>PowerPoint Presentation</vt:lpstr>
      <vt:lpstr>wedad.nawar@yahoo.com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Potential Role for Sex Hormone Receptor Antagonists in Treatment of Malignant Salivary Gland Tumors, as compared to Breast Cancer </dc:title>
  <dc:creator>hp</dc:creator>
  <cp:lastModifiedBy>hp</cp:lastModifiedBy>
  <cp:revision>126</cp:revision>
  <dcterms:created xsi:type="dcterms:W3CDTF">2006-08-16T00:00:00Z</dcterms:created>
  <dcterms:modified xsi:type="dcterms:W3CDTF">2015-09-25T10:37:33Z</dcterms:modified>
</cp:coreProperties>
</file>