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8989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880"/>
              </a:lnSpc>
            </a:pPr>
            <a:r>
              <a:rPr dirty="0" spc="-5"/>
              <a:t>10/6/2015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88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8989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880"/>
              </a:lnSpc>
            </a:pPr>
            <a:r>
              <a:rPr dirty="0" spc="-5"/>
              <a:t>10/6/2015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88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8989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880"/>
              </a:lnSpc>
            </a:pPr>
            <a:r>
              <a:rPr dirty="0" spc="-5"/>
              <a:t>10/6/2015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88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8989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880"/>
              </a:lnSpc>
            </a:pPr>
            <a:r>
              <a:rPr dirty="0" spc="-5"/>
              <a:t>10/6/2015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88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98989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880"/>
              </a:lnSpc>
            </a:pPr>
            <a:r>
              <a:rPr dirty="0" spc="-5"/>
              <a:t>10/6/2015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88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6552" y="1270508"/>
            <a:ext cx="8490894" cy="454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6552" y="2552974"/>
            <a:ext cx="8490894" cy="25863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31154" y="6303102"/>
            <a:ext cx="478790" cy="127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98989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880"/>
              </a:lnSpc>
            </a:pPr>
            <a:r>
              <a:rPr dirty="0" spc="-5"/>
              <a:t>10/6/2015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42150" y="6303102"/>
            <a:ext cx="127000" cy="1466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88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hyperlink" Target="mailto:wayne.carter@nottingham.ac.uk" TargetMode="External"/><Relationship Id="rId4" Type="http://schemas.openxmlformats.org/officeDocument/2006/relationships/image" Target="../media/image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Relationship Id="rId4" Type="http://schemas.openxmlformats.org/officeDocument/2006/relationships/image" Target="../media/image17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Relationship Id="rId4" Type="http://schemas.openxmlformats.org/officeDocument/2006/relationships/image" Target="../media/image20.jpg"/><Relationship Id="rId5" Type="http://schemas.openxmlformats.org/officeDocument/2006/relationships/image" Target="../media/image21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Relationship Id="rId4" Type="http://schemas.openxmlformats.org/officeDocument/2006/relationships/image" Target="../media/image36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Relationship Id="rId3" Type="http://schemas.openxmlformats.org/officeDocument/2006/relationships/image" Target="../media/image38.jpg"/><Relationship Id="rId4" Type="http://schemas.openxmlformats.org/officeDocument/2006/relationships/image" Target="../media/image39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g"/><Relationship Id="rId3" Type="http://schemas.openxmlformats.org/officeDocument/2006/relationships/image" Target="../media/image45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3" Type="http://schemas.openxmlformats.org/officeDocument/2006/relationships/image" Target="../media/image47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jpg"/><Relationship Id="rId3" Type="http://schemas.openxmlformats.org/officeDocument/2006/relationships/image" Target="../media/image52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Relationship Id="rId3" Type="http://schemas.openxmlformats.org/officeDocument/2006/relationships/image" Target="../media/image54.jpg"/><Relationship Id="rId4" Type="http://schemas.openxmlformats.org/officeDocument/2006/relationships/image" Target="../media/image55.jpg"/><Relationship Id="rId5" Type="http://schemas.openxmlformats.org/officeDocument/2006/relationships/image" Target="../media/image56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2412" y="66"/>
            <a:ext cx="8606155" cy="10052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89535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2094" y="3085613"/>
            <a:ext cx="3260090" cy="19634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81153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Dr </a:t>
            </a:r>
            <a:r>
              <a:rPr dirty="0" sz="1600" spc="-35">
                <a:latin typeface="Times New Roman"/>
                <a:cs typeface="Times New Roman"/>
              </a:rPr>
              <a:t>Wayne </a:t>
            </a:r>
            <a:r>
              <a:rPr dirty="0" sz="1600" spc="-5">
                <a:latin typeface="Times New Roman"/>
                <a:cs typeface="Times New Roman"/>
              </a:rPr>
              <a:t>Grant Carter  </a:t>
            </a:r>
            <a:r>
              <a:rPr dirty="0" sz="1600" spc="-5">
                <a:latin typeface="Times New Roman"/>
                <a:cs typeface="Times New Roman"/>
              </a:rPr>
              <a:t>School of Medicine,  University of Nottingham,  Royal Derby Hospital Centre,  Derby DE22 </a:t>
            </a:r>
            <a:r>
              <a:rPr dirty="0" sz="1600" spc="-35">
                <a:latin typeface="Times New Roman"/>
                <a:cs typeface="Times New Roman"/>
              </a:rPr>
              <a:t>3DT.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UK.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65" b="1">
                <a:latin typeface="Times New Roman"/>
                <a:cs typeface="Times New Roman"/>
              </a:rPr>
              <a:t>T: </a:t>
            </a:r>
            <a:r>
              <a:rPr dirty="0" sz="1600" spc="-5">
                <a:latin typeface="Times New Roman"/>
                <a:cs typeface="Times New Roman"/>
              </a:rPr>
              <a:t>+44 </a:t>
            </a:r>
            <a:r>
              <a:rPr dirty="0" sz="1600" spc="-5">
                <a:latin typeface="Times New Roman"/>
                <a:cs typeface="Times New Roman"/>
              </a:rPr>
              <a:t>(0)1332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724738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F: </a:t>
            </a:r>
            <a:r>
              <a:rPr dirty="0" sz="1600" spc="-5">
                <a:latin typeface="Times New Roman"/>
                <a:cs typeface="Times New Roman"/>
              </a:rPr>
              <a:t>+44 </a:t>
            </a:r>
            <a:r>
              <a:rPr dirty="0" sz="1600" spc="-5">
                <a:latin typeface="Times New Roman"/>
                <a:cs typeface="Times New Roman"/>
              </a:rPr>
              <a:t>(0)1332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724626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10">
                <a:latin typeface="Times New Roman"/>
                <a:cs typeface="Times New Roman"/>
              </a:rPr>
              <a:t>Email: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  <a:hlinkClick r:id="rId3"/>
              </a:rPr>
              <a:t>wayne.carter@nottingham.ac.uk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074795" y="2306573"/>
            <a:ext cx="4589268" cy="32134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35196" y="1431671"/>
            <a:ext cx="6282690" cy="38735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>
                <a:latin typeface="Arial"/>
                <a:cs typeface="Arial"/>
              </a:rPr>
              <a:t>Does drinking alcohol give </a:t>
            </a:r>
            <a:r>
              <a:rPr dirty="0">
                <a:latin typeface="Arial"/>
                <a:cs typeface="Arial"/>
              </a:rPr>
              <a:t>you brain</a:t>
            </a:r>
            <a:r>
              <a:rPr dirty="0" spc="85">
                <a:latin typeface="Arial"/>
                <a:cs typeface="Arial"/>
              </a:rPr>
              <a:t> </a:t>
            </a:r>
            <a:r>
              <a:rPr dirty="0" spc="-5">
                <a:latin typeface="Arial"/>
                <a:cs typeface="Arial"/>
              </a:rPr>
              <a:t>damage?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880"/>
              </a:lnSpc>
            </a:pPr>
            <a:fld id="{81D60167-4931-47E6-BA6A-407CBD079E47}" type="slidenum">
              <a:rPr dirty="0"/>
              <a:t>1</a:t>
            </a:fld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2412" y="66"/>
            <a:ext cx="8606155" cy="10052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89535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08761" y="1967226"/>
            <a:ext cx="3937130" cy="25754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801742" y="1903733"/>
            <a:ext cx="3947036" cy="27024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880"/>
              </a:lnSpc>
            </a:pPr>
            <a:fld id="{81D60167-4931-47E6-BA6A-407CBD079E47}" type="slidenum">
              <a:rPr dirty="0"/>
              <a:t>1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2412" y="66"/>
            <a:ext cx="8606155" cy="10052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89535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81300" y="2369696"/>
            <a:ext cx="4048125" cy="37293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0573" y="1204849"/>
            <a:ext cx="3402329" cy="3657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pc="-5"/>
              <a:t>ADH4 </a:t>
            </a:r>
            <a:r>
              <a:rPr dirty="0"/>
              <a:t>~10 </a:t>
            </a:r>
            <a:r>
              <a:rPr dirty="0" spc="-5"/>
              <a:t>million</a:t>
            </a:r>
            <a:r>
              <a:rPr dirty="0" spc="-70"/>
              <a:t> </a:t>
            </a:r>
            <a:r>
              <a:rPr dirty="0"/>
              <a:t>years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880"/>
              </a:lnSpc>
            </a:pPr>
            <a:fld id="{81D60167-4931-47E6-BA6A-407CBD079E47}" type="slidenum">
              <a:rPr dirty="0"/>
              <a:t>1</a:t>
            </a:fld>
          </a:p>
        </p:txBody>
      </p:sp>
      <p:sp>
        <p:nvSpPr>
          <p:cNvPr id="8" name="object 8"/>
          <p:cNvSpPr txBox="1"/>
          <p:nvPr/>
        </p:nvSpPr>
        <p:spPr>
          <a:xfrm>
            <a:off x="290573" y="1570633"/>
            <a:ext cx="5217795" cy="731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2400" spc="-5">
                <a:latin typeface="Times New Roman"/>
                <a:cs typeface="Times New Roman"/>
              </a:rPr>
              <a:t>Alcohol </a:t>
            </a:r>
            <a:r>
              <a:rPr dirty="0" sz="2400" spc="-5">
                <a:latin typeface="Times New Roman"/>
                <a:cs typeface="Times New Roman"/>
              </a:rPr>
              <a:t>fermentation </a:t>
            </a:r>
            <a:r>
              <a:rPr dirty="0" sz="2400">
                <a:latin typeface="Times New Roman"/>
                <a:cs typeface="Times New Roman"/>
              </a:rPr>
              <a:t>~10000 </a:t>
            </a:r>
            <a:r>
              <a:rPr dirty="0" sz="2400">
                <a:latin typeface="Times New Roman"/>
                <a:cs typeface="Times New Roman"/>
              </a:rPr>
              <a:t>years</a:t>
            </a:r>
            <a:r>
              <a:rPr dirty="0" sz="2400" spc="-7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ago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2400" spc="-30">
                <a:latin typeface="Times New Roman"/>
                <a:cs typeface="Times New Roman"/>
              </a:rPr>
              <a:t>Wine </a:t>
            </a:r>
            <a:r>
              <a:rPr dirty="0" sz="2400" spc="-5">
                <a:latin typeface="Times New Roman"/>
                <a:cs typeface="Times New Roman"/>
              </a:rPr>
              <a:t>making </a:t>
            </a:r>
            <a:r>
              <a:rPr dirty="0" sz="2400">
                <a:latin typeface="Times New Roman"/>
                <a:cs typeface="Times New Roman"/>
              </a:rPr>
              <a:t>~5000 </a:t>
            </a:r>
            <a:r>
              <a:rPr dirty="0" sz="2400">
                <a:latin typeface="Times New Roman"/>
                <a:cs typeface="Times New Roman"/>
              </a:rPr>
              <a:t>years</a:t>
            </a:r>
            <a:r>
              <a:rPr dirty="0" sz="2400" spc="-7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ago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84321" y="1223895"/>
            <a:ext cx="5899527" cy="3319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17077" y="4734196"/>
            <a:ext cx="7859395" cy="377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>
                <a:latin typeface="Times New Roman"/>
                <a:cs typeface="Times New Roman"/>
              </a:rPr>
              <a:t>Deaths </a:t>
            </a:r>
            <a:r>
              <a:rPr dirty="0" sz="2400">
                <a:latin typeface="Times New Roman"/>
                <a:cs typeface="Times New Roman"/>
              </a:rPr>
              <a:t>attributed </a:t>
            </a:r>
            <a:r>
              <a:rPr dirty="0" sz="2400">
                <a:latin typeface="Times New Roman"/>
                <a:cs typeface="Times New Roman"/>
              </a:rPr>
              <a:t>to </a:t>
            </a:r>
            <a:r>
              <a:rPr dirty="0" sz="2400">
                <a:latin typeface="Times New Roman"/>
                <a:cs typeface="Times New Roman"/>
              </a:rPr>
              <a:t>alcohol: </a:t>
            </a:r>
            <a:r>
              <a:rPr dirty="0" sz="2400">
                <a:latin typeface="Times New Roman"/>
                <a:cs typeface="Times New Roman"/>
              </a:rPr>
              <a:t>3.3 </a:t>
            </a:r>
            <a:r>
              <a:rPr dirty="0" sz="2400" spc="-10">
                <a:latin typeface="Times New Roman"/>
                <a:cs typeface="Times New Roman"/>
              </a:rPr>
              <a:t>million/year, </a:t>
            </a:r>
            <a:r>
              <a:rPr dirty="0" sz="2400">
                <a:latin typeface="Times New Roman"/>
                <a:cs typeface="Times New Roman"/>
              </a:rPr>
              <a:t>~6 </a:t>
            </a:r>
            <a:r>
              <a:rPr dirty="0" sz="2400">
                <a:latin typeface="Times New Roman"/>
                <a:cs typeface="Times New Roman"/>
              </a:rPr>
              <a:t>% </a:t>
            </a:r>
            <a:r>
              <a:rPr dirty="0" sz="2400">
                <a:latin typeface="Times New Roman"/>
                <a:cs typeface="Times New Roman"/>
              </a:rPr>
              <a:t>of </a:t>
            </a:r>
            <a:r>
              <a:rPr dirty="0" sz="2400">
                <a:latin typeface="Times New Roman"/>
                <a:cs typeface="Times New Roman"/>
              </a:rPr>
              <a:t>all</a:t>
            </a:r>
            <a:r>
              <a:rPr dirty="0" sz="2400" spc="-13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deaths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pc="-5"/>
              <a:t>10/6/2015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880"/>
              </a:lnSpc>
            </a:pPr>
            <a:fld id="{81D60167-4931-47E6-BA6A-407CBD079E47}" type="slidenum">
              <a:rPr dirty="0"/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2412" y="66"/>
            <a:ext cx="8606155" cy="10052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89535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09800" y="1393316"/>
            <a:ext cx="4965068" cy="39356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8890" rIns="0" bIns="0" rtlCol="0" vert="horz">
            <a:spAutoFit/>
          </a:bodyPr>
          <a:lstStyle/>
          <a:p>
            <a:pPr marL="44450">
              <a:lnSpc>
                <a:spcPct val="100000"/>
              </a:lnSpc>
              <a:spcBef>
                <a:spcPts val="70"/>
              </a:spcBef>
            </a:pPr>
            <a:fld id="{81D60167-4931-47E6-BA6A-407CBD079E47}" type="slidenum">
              <a:rPr dirty="0"/>
              <a:t>6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>
                <a:solidFill>
                  <a:srgbClr val="FF0000"/>
                </a:solidFill>
                <a:latin typeface="Times New Roman"/>
                <a:cs typeface="Times New Roman"/>
              </a:rPr>
              <a:t>Molecular</a:t>
            </a:r>
            <a:r>
              <a:rPr dirty="0" sz="2800" spc="-25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2800" spc="-5">
                <a:solidFill>
                  <a:srgbClr val="FF0000"/>
                </a:solidFill>
                <a:latin typeface="Times New Roman"/>
                <a:cs typeface="Times New Roman"/>
              </a:rPr>
              <a:t>consequences: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</a:tabLst>
            </a:pPr>
            <a:r>
              <a:rPr dirty="0"/>
              <a:t>Altered cellular</a:t>
            </a:r>
            <a:r>
              <a:rPr dirty="0" spc="-135"/>
              <a:t> </a:t>
            </a:r>
            <a:r>
              <a:rPr dirty="0"/>
              <a:t>signalling</a:t>
            </a: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  <a:tab pos="1748155" algn="l"/>
              </a:tabLst>
            </a:pPr>
            <a:r>
              <a:rPr dirty="0" spc="-5"/>
              <a:t>Hypoxia,	</a:t>
            </a:r>
            <a:r>
              <a:rPr dirty="0"/>
              <a:t>altered redox state, increased </a:t>
            </a:r>
            <a:r>
              <a:rPr dirty="0" spc="-5"/>
              <a:t>NADH:NAD+</a:t>
            </a:r>
            <a:r>
              <a:rPr dirty="0" spc="-90"/>
              <a:t> </a:t>
            </a:r>
            <a:r>
              <a:rPr dirty="0"/>
              <a:t>ratio</a:t>
            </a: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</a:tabLst>
            </a:pPr>
            <a:r>
              <a:rPr dirty="0"/>
              <a:t>Increased fatty acid synthesis, decreased fatty acid</a:t>
            </a:r>
            <a:r>
              <a:rPr dirty="0" spc="-170"/>
              <a:t> </a:t>
            </a:r>
            <a:r>
              <a:rPr dirty="0"/>
              <a:t>oxidation</a:t>
            </a: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</a:tabLst>
            </a:pPr>
            <a:r>
              <a:rPr dirty="0" spc="-5"/>
              <a:t>ROS: </a:t>
            </a:r>
            <a:r>
              <a:rPr dirty="0"/>
              <a:t>lipid peroxidation, protein adducts, </a:t>
            </a:r>
            <a:r>
              <a:rPr dirty="0" spc="-5"/>
              <a:t>membrane</a:t>
            </a:r>
            <a:r>
              <a:rPr dirty="0" spc="-125"/>
              <a:t> </a:t>
            </a:r>
            <a:r>
              <a:rPr dirty="0" spc="-5"/>
              <a:t>damage</a:t>
            </a: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</a:tabLst>
            </a:pPr>
            <a:r>
              <a:rPr dirty="0"/>
              <a:t>Disruption of the </a:t>
            </a:r>
            <a:r>
              <a:rPr dirty="0" spc="-5"/>
              <a:t>methionine metabolic</a:t>
            </a:r>
            <a:r>
              <a:rPr dirty="0" spc="-95"/>
              <a:t> </a:t>
            </a:r>
            <a:r>
              <a:rPr dirty="0"/>
              <a:t>pathway:</a:t>
            </a:r>
          </a:p>
          <a:p>
            <a:pPr marL="1841500">
              <a:lnSpc>
                <a:spcPct val="100000"/>
              </a:lnSpc>
            </a:pPr>
            <a:r>
              <a:rPr dirty="0"/>
              <a:t>reduced </a:t>
            </a:r>
            <a:r>
              <a:rPr dirty="0" i="1">
                <a:latin typeface="Times New Roman"/>
                <a:cs typeface="Times New Roman"/>
              </a:rPr>
              <a:t>SAM </a:t>
            </a:r>
            <a:r>
              <a:rPr dirty="0"/>
              <a:t>and increased</a:t>
            </a:r>
            <a:r>
              <a:rPr dirty="0" spc="-120"/>
              <a:t> </a:t>
            </a:r>
            <a:r>
              <a:rPr dirty="0" spc="-5" i="1">
                <a:latin typeface="Times New Roman"/>
                <a:cs typeface="Times New Roman"/>
              </a:rPr>
              <a:t>SAH</a:t>
            </a:r>
            <a:r>
              <a:rPr dirty="0" spc="-5"/>
              <a:t>.</a:t>
            </a: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/>
              <a:t>Cell </a:t>
            </a:r>
            <a:r>
              <a:rPr dirty="0" spc="-20"/>
              <a:t>toxicity, </a:t>
            </a:r>
            <a:r>
              <a:rPr dirty="0"/>
              <a:t>apoptotic and necrotic cell</a:t>
            </a:r>
            <a:r>
              <a:rPr dirty="0" spc="-180"/>
              <a:t> </a:t>
            </a:r>
            <a:r>
              <a:rPr dirty="0"/>
              <a:t>death.</a:t>
            </a:r>
          </a:p>
        </p:txBody>
      </p:sp>
      <p:sp>
        <p:nvSpPr>
          <p:cNvPr id="7" name="object 7"/>
          <p:cNvSpPr/>
          <p:nvPr/>
        </p:nvSpPr>
        <p:spPr>
          <a:xfrm>
            <a:off x="6258810" y="1083944"/>
            <a:ext cx="2394708" cy="16395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8890" rIns="0" bIns="0" rtlCol="0" vert="horz">
            <a:spAutoFit/>
          </a:bodyPr>
          <a:lstStyle/>
          <a:p>
            <a:pPr marL="44450">
              <a:lnSpc>
                <a:spcPct val="100000"/>
              </a:lnSpc>
              <a:spcBef>
                <a:spcPts val="70"/>
              </a:spcBef>
            </a:pPr>
            <a:fld id="{81D60167-4931-47E6-BA6A-407CBD079E47}" type="slidenum">
              <a:rPr dirty="0"/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8078" y="1319155"/>
            <a:ext cx="3386709" cy="42292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714875" y="1576330"/>
            <a:ext cx="3638550" cy="33536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pc="-5"/>
              <a:t>10/6/2015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192499" y="6303102"/>
            <a:ext cx="1110615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Event </a:t>
            </a:r>
            <a:r>
              <a:rPr dirty="0" sz="800">
                <a:solidFill>
                  <a:srgbClr val="7F7F7F"/>
                </a:solidFill>
                <a:latin typeface="Arial"/>
                <a:cs typeface="Arial"/>
              </a:rPr>
              <a:t>Name </a:t>
            </a: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and</a:t>
            </a:r>
            <a:r>
              <a:rPr dirty="0" sz="800" spc="-2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Venue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880"/>
              </a:lnSpc>
            </a:pPr>
            <a:fld id="{81D60167-4931-47E6-BA6A-407CBD079E47}" type="slidenum">
              <a:rPr dirty="0"/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5712" y="5683798"/>
            <a:ext cx="1608455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Liver</a:t>
            </a:r>
            <a:r>
              <a:rPr dirty="0" sz="2000" spc="-9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Damage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16661" y="1219200"/>
            <a:ext cx="5467092" cy="43529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969003" y="3743325"/>
            <a:ext cx="2692784" cy="22574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919978" y="1304925"/>
            <a:ext cx="2692784" cy="2300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pc="-5"/>
              <a:t>10/6/2015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880"/>
              </a:lnSpc>
            </a:pPr>
            <a:fld id="{81D60167-4931-47E6-BA6A-407CBD079E47}" type="slidenum">
              <a:rPr dirty="0"/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7430" y="1231772"/>
            <a:ext cx="7583166" cy="46165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pc="-5"/>
              <a:t>10/6/2015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880"/>
              </a:lnSpc>
            </a:pPr>
            <a:fld id="{81D60167-4931-47E6-BA6A-407CBD079E47}" type="slidenum">
              <a:rPr dirty="0"/>
              <a:t>8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0692" y="1248917"/>
            <a:ext cx="7978397" cy="45327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pc="-5"/>
              <a:t>10/6/2015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698449" y="6303102"/>
            <a:ext cx="13843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10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28800" y="1149283"/>
            <a:ext cx="5870571" cy="48625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pc="-5"/>
              <a:t>10/6/2015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192499" y="6303102"/>
            <a:ext cx="1110615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Event </a:t>
            </a:r>
            <a:r>
              <a:rPr dirty="0" sz="800">
                <a:solidFill>
                  <a:srgbClr val="7F7F7F"/>
                </a:solidFill>
                <a:latin typeface="Arial"/>
                <a:cs typeface="Arial"/>
              </a:rPr>
              <a:t>Name </a:t>
            </a: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and</a:t>
            </a:r>
            <a:r>
              <a:rPr dirty="0" sz="800" spc="-2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Venue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98449" y="6303102"/>
            <a:ext cx="13843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11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08583" y="1352292"/>
            <a:ext cx="6792468" cy="3667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pc="-5"/>
              <a:t>10/6/2015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698449" y="6303102"/>
            <a:ext cx="13843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12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90625" y="1247775"/>
            <a:ext cx="6624704" cy="44672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pc="-5"/>
              <a:t>10/6/2015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192499" y="6303102"/>
            <a:ext cx="1110615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Event </a:t>
            </a:r>
            <a:r>
              <a:rPr dirty="0" sz="800">
                <a:solidFill>
                  <a:srgbClr val="7F7F7F"/>
                </a:solidFill>
                <a:latin typeface="Arial"/>
                <a:cs typeface="Arial"/>
              </a:rPr>
              <a:t>Name </a:t>
            </a: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and</a:t>
            </a:r>
            <a:r>
              <a:rPr dirty="0" sz="800" spc="-2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Venue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98449" y="6303102"/>
            <a:ext cx="13843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13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90620" y="1174753"/>
            <a:ext cx="5761355" cy="5327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00">
              <a:latin typeface="Times New Roman"/>
              <a:cs typeface="Times New Roman"/>
            </a:endParaRPr>
          </a:p>
          <a:p>
            <a:pPr algn="r" marR="6350">
              <a:lnSpc>
                <a:spcPct val="100000"/>
              </a:lnSpc>
            </a:pPr>
            <a:r>
              <a:rPr dirty="0" sz="800">
                <a:solidFill>
                  <a:srgbClr val="7F7F7F"/>
                </a:solidFill>
                <a:latin typeface="Arial"/>
                <a:cs typeface="Arial"/>
              </a:rPr>
              <a:t>E</a:t>
            </a:r>
            <a:r>
              <a:rPr dirty="0" sz="800" spc="-10">
                <a:solidFill>
                  <a:srgbClr val="7F7F7F"/>
                </a:solidFill>
                <a:latin typeface="Arial"/>
                <a:cs typeface="Arial"/>
              </a:rPr>
              <a:t>v</a:t>
            </a: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e</a:t>
            </a:r>
            <a:r>
              <a:rPr dirty="0" sz="800">
                <a:solidFill>
                  <a:srgbClr val="7F7F7F"/>
                </a:solidFill>
                <a:latin typeface="Arial"/>
                <a:cs typeface="Arial"/>
              </a:rPr>
              <a:t>n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90620" y="1174753"/>
            <a:ext cx="5760977" cy="53276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pc="-5"/>
              <a:t>10/6/2015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424075" y="6303102"/>
            <a:ext cx="87884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>
                <a:solidFill>
                  <a:srgbClr val="7F7F7F"/>
                </a:solidFill>
                <a:latin typeface="Arial"/>
                <a:cs typeface="Arial"/>
              </a:rPr>
              <a:t>t Name </a:t>
            </a: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and</a:t>
            </a:r>
            <a:r>
              <a:rPr dirty="0" sz="800" spc="-4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Venue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98449" y="6303102"/>
            <a:ext cx="13843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14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BAE0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0845" rIns="0" bIns="0" rtlCol="0" vert="horz">
            <a:spAutoFit/>
          </a:bodyPr>
          <a:lstStyle/>
          <a:p>
            <a:pPr marL="1605915">
              <a:lnSpc>
                <a:spcPct val="100000"/>
              </a:lnSpc>
            </a:pPr>
            <a:r>
              <a:rPr dirty="0">
                <a:latin typeface="Times New Roman"/>
                <a:cs typeface="Times New Roman"/>
              </a:rPr>
              <a:t>Male </a:t>
            </a:r>
            <a:r>
              <a:rPr dirty="0" spc="-20">
                <a:latin typeface="Times New Roman"/>
                <a:cs typeface="Times New Roman"/>
              </a:rPr>
              <a:t>Wistar</a:t>
            </a:r>
            <a:r>
              <a:rPr dirty="0" spc="-15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Rats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83558" y="2062879"/>
            <a:ext cx="5142230" cy="2952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>
                <a:latin typeface="Times New Roman"/>
                <a:cs typeface="Times New Roman"/>
              </a:rPr>
              <a:t>Control (C) or Ethanol-fed (E), liquid</a:t>
            </a:r>
            <a:r>
              <a:rPr dirty="0" sz="2400" spc="-16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diet</a:t>
            </a:r>
            <a:endParaRPr sz="2400">
              <a:latin typeface="Times New Roman"/>
              <a:cs typeface="Times New Roman"/>
            </a:endParaRPr>
          </a:p>
          <a:p>
            <a:pPr marL="12700" marR="322580">
              <a:lnSpc>
                <a:spcPct val="200000"/>
              </a:lnSpc>
            </a:pPr>
            <a:r>
              <a:rPr dirty="0" sz="2400">
                <a:latin typeface="Times New Roman"/>
                <a:cs typeface="Times New Roman"/>
              </a:rPr>
              <a:t>4-weeks, 36 % of calories as ethanol  25-50 </a:t>
            </a:r>
            <a:r>
              <a:rPr dirty="0" sz="2400" spc="-10">
                <a:latin typeface="Times New Roman"/>
                <a:cs typeface="Times New Roman"/>
              </a:rPr>
              <a:t>mM </a:t>
            </a:r>
            <a:r>
              <a:rPr dirty="0" sz="2400">
                <a:latin typeface="Times New Roman"/>
                <a:cs typeface="Times New Roman"/>
              </a:rPr>
              <a:t>blood ethanol</a:t>
            </a:r>
            <a:r>
              <a:rPr dirty="0" sz="2400" spc="-45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concentration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 marR="322580">
              <a:lnSpc>
                <a:spcPct val="100000"/>
              </a:lnSpc>
            </a:pPr>
            <a:r>
              <a:rPr dirty="0" sz="2400">
                <a:latin typeface="Times New Roman"/>
                <a:cs typeface="Times New Roman"/>
              </a:rPr>
              <a:t>2-3x the legal driving </a:t>
            </a:r>
            <a:r>
              <a:rPr dirty="0" sz="2400" spc="-5">
                <a:latin typeface="Times New Roman"/>
                <a:cs typeface="Times New Roman"/>
              </a:rPr>
              <a:t>limit </a:t>
            </a:r>
            <a:r>
              <a:rPr dirty="0" sz="2400">
                <a:latin typeface="Times New Roman"/>
                <a:cs typeface="Times New Roman"/>
              </a:rPr>
              <a:t>of 17.4</a:t>
            </a:r>
            <a:r>
              <a:rPr dirty="0" sz="2400" spc="-135">
                <a:latin typeface="Times New Roman"/>
                <a:cs typeface="Times New Roman"/>
              </a:rPr>
              <a:t> </a:t>
            </a:r>
            <a:r>
              <a:rPr dirty="0" sz="2400" spc="-20">
                <a:latin typeface="Times New Roman"/>
                <a:cs typeface="Times New Roman"/>
              </a:rPr>
              <a:t>mM  </a:t>
            </a:r>
            <a:r>
              <a:rPr dirty="0" sz="2400">
                <a:latin typeface="Times New Roman"/>
                <a:cs typeface="Times New Roman"/>
              </a:rPr>
              <a:t>(0.08 % blood alcohol) in </a:t>
            </a:r>
            <a:r>
              <a:rPr dirty="0" sz="2400" spc="-5">
                <a:latin typeface="Times New Roman"/>
                <a:cs typeface="Times New Roman"/>
              </a:rPr>
              <a:t>UK </a:t>
            </a:r>
            <a:r>
              <a:rPr dirty="0" sz="2400">
                <a:latin typeface="Times New Roman"/>
                <a:cs typeface="Times New Roman"/>
              </a:rPr>
              <a:t>or</a:t>
            </a:r>
            <a:r>
              <a:rPr dirty="0" sz="2400" spc="-110">
                <a:latin typeface="Times New Roman"/>
                <a:cs typeface="Times New Roman"/>
              </a:rPr>
              <a:t> </a:t>
            </a:r>
            <a:r>
              <a:rPr dirty="0" sz="2400" spc="-5">
                <a:latin typeface="Times New Roman"/>
                <a:cs typeface="Times New Roman"/>
              </a:rPr>
              <a:t>USA.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543550" y="1124073"/>
            <a:ext cx="3324225" cy="16286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134100" y="2890865"/>
            <a:ext cx="2471804" cy="27997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pc="-5"/>
              <a:t>10/6/2015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698449" y="6303102"/>
            <a:ext cx="13843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15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3266" y="2494407"/>
            <a:ext cx="3669153" cy="26300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828536" y="2494407"/>
            <a:ext cx="3669153" cy="26300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45649" y="2019705"/>
            <a:ext cx="1112520" cy="45402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>
                <a:latin typeface="Times New Roman"/>
                <a:cs typeface="Times New Roman"/>
              </a:rPr>
              <a:t>Control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1154" y="6617352"/>
            <a:ext cx="47879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5">
                <a:solidFill>
                  <a:srgbClr val="989898"/>
                </a:solidFill>
                <a:latin typeface="Arial"/>
                <a:cs typeface="Arial"/>
              </a:rPr>
              <a:t>10/6/2015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98449" y="6617352"/>
            <a:ext cx="13843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16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56370" y="2019705"/>
            <a:ext cx="1131570" cy="4540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>
                <a:latin typeface="Times New Roman"/>
                <a:cs typeface="Times New Roman"/>
              </a:rPr>
              <a:t>Ethanol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65302" y="5380624"/>
            <a:ext cx="1873250" cy="387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>
                <a:latin typeface="Arial"/>
                <a:cs typeface="Arial"/>
              </a:rPr>
              <a:t>Liver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damage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28850" y="1123950"/>
            <a:ext cx="3961638" cy="49339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pc="-5"/>
              <a:t>10/6/2015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698449" y="6303102"/>
            <a:ext cx="13843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17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57858" y="1438655"/>
            <a:ext cx="6575802" cy="29333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pc="-5"/>
              <a:t>10/6/2015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192499" y="6303102"/>
            <a:ext cx="1110615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Event </a:t>
            </a:r>
            <a:r>
              <a:rPr dirty="0" sz="800">
                <a:solidFill>
                  <a:srgbClr val="7F7F7F"/>
                </a:solidFill>
                <a:latin typeface="Arial"/>
                <a:cs typeface="Arial"/>
              </a:rPr>
              <a:t>Name </a:t>
            </a: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and</a:t>
            </a:r>
            <a:r>
              <a:rPr dirty="0" sz="800" spc="-2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Venue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98449" y="6303102"/>
            <a:ext cx="13843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18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75728" y="1479927"/>
            <a:ext cx="7457694" cy="31111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pc="-5"/>
              <a:t>10/6/2015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698449" y="6303102"/>
            <a:ext cx="13843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19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2412" y="66"/>
            <a:ext cx="8606155" cy="10052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89535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1533" rIns="0" bIns="0" rtlCol="0" vert="horz">
            <a:spAutoFit/>
          </a:bodyPr>
          <a:lstStyle/>
          <a:p>
            <a:pPr marL="812800">
              <a:lnSpc>
                <a:spcPct val="100000"/>
              </a:lnSpc>
            </a:pPr>
            <a:r>
              <a:rPr dirty="0" spc="-10"/>
              <a:t>What </a:t>
            </a:r>
            <a:r>
              <a:rPr dirty="0"/>
              <a:t>is </a:t>
            </a:r>
            <a:r>
              <a:rPr dirty="0"/>
              <a:t>the </a:t>
            </a:r>
            <a:r>
              <a:rPr dirty="0" spc="-5"/>
              <a:t>mechanism </a:t>
            </a:r>
            <a:r>
              <a:rPr dirty="0"/>
              <a:t>that </a:t>
            </a:r>
            <a:r>
              <a:rPr dirty="0"/>
              <a:t>drives </a:t>
            </a:r>
            <a:r>
              <a:rPr dirty="0"/>
              <a:t>reduced </a:t>
            </a:r>
            <a:r>
              <a:rPr dirty="0"/>
              <a:t>tubulin</a:t>
            </a:r>
            <a:r>
              <a:rPr dirty="0" spc="-135"/>
              <a:t> </a:t>
            </a:r>
            <a:r>
              <a:rPr dirty="0"/>
              <a:t>levels?</a:t>
            </a:r>
          </a:p>
        </p:txBody>
      </p:sp>
      <p:sp>
        <p:nvSpPr>
          <p:cNvPr id="7" name="object 7"/>
          <p:cNvSpPr/>
          <p:nvPr/>
        </p:nvSpPr>
        <p:spPr>
          <a:xfrm>
            <a:off x="2340482" y="1947929"/>
            <a:ext cx="4317492" cy="26907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00325" y="1168050"/>
            <a:ext cx="3620519" cy="46884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pc="-5"/>
              <a:t>10/6/2015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192499" y="6303102"/>
            <a:ext cx="1110615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Event </a:t>
            </a:r>
            <a:r>
              <a:rPr dirty="0" sz="800">
                <a:solidFill>
                  <a:srgbClr val="7F7F7F"/>
                </a:solidFill>
                <a:latin typeface="Arial"/>
                <a:cs typeface="Arial"/>
              </a:rPr>
              <a:t>Name </a:t>
            </a: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and</a:t>
            </a:r>
            <a:r>
              <a:rPr dirty="0" sz="800" spc="-20">
                <a:solidFill>
                  <a:srgbClr val="7F7F7F"/>
                </a:solidFill>
                <a:latin typeface="Arial"/>
                <a:cs typeface="Arial"/>
              </a:rPr>
              <a:t> </a:t>
            </a: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Venue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98449" y="6303102"/>
            <a:ext cx="13843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z="800" spc="-5">
                <a:solidFill>
                  <a:srgbClr val="7F7F7F"/>
                </a:solidFill>
                <a:latin typeface="Arial"/>
                <a:cs typeface="Arial"/>
              </a:rPr>
              <a:t>21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2412" y="66"/>
            <a:ext cx="8606155" cy="10052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89535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6871" y="1088390"/>
            <a:ext cx="1896110" cy="3759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5">
                <a:latin typeface="Arial"/>
                <a:cs typeface="Arial"/>
              </a:rPr>
              <a:t>‘Tubulin</a:t>
            </a:r>
            <a:r>
              <a:rPr dirty="0" spc="-50">
                <a:latin typeface="Arial"/>
                <a:cs typeface="Arial"/>
              </a:rPr>
              <a:t> </a:t>
            </a:r>
            <a:r>
              <a:rPr dirty="0" spc="-5">
                <a:latin typeface="Arial"/>
                <a:cs typeface="Arial"/>
              </a:rPr>
              <a:t>code’</a:t>
            </a: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3025762" y="1110342"/>
          <a:ext cx="2673350" cy="48336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54312"/>
              </a:tblGrid>
              <a:tr h="370846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800" b="1">
                          <a:solidFill>
                            <a:srgbClr val="133F6B"/>
                          </a:solidFill>
                          <a:latin typeface="Arial"/>
                          <a:cs typeface="Arial"/>
                        </a:rPr>
                        <a:t>Modification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  <a:tr h="370836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1800" spc="-5">
                          <a:latin typeface="Arial"/>
                          <a:cs typeface="Arial"/>
                        </a:rPr>
                        <a:t>Acetylation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E"/>
                    </a:solidFill>
                  </a:tcPr>
                </a:tc>
              </a:tr>
              <a:tr h="370846"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800" spc="-5">
                          <a:latin typeface="Arial"/>
                          <a:cs typeface="Arial"/>
                        </a:rPr>
                        <a:t>Detyrosination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F"/>
                    </a:solidFill>
                  </a:tcPr>
                </a:tc>
              </a:tr>
              <a:tr h="370846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800" spc="-5">
                          <a:latin typeface="Arial"/>
                          <a:cs typeface="Arial"/>
                        </a:rPr>
                        <a:t>Deglutamylation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E"/>
                    </a:solidFill>
                  </a:tcPr>
                </a:tc>
              </a:tr>
              <a:tr h="370836"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800" spc="-5">
                          <a:latin typeface="Arial"/>
                          <a:cs typeface="Arial"/>
                        </a:rPr>
                        <a:t>Glutamylation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F"/>
                    </a:solidFill>
                  </a:tcPr>
                </a:tc>
              </a:tr>
              <a:tr h="370846"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800" spc="-5">
                          <a:latin typeface="Arial"/>
                          <a:cs typeface="Arial"/>
                        </a:rPr>
                        <a:t>Polyamination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E"/>
                    </a:solidFill>
                  </a:tcPr>
                </a:tc>
              </a:tr>
              <a:tr h="370836"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800" spc="-5">
                          <a:latin typeface="Arial"/>
                          <a:cs typeface="Arial"/>
                        </a:rPr>
                        <a:t>Glycosylation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F"/>
                    </a:solidFill>
                  </a:tcPr>
                </a:tc>
              </a:tr>
              <a:tr h="370846"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1800" spc="-5">
                          <a:latin typeface="Arial"/>
                          <a:cs typeface="Arial"/>
                        </a:rPr>
                        <a:t>Palmitoylation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E"/>
                    </a:solidFill>
                  </a:tcPr>
                </a:tc>
              </a:tr>
              <a:tr h="370846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800" spc="-5">
                          <a:latin typeface="Arial"/>
                          <a:cs typeface="Arial"/>
                        </a:rPr>
                        <a:t>Phosphorylation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F"/>
                    </a:solidFill>
                  </a:tcPr>
                </a:tc>
              </a:tr>
              <a:tr h="370836"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800" spc="-5">
                          <a:latin typeface="Arial"/>
                          <a:cs typeface="Arial"/>
                        </a:rPr>
                        <a:t>Sumoylation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E"/>
                    </a:solidFill>
                  </a:tcPr>
                </a:tc>
              </a:tr>
              <a:tr h="370846"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800" spc="-5">
                          <a:latin typeface="Arial"/>
                          <a:cs typeface="Arial"/>
                        </a:rPr>
                        <a:t>Ubiquitination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F"/>
                    </a:solidFill>
                  </a:tcPr>
                </a:tc>
              </a:tr>
              <a:tr h="370836"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800" spc="-5">
                          <a:latin typeface="Arial"/>
                          <a:cs typeface="Arial"/>
                        </a:rPr>
                        <a:t>Isoaspartate</a:t>
                      </a:r>
                      <a:r>
                        <a:rPr dirty="0" sz="180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5">
                          <a:latin typeface="Arial"/>
                          <a:cs typeface="Arial"/>
                        </a:rPr>
                        <a:t>formation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E"/>
                    </a:solidFill>
                  </a:tcPr>
                </a:tc>
              </a:tr>
              <a:tr h="370772"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800" spc="-5">
                          <a:latin typeface="Arial"/>
                          <a:cs typeface="Arial"/>
                        </a:rPr>
                        <a:t>Succination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66925" y="1477899"/>
            <a:ext cx="5086350" cy="34587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880"/>
              </a:lnSpc>
            </a:pPr>
            <a:r>
              <a:rPr dirty="0" spc="-5"/>
              <a:t>10/6/2015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685749" y="6303102"/>
            <a:ext cx="16383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880"/>
              </a:lnSpc>
            </a:pPr>
            <a:fld id="{81D60167-4931-47E6-BA6A-407CBD079E47}" type="slidenum">
              <a:rPr dirty="0" sz="800">
                <a:solidFill>
                  <a:srgbClr val="7F7F7F"/>
                </a:solidFill>
                <a:latin typeface="Arial"/>
                <a:cs typeface="Arial"/>
              </a:rPr>
              <a:t>23</a:t>
            </a:fld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2412" y="66"/>
            <a:ext cx="8606155" cy="10052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89535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508255" y="1056133"/>
            <a:ext cx="2547620" cy="3771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 b="1">
                <a:latin typeface="Times New Roman"/>
                <a:cs typeface="Times New Roman"/>
              </a:rPr>
              <a:t>Acknowledgements</a:t>
            </a:r>
          </a:p>
        </p:txBody>
      </p:sp>
      <p:sp>
        <p:nvSpPr>
          <p:cNvPr id="7" name="object 7"/>
          <p:cNvSpPr/>
          <p:nvPr/>
        </p:nvSpPr>
        <p:spPr>
          <a:xfrm>
            <a:off x="6068567" y="1616776"/>
            <a:ext cx="2195445" cy="9255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063738" y="1611952"/>
            <a:ext cx="2205355" cy="935355"/>
          </a:xfrm>
          <a:custGeom>
            <a:avLst/>
            <a:gdLst/>
            <a:ahLst/>
            <a:cxnLst/>
            <a:rect l="l" t="t" r="r" b="b"/>
            <a:pathLst>
              <a:path w="2205354" h="935355">
                <a:moveTo>
                  <a:pt x="0" y="935013"/>
                </a:moveTo>
                <a:lnTo>
                  <a:pt x="2204961" y="935013"/>
                </a:lnTo>
                <a:lnTo>
                  <a:pt x="2204961" y="0"/>
                </a:lnTo>
                <a:lnTo>
                  <a:pt x="0" y="0"/>
                </a:lnTo>
                <a:lnTo>
                  <a:pt x="0" y="935013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73049" y="1690144"/>
            <a:ext cx="2267969" cy="10080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90015" y="3610060"/>
            <a:ext cx="2714625" cy="2000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942309" y="1946160"/>
            <a:ext cx="5435600" cy="32086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>
                <a:latin typeface="Times New Roman"/>
                <a:cs typeface="Times New Roman"/>
              </a:rPr>
              <a:t>Jack</a:t>
            </a:r>
            <a:r>
              <a:rPr dirty="0" sz="2400" spc="-9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Enticott</a:t>
            </a:r>
            <a:endParaRPr sz="2400">
              <a:latin typeface="Times New Roman"/>
              <a:cs typeface="Times New Roman"/>
            </a:endParaRPr>
          </a:p>
          <a:p>
            <a:pPr marL="3128010" marR="5080">
              <a:lnSpc>
                <a:spcPct val="100000"/>
              </a:lnSpc>
              <a:spcBef>
                <a:spcPts val="1970"/>
              </a:spcBef>
            </a:pPr>
            <a:r>
              <a:rPr dirty="0" sz="2400">
                <a:solidFill>
                  <a:srgbClr val="4D3930"/>
                </a:solidFill>
                <a:latin typeface="Times New Roman"/>
                <a:cs typeface="Times New Roman"/>
              </a:rPr>
              <a:t>Kusum</a:t>
            </a:r>
            <a:r>
              <a:rPr dirty="0" sz="2400" spc="-100">
                <a:solidFill>
                  <a:srgbClr val="4D3930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4D3930"/>
                </a:solidFill>
                <a:latin typeface="Times New Roman"/>
                <a:cs typeface="Times New Roman"/>
              </a:rPr>
              <a:t>Kharbanda  </a:t>
            </a:r>
            <a:r>
              <a:rPr dirty="0" sz="2400">
                <a:solidFill>
                  <a:srgbClr val="4D3930"/>
                </a:solidFill>
                <a:latin typeface="Times New Roman"/>
                <a:cs typeface="Times New Roman"/>
              </a:rPr>
              <a:t>Natalia Osna  Dean</a:t>
            </a:r>
            <a:r>
              <a:rPr dirty="0" sz="2400" spc="-140">
                <a:solidFill>
                  <a:srgbClr val="4D3930"/>
                </a:solidFill>
                <a:latin typeface="Times New Roman"/>
                <a:cs typeface="Times New Roman"/>
              </a:rPr>
              <a:t> </a:t>
            </a:r>
            <a:r>
              <a:rPr dirty="0" sz="2400" spc="-30">
                <a:solidFill>
                  <a:srgbClr val="4D3930"/>
                </a:solidFill>
                <a:latin typeface="Times New Roman"/>
                <a:cs typeface="Times New Roman"/>
              </a:rPr>
              <a:t>Tuma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9"/>
              </a:spcBef>
            </a:pPr>
            <a:endParaRPr sz="2600">
              <a:latin typeface="Times New Roman"/>
              <a:cs typeface="Times New Roman"/>
            </a:endParaRPr>
          </a:p>
          <a:p>
            <a:pPr algn="just" marL="902335" marR="2500630">
              <a:lnSpc>
                <a:spcPct val="100000"/>
              </a:lnSpc>
            </a:pPr>
            <a:r>
              <a:rPr dirty="0" sz="2400" spc="-5">
                <a:latin typeface="Times New Roman"/>
                <a:cs typeface="Times New Roman"/>
              </a:rPr>
              <a:t>Amaia </a:t>
            </a:r>
            <a:r>
              <a:rPr dirty="0" sz="2400">
                <a:latin typeface="Times New Roman"/>
                <a:cs typeface="Times New Roman"/>
              </a:rPr>
              <a:t>Erdozain  </a:t>
            </a:r>
            <a:r>
              <a:rPr dirty="0" sz="2400">
                <a:latin typeface="Times New Roman"/>
                <a:cs typeface="Times New Roman"/>
              </a:rPr>
              <a:t>Benito</a:t>
            </a:r>
            <a:r>
              <a:rPr dirty="0" sz="2400" spc="-11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Morentin  </a:t>
            </a:r>
            <a:r>
              <a:rPr dirty="0" sz="2400">
                <a:latin typeface="Times New Roman"/>
                <a:cs typeface="Times New Roman"/>
              </a:rPr>
              <a:t>Luis</a:t>
            </a:r>
            <a:r>
              <a:rPr dirty="0" sz="2400" spc="-9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Callado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85749" y="6303102"/>
            <a:ext cx="16383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880"/>
              </a:lnSpc>
            </a:pPr>
            <a:fld id="{81D60167-4931-47E6-BA6A-407CBD079E47}" type="slidenum">
              <a:rPr dirty="0" sz="800">
                <a:solidFill>
                  <a:srgbClr val="7F7F7F"/>
                </a:solidFill>
                <a:latin typeface="Arial"/>
                <a:cs typeface="Arial"/>
              </a:rPr>
              <a:t>24</a:t>
            </a:fld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2412" y="66"/>
            <a:ext cx="8606155" cy="10052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89535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5574" y="1066800"/>
            <a:ext cx="8610600" cy="5029200"/>
          </a:xfrm>
          <a:custGeom>
            <a:avLst/>
            <a:gdLst/>
            <a:ahLst/>
            <a:cxnLst/>
            <a:rect l="l" t="t" r="r" b="b"/>
            <a:pathLst>
              <a:path w="8610600" h="5029200">
                <a:moveTo>
                  <a:pt x="0" y="5029200"/>
                </a:moveTo>
                <a:lnTo>
                  <a:pt x="8610600" y="5029200"/>
                </a:lnTo>
                <a:lnTo>
                  <a:pt x="8610600" y="0"/>
                </a:lnTo>
                <a:lnTo>
                  <a:pt x="0" y="0"/>
                </a:lnTo>
                <a:lnTo>
                  <a:pt x="0" y="502920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52412" y="66"/>
            <a:ext cx="8605770" cy="1004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29603" y="710948"/>
            <a:ext cx="174180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School of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85749" y="6303102"/>
            <a:ext cx="163830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880"/>
              </a:lnSpc>
            </a:pPr>
            <a:fld id="{81D60167-4931-47E6-BA6A-407CBD079E47}" type="slidenum">
              <a:rPr dirty="0" sz="800">
                <a:solidFill>
                  <a:srgbClr val="7F7F7F"/>
                </a:solidFill>
                <a:latin typeface="Arial"/>
                <a:cs typeface="Arial"/>
              </a:rPr>
              <a:t>24</a:t>
            </a:fld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2015-10-06T12:02:39Z</dcterms:created>
  <dcterms:modified xsi:type="dcterms:W3CDTF">2015-10-06T12:02:39Z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2015-10-06T00:00:00Z</vt:filetime>
  </property>
  <property fmtid="{D5CDD505-2E9C-101B-9397-08002B2CF9AE}" pid="3" name="Creator">
    <vt:lpwstr>Online2PDF.com</vt:lpwstr>
  </property>
  <property fmtid="{D5CDD505-2E9C-101B-9397-08002B2CF9AE}" pid="4" name="LastSaved">
    <vt:filetime>2015-10-06T00:00:00Z</vt:filetime>
  </property>
</Properties>
</file>