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embeddings/Microsoft_Equation4.bin" ContentType="application/vnd.openxmlformats-officedocument.oleObject"/>
  <Override PartName="/ppt/embeddings/Microsoft_Equation5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152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4.emf"/><Relationship Id="rId3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Relationship Id="rId2" Type="http://schemas.openxmlformats.org/officeDocument/2006/relationships/image" Target="../media/image2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1D50-BA44-1B4A-8C72-4D9DF00D39AA}" type="datetimeFigureOut">
              <a:rPr lang="en-US" smtClean="0"/>
              <a:t>3/11/16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2DD6E-84CA-414B-86E5-9F37E857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694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1D50-BA44-1B4A-8C72-4D9DF00D39AA}" type="datetimeFigureOut">
              <a:rPr lang="en-US" smtClean="0"/>
              <a:t>3/11/16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2DD6E-84CA-414B-86E5-9F37E857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373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1D50-BA44-1B4A-8C72-4D9DF00D39AA}" type="datetimeFigureOut">
              <a:rPr lang="en-US" smtClean="0"/>
              <a:t>3/11/16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2DD6E-84CA-414B-86E5-9F37E857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739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1D50-BA44-1B4A-8C72-4D9DF00D39AA}" type="datetimeFigureOut">
              <a:rPr lang="en-US" smtClean="0"/>
              <a:t>3/11/16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2DD6E-84CA-414B-86E5-9F37E857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24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1D50-BA44-1B4A-8C72-4D9DF00D39AA}" type="datetimeFigureOut">
              <a:rPr lang="en-US" smtClean="0"/>
              <a:t>3/11/16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2DD6E-84CA-414B-86E5-9F37E857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977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1D50-BA44-1B4A-8C72-4D9DF00D39AA}" type="datetimeFigureOut">
              <a:rPr lang="en-US" smtClean="0"/>
              <a:t>3/11/16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2DD6E-84CA-414B-86E5-9F37E857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6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1D50-BA44-1B4A-8C72-4D9DF00D39AA}" type="datetimeFigureOut">
              <a:rPr lang="en-US" smtClean="0"/>
              <a:t>3/11/16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2DD6E-84CA-414B-86E5-9F37E857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151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1D50-BA44-1B4A-8C72-4D9DF00D39AA}" type="datetimeFigureOut">
              <a:rPr lang="en-US" smtClean="0"/>
              <a:t>3/11/16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2DD6E-84CA-414B-86E5-9F37E857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206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1D50-BA44-1B4A-8C72-4D9DF00D39AA}" type="datetimeFigureOut">
              <a:rPr lang="en-US" smtClean="0"/>
              <a:t>3/11/16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2DD6E-84CA-414B-86E5-9F37E857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192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1D50-BA44-1B4A-8C72-4D9DF00D39AA}" type="datetimeFigureOut">
              <a:rPr lang="en-US" smtClean="0"/>
              <a:t>3/11/16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2DD6E-84CA-414B-86E5-9F37E857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674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1D50-BA44-1B4A-8C72-4D9DF00D39AA}" type="datetimeFigureOut">
              <a:rPr lang="en-US" smtClean="0"/>
              <a:t>3/11/16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2DD6E-84CA-414B-86E5-9F37E857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01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01D50-BA44-1B4A-8C72-4D9DF00D39AA}" type="datetimeFigureOut">
              <a:rPr lang="en-US" smtClean="0"/>
              <a:t>3/11/16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2DD6E-84CA-414B-86E5-9F37E8577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5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oleObject" Target="../embeddings/oleObject1.bin"/><Relationship Id="rId5" Type="http://schemas.openxmlformats.org/officeDocument/2006/relationships/image" Target="../media/image8.emf"/><Relationship Id="rId6" Type="http://schemas.openxmlformats.org/officeDocument/2006/relationships/oleObject" Target="../embeddings/oleObject2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13.emf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oleObject" Target="../embeddings/Microsoft_Equation2.bin"/><Relationship Id="rId8" Type="http://schemas.openxmlformats.org/officeDocument/2006/relationships/image" Target="../media/image14.emf"/><Relationship Id="rId9" Type="http://schemas.openxmlformats.org/officeDocument/2006/relationships/oleObject" Target="../embeddings/Microsoft_Equation3.bin"/><Relationship Id="rId10" Type="http://schemas.openxmlformats.org/officeDocument/2006/relationships/image" Target="../media/image1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oleObject" Target="../embeddings/Microsoft_Equation4.bin"/><Relationship Id="rId5" Type="http://schemas.openxmlformats.org/officeDocument/2006/relationships/image" Target="../media/image20.emf"/><Relationship Id="rId6" Type="http://schemas.openxmlformats.org/officeDocument/2006/relationships/oleObject" Target="../embeddings/Microsoft_Equation5.bin"/><Relationship Id="rId7" Type="http://schemas.openxmlformats.org/officeDocument/2006/relationships/image" Target="../media/image21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274" y="2130425"/>
            <a:ext cx="8725562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Phase separation and pair condensation in spin-imbalanced 2D Fermi gases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8211" y="3609808"/>
            <a:ext cx="7980965" cy="1752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Waseem Bakr, Princeton University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International Conference on Quantum Physics and Nuclear Engineering London, March 2016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96" y="383002"/>
            <a:ext cx="9010308" cy="15701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809" y="4883580"/>
            <a:ext cx="3475790" cy="18006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860" y="5178537"/>
            <a:ext cx="3676316" cy="12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735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to: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7047" y="2387144"/>
            <a:ext cx="1636336" cy="20726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365" y="2387145"/>
            <a:ext cx="1636335" cy="20726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605" y="2387144"/>
            <a:ext cx="1636336" cy="20726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0557" y="2387144"/>
            <a:ext cx="1636336" cy="20726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6884" y="4665579"/>
            <a:ext cx="1949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Peter Brown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496556" y="4665579"/>
            <a:ext cx="2088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Debayan</a:t>
            </a:r>
            <a:r>
              <a:rPr lang="en-US" sz="2400" dirty="0" smtClean="0"/>
              <a:t> </a:t>
            </a:r>
            <a:r>
              <a:rPr lang="en-US" sz="2400" dirty="0" err="1" smtClean="0"/>
              <a:t>Mitra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661592" y="4665579"/>
            <a:ext cx="2400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Stanimir</a:t>
            </a:r>
            <a:r>
              <a:rPr lang="en-US" sz="2400" dirty="0" smtClean="0"/>
              <a:t> </a:t>
            </a:r>
            <a:r>
              <a:rPr lang="en-US" sz="2400" dirty="0" err="1" smtClean="0"/>
              <a:t>Kondov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7182874" y="4665579"/>
            <a:ext cx="2400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Peter </a:t>
            </a:r>
            <a:r>
              <a:rPr lang="en-US" sz="2400" dirty="0" err="1" smtClean="0"/>
              <a:t>Schauss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68679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Superconductors in magnetic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is superconductivity destroyed?</a:t>
            </a:r>
          </a:p>
          <a:p>
            <a:pPr lvl="1"/>
            <a:r>
              <a:rPr lang="en-US" dirty="0" smtClean="0"/>
              <a:t>Orbital limit: kinetic energy     gap</a:t>
            </a:r>
          </a:p>
          <a:p>
            <a:pPr lvl="1"/>
            <a:r>
              <a:rPr lang="en-US" dirty="0" err="1" smtClean="0"/>
              <a:t>Clogston</a:t>
            </a:r>
            <a:r>
              <a:rPr lang="en-US" dirty="0" smtClean="0"/>
              <a:t> limit: Zeeman energy      gap</a:t>
            </a:r>
          </a:p>
          <a:p>
            <a:r>
              <a:rPr lang="en-US" dirty="0" smtClean="0"/>
              <a:t>Where is </a:t>
            </a:r>
            <a:r>
              <a:rPr lang="en-US" dirty="0" err="1" smtClean="0"/>
              <a:t>Clogston</a:t>
            </a:r>
            <a:r>
              <a:rPr lang="en-US" dirty="0" smtClean="0"/>
              <a:t> limit relevant?</a:t>
            </a:r>
          </a:p>
          <a:p>
            <a:pPr lvl="1"/>
            <a:r>
              <a:rPr lang="en-US" dirty="0" smtClean="0"/>
              <a:t>Layered organic superconductors</a:t>
            </a:r>
          </a:p>
          <a:p>
            <a:pPr lvl="1"/>
            <a:r>
              <a:rPr lang="en-US" dirty="0" smtClean="0"/>
              <a:t>Heavy fermion superconductors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Neutral superfluids with spin imbalance: cold atoms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1063" y="2279315"/>
            <a:ext cx="1862889" cy="1862889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9127680"/>
              </p:ext>
            </p:extLst>
          </p:nvPr>
        </p:nvGraphicFramePr>
        <p:xfrm>
          <a:off x="5709328" y="2796083"/>
          <a:ext cx="436315" cy="407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name="Equation" r:id="rId4" imgW="139700" imgH="114300" progId="Equation.3">
                  <p:embed/>
                </p:oleObj>
              </mc:Choice>
              <mc:Fallback>
                <p:oleObj name="Equation" r:id="rId4" imgW="139700" imgH="114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09328" y="2796083"/>
                        <a:ext cx="436315" cy="4070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4162312"/>
              </p:ext>
            </p:extLst>
          </p:nvPr>
        </p:nvGraphicFramePr>
        <p:xfrm>
          <a:off x="5203268" y="2279315"/>
          <a:ext cx="436315" cy="407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name="Equation" r:id="rId6" imgW="139700" imgH="114300" progId="Equation.3">
                  <p:embed/>
                </p:oleObj>
              </mc:Choice>
              <mc:Fallback>
                <p:oleObj name="Equation" r:id="rId6" imgW="139700" imgH="114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03268" y="2279315"/>
                        <a:ext cx="436315" cy="4070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1400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Spin imbalanced atomic Fermi gases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2439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Degenerate Fermi gas with imbalanced populations in hyperfine states.</a:t>
            </a:r>
          </a:p>
          <a:p>
            <a:r>
              <a:rPr lang="en-US" sz="2400" dirty="0" smtClean="0"/>
              <a:t>No spin-relaxation: effective Zeeman field.</a:t>
            </a:r>
            <a:endParaRPr lang="en-US" sz="2400" dirty="0">
              <a:solidFill>
                <a:schemeClr val="accent2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Strong tunable attractive interactions give rise to superfluidity (</a:t>
            </a:r>
            <a:r>
              <a:rPr lang="en-US" sz="2400" dirty="0" err="1" smtClean="0">
                <a:solidFill>
                  <a:srgbClr val="000000"/>
                </a:solidFill>
              </a:rPr>
              <a:t>Ketterle</a:t>
            </a:r>
            <a:r>
              <a:rPr lang="en-US" sz="2400" dirty="0" smtClean="0">
                <a:solidFill>
                  <a:srgbClr val="000000"/>
                </a:solidFill>
              </a:rPr>
              <a:t>, 2006).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-18712" r="18745"/>
          <a:stretch/>
        </p:blipFill>
        <p:spPr>
          <a:xfrm rot="10800000">
            <a:off x="263628" y="3292224"/>
            <a:ext cx="8281728" cy="32051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49018" y="3527976"/>
            <a:ext cx="2304617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Spin imbalance:</a:t>
            </a:r>
          </a:p>
          <a:p>
            <a:endParaRPr lang="en-US" dirty="0"/>
          </a:p>
          <a:p>
            <a:r>
              <a:rPr lang="en-US" dirty="0" smtClean="0"/>
              <a:t>In 3D:</a:t>
            </a:r>
          </a:p>
          <a:p>
            <a:r>
              <a:rPr lang="en-US" dirty="0" err="1" smtClean="0"/>
              <a:t>Ketterle</a:t>
            </a:r>
            <a:r>
              <a:rPr lang="en-US" dirty="0" smtClean="0"/>
              <a:t> (MIT)</a:t>
            </a:r>
          </a:p>
          <a:p>
            <a:r>
              <a:rPr lang="en-US" dirty="0" err="1" smtClean="0"/>
              <a:t>Hulet</a:t>
            </a:r>
            <a:r>
              <a:rPr lang="en-US" dirty="0" smtClean="0"/>
              <a:t> (Rice)</a:t>
            </a:r>
          </a:p>
          <a:p>
            <a:endParaRPr lang="en-US" dirty="0"/>
          </a:p>
          <a:p>
            <a:r>
              <a:rPr lang="en-US" dirty="0" smtClean="0"/>
              <a:t>In 1D: </a:t>
            </a:r>
            <a:r>
              <a:rPr lang="en-US" dirty="0" err="1" smtClean="0"/>
              <a:t>Hulet</a:t>
            </a:r>
            <a:r>
              <a:rPr lang="en-US" dirty="0" smtClean="0"/>
              <a:t> (Rice)</a:t>
            </a:r>
            <a:endParaRPr lang="en-US" dirty="0"/>
          </a:p>
          <a:p>
            <a:r>
              <a:rPr lang="en-US" dirty="0" smtClean="0"/>
              <a:t>In 2D:  J. Thomas </a:t>
            </a:r>
          </a:p>
          <a:p>
            <a:r>
              <a:rPr lang="en-US" dirty="0"/>
              <a:t> </a:t>
            </a:r>
            <a:r>
              <a:rPr lang="en-US" dirty="0" smtClean="0"/>
              <a:t>          (NC State)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881318" y="6466002"/>
            <a:ext cx="25554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Polarization</a:t>
            </a:r>
            <a:endParaRPr lang="en-US" sz="2000" b="1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496119" y="6679641"/>
            <a:ext cx="230461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123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Tuning interactions in a Fermi gas</a:t>
            </a:r>
            <a:endParaRPr lang="en-US" dirty="0"/>
          </a:p>
        </p:txBody>
      </p:sp>
      <p:sp>
        <p:nvSpPr>
          <p:cNvPr id="8" name="Rectangle 7"/>
          <p:cNvSpPr>
            <a:spLocks/>
          </p:cNvSpPr>
          <p:nvPr/>
        </p:nvSpPr>
        <p:spPr bwMode="auto">
          <a:xfrm>
            <a:off x="4605338" y="3473450"/>
            <a:ext cx="1397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  <a:sym typeface="Calibri" charset="0"/>
              </a:rPr>
              <a:t> </a:t>
            </a:r>
          </a:p>
        </p:txBody>
      </p:sp>
      <p:sp>
        <p:nvSpPr>
          <p:cNvPr id="9" name="Rectangle 8"/>
          <p:cNvSpPr>
            <a:spLocks/>
          </p:cNvSpPr>
          <p:nvPr/>
        </p:nvSpPr>
        <p:spPr bwMode="auto">
          <a:xfrm>
            <a:off x="4605338" y="3473450"/>
            <a:ext cx="1397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  <a:sym typeface="Calibri" charset="0"/>
              </a:rPr>
              <a:t> </a:t>
            </a:r>
          </a:p>
        </p:txBody>
      </p:sp>
      <p:sp>
        <p:nvSpPr>
          <p:cNvPr id="10" name="Rectangle 4"/>
          <p:cNvSpPr>
            <a:spLocks/>
          </p:cNvSpPr>
          <p:nvPr/>
        </p:nvSpPr>
        <p:spPr bwMode="auto">
          <a:xfrm>
            <a:off x="7696200" y="2743200"/>
            <a:ext cx="393700" cy="685800"/>
          </a:xfrm>
          <a:prstGeom prst="rect">
            <a:avLst/>
          </a:prstGeom>
          <a:solidFill>
            <a:schemeClr val="bg1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" name="Rectangle 7"/>
          <p:cNvSpPr>
            <a:spLocks/>
          </p:cNvSpPr>
          <p:nvPr/>
        </p:nvSpPr>
        <p:spPr bwMode="auto">
          <a:xfrm>
            <a:off x="914400" y="3200400"/>
            <a:ext cx="7327900" cy="457200"/>
          </a:xfrm>
          <a:prstGeom prst="rect">
            <a:avLst/>
          </a:prstGeom>
          <a:solidFill>
            <a:schemeClr val="bg1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Rectangle 4"/>
          <p:cNvSpPr>
            <a:spLocks/>
          </p:cNvSpPr>
          <p:nvPr/>
        </p:nvSpPr>
        <p:spPr bwMode="auto">
          <a:xfrm>
            <a:off x="685800" y="1446213"/>
            <a:ext cx="6929438" cy="261461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Line 5"/>
          <p:cNvSpPr>
            <a:spLocks noChangeShapeType="1"/>
          </p:cNvSpPr>
          <p:nvPr/>
        </p:nvSpPr>
        <p:spPr bwMode="auto">
          <a:xfrm rot="10800000" flipH="1">
            <a:off x="665163" y="1536700"/>
            <a:ext cx="1587" cy="47529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4" name="Line 6"/>
          <p:cNvSpPr>
            <a:spLocks noChangeShapeType="1"/>
          </p:cNvSpPr>
          <p:nvPr/>
        </p:nvSpPr>
        <p:spPr bwMode="auto">
          <a:xfrm>
            <a:off x="222250" y="4060825"/>
            <a:ext cx="77724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rot="10800000" flipH="1">
            <a:off x="1060450" y="4060825"/>
            <a:ext cx="3084513" cy="2233613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" name="Rectangle 8"/>
          <p:cNvSpPr>
            <a:spLocks/>
          </p:cNvSpPr>
          <p:nvPr/>
        </p:nvSpPr>
        <p:spPr bwMode="auto">
          <a:xfrm rot="16200000">
            <a:off x="-202407" y="1927670"/>
            <a:ext cx="1077913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  <a:sym typeface="Calibri" charset="0"/>
              </a:rPr>
              <a:t>Energy</a:t>
            </a:r>
          </a:p>
        </p:txBody>
      </p:sp>
      <p:sp>
        <p:nvSpPr>
          <p:cNvPr id="17" name="Rectangle 9"/>
          <p:cNvSpPr>
            <a:spLocks/>
          </p:cNvSpPr>
          <p:nvPr/>
        </p:nvSpPr>
        <p:spPr bwMode="auto">
          <a:xfrm>
            <a:off x="6019800" y="4227513"/>
            <a:ext cx="221297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8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  <a:sym typeface="Calibri" charset="0"/>
              </a:rPr>
              <a:t>Magnetic Field</a:t>
            </a:r>
          </a:p>
        </p:txBody>
      </p:sp>
      <p:sp>
        <p:nvSpPr>
          <p:cNvPr id="18" name="Rectangle 10"/>
          <p:cNvSpPr>
            <a:spLocks/>
          </p:cNvSpPr>
          <p:nvPr/>
        </p:nvSpPr>
        <p:spPr bwMode="auto">
          <a:xfrm>
            <a:off x="774700" y="4445000"/>
            <a:ext cx="17081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  <a:sym typeface="Calibri" charset="0"/>
              </a:rPr>
              <a:t>Molecular state</a:t>
            </a:r>
          </a:p>
        </p:txBody>
      </p:sp>
      <p:sp>
        <p:nvSpPr>
          <p:cNvPr id="19" name="Rectangle 11"/>
          <p:cNvSpPr>
            <a:spLocks/>
          </p:cNvSpPr>
          <p:nvPr/>
        </p:nvSpPr>
        <p:spPr bwMode="auto">
          <a:xfrm>
            <a:off x="7591425" y="3449638"/>
            <a:ext cx="12461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  <a:sym typeface="Calibri" charset="0"/>
              </a:rPr>
              <a:t>Free atoms</a:t>
            </a:r>
          </a:p>
        </p:txBody>
      </p:sp>
      <p:pic>
        <p:nvPicPr>
          <p:cNvPr id="20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38" y="4940300"/>
            <a:ext cx="1189037" cy="117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513" y="3251200"/>
            <a:ext cx="1706562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2" name="Line 16"/>
          <p:cNvSpPr>
            <a:spLocks noChangeShapeType="1"/>
          </p:cNvSpPr>
          <p:nvPr/>
        </p:nvSpPr>
        <p:spPr bwMode="auto">
          <a:xfrm rot="10800000" flipH="1">
            <a:off x="4149725" y="2001838"/>
            <a:ext cx="2865438" cy="2070100"/>
          </a:xfrm>
          <a:prstGeom prst="lin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3" name="Freeform 17"/>
          <p:cNvSpPr>
            <a:spLocks/>
          </p:cNvSpPr>
          <p:nvPr/>
        </p:nvSpPr>
        <p:spPr bwMode="auto">
          <a:xfrm>
            <a:off x="228600" y="1447800"/>
            <a:ext cx="3949700" cy="2574925"/>
          </a:xfrm>
          <a:custGeom>
            <a:avLst/>
            <a:gdLst>
              <a:gd name="T0" fmla="*/ 0 w 21600"/>
              <a:gd name="T1" fmla="*/ 306955498 h 21600"/>
              <a:gd name="T2" fmla="*/ 146719286 w 21600"/>
              <a:gd name="T3" fmla="*/ 303985393 h 21600"/>
              <a:gd name="T4" fmla="*/ 371914175 w 21600"/>
              <a:gd name="T5" fmla="*/ 295828365 h 21600"/>
              <a:gd name="T6" fmla="*/ 561866768 w 21600"/>
              <a:gd name="T7" fmla="*/ 266170236 h 21600"/>
              <a:gd name="T8" fmla="*/ 668763204 w 21600"/>
              <a:gd name="T9" fmla="*/ 206868163 h 21600"/>
              <a:gd name="T10" fmla="*/ 711996693 w 21600"/>
              <a:gd name="T11" fmla="*/ 109736628 h 21600"/>
              <a:gd name="T12" fmla="*/ 722228245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cubicBezTo>
                  <a:pt x="1267" y="21561"/>
                  <a:pt x="4388" y="21391"/>
                  <a:pt x="4388" y="21391"/>
                </a:cubicBezTo>
                <a:cubicBezTo>
                  <a:pt x="6242" y="21261"/>
                  <a:pt x="9054" y="21261"/>
                  <a:pt x="11123" y="20817"/>
                </a:cubicBezTo>
                <a:cubicBezTo>
                  <a:pt x="13192" y="20374"/>
                  <a:pt x="15324" y="19774"/>
                  <a:pt x="16804" y="18730"/>
                </a:cubicBezTo>
                <a:cubicBezTo>
                  <a:pt x="18283" y="17687"/>
                  <a:pt x="19253" y="16391"/>
                  <a:pt x="20001" y="14557"/>
                </a:cubicBezTo>
                <a:cubicBezTo>
                  <a:pt x="20750" y="12722"/>
                  <a:pt x="21027" y="10148"/>
                  <a:pt x="21294" y="7722"/>
                </a:cubicBezTo>
                <a:cubicBezTo>
                  <a:pt x="21560" y="5296"/>
                  <a:pt x="21580" y="2648"/>
                  <a:pt x="21600" y="0"/>
                </a:cubicBezTo>
              </a:path>
            </a:pathLst>
          </a:cu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4" name="Freeform 18"/>
          <p:cNvSpPr>
            <a:spLocks/>
          </p:cNvSpPr>
          <p:nvPr/>
        </p:nvSpPr>
        <p:spPr bwMode="auto">
          <a:xfrm rot="10800000">
            <a:off x="4203700" y="4132263"/>
            <a:ext cx="3424238" cy="2557462"/>
          </a:xfrm>
          <a:custGeom>
            <a:avLst/>
            <a:gdLst>
              <a:gd name="T0" fmla="*/ 0 w 21600"/>
              <a:gd name="T1" fmla="*/ 302806106 h 21600"/>
              <a:gd name="T2" fmla="*/ 43879866 w 21600"/>
              <a:gd name="T3" fmla="*/ 301908863 h 21600"/>
              <a:gd name="T4" fmla="*/ 239127380 w 21600"/>
              <a:gd name="T5" fmla="*/ 293820060 h 21600"/>
              <a:gd name="T6" fmla="*/ 403789633 w 21600"/>
              <a:gd name="T7" fmla="*/ 264366505 h 21600"/>
              <a:gd name="T8" fmla="*/ 496500242 w 21600"/>
              <a:gd name="T9" fmla="*/ 205445540 h 21600"/>
              <a:gd name="T10" fmla="*/ 533971393 w 21600"/>
              <a:gd name="T11" fmla="*/ 108982217 h 21600"/>
              <a:gd name="T12" fmla="*/ 542842865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746" y="21536"/>
                </a:lnTo>
                <a:cubicBezTo>
                  <a:pt x="3884" y="21405"/>
                  <a:pt x="7128" y="21405"/>
                  <a:pt x="9515" y="20959"/>
                </a:cubicBezTo>
                <a:cubicBezTo>
                  <a:pt x="11902" y="20512"/>
                  <a:pt x="14361" y="19908"/>
                  <a:pt x="16067" y="18858"/>
                </a:cubicBezTo>
                <a:cubicBezTo>
                  <a:pt x="17774" y="17807"/>
                  <a:pt x="18893" y="16503"/>
                  <a:pt x="19756" y="14655"/>
                </a:cubicBezTo>
                <a:cubicBezTo>
                  <a:pt x="20619" y="12808"/>
                  <a:pt x="20940" y="10217"/>
                  <a:pt x="21247" y="7774"/>
                </a:cubicBezTo>
                <a:cubicBezTo>
                  <a:pt x="21554" y="5332"/>
                  <a:pt x="21577" y="2666"/>
                  <a:pt x="21600" y="0"/>
                </a:cubicBezTo>
              </a:path>
            </a:pathLst>
          </a:custGeom>
          <a:noFill/>
          <a:ln w="57150" cap="flat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" name="Rectangle 19"/>
          <p:cNvSpPr>
            <a:spLocks/>
          </p:cNvSpPr>
          <p:nvPr/>
        </p:nvSpPr>
        <p:spPr bwMode="auto">
          <a:xfrm>
            <a:off x="1016000" y="1447800"/>
            <a:ext cx="2601913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  <a:sym typeface="Calibri" charset="0"/>
              </a:rPr>
              <a:t>Scattering Length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38065" y="5489398"/>
            <a:ext cx="4416471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Feshbach</a:t>
            </a:r>
            <a:r>
              <a:rPr lang="en-US" sz="2400" dirty="0" smtClean="0"/>
              <a:t> resonance due to crossing of singlet molecular state with a triplet state of free atoms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808038" y="6387950"/>
            <a:ext cx="2557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BEC of molecules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63370" y="2353363"/>
            <a:ext cx="2860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</a:rPr>
              <a:t>BCS superfluid of </a:t>
            </a:r>
          </a:p>
          <a:p>
            <a:r>
              <a:rPr lang="en-US" sz="2400" b="1" dirty="0" smtClean="0">
                <a:solidFill>
                  <a:schemeClr val="accent2"/>
                </a:solidFill>
              </a:rPr>
              <a:t>k-space Cooper pairs</a:t>
            </a:r>
            <a:endParaRPr lang="en-US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730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  <p:bldP spid="3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Strongly interacting 2D </a:t>
            </a:r>
            <a:r>
              <a:rPr lang="en-US" dirty="0" smtClean="0"/>
              <a:t>Fermi gases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66484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Quasi-2D gas:</a:t>
            </a:r>
          </a:p>
          <a:p>
            <a:pPr marL="0" indent="0">
              <a:buNone/>
            </a:pPr>
            <a:r>
              <a:rPr lang="en-US" dirty="0" smtClean="0"/>
              <a:t>       </a:t>
            </a:r>
          </a:p>
          <a:p>
            <a:r>
              <a:rPr lang="en-US" dirty="0" smtClean="0"/>
              <a:t>For non-interacting gas: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Two-body bound state even for weakest attractive interactions in 2D (unlike 3D).</a:t>
            </a:r>
          </a:p>
          <a:p>
            <a:r>
              <a:rPr lang="en-US" dirty="0" smtClean="0"/>
              <a:t>Scattering amplitude in 2D is momentum dependent: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Coupling parameter is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5194511"/>
              </p:ext>
            </p:extLst>
          </p:nvPr>
        </p:nvGraphicFramePr>
        <p:xfrm>
          <a:off x="3110164" y="1554748"/>
          <a:ext cx="1489483" cy="5387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" name="Equation" r:id="rId3" imgW="596900" imgH="215900" progId="Equation.3">
                  <p:embed/>
                </p:oleObj>
              </mc:Choice>
              <mc:Fallback>
                <p:oleObj name="Equation" r:id="rId3" imgW="596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10164" y="1554748"/>
                        <a:ext cx="1489483" cy="5387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0310" y="4396190"/>
            <a:ext cx="4258673" cy="13388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39" y="5594689"/>
            <a:ext cx="1870717" cy="479198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0267126"/>
              </p:ext>
            </p:extLst>
          </p:nvPr>
        </p:nvGraphicFramePr>
        <p:xfrm>
          <a:off x="4229887" y="2053393"/>
          <a:ext cx="2253795" cy="11071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3" name="Equation" r:id="rId7" imgW="723900" imgH="355600" progId="Equation.3">
                  <p:embed/>
                </p:oleObj>
              </mc:Choice>
              <mc:Fallback>
                <p:oleObj name="Equation" r:id="rId7" imgW="723900" imgH="355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29887" y="2053393"/>
                        <a:ext cx="2253795" cy="11071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15473" y="6073887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Strongest interactions when </a:t>
            </a:r>
            <a:endParaRPr lang="en-US" sz="2800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9633104"/>
              </p:ext>
            </p:extLst>
          </p:nvPr>
        </p:nvGraphicFramePr>
        <p:xfrm>
          <a:off x="5066635" y="6090317"/>
          <a:ext cx="1336839" cy="5542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4" name="Equation" r:id="rId9" imgW="520700" imgH="215900" progId="Equation.3">
                  <p:embed/>
                </p:oleObj>
              </mc:Choice>
              <mc:Fallback>
                <p:oleObj name="Equation" r:id="rId9" imgW="520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066635" y="6090317"/>
                        <a:ext cx="1336839" cy="5542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956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051" y="274638"/>
            <a:ext cx="8807117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Realizing a spin-imbalanced 2D Fermi gas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2055"/>
            <a:ext cx="9144000" cy="449304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3579" y="1898324"/>
            <a:ext cx="363621" cy="50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315246" y="1636294"/>
            <a:ext cx="489284" cy="33100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467646" y="3037313"/>
            <a:ext cx="336884" cy="33100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7200" y="6077641"/>
            <a:ext cx="8232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Other 2D Fermi gas experiments: Kohl (Bonn), Thomas (NC State), </a:t>
            </a:r>
            <a:r>
              <a:rPr lang="en-US" dirty="0" err="1" smtClean="0"/>
              <a:t>Jochim</a:t>
            </a:r>
            <a:r>
              <a:rPr lang="en-US" dirty="0" smtClean="0"/>
              <a:t> (Heidelberg), </a:t>
            </a:r>
            <a:r>
              <a:rPr lang="en-US" dirty="0" err="1" smtClean="0"/>
              <a:t>Zwierlein</a:t>
            </a:r>
            <a:r>
              <a:rPr lang="en-US" dirty="0" smtClean="0"/>
              <a:t> (MIT), </a:t>
            </a:r>
            <a:r>
              <a:rPr lang="en-US" dirty="0" err="1" smtClean="0"/>
              <a:t>Turpalov</a:t>
            </a:r>
            <a:r>
              <a:rPr lang="en-US" dirty="0" smtClean="0"/>
              <a:t> (Russian Acad.), Vale (Swinburne)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288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051" y="274638"/>
            <a:ext cx="8807117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Realizing a spin-imbalanced 2D Fermi gas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3579" y="2152316"/>
            <a:ext cx="363621" cy="50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315246" y="1636294"/>
            <a:ext cx="489284" cy="33100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467646" y="3291305"/>
            <a:ext cx="336884" cy="33100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Degenerate Li-6, lowest two hyperfine states.</a:t>
            </a:r>
          </a:p>
          <a:p>
            <a:r>
              <a:rPr lang="en-US" dirty="0" smtClean="0"/>
              <a:t>Prepare single 2D layer using “accordion lattice”.</a:t>
            </a:r>
            <a:endParaRPr lang="en-US" dirty="0" smtClean="0"/>
          </a:p>
          <a:p>
            <a:r>
              <a:rPr lang="en-US" dirty="0" smtClean="0"/>
              <a:t>Anisotropy about 180, allowing up to 16,000 atoms per spin state in 2D non-interacting gas.</a:t>
            </a:r>
          </a:p>
          <a:p>
            <a:r>
              <a:rPr lang="en-US" dirty="0"/>
              <a:t>RF manipulations allow preparing gas with arbitrary polarization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193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53116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Phase diagram for a strongly interacting 2D superconductor in a Zeeman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53116" cy="5257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Total electron density is fixed, Zeeman field can flip spins.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FFLO phase (non-zero momentum condensate) is more stable in 2D than 3D.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78" y="2066964"/>
            <a:ext cx="7537711" cy="37482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64190" y="3665438"/>
            <a:ext cx="1279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D. Sheehy (2015)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58130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Think of trapped gas in local density approximation.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355806"/>
            <a:ext cx="6468895" cy="33818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53116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Phase diagram for a strongly interacting 2D ultracold Fermi gas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3971125"/>
              </p:ext>
            </p:extLst>
          </p:nvPr>
        </p:nvGraphicFramePr>
        <p:xfrm>
          <a:off x="867825" y="2471656"/>
          <a:ext cx="2862415" cy="7783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5" name="Equation" r:id="rId4" imgW="1447800" imgH="393700" progId="Equation.3">
                  <p:embed/>
                </p:oleObj>
              </mc:Choice>
              <mc:Fallback>
                <p:oleObj name="Equation" r:id="rId4" imgW="14478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67825" y="2471656"/>
                        <a:ext cx="2862415" cy="7783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8332840"/>
              </p:ext>
            </p:extLst>
          </p:nvPr>
        </p:nvGraphicFramePr>
        <p:xfrm>
          <a:off x="3940175" y="2045958"/>
          <a:ext cx="5135563" cy="164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" name="Equation" r:id="rId6" imgW="2540000" imgH="812800" progId="Equation.3">
                  <p:embed/>
                </p:oleObj>
              </mc:Choice>
              <mc:Fallback>
                <p:oleObj name="Equation" r:id="rId6" imgW="2540000" imgH="812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940175" y="2045958"/>
                        <a:ext cx="5135563" cy="1643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Arrow Connector 9"/>
          <p:cNvCxnSpPr/>
          <p:nvPr/>
        </p:nvCxnSpPr>
        <p:spPr>
          <a:xfrm flipH="1">
            <a:off x="2232526" y="4866106"/>
            <a:ext cx="3769895" cy="0"/>
          </a:xfrm>
          <a:prstGeom prst="straightConnector1">
            <a:avLst/>
          </a:prstGeom>
          <a:ln>
            <a:prstDash val="dash"/>
            <a:headEnd type="oval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30212" y="4371474"/>
            <a:ext cx="28341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Trap scans a horizontal line in homogeneous phase diagram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6926095" y="6189243"/>
            <a:ext cx="2834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D. Sheehy (2015)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29538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82259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Observation of phase separation in the trap: spin-balanced core (condensate)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8"/>
            <a:ext cx="9144000" cy="28555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99" y="4273206"/>
            <a:ext cx="4001128" cy="4376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6749" y="4407921"/>
            <a:ext cx="3734338" cy="24227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9824" y="1912932"/>
            <a:ext cx="1365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 = 0.2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905547" y="1925291"/>
            <a:ext cx="1365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 = 0.5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540007" y="4751395"/>
            <a:ext cx="1365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 = 0.8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058285" y="5502680"/>
            <a:ext cx="1856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 = 780 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26392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96" y="1267438"/>
            <a:ext cx="8889672" cy="29765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016" y="3822903"/>
            <a:ext cx="4214241" cy="30636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82259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Observation of pair condensation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35074" y="1912931"/>
            <a:ext cx="1365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 = 0.2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588317" y="1912932"/>
            <a:ext cx="1365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 = 0.5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335074" y="4505222"/>
            <a:ext cx="1365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 = 0.8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970568" y="4505222"/>
            <a:ext cx="4173432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Condensate fraction obtained from a bimodal fit to minority profile after 3 </a:t>
            </a:r>
            <a:r>
              <a:rPr lang="en-US" dirty="0" err="1" smtClean="0"/>
              <a:t>ms</a:t>
            </a:r>
            <a:r>
              <a:rPr lang="en-US" dirty="0" smtClean="0"/>
              <a:t> time of flight.</a:t>
            </a:r>
          </a:p>
          <a:p>
            <a:endParaRPr lang="en-US" dirty="0"/>
          </a:p>
          <a:p>
            <a:r>
              <a:rPr lang="en-US" dirty="0" smtClean="0"/>
              <a:t>Find that condensation persists past phase separation: polarized condensates.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415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of interactions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6853"/>
            <a:ext cx="14469381" cy="495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784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9271E-6 9.26355E-9 L -0.5747 -0.000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735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Stability of the spin-balanced core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3" y="2233498"/>
            <a:ext cx="8952824" cy="35297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6200000">
            <a:off x="-1491058" y="3326517"/>
            <a:ext cx="350943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Central polarization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7149258" y="3422567"/>
            <a:ext cx="350943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Condensate fraction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837166" y="1510241"/>
            <a:ext cx="19390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730 G</a:t>
            </a:r>
            <a:endParaRPr lang="en-US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360" y="5768551"/>
            <a:ext cx="7537781" cy="29407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45574" y="6048967"/>
            <a:ext cx="273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Global polarization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66660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Stability of the spin-balanced core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3" y="2233498"/>
            <a:ext cx="8952824" cy="35297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6200000">
            <a:off x="-1491058" y="3326517"/>
            <a:ext cx="350943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Central polarization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7149258" y="3422567"/>
            <a:ext cx="350943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Condensate fraction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837166" y="1510241"/>
            <a:ext cx="19390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755 G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495" y="2301368"/>
            <a:ext cx="8174466" cy="34482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360" y="5768551"/>
            <a:ext cx="7537781" cy="29407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45574" y="6048967"/>
            <a:ext cx="273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Global polarization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98775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Stability of the spin-balanced core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3" y="2233498"/>
            <a:ext cx="8952824" cy="35297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6200000">
            <a:off x="-1491058" y="3326517"/>
            <a:ext cx="350943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Central polarization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7149258" y="3422567"/>
            <a:ext cx="350943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Condensate fraction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837166" y="1510241"/>
            <a:ext cx="19390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780 G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495" y="2327908"/>
            <a:ext cx="8183636" cy="34069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360" y="5768551"/>
            <a:ext cx="7537781" cy="29407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45574" y="6048967"/>
            <a:ext cx="273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Global polarization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53121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Stability of the spin-balanced core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3" y="2233498"/>
            <a:ext cx="8952824" cy="35297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6200000">
            <a:off x="-1491058" y="3326517"/>
            <a:ext cx="350943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Central polarization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7149258" y="3422567"/>
            <a:ext cx="350943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Condensate fraction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837166" y="1510241"/>
            <a:ext cx="19390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830 G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855" y="2316981"/>
            <a:ext cx="8215945" cy="34462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360" y="5782206"/>
            <a:ext cx="7537781" cy="29407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45574" y="6062622"/>
            <a:ext cx="273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Global polarization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49333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Stability of the spin-balanced core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3" y="2233498"/>
            <a:ext cx="8952824" cy="35297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6200000">
            <a:off x="-1491058" y="3326517"/>
            <a:ext cx="350943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Central polarization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7149258" y="3422567"/>
            <a:ext cx="350943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Condensate fraction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837166" y="1510241"/>
            <a:ext cx="19390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920 G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840" y="2319773"/>
            <a:ext cx="8178650" cy="33872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360" y="5768551"/>
            <a:ext cx="7537781" cy="29407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45574" y="6048967"/>
            <a:ext cx="2731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Global polarization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66033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Stability of the spin-balanced core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0129"/>
            <a:ext cx="9144000" cy="54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196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Outlook &amp;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204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Observed separation of k=0 condensate from polarized gas.</a:t>
            </a:r>
          </a:p>
          <a:p>
            <a:r>
              <a:rPr lang="en-US" sz="2400" dirty="0" smtClean="0"/>
              <a:t>Observed condensation past phase separation.</a:t>
            </a:r>
          </a:p>
          <a:p>
            <a:r>
              <a:rPr lang="en-US" sz="2400" dirty="0" smtClean="0"/>
              <a:t>What’s in the region between the spin-balanced condensate and the fully polarized Fermi gas? Fermi liquid? </a:t>
            </a:r>
            <a:r>
              <a:rPr lang="en-US" sz="2400" dirty="0" err="1" smtClean="0"/>
              <a:t>Sarma</a:t>
            </a:r>
            <a:r>
              <a:rPr lang="en-US" sz="2400" dirty="0" smtClean="0"/>
              <a:t> phase?</a:t>
            </a:r>
          </a:p>
          <a:p>
            <a:r>
              <a:rPr lang="en-US" sz="2400" dirty="0" smtClean="0"/>
              <a:t>Added a 2D lattice in the plane. Enhances FFLO pairing. </a:t>
            </a:r>
          </a:p>
          <a:p>
            <a:r>
              <a:rPr lang="en-US" sz="2400" dirty="0" smtClean="0"/>
              <a:t>Have ability to see single atoms in the lattice: detect FFLO by imaging magnetization on atomic level.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759" y="4248814"/>
            <a:ext cx="5855171" cy="26091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640178" y="4248814"/>
            <a:ext cx="3305109" cy="260918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610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1139</TotalTime>
  <Words>655</Words>
  <Application>Microsoft Macintosh PowerPoint</Application>
  <PresentationFormat>On-screen Show (4:3)</PresentationFormat>
  <Paragraphs>136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Office Theme</vt:lpstr>
      <vt:lpstr>Equation</vt:lpstr>
      <vt:lpstr>Microsoft Equation</vt:lpstr>
      <vt:lpstr>Phase separation and pair condensation in spin-imbalanced 2D Fermi gases</vt:lpstr>
      <vt:lpstr>Thanks to:</vt:lpstr>
      <vt:lpstr>Superconductors in magnetic fields</vt:lpstr>
      <vt:lpstr>Spin imbalanced atomic Fermi gases</vt:lpstr>
      <vt:lpstr>Tuning interactions in a Fermi gas</vt:lpstr>
      <vt:lpstr>Strongly interacting 2D Fermi gases</vt:lpstr>
      <vt:lpstr>Realizing a spin-imbalanced 2D Fermi gas</vt:lpstr>
      <vt:lpstr>Realizing a spin-imbalanced 2D Fermi gas</vt:lpstr>
      <vt:lpstr>Phase diagram for a strongly interacting 2D superconductor in a Zeeman field</vt:lpstr>
      <vt:lpstr>Phase diagram for a strongly interacting 2D ultracold Fermi gas</vt:lpstr>
      <vt:lpstr>Observation of phase separation in the trap: spin-balanced core (condensate)</vt:lpstr>
      <vt:lpstr>Observation of pair condensation</vt:lpstr>
      <vt:lpstr>Effect of interactions</vt:lpstr>
      <vt:lpstr>Stability of the spin-balanced core</vt:lpstr>
      <vt:lpstr>Stability of the spin-balanced core</vt:lpstr>
      <vt:lpstr>Stability of the spin-balanced core</vt:lpstr>
      <vt:lpstr>Stability of the spin-balanced core</vt:lpstr>
      <vt:lpstr>Stability of the spin-balanced core</vt:lpstr>
      <vt:lpstr>Stability of the spin-balanced core</vt:lpstr>
      <vt:lpstr>Outlook &amp; conclusions</vt:lpstr>
    </vt:vector>
  </TitlesOfParts>
  <Company>Princeton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Phase separation and pair condensation in spin-imbalanced 2D Fermi gases</dc:title>
  <dc:creator>Waseem Bakr</dc:creator>
  <cp:lastModifiedBy>Waseem Bakr</cp:lastModifiedBy>
  <cp:revision>34</cp:revision>
  <dcterms:created xsi:type="dcterms:W3CDTF">2016-03-11T23:37:47Z</dcterms:created>
  <dcterms:modified xsi:type="dcterms:W3CDTF">2016-03-12T20:05:31Z</dcterms:modified>
</cp:coreProperties>
</file>