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2" r:id="rId1"/>
  </p:sldMasterIdLst>
  <p:notesMasterIdLst>
    <p:notesMasterId r:id="rId40"/>
  </p:notesMasterIdLst>
  <p:handoutMasterIdLst>
    <p:handoutMasterId r:id="rId41"/>
  </p:handoutMasterIdLst>
  <p:sldIdLst>
    <p:sldId id="319" r:id="rId2"/>
    <p:sldId id="258" r:id="rId3"/>
    <p:sldId id="340" r:id="rId4"/>
    <p:sldId id="305" r:id="rId5"/>
    <p:sldId id="320" r:id="rId6"/>
    <p:sldId id="284" r:id="rId7"/>
    <p:sldId id="321" r:id="rId8"/>
    <p:sldId id="289" r:id="rId9"/>
    <p:sldId id="297" r:id="rId10"/>
    <p:sldId id="322" r:id="rId11"/>
    <p:sldId id="301" r:id="rId12"/>
    <p:sldId id="302" r:id="rId13"/>
    <p:sldId id="323" r:id="rId14"/>
    <p:sldId id="324" r:id="rId15"/>
    <p:sldId id="264" r:id="rId16"/>
    <p:sldId id="331" r:id="rId17"/>
    <p:sldId id="276" r:id="rId18"/>
    <p:sldId id="260" r:id="rId19"/>
    <p:sldId id="261" r:id="rId20"/>
    <p:sldId id="330" r:id="rId21"/>
    <p:sldId id="329" r:id="rId22"/>
    <p:sldId id="332" r:id="rId23"/>
    <p:sldId id="265" r:id="rId24"/>
    <p:sldId id="268" r:id="rId25"/>
    <p:sldId id="269" r:id="rId26"/>
    <p:sldId id="339" r:id="rId27"/>
    <p:sldId id="333" r:id="rId28"/>
    <p:sldId id="325" r:id="rId29"/>
    <p:sldId id="338" r:id="rId30"/>
    <p:sldId id="335" r:id="rId31"/>
    <p:sldId id="275" r:id="rId32"/>
    <p:sldId id="328" r:id="rId33"/>
    <p:sldId id="336" r:id="rId34"/>
    <p:sldId id="337" r:id="rId35"/>
    <p:sldId id="281" r:id="rId36"/>
    <p:sldId id="334" r:id="rId37"/>
    <p:sldId id="271" r:id="rId38"/>
    <p:sldId id="327" r:id="rId39"/>
  </p:sldIdLst>
  <p:sldSz cx="9144000" cy="6858000" type="screen4x3"/>
  <p:notesSz cx="6794500" cy="9906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7072"/>
    <a:srgbClr val="00549C"/>
    <a:srgbClr val="FF00FF"/>
    <a:srgbClr val="9B9C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47" autoAdjust="0"/>
    <p:restoredTop sz="94201" autoAdjust="0"/>
  </p:normalViewPr>
  <p:slideViewPr>
    <p:cSldViewPr showGuides="1">
      <p:cViewPr>
        <p:scale>
          <a:sx n="125" d="100"/>
          <a:sy n="125" d="100"/>
        </p:scale>
        <p:origin x="-1002" y="426"/>
      </p:cViewPr>
      <p:guideLst>
        <p:guide orient="horz" pos="2160"/>
        <p:guide orient="horz" pos="845"/>
        <p:guide orient="horz" pos="3838"/>
        <p:guide orient="horz" pos="981"/>
        <p:guide pos="2880"/>
        <p:guide pos="5556"/>
        <p:guide pos="248"/>
        <p:guide pos="365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7" d="100"/>
          <a:sy n="77" d="100"/>
        </p:scale>
        <p:origin x="-3294" y="-96"/>
      </p:cViewPr>
      <p:guideLst>
        <p:guide orient="horz" pos="3119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283" cy="495541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8645" y="1"/>
            <a:ext cx="2944283" cy="495541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94C906A9-7E47-4371-AE99-F34AC1CD8B55}" type="datetimeFigureOut">
              <a:rPr lang="de-DE" smtClean="0"/>
              <a:t>24.06.2015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408850"/>
            <a:ext cx="2944283" cy="495541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3"/>
          </p:nvPr>
        </p:nvSpPr>
        <p:spPr>
          <a:xfrm>
            <a:off x="3848645" y="9408850"/>
            <a:ext cx="2944283" cy="495541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1022DE21-A52F-4AD4-8B0A-23EAD46F6E68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199416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4283" cy="495541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8645" y="1"/>
            <a:ext cx="2944283" cy="495541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637D20A9-F323-4BAD-94F4-88E565505B0D}" type="datetimeFigureOut">
              <a:rPr lang="de-DE" smtClean="0"/>
              <a:t>24.06.2015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28650" y="742950"/>
            <a:ext cx="5554663" cy="4165600"/>
          </a:xfrm>
          <a:prstGeom prst="rect">
            <a:avLst/>
          </a:prstGeom>
          <a:noFill/>
          <a:ln w="12700">
            <a:solidFill>
              <a:srgbClr val="6F7072"/>
            </a:solidFill>
          </a:ln>
        </p:spPr>
        <p:txBody>
          <a:bodyPr vert="horz" lIns="91294" tIns="45647" rIns="91294" bIns="45647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5244915"/>
            <a:ext cx="5435600" cy="3917773"/>
          </a:xfrm>
          <a:prstGeom prst="rect">
            <a:avLst/>
          </a:prstGeom>
        </p:spPr>
        <p:txBody>
          <a:bodyPr vert="horz" lIns="91294" tIns="45647" rIns="91294" bIns="45647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08850"/>
            <a:ext cx="2944283" cy="495541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8645" y="9408850"/>
            <a:ext cx="2944283" cy="495541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40B12F20-F67B-46C4-9A6F-0A9322FC63C9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57137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28650" y="742950"/>
            <a:ext cx="5554663" cy="41656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12F20-F67B-46C4-9A6F-0A9322FC63C9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0030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28650" y="742950"/>
            <a:ext cx="5554663" cy="41656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altLang="de-DE" smtClean="0"/>
          </a:p>
        </p:txBody>
      </p:sp>
      <p:sp>
        <p:nvSpPr>
          <p:cNvPr id="35844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1761" indent="-285293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1171" indent="-228234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97640" indent="-228234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4108" indent="-228234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0577" indent="-228234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67045" indent="-228234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3514" indent="-228234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79982" indent="-228234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AB82516-02F3-4D8E-8542-C94912E52EF5}" type="slidenum">
              <a:rPr lang="de-DE" altLang="de-DE" smtClean="0"/>
              <a:pPr eaLnBrk="1" hangingPunct="1"/>
              <a:t>3</a:t>
            </a:fld>
            <a:endParaRPr lang="de-DE" alt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12F20-F67B-46C4-9A6F-0A9322FC63C9}" type="slidenum">
              <a:rPr lang="de-DE" smtClean="0"/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59154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12F20-F67B-46C4-9A6F-0A9322FC63C9}" type="slidenum">
              <a:rPr lang="de-DE" smtClean="0"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6404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12F20-F67B-46C4-9A6F-0A9322FC63C9}" type="slidenum">
              <a:rPr lang="de-DE" smtClean="0"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64607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12F20-F67B-46C4-9A6F-0A9322FC63C9}" type="slidenum">
              <a:rPr lang="de-DE" smtClean="0"/>
              <a:t>28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17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12F20-F67B-46C4-9A6F-0A9322FC63C9}" type="slidenum">
              <a:rPr lang="de-DE" smtClean="0"/>
              <a:t>29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364352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12F20-F67B-46C4-9A6F-0A9322FC63C9}" type="slidenum">
              <a:rPr lang="de-DE" smtClean="0"/>
              <a:t>31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75962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28650" y="742950"/>
            <a:ext cx="5554663" cy="41656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12F20-F67B-46C4-9A6F-0A9322FC63C9}" type="slidenum">
              <a:rPr lang="de-DE" smtClean="0"/>
              <a:t>35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20375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28650" y="742950"/>
            <a:ext cx="5554663" cy="41656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B12F20-F67B-46C4-9A6F-0A9322FC63C9}" type="slidenum">
              <a:rPr lang="de-DE" smtClean="0"/>
              <a:t>38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0030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3" descr="Logo_Schmalz_4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193675"/>
            <a:ext cx="1143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eform 12"/>
          <p:cNvSpPr>
            <a:spLocks/>
          </p:cNvSpPr>
          <p:nvPr/>
        </p:nvSpPr>
        <p:spPr bwMode="auto">
          <a:xfrm>
            <a:off x="-9525" y="5084763"/>
            <a:ext cx="9172575" cy="1782762"/>
          </a:xfrm>
          <a:custGeom>
            <a:avLst/>
            <a:gdLst>
              <a:gd name="T0" fmla="*/ 4490916 w 4328"/>
              <a:gd name="T1" fmla="*/ 2170255 h 1210"/>
              <a:gd name="T2" fmla="*/ 2147483647 w 4328"/>
              <a:gd name="T3" fmla="*/ 434155588 h 1210"/>
              <a:gd name="T4" fmla="*/ 2147483647 w 4328"/>
              <a:gd name="T5" fmla="*/ 8682493 h 1210"/>
              <a:gd name="T6" fmla="*/ 2147483647 w 4328"/>
              <a:gd name="T7" fmla="*/ 2147483647 h 1210"/>
              <a:gd name="T8" fmla="*/ 17965785 w 4328"/>
              <a:gd name="T9" fmla="*/ 2147483647 h 1210"/>
              <a:gd name="T10" fmla="*/ 4490916 w 4328"/>
              <a:gd name="T11" fmla="*/ 2170255 h 121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328" h="1210">
                <a:moveTo>
                  <a:pt x="1" y="1"/>
                </a:moveTo>
                <a:cubicBezTo>
                  <a:pt x="2" y="2"/>
                  <a:pt x="962" y="200"/>
                  <a:pt x="2164" y="200"/>
                </a:cubicBezTo>
                <a:cubicBezTo>
                  <a:pt x="3394" y="200"/>
                  <a:pt x="4320" y="4"/>
                  <a:pt x="4324" y="4"/>
                </a:cubicBezTo>
                <a:cubicBezTo>
                  <a:pt x="4328" y="146"/>
                  <a:pt x="4322" y="1038"/>
                  <a:pt x="4326" y="1206"/>
                </a:cubicBezTo>
                <a:cubicBezTo>
                  <a:pt x="4321" y="1206"/>
                  <a:pt x="0" y="1210"/>
                  <a:pt x="4" y="1207"/>
                </a:cubicBezTo>
                <a:cubicBezTo>
                  <a:pt x="4" y="1200"/>
                  <a:pt x="0" y="0"/>
                  <a:pt x="1" y="1"/>
                </a:cubicBezTo>
                <a:close/>
              </a:path>
            </a:pathLst>
          </a:custGeom>
          <a:solidFill>
            <a:srgbClr val="00549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131313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2E2E1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dirty="0"/>
          </a:p>
        </p:txBody>
      </p:sp>
      <p:sp>
        <p:nvSpPr>
          <p:cNvPr id="9" name="Rectangle 6"/>
          <p:cNvSpPr txBox="1">
            <a:spLocks noChangeArrowheads="1"/>
          </p:cNvSpPr>
          <p:nvPr/>
        </p:nvSpPr>
        <p:spPr bwMode="auto">
          <a:xfrm>
            <a:off x="381000" y="193675"/>
            <a:ext cx="6705600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noProof="0" dirty="0" smtClean="0"/>
              <a:t>Innovative Vacuum</a:t>
            </a:r>
            <a:r>
              <a:rPr lang="en-US" baseline="0" noProof="0" dirty="0" smtClean="0"/>
              <a:t> </a:t>
            </a:r>
            <a:r>
              <a:rPr lang="en-US" noProof="0" dirty="0" smtClean="0"/>
              <a:t>Automation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371600" y="5715000"/>
            <a:ext cx="7391400" cy="882352"/>
          </a:xfrm>
        </p:spPr>
        <p:txBody>
          <a:bodyPr lIns="38100" tIns="38100" rIns="38100" bIns="38100"/>
          <a:lstStyle>
            <a:lvl1pPr algn="r">
              <a:defRPr sz="1400" baseline="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Ersteller / Anlass / Datum der Präsentation</a:t>
            </a:r>
          </a:p>
          <a:p>
            <a:r>
              <a:rPr lang="de-DE" dirty="0" smtClean="0"/>
              <a:t>Datum der Präsentation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1556964"/>
            <a:ext cx="4195762" cy="791915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0" hasCustomPrompt="1"/>
          </p:nvPr>
        </p:nvSpPr>
        <p:spPr>
          <a:xfrm>
            <a:off x="4860032" y="1556370"/>
            <a:ext cx="4283968" cy="2952750"/>
          </a:xfrm>
        </p:spPr>
        <p:txBody>
          <a:bodyPr/>
          <a:lstStyle>
            <a:lvl1pPr marL="0" indent="0">
              <a:defRPr/>
            </a:lvl1pPr>
          </a:lstStyle>
          <a:p>
            <a:pPr lvl="0"/>
            <a:r>
              <a:rPr lang="de-DE" noProof="0" dirty="0" smtClean="0"/>
              <a:t>Bild durch Klick auf Symbol hinzufügen</a:t>
            </a:r>
            <a:endParaRPr lang="de-DE" noProof="0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393701" y="2492896"/>
            <a:ext cx="4178300" cy="504453"/>
          </a:xfrm>
        </p:spPr>
        <p:txBody>
          <a:bodyPr anchor="t" anchorCtr="0">
            <a:normAutofit/>
          </a:bodyPr>
          <a:lstStyle>
            <a:lvl1pPr>
              <a:defRPr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de-DE" dirty="0" smtClean="0"/>
              <a:t>Untertitel</a:t>
            </a:r>
          </a:p>
        </p:txBody>
      </p:sp>
    </p:spTree>
    <p:extLst>
      <p:ext uri="{BB962C8B-B14F-4D97-AF65-F5344CB8AC3E}">
        <p14:creationId xmlns:p14="http://schemas.microsoft.com/office/powerpoint/2010/main" val="1899516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393700" y="1772816"/>
            <a:ext cx="8394700" cy="4343822"/>
          </a:xfrm>
        </p:spPr>
        <p:txBody>
          <a:bodyPr/>
          <a:lstStyle>
            <a:lvl1pPr marL="180975" indent="-180975">
              <a:buSzPct val="120000"/>
              <a:buFont typeface="Arial" pitchFamily="34" charset="0"/>
              <a:buChar char="•"/>
              <a:defRPr sz="1800" b="0">
                <a:solidFill>
                  <a:schemeClr val="tx1"/>
                </a:solidFill>
              </a:defRPr>
            </a:lvl1pPr>
            <a:lvl2pPr marL="542925" indent="-276225">
              <a:spcBef>
                <a:spcPts val="600"/>
              </a:spcBef>
              <a:buSzPct val="100000"/>
              <a:buFont typeface="Symbol" pitchFamily="18" charset="2"/>
              <a:buChar char="-"/>
              <a:defRPr sz="1600"/>
            </a:lvl2pPr>
            <a:lvl3pPr marL="809625" indent="-276225">
              <a:spcBef>
                <a:spcPts val="600"/>
              </a:spcBef>
              <a:buFont typeface="Courier New" pitchFamily="49" charset="0"/>
              <a:buChar char="o"/>
              <a:tabLst/>
              <a:defRPr lang="de-DE" sz="1600" baseline="0" dirty="0" smtClean="0">
                <a:solidFill>
                  <a:schemeClr val="tx1"/>
                </a:solidFill>
                <a:latin typeface="+mn-lt"/>
              </a:defRPr>
            </a:lvl3pPr>
            <a:lvl4pPr marL="1079500" indent="-228600">
              <a:spcBef>
                <a:spcPts val="600"/>
              </a:spcBef>
              <a:buFont typeface="Arial" pitchFamily="34" charset="0"/>
              <a:buChar char="&gt;"/>
              <a:defRPr baseline="0"/>
            </a:lvl4pPr>
            <a:lvl5pPr marL="1343025" indent="-228600">
              <a:spcBef>
                <a:spcPts val="600"/>
              </a:spcBef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74650" y="1341438"/>
            <a:ext cx="8394700" cy="2889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smtClean="0"/>
              <a:t>Überschrift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7164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mit Navigationshilf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8" title="Agenda-Punkt 1 &gt; Agenda-Punkt 2 &gt; Agenda-Punkt 3"/>
          <p:cNvSpPr>
            <a:spLocks noGrp="1"/>
          </p:cNvSpPr>
          <p:nvPr>
            <p:ph type="body" sz="quarter" idx="10" hasCustomPrompt="1"/>
          </p:nvPr>
        </p:nvSpPr>
        <p:spPr>
          <a:xfrm>
            <a:off x="393700" y="908050"/>
            <a:ext cx="8394700" cy="153888"/>
          </a:xfrm>
        </p:spPr>
        <p:txBody>
          <a:bodyPr>
            <a:spAutoFit/>
          </a:bodyPr>
          <a:lstStyle>
            <a:lvl1pPr>
              <a:defRPr sz="1000" b="0" baseline="0">
                <a:solidFill>
                  <a:srgbClr val="6F7072"/>
                </a:solidFill>
              </a:defRPr>
            </a:lvl1pPr>
          </a:lstStyle>
          <a:p>
            <a:pPr lvl="0"/>
            <a:r>
              <a:rPr lang="de-DE" dirty="0" err="1" smtClean="0"/>
              <a:t>Agendapunkte</a:t>
            </a:r>
            <a:r>
              <a:rPr lang="de-DE" dirty="0" smtClean="0"/>
              <a:t> könnten hier aufgelistet werden, z.B. </a:t>
            </a:r>
            <a:r>
              <a:rPr lang="de-DE" dirty="0" err="1" smtClean="0"/>
              <a:t>Agendapunkt</a:t>
            </a:r>
            <a:r>
              <a:rPr lang="de-DE" dirty="0" smtClean="0"/>
              <a:t> 1 &gt; </a:t>
            </a:r>
            <a:r>
              <a:rPr lang="de-DE" dirty="0" err="1" smtClean="0"/>
              <a:t>Agendapunkt</a:t>
            </a:r>
            <a:r>
              <a:rPr lang="de-DE" dirty="0" smtClean="0"/>
              <a:t> 2 &gt; </a:t>
            </a:r>
            <a:r>
              <a:rPr lang="de-DE" dirty="0" err="1" smtClean="0"/>
              <a:t>Agendapunkt</a:t>
            </a:r>
            <a:r>
              <a:rPr lang="de-DE" dirty="0" smtClean="0"/>
              <a:t> 3</a:t>
            </a:r>
            <a:endParaRPr lang="de-DE" dirty="0"/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74650" y="1341438"/>
            <a:ext cx="8394700" cy="2889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smtClean="0"/>
              <a:t>Überschrift bearbeiten</a:t>
            </a:r>
            <a:endParaRPr lang="de-DE" dirty="0"/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393700" y="1772816"/>
            <a:ext cx="8394700" cy="4343822"/>
          </a:xfrm>
        </p:spPr>
        <p:txBody>
          <a:bodyPr/>
          <a:lstStyle>
            <a:lvl1pPr marL="180975" indent="-180975">
              <a:buSzPct val="120000"/>
              <a:buFont typeface="Arial" pitchFamily="34" charset="0"/>
              <a:buChar char="•"/>
              <a:defRPr sz="1800" b="0">
                <a:solidFill>
                  <a:schemeClr val="tx1"/>
                </a:solidFill>
              </a:defRPr>
            </a:lvl1pPr>
            <a:lvl2pPr marL="542925" indent="-276225">
              <a:spcBef>
                <a:spcPts val="600"/>
              </a:spcBef>
              <a:buSzPct val="100000"/>
              <a:buFont typeface="Symbol" pitchFamily="18" charset="2"/>
              <a:buChar char="-"/>
              <a:defRPr sz="1600"/>
            </a:lvl2pPr>
            <a:lvl3pPr marL="809625" indent="-276225">
              <a:spcBef>
                <a:spcPts val="600"/>
              </a:spcBef>
              <a:buFont typeface="Courier New" pitchFamily="49" charset="0"/>
              <a:buChar char="o"/>
              <a:tabLst/>
              <a:defRPr lang="de-DE" sz="1600" baseline="0" dirty="0" smtClean="0">
                <a:solidFill>
                  <a:schemeClr val="tx1"/>
                </a:solidFill>
                <a:latin typeface="+mn-lt"/>
              </a:defRPr>
            </a:lvl3pPr>
            <a:lvl4pPr marL="1079500" indent="-228600">
              <a:spcBef>
                <a:spcPts val="600"/>
              </a:spcBef>
              <a:buFont typeface="Arial" pitchFamily="34" charset="0"/>
              <a:buChar char="&gt;"/>
              <a:defRPr baseline="0"/>
            </a:lvl4pPr>
            <a:lvl5pPr marL="1343025" indent="-228600">
              <a:spcBef>
                <a:spcPts val="600"/>
              </a:spcBef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8249881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ohne Unter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3" name="Bildplatzhalter 12"/>
          <p:cNvSpPr>
            <a:spLocks noGrp="1"/>
          </p:cNvSpPr>
          <p:nvPr>
            <p:ph type="pic" sz="quarter" idx="10" hasCustomPrompt="1"/>
          </p:nvPr>
        </p:nvSpPr>
        <p:spPr>
          <a:xfrm>
            <a:off x="4571999" y="1566317"/>
            <a:ext cx="4213737" cy="3167062"/>
          </a:xfrm>
        </p:spPr>
        <p:txBody>
          <a:bodyPr/>
          <a:lstStyle>
            <a:lvl1pPr marL="0" indent="0">
              <a:defRPr baseline="0"/>
            </a:lvl1pPr>
          </a:lstStyle>
          <a:p>
            <a:r>
              <a:rPr lang="de-DE" dirty="0" smtClean="0"/>
              <a:t>Bild durch klicken hinzufügen</a:t>
            </a:r>
            <a:endParaRPr lang="de-DE" dirty="0"/>
          </a:p>
        </p:txBody>
      </p:sp>
      <p:sp>
        <p:nvSpPr>
          <p:cNvPr id="14" name="Textplatzhalter 11"/>
          <p:cNvSpPr>
            <a:spLocks noGrp="1"/>
          </p:cNvSpPr>
          <p:nvPr>
            <p:ph type="body" sz="quarter" idx="12"/>
          </p:nvPr>
        </p:nvSpPr>
        <p:spPr>
          <a:xfrm>
            <a:off x="-19050" y="1566317"/>
            <a:ext cx="3960000" cy="433387"/>
          </a:xfrm>
          <a:ln w="19050">
            <a:solidFill>
              <a:schemeClr val="accent5"/>
            </a:solidFill>
          </a:ln>
        </p:spPr>
        <p:txBody>
          <a:bodyPr lIns="108000" anchor="ctr" anchorCtr="0"/>
          <a:lstStyle>
            <a:lvl1pPr marL="295275" indent="0">
              <a:tabLst>
                <a:tab pos="542925" algn="l"/>
                <a:tab pos="809625" algn="l"/>
              </a:tabLst>
              <a:defRPr sz="1200">
                <a:solidFill>
                  <a:schemeClr val="accent5"/>
                </a:solidFill>
              </a:defRPr>
            </a:lvl1pPr>
          </a:lstStyle>
          <a:p>
            <a:pPr marL="295275" lvl="0" indent="0" eaLnBrk="0" hangingPunct="0">
              <a:tabLst>
                <a:tab pos="809625" algn="l"/>
              </a:tabLst>
            </a:pPr>
            <a:r>
              <a:rPr lang="de-DE" sz="1200" b="1" smtClean="0">
                <a:solidFill>
                  <a:srgbClr val="6F7072"/>
                </a:solidFill>
              </a:rPr>
              <a:t>Textmasterformat bearbeiten</a:t>
            </a:r>
          </a:p>
        </p:txBody>
      </p:sp>
      <p:sp>
        <p:nvSpPr>
          <p:cNvPr id="15" name="Textplatzhalter 11"/>
          <p:cNvSpPr>
            <a:spLocks noGrp="1"/>
          </p:cNvSpPr>
          <p:nvPr>
            <p:ph type="body" sz="quarter" idx="13"/>
          </p:nvPr>
        </p:nvSpPr>
        <p:spPr>
          <a:xfrm>
            <a:off x="-19050" y="2214538"/>
            <a:ext cx="3960000" cy="433387"/>
          </a:xfrm>
          <a:ln w="19050">
            <a:solidFill>
              <a:schemeClr val="accent5"/>
            </a:solidFill>
          </a:ln>
        </p:spPr>
        <p:txBody>
          <a:bodyPr lIns="108000" anchor="ctr" anchorCtr="0"/>
          <a:lstStyle>
            <a:lvl1pPr marL="295275" indent="0">
              <a:tabLst>
                <a:tab pos="542925" algn="l"/>
                <a:tab pos="809625" algn="l"/>
              </a:tabLst>
              <a:defRPr sz="1200">
                <a:solidFill>
                  <a:schemeClr val="accent5"/>
                </a:solidFill>
              </a:defRPr>
            </a:lvl1pPr>
          </a:lstStyle>
          <a:p>
            <a:pPr marL="295275" lvl="0" indent="0" eaLnBrk="0" hangingPunct="0">
              <a:tabLst>
                <a:tab pos="809625" algn="l"/>
              </a:tabLst>
            </a:pPr>
            <a:r>
              <a:rPr lang="de-DE" sz="1200" b="1" smtClean="0">
                <a:solidFill>
                  <a:srgbClr val="6F7072"/>
                </a:solidFill>
              </a:rPr>
              <a:t>Textmasterformat bearbeiten</a:t>
            </a:r>
          </a:p>
        </p:txBody>
      </p:sp>
      <p:sp>
        <p:nvSpPr>
          <p:cNvPr id="16" name="Textplatzhalter 11"/>
          <p:cNvSpPr>
            <a:spLocks noGrp="1"/>
          </p:cNvSpPr>
          <p:nvPr>
            <p:ph type="body" sz="quarter" idx="14"/>
          </p:nvPr>
        </p:nvSpPr>
        <p:spPr>
          <a:xfrm>
            <a:off x="-19050" y="2862759"/>
            <a:ext cx="3960000" cy="433387"/>
          </a:xfrm>
          <a:ln w="19050">
            <a:solidFill>
              <a:schemeClr val="accent5"/>
            </a:solidFill>
          </a:ln>
        </p:spPr>
        <p:txBody>
          <a:bodyPr lIns="108000" anchor="ctr" anchorCtr="0"/>
          <a:lstStyle>
            <a:lvl1pPr marL="295275" indent="0">
              <a:tabLst>
                <a:tab pos="542925" algn="l"/>
                <a:tab pos="809625" algn="l"/>
              </a:tabLst>
              <a:defRPr sz="1200" baseline="0">
                <a:solidFill>
                  <a:schemeClr val="accent5"/>
                </a:solidFill>
                <a:latin typeface="Arial" pitchFamily="34" charset="0"/>
              </a:defRPr>
            </a:lvl1pPr>
          </a:lstStyle>
          <a:p>
            <a:pPr marL="295275" lvl="0" indent="0" eaLnBrk="0" hangingPunct="0">
              <a:tabLst>
                <a:tab pos="809625" algn="l"/>
              </a:tabLst>
            </a:pPr>
            <a:r>
              <a:rPr lang="de-DE" sz="1200" b="1" smtClean="0">
                <a:solidFill>
                  <a:srgbClr val="6F7072"/>
                </a:solidFill>
              </a:rPr>
              <a:t>Textmasterformat bearbeiten</a:t>
            </a:r>
          </a:p>
        </p:txBody>
      </p:sp>
      <p:sp>
        <p:nvSpPr>
          <p:cNvPr id="17" name="Textplatzhalter 11"/>
          <p:cNvSpPr>
            <a:spLocks noGrp="1"/>
          </p:cNvSpPr>
          <p:nvPr>
            <p:ph type="body" sz="quarter" idx="15"/>
          </p:nvPr>
        </p:nvSpPr>
        <p:spPr>
          <a:xfrm>
            <a:off x="-19050" y="3510980"/>
            <a:ext cx="3960000" cy="433387"/>
          </a:xfrm>
          <a:ln w="19050">
            <a:solidFill>
              <a:schemeClr val="accent5"/>
            </a:solidFill>
          </a:ln>
        </p:spPr>
        <p:txBody>
          <a:bodyPr lIns="108000" anchor="ctr" anchorCtr="0"/>
          <a:lstStyle>
            <a:lvl1pPr marL="295275" indent="0">
              <a:tabLst>
                <a:tab pos="542925" algn="l"/>
                <a:tab pos="809625" algn="l"/>
              </a:tabLst>
              <a:defRPr sz="1200">
                <a:solidFill>
                  <a:schemeClr val="accent5"/>
                </a:solidFill>
              </a:defRPr>
            </a:lvl1pPr>
          </a:lstStyle>
          <a:p>
            <a:pPr marL="295275" lvl="0" indent="0" eaLnBrk="0" hangingPunct="0">
              <a:tabLst>
                <a:tab pos="809625" algn="l"/>
              </a:tabLst>
            </a:pPr>
            <a:r>
              <a:rPr lang="de-DE" sz="1200" b="1" smtClean="0">
                <a:solidFill>
                  <a:srgbClr val="6F7072"/>
                </a:solidFill>
              </a:rPr>
              <a:t>Textmasterformat bearbeiten</a:t>
            </a:r>
          </a:p>
        </p:txBody>
      </p:sp>
      <p:sp>
        <p:nvSpPr>
          <p:cNvPr id="18" name="Textplatzhalter 11"/>
          <p:cNvSpPr>
            <a:spLocks noGrp="1"/>
          </p:cNvSpPr>
          <p:nvPr>
            <p:ph type="body" sz="quarter" idx="16"/>
          </p:nvPr>
        </p:nvSpPr>
        <p:spPr>
          <a:xfrm>
            <a:off x="-19050" y="4159200"/>
            <a:ext cx="3960000" cy="433387"/>
          </a:xfrm>
          <a:ln w="19050">
            <a:solidFill>
              <a:schemeClr val="accent5"/>
            </a:solidFill>
          </a:ln>
        </p:spPr>
        <p:txBody>
          <a:bodyPr lIns="108000" anchor="ctr" anchorCtr="0"/>
          <a:lstStyle>
            <a:lvl1pPr marL="295275" indent="0">
              <a:tabLst>
                <a:tab pos="542925" algn="l"/>
                <a:tab pos="809625" algn="l"/>
              </a:tabLst>
              <a:defRPr sz="1200">
                <a:solidFill>
                  <a:schemeClr val="accent5"/>
                </a:solidFill>
              </a:defRPr>
            </a:lvl1pPr>
          </a:lstStyle>
          <a:p>
            <a:pPr marL="295275" lvl="0" indent="0" eaLnBrk="0" hangingPunct="0">
              <a:tabLst>
                <a:tab pos="809625" algn="l"/>
              </a:tabLst>
            </a:pPr>
            <a:r>
              <a:rPr lang="de-DE" sz="1200" b="1" smtClean="0">
                <a:solidFill>
                  <a:srgbClr val="6F7072"/>
                </a:solidFill>
              </a:rPr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4074195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mit Unter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3" name="Bildplatzhalter 12"/>
          <p:cNvSpPr>
            <a:spLocks noGrp="1"/>
          </p:cNvSpPr>
          <p:nvPr>
            <p:ph type="pic" sz="quarter" idx="10" hasCustomPrompt="1"/>
          </p:nvPr>
        </p:nvSpPr>
        <p:spPr>
          <a:xfrm>
            <a:off x="4571999" y="1566317"/>
            <a:ext cx="4213737" cy="3167062"/>
          </a:xfrm>
        </p:spPr>
        <p:txBody>
          <a:bodyPr/>
          <a:lstStyle>
            <a:lvl1pPr marL="0" indent="0">
              <a:defRPr baseline="0"/>
            </a:lvl1pPr>
          </a:lstStyle>
          <a:p>
            <a:r>
              <a:rPr lang="de-DE" dirty="0" smtClean="0"/>
              <a:t>Bild wie Titelfolie – </a:t>
            </a:r>
            <a:br>
              <a:rPr lang="de-DE" dirty="0" smtClean="0"/>
            </a:br>
            <a:r>
              <a:rPr lang="de-DE" dirty="0" smtClean="0"/>
              <a:t>Durch Klick auf Symbol hinzufügen</a:t>
            </a:r>
            <a:endParaRPr lang="de-DE" dirty="0"/>
          </a:p>
        </p:txBody>
      </p:sp>
      <p:sp>
        <p:nvSpPr>
          <p:cNvPr id="19" name="Textplatzhalter 11"/>
          <p:cNvSpPr>
            <a:spLocks noGrp="1"/>
          </p:cNvSpPr>
          <p:nvPr>
            <p:ph type="body" sz="quarter" idx="12"/>
          </p:nvPr>
        </p:nvSpPr>
        <p:spPr>
          <a:xfrm>
            <a:off x="-19050" y="1566317"/>
            <a:ext cx="3960000" cy="433387"/>
          </a:xfrm>
          <a:ln w="19050">
            <a:solidFill>
              <a:schemeClr val="accent5"/>
            </a:solidFill>
          </a:ln>
        </p:spPr>
        <p:txBody>
          <a:bodyPr lIns="108000" anchor="ctr" anchorCtr="0"/>
          <a:lstStyle>
            <a:lvl1pPr marL="295275" indent="0">
              <a:tabLst>
                <a:tab pos="542925" algn="l"/>
                <a:tab pos="809625" algn="l"/>
              </a:tabLst>
              <a:defRPr sz="1200">
                <a:solidFill>
                  <a:schemeClr val="accent5"/>
                </a:solidFill>
              </a:defRPr>
            </a:lvl1pPr>
          </a:lstStyle>
          <a:p>
            <a:pPr marL="295275" lvl="0" indent="0" eaLnBrk="0" hangingPunct="0">
              <a:tabLst>
                <a:tab pos="809625" algn="l"/>
              </a:tabLst>
            </a:pPr>
            <a:r>
              <a:rPr lang="de-DE" sz="1200" b="1" smtClean="0">
                <a:solidFill>
                  <a:srgbClr val="6F7072"/>
                </a:solidFill>
              </a:rPr>
              <a:t>Textmasterformat bearbeiten</a:t>
            </a:r>
          </a:p>
        </p:txBody>
      </p:sp>
      <p:sp>
        <p:nvSpPr>
          <p:cNvPr id="21" name="Textplatzhalter 11"/>
          <p:cNvSpPr>
            <a:spLocks noGrp="1"/>
          </p:cNvSpPr>
          <p:nvPr>
            <p:ph type="body" sz="quarter" idx="18"/>
          </p:nvPr>
        </p:nvSpPr>
        <p:spPr>
          <a:xfrm>
            <a:off x="-19050" y="2861717"/>
            <a:ext cx="3960000" cy="433387"/>
          </a:xfrm>
          <a:ln w="19050">
            <a:solidFill>
              <a:schemeClr val="accent5"/>
            </a:solidFill>
          </a:ln>
        </p:spPr>
        <p:txBody>
          <a:bodyPr lIns="108000" anchor="ctr" anchorCtr="0"/>
          <a:lstStyle>
            <a:lvl1pPr marL="295275" indent="0">
              <a:tabLst>
                <a:tab pos="542925" algn="l"/>
                <a:tab pos="809625" algn="l"/>
              </a:tabLst>
              <a:defRPr sz="1200">
                <a:solidFill>
                  <a:schemeClr val="accent5"/>
                </a:solidFill>
              </a:defRPr>
            </a:lvl1pPr>
          </a:lstStyle>
          <a:p>
            <a:pPr marL="295275" lvl="0" indent="0" eaLnBrk="0" hangingPunct="0">
              <a:tabLst>
                <a:tab pos="809625" algn="l"/>
              </a:tabLst>
            </a:pPr>
            <a:r>
              <a:rPr lang="de-DE" sz="1200" b="1" smtClean="0">
                <a:solidFill>
                  <a:srgbClr val="6F7072"/>
                </a:solidFill>
              </a:rPr>
              <a:t>Textmasterformat bearbeiten</a:t>
            </a:r>
          </a:p>
        </p:txBody>
      </p:sp>
      <p:sp>
        <p:nvSpPr>
          <p:cNvPr id="23" name="Textplatzhalter 22"/>
          <p:cNvSpPr>
            <a:spLocks noGrp="1"/>
          </p:cNvSpPr>
          <p:nvPr>
            <p:ph type="body" sz="quarter" idx="19"/>
          </p:nvPr>
        </p:nvSpPr>
        <p:spPr>
          <a:xfrm>
            <a:off x="393700" y="3295105"/>
            <a:ext cx="3530600" cy="720000"/>
          </a:xfrm>
        </p:spPr>
        <p:txBody>
          <a:bodyPr tIns="72000"/>
          <a:lstStyle>
            <a:lvl1pPr marL="180975" indent="-180975">
              <a:buClr>
                <a:schemeClr val="accent5"/>
              </a:buClr>
              <a:buSzPct val="120000"/>
              <a:buFont typeface="Arial" pitchFamily="34" charset="0"/>
              <a:buChar char="•"/>
              <a:defRPr sz="1200" b="0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24" name="Textplatzhalter 22"/>
          <p:cNvSpPr>
            <a:spLocks noGrp="1"/>
          </p:cNvSpPr>
          <p:nvPr>
            <p:ph type="body" sz="quarter" idx="20"/>
          </p:nvPr>
        </p:nvSpPr>
        <p:spPr>
          <a:xfrm>
            <a:off x="393700" y="1998960"/>
            <a:ext cx="3530600" cy="720000"/>
          </a:xfrm>
        </p:spPr>
        <p:txBody>
          <a:bodyPr tIns="72000"/>
          <a:lstStyle>
            <a:lvl1pPr marL="180975" indent="-180975">
              <a:buClr>
                <a:schemeClr val="accent5"/>
              </a:buClr>
              <a:buSzPct val="120000"/>
              <a:buFont typeface="Arial" pitchFamily="34" charset="0"/>
              <a:buChar char="•"/>
              <a:defRPr sz="1200" b="0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7588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5877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244948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81000" y="1700808"/>
            <a:ext cx="4114800" cy="4395192"/>
          </a:xfrm>
        </p:spPr>
        <p:txBody>
          <a:bodyPr lIns="0" tIns="0" rIns="0" bIns="0"/>
          <a:lstStyle>
            <a:lvl1pPr marL="457200" indent="-457200">
              <a:defRPr lang="de-DE" sz="18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indent="-342900">
              <a:defRPr lang="de-DE" sz="1600" dirty="0" smtClean="0">
                <a:solidFill>
                  <a:schemeClr val="tx1"/>
                </a:solidFill>
                <a:latin typeface="+mn-lt"/>
              </a:defRPr>
            </a:lvl2pPr>
            <a:lvl3pPr marL="876300" indent="-342900">
              <a:defRPr lang="de-DE" sz="1600" baseline="0" dirty="0" smtClean="0">
                <a:solidFill>
                  <a:schemeClr val="tx1"/>
                </a:solidFill>
                <a:latin typeface="+mn-lt"/>
              </a:defRPr>
            </a:lvl3pPr>
            <a:lvl4pPr marL="1136650" indent="-285750">
              <a:defRPr lang="de-DE" sz="1400" baseline="0" dirty="0" smtClean="0">
                <a:solidFill>
                  <a:schemeClr val="tx1"/>
                </a:solidFill>
                <a:latin typeface="+mn-lt"/>
              </a:defRPr>
            </a:lvl4pPr>
            <a:lvl5pPr marL="1400175" indent="-285750">
              <a:defRPr lang="de-DE" sz="1400" baseline="0" dirty="0" smtClean="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180975" lvl="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•"/>
            </a:pPr>
            <a:r>
              <a:rPr lang="de-DE" smtClean="0"/>
              <a:t>Textmasterformat bearbeiten</a:t>
            </a:r>
          </a:p>
          <a:p>
            <a:pPr marL="180975" lvl="1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•"/>
            </a:pPr>
            <a:r>
              <a:rPr lang="de-DE" smtClean="0"/>
              <a:t>Zweite Ebene</a:t>
            </a:r>
          </a:p>
          <a:p>
            <a:pPr marL="180975" lvl="2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•"/>
            </a:pPr>
            <a:r>
              <a:rPr lang="de-DE" smtClean="0"/>
              <a:t>Dritte Ebene</a:t>
            </a:r>
          </a:p>
          <a:p>
            <a:pPr marL="180975" lvl="3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•"/>
            </a:pPr>
            <a:r>
              <a:rPr lang="de-DE" smtClean="0"/>
              <a:t>Vierte Ebene</a:t>
            </a:r>
          </a:p>
          <a:p>
            <a:pPr marL="180975" lvl="4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•"/>
            </a:pPr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6" name="Textplatzhalter 4"/>
          <p:cNvSpPr>
            <a:spLocks noGrp="1"/>
          </p:cNvSpPr>
          <p:nvPr>
            <p:ph type="body" sz="quarter" idx="12" hasCustomPrompt="1"/>
          </p:nvPr>
        </p:nvSpPr>
        <p:spPr>
          <a:xfrm>
            <a:off x="374650" y="1341438"/>
            <a:ext cx="4125342" cy="2889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smtClean="0"/>
              <a:t>Überschrift bearbeiten</a:t>
            </a:r>
            <a:endParaRPr lang="de-DE" dirty="0"/>
          </a:p>
        </p:txBody>
      </p:sp>
      <p:sp>
        <p:nvSpPr>
          <p:cNvPr id="7" name="Inhaltsplatzhalter 2"/>
          <p:cNvSpPr>
            <a:spLocks noGrp="1"/>
          </p:cNvSpPr>
          <p:nvPr>
            <p:ph sz="half" idx="13"/>
          </p:nvPr>
        </p:nvSpPr>
        <p:spPr>
          <a:xfrm>
            <a:off x="4673600" y="1700808"/>
            <a:ext cx="4114800" cy="4395192"/>
          </a:xfrm>
        </p:spPr>
        <p:txBody>
          <a:bodyPr lIns="0" tIns="0" rIns="0" bIns="0"/>
          <a:lstStyle>
            <a:lvl1pPr marL="457200" indent="-457200">
              <a:defRPr lang="de-DE" sz="18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indent="-342900">
              <a:defRPr lang="de-DE" sz="1600" dirty="0" smtClean="0">
                <a:solidFill>
                  <a:schemeClr val="tx1"/>
                </a:solidFill>
                <a:latin typeface="+mn-lt"/>
              </a:defRPr>
            </a:lvl2pPr>
            <a:lvl3pPr marL="876300" indent="-342900">
              <a:defRPr lang="de-DE" sz="1600" baseline="0" dirty="0" smtClean="0">
                <a:solidFill>
                  <a:schemeClr val="tx1"/>
                </a:solidFill>
                <a:latin typeface="+mn-lt"/>
              </a:defRPr>
            </a:lvl3pPr>
            <a:lvl4pPr marL="1136650" indent="-285750">
              <a:defRPr lang="de-DE" sz="1400" baseline="0" dirty="0" smtClean="0">
                <a:solidFill>
                  <a:schemeClr val="tx1"/>
                </a:solidFill>
                <a:latin typeface="+mn-lt"/>
              </a:defRPr>
            </a:lvl4pPr>
            <a:lvl5pPr marL="1400175" indent="-285750">
              <a:defRPr lang="de-DE" sz="1400" baseline="0" dirty="0" smtClean="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180975" lvl="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•"/>
            </a:pPr>
            <a:r>
              <a:rPr lang="de-DE" smtClean="0"/>
              <a:t>Textmasterformat bearbeiten</a:t>
            </a:r>
          </a:p>
          <a:p>
            <a:pPr marL="180975" lvl="1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•"/>
            </a:pPr>
            <a:r>
              <a:rPr lang="de-DE" smtClean="0"/>
              <a:t>Zweite Ebene</a:t>
            </a:r>
          </a:p>
          <a:p>
            <a:pPr marL="180975" lvl="2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•"/>
            </a:pPr>
            <a:r>
              <a:rPr lang="de-DE" smtClean="0"/>
              <a:t>Dritte Ebene</a:t>
            </a:r>
          </a:p>
          <a:p>
            <a:pPr marL="180975" lvl="3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•"/>
            </a:pPr>
            <a:r>
              <a:rPr lang="de-DE" smtClean="0"/>
              <a:t>Vierte Ebene</a:t>
            </a:r>
          </a:p>
          <a:p>
            <a:pPr marL="180975" lvl="4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•"/>
            </a:pPr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8" name="Textplatzhalter 4"/>
          <p:cNvSpPr>
            <a:spLocks noGrp="1"/>
          </p:cNvSpPr>
          <p:nvPr>
            <p:ph type="body" sz="quarter" idx="14" hasCustomPrompt="1"/>
          </p:nvPr>
        </p:nvSpPr>
        <p:spPr>
          <a:xfrm>
            <a:off x="4667250" y="1341438"/>
            <a:ext cx="4125342" cy="2889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smtClean="0"/>
              <a:t>Überschrift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65347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3700" y="1354138"/>
            <a:ext cx="3082157" cy="100466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93700" y="2348880"/>
            <a:ext cx="3071813" cy="37772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Inhaltsplatzhalter 2"/>
          <p:cNvSpPr>
            <a:spLocks noGrp="1"/>
          </p:cNvSpPr>
          <p:nvPr>
            <p:ph sz="half" idx="13"/>
          </p:nvPr>
        </p:nvSpPr>
        <p:spPr>
          <a:xfrm>
            <a:off x="3851920" y="1341438"/>
            <a:ext cx="4936480" cy="4754562"/>
          </a:xfrm>
        </p:spPr>
        <p:txBody>
          <a:bodyPr lIns="0" tIns="0" rIns="0" bIns="0"/>
          <a:lstStyle>
            <a:lvl1pPr marL="457200" indent="-457200">
              <a:defRPr lang="de-DE" sz="18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indent="-342900">
              <a:defRPr lang="de-DE" sz="1600" dirty="0" smtClean="0">
                <a:solidFill>
                  <a:schemeClr val="tx1"/>
                </a:solidFill>
                <a:latin typeface="+mn-lt"/>
              </a:defRPr>
            </a:lvl2pPr>
            <a:lvl3pPr marL="876300" indent="-342900">
              <a:defRPr lang="de-DE" sz="1600" baseline="0" dirty="0" smtClean="0">
                <a:solidFill>
                  <a:schemeClr val="tx1"/>
                </a:solidFill>
                <a:latin typeface="+mn-lt"/>
              </a:defRPr>
            </a:lvl3pPr>
            <a:lvl4pPr marL="1136650" indent="-285750">
              <a:defRPr lang="de-DE" sz="1400" baseline="0" dirty="0" smtClean="0">
                <a:solidFill>
                  <a:schemeClr val="tx1"/>
                </a:solidFill>
                <a:latin typeface="+mn-lt"/>
              </a:defRPr>
            </a:lvl4pPr>
            <a:lvl5pPr marL="1400175" indent="-285750">
              <a:defRPr lang="de-DE" sz="1400" baseline="0" dirty="0" smtClean="0">
                <a:solidFill>
                  <a:schemeClr val="tx1"/>
                </a:solidFill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180975" lvl="0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•"/>
            </a:pPr>
            <a:r>
              <a:rPr lang="de-DE" smtClean="0"/>
              <a:t>Textmasterformat bearbeiten</a:t>
            </a:r>
          </a:p>
          <a:p>
            <a:pPr marL="180975" lvl="1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•"/>
            </a:pPr>
            <a:r>
              <a:rPr lang="de-DE" smtClean="0"/>
              <a:t>Zweite Ebene</a:t>
            </a:r>
          </a:p>
          <a:p>
            <a:pPr marL="180975" lvl="2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•"/>
            </a:pPr>
            <a:r>
              <a:rPr lang="de-DE" smtClean="0"/>
              <a:t>Dritte Ebene</a:t>
            </a:r>
          </a:p>
          <a:p>
            <a:pPr marL="180975" lvl="3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•"/>
            </a:pPr>
            <a:r>
              <a:rPr lang="de-DE" smtClean="0"/>
              <a:t>Vierte Ebene</a:t>
            </a:r>
          </a:p>
          <a:p>
            <a:pPr marL="180975" lvl="4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•"/>
            </a:pPr>
            <a:r>
              <a:rPr lang="de-DE" smtClean="0"/>
              <a:t>Fünfte Ebene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30764846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3700" y="5157192"/>
            <a:ext cx="83947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93700" y="1124744"/>
            <a:ext cx="8394700" cy="39707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dirty="0" smtClean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93700" y="5733256"/>
            <a:ext cx="8394700" cy="73285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46645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215900"/>
            <a:ext cx="6324600" cy="4572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381000" y="1295400"/>
            <a:ext cx="4114800" cy="4495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114800" cy="4495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1179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4" descr="Logo_Schmalz_4c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763" y="193675"/>
            <a:ext cx="1143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341438"/>
            <a:ext cx="8382000" cy="4754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Überschrift</a:t>
            </a:r>
          </a:p>
          <a:p>
            <a:pPr lvl="1"/>
            <a:r>
              <a:rPr lang="de-DE" dirty="0" smtClean="0"/>
              <a:t>Ebene 2</a:t>
            </a:r>
          </a:p>
          <a:p>
            <a:pPr lvl="2"/>
            <a:r>
              <a:rPr lang="de-DE" dirty="0" smtClean="0"/>
              <a:t>Ebene 3</a:t>
            </a:r>
          </a:p>
          <a:p>
            <a:pPr lvl="3"/>
            <a:r>
              <a:rPr lang="de-DE" dirty="0" smtClean="0"/>
              <a:t>Ebene 4</a:t>
            </a:r>
          </a:p>
          <a:p>
            <a:pPr lvl="4"/>
            <a:r>
              <a:rPr lang="de-DE" dirty="0" smtClean="0"/>
              <a:t>Ebene 5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15900"/>
            <a:ext cx="6324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9" name="Rectangle 14"/>
          <p:cNvSpPr>
            <a:spLocks noChangeArrowheads="1"/>
          </p:cNvSpPr>
          <p:nvPr/>
        </p:nvSpPr>
        <p:spPr bwMode="auto">
          <a:xfrm>
            <a:off x="6892925" y="6459538"/>
            <a:ext cx="1841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endParaRPr lang="de-DE" dirty="0"/>
          </a:p>
        </p:txBody>
      </p:sp>
      <p:sp>
        <p:nvSpPr>
          <p:cNvPr id="1030" name="Rectangle 15"/>
          <p:cNvSpPr>
            <a:spLocks noChangeArrowheads="1"/>
          </p:cNvSpPr>
          <p:nvPr/>
        </p:nvSpPr>
        <p:spPr bwMode="auto">
          <a:xfrm>
            <a:off x="0" y="6477000"/>
            <a:ext cx="9144000" cy="381000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de-DE" dirty="0"/>
          </a:p>
        </p:txBody>
      </p:sp>
      <p:sp>
        <p:nvSpPr>
          <p:cNvPr id="1031" name="Line 32"/>
          <p:cNvSpPr>
            <a:spLocks noChangeShapeType="1"/>
          </p:cNvSpPr>
          <p:nvPr/>
        </p:nvSpPr>
        <p:spPr bwMode="auto">
          <a:xfrm>
            <a:off x="0" y="836613"/>
            <a:ext cx="9144000" cy="0"/>
          </a:xfrm>
          <a:prstGeom prst="line">
            <a:avLst/>
          </a:prstGeom>
          <a:noFill/>
          <a:ln w="190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dirty="0"/>
          </a:p>
        </p:txBody>
      </p:sp>
      <p:sp>
        <p:nvSpPr>
          <p:cNvPr id="3" name="Textfeld 2"/>
          <p:cNvSpPr txBox="1"/>
          <p:nvPr/>
        </p:nvSpPr>
        <p:spPr bwMode="auto">
          <a:xfrm>
            <a:off x="3093740" y="6576732"/>
            <a:ext cx="2952328" cy="205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5400" tIns="25400" rIns="25400" bIns="254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79388" indent="0" algn="ctr">
              <a:buNone/>
            </a:pPr>
            <a:r>
              <a:rPr lang="en-US" sz="1000" b="1" noProof="0" dirty="0" smtClean="0">
                <a:solidFill>
                  <a:schemeClr val="bg1"/>
                </a:solidFill>
              </a:rPr>
              <a:t>Innovative Vacuum</a:t>
            </a:r>
            <a:r>
              <a:rPr lang="en-US" sz="1000" b="1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000" b="1" noProof="0" dirty="0" smtClean="0">
                <a:solidFill>
                  <a:schemeClr val="bg1"/>
                </a:solidFill>
              </a:rPr>
              <a:t>Automation</a:t>
            </a:r>
          </a:p>
        </p:txBody>
      </p:sp>
      <p:sp>
        <p:nvSpPr>
          <p:cNvPr id="4" name="Textfeld 3"/>
          <p:cNvSpPr txBox="1"/>
          <p:nvPr/>
        </p:nvSpPr>
        <p:spPr bwMode="auto">
          <a:xfrm>
            <a:off x="8196263" y="6602380"/>
            <a:ext cx="571500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179388" indent="0" algn="r">
              <a:buNone/>
            </a:pPr>
            <a:fld id="{6B3BBB93-B921-4F36-A3EC-DB646D941699}" type="slidenum">
              <a:rPr lang="de-DE" sz="1000" smtClean="0">
                <a:solidFill>
                  <a:schemeClr val="bg1"/>
                </a:solidFill>
              </a:rPr>
              <a:pPr marL="179388" indent="0" algn="r">
                <a:buNone/>
              </a:pPr>
              <a:t>‹Nr.›</a:t>
            </a:fld>
            <a:endParaRPr lang="de-DE" sz="1000" dirty="0" smtClean="0">
              <a:solidFill>
                <a:schemeClr val="bg1"/>
              </a:solidFill>
            </a:endParaRPr>
          </a:p>
        </p:txBody>
      </p:sp>
      <p:sp>
        <p:nvSpPr>
          <p:cNvPr id="5" name="Textfeld 4"/>
          <p:cNvSpPr txBox="1"/>
          <p:nvPr userDrawn="1"/>
        </p:nvSpPr>
        <p:spPr bwMode="auto">
          <a:xfrm>
            <a:off x="393700" y="6615436"/>
            <a:ext cx="1297980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indent="0" algn="l">
              <a:buNone/>
            </a:pPr>
            <a:r>
              <a:rPr lang="en-US" sz="1000" dirty="0" smtClean="0">
                <a:solidFill>
                  <a:schemeClr val="bg1"/>
                </a:solidFill>
              </a:rPr>
              <a:t>6/18/2015</a:t>
            </a:r>
            <a:endParaRPr lang="de-DE" sz="1000" dirty="0" smtClean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89" r:id="rId2"/>
    <p:sldLayoutId id="2147483698" r:id="rId3"/>
    <p:sldLayoutId id="2147483693" r:id="rId4"/>
    <p:sldLayoutId id="2147483697" r:id="rId5"/>
    <p:sldLayoutId id="2147483696" r:id="rId6"/>
    <p:sldLayoutId id="2147483691" r:id="rId7"/>
    <p:sldLayoutId id="2147483692" r:id="rId8"/>
    <p:sldLayoutId id="2147483694" r:id="rId9"/>
    <p:sldLayoutId id="2147483695" r:id="rId10"/>
    <p:sldLayoutId id="2147483699" r:id="rId11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00549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00549C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00549C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00549C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rgbClr val="00549C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1600" b="1">
          <a:solidFill>
            <a:srgbClr val="00549C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1600" b="1">
          <a:solidFill>
            <a:srgbClr val="00549C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1600" b="1">
          <a:solidFill>
            <a:srgbClr val="00549C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1600" b="1">
          <a:solidFill>
            <a:srgbClr val="00549C"/>
          </a:solidFill>
          <a:latin typeface="Arial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Clr>
          <a:srgbClr val="00549C"/>
        </a:buClr>
        <a:buSzPct val="100000"/>
        <a:defRPr sz="2000" b="1">
          <a:solidFill>
            <a:srgbClr val="00549C"/>
          </a:solidFill>
          <a:latin typeface="+mn-lt"/>
          <a:ea typeface="+mn-ea"/>
          <a:cs typeface="+mn-cs"/>
        </a:defRPr>
      </a:lvl1pPr>
      <a:lvl2pPr marL="363538" indent="-184150" algn="l" rtl="0" eaLnBrk="1" fontAlgn="base" hangingPunct="1">
        <a:spcBef>
          <a:spcPts val="600"/>
        </a:spcBef>
        <a:spcAft>
          <a:spcPct val="0"/>
        </a:spcAft>
        <a:buClr>
          <a:srgbClr val="00549C"/>
        </a:buClr>
        <a:buSzPct val="120000"/>
        <a:buFont typeface="Arial" charset="0"/>
        <a:buChar char="•"/>
        <a:defRPr>
          <a:solidFill>
            <a:schemeClr val="tx1"/>
          </a:solidFill>
          <a:latin typeface="+mn-lt"/>
        </a:defRPr>
      </a:lvl2pPr>
      <a:lvl3pPr marL="720725" indent="-177800" algn="l" rtl="0" eaLnBrk="1" fontAlgn="base" hangingPunct="1">
        <a:spcBef>
          <a:spcPts val="600"/>
        </a:spcBef>
        <a:spcAft>
          <a:spcPct val="0"/>
        </a:spcAft>
        <a:buClr>
          <a:srgbClr val="00549C"/>
        </a:buClr>
        <a:buSzPct val="120000"/>
        <a:buChar char="-"/>
        <a:defRPr sz="1600">
          <a:solidFill>
            <a:schemeClr val="tx1"/>
          </a:solidFill>
          <a:latin typeface="+mn-lt"/>
        </a:defRPr>
      </a:lvl3pPr>
      <a:lvl4pPr marL="1222375" indent="-228600" algn="l" rtl="0" eaLnBrk="1" fontAlgn="base" hangingPunct="1">
        <a:spcBef>
          <a:spcPts val="600"/>
        </a:spcBef>
        <a:spcAft>
          <a:spcPct val="0"/>
        </a:spcAft>
        <a:buClr>
          <a:srgbClr val="00549C"/>
        </a:buClr>
        <a:buSzPct val="120000"/>
        <a:buChar char="o"/>
        <a:defRPr sz="1400">
          <a:solidFill>
            <a:schemeClr val="tx1"/>
          </a:solidFill>
          <a:latin typeface="+mn-lt"/>
        </a:defRPr>
      </a:lvl4pPr>
      <a:lvl5pPr marL="1704975" indent="-228600" algn="l" rtl="0" eaLnBrk="1" fontAlgn="base" hangingPunct="1">
        <a:spcBef>
          <a:spcPts val="600"/>
        </a:spcBef>
        <a:spcAft>
          <a:spcPct val="0"/>
        </a:spcAft>
        <a:buClr>
          <a:schemeClr val="tx2"/>
        </a:buClr>
        <a:buSzPct val="100000"/>
        <a:buFont typeface="Arial" pitchFamily="34" charset="0"/>
        <a:buChar char="&gt;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Font typeface="Arial" charset="0"/>
        <a:buChar char="-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Font typeface="Arial" charset="0"/>
        <a:buChar char="-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Font typeface="Arial" charset="0"/>
        <a:buChar char="-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Font typeface="Arial" charset="0"/>
        <a:buChar char="-"/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0" Type="http://schemas.openxmlformats.org/officeDocument/2006/relationships/image" Target="../media/image35.pn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7.png"/><Relationship Id="rId18" Type="http://schemas.openxmlformats.org/officeDocument/2006/relationships/image" Target="../media/image42.pn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12" Type="http://schemas.openxmlformats.org/officeDocument/2006/relationships/hyperlink" Target="http://www.go4automation.de/images/1_Overview.png" TargetMode="External"/><Relationship Id="rId17" Type="http://schemas.openxmlformats.org/officeDocument/2006/relationships/image" Target="../media/image41.png"/><Relationship Id="rId2" Type="http://schemas.openxmlformats.org/officeDocument/2006/relationships/image" Target="../media/image27.jpeg"/><Relationship Id="rId16" Type="http://schemas.openxmlformats.org/officeDocument/2006/relationships/image" Target="../media/image40.png"/><Relationship Id="rId20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30.jpeg"/><Relationship Id="rId15" Type="http://schemas.openxmlformats.org/officeDocument/2006/relationships/image" Target="../media/image39.jpeg"/><Relationship Id="rId10" Type="http://schemas.openxmlformats.org/officeDocument/2006/relationships/image" Target="../media/image35.png"/><Relationship Id="rId19" Type="http://schemas.openxmlformats.org/officeDocument/2006/relationships/image" Target="../media/image43.png"/><Relationship Id="rId4" Type="http://schemas.openxmlformats.org/officeDocument/2006/relationships/image" Target="../media/image29.jpeg"/><Relationship Id="rId9" Type="http://schemas.openxmlformats.org/officeDocument/2006/relationships/image" Target="../media/image34.jpeg"/><Relationship Id="rId1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hyperlink" Target="DLR%20Greifer.mp4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jpeg"/><Relationship Id="rId12" Type="http://schemas.openxmlformats.org/officeDocument/2006/relationships/image" Target="../media/image8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jpe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364270" y="3645024"/>
            <a:ext cx="6409392" cy="1152128"/>
          </a:xfrm>
        </p:spPr>
        <p:txBody>
          <a:bodyPr>
            <a:normAutofit/>
          </a:bodyPr>
          <a:lstStyle/>
          <a:p>
            <a:r>
              <a:rPr lang="en-US" sz="1900" dirty="0" smtClean="0"/>
              <a:t>Walter Dunkmann</a:t>
            </a:r>
          </a:p>
          <a:p>
            <a:r>
              <a:rPr lang="en-US" sz="1900" dirty="0" smtClean="0"/>
              <a:t>J. Schmalz GmbH</a:t>
            </a:r>
          </a:p>
          <a:p>
            <a:r>
              <a:rPr lang="en-US" sz="1900" b="0" dirty="0" smtClean="0"/>
              <a:t>Head of Business Development, Vacuum Components</a:t>
            </a:r>
            <a:endParaRPr lang="en-US" sz="1900" b="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95536" y="1412776"/>
            <a:ext cx="4623048" cy="1944216"/>
          </a:xfrm>
        </p:spPr>
        <p:txBody>
          <a:bodyPr>
            <a:noAutofit/>
          </a:bodyPr>
          <a:lstStyle/>
          <a:p>
            <a:r>
              <a:rPr lang="en-US" sz="1600" dirty="0" smtClean="0"/>
              <a:t>Intelligent Vacuum Technology </a:t>
            </a:r>
            <a:br>
              <a:rPr lang="en-US" sz="1600" dirty="0" smtClean="0"/>
            </a:br>
            <a:r>
              <a:rPr lang="en-US" sz="1600" dirty="0" smtClean="0"/>
              <a:t>in Automation: </a:t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b="0" dirty="0" smtClean="0"/>
              <a:t>Making it Industry 4.0 ready!</a:t>
            </a:r>
            <a:endParaRPr lang="en-US" sz="1600" b="0" dirty="0"/>
          </a:p>
        </p:txBody>
      </p:sp>
      <p:sp>
        <p:nvSpPr>
          <p:cNvPr id="9" name="Untertitel 1"/>
          <p:cNvSpPr>
            <a:spLocks noGrp="1"/>
          </p:cNvSpPr>
          <p:nvPr>
            <p:ph type="subTitle" idx="1"/>
          </p:nvPr>
        </p:nvSpPr>
        <p:spPr>
          <a:xfrm>
            <a:off x="1371600" y="5715000"/>
            <a:ext cx="7391400" cy="882352"/>
          </a:xfrm>
        </p:spPr>
        <p:txBody>
          <a:bodyPr/>
          <a:lstStyle/>
          <a:p>
            <a:r>
              <a:rPr lang="de-DE" dirty="0" smtClean="0"/>
              <a:t>World </a:t>
            </a:r>
            <a:r>
              <a:rPr lang="en-US" dirty="0" smtClean="0"/>
              <a:t>Congress</a:t>
            </a:r>
            <a:r>
              <a:rPr lang="de-DE" dirty="0" smtClean="0"/>
              <a:t> on Industrial Automation</a:t>
            </a:r>
          </a:p>
          <a:p>
            <a:r>
              <a:rPr lang="de-DE" dirty="0" err="1" smtClean="0"/>
              <a:t>July</a:t>
            </a:r>
            <a:r>
              <a:rPr lang="de-DE" dirty="0" smtClean="0"/>
              <a:t> 20 – 22, 2015 San Francisco, USA </a:t>
            </a:r>
            <a:endParaRPr lang="de-DE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196752"/>
            <a:ext cx="6490656" cy="20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 bwMode="auto">
          <a:xfrm>
            <a:off x="3995935" y="2407443"/>
            <a:ext cx="3012083" cy="63103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„I </a:t>
            </a:r>
            <a:r>
              <a:rPr kumimoji="0" lang="de-DE" sz="1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spy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de-DE" sz="1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with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de-DE" sz="1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my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de-DE" sz="1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little</a:t>
            </a:r>
            <a:r>
              <a:rPr kumimoji="0" lang="de-DE" sz="14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de-DE" sz="1400" b="1" i="0" u="none" strike="noStrike" cap="none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eye</a:t>
            </a:r>
            <a:r>
              <a:rPr kumimoji="0" lang="de-DE" sz="14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“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dirty="0">
              <a:solidFill>
                <a:schemeClr val="bg1"/>
              </a:solidFill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The</a:t>
            </a:r>
            <a:r>
              <a:rPr kumimoji="0" lang="de-DE" sz="12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de-DE" sz="1200" b="0" i="0" u="none" strike="noStrike" cap="none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switch</a:t>
            </a:r>
            <a:r>
              <a:rPr kumimoji="0" lang="de-DE" sz="12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de-DE" sz="1200" b="0" i="0" u="none" strike="noStrike" cap="none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that</a:t>
            </a:r>
            <a:r>
              <a:rPr kumimoji="0" lang="de-DE" sz="12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de-DE" sz="1200" b="0" i="0" u="none" strike="noStrike" cap="none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makes</a:t>
            </a:r>
            <a:r>
              <a:rPr kumimoji="0" lang="de-DE" sz="12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de-DE" sz="1200" b="0" i="0" u="none" strike="noStrike" cap="none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everything</a:t>
            </a:r>
            <a:r>
              <a:rPr kumimoji="0" lang="de-DE" sz="12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de-DE" sz="1200" b="0" i="0" u="none" strike="noStrike" cap="none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visible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7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215900"/>
            <a:ext cx="6324600" cy="457200"/>
          </a:xfrm>
        </p:spPr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pic>
        <p:nvPicPr>
          <p:cNvPr id="9" name="Bildplatzhalter 8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6" r="5656"/>
          <a:stretch>
            <a:fillRect/>
          </a:stretch>
        </p:blipFill>
        <p:spPr>
          <a:xfrm>
            <a:off x="4932040" y="1556791"/>
            <a:ext cx="4213737" cy="3167062"/>
          </a:xfrm>
        </p:spPr>
      </p:pic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-19050" y="2202930"/>
            <a:ext cx="3960000" cy="433387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>
                <a:solidFill>
                  <a:srgbClr val="6F7072"/>
                </a:solidFill>
              </a:rPr>
              <a:t>Industry 4.0: </a:t>
            </a:r>
            <a:br>
              <a:rPr lang="en-US" dirty="0" smtClean="0">
                <a:solidFill>
                  <a:srgbClr val="6F7072"/>
                </a:solidFill>
              </a:rPr>
            </a:br>
            <a:r>
              <a:rPr lang="en-US" dirty="0" smtClean="0"/>
              <a:t>Automation Technology in Transition</a:t>
            </a:r>
            <a:endParaRPr lang="en-US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-20136" y="2924944"/>
            <a:ext cx="3960000" cy="433387"/>
          </a:xfrm>
        </p:spPr>
        <p:txBody>
          <a:bodyPr/>
          <a:lstStyle/>
          <a:p>
            <a:r>
              <a:rPr lang="de-DE" dirty="0"/>
              <a:t>Smart Field </a:t>
            </a:r>
            <a:r>
              <a:rPr lang="de-DE" dirty="0" smtClean="0"/>
              <a:t>Devices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/>
          </p:nvPr>
        </p:nvSpPr>
        <p:spPr>
          <a:xfrm>
            <a:off x="-20136" y="3573165"/>
            <a:ext cx="3960000" cy="433387"/>
          </a:xfrm>
        </p:spPr>
        <p:txBody>
          <a:bodyPr/>
          <a:lstStyle/>
          <a:p>
            <a:r>
              <a:rPr lang="en-US" altLang="de-DE" dirty="0" smtClean="0">
                <a:solidFill>
                  <a:srgbClr val="6F7072"/>
                </a:solidFill>
              </a:rPr>
              <a:t>Innovations in </a:t>
            </a:r>
            <a:r>
              <a:rPr lang="en-US" altLang="de-DE" dirty="0" err="1" smtClean="0">
                <a:solidFill>
                  <a:srgbClr val="6F7072"/>
                </a:solidFill>
              </a:rPr>
              <a:t>i</a:t>
            </a:r>
            <a:r>
              <a:rPr lang="en-US" altLang="de-DE" dirty="0" smtClean="0">
                <a:solidFill>
                  <a:srgbClr val="6F7072"/>
                </a:solidFill>
              </a:rPr>
              <a:t>-series: </a:t>
            </a:r>
            <a:br>
              <a:rPr lang="en-US" altLang="de-DE" dirty="0" smtClean="0">
                <a:solidFill>
                  <a:srgbClr val="6F7072"/>
                </a:solidFill>
              </a:rPr>
            </a:br>
            <a:r>
              <a:rPr lang="en-US" altLang="de-DE" dirty="0" smtClean="0">
                <a:solidFill>
                  <a:srgbClr val="6F7072"/>
                </a:solidFill>
              </a:rPr>
              <a:t>Switch </a:t>
            </a:r>
            <a:r>
              <a:rPr lang="en-US" altLang="de-DE" dirty="0" err="1" smtClean="0">
                <a:solidFill>
                  <a:srgbClr val="6F7072"/>
                </a:solidFill>
              </a:rPr>
              <a:t>VSi</a:t>
            </a:r>
            <a:r>
              <a:rPr lang="en-US" altLang="de-DE" dirty="0" smtClean="0">
                <a:solidFill>
                  <a:srgbClr val="6F7072"/>
                </a:solidFill>
              </a:rPr>
              <a:t> &amp; Vacuum terminal </a:t>
            </a:r>
            <a:r>
              <a:rPr lang="en-US" altLang="de-DE" dirty="0" err="1" smtClean="0">
                <a:solidFill>
                  <a:srgbClr val="6F7072"/>
                </a:solidFill>
              </a:rPr>
              <a:t>SCTMi</a:t>
            </a:r>
            <a:endParaRPr lang="en-US" dirty="0">
              <a:solidFill>
                <a:srgbClr val="6F7072"/>
              </a:solidFill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6"/>
          </p:nvPr>
        </p:nvSpPr>
        <p:spPr>
          <a:xfrm>
            <a:off x="-20136" y="4221385"/>
            <a:ext cx="3960000" cy="433387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10" name="Textplatzhalter 3"/>
          <p:cNvSpPr txBox="1">
            <a:spLocks/>
          </p:cNvSpPr>
          <p:nvPr/>
        </p:nvSpPr>
        <p:spPr bwMode="auto">
          <a:xfrm>
            <a:off x="-21134" y="1556791"/>
            <a:ext cx="3960000" cy="433387"/>
          </a:xfrm>
          <a:prstGeom prst="rect">
            <a:avLst/>
          </a:prstGeom>
          <a:solidFill>
            <a:srgbClr val="6F7072"/>
          </a:solidFill>
          <a:ln w="19050">
            <a:solidFill>
              <a:schemeClr val="accent5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000" tIns="0" rIns="0" bIns="0" numCol="1" anchor="ctr" anchorCtr="0" compatLnSpc="1">
            <a:prstTxWarp prst="textNoShape">
              <a:avLst/>
            </a:prstTxWarp>
          </a:bodyPr>
          <a:lstStyle>
            <a:lvl1pPr marL="295275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00000"/>
              <a:tabLst>
                <a:tab pos="542925" algn="l"/>
                <a:tab pos="809625" algn="l"/>
              </a:tabLst>
              <a:defRPr sz="1200" b="1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363538" indent="-1841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720725" indent="-1778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Char char="-"/>
              <a:defRPr sz="1600">
                <a:solidFill>
                  <a:schemeClr val="tx1"/>
                </a:solidFill>
                <a:latin typeface="+mn-lt"/>
              </a:defRPr>
            </a:lvl3pPr>
            <a:lvl4pPr marL="1222375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Char char="o"/>
              <a:defRPr sz="1400">
                <a:solidFill>
                  <a:schemeClr val="tx1"/>
                </a:solidFill>
                <a:latin typeface="+mn-lt"/>
              </a:defRPr>
            </a:lvl4pPr>
            <a:lvl5pPr marL="1704975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itchFamily="34" charset="0"/>
              <a:buChar char="&gt;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kern="0" dirty="0" err="1" smtClean="0">
                <a:solidFill>
                  <a:schemeClr val="bg1"/>
                </a:solidFill>
              </a:rPr>
              <a:t>Intelligence</a:t>
            </a:r>
            <a:r>
              <a:rPr lang="de-DE" kern="0" dirty="0" smtClean="0">
                <a:solidFill>
                  <a:schemeClr val="bg1"/>
                </a:solidFill>
              </a:rPr>
              <a:t> </a:t>
            </a:r>
            <a:r>
              <a:rPr lang="de-DE" kern="0" dirty="0" err="1" smtClean="0">
                <a:solidFill>
                  <a:schemeClr val="bg1"/>
                </a:solidFill>
              </a:rPr>
              <a:t>meets</a:t>
            </a:r>
            <a:r>
              <a:rPr lang="de-DE" kern="0" dirty="0" smtClean="0">
                <a:solidFill>
                  <a:schemeClr val="bg1"/>
                </a:solidFill>
              </a:rPr>
              <a:t> </a:t>
            </a:r>
            <a:r>
              <a:rPr lang="de-DE" kern="0" dirty="0" err="1" smtClean="0">
                <a:solidFill>
                  <a:schemeClr val="bg1"/>
                </a:solidFill>
              </a:rPr>
              <a:t>efficiency</a:t>
            </a:r>
            <a:r>
              <a:rPr lang="de-DE" kern="0" dirty="0" smtClean="0">
                <a:solidFill>
                  <a:schemeClr val="bg1"/>
                </a:solidFill>
              </a:rPr>
              <a:t>: </a:t>
            </a:r>
            <a:br>
              <a:rPr lang="de-DE" kern="0" dirty="0" smtClean="0">
                <a:solidFill>
                  <a:schemeClr val="bg1"/>
                </a:solidFill>
              </a:rPr>
            </a:br>
            <a:r>
              <a:rPr lang="de-DE" dirty="0">
                <a:solidFill>
                  <a:schemeClr val="bg1"/>
                </a:solidFill>
              </a:rPr>
              <a:t>Schmalz </a:t>
            </a:r>
            <a:r>
              <a:rPr lang="de-DE" dirty="0" err="1">
                <a:solidFill>
                  <a:schemeClr val="bg1"/>
                </a:solidFill>
              </a:rPr>
              <a:t>eco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nozzle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technology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96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>
            <a:grpSpLocks/>
          </p:cNvGrpSpPr>
          <p:nvPr/>
        </p:nvGrpSpPr>
        <p:grpSpPr bwMode="auto">
          <a:xfrm>
            <a:off x="5057775" y="1851025"/>
            <a:ext cx="3738563" cy="3910013"/>
            <a:chOff x="5057577" y="1851313"/>
            <a:chExt cx="3738648" cy="3909117"/>
          </a:xfrm>
        </p:grpSpPr>
        <p:pic>
          <p:nvPicPr>
            <p:cNvPr id="16" name="Picture 12" descr="\\schmalz15\Fileserver\Allgemein\Medien\Fotos\Produkte\VT\Anwendungen\Automobil\2011\2011-08-23_Schuler_SAB_Freigabe mit Einschränkung\146.jpg"/>
            <p:cNvPicPr>
              <a:picLocks noChangeAspect="1" noChangeArrowheads="1"/>
            </p:cNvPicPr>
            <p:nvPr/>
          </p:nvPicPr>
          <p:blipFill>
            <a:blip r:embed="rId3"/>
            <a:srcRect l="8234" t="3174" r="10776" b="-2"/>
            <a:stretch>
              <a:fillRect/>
            </a:stretch>
          </p:blipFill>
          <p:spPr bwMode="auto">
            <a:xfrm>
              <a:off x="5057577" y="3213076"/>
              <a:ext cx="3708484" cy="2547354"/>
            </a:xfrm>
            <a:prstGeom prst="rect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miter lim="800000"/>
              <a:headEnd/>
              <a:tailEnd/>
            </a:ln>
          </p:spPr>
        </p:pic>
        <p:grpSp>
          <p:nvGrpSpPr>
            <p:cNvPr id="8207" name="Gruppieren 23"/>
            <p:cNvGrpSpPr>
              <a:grpSpLocks/>
            </p:cNvGrpSpPr>
            <p:nvPr/>
          </p:nvGrpSpPr>
          <p:grpSpPr bwMode="auto">
            <a:xfrm>
              <a:off x="5067188" y="1851313"/>
              <a:ext cx="3729037" cy="497567"/>
              <a:chOff x="323850" y="1926357"/>
              <a:chExt cx="3729037" cy="497567"/>
            </a:xfrm>
          </p:grpSpPr>
          <p:sp>
            <p:nvSpPr>
              <p:cNvPr id="8209" name="Rechteck 50"/>
              <p:cNvSpPr>
                <a:spLocks noChangeArrowheads="1"/>
              </p:cNvSpPr>
              <p:nvPr/>
            </p:nvSpPr>
            <p:spPr bwMode="auto">
              <a:xfrm>
                <a:off x="343967" y="1987910"/>
                <a:ext cx="3708920" cy="3565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lnSpc>
                    <a:spcPts val="2200"/>
                  </a:lnSpc>
                  <a:spcAft>
                    <a:spcPts val="1200"/>
                  </a:spcAft>
                  <a:buClr>
                    <a:srgbClr val="000099"/>
                  </a:buClr>
                  <a:buSzPct val="100000"/>
                </a:pPr>
                <a:r>
                  <a:rPr lang="en-US" altLang="de-DE" sz="1800" dirty="0" smtClean="0">
                    <a:solidFill>
                      <a:srgbClr val="00549C"/>
                    </a:solidFill>
                  </a:rPr>
                  <a:t>Process efficiency</a:t>
                </a:r>
                <a:endParaRPr lang="en-US" altLang="de-DE" sz="1800" dirty="0">
                  <a:solidFill>
                    <a:srgbClr val="00549C"/>
                  </a:solidFill>
                </a:endParaRPr>
              </a:p>
            </p:txBody>
          </p:sp>
          <p:sp>
            <p:nvSpPr>
              <p:cNvPr id="26" name="Rechteck 25"/>
              <p:cNvSpPr/>
              <p:nvPr/>
            </p:nvSpPr>
            <p:spPr bwMode="auto">
              <a:xfrm>
                <a:off x="323764" y="1926357"/>
                <a:ext cx="3729123" cy="496774"/>
              </a:xfrm>
              <a:prstGeom prst="rect">
                <a:avLst/>
              </a:prstGeom>
              <a:noFill/>
              <a:ln w="12700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Arial" pitchFamily="34" charset="0"/>
                </a:endParaRPr>
              </a:p>
            </p:txBody>
          </p:sp>
        </p:grpSp>
        <p:sp>
          <p:nvSpPr>
            <p:cNvPr id="8208" name="Rectangle 3"/>
            <p:cNvSpPr>
              <a:spLocks noChangeArrowheads="1"/>
            </p:cNvSpPr>
            <p:nvPr/>
          </p:nvSpPr>
          <p:spPr bwMode="auto">
            <a:xfrm>
              <a:off x="5121956" y="2420888"/>
              <a:ext cx="3619500" cy="720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5400" tIns="25400" rIns="25400" bIns="25400"/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chemeClr val="tx2"/>
                </a:buClr>
                <a:buSzPct val="100000"/>
                <a:buFont typeface="Wingdings" pitchFamily="2" charset="2"/>
                <a:buNone/>
              </a:pPr>
              <a:r>
                <a:rPr lang="en-US" altLang="de-DE" sz="1800" dirty="0" smtClean="0">
                  <a:solidFill>
                    <a:srgbClr val="6F7072"/>
                  </a:solidFill>
                </a:rPr>
                <a:t>„Efficient process </a:t>
              </a:r>
            </a:p>
            <a:p>
              <a:pPr algn="ctr" eaLnBrk="1" hangingPunct="1">
                <a:spcBef>
                  <a:spcPct val="20000"/>
                </a:spcBef>
                <a:buClr>
                  <a:schemeClr val="tx2"/>
                </a:buClr>
                <a:buSzPct val="100000"/>
                <a:buFont typeface="Wingdings" pitchFamily="2" charset="2"/>
                <a:buNone/>
              </a:pPr>
              <a:r>
                <a:rPr lang="en-US" altLang="de-DE" sz="1800" dirty="0" smtClean="0">
                  <a:solidFill>
                    <a:srgbClr val="6F7072"/>
                  </a:solidFill>
                </a:rPr>
                <a:t>implementation “</a:t>
              </a:r>
              <a:endParaRPr lang="en-US" altLang="de-DE" sz="1800" dirty="0">
                <a:solidFill>
                  <a:srgbClr val="6F7072"/>
                </a:solidFill>
              </a:endParaRPr>
            </a:p>
          </p:txBody>
        </p:sp>
      </p:grpSp>
      <p:grpSp>
        <p:nvGrpSpPr>
          <p:cNvPr id="3" name="Gruppieren 2"/>
          <p:cNvGrpSpPr>
            <a:grpSpLocks/>
          </p:cNvGrpSpPr>
          <p:nvPr/>
        </p:nvGrpSpPr>
        <p:grpSpPr bwMode="auto">
          <a:xfrm>
            <a:off x="404813" y="1851025"/>
            <a:ext cx="3816350" cy="3946525"/>
            <a:chOff x="323850" y="1851313"/>
            <a:chExt cx="3816102" cy="3946262"/>
          </a:xfrm>
        </p:grpSpPr>
        <p:sp>
          <p:nvSpPr>
            <p:cNvPr id="8198" name="Rectangle 3"/>
            <p:cNvSpPr>
              <a:spLocks noChangeArrowheads="1"/>
            </p:cNvSpPr>
            <p:nvPr/>
          </p:nvSpPr>
          <p:spPr bwMode="auto">
            <a:xfrm>
              <a:off x="378618" y="2420888"/>
              <a:ext cx="3619500" cy="7200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25400" tIns="25400" rIns="25400" bIns="25400"/>
            <a:lstStyle>
              <a:lvl1pPr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  <a:buClr>
                  <a:schemeClr val="tx2"/>
                </a:buClr>
                <a:buSzPct val="100000"/>
                <a:buFont typeface="Wingdings" pitchFamily="2" charset="2"/>
                <a:buNone/>
              </a:pPr>
              <a:r>
                <a:rPr lang="en-US" altLang="de-DE" sz="1800" dirty="0" smtClean="0">
                  <a:solidFill>
                    <a:srgbClr val="6F7072"/>
                  </a:solidFill>
                </a:rPr>
                <a:t>„</a:t>
              </a:r>
              <a:r>
                <a:rPr lang="en-US" altLang="de-DE" sz="1800" dirty="0">
                  <a:solidFill>
                    <a:srgbClr val="6F7072"/>
                  </a:solidFill>
                </a:rPr>
                <a:t>Efficient product </a:t>
              </a:r>
              <a:endParaRPr lang="en-US" altLang="de-DE" sz="1800" dirty="0" smtClean="0">
                <a:solidFill>
                  <a:srgbClr val="6F7072"/>
                </a:solidFill>
              </a:endParaRPr>
            </a:p>
            <a:p>
              <a:pPr algn="ctr" eaLnBrk="1" hangingPunct="1">
                <a:spcBef>
                  <a:spcPct val="20000"/>
                </a:spcBef>
                <a:buClr>
                  <a:schemeClr val="tx2"/>
                </a:buClr>
                <a:buSzPct val="100000"/>
                <a:buFont typeface="Wingdings" pitchFamily="2" charset="2"/>
                <a:buNone/>
              </a:pPr>
              <a:r>
                <a:rPr lang="en-US" altLang="de-DE" sz="1800" dirty="0" smtClean="0">
                  <a:solidFill>
                    <a:srgbClr val="6F7072"/>
                  </a:solidFill>
                </a:rPr>
                <a:t>Implementation”</a:t>
              </a:r>
            </a:p>
            <a:p>
              <a:pPr algn="ctr" eaLnBrk="1" hangingPunct="1">
                <a:spcBef>
                  <a:spcPct val="20000"/>
                </a:spcBef>
                <a:buClr>
                  <a:schemeClr val="tx2"/>
                </a:buClr>
                <a:buSzPct val="100000"/>
                <a:buFont typeface="Wingdings" pitchFamily="2" charset="2"/>
                <a:buNone/>
              </a:pPr>
              <a:endParaRPr lang="en-US" altLang="de-DE" sz="1800" dirty="0">
                <a:solidFill>
                  <a:srgbClr val="6F7072"/>
                </a:solidFill>
              </a:endParaRPr>
            </a:p>
          </p:txBody>
        </p:sp>
        <p:grpSp>
          <p:nvGrpSpPr>
            <p:cNvPr id="8199" name="Gruppieren 16"/>
            <p:cNvGrpSpPr>
              <a:grpSpLocks/>
            </p:cNvGrpSpPr>
            <p:nvPr/>
          </p:nvGrpSpPr>
          <p:grpSpPr bwMode="auto">
            <a:xfrm>
              <a:off x="323850" y="3212976"/>
              <a:ext cx="3816102" cy="2584599"/>
              <a:chOff x="323850" y="2697969"/>
              <a:chExt cx="3816102" cy="2584599"/>
            </a:xfrm>
          </p:grpSpPr>
          <p:pic>
            <p:nvPicPr>
              <p:cNvPr id="8203" name="Picture 57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845" t="34891" r="8289" b="23984"/>
              <a:stretch>
                <a:fillRect/>
              </a:stretch>
            </p:blipFill>
            <p:spPr bwMode="auto">
              <a:xfrm>
                <a:off x="583952" y="2920368"/>
                <a:ext cx="1520825" cy="12525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204" name="Picture 8" descr="S:\Dienstleister\Marketing\01_Print\01_Kataloge und Broschüren\02_VT\2012\Broschüre_Energie- und Prozesskontrolle\Bilder\X-Pump 02.pn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58640" y="2920368"/>
                <a:ext cx="2881312" cy="2362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Rechteck 19"/>
              <p:cNvSpPr/>
              <p:nvPr/>
            </p:nvSpPr>
            <p:spPr bwMode="auto">
              <a:xfrm>
                <a:off x="323850" y="2698290"/>
                <a:ext cx="3728795" cy="2558880"/>
              </a:xfrm>
              <a:prstGeom prst="rect">
                <a:avLst/>
              </a:prstGeom>
              <a:noFill/>
              <a:ln w="12700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Arial" pitchFamily="34" charset="0"/>
                </a:endParaRPr>
              </a:p>
            </p:txBody>
          </p:sp>
        </p:grpSp>
        <p:grpSp>
          <p:nvGrpSpPr>
            <p:cNvPr id="8200" name="Gruppieren 42"/>
            <p:cNvGrpSpPr>
              <a:grpSpLocks/>
            </p:cNvGrpSpPr>
            <p:nvPr/>
          </p:nvGrpSpPr>
          <p:grpSpPr bwMode="auto">
            <a:xfrm>
              <a:off x="323850" y="1851313"/>
              <a:ext cx="3729037" cy="497567"/>
              <a:chOff x="323850" y="1926357"/>
              <a:chExt cx="3729037" cy="497567"/>
            </a:xfrm>
          </p:grpSpPr>
          <p:sp>
            <p:nvSpPr>
              <p:cNvPr id="8201" name="Rechteck 50"/>
              <p:cNvSpPr>
                <a:spLocks noChangeArrowheads="1"/>
              </p:cNvSpPr>
              <p:nvPr/>
            </p:nvSpPr>
            <p:spPr bwMode="auto">
              <a:xfrm>
                <a:off x="1168041" y="1987910"/>
                <a:ext cx="2115344" cy="3565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eaLnBrk="1" hangingPunct="1">
                  <a:lnSpc>
                    <a:spcPts val="2200"/>
                  </a:lnSpc>
                  <a:spcAft>
                    <a:spcPts val="1200"/>
                  </a:spcAft>
                  <a:buClr>
                    <a:srgbClr val="000099"/>
                  </a:buClr>
                  <a:buSzPct val="100000"/>
                </a:pPr>
                <a:r>
                  <a:rPr lang="en-US" altLang="de-DE" sz="1800" dirty="0" smtClean="0">
                    <a:solidFill>
                      <a:srgbClr val="00549C"/>
                    </a:solidFill>
                  </a:rPr>
                  <a:t>Product efficiency</a:t>
                </a:r>
                <a:endParaRPr lang="en-US" altLang="de-DE" sz="1800" dirty="0">
                  <a:solidFill>
                    <a:srgbClr val="00549C"/>
                  </a:solidFill>
                </a:endParaRPr>
              </a:p>
            </p:txBody>
          </p:sp>
          <p:sp>
            <p:nvSpPr>
              <p:cNvPr id="45" name="Rechteck 44"/>
              <p:cNvSpPr/>
              <p:nvPr/>
            </p:nvSpPr>
            <p:spPr bwMode="auto">
              <a:xfrm>
                <a:off x="323850" y="1926357"/>
                <a:ext cx="3728795" cy="496855"/>
              </a:xfrm>
              <a:prstGeom prst="rect">
                <a:avLst/>
              </a:prstGeom>
              <a:noFill/>
              <a:ln w="12700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 eaLnBrk="0" hangingPunct="0">
                  <a:defRPr/>
                </a:pPr>
                <a:endParaRPr lang="en-US" dirty="0">
                  <a:cs typeface="Arial" pitchFamily="34" charset="0"/>
                </a:endParaRPr>
              </a:p>
            </p:txBody>
          </p:sp>
        </p:grpSp>
      </p:grpSp>
      <p:sp>
        <p:nvSpPr>
          <p:cNvPr id="8196" name="Rechteck 16"/>
          <p:cNvSpPr>
            <a:spLocks noChangeArrowheads="1"/>
          </p:cNvSpPr>
          <p:nvPr/>
        </p:nvSpPr>
        <p:spPr bwMode="auto">
          <a:xfrm>
            <a:off x="307975" y="1071563"/>
            <a:ext cx="8142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99"/>
              </a:buClr>
              <a:buSzPct val="100000"/>
            </a:pPr>
            <a:r>
              <a:rPr lang="en-US" altLang="de-DE" sz="1800" dirty="0" smtClean="0">
                <a:solidFill>
                  <a:srgbClr val="00549C"/>
                </a:solidFill>
              </a:rPr>
              <a:t>Core Aspects</a:t>
            </a:r>
            <a:endParaRPr lang="en-US" altLang="de-DE" sz="1800" dirty="0">
              <a:solidFill>
                <a:srgbClr val="00549C"/>
              </a:solidFill>
            </a:endParaRPr>
          </a:p>
        </p:txBody>
      </p:sp>
      <p:sp>
        <p:nvSpPr>
          <p:cNvPr id="21" name="Titel 1"/>
          <p:cNvSpPr txBox="1">
            <a:spLocks/>
          </p:cNvSpPr>
          <p:nvPr/>
        </p:nvSpPr>
        <p:spPr>
          <a:xfrm>
            <a:off x="284163" y="220663"/>
            <a:ext cx="6324600" cy="4572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549C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549C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549C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549C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549C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kern="0" dirty="0" smtClean="0"/>
              <a:t>The process in focus</a:t>
            </a:r>
          </a:p>
        </p:txBody>
      </p:sp>
    </p:spTree>
    <p:extLst>
      <p:ext uri="{BB962C8B-B14F-4D97-AF65-F5344CB8AC3E}">
        <p14:creationId xmlns:p14="http://schemas.microsoft.com/office/powerpoint/2010/main" val="358782705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3"/>
          <p:cNvSpPr txBox="1">
            <a:spLocks/>
          </p:cNvSpPr>
          <p:nvPr/>
        </p:nvSpPr>
        <p:spPr bwMode="auto">
          <a:xfrm>
            <a:off x="-21134" y="1556791"/>
            <a:ext cx="3960000" cy="433387"/>
          </a:xfrm>
          <a:prstGeom prst="rect">
            <a:avLst/>
          </a:prstGeom>
          <a:solidFill>
            <a:srgbClr val="6F7072"/>
          </a:solidFill>
          <a:ln w="19050">
            <a:solidFill>
              <a:schemeClr val="accent5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000" tIns="0" rIns="0" bIns="0" numCol="1" anchor="ctr" anchorCtr="0" compatLnSpc="1">
            <a:prstTxWarp prst="textNoShape">
              <a:avLst/>
            </a:prstTxWarp>
          </a:bodyPr>
          <a:lstStyle>
            <a:lvl1pPr marL="295275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00000"/>
              <a:tabLst>
                <a:tab pos="542925" algn="l"/>
                <a:tab pos="809625" algn="l"/>
              </a:tabLst>
              <a:defRPr sz="1200" b="1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363538" indent="-1841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720725" indent="-1778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Char char="-"/>
              <a:defRPr sz="1600">
                <a:solidFill>
                  <a:schemeClr val="tx1"/>
                </a:solidFill>
                <a:latin typeface="+mn-lt"/>
              </a:defRPr>
            </a:lvl3pPr>
            <a:lvl4pPr marL="1222375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Char char="o"/>
              <a:defRPr sz="1400">
                <a:solidFill>
                  <a:schemeClr val="tx1"/>
                </a:solidFill>
                <a:latin typeface="+mn-lt"/>
              </a:defRPr>
            </a:lvl4pPr>
            <a:lvl5pPr marL="1704975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itchFamily="34" charset="0"/>
              <a:buChar char="&gt;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de-DE" kern="0" dirty="0" err="1" smtClean="0">
                <a:solidFill>
                  <a:schemeClr val="bg1"/>
                </a:solidFill>
              </a:rPr>
              <a:t>Intelligence</a:t>
            </a:r>
            <a:r>
              <a:rPr lang="de-DE" kern="0" dirty="0" smtClean="0">
                <a:solidFill>
                  <a:schemeClr val="bg1"/>
                </a:solidFill>
              </a:rPr>
              <a:t> </a:t>
            </a:r>
            <a:r>
              <a:rPr lang="de-DE" kern="0" dirty="0" err="1" smtClean="0">
                <a:solidFill>
                  <a:schemeClr val="bg1"/>
                </a:solidFill>
              </a:rPr>
              <a:t>meets</a:t>
            </a:r>
            <a:r>
              <a:rPr lang="de-DE" kern="0" dirty="0" smtClean="0">
                <a:solidFill>
                  <a:schemeClr val="bg1"/>
                </a:solidFill>
              </a:rPr>
              <a:t> </a:t>
            </a:r>
            <a:r>
              <a:rPr lang="de-DE" kern="0" dirty="0" err="1" smtClean="0">
                <a:solidFill>
                  <a:schemeClr val="bg1"/>
                </a:solidFill>
              </a:rPr>
              <a:t>eficiency</a:t>
            </a:r>
            <a:r>
              <a:rPr lang="de-DE" kern="0" dirty="0" smtClean="0">
                <a:solidFill>
                  <a:schemeClr val="bg1"/>
                </a:solidFill>
              </a:rPr>
              <a:t>: </a:t>
            </a:r>
            <a:br>
              <a:rPr lang="de-DE" kern="0" dirty="0" smtClean="0">
                <a:solidFill>
                  <a:schemeClr val="bg1"/>
                </a:solidFill>
              </a:rPr>
            </a:br>
            <a:r>
              <a:rPr lang="de-DE" dirty="0">
                <a:solidFill>
                  <a:schemeClr val="bg1"/>
                </a:solidFill>
              </a:rPr>
              <a:t>Schmalz </a:t>
            </a:r>
            <a:r>
              <a:rPr lang="de-DE" dirty="0" err="1">
                <a:solidFill>
                  <a:schemeClr val="bg1"/>
                </a:solidFill>
              </a:rPr>
              <a:t>eco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nozzle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dirty="0" err="1">
                <a:solidFill>
                  <a:schemeClr val="bg1"/>
                </a:solidFill>
              </a:rPr>
              <a:t>technology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215900"/>
            <a:ext cx="6324600" cy="457200"/>
          </a:xfrm>
        </p:spPr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-19050" y="2204417"/>
            <a:ext cx="3960000" cy="433387"/>
          </a:xfrm>
          <a:solidFill>
            <a:srgbClr val="9B9C9E"/>
          </a:solidFill>
          <a:ln>
            <a:solidFill>
              <a:srgbClr val="9B9C9E"/>
            </a:solidFill>
          </a:ln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Schmalz </a:t>
            </a:r>
            <a:r>
              <a:rPr lang="de-DE" dirty="0" err="1" smtClean="0">
                <a:solidFill>
                  <a:schemeClr val="bg1"/>
                </a:solidFill>
              </a:rPr>
              <a:t>eco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nozzle</a:t>
            </a:r>
            <a:r>
              <a:rPr lang="de-DE" dirty="0" smtClean="0">
                <a:solidFill>
                  <a:schemeClr val="bg1"/>
                </a:solidFill>
              </a:rPr>
              <a:t> </a:t>
            </a:r>
            <a:r>
              <a:rPr lang="de-DE" dirty="0" err="1" smtClean="0">
                <a:solidFill>
                  <a:schemeClr val="bg1"/>
                </a:solidFill>
              </a:rPr>
              <a:t>technology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-19050" y="2852638"/>
            <a:ext cx="3960000" cy="433387"/>
          </a:xfrm>
          <a:solidFill>
            <a:schemeClr val="bg1"/>
          </a:solidFill>
          <a:ln>
            <a:solidFill>
              <a:srgbClr val="9B9C9E"/>
            </a:solidFill>
          </a:ln>
        </p:spPr>
        <p:txBody>
          <a:bodyPr/>
          <a:lstStyle/>
          <a:p>
            <a:r>
              <a:rPr lang="de-DE" dirty="0" err="1"/>
              <a:t>Ejector</a:t>
            </a:r>
            <a:r>
              <a:rPr lang="de-DE" dirty="0"/>
              <a:t> Module </a:t>
            </a:r>
            <a:r>
              <a:rPr lang="de-DE" dirty="0" err="1"/>
              <a:t>ecoPump</a:t>
            </a:r>
            <a:r>
              <a:rPr lang="de-DE" dirty="0"/>
              <a:t> SEP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-19050" y="3500859"/>
            <a:ext cx="3960000" cy="433387"/>
          </a:xfrm>
          <a:ln>
            <a:solidFill>
              <a:srgbClr val="9B9C9E"/>
            </a:solidFill>
          </a:ln>
        </p:spPr>
        <p:txBody>
          <a:bodyPr/>
          <a:lstStyle/>
          <a:p>
            <a:r>
              <a:rPr lang="de-DE" dirty="0" smtClean="0"/>
              <a:t>Schmalz </a:t>
            </a:r>
            <a:r>
              <a:rPr lang="de-DE" dirty="0" err="1"/>
              <a:t>eco</a:t>
            </a:r>
            <a:r>
              <a:rPr lang="de-DE" dirty="0"/>
              <a:t> </a:t>
            </a:r>
            <a:r>
              <a:rPr lang="de-DE" dirty="0" err="1"/>
              <a:t>nozzle</a:t>
            </a:r>
            <a:r>
              <a:rPr lang="de-DE" dirty="0"/>
              <a:t> </a:t>
            </a:r>
            <a:r>
              <a:rPr lang="de-DE" dirty="0" err="1"/>
              <a:t>technology</a:t>
            </a:r>
            <a:r>
              <a:rPr lang="de-DE" dirty="0"/>
              <a:t> in Compact </a:t>
            </a:r>
            <a:r>
              <a:rPr lang="de-DE" dirty="0" err="1" smtClean="0"/>
              <a:t>Ejectors</a:t>
            </a:r>
            <a:r>
              <a:rPr lang="de-DE" dirty="0" smtClean="0"/>
              <a:t> </a:t>
            </a:r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3" t="12145" r="40923"/>
          <a:stretch/>
        </p:blipFill>
        <p:spPr>
          <a:xfrm>
            <a:off x="5832161" y="1524482"/>
            <a:ext cx="2776544" cy="347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96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658078"/>
            <a:ext cx="5188193" cy="34570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Schmalz eco nozzle technology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93700" y="1772816"/>
            <a:ext cx="8394700" cy="100811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new compact ejectors SCPS / </a:t>
            </a:r>
            <a:r>
              <a:rPr lang="en-US" dirty="0" err="1" smtClean="0"/>
              <a:t>SCPSi</a:t>
            </a:r>
            <a:r>
              <a:rPr lang="en-US" dirty="0" smtClean="0"/>
              <a:t> from Schmalz consume a minimal amount of energy and helps operators to sustainably reduce the energy consumption of their entire process.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Taking energy efficiency to the next level</a:t>
            </a:r>
            <a:endParaRPr lang="en-US" dirty="0"/>
          </a:p>
        </p:txBody>
      </p:sp>
      <p:sp>
        <p:nvSpPr>
          <p:cNvPr id="5" name="Textfeld 4"/>
          <p:cNvSpPr txBox="1"/>
          <p:nvPr/>
        </p:nvSpPr>
        <p:spPr bwMode="auto">
          <a:xfrm>
            <a:off x="393700" y="3285080"/>
            <a:ext cx="2738140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Font typeface="Arial" pitchFamily="34" charset="0"/>
              <a:buNone/>
            </a:pPr>
            <a:r>
              <a:rPr lang="en-US" sz="1600" b="1" dirty="0" smtClean="0">
                <a:solidFill>
                  <a:schemeClr val="tx2"/>
                </a:solidFill>
                <a:latin typeface="+mn-lt"/>
                <a:cs typeface="+mn-cs"/>
              </a:rPr>
              <a:t>Energy-efficient processes</a:t>
            </a:r>
          </a:p>
          <a:p>
            <a:pPr marL="0" indent="0">
              <a:buFont typeface="Arial" pitchFamily="34" charset="0"/>
              <a:buNone/>
            </a:pPr>
            <a:r>
              <a:rPr lang="en-US" sz="1600" dirty="0" smtClean="0">
                <a:latin typeface="+mn-lt"/>
                <a:cs typeface="+mn-cs"/>
              </a:rPr>
              <a:t>A clever solution: The integrated energy and process control of Schmalz compact ejectors allows cost-effective operation under optimal process conditions.</a:t>
            </a:r>
            <a:endParaRPr lang="en-US" sz="1600" b="0" dirty="0" smtClean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6" name="Textfeld 5"/>
          <p:cNvSpPr txBox="1"/>
          <p:nvPr/>
        </p:nvSpPr>
        <p:spPr bwMode="auto">
          <a:xfrm>
            <a:off x="5937197" y="4128372"/>
            <a:ext cx="3109531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600" b="1" dirty="0" smtClean="0">
                <a:solidFill>
                  <a:schemeClr val="tx2"/>
                </a:solidFill>
              </a:rPr>
              <a:t>Energy </a:t>
            </a:r>
            <a:r>
              <a:rPr lang="en-US" sz="1600" b="1" dirty="0" err="1" smtClean="0">
                <a:solidFill>
                  <a:schemeClr val="tx2"/>
                </a:solidFill>
              </a:rPr>
              <a:t>efficienct</a:t>
            </a:r>
            <a:r>
              <a:rPr lang="en-US" sz="1600" b="1" dirty="0" smtClean="0">
                <a:solidFill>
                  <a:schemeClr val="tx2"/>
                </a:solidFill>
              </a:rPr>
              <a:t> product</a:t>
            </a:r>
          </a:p>
          <a:p>
            <a:r>
              <a:rPr lang="en-US" sz="1600" dirty="0" smtClean="0"/>
              <a:t>Optimized ejector core: </a:t>
            </a:r>
          </a:p>
          <a:p>
            <a:r>
              <a:rPr lang="en-US" sz="1600" dirty="0" smtClean="0"/>
              <a:t>The compact ejectors SCPS/</a:t>
            </a:r>
            <a:r>
              <a:rPr lang="en-US" sz="1600" dirty="0" err="1" smtClean="0"/>
              <a:t>SCPSi</a:t>
            </a:r>
            <a:r>
              <a:rPr lang="en-US" sz="1600" dirty="0" smtClean="0"/>
              <a:t> with eco nozzle technology ensure minimal energy consumption by the product itself.</a:t>
            </a:r>
            <a:endParaRPr lang="en-US" sz="1600" b="0" dirty="0" smtClean="0">
              <a:solidFill>
                <a:schemeClr val="tx1"/>
              </a:solidFill>
              <a:latin typeface="+mn-lt"/>
              <a:cs typeface="+mn-cs"/>
            </a:endParaRPr>
          </a:p>
        </p:txBody>
      </p:sp>
      <p:pic>
        <p:nvPicPr>
          <p:cNvPr id="7" name="Picture 3" descr="S:\GB-VT\GP-IP\Produktmanagement\06_Mitarbeiter\DWL\05_Bilder\SEP\pe_art_10.02.01.01396_SEP_HV_2_16_22_original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1100" y="2448832"/>
            <a:ext cx="2906951" cy="1937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Gerade Verbindung 10"/>
          <p:cNvCxnSpPr/>
          <p:nvPr/>
        </p:nvCxnSpPr>
        <p:spPr bwMode="auto">
          <a:xfrm>
            <a:off x="4285776" y="4725144"/>
            <a:ext cx="136996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Gerade Verbindung 12"/>
          <p:cNvCxnSpPr/>
          <p:nvPr/>
        </p:nvCxnSpPr>
        <p:spPr bwMode="auto">
          <a:xfrm>
            <a:off x="3199085" y="3423642"/>
            <a:ext cx="648072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Gerade Verbindung 15"/>
          <p:cNvCxnSpPr/>
          <p:nvPr/>
        </p:nvCxnSpPr>
        <p:spPr bwMode="auto">
          <a:xfrm>
            <a:off x="5650973" y="4263311"/>
            <a:ext cx="28622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Gerade Verbindung 18"/>
          <p:cNvCxnSpPr/>
          <p:nvPr/>
        </p:nvCxnSpPr>
        <p:spPr bwMode="auto">
          <a:xfrm>
            <a:off x="5655736" y="4261086"/>
            <a:ext cx="0" cy="4680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7060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Schmalz eco nozzle technology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10952"/>
            <a:ext cx="7794252" cy="5150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132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3"/>
          <p:cNvSpPr txBox="1">
            <a:spLocks/>
          </p:cNvSpPr>
          <p:nvPr/>
        </p:nvSpPr>
        <p:spPr bwMode="auto">
          <a:xfrm>
            <a:off x="-21134" y="1556791"/>
            <a:ext cx="3960000" cy="433387"/>
          </a:xfrm>
          <a:prstGeom prst="rect">
            <a:avLst/>
          </a:prstGeom>
          <a:solidFill>
            <a:srgbClr val="6F7072"/>
          </a:solidFill>
          <a:ln w="19050">
            <a:solidFill>
              <a:schemeClr val="accent5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000" tIns="0" rIns="0" bIns="0" numCol="1" anchor="ctr" anchorCtr="0" compatLnSpc="1">
            <a:prstTxWarp prst="textNoShape">
              <a:avLst/>
            </a:prstTxWarp>
          </a:bodyPr>
          <a:lstStyle>
            <a:lvl1pPr marL="295275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00000"/>
              <a:tabLst>
                <a:tab pos="542925" algn="l"/>
                <a:tab pos="809625" algn="l"/>
              </a:tabLst>
              <a:defRPr sz="1200" b="1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363538" indent="-1841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720725" indent="-1778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Char char="-"/>
              <a:defRPr sz="1600">
                <a:solidFill>
                  <a:schemeClr val="tx1"/>
                </a:solidFill>
                <a:latin typeface="+mn-lt"/>
              </a:defRPr>
            </a:lvl3pPr>
            <a:lvl4pPr marL="1222375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Char char="o"/>
              <a:defRPr sz="1400">
                <a:solidFill>
                  <a:schemeClr val="tx1"/>
                </a:solidFill>
                <a:latin typeface="+mn-lt"/>
              </a:defRPr>
            </a:lvl4pPr>
            <a:lvl5pPr marL="1704975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itchFamily="34" charset="0"/>
              <a:buChar char="&gt;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smtClean="0">
                <a:solidFill>
                  <a:schemeClr val="bg1"/>
                </a:solidFill>
              </a:rPr>
              <a:t>Intelligence meets efficiency: </a:t>
            </a:r>
            <a:br>
              <a:rPr lang="en-US" kern="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Schmalz eco nozzle technology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215900"/>
            <a:ext cx="6324600" cy="457200"/>
          </a:xfrm>
        </p:spPr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-19050" y="2204417"/>
            <a:ext cx="3960000" cy="433387"/>
          </a:xfrm>
          <a:noFill/>
          <a:ln>
            <a:solidFill>
              <a:srgbClr val="9B9C9E"/>
            </a:solidFill>
          </a:ln>
        </p:spPr>
        <p:txBody>
          <a:bodyPr/>
          <a:lstStyle/>
          <a:p>
            <a:r>
              <a:rPr lang="en-US" dirty="0" smtClean="0">
                <a:latin typeface="Arial" pitchFamily="34" charset="0"/>
              </a:rPr>
              <a:t>Schmalz eco nozzle technology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-19050" y="2852638"/>
            <a:ext cx="3960000" cy="433387"/>
          </a:xfrm>
          <a:solidFill>
            <a:srgbClr val="9B9C9E"/>
          </a:solidFill>
          <a:ln>
            <a:solidFill>
              <a:srgbClr val="9B9C9E"/>
            </a:solidFill>
          </a:ln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Ejector Module </a:t>
            </a:r>
            <a:r>
              <a:rPr lang="en-US" dirty="0" err="1" smtClean="0">
                <a:solidFill>
                  <a:schemeClr val="bg1"/>
                </a:solidFill>
              </a:rPr>
              <a:t>ecoPump</a:t>
            </a:r>
            <a:r>
              <a:rPr lang="en-US" dirty="0" smtClean="0">
                <a:solidFill>
                  <a:schemeClr val="bg1"/>
                </a:solidFill>
              </a:rPr>
              <a:t> SEP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-19050" y="3500859"/>
            <a:ext cx="3960000" cy="433387"/>
          </a:xfrm>
          <a:ln>
            <a:solidFill>
              <a:srgbClr val="9B9C9E"/>
            </a:solidFill>
          </a:ln>
        </p:spPr>
        <p:txBody>
          <a:bodyPr/>
          <a:lstStyle/>
          <a:p>
            <a:r>
              <a:rPr lang="en-US" dirty="0" smtClean="0"/>
              <a:t>Schmalz eco nozzle technology in Compact Ejectors </a:t>
            </a:r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3" t="12145" r="40923"/>
          <a:stretch/>
        </p:blipFill>
        <p:spPr>
          <a:xfrm>
            <a:off x="5832161" y="1524482"/>
            <a:ext cx="2776544" cy="347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84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381000" y="215900"/>
            <a:ext cx="6324600" cy="457200"/>
          </a:xfrm>
        </p:spPr>
        <p:txBody>
          <a:bodyPr/>
          <a:lstStyle/>
          <a:p>
            <a:r>
              <a:rPr lang="en-US" dirty="0" smtClean="0"/>
              <a:t>Ejector Module </a:t>
            </a:r>
            <a:r>
              <a:rPr lang="en-US" dirty="0" err="1" smtClean="0"/>
              <a:t>ecoPump</a:t>
            </a:r>
            <a:r>
              <a:rPr lang="en-US" dirty="0" smtClean="0"/>
              <a:t> SEP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7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93700" y="1772816"/>
            <a:ext cx="5258419" cy="36645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vacuum generator as a </a:t>
            </a:r>
            <a:r>
              <a:rPr lang="en-US" b="1" dirty="0" smtClean="0"/>
              <a:t>machine element</a:t>
            </a:r>
            <a:endParaRPr lang="en-US" b="1" dirty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374650" y="1341438"/>
            <a:ext cx="8394700" cy="288926"/>
          </a:xfrm>
        </p:spPr>
        <p:txBody>
          <a:bodyPr/>
          <a:lstStyle/>
          <a:p>
            <a:r>
              <a:rPr lang="en-US" dirty="0" smtClean="0"/>
              <a:t>Ejector Module </a:t>
            </a:r>
            <a:r>
              <a:rPr lang="en-US" dirty="0" err="1" smtClean="0"/>
              <a:t>ecoPump</a:t>
            </a:r>
            <a:r>
              <a:rPr lang="en-US" dirty="0" smtClean="0"/>
              <a:t> SEP</a:t>
            </a:r>
            <a:endParaRPr lang="en-US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6"/>
          <a:stretch/>
        </p:blipFill>
        <p:spPr>
          <a:xfrm>
            <a:off x="6060995" y="1306860"/>
            <a:ext cx="2945021" cy="540069"/>
          </a:xfrm>
          <a:prstGeom prst="rect">
            <a:avLst/>
          </a:prstGeom>
        </p:spPr>
      </p:pic>
      <p:sp>
        <p:nvSpPr>
          <p:cNvPr id="10" name="Rechteck 9"/>
          <p:cNvSpPr/>
          <p:nvPr/>
        </p:nvSpPr>
        <p:spPr>
          <a:xfrm>
            <a:off x="393700" y="5614227"/>
            <a:ext cx="4191228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lvl="1"/>
            <a:r>
              <a:rPr lang="en-US" sz="1600" b="1" dirty="0" smtClean="0">
                <a:solidFill>
                  <a:schemeClr val="accent6"/>
                </a:solidFill>
                <a:sym typeface="Wingdings" panose="05000000000000000000" pitchFamily="2" charset="2"/>
              </a:rPr>
              <a:t>From ready to install vacuum generators to built-in vacuum generators</a:t>
            </a:r>
            <a:endParaRPr lang="en-US" sz="1600" b="1" dirty="0" smtClean="0">
              <a:solidFill>
                <a:schemeClr val="accent6"/>
              </a:solidFill>
            </a:endParaRPr>
          </a:p>
          <a:p>
            <a:pPr marL="0" lvl="1">
              <a:buNone/>
            </a:pPr>
            <a:endParaRPr lang="en-US" sz="1600" b="1" dirty="0">
              <a:solidFill>
                <a:schemeClr val="accent6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5" t="1656" r="7918"/>
          <a:stretch/>
        </p:blipFill>
        <p:spPr bwMode="auto">
          <a:xfrm>
            <a:off x="6069046" y="4493866"/>
            <a:ext cx="2182669" cy="1471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feld 11"/>
          <p:cNvSpPr txBox="1"/>
          <p:nvPr/>
        </p:nvSpPr>
        <p:spPr bwMode="auto">
          <a:xfrm>
            <a:off x="6076235" y="1846929"/>
            <a:ext cx="2700345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Font typeface="Arial" pitchFamily="34" charset="0"/>
              <a:buNone/>
            </a:pPr>
            <a:r>
              <a:rPr lang="en-US" sz="1100" dirty="0" smtClean="0"/>
              <a:t>Ejector Module </a:t>
            </a:r>
            <a:r>
              <a:rPr lang="en-US" sz="1100" dirty="0" err="1" smtClean="0"/>
              <a:t>ecoPump</a:t>
            </a:r>
            <a:r>
              <a:rPr lang="en-US" sz="1100" dirty="0" smtClean="0"/>
              <a:t> SEP</a:t>
            </a:r>
            <a:endParaRPr lang="en-US" sz="1100" dirty="0"/>
          </a:p>
        </p:txBody>
      </p:sp>
      <p:sp>
        <p:nvSpPr>
          <p:cNvPr id="13" name="Textfeld 12"/>
          <p:cNvSpPr txBox="1"/>
          <p:nvPr/>
        </p:nvSpPr>
        <p:spPr bwMode="auto">
          <a:xfrm>
            <a:off x="6098018" y="3691771"/>
            <a:ext cx="2700345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Font typeface="Arial" pitchFamily="34" charset="0"/>
              <a:buNone/>
            </a:pPr>
            <a:r>
              <a:rPr lang="en-US" sz="1100" dirty="0" smtClean="0"/>
              <a:t>Integration in mounting cavity</a:t>
            </a:r>
            <a:endParaRPr lang="en-US" sz="1100" dirty="0"/>
          </a:p>
        </p:txBody>
      </p:sp>
      <p:sp>
        <p:nvSpPr>
          <p:cNvPr id="14" name="Textfeld 13"/>
          <p:cNvSpPr txBox="1"/>
          <p:nvPr/>
        </p:nvSpPr>
        <p:spPr bwMode="auto">
          <a:xfrm>
            <a:off x="6084092" y="5965547"/>
            <a:ext cx="2700345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Font typeface="Arial" pitchFamily="34" charset="0"/>
              <a:buNone/>
            </a:pPr>
            <a:r>
              <a:rPr lang="en-US" sz="1100" dirty="0" smtClean="0"/>
              <a:t>Integration in standard housing SFE</a:t>
            </a:r>
            <a:endParaRPr lang="en-US" sz="1100" dirty="0"/>
          </a:p>
        </p:txBody>
      </p:sp>
      <p:grpSp>
        <p:nvGrpSpPr>
          <p:cNvPr id="15" name="Gruppieren 14"/>
          <p:cNvGrpSpPr/>
          <p:nvPr/>
        </p:nvGrpSpPr>
        <p:grpSpPr>
          <a:xfrm>
            <a:off x="6098018" y="2832653"/>
            <a:ext cx="2729761" cy="836650"/>
            <a:chOff x="5483602" y="2139272"/>
            <a:chExt cx="3670875" cy="1125094"/>
          </a:xfrm>
        </p:grpSpPr>
        <p:pic>
          <p:nvPicPr>
            <p:cNvPr id="16" name="Grafik 15"/>
            <p:cNvPicPr>
              <a:picLocks noChangeAspect="1"/>
            </p:cNvPicPr>
            <p:nvPr/>
          </p:nvPicPr>
          <p:blipFill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6" t="26375" r="2552" b="31562"/>
            <a:stretch/>
          </p:blipFill>
          <p:spPr>
            <a:xfrm>
              <a:off x="5483602" y="2139272"/>
              <a:ext cx="3670875" cy="1125094"/>
            </a:xfrm>
            <a:prstGeom prst="rect">
              <a:avLst/>
            </a:prstGeom>
          </p:spPr>
        </p:pic>
        <p:pic>
          <p:nvPicPr>
            <p:cNvPr id="17" name="Grafik 16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538" b="90000" l="3054" r="9495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8813" y="2604133"/>
              <a:ext cx="2700345" cy="465308"/>
            </a:xfrm>
            <a:prstGeom prst="rect">
              <a:avLst/>
            </a:prstGeom>
          </p:spPr>
        </p:pic>
      </p:grpSp>
      <p:sp>
        <p:nvSpPr>
          <p:cNvPr id="18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93701" y="2196690"/>
            <a:ext cx="4826372" cy="3392550"/>
          </a:xfrm>
        </p:spPr>
        <p:txBody>
          <a:bodyPr/>
          <a:lstStyle/>
          <a:p>
            <a:pPr marL="358775" lvl="1" indent="-342900">
              <a:buFont typeface="+mj-lt"/>
              <a:buAutoNum type="arabicPeriod"/>
            </a:pPr>
            <a:r>
              <a:rPr lang="en-US" dirty="0" smtClean="0"/>
              <a:t>Space-saving integration of efficient vacuum source close to the suction pads</a:t>
            </a:r>
          </a:p>
          <a:p>
            <a:pPr marL="358775" lvl="1" indent="-342900">
              <a:buFont typeface="+mj-lt"/>
              <a:buAutoNum type="arabicPeriod"/>
            </a:pPr>
            <a:endParaRPr lang="en-US" dirty="0" smtClean="0"/>
          </a:p>
          <a:p>
            <a:pPr marL="358775" lvl="1" indent="-342900">
              <a:buFont typeface="+mj-lt"/>
              <a:buAutoNum type="arabicPeriod"/>
            </a:pPr>
            <a:r>
              <a:rPr lang="en-US" dirty="0" smtClean="0"/>
              <a:t>Machine-side integration by mounting cavity provided by the customer </a:t>
            </a:r>
            <a:r>
              <a:rPr lang="en-US" b="1" dirty="0" smtClean="0"/>
              <a:t>or</a:t>
            </a:r>
            <a:r>
              <a:rPr lang="en-US" dirty="0" smtClean="0"/>
              <a:t> by standard </a:t>
            </a:r>
            <a:r>
              <a:rPr lang="en-US" dirty="0" err="1" smtClean="0"/>
              <a:t>ecoPump</a:t>
            </a:r>
            <a:r>
              <a:rPr lang="en-US" dirty="0" smtClean="0"/>
              <a:t>-housing SFE</a:t>
            </a:r>
          </a:p>
          <a:p>
            <a:pPr marL="358775" lvl="1" indent="-342900">
              <a:buFont typeface="+mj-lt"/>
              <a:buAutoNum type="arabicPeriod"/>
            </a:pPr>
            <a:endParaRPr lang="en-US" dirty="0" smtClean="0"/>
          </a:p>
          <a:p>
            <a:pPr marL="358775" lvl="1" indent="-342900">
              <a:buFont typeface="+mj-lt"/>
              <a:buAutoNum type="arabicPeriod"/>
            </a:pPr>
            <a:r>
              <a:rPr lang="en-US" dirty="0" smtClean="0"/>
              <a:t>Reduced to the basics </a:t>
            </a:r>
            <a:r>
              <a:rPr lang="en-US" dirty="0" smtClean="0">
                <a:sym typeface="Wingdings" panose="05000000000000000000" pitchFamily="2" charset="2"/>
              </a:rPr>
              <a:t> </a:t>
            </a:r>
            <a:r>
              <a:rPr lang="en-US" dirty="0" smtClean="0"/>
              <a:t>No integrated valve control and system monitoring</a:t>
            </a:r>
          </a:p>
          <a:p>
            <a:pPr marL="358775" lvl="1" indent="-342900">
              <a:buFont typeface="+mj-lt"/>
              <a:buAutoNum type="arabicPeriod"/>
            </a:pPr>
            <a:endParaRPr lang="en-US" dirty="0" smtClean="0"/>
          </a:p>
          <a:p>
            <a:pPr marL="2667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68577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381000" y="215900"/>
            <a:ext cx="6324600" cy="457200"/>
          </a:xfrm>
        </p:spPr>
        <p:txBody>
          <a:bodyPr/>
          <a:lstStyle/>
          <a:p>
            <a:r>
              <a:rPr lang="en-US" dirty="0" smtClean="0"/>
              <a:t>Ejector Module </a:t>
            </a:r>
            <a:r>
              <a:rPr lang="en-US" dirty="0" err="1" smtClean="0"/>
              <a:t>ecoPump</a:t>
            </a:r>
            <a:r>
              <a:rPr lang="en-US" dirty="0" smtClean="0"/>
              <a:t> SEP</a:t>
            </a:r>
            <a:endParaRPr lang="en-US" dirty="0"/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393700" y="1772816"/>
            <a:ext cx="4718369" cy="4343822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Tool-free removal of the nozzle body by twist-lock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Cleaning of the nozzle body by rinsing with clear water and additional air cleaning </a:t>
            </a:r>
            <a:endParaRPr lang="en-US" sz="2400" b="1" dirty="0" smtClean="0">
              <a:solidFill>
                <a:srgbClr val="6F7072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Filter-free operation offers longest service life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400" b="1" dirty="0" smtClean="0">
                <a:solidFill>
                  <a:srgbClr val="6F7072"/>
                </a:solidFill>
              </a:rPr>
              <a:t>Maximal availability and performance with minimal maintenance!</a:t>
            </a:r>
            <a:endParaRPr lang="en-US" sz="2400" dirty="0"/>
          </a:p>
        </p:txBody>
      </p:sp>
      <p:sp>
        <p:nvSpPr>
          <p:cNvPr id="8" name="Textplatzhalter 4"/>
          <p:cNvSpPr>
            <a:spLocks noGrp="1"/>
          </p:cNvSpPr>
          <p:nvPr>
            <p:ph type="body" sz="quarter" idx="12"/>
          </p:nvPr>
        </p:nvSpPr>
        <p:spPr>
          <a:xfrm>
            <a:off x="374650" y="1341438"/>
            <a:ext cx="8394700" cy="288926"/>
          </a:xfrm>
        </p:spPr>
        <p:txBody>
          <a:bodyPr/>
          <a:lstStyle/>
          <a:p>
            <a:r>
              <a:rPr lang="en-US" dirty="0" smtClean="0"/>
              <a:t>What about Service?</a:t>
            </a:r>
            <a:endParaRPr lang="en-US" dirty="0">
              <a:solidFill>
                <a:schemeClr val="accent6"/>
              </a:solidFill>
            </a:endParaRPr>
          </a:p>
        </p:txBody>
      </p:sp>
      <p:grpSp>
        <p:nvGrpSpPr>
          <p:cNvPr id="10" name="Gruppieren 9"/>
          <p:cNvGrpSpPr/>
          <p:nvPr/>
        </p:nvGrpSpPr>
        <p:grpSpPr>
          <a:xfrm>
            <a:off x="6158934" y="3718293"/>
            <a:ext cx="1870041" cy="2458059"/>
            <a:chOff x="5434015" y="3411786"/>
            <a:chExt cx="2341379" cy="3077605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2115" y="3533785"/>
              <a:ext cx="2303279" cy="2955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hteck 11"/>
            <p:cNvSpPr/>
            <p:nvPr/>
          </p:nvSpPr>
          <p:spPr bwMode="auto">
            <a:xfrm>
              <a:off x="5434015" y="3411786"/>
              <a:ext cx="180023" cy="348685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585026"/>
            <a:ext cx="3158732" cy="147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4771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3"/>
          <p:cNvSpPr txBox="1">
            <a:spLocks/>
          </p:cNvSpPr>
          <p:nvPr/>
        </p:nvSpPr>
        <p:spPr bwMode="auto">
          <a:xfrm>
            <a:off x="-21134" y="1556791"/>
            <a:ext cx="3960000" cy="433387"/>
          </a:xfrm>
          <a:prstGeom prst="rect">
            <a:avLst/>
          </a:prstGeom>
          <a:solidFill>
            <a:srgbClr val="6F7072"/>
          </a:solidFill>
          <a:ln w="19050">
            <a:solidFill>
              <a:schemeClr val="accent5"/>
            </a:solidFill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8000" tIns="0" rIns="0" bIns="0" numCol="1" anchor="ctr" anchorCtr="0" compatLnSpc="1">
            <a:prstTxWarp prst="textNoShape">
              <a:avLst/>
            </a:prstTxWarp>
          </a:bodyPr>
          <a:lstStyle>
            <a:lvl1pPr marL="295275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00000"/>
              <a:tabLst>
                <a:tab pos="542925" algn="l"/>
                <a:tab pos="809625" algn="l"/>
              </a:tabLst>
              <a:defRPr sz="1200" b="1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363538" indent="-1841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720725" indent="-1778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Char char="-"/>
              <a:defRPr sz="1600">
                <a:solidFill>
                  <a:schemeClr val="tx1"/>
                </a:solidFill>
                <a:latin typeface="+mn-lt"/>
              </a:defRPr>
            </a:lvl3pPr>
            <a:lvl4pPr marL="1222375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Char char="o"/>
              <a:defRPr sz="1400">
                <a:solidFill>
                  <a:schemeClr val="tx1"/>
                </a:solidFill>
                <a:latin typeface="+mn-lt"/>
              </a:defRPr>
            </a:lvl4pPr>
            <a:lvl5pPr marL="1704975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itchFamily="34" charset="0"/>
              <a:buChar char="&gt;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smtClean="0">
                <a:solidFill>
                  <a:schemeClr val="bg1"/>
                </a:solidFill>
              </a:rPr>
              <a:t>Intelligence meets efficiency: </a:t>
            </a:r>
            <a:br>
              <a:rPr lang="en-US" kern="0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Schmalz eco nozzle technology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215900"/>
            <a:ext cx="6324600" cy="457200"/>
          </a:xfrm>
        </p:spPr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-19050" y="2204417"/>
            <a:ext cx="3960000" cy="433387"/>
          </a:xfrm>
          <a:noFill/>
          <a:ln>
            <a:solidFill>
              <a:srgbClr val="9B9C9E"/>
            </a:solidFill>
          </a:ln>
        </p:spPr>
        <p:txBody>
          <a:bodyPr/>
          <a:lstStyle/>
          <a:p>
            <a:r>
              <a:rPr lang="en-US" dirty="0" smtClean="0"/>
              <a:t>Schmalz eco nozzle technology</a:t>
            </a:r>
            <a:endParaRPr lang="en-US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-19050" y="2852638"/>
            <a:ext cx="3960000" cy="433387"/>
          </a:xfrm>
          <a:solidFill>
            <a:schemeClr val="bg1"/>
          </a:solidFill>
          <a:ln>
            <a:solidFill>
              <a:srgbClr val="9B9C9E"/>
            </a:solidFill>
          </a:ln>
        </p:spPr>
        <p:txBody>
          <a:bodyPr/>
          <a:lstStyle/>
          <a:p>
            <a:r>
              <a:rPr lang="en-US" dirty="0" smtClean="0">
                <a:solidFill>
                  <a:srgbClr val="6F7072"/>
                </a:solidFill>
              </a:rPr>
              <a:t>Ejector Module </a:t>
            </a:r>
            <a:r>
              <a:rPr lang="en-US" dirty="0" err="1" smtClean="0">
                <a:solidFill>
                  <a:srgbClr val="6F7072"/>
                </a:solidFill>
              </a:rPr>
              <a:t>ecoPump</a:t>
            </a:r>
            <a:r>
              <a:rPr lang="en-US" dirty="0" smtClean="0">
                <a:solidFill>
                  <a:srgbClr val="6F7072"/>
                </a:solidFill>
              </a:rPr>
              <a:t> SEP</a:t>
            </a:r>
            <a:endParaRPr lang="en-US" dirty="0">
              <a:solidFill>
                <a:srgbClr val="6F7072"/>
              </a:solidFill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-19050" y="3500859"/>
            <a:ext cx="3960000" cy="433387"/>
          </a:xfrm>
          <a:solidFill>
            <a:srgbClr val="9B9C9E"/>
          </a:solidFill>
          <a:ln>
            <a:solidFill>
              <a:srgbClr val="9B9C9E"/>
            </a:solidFill>
          </a:ln>
        </p:spPr>
        <p:txBody>
          <a:bodyPr/>
          <a:lstStyle/>
          <a:p>
            <a:r>
              <a:rPr lang="en-US" dirty="0" smtClean="0">
                <a:solidFill>
                  <a:schemeClr val="bg2"/>
                </a:solidFill>
              </a:rPr>
              <a:t>Schmalz eco nozzle technology in compact ejectors</a:t>
            </a: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3" t="12145" r="40923"/>
          <a:stretch/>
        </p:blipFill>
        <p:spPr>
          <a:xfrm>
            <a:off x="5832161" y="1524482"/>
            <a:ext cx="2776544" cy="347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46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3" t="12145" r="40923"/>
          <a:stretch/>
        </p:blipFill>
        <p:spPr>
          <a:xfrm>
            <a:off x="5832161" y="1524482"/>
            <a:ext cx="2776544" cy="3479485"/>
          </a:xfrm>
          <a:prstGeom prst="rect">
            <a:avLst/>
          </a:prstGeom>
        </p:spPr>
      </p:pic>
      <p:sp>
        <p:nvSpPr>
          <p:cNvPr id="7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93700" y="2132856"/>
            <a:ext cx="5186412" cy="3528392"/>
          </a:xfrm>
        </p:spPr>
        <p:txBody>
          <a:bodyPr/>
          <a:lstStyle/>
          <a:p>
            <a:pPr marL="358775" lvl="1" indent="-342900">
              <a:buFont typeface="+mj-lt"/>
              <a:buAutoNum type="arabicPeriod"/>
            </a:pPr>
            <a:r>
              <a:rPr lang="en-US" dirty="0" smtClean="0"/>
              <a:t>solenoid valves for vacuum &amp; blow-off control</a:t>
            </a:r>
          </a:p>
          <a:p>
            <a:pPr marL="358775" lvl="1" indent="-342900">
              <a:buFont typeface="+mj-lt"/>
              <a:buAutoNum type="arabicPeriod"/>
            </a:pPr>
            <a:r>
              <a:rPr lang="en-US" dirty="0"/>
              <a:t>v</a:t>
            </a:r>
            <a:r>
              <a:rPr lang="en-US" dirty="0" smtClean="0"/>
              <a:t>acuum monitoring</a:t>
            </a:r>
          </a:p>
          <a:p>
            <a:pPr marL="358775" lvl="1" indent="-342900">
              <a:buFont typeface="+mj-lt"/>
              <a:buAutoNum type="arabicPeriod"/>
            </a:pPr>
            <a:r>
              <a:rPr lang="en-US" dirty="0" smtClean="0"/>
              <a:t>automatic air saving function (switches off the suction function once a safe vacuum value has been reached)</a:t>
            </a:r>
          </a:p>
          <a:p>
            <a:pPr marL="358775" lvl="1" indent="-342900">
              <a:buFont typeface="+mj-lt"/>
              <a:buAutoNum type="arabicPeriod"/>
            </a:pPr>
            <a:r>
              <a:rPr lang="en-US" dirty="0" smtClean="0"/>
              <a:t>condition monitoring with leakage control, measuring of evacuation times &amp; vacuum control</a:t>
            </a:r>
          </a:p>
          <a:p>
            <a:pPr marL="358775" lvl="1" indent="-342900">
              <a:buFont typeface="+mj-lt"/>
              <a:buAutoNum type="arabicPeriod"/>
            </a:pPr>
            <a:r>
              <a:rPr lang="en-US" dirty="0" smtClean="0"/>
              <a:t>IO-Link interface for bidirectional communication (remote parametrization, transfer of recorded condition data to the field bus level)</a:t>
            </a:r>
          </a:p>
          <a:p>
            <a:pPr marL="266700" lvl="1" indent="0">
              <a:buNone/>
            </a:pPr>
            <a:endParaRPr lang="en-US" dirty="0" smtClean="0"/>
          </a:p>
          <a:p>
            <a:pPr marL="266700" lvl="1" indent="0">
              <a:buNone/>
            </a:pPr>
            <a:endParaRPr lang="en-US" dirty="0" smtClean="0"/>
          </a:p>
        </p:txBody>
      </p:sp>
      <p:sp>
        <p:nvSpPr>
          <p:cNvPr id="8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374650" y="1341438"/>
            <a:ext cx="8394700" cy="647402"/>
          </a:xfrm>
        </p:spPr>
        <p:txBody>
          <a:bodyPr/>
          <a:lstStyle/>
          <a:p>
            <a:r>
              <a:rPr lang="en-US" dirty="0" smtClean="0"/>
              <a:t>Compact Ejector </a:t>
            </a:r>
            <a:r>
              <a:rPr lang="en-US" dirty="0" err="1" smtClean="0"/>
              <a:t>SCPSb</a:t>
            </a:r>
            <a:r>
              <a:rPr lang="en-US" dirty="0" smtClean="0"/>
              <a:t> / SCPS / </a:t>
            </a:r>
            <a:r>
              <a:rPr lang="en-US" dirty="0" err="1" smtClean="0"/>
              <a:t>SCPSi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0" dirty="0" smtClean="0"/>
              <a:t>Vacuum generator with integrated functions</a:t>
            </a:r>
            <a:endParaRPr lang="en-US" b="0" dirty="0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381000" y="215900"/>
            <a:ext cx="6324600" cy="457200"/>
          </a:xfrm>
        </p:spPr>
        <p:txBody>
          <a:bodyPr/>
          <a:lstStyle/>
          <a:p>
            <a:r>
              <a:rPr lang="en-US" dirty="0" smtClean="0"/>
              <a:t>Schmalz eco nozzle technology in Compact Ejectors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60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3" r="40923"/>
          <a:stretch/>
        </p:blipFill>
        <p:spPr>
          <a:xfrm>
            <a:off x="2857060" y="908678"/>
            <a:ext cx="3420437" cy="4878964"/>
          </a:xfrm>
          <a:prstGeom prst="rect">
            <a:avLst/>
          </a:prstGeom>
        </p:spPr>
      </p:pic>
      <p:sp>
        <p:nvSpPr>
          <p:cNvPr id="8" name="Ellipse 7"/>
          <p:cNvSpPr/>
          <p:nvPr/>
        </p:nvSpPr>
        <p:spPr bwMode="auto">
          <a:xfrm>
            <a:off x="3491862" y="3429000"/>
            <a:ext cx="2520322" cy="1080138"/>
          </a:xfrm>
          <a:prstGeom prst="ellipse">
            <a:avLst/>
          </a:prstGeom>
          <a:noFill/>
          <a:ln w="254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309542" y="5409253"/>
            <a:ext cx="80794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6700" lvl="1" indent="0">
              <a:buNone/>
            </a:pPr>
            <a:r>
              <a:rPr lang="en-US" sz="1600" b="1" dirty="0" smtClean="0">
                <a:solidFill>
                  <a:schemeClr val="accent6"/>
                </a:solidFill>
                <a:sym typeface="Wingdings" panose="05000000000000000000" pitchFamily="2" charset="2"/>
              </a:rPr>
              <a:t>Efficient </a:t>
            </a:r>
            <a:r>
              <a:rPr lang="en-US" sz="1600" b="1" dirty="0" smtClean="0">
                <a:solidFill>
                  <a:schemeClr val="accent6"/>
                </a:solidFill>
              </a:rPr>
              <a:t>eco nozzle technology as integrated Ejector Module </a:t>
            </a:r>
            <a:r>
              <a:rPr lang="en-US" sz="1600" b="1" dirty="0" smtClean="0">
                <a:solidFill>
                  <a:schemeClr val="accent6"/>
                </a:solidFill>
                <a:sym typeface="Wingdings" panose="05000000000000000000" pitchFamily="2" charset="2"/>
              </a:rPr>
              <a:t> </a:t>
            </a:r>
            <a:r>
              <a:rPr lang="en-US" sz="1600" b="1" dirty="0" err="1" smtClean="0">
                <a:solidFill>
                  <a:schemeClr val="accent6"/>
                </a:solidFill>
                <a:sym typeface="Wingdings" panose="05000000000000000000" pitchFamily="2" charset="2"/>
              </a:rPr>
              <a:t>ecoPump</a:t>
            </a:r>
            <a:r>
              <a:rPr lang="en-US" sz="1600" b="1" dirty="0" smtClean="0">
                <a:solidFill>
                  <a:schemeClr val="accent6"/>
                </a:solidFill>
                <a:sym typeface="Wingdings" panose="05000000000000000000" pitchFamily="2" charset="2"/>
              </a:rPr>
              <a:t> SEP</a:t>
            </a:r>
            <a:endParaRPr lang="en-US" sz="1600" b="1" dirty="0">
              <a:solidFill>
                <a:schemeClr val="accent6"/>
              </a:solidFill>
              <a:sym typeface="Wingdings" panose="05000000000000000000" pitchFamily="2" charset="2"/>
            </a:endParaRPr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1000" y="215900"/>
            <a:ext cx="6324600" cy="457200"/>
          </a:xfrm>
        </p:spPr>
        <p:txBody>
          <a:bodyPr/>
          <a:lstStyle/>
          <a:p>
            <a:r>
              <a:rPr lang="en-US" dirty="0" smtClean="0"/>
              <a:t>Schmalz eco nozzle technology in Compact Ejectors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742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Schmalz eco nozzle technology in Compact Ejectors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93700" y="1772816"/>
            <a:ext cx="8394700" cy="93610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As a pioneer in the field of intelligent process communication, Schmalz has implemented energy and process control in its </a:t>
            </a:r>
            <a:r>
              <a:rPr lang="en-US" dirty="0" smtClean="0"/>
              <a:t>compact ejectors</a:t>
            </a:r>
            <a:r>
              <a:rPr lang="en-US" dirty="0"/>
              <a:t>. Three innovative function modules ensure a maximum efficiency boost in automated applications.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How the energy and process control works</a:t>
            </a:r>
          </a:p>
        </p:txBody>
      </p:sp>
      <p:sp>
        <p:nvSpPr>
          <p:cNvPr id="5" name="Textfeld 4"/>
          <p:cNvSpPr txBox="1"/>
          <p:nvPr/>
        </p:nvSpPr>
        <p:spPr bwMode="auto">
          <a:xfrm>
            <a:off x="375938" y="3850824"/>
            <a:ext cx="4340078" cy="2560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180975" indent="-180975">
              <a:spcBef>
                <a:spcPct val="20000"/>
              </a:spcBef>
              <a:buClr>
                <a:srgbClr val="00549C"/>
              </a:buClr>
              <a:buSzPct val="120000"/>
              <a:buFont typeface="Arial" pitchFamily="34" charset="0"/>
              <a:buChar char="•"/>
            </a:pPr>
            <a:r>
              <a:rPr lang="en-US" sz="1600" dirty="0" smtClean="0">
                <a:latin typeface="+mn-lt"/>
                <a:cs typeface="+mn-cs"/>
              </a:rPr>
              <a:t>The vacuum generators measure and monitor all energy and performance-related process data </a:t>
            </a:r>
          </a:p>
          <a:p>
            <a:pPr marL="180975" indent="-180975">
              <a:spcBef>
                <a:spcPct val="20000"/>
              </a:spcBef>
              <a:buClr>
                <a:srgbClr val="00549C"/>
              </a:buClr>
              <a:buSzPct val="120000"/>
              <a:buFont typeface="Arial" pitchFamily="34" charset="0"/>
              <a:buChar char="•"/>
            </a:pPr>
            <a:r>
              <a:rPr lang="en-US" sz="1600" dirty="0">
                <a:latin typeface="+mn-lt"/>
                <a:cs typeface="+mn-cs"/>
              </a:rPr>
              <a:t>T</a:t>
            </a:r>
            <a:r>
              <a:rPr lang="en-US" sz="1600" dirty="0" smtClean="0">
                <a:latin typeface="+mn-lt"/>
                <a:cs typeface="+mn-cs"/>
              </a:rPr>
              <a:t>he </a:t>
            </a:r>
            <a:r>
              <a:rPr lang="en-US" sz="1600" dirty="0">
                <a:latin typeface="+mn-lt"/>
                <a:cs typeface="+mn-cs"/>
              </a:rPr>
              <a:t>existing IO-Link master can be used for </a:t>
            </a:r>
            <a:r>
              <a:rPr lang="en-US" sz="1600" dirty="0" smtClean="0">
                <a:latin typeface="+mn-lt"/>
                <a:cs typeface="+mn-cs"/>
              </a:rPr>
              <a:t>bidirectional communication </a:t>
            </a:r>
            <a:r>
              <a:rPr lang="en-US" sz="1600" dirty="0">
                <a:latin typeface="+mn-lt"/>
                <a:cs typeface="+mn-cs"/>
              </a:rPr>
              <a:t>with higher-level field-bus </a:t>
            </a:r>
            <a:r>
              <a:rPr lang="en-US" sz="1600" dirty="0" smtClean="0">
                <a:latin typeface="+mn-lt"/>
                <a:cs typeface="+mn-cs"/>
              </a:rPr>
              <a:t>systems</a:t>
            </a:r>
          </a:p>
          <a:p>
            <a:pPr marL="180975" indent="-180975">
              <a:spcBef>
                <a:spcPct val="20000"/>
              </a:spcBef>
              <a:buClr>
                <a:srgbClr val="00549C"/>
              </a:buClr>
              <a:buSzPct val="120000"/>
              <a:buFont typeface="Arial" pitchFamily="34" charset="0"/>
              <a:buChar char="•"/>
            </a:pPr>
            <a:r>
              <a:rPr lang="en-US" sz="1600" dirty="0" smtClean="0">
                <a:latin typeface="+mn-lt"/>
                <a:cs typeface="+mn-cs"/>
              </a:rPr>
              <a:t>The </a:t>
            </a:r>
            <a:r>
              <a:rPr lang="en-US" sz="1600" dirty="0">
                <a:latin typeface="+mn-lt"/>
                <a:cs typeface="+mn-cs"/>
              </a:rPr>
              <a:t>system operator can </a:t>
            </a:r>
            <a:r>
              <a:rPr lang="en-US" sz="1600" dirty="0" smtClean="0">
                <a:latin typeface="+mn-lt"/>
                <a:cs typeface="+mn-cs"/>
              </a:rPr>
              <a:t>read, </a:t>
            </a:r>
            <a:r>
              <a:rPr lang="en-US" sz="1600" dirty="0">
                <a:latin typeface="+mn-lt"/>
                <a:cs typeface="+mn-cs"/>
              </a:rPr>
              <a:t>monitor and optimize </a:t>
            </a:r>
            <a:r>
              <a:rPr lang="en-US" sz="1600" dirty="0" smtClean="0">
                <a:latin typeface="+mn-lt"/>
                <a:cs typeface="+mn-cs"/>
              </a:rPr>
              <a:t>the data </a:t>
            </a:r>
            <a:r>
              <a:rPr lang="en-US" sz="1600" dirty="0">
                <a:latin typeface="+mn-lt"/>
                <a:cs typeface="+mn-cs"/>
              </a:rPr>
              <a:t>in the controller to reduce the energy consumption of </a:t>
            </a:r>
            <a:r>
              <a:rPr lang="en-US" sz="1600" dirty="0" smtClean="0">
                <a:latin typeface="+mn-lt"/>
                <a:cs typeface="+mn-cs"/>
              </a:rPr>
              <a:t>the entire </a:t>
            </a:r>
            <a:r>
              <a:rPr lang="en-US" sz="1600" dirty="0">
                <a:latin typeface="+mn-lt"/>
                <a:cs typeface="+mn-cs"/>
              </a:rPr>
              <a:t>vacuum system “from afar”</a:t>
            </a:r>
          </a:p>
        </p:txBody>
      </p:sp>
      <p:sp>
        <p:nvSpPr>
          <p:cNvPr id="7" name="Textfeld 6"/>
          <p:cNvSpPr txBox="1"/>
          <p:nvPr/>
        </p:nvSpPr>
        <p:spPr bwMode="auto">
          <a:xfrm>
            <a:off x="372690" y="3368605"/>
            <a:ext cx="5063406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Font typeface="Arial" pitchFamily="34" charset="0"/>
              <a:buNone/>
            </a:pPr>
            <a:r>
              <a:rPr lang="en-US" sz="1600" b="1" dirty="0">
                <a:solidFill>
                  <a:schemeClr val="tx2"/>
                </a:solidFill>
                <a:latin typeface="+mn-lt"/>
                <a:cs typeface="+mn-cs"/>
              </a:rPr>
              <a:t>Measure, monitor and </a:t>
            </a:r>
            <a:r>
              <a:rPr lang="en-US" sz="1600" b="1" dirty="0" smtClean="0">
                <a:solidFill>
                  <a:schemeClr val="tx2"/>
                </a:solidFill>
                <a:latin typeface="+mn-lt"/>
                <a:cs typeface="+mn-cs"/>
              </a:rPr>
              <a:t>optimize your </a:t>
            </a:r>
            <a:r>
              <a:rPr lang="en-US" sz="1600" b="1" dirty="0">
                <a:solidFill>
                  <a:schemeClr val="tx2"/>
                </a:solidFill>
                <a:latin typeface="+mn-lt"/>
                <a:cs typeface="+mn-cs"/>
              </a:rPr>
              <a:t>energy consumption</a:t>
            </a: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634301"/>
            <a:ext cx="4395192" cy="3845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08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Schmalz eco nozzle technology in Compact Ejectors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1168884" y="1772816"/>
            <a:ext cx="3291172" cy="1656184"/>
          </a:xfrm>
        </p:spPr>
        <p:txBody>
          <a:bodyPr/>
          <a:lstStyle/>
          <a:p>
            <a:pPr marL="0" indent="0">
              <a:buNone/>
            </a:pPr>
            <a:r>
              <a:rPr lang="en-US" sz="1400" b="1" dirty="0" smtClean="0">
                <a:solidFill>
                  <a:schemeClr val="tx2"/>
                </a:solidFill>
              </a:rPr>
              <a:t>Condition Monitoring</a:t>
            </a:r>
          </a:p>
          <a:p>
            <a:r>
              <a:rPr lang="en-US" sz="1400" dirty="0" smtClean="0"/>
              <a:t>Improves system availability with continuous system monitoring (leak-tightness and vacuum)</a:t>
            </a:r>
          </a:p>
          <a:p>
            <a:r>
              <a:rPr lang="en-US" sz="1400" dirty="0" smtClean="0"/>
              <a:t>Allows </a:t>
            </a:r>
            <a:r>
              <a:rPr lang="en-US" sz="1400" dirty="0"/>
              <a:t>faults to be detected and rectified </a:t>
            </a:r>
            <a:r>
              <a:rPr lang="en-US" sz="1400" dirty="0" smtClean="0"/>
              <a:t>even before </a:t>
            </a:r>
            <a:r>
              <a:rPr lang="en-US" sz="1400" dirty="0"/>
              <a:t>the system is down</a:t>
            </a:r>
            <a:endParaRPr lang="de-DE" sz="140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More highlights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948" y="1772816"/>
            <a:ext cx="676761" cy="699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09" y="4149080"/>
            <a:ext cx="687600" cy="680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platzhalter 2"/>
          <p:cNvSpPr txBox="1">
            <a:spLocks/>
          </p:cNvSpPr>
          <p:nvPr/>
        </p:nvSpPr>
        <p:spPr bwMode="auto">
          <a:xfrm>
            <a:off x="1168884" y="4149080"/>
            <a:ext cx="3291172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•"/>
              <a:defRPr sz="18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00000"/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+mn-lt"/>
              </a:defRPr>
            </a:lvl2pPr>
            <a:lvl3pPr marL="809625" indent="-276225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Courier New" pitchFamily="49" charset="0"/>
              <a:buChar char="o"/>
              <a:tabLst/>
              <a:defRPr lang="de-DE" sz="1600" baseline="0" dirty="0" smtClean="0">
                <a:solidFill>
                  <a:schemeClr val="tx1"/>
                </a:solidFill>
                <a:latin typeface="+mn-lt"/>
              </a:defRPr>
            </a:lvl3pPr>
            <a:lvl4pPr marL="10795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&gt;"/>
              <a:defRPr sz="1400" baseline="0">
                <a:solidFill>
                  <a:schemeClr val="tx1"/>
                </a:solidFill>
                <a:latin typeface="+mn-lt"/>
              </a:defRPr>
            </a:lvl4pPr>
            <a:lvl5pPr marL="1343025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itchFamily="34" charset="0"/>
              <a:buChar char="•"/>
              <a:tabLst/>
              <a:defRPr sz="1400" baseline="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b="1" kern="0" dirty="0" smtClean="0">
                <a:solidFill>
                  <a:schemeClr val="tx2"/>
                </a:solidFill>
              </a:rPr>
              <a:t>IO-Link interface</a:t>
            </a:r>
          </a:p>
          <a:p>
            <a:r>
              <a:rPr lang="en-US" sz="1400" kern="0" dirty="0" smtClean="0"/>
              <a:t>Bi-directional communication with all current field-bus systems</a:t>
            </a:r>
          </a:p>
          <a:p>
            <a:r>
              <a:rPr lang="en-US" sz="1400" kern="0" dirty="0" smtClean="0"/>
              <a:t>Recorded condition data can be viewed and used up to the highest level of control</a:t>
            </a:r>
          </a:p>
          <a:p>
            <a:r>
              <a:rPr lang="en-US" sz="1400" kern="0" dirty="0" smtClean="0"/>
              <a:t>Supports remote parameterization and remote diagnostics</a:t>
            </a:r>
            <a:endParaRPr lang="en-US" sz="1400" kern="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642" y="1772816"/>
            <a:ext cx="687600" cy="682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platzhalter 2"/>
          <p:cNvSpPr txBox="1">
            <a:spLocks/>
          </p:cNvSpPr>
          <p:nvPr/>
        </p:nvSpPr>
        <p:spPr bwMode="auto">
          <a:xfrm>
            <a:off x="5484910" y="1772816"/>
            <a:ext cx="3291172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•"/>
              <a:defRPr sz="18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00000"/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+mn-lt"/>
              </a:defRPr>
            </a:lvl2pPr>
            <a:lvl3pPr marL="809625" indent="-276225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Courier New" pitchFamily="49" charset="0"/>
              <a:buChar char="o"/>
              <a:tabLst/>
              <a:defRPr lang="de-DE" sz="1600" baseline="0" dirty="0" smtClean="0">
                <a:solidFill>
                  <a:schemeClr val="tx1"/>
                </a:solidFill>
                <a:latin typeface="+mn-lt"/>
              </a:defRPr>
            </a:lvl3pPr>
            <a:lvl4pPr marL="10795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&gt;"/>
              <a:defRPr sz="1400" baseline="0">
                <a:solidFill>
                  <a:schemeClr val="tx1"/>
                </a:solidFill>
                <a:latin typeface="+mn-lt"/>
              </a:defRPr>
            </a:lvl4pPr>
            <a:lvl5pPr marL="1343025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itchFamily="34" charset="0"/>
              <a:buChar char="•"/>
              <a:tabLst/>
              <a:defRPr sz="1400" baseline="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b="1" kern="0" dirty="0" smtClean="0">
                <a:solidFill>
                  <a:schemeClr val="tx2"/>
                </a:solidFill>
              </a:rPr>
              <a:t>Energy Monitoring</a:t>
            </a:r>
          </a:p>
          <a:p>
            <a:r>
              <a:rPr lang="en-US" sz="1400" kern="0" dirty="0" smtClean="0"/>
              <a:t>Measures and monitors the vacuum system´s energy consumption </a:t>
            </a:r>
          </a:p>
          <a:p>
            <a:r>
              <a:rPr lang="en-US" sz="1400" kern="0" dirty="0" smtClean="0"/>
              <a:t>Identifies excessive energy consumption </a:t>
            </a:r>
          </a:p>
          <a:p>
            <a:r>
              <a:rPr lang="en-US" sz="1400" kern="0" dirty="0" smtClean="0"/>
              <a:t>Trend analysis per component, </a:t>
            </a:r>
            <a:r>
              <a:rPr lang="en-US" altLang="de-DE" sz="1400" dirty="0" smtClean="0"/>
              <a:t>  production cycle and shift</a:t>
            </a:r>
            <a:endParaRPr lang="en-US" altLang="de-DE" sz="1400" dirty="0" smtClean="0">
              <a:solidFill>
                <a:srgbClr val="FF0000"/>
              </a:solidFill>
            </a:endParaRPr>
          </a:p>
          <a:p>
            <a:endParaRPr lang="en-US" sz="1400" kern="0" dirty="0"/>
          </a:p>
        </p:txBody>
      </p:sp>
      <p:sp>
        <p:nvSpPr>
          <p:cNvPr id="10" name="Textplatzhalter 2"/>
          <p:cNvSpPr txBox="1">
            <a:spLocks/>
          </p:cNvSpPr>
          <p:nvPr/>
        </p:nvSpPr>
        <p:spPr bwMode="auto">
          <a:xfrm>
            <a:off x="5472086" y="4157811"/>
            <a:ext cx="3291172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•"/>
              <a:defRPr sz="18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00000"/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+mn-lt"/>
              </a:defRPr>
            </a:lvl2pPr>
            <a:lvl3pPr marL="809625" indent="-276225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Courier New" pitchFamily="49" charset="0"/>
              <a:buChar char="o"/>
              <a:tabLst/>
              <a:defRPr lang="de-DE" sz="1600" baseline="0" dirty="0" smtClean="0">
                <a:solidFill>
                  <a:schemeClr val="tx1"/>
                </a:solidFill>
                <a:latin typeface="+mn-lt"/>
              </a:defRPr>
            </a:lvl3pPr>
            <a:lvl4pPr marL="10795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&gt;"/>
              <a:defRPr sz="1400" baseline="0">
                <a:solidFill>
                  <a:schemeClr val="tx1"/>
                </a:solidFill>
                <a:latin typeface="+mn-lt"/>
              </a:defRPr>
            </a:lvl4pPr>
            <a:lvl5pPr marL="1343025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itchFamily="34" charset="0"/>
              <a:buChar char="•"/>
              <a:tabLst/>
              <a:defRPr sz="1400" baseline="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400" b="1" kern="0" dirty="0" smtClean="0">
                <a:solidFill>
                  <a:schemeClr val="tx2"/>
                </a:solidFill>
              </a:rPr>
              <a:t>Automatic air saving function</a:t>
            </a:r>
          </a:p>
          <a:p>
            <a:r>
              <a:rPr lang="en-US" sz="1400" kern="0" dirty="0" smtClean="0"/>
              <a:t>Decreases compressed air consumption  by up to 80%</a:t>
            </a:r>
          </a:p>
          <a:p>
            <a:r>
              <a:rPr lang="en-US" sz="1400" kern="0" dirty="0" smtClean="0"/>
              <a:t>Switches off the suction function once a safe vacuum value has been reached until the next cycle or until the vacuum falls below this value</a:t>
            </a:r>
            <a:endParaRPr lang="en-US" sz="1400" kern="0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642" y="4149080"/>
            <a:ext cx="687600" cy="690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108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0" name="Picture 2" descr="H:\Vortrag\Bilder\EM_EN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63"/>
          <a:stretch/>
        </p:blipFill>
        <p:spPr bwMode="auto">
          <a:xfrm>
            <a:off x="394592" y="1811089"/>
            <a:ext cx="6975475" cy="3418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862362"/>
            <a:ext cx="5113338" cy="136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13" name="Inhaltsplatzhalter 2"/>
          <p:cNvSpPr txBox="1">
            <a:spLocks/>
          </p:cNvSpPr>
          <p:nvPr/>
        </p:nvSpPr>
        <p:spPr bwMode="auto">
          <a:xfrm>
            <a:off x="393700" y="5229200"/>
            <a:ext cx="8394700" cy="8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180975" indent="-180975" eaLnBrk="1" hangingPunct="1">
              <a:spcBef>
                <a:spcPct val="20000"/>
              </a:spcBef>
              <a:buClr>
                <a:srgbClr val="00549C"/>
              </a:buClr>
              <a:buSzPct val="120000"/>
              <a:buFont typeface="Arial" pitchFamily="34" charset="0"/>
              <a:buChar char="•"/>
            </a:pPr>
            <a:r>
              <a:rPr lang="en-US" altLang="de-DE" sz="1600" dirty="0" smtClean="0">
                <a:latin typeface="+mn-lt"/>
                <a:cs typeface="+mn-cs"/>
              </a:rPr>
              <a:t>Measuring of the current energy consumption </a:t>
            </a:r>
          </a:p>
          <a:p>
            <a:pPr marL="180975" indent="-180975" eaLnBrk="1" hangingPunct="1">
              <a:spcBef>
                <a:spcPct val="20000"/>
              </a:spcBef>
              <a:buClr>
                <a:srgbClr val="00549C"/>
              </a:buClr>
              <a:buSzPct val="120000"/>
              <a:buFont typeface="Arial" pitchFamily="34" charset="0"/>
              <a:buChar char="•"/>
            </a:pPr>
            <a:r>
              <a:rPr lang="en-US" altLang="de-DE" sz="1600" dirty="0" smtClean="0">
                <a:latin typeface="+mn-lt"/>
                <a:cs typeface="+mn-cs"/>
              </a:rPr>
              <a:t>Identification of consumption trends and status</a:t>
            </a:r>
          </a:p>
          <a:p>
            <a:pPr marL="180975" indent="-180975" eaLnBrk="1" hangingPunct="1">
              <a:spcBef>
                <a:spcPct val="20000"/>
              </a:spcBef>
              <a:buClr>
                <a:srgbClr val="00549C"/>
              </a:buClr>
              <a:buSzPct val="120000"/>
              <a:buFont typeface="Arial" pitchFamily="34" charset="0"/>
              <a:buChar char="•"/>
            </a:pPr>
            <a:r>
              <a:rPr lang="en-US" altLang="de-DE" sz="1600" dirty="0" smtClean="0">
                <a:latin typeface="+mn-lt"/>
                <a:cs typeface="+mn-cs"/>
              </a:rPr>
              <a:t>Optimization of the gripper system in terms of energy consumption and performance</a:t>
            </a:r>
            <a:endParaRPr lang="en-US" altLang="de-DE" sz="1600" dirty="0">
              <a:latin typeface="+mn-lt"/>
              <a:cs typeface="+mn-cs"/>
            </a:endParaRPr>
          </a:p>
        </p:txBody>
      </p:sp>
      <p:sp>
        <p:nvSpPr>
          <p:cNvPr id="15" name="Titel 1"/>
          <p:cNvSpPr txBox="1">
            <a:spLocks/>
          </p:cNvSpPr>
          <p:nvPr/>
        </p:nvSpPr>
        <p:spPr>
          <a:xfrm>
            <a:off x="335632" y="260648"/>
            <a:ext cx="6324600" cy="457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549C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549C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549C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549C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549C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Arial" charset="0"/>
              </a:defRPr>
            </a:lvl9pPr>
          </a:lstStyle>
          <a:p>
            <a:r>
              <a:rPr lang="de-DE" sz="1800" dirty="0"/>
              <a:t>Schmalz </a:t>
            </a:r>
            <a:r>
              <a:rPr lang="en-US" sz="1800" dirty="0" smtClean="0"/>
              <a:t>eco</a:t>
            </a:r>
            <a:r>
              <a:rPr lang="de-DE" sz="1800" dirty="0" smtClean="0"/>
              <a:t> </a:t>
            </a:r>
            <a:r>
              <a:rPr lang="en-US" sz="1800" dirty="0" smtClean="0"/>
              <a:t>nozzle</a:t>
            </a:r>
            <a:r>
              <a:rPr lang="de-DE" sz="1800" dirty="0" smtClean="0"/>
              <a:t> </a:t>
            </a:r>
            <a:r>
              <a:rPr lang="en-US" sz="1800" dirty="0" smtClean="0"/>
              <a:t>technology</a:t>
            </a:r>
            <a:r>
              <a:rPr lang="de-DE" sz="1800" dirty="0" smtClean="0"/>
              <a:t> </a:t>
            </a:r>
            <a:r>
              <a:rPr lang="de-DE" sz="1800" dirty="0"/>
              <a:t>in Compact </a:t>
            </a:r>
            <a:r>
              <a:rPr lang="en-US" sz="1800" dirty="0" smtClean="0"/>
              <a:t>Ejectors</a:t>
            </a:r>
            <a:endParaRPr lang="en-US" sz="1800" kern="0" dirty="0"/>
          </a:p>
        </p:txBody>
      </p:sp>
      <p:sp>
        <p:nvSpPr>
          <p:cNvPr id="7" name="Textplatzhalter 3"/>
          <p:cNvSpPr txBox="1">
            <a:spLocks/>
          </p:cNvSpPr>
          <p:nvPr/>
        </p:nvSpPr>
        <p:spPr>
          <a:xfrm>
            <a:off x="374650" y="1341438"/>
            <a:ext cx="8394700" cy="288926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00000"/>
              <a:defRPr sz="2000" b="1">
                <a:solidFill>
                  <a:srgbClr val="00549C"/>
                </a:solidFill>
                <a:latin typeface="+mn-lt"/>
                <a:ea typeface="+mn-ea"/>
                <a:cs typeface="+mn-cs"/>
              </a:defRPr>
            </a:lvl1pPr>
            <a:lvl2pPr marL="363538" indent="-1841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720725" indent="-1778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Char char="-"/>
              <a:defRPr sz="1600">
                <a:solidFill>
                  <a:schemeClr val="tx1"/>
                </a:solidFill>
                <a:latin typeface="+mn-lt"/>
              </a:defRPr>
            </a:lvl3pPr>
            <a:lvl4pPr marL="1222375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Char char="o"/>
              <a:defRPr sz="1400">
                <a:solidFill>
                  <a:schemeClr val="tx1"/>
                </a:solidFill>
                <a:latin typeface="+mn-lt"/>
              </a:defRPr>
            </a:lvl4pPr>
            <a:lvl5pPr marL="1704975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itchFamily="34" charset="0"/>
              <a:buChar char="&gt;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Energy and Process Control – Energy Monitoring</a:t>
            </a:r>
          </a:p>
        </p:txBody>
      </p:sp>
    </p:spTree>
    <p:extLst>
      <p:ext uri="{BB962C8B-B14F-4D97-AF65-F5344CB8AC3E}">
        <p14:creationId xmlns:p14="http://schemas.microsoft.com/office/powerpoint/2010/main" val="398632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215900"/>
            <a:ext cx="6324600" cy="457200"/>
          </a:xfrm>
        </p:spPr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pic>
        <p:nvPicPr>
          <p:cNvPr id="9" name="Bildplatzhalter 8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6" r="5656"/>
          <a:stretch>
            <a:fillRect/>
          </a:stretch>
        </p:blipFill>
        <p:spPr>
          <a:xfrm>
            <a:off x="4932040" y="1556791"/>
            <a:ext cx="4213737" cy="3167062"/>
          </a:xfrm>
        </p:spPr>
      </p:pic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-19050" y="2202930"/>
            <a:ext cx="3960000" cy="433387"/>
          </a:xfrm>
          <a:solidFill>
            <a:schemeClr val="accent5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Industry 4.0: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Automation Technology in Transition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-20136" y="2924944"/>
            <a:ext cx="3960000" cy="433387"/>
          </a:xfrm>
        </p:spPr>
        <p:txBody>
          <a:bodyPr/>
          <a:lstStyle/>
          <a:p>
            <a:r>
              <a:rPr lang="en-US" dirty="0" smtClean="0"/>
              <a:t>Smart Field Devices</a:t>
            </a:r>
            <a:endParaRPr lang="en-US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/>
          </p:nvPr>
        </p:nvSpPr>
        <p:spPr>
          <a:xfrm>
            <a:off x="-20136" y="3573165"/>
            <a:ext cx="3960000" cy="433387"/>
          </a:xfrm>
        </p:spPr>
        <p:txBody>
          <a:bodyPr/>
          <a:lstStyle/>
          <a:p>
            <a:r>
              <a:rPr lang="en-US" altLang="de-DE" dirty="0" smtClean="0">
                <a:solidFill>
                  <a:srgbClr val="6F7072"/>
                </a:solidFill>
              </a:rPr>
              <a:t>Innovations in </a:t>
            </a:r>
            <a:r>
              <a:rPr lang="en-US" altLang="de-DE" dirty="0" err="1" smtClean="0">
                <a:solidFill>
                  <a:srgbClr val="6F7072"/>
                </a:solidFill>
              </a:rPr>
              <a:t>i</a:t>
            </a:r>
            <a:r>
              <a:rPr lang="en-US" altLang="de-DE" dirty="0" smtClean="0">
                <a:solidFill>
                  <a:srgbClr val="6F7072"/>
                </a:solidFill>
              </a:rPr>
              <a:t>-series: </a:t>
            </a:r>
            <a:br>
              <a:rPr lang="en-US" altLang="de-DE" dirty="0" smtClean="0">
                <a:solidFill>
                  <a:srgbClr val="6F7072"/>
                </a:solidFill>
              </a:rPr>
            </a:br>
            <a:r>
              <a:rPr lang="en-US" altLang="de-DE" dirty="0" smtClean="0">
                <a:solidFill>
                  <a:srgbClr val="6F7072"/>
                </a:solidFill>
              </a:rPr>
              <a:t>Switch </a:t>
            </a:r>
            <a:r>
              <a:rPr lang="en-US" altLang="de-DE" dirty="0" err="1" smtClean="0">
                <a:solidFill>
                  <a:srgbClr val="6F7072"/>
                </a:solidFill>
              </a:rPr>
              <a:t>VSi</a:t>
            </a:r>
            <a:r>
              <a:rPr lang="en-US" altLang="de-DE" dirty="0" smtClean="0">
                <a:solidFill>
                  <a:srgbClr val="6F7072"/>
                </a:solidFill>
              </a:rPr>
              <a:t> &amp; Vacuum terminal </a:t>
            </a:r>
            <a:r>
              <a:rPr lang="en-US" altLang="de-DE" dirty="0" err="1" smtClean="0">
                <a:solidFill>
                  <a:srgbClr val="6F7072"/>
                </a:solidFill>
              </a:rPr>
              <a:t>SCTMi</a:t>
            </a:r>
            <a:endParaRPr lang="en-US" dirty="0">
              <a:solidFill>
                <a:srgbClr val="6F7072"/>
              </a:solidFill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6"/>
          </p:nvPr>
        </p:nvSpPr>
        <p:spPr>
          <a:xfrm>
            <a:off x="-20136" y="4221385"/>
            <a:ext cx="3960000" cy="433387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10" name="Textplatzhalter 3"/>
          <p:cNvSpPr txBox="1">
            <a:spLocks/>
          </p:cNvSpPr>
          <p:nvPr/>
        </p:nvSpPr>
        <p:spPr bwMode="auto">
          <a:xfrm>
            <a:off x="-21134" y="1556791"/>
            <a:ext cx="3960000" cy="43338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  <a:effectLst/>
          <a:extLst/>
        </p:spPr>
        <p:txBody>
          <a:bodyPr vert="horz" wrap="square" lIns="108000" tIns="0" rIns="0" bIns="0" numCol="1" anchor="ctr" anchorCtr="0" compatLnSpc="1">
            <a:prstTxWarp prst="textNoShape">
              <a:avLst/>
            </a:prstTxWarp>
          </a:bodyPr>
          <a:lstStyle>
            <a:lvl1pPr marL="295275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00000"/>
              <a:tabLst>
                <a:tab pos="542925" algn="l"/>
                <a:tab pos="809625" algn="l"/>
              </a:tabLst>
              <a:defRPr sz="1200" b="1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363538" indent="-1841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720725" indent="-1778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Char char="-"/>
              <a:defRPr sz="1600">
                <a:solidFill>
                  <a:schemeClr val="tx1"/>
                </a:solidFill>
                <a:latin typeface="+mn-lt"/>
              </a:defRPr>
            </a:lvl3pPr>
            <a:lvl4pPr marL="1222375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Char char="o"/>
              <a:defRPr sz="1400">
                <a:solidFill>
                  <a:schemeClr val="tx1"/>
                </a:solidFill>
                <a:latin typeface="+mn-lt"/>
              </a:defRPr>
            </a:lvl4pPr>
            <a:lvl5pPr marL="1704975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itchFamily="34" charset="0"/>
              <a:buChar char="&gt;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 smtClean="0">
                <a:latin typeface="Arial" pitchFamily="34" charset="0"/>
              </a:rPr>
              <a:t>Intelligence meets efficiency: </a:t>
            </a:r>
            <a:br>
              <a:rPr lang="en-US" dirty="0" smtClean="0">
                <a:latin typeface="Arial" pitchFamily="34" charset="0"/>
              </a:rPr>
            </a:br>
            <a:r>
              <a:rPr lang="en-US" dirty="0" smtClean="0">
                <a:latin typeface="Arial" pitchFamily="34" charset="0"/>
              </a:rPr>
              <a:t>Schmalz eco nozzle technology</a:t>
            </a:r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774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Industry 4.0: Automation Technology in Transition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393700" y="2060848"/>
            <a:ext cx="4682356" cy="4055790"/>
          </a:xfrm>
        </p:spPr>
        <p:txBody>
          <a:bodyPr/>
          <a:lstStyle/>
          <a:p>
            <a:r>
              <a:rPr lang="en-US" dirty="0" smtClean="0"/>
              <a:t>Production becomes highly flexible, highly productive and resource-efficient</a:t>
            </a:r>
          </a:p>
          <a:p>
            <a:r>
              <a:rPr lang="en-US" dirty="0" smtClean="0"/>
              <a:t>Individualization (batch size of 1) under efficient high-volume production conditions</a:t>
            </a:r>
          </a:p>
          <a:p>
            <a:r>
              <a:rPr lang="de-DE" dirty="0" smtClean="0"/>
              <a:t>The </a:t>
            </a:r>
            <a:r>
              <a:rPr lang="en-US" dirty="0" smtClean="0"/>
              <a:t>increasing complexity of the production and process becomes manageable</a:t>
            </a:r>
          </a:p>
          <a:p>
            <a:r>
              <a:rPr lang="en-US" dirty="0" smtClean="0"/>
              <a:t>Autonomous production units organize themselves on an ad hoc basis– the product determines its own production process</a:t>
            </a:r>
          </a:p>
          <a:p>
            <a:r>
              <a:rPr lang="en-US" dirty="0" smtClean="0"/>
              <a:t>Employees benefit from intelligent assistance systems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The Internet of Things/ Industry 4.0:</a:t>
            </a:r>
            <a:br>
              <a:rPr lang="en-US" dirty="0" smtClean="0"/>
            </a:br>
            <a:r>
              <a:rPr lang="en-US" dirty="0" smtClean="0"/>
              <a:t>features and benefits</a:t>
            </a:r>
            <a:endParaRPr lang="en-US" dirty="0"/>
          </a:p>
        </p:txBody>
      </p:sp>
      <p:sp>
        <p:nvSpPr>
          <p:cNvPr id="3" name="AutoShape 2" descr="Bildergebnis für industrie 4.0 logo"/>
          <p:cNvSpPr>
            <a:spLocks noChangeAspect="1" noChangeArrowheads="1"/>
          </p:cNvSpPr>
          <p:nvPr/>
        </p:nvSpPr>
        <p:spPr bwMode="auto">
          <a:xfrm>
            <a:off x="0" y="-136525"/>
            <a:ext cx="177165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2050" name="Picture 2" descr="\\schmalz15\Fileserver\Allgemein\Medien\Fotos\Printmedien\VT\Neuheiten\2014-09_Energie- und Prozesskontrolle (Industrie 4.0) Update\Titel_Indu_4_SCPSi_3306_persp Kopi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336" y="1510977"/>
            <a:ext cx="3833664" cy="383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51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79" y="1556792"/>
            <a:ext cx="7325521" cy="490642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Industry 4.0: Automation Technology in Transition</a:t>
            </a:r>
            <a:endParaRPr lang="en-US" dirty="0"/>
          </a:p>
        </p:txBody>
      </p:sp>
      <p:sp>
        <p:nvSpPr>
          <p:cNvPr id="8" name="Titel 1"/>
          <p:cNvSpPr txBox="1">
            <a:spLocks/>
          </p:cNvSpPr>
          <p:nvPr/>
        </p:nvSpPr>
        <p:spPr bwMode="auto">
          <a:xfrm>
            <a:off x="393700" y="1342679"/>
            <a:ext cx="8394700" cy="646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00549C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549C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549C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549C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549C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Arial" charset="0"/>
              </a:defRPr>
            </a:lvl9pPr>
          </a:lstStyle>
          <a:p>
            <a:pPr>
              <a:spcBef>
                <a:spcPts val="0"/>
              </a:spcBef>
            </a:pPr>
            <a:r>
              <a:rPr lang="en-US" kern="0" dirty="0"/>
              <a:t>C</a:t>
            </a:r>
            <a:r>
              <a:rPr lang="en-US" kern="0" dirty="0" smtClean="0"/>
              <a:t>urrent communication</a:t>
            </a:r>
            <a:r>
              <a:rPr lang="de-DE" kern="0" dirty="0" smtClean="0"/>
              <a:t> </a:t>
            </a:r>
            <a:r>
              <a:rPr lang="en-US" kern="0" dirty="0" smtClean="0"/>
              <a:t>structure:</a:t>
            </a:r>
          </a:p>
          <a:p>
            <a:r>
              <a:rPr lang="en-US" sz="1600" dirty="0" smtClean="0">
                <a:solidFill>
                  <a:srgbClr val="6F7072"/>
                </a:solidFill>
              </a:rPr>
              <a:t>Hierarchical</a:t>
            </a:r>
            <a:r>
              <a:rPr lang="de-DE" sz="1600" dirty="0" smtClean="0">
                <a:solidFill>
                  <a:srgbClr val="6F7072"/>
                </a:solidFill>
              </a:rPr>
              <a:t> </a:t>
            </a:r>
            <a:r>
              <a:rPr lang="en-US" sz="1600" dirty="0" smtClean="0">
                <a:solidFill>
                  <a:srgbClr val="6F7072"/>
                </a:solidFill>
              </a:rPr>
              <a:t>architecture</a:t>
            </a:r>
            <a:r>
              <a:rPr lang="de-DE" sz="1600" dirty="0" smtClean="0">
                <a:solidFill>
                  <a:srgbClr val="6F7072"/>
                </a:solidFill>
              </a:rPr>
              <a:t> in traditional </a:t>
            </a:r>
            <a:r>
              <a:rPr lang="en-US" sz="1600" dirty="0" smtClean="0">
                <a:solidFill>
                  <a:srgbClr val="6F7072"/>
                </a:solidFill>
              </a:rPr>
              <a:t>automation</a:t>
            </a:r>
            <a:r>
              <a:rPr lang="de-DE" sz="1600" dirty="0" smtClean="0">
                <a:solidFill>
                  <a:srgbClr val="6F7072"/>
                </a:solidFill>
              </a:rPr>
              <a:t> </a:t>
            </a:r>
            <a:r>
              <a:rPr lang="en-US" sz="1600" dirty="0" smtClean="0">
                <a:solidFill>
                  <a:srgbClr val="6F7072"/>
                </a:solidFill>
              </a:rPr>
              <a:t>pyramid</a:t>
            </a:r>
            <a:endParaRPr lang="en-US" kern="0" dirty="0">
              <a:solidFill>
                <a:srgbClr val="6F70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67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Industry 4.0: Automation Technology in Transition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213" y="2348880"/>
            <a:ext cx="5607099" cy="3921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el 1"/>
          <p:cNvSpPr txBox="1">
            <a:spLocks/>
          </p:cNvSpPr>
          <p:nvPr/>
        </p:nvSpPr>
        <p:spPr bwMode="auto">
          <a:xfrm>
            <a:off x="374650" y="1341438"/>
            <a:ext cx="8394700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00549C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549C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549C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549C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549C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1600" b="1">
                <a:solidFill>
                  <a:srgbClr val="00549C"/>
                </a:solidFill>
                <a:latin typeface="Arial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en-US" kern="0" dirty="0" smtClean="0"/>
              <a:t>The future of the Internet of Things/ Industry 4.0:</a:t>
            </a:r>
          </a:p>
          <a:p>
            <a:r>
              <a:rPr lang="en-US" sz="1600" dirty="0" smtClean="0">
                <a:solidFill>
                  <a:srgbClr val="6F7072"/>
                </a:solidFill>
              </a:rPr>
              <a:t>Seamless communication in the automation cloud using intelligent Schmalz components</a:t>
            </a:r>
            <a:endParaRPr lang="en-US" kern="0" dirty="0">
              <a:solidFill>
                <a:srgbClr val="6F7072"/>
              </a:solidFill>
            </a:endParaRPr>
          </a:p>
        </p:txBody>
      </p:sp>
      <p:cxnSp>
        <p:nvCxnSpPr>
          <p:cNvPr id="4" name="Gerade Verbindung mit Pfeil 3"/>
          <p:cNvCxnSpPr/>
          <p:nvPr/>
        </p:nvCxnSpPr>
        <p:spPr bwMode="auto">
          <a:xfrm flipH="1">
            <a:off x="4572000" y="4833156"/>
            <a:ext cx="288032" cy="3600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Gerade Verbindung 5"/>
          <p:cNvCxnSpPr/>
          <p:nvPr/>
        </p:nvCxnSpPr>
        <p:spPr bwMode="auto">
          <a:xfrm>
            <a:off x="4860032" y="5157192"/>
            <a:ext cx="2232248" cy="1112789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" name="Textfeld 7"/>
          <p:cNvSpPr txBox="1"/>
          <p:nvPr/>
        </p:nvSpPr>
        <p:spPr bwMode="auto">
          <a:xfrm>
            <a:off x="7200056" y="6131481"/>
            <a:ext cx="18002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indent="0">
              <a:buFont typeface="Arial" pitchFamily="34" charset="0"/>
              <a:buNone/>
              <a:defRPr sz="1600" b="1">
                <a:solidFill>
                  <a:srgbClr val="6F707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Real-time / PLC !</a:t>
            </a:r>
            <a:endParaRPr lang="en-US" dirty="0"/>
          </a:p>
        </p:txBody>
      </p:sp>
      <p:cxnSp>
        <p:nvCxnSpPr>
          <p:cNvPr id="11" name="Gerade Verbindung mit Pfeil 10"/>
          <p:cNvCxnSpPr/>
          <p:nvPr/>
        </p:nvCxnSpPr>
        <p:spPr bwMode="auto">
          <a:xfrm flipH="1">
            <a:off x="5184068" y="3657786"/>
            <a:ext cx="144016" cy="3600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Gerade Verbindung mit Pfeil 12"/>
          <p:cNvCxnSpPr/>
          <p:nvPr/>
        </p:nvCxnSpPr>
        <p:spPr bwMode="auto">
          <a:xfrm>
            <a:off x="5256076" y="4459957"/>
            <a:ext cx="360040" cy="21602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Gerade Verbindung mit Pfeil 13"/>
          <p:cNvCxnSpPr/>
          <p:nvPr/>
        </p:nvCxnSpPr>
        <p:spPr bwMode="auto">
          <a:xfrm>
            <a:off x="3491880" y="3645024"/>
            <a:ext cx="864096" cy="38556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arrow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Gerade Verbindung 20"/>
          <p:cNvCxnSpPr/>
          <p:nvPr/>
        </p:nvCxnSpPr>
        <p:spPr bwMode="auto">
          <a:xfrm flipV="1">
            <a:off x="5436096" y="2420888"/>
            <a:ext cx="1368152" cy="1416918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feld 22"/>
          <p:cNvSpPr txBox="1"/>
          <p:nvPr/>
        </p:nvSpPr>
        <p:spPr bwMode="auto">
          <a:xfrm>
            <a:off x="6917233" y="2240493"/>
            <a:ext cx="180020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Font typeface="Arial" pitchFamily="34" charset="0"/>
              <a:buNone/>
            </a:pPr>
            <a:r>
              <a:rPr lang="en-US" sz="1600" b="1" dirty="0">
                <a:solidFill>
                  <a:srgbClr val="6F7072"/>
                </a:solidFill>
                <a:latin typeface="+mj-lt"/>
                <a:ea typeface="+mj-ea"/>
                <a:cs typeface="+mj-cs"/>
              </a:rPr>
              <a:t>D</a:t>
            </a:r>
            <a:r>
              <a:rPr lang="en-US" sz="1600" b="1" dirty="0" smtClean="0">
                <a:solidFill>
                  <a:srgbClr val="6F7072"/>
                </a:solidFill>
                <a:latin typeface="+mj-lt"/>
                <a:ea typeface="+mj-ea"/>
                <a:cs typeface="+mj-cs"/>
              </a:rPr>
              <a:t>ata</a:t>
            </a:r>
            <a:r>
              <a:rPr lang="de-DE" sz="1600" b="1" dirty="0" smtClean="0">
                <a:solidFill>
                  <a:srgbClr val="6F7072"/>
                </a:solidFill>
                <a:latin typeface="+mj-lt"/>
                <a:ea typeface="+mj-ea"/>
                <a:cs typeface="+mj-cs"/>
              </a:rPr>
              <a:t> !</a:t>
            </a:r>
            <a:endParaRPr lang="de-DE" sz="1600" b="1" dirty="0">
              <a:solidFill>
                <a:srgbClr val="6F7072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5" name="Gerade Verbindung 24"/>
          <p:cNvCxnSpPr/>
          <p:nvPr/>
        </p:nvCxnSpPr>
        <p:spPr bwMode="auto">
          <a:xfrm flipV="1">
            <a:off x="3923928" y="2420888"/>
            <a:ext cx="2880320" cy="1236898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Gerade Verbindung 25"/>
          <p:cNvCxnSpPr/>
          <p:nvPr/>
        </p:nvCxnSpPr>
        <p:spPr bwMode="auto">
          <a:xfrm flipV="1">
            <a:off x="5616116" y="2420888"/>
            <a:ext cx="1188132" cy="194421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47533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523" y="5053013"/>
            <a:ext cx="418005" cy="1039812"/>
          </a:xfrm>
          <a:prstGeom prst="rect">
            <a:avLst/>
          </a:prstGeom>
        </p:spPr>
      </p:pic>
      <p:pic>
        <p:nvPicPr>
          <p:cNvPr id="3077" name="Picture 5" descr="S:\Allgemein\Medien\Fotos\Produkte\VT\Produkte\Spezialgreifer\Composite-Greifer\Composite-Greifer SCG-E\Bearbeitet\SCG-E_w10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4" t="27513" r="53324" b="15577"/>
          <a:stretch/>
        </p:blipFill>
        <p:spPr bwMode="auto">
          <a:xfrm>
            <a:off x="880830" y="3716052"/>
            <a:ext cx="1051389" cy="1010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\\schmalz15\Fileserver\Allgemein\Medien\Fotos\Produkte\VT\Produkte\Systemkomponenten\Kompaktterminal SCTMI\2015\IMG_9402_w10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528" y="3461045"/>
            <a:ext cx="2133770" cy="142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\\schmalz15\Fileserver\Allgemein\Medien\Fotos\Produkte\VT\Anwendungen\Faserverbund\2015\2015-03_Matrixgreifer_intern\Bearbeitet\IMG_9683_w1010-weiss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2"/>
          <a:stretch/>
        </p:blipFill>
        <p:spPr bwMode="auto">
          <a:xfrm>
            <a:off x="2886074" y="5114268"/>
            <a:ext cx="1541463" cy="110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S:\Allgemein\Medien\Fotos\Produkte\VT\Produkte\Schalter und Systemüberwachung\Kombinierte Vakuum-, Druckschalter\Vakuum- und Druckschalter VSi\2015_Rendering_Oldsen\pf_VSi_567_577_w101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2" t="14533" r="71922" b="8903"/>
          <a:stretch/>
        </p:blipFill>
        <p:spPr bwMode="auto">
          <a:xfrm>
            <a:off x="6604917" y="5148263"/>
            <a:ext cx="487363" cy="116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Master_Profib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13" y="1793801"/>
            <a:ext cx="731837" cy="242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Challenge in I4.0 for end-effectors</a:t>
            </a:r>
            <a:endParaRPr lang="en-US" altLang="de-DE" dirty="0" smtClean="0">
              <a:solidFill>
                <a:schemeClr val="tx1"/>
              </a:solidFill>
            </a:endParaRPr>
          </a:p>
        </p:txBody>
      </p:sp>
      <p:pic>
        <p:nvPicPr>
          <p:cNvPr id="1229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4498975"/>
            <a:ext cx="792162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Grafik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963" y="2276475"/>
            <a:ext cx="771525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298" name="Gerade Verbindung 17"/>
          <p:cNvCxnSpPr>
            <a:cxnSpLocks noChangeShapeType="1"/>
          </p:cNvCxnSpPr>
          <p:nvPr/>
        </p:nvCxnSpPr>
        <p:spPr bwMode="auto">
          <a:xfrm flipH="1" flipV="1">
            <a:off x="2249488" y="2776538"/>
            <a:ext cx="1890712" cy="292422"/>
          </a:xfrm>
          <a:prstGeom prst="line">
            <a:avLst/>
          </a:prstGeom>
          <a:noFill/>
          <a:ln w="19050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299" name="Gerade Verbindung 20"/>
          <p:cNvCxnSpPr>
            <a:cxnSpLocks noChangeShapeType="1"/>
          </p:cNvCxnSpPr>
          <p:nvPr/>
        </p:nvCxnSpPr>
        <p:spPr bwMode="auto">
          <a:xfrm flipH="1">
            <a:off x="4427538" y="2776538"/>
            <a:ext cx="1747838" cy="292422"/>
          </a:xfrm>
          <a:prstGeom prst="line">
            <a:avLst/>
          </a:prstGeom>
          <a:noFill/>
          <a:ln w="19050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00" name="Gerade Verbindung 22"/>
          <p:cNvCxnSpPr>
            <a:cxnSpLocks noChangeShapeType="1"/>
          </p:cNvCxnSpPr>
          <p:nvPr/>
        </p:nvCxnSpPr>
        <p:spPr bwMode="auto">
          <a:xfrm flipH="1">
            <a:off x="1922464" y="3322670"/>
            <a:ext cx="2217736" cy="617505"/>
          </a:xfrm>
          <a:prstGeom prst="line">
            <a:avLst/>
          </a:prstGeom>
          <a:noFill/>
          <a:ln w="19050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01" name="Gerade Verbindung 23"/>
          <p:cNvCxnSpPr>
            <a:cxnSpLocks noChangeShapeType="1"/>
          </p:cNvCxnSpPr>
          <p:nvPr/>
        </p:nvCxnSpPr>
        <p:spPr bwMode="auto">
          <a:xfrm flipH="1" flipV="1">
            <a:off x="4427538" y="3322670"/>
            <a:ext cx="2106612" cy="617506"/>
          </a:xfrm>
          <a:prstGeom prst="line">
            <a:avLst/>
          </a:prstGeom>
          <a:noFill/>
          <a:ln w="19050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02" name="Gerade Verbindung 31"/>
          <p:cNvCxnSpPr>
            <a:cxnSpLocks noChangeShapeType="1"/>
          </p:cNvCxnSpPr>
          <p:nvPr/>
        </p:nvCxnSpPr>
        <p:spPr bwMode="auto">
          <a:xfrm flipH="1">
            <a:off x="2627313" y="3609975"/>
            <a:ext cx="1463675" cy="996950"/>
          </a:xfrm>
          <a:prstGeom prst="line">
            <a:avLst/>
          </a:prstGeom>
          <a:noFill/>
          <a:ln w="19050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03" name="Gerade Verbindung 32"/>
          <p:cNvCxnSpPr>
            <a:cxnSpLocks noChangeShapeType="1"/>
          </p:cNvCxnSpPr>
          <p:nvPr/>
        </p:nvCxnSpPr>
        <p:spPr bwMode="auto">
          <a:xfrm flipH="1" flipV="1">
            <a:off x="4469380" y="3609975"/>
            <a:ext cx="2148908" cy="1766889"/>
          </a:xfrm>
          <a:prstGeom prst="line">
            <a:avLst/>
          </a:prstGeom>
          <a:noFill/>
          <a:ln w="19050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04" name="Gerade Verbindung 33"/>
          <p:cNvCxnSpPr>
            <a:cxnSpLocks noChangeShapeType="1"/>
          </p:cNvCxnSpPr>
          <p:nvPr/>
        </p:nvCxnSpPr>
        <p:spPr bwMode="auto">
          <a:xfrm flipH="1">
            <a:off x="3492501" y="3940175"/>
            <a:ext cx="665162" cy="1112838"/>
          </a:xfrm>
          <a:prstGeom prst="line">
            <a:avLst/>
          </a:prstGeom>
          <a:noFill/>
          <a:ln w="19050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05" name="Gerade Verbindung 34"/>
          <p:cNvCxnSpPr>
            <a:cxnSpLocks noChangeShapeType="1"/>
          </p:cNvCxnSpPr>
          <p:nvPr/>
        </p:nvCxnSpPr>
        <p:spPr bwMode="auto">
          <a:xfrm flipH="1" flipV="1">
            <a:off x="4508500" y="3940175"/>
            <a:ext cx="639764" cy="1217614"/>
          </a:xfrm>
          <a:prstGeom prst="line">
            <a:avLst/>
          </a:prstGeom>
          <a:noFill/>
          <a:ln w="19050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55" name="Textfeld 2054"/>
          <p:cNvSpPr txBox="1"/>
          <p:nvPr/>
        </p:nvSpPr>
        <p:spPr bwMode="auto">
          <a:xfrm>
            <a:off x="1141537" y="2122488"/>
            <a:ext cx="1198215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en-US" sz="1000" dirty="0" smtClean="0">
                <a:latin typeface="+mn-lt"/>
                <a:cs typeface="+mn-cs"/>
              </a:rPr>
              <a:t>Compact ejectors</a:t>
            </a:r>
            <a:endParaRPr lang="en-US" sz="1000" dirty="0">
              <a:latin typeface="+mn-lt"/>
              <a:cs typeface="+mn-cs"/>
            </a:endParaRPr>
          </a:p>
        </p:txBody>
      </p:sp>
      <p:sp>
        <p:nvSpPr>
          <p:cNvPr id="44" name="Textfeld 43"/>
          <p:cNvSpPr txBox="1"/>
          <p:nvPr/>
        </p:nvSpPr>
        <p:spPr bwMode="auto">
          <a:xfrm>
            <a:off x="361551" y="3581908"/>
            <a:ext cx="2265761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en-US" sz="1000" dirty="0" smtClean="0"/>
              <a:t>Electrically driven grippers</a:t>
            </a:r>
            <a:endParaRPr lang="en-US" sz="1000" dirty="0">
              <a:latin typeface="+mn-lt"/>
              <a:cs typeface="+mn-cs"/>
            </a:endParaRPr>
          </a:p>
        </p:txBody>
      </p:sp>
      <p:sp>
        <p:nvSpPr>
          <p:cNvPr id="45" name="Textfeld 44"/>
          <p:cNvSpPr txBox="1"/>
          <p:nvPr/>
        </p:nvSpPr>
        <p:spPr bwMode="auto">
          <a:xfrm>
            <a:off x="1477963" y="5030788"/>
            <a:ext cx="561975" cy="15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en-US" sz="1000" dirty="0" smtClean="0">
                <a:latin typeface="+mn-lt"/>
                <a:cs typeface="+mn-cs"/>
              </a:rPr>
              <a:t>Motors</a:t>
            </a:r>
            <a:endParaRPr lang="en-US" sz="1000" dirty="0">
              <a:latin typeface="+mn-lt"/>
              <a:cs typeface="+mn-cs"/>
            </a:endParaRPr>
          </a:p>
        </p:txBody>
      </p:sp>
      <p:sp>
        <p:nvSpPr>
          <p:cNvPr id="46" name="Textfeld 45"/>
          <p:cNvSpPr txBox="1"/>
          <p:nvPr/>
        </p:nvSpPr>
        <p:spPr bwMode="auto">
          <a:xfrm>
            <a:off x="1835696" y="6154738"/>
            <a:ext cx="2925763" cy="15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de-DE" sz="1000" dirty="0" smtClean="0">
                <a:latin typeface="+mn-lt"/>
                <a:cs typeface="+mn-cs"/>
              </a:rPr>
              <a:t>Intelligent </a:t>
            </a:r>
            <a:r>
              <a:rPr lang="en-US" sz="1000" dirty="0" smtClean="0">
                <a:latin typeface="+mn-lt"/>
                <a:cs typeface="+mn-cs"/>
              </a:rPr>
              <a:t>grippers</a:t>
            </a:r>
            <a:endParaRPr lang="en-US" sz="1000" dirty="0">
              <a:latin typeface="+mn-lt"/>
              <a:cs typeface="+mn-cs"/>
            </a:endParaRPr>
          </a:p>
        </p:txBody>
      </p:sp>
      <p:sp>
        <p:nvSpPr>
          <p:cNvPr id="48" name="Textfeld 47"/>
          <p:cNvSpPr txBox="1"/>
          <p:nvPr/>
        </p:nvSpPr>
        <p:spPr bwMode="auto">
          <a:xfrm>
            <a:off x="7009779" y="5445224"/>
            <a:ext cx="1090613" cy="15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itchFamily="34" charset="0"/>
              <a:buNone/>
              <a:defRPr/>
            </a:pPr>
            <a:r>
              <a:rPr lang="en-US" sz="1000" dirty="0" smtClean="0">
                <a:latin typeface="+mn-lt"/>
                <a:cs typeface="+mn-cs"/>
              </a:rPr>
              <a:t>Vacuum sensors</a:t>
            </a:r>
            <a:endParaRPr lang="en-US" sz="1000" dirty="0">
              <a:latin typeface="+mn-lt"/>
              <a:cs typeface="+mn-cs"/>
            </a:endParaRPr>
          </a:p>
        </p:txBody>
      </p:sp>
      <p:sp>
        <p:nvSpPr>
          <p:cNvPr id="49" name="Textfeld 48"/>
          <p:cNvSpPr txBox="1"/>
          <p:nvPr/>
        </p:nvSpPr>
        <p:spPr bwMode="auto">
          <a:xfrm>
            <a:off x="7183536" y="3455987"/>
            <a:ext cx="1092200" cy="15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itchFamily="34" charset="0"/>
              <a:buNone/>
              <a:defRPr/>
            </a:pPr>
            <a:r>
              <a:rPr lang="en-US" sz="1000" dirty="0" smtClean="0">
                <a:latin typeface="+mn-lt"/>
                <a:cs typeface="+mn-cs"/>
              </a:rPr>
              <a:t>Vacuum terminal</a:t>
            </a:r>
            <a:endParaRPr lang="en-US" sz="1000" dirty="0">
              <a:latin typeface="+mn-lt"/>
              <a:cs typeface="+mn-cs"/>
            </a:endParaRPr>
          </a:p>
        </p:txBody>
      </p:sp>
      <p:cxnSp>
        <p:nvCxnSpPr>
          <p:cNvPr id="12313" name="Gerade Verbindung 39"/>
          <p:cNvCxnSpPr>
            <a:cxnSpLocks noChangeShapeType="1"/>
          </p:cNvCxnSpPr>
          <p:nvPr/>
        </p:nvCxnSpPr>
        <p:spPr bwMode="auto">
          <a:xfrm>
            <a:off x="4140200" y="1268413"/>
            <a:ext cx="0" cy="813693"/>
          </a:xfrm>
          <a:prstGeom prst="line">
            <a:avLst/>
          </a:prstGeom>
          <a:noFill/>
          <a:ln w="38100" algn="ctr">
            <a:solidFill>
              <a:srgbClr val="92D05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14" name="Gerade Verbindung 40"/>
          <p:cNvCxnSpPr>
            <a:cxnSpLocks noChangeShapeType="1"/>
          </p:cNvCxnSpPr>
          <p:nvPr/>
        </p:nvCxnSpPr>
        <p:spPr bwMode="auto">
          <a:xfrm>
            <a:off x="4473575" y="1268413"/>
            <a:ext cx="0" cy="1296491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17" name="Gerade Verbindung 50"/>
          <p:cNvCxnSpPr>
            <a:cxnSpLocks noChangeShapeType="1"/>
          </p:cNvCxnSpPr>
          <p:nvPr/>
        </p:nvCxnSpPr>
        <p:spPr bwMode="auto">
          <a:xfrm flipH="1">
            <a:off x="684213" y="1268413"/>
            <a:ext cx="5632450" cy="0"/>
          </a:xfrm>
          <a:prstGeom prst="line">
            <a:avLst/>
          </a:prstGeom>
          <a:noFill/>
          <a:ln w="38100" algn="ctr">
            <a:solidFill>
              <a:srgbClr val="92D05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2318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1084263"/>
            <a:ext cx="504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feld 53"/>
          <p:cNvSpPr txBox="1"/>
          <p:nvPr/>
        </p:nvSpPr>
        <p:spPr bwMode="auto">
          <a:xfrm>
            <a:off x="1406525" y="941388"/>
            <a:ext cx="1577975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de-DE" sz="1000" b="1" dirty="0" smtClean="0">
                <a:latin typeface="+mn-lt"/>
                <a:cs typeface="+mn-cs"/>
              </a:rPr>
              <a:t>PLC</a:t>
            </a:r>
            <a:endParaRPr lang="de-DE" sz="1000" b="1" dirty="0">
              <a:latin typeface="+mn-lt"/>
              <a:cs typeface="+mn-cs"/>
            </a:endParaRPr>
          </a:p>
        </p:txBody>
      </p:sp>
      <p:sp>
        <p:nvSpPr>
          <p:cNvPr id="39" name="Textfeld 38"/>
          <p:cNvSpPr txBox="1"/>
          <p:nvPr/>
        </p:nvSpPr>
        <p:spPr bwMode="auto">
          <a:xfrm>
            <a:off x="4811713" y="2159000"/>
            <a:ext cx="1081087" cy="15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en-US" sz="1000" b="1" dirty="0">
                <a:latin typeface="+mn-lt"/>
                <a:cs typeface="+mn-cs"/>
              </a:rPr>
              <a:t>IO-LINK </a:t>
            </a:r>
            <a:r>
              <a:rPr lang="en-US" sz="1000" b="1" dirty="0"/>
              <a:t>Master</a:t>
            </a:r>
            <a:endParaRPr lang="en-US" sz="1000" b="1" dirty="0">
              <a:latin typeface="+mn-lt"/>
              <a:cs typeface="+mn-cs"/>
            </a:endParaRPr>
          </a:p>
        </p:txBody>
      </p:sp>
      <p:sp>
        <p:nvSpPr>
          <p:cNvPr id="37" name="Textfeld 36"/>
          <p:cNvSpPr txBox="1"/>
          <p:nvPr/>
        </p:nvSpPr>
        <p:spPr bwMode="auto">
          <a:xfrm>
            <a:off x="4662090" y="6099770"/>
            <a:ext cx="1090613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itchFamily="34" charset="0"/>
              <a:buNone/>
              <a:defRPr/>
            </a:pPr>
            <a:r>
              <a:rPr lang="en-US" sz="1000" dirty="0" smtClean="0">
                <a:latin typeface="+mn-lt"/>
                <a:cs typeface="+mn-cs"/>
              </a:rPr>
              <a:t>Data storage</a:t>
            </a:r>
            <a:endParaRPr lang="en-US" sz="1000" dirty="0">
              <a:latin typeface="+mn-lt"/>
              <a:cs typeface="+mn-cs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95" t="5571" r="14698" b="18561"/>
          <a:stretch/>
        </p:blipFill>
        <p:spPr>
          <a:xfrm>
            <a:off x="6387263" y="2246313"/>
            <a:ext cx="562242" cy="1076357"/>
          </a:xfrm>
          <a:prstGeom prst="rect">
            <a:avLst/>
          </a:prstGeom>
        </p:spPr>
      </p:pic>
      <p:sp>
        <p:nvSpPr>
          <p:cNvPr id="73" name="Textfeld 72"/>
          <p:cNvSpPr txBox="1"/>
          <p:nvPr/>
        </p:nvSpPr>
        <p:spPr bwMode="auto">
          <a:xfrm>
            <a:off x="2984500" y="1484024"/>
            <a:ext cx="1081088" cy="15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itchFamily="34" charset="0"/>
              <a:buNone/>
              <a:defRPr/>
            </a:pPr>
            <a:r>
              <a:rPr lang="en-US" sz="1000" b="1" dirty="0" smtClean="0">
                <a:latin typeface="+mn-lt"/>
                <a:cs typeface="+mn-cs"/>
              </a:rPr>
              <a:t>Fieldbus</a:t>
            </a:r>
            <a:endParaRPr lang="en-US" sz="1000" b="1" dirty="0">
              <a:latin typeface="+mn-lt"/>
              <a:cs typeface="+mn-cs"/>
            </a:endParaRPr>
          </a:p>
        </p:txBody>
      </p:sp>
      <p:sp>
        <p:nvSpPr>
          <p:cNvPr id="74" name="Textfeld 73"/>
          <p:cNvSpPr txBox="1"/>
          <p:nvPr/>
        </p:nvSpPr>
        <p:spPr bwMode="auto">
          <a:xfrm>
            <a:off x="4572620" y="1484023"/>
            <a:ext cx="1079500" cy="15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en-US" sz="1000" b="1" dirty="0" smtClean="0">
                <a:latin typeface="+mn-lt"/>
                <a:cs typeface="+mn-cs"/>
              </a:rPr>
              <a:t>Power</a:t>
            </a:r>
            <a:endParaRPr lang="en-US" sz="1000" b="1" dirty="0">
              <a:latin typeface="+mn-lt"/>
              <a:cs typeface="+mn-cs"/>
            </a:endParaRPr>
          </a:p>
        </p:txBody>
      </p:sp>
      <p:sp>
        <p:nvSpPr>
          <p:cNvPr id="50" name="Textfeld 49"/>
          <p:cNvSpPr txBox="1"/>
          <p:nvPr/>
        </p:nvSpPr>
        <p:spPr bwMode="auto">
          <a:xfrm>
            <a:off x="6087708" y="1969095"/>
            <a:ext cx="150862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en-US" sz="1000" dirty="0" smtClean="0"/>
              <a:t>Electrically driven</a:t>
            </a:r>
            <a:r>
              <a:rPr lang="en-US" sz="1000" dirty="0" smtClean="0">
                <a:latin typeface="+mn-lt"/>
                <a:cs typeface="+mn-cs"/>
              </a:rPr>
              <a:t/>
            </a:r>
            <a:br>
              <a:rPr lang="en-US" sz="1000" dirty="0" smtClean="0">
                <a:latin typeface="+mn-lt"/>
                <a:cs typeface="+mn-cs"/>
              </a:rPr>
            </a:br>
            <a:r>
              <a:rPr lang="en-US" sz="1000" dirty="0" smtClean="0">
                <a:latin typeface="+mn-lt"/>
                <a:cs typeface="+mn-cs"/>
              </a:rPr>
              <a:t>needle grippers </a:t>
            </a:r>
            <a:endParaRPr lang="en-US" sz="10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94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Gerade Verbindung 37"/>
          <p:cNvCxnSpPr/>
          <p:nvPr/>
        </p:nvCxnSpPr>
        <p:spPr bwMode="auto">
          <a:xfrm>
            <a:off x="4157663" y="1263650"/>
            <a:ext cx="2667000" cy="0"/>
          </a:xfrm>
          <a:prstGeom prst="line">
            <a:avLst/>
          </a:prstGeom>
          <a:solidFill>
            <a:schemeClr val="accent1"/>
          </a:solidFill>
          <a:ln w="10795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7" name="Grafik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523" y="5053013"/>
            <a:ext cx="418005" cy="1039812"/>
          </a:xfrm>
          <a:prstGeom prst="rect">
            <a:avLst/>
          </a:prstGeom>
        </p:spPr>
      </p:pic>
      <p:pic>
        <p:nvPicPr>
          <p:cNvPr id="3077" name="Picture 5" descr="S:\Allgemein\Medien\Fotos\Produkte\VT\Produkte\Spezialgreifer\Composite-Greifer\Composite-Greifer SCG-E\Bearbeitet\SCG-E_w10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4" t="27513" r="53324" b="15577"/>
          <a:stretch/>
        </p:blipFill>
        <p:spPr bwMode="auto">
          <a:xfrm>
            <a:off x="880830" y="3716052"/>
            <a:ext cx="1051389" cy="1010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\\schmalz15\Fileserver\Allgemein\Medien\Fotos\Produkte\VT\Produkte\Systemkomponenten\Kompaktterminal SCTMI\2015\IMG_9402_w10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528" y="3461045"/>
            <a:ext cx="2133770" cy="142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\\schmalz15\Fileserver\Allgemein\Medien\Fotos\Produkte\VT\Anwendungen\Faserverbund\2015\2015-03_Matrixgreifer_intern\Bearbeitet\IMG_9683_w1010-weiss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2"/>
          <a:stretch/>
        </p:blipFill>
        <p:spPr bwMode="auto">
          <a:xfrm>
            <a:off x="2886074" y="5114268"/>
            <a:ext cx="1541463" cy="110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S:\Allgemein\Medien\Fotos\Produkte\VT\Produkte\Schalter und Systemüberwachung\Kombinierte Vakuum-, Druckschalter\Vakuum- und Druckschalter VSi\2015_Rendering_Oldsen\pf_VSi_567_577_w101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2" t="14533" r="71922" b="8903"/>
          <a:stretch/>
        </p:blipFill>
        <p:spPr bwMode="auto">
          <a:xfrm>
            <a:off x="6604917" y="5148263"/>
            <a:ext cx="487363" cy="116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Master_Profib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13" y="1793801"/>
            <a:ext cx="731837" cy="242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4498975"/>
            <a:ext cx="792162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Grafik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963" y="2276475"/>
            <a:ext cx="771525" cy="116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298" name="Gerade Verbindung 17"/>
          <p:cNvCxnSpPr>
            <a:cxnSpLocks noChangeShapeType="1"/>
          </p:cNvCxnSpPr>
          <p:nvPr/>
        </p:nvCxnSpPr>
        <p:spPr bwMode="auto">
          <a:xfrm flipH="1" flipV="1">
            <a:off x="2249488" y="2776538"/>
            <a:ext cx="1890712" cy="292422"/>
          </a:xfrm>
          <a:prstGeom prst="line">
            <a:avLst/>
          </a:prstGeom>
          <a:noFill/>
          <a:ln w="19050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299" name="Gerade Verbindung 20"/>
          <p:cNvCxnSpPr>
            <a:cxnSpLocks noChangeShapeType="1"/>
          </p:cNvCxnSpPr>
          <p:nvPr/>
        </p:nvCxnSpPr>
        <p:spPr bwMode="auto">
          <a:xfrm flipH="1">
            <a:off x="4427538" y="2776538"/>
            <a:ext cx="1747838" cy="292422"/>
          </a:xfrm>
          <a:prstGeom prst="line">
            <a:avLst/>
          </a:prstGeom>
          <a:noFill/>
          <a:ln w="19050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00" name="Gerade Verbindung 22"/>
          <p:cNvCxnSpPr>
            <a:cxnSpLocks noChangeShapeType="1"/>
          </p:cNvCxnSpPr>
          <p:nvPr/>
        </p:nvCxnSpPr>
        <p:spPr bwMode="auto">
          <a:xfrm flipH="1">
            <a:off x="1922464" y="3322670"/>
            <a:ext cx="2217736" cy="617505"/>
          </a:xfrm>
          <a:prstGeom prst="line">
            <a:avLst/>
          </a:prstGeom>
          <a:noFill/>
          <a:ln w="19050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01" name="Gerade Verbindung 23"/>
          <p:cNvCxnSpPr>
            <a:cxnSpLocks noChangeShapeType="1"/>
          </p:cNvCxnSpPr>
          <p:nvPr/>
        </p:nvCxnSpPr>
        <p:spPr bwMode="auto">
          <a:xfrm flipH="1" flipV="1">
            <a:off x="4427538" y="3322670"/>
            <a:ext cx="2106612" cy="617506"/>
          </a:xfrm>
          <a:prstGeom prst="line">
            <a:avLst/>
          </a:prstGeom>
          <a:noFill/>
          <a:ln w="19050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02" name="Gerade Verbindung 31"/>
          <p:cNvCxnSpPr>
            <a:cxnSpLocks noChangeShapeType="1"/>
          </p:cNvCxnSpPr>
          <p:nvPr/>
        </p:nvCxnSpPr>
        <p:spPr bwMode="auto">
          <a:xfrm flipH="1">
            <a:off x="2627313" y="3609975"/>
            <a:ext cx="1463675" cy="996950"/>
          </a:xfrm>
          <a:prstGeom prst="line">
            <a:avLst/>
          </a:prstGeom>
          <a:noFill/>
          <a:ln w="19050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03" name="Gerade Verbindung 32"/>
          <p:cNvCxnSpPr>
            <a:cxnSpLocks noChangeShapeType="1"/>
          </p:cNvCxnSpPr>
          <p:nvPr/>
        </p:nvCxnSpPr>
        <p:spPr bwMode="auto">
          <a:xfrm flipH="1" flipV="1">
            <a:off x="4469380" y="3609975"/>
            <a:ext cx="2148908" cy="1766889"/>
          </a:xfrm>
          <a:prstGeom prst="line">
            <a:avLst/>
          </a:prstGeom>
          <a:noFill/>
          <a:ln w="19050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04" name="Gerade Verbindung 33"/>
          <p:cNvCxnSpPr>
            <a:cxnSpLocks noChangeShapeType="1"/>
          </p:cNvCxnSpPr>
          <p:nvPr/>
        </p:nvCxnSpPr>
        <p:spPr bwMode="auto">
          <a:xfrm flipH="1">
            <a:off x="3492501" y="3940175"/>
            <a:ext cx="665162" cy="1112838"/>
          </a:xfrm>
          <a:prstGeom prst="line">
            <a:avLst/>
          </a:prstGeom>
          <a:noFill/>
          <a:ln w="19050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05" name="Gerade Verbindung 34"/>
          <p:cNvCxnSpPr>
            <a:cxnSpLocks noChangeShapeType="1"/>
          </p:cNvCxnSpPr>
          <p:nvPr/>
        </p:nvCxnSpPr>
        <p:spPr bwMode="auto">
          <a:xfrm flipH="1" flipV="1">
            <a:off x="4508500" y="3940175"/>
            <a:ext cx="639764" cy="1217614"/>
          </a:xfrm>
          <a:prstGeom prst="line">
            <a:avLst/>
          </a:prstGeom>
          <a:noFill/>
          <a:ln w="19050" algn="ctr">
            <a:solidFill>
              <a:schemeClr val="tx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55" name="Textfeld 2054"/>
          <p:cNvSpPr txBox="1"/>
          <p:nvPr/>
        </p:nvSpPr>
        <p:spPr bwMode="auto">
          <a:xfrm>
            <a:off x="1141537" y="2122488"/>
            <a:ext cx="1198215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en-US" sz="1000" dirty="0"/>
              <a:t>Compact ejectors</a:t>
            </a:r>
          </a:p>
        </p:txBody>
      </p:sp>
      <p:sp>
        <p:nvSpPr>
          <p:cNvPr id="44" name="Textfeld 43"/>
          <p:cNvSpPr txBox="1"/>
          <p:nvPr/>
        </p:nvSpPr>
        <p:spPr bwMode="auto">
          <a:xfrm>
            <a:off x="361552" y="3581908"/>
            <a:ext cx="2089944" cy="15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en-US" sz="1000" dirty="0" smtClean="0"/>
              <a:t>Electrically</a:t>
            </a:r>
            <a:r>
              <a:rPr lang="de-DE" sz="1000" dirty="0" smtClean="0"/>
              <a:t> </a:t>
            </a:r>
            <a:r>
              <a:rPr lang="en-US" sz="1000" dirty="0" smtClean="0"/>
              <a:t>driven</a:t>
            </a:r>
            <a:r>
              <a:rPr lang="de-DE" sz="1000" dirty="0" smtClean="0"/>
              <a:t> </a:t>
            </a:r>
            <a:r>
              <a:rPr lang="en-US" sz="1000" dirty="0" smtClean="0"/>
              <a:t>grippers</a:t>
            </a:r>
            <a:endParaRPr lang="en-US" sz="1000" dirty="0"/>
          </a:p>
        </p:txBody>
      </p:sp>
      <p:sp>
        <p:nvSpPr>
          <p:cNvPr id="45" name="Textfeld 44"/>
          <p:cNvSpPr txBox="1"/>
          <p:nvPr/>
        </p:nvSpPr>
        <p:spPr bwMode="auto">
          <a:xfrm>
            <a:off x="1477963" y="5030788"/>
            <a:ext cx="561975" cy="15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en-US" sz="1000" dirty="0" smtClean="0">
                <a:latin typeface="+mn-lt"/>
                <a:cs typeface="+mn-cs"/>
              </a:rPr>
              <a:t>Motors</a:t>
            </a:r>
            <a:endParaRPr lang="en-US" sz="1000" dirty="0">
              <a:latin typeface="+mn-lt"/>
              <a:cs typeface="+mn-cs"/>
            </a:endParaRPr>
          </a:p>
        </p:txBody>
      </p:sp>
      <p:sp>
        <p:nvSpPr>
          <p:cNvPr id="46" name="Textfeld 45"/>
          <p:cNvSpPr txBox="1"/>
          <p:nvPr/>
        </p:nvSpPr>
        <p:spPr bwMode="auto">
          <a:xfrm>
            <a:off x="1835696" y="6154738"/>
            <a:ext cx="2925763" cy="15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de-DE" sz="1000" dirty="0">
                <a:latin typeface="+mn-lt"/>
                <a:cs typeface="+mn-cs"/>
              </a:rPr>
              <a:t>I</a:t>
            </a:r>
            <a:r>
              <a:rPr lang="de-DE" sz="1000" dirty="0" smtClean="0">
                <a:latin typeface="+mn-lt"/>
                <a:cs typeface="+mn-cs"/>
              </a:rPr>
              <a:t>ntelligent</a:t>
            </a:r>
            <a:r>
              <a:rPr lang="en-US" sz="1000" dirty="0" smtClean="0">
                <a:latin typeface="+mn-lt"/>
                <a:cs typeface="+mn-cs"/>
              </a:rPr>
              <a:t> grippers</a:t>
            </a:r>
            <a:endParaRPr lang="en-US" sz="1000" dirty="0">
              <a:latin typeface="+mn-lt"/>
              <a:cs typeface="+mn-cs"/>
            </a:endParaRPr>
          </a:p>
        </p:txBody>
      </p:sp>
      <p:sp>
        <p:nvSpPr>
          <p:cNvPr id="48" name="Textfeld 47"/>
          <p:cNvSpPr txBox="1"/>
          <p:nvPr/>
        </p:nvSpPr>
        <p:spPr bwMode="auto">
          <a:xfrm>
            <a:off x="7009779" y="5445224"/>
            <a:ext cx="1090613" cy="15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itchFamily="34" charset="0"/>
              <a:buNone/>
              <a:defRPr/>
            </a:pPr>
            <a:r>
              <a:rPr lang="en-US" sz="1000" dirty="0" smtClean="0">
                <a:latin typeface="+mn-lt"/>
                <a:cs typeface="+mn-cs"/>
              </a:rPr>
              <a:t>Vacuum sensors</a:t>
            </a:r>
            <a:endParaRPr lang="en-US" sz="1000" dirty="0">
              <a:latin typeface="+mn-lt"/>
              <a:cs typeface="+mn-cs"/>
            </a:endParaRPr>
          </a:p>
        </p:txBody>
      </p:sp>
      <p:sp>
        <p:nvSpPr>
          <p:cNvPr id="49" name="Textfeld 48"/>
          <p:cNvSpPr txBox="1"/>
          <p:nvPr/>
        </p:nvSpPr>
        <p:spPr bwMode="auto">
          <a:xfrm>
            <a:off x="7183536" y="3455987"/>
            <a:ext cx="1092200" cy="15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itchFamily="34" charset="0"/>
              <a:buNone/>
              <a:defRPr/>
            </a:pPr>
            <a:r>
              <a:rPr lang="en-US" sz="1000" dirty="0" smtClean="0">
                <a:latin typeface="+mn-lt"/>
                <a:cs typeface="+mn-cs"/>
              </a:rPr>
              <a:t>Vacuum terminal</a:t>
            </a:r>
            <a:endParaRPr lang="en-US" sz="1000" dirty="0">
              <a:latin typeface="+mn-lt"/>
              <a:cs typeface="+mn-cs"/>
            </a:endParaRPr>
          </a:p>
        </p:txBody>
      </p:sp>
      <p:cxnSp>
        <p:nvCxnSpPr>
          <p:cNvPr id="12313" name="Gerade Verbindung 39"/>
          <p:cNvCxnSpPr>
            <a:cxnSpLocks noChangeShapeType="1"/>
          </p:cNvCxnSpPr>
          <p:nvPr/>
        </p:nvCxnSpPr>
        <p:spPr bwMode="auto">
          <a:xfrm>
            <a:off x="4140200" y="1268413"/>
            <a:ext cx="0" cy="813693"/>
          </a:xfrm>
          <a:prstGeom prst="line">
            <a:avLst/>
          </a:prstGeom>
          <a:noFill/>
          <a:ln w="38100" algn="ctr">
            <a:solidFill>
              <a:srgbClr val="92D05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14" name="Gerade Verbindung 40"/>
          <p:cNvCxnSpPr>
            <a:cxnSpLocks noChangeShapeType="1"/>
          </p:cNvCxnSpPr>
          <p:nvPr/>
        </p:nvCxnSpPr>
        <p:spPr bwMode="auto">
          <a:xfrm>
            <a:off x="4473575" y="1268413"/>
            <a:ext cx="0" cy="1296491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17" name="Gerade Verbindung 50"/>
          <p:cNvCxnSpPr>
            <a:cxnSpLocks noChangeShapeType="1"/>
          </p:cNvCxnSpPr>
          <p:nvPr/>
        </p:nvCxnSpPr>
        <p:spPr bwMode="auto">
          <a:xfrm flipH="1">
            <a:off x="684213" y="1268413"/>
            <a:ext cx="5632450" cy="0"/>
          </a:xfrm>
          <a:prstGeom prst="line">
            <a:avLst/>
          </a:prstGeom>
          <a:noFill/>
          <a:ln w="38100" algn="ctr">
            <a:solidFill>
              <a:srgbClr val="92D05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2318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1084263"/>
            <a:ext cx="504825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feld 53"/>
          <p:cNvSpPr txBox="1"/>
          <p:nvPr/>
        </p:nvSpPr>
        <p:spPr bwMode="auto">
          <a:xfrm>
            <a:off x="1406525" y="941388"/>
            <a:ext cx="1577975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de-DE" sz="1000" b="1" dirty="0" smtClean="0">
                <a:latin typeface="+mn-lt"/>
                <a:cs typeface="+mn-cs"/>
              </a:rPr>
              <a:t>PLC</a:t>
            </a:r>
            <a:endParaRPr lang="de-DE" sz="1000" b="1" dirty="0">
              <a:latin typeface="+mn-lt"/>
              <a:cs typeface="+mn-cs"/>
            </a:endParaRPr>
          </a:p>
        </p:txBody>
      </p:sp>
      <p:sp>
        <p:nvSpPr>
          <p:cNvPr id="39" name="Textfeld 38"/>
          <p:cNvSpPr txBox="1"/>
          <p:nvPr/>
        </p:nvSpPr>
        <p:spPr bwMode="auto">
          <a:xfrm>
            <a:off x="4811713" y="2159000"/>
            <a:ext cx="1081087" cy="15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en-US" sz="1000" b="1" dirty="0">
                <a:latin typeface="+mn-lt"/>
                <a:cs typeface="+mn-cs"/>
              </a:rPr>
              <a:t>IO-LINK </a:t>
            </a:r>
            <a:r>
              <a:rPr lang="en-US" sz="1000" b="1" dirty="0"/>
              <a:t>Master</a:t>
            </a:r>
            <a:endParaRPr lang="en-US" sz="1000" b="1" dirty="0">
              <a:latin typeface="+mn-lt"/>
              <a:cs typeface="+mn-cs"/>
            </a:endParaRPr>
          </a:p>
        </p:txBody>
      </p:sp>
      <p:sp>
        <p:nvSpPr>
          <p:cNvPr id="37" name="Textfeld 36"/>
          <p:cNvSpPr txBox="1"/>
          <p:nvPr/>
        </p:nvSpPr>
        <p:spPr bwMode="auto">
          <a:xfrm>
            <a:off x="4662090" y="6099770"/>
            <a:ext cx="1090613" cy="15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sz="1000" dirty="0" smtClean="0"/>
              <a:t>Data storage</a:t>
            </a:r>
            <a:endParaRPr lang="en-US" sz="10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95" t="5571" r="14698" b="18561"/>
          <a:stretch/>
        </p:blipFill>
        <p:spPr>
          <a:xfrm>
            <a:off x="6387263" y="2246313"/>
            <a:ext cx="562242" cy="1076357"/>
          </a:xfrm>
          <a:prstGeom prst="rect">
            <a:avLst/>
          </a:prstGeom>
        </p:spPr>
      </p:pic>
      <p:sp>
        <p:nvSpPr>
          <p:cNvPr id="73" name="Textfeld 72"/>
          <p:cNvSpPr txBox="1"/>
          <p:nvPr/>
        </p:nvSpPr>
        <p:spPr bwMode="auto">
          <a:xfrm>
            <a:off x="2984500" y="1484024"/>
            <a:ext cx="1081088" cy="15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itchFamily="34" charset="0"/>
              <a:buNone/>
              <a:defRPr/>
            </a:pPr>
            <a:r>
              <a:rPr lang="en-US" sz="1000" b="1" dirty="0" smtClean="0">
                <a:latin typeface="+mn-lt"/>
                <a:cs typeface="+mn-cs"/>
              </a:rPr>
              <a:t>Fieldbus</a:t>
            </a:r>
            <a:endParaRPr lang="en-US" sz="1000" b="1" dirty="0">
              <a:latin typeface="+mn-lt"/>
              <a:cs typeface="+mn-cs"/>
            </a:endParaRPr>
          </a:p>
        </p:txBody>
      </p:sp>
      <p:sp>
        <p:nvSpPr>
          <p:cNvPr id="74" name="Textfeld 73"/>
          <p:cNvSpPr txBox="1"/>
          <p:nvPr/>
        </p:nvSpPr>
        <p:spPr bwMode="auto">
          <a:xfrm>
            <a:off x="4572620" y="1484023"/>
            <a:ext cx="1079500" cy="15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en-US" sz="1000" b="1" dirty="0" smtClean="0">
                <a:latin typeface="+mn-lt"/>
                <a:cs typeface="+mn-cs"/>
              </a:rPr>
              <a:t>Power</a:t>
            </a:r>
            <a:endParaRPr lang="en-US" sz="1000" b="1" dirty="0">
              <a:latin typeface="+mn-lt"/>
              <a:cs typeface="+mn-cs"/>
            </a:endParaRPr>
          </a:p>
        </p:txBody>
      </p:sp>
      <p:sp>
        <p:nvSpPr>
          <p:cNvPr id="50" name="Textfeld 49"/>
          <p:cNvSpPr txBox="1"/>
          <p:nvPr/>
        </p:nvSpPr>
        <p:spPr bwMode="auto">
          <a:xfrm>
            <a:off x="6087708" y="1969095"/>
            <a:ext cx="150862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en-US" sz="1000" dirty="0" smtClean="0"/>
              <a:t>Electrically driven</a:t>
            </a:r>
            <a:br>
              <a:rPr lang="en-US" sz="1000" dirty="0" smtClean="0"/>
            </a:br>
            <a:r>
              <a:rPr lang="en-US" sz="1000" dirty="0" smtClean="0"/>
              <a:t>needle grippers </a:t>
            </a:r>
            <a:endParaRPr lang="en-US" sz="1000" dirty="0"/>
          </a:p>
        </p:txBody>
      </p:sp>
      <p:sp>
        <p:nvSpPr>
          <p:cNvPr id="40" name="Textfeld 39"/>
          <p:cNvSpPr txBox="1"/>
          <p:nvPr/>
        </p:nvSpPr>
        <p:spPr bwMode="auto">
          <a:xfrm>
            <a:off x="2561977" y="1096963"/>
            <a:ext cx="1577975" cy="123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en-US" sz="800" b="1" dirty="0" smtClean="0">
                <a:latin typeface="+mn-lt"/>
                <a:cs typeface="+mn-cs"/>
              </a:rPr>
              <a:t>Real-time  communication</a:t>
            </a:r>
            <a:endParaRPr lang="en-US" sz="1000" b="1" dirty="0">
              <a:latin typeface="+mn-lt"/>
              <a:cs typeface="+mn-cs"/>
            </a:endParaRPr>
          </a:p>
        </p:txBody>
      </p:sp>
      <p:grpSp>
        <p:nvGrpSpPr>
          <p:cNvPr id="41" name="Gruppieren 3"/>
          <p:cNvGrpSpPr>
            <a:grpSpLocks/>
          </p:cNvGrpSpPr>
          <p:nvPr/>
        </p:nvGrpSpPr>
        <p:grpSpPr bwMode="auto">
          <a:xfrm>
            <a:off x="6156325" y="876300"/>
            <a:ext cx="3095627" cy="896938"/>
            <a:chOff x="6156176" y="875989"/>
            <a:chExt cx="3096346" cy="896827"/>
          </a:xfrm>
        </p:grpSpPr>
        <p:grpSp>
          <p:nvGrpSpPr>
            <p:cNvPr id="42" name="Gruppieren 2"/>
            <p:cNvGrpSpPr>
              <a:grpSpLocks/>
            </p:cNvGrpSpPr>
            <p:nvPr/>
          </p:nvGrpSpPr>
          <p:grpSpPr bwMode="auto">
            <a:xfrm>
              <a:off x="6156176" y="875989"/>
              <a:ext cx="3096346" cy="896827"/>
              <a:chOff x="6156176" y="836949"/>
              <a:chExt cx="3096346" cy="896827"/>
            </a:xfrm>
          </p:grpSpPr>
          <p:grpSp>
            <p:nvGrpSpPr>
              <p:cNvPr id="56" name="Gruppieren 39"/>
              <p:cNvGrpSpPr>
                <a:grpSpLocks/>
              </p:cNvGrpSpPr>
              <p:nvPr/>
            </p:nvGrpSpPr>
            <p:grpSpPr bwMode="auto">
              <a:xfrm>
                <a:off x="6156176" y="836949"/>
                <a:ext cx="1385052" cy="896827"/>
                <a:chOff x="4569618" y="1582833"/>
                <a:chExt cx="2355288" cy="1825349"/>
              </a:xfrm>
            </p:grpSpPr>
            <p:pic>
              <p:nvPicPr>
                <p:cNvPr id="58" name="Picture 2" descr="smartphone">
                  <a:hlinkClick r:id="rId12" tooltip="Anlagenübersicht im iPad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569618" y="1582833"/>
                  <a:ext cx="2355288" cy="18253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59" name="Picture 2"/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79698" y="1774911"/>
                  <a:ext cx="1952542" cy="14543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57" name="Textfeld 56"/>
              <p:cNvSpPr txBox="1"/>
              <p:nvPr/>
            </p:nvSpPr>
            <p:spPr bwMode="auto">
              <a:xfrm>
                <a:off x="7674180" y="878219"/>
                <a:ext cx="1578342" cy="15396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pPr>
                  <a:buFont typeface="Arial" pitchFamily="34" charset="0"/>
                  <a:buNone/>
                  <a:defRPr/>
                </a:pPr>
                <a:r>
                  <a:rPr lang="en-US" sz="1000" b="1" dirty="0" smtClean="0">
                    <a:latin typeface="+mn-lt"/>
                    <a:cs typeface="+mn-cs"/>
                  </a:rPr>
                  <a:t>Process</a:t>
                </a:r>
                <a:r>
                  <a:rPr lang="de-DE" sz="1000" b="1" dirty="0" smtClean="0">
                    <a:latin typeface="+mn-lt"/>
                    <a:cs typeface="+mn-cs"/>
                  </a:rPr>
                  <a:t> </a:t>
                </a:r>
                <a:r>
                  <a:rPr lang="en-US" sz="1000" b="1" dirty="0" smtClean="0">
                    <a:latin typeface="+mn-lt"/>
                    <a:cs typeface="+mn-cs"/>
                  </a:rPr>
                  <a:t>data</a:t>
                </a:r>
                <a:endParaRPr lang="en-US" sz="1000" b="1" dirty="0">
                  <a:latin typeface="+mn-lt"/>
                  <a:cs typeface="+mn-cs"/>
                </a:endParaRPr>
              </a:p>
            </p:txBody>
          </p:sp>
        </p:grpSp>
        <p:pic>
          <p:nvPicPr>
            <p:cNvPr id="43" name="Picture 4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3692" y="1077739"/>
              <a:ext cx="292116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Picture 6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3692" y="1416621"/>
              <a:ext cx="292172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" name="Picture 7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77067" y="1416621"/>
              <a:ext cx="292237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" name="Picture 8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71578" y="1416621"/>
              <a:ext cx="283764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" name="Picture 9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3106" y="1087468"/>
              <a:ext cx="292236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" name="Picture 3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77067" y="1087468"/>
              <a:ext cx="292117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Challenge in I4.0 for end-effectors</a:t>
            </a:r>
            <a:endParaRPr lang="en-US" altLang="de-DE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43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215900"/>
            <a:ext cx="6324600" cy="457200"/>
          </a:xfrm>
        </p:spPr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pic>
        <p:nvPicPr>
          <p:cNvPr id="9" name="Bildplatzhalter 8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6" r="5656"/>
          <a:stretch>
            <a:fillRect/>
          </a:stretch>
        </p:blipFill>
        <p:spPr>
          <a:xfrm>
            <a:off x="4932040" y="1556791"/>
            <a:ext cx="4213737" cy="3167062"/>
          </a:xfrm>
        </p:spPr>
      </p:pic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-19050" y="2202930"/>
            <a:ext cx="3960000" cy="433387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>
                <a:solidFill>
                  <a:srgbClr val="6F7072"/>
                </a:solidFill>
              </a:rPr>
              <a:t>Industry 4.0: </a:t>
            </a:r>
            <a:br>
              <a:rPr lang="en-US" dirty="0" smtClean="0">
                <a:solidFill>
                  <a:srgbClr val="6F7072"/>
                </a:solidFill>
              </a:rPr>
            </a:br>
            <a:r>
              <a:rPr lang="en-US" dirty="0" smtClean="0"/>
              <a:t>Automation Technology in Transition</a:t>
            </a:r>
            <a:endParaRPr lang="en-US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-20136" y="2924944"/>
            <a:ext cx="3960000" cy="433387"/>
          </a:xfrm>
          <a:solidFill>
            <a:schemeClr val="accent5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Smart Field Devices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/>
          </p:nvPr>
        </p:nvSpPr>
        <p:spPr>
          <a:xfrm>
            <a:off x="-20136" y="3573165"/>
            <a:ext cx="3960000" cy="433387"/>
          </a:xfrm>
        </p:spPr>
        <p:txBody>
          <a:bodyPr/>
          <a:lstStyle/>
          <a:p>
            <a:r>
              <a:rPr lang="en-US" altLang="de-DE" dirty="0" smtClean="0">
                <a:solidFill>
                  <a:srgbClr val="6F7072"/>
                </a:solidFill>
              </a:rPr>
              <a:t>Innovations in </a:t>
            </a:r>
            <a:r>
              <a:rPr lang="en-US" altLang="de-DE" dirty="0" err="1" smtClean="0">
                <a:solidFill>
                  <a:srgbClr val="6F7072"/>
                </a:solidFill>
              </a:rPr>
              <a:t>i</a:t>
            </a:r>
            <a:r>
              <a:rPr lang="en-US" altLang="de-DE" dirty="0" smtClean="0">
                <a:solidFill>
                  <a:srgbClr val="6F7072"/>
                </a:solidFill>
              </a:rPr>
              <a:t>-series: </a:t>
            </a:r>
            <a:br>
              <a:rPr lang="en-US" altLang="de-DE" dirty="0" smtClean="0">
                <a:solidFill>
                  <a:srgbClr val="6F7072"/>
                </a:solidFill>
              </a:rPr>
            </a:br>
            <a:r>
              <a:rPr lang="en-US" altLang="de-DE" dirty="0" smtClean="0">
                <a:solidFill>
                  <a:srgbClr val="6F7072"/>
                </a:solidFill>
              </a:rPr>
              <a:t>Switch </a:t>
            </a:r>
            <a:r>
              <a:rPr lang="en-US" altLang="de-DE" dirty="0" err="1" smtClean="0">
                <a:solidFill>
                  <a:srgbClr val="6F7072"/>
                </a:solidFill>
              </a:rPr>
              <a:t>VSi</a:t>
            </a:r>
            <a:r>
              <a:rPr lang="en-US" altLang="de-DE" dirty="0" smtClean="0">
                <a:solidFill>
                  <a:srgbClr val="6F7072"/>
                </a:solidFill>
              </a:rPr>
              <a:t> &amp; Vacuum terminal </a:t>
            </a:r>
            <a:r>
              <a:rPr lang="en-US" altLang="de-DE" dirty="0" err="1" smtClean="0">
                <a:solidFill>
                  <a:srgbClr val="6F7072"/>
                </a:solidFill>
              </a:rPr>
              <a:t>SCTMi</a:t>
            </a:r>
            <a:endParaRPr lang="en-US" dirty="0">
              <a:solidFill>
                <a:srgbClr val="6F7072"/>
              </a:solidFill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6"/>
          </p:nvPr>
        </p:nvSpPr>
        <p:spPr>
          <a:xfrm>
            <a:off x="-20136" y="4221385"/>
            <a:ext cx="3960000" cy="433387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10" name="Textplatzhalter 3"/>
          <p:cNvSpPr txBox="1">
            <a:spLocks/>
          </p:cNvSpPr>
          <p:nvPr/>
        </p:nvSpPr>
        <p:spPr bwMode="auto">
          <a:xfrm>
            <a:off x="-21134" y="1556791"/>
            <a:ext cx="3960000" cy="43338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  <a:effectLst/>
          <a:extLst/>
        </p:spPr>
        <p:txBody>
          <a:bodyPr vert="horz" wrap="square" lIns="108000" tIns="0" rIns="0" bIns="0" numCol="1" anchor="ctr" anchorCtr="0" compatLnSpc="1">
            <a:prstTxWarp prst="textNoShape">
              <a:avLst/>
            </a:prstTxWarp>
          </a:bodyPr>
          <a:lstStyle>
            <a:lvl1pPr marL="295275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00000"/>
              <a:tabLst>
                <a:tab pos="542925" algn="l"/>
                <a:tab pos="809625" algn="l"/>
              </a:tabLst>
              <a:defRPr sz="1200" b="1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363538" indent="-1841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720725" indent="-1778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Char char="-"/>
              <a:defRPr sz="1600">
                <a:solidFill>
                  <a:schemeClr val="tx1"/>
                </a:solidFill>
                <a:latin typeface="+mn-lt"/>
              </a:defRPr>
            </a:lvl3pPr>
            <a:lvl4pPr marL="1222375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Char char="o"/>
              <a:defRPr sz="1400">
                <a:solidFill>
                  <a:schemeClr val="tx1"/>
                </a:solidFill>
                <a:latin typeface="+mn-lt"/>
              </a:defRPr>
            </a:lvl4pPr>
            <a:lvl5pPr marL="1704975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itchFamily="34" charset="0"/>
              <a:buChar char="&gt;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 smtClean="0"/>
              <a:t>Intelligence meets efficiency: </a:t>
            </a:r>
            <a:br>
              <a:rPr lang="en-US" dirty="0" smtClean="0"/>
            </a:br>
            <a:r>
              <a:rPr lang="en-US" dirty="0" smtClean="0"/>
              <a:t>Schmalz eco nozzle technology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74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z="1800" dirty="0"/>
              <a:t>Smart Field </a:t>
            </a:r>
            <a:r>
              <a:rPr lang="de-DE" altLang="de-DE" sz="1800" dirty="0" smtClean="0"/>
              <a:t>Devices</a:t>
            </a:r>
            <a:endParaRPr lang="de-DE" altLang="de-DE" sz="18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6" b="1393"/>
          <a:stretch/>
        </p:blipFill>
        <p:spPr>
          <a:xfrm>
            <a:off x="1255663" y="888036"/>
            <a:ext cx="6628705" cy="545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41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/>
          <p:cNvSpPr/>
          <p:nvPr/>
        </p:nvSpPr>
        <p:spPr bwMode="auto">
          <a:xfrm>
            <a:off x="1187624" y="3815233"/>
            <a:ext cx="6818898" cy="2609710"/>
          </a:xfrm>
          <a:prstGeom prst="rect">
            <a:avLst/>
          </a:prstGeom>
          <a:solidFill>
            <a:schemeClr val="accent4"/>
          </a:solidFill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13" name="Rechteck 12"/>
          <p:cNvSpPr/>
          <p:nvPr/>
        </p:nvSpPr>
        <p:spPr bwMode="auto">
          <a:xfrm>
            <a:off x="5009728" y="3337760"/>
            <a:ext cx="3003550" cy="379272"/>
          </a:xfrm>
          <a:prstGeom prst="rect">
            <a:avLst/>
          </a:prstGeom>
          <a:solidFill>
            <a:schemeClr val="accent4"/>
          </a:solidFill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2" name="Rechteck 1"/>
          <p:cNvSpPr/>
          <p:nvPr/>
        </p:nvSpPr>
        <p:spPr bwMode="auto">
          <a:xfrm>
            <a:off x="1187624" y="3337760"/>
            <a:ext cx="3003550" cy="379272"/>
          </a:xfrm>
          <a:prstGeom prst="rect">
            <a:avLst/>
          </a:prstGeom>
          <a:solidFill>
            <a:schemeClr val="accent4"/>
          </a:solidFill>
          <a:ln w="127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20482" name="Titel 1"/>
          <p:cNvSpPr>
            <a:spLocks noGrp="1"/>
          </p:cNvSpPr>
          <p:nvPr>
            <p:ph type="title"/>
          </p:nvPr>
        </p:nvSpPr>
        <p:spPr>
          <a:xfrm>
            <a:off x="381000" y="215900"/>
            <a:ext cx="6783288" cy="457200"/>
          </a:xfrm>
        </p:spPr>
        <p:txBody>
          <a:bodyPr/>
          <a:lstStyle/>
          <a:p>
            <a:r>
              <a:rPr lang="en-US" altLang="de-DE" dirty="0" smtClean="0"/>
              <a:t>From intelligent field devices to intelligent end-effectors</a:t>
            </a:r>
          </a:p>
        </p:txBody>
      </p:sp>
      <p:sp>
        <p:nvSpPr>
          <p:cNvPr id="9" name="Textfeld 8"/>
          <p:cNvSpPr txBox="1"/>
          <p:nvPr/>
        </p:nvSpPr>
        <p:spPr bwMode="auto">
          <a:xfrm>
            <a:off x="5052244" y="3390900"/>
            <a:ext cx="230368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en-US" sz="1400" dirty="0" err="1" smtClean="0">
                <a:solidFill>
                  <a:srgbClr val="00549C"/>
                </a:solidFill>
                <a:latin typeface="+mn-lt"/>
                <a:cs typeface="+mn-cs"/>
              </a:rPr>
              <a:t>SCTMi</a:t>
            </a:r>
            <a:r>
              <a:rPr lang="en-US" sz="1400" dirty="0" smtClean="0">
                <a:solidFill>
                  <a:srgbClr val="00549C"/>
                </a:solidFill>
                <a:latin typeface="+mn-lt"/>
                <a:cs typeface="+mn-cs"/>
              </a:rPr>
              <a:t> - Vacuum terminal</a:t>
            </a:r>
            <a:endParaRPr lang="en-US" sz="1400" dirty="0">
              <a:solidFill>
                <a:srgbClr val="00549C"/>
              </a:solidFill>
              <a:latin typeface="+mn-lt"/>
              <a:cs typeface="+mn-cs"/>
            </a:endParaRPr>
          </a:p>
        </p:txBody>
      </p:sp>
      <p:sp>
        <p:nvSpPr>
          <p:cNvPr id="10" name="Textfeld 9"/>
          <p:cNvSpPr txBox="1"/>
          <p:nvPr/>
        </p:nvSpPr>
        <p:spPr bwMode="auto">
          <a:xfrm>
            <a:off x="1235249" y="3391024"/>
            <a:ext cx="3003550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en-US" sz="1400" dirty="0" smtClean="0">
                <a:solidFill>
                  <a:srgbClr val="00549C"/>
                </a:solidFill>
                <a:latin typeface="+mn-lt"/>
                <a:cs typeface="+mn-cs"/>
              </a:rPr>
              <a:t>VS/</a:t>
            </a:r>
            <a:r>
              <a:rPr lang="en-US" sz="1400" dirty="0" err="1" smtClean="0">
                <a:solidFill>
                  <a:srgbClr val="00549C"/>
                </a:solidFill>
                <a:latin typeface="+mn-lt"/>
                <a:cs typeface="+mn-cs"/>
              </a:rPr>
              <a:t>VSi</a:t>
            </a:r>
            <a:r>
              <a:rPr lang="en-US" sz="1400" dirty="0" smtClean="0">
                <a:solidFill>
                  <a:srgbClr val="00549C"/>
                </a:solidFill>
                <a:latin typeface="+mn-lt"/>
                <a:cs typeface="+mn-cs"/>
              </a:rPr>
              <a:t> - </a:t>
            </a:r>
            <a:r>
              <a:rPr lang="en-US" altLang="de-DE" sz="1400" dirty="0" smtClean="0">
                <a:solidFill>
                  <a:srgbClr val="00549C"/>
                </a:solidFill>
              </a:rPr>
              <a:t>Vacuum-/ pressure switches</a:t>
            </a:r>
            <a:endParaRPr lang="en-US" sz="1400" dirty="0">
              <a:solidFill>
                <a:srgbClr val="00549C"/>
              </a:solidFill>
              <a:latin typeface="+mn-lt"/>
              <a:cs typeface="+mn-cs"/>
            </a:endParaRPr>
          </a:p>
        </p:txBody>
      </p:sp>
      <p:sp>
        <p:nvSpPr>
          <p:cNvPr id="11" name="Textfeld 10"/>
          <p:cNvSpPr txBox="1"/>
          <p:nvPr/>
        </p:nvSpPr>
        <p:spPr bwMode="auto">
          <a:xfrm>
            <a:off x="3563888" y="6096000"/>
            <a:ext cx="2016224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buFont typeface="Arial" pitchFamily="34" charset="0"/>
              <a:buNone/>
              <a:defRPr/>
            </a:pPr>
            <a:r>
              <a:rPr lang="en-US" sz="1400" dirty="0" smtClean="0">
                <a:solidFill>
                  <a:srgbClr val="00549C"/>
                </a:solidFill>
                <a:latin typeface="+mn-lt"/>
                <a:cs typeface="+mn-cs"/>
              </a:rPr>
              <a:t>Intelligent grippers</a:t>
            </a:r>
            <a:endParaRPr lang="en-US" sz="1400" dirty="0">
              <a:solidFill>
                <a:srgbClr val="00549C"/>
              </a:solidFill>
              <a:latin typeface="+mn-lt"/>
              <a:cs typeface="+mn-cs"/>
            </a:endParaRPr>
          </a:p>
        </p:txBody>
      </p:sp>
      <p:pic>
        <p:nvPicPr>
          <p:cNvPr id="20490" name="Matrix-Greifer_Absortieren.wmv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1" r="12835"/>
          <a:stretch/>
        </p:blipFill>
        <p:spPr bwMode="auto">
          <a:xfrm>
            <a:off x="1193676" y="3815234"/>
            <a:ext cx="2997498" cy="223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S:\Dienstleister\Marketing\04_UKOM\1_Externe UKOM\01_Pressearbeit_Fachpresse\1_Pressetexte\1_VT\2014\2014-09_VT_PI_SCTMi\2014-10_Schmalz_Compact_Terminal_SCTM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728" y="1336386"/>
            <a:ext cx="3002062" cy="2001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972" y="3815233"/>
            <a:ext cx="3003550" cy="223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S:\Allgemein\Medien\Fotos\Produkte\VT\Produkte\Schalter und Systemüberwachung\Kombinierte Vakuum-, Druckschalter\Vakuum- und Druckschalter VSi\2015_Rendering_Oldsen\pf_VSi_567_577_w10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36385"/>
            <a:ext cx="3003550" cy="2001375"/>
          </a:xfrm>
          <a:prstGeom prst="rect">
            <a:avLst/>
          </a:prstGeom>
          <a:noFill/>
          <a:ln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851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/>
              <a:t>From intelligent field devices to intelligent end-effectors</a:t>
            </a:r>
            <a:endParaRPr lang="de-DE" altLang="de-DE" dirty="0" smtClean="0"/>
          </a:p>
        </p:txBody>
      </p:sp>
      <p:sp>
        <p:nvSpPr>
          <p:cNvPr id="23555" name="Textplatzhalter 1"/>
          <p:cNvSpPr>
            <a:spLocks noGrp="1"/>
          </p:cNvSpPr>
          <p:nvPr>
            <p:ph type="body" sz="quarter" idx="12"/>
          </p:nvPr>
        </p:nvSpPr>
        <p:spPr>
          <a:xfrm>
            <a:off x="374650" y="1341438"/>
            <a:ext cx="8394700" cy="288925"/>
          </a:xfrm>
        </p:spPr>
        <p:txBody>
          <a:bodyPr/>
          <a:lstStyle/>
          <a:p>
            <a:r>
              <a:rPr lang="en-US" altLang="de-DE" dirty="0" smtClean="0"/>
              <a:t>Drape 2D cut parts on a double curved surface</a:t>
            </a:r>
          </a:p>
        </p:txBody>
      </p:sp>
      <p:pic>
        <p:nvPicPr>
          <p:cNvPr id="2355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" b="9930"/>
          <a:stretch/>
        </p:blipFill>
        <p:spPr bwMode="auto">
          <a:xfrm>
            <a:off x="393700" y="3429000"/>
            <a:ext cx="4383088" cy="26638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355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060575"/>
            <a:ext cx="2822575" cy="23066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3558" name="Picture 12">
            <a:hlinkClick r:id="rId4" action="ppaction://hlinkfile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00" y="4375150"/>
            <a:ext cx="215900" cy="215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3560" name="Rechteck 8"/>
          <p:cNvSpPr>
            <a:spLocks noChangeArrowheads="1"/>
          </p:cNvSpPr>
          <p:nvPr/>
        </p:nvSpPr>
        <p:spPr bwMode="auto">
          <a:xfrm>
            <a:off x="5868988" y="6016625"/>
            <a:ext cx="3779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549C"/>
              </a:buClr>
              <a:buSzPct val="100000"/>
              <a:defRPr sz="2000" b="1">
                <a:solidFill>
                  <a:srgbClr val="00549C"/>
                </a:solidFill>
                <a:latin typeface="Arial" charset="0"/>
              </a:defRPr>
            </a:lvl1pPr>
            <a:lvl2pPr marL="742950" indent="-285750" eaLnBrk="0" hangingPunct="0">
              <a:spcBef>
                <a:spcPts val="600"/>
              </a:spcBef>
              <a:buClr>
                <a:srgbClr val="00549C"/>
              </a:buClr>
              <a:buSzPct val="120000"/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ts val="600"/>
              </a:spcBef>
              <a:buClr>
                <a:srgbClr val="00549C"/>
              </a:buClr>
              <a:buSzPct val="120000"/>
              <a:buChar char="-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ts val="600"/>
              </a:spcBef>
              <a:buClr>
                <a:srgbClr val="00549C"/>
              </a:buClr>
              <a:buSzPct val="120000"/>
              <a:buChar char="o"/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ts val="600"/>
              </a:spcBef>
              <a:buClr>
                <a:schemeClr val="tx2"/>
              </a:buClr>
              <a:buSzPct val="100000"/>
              <a:buFont typeface="Arial" charset="0"/>
              <a:buChar char="&gt;"/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&gt;"/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&gt;"/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&gt;"/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&gt;"/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</a:pPr>
            <a:r>
              <a:rPr lang="de-DE" altLang="de-DE" sz="1800" dirty="0" smtClean="0">
                <a:solidFill>
                  <a:schemeClr val="tx1"/>
                </a:solidFill>
              </a:rPr>
              <a:t>„4.0 - READY“</a:t>
            </a:r>
            <a:endParaRPr lang="de-DE" altLang="de-DE" sz="1800" dirty="0">
              <a:solidFill>
                <a:schemeClr val="tx1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 bwMode="auto">
          <a:xfrm>
            <a:off x="6570663" y="2133600"/>
            <a:ext cx="2217737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en-US" sz="1400" b="1" dirty="0" smtClean="0">
                <a:latin typeface="+mn-lt"/>
                <a:cs typeface="+mn-cs"/>
              </a:rPr>
              <a:t>Features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dirty="0" smtClean="0">
                <a:latin typeface="+mn-lt"/>
                <a:cs typeface="+mn-cs"/>
              </a:rPr>
              <a:t>18 synchronized axes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dirty="0" smtClean="0">
                <a:latin typeface="+mn-lt"/>
                <a:cs typeface="+mn-cs"/>
              </a:rPr>
              <a:t>127 individually adjustable high-speed blower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400" dirty="0" smtClean="0">
                <a:latin typeface="+mn-lt"/>
                <a:cs typeface="+mn-cs"/>
              </a:rPr>
              <a:t>190 kg total weight</a:t>
            </a:r>
          </a:p>
        </p:txBody>
      </p:sp>
      <p:sp>
        <p:nvSpPr>
          <p:cNvPr id="12" name="Textfeld 11"/>
          <p:cNvSpPr txBox="1"/>
          <p:nvPr/>
        </p:nvSpPr>
        <p:spPr bwMode="auto">
          <a:xfrm>
            <a:off x="6570663" y="4375150"/>
            <a:ext cx="2217737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None/>
              <a:defRPr/>
            </a:pPr>
            <a:r>
              <a:rPr lang="en-US" sz="1400" b="1" dirty="0" smtClean="0">
                <a:latin typeface="+mn-lt"/>
                <a:cs typeface="+mn-cs"/>
              </a:rPr>
              <a:t>“Autonomous gripper”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400" dirty="0" smtClean="0">
                <a:latin typeface="+mn-lt"/>
                <a:cs typeface="+mn-cs"/>
              </a:rPr>
              <a:t>Optimizes itself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400" dirty="0" smtClean="0">
                <a:latin typeface="+mn-lt"/>
                <a:cs typeface="+mn-cs"/>
              </a:rPr>
              <a:t>Configures itself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400" dirty="0" smtClean="0">
                <a:latin typeface="+mn-lt"/>
                <a:cs typeface="+mn-cs"/>
              </a:rPr>
              <a:t>Diagnoses itself</a:t>
            </a:r>
            <a:endParaRPr lang="en-US" sz="140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877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215900"/>
            <a:ext cx="6639272" cy="457200"/>
          </a:xfrm>
        </p:spPr>
        <p:txBody>
          <a:bodyPr/>
          <a:lstStyle/>
          <a:p>
            <a:r>
              <a:rPr lang="en-US" altLang="de-DE" dirty="0" smtClean="0"/>
              <a:t>From intelligent field devices to intelligent end-effectors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Rechteck 5"/>
          <p:cNvSpPr/>
          <p:nvPr/>
        </p:nvSpPr>
        <p:spPr bwMode="auto">
          <a:xfrm>
            <a:off x="0" y="908720"/>
            <a:ext cx="9144000" cy="594928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DLR-Greifer_überarbeitet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3240" y="1341438"/>
            <a:ext cx="8446910" cy="475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336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215900"/>
            <a:ext cx="6324600" cy="457200"/>
          </a:xfrm>
        </p:spPr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pic>
        <p:nvPicPr>
          <p:cNvPr id="9" name="Bildplatzhalter 8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6" r="5656"/>
          <a:stretch>
            <a:fillRect/>
          </a:stretch>
        </p:blipFill>
        <p:spPr>
          <a:xfrm>
            <a:off x="4932040" y="1556791"/>
            <a:ext cx="4213737" cy="3167062"/>
          </a:xfrm>
        </p:spPr>
      </p:pic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-19050" y="2202930"/>
            <a:ext cx="3960000" cy="433387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>
                <a:solidFill>
                  <a:srgbClr val="6F7072"/>
                </a:solidFill>
              </a:rPr>
              <a:t>Industry 4.0: </a:t>
            </a:r>
            <a:br>
              <a:rPr lang="en-US" dirty="0" smtClean="0">
                <a:solidFill>
                  <a:srgbClr val="6F7072"/>
                </a:solidFill>
              </a:rPr>
            </a:br>
            <a:r>
              <a:rPr lang="en-US" dirty="0" smtClean="0"/>
              <a:t>Automation Technology in Transition</a:t>
            </a:r>
            <a:endParaRPr lang="en-US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-20136" y="2924944"/>
            <a:ext cx="3960000" cy="433387"/>
          </a:xfrm>
        </p:spPr>
        <p:txBody>
          <a:bodyPr/>
          <a:lstStyle/>
          <a:p>
            <a:r>
              <a:rPr lang="en-US" dirty="0" smtClean="0"/>
              <a:t>Smart Field Devices</a:t>
            </a:r>
            <a:endParaRPr lang="en-US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/>
          </p:nvPr>
        </p:nvSpPr>
        <p:spPr>
          <a:xfrm>
            <a:off x="-20136" y="3573165"/>
            <a:ext cx="3960000" cy="433387"/>
          </a:xfrm>
          <a:solidFill>
            <a:schemeClr val="accent5"/>
          </a:solidFill>
        </p:spPr>
        <p:txBody>
          <a:bodyPr/>
          <a:lstStyle/>
          <a:p>
            <a:r>
              <a:rPr lang="en-US" altLang="de-DE" dirty="0" smtClean="0">
                <a:solidFill>
                  <a:schemeClr val="bg1"/>
                </a:solidFill>
              </a:rPr>
              <a:t>Innovations in </a:t>
            </a:r>
            <a:r>
              <a:rPr lang="en-US" altLang="de-DE" dirty="0" err="1" smtClean="0">
                <a:solidFill>
                  <a:schemeClr val="bg1"/>
                </a:solidFill>
              </a:rPr>
              <a:t>i</a:t>
            </a:r>
            <a:r>
              <a:rPr lang="en-US" altLang="de-DE" dirty="0" smtClean="0">
                <a:solidFill>
                  <a:schemeClr val="bg1"/>
                </a:solidFill>
              </a:rPr>
              <a:t>-series: </a:t>
            </a:r>
            <a:br>
              <a:rPr lang="en-US" altLang="de-DE" dirty="0" smtClean="0">
                <a:solidFill>
                  <a:schemeClr val="bg1"/>
                </a:solidFill>
              </a:rPr>
            </a:br>
            <a:r>
              <a:rPr lang="en-US" altLang="de-DE" dirty="0" smtClean="0">
                <a:solidFill>
                  <a:schemeClr val="bg1"/>
                </a:solidFill>
              </a:rPr>
              <a:t>Switch </a:t>
            </a:r>
            <a:r>
              <a:rPr lang="en-US" altLang="de-DE" dirty="0" err="1" smtClean="0">
                <a:solidFill>
                  <a:schemeClr val="bg1"/>
                </a:solidFill>
              </a:rPr>
              <a:t>VSi</a:t>
            </a:r>
            <a:r>
              <a:rPr lang="en-US" altLang="de-DE" dirty="0" smtClean="0">
                <a:solidFill>
                  <a:schemeClr val="bg1"/>
                </a:solidFill>
              </a:rPr>
              <a:t> &amp; Vacuum terminal </a:t>
            </a:r>
            <a:r>
              <a:rPr lang="en-US" altLang="de-DE" dirty="0" err="1" smtClean="0">
                <a:solidFill>
                  <a:schemeClr val="bg1"/>
                </a:solidFill>
              </a:rPr>
              <a:t>SCTMi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6"/>
          </p:nvPr>
        </p:nvSpPr>
        <p:spPr>
          <a:xfrm>
            <a:off x="-20136" y="4221385"/>
            <a:ext cx="3960000" cy="433387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10" name="Textplatzhalter 3"/>
          <p:cNvSpPr txBox="1">
            <a:spLocks/>
          </p:cNvSpPr>
          <p:nvPr/>
        </p:nvSpPr>
        <p:spPr bwMode="auto">
          <a:xfrm>
            <a:off x="-21134" y="1556791"/>
            <a:ext cx="3960000" cy="43338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  <a:effectLst/>
          <a:extLst/>
        </p:spPr>
        <p:txBody>
          <a:bodyPr vert="horz" wrap="square" lIns="108000" tIns="0" rIns="0" bIns="0" numCol="1" anchor="ctr" anchorCtr="0" compatLnSpc="1">
            <a:prstTxWarp prst="textNoShape">
              <a:avLst/>
            </a:prstTxWarp>
          </a:bodyPr>
          <a:lstStyle>
            <a:lvl1pPr marL="295275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00000"/>
              <a:tabLst>
                <a:tab pos="542925" algn="l"/>
                <a:tab pos="809625" algn="l"/>
              </a:tabLst>
              <a:defRPr sz="1200" b="1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363538" indent="-1841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720725" indent="-1778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Char char="-"/>
              <a:defRPr sz="1600">
                <a:solidFill>
                  <a:schemeClr val="tx1"/>
                </a:solidFill>
                <a:latin typeface="+mn-lt"/>
              </a:defRPr>
            </a:lvl3pPr>
            <a:lvl4pPr marL="1222375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Char char="o"/>
              <a:defRPr sz="1400">
                <a:solidFill>
                  <a:schemeClr val="tx1"/>
                </a:solidFill>
                <a:latin typeface="+mn-lt"/>
              </a:defRPr>
            </a:lvl4pPr>
            <a:lvl5pPr marL="1704975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itchFamily="34" charset="0"/>
              <a:buChar char="&gt;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 smtClean="0">
                <a:solidFill>
                  <a:srgbClr val="6F7072"/>
                </a:solidFill>
              </a:rPr>
              <a:t>Intelligence meets efficiency: </a:t>
            </a:r>
            <a:br>
              <a:rPr lang="en-US" dirty="0" smtClean="0">
                <a:solidFill>
                  <a:srgbClr val="6F7072"/>
                </a:solidFill>
              </a:rPr>
            </a:br>
            <a:r>
              <a:rPr lang="en-US" dirty="0" smtClean="0">
                <a:solidFill>
                  <a:srgbClr val="6F7072"/>
                </a:solidFill>
              </a:rPr>
              <a:t>Schmalz eco nozzle technology</a:t>
            </a:r>
            <a:endParaRPr lang="en-US" dirty="0">
              <a:solidFill>
                <a:srgbClr val="6F70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21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Vacuum and Pressure Switches </a:t>
            </a:r>
            <a:r>
              <a:rPr lang="en-US" dirty="0" err="1" smtClean="0"/>
              <a:t>VSi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00" t="420" r="24818" b="-420"/>
          <a:stretch>
            <a:fillRect/>
          </a:stretch>
        </p:blipFill>
        <p:spPr bwMode="auto">
          <a:xfrm>
            <a:off x="7260728" y="1988840"/>
            <a:ext cx="1055688" cy="3421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18" t="14549" r="35252" b="14549"/>
          <a:stretch>
            <a:fillRect/>
          </a:stretch>
        </p:blipFill>
        <p:spPr bwMode="auto">
          <a:xfrm>
            <a:off x="6043513" y="2432984"/>
            <a:ext cx="895350" cy="2424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30" t="14549" r="35059" b="14549"/>
          <a:stretch>
            <a:fillRect/>
          </a:stretch>
        </p:blipFill>
        <p:spPr bwMode="auto">
          <a:xfrm>
            <a:off x="4788024" y="1910704"/>
            <a:ext cx="923925" cy="2424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feld 7"/>
          <p:cNvSpPr txBox="1"/>
          <p:nvPr/>
        </p:nvSpPr>
        <p:spPr bwMode="auto">
          <a:xfrm rot="20651120">
            <a:off x="359951" y="3249013"/>
            <a:ext cx="45434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de-DE" sz="2400" b="1" dirty="0">
                <a:solidFill>
                  <a:schemeClr val="accent6"/>
                </a:solidFill>
                <a:latin typeface="+mn-lt"/>
                <a:cs typeface="+mn-cs"/>
              </a:rPr>
              <a:t>Die nächste GENERATION!</a:t>
            </a:r>
          </a:p>
        </p:txBody>
      </p:sp>
      <p:pic>
        <p:nvPicPr>
          <p:cNvPr id="11" name="Picture 2" descr="\\schmalz15\fileserver\Allgemein\Medien\Logos,Grafiken\Schmalz\Themenlogos_Themengrafiken\Katalog-icons\Neu_New_orang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36" y="2300632"/>
            <a:ext cx="4540029" cy="237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0631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/>
          <p:nvPr/>
        </p:nvGrpSpPr>
        <p:grpSpPr>
          <a:xfrm>
            <a:off x="4788024" y="2136200"/>
            <a:ext cx="4248448" cy="4173120"/>
            <a:chOff x="4920272" y="1918504"/>
            <a:chExt cx="4248448" cy="4173120"/>
          </a:xfrm>
        </p:grpSpPr>
        <p:pic>
          <p:nvPicPr>
            <p:cNvPr id="1027" name="Picture 3" descr="\\schmalz15\Fileserver\Allgemein\Medien\Fotos\Printmedien\VT\Neuheiten\2015-04_Neuheiten-und-Ergänzungen-2015\Grafik_NFC_SVi_API frz_1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0272" y="1918504"/>
              <a:ext cx="4248448" cy="4173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feld 5"/>
            <p:cNvSpPr txBox="1"/>
            <p:nvPr/>
          </p:nvSpPr>
          <p:spPr bwMode="auto">
            <a:xfrm>
              <a:off x="5372816" y="1988840"/>
              <a:ext cx="495328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indent="0">
                <a:buFont typeface="Arial" pitchFamily="34" charset="0"/>
                <a:buNone/>
              </a:pPr>
              <a:r>
                <a:rPr lang="de-DE" sz="1000" b="1" dirty="0" err="1" smtClean="0">
                  <a:solidFill>
                    <a:srgbClr val="00549C"/>
                  </a:solidFill>
                  <a:latin typeface="+mn-lt"/>
                  <a:ea typeface="+mn-ea"/>
                  <a:cs typeface="+mn-cs"/>
                </a:rPr>
                <a:t>Process</a:t>
              </a:r>
              <a:endParaRPr lang="de-DE" sz="1000" b="1" dirty="0" smtClean="0">
                <a:solidFill>
                  <a:srgbClr val="00549C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Textfeld 8"/>
            <p:cNvSpPr txBox="1"/>
            <p:nvPr/>
          </p:nvSpPr>
          <p:spPr bwMode="auto">
            <a:xfrm>
              <a:off x="6804248" y="1988840"/>
              <a:ext cx="952184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indent="0">
                <a:buFont typeface="Arial" pitchFamily="34" charset="0"/>
                <a:buNone/>
              </a:pPr>
              <a:r>
                <a:rPr lang="de-DE" sz="1000" b="1" dirty="0" err="1" smtClean="0">
                  <a:solidFill>
                    <a:srgbClr val="00549C"/>
                  </a:solidFill>
                  <a:latin typeface="+mn-lt"/>
                  <a:cs typeface="+mn-cs"/>
                </a:rPr>
                <a:t>Indication</a:t>
              </a:r>
              <a:r>
                <a:rPr lang="de-DE" sz="1000" b="1" dirty="0" smtClean="0">
                  <a:solidFill>
                    <a:srgbClr val="00549C"/>
                  </a:solidFill>
                  <a:latin typeface="+mn-lt"/>
                  <a:cs typeface="+mn-cs"/>
                </a:rPr>
                <a:t> </a:t>
              </a:r>
              <a:r>
                <a:rPr lang="de-DE" sz="1000" b="1" dirty="0" err="1" smtClean="0">
                  <a:solidFill>
                    <a:srgbClr val="00549C"/>
                  </a:solidFill>
                  <a:latin typeface="+mn-lt"/>
                  <a:cs typeface="+mn-cs"/>
                </a:rPr>
                <a:t>and</a:t>
              </a:r>
              <a:endParaRPr lang="de-DE" sz="1000" b="1" dirty="0" smtClean="0">
                <a:solidFill>
                  <a:srgbClr val="00549C"/>
                </a:solidFill>
                <a:latin typeface="+mn-lt"/>
                <a:cs typeface="+mn-cs"/>
              </a:endParaRPr>
            </a:p>
            <a:p>
              <a:pPr marL="0" indent="0">
                <a:buFont typeface="Arial" pitchFamily="34" charset="0"/>
                <a:buNone/>
              </a:pPr>
              <a:r>
                <a:rPr lang="de-DE" sz="1000" b="1" dirty="0" err="1" smtClean="0">
                  <a:solidFill>
                    <a:srgbClr val="00549C"/>
                  </a:solidFill>
                  <a:latin typeface="+mn-lt"/>
                  <a:ea typeface="+mn-ea"/>
                  <a:cs typeface="+mn-cs"/>
                </a:rPr>
                <a:t>parametrization</a:t>
              </a:r>
              <a:endParaRPr lang="de-DE" sz="1000" b="1" dirty="0" smtClean="0">
                <a:solidFill>
                  <a:srgbClr val="00549C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Textfeld 9"/>
            <p:cNvSpPr txBox="1"/>
            <p:nvPr/>
          </p:nvSpPr>
          <p:spPr bwMode="auto">
            <a:xfrm>
              <a:off x="8460432" y="1988840"/>
              <a:ext cx="524182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indent="0">
                <a:buFont typeface="Arial" pitchFamily="34" charset="0"/>
                <a:buNone/>
              </a:pPr>
              <a:r>
                <a:rPr lang="de-DE" sz="1000" b="1" dirty="0" smtClean="0">
                  <a:solidFill>
                    <a:srgbClr val="00549C"/>
                  </a:solidFill>
                  <a:latin typeface="+mn-lt"/>
                  <a:cs typeface="+mn-cs"/>
                </a:rPr>
                <a:t>Analysis</a:t>
              </a:r>
              <a:endParaRPr lang="de-DE" sz="1000" b="1" dirty="0" smtClean="0">
                <a:solidFill>
                  <a:srgbClr val="00549C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Textfeld 10"/>
            <p:cNvSpPr txBox="1"/>
            <p:nvPr/>
          </p:nvSpPr>
          <p:spPr bwMode="auto">
            <a:xfrm>
              <a:off x="5220072" y="4213076"/>
              <a:ext cx="634789" cy="1384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indent="0">
                <a:buFont typeface="Arial" pitchFamily="34" charset="0"/>
                <a:buNone/>
              </a:pPr>
              <a:r>
                <a:rPr lang="de-DE" sz="900" b="1" dirty="0" smtClean="0">
                  <a:solidFill>
                    <a:srgbClr val="6F7072"/>
                  </a:solidFill>
                  <a:latin typeface="+mn-lt"/>
                  <a:cs typeface="+mn-cs"/>
                </a:rPr>
                <a:t>Sensor </a:t>
              </a:r>
              <a:r>
                <a:rPr lang="de-DE" sz="900" b="1" dirty="0" err="1" smtClean="0">
                  <a:solidFill>
                    <a:srgbClr val="6F7072"/>
                  </a:solidFill>
                  <a:latin typeface="+mn-lt"/>
                  <a:cs typeface="+mn-cs"/>
                </a:rPr>
                <a:t>unit</a:t>
              </a:r>
              <a:endParaRPr lang="de-DE" sz="900" b="1" dirty="0" smtClean="0">
                <a:solidFill>
                  <a:srgbClr val="6F7072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Textfeld 11"/>
            <p:cNvSpPr txBox="1"/>
            <p:nvPr/>
          </p:nvSpPr>
          <p:spPr bwMode="auto">
            <a:xfrm>
              <a:off x="6516216" y="5953125"/>
              <a:ext cx="1404231" cy="1384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indent="0">
                <a:buFont typeface="Arial" pitchFamily="34" charset="0"/>
                <a:buNone/>
              </a:pPr>
              <a:r>
                <a:rPr lang="de-DE" sz="900" b="1" dirty="0" smtClean="0">
                  <a:solidFill>
                    <a:srgbClr val="6F7072"/>
                  </a:solidFill>
                  <a:latin typeface="+mn-lt"/>
                  <a:cs typeface="+mn-cs"/>
                </a:rPr>
                <a:t>NFC-</a:t>
              </a:r>
              <a:r>
                <a:rPr lang="de-DE" sz="900" b="1" dirty="0" err="1" smtClean="0">
                  <a:solidFill>
                    <a:srgbClr val="6F7072"/>
                  </a:solidFill>
                  <a:latin typeface="+mn-lt"/>
                  <a:cs typeface="+mn-cs"/>
                </a:rPr>
                <a:t>enabled</a:t>
              </a:r>
              <a:r>
                <a:rPr lang="de-DE" sz="900" b="1" dirty="0" smtClean="0">
                  <a:solidFill>
                    <a:srgbClr val="6F7072"/>
                  </a:solidFill>
                  <a:latin typeface="+mn-lt"/>
                  <a:cs typeface="+mn-cs"/>
                </a:rPr>
                <a:t> </a:t>
              </a:r>
              <a:r>
                <a:rPr lang="de-DE" sz="900" b="1" dirty="0" err="1" smtClean="0">
                  <a:solidFill>
                    <a:srgbClr val="6F7072"/>
                  </a:solidFill>
                  <a:latin typeface="+mn-lt"/>
                  <a:cs typeface="+mn-cs"/>
                </a:rPr>
                <a:t>smartphone</a:t>
              </a:r>
              <a:endParaRPr lang="de-DE" sz="900" b="1" dirty="0" smtClean="0">
                <a:solidFill>
                  <a:srgbClr val="6F7072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Textfeld 12"/>
            <p:cNvSpPr txBox="1"/>
            <p:nvPr/>
          </p:nvSpPr>
          <p:spPr bwMode="auto">
            <a:xfrm>
              <a:off x="8557071" y="4226605"/>
              <a:ext cx="551433" cy="1384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indent="0">
                <a:buFont typeface="Arial" pitchFamily="34" charset="0"/>
                <a:buNone/>
              </a:pPr>
              <a:r>
                <a:rPr lang="de-DE" sz="900" b="1" dirty="0" smtClean="0">
                  <a:solidFill>
                    <a:srgbClr val="6F7072"/>
                  </a:solidFill>
                  <a:latin typeface="+mn-lt"/>
                  <a:cs typeface="+mn-cs"/>
                </a:rPr>
                <a:t>Controller</a:t>
              </a:r>
              <a:endParaRPr lang="de-DE" sz="900" b="1" dirty="0" smtClean="0">
                <a:solidFill>
                  <a:srgbClr val="6F7072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Textfeld 13"/>
            <p:cNvSpPr txBox="1"/>
            <p:nvPr/>
          </p:nvSpPr>
          <p:spPr bwMode="auto">
            <a:xfrm>
              <a:off x="6482044" y="2924944"/>
              <a:ext cx="1596591" cy="1384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indent="0">
                <a:buFont typeface="Arial" pitchFamily="34" charset="0"/>
                <a:buNone/>
              </a:pPr>
              <a:r>
                <a:rPr lang="de-DE" sz="900" b="1" dirty="0" smtClean="0">
                  <a:solidFill>
                    <a:srgbClr val="6F7072"/>
                  </a:solidFill>
                  <a:latin typeface="+mn-lt"/>
                  <a:cs typeface="+mn-cs"/>
                </a:rPr>
                <a:t>Control </a:t>
              </a:r>
              <a:r>
                <a:rPr lang="de-DE" sz="900" b="1" dirty="0" err="1" smtClean="0">
                  <a:solidFill>
                    <a:srgbClr val="6F7072"/>
                  </a:solidFill>
                  <a:latin typeface="+mn-lt"/>
                  <a:cs typeface="+mn-cs"/>
                </a:rPr>
                <a:t>and</a:t>
              </a:r>
              <a:r>
                <a:rPr lang="de-DE" sz="900" b="1" dirty="0" smtClean="0">
                  <a:solidFill>
                    <a:srgbClr val="6F7072"/>
                  </a:solidFill>
                  <a:latin typeface="+mn-lt"/>
                  <a:cs typeface="+mn-cs"/>
                </a:rPr>
                <a:t> </a:t>
              </a:r>
              <a:r>
                <a:rPr lang="de-DE" sz="900" b="1" dirty="0" err="1" smtClean="0">
                  <a:solidFill>
                    <a:srgbClr val="6F7072"/>
                  </a:solidFill>
                  <a:latin typeface="+mn-lt"/>
                  <a:cs typeface="+mn-cs"/>
                </a:rPr>
                <a:t>indicator</a:t>
              </a:r>
              <a:r>
                <a:rPr lang="de-DE" sz="900" b="1" dirty="0" smtClean="0">
                  <a:solidFill>
                    <a:srgbClr val="6F7072"/>
                  </a:solidFill>
                  <a:latin typeface="+mn-lt"/>
                  <a:cs typeface="+mn-cs"/>
                </a:rPr>
                <a:t> </a:t>
              </a:r>
              <a:r>
                <a:rPr lang="de-DE" sz="900" b="1" dirty="0" err="1" smtClean="0">
                  <a:solidFill>
                    <a:srgbClr val="6F7072"/>
                  </a:solidFill>
                  <a:latin typeface="+mn-lt"/>
                  <a:cs typeface="+mn-cs"/>
                </a:rPr>
                <a:t>display</a:t>
              </a:r>
              <a:endParaRPr lang="de-DE" sz="900" b="1" dirty="0" smtClean="0">
                <a:solidFill>
                  <a:srgbClr val="6F7072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Vacuum and Pressure Switches </a:t>
            </a:r>
            <a:r>
              <a:rPr lang="en-US" dirty="0" err="1" smtClean="0"/>
              <a:t>VSi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93700" y="2132856"/>
            <a:ext cx="4754364" cy="3983782"/>
          </a:xfrm>
        </p:spPr>
        <p:txBody>
          <a:bodyPr/>
          <a:lstStyle/>
          <a:p>
            <a:pPr marL="0" indent="0">
              <a:buNone/>
            </a:pPr>
            <a:r>
              <a:rPr lang="de-DE" sz="1400" b="1" dirty="0" err="1" smtClean="0">
                <a:solidFill>
                  <a:schemeClr val="tx2"/>
                </a:solidFill>
              </a:rPr>
              <a:t>External</a:t>
            </a:r>
            <a:r>
              <a:rPr lang="de-DE" sz="1400" b="1" dirty="0" smtClean="0">
                <a:solidFill>
                  <a:schemeClr val="tx2"/>
                </a:solidFill>
              </a:rPr>
              <a:t> Control </a:t>
            </a:r>
            <a:r>
              <a:rPr lang="de-DE" sz="1400" b="1" dirty="0" err="1" smtClean="0">
                <a:solidFill>
                  <a:schemeClr val="tx2"/>
                </a:solidFill>
              </a:rPr>
              <a:t>and</a:t>
            </a:r>
            <a:r>
              <a:rPr lang="de-DE" sz="1400" b="1" dirty="0" smtClean="0">
                <a:solidFill>
                  <a:schemeClr val="tx2"/>
                </a:solidFill>
              </a:rPr>
              <a:t> </a:t>
            </a:r>
            <a:r>
              <a:rPr lang="en-US" sz="1400" b="1" dirty="0" smtClean="0">
                <a:solidFill>
                  <a:schemeClr val="tx2"/>
                </a:solidFill>
              </a:rPr>
              <a:t>Indicator</a:t>
            </a:r>
            <a:r>
              <a:rPr lang="de-DE" sz="1400" b="1" dirty="0" smtClean="0">
                <a:solidFill>
                  <a:schemeClr val="tx2"/>
                </a:solidFill>
              </a:rPr>
              <a:t> Display</a:t>
            </a:r>
            <a:endParaRPr lang="de-DE" sz="1400" b="1" dirty="0">
              <a:solidFill>
                <a:schemeClr val="tx2"/>
              </a:solidFill>
            </a:endParaRPr>
          </a:p>
          <a:p>
            <a:r>
              <a:rPr lang="en-US" sz="1400" dirty="0" smtClean="0"/>
              <a:t>Installed separately from the sensor unit, in the user‘s direct field of view</a:t>
            </a:r>
          </a:p>
          <a:p>
            <a:r>
              <a:rPr lang="en-US" sz="1400" dirty="0" smtClean="0"/>
              <a:t>Settings </a:t>
            </a:r>
            <a:r>
              <a:rPr lang="en-US" sz="1400" dirty="0"/>
              <a:t>such as switching points can be copied on </a:t>
            </a:r>
            <a:r>
              <a:rPr lang="en-US" sz="1400" dirty="0" smtClean="0"/>
              <a:t>the display </a:t>
            </a:r>
            <a:r>
              <a:rPr lang="en-US" sz="1400" dirty="0"/>
              <a:t>and transferred to other switches</a:t>
            </a:r>
            <a:r>
              <a:rPr lang="de-DE" sz="1400" dirty="0" smtClean="0"/>
              <a:t> </a:t>
            </a:r>
          </a:p>
          <a:p>
            <a:pPr marL="0" indent="0">
              <a:buNone/>
            </a:pPr>
            <a:r>
              <a:rPr lang="it-IT" sz="1400" b="1" dirty="0" err="1">
                <a:solidFill>
                  <a:schemeClr val="tx2"/>
                </a:solidFill>
              </a:rPr>
              <a:t>Visualization</a:t>
            </a:r>
            <a:r>
              <a:rPr lang="it-IT" sz="1400" b="1" dirty="0">
                <a:solidFill>
                  <a:schemeClr val="tx2"/>
                </a:solidFill>
              </a:rPr>
              <a:t> in the Controller </a:t>
            </a:r>
            <a:r>
              <a:rPr lang="it-IT" sz="1400" b="1" dirty="0" smtClean="0">
                <a:solidFill>
                  <a:schemeClr val="tx2"/>
                </a:solidFill>
              </a:rPr>
              <a:t>panel via </a:t>
            </a:r>
            <a:r>
              <a:rPr lang="it-IT" sz="1400" b="1" dirty="0">
                <a:solidFill>
                  <a:schemeClr val="tx2"/>
                </a:solidFill>
              </a:rPr>
              <a:t>IO-Link</a:t>
            </a:r>
          </a:p>
          <a:p>
            <a:r>
              <a:rPr lang="en-US" sz="1400" dirty="0"/>
              <a:t>The condition data recorded can be viewed and </a:t>
            </a:r>
            <a:r>
              <a:rPr lang="en-US" sz="1400" dirty="0" smtClean="0"/>
              <a:t>used </a:t>
            </a:r>
            <a:r>
              <a:rPr lang="de-DE" sz="1400" dirty="0" err="1" smtClean="0"/>
              <a:t>up</a:t>
            </a:r>
            <a:r>
              <a:rPr lang="de-DE" sz="1400" dirty="0" smtClean="0"/>
              <a:t> </a:t>
            </a:r>
            <a:r>
              <a:rPr lang="de-DE" sz="1400" dirty="0" err="1"/>
              <a:t>to</a:t>
            </a:r>
            <a:r>
              <a:rPr lang="de-DE" sz="1400" dirty="0"/>
              <a:t> </a:t>
            </a:r>
            <a:r>
              <a:rPr lang="de-DE" sz="1400" dirty="0" err="1"/>
              <a:t>master</a:t>
            </a:r>
            <a:r>
              <a:rPr lang="de-DE" sz="1400" dirty="0"/>
              <a:t> </a:t>
            </a:r>
            <a:r>
              <a:rPr lang="de-DE" sz="1400" dirty="0" err="1" smtClean="0"/>
              <a:t>level</a:t>
            </a:r>
            <a:endParaRPr lang="de-DE" sz="1400" dirty="0" smtClean="0"/>
          </a:p>
          <a:p>
            <a:r>
              <a:rPr lang="en-US" sz="1400" dirty="0" smtClean="0"/>
              <a:t>Diagnostics</a:t>
            </a:r>
            <a:r>
              <a:rPr lang="de-DE" sz="1400" dirty="0" smtClean="0"/>
              <a:t> </a:t>
            </a:r>
            <a:r>
              <a:rPr lang="de-DE" sz="1400" dirty="0" err="1"/>
              <a:t>and</a:t>
            </a:r>
            <a:r>
              <a:rPr lang="de-DE" sz="1400" dirty="0"/>
              <a:t> </a:t>
            </a:r>
            <a:r>
              <a:rPr lang="de-DE" sz="1400" dirty="0" err="1"/>
              <a:t>configuration</a:t>
            </a:r>
            <a:r>
              <a:rPr lang="de-DE" sz="1400" dirty="0"/>
              <a:t> via remote </a:t>
            </a:r>
            <a:r>
              <a:rPr lang="de-DE" sz="1400" dirty="0" err="1"/>
              <a:t>access</a:t>
            </a:r>
            <a:endParaRPr lang="de-DE" sz="1400" dirty="0" smtClean="0"/>
          </a:p>
          <a:p>
            <a:pPr marL="0" indent="0">
              <a:spcBef>
                <a:spcPts val="1200"/>
              </a:spcBef>
              <a:buNone/>
            </a:pPr>
            <a:r>
              <a:rPr lang="en-US" sz="1400" b="1" dirty="0">
                <a:solidFill>
                  <a:schemeClr val="tx2"/>
                </a:solidFill>
              </a:rPr>
              <a:t>Output and Configuration via </a:t>
            </a:r>
            <a:r>
              <a:rPr lang="en-US" sz="1400" b="1" dirty="0" smtClean="0">
                <a:solidFill>
                  <a:schemeClr val="tx2"/>
                </a:solidFill>
              </a:rPr>
              <a:t>Smartphone</a:t>
            </a:r>
          </a:p>
          <a:p>
            <a:r>
              <a:rPr lang="en-US" sz="1400" dirty="0"/>
              <a:t>NFC technology allows data to be exchanged with </a:t>
            </a:r>
            <a:r>
              <a:rPr lang="en-US" sz="1400" dirty="0" smtClean="0"/>
              <a:t>an </a:t>
            </a:r>
            <a:r>
              <a:rPr lang="de-DE" sz="1400" dirty="0" smtClean="0"/>
              <a:t>NFC-</a:t>
            </a:r>
            <a:r>
              <a:rPr lang="de-DE" sz="1400" dirty="0" err="1" smtClean="0"/>
              <a:t>enabled</a:t>
            </a:r>
            <a:r>
              <a:rPr lang="de-DE" sz="1400" dirty="0" smtClean="0"/>
              <a:t> </a:t>
            </a:r>
            <a:r>
              <a:rPr lang="en-US" sz="1400" dirty="0" smtClean="0"/>
              <a:t>smartphone</a:t>
            </a:r>
          </a:p>
          <a:p>
            <a:r>
              <a:rPr lang="en-US" sz="1400" dirty="0" smtClean="0"/>
              <a:t>Simple </a:t>
            </a:r>
            <a:r>
              <a:rPr lang="en-US" sz="1400" dirty="0"/>
              <a:t>access to service and maintenance </a:t>
            </a:r>
            <a:r>
              <a:rPr lang="en-US" sz="1400" dirty="0" smtClean="0"/>
              <a:t>information (e.g</a:t>
            </a:r>
            <a:r>
              <a:rPr lang="en-US" sz="1400" dirty="0"/>
              <a:t>. type, serial number, operating instructions</a:t>
            </a:r>
            <a:r>
              <a:rPr lang="en-US" sz="1400" dirty="0" smtClean="0"/>
              <a:t>) </a:t>
            </a:r>
          </a:p>
          <a:p>
            <a:r>
              <a:rPr lang="en-US" sz="1400" dirty="0" smtClean="0"/>
              <a:t>Rapid </a:t>
            </a:r>
            <a:r>
              <a:rPr lang="en-US" sz="1400" dirty="0"/>
              <a:t>mobile troubleshooting by displaying </a:t>
            </a:r>
            <a:r>
              <a:rPr lang="en-US" sz="1400" dirty="0" smtClean="0"/>
              <a:t>detailed </a:t>
            </a:r>
            <a:r>
              <a:rPr lang="de-DE" sz="1400" dirty="0" err="1" smtClean="0"/>
              <a:t>error</a:t>
            </a:r>
            <a:r>
              <a:rPr lang="de-DE" sz="1400" dirty="0" smtClean="0"/>
              <a:t> </a:t>
            </a:r>
            <a:r>
              <a:rPr lang="de-DE" sz="1400" dirty="0" err="1"/>
              <a:t>messages</a:t>
            </a:r>
            <a:endParaRPr lang="de-DE" sz="140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374650" y="1341438"/>
            <a:ext cx="8394700" cy="647402"/>
          </a:xfrm>
        </p:spPr>
        <p:txBody>
          <a:bodyPr/>
          <a:lstStyle/>
          <a:p>
            <a:r>
              <a:rPr lang="en-US" dirty="0" smtClean="0"/>
              <a:t>Everything is Visible and remotely accessible: </a:t>
            </a:r>
            <a:br>
              <a:rPr lang="en-US" dirty="0" smtClean="0"/>
            </a:br>
            <a:r>
              <a:rPr lang="en-US" dirty="0" smtClean="0"/>
              <a:t>via Display, the Controller and Your Smartphone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51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961142" y="3534271"/>
            <a:ext cx="725487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Vacuum and Pressure Switches </a:t>
            </a:r>
            <a:r>
              <a:rPr lang="en-US" dirty="0" err="1" smtClean="0"/>
              <a:t>VSi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Near Field Communication (NFC)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50" y="1888770"/>
            <a:ext cx="790575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876" y="2011087"/>
            <a:ext cx="6191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751" y="1731248"/>
            <a:ext cx="10953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9755" y="2273266"/>
            <a:ext cx="7239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371" y="2087528"/>
            <a:ext cx="13335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5" b="9228"/>
          <a:stretch/>
        </p:blipFill>
        <p:spPr bwMode="auto">
          <a:xfrm>
            <a:off x="7738099" y="1731248"/>
            <a:ext cx="11715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995" y="2263059"/>
            <a:ext cx="725487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235" y="2242157"/>
            <a:ext cx="725487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138" y="4471231"/>
            <a:ext cx="792163" cy="164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8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90" b="9404"/>
          <a:stretch/>
        </p:blipFill>
        <p:spPr bwMode="auto">
          <a:xfrm>
            <a:off x="7738097" y="4293095"/>
            <a:ext cx="1171575" cy="182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219301" y="4660936"/>
            <a:ext cx="6191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feld 16"/>
          <p:cNvSpPr txBox="1"/>
          <p:nvPr/>
        </p:nvSpPr>
        <p:spPr bwMode="auto">
          <a:xfrm>
            <a:off x="1403648" y="4820348"/>
            <a:ext cx="302741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Font typeface="Arial" pitchFamily="34" charset="0"/>
              <a:buNone/>
            </a:pPr>
            <a:r>
              <a:rPr lang="en-GB" sz="1800" b="1" dirty="0">
                <a:latin typeface="+mn-lt"/>
                <a:cs typeface="+mn-cs"/>
              </a:rPr>
              <a:t>Smart Field </a:t>
            </a:r>
            <a:r>
              <a:rPr lang="en-GB" sz="1800" b="1" dirty="0" smtClean="0">
                <a:latin typeface="+mn-lt"/>
                <a:cs typeface="+mn-cs"/>
              </a:rPr>
              <a:t>Devices</a:t>
            </a:r>
            <a:endParaRPr lang="en-GB" sz="1800" b="1" dirty="0">
              <a:latin typeface="+mn-lt"/>
              <a:cs typeface="+mn-cs"/>
            </a:endParaRPr>
          </a:p>
          <a:p>
            <a:pPr marL="0" indent="0">
              <a:buFont typeface="Arial" pitchFamily="34" charset="0"/>
              <a:buNone/>
            </a:pPr>
            <a:r>
              <a:rPr lang="en-GB" sz="1800" dirty="0" smtClean="0">
                <a:latin typeface="+mn-lt"/>
                <a:cs typeface="+mn-cs"/>
              </a:rPr>
              <a:t>…become more visible for the intelligent factory!</a:t>
            </a:r>
            <a:r>
              <a:rPr lang="en-GB" sz="1800" b="0" dirty="0" smtClean="0">
                <a:solidFill>
                  <a:schemeClr val="tx1"/>
                </a:solidFill>
                <a:latin typeface="+mn-lt"/>
                <a:cs typeface="+mn-cs"/>
              </a:rPr>
              <a:t> </a:t>
            </a:r>
          </a:p>
        </p:txBody>
      </p:sp>
      <p:pic>
        <p:nvPicPr>
          <p:cNvPr id="18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776844" y="4820348"/>
            <a:ext cx="719137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655" y="1829941"/>
            <a:ext cx="12954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349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Vacuum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Pressure</a:t>
            </a:r>
            <a:r>
              <a:rPr lang="de-DE" dirty="0"/>
              <a:t> Switches </a:t>
            </a:r>
            <a:r>
              <a:rPr lang="de-DE" dirty="0" err="1"/>
              <a:t>VSi</a:t>
            </a:r>
            <a:endParaRPr lang="de-DE" dirty="0">
              <a:solidFill>
                <a:schemeClr val="tx2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451" y="1285331"/>
            <a:ext cx="687600" cy="6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042" y="4293096"/>
            <a:ext cx="687600" cy="682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platzhalter 2"/>
          <p:cNvSpPr txBox="1">
            <a:spLocks/>
          </p:cNvSpPr>
          <p:nvPr/>
        </p:nvSpPr>
        <p:spPr bwMode="auto">
          <a:xfrm>
            <a:off x="5880100" y="1268389"/>
            <a:ext cx="2971068" cy="257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•"/>
              <a:defRPr sz="18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00000"/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+mn-lt"/>
              </a:defRPr>
            </a:lvl2pPr>
            <a:lvl3pPr marL="809625" indent="-276225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Courier New" pitchFamily="49" charset="0"/>
              <a:buChar char="o"/>
              <a:tabLst/>
              <a:defRPr lang="de-DE" sz="1600" baseline="0" dirty="0" smtClean="0">
                <a:solidFill>
                  <a:schemeClr val="tx1"/>
                </a:solidFill>
                <a:latin typeface="+mn-lt"/>
              </a:defRPr>
            </a:lvl3pPr>
            <a:lvl4pPr marL="10795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&gt;"/>
              <a:defRPr sz="1400" baseline="0">
                <a:solidFill>
                  <a:schemeClr val="tx1"/>
                </a:solidFill>
                <a:latin typeface="+mn-lt"/>
              </a:defRPr>
            </a:lvl4pPr>
            <a:lvl5pPr marL="1343025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itchFamily="34" charset="0"/>
              <a:buChar char="•"/>
              <a:tabLst/>
              <a:defRPr sz="1400" baseline="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de-DE" sz="1400" kern="0" dirty="0" smtClean="0">
                <a:solidFill>
                  <a:schemeClr val="tx2"/>
                </a:solidFill>
              </a:rPr>
              <a:t>Modular Design</a:t>
            </a:r>
            <a:r>
              <a:rPr lang="de-DE" sz="1400" b="1" kern="0" dirty="0" smtClean="0">
                <a:solidFill>
                  <a:schemeClr val="tx2"/>
                </a:solidFill>
              </a:rPr>
              <a:t/>
            </a:r>
            <a:br>
              <a:rPr lang="de-DE" sz="1400" b="1" kern="0" dirty="0" smtClean="0">
                <a:solidFill>
                  <a:schemeClr val="tx2"/>
                </a:solidFill>
              </a:rPr>
            </a:br>
            <a:r>
              <a:rPr lang="en-US" sz="1400" b="1" kern="0" dirty="0" smtClean="0">
                <a:solidFill>
                  <a:schemeClr val="tx2"/>
                </a:solidFill>
              </a:rPr>
              <a:t>Precise </a:t>
            </a:r>
            <a:r>
              <a:rPr lang="en-US" sz="1400" b="1" kern="0" dirty="0">
                <a:solidFill>
                  <a:schemeClr val="tx2"/>
                </a:solidFill>
              </a:rPr>
              <a:t>Measurement Directly in the </a:t>
            </a:r>
            <a:r>
              <a:rPr lang="en-US" sz="1400" b="1" kern="0" dirty="0" smtClean="0">
                <a:solidFill>
                  <a:schemeClr val="tx2"/>
                </a:solidFill>
              </a:rPr>
              <a:t>Process</a:t>
            </a:r>
            <a:endParaRPr lang="de-DE" sz="1400" b="1" kern="0" dirty="0">
              <a:solidFill>
                <a:schemeClr val="tx2"/>
              </a:solidFill>
            </a:endParaRPr>
          </a:p>
          <a:p>
            <a:r>
              <a:rPr lang="en-US" sz="1400" dirty="0" smtClean="0"/>
              <a:t>Switch </a:t>
            </a:r>
            <a:r>
              <a:rPr lang="en-US" sz="1400" dirty="0"/>
              <a:t>in three versions without </a:t>
            </a:r>
            <a:r>
              <a:rPr lang="en-US" sz="1400" dirty="0" smtClean="0"/>
              <a:t>display, with </a:t>
            </a:r>
            <a:r>
              <a:rPr lang="en-US" sz="1400" dirty="0"/>
              <a:t>integrated or external display</a:t>
            </a:r>
            <a:endParaRPr lang="de-DE" sz="1400" kern="0" dirty="0" smtClean="0"/>
          </a:p>
          <a:p>
            <a:r>
              <a:rPr lang="de-DE" sz="1400" dirty="0" smtClean="0"/>
              <a:t>Compact </a:t>
            </a:r>
            <a:r>
              <a:rPr lang="en-US" sz="1400" dirty="0" smtClean="0"/>
              <a:t>sensor</a:t>
            </a:r>
            <a:r>
              <a:rPr lang="de-DE" sz="1400" dirty="0" smtClean="0"/>
              <a:t> </a:t>
            </a:r>
            <a:r>
              <a:rPr lang="en-US" sz="1400" dirty="0" smtClean="0"/>
              <a:t>unit for installation</a:t>
            </a:r>
            <a:r>
              <a:rPr lang="de-DE" sz="1400" dirty="0" smtClean="0"/>
              <a:t> </a:t>
            </a:r>
            <a:r>
              <a:rPr lang="en-US" sz="1400" dirty="0" smtClean="0"/>
              <a:t>directly </a:t>
            </a:r>
            <a:r>
              <a:rPr lang="en-US" sz="1400" dirty="0"/>
              <a:t>on the suction pad, </a:t>
            </a:r>
            <a:r>
              <a:rPr lang="en-US" sz="1400" dirty="0" smtClean="0"/>
              <a:t>ensuring measurement </a:t>
            </a:r>
            <a:r>
              <a:rPr lang="en-US" sz="1400" dirty="0"/>
              <a:t>with no line losses</a:t>
            </a:r>
            <a:endParaRPr lang="de-DE" sz="1400" kern="0" dirty="0" smtClean="0"/>
          </a:p>
          <a:p>
            <a:r>
              <a:rPr lang="en-US" sz="1400" dirty="0"/>
              <a:t>External control and indicator display </a:t>
            </a:r>
            <a:r>
              <a:rPr lang="en-US" sz="1400" dirty="0" smtClean="0"/>
              <a:t>for integration </a:t>
            </a:r>
            <a:r>
              <a:rPr lang="en-US" sz="1400" dirty="0"/>
              <a:t>in the user interface</a:t>
            </a:r>
            <a:endParaRPr lang="de-DE" sz="1400" kern="0" dirty="0"/>
          </a:p>
        </p:txBody>
      </p:sp>
      <p:sp>
        <p:nvSpPr>
          <p:cNvPr id="11" name="Textplatzhalter 2"/>
          <p:cNvSpPr txBox="1">
            <a:spLocks/>
          </p:cNvSpPr>
          <p:nvPr/>
        </p:nvSpPr>
        <p:spPr bwMode="auto">
          <a:xfrm>
            <a:off x="5881403" y="4293096"/>
            <a:ext cx="2947181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975" indent="-1809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•"/>
              <a:defRPr sz="18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00000"/>
              <a:buFont typeface="Symbol" pitchFamily="18" charset="2"/>
              <a:buChar char="-"/>
              <a:defRPr sz="1600">
                <a:solidFill>
                  <a:schemeClr val="tx1"/>
                </a:solidFill>
                <a:latin typeface="+mn-lt"/>
              </a:defRPr>
            </a:lvl2pPr>
            <a:lvl3pPr marL="809625" indent="-276225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Courier New" pitchFamily="49" charset="0"/>
              <a:buChar char="o"/>
              <a:tabLst/>
              <a:defRPr lang="de-DE" sz="1600" baseline="0" dirty="0" smtClean="0">
                <a:solidFill>
                  <a:schemeClr val="tx1"/>
                </a:solidFill>
                <a:latin typeface="+mn-lt"/>
              </a:defRPr>
            </a:lvl3pPr>
            <a:lvl4pPr marL="1079500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pitchFamily="34" charset="0"/>
              <a:buChar char="&gt;"/>
              <a:defRPr sz="1400" baseline="0">
                <a:solidFill>
                  <a:schemeClr val="tx1"/>
                </a:solidFill>
                <a:latin typeface="+mn-lt"/>
              </a:defRPr>
            </a:lvl4pPr>
            <a:lvl5pPr marL="1343025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itchFamily="34" charset="0"/>
              <a:buChar char="•"/>
              <a:tabLst/>
              <a:defRPr sz="1400" baseline="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de-DE" sz="1400" kern="0" dirty="0" smtClean="0">
                <a:solidFill>
                  <a:schemeClr val="tx2"/>
                </a:solidFill>
              </a:rPr>
              <a:t>Simple Integration</a:t>
            </a:r>
            <a:r>
              <a:rPr lang="de-DE" sz="1400" b="1" kern="0" dirty="0" smtClean="0">
                <a:solidFill>
                  <a:schemeClr val="tx2"/>
                </a:solidFill>
              </a:rPr>
              <a:t/>
            </a:r>
            <a:br>
              <a:rPr lang="de-DE" sz="1400" b="1" kern="0" dirty="0" smtClean="0">
                <a:solidFill>
                  <a:schemeClr val="tx2"/>
                </a:solidFill>
              </a:rPr>
            </a:br>
            <a:r>
              <a:rPr lang="de-DE" sz="1400" b="1" kern="0" dirty="0" smtClean="0">
                <a:solidFill>
                  <a:schemeClr val="tx2"/>
                </a:solidFill>
              </a:rPr>
              <a:t>IO-Link </a:t>
            </a:r>
            <a:r>
              <a:rPr lang="en-US" sz="1400" b="1" kern="0" dirty="0" smtClean="0">
                <a:solidFill>
                  <a:schemeClr val="tx2"/>
                </a:solidFill>
              </a:rPr>
              <a:t>Communicates</a:t>
            </a:r>
            <a:r>
              <a:rPr lang="de-DE" sz="1400" b="1" kern="0" dirty="0" smtClean="0">
                <a:solidFill>
                  <a:schemeClr val="tx2"/>
                </a:solidFill>
              </a:rPr>
              <a:t> in all Common Field-bus Systems</a:t>
            </a:r>
            <a:endParaRPr lang="de-DE" sz="1400" b="1" kern="0" dirty="0">
              <a:solidFill>
                <a:schemeClr val="tx2"/>
              </a:solidFill>
            </a:endParaRPr>
          </a:p>
          <a:p>
            <a:r>
              <a:rPr lang="en-US" sz="1400" dirty="0"/>
              <a:t>Minimum effort required for </a:t>
            </a:r>
            <a:r>
              <a:rPr lang="en-US" sz="1400" dirty="0" smtClean="0"/>
              <a:t>installation</a:t>
            </a:r>
          </a:p>
          <a:p>
            <a:r>
              <a:rPr lang="en-US" sz="1400" dirty="0"/>
              <a:t>Quick and simple start of operations </a:t>
            </a:r>
            <a:r>
              <a:rPr lang="en-US" sz="1400" dirty="0" smtClean="0"/>
              <a:t>by copying </a:t>
            </a:r>
            <a:r>
              <a:rPr lang="en-US" sz="1400" dirty="0"/>
              <a:t>device and process parameters</a:t>
            </a:r>
            <a:endParaRPr lang="de-DE" sz="1400" kern="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1895"/>
            <a:ext cx="195262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 bwMode="auto">
          <a:xfrm>
            <a:off x="435744" y="2558170"/>
            <a:ext cx="1584176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Font typeface="Arial" pitchFamily="34" charset="0"/>
              <a:buNone/>
            </a:pPr>
            <a:r>
              <a:rPr lang="en-US" sz="700" b="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VS…/ </a:t>
            </a:r>
            <a:r>
              <a:rPr lang="en-US" sz="700" b="0" dirty="0" err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VSi</a:t>
            </a:r>
            <a:r>
              <a:rPr lang="en-US" sz="700" b="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… without display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25" y="2996952"/>
            <a:ext cx="46101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feld 12"/>
          <p:cNvSpPr txBox="1"/>
          <p:nvPr/>
        </p:nvSpPr>
        <p:spPr bwMode="auto">
          <a:xfrm>
            <a:off x="395536" y="3606552"/>
            <a:ext cx="1584176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Font typeface="Arial" pitchFamily="34" charset="0"/>
              <a:buNone/>
            </a:pPr>
            <a:r>
              <a:rPr lang="en-US" sz="700" b="0" dirty="0" err="1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VSi</a:t>
            </a:r>
            <a:r>
              <a:rPr lang="en-US" sz="700" b="0" dirty="0" smtClean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…SDI with external display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25" y="3974008"/>
            <a:ext cx="26860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feld 17"/>
          <p:cNvSpPr txBox="1"/>
          <p:nvPr/>
        </p:nvSpPr>
        <p:spPr bwMode="auto">
          <a:xfrm>
            <a:off x="395536" y="4688434"/>
            <a:ext cx="1584176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Font typeface="Arial" pitchFamily="34" charset="0"/>
              <a:buNone/>
            </a:pPr>
            <a:r>
              <a:rPr lang="en-US" sz="700" b="0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VSi</a:t>
            </a:r>
            <a:r>
              <a:rPr lang="en-US" sz="700" b="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…D with</a:t>
            </a:r>
            <a:r>
              <a:rPr lang="en-US" sz="70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 integrated </a:t>
            </a:r>
            <a:r>
              <a:rPr lang="en-US" sz="700" b="0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display</a:t>
            </a:r>
          </a:p>
        </p:txBody>
      </p:sp>
    </p:spTree>
    <p:extLst>
      <p:ext uri="{BB962C8B-B14F-4D97-AF65-F5344CB8AC3E}">
        <p14:creationId xmlns:p14="http://schemas.microsoft.com/office/powerpoint/2010/main" val="3752913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schmalz15\fileserver\Allgemein\Medien\Logos,Grafiken\Schmalz\Themenlogos_Themengrafiken\Katalog-icons\Neu_New_oran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36" y="2300632"/>
            <a:ext cx="4540029" cy="237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de-DE" dirty="0" smtClean="0"/>
              <a:t>Schmalz Compact Terminal </a:t>
            </a:r>
            <a:r>
              <a:rPr lang="en-US" altLang="de-DE" dirty="0" err="1" smtClean="0"/>
              <a:t>SCTMi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9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002" l="140" r="9972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737" y="1814513"/>
            <a:ext cx="4919663" cy="412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Vacuum Generators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121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Schmalz Compact Terminal </a:t>
            </a:r>
            <a:r>
              <a:rPr lang="en-US" altLang="de-DE" dirty="0" err="1" smtClean="0"/>
              <a:t>SCTMi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93700" y="1772816"/>
            <a:ext cx="3098180" cy="3312368"/>
          </a:xfrm>
        </p:spPr>
        <p:txBody>
          <a:bodyPr/>
          <a:lstStyle/>
          <a:p>
            <a:r>
              <a:rPr lang="en-US" dirty="0" smtClean="0"/>
              <a:t>compact Vacuum terminal, digital IOs, IO-Link-Master, NFC</a:t>
            </a:r>
          </a:p>
          <a:p>
            <a:r>
              <a:rPr lang="en-US" dirty="0" smtClean="0"/>
              <a:t>lean &amp; efficient interfaces: 1x compressed air,            1x power &amp; fieldbus</a:t>
            </a:r>
          </a:p>
          <a:p>
            <a:r>
              <a:rPr lang="en-US" dirty="0"/>
              <a:t>u</a:t>
            </a:r>
            <a:r>
              <a:rPr lang="en-US" dirty="0" smtClean="0"/>
              <a:t>p to 16 intelligent &amp; independent controllable vacuum circuits with EPC</a:t>
            </a:r>
          </a:p>
          <a:p>
            <a:r>
              <a:rPr lang="en-US" dirty="0" smtClean="0"/>
              <a:t>Integration in all major field bus systems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374650" y="1341438"/>
            <a:ext cx="8413750" cy="288926"/>
          </a:xfrm>
        </p:spPr>
        <p:txBody>
          <a:bodyPr/>
          <a:lstStyle/>
          <a:p>
            <a:r>
              <a:rPr lang="en-US" dirty="0" smtClean="0"/>
              <a:t>Communication via IO-Link and NFC</a:t>
            </a:r>
          </a:p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288" y="1846560"/>
            <a:ext cx="5446712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983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Schmalz Compact Terminal </a:t>
            </a:r>
            <a:r>
              <a:rPr lang="de-DE" dirty="0" err="1"/>
              <a:t>SCTMi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225425" y="1337989"/>
            <a:ext cx="8394700" cy="288926"/>
          </a:xfrm>
        </p:spPr>
        <p:txBody>
          <a:bodyPr/>
          <a:lstStyle/>
          <a:p>
            <a:r>
              <a:rPr lang="en-US" dirty="0" smtClean="0"/>
              <a:t>Structure, highlights &amp; benefits </a:t>
            </a:r>
            <a:endParaRPr lang="en-US" dirty="0"/>
          </a:p>
        </p:txBody>
      </p:sp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568" y="1914157"/>
            <a:ext cx="4919663" cy="412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8"/>
          <p:cNvSpPr>
            <a:spLocks noChangeArrowheads="1"/>
          </p:cNvSpPr>
          <p:nvPr/>
        </p:nvSpPr>
        <p:spPr bwMode="auto">
          <a:xfrm>
            <a:off x="684213" y="1649884"/>
            <a:ext cx="7847012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>
              <a:lnSpc>
                <a:spcPct val="150000"/>
              </a:lnSpc>
              <a:defRPr/>
            </a:pPr>
            <a:endParaRPr lang="en-US" sz="2000" dirty="0" smtClean="0">
              <a:solidFill>
                <a:schemeClr val="tx2"/>
              </a:solidFill>
              <a:latin typeface="Arial" pitchFamily="34" charset="0"/>
              <a:cs typeface="+mn-cs"/>
            </a:endParaRPr>
          </a:p>
          <a:p>
            <a:pPr eaLnBrk="0" hangingPunct="0">
              <a:lnSpc>
                <a:spcPct val="150000"/>
              </a:lnSpc>
              <a:defRPr/>
            </a:pPr>
            <a:endParaRPr lang="en-US" sz="2000" dirty="0" smtClean="0">
              <a:solidFill>
                <a:schemeClr val="tx2"/>
              </a:solidFill>
              <a:latin typeface="Arial" pitchFamily="34" charset="0"/>
              <a:cs typeface="+mn-cs"/>
            </a:endParaRPr>
          </a:p>
          <a:p>
            <a:pPr marL="342900" indent="-342900" eaLnBrk="0" hangingPunct="0">
              <a:lnSpc>
                <a:spcPct val="150000"/>
              </a:lnSpc>
              <a:buFontTx/>
              <a:buChar char="-"/>
              <a:defRPr/>
            </a:pPr>
            <a:endParaRPr lang="en-US" sz="2000" dirty="0" smtClean="0">
              <a:solidFill>
                <a:schemeClr val="tx2"/>
              </a:solidFill>
              <a:latin typeface="Arial" pitchFamily="34" charset="0"/>
              <a:cs typeface="+mn-cs"/>
            </a:endParaRPr>
          </a:p>
          <a:p>
            <a:pPr marL="342900" indent="-342900" eaLnBrk="0" hangingPunct="0">
              <a:lnSpc>
                <a:spcPct val="150000"/>
              </a:lnSpc>
              <a:buFontTx/>
              <a:buChar char="-"/>
              <a:defRPr/>
            </a:pPr>
            <a:endParaRPr lang="en-US" sz="2000" dirty="0">
              <a:solidFill>
                <a:schemeClr val="tx2"/>
              </a:solidFill>
              <a:latin typeface="Arial" pitchFamily="34" charset="0"/>
              <a:cs typeface="+mn-cs"/>
            </a:endParaRPr>
          </a:p>
        </p:txBody>
      </p:sp>
      <p:sp>
        <p:nvSpPr>
          <p:cNvPr id="7" name="Textfeld 6"/>
          <p:cNvSpPr txBox="1"/>
          <p:nvPr/>
        </p:nvSpPr>
        <p:spPr bwMode="auto">
          <a:xfrm>
            <a:off x="684213" y="4412134"/>
            <a:ext cx="7477125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sz="1600" dirty="0" smtClean="0">
              <a:latin typeface="+mn-lt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sz="1800" dirty="0" smtClean="0">
              <a:latin typeface="+mn-lt"/>
              <a:cs typeface="+mn-cs"/>
            </a:endParaRPr>
          </a:p>
          <a:p>
            <a:pPr>
              <a:buFont typeface="Arial" pitchFamily="34" charset="0"/>
              <a:buNone/>
              <a:defRPr/>
            </a:pPr>
            <a:endParaRPr lang="en-US" sz="1800" dirty="0">
              <a:latin typeface="+mn-lt"/>
              <a:cs typeface="+mn-cs"/>
            </a:endParaRPr>
          </a:p>
        </p:txBody>
      </p:sp>
      <p:sp>
        <p:nvSpPr>
          <p:cNvPr id="8" name="Textfeld 7"/>
          <p:cNvSpPr txBox="1"/>
          <p:nvPr/>
        </p:nvSpPr>
        <p:spPr bwMode="auto">
          <a:xfrm>
            <a:off x="425450" y="5155084"/>
            <a:ext cx="2589213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en-US" sz="1600" dirty="0" smtClean="0">
                <a:latin typeface="+mn-lt"/>
                <a:cs typeface="+mn-cs"/>
              </a:rPr>
              <a:t>Up to 16 intelligent compact ejectors </a:t>
            </a:r>
            <a:r>
              <a:rPr lang="en-US" sz="1600" dirty="0" err="1" smtClean="0">
                <a:latin typeface="+mn-lt"/>
                <a:cs typeface="+mn-cs"/>
              </a:rPr>
              <a:t>SCPSi</a:t>
            </a:r>
            <a:r>
              <a:rPr lang="en-US" sz="1600" dirty="0" smtClean="0">
                <a:latin typeface="+mn-lt"/>
                <a:cs typeface="+mn-cs"/>
              </a:rPr>
              <a:t> – process transparency through EPC-data</a:t>
            </a:r>
            <a:endParaRPr lang="en-US" sz="1600" dirty="0">
              <a:latin typeface="+mn-lt"/>
              <a:cs typeface="+mn-cs"/>
            </a:endParaRPr>
          </a:p>
        </p:txBody>
      </p:sp>
      <p:sp>
        <p:nvSpPr>
          <p:cNvPr id="9" name="Textfeld 8"/>
          <p:cNvSpPr txBox="1"/>
          <p:nvPr/>
        </p:nvSpPr>
        <p:spPr bwMode="auto">
          <a:xfrm>
            <a:off x="4788024" y="1453589"/>
            <a:ext cx="193992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en-US" sz="1600" dirty="0" smtClean="0">
                <a:latin typeface="+mn-lt"/>
                <a:cs typeface="+mn-cs"/>
              </a:rPr>
              <a:t>Low number of interfaces– high availability</a:t>
            </a:r>
            <a:endParaRPr lang="en-US" sz="1600" dirty="0">
              <a:latin typeface="+mn-lt"/>
              <a:cs typeface="+mn-cs"/>
            </a:endParaRPr>
          </a:p>
        </p:txBody>
      </p:sp>
      <p:sp>
        <p:nvSpPr>
          <p:cNvPr id="10" name="Textfeld 9"/>
          <p:cNvSpPr txBox="1"/>
          <p:nvPr/>
        </p:nvSpPr>
        <p:spPr bwMode="auto">
          <a:xfrm>
            <a:off x="7058025" y="3143721"/>
            <a:ext cx="193992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en-US" sz="1600" dirty="0" smtClean="0">
                <a:latin typeface="+mn-lt"/>
                <a:cs typeface="+mn-cs"/>
              </a:rPr>
              <a:t>Field bus- Connection via IO-Link or Ethernet</a:t>
            </a:r>
            <a:endParaRPr lang="en-US" sz="1600" dirty="0">
              <a:latin typeface="+mn-lt"/>
              <a:cs typeface="+mn-cs"/>
            </a:endParaRPr>
          </a:p>
        </p:txBody>
      </p:sp>
      <p:sp>
        <p:nvSpPr>
          <p:cNvPr id="11" name="Textfeld 10"/>
          <p:cNvSpPr txBox="1"/>
          <p:nvPr/>
        </p:nvSpPr>
        <p:spPr bwMode="auto">
          <a:xfrm>
            <a:off x="377824" y="2016120"/>
            <a:ext cx="232196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en-US" sz="1600" dirty="0" smtClean="0">
                <a:latin typeface="+mn-lt"/>
                <a:cs typeface="+mn-cs"/>
              </a:rPr>
              <a:t>Each </a:t>
            </a:r>
            <a:r>
              <a:rPr lang="en-US" sz="1600" dirty="0" smtClean="0">
                <a:latin typeface="+mn-lt"/>
                <a:cs typeface="+mn-cs"/>
              </a:rPr>
              <a:t>vacuum channel </a:t>
            </a:r>
            <a:r>
              <a:rPr lang="en-US" sz="1600" dirty="0" smtClean="0">
                <a:latin typeface="+mn-lt"/>
                <a:cs typeface="+mn-cs"/>
              </a:rPr>
              <a:t>is individual addressable</a:t>
            </a:r>
            <a:endParaRPr lang="en-US" sz="1600" dirty="0">
              <a:latin typeface="+mn-lt"/>
              <a:cs typeface="+mn-cs"/>
            </a:endParaRPr>
          </a:p>
        </p:txBody>
      </p:sp>
      <p:sp>
        <p:nvSpPr>
          <p:cNvPr id="12" name="Textfeld 11"/>
          <p:cNvSpPr txBox="1"/>
          <p:nvPr/>
        </p:nvSpPr>
        <p:spPr bwMode="auto">
          <a:xfrm>
            <a:off x="6559550" y="5648796"/>
            <a:ext cx="193992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en-US" sz="1600" dirty="0" smtClean="0">
                <a:latin typeface="+mn-lt"/>
                <a:cs typeface="+mn-cs"/>
              </a:rPr>
              <a:t>Compact design – wide variety of applications</a:t>
            </a:r>
            <a:endParaRPr lang="en-US" sz="1600" dirty="0">
              <a:latin typeface="+mn-lt"/>
              <a:cs typeface="+mn-cs"/>
            </a:endParaRPr>
          </a:p>
        </p:txBody>
      </p:sp>
      <p:sp>
        <p:nvSpPr>
          <p:cNvPr id="13" name="Textfeld 12"/>
          <p:cNvSpPr txBox="1"/>
          <p:nvPr/>
        </p:nvSpPr>
        <p:spPr bwMode="auto">
          <a:xfrm>
            <a:off x="6999288" y="1576859"/>
            <a:ext cx="1939925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itchFamily="34" charset="0"/>
              <a:buNone/>
              <a:defRPr/>
            </a:pPr>
            <a:r>
              <a:rPr lang="en-US" sz="1600" dirty="0" smtClean="0">
                <a:latin typeface="+mn-lt"/>
                <a:cs typeface="+mn-cs"/>
              </a:rPr>
              <a:t>NFC - interface</a:t>
            </a:r>
            <a:endParaRPr lang="en-US" sz="1600" dirty="0">
              <a:latin typeface="+mn-lt"/>
              <a:cs typeface="+mn-cs"/>
            </a:endParaRPr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899" y="1868204"/>
            <a:ext cx="464879" cy="788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118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8" name="Gerade Verbindung 97"/>
          <p:cNvCxnSpPr/>
          <p:nvPr/>
        </p:nvCxnSpPr>
        <p:spPr bwMode="auto">
          <a:xfrm flipV="1">
            <a:off x="1951560" y="2454527"/>
            <a:ext cx="4708672" cy="1351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Services of Schmalz</a:t>
            </a:r>
            <a:endParaRPr lang="en-US" dirty="0"/>
          </a:p>
        </p:txBody>
      </p:sp>
      <p:pic>
        <p:nvPicPr>
          <p:cNvPr id="13" name="Picture 3" descr="U:\002_ENTWICKLUNGSPLANUNG\2013_E-Themen\02_Themen_spez\MatrixGreifer\Software\SW\Schmalz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192127"/>
            <a:ext cx="1173663" cy="514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feld 28"/>
          <p:cNvSpPr txBox="1"/>
          <p:nvPr/>
        </p:nvSpPr>
        <p:spPr bwMode="auto">
          <a:xfrm>
            <a:off x="2569217" y="4612422"/>
            <a:ext cx="79508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Font typeface="Arial" pitchFamily="34" charset="0"/>
              <a:buNone/>
            </a:pPr>
            <a:r>
              <a:rPr lang="de-DE" b="1" dirty="0" err="1" smtClean="0">
                <a:solidFill>
                  <a:schemeClr val="accent1"/>
                </a:solidFill>
                <a:latin typeface="+mn-lt"/>
                <a:cs typeface="+mn-cs"/>
              </a:rPr>
              <a:t>SmartField</a:t>
            </a:r>
            <a:endParaRPr lang="de-DE" b="1" dirty="0" smtClean="0">
              <a:solidFill>
                <a:schemeClr val="accent1"/>
              </a:solidFill>
              <a:latin typeface="+mn-lt"/>
              <a:cs typeface="+mn-cs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de-DE" b="1" dirty="0" smtClean="0">
                <a:solidFill>
                  <a:schemeClr val="accent1"/>
                </a:solidFill>
                <a:latin typeface="+mn-lt"/>
                <a:cs typeface="+mn-cs"/>
              </a:rPr>
              <a:t>Device</a:t>
            </a:r>
            <a:endParaRPr lang="en-US" b="1" dirty="0" smtClean="0">
              <a:solidFill>
                <a:schemeClr val="accent1"/>
              </a:solidFill>
              <a:latin typeface="+mn-lt"/>
              <a:cs typeface="+mn-cs"/>
            </a:endParaRPr>
          </a:p>
        </p:txBody>
      </p:sp>
      <p:sp>
        <p:nvSpPr>
          <p:cNvPr id="30" name="Ellipse 29"/>
          <p:cNvSpPr/>
          <p:nvPr/>
        </p:nvSpPr>
        <p:spPr bwMode="auto">
          <a:xfrm>
            <a:off x="2812963" y="5085056"/>
            <a:ext cx="288000" cy="288000"/>
          </a:xfrm>
          <a:prstGeom prst="ellipse">
            <a:avLst/>
          </a:prstGeom>
          <a:noFill/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Ellipse 30"/>
          <p:cNvSpPr/>
          <p:nvPr/>
        </p:nvSpPr>
        <p:spPr bwMode="auto">
          <a:xfrm>
            <a:off x="2812931" y="5877176"/>
            <a:ext cx="288000" cy="288000"/>
          </a:xfrm>
          <a:prstGeom prst="ellipse">
            <a:avLst/>
          </a:prstGeom>
          <a:noFill/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2" name="Textfeld 31"/>
          <p:cNvSpPr txBox="1"/>
          <p:nvPr/>
        </p:nvSpPr>
        <p:spPr bwMode="auto">
          <a:xfrm>
            <a:off x="2546594" y="6178099"/>
            <a:ext cx="82073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Font typeface="Arial" pitchFamily="34" charset="0"/>
              <a:buNone/>
            </a:pPr>
            <a:r>
              <a:rPr lang="de-DE" sz="1800" b="1" dirty="0" smtClean="0">
                <a:solidFill>
                  <a:schemeClr val="accent1"/>
                </a:solidFill>
                <a:latin typeface="+mn-lt"/>
                <a:cs typeface="+mn-cs"/>
              </a:rPr>
              <a:t>Umwelt</a:t>
            </a:r>
            <a:endParaRPr lang="en-US" sz="1800" b="1" dirty="0" smtClean="0">
              <a:solidFill>
                <a:schemeClr val="accent1"/>
              </a:solidFill>
              <a:latin typeface="+mn-lt"/>
              <a:cs typeface="+mn-cs"/>
            </a:endParaRPr>
          </a:p>
        </p:txBody>
      </p:sp>
      <p:sp>
        <p:nvSpPr>
          <p:cNvPr id="33" name="Ellipse 32"/>
          <p:cNvSpPr/>
          <p:nvPr/>
        </p:nvSpPr>
        <p:spPr bwMode="auto">
          <a:xfrm>
            <a:off x="2812883" y="4221088"/>
            <a:ext cx="288000" cy="288000"/>
          </a:xfrm>
          <a:prstGeom prst="ellipse">
            <a:avLst/>
          </a:prstGeom>
          <a:noFill/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4" name="Gerade Verbindung mit Pfeil 33"/>
          <p:cNvCxnSpPr/>
          <p:nvPr/>
        </p:nvCxnSpPr>
        <p:spPr bwMode="auto">
          <a:xfrm flipH="1">
            <a:off x="2812931" y="5373088"/>
            <a:ext cx="32" cy="5040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Gerade Verbindung mit Pfeil 34"/>
          <p:cNvCxnSpPr/>
          <p:nvPr/>
        </p:nvCxnSpPr>
        <p:spPr bwMode="auto">
          <a:xfrm flipH="1">
            <a:off x="3100931" y="5373088"/>
            <a:ext cx="32" cy="50400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8" name="Ellipse 37"/>
          <p:cNvSpPr/>
          <p:nvPr/>
        </p:nvSpPr>
        <p:spPr bwMode="auto">
          <a:xfrm>
            <a:off x="2524867" y="4364976"/>
            <a:ext cx="144000" cy="144000"/>
          </a:xfrm>
          <a:prstGeom prst="ellipse">
            <a:avLst/>
          </a:prstGeom>
          <a:noFill/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9" name="Ellipse 38"/>
          <p:cNvSpPr/>
          <p:nvPr/>
        </p:nvSpPr>
        <p:spPr bwMode="auto">
          <a:xfrm>
            <a:off x="3244995" y="4364976"/>
            <a:ext cx="144000" cy="144000"/>
          </a:xfrm>
          <a:prstGeom prst="ellipse">
            <a:avLst/>
          </a:prstGeom>
          <a:noFill/>
          <a:ln w="571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8" name="Gerader Verbinder 47"/>
          <p:cNvCxnSpPr/>
          <p:nvPr/>
        </p:nvCxnSpPr>
        <p:spPr bwMode="auto">
          <a:xfrm>
            <a:off x="3419872" y="4408831"/>
            <a:ext cx="1340796" cy="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Gerader Verbinder 48"/>
          <p:cNvCxnSpPr/>
          <p:nvPr/>
        </p:nvCxnSpPr>
        <p:spPr bwMode="auto">
          <a:xfrm flipV="1">
            <a:off x="1228899" y="4408831"/>
            <a:ext cx="1296000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1" name="Gerader Verbinder 50"/>
          <p:cNvCxnSpPr>
            <a:stCxn id="3080" idx="0"/>
          </p:cNvCxnSpPr>
          <p:nvPr/>
        </p:nvCxnSpPr>
        <p:spPr bwMode="auto">
          <a:xfrm flipH="1">
            <a:off x="2956883" y="1988840"/>
            <a:ext cx="0" cy="218537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5" name="Gerader Verbinder 54"/>
          <p:cNvCxnSpPr/>
          <p:nvPr/>
        </p:nvCxnSpPr>
        <p:spPr bwMode="auto">
          <a:xfrm flipH="1" flipV="1">
            <a:off x="1228899" y="2164528"/>
            <a:ext cx="0" cy="224430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2" name="Textfeld 71"/>
          <p:cNvSpPr txBox="1"/>
          <p:nvPr/>
        </p:nvSpPr>
        <p:spPr bwMode="auto">
          <a:xfrm>
            <a:off x="4796983" y="3213932"/>
            <a:ext cx="101690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Font typeface="Arial" pitchFamily="34" charset="0"/>
              <a:buNone/>
            </a:pPr>
            <a:r>
              <a:rPr lang="de-DE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NFC</a:t>
            </a:r>
          </a:p>
        </p:txBody>
      </p:sp>
      <p:sp>
        <p:nvSpPr>
          <p:cNvPr id="75" name="Textfeld 74"/>
          <p:cNvSpPr txBox="1"/>
          <p:nvPr/>
        </p:nvSpPr>
        <p:spPr bwMode="auto">
          <a:xfrm>
            <a:off x="714363" y="1073641"/>
            <a:ext cx="1036409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Font typeface="Arial" pitchFamily="34" charset="0"/>
              <a:buNone/>
            </a:pP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M</a:t>
            </a:r>
            <a:r>
              <a:rPr lang="de-DE" b="1" dirty="0" smtClean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anagement</a:t>
            </a:r>
          </a:p>
        </p:txBody>
      </p:sp>
      <p:sp>
        <p:nvSpPr>
          <p:cNvPr id="87" name="Textfeld 86"/>
          <p:cNvSpPr txBox="1"/>
          <p:nvPr/>
        </p:nvSpPr>
        <p:spPr bwMode="auto">
          <a:xfrm>
            <a:off x="3014086" y="3212262"/>
            <a:ext cx="1527784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Font typeface="Arial" pitchFamily="34" charset="0"/>
              <a:buNone/>
            </a:pPr>
            <a:r>
              <a:rPr lang="de-DE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Real-time</a:t>
            </a:r>
          </a:p>
          <a:p>
            <a:pPr marL="0" indent="0"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Ethernet</a:t>
            </a:r>
          </a:p>
          <a:p>
            <a:pPr marL="0" indent="0"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communication</a:t>
            </a:r>
          </a:p>
        </p:txBody>
      </p:sp>
      <p:sp>
        <p:nvSpPr>
          <p:cNvPr id="88" name="Textfeld 87"/>
          <p:cNvSpPr txBox="1"/>
          <p:nvPr/>
        </p:nvSpPr>
        <p:spPr bwMode="auto">
          <a:xfrm>
            <a:off x="1285179" y="3215592"/>
            <a:ext cx="1527784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Ethernet</a:t>
            </a:r>
          </a:p>
          <a:p>
            <a:pPr marL="0" indent="0"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Communication</a:t>
            </a:r>
          </a:p>
          <a:p>
            <a:pPr marL="0" indent="0"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with standardized services</a:t>
            </a:r>
          </a:p>
        </p:txBody>
      </p:sp>
      <p:sp>
        <p:nvSpPr>
          <p:cNvPr id="56" name="Textfeld 55"/>
          <p:cNvSpPr txBox="1"/>
          <p:nvPr/>
        </p:nvSpPr>
        <p:spPr bwMode="auto">
          <a:xfrm>
            <a:off x="6680938" y="2776709"/>
            <a:ext cx="2107462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Services (business model)</a:t>
            </a:r>
          </a:p>
          <a:p>
            <a:pPr marL="171450" indent="-171450">
              <a:buFontTx/>
              <a:buChar char="-"/>
            </a:pPr>
            <a:r>
              <a:rPr lang="en-US" dirty="0" smtClean="0">
                <a:latin typeface="+mn-lt"/>
                <a:cs typeface="+mn-cs"/>
              </a:rPr>
              <a:t>Production optimization</a:t>
            </a:r>
          </a:p>
          <a:p>
            <a:pPr marL="171450" indent="-171450">
              <a:buFontTx/>
              <a:buChar char="-"/>
            </a:pPr>
            <a:r>
              <a:rPr lang="en-US" dirty="0" smtClean="0">
                <a:latin typeface="+mn-lt"/>
                <a:cs typeface="+mn-cs"/>
              </a:rPr>
              <a:t>Shutdown support</a:t>
            </a:r>
          </a:p>
          <a:p>
            <a:pPr marL="171450" indent="-171450">
              <a:buFontTx/>
              <a:buChar char="-"/>
            </a:pPr>
            <a:r>
              <a:rPr lang="en-US" dirty="0" smtClean="0">
                <a:latin typeface="+mn-lt"/>
                <a:cs typeface="+mn-cs"/>
              </a:rPr>
              <a:t>Technical documentation</a:t>
            </a:r>
          </a:p>
          <a:p>
            <a:pPr marL="171450" indent="-171450">
              <a:buFontTx/>
              <a:buChar char="-"/>
            </a:pPr>
            <a:r>
              <a:rPr lang="en-US" dirty="0" smtClean="0">
                <a:latin typeface="+mn-lt"/>
                <a:cs typeface="+mn-cs"/>
              </a:rPr>
              <a:t>Parts lists</a:t>
            </a:r>
          </a:p>
          <a:p>
            <a:pPr marL="171450" indent="-171450">
              <a:buFontTx/>
              <a:buChar char="-"/>
            </a:pPr>
            <a:r>
              <a:rPr lang="en-US" dirty="0" smtClean="0">
                <a:latin typeface="+mn-lt"/>
                <a:cs typeface="+mn-cs"/>
              </a:rPr>
              <a:t>Repeat order and reorder</a:t>
            </a:r>
            <a:endParaRPr lang="en-US" b="1" dirty="0" smtClean="0">
              <a:solidFill>
                <a:schemeClr val="tx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3074" name="Picture 2" descr="http://www.pmchampion.com/blog/wp-content/uploads/2012/01/mentor-Icon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99" y="1303297"/>
            <a:ext cx="648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images.gofreedownload.net/construction-worker-2803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056" y="1291860"/>
            <a:ext cx="648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krankenkasse24.info/images/doctorico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400" y="1269148"/>
            <a:ext cx="648000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9" name="Gerader Verbinder 47"/>
          <p:cNvCxnSpPr/>
          <p:nvPr/>
        </p:nvCxnSpPr>
        <p:spPr bwMode="auto">
          <a:xfrm flipV="1">
            <a:off x="4745545" y="2164528"/>
            <a:ext cx="0" cy="224109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080" name="Picture 8" descr="http://www.holliks.de/Programmierung/Phonix/PC_Worx/Funktionsbausteine/Impuls_nach_In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009" y="1988840"/>
            <a:ext cx="1515530" cy="900000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Grafik 8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61" y="1992616"/>
            <a:ext cx="1439999" cy="900000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grpSp>
        <p:nvGrpSpPr>
          <p:cNvPr id="15" name="Gruppieren 14"/>
          <p:cNvGrpSpPr/>
          <p:nvPr/>
        </p:nvGrpSpPr>
        <p:grpSpPr>
          <a:xfrm>
            <a:off x="4514826" y="1989667"/>
            <a:ext cx="491685" cy="905898"/>
            <a:chOff x="4427984" y="3708400"/>
            <a:chExt cx="648072" cy="1228251"/>
          </a:xfrm>
        </p:grpSpPr>
        <p:grpSp>
          <p:nvGrpSpPr>
            <p:cNvPr id="7" name="Gruppieren 6"/>
            <p:cNvGrpSpPr/>
            <p:nvPr/>
          </p:nvGrpSpPr>
          <p:grpSpPr>
            <a:xfrm>
              <a:off x="4427984" y="3708400"/>
              <a:ext cx="648072" cy="1228251"/>
              <a:chOff x="4427984" y="3708400"/>
              <a:chExt cx="648072" cy="1228251"/>
            </a:xfrm>
          </p:grpSpPr>
          <p:pic>
            <p:nvPicPr>
              <p:cNvPr id="10" name="Picture 15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27984" y="3708400"/>
                <a:ext cx="648072" cy="1228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Rechteck 24"/>
              <p:cNvSpPr/>
              <p:nvPr/>
            </p:nvSpPr>
            <p:spPr bwMode="auto">
              <a:xfrm>
                <a:off x="4534981" y="3968006"/>
                <a:ext cx="432048" cy="741337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6" name="Textfeld 25"/>
              <p:cNvSpPr txBox="1"/>
              <p:nvPr/>
            </p:nvSpPr>
            <p:spPr bwMode="auto">
              <a:xfrm>
                <a:off x="4578967" y="4491880"/>
                <a:ext cx="324438" cy="461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indent="0">
                  <a:buFont typeface="Arial" pitchFamily="34" charset="0"/>
                  <a:buNone/>
                </a:pPr>
                <a:r>
                  <a:rPr lang="de-DE" sz="300" b="0" dirty="0" smtClean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rPr>
                  <a:t>www.xxx.com</a:t>
                </a:r>
                <a:endParaRPr lang="en-US" sz="300" b="0" dirty="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27" name="Picture 9" descr="http://cdn-www.xda-developers.com/wp-content/uploads/2013/10/kimtag-nfc-logo.png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61260" y="4023440"/>
                <a:ext cx="358409" cy="4143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081" name="Picture 9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4008" y="3945483"/>
              <a:ext cx="476157" cy="7900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96" name="Textfeld 95"/>
          <p:cNvSpPr txBox="1"/>
          <p:nvPr/>
        </p:nvSpPr>
        <p:spPr bwMode="auto">
          <a:xfrm>
            <a:off x="2283726" y="899428"/>
            <a:ext cx="14518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Commissioning engineer</a:t>
            </a:r>
          </a:p>
        </p:txBody>
      </p:sp>
      <p:sp>
        <p:nvSpPr>
          <p:cNvPr id="97" name="Textfeld 96"/>
          <p:cNvSpPr txBox="1"/>
          <p:nvPr/>
        </p:nvSpPr>
        <p:spPr bwMode="auto">
          <a:xfrm>
            <a:off x="4127352" y="899816"/>
            <a:ext cx="12666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Font typeface="Arial" pitchFamily="34" charset="0"/>
              <a:buNone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+mn-lt"/>
                <a:cs typeface="+mn-cs"/>
              </a:rPr>
              <a:t>Maintenance engineer</a:t>
            </a:r>
          </a:p>
        </p:txBody>
      </p:sp>
      <p:pic>
        <p:nvPicPr>
          <p:cNvPr id="99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604" y="4007457"/>
            <a:ext cx="836494" cy="2398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F81BD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800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215900"/>
            <a:ext cx="6324600" cy="457200"/>
          </a:xfrm>
        </p:spPr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pic>
        <p:nvPicPr>
          <p:cNvPr id="9" name="Bildplatzhalter 8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6" r="5656"/>
          <a:stretch>
            <a:fillRect/>
          </a:stretch>
        </p:blipFill>
        <p:spPr>
          <a:xfrm>
            <a:off x="4932040" y="1556791"/>
            <a:ext cx="4213737" cy="3167062"/>
          </a:xfrm>
        </p:spPr>
      </p:pic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>
          <a:xfrm>
            <a:off x="-19050" y="2202930"/>
            <a:ext cx="3960000" cy="433387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>
                <a:solidFill>
                  <a:srgbClr val="6F7072"/>
                </a:solidFill>
              </a:rPr>
              <a:t>Industry 4.0: </a:t>
            </a:r>
            <a:br>
              <a:rPr lang="en-US" dirty="0" smtClean="0">
                <a:solidFill>
                  <a:srgbClr val="6F7072"/>
                </a:solidFill>
              </a:rPr>
            </a:br>
            <a:r>
              <a:rPr lang="en-US" dirty="0" smtClean="0"/>
              <a:t>Automation Technology in Transition</a:t>
            </a:r>
            <a:endParaRPr lang="en-US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>
          <a:xfrm>
            <a:off x="-20136" y="2924944"/>
            <a:ext cx="3960000" cy="433387"/>
          </a:xfrm>
        </p:spPr>
        <p:txBody>
          <a:bodyPr/>
          <a:lstStyle/>
          <a:p>
            <a:r>
              <a:rPr lang="en-US" dirty="0" smtClean="0"/>
              <a:t>Smart Field Devices</a:t>
            </a:r>
            <a:endParaRPr lang="en-US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/>
          </p:nvPr>
        </p:nvSpPr>
        <p:spPr>
          <a:xfrm>
            <a:off x="-20136" y="3573165"/>
            <a:ext cx="3960000" cy="433387"/>
          </a:xfrm>
        </p:spPr>
        <p:txBody>
          <a:bodyPr/>
          <a:lstStyle/>
          <a:p>
            <a:r>
              <a:rPr lang="en-US" altLang="de-DE" dirty="0" smtClean="0">
                <a:latin typeface="Arial" pitchFamily="34" charset="0"/>
              </a:rPr>
              <a:t>Innovations in </a:t>
            </a:r>
            <a:r>
              <a:rPr lang="en-US" altLang="de-DE" dirty="0" err="1" smtClean="0">
                <a:latin typeface="Arial" pitchFamily="34" charset="0"/>
              </a:rPr>
              <a:t>i</a:t>
            </a:r>
            <a:r>
              <a:rPr lang="en-US" altLang="de-DE" dirty="0" smtClean="0">
                <a:latin typeface="Arial" pitchFamily="34" charset="0"/>
              </a:rPr>
              <a:t>-series: </a:t>
            </a:r>
            <a:br>
              <a:rPr lang="en-US" altLang="de-DE" dirty="0" smtClean="0">
                <a:latin typeface="Arial" pitchFamily="34" charset="0"/>
              </a:rPr>
            </a:br>
            <a:r>
              <a:rPr lang="en-US" altLang="de-DE" dirty="0" smtClean="0">
                <a:latin typeface="Arial" pitchFamily="34" charset="0"/>
              </a:rPr>
              <a:t>Switch </a:t>
            </a:r>
            <a:r>
              <a:rPr lang="en-US" altLang="de-DE" dirty="0" err="1" smtClean="0">
                <a:latin typeface="Arial" pitchFamily="34" charset="0"/>
              </a:rPr>
              <a:t>VSi</a:t>
            </a:r>
            <a:r>
              <a:rPr lang="en-US" altLang="de-DE" dirty="0" smtClean="0">
                <a:latin typeface="Arial" pitchFamily="34" charset="0"/>
              </a:rPr>
              <a:t> &amp; Vacuum terminal </a:t>
            </a:r>
            <a:r>
              <a:rPr lang="en-US" altLang="de-DE" dirty="0" err="1" smtClean="0">
                <a:latin typeface="Arial" pitchFamily="34" charset="0"/>
              </a:rPr>
              <a:t>SCTMi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6"/>
          </p:nvPr>
        </p:nvSpPr>
        <p:spPr>
          <a:xfrm>
            <a:off x="-20136" y="4221385"/>
            <a:ext cx="3960000" cy="433387"/>
          </a:xfrm>
          <a:solidFill>
            <a:schemeClr val="accent5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Conclusion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platzhalter 3"/>
          <p:cNvSpPr txBox="1">
            <a:spLocks/>
          </p:cNvSpPr>
          <p:nvPr/>
        </p:nvSpPr>
        <p:spPr bwMode="auto">
          <a:xfrm>
            <a:off x="-21134" y="1556791"/>
            <a:ext cx="3960000" cy="43338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/>
            </a:solidFill>
          </a:ln>
          <a:effectLst/>
          <a:extLst/>
        </p:spPr>
        <p:txBody>
          <a:bodyPr vert="horz" wrap="square" lIns="108000" tIns="0" rIns="0" bIns="0" numCol="1" anchor="ctr" anchorCtr="0" compatLnSpc="1">
            <a:prstTxWarp prst="textNoShape">
              <a:avLst/>
            </a:prstTxWarp>
          </a:bodyPr>
          <a:lstStyle>
            <a:lvl1pPr marL="295275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549C"/>
              </a:buClr>
              <a:buSzPct val="100000"/>
              <a:tabLst>
                <a:tab pos="542925" algn="l"/>
                <a:tab pos="809625" algn="l"/>
              </a:tabLst>
              <a:defRPr sz="1200" b="1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363538" indent="-1841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Font typeface="Arial" charset="0"/>
              <a:buChar char="•"/>
              <a:defRPr>
                <a:solidFill>
                  <a:schemeClr val="tx1"/>
                </a:solidFill>
                <a:latin typeface="+mn-lt"/>
              </a:defRPr>
            </a:lvl2pPr>
            <a:lvl3pPr marL="720725" indent="-1778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Char char="-"/>
              <a:defRPr sz="1600">
                <a:solidFill>
                  <a:schemeClr val="tx1"/>
                </a:solidFill>
                <a:latin typeface="+mn-lt"/>
              </a:defRPr>
            </a:lvl3pPr>
            <a:lvl4pPr marL="1222375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rgbClr val="00549C"/>
              </a:buClr>
              <a:buSzPct val="120000"/>
              <a:buChar char="o"/>
              <a:defRPr sz="1400">
                <a:solidFill>
                  <a:schemeClr val="tx1"/>
                </a:solidFill>
                <a:latin typeface="+mn-lt"/>
              </a:defRPr>
            </a:lvl4pPr>
            <a:lvl5pPr marL="1704975" indent="-22860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pitchFamily="34" charset="0"/>
              <a:buChar char="&gt;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Font typeface="Arial" charset="0"/>
              <a:buChar char="-"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 smtClean="0">
                <a:solidFill>
                  <a:srgbClr val="6F7072"/>
                </a:solidFill>
              </a:rPr>
              <a:t>Intelligence meets efficiency: </a:t>
            </a:r>
            <a:br>
              <a:rPr lang="en-US" dirty="0" smtClean="0">
                <a:solidFill>
                  <a:srgbClr val="6F7072"/>
                </a:solidFill>
              </a:rPr>
            </a:br>
            <a:r>
              <a:rPr lang="en-US" dirty="0" smtClean="0">
                <a:solidFill>
                  <a:srgbClr val="6F7072"/>
                </a:solidFill>
              </a:rPr>
              <a:t>Schmalz eco nozzle technology</a:t>
            </a:r>
            <a:endParaRPr lang="en-US" dirty="0">
              <a:solidFill>
                <a:srgbClr val="6F70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21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95536" y="1268760"/>
            <a:ext cx="8394700" cy="4343822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I</a:t>
            </a:r>
            <a:r>
              <a:rPr lang="en-US" dirty="0" smtClean="0"/>
              <a:t>nternet of Things/ Industry 4.0 needs intelligent devices, that communicate with each other in the factory of the future– so called “Smart Field Devices”</a:t>
            </a:r>
          </a:p>
          <a:p>
            <a:r>
              <a:rPr lang="en-US" dirty="0" smtClean="0"/>
              <a:t>The „</a:t>
            </a:r>
            <a:r>
              <a:rPr lang="en-US" dirty="0" err="1" smtClean="0"/>
              <a:t>i</a:t>
            </a:r>
            <a:r>
              <a:rPr lang="en-US" dirty="0" smtClean="0"/>
              <a:t>“-series of vacuum generators, needle grippers and the new Vacuum and Pressure Switches are armed with this intelligence</a:t>
            </a:r>
          </a:p>
          <a:p>
            <a:r>
              <a:rPr lang="en-US" dirty="0" smtClean="0"/>
              <a:t>They collect all important process data, interpret them and communicate it all the way to the management level</a:t>
            </a:r>
            <a:br>
              <a:rPr lang="en-US" dirty="0" smtClean="0"/>
            </a:br>
            <a:endParaRPr lang="en-US" dirty="0" smtClean="0"/>
          </a:p>
          <a:p>
            <a:pPr marL="0" indent="0">
              <a:buNone/>
            </a:pPr>
            <a:r>
              <a:rPr lang="en-US" sz="2400" dirty="0" smtClean="0"/>
              <a:t>The realized benefits in terms of 4.0 are:</a:t>
            </a:r>
          </a:p>
          <a:p>
            <a:pPr marL="723900" lvl="1" indent="-457200">
              <a:buFont typeface="+mj-lt"/>
              <a:buAutoNum type="arabicPeriod"/>
            </a:pPr>
            <a:r>
              <a:rPr lang="en-US" sz="2000" b="1" dirty="0" smtClean="0"/>
              <a:t>Optimization of energy consumption </a:t>
            </a:r>
          </a:p>
          <a:p>
            <a:pPr marL="723900" lvl="1" indent="-457200">
              <a:buFont typeface="+mj-lt"/>
              <a:buAutoNum type="arabicPeriod"/>
            </a:pPr>
            <a:r>
              <a:rPr lang="en-US" sz="2000" b="1" dirty="0" smtClean="0"/>
              <a:t>Prevention of errors and failure</a:t>
            </a:r>
          </a:p>
          <a:p>
            <a:pPr marL="723900" lvl="1" indent="-457200">
              <a:buFont typeface="+mj-lt"/>
              <a:buAutoNum type="arabicPeriod"/>
            </a:pPr>
            <a:r>
              <a:rPr lang="en-US" sz="2000" b="1" dirty="0" smtClean="0"/>
              <a:t>Increased performance / optimal process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90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95536" y="1412776"/>
            <a:ext cx="4623048" cy="1944216"/>
          </a:xfrm>
        </p:spPr>
        <p:txBody>
          <a:bodyPr>
            <a:noAutofit/>
          </a:bodyPr>
          <a:lstStyle/>
          <a:p>
            <a:r>
              <a:rPr lang="en-US" sz="1600" dirty="0" smtClean="0"/>
              <a:t>Intelligent Vacuum Technology </a:t>
            </a:r>
            <a:br>
              <a:rPr lang="en-US" sz="1600" dirty="0" smtClean="0"/>
            </a:br>
            <a:r>
              <a:rPr lang="en-US" sz="1600" dirty="0" smtClean="0"/>
              <a:t>in Automation:</a:t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b="0" dirty="0"/>
              <a:t>Making it Industry 4.0 ready!</a:t>
            </a:r>
          </a:p>
        </p:txBody>
      </p:sp>
      <p:sp>
        <p:nvSpPr>
          <p:cNvPr id="9" name="Untertitel 1"/>
          <p:cNvSpPr>
            <a:spLocks noGrp="1"/>
          </p:cNvSpPr>
          <p:nvPr>
            <p:ph type="subTitle" idx="1"/>
          </p:nvPr>
        </p:nvSpPr>
        <p:spPr>
          <a:xfrm>
            <a:off x="1371600" y="5715000"/>
            <a:ext cx="7391400" cy="882352"/>
          </a:xfrm>
        </p:spPr>
        <p:txBody>
          <a:bodyPr/>
          <a:lstStyle/>
          <a:p>
            <a:r>
              <a:rPr lang="de-DE" dirty="0"/>
              <a:t>World </a:t>
            </a:r>
            <a:r>
              <a:rPr lang="en-US" dirty="0"/>
              <a:t>Congress</a:t>
            </a:r>
            <a:r>
              <a:rPr lang="de-DE" dirty="0"/>
              <a:t> on Industrial Automation</a:t>
            </a:r>
          </a:p>
          <a:p>
            <a:r>
              <a:rPr lang="de-DE" dirty="0" err="1"/>
              <a:t>July</a:t>
            </a:r>
            <a:r>
              <a:rPr lang="de-DE" dirty="0"/>
              <a:t> 20 – 22, 2015 San Francisco, USA </a:t>
            </a:r>
          </a:p>
          <a:p>
            <a:endParaRPr lang="de-DE" dirty="0"/>
          </a:p>
        </p:txBody>
      </p:sp>
      <p:sp>
        <p:nvSpPr>
          <p:cNvPr id="7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364270" y="3861048"/>
            <a:ext cx="4791528" cy="1152128"/>
          </a:xfrm>
        </p:spPr>
        <p:txBody>
          <a:bodyPr/>
          <a:lstStyle/>
          <a:p>
            <a:r>
              <a:rPr lang="en-US" sz="1900" dirty="0" smtClean="0"/>
              <a:t>Thank you for your attention!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196752"/>
            <a:ext cx="6490656" cy="20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hteck 7"/>
          <p:cNvSpPr/>
          <p:nvPr/>
        </p:nvSpPr>
        <p:spPr bwMode="auto">
          <a:xfrm>
            <a:off x="4067944" y="2414586"/>
            <a:ext cx="3012083" cy="63103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„I </a:t>
            </a:r>
            <a:r>
              <a:rPr kumimoji="0" lang="de-DE" sz="1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spy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de-DE" sz="1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with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de-DE" sz="1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my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de-DE" sz="14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little</a:t>
            </a:r>
            <a:r>
              <a:rPr kumimoji="0" lang="de-DE" sz="14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de-DE" sz="1400" b="1" i="0" u="none" strike="noStrike" cap="none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eye</a:t>
            </a:r>
            <a:r>
              <a:rPr kumimoji="0" lang="de-DE" sz="14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“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dirty="0">
              <a:solidFill>
                <a:schemeClr val="bg1"/>
              </a:solidFill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The</a:t>
            </a:r>
            <a:r>
              <a:rPr kumimoji="0" lang="de-DE" sz="12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de-DE" sz="1200" b="0" i="0" u="none" strike="noStrike" cap="none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switch</a:t>
            </a:r>
            <a:r>
              <a:rPr kumimoji="0" lang="de-DE" sz="12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de-DE" sz="1200" b="0" i="0" u="none" strike="noStrike" cap="none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that</a:t>
            </a:r>
            <a:r>
              <a:rPr kumimoji="0" lang="de-DE" sz="12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de-DE" sz="1200" b="0" i="0" u="none" strike="noStrike" cap="none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makes</a:t>
            </a:r>
            <a:r>
              <a:rPr kumimoji="0" lang="de-DE" sz="12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de-DE" sz="1200" b="0" i="0" u="none" strike="noStrike" cap="none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everything</a:t>
            </a:r>
            <a:r>
              <a:rPr kumimoji="0" lang="de-DE" sz="12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</a:t>
            </a:r>
            <a:r>
              <a:rPr kumimoji="0" lang="de-DE" sz="1200" b="0" i="0" u="none" strike="noStrike" cap="none" normalizeH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visible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02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chmalz_VT_DE">
  <a:themeElements>
    <a:clrScheme name="Benutzerdefiniert 2">
      <a:dk1>
        <a:sysClr val="windowText" lastClr="000000"/>
      </a:dk1>
      <a:lt1>
        <a:srgbClr val="FFFFFF"/>
      </a:lt1>
      <a:dk2>
        <a:srgbClr val="00549C"/>
      </a:dk2>
      <a:lt2>
        <a:srgbClr val="FFFFFF"/>
      </a:lt2>
      <a:accent1>
        <a:srgbClr val="00549C"/>
      </a:accent1>
      <a:accent2>
        <a:srgbClr val="929FCB"/>
      </a:accent2>
      <a:accent3>
        <a:srgbClr val="BFC7E2"/>
      </a:accent3>
      <a:accent4>
        <a:srgbClr val="EAECF5"/>
      </a:accent4>
      <a:accent5>
        <a:srgbClr val="6F7072"/>
      </a:accent5>
      <a:accent6>
        <a:srgbClr val="FF6600"/>
      </a:accent6>
      <a:hlink>
        <a:srgbClr val="00549C"/>
      </a:hlink>
      <a:folHlink>
        <a:srgbClr val="6F7072"/>
      </a:folHlink>
    </a:clrScheme>
    <a:fontScheme name="Schmalz Allgemein_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12700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rtlCol="0" anchor="t" anchorCtr="0" compatLnSpc="1">
        <a:prstTxWarp prst="textNoShape">
          <a:avLst/>
        </a:prstTxWarp>
        <a:spAutoFit/>
      </a:bodyPr>
      <a:lstStyle>
        <a:defPPr marL="0" indent="0">
          <a:buFont typeface="Arial" pitchFamily="34" charset="0"/>
          <a:buNone/>
          <a:defRPr sz="1800" b="0" dirty="0" smtClean="0">
            <a:solidFill>
              <a:schemeClr val="tx1"/>
            </a:solidFill>
            <a:latin typeface="+mn-lt"/>
            <a:ea typeface="+mn-ea"/>
            <a:cs typeface="+mn-cs"/>
          </a:defRPr>
        </a:defPPr>
      </a:lstStyle>
    </a:txDef>
  </a:objectDefaults>
  <a:extraClrSchemeLst>
    <a:extraClrScheme>
      <a:clrScheme name="Schmalz Allgemein_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hmalz Allgemein_DE 2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hmalz Allgemein_DE 3">
        <a:dk1>
          <a:srgbClr val="000000"/>
        </a:dk1>
        <a:lt1>
          <a:srgbClr val="FFFFFF"/>
        </a:lt1>
        <a:dk2>
          <a:srgbClr val="000000"/>
        </a:dk2>
        <a:lt2>
          <a:srgbClr val="6F7072"/>
        </a:lt2>
        <a:accent1>
          <a:srgbClr val="DDDDDD"/>
        </a:accent1>
        <a:accent2>
          <a:srgbClr val="FF660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E75C00"/>
        </a:accent6>
        <a:hlink>
          <a:srgbClr val="00549C"/>
        </a:hlink>
        <a:folHlink>
          <a:srgbClr val="929F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chmalz -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Schmalz_VT_DE</Template>
  <TotalTime>0</TotalTime>
  <Words>1486</Words>
  <Application>Microsoft Office PowerPoint</Application>
  <PresentationFormat>Bildschirmpräsentation (4:3)</PresentationFormat>
  <Paragraphs>289</Paragraphs>
  <Slides>38</Slides>
  <Notes>10</Notes>
  <HiddenSlides>1</HiddenSlides>
  <MMClips>1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38</vt:i4>
      </vt:variant>
    </vt:vector>
  </HeadingPairs>
  <TitlesOfParts>
    <vt:vector size="39" baseType="lpstr">
      <vt:lpstr>Schmalz_VT_DE</vt:lpstr>
      <vt:lpstr>Intelligent Vacuum Technology  in Automation:   Making it Industry 4.0 ready!</vt:lpstr>
      <vt:lpstr>Agenda</vt:lpstr>
      <vt:lpstr>PowerPoint-Präsentation</vt:lpstr>
      <vt:lpstr>Agenda</vt:lpstr>
      <vt:lpstr>Schmalz eco nozzle technology</vt:lpstr>
      <vt:lpstr>Schmalz eco nozzle technology</vt:lpstr>
      <vt:lpstr>Agenda</vt:lpstr>
      <vt:lpstr>Ejector Module ecoPump SEP</vt:lpstr>
      <vt:lpstr>Ejector Module ecoPump SEP</vt:lpstr>
      <vt:lpstr>Agenda</vt:lpstr>
      <vt:lpstr>Schmalz eco nozzle technology in Compact Ejectors </vt:lpstr>
      <vt:lpstr>Schmalz eco nozzle technology in Compact Ejectors</vt:lpstr>
      <vt:lpstr>Schmalz eco nozzle technology in Compact Ejectors</vt:lpstr>
      <vt:lpstr>Schmalz eco nozzle technology in Compact Ejectors</vt:lpstr>
      <vt:lpstr>PowerPoint-Präsentation</vt:lpstr>
      <vt:lpstr>Agenda</vt:lpstr>
      <vt:lpstr>Industry 4.0: Automation Technology in Transition</vt:lpstr>
      <vt:lpstr>Industry 4.0: Automation Technology in Transition</vt:lpstr>
      <vt:lpstr>Industry 4.0: Automation Technology in Transition</vt:lpstr>
      <vt:lpstr>Challenge in I4.0 for end-effectors</vt:lpstr>
      <vt:lpstr>Challenge in I4.0 for end-effectors</vt:lpstr>
      <vt:lpstr>Agenda</vt:lpstr>
      <vt:lpstr>Smart Field Devices</vt:lpstr>
      <vt:lpstr>From intelligent field devices to intelligent end-effectors</vt:lpstr>
      <vt:lpstr>From intelligent field devices to intelligent end-effectors</vt:lpstr>
      <vt:lpstr>From intelligent field devices to intelligent end-effectors</vt:lpstr>
      <vt:lpstr>Agenda</vt:lpstr>
      <vt:lpstr>PowerPoint-Präsentation</vt:lpstr>
      <vt:lpstr>Vacuum and Pressure Switches VSi</vt:lpstr>
      <vt:lpstr>Vacuum and Pressure Switches VSi</vt:lpstr>
      <vt:lpstr>Vacuum and Pressure Switches VSi</vt:lpstr>
      <vt:lpstr>Vacuum Generators</vt:lpstr>
      <vt:lpstr>Schmalz Compact Terminal SCTMi</vt:lpstr>
      <vt:lpstr>Schmalz Compact Terminal SCTMi</vt:lpstr>
      <vt:lpstr>Services of Schmalz</vt:lpstr>
      <vt:lpstr>Agenda</vt:lpstr>
      <vt:lpstr>Conclusion</vt:lpstr>
      <vt:lpstr>Intelligent Vacuum Technology  in Automation:  Making it Industry 4.0 ready!</vt:lpstr>
    </vt:vector>
  </TitlesOfParts>
  <Company>J. Schmalz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Vorhang auf: Weltpremiere für den ersten Vakuum- und Druckschalter mit NFC-Technologie</dc:title>
  <dc:creator>Urmann Carina</dc:creator>
  <cp:lastModifiedBy>Asal Steffen - J. Schmalz GmbH</cp:lastModifiedBy>
  <cp:revision>152</cp:revision>
  <cp:lastPrinted>2015-06-19T06:06:43Z</cp:lastPrinted>
  <dcterms:created xsi:type="dcterms:W3CDTF">2015-04-23T09:09:58Z</dcterms:created>
  <dcterms:modified xsi:type="dcterms:W3CDTF">2015-06-24T10:27:51Z</dcterms:modified>
</cp:coreProperties>
</file>