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sldIdLst>
    <p:sldId id="256" r:id="rId2"/>
    <p:sldId id="258" r:id="rId3"/>
    <p:sldId id="266" r:id="rId4"/>
    <p:sldId id="281" r:id="rId5"/>
    <p:sldId id="259" r:id="rId6"/>
    <p:sldId id="257" r:id="rId7"/>
    <p:sldId id="264" r:id="rId8"/>
    <p:sldId id="261" r:id="rId9"/>
    <p:sldId id="260" r:id="rId10"/>
    <p:sldId id="262" r:id="rId11"/>
    <p:sldId id="280" r:id="rId12"/>
    <p:sldId id="263" r:id="rId13"/>
    <p:sldId id="277" r:id="rId14"/>
    <p:sldId id="278" r:id="rId15"/>
    <p:sldId id="279" r:id="rId16"/>
    <p:sldId id="276" r:id="rId17"/>
    <p:sldId id="267" r:id="rId18"/>
    <p:sldId id="265" r:id="rId19"/>
    <p:sldId id="269" r:id="rId20"/>
    <p:sldId id="270" r:id="rId21"/>
    <p:sldId id="271" r:id="rId22"/>
    <p:sldId id="272" r:id="rId23"/>
    <p:sldId id="273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391"/>
    <a:srgbClr val="6CADE5"/>
    <a:srgbClr val="40B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57" autoAdjust="0"/>
  </p:normalViewPr>
  <p:slideViewPr>
    <p:cSldViewPr snapToGrid="0" snapToObjects="1">
      <p:cViewPr>
        <p:scale>
          <a:sx n="130" d="100"/>
          <a:sy n="130" d="100"/>
        </p:scale>
        <p:origin x="-344" y="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Results%20of%20all%20experiments\Work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ltDn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Sheet1!$F$3:$F$8</c:f>
              <c:numCache>
                <c:formatCode>0</c:formatCode>
                <c:ptCount val="6"/>
                <c:pt idx="0">
                  <c:v>13.87350505979761</c:v>
                </c:pt>
                <c:pt idx="1">
                  <c:v>8.609699867273182</c:v>
                </c:pt>
                <c:pt idx="2">
                  <c:v>26.38346218859977</c:v>
                </c:pt>
                <c:pt idx="3">
                  <c:v>28.48563855212264</c:v>
                </c:pt>
                <c:pt idx="4">
                  <c:v>19.39125428650096</c:v>
                </c:pt>
                <c:pt idx="5">
                  <c:v>17.36676791384784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8737976"/>
        <c:axId val="461460712"/>
      </c:barChart>
      <c:catAx>
        <c:axId val="478737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100" b="1" i="0" baseline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Soil samples</a:t>
                </a:r>
                <a:endParaRPr lang="en-GB" sz="11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/>
                <a:cs typeface="Times New Roman"/>
              </a:defRPr>
            </a:pPr>
            <a:endParaRPr lang="en-US"/>
          </a:p>
        </c:txPr>
        <c:crossAx val="461460712"/>
        <c:crosses val="autoZero"/>
        <c:auto val="1"/>
        <c:lblAlgn val="ctr"/>
        <c:lblOffset val="100"/>
        <c:noMultiLvlLbl val="0"/>
      </c:catAx>
      <c:valAx>
        <c:axId val="461460712"/>
        <c:scaling>
          <c:orientation val="minMax"/>
          <c:max val="100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100" baseline="0">
                    <a:latin typeface="Times New Roman"/>
                    <a:cs typeface="Times New Roman"/>
                  </a:rPr>
                  <a:t>%  bioavailability arsenic</a:t>
                </a:r>
                <a:endParaRPr lang="en-US" sz="1100">
                  <a:latin typeface="Times New Roman"/>
                  <a:cs typeface="Times New Roman"/>
                </a:endParaRP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/>
                <a:cs typeface="Times New Roman"/>
              </a:defRPr>
            </a:pPr>
            <a:endParaRPr lang="en-US"/>
          </a:p>
        </c:txPr>
        <c:crossAx val="47873797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August 15, 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August 15,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15/08/2016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2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5044" y="324950"/>
            <a:ext cx="6477000" cy="235077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 proteomic study on the responses to arsenate stress by an acidophilic fungal strain </a:t>
            </a:r>
            <a:r>
              <a:rPr lang="en-US" sz="2800" i="1" dirty="0" err="1"/>
              <a:t>Acidomyces</a:t>
            </a:r>
            <a:r>
              <a:rPr lang="en-US" sz="2800" i="1" dirty="0"/>
              <a:t> acidophilus </a:t>
            </a:r>
            <a:r>
              <a:rPr lang="en-US" sz="2800" dirty="0"/>
              <a:t>WKC1</a:t>
            </a:r>
          </a:p>
        </p:txBody>
      </p:sp>
      <p:pic>
        <p:nvPicPr>
          <p:cNvPr id="4" name="Picture 3" descr="Middlesex_University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044" y="5217710"/>
            <a:ext cx="1229907" cy="1296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23" y="5535326"/>
            <a:ext cx="2079377" cy="978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45" y="5452918"/>
            <a:ext cx="2945400" cy="10608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6421" y="3142494"/>
            <a:ext cx="61256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Arial Black" pitchFamily="34" charset="0"/>
              </a:rPr>
              <a:t>W. Chan, D. Wildeboer, H. Garelick and D. Purchase</a:t>
            </a:r>
            <a:endParaRPr lang="en-GB" sz="1600" b="1" dirty="0"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694" y="3481048"/>
            <a:ext cx="7338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Arial Black" pitchFamily="34" charset="0"/>
                <a:cs typeface="Arial" pitchFamily="34" charset="0"/>
              </a:rPr>
              <a:t>School of Science and Technology, Middlesex University</a:t>
            </a:r>
            <a:endParaRPr lang="en-GB" sz="16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6694" y="4469187"/>
            <a:ext cx="7338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Arial Black" pitchFamily="34" charset="0"/>
                <a:cs typeface="Arial" pitchFamily="34" charset="0"/>
              </a:rPr>
              <a:t>Presented by: Wai Kit Chan</a:t>
            </a:r>
            <a:endParaRPr lang="en-GB" sz="16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5022" y="5196772"/>
            <a:ext cx="229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 collaboration with </a:t>
            </a:r>
            <a:endParaRPr lang="en-US" sz="16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144" y="5690548"/>
            <a:ext cx="1810456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eft Arrow 27"/>
          <p:cNvSpPr/>
          <p:nvPr/>
        </p:nvSpPr>
        <p:spPr>
          <a:xfrm rot="13199762">
            <a:off x="5510969" y="2214612"/>
            <a:ext cx="2489299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Arrow 28"/>
          <p:cNvSpPr/>
          <p:nvPr/>
        </p:nvSpPr>
        <p:spPr>
          <a:xfrm rot="19258257">
            <a:off x="830466" y="2385524"/>
            <a:ext cx="2816528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 Arrow 29"/>
          <p:cNvSpPr/>
          <p:nvPr/>
        </p:nvSpPr>
        <p:spPr>
          <a:xfrm rot="18005631">
            <a:off x="1418179" y="3160727"/>
            <a:ext cx="2839021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Arrow 30"/>
          <p:cNvSpPr/>
          <p:nvPr/>
        </p:nvSpPr>
        <p:spPr>
          <a:xfrm rot="17082342">
            <a:off x="2314723" y="3636560"/>
            <a:ext cx="2596125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Arrow 31"/>
          <p:cNvSpPr/>
          <p:nvPr/>
        </p:nvSpPr>
        <p:spPr>
          <a:xfrm rot="16200000">
            <a:off x="3404385" y="3743690"/>
            <a:ext cx="2618762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/>
          <p:cNvSpPr/>
          <p:nvPr/>
        </p:nvSpPr>
        <p:spPr>
          <a:xfrm rot="14424610">
            <a:off x="4918180" y="3076145"/>
            <a:ext cx="2824490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Arrow 33"/>
          <p:cNvSpPr/>
          <p:nvPr/>
        </p:nvSpPr>
        <p:spPr>
          <a:xfrm rot="15137466">
            <a:off x="4301695" y="3647259"/>
            <a:ext cx="2813564" cy="784305"/>
          </a:xfrm>
          <a:prstGeom prst="leftArrow">
            <a:avLst/>
          </a:prstGeom>
          <a:solidFill>
            <a:srgbClr val="3184D5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74885" y="397379"/>
            <a:ext cx="249299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Source of 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Arsenic 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in the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environment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092280" y="4581128"/>
            <a:ext cx="1302861" cy="8413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092280" y="4581128"/>
            <a:ext cx="1302861" cy="83099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Volcanic </a:t>
            </a:r>
          </a:p>
          <a:p>
            <a:pPr algn="ctr"/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ctivity  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864479" y="4937353"/>
            <a:ext cx="1351418" cy="88899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2339752" y="5301208"/>
            <a:ext cx="1600218" cy="8925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3995936" y="5517232"/>
            <a:ext cx="1887589" cy="892552"/>
          </a:xfrm>
          <a:prstGeom prst="roundRect">
            <a:avLst/>
          </a:prstGeom>
          <a:solidFill>
            <a:srgbClr val="DDD9C3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6084168" y="5445224"/>
            <a:ext cx="1842371" cy="73897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067944" y="5589240"/>
            <a:ext cx="1732265" cy="83099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Agricultural</a:t>
            </a:r>
          </a:p>
          <a:p>
            <a:pPr algn="ctr"/>
            <a:r>
              <a:rPr lang="en-US" sz="2400" b="1" dirty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sz="2400" b="1" dirty="0" smtClean="0">
                <a:ln w="1905"/>
                <a:solidFill>
                  <a:schemeClr val="bg2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nd farming</a:t>
            </a:r>
            <a:endParaRPr lang="en-US" sz="2400" b="1" dirty="0">
              <a:ln w="1905"/>
              <a:solidFill>
                <a:schemeClr val="bg2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12831" y="4937353"/>
            <a:ext cx="1318089" cy="83099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Metal </a:t>
            </a:r>
          </a:p>
          <a:p>
            <a:pPr algn="ctr"/>
            <a:r>
              <a:rPr lang="en-US" sz="2400" b="1" dirty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r>
              <a:rPr lang="en-US" sz="24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melting</a:t>
            </a:r>
            <a:endParaRPr lang="en-US" sz="2400" b="1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411760" y="5301208"/>
            <a:ext cx="1531188" cy="83099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63252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Burning of</a:t>
            </a:r>
          </a:p>
          <a:p>
            <a:pPr algn="ctr"/>
            <a:r>
              <a:rPr lang="en-US" sz="2400" b="1" dirty="0">
                <a:ln w="1905"/>
                <a:solidFill>
                  <a:srgbClr val="63252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</a:t>
            </a:r>
            <a:r>
              <a:rPr lang="en-US" sz="2400" b="1" dirty="0" smtClean="0">
                <a:ln w="1905"/>
                <a:solidFill>
                  <a:srgbClr val="63252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ossil fuels</a:t>
            </a:r>
            <a:endParaRPr lang="en-US" sz="2400" b="1" dirty="0">
              <a:ln w="1905"/>
              <a:solidFill>
                <a:srgbClr val="63252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084168" y="5517232"/>
            <a:ext cx="1842371" cy="70788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Preservative </a:t>
            </a:r>
          </a:p>
          <a:p>
            <a:pPr algn="ctr"/>
            <a:r>
              <a:rPr lang="en-US" sz="2000" b="1" dirty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  <a:r>
              <a:rPr lang="en-US" sz="20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 timber</a:t>
            </a:r>
            <a:endParaRPr lang="en-US" sz="20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6" name="Block Arc 45"/>
          <p:cNvSpPr/>
          <p:nvPr/>
        </p:nvSpPr>
        <p:spPr>
          <a:xfrm rot="11578367">
            <a:off x="1667513" y="2609335"/>
            <a:ext cx="4372011" cy="1796145"/>
          </a:xfrm>
          <a:prstGeom prst="blockArc">
            <a:avLst>
              <a:gd name="adj1" fmla="val 11021894"/>
              <a:gd name="adj2" fmla="val 0"/>
              <a:gd name="adj3" fmla="val 25000"/>
            </a:avLst>
          </a:prstGeom>
          <a:solidFill>
            <a:srgbClr val="3184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 rot="814486">
            <a:off x="2234611" y="3841966"/>
            <a:ext cx="283890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ANTHROPOGENIC SOURCES</a:t>
            </a:r>
            <a:endParaRPr lang="en-US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 rot="18468278">
            <a:off x="5730825" y="2904130"/>
            <a:ext cx="207922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NATURAL SOURCES</a:t>
            </a:r>
            <a:endParaRPr lang="en-US" b="1" dirty="0">
              <a:ln w="1905"/>
              <a:solidFill>
                <a:srgbClr val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9" name="Oval 48"/>
          <p:cNvSpPr/>
          <p:nvPr/>
        </p:nvSpPr>
        <p:spPr>
          <a:xfrm>
            <a:off x="3136676" y="188640"/>
            <a:ext cx="2850604" cy="28083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ounded Rectangle 49"/>
          <p:cNvSpPr/>
          <p:nvPr/>
        </p:nvSpPr>
        <p:spPr>
          <a:xfrm>
            <a:off x="7034545" y="3485051"/>
            <a:ext cx="1702163" cy="4887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7027269" y="3513959"/>
            <a:ext cx="1723549" cy="43088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</a:t>
            </a:r>
            <a:r>
              <a:rPr lang="en-US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roundwater</a:t>
            </a:r>
            <a:endParaRPr lang="en-US" sz="2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37819" y="3809701"/>
            <a:ext cx="1369586" cy="8458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37819" y="3824540"/>
            <a:ext cx="1369586" cy="83099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Mining </a:t>
            </a:r>
          </a:p>
          <a:p>
            <a:pPr algn="ctr"/>
            <a:r>
              <a:rPr lang="en-US" sz="2400" b="1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activities</a:t>
            </a:r>
            <a:endParaRPr lang="en-US" sz="2400" b="1" dirty="0">
              <a:ln w="1905"/>
              <a:solidFill>
                <a:schemeClr val="accent4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483768" y="6381328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1: Sources of arsenic in the environment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84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3528" y="1052736"/>
            <a:ext cx="5544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Chronic arsenic poisoning (</a:t>
            </a:r>
            <a:r>
              <a:rPr lang="en-GB" dirty="0" err="1" smtClean="0"/>
              <a:t>arsenicosis</a:t>
            </a:r>
            <a:r>
              <a:rPr lang="en-GB" dirty="0" smtClean="0"/>
              <a:t>)</a:t>
            </a:r>
          </a:p>
          <a:p>
            <a:pPr algn="just"/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High oxidative stress- affect the structure of cardiovascular system and risk of cancer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Vitamin A deficiency- heart disease and night blindness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Skin colour change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Eye inflammation</a:t>
            </a:r>
            <a:endParaRPr lang="en-GB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64704"/>
            <a:ext cx="2468116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012160" y="4293096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http</a:t>
            </a:r>
            <a:r>
              <a:rPr lang="en-GB" sz="1200" dirty="0"/>
              <a:t>://pubs.acs.org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53136"/>
            <a:ext cx="252028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012160" y="6093296"/>
            <a:ext cx="269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Source: http://www.dngmresfoundation.org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97152"/>
            <a:ext cx="3312368" cy="1676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15616" y="645333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Source: http</a:t>
            </a:r>
            <a:r>
              <a:rPr lang="en-GB" sz="1200" dirty="0"/>
              <a:t>://www.drfcambodia.net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241778" y="216064"/>
            <a:ext cx="6406444" cy="5486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Health impacts of arsenic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56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8" y="152400"/>
            <a:ext cx="7373412" cy="6037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354" y="6403740"/>
            <a:ext cx="8273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Representation of the </a:t>
            </a:r>
            <a:r>
              <a:rPr lang="en-US" sz="1600" dirty="0" smtClean="0"/>
              <a:t>theoretical arsenic tolerance</a:t>
            </a:r>
            <a:r>
              <a:rPr lang="en-US" sz="1600" dirty="0"/>
              <a:t>/toxicity mechanisms in </a:t>
            </a:r>
            <a:r>
              <a:rPr lang="en-US" sz="1600" i="1" dirty="0" smtClean="0"/>
              <a:t>C. vulgaris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2505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00px-TomCorser_Penwith_Aerial_Geevor_Tinmine.jpg"/>
          <p:cNvPicPr>
            <a:picLocks noChangeAspect="1"/>
          </p:cNvPicPr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21" y="3801822"/>
            <a:ext cx="2743200" cy="25074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799477"/>
            <a:ext cx="89644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itchFamily="18" charset="0"/>
              </a:rPr>
              <a:t>Soil samples were obtained from Geevor Tin Mine in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itchFamily="18" charset="0"/>
              </a:rPr>
              <a:t>Penzance</a:t>
            </a:r>
            <a:r>
              <a:rPr lang="en-US" sz="1600" dirty="0" smtClean="0">
                <a:latin typeface="Times New Roman" panose="02020603050405020304" pitchFamily="18" charset="0"/>
                <a:cs typeface="Times New Roman" pitchFamily="18" charset="0"/>
              </a:rPr>
              <a:t>, Cornwall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itchFamily="18" charset="0"/>
              </a:rPr>
              <a:t>Located at the far end of Southwest England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itchFamily="18" charset="0"/>
              </a:rPr>
              <a:t>It was operational between 1911 and 1990 during which time it produced about 50,000 tons of black tin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site covering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area of 67 acres (270,000 m</a:t>
            </a:r>
            <a:r>
              <a:rPr lang="en-US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tin appear cassiterite (with around 65-70% tin)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7721" y="6396335"/>
            <a:ext cx="3046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: Aerial shot of Geevor Tin-Mine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Source: Google (Assessed on 15</a:t>
            </a:r>
            <a:r>
              <a:rPr lang="en-US" sz="12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Feb 2014)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75230"/>
            <a:ext cx="3960440" cy="409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3290921" y="3801822"/>
            <a:ext cx="2289191" cy="2333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11" idx="0"/>
          </p:cNvCxnSpPr>
          <p:nvPr/>
        </p:nvCxnSpPr>
        <p:spPr>
          <a:xfrm flipV="1">
            <a:off x="3290921" y="6165304"/>
            <a:ext cx="2253187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508104" y="6165304"/>
            <a:ext cx="72008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868144" y="6309320"/>
            <a:ext cx="3046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 3: England map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Source: Google (Assessed on 15</a:t>
            </a:r>
            <a:r>
              <a:rPr lang="en-US" sz="12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Feb 2014)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906274" y="250837"/>
            <a:ext cx="3680753" cy="5486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Sampling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714" y="1891664"/>
            <a:ext cx="4263781" cy="355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8336" y="261383"/>
            <a:ext cx="4480977" cy="5486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FUNGI?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8335" y="949512"/>
            <a:ext cx="4480977" cy="5909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Very versatile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biosorbents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Able tolerate extreme levels of metal concentration, nutrient availability, pH and temperature (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Dhankhar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Hooda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2011). </a:t>
            </a:r>
          </a:p>
          <a:p>
            <a:pPr algn="just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Contain high proportion of cell wall materials with excellent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biosorptive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sites for metal binding such as the carboxyl, hydroxyls and amides in their biomasses (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Akar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., 2005).</a:t>
            </a:r>
          </a:p>
          <a:p>
            <a:pPr algn="just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In extreme condition such as acidic tin-mining soils, filamentous fungi are highly adaptable to grow in such extreme conditions (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Buckova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., 2007). </a:t>
            </a:r>
          </a:p>
          <a:p>
            <a:pPr algn="just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/>
              <a:buChar char="•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 perseverance of resting fungal spores with combined of its intrinsic resistance may provide as suitable organisms in developing bioremediation strategies.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73394" y="5545667"/>
            <a:ext cx="3970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4: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Acidomyces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acidophilus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culture isolated from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Geevor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Tin Mine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1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6092" y="6095227"/>
            <a:ext cx="8156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</a:t>
            </a:r>
            <a:r>
              <a:rPr lang="en-GB" dirty="0" smtClean="0"/>
              <a:t>5: </a:t>
            </a:r>
            <a:r>
              <a:rPr lang="en-GB" dirty="0"/>
              <a:t>  Diagrammatic overview of cellular detoxification mechanisms in metal/metalloid tolerance in observed fungi.</a:t>
            </a:r>
            <a:endParaRPr lang="en-US" dirty="0"/>
          </a:p>
          <a:p>
            <a:r>
              <a:rPr lang="en-GB" dirty="0"/>
              <a:t> 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7634110" cy="57014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Metalloids detoxification mechanism by fungi 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86" y="799477"/>
            <a:ext cx="7341258" cy="52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6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0436" y="2779660"/>
            <a:ext cx="4480977" cy="5486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Methodology/results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96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55455"/>
            <a:ext cx="1152128" cy="307777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 analysis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492" y="1103600"/>
            <a:ext cx="2016224" cy="2031325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Physico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-chemical parameters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 texture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Cation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exchange capacity 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Organic matter content 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Phosphate content 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492" y="3573016"/>
            <a:ext cx="2016224" cy="1384995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heavy metal/metalloid(s) </a:t>
            </a: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Microwave assisted acid digestion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Three-step sequential extraction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4524" y="5387140"/>
            <a:ext cx="1440160" cy="523220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 microbial enumerations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>
            <a:stCxn id="5" idx="2"/>
            <a:endCxn id="6" idx="0"/>
          </p:cNvCxnSpPr>
          <p:nvPr/>
        </p:nvCxnSpPr>
        <p:spPr>
          <a:xfrm>
            <a:off x="1164604" y="3134925"/>
            <a:ext cx="0" cy="4380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2"/>
            <a:endCxn id="7" idx="0"/>
          </p:cNvCxnSpPr>
          <p:nvPr/>
        </p:nvCxnSpPr>
        <p:spPr>
          <a:xfrm>
            <a:off x="1164604" y="4958011"/>
            <a:ext cx="0" cy="429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2"/>
          </p:cNvCxnSpPr>
          <p:nvPr/>
        </p:nvCxnSpPr>
        <p:spPr>
          <a:xfrm>
            <a:off x="1115616" y="763232"/>
            <a:ext cx="0" cy="3408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35796" y="347733"/>
            <a:ext cx="1872208" cy="523220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Fungal strain resistant and identification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33298" y="1104113"/>
            <a:ext cx="2277204" cy="738664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Arsenic and antimony tolerance test and isolate the most tolerant fungi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2107" y="2140171"/>
            <a:ext cx="1872208" cy="523220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identification of isolate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3913" y="2861652"/>
            <a:ext cx="1080120" cy="276999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4008" y="2858438"/>
            <a:ext cx="1080120" cy="276999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31037" y="3369175"/>
            <a:ext cx="1062996" cy="646331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SDA plate after 21 days incubation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1005" y="4265513"/>
            <a:ext cx="794497" cy="276999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31037" y="4854856"/>
            <a:ext cx="1080120" cy="461665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Extract with bead grinding 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25881" y="5648750"/>
            <a:ext cx="1656184" cy="830997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 sequencing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BLAST to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GenBank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(NCBI).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60072" y="3347407"/>
            <a:ext cx="1387992" cy="830997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Fungal strain cultivated in liquid salt medium (LSM) for 48 hrs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7942" y="4450179"/>
            <a:ext cx="1292252" cy="830997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Formic acid and acetonitrile extraction with bead grinding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6986" y="5638286"/>
            <a:ext cx="1174163" cy="461665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MALDI TOF/TOF MS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Arrow Connector 22"/>
          <p:cNvCxnSpPr>
            <a:stCxn id="11" idx="2"/>
            <a:endCxn id="12" idx="0"/>
          </p:cNvCxnSpPr>
          <p:nvPr/>
        </p:nvCxnSpPr>
        <p:spPr>
          <a:xfrm>
            <a:off x="3671900" y="870953"/>
            <a:ext cx="0" cy="233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2"/>
            <a:endCxn id="13" idx="0"/>
          </p:cNvCxnSpPr>
          <p:nvPr/>
        </p:nvCxnSpPr>
        <p:spPr>
          <a:xfrm flipH="1">
            <a:off x="3668211" y="1842777"/>
            <a:ext cx="3689" cy="2973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3" idx="2"/>
            <a:endCxn id="14" idx="0"/>
          </p:cNvCxnSpPr>
          <p:nvPr/>
        </p:nvCxnSpPr>
        <p:spPr>
          <a:xfrm flipH="1">
            <a:off x="2953973" y="2663391"/>
            <a:ext cx="714238" cy="1982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2"/>
            <a:endCxn id="15" idx="0"/>
          </p:cNvCxnSpPr>
          <p:nvPr/>
        </p:nvCxnSpPr>
        <p:spPr>
          <a:xfrm>
            <a:off x="3668211" y="2663391"/>
            <a:ext cx="785857" cy="195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2"/>
            <a:endCxn id="16" idx="0"/>
          </p:cNvCxnSpPr>
          <p:nvPr/>
        </p:nvCxnSpPr>
        <p:spPr>
          <a:xfrm>
            <a:off x="2953973" y="3138651"/>
            <a:ext cx="8562" cy="230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5" idx="2"/>
            <a:endCxn id="20" idx="0"/>
          </p:cNvCxnSpPr>
          <p:nvPr/>
        </p:nvCxnSpPr>
        <p:spPr>
          <a:xfrm>
            <a:off x="4454068" y="3135437"/>
            <a:ext cx="0" cy="2119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6" idx="2"/>
            <a:endCxn id="17" idx="0"/>
          </p:cNvCxnSpPr>
          <p:nvPr/>
        </p:nvCxnSpPr>
        <p:spPr>
          <a:xfrm flipH="1">
            <a:off x="2958254" y="4015506"/>
            <a:ext cx="4281" cy="2500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7" idx="2"/>
            <a:endCxn id="18" idx="0"/>
          </p:cNvCxnSpPr>
          <p:nvPr/>
        </p:nvCxnSpPr>
        <p:spPr>
          <a:xfrm>
            <a:off x="2958254" y="4542512"/>
            <a:ext cx="12843" cy="312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8" idx="2"/>
            <a:endCxn id="19" idx="0"/>
          </p:cNvCxnSpPr>
          <p:nvPr/>
        </p:nvCxnSpPr>
        <p:spPr>
          <a:xfrm flipH="1">
            <a:off x="2953973" y="5316521"/>
            <a:ext cx="17124" cy="3322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0" idx="2"/>
            <a:endCxn id="21" idx="0"/>
          </p:cNvCxnSpPr>
          <p:nvPr/>
        </p:nvCxnSpPr>
        <p:spPr>
          <a:xfrm>
            <a:off x="4454068" y="4178404"/>
            <a:ext cx="0" cy="271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2"/>
            <a:endCxn id="22" idx="0"/>
          </p:cNvCxnSpPr>
          <p:nvPr/>
        </p:nvCxnSpPr>
        <p:spPr>
          <a:xfrm>
            <a:off x="4454068" y="5281176"/>
            <a:ext cx="0" cy="357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559669" y="433453"/>
            <a:ext cx="1224136" cy="307777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76597" y="1004179"/>
            <a:ext cx="1790279" cy="1600438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Optimizing </a:t>
            </a:r>
            <a:r>
              <a:rPr lang="en-GB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parameters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 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Biomass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loading,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time 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nitial [As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96425" y="2873315"/>
            <a:ext cx="1550625" cy="523220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Sorption test with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and/or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Sb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82947" y="3587892"/>
            <a:ext cx="1817013" cy="523220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Analyse concentration of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ICP-OES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49422" y="4390779"/>
            <a:ext cx="1464346" cy="1384995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Adsoprtion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isotherm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Langmuir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model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 err="1" smtClean="0">
                <a:latin typeface="Times New Roman" pitchFamily="18" charset="0"/>
                <a:cs typeface="Times New Roman" pitchFamily="18" charset="0"/>
              </a:rPr>
              <a:t>Freundlich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</p:txBody>
      </p:sp>
      <p:cxnSp>
        <p:nvCxnSpPr>
          <p:cNvPr id="39" name="Straight Arrow Connector 38"/>
          <p:cNvCxnSpPr>
            <a:stCxn id="34" idx="2"/>
            <a:endCxn id="35" idx="0"/>
          </p:cNvCxnSpPr>
          <p:nvPr/>
        </p:nvCxnSpPr>
        <p:spPr>
          <a:xfrm>
            <a:off x="6171737" y="741230"/>
            <a:ext cx="0" cy="262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5" idx="2"/>
            <a:endCxn id="36" idx="0"/>
          </p:cNvCxnSpPr>
          <p:nvPr/>
        </p:nvCxnSpPr>
        <p:spPr>
          <a:xfrm>
            <a:off x="6171737" y="2604617"/>
            <a:ext cx="1" cy="268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6" idx="2"/>
          </p:cNvCxnSpPr>
          <p:nvPr/>
        </p:nvCxnSpPr>
        <p:spPr>
          <a:xfrm flipH="1">
            <a:off x="6171736" y="3396535"/>
            <a:ext cx="2" cy="1913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524328" y="347733"/>
            <a:ext cx="1224136" cy="523220"/>
          </a:xfrm>
          <a:prstGeom prst="rect">
            <a:avLst/>
          </a:prstGeom>
          <a:solidFill>
            <a:srgbClr val="EF939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Proteomic study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236296" y="1104113"/>
            <a:ext cx="1800200" cy="1384995"/>
          </a:xfrm>
          <a:prstGeom prst="rect">
            <a:avLst/>
          </a:prstGeom>
          <a:solidFill>
            <a:srgbClr val="EF939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Fungal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LSM medium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 using rotator (log phase)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Expose with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and/or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36296" y="2780928"/>
            <a:ext cx="1800200" cy="2246769"/>
          </a:xfrm>
          <a:prstGeom prst="rect">
            <a:avLst/>
          </a:prstGeom>
          <a:solidFill>
            <a:srgbClr val="EF939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and enzyme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Bead beater with control temp at 4</a:t>
            </a:r>
            <a:r>
              <a:rPr lang="en-GB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Suspend with buffer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Centrifuge and </a:t>
            </a:r>
            <a:r>
              <a:rPr lang="en-GB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supernantants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stored in -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GB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36296" y="5301208"/>
            <a:ext cx="849849" cy="646331"/>
          </a:xfrm>
          <a:prstGeom prst="rect">
            <a:avLst/>
          </a:prstGeom>
          <a:solidFill>
            <a:srgbClr val="EF939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 responses analysis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86200" y="5301208"/>
            <a:ext cx="822380" cy="646331"/>
          </a:xfrm>
          <a:prstGeom prst="rect">
            <a:avLst/>
          </a:prstGeom>
          <a:solidFill>
            <a:srgbClr val="EF939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Enzyme activity analysis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36296" y="6093296"/>
            <a:ext cx="1800199" cy="646331"/>
          </a:xfrm>
          <a:prstGeom prst="rect">
            <a:avLst/>
          </a:prstGeom>
          <a:solidFill>
            <a:srgbClr val="EF939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 err="1">
                <a:latin typeface="Times New Roman"/>
                <a:cs typeface="Times New Roman"/>
              </a:rPr>
              <a:t>hybrid</a:t>
            </a:r>
            <a:r>
              <a:rPr lang="it-IT" sz="1200" dirty="0">
                <a:latin typeface="Times New Roman"/>
                <a:cs typeface="Times New Roman"/>
              </a:rPr>
              <a:t> quadrupole-</a:t>
            </a:r>
            <a:r>
              <a:rPr lang="it-IT" sz="1200" dirty="0" err="1">
                <a:latin typeface="Times New Roman"/>
                <a:cs typeface="Times New Roman"/>
              </a:rPr>
              <a:t>Orbitrap</a:t>
            </a:r>
            <a:r>
              <a:rPr lang="it-IT" sz="1200" dirty="0">
                <a:latin typeface="Times New Roman"/>
                <a:cs typeface="Times New Roman"/>
              </a:rPr>
              <a:t> mass </a:t>
            </a:r>
            <a:r>
              <a:rPr lang="it-IT" sz="1200" dirty="0" err="1">
                <a:latin typeface="Times New Roman"/>
                <a:cs typeface="Times New Roman"/>
              </a:rPr>
              <a:t>spectrometer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endParaRPr lang="en-GB" sz="1200" dirty="0">
              <a:latin typeface="Times New Roman"/>
              <a:cs typeface="Times New Roman"/>
            </a:endParaRPr>
          </a:p>
        </p:txBody>
      </p:sp>
      <p:cxnSp>
        <p:nvCxnSpPr>
          <p:cNvPr id="48" name="Straight Arrow Connector 47"/>
          <p:cNvCxnSpPr>
            <a:stCxn id="44" idx="2"/>
            <a:endCxn id="46" idx="0"/>
          </p:cNvCxnSpPr>
          <p:nvPr/>
        </p:nvCxnSpPr>
        <p:spPr>
          <a:xfrm>
            <a:off x="8136396" y="5027697"/>
            <a:ext cx="560994" cy="273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4" idx="2"/>
            <a:endCxn id="45" idx="0"/>
          </p:cNvCxnSpPr>
          <p:nvPr/>
        </p:nvCxnSpPr>
        <p:spPr>
          <a:xfrm flipH="1">
            <a:off x="7661221" y="5027697"/>
            <a:ext cx="475175" cy="273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2" idx="2"/>
            <a:endCxn id="43" idx="0"/>
          </p:cNvCxnSpPr>
          <p:nvPr/>
        </p:nvCxnSpPr>
        <p:spPr>
          <a:xfrm>
            <a:off x="8136396" y="870953"/>
            <a:ext cx="0" cy="233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3" idx="2"/>
            <a:endCxn id="44" idx="0"/>
          </p:cNvCxnSpPr>
          <p:nvPr/>
        </p:nvCxnSpPr>
        <p:spPr>
          <a:xfrm>
            <a:off x="8136396" y="2489108"/>
            <a:ext cx="0" cy="2918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2"/>
            <a:endCxn id="47" idx="0"/>
          </p:cNvCxnSpPr>
          <p:nvPr/>
        </p:nvCxnSpPr>
        <p:spPr>
          <a:xfrm>
            <a:off x="7661221" y="5947539"/>
            <a:ext cx="475175" cy="1457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6" idx="2"/>
            <a:endCxn id="47" idx="0"/>
          </p:cNvCxnSpPr>
          <p:nvPr/>
        </p:nvCxnSpPr>
        <p:spPr>
          <a:xfrm flipH="1">
            <a:off x="8136396" y="5947539"/>
            <a:ext cx="560994" cy="1457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299157" y="5990741"/>
            <a:ext cx="1764876" cy="738664"/>
          </a:xfrm>
          <a:prstGeom prst="rect">
            <a:avLst/>
          </a:prstGeom>
          <a:solidFill>
            <a:srgbClr val="6CADE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/>
                <a:cs typeface="Times New Roman"/>
              </a:rPr>
              <a:t>Detection of vibration </a:t>
            </a:r>
            <a:r>
              <a:rPr lang="en-US" sz="1400" dirty="0" smtClean="0">
                <a:latin typeface="Times New Roman"/>
                <a:cs typeface="Times New Roman"/>
              </a:rPr>
              <a:t>frequency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Times New Roman"/>
                <a:cs typeface="Times New Roman"/>
              </a:rPr>
              <a:t>FT-IR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Straight Arrow Connector 54"/>
          <p:cNvCxnSpPr>
            <a:stCxn id="38" idx="2"/>
            <a:endCxn id="54" idx="0"/>
          </p:cNvCxnSpPr>
          <p:nvPr/>
        </p:nvCxnSpPr>
        <p:spPr>
          <a:xfrm>
            <a:off x="6181595" y="5775774"/>
            <a:ext cx="0" cy="2149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37" idx="2"/>
            <a:endCxn id="38" idx="0"/>
          </p:cNvCxnSpPr>
          <p:nvPr/>
        </p:nvCxnSpPr>
        <p:spPr>
          <a:xfrm flipH="1">
            <a:off x="6181595" y="4111112"/>
            <a:ext cx="9859" cy="2796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099960" y="0"/>
            <a:ext cx="2008620" cy="6858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88" y="1270000"/>
            <a:ext cx="7732889" cy="386644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63223" y="5277556"/>
            <a:ext cx="70273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Figure </a:t>
            </a:r>
            <a:r>
              <a:rPr lang="en-GB" sz="1600" dirty="0" smtClean="0"/>
              <a:t>6: </a:t>
            </a:r>
            <a:r>
              <a:rPr lang="en-GB" sz="1600" dirty="0"/>
              <a:t>Phylogenetic </a:t>
            </a:r>
            <a:r>
              <a:rPr lang="en-GB" sz="1600" dirty="0" err="1"/>
              <a:t>dendrogram</a:t>
            </a:r>
            <a:r>
              <a:rPr lang="en-GB" sz="1600" dirty="0"/>
              <a:t> (Scale bar = 5 represented nucleotide substitutions per 100 nucleotides. </a:t>
            </a:r>
            <a:r>
              <a:rPr lang="en-GB" sz="1600" dirty="0" smtClean="0"/>
              <a:t>Numbers </a:t>
            </a:r>
            <a:r>
              <a:rPr lang="en-GB" sz="1600" dirty="0"/>
              <a:t>given at the nodes represent bootstrap values of 1000 replications).</a:t>
            </a:r>
            <a:endParaRPr lang="en-US" sz="1600" dirty="0"/>
          </a:p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50333" y="250837"/>
            <a:ext cx="7449443" cy="5486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Identification of isolated fungal strain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0215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240419840"/>
              </p:ext>
            </p:extLst>
          </p:nvPr>
        </p:nvGraphicFramePr>
        <p:xfrm>
          <a:off x="395536" y="4077072"/>
          <a:ext cx="3312368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07504" y="6304002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8: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Percentage bioavailability of arsenic </a:t>
            </a:r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 soils obtained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from the summation of fraction 1 and 2 of the three step sequential extraction.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4581128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availability of arsenic to be taken by the fungal strain is very low &lt;40% (S3-S6) and &lt;20% (S1-S2)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remaining of the arsenic is still strongly bounded to the matrix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70825"/>
            <a:ext cx="8325957" cy="380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3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2008" y="4038525"/>
            <a:ext cx="875929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Figure </a:t>
            </a:r>
            <a:r>
              <a:rPr lang="en-US" sz="1600" dirty="0" smtClean="0"/>
              <a:t>7: </a:t>
            </a:r>
            <a:r>
              <a:rPr lang="en-US" sz="1600" dirty="0"/>
              <a:t>Representative MALDI-TOF/TOF mass spectra of tin mining soil fungal isolate and the </a:t>
            </a:r>
            <a:r>
              <a:rPr lang="en-US" sz="1600" i="1" dirty="0"/>
              <a:t>A. acidophilus </a:t>
            </a:r>
            <a:r>
              <a:rPr lang="en-US" sz="1600" dirty="0"/>
              <a:t>reference strains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026099"/>
              </p:ext>
            </p:extLst>
          </p:nvPr>
        </p:nvGraphicFramePr>
        <p:xfrm>
          <a:off x="242008" y="5080654"/>
          <a:ext cx="5896325" cy="1532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Document" r:id="rId3" imgW="6007100" imgH="1701800" progId="Word.Document.12">
                  <p:embed/>
                </p:oleObj>
              </mc:Choice>
              <mc:Fallback>
                <p:oleObj name="Document" r:id="rId3" imgW="6007100" imgH="170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008" y="5080654"/>
                        <a:ext cx="5896325" cy="1532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6238703" y="5707932"/>
            <a:ext cx="27625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8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Scoring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8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08" y="265914"/>
            <a:ext cx="8396111" cy="3772611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 rot="16200000">
            <a:off x="4040153" y="4605032"/>
            <a:ext cx="633713" cy="317530"/>
          </a:xfrm>
          <a:prstGeom prst="lef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06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1641" y="0"/>
            <a:ext cx="30348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Biosorption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analysis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388863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6: Effects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pH (a), biomass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loading and contact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(b) of As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As</a:t>
            </a:r>
            <a:r>
              <a:rPr lang="en-US" sz="1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uptake and effect of Sb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As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Langmuir plot of As</a:t>
            </a:r>
            <a:r>
              <a:rPr lang="en-GB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ions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acidophilus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61665"/>
            <a:ext cx="8002429" cy="2978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7" y="3593651"/>
            <a:ext cx="8002429" cy="279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69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35292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GB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analysis conditions and effects of each parameter</a:t>
            </a:r>
          </a:p>
          <a:p>
            <a:endParaRPr lang="en-GB" dirty="0" smtClean="0"/>
          </a:p>
          <a:p>
            <a:endParaRPr lang="en-GB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an increase from 0.07 to 0.09 mg mg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amount of As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absorbed by isolated </a:t>
            </a:r>
            <a:r>
              <a:rPr lang="en-GB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A.acidophilus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pH increased from 1.0 to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4.0. Therefore, the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optimum pH for the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of As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set at pH 4.0. </a:t>
            </a: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for both As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Sb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loaded biomass was set at 120 min.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sorption capacity by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acidophilus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decreased as the biomass loading increased from 1g L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5.0 g L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Biosorption</a:t>
            </a:r>
            <a:r>
              <a:rPr lang="en-GB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As</a:t>
            </a:r>
            <a:r>
              <a:rPr lang="en-GB" b="1" u="sng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5+</a:t>
            </a:r>
            <a:r>
              <a:rPr lang="en-GB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capacity by </a:t>
            </a:r>
            <a:r>
              <a:rPr lang="en-GB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acidophilus</a:t>
            </a:r>
            <a:endParaRPr lang="en-GB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from current study fitted the Langmuir isotherm model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well.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egression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coefficient (R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0.989 </a:t>
            </a: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values (0.01) imply strong binding of arsenic ions to </a:t>
            </a:r>
            <a:r>
              <a:rPr lang="en-GB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Acidomyces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acidophilus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redicted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capacity of fungal strain uptake of As</a:t>
            </a:r>
            <a:r>
              <a:rPr lang="en-GB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5+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A. acidophilus was </a:t>
            </a:r>
            <a:r>
              <a:rPr lang="en-GB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170.82 mg g</a:t>
            </a:r>
            <a:r>
              <a:rPr lang="en-GB" sz="1400" b="1" u="sng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biomass compared to </a:t>
            </a:r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acidophilus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CBS335.97 of </a:t>
            </a:r>
            <a:r>
              <a:rPr lang="en-GB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117.55 mg g</a:t>
            </a:r>
            <a:r>
              <a:rPr lang="en-GB" sz="14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GB" sz="14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64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467343"/>
              </p:ext>
            </p:extLst>
          </p:nvPr>
        </p:nvGraphicFramePr>
        <p:xfrm>
          <a:off x="250825" y="188913"/>
          <a:ext cx="8713788" cy="620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Document" r:id="rId3" imgW="6134100" imgH="8115300" progId="Word.Document.12">
                  <p:embed/>
                </p:oleObj>
              </mc:Choice>
              <mc:Fallback>
                <p:oleObj name="Document" r:id="rId3" imgW="6134100" imgH="8115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825" y="188913"/>
                        <a:ext cx="8713788" cy="6202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6436194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Times New Roman"/>
                <a:cs typeface="Times New Roman"/>
              </a:rPr>
              <a:t>Figure </a:t>
            </a:r>
            <a:r>
              <a:rPr lang="en-GB" sz="1200" dirty="0" smtClean="0">
                <a:latin typeface="Times New Roman"/>
                <a:cs typeface="Times New Roman"/>
              </a:rPr>
              <a:t>7: </a:t>
            </a:r>
            <a:r>
              <a:rPr lang="en-GB" sz="1200" dirty="0">
                <a:latin typeface="Times New Roman"/>
                <a:cs typeface="Times New Roman"/>
              </a:rPr>
              <a:t>FT-IR spectra of isolated </a:t>
            </a:r>
            <a:r>
              <a:rPr lang="en-GB" sz="1200" i="1" dirty="0">
                <a:latin typeface="Times New Roman"/>
                <a:cs typeface="Times New Roman"/>
              </a:rPr>
              <a:t>A. acidophilus</a:t>
            </a:r>
            <a:r>
              <a:rPr lang="en-GB" sz="1200" dirty="0">
                <a:latin typeface="Times New Roman"/>
                <a:cs typeface="Times New Roman"/>
              </a:rPr>
              <a:t> strain biomass (a) control, (b) As</a:t>
            </a:r>
            <a:r>
              <a:rPr lang="en-GB" sz="1200" baseline="30000" dirty="0">
                <a:latin typeface="Times New Roman"/>
                <a:cs typeface="Times New Roman"/>
              </a:rPr>
              <a:t>5+</a:t>
            </a:r>
            <a:r>
              <a:rPr lang="en-GB" sz="1200" dirty="0">
                <a:latin typeface="Times New Roman"/>
                <a:cs typeface="Times New Roman"/>
              </a:rPr>
              <a:t> loading and (c) Sb</a:t>
            </a:r>
            <a:r>
              <a:rPr lang="en-GB" sz="1200" baseline="30000" dirty="0">
                <a:latin typeface="Times New Roman"/>
                <a:cs typeface="Times New Roman"/>
              </a:rPr>
              <a:t>5+ </a:t>
            </a:r>
            <a:r>
              <a:rPr lang="en-GB" sz="1200" dirty="0">
                <a:latin typeface="Times New Roman"/>
                <a:cs typeface="Times New Roman"/>
              </a:rPr>
              <a:t>loading. </a:t>
            </a:r>
            <a:endParaRPr lang="en-US" sz="1200" dirty="0">
              <a:latin typeface="Times New Roman"/>
              <a:cs typeface="Times New Roman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668344" y="47667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092280" y="188640"/>
            <a:ext cx="129614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phosphate (-PO</a:t>
            </a:r>
            <a:r>
              <a:rPr lang="en-AU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A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A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1988840"/>
            <a:ext cx="1152128" cy="2769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sulphate (-SO</a:t>
            </a:r>
            <a:r>
              <a:rPr lang="en-AU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948264" y="105273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99792" y="1976925"/>
            <a:ext cx="1080120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methyl (-CH</a:t>
            </a:r>
            <a:r>
              <a:rPr lang="en-AU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V="1">
            <a:off x="3239852" y="1268760"/>
            <a:ext cx="0" cy="708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15616" y="1176850"/>
            <a:ext cx="1152128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hydroxyl (-OH</a:t>
            </a:r>
            <a:r>
              <a:rPr lang="en-A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A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A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amino (-NH</a:t>
            </a:r>
            <a:r>
              <a:rPr lang="en-AU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A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A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267744" y="1407682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081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67544" y="1484784"/>
            <a:ext cx="3240360" cy="316835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508104" y="1484784"/>
            <a:ext cx="3240360" cy="316835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7584" y="1700808"/>
            <a:ext cx="2592288" cy="2800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50" dirty="0" smtClean="0">
                <a:latin typeface="Times"/>
                <a:cs typeface="Times"/>
              </a:rPr>
              <a:t>HOG1, Pho90p, Gtr1p, Msn4p, RPN4, Pho89p, MET30, Pho88p, PAP1, TSA1, YBP1p, Arr1p, Arr2p, ASK10, Rgc1p, FPS1, YCF1, MET31p, Arr3p, UBC4, HYR1, Met4p, Met32p, Crm1p, Cbf1p, Skn7p, YAP1, Pho84p, Pho87p, Msn2p, Sfp1p, Rap1p, Fhl1p, Sic1p,</a:t>
            </a:r>
          </a:p>
          <a:p>
            <a:pPr algn="ctr"/>
            <a:r>
              <a:rPr lang="en-US" sz="1550" dirty="0" smtClean="0">
                <a:latin typeface="Times"/>
                <a:cs typeface="Times"/>
              </a:rPr>
              <a:t> Met30p</a:t>
            </a:r>
            <a:endParaRPr lang="en-US" sz="1550" dirty="0">
              <a:latin typeface="Times"/>
              <a:cs typeface="Time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5733256"/>
            <a:ext cx="2736304" cy="807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50" dirty="0" smtClean="0">
                <a:latin typeface="Times"/>
                <a:cs typeface="Times"/>
              </a:rPr>
              <a:t>Hog1, Gtr1p, Pap1, Arr3p, Crm1p, Cbf1p, Yap1</a:t>
            </a:r>
            <a:r>
              <a:rPr lang="en-US" sz="1550" smtClean="0">
                <a:latin typeface="Times"/>
                <a:cs typeface="Times"/>
              </a:rPr>
              <a:t>, Pho88p</a:t>
            </a:r>
            <a:r>
              <a:rPr lang="en-US" sz="1550" dirty="0" smtClean="0">
                <a:latin typeface="Times"/>
                <a:cs typeface="Times"/>
              </a:rPr>
              <a:t>, Fhl1p</a:t>
            </a:r>
            <a:endParaRPr lang="en-US" sz="1550" dirty="0">
              <a:latin typeface="Times"/>
              <a:cs typeface="Time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1052736"/>
            <a:ext cx="278864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dirty="0" smtClean="0">
                <a:ln w="11430"/>
                <a:solidFill>
                  <a:srgbClr val="FF8600"/>
                </a:solidFill>
              </a:rPr>
              <a:t>Saccharomyces </a:t>
            </a:r>
            <a:r>
              <a:rPr lang="en-US" sz="1600" b="1" dirty="0" err="1" smtClean="0">
                <a:ln w="11430"/>
                <a:solidFill>
                  <a:srgbClr val="FF8600"/>
                </a:solidFill>
              </a:rPr>
              <a:t>cerevisiae</a:t>
            </a:r>
            <a:endParaRPr lang="en-US" sz="1600" b="1" dirty="0">
              <a:ln w="11430"/>
              <a:solidFill>
                <a:srgbClr val="FF86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21246" y="1052736"/>
            <a:ext cx="290997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dirty="0" err="1" smtClean="0">
                <a:ln w="11430"/>
                <a:solidFill>
                  <a:srgbClr val="FF8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Acidomyces</a:t>
            </a:r>
            <a:r>
              <a:rPr lang="en-US" sz="1600" b="1" dirty="0" smtClean="0">
                <a:ln w="11430"/>
                <a:solidFill>
                  <a:srgbClr val="FF8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solidFill>
                  <a:srgbClr val="FF8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richmondensis</a:t>
            </a:r>
            <a:endParaRPr lang="en-US" sz="1600" b="1" dirty="0">
              <a:ln w="11430"/>
              <a:solidFill>
                <a:srgbClr val="FF8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779912" y="2852936"/>
            <a:ext cx="1656184" cy="3600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23928" y="2564904"/>
            <a:ext cx="110368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Orthologs</a:t>
            </a:r>
            <a:endParaRPr lang="en-US" sz="16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43808" y="5589240"/>
            <a:ext cx="3528392" cy="10801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7104377">
            <a:off x="4047157" y="4370722"/>
            <a:ext cx="2016224" cy="4039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220072" y="4869160"/>
            <a:ext cx="24137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Functional equivalence</a:t>
            </a:r>
            <a:endParaRPr lang="en-US" sz="16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8144" y="2348880"/>
            <a:ext cx="2592288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50" dirty="0" smtClean="0">
                <a:latin typeface="Times"/>
                <a:cs typeface="Times"/>
              </a:rPr>
              <a:t>HOG1, Gtr1p, RPN4, MET30, Pho88p, PAP1, FPS1, YCF1,Arr3p, HYR1, Crm1p, Cbf1p, YAP1, Pho84p, Fhl1p, Met30p</a:t>
            </a:r>
            <a:endParaRPr lang="en-US" sz="1550" dirty="0">
              <a:latin typeface="Times"/>
              <a:cs typeface="Time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3567" y="32523"/>
            <a:ext cx="794764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8600"/>
                </a:solidFill>
                <a:effectLst/>
              </a:rPr>
              <a:t>Bioinformatics analysis: </a:t>
            </a:r>
          </a:p>
          <a:p>
            <a:pPr algn="ctr"/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8600"/>
                </a:solidFill>
                <a:effectLst/>
              </a:rPr>
              <a:t>Orthologs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8600"/>
                </a:solidFill>
                <a:effectLst/>
              </a:rPr>
              <a:t> and FACT of arsenic resistance proteins </a:t>
            </a:r>
            <a:endParaRPr lang="en-US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86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08878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50837"/>
            <a:ext cx="3724111" cy="5486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Proteomics analysis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778" y="250837"/>
            <a:ext cx="4318000" cy="17343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778" y="2288362"/>
            <a:ext cx="4981222" cy="39769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889" y="1072444"/>
            <a:ext cx="334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2D Gel Electrophoresis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889" y="1806222"/>
            <a:ext cx="3922889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Limitations</a:t>
            </a:r>
          </a:p>
          <a:p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A </a:t>
            </a:r>
            <a:r>
              <a:rPr lang="en-US" b="1" dirty="0"/>
              <a:t>single protein can make multiple spots so number of proteins less than </a:t>
            </a:r>
            <a:r>
              <a:rPr lang="en-US" b="1" dirty="0" smtClean="0"/>
              <a:t>spots</a:t>
            </a:r>
          </a:p>
          <a:p>
            <a:pPr marL="285750" indent="-285750">
              <a:buFont typeface="Arial"/>
              <a:buChar char="•"/>
            </a:pPr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Usually </a:t>
            </a:r>
            <a:r>
              <a:rPr lang="en-US" b="1" dirty="0"/>
              <a:t>see only most abundant </a:t>
            </a:r>
            <a:r>
              <a:rPr lang="en-US" b="1" dirty="0" smtClean="0"/>
              <a:t>proteins</a:t>
            </a:r>
          </a:p>
          <a:p>
            <a:pPr marL="285750" indent="-285750">
              <a:buFont typeface="Arial"/>
              <a:buChar char="•"/>
            </a:pPr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Separation </a:t>
            </a:r>
            <a:r>
              <a:rPr lang="en-US" b="1" dirty="0"/>
              <a:t>limited by gel concentration and </a:t>
            </a:r>
            <a:r>
              <a:rPr lang="en-US" b="1" dirty="0" smtClean="0"/>
              <a:t>size</a:t>
            </a:r>
          </a:p>
          <a:p>
            <a:pPr marL="285750" indent="-285750">
              <a:buFont typeface="Arial"/>
              <a:buChar char="•"/>
            </a:pPr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Basic </a:t>
            </a:r>
            <a:r>
              <a:rPr lang="en-US" b="1" dirty="0"/>
              <a:t>and membrane bound proteins are not well separated by 2D gel electrophoresis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Non-quantitative.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68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2000" y="250837"/>
            <a:ext cx="3724111" cy="5486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Proteomics analysis</a:t>
            </a:r>
            <a:endParaRPr lang="en-US" sz="2800" dirty="0"/>
          </a:p>
        </p:txBody>
      </p:sp>
      <p:pic>
        <p:nvPicPr>
          <p:cNvPr id="5" name="Picture 4" descr="IMG_234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444" y="1255889"/>
            <a:ext cx="3866445" cy="33655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3556" y="4663723"/>
            <a:ext cx="4120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>
                <a:solidFill>
                  <a:schemeClr val="bg1"/>
                </a:solidFill>
              </a:rPr>
              <a:t>Q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 smtClean="0">
                <a:solidFill>
                  <a:schemeClr val="bg1"/>
                </a:solidFill>
              </a:rPr>
              <a:t>Exactive</a:t>
            </a:r>
            <a:r>
              <a:rPr lang="it-IT" dirty="0" smtClean="0">
                <a:solidFill>
                  <a:schemeClr val="bg1"/>
                </a:solidFill>
              </a:rPr>
              <a:t> Plus</a:t>
            </a:r>
          </a:p>
          <a:p>
            <a:pPr algn="ctr"/>
            <a:r>
              <a:rPr lang="it-IT" dirty="0" err="1" smtClean="0">
                <a:solidFill>
                  <a:schemeClr val="bg1"/>
                </a:solidFill>
              </a:rPr>
              <a:t>hybrid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>
                <a:solidFill>
                  <a:schemeClr val="bg1"/>
                </a:solidFill>
              </a:rPr>
              <a:t>quadrupole-</a:t>
            </a:r>
            <a:r>
              <a:rPr lang="it-IT" dirty="0" err="1">
                <a:solidFill>
                  <a:schemeClr val="bg1"/>
                </a:solidFill>
              </a:rPr>
              <a:t>Orbitrap</a:t>
            </a:r>
            <a:r>
              <a:rPr lang="it-IT" dirty="0">
                <a:solidFill>
                  <a:schemeClr val="bg1"/>
                </a:solidFill>
              </a:rPr>
              <a:t> mass </a:t>
            </a:r>
            <a:r>
              <a:rPr lang="it-IT" dirty="0" err="1">
                <a:solidFill>
                  <a:schemeClr val="bg1"/>
                </a:solidFill>
              </a:rPr>
              <a:t>spectrometer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220" y="1255889"/>
            <a:ext cx="498122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Unique Features of the Q </a:t>
            </a:r>
            <a:r>
              <a:rPr lang="en-US" dirty="0" err="1"/>
              <a:t>Exactive</a:t>
            </a:r>
            <a:r>
              <a:rPr lang="en-US" dirty="0"/>
              <a:t> Plus</a:t>
            </a:r>
          </a:p>
          <a:p>
            <a:r>
              <a:rPr lang="en-US" dirty="0"/>
              <a:t>Characterize, quantify and confirm with unmatched confidence </a:t>
            </a:r>
            <a:r>
              <a:rPr lang="en-US" dirty="0" smtClean="0"/>
              <a:t>Resolving </a:t>
            </a:r>
            <a:r>
              <a:rPr lang="en-US" dirty="0"/>
              <a:t>power up to 280,000  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Maximum scan speed 12 Hz  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Spectral multiplexing for enhanced duty cycle  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RF-Lens ion source for increased sensitivity  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Advanced Active Beam Guide intelligent ion beam management for high flux ion sources  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Intact Protein Mode option for characterizing intact proteins with ease  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Enhanced Resolution Option maximizing resolution at 280,000</a:t>
            </a:r>
          </a:p>
        </p:txBody>
      </p:sp>
    </p:spTree>
    <p:extLst>
      <p:ext uri="{BB962C8B-B14F-4D97-AF65-F5344CB8AC3E}">
        <p14:creationId xmlns:p14="http://schemas.microsoft.com/office/powerpoint/2010/main" val="2600260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52778"/>
            <a:ext cx="7315200" cy="6527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Enzymatic analysis</a:t>
            </a:r>
            <a:endParaRPr lang="en-US" dirty="0"/>
          </a:p>
        </p:txBody>
      </p:sp>
      <p:pic>
        <p:nvPicPr>
          <p:cNvPr id="14" name="Picture 13" descr="Untitled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008" y="1242465"/>
            <a:ext cx="3609976" cy="2291943"/>
          </a:xfrm>
          <a:prstGeom prst="rect">
            <a:avLst/>
          </a:prstGeom>
        </p:spPr>
      </p:pic>
      <p:pic>
        <p:nvPicPr>
          <p:cNvPr id="15" name="Picture 14" descr="Untitled1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1" y="3841812"/>
            <a:ext cx="3351746" cy="2441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84" y="1005479"/>
            <a:ext cx="3799254" cy="26579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7857" y="3921369"/>
            <a:ext cx="3676127" cy="229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57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561" y="1305166"/>
            <a:ext cx="7807897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 </a:t>
            </a:r>
            <a:r>
              <a:rPr lang="it-IT" dirty="0" err="1"/>
              <a:t>total</a:t>
            </a:r>
            <a:r>
              <a:rPr lang="it-IT" dirty="0"/>
              <a:t> of 262 </a:t>
            </a:r>
            <a:r>
              <a:rPr lang="it-IT" dirty="0" err="1"/>
              <a:t>differentially</a:t>
            </a:r>
            <a:r>
              <a:rPr lang="it-IT" dirty="0"/>
              <a:t> </a:t>
            </a:r>
            <a:r>
              <a:rPr lang="it-IT" dirty="0" err="1"/>
              <a:t>expressed</a:t>
            </a:r>
            <a:r>
              <a:rPr lang="it-IT" dirty="0"/>
              <a:t> </a:t>
            </a:r>
            <a:r>
              <a:rPr lang="it-IT" dirty="0" err="1"/>
              <a:t>proteins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 smtClean="0"/>
              <a:t>detected</a:t>
            </a: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i="1" dirty="0" smtClean="0"/>
              <a:t>175 </a:t>
            </a:r>
            <a:r>
              <a:rPr lang="it-IT" i="1" dirty="0" err="1"/>
              <a:t>were</a:t>
            </a:r>
            <a:r>
              <a:rPr lang="it-IT" i="1" dirty="0"/>
              <a:t> </a:t>
            </a:r>
            <a:r>
              <a:rPr lang="it-IT" i="1" dirty="0" err="1"/>
              <a:t>upregulated</a:t>
            </a:r>
            <a:r>
              <a:rPr lang="it-IT" i="1" dirty="0"/>
              <a:t> and </a:t>
            </a:r>
            <a:r>
              <a:rPr lang="it-IT" i="1" dirty="0" smtClean="0"/>
              <a:t>63 </a:t>
            </a:r>
            <a:r>
              <a:rPr lang="it-IT" i="1" dirty="0" err="1"/>
              <a:t>were</a:t>
            </a:r>
            <a:r>
              <a:rPr lang="it-IT" i="1" dirty="0"/>
              <a:t> </a:t>
            </a:r>
            <a:r>
              <a:rPr lang="it-IT" i="1" dirty="0" err="1"/>
              <a:t>downregulated</a:t>
            </a:r>
            <a:r>
              <a:rPr lang="it-IT" i="1" dirty="0"/>
              <a:t> </a:t>
            </a:r>
            <a:r>
              <a:rPr lang="it-IT" i="1" dirty="0" err="1"/>
              <a:t>following</a:t>
            </a:r>
            <a:r>
              <a:rPr lang="it-IT" i="1" dirty="0"/>
              <a:t> </a:t>
            </a:r>
            <a:r>
              <a:rPr lang="it-IT" i="1" dirty="0" err="1"/>
              <a:t>exposure</a:t>
            </a:r>
            <a:r>
              <a:rPr lang="it-IT" i="1" dirty="0"/>
              <a:t> to </a:t>
            </a:r>
            <a:r>
              <a:rPr lang="it-IT" i="1" dirty="0" err="1" smtClean="0"/>
              <a:t>arsenate</a:t>
            </a:r>
            <a:r>
              <a:rPr lang="it-IT" i="1" dirty="0" smtClean="0"/>
              <a:t>. </a:t>
            </a:r>
          </a:p>
          <a:p>
            <a:endParaRPr lang="it-IT" i="1" dirty="0"/>
          </a:p>
          <a:p>
            <a:endParaRPr lang="it-IT" dirty="0" smtClean="0"/>
          </a:p>
          <a:p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/>
              <a:t>proteins</a:t>
            </a:r>
            <a:r>
              <a:rPr lang="it-IT" dirty="0"/>
              <a:t> </a:t>
            </a:r>
            <a:r>
              <a:rPr lang="it-IT" dirty="0" err="1"/>
              <a:t>included</a:t>
            </a:r>
            <a:r>
              <a:rPr lang="it-IT" dirty="0"/>
              <a:t> </a:t>
            </a:r>
            <a:r>
              <a:rPr lang="it-IT" dirty="0" err="1"/>
              <a:t>ones</a:t>
            </a:r>
            <a:r>
              <a:rPr lang="it-IT" dirty="0"/>
              <a:t> </a:t>
            </a:r>
            <a:r>
              <a:rPr lang="it-IT" dirty="0" err="1"/>
              <a:t>know</a:t>
            </a:r>
            <a:r>
              <a:rPr lang="it-IT" dirty="0"/>
              <a:t> to be </a:t>
            </a:r>
            <a:r>
              <a:rPr lang="it-IT" dirty="0" err="1"/>
              <a:t>involved</a:t>
            </a:r>
            <a:r>
              <a:rPr lang="it-IT" dirty="0"/>
              <a:t> in </a:t>
            </a:r>
            <a:r>
              <a:rPr lang="it-IT" dirty="0" smtClean="0"/>
              <a:t>:</a:t>
            </a:r>
          </a:p>
          <a:p>
            <a:endParaRPr lang="it-IT" dirty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cellular</a:t>
            </a:r>
            <a:r>
              <a:rPr lang="it-IT" dirty="0" smtClean="0"/>
              <a:t> </a:t>
            </a:r>
            <a:r>
              <a:rPr lang="it-IT" dirty="0"/>
              <a:t>stress </a:t>
            </a:r>
            <a:r>
              <a:rPr lang="it-IT" dirty="0" err="1" smtClean="0"/>
              <a:t>responses</a:t>
            </a:r>
            <a:r>
              <a:rPr lang="it-IT" dirty="0" smtClean="0"/>
              <a:t> (e.g. Hsp70), </a:t>
            </a:r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energy</a:t>
            </a:r>
            <a:r>
              <a:rPr lang="it-IT" dirty="0" smtClean="0"/>
              <a:t> production (e.g. SOD, </a:t>
            </a:r>
            <a:r>
              <a:rPr lang="en-US" dirty="0" err="1">
                <a:ea typeface="Lucida Grande"/>
                <a:cs typeface="Arial"/>
              </a:rPr>
              <a:t>formate</a:t>
            </a:r>
            <a:r>
              <a:rPr lang="en-US" dirty="0">
                <a:ea typeface="Lucida Grande"/>
                <a:cs typeface="Arial"/>
              </a:rPr>
              <a:t> dehydrogenase</a:t>
            </a:r>
            <a:r>
              <a:rPr lang="it-IT" dirty="0" smtClean="0"/>
              <a:t>), </a:t>
            </a:r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Transport</a:t>
            </a:r>
            <a:r>
              <a:rPr lang="it-IT" dirty="0" smtClean="0"/>
              <a:t> (e.g. Pho88) </a:t>
            </a:r>
            <a:r>
              <a:rPr lang="it-IT" dirty="0"/>
              <a:t>and </a:t>
            </a:r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err="1" smtClean="0"/>
              <a:t>proteins</a:t>
            </a:r>
            <a:r>
              <a:rPr lang="it-IT" dirty="0"/>
              <a:t>/</a:t>
            </a:r>
            <a:r>
              <a:rPr lang="it-IT" dirty="0" err="1"/>
              <a:t>enzymes</a:t>
            </a:r>
            <a:r>
              <a:rPr lang="it-IT" dirty="0"/>
              <a:t> </a:t>
            </a:r>
            <a:r>
              <a:rPr lang="it-IT" dirty="0" err="1" smtClean="0"/>
              <a:t>synthesis</a:t>
            </a:r>
            <a:r>
              <a:rPr lang="it-IT" dirty="0" smtClean="0"/>
              <a:t> (e.g. </a:t>
            </a:r>
            <a:r>
              <a:rPr lang="en-US" dirty="0" smtClean="0">
                <a:solidFill>
                  <a:srgbClr val="FFFFFF"/>
                </a:solidFill>
                <a:ea typeface="Lucida Grande"/>
                <a:cs typeface="Lucida Grande"/>
              </a:rPr>
              <a:t>elongation </a:t>
            </a:r>
            <a:r>
              <a:rPr lang="en-US" dirty="0">
                <a:solidFill>
                  <a:srgbClr val="FFFFFF"/>
                </a:solidFill>
                <a:ea typeface="Lucida Grande"/>
                <a:cs typeface="Lucida Grande"/>
              </a:rPr>
              <a:t>factor 2</a:t>
            </a:r>
            <a:r>
              <a:rPr lang="it-IT" dirty="0" smtClean="0"/>
              <a:t>) 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In </a:t>
            </a:r>
            <a:r>
              <a:rPr lang="it-IT" dirty="0" err="1"/>
              <a:t>addition</a:t>
            </a:r>
            <a:r>
              <a:rPr lang="en-US" dirty="0"/>
              <a:t>, </a:t>
            </a:r>
            <a:r>
              <a:rPr lang="it-IT" dirty="0"/>
              <a:t>14 </a:t>
            </a:r>
            <a:r>
              <a:rPr lang="it-IT" dirty="0" err="1"/>
              <a:t>proteins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switched</a:t>
            </a:r>
            <a:r>
              <a:rPr lang="it-IT" dirty="0"/>
              <a:t> </a:t>
            </a:r>
            <a:r>
              <a:rPr lang="it-IT" dirty="0" smtClean="0"/>
              <a:t>off (e.g. </a:t>
            </a:r>
            <a:r>
              <a:rPr lang="en-US" dirty="0" err="1" smtClean="0"/>
              <a:t>thiazole</a:t>
            </a:r>
            <a:r>
              <a:rPr lang="en-US" dirty="0" smtClean="0"/>
              <a:t> </a:t>
            </a:r>
            <a:r>
              <a:rPr lang="en-US" dirty="0"/>
              <a:t>biosynthesis </a:t>
            </a:r>
            <a:r>
              <a:rPr lang="en-US" dirty="0" smtClean="0"/>
              <a:t>enzyme)</a:t>
            </a:r>
            <a:r>
              <a:rPr lang="it-IT" dirty="0" smtClean="0"/>
              <a:t> </a:t>
            </a:r>
            <a:r>
              <a:rPr lang="it-IT" dirty="0"/>
              <a:t>and 10 </a:t>
            </a:r>
            <a:r>
              <a:rPr lang="it-IT" dirty="0" err="1"/>
              <a:t>proteins</a:t>
            </a:r>
            <a:r>
              <a:rPr lang="it-IT" dirty="0"/>
              <a:t> </a:t>
            </a:r>
            <a:r>
              <a:rPr lang="it-IT" dirty="0" err="1"/>
              <a:t>were</a:t>
            </a:r>
            <a:r>
              <a:rPr lang="it-IT" dirty="0"/>
              <a:t> </a:t>
            </a:r>
            <a:r>
              <a:rPr lang="it-IT" dirty="0" err="1"/>
              <a:t>switched</a:t>
            </a:r>
            <a:r>
              <a:rPr lang="it-IT" dirty="0"/>
              <a:t> </a:t>
            </a:r>
            <a:r>
              <a:rPr lang="it-IT" dirty="0" smtClean="0"/>
              <a:t>on (e.g. </a:t>
            </a:r>
            <a:r>
              <a:rPr lang="it-IT" dirty="0" err="1" smtClean="0"/>
              <a:t>iron</a:t>
            </a:r>
            <a:r>
              <a:rPr lang="it-IT" dirty="0" smtClean="0"/>
              <a:t> </a:t>
            </a:r>
            <a:r>
              <a:rPr lang="it-IT" dirty="0" err="1" smtClean="0"/>
              <a:t>ion</a:t>
            </a:r>
            <a:r>
              <a:rPr lang="it-IT" dirty="0" smtClean="0"/>
              <a:t> </a:t>
            </a:r>
            <a:r>
              <a:rPr lang="it-IT" dirty="0" err="1" smtClean="0"/>
              <a:t>binding</a:t>
            </a:r>
            <a:r>
              <a:rPr lang="it-IT" dirty="0" smtClean="0"/>
              <a:t>, </a:t>
            </a:r>
            <a:r>
              <a:rPr lang="it-IT" dirty="0" err="1" smtClean="0"/>
              <a:t>catalase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 smtClean="0"/>
              <a:t>) </a:t>
            </a:r>
            <a:r>
              <a:rPr lang="it-IT" dirty="0"/>
              <a:t>in the </a:t>
            </a:r>
            <a:r>
              <a:rPr lang="it-IT" dirty="0" err="1"/>
              <a:t>presence</a:t>
            </a:r>
            <a:r>
              <a:rPr lang="it-IT" dirty="0"/>
              <a:t> of</a:t>
            </a:r>
            <a:r>
              <a:rPr lang="en-US" dirty="0"/>
              <a:t> </a:t>
            </a:r>
            <a:r>
              <a:rPr lang="en-US" dirty="0" smtClean="0"/>
              <a:t>arsenate 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93873" y="250837"/>
            <a:ext cx="3724111" cy="5486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Proteomics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0259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298" y="673160"/>
            <a:ext cx="8738140" cy="618484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6298" y="69642"/>
            <a:ext cx="8855728" cy="54864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8600"/>
                </a:solidFill>
                <a:latin typeface="Lucida Grande"/>
                <a:ea typeface="Lucida Grande"/>
                <a:cs typeface="Lucida Grande"/>
              </a:rPr>
              <a:t>Hsp70 family ATPase </a:t>
            </a:r>
            <a:r>
              <a:rPr lang="en-US" sz="2800" dirty="0" smtClean="0">
                <a:solidFill>
                  <a:srgbClr val="FF8600"/>
                </a:solidFill>
                <a:latin typeface="Lucida Grande"/>
                <a:ea typeface="Lucida Grande"/>
                <a:cs typeface="Lucida Grande"/>
              </a:rPr>
              <a:t>SSA3- </a:t>
            </a:r>
            <a:r>
              <a:rPr lang="en-US" sz="2200" dirty="0" smtClean="0">
                <a:solidFill>
                  <a:srgbClr val="FF8600"/>
                </a:solidFill>
                <a:latin typeface="Lucida Grande"/>
                <a:ea typeface="Lucida Grande"/>
                <a:cs typeface="Lucida Grande"/>
              </a:rPr>
              <a:t>cellular stress response</a:t>
            </a:r>
            <a:endParaRPr lang="en-US" sz="2200" dirty="0">
              <a:solidFill>
                <a:srgbClr val="FF8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226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817" y="-53938"/>
            <a:ext cx="2690086" cy="201756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82825" y="191105"/>
            <a:ext cx="5474405" cy="54864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8600"/>
                </a:solidFill>
                <a:latin typeface="Lucida Grande"/>
                <a:ea typeface="Lucida Grande"/>
                <a:cs typeface="Lucida Grande"/>
              </a:rPr>
              <a:t>SOD- </a:t>
            </a:r>
            <a:r>
              <a:rPr lang="en-US" sz="2200" dirty="0" smtClean="0">
                <a:solidFill>
                  <a:srgbClr val="FF8600"/>
                </a:solidFill>
                <a:latin typeface="Lucida Grande"/>
                <a:ea typeface="Lucida Grande"/>
                <a:cs typeface="Lucida Grande"/>
              </a:rPr>
              <a:t>ion transport and catabolism</a:t>
            </a:r>
            <a:endParaRPr lang="en-US" sz="2200" dirty="0">
              <a:solidFill>
                <a:srgbClr val="FF86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825" y="867296"/>
            <a:ext cx="8683078" cy="599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43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2825" y="987692"/>
            <a:ext cx="7901967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Technical enhancements to the original Q </a:t>
            </a:r>
            <a:r>
              <a:rPr lang="en-US" dirty="0" err="1"/>
              <a:t>Exactive</a:t>
            </a:r>
            <a:r>
              <a:rPr lang="en-US" dirty="0"/>
              <a:t> instrument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M</a:t>
            </a:r>
            <a:r>
              <a:rPr lang="en-US" dirty="0" smtClean="0"/>
              <a:t>aximize </a:t>
            </a:r>
            <a:r>
              <a:rPr lang="en-US" dirty="0"/>
              <a:t>performance and reliability for large- and small-molecule </a:t>
            </a:r>
            <a:r>
              <a:rPr lang="en-US" dirty="0" smtClean="0"/>
              <a:t>applications,</a:t>
            </a:r>
          </a:p>
          <a:p>
            <a:r>
              <a:rPr lang="en-US" dirty="0" smtClean="0"/>
              <a:t>Improving </a:t>
            </a:r>
            <a:r>
              <a:rPr lang="en-US" dirty="0"/>
              <a:t>quantitation of low-abundance ions in the most complex matrices.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Provide reproducible </a:t>
            </a:r>
            <a:r>
              <a:rPr lang="en-US" dirty="0"/>
              <a:t>quantitation results while delivering complete qualitative confidence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An optional Protein Mode enhances analysis of intact proteins through sophisticated ion beam control and easy pressure adjustment, while optional 280,000 maximum resolution ensures maximum ID confidence in top down and </a:t>
            </a:r>
            <a:r>
              <a:rPr lang="en-US" dirty="0" err="1"/>
              <a:t>Lipidomics</a:t>
            </a:r>
            <a:r>
              <a:rPr lang="en-US" dirty="0"/>
              <a:t> as well as in small molecule applications.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implementation of the Advanced Active Beam Guide is an intelligent ion beam management for high flux ion sources, which ensures the reliability and accessibility </a:t>
            </a:r>
            <a:r>
              <a:rPr lang="en-US" dirty="0" smtClean="0"/>
              <a:t>in proteomics study.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82825" y="191105"/>
            <a:ext cx="5474405" cy="54864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8600"/>
                </a:solidFill>
                <a:latin typeface="Lucida Grande"/>
                <a:ea typeface="Lucida Grande"/>
                <a:cs typeface="Lucida Grande"/>
              </a:rPr>
              <a:t>In conclusion</a:t>
            </a:r>
            <a:endParaRPr lang="en-US" sz="2200" dirty="0">
              <a:solidFill>
                <a:srgbClr val="FF8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03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686" y="228496"/>
            <a:ext cx="4663510" cy="877479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3" descr="Middlesex_University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994" y="228496"/>
            <a:ext cx="1229907" cy="12960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688" y="5792881"/>
            <a:ext cx="2079377" cy="978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1201" y="1982138"/>
            <a:ext cx="2293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 collaboration with 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688" y="2581286"/>
            <a:ext cx="1810456" cy="635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6688" y="3435395"/>
            <a:ext cx="1905000" cy="1041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201" y="4852009"/>
            <a:ext cx="1282700" cy="469900"/>
          </a:xfrm>
          <a:prstGeom prst="rect">
            <a:avLst/>
          </a:prstGeom>
        </p:spPr>
      </p:pic>
      <p:pic>
        <p:nvPicPr>
          <p:cNvPr id="10" name="Picture 9" descr="IMG_4374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25" y="1669912"/>
            <a:ext cx="5965615" cy="447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4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Perspective.thmx</Template>
  <TotalTime>347</TotalTime>
  <Words>1478</Words>
  <Application>Microsoft Macintosh PowerPoint</Application>
  <PresentationFormat>On-screen Show (4:3)</PresentationFormat>
  <Paragraphs>229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Perspective</vt:lpstr>
      <vt:lpstr>Document</vt:lpstr>
      <vt:lpstr>A proteomic study on the responses to arsenate stress by an acidophilic fungal strain Acidomyces acidophilus WKC1</vt:lpstr>
      <vt:lpstr>PowerPoint Presentation</vt:lpstr>
      <vt:lpstr>Health impacts of arsenic</vt:lpstr>
      <vt:lpstr>PowerPoint Presentation</vt:lpstr>
      <vt:lpstr>Sampling site</vt:lpstr>
      <vt:lpstr>WHY FUNGI?</vt:lpstr>
      <vt:lpstr>Metalloids detoxification mechanism by fungi </vt:lpstr>
      <vt:lpstr>Methodology/results</vt:lpstr>
      <vt:lpstr>PowerPoint Presentation</vt:lpstr>
      <vt:lpstr>Identification of isolated fungal strain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Proteomics analysis</vt:lpstr>
      <vt:lpstr>Proteomics analysis</vt:lpstr>
      <vt:lpstr>Enzymatic analysis</vt:lpstr>
      <vt:lpstr>Proteomics analysis</vt:lpstr>
      <vt:lpstr>Hsp70 family ATPase SSA3- cellular stress response</vt:lpstr>
      <vt:lpstr>SOD- ion transport and catabolism</vt:lpstr>
      <vt:lpstr>In conclusion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proteomic study on the responses to arsenate stress by an acidophilic fungal strain Acidomyces acidophilus WKC1</dc:title>
  <dc:creator>Wai Kit Chan</dc:creator>
  <cp:lastModifiedBy>Wai Kit Chan</cp:lastModifiedBy>
  <cp:revision>30</cp:revision>
  <dcterms:created xsi:type="dcterms:W3CDTF">2016-08-15T09:56:27Z</dcterms:created>
  <dcterms:modified xsi:type="dcterms:W3CDTF">2016-08-15T17:28:41Z</dcterms:modified>
</cp:coreProperties>
</file>