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8" r:id="rId3"/>
    <p:sldId id="259" r:id="rId4"/>
    <p:sldId id="260" r:id="rId5"/>
    <p:sldId id="282" r:id="rId6"/>
    <p:sldId id="261" r:id="rId7"/>
    <p:sldId id="278" r:id="rId8"/>
    <p:sldId id="284" r:id="rId9"/>
    <p:sldId id="279" r:id="rId10"/>
    <p:sldId id="280" r:id="rId11"/>
    <p:sldId id="281" r:id="rId12"/>
    <p:sldId id="269" r:id="rId13"/>
    <p:sldId id="271" r:id="rId14"/>
    <p:sldId id="283" r:id="rId15"/>
    <p:sldId id="275" r:id="rId16"/>
    <p:sldId id="285" r:id="rId17"/>
    <p:sldId id="277" r:id="rId18"/>
  </p:sldIdLst>
  <p:sldSz cx="9906000" cy="6858000" type="A4"/>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0BBE"/>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417" autoAdjust="0"/>
    <p:restoredTop sz="94662" autoAdjust="0"/>
  </p:normalViewPr>
  <p:slideViewPr>
    <p:cSldViewPr>
      <p:cViewPr>
        <p:scale>
          <a:sx n="80" d="100"/>
          <a:sy n="80" d="100"/>
        </p:scale>
        <p:origin x="-894" y="-72"/>
      </p:cViewPr>
      <p:guideLst>
        <p:guide orient="horz" pos="2160"/>
        <p:guide pos="3120"/>
      </p:guideLst>
    </p:cSldViewPr>
  </p:slideViewPr>
  <p:outlineViewPr>
    <p:cViewPr>
      <p:scale>
        <a:sx n="33" d="100"/>
        <a:sy n="33" d="100"/>
      </p:scale>
      <p:origin x="6"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861031" y="3810001"/>
            <a:ext cx="4044971"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861051" y="3897010"/>
            <a:ext cx="404495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861051" y="4115167"/>
            <a:ext cx="404495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861050" y="4164403"/>
            <a:ext cx="212979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861050" y="4199572"/>
            <a:ext cx="212979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861050" y="3962400"/>
            <a:ext cx="331851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991216" y="4060983"/>
            <a:ext cx="173355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906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 y="3675528"/>
            <a:ext cx="9906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948555" y="3643090"/>
            <a:ext cx="2957446"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906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95300" y="2401888"/>
            <a:ext cx="916305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95300" y="3899938"/>
            <a:ext cx="536575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264400" y="4206240"/>
            <a:ext cx="1040130" cy="457200"/>
          </a:xfrm>
        </p:spPr>
        <p:txBody>
          <a:bodyPr/>
          <a:lstStyle/>
          <a:p>
            <a:fld id="{A0D4B923-66AC-4013-A083-007CF7E06EB6}" type="datetimeFigureOut">
              <a:rPr lang="ar-EG" smtClean="0"/>
              <a:pPr/>
              <a:t>10/12/1436</a:t>
            </a:fld>
            <a:endParaRPr lang="ar-EG"/>
          </a:p>
        </p:txBody>
      </p:sp>
      <p:sp>
        <p:nvSpPr>
          <p:cNvPr id="17" name="Footer Placeholder 16"/>
          <p:cNvSpPr>
            <a:spLocks noGrp="1"/>
          </p:cNvSpPr>
          <p:nvPr>
            <p:ph type="ftr" sz="quarter" idx="11"/>
          </p:nvPr>
        </p:nvSpPr>
        <p:spPr>
          <a:xfrm>
            <a:off x="5861050" y="4205288"/>
            <a:ext cx="1403350" cy="457200"/>
          </a:xfrm>
        </p:spPr>
        <p:txBody>
          <a:bodyPr/>
          <a:lstStyle/>
          <a:p>
            <a:endParaRPr lang="ar-EG"/>
          </a:p>
        </p:txBody>
      </p:sp>
      <p:sp>
        <p:nvSpPr>
          <p:cNvPr id="29" name="Slide Number Placeholder 28"/>
          <p:cNvSpPr>
            <a:spLocks noGrp="1"/>
          </p:cNvSpPr>
          <p:nvPr>
            <p:ph type="sldNum" sz="quarter" idx="12"/>
          </p:nvPr>
        </p:nvSpPr>
        <p:spPr>
          <a:xfrm>
            <a:off x="9013429" y="1136"/>
            <a:ext cx="810021" cy="365760"/>
          </a:xfrm>
        </p:spPr>
        <p:txBody>
          <a:bodyPr/>
          <a:lstStyle>
            <a:lvl1pPr algn="r">
              <a:defRPr sz="1800">
                <a:solidFill>
                  <a:schemeClr val="bg1"/>
                </a:solidFill>
              </a:defRPr>
            </a:lvl1pPr>
          </a:lstStyle>
          <a:p>
            <a:fld id="{E1092C3C-2EEF-4564-90BE-DA62EB451FDB}" type="slidenum">
              <a:rPr lang="ar-EG" smtClean="0"/>
              <a:pPr/>
              <a:t>‹#›</a:t>
            </a:fld>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D4B923-66AC-4013-A083-007CF7E06EB6}" type="datetimeFigureOut">
              <a:rPr lang="ar-EG" smtClean="0"/>
              <a:pPr/>
              <a:t>10/12/1436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E1092C3C-2EEF-4564-90BE-DA62EB451FDB}" type="slidenum">
              <a:rPr lang="ar-EG" smtClean="0"/>
              <a:pPr/>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1981201"/>
            <a:ext cx="84201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82506" y="3367088"/>
            <a:ext cx="84201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0D4B923-66AC-4013-A083-007CF7E06EB6}" type="datetimeFigureOut">
              <a:rPr lang="ar-EG" smtClean="0"/>
              <a:pPr/>
              <a:t>10/12/1436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E1092C3C-2EEF-4564-90BE-DA62EB451FDB}" type="slidenum">
              <a:rPr lang="ar-EG" smtClean="0"/>
              <a:pPr/>
              <a:t>‹#›</a:t>
            </a:fld>
            <a:endParaRPr lang="ar-E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95300" y="2249425"/>
            <a:ext cx="437515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035550" y="2249425"/>
            <a:ext cx="437515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0D4B923-66AC-4013-A083-007CF7E06EB6}" type="datetimeFigureOut">
              <a:rPr lang="ar-EG" smtClean="0"/>
              <a:pPr/>
              <a:t>10/12/1436</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E1092C3C-2EEF-4564-90BE-DA62EB451FDB}" type="slidenum">
              <a:rPr lang="ar-EG" smtClean="0"/>
              <a:pPr/>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1143000"/>
            <a:ext cx="89154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7132320" y="612648"/>
            <a:ext cx="1037036" cy="457200"/>
          </a:xfrm>
        </p:spPr>
        <p:txBody>
          <a:bodyPr/>
          <a:lstStyle/>
          <a:p>
            <a:fld id="{A0D4B923-66AC-4013-A083-007CF7E06EB6}" type="datetimeFigureOut">
              <a:rPr lang="ar-EG" smtClean="0"/>
              <a:pPr/>
              <a:t>10/12/1436</a:t>
            </a:fld>
            <a:endParaRPr lang="ar-EG"/>
          </a:p>
        </p:txBody>
      </p:sp>
      <p:sp>
        <p:nvSpPr>
          <p:cNvPr id="4" name="Footer Placeholder 3"/>
          <p:cNvSpPr>
            <a:spLocks noGrp="1"/>
          </p:cNvSpPr>
          <p:nvPr>
            <p:ph type="ftr" sz="quarter" idx="11"/>
          </p:nvPr>
        </p:nvSpPr>
        <p:spPr>
          <a:xfrm>
            <a:off x="5695950" y="612648"/>
            <a:ext cx="1436370" cy="457200"/>
          </a:xfrm>
        </p:spPr>
        <p:txBody>
          <a:bodyPr/>
          <a:lstStyle/>
          <a:p>
            <a:endParaRPr lang="ar-EG"/>
          </a:p>
        </p:txBody>
      </p:sp>
      <p:sp>
        <p:nvSpPr>
          <p:cNvPr id="5" name="Slide Number Placeholder 4"/>
          <p:cNvSpPr>
            <a:spLocks noGrp="1"/>
          </p:cNvSpPr>
          <p:nvPr>
            <p:ph type="sldNum" sz="quarter" idx="12"/>
          </p:nvPr>
        </p:nvSpPr>
        <p:spPr>
          <a:xfrm>
            <a:off x="8855964" y="2272"/>
            <a:ext cx="825500" cy="365760"/>
          </a:xfrm>
        </p:spPr>
        <p:txBody>
          <a:bodyPr/>
          <a:lstStyle/>
          <a:p>
            <a:fld id="{E1092C3C-2EEF-4564-90BE-DA62EB451FDB}" type="slidenum">
              <a:rPr lang="ar-EG" smtClean="0"/>
              <a:pPr/>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D4B923-66AC-4013-A083-007CF7E06EB6}" type="datetimeFigureOut">
              <a:rPr lang="ar-EG" smtClean="0"/>
              <a:pPr/>
              <a:t>10/12/1436</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E1092C3C-2EEF-4564-90BE-DA62EB451FDB}" type="slidenum">
              <a:rPr lang="ar-EG" smtClean="0"/>
              <a:pPr/>
              <a:t>‹#›</a:t>
            </a:fld>
            <a:endParaRPr lang="ar-EG"/>
          </a:p>
        </p:txBody>
      </p:sp>
      <p:sp>
        <p:nvSpPr>
          <p:cNvPr id="5" name="TextBox 4"/>
          <p:cNvSpPr txBox="1"/>
          <p:nvPr userDrawn="1"/>
        </p:nvSpPr>
        <p:spPr>
          <a:xfrm>
            <a:off x="632520" y="6597932"/>
            <a:ext cx="5040560" cy="215444"/>
          </a:xfrm>
          <a:prstGeom prst="rect">
            <a:avLst/>
          </a:prstGeom>
          <a:noFill/>
        </p:spPr>
        <p:txBody>
          <a:bodyPr wrap="square" rtlCol="1">
            <a:spAutoFit/>
          </a:bodyPr>
          <a:lstStyle/>
          <a:p>
            <a:pPr algn="l"/>
            <a:r>
              <a:rPr lang="en-US" sz="800" b="0" dirty="0" smtClean="0">
                <a:solidFill>
                  <a:schemeClr val="accent2">
                    <a:lumMod val="75000"/>
                  </a:schemeClr>
                </a:solidFill>
                <a:latin typeface="Times New Roman" pitchFamily="18" charset="0"/>
                <a:cs typeface="Times New Roman" pitchFamily="18" charset="0"/>
              </a:rPr>
              <a:t>Dr. </a:t>
            </a:r>
            <a:r>
              <a:rPr lang="en-US" sz="800" b="0" dirty="0" err="1" smtClean="0">
                <a:solidFill>
                  <a:schemeClr val="accent2">
                    <a:lumMod val="75000"/>
                  </a:schemeClr>
                </a:solidFill>
                <a:latin typeface="Times New Roman" pitchFamily="18" charset="0"/>
                <a:cs typeface="Times New Roman" pitchFamily="18" charset="0"/>
              </a:rPr>
              <a:t>Wael</a:t>
            </a:r>
            <a:r>
              <a:rPr lang="en-US" sz="800" b="0" dirty="0" smtClean="0">
                <a:solidFill>
                  <a:schemeClr val="accent2">
                    <a:lumMod val="75000"/>
                  </a:schemeClr>
                </a:solidFill>
                <a:latin typeface="Times New Roman" pitchFamily="18" charset="0"/>
                <a:cs typeface="Times New Roman" pitchFamily="18" charset="0"/>
              </a:rPr>
              <a:t> Abo</a:t>
            </a:r>
            <a:r>
              <a:rPr lang="en-US" sz="800" b="0" baseline="0" dirty="0" smtClean="0">
                <a:solidFill>
                  <a:schemeClr val="accent2">
                    <a:lumMod val="75000"/>
                  </a:schemeClr>
                </a:solidFill>
                <a:latin typeface="Times New Roman" pitchFamily="18" charset="0"/>
                <a:cs typeface="Times New Roman" pitchFamily="18" charset="0"/>
              </a:rPr>
              <a:t> </a:t>
            </a:r>
            <a:r>
              <a:rPr lang="en-US" sz="800" b="0" baseline="0" dirty="0" err="1" smtClean="0">
                <a:solidFill>
                  <a:schemeClr val="accent2">
                    <a:lumMod val="75000"/>
                  </a:schemeClr>
                </a:solidFill>
                <a:latin typeface="Times New Roman" pitchFamily="18" charset="0"/>
                <a:cs typeface="Times New Roman" pitchFamily="18" charset="0"/>
              </a:rPr>
              <a:t>Neama</a:t>
            </a:r>
            <a:endParaRPr lang="ar-EG" sz="800" b="0" dirty="0">
              <a:solidFill>
                <a:schemeClr val="accent2">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9906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906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1" y="308277"/>
            <a:ext cx="9906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861031" y="360247"/>
            <a:ext cx="4044971"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861051" y="440113"/>
            <a:ext cx="404495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857951" y="497504"/>
            <a:ext cx="331851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988117" y="588943"/>
            <a:ext cx="173355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842047" y="-2001"/>
            <a:ext cx="62428"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798188" y="-2001"/>
            <a:ext cx="29718"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777547" y="-2001"/>
            <a:ext cx="9906"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9723375" y="-2001"/>
            <a:ext cx="29718"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9658650" y="380"/>
            <a:ext cx="59436"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9612931" y="380"/>
            <a:ext cx="9906"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95300" y="1143000"/>
            <a:ext cx="89154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95300" y="2249424"/>
            <a:ext cx="89154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7135414" y="612648"/>
            <a:ext cx="1037036" cy="457200"/>
          </a:xfrm>
          <a:prstGeom prst="rect">
            <a:avLst/>
          </a:prstGeom>
        </p:spPr>
        <p:txBody>
          <a:bodyPr vert="horz"/>
          <a:lstStyle>
            <a:lvl1pPr algn="l" eaLnBrk="1" latinLnBrk="0" hangingPunct="1">
              <a:defRPr kumimoji="0" sz="800">
                <a:solidFill>
                  <a:schemeClr val="accent2"/>
                </a:solidFill>
              </a:defRPr>
            </a:lvl1pPr>
          </a:lstStyle>
          <a:p>
            <a:fld id="{A0D4B923-66AC-4013-A083-007CF7E06EB6}" type="datetimeFigureOut">
              <a:rPr lang="ar-EG" smtClean="0"/>
              <a:pPr/>
              <a:t>10/12/1436</a:t>
            </a:fld>
            <a:endParaRPr lang="ar-EG"/>
          </a:p>
        </p:txBody>
      </p:sp>
      <p:sp>
        <p:nvSpPr>
          <p:cNvPr id="3" name="Footer Placeholder 2"/>
          <p:cNvSpPr>
            <a:spLocks noGrp="1"/>
          </p:cNvSpPr>
          <p:nvPr>
            <p:ph type="ftr" sz="quarter" idx="3"/>
          </p:nvPr>
        </p:nvSpPr>
        <p:spPr>
          <a:xfrm>
            <a:off x="5695950" y="612648"/>
            <a:ext cx="1436370" cy="457200"/>
          </a:xfrm>
          <a:prstGeom prst="rect">
            <a:avLst/>
          </a:prstGeom>
        </p:spPr>
        <p:txBody>
          <a:bodyPr vert="horz"/>
          <a:lstStyle>
            <a:lvl1pPr algn="r" eaLnBrk="1" latinLnBrk="0" hangingPunct="1">
              <a:defRPr kumimoji="0" sz="800">
                <a:solidFill>
                  <a:schemeClr val="accent2"/>
                </a:solidFill>
              </a:defRPr>
            </a:lvl1pPr>
          </a:lstStyle>
          <a:p>
            <a:endParaRPr lang="ar-EG"/>
          </a:p>
        </p:txBody>
      </p:sp>
      <p:sp>
        <p:nvSpPr>
          <p:cNvPr id="23" name="Slide Number Placeholder 22"/>
          <p:cNvSpPr>
            <a:spLocks noGrp="1"/>
          </p:cNvSpPr>
          <p:nvPr>
            <p:ph type="sldNum" sz="quarter" idx="4"/>
          </p:nvPr>
        </p:nvSpPr>
        <p:spPr>
          <a:xfrm>
            <a:off x="8855964" y="2272"/>
            <a:ext cx="825500" cy="365760"/>
          </a:xfrm>
          <a:prstGeom prst="rect">
            <a:avLst/>
          </a:prstGeom>
        </p:spPr>
        <p:txBody>
          <a:bodyPr vert="horz" anchor="b"/>
          <a:lstStyle>
            <a:lvl1pPr algn="r" eaLnBrk="1" latinLnBrk="0" hangingPunct="1">
              <a:defRPr kumimoji="0" sz="1800">
                <a:solidFill>
                  <a:srgbClr val="FFFFFF"/>
                </a:solidFill>
              </a:defRPr>
            </a:lvl1pPr>
          </a:lstStyle>
          <a:p>
            <a:fld id="{E1092C3C-2EEF-4564-90BE-DA62EB451FDB}"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90" r:id="rId5"/>
    <p:sldLayoutId id="2147483691" r:id="rId6"/>
  </p:sldLayoutIdLst>
  <p:txStyles>
    <p:titleStyle>
      <a:lvl1pPr algn="l" rtl="1" eaLnBrk="1" latinLnBrk="0" hangingPunct="1">
        <a:spcBef>
          <a:spcPct val="0"/>
        </a:spcBef>
        <a:buNone/>
        <a:defRPr kumimoji="0" sz="4000" kern="1200">
          <a:solidFill>
            <a:schemeClr val="tx2"/>
          </a:solidFill>
          <a:latin typeface="+mj-lt"/>
          <a:ea typeface="+mj-ea"/>
          <a:cs typeface="+mj-cs"/>
        </a:defRPr>
      </a:lvl1pPr>
    </p:titleStyle>
    <p:bodyStyle>
      <a:lvl1pPr marL="365760" indent="-256032" algn="r" rtl="1"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r" rtl="1"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r" rtl="1"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r" rtl="1"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r" rtl="1"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r" rtl="1"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r" rtl="1"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r" rtl="1"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r" rtl="1"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Wael.Aboneama@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 Id="rId6" Type="http://schemas.openxmlformats.org/officeDocument/2006/relationships/image" Target="../media/image33.gif"/><Relationship Id="rId5" Type="http://schemas.openxmlformats.org/officeDocument/2006/relationships/image" Target="../media/image32.gif"/><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 Id="rId5" Type="http://schemas.openxmlformats.org/officeDocument/2006/relationships/image" Target="../media/image37.jpeg"/><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8544" y="1844824"/>
            <a:ext cx="8352928" cy="2232248"/>
          </a:xfrm>
        </p:spPr>
        <p:txBody>
          <a:bodyPr numCol="1" anchor="ctr">
            <a:normAutofit fontScale="90000"/>
          </a:bodyPr>
          <a:lstStyle/>
          <a:p>
            <a:r>
              <a:rPr lang="en-US" sz="2400" b="1" dirty="0" smtClean="0"/>
              <a:t>Enhancing LEED as a sustainable rating system by applying its Regional priority for all environmental regions</a:t>
            </a:r>
            <a:r>
              <a:rPr lang="en-US" dirty="0" smtClean="0"/>
              <a:t/>
            </a:r>
            <a:br>
              <a:rPr lang="en-US" dirty="0" smtClean="0"/>
            </a:br>
            <a:r>
              <a:rPr lang="en-US" dirty="0" smtClean="0"/>
              <a:t/>
            </a:r>
            <a:br>
              <a:rPr lang="en-US" dirty="0" smtClean="0"/>
            </a:br>
            <a:r>
              <a:rPr lang="en-US" sz="1300" dirty="0" smtClean="0"/>
              <a:t>Dr.Wael Ahmed Shaaban Abo Neama</a:t>
            </a:r>
            <a:br>
              <a:rPr lang="en-US" sz="1300" dirty="0" smtClean="0"/>
            </a:br>
            <a:r>
              <a:rPr lang="en-US" dirty="0" smtClean="0"/>
              <a:t> </a:t>
            </a:r>
            <a:endParaRPr lang="ar-EG" dirty="0"/>
          </a:p>
        </p:txBody>
      </p:sp>
      <p:sp>
        <p:nvSpPr>
          <p:cNvPr id="3" name="Subtitle 2"/>
          <p:cNvSpPr>
            <a:spLocks noGrp="1"/>
          </p:cNvSpPr>
          <p:nvPr>
            <p:ph type="subTitle" idx="1"/>
          </p:nvPr>
        </p:nvSpPr>
        <p:spPr>
          <a:xfrm>
            <a:off x="848544" y="3933056"/>
            <a:ext cx="6033282" cy="1353332"/>
          </a:xfrm>
        </p:spPr>
        <p:txBody>
          <a:bodyPr>
            <a:normAutofit/>
          </a:bodyPr>
          <a:lstStyle/>
          <a:p>
            <a:endParaRPr lang="ar-EG" sz="800" i="1" dirty="0" smtClean="0">
              <a:latin typeface="Arial" pitchFamily="34" charset="0"/>
              <a:cs typeface="Arial" pitchFamily="34" charset="0"/>
            </a:endParaRPr>
          </a:p>
          <a:p>
            <a:r>
              <a:rPr lang="en-US" sz="900" i="1" dirty="0" smtClean="0">
                <a:latin typeface="Arial" pitchFamily="34" charset="0"/>
                <a:cs typeface="Arial" pitchFamily="34" charset="0"/>
              </a:rPr>
              <a:t>Associate Professor </a:t>
            </a:r>
            <a:r>
              <a:rPr lang="en-US" sz="900" i="1" dirty="0">
                <a:latin typeface="Arial" pitchFamily="34" charset="0"/>
                <a:cs typeface="Arial" pitchFamily="34" charset="0"/>
              </a:rPr>
              <a:t>In Architectural Department, Faculty Of Fine Arts, </a:t>
            </a:r>
            <a:r>
              <a:rPr lang="en-US" sz="900" i="1" dirty="0" smtClean="0">
                <a:latin typeface="Arial" pitchFamily="34" charset="0"/>
                <a:cs typeface="Arial" pitchFamily="34" charset="0"/>
              </a:rPr>
              <a:t>Zamalek</a:t>
            </a:r>
            <a:r>
              <a:rPr lang="en-US" sz="900" i="1" dirty="0">
                <a:latin typeface="Arial" pitchFamily="34" charset="0"/>
                <a:cs typeface="Arial" pitchFamily="34" charset="0"/>
              </a:rPr>
              <a:t>, </a:t>
            </a:r>
            <a:r>
              <a:rPr lang="en-US" sz="900" i="1" dirty="0" smtClean="0">
                <a:latin typeface="Arial" pitchFamily="34" charset="0"/>
                <a:cs typeface="Arial" pitchFamily="34" charset="0"/>
              </a:rPr>
              <a:t>Cairo, Egypt</a:t>
            </a:r>
            <a:r>
              <a:rPr lang="en-US" sz="800" dirty="0">
                <a:latin typeface="Arial" pitchFamily="34" charset="0"/>
                <a:cs typeface="Arial" pitchFamily="34" charset="0"/>
              </a:rPr>
              <a:t/>
            </a:r>
            <a:br>
              <a:rPr lang="en-US" sz="800" dirty="0">
                <a:latin typeface="Arial" pitchFamily="34" charset="0"/>
                <a:cs typeface="Arial" pitchFamily="34" charset="0"/>
              </a:rPr>
            </a:br>
            <a:r>
              <a:rPr lang="en-US" sz="800" dirty="0">
                <a:latin typeface="Arial" pitchFamily="34" charset="0"/>
                <a:cs typeface="Arial" pitchFamily="34" charset="0"/>
              </a:rPr>
              <a:t>	</a:t>
            </a:r>
            <a:endParaRPr lang="en-US" sz="800" dirty="0" smtClean="0">
              <a:latin typeface="Arial" pitchFamily="34" charset="0"/>
              <a:cs typeface="Arial" pitchFamily="34" charset="0"/>
            </a:endParaRPr>
          </a:p>
          <a:p>
            <a:r>
              <a:rPr lang="en-US" sz="1100" i="1" dirty="0" smtClean="0">
                <a:latin typeface="Arial" pitchFamily="34" charset="0"/>
                <a:cs typeface="Arial" pitchFamily="34" charset="0"/>
              </a:rPr>
              <a:t>E-mail </a:t>
            </a:r>
            <a:r>
              <a:rPr lang="en-US" sz="1100" i="1" dirty="0">
                <a:latin typeface="Arial" pitchFamily="34" charset="0"/>
                <a:cs typeface="Arial" pitchFamily="34" charset="0"/>
              </a:rPr>
              <a:t>Address: </a:t>
            </a:r>
            <a:r>
              <a:rPr lang="en-US" sz="1100" i="1" u="sng" dirty="0">
                <a:solidFill>
                  <a:srgbClr val="020BBE"/>
                </a:solidFill>
                <a:latin typeface="Arial" pitchFamily="34" charset="0"/>
                <a:cs typeface="Arial" pitchFamily="34" charset="0"/>
                <a:hlinkClick r:id="rId2"/>
              </a:rPr>
              <a:t>Wael.Aboneama@gmail.Com</a:t>
            </a:r>
            <a:r>
              <a:rPr lang="en-US" sz="1100" i="1" dirty="0">
                <a:solidFill>
                  <a:srgbClr val="020BBE"/>
                </a:solidFill>
                <a:latin typeface="Arial" pitchFamily="34" charset="0"/>
                <a:cs typeface="Arial" pitchFamily="34" charset="0"/>
              </a:rPr>
              <a:t>, </a:t>
            </a:r>
            <a:endParaRPr lang="en-US" sz="1100" i="1" dirty="0" smtClean="0">
              <a:solidFill>
                <a:srgbClr val="020BBE"/>
              </a:solidFill>
              <a:latin typeface="Arial" pitchFamily="34" charset="0"/>
              <a:cs typeface="Arial" pitchFamily="34" charset="0"/>
            </a:endParaRPr>
          </a:p>
          <a:p>
            <a:endParaRPr lang="en-US" sz="800" i="1" dirty="0" smtClean="0">
              <a:latin typeface="Arial" pitchFamily="34" charset="0"/>
              <a:cs typeface="Arial" pitchFamily="34" charset="0"/>
            </a:endParaRPr>
          </a:p>
          <a:p>
            <a:r>
              <a:rPr lang="en-US" sz="1200" i="1" dirty="0" smtClean="0">
                <a:latin typeface="Arial" pitchFamily="34" charset="0"/>
                <a:cs typeface="Arial" pitchFamily="34" charset="0"/>
              </a:rPr>
              <a:t>Mobile</a:t>
            </a:r>
            <a:r>
              <a:rPr lang="en-US" sz="1200" dirty="0">
                <a:latin typeface="Arial" pitchFamily="34" charset="0"/>
                <a:cs typeface="Arial" pitchFamily="34" charset="0"/>
              </a:rPr>
              <a:t>:</a:t>
            </a:r>
            <a:r>
              <a:rPr lang="en-US" sz="1200" i="1" dirty="0">
                <a:latin typeface="Arial" pitchFamily="34" charset="0"/>
                <a:cs typeface="Arial" pitchFamily="34" charset="0"/>
              </a:rPr>
              <a:t> (+20) 100 1426 210</a:t>
            </a:r>
            <a:r>
              <a:rPr lang="en-US" sz="1200" dirty="0">
                <a:latin typeface="Arial" pitchFamily="34" charset="0"/>
                <a:cs typeface="Arial" pitchFamily="34" charset="0"/>
              </a:rPr>
              <a:t/>
            </a:r>
            <a:br>
              <a:rPr lang="en-US" sz="1200" dirty="0">
                <a:latin typeface="Arial" pitchFamily="34" charset="0"/>
                <a:cs typeface="Arial" pitchFamily="34" charset="0"/>
              </a:rPr>
            </a:br>
            <a:endParaRPr lang="ar-EG" sz="1200" dirty="0">
              <a:latin typeface="Arial" pitchFamily="34" charset="0"/>
              <a:cs typeface="Arial" pitchFamily="34" charset="0"/>
            </a:endParaRPr>
          </a:p>
        </p:txBody>
      </p:sp>
      <p:pic>
        <p:nvPicPr>
          <p:cNvPr id="5" name="Picture 4" descr="Untitled-9.jpg"/>
          <p:cNvPicPr>
            <a:picLocks noChangeAspect="1"/>
          </p:cNvPicPr>
          <p:nvPr/>
        </p:nvPicPr>
        <p:blipFill>
          <a:blip r:embed="rId3" cstate="email">
            <a:extLst>
              <a:ext uri="{28A0092B-C50C-407E-A947-70E740481C1C}">
                <a14:useLocalDpi xmlns:a14="http://schemas.microsoft.com/office/drawing/2010/main"/>
              </a:ext>
            </a:extLst>
          </a:blip>
          <a:srcRect l="3038" t="7078" r="3038" b="7988"/>
          <a:stretch>
            <a:fillRect/>
          </a:stretch>
        </p:blipFill>
        <p:spPr>
          <a:xfrm>
            <a:off x="809596" y="5214950"/>
            <a:ext cx="3214710" cy="1071570"/>
          </a:xfrm>
          <a:prstGeom prst="rect">
            <a:avLst/>
          </a:prstGeom>
        </p:spPr>
      </p:pic>
    </p:spTree>
    <p:extLst>
      <p:ext uri="{BB962C8B-B14F-4D97-AF65-F5344CB8AC3E}">
        <p14:creationId xmlns:p14="http://schemas.microsoft.com/office/powerpoint/2010/main" val="14409509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928670"/>
            <a:ext cx="4968552" cy="5755422"/>
          </a:xfrm>
          <a:prstGeom prst="rect">
            <a:avLst/>
          </a:prstGeom>
          <a:noFill/>
        </p:spPr>
        <p:txBody>
          <a:bodyPr wrap="square" rtlCol="1">
            <a:spAutoFit/>
          </a:bodyPr>
          <a:lstStyle/>
          <a:p>
            <a:pPr algn="just" rtl="0"/>
            <a:r>
              <a:rPr lang="en-US" b="1" dirty="0">
                <a:solidFill>
                  <a:schemeClr val="accent2">
                    <a:lumMod val="75000"/>
                  </a:schemeClr>
                </a:solidFill>
              </a:rPr>
              <a:t>Abstract</a:t>
            </a:r>
            <a:r>
              <a:rPr lang="en-US" b="1" dirty="0" smtClean="0">
                <a:solidFill>
                  <a:schemeClr val="accent2">
                    <a:lumMod val="75000"/>
                  </a:schemeClr>
                </a:solidFill>
              </a:rPr>
              <a:t>:</a:t>
            </a:r>
          </a:p>
          <a:p>
            <a:pPr algn="just" rtl="0"/>
            <a:endParaRPr lang="en-US" sz="1400" dirty="0"/>
          </a:p>
          <a:p>
            <a:pPr algn="just" rtl="0"/>
            <a:r>
              <a:rPr lang="en-US" sz="1400" dirty="0" smtClean="0">
                <a:solidFill>
                  <a:schemeClr val="tx1">
                    <a:lumMod val="65000"/>
                    <a:lumOff val="35000"/>
                  </a:schemeClr>
                </a:solidFill>
                <a:latin typeface="Times New Roman" pitchFamily="18" charset="0"/>
                <a:cs typeface="Times New Roman" pitchFamily="18" charset="0"/>
              </a:rPr>
              <a:t>Sustainable design nowadays is not an option for the construction industry all over the world; it becomes a mandatory because of environmental requirements. Some countries all over the world have started in last decade of the twentieth century to create sustainable rating systems based on their environmental needs. The three pillars of sustainability which are environment, people and economy composite certain categories for each rating system. Those rating systems categories cover the project site, water consumption, Energy efficiency, planet atmosphere, construction regional material, and indoor quality. LEED as a rating system for sustainable design has started to be applied not just in the US but also in many countries in the Middle East and Egypt. LEED as sustainable rating system has a rigid category weights. The impact of this rigidity leads to unpractical situation, which is every part of the world suffers from certain lack of resources by the same amount, and it is not true. Countries are not the same in everything. For example in the Middle East, they have big area of desert and suffer from lack of potable water resources, but they have plenty of energy resources. Country like Japan lives on the opposite side. It means that each part of the world should have different category weights. That is the reason of creating many rating systems, but Regional priority as a category can make the balance for LEED to can modify all weights based on the region</a:t>
            </a:r>
            <a:endParaRPr lang="en-US" sz="1400" dirty="0">
              <a:solidFill>
                <a:schemeClr val="tx1">
                  <a:lumMod val="65000"/>
                  <a:lumOff val="35000"/>
                </a:schemeClr>
              </a:solidFill>
              <a:latin typeface="Times New Roman" pitchFamily="18" charset="0"/>
              <a:cs typeface="Times New Roman" pitchFamily="18" charset="0"/>
            </a:endParaRPr>
          </a:p>
        </p:txBody>
      </p:sp>
      <p:pic>
        <p:nvPicPr>
          <p:cNvPr id="1026" name="Picture 3" descr="sustainability 9.bmp"/>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10257" y="2184988"/>
            <a:ext cx="3929090" cy="3315714"/>
          </a:xfrm>
          <a:prstGeom prst="rect">
            <a:avLst/>
          </a:prstGeom>
          <a:noFill/>
          <a:ln w="9525">
            <a:noFill/>
            <a:miter lim="800000"/>
            <a:headEnd/>
            <a:tailEnd/>
          </a:ln>
        </p:spPr>
      </p:pic>
    </p:spTree>
    <p:extLst>
      <p:ext uri="{BB962C8B-B14F-4D97-AF65-F5344CB8AC3E}">
        <p14:creationId xmlns:p14="http://schemas.microsoft.com/office/powerpoint/2010/main" val="4579916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32520" y="500042"/>
            <a:ext cx="4968552" cy="6186309"/>
          </a:xfrm>
          <a:prstGeom prst="rect">
            <a:avLst/>
          </a:prstGeom>
          <a:noFill/>
        </p:spPr>
        <p:txBody>
          <a:bodyPr wrap="square" rtlCol="1">
            <a:spAutoFit/>
          </a:bodyPr>
          <a:lstStyle/>
          <a:p>
            <a:pPr algn="just" rtl="0"/>
            <a:r>
              <a:rPr lang="en-US" b="1" dirty="0" smtClean="0">
                <a:solidFill>
                  <a:schemeClr val="accent2">
                    <a:lumMod val="75000"/>
                  </a:schemeClr>
                </a:solidFill>
              </a:rPr>
              <a:t>Introduction:</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GB" sz="1400" dirty="0" smtClean="0">
                <a:solidFill>
                  <a:schemeClr val="tx1">
                    <a:lumMod val="65000"/>
                    <a:lumOff val="35000"/>
                  </a:schemeClr>
                </a:solidFill>
                <a:latin typeface="Times New Roman" pitchFamily="18" charset="0"/>
                <a:cs typeface="Times New Roman" pitchFamily="18" charset="0"/>
              </a:rPr>
              <a:t>Each Rating System has been developed to meet the following underlying principles:</a:t>
            </a:r>
            <a:endParaRPr lang="en-US" sz="1400" dirty="0" smtClean="0">
              <a:solidFill>
                <a:schemeClr val="tx1">
                  <a:lumMod val="65000"/>
                  <a:lumOff val="35000"/>
                </a:schemeClr>
              </a:solidFill>
              <a:latin typeface="Times New Roman" pitchFamily="18" charset="0"/>
              <a:cs typeface="Times New Roman" pitchFamily="18" charset="0"/>
            </a:endParaRPr>
          </a:p>
          <a:p>
            <a:pPr marL="177800" indent="-17780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Ensure environmental quality through an accessible, holistic, and balanced measure of environmental impacts. </a:t>
            </a:r>
          </a:p>
          <a:p>
            <a:pPr marL="180975" lvl="0" indent="-180975"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Use quantified measures for determining environmental quality. </a:t>
            </a:r>
          </a:p>
          <a:p>
            <a:pPr marL="180975" lvl="0" indent="-180975"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Use best available science and best practice as the basis for quantifying and calibrating a cost-effective performance standard for defining environmental quality. </a:t>
            </a:r>
          </a:p>
          <a:p>
            <a:pPr marL="180975" lvl="0" indent="-180975"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Reflect the social and economic benefits of meeting the environmental objectives covered. </a:t>
            </a:r>
          </a:p>
          <a:p>
            <a:pPr marL="180975" lvl="0" indent="-180975"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Provide a common framework of assessment that is tailored to meet the ‘local’ context, including regulation, climate. </a:t>
            </a:r>
          </a:p>
          <a:p>
            <a:pPr algn="just" rtl="0"/>
            <a:r>
              <a:rPr lang="en-US" sz="1400" dirty="0" smtClean="0">
                <a:solidFill>
                  <a:schemeClr val="tx1">
                    <a:lumMod val="65000"/>
                    <a:lumOff val="35000"/>
                  </a:schemeClr>
                </a:solidFill>
                <a:latin typeface="Times New Roman" pitchFamily="18" charset="0"/>
                <a:cs typeface="Times New Roman" pitchFamily="18" charset="0"/>
              </a:rPr>
              <a:t> </a:t>
            </a:r>
          </a:p>
          <a:p>
            <a:pPr algn="just" rtl="0"/>
            <a:r>
              <a:rPr lang="en-GB" sz="1400" dirty="0" smtClean="0">
                <a:solidFill>
                  <a:schemeClr val="tx1">
                    <a:lumMod val="65000"/>
                    <a:lumOff val="35000"/>
                  </a:schemeClr>
                </a:solidFill>
                <a:latin typeface="Times New Roman" pitchFamily="18" charset="0"/>
                <a:cs typeface="Times New Roman" pitchFamily="18" charset="0"/>
              </a:rPr>
              <a:t>Regional environmental challenges are the most important items to have a rating system. Each part of the world is suffering from lack of one or more resources. Countries in a desert area such as the Middle East are suffering from lack water resources and hot weather. However, they have plenty of energy resources. On the other hand, European countries are suffering from lack of energy more than water resources, and they have cold weather. Moreover, the whole world is suffering from Global Warming Potential (GWP) and Ozone Depletion Potential (ODP). That means any region of the world will have specific credits, which measure the environmental priorities and challenges. Besides, it will have some general credits that serve the global challenges.</a:t>
            </a:r>
            <a:r>
              <a:rPr lang="en-US" sz="1400" dirty="0" smtClean="0">
                <a:solidFill>
                  <a:schemeClr val="tx1">
                    <a:lumMod val="65000"/>
                    <a:lumOff val="35000"/>
                  </a:schemeClr>
                </a:solidFill>
                <a:latin typeface="Times New Roman" pitchFamily="18" charset="0"/>
                <a:cs typeface="Times New Roman" pitchFamily="18" charset="0"/>
              </a:rPr>
              <a:t> </a:t>
            </a:r>
            <a:r>
              <a:rPr lang="en-US" sz="1400" baseline="30000" dirty="0" smtClean="0">
                <a:hlinkClick r:id="" action="ppaction://hlinkfile"/>
              </a:rPr>
              <a:t> </a:t>
            </a:r>
            <a:endParaRPr lang="en-US" sz="1600" dirty="0">
              <a:latin typeface="Times New Roman" pitchFamily="18" charset="0"/>
              <a:cs typeface="Times New Roman" pitchFamily="18" charset="0"/>
            </a:endParaRPr>
          </a:p>
        </p:txBody>
      </p:sp>
      <p:pic>
        <p:nvPicPr>
          <p:cNvPr id="6" name="Picture 5" descr="dubai620_2163554b.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81694" y="1071546"/>
            <a:ext cx="2571768" cy="1524966"/>
          </a:xfrm>
          <a:prstGeom prst="rect">
            <a:avLst/>
          </a:prstGeom>
        </p:spPr>
      </p:pic>
      <p:pic>
        <p:nvPicPr>
          <p:cNvPr id="7" name="Picture 6" descr="20131207-093414.jpg"/>
          <p:cNvPicPr>
            <a:picLocks noChangeAspect="1"/>
          </p:cNvPicPr>
          <p:nvPr/>
        </p:nvPicPr>
        <p:blipFill>
          <a:blip r:embed="rId3" cstate="email">
            <a:extLst>
              <a:ext uri="{28A0092B-C50C-407E-A947-70E740481C1C}">
                <a14:useLocalDpi xmlns:a14="http://schemas.microsoft.com/office/drawing/2010/main"/>
              </a:ext>
            </a:extLst>
          </a:blip>
          <a:srcRect l="1250" r="1250"/>
          <a:stretch>
            <a:fillRect/>
          </a:stretch>
        </p:blipFill>
        <p:spPr>
          <a:xfrm>
            <a:off x="8548678" y="1071546"/>
            <a:ext cx="1357322" cy="1520052"/>
          </a:xfrm>
          <a:prstGeom prst="rect">
            <a:avLst/>
          </a:prstGeom>
        </p:spPr>
      </p:pic>
      <p:pic>
        <p:nvPicPr>
          <p:cNvPr id="8" name="Picture 7" descr="2014-07-24-Hot-weather-heat-wave-jpg.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81694" y="2643183"/>
            <a:ext cx="4024306" cy="1000131"/>
          </a:xfrm>
          <a:prstGeom prst="rect">
            <a:avLst/>
          </a:prstGeom>
        </p:spPr>
      </p:pic>
      <p:pic>
        <p:nvPicPr>
          <p:cNvPr id="9" name="Picture 8" descr="Watertown-South-Dakota.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81694" y="3857628"/>
            <a:ext cx="4024306" cy="2277899"/>
          </a:xfrm>
          <a:prstGeom prst="rect">
            <a:avLst/>
          </a:prstGeom>
        </p:spPr>
      </p:pic>
    </p:spTree>
    <p:extLst>
      <p:ext uri="{BB962C8B-B14F-4D97-AF65-F5344CB8AC3E}">
        <p14:creationId xmlns:p14="http://schemas.microsoft.com/office/powerpoint/2010/main" val="3353074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672845"/>
            <a:ext cx="4968552" cy="5827989"/>
          </a:xfrm>
          <a:prstGeom prst="rect">
            <a:avLst/>
          </a:prstGeom>
          <a:noFill/>
        </p:spPr>
        <p:txBody>
          <a:bodyPr wrap="square" rtlCol="1">
            <a:spAutoFit/>
          </a:bodyPr>
          <a:lstStyle/>
          <a:p>
            <a:pPr algn="l" rtl="0"/>
            <a:r>
              <a:rPr lang="en-US" b="1" dirty="0">
                <a:solidFill>
                  <a:schemeClr val="accent2">
                    <a:lumMod val="75000"/>
                  </a:schemeClr>
                </a:solidFill>
                <a:latin typeface="Tahoma" pitchFamily="34" charset="0"/>
                <a:ea typeface="Tahoma" pitchFamily="34" charset="0"/>
                <a:cs typeface="Tahoma" pitchFamily="34" charset="0"/>
              </a:rPr>
              <a:t>Literature </a:t>
            </a:r>
            <a:r>
              <a:rPr lang="en-US" b="1" dirty="0" smtClean="0">
                <a:solidFill>
                  <a:schemeClr val="accent2">
                    <a:lumMod val="75000"/>
                  </a:schemeClr>
                </a:solidFill>
                <a:latin typeface="Tahoma" pitchFamily="34" charset="0"/>
                <a:ea typeface="Tahoma" pitchFamily="34" charset="0"/>
                <a:cs typeface="Tahoma" pitchFamily="34" charset="0"/>
              </a:rPr>
              <a:t>review:  LEED</a:t>
            </a:r>
            <a:endParaRPr lang="en-US" b="1" dirty="0">
              <a:solidFill>
                <a:schemeClr val="accent2">
                  <a:lumMod val="75000"/>
                </a:schemeClr>
              </a:solidFill>
              <a:latin typeface="Tahoma" pitchFamily="34" charset="0"/>
              <a:ea typeface="Tahoma" pitchFamily="34" charset="0"/>
              <a:cs typeface="Tahoma" pitchFamily="34" charset="0"/>
            </a:endParaRPr>
          </a:p>
          <a:p>
            <a:pPr algn="just" rtl="0"/>
            <a:endParaRPr lang="en-US" sz="1400" dirty="0">
              <a:latin typeface="Times New Roman" pitchFamily="18" charset="0"/>
              <a:cs typeface="Times New Roman" pitchFamily="18" charset="0"/>
            </a:endParaRP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r>
              <a:rPr lang="en-US" sz="1400" b="1" dirty="0" smtClean="0">
                <a:solidFill>
                  <a:schemeClr val="accent2">
                    <a:lumMod val="75000"/>
                  </a:schemeClr>
                </a:solidFill>
                <a:latin typeface="Times New Roman" pitchFamily="18" charset="0"/>
                <a:cs typeface="Times New Roman" pitchFamily="18" charset="0"/>
              </a:rPr>
              <a:t>Leadership in Energy and Environmental Design (LEED):</a:t>
            </a: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r>
              <a:rPr lang="en-US" sz="1400" dirty="0" smtClean="0">
                <a:solidFill>
                  <a:schemeClr val="tx1">
                    <a:lumMod val="65000"/>
                    <a:lumOff val="35000"/>
                  </a:schemeClr>
                </a:solidFill>
                <a:latin typeface="Times New Roman" pitchFamily="18" charset="0"/>
                <a:cs typeface="Times New Roman" pitchFamily="18" charset="0"/>
              </a:rPr>
              <a:t>It</a:t>
            </a:r>
            <a:r>
              <a:rPr lang="en-US" sz="1400" b="1" dirty="0" smtClean="0">
                <a:solidFill>
                  <a:schemeClr val="accent2">
                    <a:lumMod val="75000"/>
                  </a:schemeClr>
                </a:solidFill>
                <a:latin typeface="Times New Roman" pitchFamily="18" charset="0"/>
                <a:cs typeface="Times New Roman" pitchFamily="18" charset="0"/>
              </a:rPr>
              <a:t> </a:t>
            </a:r>
            <a:r>
              <a:rPr lang="en-US" sz="1400" dirty="0" smtClean="0">
                <a:solidFill>
                  <a:schemeClr val="tx1">
                    <a:lumMod val="65000"/>
                    <a:lumOff val="35000"/>
                  </a:schemeClr>
                </a:solidFill>
                <a:latin typeface="Times New Roman" pitchFamily="18" charset="0"/>
                <a:cs typeface="Times New Roman" pitchFamily="18" charset="0"/>
              </a:rPr>
              <a:t>is a set of rating systems for the design, construction, operation, and maintenance of green buildings, homes, and neighborhoods</a:t>
            </a: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r>
              <a:rPr lang="en-US" sz="1400" dirty="0" smtClean="0">
                <a:solidFill>
                  <a:schemeClr val="tx1">
                    <a:lumMod val="65000"/>
                    <a:lumOff val="35000"/>
                  </a:schemeClr>
                </a:solidFill>
                <a:latin typeface="Times New Roman" pitchFamily="18" charset="0"/>
                <a:cs typeface="Times New Roman" pitchFamily="18" charset="0"/>
              </a:rPr>
              <a:t>Developed by the U.S Green Building Council (USGBC), LEED helps building owners and operators be environmentally responsible and use resources efficiently.</a:t>
            </a: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r>
              <a:rPr lang="en-US" sz="1400" dirty="0" smtClean="0">
                <a:solidFill>
                  <a:schemeClr val="tx1">
                    <a:lumMod val="65000"/>
                    <a:lumOff val="35000"/>
                  </a:schemeClr>
                </a:solidFill>
                <a:latin typeface="Times New Roman" pitchFamily="18" charset="0"/>
                <a:cs typeface="Times New Roman" pitchFamily="18" charset="0"/>
              </a:rPr>
              <a:t>LEED standards have been applied to more than 7,000 projects in the United States and 30 countries, covering more than 1.5 billion square feet (140 km²).</a:t>
            </a: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r>
              <a:rPr lang="en-US" sz="1400" b="1" dirty="0" smtClean="0">
                <a:solidFill>
                  <a:schemeClr val="accent2">
                    <a:lumMod val="75000"/>
                  </a:schemeClr>
                </a:solidFill>
                <a:latin typeface="Times New Roman" pitchFamily="18" charset="0"/>
                <a:cs typeface="Times New Roman" pitchFamily="18" charset="0"/>
              </a:rPr>
              <a:t>Certification level</a:t>
            </a:r>
          </a:p>
          <a:p>
            <a:pPr algn="l" rtl="0"/>
            <a:r>
              <a:rPr lang="en-US" sz="1400" dirty="0" smtClean="0">
                <a:solidFill>
                  <a:schemeClr val="tx1">
                    <a:lumMod val="65000"/>
                    <a:lumOff val="35000"/>
                  </a:schemeClr>
                </a:solidFill>
                <a:latin typeface="Times New Roman" pitchFamily="18" charset="0"/>
                <a:cs typeface="Times New Roman" pitchFamily="18" charset="0"/>
              </a:rPr>
              <a:t>Buildings can qualify for four levels of certification:</a:t>
            </a: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r>
              <a:rPr lang="en-US" sz="1400" b="1" dirty="0" smtClean="0">
                <a:solidFill>
                  <a:schemeClr val="accent2">
                    <a:lumMod val="75000"/>
                  </a:schemeClr>
                </a:solidFill>
                <a:latin typeface="Times New Roman" pitchFamily="18" charset="0"/>
                <a:cs typeface="Times New Roman" pitchFamily="18" charset="0"/>
              </a:rPr>
              <a:t>Certified:</a:t>
            </a:r>
            <a:r>
              <a:rPr lang="en-US" sz="1400" dirty="0" smtClean="0"/>
              <a:t> </a:t>
            </a:r>
            <a:r>
              <a:rPr lang="en-US" sz="1400" dirty="0" smtClean="0">
                <a:solidFill>
                  <a:schemeClr val="tx1">
                    <a:lumMod val="65000"/>
                    <a:lumOff val="35000"/>
                  </a:schemeClr>
                </a:solidFill>
                <a:latin typeface="Times New Roman" pitchFamily="18" charset="0"/>
                <a:cs typeface="Times New Roman" pitchFamily="18" charset="0"/>
              </a:rPr>
              <a:t>40–49 points</a:t>
            </a: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r>
              <a:rPr lang="en-US" sz="1400" b="1" dirty="0" smtClean="0">
                <a:solidFill>
                  <a:schemeClr val="accent2">
                    <a:lumMod val="75000"/>
                  </a:schemeClr>
                </a:solidFill>
                <a:latin typeface="Times New Roman" pitchFamily="18" charset="0"/>
                <a:cs typeface="Times New Roman" pitchFamily="18" charset="0"/>
              </a:rPr>
              <a:t>Silver:</a:t>
            </a:r>
            <a:r>
              <a:rPr lang="en-US" sz="1400" dirty="0" smtClean="0"/>
              <a:t> </a:t>
            </a:r>
            <a:r>
              <a:rPr lang="en-US" sz="1400" dirty="0" smtClean="0">
                <a:solidFill>
                  <a:schemeClr val="tx1">
                    <a:lumMod val="65000"/>
                    <a:lumOff val="35000"/>
                  </a:schemeClr>
                </a:solidFill>
                <a:latin typeface="Times New Roman" pitchFamily="18" charset="0"/>
                <a:cs typeface="Times New Roman" pitchFamily="18" charset="0"/>
              </a:rPr>
              <a:t>50–59 points</a:t>
            </a: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r>
              <a:rPr lang="en-US" sz="1400" b="1" dirty="0" smtClean="0">
                <a:solidFill>
                  <a:schemeClr val="accent2">
                    <a:lumMod val="75000"/>
                  </a:schemeClr>
                </a:solidFill>
                <a:latin typeface="Times New Roman" pitchFamily="18" charset="0"/>
                <a:cs typeface="Times New Roman" pitchFamily="18" charset="0"/>
              </a:rPr>
              <a:t>Gold:</a:t>
            </a:r>
            <a:r>
              <a:rPr lang="en-US" sz="1400" dirty="0" smtClean="0"/>
              <a:t> </a:t>
            </a:r>
            <a:r>
              <a:rPr lang="en-US" sz="1400" dirty="0" smtClean="0">
                <a:solidFill>
                  <a:schemeClr val="tx1">
                    <a:lumMod val="65000"/>
                    <a:lumOff val="35000"/>
                  </a:schemeClr>
                </a:solidFill>
                <a:latin typeface="Times New Roman" pitchFamily="18" charset="0"/>
                <a:cs typeface="Times New Roman" pitchFamily="18" charset="0"/>
              </a:rPr>
              <a:t>60–79 points</a:t>
            </a: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r>
              <a:rPr lang="en-US" sz="1400" b="1" dirty="0" smtClean="0">
                <a:solidFill>
                  <a:schemeClr val="accent2">
                    <a:lumMod val="75000"/>
                  </a:schemeClr>
                </a:solidFill>
                <a:latin typeface="Times New Roman" pitchFamily="18" charset="0"/>
                <a:cs typeface="Times New Roman" pitchFamily="18" charset="0"/>
              </a:rPr>
              <a:t>Platinum:</a:t>
            </a:r>
            <a:r>
              <a:rPr lang="en-US" sz="1400" dirty="0" smtClean="0"/>
              <a:t> </a:t>
            </a:r>
            <a:r>
              <a:rPr lang="en-US" sz="1400" dirty="0" smtClean="0">
                <a:solidFill>
                  <a:schemeClr val="tx1">
                    <a:lumMod val="65000"/>
                    <a:lumOff val="35000"/>
                  </a:schemeClr>
                </a:solidFill>
                <a:latin typeface="Times New Roman" pitchFamily="18" charset="0"/>
                <a:cs typeface="Times New Roman" pitchFamily="18" charset="0"/>
              </a:rPr>
              <a:t>80 points and above</a:t>
            </a:r>
          </a:p>
        </p:txBody>
      </p:sp>
      <p:pic>
        <p:nvPicPr>
          <p:cNvPr id="12" name="Picture 11" descr="leedcertlevels.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24793" y="3571876"/>
            <a:ext cx="4181207" cy="1643074"/>
          </a:xfrm>
          <a:prstGeom prst="rect">
            <a:avLst/>
          </a:prstGeom>
        </p:spPr>
      </p:pic>
      <p:pic>
        <p:nvPicPr>
          <p:cNvPr id="13" name="Picture 12" descr="6a0115704f0347970b0115720a1f2b970b.jpg"/>
          <p:cNvPicPr>
            <a:picLocks noChangeAspect="1"/>
          </p:cNvPicPr>
          <p:nvPr/>
        </p:nvPicPr>
        <p:blipFill>
          <a:blip r:embed="rId3" cstate="email">
            <a:extLst>
              <a:ext uri="{28A0092B-C50C-407E-A947-70E740481C1C}">
                <a14:useLocalDpi xmlns:a14="http://schemas.microsoft.com/office/drawing/2010/main"/>
              </a:ext>
            </a:extLst>
          </a:blip>
          <a:srcRect l="1744"/>
          <a:stretch>
            <a:fillRect/>
          </a:stretch>
        </p:blipFill>
        <p:spPr>
          <a:xfrm>
            <a:off x="5881694" y="719440"/>
            <a:ext cx="4024306" cy="2638122"/>
          </a:xfrm>
          <a:prstGeom prst="rect">
            <a:avLst/>
          </a:prstGeom>
        </p:spPr>
      </p:pic>
    </p:spTree>
    <p:extLst>
      <p:ext uri="{BB962C8B-B14F-4D97-AF65-F5344CB8AC3E}">
        <p14:creationId xmlns:p14="http://schemas.microsoft.com/office/powerpoint/2010/main" val="10064434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571480"/>
            <a:ext cx="4968552" cy="6155531"/>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Methodology steps for enhancing LEED as an international rating system</a:t>
            </a:r>
          </a:p>
          <a:p>
            <a:pPr algn="l" rtl="0"/>
            <a:endParaRPr lang="en-US" b="1" dirty="0" smtClean="0">
              <a:solidFill>
                <a:schemeClr val="accent2">
                  <a:lumMod val="75000"/>
                </a:schemeClr>
              </a:solidFill>
              <a:latin typeface="Tahoma" pitchFamily="34" charset="0"/>
              <a:ea typeface="Tahoma" pitchFamily="34" charset="0"/>
              <a:cs typeface="Tahoma" pitchFamily="34" charset="0"/>
            </a:endParaRPr>
          </a:p>
          <a:p>
            <a:pPr algn="l" rtl="0"/>
            <a:r>
              <a:rPr lang="en-US" b="1" dirty="0" smtClean="0">
                <a:solidFill>
                  <a:schemeClr val="bg1">
                    <a:lumMod val="50000"/>
                  </a:schemeClr>
                </a:solidFill>
                <a:latin typeface="Times New Roman" pitchFamily="18" charset="0"/>
                <a:cs typeface="Times New Roman" pitchFamily="18" charset="0"/>
              </a:rPr>
              <a:t>Step One: LEED in the Middle East</a:t>
            </a:r>
            <a:endParaRPr lang="en-US" b="1" dirty="0" smtClean="0">
              <a:solidFill>
                <a:schemeClr val="accent2">
                  <a:lumMod val="75000"/>
                </a:schemeClr>
              </a:solidFill>
              <a:latin typeface="Tahoma" pitchFamily="34" charset="0"/>
              <a:ea typeface="Tahoma" pitchFamily="34" charset="0"/>
              <a:cs typeface="Tahoma" pitchFamily="34" charset="0"/>
            </a:endParaRPr>
          </a:p>
          <a:p>
            <a:pPr algn="just" rtl="0"/>
            <a:endParaRPr lang="en-US" sz="1400" dirty="0">
              <a:latin typeface="Times New Roman" pitchFamily="18" charset="0"/>
              <a:cs typeface="Times New Roman" pitchFamily="18" charset="0"/>
            </a:endParaRPr>
          </a:p>
          <a:p>
            <a:pPr marL="180975" indent="-180975" algn="l" rtl="0"/>
            <a:r>
              <a:rPr lang="en-US" sz="1400" b="1" dirty="0" smtClean="0">
                <a:solidFill>
                  <a:schemeClr val="accent2">
                    <a:lumMod val="75000"/>
                  </a:schemeClr>
                </a:solidFill>
                <a:latin typeface="Times New Roman" pitchFamily="18" charset="0"/>
                <a:cs typeface="Times New Roman" pitchFamily="18" charset="0"/>
              </a:rPr>
              <a:t>1 - Pacific Controls Headquarters - LEED rating:</a:t>
            </a:r>
            <a:r>
              <a:rPr lang="en-US" sz="1400" dirty="0" smtClean="0"/>
              <a:t> </a:t>
            </a:r>
            <a:r>
              <a:rPr lang="en-US" sz="1400" dirty="0" smtClean="0">
                <a:solidFill>
                  <a:schemeClr val="tx1">
                    <a:lumMod val="65000"/>
                    <a:lumOff val="35000"/>
                  </a:schemeClr>
                </a:solidFill>
                <a:latin typeface="Times New Roman" pitchFamily="18" charset="0"/>
                <a:cs typeface="Times New Roman" pitchFamily="18" charset="0"/>
              </a:rPr>
              <a:t>Platinum, </a:t>
            </a:r>
          </a:p>
          <a:p>
            <a:pPr algn="l" rtl="0"/>
            <a:r>
              <a:rPr lang="en-US" sz="1400" dirty="0" smtClean="0">
                <a:solidFill>
                  <a:schemeClr val="tx1">
                    <a:lumMod val="65000"/>
                    <a:lumOff val="35000"/>
                  </a:schemeClr>
                </a:solidFill>
                <a:latin typeface="Times New Roman" pitchFamily="18" charset="0"/>
                <a:cs typeface="Times New Roman" pitchFamily="18" charset="0"/>
              </a:rPr>
              <a:t>In 2007, the Pacific Controls Headquarters based in Techno Park, Dubai became the first Platinum rated building in the Middle East and the 16th in the world for achieving 55 LEED points. The 11,000m², 5-storey, green building focuses on developing automation solutions and products for global markets..</a:t>
            </a:r>
          </a:p>
          <a:p>
            <a:pPr algn="just" rtl="0"/>
            <a:endParaRPr lang="en-US" sz="1400" dirty="0">
              <a:latin typeface="Times New Roman" pitchFamily="18" charset="0"/>
              <a:cs typeface="Times New Roman" pitchFamily="18" charset="0"/>
            </a:endParaRPr>
          </a:p>
          <a:p>
            <a:pPr algn="l"/>
            <a:r>
              <a:rPr lang="en-US" sz="1400" b="1" dirty="0" smtClean="0">
                <a:solidFill>
                  <a:schemeClr val="accent2">
                    <a:lumMod val="75000"/>
                  </a:schemeClr>
                </a:solidFill>
                <a:latin typeface="Times New Roman" pitchFamily="18" charset="0"/>
                <a:cs typeface="Times New Roman" pitchFamily="18" charset="0"/>
              </a:rPr>
              <a:t>2 - Metito Headquarters - LEEDs rating</a:t>
            </a:r>
            <a:r>
              <a:rPr lang="en-US" sz="1400" b="1" dirty="0" smtClean="0"/>
              <a:t>:</a:t>
            </a:r>
            <a:r>
              <a:rPr lang="en-US" sz="1400" dirty="0" smtClean="0"/>
              <a:t> </a:t>
            </a:r>
            <a:r>
              <a:rPr lang="en-US" sz="1400" dirty="0" smtClean="0">
                <a:solidFill>
                  <a:schemeClr val="tx1">
                    <a:lumMod val="65000"/>
                    <a:lumOff val="35000"/>
                  </a:schemeClr>
                </a:solidFill>
                <a:latin typeface="Times New Roman" pitchFamily="18" charset="0"/>
                <a:cs typeface="Times New Roman" pitchFamily="18" charset="0"/>
              </a:rPr>
              <a:t>Gold</a:t>
            </a:r>
            <a:br>
              <a:rPr lang="en-US" sz="1400" dirty="0" smtClean="0">
                <a:solidFill>
                  <a:schemeClr val="tx1">
                    <a:lumMod val="65000"/>
                    <a:lumOff val="35000"/>
                  </a:schemeClr>
                </a:solidFill>
                <a:latin typeface="Times New Roman" pitchFamily="18" charset="0"/>
                <a:cs typeface="Times New Roman" pitchFamily="18" charset="0"/>
              </a:rPr>
            </a:br>
            <a:r>
              <a:rPr lang="en-US" sz="1400" dirty="0" smtClean="0">
                <a:solidFill>
                  <a:schemeClr val="tx1">
                    <a:lumMod val="65000"/>
                    <a:lumOff val="35000"/>
                  </a:schemeClr>
                </a:solidFill>
                <a:latin typeface="Times New Roman" pitchFamily="18" charset="0"/>
                <a:cs typeface="Times New Roman" pitchFamily="18" charset="0"/>
              </a:rPr>
              <a:t>Metito is an international company specialized in the design and supply of water and waste water treatment.</a:t>
            </a:r>
          </a:p>
          <a:p>
            <a:pPr algn="l"/>
            <a:r>
              <a:rPr lang="en-US" sz="1400" dirty="0" smtClean="0">
                <a:solidFill>
                  <a:schemeClr val="tx1">
                    <a:lumMod val="65000"/>
                    <a:lumOff val="35000"/>
                  </a:schemeClr>
                </a:solidFill>
                <a:latin typeface="Times New Roman" pitchFamily="18" charset="0"/>
                <a:cs typeface="Times New Roman" pitchFamily="18" charset="0"/>
              </a:rPr>
              <a:t>In 2007, Metito’s headquarters in Techno park, Dubai was certified as the first green building in the Middle East to receive the Gold LEED after having met green building standards, such as sustainable site development, water savings, energy efficiency and </a:t>
            </a:r>
            <a:endParaRPr lang="ar-EG" sz="1400" dirty="0" smtClean="0">
              <a:solidFill>
                <a:schemeClr val="tx1">
                  <a:lumMod val="65000"/>
                  <a:lumOff val="35000"/>
                </a:schemeClr>
              </a:solidFill>
              <a:latin typeface="Times New Roman" pitchFamily="18" charset="0"/>
              <a:cs typeface="Times New Roman" pitchFamily="18" charset="0"/>
            </a:endParaRPr>
          </a:p>
          <a:p>
            <a:pPr algn="l"/>
            <a:r>
              <a:rPr lang="en-US" sz="1400" dirty="0" smtClean="0">
                <a:solidFill>
                  <a:schemeClr val="tx1">
                    <a:lumMod val="65000"/>
                    <a:lumOff val="35000"/>
                  </a:schemeClr>
                </a:solidFill>
                <a:latin typeface="Times New Roman" pitchFamily="18" charset="0"/>
                <a:cs typeface="Times New Roman" pitchFamily="18" charset="0"/>
              </a:rPr>
              <a:t>indoor environmental quality.</a:t>
            </a:r>
          </a:p>
          <a:p>
            <a:pPr algn="just" rtl="0"/>
            <a:endParaRPr lang="ar-EG" sz="1400" dirty="0" smtClean="0">
              <a:solidFill>
                <a:schemeClr val="tx1">
                  <a:lumMod val="65000"/>
                  <a:lumOff val="35000"/>
                </a:schemeClr>
              </a:solidFill>
              <a:latin typeface="Times New Roman" pitchFamily="18" charset="0"/>
              <a:cs typeface="Times New Roman" pitchFamily="18" charset="0"/>
            </a:endParaRPr>
          </a:p>
          <a:p>
            <a:pPr algn="l" rtl="0"/>
            <a:r>
              <a:rPr lang="en-US" sz="1400" b="1" dirty="0" smtClean="0">
                <a:solidFill>
                  <a:schemeClr val="accent2">
                    <a:lumMod val="75000"/>
                  </a:schemeClr>
                </a:solidFill>
                <a:latin typeface="Times New Roman" pitchFamily="18" charset="0"/>
                <a:cs typeface="Times New Roman" pitchFamily="18" charset="0"/>
              </a:rPr>
              <a:t>3- Dubai International Academic City - LEED rating: </a:t>
            </a:r>
            <a:r>
              <a:rPr lang="en-US" sz="1400" dirty="0" smtClean="0">
                <a:solidFill>
                  <a:schemeClr val="tx1">
                    <a:lumMod val="65000"/>
                    <a:lumOff val="35000"/>
                  </a:schemeClr>
                </a:solidFill>
                <a:latin typeface="Times New Roman" pitchFamily="18" charset="0"/>
                <a:cs typeface="Times New Roman" pitchFamily="18" charset="0"/>
              </a:rPr>
              <a:t>Silver</a:t>
            </a:r>
            <a:br>
              <a:rPr lang="en-US" sz="1400" dirty="0" smtClean="0">
                <a:solidFill>
                  <a:schemeClr val="tx1">
                    <a:lumMod val="65000"/>
                    <a:lumOff val="35000"/>
                  </a:schemeClr>
                </a:solidFill>
                <a:latin typeface="Times New Roman" pitchFamily="18" charset="0"/>
                <a:cs typeface="Times New Roman" pitchFamily="18" charset="0"/>
              </a:rPr>
            </a:br>
            <a:r>
              <a:rPr lang="en-US" sz="1400" dirty="0" smtClean="0">
                <a:solidFill>
                  <a:schemeClr val="tx1">
                    <a:lumMod val="65000"/>
                    <a:lumOff val="35000"/>
                  </a:schemeClr>
                </a:solidFill>
                <a:latin typeface="Times New Roman" pitchFamily="18" charset="0"/>
                <a:cs typeface="Times New Roman" pitchFamily="18" charset="0"/>
              </a:rPr>
              <a:t>The phase three complex at Dubai International Academic City (DIAC) has become the first certified academic facility in the Middle East. The DIAC, the world’s only free zone dedicated to higher education  </a:t>
            </a:r>
            <a:r>
              <a:rPr lang="en-US" sz="1400" b="1" dirty="0" smtClean="0">
                <a:solidFill>
                  <a:schemeClr val="accent2">
                    <a:lumMod val="75000"/>
                  </a:schemeClr>
                </a:solidFill>
                <a:latin typeface="Times New Roman" pitchFamily="18" charset="0"/>
                <a:cs typeface="Times New Roman" pitchFamily="18" charset="0"/>
              </a:rPr>
              <a:t>&amp; MORE</a:t>
            </a:r>
            <a:endParaRPr lang="ar-EG" sz="1400" b="1" dirty="0" smtClean="0">
              <a:solidFill>
                <a:schemeClr val="accent2">
                  <a:lumMod val="75000"/>
                </a:schemeClr>
              </a:solidFill>
              <a:latin typeface="Times New Roman" pitchFamily="18" charset="0"/>
              <a:cs typeface="Times New Roman" pitchFamily="18" charset="0"/>
            </a:endParaRPr>
          </a:p>
        </p:txBody>
      </p:sp>
      <p:pic>
        <p:nvPicPr>
          <p:cNvPr id="6" name="Picture 5" descr="PacificControlsGreenBuilding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81694" y="857232"/>
            <a:ext cx="4024306" cy="2837974"/>
          </a:xfrm>
          <a:prstGeom prst="rect">
            <a:avLst/>
          </a:prstGeom>
        </p:spPr>
      </p:pic>
      <p:pic>
        <p:nvPicPr>
          <p:cNvPr id="10" name="Picture 9" descr="metito.jpg"/>
          <p:cNvPicPr>
            <a:picLocks noChangeAspect="1"/>
          </p:cNvPicPr>
          <p:nvPr/>
        </p:nvPicPr>
        <p:blipFill>
          <a:blip r:embed="rId3" cstate="email">
            <a:extLst>
              <a:ext uri="{28A0092B-C50C-407E-A947-70E740481C1C}">
                <a14:useLocalDpi xmlns:a14="http://schemas.microsoft.com/office/drawing/2010/main"/>
              </a:ext>
            </a:extLst>
          </a:blip>
          <a:srcRect l="1250" t="5000" r="1250" b="5000"/>
          <a:stretch>
            <a:fillRect/>
          </a:stretch>
        </p:blipFill>
        <p:spPr>
          <a:xfrm>
            <a:off x="5881694" y="3691373"/>
            <a:ext cx="4024306" cy="2595147"/>
          </a:xfrm>
          <a:prstGeom prst="rect">
            <a:avLst/>
          </a:prstGeom>
        </p:spPr>
      </p:pic>
    </p:spTree>
    <p:extLst>
      <p:ext uri="{BB962C8B-B14F-4D97-AF65-F5344CB8AC3E}">
        <p14:creationId xmlns:p14="http://schemas.microsoft.com/office/powerpoint/2010/main" val="10064434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444130"/>
            <a:ext cx="4968552" cy="6986528"/>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Methodology </a:t>
            </a:r>
            <a:r>
              <a:rPr lang="en-US" b="1" dirty="0">
                <a:solidFill>
                  <a:schemeClr val="accent2">
                    <a:lumMod val="75000"/>
                  </a:schemeClr>
                </a:solidFill>
                <a:latin typeface="Tahoma" pitchFamily="34" charset="0"/>
                <a:ea typeface="Tahoma" pitchFamily="34" charset="0"/>
                <a:cs typeface="Tahoma" pitchFamily="34" charset="0"/>
              </a:rPr>
              <a:t>steps for </a:t>
            </a:r>
            <a:r>
              <a:rPr lang="en-US" b="1" dirty="0" smtClean="0">
                <a:solidFill>
                  <a:schemeClr val="accent2">
                    <a:lumMod val="75000"/>
                  </a:schemeClr>
                </a:solidFill>
                <a:latin typeface="Tahoma" pitchFamily="34" charset="0"/>
                <a:ea typeface="Tahoma" pitchFamily="34" charset="0"/>
                <a:cs typeface="Tahoma" pitchFamily="34" charset="0"/>
              </a:rPr>
              <a:t>enhancing LEED as an international rating system</a:t>
            </a:r>
          </a:p>
          <a:p>
            <a:pPr algn="l" rtl="0"/>
            <a:endParaRPr lang="en-US" b="1" dirty="0">
              <a:solidFill>
                <a:schemeClr val="accent2">
                  <a:lumMod val="75000"/>
                </a:schemeClr>
              </a:solidFill>
              <a:latin typeface="Tahoma" pitchFamily="34" charset="0"/>
              <a:ea typeface="Tahoma" pitchFamily="34" charset="0"/>
              <a:cs typeface="Tahoma" pitchFamily="34" charset="0"/>
            </a:endParaRPr>
          </a:p>
          <a:p>
            <a:pPr marL="903288" indent="-903288" algn="l" rtl="0"/>
            <a:r>
              <a:rPr lang="en-US" sz="1600" b="1" dirty="0" smtClean="0">
                <a:solidFill>
                  <a:schemeClr val="bg1">
                    <a:lumMod val="50000"/>
                  </a:schemeClr>
                </a:solidFill>
                <a:latin typeface="Times New Roman" pitchFamily="18" charset="0"/>
                <a:cs typeface="Times New Roman" pitchFamily="18" charset="0"/>
              </a:rPr>
              <a:t>Step two: Different types of LEED = More Specific</a:t>
            </a:r>
            <a:endParaRPr lang="en-US" sz="1400" b="1" dirty="0">
              <a:solidFill>
                <a:schemeClr val="bg1">
                  <a:lumMod val="50000"/>
                </a:schemeClr>
              </a:solidFill>
              <a:latin typeface="Times New Roman" pitchFamily="18" charset="0"/>
              <a:cs typeface="Times New Roman" pitchFamily="18" charset="0"/>
            </a:endParaRPr>
          </a:p>
          <a:p>
            <a:pPr marL="903288" indent="-903288" algn="l"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Each rating system groups requirements that address the unique needs of building and project types. There are five rating systems: </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b="1" dirty="0" smtClean="0">
                <a:solidFill>
                  <a:schemeClr val="accent2">
                    <a:lumMod val="75000"/>
                  </a:schemeClr>
                </a:solidFill>
                <a:latin typeface="Times New Roman" pitchFamily="18" charset="0"/>
                <a:cs typeface="Times New Roman" pitchFamily="18" charset="0"/>
              </a:rPr>
              <a:t>BD+C: </a:t>
            </a:r>
            <a:r>
              <a:rPr lang="en-US" sz="1400" dirty="0" smtClean="0">
                <a:solidFill>
                  <a:schemeClr val="tx1">
                    <a:lumMod val="65000"/>
                    <a:lumOff val="35000"/>
                  </a:schemeClr>
                </a:solidFill>
                <a:latin typeface="Times New Roman" pitchFamily="18" charset="0"/>
                <a:cs typeface="Times New Roman" pitchFamily="18" charset="0"/>
              </a:rPr>
              <a:t>Applies to buildings that are being newly constructed or going through a major renovation; includes New Construction, Core &amp; Shell, Schools, Retail, Hospitality, Data Centers, Warehouses &amp; Distribution Centers, and Healthcare</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b="1" dirty="0" smtClean="0">
                <a:solidFill>
                  <a:schemeClr val="accent2">
                    <a:lumMod val="75000"/>
                  </a:schemeClr>
                </a:solidFill>
                <a:latin typeface="Times New Roman" pitchFamily="18" charset="0"/>
                <a:cs typeface="Times New Roman" pitchFamily="18" charset="0"/>
              </a:rPr>
              <a:t>ID+C: </a:t>
            </a:r>
            <a:r>
              <a:rPr lang="en-US" sz="1400" dirty="0" smtClean="0">
                <a:solidFill>
                  <a:schemeClr val="tx1">
                    <a:lumMod val="65000"/>
                    <a:lumOff val="35000"/>
                  </a:schemeClr>
                </a:solidFill>
                <a:latin typeface="Times New Roman" pitchFamily="18" charset="0"/>
                <a:cs typeface="Times New Roman" pitchFamily="18" charset="0"/>
              </a:rPr>
              <a:t>Applies to projects that are a complete interior fit-out; includes Commercial Interiors, Retail and Hospitality</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b="1" dirty="0" smtClean="0">
                <a:solidFill>
                  <a:schemeClr val="accent2">
                    <a:lumMod val="75000"/>
                  </a:schemeClr>
                </a:solidFill>
                <a:latin typeface="Times New Roman" pitchFamily="18" charset="0"/>
                <a:cs typeface="Times New Roman" pitchFamily="18" charset="0"/>
              </a:rPr>
              <a:t>O+M: </a:t>
            </a:r>
            <a:r>
              <a:rPr lang="en-US" sz="1400" dirty="0" smtClean="0">
                <a:solidFill>
                  <a:schemeClr val="tx1">
                    <a:lumMod val="65000"/>
                    <a:lumOff val="35000"/>
                  </a:schemeClr>
                </a:solidFill>
                <a:latin typeface="Times New Roman" pitchFamily="18" charset="0"/>
                <a:cs typeface="Times New Roman" pitchFamily="18" charset="0"/>
              </a:rPr>
              <a:t>Applies to existing buildings that are undergoing improvement work or little to no construction; includes Existing Buildings, Schools, Retail, Hospitality, Data Centers, and Warehouses &amp; Distribution Centers</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b="1" dirty="0" smtClean="0">
                <a:solidFill>
                  <a:schemeClr val="accent2">
                    <a:lumMod val="75000"/>
                  </a:schemeClr>
                </a:solidFill>
                <a:latin typeface="Times New Roman" pitchFamily="18" charset="0"/>
                <a:cs typeface="Times New Roman" pitchFamily="18" charset="0"/>
              </a:rPr>
              <a:t>ND: </a:t>
            </a:r>
            <a:r>
              <a:rPr lang="en-US" sz="1400" dirty="0" smtClean="0">
                <a:solidFill>
                  <a:schemeClr val="tx1">
                    <a:lumMod val="65000"/>
                    <a:lumOff val="35000"/>
                  </a:schemeClr>
                </a:solidFill>
                <a:latin typeface="Times New Roman" pitchFamily="18" charset="0"/>
                <a:cs typeface="Times New Roman" pitchFamily="18" charset="0"/>
              </a:rPr>
              <a:t>Applies to new land development projects or redevelopment projects containing residential uses, nonresidential uses, or a mix. </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b="1" dirty="0" smtClean="0">
                <a:solidFill>
                  <a:schemeClr val="accent2">
                    <a:lumMod val="75000"/>
                  </a:schemeClr>
                </a:solidFill>
                <a:latin typeface="Times New Roman" pitchFamily="18" charset="0"/>
                <a:cs typeface="Times New Roman" pitchFamily="18" charset="0"/>
              </a:rPr>
              <a:t>HOMES: </a:t>
            </a:r>
            <a:r>
              <a:rPr lang="en-US" sz="1400" dirty="0" smtClean="0">
                <a:solidFill>
                  <a:schemeClr val="tx1">
                    <a:lumMod val="65000"/>
                    <a:lumOff val="35000"/>
                  </a:schemeClr>
                </a:solidFill>
                <a:latin typeface="Times New Roman" pitchFamily="18" charset="0"/>
                <a:cs typeface="Times New Roman" pitchFamily="18" charset="0"/>
              </a:rPr>
              <a:t>Applies to single family homes, low-rise multi-family (one to three stories), or mid-rise multi-family; includes Homes and Multifamily Low-rise and Multifamily Midrise.</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endParaRPr lang="en-US" sz="1400" dirty="0">
              <a:solidFill>
                <a:schemeClr val="tx1">
                  <a:lumMod val="65000"/>
                  <a:lumOff val="35000"/>
                </a:schemeClr>
              </a:solidFill>
              <a:latin typeface="Times New Roman" pitchFamily="18" charset="0"/>
              <a:cs typeface="Times New Roman" pitchFamily="18" charset="0"/>
            </a:endParaRPr>
          </a:p>
        </p:txBody>
      </p:sp>
      <p:pic>
        <p:nvPicPr>
          <p:cNvPr id="5" name="Picture 4" descr="LEED (1).jpg"/>
          <p:cNvPicPr>
            <a:picLocks noChangeAspect="1"/>
          </p:cNvPicPr>
          <p:nvPr/>
        </p:nvPicPr>
        <p:blipFill>
          <a:blip r:embed="rId2"/>
          <a:stretch>
            <a:fillRect/>
          </a:stretch>
        </p:blipFill>
        <p:spPr>
          <a:xfrm>
            <a:off x="5870571" y="714356"/>
            <a:ext cx="4035429" cy="2643206"/>
          </a:xfrm>
          <a:prstGeom prst="rect">
            <a:avLst/>
          </a:prstGeom>
        </p:spPr>
      </p:pic>
      <p:pic>
        <p:nvPicPr>
          <p:cNvPr id="8" name="Picture 7" descr="Untitled-2.jpg"/>
          <p:cNvPicPr>
            <a:picLocks noChangeAspect="1"/>
          </p:cNvPicPr>
          <p:nvPr/>
        </p:nvPicPr>
        <p:blipFill>
          <a:blip r:embed="rId3" cstate="email">
            <a:extLst>
              <a:ext uri="{28A0092B-C50C-407E-A947-70E740481C1C}">
                <a14:useLocalDpi xmlns:a14="http://schemas.microsoft.com/office/drawing/2010/main"/>
              </a:ext>
            </a:extLst>
          </a:blip>
          <a:srcRect l="1100" t="2703"/>
          <a:stretch>
            <a:fillRect/>
          </a:stretch>
        </p:blipFill>
        <p:spPr>
          <a:xfrm>
            <a:off x="5810256" y="4071942"/>
            <a:ext cx="4095744" cy="1167129"/>
          </a:xfrm>
          <a:prstGeom prst="rect">
            <a:avLst/>
          </a:prstGeom>
        </p:spPr>
      </p:pic>
    </p:spTree>
    <p:extLst>
      <p:ext uri="{BB962C8B-B14F-4D97-AF65-F5344CB8AC3E}">
        <p14:creationId xmlns:p14="http://schemas.microsoft.com/office/powerpoint/2010/main" val="4377270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642918"/>
            <a:ext cx="5106298" cy="4862870"/>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Methodology </a:t>
            </a:r>
            <a:r>
              <a:rPr lang="en-US" b="1" dirty="0">
                <a:solidFill>
                  <a:schemeClr val="accent2">
                    <a:lumMod val="75000"/>
                  </a:schemeClr>
                </a:solidFill>
                <a:latin typeface="Tahoma" pitchFamily="34" charset="0"/>
                <a:ea typeface="Tahoma" pitchFamily="34" charset="0"/>
                <a:cs typeface="Tahoma" pitchFamily="34" charset="0"/>
              </a:rPr>
              <a:t>steps for </a:t>
            </a:r>
            <a:r>
              <a:rPr lang="en-US" b="1" dirty="0" smtClean="0">
                <a:solidFill>
                  <a:schemeClr val="accent2">
                    <a:lumMod val="75000"/>
                  </a:schemeClr>
                </a:solidFill>
                <a:latin typeface="Tahoma" pitchFamily="34" charset="0"/>
                <a:ea typeface="Tahoma" pitchFamily="34" charset="0"/>
                <a:cs typeface="Tahoma" pitchFamily="34" charset="0"/>
              </a:rPr>
              <a:t>enhancing LEED as an international rating system</a:t>
            </a:r>
          </a:p>
          <a:p>
            <a:pPr algn="l" rtl="0"/>
            <a:endParaRPr lang="en-US" b="1" dirty="0">
              <a:solidFill>
                <a:schemeClr val="accent2">
                  <a:lumMod val="75000"/>
                </a:schemeClr>
              </a:solidFill>
              <a:latin typeface="Tahoma" pitchFamily="34" charset="0"/>
              <a:ea typeface="Tahoma" pitchFamily="34" charset="0"/>
              <a:cs typeface="Tahoma" pitchFamily="34" charset="0"/>
            </a:endParaRPr>
          </a:p>
          <a:p>
            <a:pPr marL="903288" indent="-903288" algn="l" rtl="0"/>
            <a:r>
              <a:rPr lang="en-US" sz="1600" b="1" dirty="0" smtClean="0">
                <a:solidFill>
                  <a:schemeClr val="bg1">
                    <a:lumMod val="50000"/>
                  </a:schemeClr>
                </a:solidFill>
                <a:latin typeface="Times New Roman" pitchFamily="18" charset="0"/>
                <a:cs typeface="Times New Roman" pitchFamily="18" charset="0"/>
              </a:rPr>
              <a:t>Step three: Different versions of LEED = Enhancing through new parameters </a:t>
            </a:r>
            <a:endParaRPr lang="en-US" sz="1400" dirty="0" smtClean="0">
              <a:solidFill>
                <a:schemeClr val="tx1">
                  <a:lumMod val="65000"/>
                  <a:lumOff val="35000"/>
                </a:schemeClr>
              </a:solidFill>
              <a:latin typeface="Times New Roman" pitchFamily="18" charset="0"/>
              <a:cs typeface="Times New Roman" pitchFamily="18" charset="0"/>
            </a:endParaRP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l" rtl="0"/>
            <a:r>
              <a:rPr lang="en-US" sz="1400" b="1" dirty="0" smtClean="0">
                <a:latin typeface="Times New Roman" pitchFamily="18" charset="0"/>
                <a:cs typeface="Times New Roman" pitchFamily="18" charset="0"/>
              </a:rPr>
              <a:t>As we update the rating systems, here's what has changed from LEED 2009:</a:t>
            </a:r>
          </a:p>
          <a:p>
            <a:pPr algn="l" rtl="0"/>
            <a:r>
              <a:rPr lang="en-US" sz="1400" b="1" dirty="0" smtClean="0">
                <a:latin typeface="Times New Roman" pitchFamily="18" charset="0"/>
                <a:cs typeface="Times New Roman" pitchFamily="18" charset="0"/>
              </a:rPr>
              <a:t>New market sectors:</a:t>
            </a:r>
            <a:r>
              <a:rPr lang="en-US" sz="1400" dirty="0" smtClean="0">
                <a:latin typeface="Times New Roman" pitchFamily="18" charset="0"/>
                <a:cs typeface="Times New Roman" pitchFamily="18" charset="0"/>
              </a:rPr>
              <a:t> </a:t>
            </a:r>
            <a:r>
              <a:rPr lang="en-US" sz="1400" dirty="0" smtClean="0">
                <a:solidFill>
                  <a:schemeClr val="tx1">
                    <a:lumMod val="65000"/>
                    <a:lumOff val="35000"/>
                  </a:schemeClr>
                </a:solidFill>
                <a:latin typeface="Times New Roman" pitchFamily="18" charset="0"/>
                <a:cs typeface="Times New Roman" pitchFamily="18" charset="0"/>
              </a:rPr>
              <a:t>data centers, warehouses and distribution centers, hospitality facilities (i.e. hotels), existing schools and existing retail, and mid-rise residential.</a:t>
            </a:r>
          </a:p>
          <a:p>
            <a:pPr algn="l" rtl="0"/>
            <a:endParaRPr lang="en-US" sz="1400" dirty="0" smtClean="0">
              <a:latin typeface="Times New Roman" pitchFamily="18" charset="0"/>
              <a:cs typeface="Times New Roman" pitchFamily="18" charset="0"/>
            </a:endParaRPr>
          </a:p>
          <a:p>
            <a:pPr algn="l" rtl="0"/>
            <a:r>
              <a:rPr lang="en-US" sz="1400" b="1" dirty="0" smtClean="0">
                <a:latin typeface="Times New Roman" pitchFamily="18" charset="0"/>
                <a:cs typeface="Times New Roman" pitchFamily="18" charset="0"/>
              </a:rPr>
              <a:t>Increased technical rigor:</a:t>
            </a:r>
            <a:r>
              <a:rPr lang="en-US" sz="1400" dirty="0" smtClean="0">
                <a:latin typeface="Times New Roman" pitchFamily="18" charset="0"/>
                <a:cs typeface="Times New Roman" pitchFamily="18" charset="0"/>
              </a:rPr>
              <a:t> </a:t>
            </a:r>
            <a:r>
              <a:rPr lang="en-US" sz="1400" dirty="0" smtClean="0">
                <a:solidFill>
                  <a:schemeClr val="tx1">
                    <a:lumMod val="65000"/>
                    <a:lumOff val="35000"/>
                  </a:schemeClr>
                </a:solidFill>
                <a:latin typeface="Times New Roman" pitchFamily="18" charset="0"/>
                <a:cs typeface="Times New Roman" pitchFamily="18" charset="0"/>
              </a:rPr>
              <a:t>revisions to credit weightings, new credits focused on integrative design, a life cycle approach to materials, and an increased emphasis on measurement and performance.</a:t>
            </a:r>
          </a:p>
          <a:p>
            <a:pPr algn="l" rtl="0"/>
            <a:endParaRPr lang="en-US" sz="1400" dirty="0" smtClean="0">
              <a:latin typeface="Times New Roman" pitchFamily="18" charset="0"/>
              <a:cs typeface="Times New Roman" pitchFamily="18" charset="0"/>
            </a:endParaRPr>
          </a:p>
          <a:p>
            <a:pPr algn="l" rtl="0"/>
            <a:r>
              <a:rPr lang="en-US" sz="1400" b="1" dirty="0" smtClean="0">
                <a:latin typeface="Times New Roman" pitchFamily="18" charset="0"/>
                <a:cs typeface="Times New Roman" pitchFamily="18" charset="0"/>
              </a:rPr>
              <a:t>Streamlined services:</a:t>
            </a:r>
            <a:r>
              <a:rPr lang="en-US" sz="1400" dirty="0" smtClean="0">
                <a:latin typeface="Times New Roman" pitchFamily="18" charset="0"/>
                <a:cs typeface="Times New Roman" pitchFamily="18" charset="0"/>
              </a:rPr>
              <a:t> </a:t>
            </a:r>
            <a:r>
              <a:rPr lang="en-US" sz="1400" dirty="0" smtClean="0">
                <a:solidFill>
                  <a:schemeClr val="tx1">
                    <a:lumMod val="65000"/>
                    <a:lumOff val="35000"/>
                  </a:schemeClr>
                </a:solidFill>
                <a:latin typeface="Times New Roman" pitchFamily="18" charset="0"/>
                <a:cs typeface="Times New Roman" pitchFamily="18" charset="0"/>
              </a:rPr>
              <a:t>An improved LEED user experience that makes the LEED Online platform more intuitive and introduces tools to make the LEED documentation process more efficient.</a:t>
            </a:r>
          </a:p>
          <a:p>
            <a:pPr algn="just" rtl="0"/>
            <a:endParaRPr lang="en-US" sz="1400" dirty="0">
              <a:solidFill>
                <a:schemeClr val="tx1">
                  <a:lumMod val="65000"/>
                  <a:lumOff val="35000"/>
                </a:schemeClr>
              </a:solidFill>
              <a:latin typeface="Times New Roman" pitchFamily="18" charset="0"/>
              <a:cs typeface="Times New Roman" pitchFamily="18" charset="0"/>
            </a:endParaRPr>
          </a:p>
        </p:txBody>
      </p:sp>
      <p:pic>
        <p:nvPicPr>
          <p:cNvPr id="7" name="Picture 6" descr="HPAC_0612-LEEDv4-Integrative-process.gif"/>
          <p:cNvPicPr>
            <a:picLocks noChangeAspect="1"/>
          </p:cNvPicPr>
          <p:nvPr/>
        </p:nvPicPr>
        <p:blipFill>
          <a:blip r:embed="rId2"/>
          <a:stretch>
            <a:fillRect/>
          </a:stretch>
        </p:blipFill>
        <p:spPr>
          <a:xfrm>
            <a:off x="5810256" y="928670"/>
            <a:ext cx="4049117" cy="2500330"/>
          </a:xfrm>
          <a:prstGeom prst="rect">
            <a:avLst/>
          </a:prstGeom>
        </p:spPr>
      </p:pic>
    </p:spTree>
    <p:extLst>
      <p:ext uri="{BB962C8B-B14F-4D97-AF65-F5344CB8AC3E}">
        <p14:creationId xmlns:p14="http://schemas.microsoft.com/office/powerpoint/2010/main" val="4377270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642918"/>
            <a:ext cx="8963950" cy="2616101"/>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Methodology </a:t>
            </a:r>
            <a:r>
              <a:rPr lang="en-US" b="1" dirty="0">
                <a:solidFill>
                  <a:schemeClr val="accent2">
                    <a:lumMod val="75000"/>
                  </a:schemeClr>
                </a:solidFill>
                <a:latin typeface="Tahoma" pitchFamily="34" charset="0"/>
                <a:ea typeface="Tahoma" pitchFamily="34" charset="0"/>
                <a:cs typeface="Tahoma" pitchFamily="34" charset="0"/>
              </a:rPr>
              <a:t>steps for </a:t>
            </a:r>
            <a:r>
              <a:rPr lang="en-US" b="1" dirty="0" smtClean="0">
                <a:solidFill>
                  <a:schemeClr val="accent2">
                    <a:lumMod val="75000"/>
                  </a:schemeClr>
                </a:solidFill>
                <a:latin typeface="Tahoma" pitchFamily="34" charset="0"/>
                <a:ea typeface="Tahoma" pitchFamily="34" charset="0"/>
                <a:cs typeface="Tahoma" pitchFamily="34" charset="0"/>
              </a:rPr>
              <a:t>enhancing LEED as an international rating system</a:t>
            </a:r>
          </a:p>
          <a:p>
            <a:pPr algn="l" rtl="0"/>
            <a:endParaRPr lang="en-US" b="1" dirty="0">
              <a:solidFill>
                <a:schemeClr val="accent2">
                  <a:lumMod val="75000"/>
                </a:schemeClr>
              </a:solidFill>
              <a:latin typeface="Tahoma" pitchFamily="34" charset="0"/>
              <a:ea typeface="Tahoma" pitchFamily="34" charset="0"/>
              <a:cs typeface="Tahoma" pitchFamily="34" charset="0"/>
            </a:endParaRPr>
          </a:p>
          <a:p>
            <a:pPr marL="903288" indent="-903288" algn="l" rtl="0"/>
            <a:r>
              <a:rPr lang="en-US" sz="1600" b="1" dirty="0" smtClean="0">
                <a:solidFill>
                  <a:schemeClr val="bg1">
                    <a:lumMod val="50000"/>
                  </a:schemeClr>
                </a:solidFill>
                <a:latin typeface="Times New Roman" pitchFamily="18" charset="0"/>
                <a:cs typeface="Times New Roman" pitchFamily="18" charset="0"/>
              </a:rPr>
              <a:t>Step four: Report on LEED certified project</a:t>
            </a:r>
            <a:endParaRPr lang="en-US" sz="1400" dirty="0" smtClean="0">
              <a:solidFill>
                <a:schemeClr val="tx1">
                  <a:lumMod val="65000"/>
                  <a:lumOff val="35000"/>
                </a:schemeClr>
              </a:solidFill>
              <a:latin typeface="Times New Roman" pitchFamily="18" charset="0"/>
              <a:cs typeface="Times New Roman" pitchFamily="18" charset="0"/>
            </a:endParaRP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WASHINGTON, Feb. 28, 2014 /PRNewswire-US Newswire/  Today, LEED exposed, a project of the Environmental Policy Alliance (EPA), released research showing that large privately-owned buildings in Washington D.C. certified under the U.S. Green Building Council's (USGBC) Leadership in Energy and Environmental Design (LEED) standards, actually use more energy than uncertified buildings.</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Despite having the highest number of buildings in the country certified under LEED, Washington D.C. buildings are actually less energy efficient than the national average.</a:t>
            </a:r>
          </a:p>
        </p:txBody>
      </p:sp>
      <p:pic>
        <p:nvPicPr>
          <p:cNvPr id="5" name="Picture 4" descr="LEED not effective.jpg"/>
          <p:cNvPicPr>
            <a:picLocks noChangeAspect="1"/>
          </p:cNvPicPr>
          <p:nvPr/>
        </p:nvPicPr>
        <p:blipFill>
          <a:blip r:embed="rId2" cstate="email">
            <a:extLst>
              <a:ext uri="{28A0092B-C50C-407E-A947-70E740481C1C}">
                <a14:useLocalDpi xmlns:a14="http://schemas.microsoft.com/office/drawing/2010/main"/>
              </a:ext>
            </a:extLst>
          </a:blip>
          <a:srcRect b="41734"/>
          <a:stretch>
            <a:fillRect/>
          </a:stretch>
        </p:blipFill>
        <p:spPr>
          <a:xfrm>
            <a:off x="309530" y="3357562"/>
            <a:ext cx="9286940" cy="3214710"/>
          </a:xfrm>
          <a:prstGeom prst="rect">
            <a:avLst/>
          </a:prstGeom>
        </p:spPr>
      </p:pic>
    </p:spTree>
    <p:extLst>
      <p:ext uri="{BB962C8B-B14F-4D97-AF65-F5344CB8AC3E}">
        <p14:creationId xmlns:p14="http://schemas.microsoft.com/office/powerpoint/2010/main" val="4377270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997281"/>
            <a:ext cx="5106298" cy="4431983"/>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Methodology </a:t>
            </a:r>
            <a:r>
              <a:rPr lang="en-US" b="1" dirty="0">
                <a:solidFill>
                  <a:schemeClr val="accent2">
                    <a:lumMod val="75000"/>
                  </a:schemeClr>
                </a:solidFill>
                <a:latin typeface="Tahoma" pitchFamily="34" charset="0"/>
                <a:ea typeface="Tahoma" pitchFamily="34" charset="0"/>
                <a:cs typeface="Tahoma" pitchFamily="34" charset="0"/>
              </a:rPr>
              <a:t>steps for </a:t>
            </a:r>
            <a:r>
              <a:rPr lang="en-US" b="1" dirty="0" smtClean="0">
                <a:solidFill>
                  <a:schemeClr val="accent2">
                    <a:lumMod val="75000"/>
                  </a:schemeClr>
                </a:solidFill>
                <a:latin typeface="Tahoma" pitchFamily="34" charset="0"/>
                <a:ea typeface="Tahoma" pitchFamily="34" charset="0"/>
                <a:cs typeface="Tahoma" pitchFamily="34" charset="0"/>
              </a:rPr>
              <a:t>enhancing LEED as an international rating system</a:t>
            </a:r>
          </a:p>
          <a:p>
            <a:pPr algn="l" rtl="0"/>
            <a:endParaRPr lang="en-US" b="1" dirty="0">
              <a:solidFill>
                <a:schemeClr val="accent2">
                  <a:lumMod val="75000"/>
                </a:schemeClr>
              </a:solidFill>
              <a:latin typeface="Tahoma" pitchFamily="34" charset="0"/>
              <a:ea typeface="Tahoma" pitchFamily="34" charset="0"/>
              <a:cs typeface="Tahoma" pitchFamily="34" charset="0"/>
            </a:endParaRPr>
          </a:p>
          <a:p>
            <a:pPr marL="903288" indent="-903288" algn="l" rtl="0"/>
            <a:r>
              <a:rPr lang="en-US" sz="1600" b="1" dirty="0" smtClean="0">
                <a:solidFill>
                  <a:schemeClr val="bg1">
                    <a:lumMod val="50000"/>
                  </a:schemeClr>
                </a:solidFill>
                <a:latin typeface="Times New Roman" pitchFamily="18" charset="0"/>
                <a:cs typeface="Times New Roman" pitchFamily="18" charset="0"/>
              </a:rPr>
              <a:t>Step five: Creating Local rating system to meet local environmental challenges</a:t>
            </a:r>
            <a:endParaRPr lang="en-US" sz="1400" dirty="0" smtClean="0">
              <a:solidFill>
                <a:schemeClr val="tx1">
                  <a:lumMod val="65000"/>
                  <a:lumOff val="35000"/>
                </a:schemeClr>
              </a:solidFill>
              <a:latin typeface="Times New Roman" pitchFamily="18" charset="0"/>
              <a:cs typeface="Times New Roman" pitchFamily="18" charset="0"/>
            </a:endParaRP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GB" sz="1400" dirty="0" smtClean="0">
                <a:solidFill>
                  <a:schemeClr val="tx1">
                    <a:lumMod val="65000"/>
                    <a:lumOff val="35000"/>
                  </a:schemeClr>
                </a:solidFill>
                <a:latin typeface="Times New Roman" pitchFamily="18" charset="0"/>
                <a:cs typeface="Times New Roman" pitchFamily="18" charset="0"/>
              </a:rPr>
              <a:t>The procedures of getting LEED certificate certified, silver, gold, or even platinum is based on collecting points and achieving some very few prerequisites. After studying all prerequisites, we will find no one of them is focused on the regional environmental problems even inside the US. The problem is focused on some consultants who want to get LEED certificate in the Middle East and their concern of collecting points regardless of the importance of this point to the environment. For example, having LEED AP, having bicycle racks and lockers in a desert climate which is very rare to have transportation using bicycles. That means Middle East countries should have adequate rating system, which reflects theirs environmental needs.</a:t>
            </a:r>
            <a:endParaRPr lang="en-US" sz="1400" dirty="0" smtClean="0">
              <a:solidFill>
                <a:schemeClr val="tx1">
                  <a:lumMod val="65000"/>
                  <a:lumOff val="35000"/>
                </a:schemeClr>
              </a:solidFill>
              <a:latin typeface="Times New Roman" pitchFamily="18" charset="0"/>
              <a:cs typeface="Times New Roman" pitchFamily="18" charset="0"/>
            </a:endParaRPr>
          </a:p>
          <a:p>
            <a:pPr algn="just" rtl="0"/>
            <a:endParaRPr lang="en-US" sz="1400" dirty="0">
              <a:solidFill>
                <a:schemeClr val="tx1">
                  <a:lumMod val="65000"/>
                  <a:lumOff val="35000"/>
                </a:schemeClr>
              </a:solidFill>
              <a:latin typeface="Times New Roman" pitchFamily="18" charset="0"/>
              <a:cs typeface="Times New Roman" pitchFamily="18" charset="0"/>
            </a:endParaRP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rcRect l="4859" t="9957" b="10390"/>
          <a:stretch>
            <a:fillRect/>
          </a:stretch>
        </p:blipFill>
        <p:spPr>
          <a:xfrm>
            <a:off x="5810256" y="785794"/>
            <a:ext cx="4095744" cy="2643206"/>
          </a:xfrm>
          <a:prstGeom prst="rect">
            <a:avLst/>
          </a:prstGeom>
        </p:spPr>
      </p:pic>
      <p:pic>
        <p:nvPicPr>
          <p:cNvPr id="6" name="Picture 5" descr="QSAS log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10256" y="3585449"/>
            <a:ext cx="2571768" cy="1415187"/>
          </a:xfrm>
          <a:prstGeom prst="rect">
            <a:avLst/>
          </a:prstGeom>
        </p:spPr>
      </p:pic>
      <p:pic>
        <p:nvPicPr>
          <p:cNvPr id="8" name="Picture 7" descr="estidama-logo.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24900" y="3643314"/>
            <a:ext cx="1214446" cy="1214446"/>
          </a:xfrm>
          <a:prstGeom prst="rect">
            <a:avLst/>
          </a:prstGeom>
        </p:spPr>
      </p:pic>
    </p:spTree>
    <p:extLst>
      <p:ext uri="{BB962C8B-B14F-4D97-AF65-F5344CB8AC3E}">
        <p14:creationId xmlns:p14="http://schemas.microsoft.com/office/powerpoint/2010/main" val="4377270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1070979"/>
            <a:ext cx="5106298" cy="4216539"/>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Methodology </a:t>
            </a:r>
            <a:r>
              <a:rPr lang="en-US" b="1" dirty="0">
                <a:solidFill>
                  <a:schemeClr val="accent2">
                    <a:lumMod val="75000"/>
                  </a:schemeClr>
                </a:solidFill>
                <a:latin typeface="Tahoma" pitchFamily="34" charset="0"/>
                <a:ea typeface="Tahoma" pitchFamily="34" charset="0"/>
                <a:cs typeface="Tahoma" pitchFamily="34" charset="0"/>
              </a:rPr>
              <a:t>steps for </a:t>
            </a:r>
            <a:r>
              <a:rPr lang="en-US" b="1" dirty="0" smtClean="0">
                <a:solidFill>
                  <a:schemeClr val="accent2">
                    <a:lumMod val="75000"/>
                  </a:schemeClr>
                </a:solidFill>
                <a:latin typeface="Tahoma" pitchFamily="34" charset="0"/>
                <a:ea typeface="Tahoma" pitchFamily="34" charset="0"/>
                <a:cs typeface="Tahoma" pitchFamily="34" charset="0"/>
              </a:rPr>
              <a:t>enhancing LEED as an international rating system</a:t>
            </a:r>
          </a:p>
          <a:p>
            <a:pPr algn="l" rtl="0"/>
            <a:endParaRPr lang="en-US" b="1" dirty="0">
              <a:solidFill>
                <a:schemeClr val="accent2">
                  <a:lumMod val="75000"/>
                </a:schemeClr>
              </a:solidFill>
              <a:latin typeface="Tahoma" pitchFamily="34" charset="0"/>
              <a:ea typeface="Tahoma" pitchFamily="34" charset="0"/>
              <a:cs typeface="Tahoma" pitchFamily="34" charset="0"/>
            </a:endParaRPr>
          </a:p>
          <a:p>
            <a:pPr marL="903288" indent="-903288" algn="l" rtl="0"/>
            <a:r>
              <a:rPr lang="en-US" sz="1600" b="1" dirty="0" smtClean="0">
                <a:solidFill>
                  <a:schemeClr val="bg1">
                    <a:lumMod val="50000"/>
                  </a:schemeClr>
                </a:solidFill>
                <a:latin typeface="Times New Roman" pitchFamily="18" charset="0"/>
                <a:cs typeface="Times New Roman" pitchFamily="18" charset="0"/>
              </a:rPr>
              <a:t>Step six: The difference between international and local sustainability rating systems</a:t>
            </a:r>
            <a:endParaRPr lang="en-US" sz="1400" dirty="0" smtClean="0">
              <a:solidFill>
                <a:schemeClr val="tx1">
                  <a:lumMod val="65000"/>
                  <a:lumOff val="35000"/>
                </a:schemeClr>
              </a:solidFill>
              <a:latin typeface="Times New Roman" pitchFamily="18" charset="0"/>
              <a:cs typeface="Times New Roman" pitchFamily="18" charset="0"/>
            </a:endParaRPr>
          </a:p>
          <a:p>
            <a:pPr algn="just" rtl="0"/>
            <a:endParaRPr lang="en-GB" sz="1400" dirty="0" smtClean="0">
              <a:solidFill>
                <a:schemeClr val="tx1">
                  <a:lumMod val="65000"/>
                  <a:lumOff val="35000"/>
                </a:schemeClr>
              </a:solidFill>
              <a:latin typeface="Times New Roman" pitchFamily="18" charset="0"/>
              <a:cs typeface="Times New Roman" pitchFamily="18" charset="0"/>
            </a:endParaRPr>
          </a:p>
          <a:p>
            <a:pPr algn="just" rtl="0"/>
            <a:r>
              <a:rPr lang="en-GB" sz="1400" dirty="0" smtClean="0">
                <a:solidFill>
                  <a:schemeClr val="tx1">
                    <a:lumMod val="65000"/>
                    <a:lumOff val="35000"/>
                  </a:schemeClr>
                </a:solidFill>
                <a:latin typeface="Times New Roman" pitchFamily="18" charset="0"/>
                <a:cs typeface="Times New Roman" pitchFamily="18" charset="0"/>
              </a:rPr>
              <a:t>Tables (1) and (2) clarify the </a:t>
            </a:r>
            <a:r>
              <a:rPr lang="en-US" sz="1400" dirty="0" smtClean="0">
                <a:solidFill>
                  <a:schemeClr val="tx1">
                    <a:lumMod val="65000"/>
                    <a:lumOff val="35000"/>
                  </a:schemeClr>
                </a:solidFill>
                <a:latin typeface="Times New Roman" pitchFamily="18" charset="0"/>
                <a:cs typeface="Times New Roman" pitchFamily="18" charset="0"/>
              </a:rPr>
              <a:t>difference between LEED as an international sustainability rating system in table (1) and Green Pyramid as Local one </a:t>
            </a:r>
            <a:r>
              <a:rPr lang="en-GB" sz="1400" dirty="0" smtClean="0">
                <a:solidFill>
                  <a:schemeClr val="tx1">
                    <a:lumMod val="65000"/>
                    <a:lumOff val="35000"/>
                  </a:schemeClr>
                </a:solidFill>
                <a:latin typeface="Times New Roman" pitchFamily="18" charset="0"/>
                <a:cs typeface="Times New Roman" pitchFamily="18" charset="0"/>
              </a:rPr>
              <a:t>. It seems, both have approximately the same categories but the weight of each category reflects the importance and the need of each region for this category. For example, Water Efficiency has only (9%) in LEED, but it has (27%) in Green Pyramid as an Egyptian rating system. It means that Egypt is worried about the suffering of draught. Therefore, sustainable design will be the one, which saves water as much as it can. Each region in the world has its environmental problems and moving the weights from one category to another based on its needs.</a:t>
            </a:r>
            <a:endParaRPr lang="en-US" sz="1400" dirty="0" smtClean="0">
              <a:solidFill>
                <a:schemeClr val="tx1">
                  <a:lumMod val="65000"/>
                  <a:lumOff val="35000"/>
                </a:schemeClr>
              </a:solidFill>
              <a:latin typeface="Times New Roman" pitchFamily="18" charset="0"/>
              <a:cs typeface="Times New Roman" pitchFamily="18" charset="0"/>
            </a:endParaRPr>
          </a:p>
          <a:p>
            <a:pPr algn="just" rtl="0"/>
            <a:endParaRPr lang="en-US" sz="1400" dirty="0">
              <a:solidFill>
                <a:schemeClr val="tx1">
                  <a:lumMod val="65000"/>
                  <a:lumOff val="35000"/>
                </a:schemeClr>
              </a:solidFill>
              <a:latin typeface="Times New Roman" pitchFamily="18" charset="0"/>
              <a:cs typeface="Times New Roman" pitchFamily="18" charset="0"/>
            </a:endParaRPr>
          </a:p>
        </p:txBody>
      </p:sp>
      <p:pic>
        <p:nvPicPr>
          <p:cNvPr id="6" name="Picture 5" descr="Untitled-3.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81694" y="1142985"/>
            <a:ext cx="4024306" cy="1928826"/>
          </a:xfrm>
          <a:prstGeom prst="rect">
            <a:avLst/>
          </a:prstGeom>
        </p:spPr>
      </p:pic>
      <p:pic>
        <p:nvPicPr>
          <p:cNvPr id="7" name="Picture 6" descr="Untitled-4.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81694" y="3143248"/>
            <a:ext cx="4024306" cy="1857388"/>
          </a:xfrm>
          <a:prstGeom prst="rect">
            <a:avLst/>
          </a:prstGeom>
        </p:spPr>
      </p:pic>
    </p:spTree>
    <p:extLst>
      <p:ext uri="{BB962C8B-B14F-4D97-AF65-F5344CB8AC3E}">
        <p14:creationId xmlns:p14="http://schemas.microsoft.com/office/powerpoint/2010/main" val="4377270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500042"/>
            <a:ext cx="5106298" cy="1600438"/>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Methodology </a:t>
            </a:r>
            <a:r>
              <a:rPr lang="en-US" b="1" dirty="0">
                <a:solidFill>
                  <a:schemeClr val="accent2">
                    <a:lumMod val="75000"/>
                  </a:schemeClr>
                </a:solidFill>
                <a:latin typeface="Tahoma" pitchFamily="34" charset="0"/>
                <a:ea typeface="Tahoma" pitchFamily="34" charset="0"/>
                <a:cs typeface="Tahoma" pitchFamily="34" charset="0"/>
              </a:rPr>
              <a:t>steps for </a:t>
            </a:r>
            <a:r>
              <a:rPr lang="en-US" b="1" dirty="0" smtClean="0">
                <a:solidFill>
                  <a:schemeClr val="accent2">
                    <a:lumMod val="75000"/>
                  </a:schemeClr>
                </a:solidFill>
                <a:latin typeface="Tahoma" pitchFamily="34" charset="0"/>
                <a:ea typeface="Tahoma" pitchFamily="34" charset="0"/>
                <a:cs typeface="Tahoma" pitchFamily="34" charset="0"/>
              </a:rPr>
              <a:t>enhancing LEED as an international rating system</a:t>
            </a:r>
          </a:p>
          <a:p>
            <a:pPr algn="l" rtl="0"/>
            <a:endParaRPr lang="en-US" b="1" dirty="0">
              <a:solidFill>
                <a:schemeClr val="accent2">
                  <a:lumMod val="75000"/>
                </a:schemeClr>
              </a:solidFill>
              <a:latin typeface="Tahoma" pitchFamily="34" charset="0"/>
              <a:ea typeface="Tahoma" pitchFamily="34" charset="0"/>
              <a:cs typeface="Tahoma" pitchFamily="34" charset="0"/>
            </a:endParaRPr>
          </a:p>
          <a:p>
            <a:pPr marL="903288" indent="-903288" algn="l" rtl="0"/>
            <a:r>
              <a:rPr lang="en-US" sz="1600" b="1" dirty="0" smtClean="0">
                <a:solidFill>
                  <a:schemeClr val="bg1">
                    <a:lumMod val="50000"/>
                  </a:schemeClr>
                </a:solidFill>
                <a:latin typeface="Times New Roman" pitchFamily="18" charset="0"/>
                <a:cs typeface="Times New Roman" pitchFamily="18" charset="0"/>
              </a:rPr>
              <a:t>Step seven: Regional priority in LEED </a:t>
            </a:r>
            <a:endParaRPr lang="en-US" sz="1400" dirty="0" smtClean="0">
              <a:solidFill>
                <a:schemeClr val="tx1">
                  <a:lumMod val="65000"/>
                  <a:lumOff val="35000"/>
                </a:schemeClr>
              </a:solidFill>
              <a:latin typeface="Times New Roman" pitchFamily="18" charset="0"/>
              <a:cs typeface="Times New Roman" pitchFamily="18" charset="0"/>
            </a:endParaRPr>
          </a:p>
          <a:p>
            <a:pPr algn="just" rtl="0"/>
            <a:endParaRPr lang="en-GB" sz="1400" dirty="0" smtClean="0">
              <a:solidFill>
                <a:schemeClr val="tx1">
                  <a:lumMod val="65000"/>
                  <a:lumOff val="35000"/>
                </a:schemeClr>
              </a:solidFill>
              <a:latin typeface="Times New Roman" pitchFamily="18" charset="0"/>
              <a:cs typeface="Times New Roman" pitchFamily="18" charset="0"/>
            </a:endParaRPr>
          </a:p>
          <a:p>
            <a:pPr algn="just" rtl="0"/>
            <a:endParaRPr lang="en-US" sz="1400" dirty="0">
              <a:solidFill>
                <a:schemeClr val="tx1">
                  <a:lumMod val="65000"/>
                  <a:lumOff val="35000"/>
                </a:schemeClr>
              </a:solidFill>
              <a:latin typeface="Times New Roman" pitchFamily="18" charset="0"/>
              <a:cs typeface="Times New Roman" pitchFamily="18" charset="0"/>
            </a:endParaRPr>
          </a:p>
        </p:txBody>
      </p:sp>
      <p:pic>
        <p:nvPicPr>
          <p:cNvPr id="5" name="Picture 4" descr="Untitled-5.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6720" y="1714488"/>
            <a:ext cx="5143536" cy="1714512"/>
          </a:xfrm>
          <a:prstGeom prst="rect">
            <a:avLst/>
          </a:prstGeom>
        </p:spPr>
      </p:pic>
      <p:pic>
        <p:nvPicPr>
          <p:cNvPr id="10" name="Picture 9" descr="Untitled-6.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158" y="3571876"/>
            <a:ext cx="5000660" cy="2357454"/>
          </a:xfrm>
          <a:prstGeom prst="rect">
            <a:avLst/>
          </a:prstGeom>
        </p:spPr>
      </p:pic>
      <p:pic>
        <p:nvPicPr>
          <p:cNvPr id="9" name="Picture 8" descr="Untitled-7.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81694" y="747432"/>
            <a:ext cx="3947012" cy="2719929"/>
          </a:xfrm>
          <a:prstGeom prst="rect">
            <a:avLst/>
          </a:prstGeom>
        </p:spPr>
      </p:pic>
      <p:sp>
        <p:nvSpPr>
          <p:cNvPr id="12" name="TextBox 11"/>
          <p:cNvSpPr txBox="1"/>
          <p:nvPr/>
        </p:nvSpPr>
        <p:spPr>
          <a:xfrm>
            <a:off x="666720" y="6000768"/>
            <a:ext cx="5106298" cy="584775"/>
          </a:xfrm>
          <a:prstGeom prst="rect">
            <a:avLst/>
          </a:prstGeom>
          <a:noFill/>
        </p:spPr>
        <p:txBody>
          <a:bodyPr wrap="square" rtlCol="1">
            <a:spAutoFit/>
          </a:bodyPr>
          <a:lstStyle/>
          <a:p>
            <a:pPr algn="l" rtl="0"/>
            <a:r>
              <a:rPr lang="en-US" b="1" dirty="0" smtClean="0">
                <a:solidFill>
                  <a:srgbClr val="FF9933"/>
                </a:solidFill>
                <a:latin typeface="Arial Narrow" pitchFamily="34" charset="0"/>
                <a:ea typeface="Tahoma" pitchFamily="34" charset="0"/>
                <a:cs typeface="Tahoma" pitchFamily="34" charset="0"/>
              </a:rPr>
              <a:t>Not a Credit but first category for weights distribution</a:t>
            </a:r>
            <a:endParaRPr lang="en-GB" sz="1400" dirty="0" smtClean="0">
              <a:solidFill>
                <a:srgbClr val="FF9933"/>
              </a:solidFill>
              <a:latin typeface="Arial Narrow" pitchFamily="34" charset="0"/>
              <a:cs typeface="Times New Roman" pitchFamily="18" charset="0"/>
            </a:endParaRPr>
          </a:p>
          <a:p>
            <a:pPr algn="just" rtl="0"/>
            <a:endParaRPr lang="en-US" sz="1400" dirty="0">
              <a:solidFill>
                <a:schemeClr val="tx1">
                  <a:lumMod val="65000"/>
                  <a:lumOff val="3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4377270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442401"/>
            <a:ext cx="4968552" cy="4955203"/>
          </a:xfrm>
          <a:prstGeom prst="rect">
            <a:avLst/>
          </a:prstGeom>
          <a:noFill/>
        </p:spPr>
        <p:txBody>
          <a:bodyPr wrap="square" rtlCol="1">
            <a:spAutoFit/>
          </a:bodyPr>
          <a:lstStyle/>
          <a:p>
            <a:pPr algn="l" rtl="0"/>
            <a:r>
              <a:rPr lang="en-US" b="1" dirty="0" smtClean="0">
                <a:solidFill>
                  <a:schemeClr val="accent2">
                    <a:lumMod val="75000"/>
                  </a:schemeClr>
                </a:solidFill>
                <a:latin typeface="Tahoma" pitchFamily="34" charset="0"/>
                <a:ea typeface="Tahoma" pitchFamily="34" charset="0"/>
                <a:cs typeface="Tahoma" pitchFamily="34" charset="0"/>
              </a:rPr>
              <a:t>Results </a:t>
            </a:r>
            <a:r>
              <a:rPr lang="en-US" b="1" dirty="0">
                <a:solidFill>
                  <a:schemeClr val="accent2">
                    <a:lumMod val="75000"/>
                  </a:schemeClr>
                </a:solidFill>
                <a:latin typeface="Tahoma" pitchFamily="34" charset="0"/>
                <a:ea typeface="Tahoma" pitchFamily="34" charset="0"/>
                <a:cs typeface="Tahoma" pitchFamily="34" charset="0"/>
              </a:rPr>
              <a:t>and findings of demolishing Cairo Tramline</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The same concept of having certain weights for some credits related to specific locations in the united states should be applied globally for regions that use LEED as sustainable rating system. Changing category weights instead of making some credits as bonus for those regions. It will make LEED reflect each region requirements and needs. It will be more flexible and acts as a mirror for each country. For hot weather countries which suffers from draught  “the water efficiency will be the heaviest weight, and even the prerequisites will change from region to another.  For countries which suffer from lack of energy resources “Energy &amp; atmosphere” will be the heaviest category. Architects and engineers will work for the entire environment not points collectors who don’t care this point is applicable for this location or not. </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This can be done through regional priority category. But instead of being last category for only the US regions, it could be the first category which the user should enter his region to specify the weights of each LEED category.  </a:t>
            </a:r>
            <a:endParaRPr lang="en-US" sz="1400" dirty="0">
              <a:solidFill>
                <a:schemeClr val="tx1">
                  <a:lumMod val="65000"/>
                  <a:lumOff val="35000"/>
                </a:schemeClr>
              </a:solidFill>
              <a:latin typeface="Times New Roman" pitchFamily="18" charset="0"/>
              <a:cs typeface="Times New Roman" pitchFamily="18" charset="0"/>
            </a:endParaRPr>
          </a:p>
        </p:txBody>
      </p:sp>
      <p:pic>
        <p:nvPicPr>
          <p:cNvPr id="6" name="Picture 5" descr="Untitled-8.jpg"/>
          <p:cNvPicPr>
            <a:picLocks noChangeAspect="1"/>
          </p:cNvPicPr>
          <p:nvPr/>
        </p:nvPicPr>
        <p:blipFill>
          <a:blip r:embed="rId2" cstate="email">
            <a:extLst>
              <a:ext uri="{28A0092B-C50C-407E-A947-70E740481C1C}">
                <a14:useLocalDpi xmlns:a14="http://schemas.microsoft.com/office/drawing/2010/main"/>
              </a:ext>
            </a:extLst>
          </a:blip>
          <a:srcRect l="17442" t="-84"/>
          <a:stretch>
            <a:fillRect/>
          </a:stretch>
        </p:blipFill>
        <p:spPr>
          <a:xfrm>
            <a:off x="5810256" y="714356"/>
            <a:ext cx="4024306" cy="2723914"/>
          </a:xfrm>
          <a:prstGeom prst="rect">
            <a:avLst/>
          </a:prstGeom>
        </p:spPr>
      </p:pic>
      <p:pic>
        <p:nvPicPr>
          <p:cNvPr id="7" name="Picture 6" descr="Untitled-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81694" y="3500438"/>
            <a:ext cx="3857652" cy="1643489"/>
          </a:xfrm>
          <a:prstGeom prst="rect">
            <a:avLst/>
          </a:prstGeom>
        </p:spPr>
      </p:pic>
      <p:pic>
        <p:nvPicPr>
          <p:cNvPr id="8" name="Picture 7" descr="Untitled-4.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81694" y="5214950"/>
            <a:ext cx="3830882" cy="1571636"/>
          </a:xfrm>
          <a:prstGeom prst="rect">
            <a:avLst/>
          </a:prstGeom>
        </p:spPr>
      </p:pic>
    </p:spTree>
    <p:extLst>
      <p:ext uri="{BB962C8B-B14F-4D97-AF65-F5344CB8AC3E}">
        <p14:creationId xmlns:p14="http://schemas.microsoft.com/office/powerpoint/2010/main" val="13729661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442401"/>
            <a:ext cx="4968552" cy="5724644"/>
          </a:xfrm>
          <a:prstGeom prst="rect">
            <a:avLst/>
          </a:prstGeom>
          <a:noFill/>
        </p:spPr>
        <p:txBody>
          <a:bodyPr wrap="square" rtlCol="1">
            <a:spAutoFit/>
          </a:bodyPr>
          <a:lstStyle/>
          <a:p>
            <a:pPr algn="l" rtl="0"/>
            <a:r>
              <a:rPr lang="en-US" b="1" dirty="0">
                <a:solidFill>
                  <a:schemeClr val="accent2">
                    <a:lumMod val="75000"/>
                  </a:schemeClr>
                </a:solidFill>
                <a:latin typeface="Tahoma" pitchFamily="34" charset="0"/>
                <a:ea typeface="Tahoma" pitchFamily="34" charset="0"/>
                <a:cs typeface="Tahoma" pitchFamily="34" charset="0"/>
              </a:rPr>
              <a:t>Discussion and analysis</a:t>
            </a:r>
          </a:p>
          <a:p>
            <a:pPr algn="l" rtl="0"/>
            <a:endParaRPr lang="en-US" b="1" dirty="0">
              <a:solidFill>
                <a:schemeClr val="accent2">
                  <a:lumMod val="75000"/>
                </a:schemeClr>
              </a:solidFill>
              <a:latin typeface="Tahoma" pitchFamily="34" charset="0"/>
              <a:ea typeface="Tahoma" pitchFamily="34" charset="0"/>
              <a:cs typeface="Tahoma" pitchFamily="34" charset="0"/>
            </a:endParaRPr>
          </a:p>
          <a:p>
            <a:pPr algn="l" rtl="0"/>
            <a:r>
              <a:rPr lang="en-US" b="1" dirty="0" smtClean="0">
                <a:solidFill>
                  <a:schemeClr val="bg1">
                    <a:lumMod val="50000"/>
                  </a:schemeClr>
                </a:solidFill>
                <a:latin typeface="Times New Roman" pitchFamily="18" charset="0"/>
                <a:cs typeface="Times New Roman" pitchFamily="18" charset="0"/>
              </a:rPr>
              <a:t>LEED in other researches:</a:t>
            </a:r>
          </a:p>
          <a:p>
            <a:pPr algn="l" rtl="0"/>
            <a:endParaRPr lang="en-US" b="1" dirty="0" smtClean="0">
              <a:solidFill>
                <a:schemeClr val="bg1">
                  <a:lumMod val="50000"/>
                </a:schemeClr>
              </a:solidFill>
              <a:latin typeface="Times New Roman" pitchFamily="18" charset="0"/>
              <a:cs typeface="Times New Roman" pitchFamily="18" charset="0"/>
            </a:endParaRPr>
          </a:p>
          <a:p>
            <a:pPr algn="just" rtl="0"/>
            <a:r>
              <a:rPr lang="en-US" sz="1400" dirty="0" smtClean="0">
                <a:solidFill>
                  <a:srgbClr val="FF0000"/>
                </a:solidFill>
                <a:latin typeface="Times New Roman" pitchFamily="18" charset="0"/>
                <a:cs typeface="Times New Roman" pitchFamily="18" charset="0"/>
              </a:rPr>
              <a:t>LEED offers an excellent opportunity to raise awareness for environmental issues, and to apply raised awareness to the field where lasting benefits will lead to measurable performance enhancements. </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But unsubstantiated success cannot last forever. If the progenitors of LEED want the program to trickle down from its current rent-seeking use by the elites and the scurrilous to functional and popular use, the program procedures need to become vastly simplified and completely re-written, starting from desirable and achievable end-results and working backward toward effective means and methods to achieve the end-results. Only by crafting a system aimed toward avid users who share the same aspirations for environmental improvements. </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r>
              <a:rPr lang="en-US" sz="1400" dirty="0" smtClean="0">
                <a:solidFill>
                  <a:schemeClr val="tx1">
                    <a:lumMod val="65000"/>
                    <a:lumOff val="35000"/>
                  </a:schemeClr>
                </a:solidFill>
                <a:latin typeface="Times New Roman" pitchFamily="18" charset="0"/>
                <a:cs typeface="Times New Roman" pitchFamily="18" charset="0"/>
              </a:rPr>
              <a:t>As per the number of registered projects all over the world outside US, the vision should be globally. A lot of enhancement in many field can push forward LEED certification to be better for our environment and planet.</a:t>
            </a:r>
          </a:p>
          <a:p>
            <a:pPr algn="l" rtl="0"/>
            <a:endParaRPr lang="en-US" sz="1400" dirty="0" smtClean="0">
              <a:solidFill>
                <a:schemeClr val="tx1">
                  <a:lumMod val="65000"/>
                  <a:lumOff val="35000"/>
                </a:schemeClr>
              </a:solidFill>
              <a:latin typeface="Times New Roman" pitchFamily="18" charset="0"/>
              <a:cs typeface="Times New Roman" pitchFamily="18" charset="0"/>
            </a:endParaRPr>
          </a:p>
          <a:p>
            <a:pPr algn="l" rtl="0"/>
            <a:r>
              <a:rPr lang="en-US" sz="1000" dirty="0" smtClean="0">
                <a:solidFill>
                  <a:srgbClr val="00B0F0"/>
                </a:solidFill>
                <a:latin typeface="Times New Roman" pitchFamily="18" charset="0"/>
                <a:cs typeface="Times New Roman" pitchFamily="18" charset="0"/>
              </a:rPr>
              <a:t>Source: </a:t>
            </a:r>
            <a:r>
              <a:rPr lang="en-US" sz="1400" dirty="0" smtClean="0">
                <a:solidFill>
                  <a:srgbClr val="00B0F0"/>
                </a:solidFill>
                <a:latin typeface="Times New Roman" pitchFamily="18" charset="0"/>
                <a:cs typeface="Times New Roman" pitchFamily="18" charset="0"/>
              </a:rPr>
              <a:t>leanurbanism.org – </a:t>
            </a:r>
            <a:r>
              <a:rPr lang="en-US" sz="1000" dirty="0" smtClean="0">
                <a:solidFill>
                  <a:srgbClr val="00B0F0"/>
                </a:solidFill>
                <a:latin typeface="Times New Roman" pitchFamily="18" charset="0"/>
                <a:cs typeface="Times New Roman" pitchFamily="18" charset="0"/>
              </a:rPr>
              <a:t>Modified by author</a:t>
            </a:r>
            <a:endParaRPr lang="en-US" sz="1000" dirty="0">
              <a:solidFill>
                <a:srgbClr val="00B0F0"/>
              </a:solidFill>
              <a:latin typeface="Times New Roman" pitchFamily="18" charset="0"/>
              <a:cs typeface="Times New Roman" pitchFamily="18" charset="0"/>
            </a:endParaRPr>
          </a:p>
        </p:txBody>
      </p:sp>
      <p:pic>
        <p:nvPicPr>
          <p:cNvPr id="5" name="Picture 4" descr="LEED_Graph[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57916" y="714356"/>
            <a:ext cx="4024306" cy="2636614"/>
          </a:xfrm>
          <a:prstGeom prst="rect">
            <a:avLst/>
          </a:prstGeom>
        </p:spPr>
      </p:pic>
      <p:pic>
        <p:nvPicPr>
          <p:cNvPr id="7" name="Picture 6" descr="indian25.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711345" y="3552825"/>
            <a:ext cx="4194655" cy="2876571"/>
          </a:xfrm>
          <a:prstGeom prst="rect">
            <a:avLst/>
          </a:prstGeom>
        </p:spPr>
      </p:pic>
    </p:spTree>
    <p:extLst>
      <p:ext uri="{BB962C8B-B14F-4D97-AF65-F5344CB8AC3E}">
        <p14:creationId xmlns:p14="http://schemas.microsoft.com/office/powerpoint/2010/main" val="40446736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442401"/>
            <a:ext cx="4968552" cy="6309420"/>
          </a:xfrm>
          <a:prstGeom prst="rect">
            <a:avLst/>
          </a:prstGeom>
          <a:noFill/>
        </p:spPr>
        <p:txBody>
          <a:bodyPr wrap="square" rtlCol="1">
            <a:spAutoFit/>
          </a:bodyPr>
          <a:lstStyle/>
          <a:p>
            <a:pPr algn="l" rtl="0"/>
            <a:r>
              <a:rPr lang="en-US" b="1" dirty="0">
                <a:solidFill>
                  <a:schemeClr val="accent2">
                    <a:lumMod val="75000"/>
                  </a:schemeClr>
                </a:solidFill>
                <a:latin typeface="Tahoma" pitchFamily="34" charset="0"/>
                <a:ea typeface="Tahoma" pitchFamily="34" charset="0"/>
                <a:cs typeface="Tahoma" pitchFamily="34" charset="0"/>
              </a:rPr>
              <a:t>Discussion and analysis</a:t>
            </a:r>
          </a:p>
          <a:p>
            <a:pPr algn="l" rtl="0"/>
            <a:endParaRPr lang="en-US" b="1" dirty="0">
              <a:solidFill>
                <a:schemeClr val="accent2">
                  <a:lumMod val="75000"/>
                </a:schemeClr>
              </a:solidFill>
              <a:latin typeface="Tahoma" pitchFamily="34" charset="0"/>
              <a:ea typeface="Tahoma" pitchFamily="34" charset="0"/>
              <a:cs typeface="Tahoma" pitchFamily="34" charset="0"/>
            </a:endParaRPr>
          </a:p>
          <a:p>
            <a:pPr algn="l" rtl="0"/>
            <a:r>
              <a:rPr lang="en-US" b="1" dirty="0" smtClean="0">
                <a:solidFill>
                  <a:schemeClr val="bg1">
                    <a:lumMod val="50000"/>
                  </a:schemeClr>
                </a:solidFill>
                <a:latin typeface="Times New Roman" pitchFamily="18" charset="0"/>
                <a:cs typeface="Times New Roman" pitchFamily="18" charset="0"/>
              </a:rPr>
              <a:t>LEED Disadvantages </a:t>
            </a:r>
            <a:endParaRPr lang="en-US" b="1" dirty="0">
              <a:solidFill>
                <a:schemeClr val="bg1">
                  <a:lumMod val="50000"/>
                </a:schemeClr>
              </a:solidFill>
              <a:latin typeface="Times New Roman" pitchFamily="18" charset="0"/>
              <a:cs typeface="Times New Roman" pitchFamily="18" charset="0"/>
            </a:endParaRPr>
          </a:p>
          <a:p>
            <a:pPr marL="285750" lvl="0" indent="-285750"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fontAlgn="base"/>
            <a:r>
              <a:rPr lang="en-US" sz="1400" b="1" dirty="0" smtClean="0">
                <a:latin typeface="Times New Roman" pitchFamily="18" charset="0"/>
                <a:cs typeface="Times New Roman" pitchFamily="18" charset="0"/>
              </a:rPr>
              <a:t>LEED Does not Recognize Innovation of Building:</a:t>
            </a:r>
            <a:r>
              <a:rPr lang="en-US" sz="1400" dirty="0" smtClean="0"/>
              <a:t>  </a:t>
            </a:r>
            <a:r>
              <a:rPr lang="en-US" sz="1400" dirty="0" smtClean="0">
                <a:solidFill>
                  <a:schemeClr val="tx1">
                    <a:lumMod val="65000"/>
                    <a:lumOff val="35000"/>
                  </a:schemeClr>
                </a:solidFill>
                <a:latin typeface="Times New Roman" pitchFamily="18" charset="0"/>
                <a:cs typeface="Times New Roman" pitchFamily="18" charset="0"/>
              </a:rPr>
              <a:t>LEED has become a status symbol rather than a means to create environmental friendly building. With the point system; architectures are more concerned about earning more points than creating environmental friendly buildings. Along with this fact; LEED provides 4 bonus points of 110 for innovative designs. But there is no parameter to gauge the innovativeness of a building. Hence; you are bound to lose even if you have created the most innovative green building. This is a big minus point of LEED.</a:t>
            </a:r>
          </a:p>
          <a:p>
            <a:pPr algn="l" rtl="0" fontAlgn="base"/>
            <a:endParaRPr lang="en-US" sz="1400" dirty="0" smtClean="0">
              <a:solidFill>
                <a:schemeClr val="tx1">
                  <a:lumMod val="65000"/>
                  <a:lumOff val="35000"/>
                </a:schemeClr>
              </a:solidFill>
              <a:latin typeface="Times New Roman" pitchFamily="18" charset="0"/>
              <a:cs typeface="Times New Roman" pitchFamily="18" charset="0"/>
            </a:endParaRPr>
          </a:p>
          <a:p>
            <a:pPr algn="just" rtl="0" fontAlgn="base"/>
            <a:r>
              <a:rPr lang="en-US" sz="1400" b="1" dirty="0" smtClean="0">
                <a:latin typeface="Times New Roman" pitchFamily="18" charset="0"/>
                <a:cs typeface="Times New Roman" pitchFamily="18" charset="0"/>
              </a:rPr>
              <a:t>LEED Does not Take Into Consideration Context and Performance of the Building:</a:t>
            </a:r>
            <a:r>
              <a:rPr lang="en-US" sz="1400" dirty="0" smtClean="0"/>
              <a:t> </a:t>
            </a:r>
            <a:r>
              <a:rPr lang="en-US" sz="1400" dirty="0" smtClean="0">
                <a:solidFill>
                  <a:schemeClr val="tx1">
                    <a:lumMod val="65000"/>
                    <a:lumOff val="35000"/>
                  </a:schemeClr>
                </a:solidFill>
                <a:latin typeface="Times New Roman" pitchFamily="18" charset="0"/>
                <a:cs typeface="Times New Roman" pitchFamily="18" charset="0"/>
              </a:rPr>
              <a:t>LEED itself is a very laughable concept because no matter how unsustainable the building is, or unsustainable building can even get LEED certification. LEED is a design tool and not a performance evaluation tool for buildings. Although LEED certified buildings can resort to energy perseverance and water use there is no guarantee that it is being followed.</a:t>
            </a:r>
          </a:p>
          <a:p>
            <a:pPr algn="just" rtl="0" fontAlgn="base"/>
            <a:endParaRPr lang="en-US" sz="1400" dirty="0" smtClean="0">
              <a:solidFill>
                <a:schemeClr val="tx1">
                  <a:lumMod val="65000"/>
                  <a:lumOff val="35000"/>
                </a:schemeClr>
              </a:solidFill>
              <a:latin typeface="Times New Roman" pitchFamily="18" charset="0"/>
              <a:cs typeface="Times New Roman" pitchFamily="18" charset="0"/>
            </a:endParaRPr>
          </a:p>
          <a:p>
            <a:pPr algn="just" rtl="0" fontAlgn="base"/>
            <a:r>
              <a:rPr lang="en-US" sz="1400" b="1" dirty="0" smtClean="0">
                <a:latin typeface="Times New Roman" pitchFamily="18" charset="0"/>
                <a:cs typeface="Times New Roman" pitchFamily="18" charset="0"/>
              </a:rPr>
              <a:t>LEED cost is not suitable for developed countries:</a:t>
            </a:r>
            <a:r>
              <a:rPr lang="en-US" sz="1400" dirty="0" smtClean="0"/>
              <a:t> </a:t>
            </a:r>
            <a:r>
              <a:rPr lang="en-US" sz="1400" dirty="0" smtClean="0">
                <a:solidFill>
                  <a:schemeClr val="tx1">
                    <a:lumMod val="65000"/>
                    <a:lumOff val="35000"/>
                  </a:schemeClr>
                </a:solidFill>
                <a:latin typeface="Times New Roman" pitchFamily="18" charset="0"/>
                <a:cs typeface="Times New Roman" pitchFamily="18" charset="0"/>
              </a:rPr>
              <a:t>LEED certificate’s cost should consider every part of the world. Vision is to protect our planet.</a:t>
            </a:r>
          </a:p>
          <a:p>
            <a:pPr algn="just" rtl="0" fontAlgn="base"/>
            <a:endParaRPr lang="en-US" sz="1400" dirty="0" smtClean="0">
              <a:solidFill>
                <a:schemeClr val="tx1">
                  <a:lumMod val="65000"/>
                  <a:lumOff val="35000"/>
                </a:schemeClr>
              </a:solidFill>
              <a:latin typeface="Times New Roman" pitchFamily="18" charset="0"/>
              <a:cs typeface="Times New Roman" pitchFamily="18" charset="0"/>
            </a:endParaRPr>
          </a:p>
          <a:p>
            <a:pPr marL="285750" lvl="0" indent="-285750" algn="just" rtl="0">
              <a:buFont typeface="Wingdings" pitchFamily="2" charset="2"/>
              <a:buChar char="§"/>
            </a:pPr>
            <a:endParaRPr lang="en-US" sz="1400" dirty="0">
              <a:solidFill>
                <a:schemeClr val="tx1">
                  <a:lumMod val="65000"/>
                  <a:lumOff val="35000"/>
                </a:schemeClr>
              </a:solidFill>
              <a:latin typeface="Times New Roman" pitchFamily="18" charset="0"/>
              <a:cs typeface="Times New Roman" pitchFamily="18" charset="0"/>
            </a:endParaRPr>
          </a:p>
        </p:txBody>
      </p:sp>
      <p:pic>
        <p:nvPicPr>
          <p:cNvPr id="6" name="Picture 5" descr="51mpkqifNsL._SX258_BO1,204,203,200_.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34364" y="4286256"/>
            <a:ext cx="1571636" cy="2357454"/>
          </a:xfrm>
          <a:prstGeom prst="rect">
            <a:avLst/>
          </a:prstGeom>
        </p:spPr>
      </p:pic>
      <p:pic>
        <p:nvPicPr>
          <p:cNvPr id="9" name="Picture 8" descr="costs_of_Leed_certification.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81694" y="4286256"/>
            <a:ext cx="2357454" cy="2357454"/>
          </a:xfrm>
          <a:prstGeom prst="rect">
            <a:avLst/>
          </a:prstGeom>
        </p:spPr>
      </p:pic>
      <p:pic>
        <p:nvPicPr>
          <p:cNvPr id="10" name="Picture 9" descr="activity-637-1.jpg"/>
          <p:cNvPicPr>
            <a:picLocks noChangeAspect="1"/>
          </p:cNvPicPr>
          <p:nvPr/>
        </p:nvPicPr>
        <p:blipFill>
          <a:blip r:embed="rId4" cstate="email">
            <a:extLst>
              <a:ext uri="{28A0092B-C50C-407E-A947-70E740481C1C}">
                <a14:useLocalDpi xmlns:a14="http://schemas.microsoft.com/office/drawing/2010/main"/>
              </a:ext>
            </a:extLst>
          </a:blip>
          <a:srcRect b="-563"/>
          <a:stretch>
            <a:fillRect/>
          </a:stretch>
        </p:blipFill>
        <p:spPr>
          <a:xfrm>
            <a:off x="5881694" y="642918"/>
            <a:ext cx="4024306" cy="1928826"/>
          </a:xfrm>
          <a:prstGeom prst="rect">
            <a:avLst/>
          </a:prstGeom>
        </p:spPr>
      </p:pic>
      <p:pic>
        <p:nvPicPr>
          <p:cNvPr id="11" name="Picture 10" descr="80a01e0r.gif"/>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81695" y="2571744"/>
            <a:ext cx="1285884" cy="1653619"/>
          </a:xfrm>
          <a:prstGeom prst="rect">
            <a:avLst/>
          </a:prstGeom>
        </p:spPr>
      </p:pic>
      <p:pic>
        <p:nvPicPr>
          <p:cNvPr id="13" name="Picture 12" descr="80A01E0t.gif"/>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067273" y="2571744"/>
            <a:ext cx="2838727" cy="1714512"/>
          </a:xfrm>
          <a:prstGeom prst="rect">
            <a:avLst/>
          </a:prstGeom>
        </p:spPr>
      </p:pic>
    </p:spTree>
    <p:extLst>
      <p:ext uri="{BB962C8B-B14F-4D97-AF65-F5344CB8AC3E}">
        <p14:creationId xmlns:p14="http://schemas.microsoft.com/office/powerpoint/2010/main" val="40446736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442401"/>
            <a:ext cx="4968552" cy="5970865"/>
          </a:xfrm>
          <a:prstGeom prst="rect">
            <a:avLst/>
          </a:prstGeom>
          <a:noFill/>
        </p:spPr>
        <p:txBody>
          <a:bodyPr wrap="square" rtlCol="1">
            <a:spAutoFit/>
          </a:bodyPr>
          <a:lstStyle/>
          <a:p>
            <a:pPr lvl="0" algn="l" rtl="0"/>
            <a:r>
              <a:rPr lang="en-US" b="1" dirty="0" smtClean="0">
                <a:solidFill>
                  <a:schemeClr val="accent2">
                    <a:lumMod val="75000"/>
                  </a:schemeClr>
                </a:solidFill>
                <a:latin typeface="Tahoma" pitchFamily="34" charset="0"/>
                <a:ea typeface="Tahoma" pitchFamily="34" charset="0"/>
                <a:cs typeface="Tahoma" pitchFamily="34" charset="0"/>
              </a:rPr>
              <a:t>Conclusion </a:t>
            </a:r>
            <a:r>
              <a:rPr lang="en-US" b="1" dirty="0">
                <a:solidFill>
                  <a:schemeClr val="accent2">
                    <a:lumMod val="75000"/>
                  </a:schemeClr>
                </a:solidFill>
                <a:latin typeface="Tahoma" pitchFamily="34" charset="0"/>
                <a:ea typeface="Tahoma" pitchFamily="34" charset="0"/>
                <a:cs typeface="Tahoma" pitchFamily="34" charset="0"/>
              </a:rPr>
              <a:t>and recommendations</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marL="285750" lvl="0" indent="-28575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There is no any part of the world similar to another in weather, land, culture, or anything else. The resources of our planet are not equally distributed everywhere. This is God wisdom to us for learning living together and protect our planet and develop our grandsons future.  </a:t>
            </a:r>
          </a:p>
          <a:p>
            <a:pPr marL="285750" lvl="0" indent="-28575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Sustainable design seeks to reduce negative impacts on the environment, and the health and comfort of building occupants, thereby improving building performance. The basic objectives of sustainability are to reduce consumption of non-renewable resources, minimize waste, and create healthy, productive environments.</a:t>
            </a:r>
          </a:p>
          <a:p>
            <a:pPr marL="285750" lvl="0" indent="-28575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Basic criteria of water efficiency, energy saving, and the rest of all sustainable rating systems categories summarize all our environment’ needs from designers to take care of, however, the weight of each category is different from certain place to another.</a:t>
            </a:r>
          </a:p>
          <a:p>
            <a:pPr marL="285750" lvl="0" indent="-28575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LEED is a world wide rating system. It has a significant role to raise awareness for environmental issues and has become a target to get its certificate for owners, developers, and architects. They try to insure that their designs and final product goes in the right direction. Registered buildings for LEED certificates are from India, Middle East countries, Africa, and some European countries.</a:t>
            </a:r>
          </a:p>
          <a:p>
            <a:pPr marL="285750" lvl="0" indent="-28575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It is not applicable that the whole world countries need the same weight for all LEED </a:t>
            </a:r>
            <a:r>
              <a:rPr lang="en-US" sz="1400" dirty="0" err="1" smtClean="0">
                <a:solidFill>
                  <a:schemeClr val="tx1">
                    <a:lumMod val="65000"/>
                    <a:lumOff val="35000"/>
                  </a:schemeClr>
                </a:solidFill>
                <a:latin typeface="Times New Roman" pitchFamily="18" charset="0"/>
                <a:cs typeface="Times New Roman" pitchFamily="18" charset="0"/>
              </a:rPr>
              <a:t>categries</a:t>
            </a:r>
            <a:r>
              <a:rPr lang="en-US" sz="1400" dirty="0" smtClean="0">
                <a:solidFill>
                  <a:schemeClr val="tx1">
                    <a:lumMod val="65000"/>
                    <a:lumOff val="35000"/>
                  </a:schemeClr>
                </a:solidFill>
                <a:latin typeface="Times New Roman" pitchFamily="18" charset="0"/>
                <a:cs typeface="Times New Roman" pitchFamily="18" charset="0"/>
              </a:rPr>
              <a:t>.   </a:t>
            </a:r>
          </a:p>
        </p:txBody>
      </p:sp>
      <p:pic>
        <p:nvPicPr>
          <p:cNvPr id="7" name="Picture 6" descr="sheimy.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81694" y="714356"/>
            <a:ext cx="4024306" cy="3018229"/>
          </a:xfrm>
          <a:prstGeom prst="rect">
            <a:avLst/>
          </a:prstGeom>
        </p:spPr>
      </p:pic>
      <p:pic>
        <p:nvPicPr>
          <p:cNvPr id="8" name="Picture 7" descr="09-egypt-aswan.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72340" y="3786190"/>
            <a:ext cx="1933660" cy="1285884"/>
          </a:xfrm>
          <a:prstGeom prst="rect">
            <a:avLst/>
          </a:prstGeom>
        </p:spPr>
      </p:pic>
      <p:pic>
        <p:nvPicPr>
          <p:cNvPr id="9" name="Picture 8" descr="967216762.jpg"/>
          <p:cNvPicPr>
            <a:picLocks noChangeAspect="1"/>
          </p:cNvPicPr>
          <p:nvPr/>
        </p:nvPicPr>
        <p:blipFill>
          <a:blip r:embed="rId4" cstate="email">
            <a:extLst>
              <a:ext uri="{28A0092B-C50C-407E-A947-70E740481C1C}">
                <a14:useLocalDpi xmlns:a14="http://schemas.microsoft.com/office/drawing/2010/main"/>
              </a:ext>
            </a:extLst>
          </a:blip>
          <a:srcRect l="900" t="2439" r="900" b="2439"/>
          <a:stretch>
            <a:fillRect/>
          </a:stretch>
        </p:blipFill>
        <p:spPr>
          <a:xfrm>
            <a:off x="5881694" y="3771902"/>
            <a:ext cx="2000264" cy="1300172"/>
          </a:xfrm>
          <a:prstGeom prst="rect">
            <a:avLst/>
          </a:prstGeom>
        </p:spPr>
      </p:pic>
      <p:pic>
        <p:nvPicPr>
          <p:cNvPr id="10" name="Picture 9" descr="India.jpg"/>
          <p:cNvPicPr>
            <a:picLocks noChangeAspect="1"/>
          </p:cNvPicPr>
          <p:nvPr/>
        </p:nvPicPr>
        <p:blipFill>
          <a:blip r:embed="rId5" cstate="email">
            <a:extLst>
              <a:ext uri="{28A0092B-C50C-407E-A947-70E740481C1C}">
                <a14:useLocalDpi xmlns:a14="http://schemas.microsoft.com/office/drawing/2010/main"/>
              </a:ext>
            </a:extLst>
          </a:blip>
          <a:srcRect b="8193"/>
          <a:stretch>
            <a:fillRect/>
          </a:stretch>
        </p:blipFill>
        <p:spPr>
          <a:xfrm>
            <a:off x="5881694" y="5114159"/>
            <a:ext cx="4024306" cy="1600989"/>
          </a:xfrm>
          <a:prstGeom prst="rect">
            <a:avLst/>
          </a:prstGeom>
        </p:spPr>
      </p:pic>
    </p:spTree>
    <p:extLst>
      <p:ext uri="{BB962C8B-B14F-4D97-AF65-F5344CB8AC3E}">
        <p14:creationId xmlns:p14="http://schemas.microsoft.com/office/powerpoint/2010/main" val="242118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2520" y="442401"/>
            <a:ext cx="4968552" cy="2954655"/>
          </a:xfrm>
          <a:prstGeom prst="rect">
            <a:avLst/>
          </a:prstGeom>
          <a:noFill/>
        </p:spPr>
        <p:txBody>
          <a:bodyPr wrap="square" rtlCol="1">
            <a:spAutoFit/>
          </a:bodyPr>
          <a:lstStyle/>
          <a:p>
            <a:pPr lvl="0" algn="l" rtl="0"/>
            <a:r>
              <a:rPr lang="en-US" b="1" dirty="0" smtClean="0">
                <a:solidFill>
                  <a:schemeClr val="accent2">
                    <a:lumMod val="75000"/>
                  </a:schemeClr>
                </a:solidFill>
                <a:latin typeface="Tahoma" pitchFamily="34" charset="0"/>
                <a:ea typeface="Tahoma" pitchFamily="34" charset="0"/>
                <a:cs typeface="Tahoma" pitchFamily="34" charset="0"/>
              </a:rPr>
              <a:t>Conclusion </a:t>
            </a:r>
            <a:r>
              <a:rPr lang="en-US" b="1" dirty="0">
                <a:solidFill>
                  <a:schemeClr val="accent2">
                    <a:lumMod val="75000"/>
                  </a:schemeClr>
                </a:solidFill>
                <a:latin typeface="Tahoma" pitchFamily="34" charset="0"/>
                <a:ea typeface="Tahoma" pitchFamily="34" charset="0"/>
                <a:cs typeface="Tahoma" pitchFamily="34" charset="0"/>
              </a:rPr>
              <a:t>and recommendations</a:t>
            </a: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marL="285750" lvl="0" indent="-28575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Even inside the United States of America and due to its huge area, it could not be the same weight of all categories suitable for every state.</a:t>
            </a:r>
          </a:p>
          <a:p>
            <a:pPr marL="285750" lvl="0" indent="-28575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The reason of creating Regional Priority as bonus category for certain locations inside the US. If this concept is enlarged and dominate the philosophy of  every category’s weight, it will be more suitable for the diversity of different locations.</a:t>
            </a:r>
          </a:p>
          <a:p>
            <a:pPr marL="285750" lvl="0" indent="-285750" algn="just" rtl="0">
              <a:buFont typeface="Wingdings" pitchFamily="2" charset="2"/>
              <a:buChar char="§"/>
            </a:pPr>
            <a:r>
              <a:rPr lang="en-US" sz="1400" dirty="0" smtClean="0">
                <a:solidFill>
                  <a:schemeClr val="tx1">
                    <a:lumMod val="65000"/>
                    <a:lumOff val="35000"/>
                  </a:schemeClr>
                </a:solidFill>
                <a:latin typeface="Times New Roman" pitchFamily="18" charset="0"/>
                <a:cs typeface="Times New Roman" pitchFamily="18" charset="0"/>
              </a:rPr>
              <a:t>Enhancing LEED is not limited to regional priority. It is unlimited process that has many varieties and  inputs that need continuous study to get actual results for sustainable projects and environmental friendly.  </a:t>
            </a:r>
            <a:endParaRPr lang="en-US" sz="1400" dirty="0">
              <a:solidFill>
                <a:schemeClr val="tx1">
                  <a:lumMod val="65000"/>
                  <a:lumOff val="35000"/>
                </a:schemeClr>
              </a:solidFill>
              <a:latin typeface="Times New Roman" pitchFamily="18" charset="0"/>
              <a:cs typeface="Times New Roman" pitchFamily="18" charset="0"/>
            </a:endParaRPr>
          </a:p>
        </p:txBody>
      </p:sp>
      <p:pic>
        <p:nvPicPr>
          <p:cNvPr id="11" name="Picture 10" descr="tatamiW5-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81694" y="3357562"/>
            <a:ext cx="4024306" cy="2931036"/>
          </a:xfrm>
          <a:prstGeom prst="rect">
            <a:avLst/>
          </a:prstGeom>
        </p:spPr>
      </p:pic>
      <p:pic>
        <p:nvPicPr>
          <p:cNvPr id="12" name="Picture 11" descr="UCI-LEED.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81694" y="714356"/>
            <a:ext cx="4024306" cy="2571768"/>
          </a:xfrm>
          <a:prstGeom prst="rect">
            <a:avLst/>
          </a:prstGeom>
        </p:spPr>
      </p:pic>
    </p:spTree>
    <p:extLst>
      <p:ext uri="{BB962C8B-B14F-4D97-AF65-F5344CB8AC3E}">
        <p14:creationId xmlns:p14="http://schemas.microsoft.com/office/powerpoint/2010/main" val="242118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52670" y="2786058"/>
            <a:ext cx="4968552" cy="1569660"/>
          </a:xfrm>
          <a:prstGeom prst="rect">
            <a:avLst/>
          </a:prstGeom>
          <a:noFill/>
        </p:spPr>
        <p:txBody>
          <a:bodyPr wrap="square" rtlCol="1">
            <a:spAutoFit/>
          </a:bodyPr>
          <a:lstStyle/>
          <a:p>
            <a:pPr lvl="0" algn="ctr" rtl="0"/>
            <a:r>
              <a:rPr lang="en-US" b="1" dirty="0" smtClean="0">
                <a:solidFill>
                  <a:schemeClr val="accent2">
                    <a:lumMod val="75000"/>
                  </a:schemeClr>
                </a:solidFill>
                <a:latin typeface="Tahoma" pitchFamily="34" charset="0"/>
                <a:ea typeface="Tahoma" pitchFamily="34" charset="0"/>
                <a:cs typeface="Tahoma" pitchFamily="34" charset="0"/>
              </a:rPr>
              <a:t>Thank you, </a:t>
            </a:r>
          </a:p>
          <a:p>
            <a:pPr lvl="0" algn="ctr" rtl="0"/>
            <a:endParaRPr lang="en-US" b="1" dirty="0" smtClean="0">
              <a:solidFill>
                <a:schemeClr val="accent2">
                  <a:lumMod val="75000"/>
                </a:schemeClr>
              </a:solidFill>
              <a:latin typeface="Tahoma" pitchFamily="34" charset="0"/>
              <a:ea typeface="Tahoma" pitchFamily="34" charset="0"/>
              <a:cs typeface="Tahoma" pitchFamily="34" charset="0"/>
            </a:endParaRPr>
          </a:p>
          <a:p>
            <a:pPr lvl="0" algn="ctr" rtl="0"/>
            <a:r>
              <a:rPr lang="en-US" dirty="0" smtClean="0">
                <a:solidFill>
                  <a:schemeClr val="accent2">
                    <a:lumMod val="75000"/>
                  </a:schemeClr>
                </a:solidFill>
                <a:latin typeface="Tahoma" pitchFamily="34" charset="0"/>
                <a:ea typeface="Tahoma" pitchFamily="34" charset="0"/>
                <a:cs typeface="Tahoma" pitchFamily="34" charset="0"/>
              </a:rPr>
              <a:t>Dr. </a:t>
            </a:r>
            <a:r>
              <a:rPr lang="en-US" dirty="0" err="1" smtClean="0">
                <a:solidFill>
                  <a:schemeClr val="accent2">
                    <a:lumMod val="75000"/>
                  </a:schemeClr>
                </a:solidFill>
                <a:latin typeface="Tahoma" pitchFamily="34" charset="0"/>
                <a:ea typeface="Tahoma" pitchFamily="34" charset="0"/>
                <a:cs typeface="Tahoma" pitchFamily="34" charset="0"/>
              </a:rPr>
              <a:t>Wael</a:t>
            </a:r>
            <a:r>
              <a:rPr lang="en-US" dirty="0" smtClean="0">
                <a:solidFill>
                  <a:schemeClr val="accent2">
                    <a:lumMod val="75000"/>
                  </a:schemeClr>
                </a:solidFill>
                <a:latin typeface="Tahoma" pitchFamily="34" charset="0"/>
                <a:ea typeface="Tahoma" pitchFamily="34" charset="0"/>
                <a:cs typeface="Tahoma" pitchFamily="34" charset="0"/>
              </a:rPr>
              <a:t> </a:t>
            </a:r>
            <a:r>
              <a:rPr lang="en-US" dirty="0" err="1" smtClean="0">
                <a:solidFill>
                  <a:schemeClr val="accent2">
                    <a:lumMod val="75000"/>
                  </a:schemeClr>
                </a:solidFill>
                <a:latin typeface="Tahoma" pitchFamily="34" charset="0"/>
                <a:ea typeface="Tahoma" pitchFamily="34" charset="0"/>
                <a:cs typeface="Tahoma" pitchFamily="34" charset="0"/>
              </a:rPr>
              <a:t>Aboneama</a:t>
            </a:r>
            <a:endParaRPr lang="en-US" dirty="0">
              <a:solidFill>
                <a:schemeClr val="accent2">
                  <a:lumMod val="75000"/>
                </a:schemeClr>
              </a:solidFill>
              <a:latin typeface="Tahoma" pitchFamily="34" charset="0"/>
              <a:ea typeface="Tahoma" pitchFamily="34" charset="0"/>
              <a:cs typeface="Tahoma" pitchFamily="34" charset="0"/>
            </a:endParaRPr>
          </a:p>
          <a:p>
            <a:pPr algn="just" rtl="0"/>
            <a:endParaRPr lang="en-US" sz="1400" dirty="0" smtClean="0">
              <a:solidFill>
                <a:schemeClr val="tx1">
                  <a:lumMod val="65000"/>
                  <a:lumOff val="35000"/>
                </a:schemeClr>
              </a:solidFill>
              <a:latin typeface="Times New Roman" pitchFamily="18" charset="0"/>
              <a:cs typeface="Times New Roman" pitchFamily="18" charset="0"/>
            </a:endParaRPr>
          </a:p>
          <a:p>
            <a:pPr algn="just" rtl="0"/>
            <a:endParaRPr lang="en-US" sz="1400" dirty="0">
              <a:solidFill>
                <a:schemeClr val="tx1">
                  <a:lumMod val="65000"/>
                  <a:lumOff val="35000"/>
                </a:schemeClr>
              </a:solidFill>
              <a:latin typeface="Times New Roman" pitchFamily="18" charset="0"/>
              <a:cs typeface="Times New Roman" pitchFamily="18" charset="0"/>
            </a:endParaRPr>
          </a:p>
          <a:p>
            <a:pPr marL="285750" indent="-285750" algn="just" rtl="0">
              <a:buFont typeface="Wingdings" pitchFamily="2" charset="2"/>
              <a:buChar char="§"/>
            </a:pPr>
            <a:endParaRPr lang="en-US" sz="1400" dirty="0">
              <a:solidFill>
                <a:schemeClr val="tx1">
                  <a:lumMod val="65000"/>
                  <a:lumOff val="3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34374812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939</TotalTime>
  <Words>1752</Words>
  <Application>Microsoft Office PowerPoint</Application>
  <PresentationFormat>A4 Paper (210x297 mm)</PresentationFormat>
  <Paragraphs>140</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Urban</vt:lpstr>
      <vt:lpstr>Enhancing LEED as a sustainable rating system by applying its Regional priority for all environmental regions  Dr.Wael Ahmed Shaaban Abo Neama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n0ak95</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Cairo Vision And Historical Planning As A Sustainable City Towards Green Transportation Against Demolishing Its Tramlines In The New Traffic Plan       Dr.Wael Ahmed Shaaban Abo Neama</dc:title>
  <dc:creator>n0ak95</dc:creator>
  <cp:lastModifiedBy>Geetha Vengaladasu</cp:lastModifiedBy>
  <cp:revision>227</cp:revision>
  <dcterms:created xsi:type="dcterms:W3CDTF">2015-02-20T16:18:35Z</dcterms:created>
  <dcterms:modified xsi:type="dcterms:W3CDTF">2015-09-23T12:30:15Z</dcterms:modified>
</cp:coreProperties>
</file>