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84" r:id="rId1"/>
  </p:sldMasterIdLst>
  <p:sldIdLst>
    <p:sldId id="256" r:id="rId2"/>
    <p:sldId id="258" r:id="rId3"/>
    <p:sldId id="259" r:id="rId4"/>
    <p:sldId id="260" r:id="rId5"/>
    <p:sldId id="286" r:id="rId6"/>
    <p:sldId id="291" r:id="rId7"/>
    <p:sldId id="287" r:id="rId8"/>
    <p:sldId id="288" r:id="rId9"/>
    <p:sldId id="289" r:id="rId10"/>
    <p:sldId id="290" r:id="rId11"/>
    <p:sldId id="269" r:id="rId12"/>
    <p:sldId id="282" r:id="rId13"/>
    <p:sldId id="271" r:id="rId14"/>
    <p:sldId id="275" r:id="rId15"/>
    <p:sldId id="277" r:id="rId16"/>
  </p:sldIdLst>
  <p:sldSz cx="9906000" cy="6858000" type="A4"/>
  <p:notesSz cx="6858000" cy="9144000"/>
  <p:defaultTextStyle>
    <a:defPPr>
      <a:defRPr lang="ar-EG"/>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20BBE"/>
    <a:srgbClr val="FF99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417" autoAdjust="0"/>
    <p:restoredTop sz="94662" autoAdjust="0"/>
  </p:normalViewPr>
  <p:slideViewPr>
    <p:cSldViewPr>
      <p:cViewPr>
        <p:scale>
          <a:sx n="80" d="100"/>
          <a:sy n="80" d="100"/>
        </p:scale>
        <p:origin x="-894" y="-72"/>
      </p:cViewPr>
      <p:guideLst>
        <p:guide orient="horz" pos="2160"/>
        <p:guide pos="3120"/>
      </p:guideLst>
    </p:cSldViewPr>
  </p:slideViewPr>
  <p:outlineViewPr>
    <p:cViewPr>
      <p:scale>
        <a:sx n="33" d="100"/>
        <a:sy n="33" d="100"/>
      </p:scale>
      <p:origin x="6" y="0"/>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3" name="Rectangle 22"/>
          <p:cNvSpPr/>
          <p:nvPr/>
        </p:nvSpPr>
        <p:spPr>
          <a:xfrm flipV="1">
            <a:off x="5861031" y="3810001"/>
            <a:ext cx="4044971"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4" name="Rectangle 23"/>
          <p:cNvSpPr/>
          <p:nvPr/>
        </p:nvSpPr>
        <p:spPr>
          <a:xfrm flipV="1">
            <a:off x="5861051" y="3897010"/>
            <a:ext cx="4044951" cy="192024"/>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5" name="Rectangle 24"/>
          <p:cNvSpPr/>
          <p:nvPr/>
        </p:nvSpPr>
        <p:spPr>
          <a:xfrm flipV="1">
            <a:off x="5861051" y="4115167"/>
            <a:ext cx="4044951"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6" name="Rectangle 25"/>
          <p:cNvSpPr/>
          <p:nvPr/>
        </p:nvSpPr>
        <p:spPr>
          <a:xfrm flipV="1">
            <a:off x="5861050" y="4164403"/>
            <a:ext cx="2129790" cy="18288"/>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Rectangle 26"/>
          <p:cNvSpPr/>
          <p:nvPr/>
        </p:nvSpPr>
        <p:spPr>
          <a:xfrm flipV="1">
            <a:off x="5861050" y="4199572"/>
            <a:ext cx="2129790"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0" name="Rounded Rectangle 29"/>
          <p:cNvSpPr/>
          <p:nvPr/>
        </p:nvSpPr>
        <p:spPr bwMode="white">
          <a:xfrm>
            <a:off x="5861050" y="3962400"/>
            <a:ext cx="331851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1" name="Rounded Rectangle 30"/>
          <p:cNvSpPr/>
          <p:nvPr/>
        </p:nvSpPr>
        <p:spPr bwMode="white">
          <a:xfrm>
            <a:off x="7991216" y="4060983"/>
            <a:ext cx="173355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Rectangle 6"/>
          <p:cNvSpPr/>
          <p:nvPr/>
        </p:nvSpPr>
        <p:spPr>
          <a:xfrm>
            <a:off x="1" y="3649662"/>
            <a:ext cx="9906000" cy="244170"/>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1" y="3675528"/>
            <a:ext cx="9906001" cy="14067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flipV="1">
            <a:off x="6948555" y="3643090"/>
            <a:ext cx="2957446" cy="248432"/>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a:xfrm>
            <a:off x="0" y="0"/>
            <a:ext cx="9906000" cy="370170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95300" y="2401888"/>
            <a:ext cx="9163050" cy="1470025"/>
          </a:xfrm>
        </p:spPr>
        <p:txBody>
          <a:bodyPr anchor="b"/>
          <a:lstStyle>
            <a:lvl1pPr>
              <a:defRPr sz="4400">
                <a:solidFill>
                  <a:schemeClr val="bg1"/>
                </a:solidFill>
              </a:defRPr>
            </a:lvl1pPr>
          </a:lstStyle>
          <a:p>
            <a:r>
              <a:rPr kumimoji="0" lang="en-US" smtClean="0"/>
              <a:t>Click to edit Master title style</a:t>
            </a:r>
            <a:endParaRPr kumimoji="0" lang="en-US"/>
          </a:p>
        </p:txBody>
      </p:sp>
      <p:sp>
        <p:nvSpPr>
          <p:cNvPr id="9" name="Subtitle 8"/>
          <p:cNvSpPr>
            <a:spLocks noGrp="1"/>
          </p:cNvSpPr>
          <p:nvPr>
            <p:ph type="subTitle" idx="1"/>
          </p:nvPr>
        </p:nvSpPr>
        <p:spPr>
          <a:xfrm>
            <a:off x="495300" y="3899938"/>
            <a:ext cx="5365750" cy="1752600"/>
          </a:xfrm>
        </p:spPr>
        <p:txBody>
          <a:bodyPr/>
          <a:lstStyle>
            <a:lvl1pPr marL="64008" indent="0" algn="l">
              <a:buNone/>
              <a:defRPr sz="24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7264400" y="4206240"/>
            <a:ext cx="1040130" cy="457200"/>
          </a:xfrm>
        </p:spPr>
        <p:txBody>
          <a:bodyPr/>
          <a:lstStyle/>
          <a:p>
            <a:fld id="{A0D4B923-66AC-4013-A083-007CF7E06EB6}" type="datetimeFigureOut">
              <a:rPr lang="ar-EG" smtClean="0"/>
              <a:pPr/>
              <a:t>10/12/1436</a:t>
            </a:fld>
            <a:endParaRPr lang="ar-EG"/>
          </a:p>
        </p:txBody>
      </p:sp>
      <p:sp>
        <p:nvSpPr>
          <p:cNvPr id="17" name="Footer Placeholder 16"/>
          <p:cNvSpPr>
            <a:spLocks noGrp="1"/>
          </p:cNvSpPr>
          <p:nvPr>
            <p:ph type="ftr" sz="quarter" idx="11"/>
          </p:nvPr>
        </p:nvSpPr>
        <p:spPr>
          <a:xfrm>
            <a:off x="5861050" y="4205288"/>
            <a:ext cx="1403350" cy="457200"/>
          </a:xfrm>
        </p:spPr>
        <p:txBody>
          <a:bodyPr/>
          <a:lstStyle/>
          <a:p>
            <a:endParaRPr lang="ar-EG"/>
          </a:p>
        </p:txBody>
      </p:sp>
      <p:sp>
        <p:nvSpPr>
          <p:cNvPr id="29" name="Slide Number Placeholder 28"/>
          <p:cNvSpPr>
            <a:spLocks noGrp="1"/>
          </p:cNvSpPr>
          <p:nvPr>
            <p:ph type="sldNum" sz="quarter" idx="12"/>
          </p:nvPr>
        </p:nvSpPr>
        <p:spPr>
          <a:xfrm>
            <a:off x="9013429" y="1136"/>
            <a:ext cx="810021" cy="365760"/>
          </a:xfrm>
        </p:spPr>
        <p:txBody>
          <a:bodyPr/>
          <a:lstStyle>
            <a:lvl1pPr algn="r">
              <a:defRPr sz="1800">
                <a:solidFill>
                  <a:schemeClr val="bg1"/>
                </a:solidFill>
              </a:defRPr>
            </a:lvl1pPr>
          </a:lstStyle>
          <a:p>
            <a:fld id="{E1092C3C-2EEF-4564-90BE-DA62EB451FDB}" type="slidenum">
              <a:rPr lang="ar-EG" smtClean="0"/>
              <a:pPr/>
              <a:t>‹#›</a:t>
            </a:fld>
            <a:endParaRPr lang="ar-EG"/>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A0D4B923-66AC-4013-A083-007CF7E06EB6}" type="datetimeFigureOut">
              <a:rPr lang="ar-EG" smtClean="0"/>
              <a:pPr/>
              <a:t>10/12/1436</a:t>
            </a:fld>
            <a:endParaRPr lang="ar-EG"/>
          </a:p>
        </p:txBody>
      </p:sp>
      <p:sp>
        <p:nvSpPr>
          <p:cNvPr id="5" name="Footer Placeholder 4"/>
          <p:cNvSpPr>
            <a:spLocks noGrp="1"/>
          </p:cNvSpPr>
          <p:nvPr>
            <p:ph type="ftr" sz="quarter" idx="11"/>
          </p:nvPr>
        </p:nvSpPr>
        <p:spPr/>
        <p:txBody>
          <a:bodyPr/>
          <a:lstStyle/>
          <a:p>
            <a:endParaRPr lang="ar-EG"/>
          </a:p>
        </p:txBody>
      </p:sp>
      <p:sp>
        <p:nvSpPr>
          <p:cNvPr id="6" name="Slide Number Placeholder 5"/>
          <p:cNvSpPr>
            <a:spLocks noGrp="1"/>
          </p:cNvSpPr>
          <p:nvPr>
            <p:ph type="sldNum" sz="quarter" idx="12"/>
          </p:nvPr>
        </p:nvSpPr>
        <p:spPr/>
        <p:txBody>
          <a:bodyPr/>
          <a:lstStyle/>
          <a:p>
            <a:fld id="{E1092C3C-2EEF-4564-90BE-DA62EB451FDB}" type="slidenum">
              <a:rPr lang="ar-EG" smtClean="0"/>
              <a:pPr/>
              <a:t>‹#›</a:t>
            </a:fld>
            <a:endParaRPr lang="ar-EG"/>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1981201"/>
            <a:ext cx="8420100" cy="1362075"/>
          </a:xfrm>
        </p:spPr>
        <p:txBody>
          <a:bodyPr anchor="b">
            <a:noAutofit/>
          </a:bodyPr>
          <a:lstStyle>
            <a:lvl1pPr algn="l">
              <a:buNone/>
              <a:defRPr sz="4300" b="1" cap="none" baseline="0">
                <a:ln w="12700">
                  <a:solidFill>
                    <a:schemeClr val="accent2">
                      <a:shade val="90000"/>
                      <a:satMod val="150000"/>
                    </a:schemeClr>
                  </a:solidFill>
                </a:ln>
                <a:solidFill>
                  <a:srgbClr val="FFFFFF"/>
                </a:solidFill>
                <a:effectLst>
                  <a:outerShdw blurRad="38100" dist="38100" dir="5400000" algn="tl" rotWithShape="0">
                    <a:srgbClr val="000000">
                      <a:alpha val="25000"/>
                    </a:srgbClr>
                  </a:outerShdw>
                </a:effectLst>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82506" y="3367088"/>
            <a:ext cx="8420100" cy="1509712"/>
          </a:xfrm>
        </p:spPr>
        <p:txBody>
          <a:bodyPr anchor="t"/>
          <a:lstStyle>
            <a:lvl1pPr marL="45720"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A0D4B923-66AC-4013-A083-007CF7E06EB6}" type="datetimeFigureOut">
              <a:rPr lang="ar-EG" smtClean="0"/>
              <a:pPr/>
              <a:t>10/12/1436</a:t>
            </a:fld>
            <a:endParaRPr lang="ar-EG"/>
          </a:p>
        </p:txBody>
      </p:sp>
      <p:sp>
        <p:nvSpPr>
          <p:cNvPr id="5" name="Footer Placeholder 4"/>
          <p:cNvSpPr>
            <a:spLocks noGrp="1"/>
          </p:cNvSpPr>
          <p:nvPr>
            <p:ph type="ftr" sz="quarter" idx="11"/>
          </p:nvPr>
        </p:nvSpPr>
        <p:spPr/>
        <p:txBody>
          <a:bodyPr/>
          <a:lstStyle/>
          <a:p>
            <a:endParaRPr lang="ar-EG"/>
          </a:p>
        </p:txBody>
      </p:sp>
      <p:sp>
        <p:nvSpPr>
          <p:cNvPr id="6" name="Slide Number Placeholder 5"/>
          <p:cNvSpPr>
            <a:spLocks noGrp="1"/>
          </p:cNvSpPr>
          <p:nvPr>
            <p:ph type="sldNum" sz="quarter" idx="12"/>
          </p:nvPr>
        </p:nvSpPr>
        <p:spPr/>
        <p:txBody>
          <a:bodyPr/>
          <a:lstStyle/>
          <a:p>
            <a:fld id="{E1092C3C-2EEF-4564-90BE-DA62EB451FDB}" type="slidenum">
              <a:rPr lang="ar-EG" smtClean="0"/>
              <a:pPr/>
              <a:t>‹#›</a:t>
            </a:fld>
            <a:endParaRPr lang="ar-EG"/>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95300" y="2249425"/>
            <a:ext cx="437515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5035550" y="2249425"/>
            <a:ext cx="437515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A0D4B923-66AC-4013-A083-007CF7E06EB6}" type="datetimeFigureOut">
              <a:rPr lang="ar-EG" smtClean="0"/>
              <a:pPr/>
              <a:t>10/12/1436</a:t>
            </a:fld>
            <a:endParaRPr lang="ar-EG"/>
          </a:p>
        </p:txBody>
      </p:sp>
      <p:sp>
        <p:nvSpPr>
          <p:cNvPr id="6" name="Footer Placeholder 5"/>
          <p:cNvSpPr>
            <a:spLocks noGrp="1"/>
          </p:cNvSpPr>
          <p:nvPr>
            <p:ph type="ftr" sz="quarter" idx="11"/>
          </p:nvPr>
        </p:nvSpPr>
        <p:spPr/>
        <p:txBody>
          <a:bodyPr/>
          <a:lstStyle/>
          <a:p>
            <a:endParaRPr lang="ar-EG"/>
          </a:p>
        </p:txBody>
      </p:sp>
      <p:sp>
        <p:nvSpPr>
          <p:cNvPr id="7" name="Slide Number Placeholder 6"/>
          <p:cNvSpPr>
            <a:spLocks noGrp="1"/>
          </p:cNvSpPr>
          <p:nvPr>
            <p:ph type="sldNum" sz="quarter" idx="12"/>
          </p:nvPr>
        </p:nvSpPr>
        <p:spPr/>
        <p:txBody>
          <a:bodyPr/>
          <a:lstStyle/>
          <a:p>
            <a:fld id="{E1092C3C-2EEF-4564-90BE-DA62EB451FDB}" type="slidenum">
              <a:rPr lang="ar-EG" smtClean="0"/>
              <a:pPr/>
              <a:t>‹#›</a:t>
            </a:fld>
            <a:endParaRPr lang="ar-EG"/>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95300" y="1143000"/>
            <a:ext cx="8915400" cy="1069848"/>
          </a:xfrm>
        </p:spPr>
        <p:txBody>
          <a:bodyPr anchor="ctr"/>
          <a:lstStyle>
            <a:lvl1pPr>
              <a:defRPr sz="4000">
                <a:solidFill>
                  <a:schemeClr val="tx2"/>
                </a:solidFill>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a:xfrm>
            <a:off x="7132320" y="612648"/>
            <a:ext cx="1037036" cy="457200"/>
          </a:xfrm>
        </p:spPr>
        <p:txBody>
          <a:bodyPr/>
          <a:lstStyle/>
          <a:p>
            <a:fld id="{A0D4B923-66AC-4013-A083-007CF7E06EB6}" type="datetimeFigureOut">
              <a:rPr lang="ar-EG" smtClean="0"/>
              <a:pPr/>
              <a:t>10/12/1436</a:t>
            </a:fld>
            <a:endParaRPr lang="ar-EG"/>
          </a:p>
        </p:txBody>
      </p:sp>
      <p:sp>
        <p:nvSpPr>
          <p:cNvPr id="4" name="Footer Placeholder 3"/>
          <p:cNvSpPr>
            <a:spLocks noGrp="1"/>
          </p:cNvSpPr>
          <p:nvPr>
            <p:ph type="ftr" sz="quarter" idx="11"/>
          </p:nvPr>
        </p:nvSpPr>
        <p:spPr>
          <a:xfrm>
            <a:off x="5695950" y="612648"/>
            <a:ext cx="1436370" cy="457200"/>
          </a:xfrm>
        </p:spPr>
        <p:txBody>
          <a:bodyPr/>
          <a:lstStyle/>
          <a:p>
            <a:endParaRPr lang="ar-EG"/>
          </a:p>
        </p:txBody>
      </p:sp>
      <p:sp>
        <p:nvSpPr>
          <p:cNvPr id="5" name="Slide Number Placeholder 4"/>
          <p:cNvSpPr>
            <a:spLocks noGrp="1"/>
          </p:cNvSpPr>
          <p:nvPr>
            <p:ph type="sldNum" sz="quarter" idx="12"/>
          </p:nvPr>
        </p:nvSpPr>
        <p:spPr>
          <a:xfrm>
            <a:off x="8855964" y="2272"/>
            <a:ext cx="825500" cy="365760"/>
          </a:xfrm>
        </p:spPr>
        <p:txBody>
          <a:bodyPr/>
          <a:lstStyle/>
          <a:p>
            <a:fld id="{E1092C3C-2EEF-4564-90BE-DA62EB451FDB}" type="slidenum">
              <a:rPr lang="ar-EG" smtClean="0"/>
              <a:pPr/>
              <a:t>‹#›</a:t>
            </a:fld>
            <a:endParaRPr lang="ar-EG"/>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D4B923-66AC-4013-A083-007CF7E06EB6}" type="datetimeFigureOut">
              <a:rPr lang="ar-EG" smtClean="0"/>
              <a:pPr/>
              <a:t>10/12/1436</a:t>
            </a:fld>
            <a:endParaRPr lang="ar-EG"/>
          </a:p>
        </p:txBody>
      </p:sp>
      <p:sp>
        <p:nvSpPr>
          <p:cNvPr id="3" name="Footer Placeholder 2"/>
          <p:cNvSpPr>
            <a:spLocks noGrp="1"/>
          </p:cNvSpPr>
          <p:nvPr>
            <p:ph type="ftr" sz="quarter" idx="11"/>
          </p:nvPr>
        </p:nvSpPr>
        <p:spPr/>
        <p:txBody>
          <a:bodyPr/>
          <a:lstStyle/>
          <a:p>
            <a:endParaRPr lang="ar-EG"/>
          </a:p>
        </p:txBody>
      </p:sp>
      <p:sp>
        <p:nvSpPr>
          <p:cNvPr id="4" name="Slide Number Placeholder 3"/>
          <p:cNvSpPr>
            <a:spLocks noGrp="1"/>
          </p:cNvSpPr>
          <p:nvPr>
            <p:ph type="sldNum" sz="quarter" idx="12"/>
          </p:nvPr>
        </p:nvSpPr>
        <p:spPr/>
        <p:txBody>
          <a:bodyPr/>
          <a:lstStyle/>
          <a:p>
            <a:fld id="{E1092C3C-2EEF-4564-90BE-DA62EB451FDB}" type="slidenum">
              <a:rPr lang="ar-EG" smtClean="0"/>
              <a:pPr/>
              <a:t>‹#›</a:t>
            </a:fld>
            <a:endParaRPr lang="ar-EG"/>
          </a:p>
        </p:txBody>
      </p:sp>
      <p:sp>
        <p:nvSpPr>
          <p:cNvPr id="5" name="TextBox 4"/>
          <p:cNvSpPr txBox="1"/>
          <p:nvPr userDrawn="1"/>
        </p:nvSpPr>
        <p:spPr>
          <a:xfrm>
            <a:off x="632520" y="6597932"/>
            <a:ext cx="5040560" cy="215444"/>
          </a:xfrm>
          <a:prstGeom prst="rect">
            <a:avLst/>
          </a:prstGeom>
          <a:noFill/>
        </p:spPr>
        <p:txBody>
          <a:bodyPr wrap="square" rtlCol="1">
            <a:spAutoFit/>
          </a:bodyPr>
          <a:lstStyle/>
          <a:p>
            <a:pPr algn="l"/>
            <a:r>
              <a:rPr lang="en-US" sz="800" b="0" dirty="0" smtClean="0">
                <a:solidFill>
                  <a:schemeClr val="accent2">
                    <a:lumMod val="75000"/>
                  </a:schemeClr>
                </a:solidFill>
                <a:latin typeface="Times New Roman" pitchFamily="18" charset="0"/>
                <a:cs typeface="Times New Roman" pitchFamily="18" charset="0"/>
              </a:rPr>
              <a:t>Dr. </a:t>
            </a:r>
            <a:r>
              <a:rPr lang="en-US" sz="800" b="0" dirty="0" err="1" smtClean="0">
                <a:solidFill>
                  <a:schemeClr val="accent2">
                    <a:lumMod val="75000"/>
                  </a:schemeClr>
                </a:solidFill>
                <a:latin typeface="Times New Roman" pitchFamily="18" charset="0"/>
                <a:cs typeface="Times New Roman" pitchFamily="18" charset="0"/>
              </a:rPr>
              <a:t>Wael</a:t>
            </a:r>
            <a:r>
              <a:rPr lang="en-US" sz="800" b="0" dirty="0" smtClean="0">
                <a:solidFill>
                  <a:schemeClr val="accent2">
                    <a:lumMod val="75000"/>
                  </a:schemeClr>
                </a:solidFill>
                <a:latin typeface="Times New Roman" pitchFamily="18" charset="0"/>
                <a:cs typeface="Times New Roman" pitchFamily="18" charset="0"/>
              </a:rPr>
              <a:t> Abo</a:t>
            </a:r>
            <a:r>
              <a:rPr lang="en-US" sz="800" b="0" baseline="0" dirty="0" smtClean="0">
                <a:solidFill>
                  <a:schemeClr val="accent2">
                    <a:lumMod val="75000"/>
                  </a:schemeClr>
                </a:solidFill>
                <a:latin typeface="Times New Roman" pitchFamily="18" charset="0"/>
                <a:cs typeface="Times New Roman" pitchFamily="18" charset="0"/>
              </a:rPr>
              <a:t> </a:t>
            </a:r>
            <a:r>
              <a:rPr lang="en-US" sz="800" b="0" baseline="0" dirty="0" err="1" smtClean="0">
                <a:solidFill>
                  <a:schemeClr val="accent2">
                    <a:lumMod val="75000"/>
                  </a:schemeClr>
                </a:solidFill>
                <a:latin typeface="Times New Roman" pitchFamily="18" charset="0"/>
                <a:cs typeface="Times New Roman" pitchFamily="18" charset="0"/>
              </a:rPr>
              <a:t>Neama</a:t>
            </a:r>
            <a:endParaRPr lang="ar-EG" sz="800" b="0" dirty="0">
              <a:solidFill>
                <a:schemeClr val="accent2">
                  <a:lumMod val="75000"/>
                </a:schemeClr>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8" name="Rectangle 27"/>
          <p:cNvSpPr/>
          <p:nvPr/>
        </p:nvSpPr>
        <p:spPr>
          <a:xfrm>
            <a:off x="1" y="366819"/>
            <a:ext cx="9906000" cy="8440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Rectangle 28"/>
          <p:cNvSpPr/>
          <p:nvPr/>
        </p:nvSpPr>
        <p:spPr>
          <a:xfrm>
            <a:off x="0" y="-1"/>
            <a:ext cx="9906000" cy="310663"/>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0" name="Rectangle 29"/>
          <p:cNvSpPr/>
          <p:nvPr/>
        </p:nvSpPr>
        <p:spPr>
          <a:xfrm>
            <a:off x="1" y="308277"/>
            <a:ext cx="9906001" cy="91441"/>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1" name="Rectangle 30"/>
          <p:cNvSpPr/>
          <p:nvPr/>
        </p:nvSpPr>
        <p:spPr>
          <a:xfrm flipV="1">
            <a:off x="5861031" y="360247"/>
            <a:ext cx="4044971"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Rectangle 31"/>
          <p:cNvSpPr/>
          <p:nvPr/>
        </p:nvSpPr>
        <p:spPr>
          <a:xfrm flipV="1">
            <a:off x="5861051" y="440113"/>
            <a:ext cx="4044951" cy="18003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3" name="Rounded Rectangle 32"/>
          <p:cNvSpPr/>
          <p:nvPr/>
        </p:nvSpPr>
        <p:spPr bwMode="white">
          <a:xfrm>
            <a:off x="5857951" y="497504"/>
            <a:ext cx="331851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4" name="Rounded Rectangle 33"/>
          <p:cNvSpPr/>
          <p:nvPr/>
        </p:nvSpPr>
        <p:spPr bwMode="white">
          <a:xfrm>
            <a:off x="7988117" y="588943"/>
            <a:ext cx="173355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5" name="Rectangle 34"/>
          <p:cNvSpPr/>
          <p:nvPr/>
        </p:nvSpPr>
        <p:spPr bwMode="invGray">
          <a:xfrm>
            <a:off x="9842047" y="-2001"/>
            <a:ext cx="62428"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6" name="Rectangle 35"/>
          <p:cNvSpPr/>
          <p:nvPr/>
        </p:nvSpPr>
        <p:spPr bwMode="invGray">
          <a:xfrm>
            <a:off x="9798188" y="-2001"/>
            <a:ext cx="29718"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7" name="Rectangle 36"/>
          <p:cNvSpPr/>
          <p:nvPr/>
        </p:nvSpPr>
        <p:spPr bwMode="invGray">
          <a:xfrm>
            <a:off x="9777547" y="-2001"/>
            <a:ext cx="9906" cy="621792"/>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8" name="Rectangle 37"/>
          <p:cNvSpPr/>
          <p:nvPr/>
        </p:nvSpPr>
        <p:spPr bwMode="invGray">
          <a:xfrm>
            <a:off x="9723375" y="-2001"/>
            <a:ext cx="29718" cy="621792"/>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9" name="Rectangle 38"/>
          <p:cNvSpPr/>
          <p:nvPr/>
        </p:nvSpPr>
        <p:spPr bwMode="invGray">
          <a:xfrm>
            <a:off x="9658650" y="380"/>
            <a:ext cx="59436" cy="585216"/>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0" name="Rectangle 39"/>
          <p:cNvSpPr/>
          <p:nvPr/>
        </p:nvSpPr>
        <p:spPr bwMode="invGray">
          <a:xfrm>
            <a:off x="9612931" y="380"/>
            <a:ext cx="9906" cy="585216"/>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Title Placeholder 21"/>
          <p:cNvSpPr>
            <a:spLocks noGrp="1"/>
          </p:cNvSpPr>
          <p:nvPr>
            <p:ph type="title"/>
          </p:nvPr>
        </p:nvSpPr>
        <p:spPr>
          <a:xfrm>
            <a:off x="495300" y="1143000"/>
            <a:ext cx="8915400" cy="10668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95300" y="2249424"/>
            <a:ext cx="8915400" cy="432511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7135414" y="612648"/>
            <a:ext cx="1037036" cy="457200"/>
          </a:xfrm>
          <a:prstGeom prst="rect">
            <a:avLst/>
          </a:prstGeom>
        </p:spPr>
        <p:txBody>
          <a:bodyPr vert="horz"/>
          <a:lstStyle>
            <a:lvl1pPr algn="l" eaLnBrk="1" latinLnBrk="0" hangingPunct="1">
              <a:defRPr kumimoji="0" sz="800">
                <a:solidFill>
                  <a:schemeClr val="accent2"/>
                </a:solidFill>
              </a:defRPr>
            </a:lvl1pPr>
          </a:lstStyle>
          <a:p>
            <a:fld id="{A0D4B923-66AC-4013-A083-007CF7E06EB6}" type="datetimeFigureOut">
              <a:rPr lang="ar-EG" smtClean="0"/>
              <a:pPr/>
              <a:t>10/12/1436</a:t>
            </a:fld>
            <a:endParaRPr lang="ar-EG"/>
          </a:p>
        </p:txBody>
      </p:sp>
      <p:sp>
        <p:nvSpPr>
          <p:cNvPr id="3" name="Footer Placeholder 2"/>
          <p:cNvSpPr>
            <a:spLocks noGrp="1"/>
          </p:cNvSpPr>
          <p:nvPr>
            <p:ph type="ftr" sz="quarter" idx="3"/>
          </p:nvPr>
        </p:nvSpPr>
        <p:spPr>
          <a:xfrm>
            <a:off x="5695950" y="612648"/>
            <a:ext cx="1436370" cy="457200"/>
          </a:xfrm>
          <a:prstGeom prst="rect">
            <a:avLst/>
          </a:prstGeom>
        </p:spPr>
        <p:txBody>
          <a:bodyPr vert="horz"/>
          <a:lstStyle>
            <a:lvl1pPr algn="r" eaLnBrk="1" latinLnBrk="0" hangingPunct="1">
              <a:defRPr kumimoji="0" sz="800">
                <a:solidFill>
                  <a:schemeClr val="accent2"/>
                </a:solidFill>
              </a:defRPr>
            </a:lvl1pPr>
          </a:lstStyle>
          <a:p>
            <a:endParaRPr lang="ar-EG"/>
          </a:p>
        </p:txBody>
      </p:sp>
      <p:sp>
        <p:nvSpPr>
          <p:cNvPr id="23" name="Slide Number Placeholder 22"/>
          <p:cNvSpPr>
            <a:spLocks noGrp="1"/>
          </p:cNvSpPr>
          <p:nvPr>
            <p:ph type="sldNum" sz="quarter" idx="4"/>
          </p:nvPr>
        </p:nvSpPr>
        <p:spPr>
          <a:xfrm>
            <a:off x="8855964" y="2272"/>
            <a:ext cx="825500" cy="365760"/>
          </a:xfrm>
          <a:prstGeom prst="rect">
            <a:avLst/>
          </a:prstGeom>
        </p:spPr>
        <p:txBody>
          <a:bodyPr vert="horz" anchor="b"/>
          <a:lstStyle>
            <a:lvl1pPr algn="r" eaLnBrk="1" latinLnBrk="0" hangingPunct="1">
              <a:defRPr kumimoji="0" sz="1800">
                <a:solidFill>
                  <a:srgbClr val="FFFFFF"/>
                </a:solidFill>
              </a:defRPr>
            </a:lvl1pPr>
          </a:lstStyle>
          <a:p>
            <a:fld id="{E1092C3C-2EEF-4564-90BE-DA62EB451FDB}" type="slidenum">
              <a:rPr lang="ar-EG" smtClean="0"/>
              <a:pPr/>
              <a:t>‹#›</a:t>
            </a:fld>
            <a:endParaRPr lang="ar-EG"/>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90" r:id="rId5"/>
    <p:sldLayoutId id="2147483691" r:id="rId6"/>
  </p:sldLayoutIdLst>
  <p:txStyles>
    <p:titleStyle>
      <a:lvl1pPr algn="l" rtl="1" eaLnBrk="1" latinLnBrk="0" hangingPunct="1">
        <a:spcBef>
          <a:spcPct val="0"/>
        </a:spcBef>
        <a:buNone/>
        <a:defRPr kumimoji="0" sz="4000" kern="1200">
          <a:solidFill>
            <a:schemeClr val="tx2"/>
          </a:solidFill>
          <a:latin typeface="+mj-lt"/>
          <a:ea typeface="+mj-ea"/>
          <a:cs typeface="+mj-cs"/>
        </a:defRPr>
      </a:lvl1pPr>
    </p:titleStyle>
    <p:bodyStyle>
      <a:lvl1pPr marL="365760" indent="-256032" algn="r" rtl="1"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368" indent="-246888" algn="r" rtl="1"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544" indent="-219456" algn="r" rtl="1" eaLnBrk="1" latinLnBrk="0" hangingPunct="1">
        <a:spcBef>
          <a:spcPts val="300"/>
        </a:spcBef>
        <a:buClr>
          <a:schemeClr val="accent1"/>
        </a:buClr>
        <a:buFont typeface="Wingdings 2"/>
        <a:buChar char=""/>
        <a:defRPr kumimoji="0" sz="2400" kern="1200">
          <a:solidFill>
            <a:schemeClr val="accent1"/>
          </a:solidFill>
          <a:latin typeface="+mn-lt"/>
          <a:ea typeface="+mn-ea"/>
          <a:cs typeface="+mn-cs"/>
        </a:defRPr>
      </a:lvl3pPr>
      <a:lvl4pPr marL="1179576" indent="-201168" algn="r" rtl="1" eaLnBrk="1" latinLnBrk="0" hangingPunct="1">
        <a:spcBef>
          <a:spcPts val="300"/>
        </a:spcBef>
        <a:buClr>
          <a:schemeClr val="accent1"/>
        </a:buClr>
        <a:buFont typeface="Wingdings 2"/>
        <a:buChar char=""/>
        <a:defRPr kumimoji="0" sz="2200" kern="1200">
          <a:solidFill>
            <a:schemeClr val="accent1"/>
          </a:solidFill>
          <a:latin typeface="+mn-lt"/>
          <a:ea typeface="+mn-ea"/>
          <a:cs typeface="+mn-cs"/>
        </a:defRPr>
      </a:lvl4pPr>
      <a:lvl5pPr marL="1389888" indent="-182880" algn="r" rtl="1" eaLnBrk="1" latinLnBrk="0" hangingPunct="1">
        <a:spcBef>
          <a:spcPts val="300"/>
        </a:spcBef>
        <a:buClr>
          <a:schemeClr val="accent3"/>
        </a:buClr>
        <a:buFont typeface="Georgia"/>
        <a:buChar char="▫"/>
        <a:defRPr kumimoji="0" sz="2000" kern="1200">
          <a:solidFill>
            <a:schemeClr val="accent3"/>
          </a:solidFill>
          <a:latin typeface="+mn-lt"/>
          <a:ea typeface="+mn-ea"/>
          <a:cs typeface="+mn-cs"/>
        </a:defRPr>
      </a:lvl5pPr>
      <a:lvl6pPr marL="1609344" indent="-182880" algn="r" rtl="1"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r" rtl="1"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r" rtl="1"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r" rtl="1"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6.xml"/><Relationship Id="rId5" Type="http://schemas.openxmlformats.org/officeDocument/2006/relationships/image" Target="../media/image6.jpeg"/><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6.xml"/><Relationship Id="rId4" Type="http://schemas.openxmlformats.org/officeDocument/2006/relationships/image" Target="../media/image9.jpeg"/></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6.xml"/><Relationship Id="rId4" Type="http://schemas.openxmlformats.org/officeDocument/2006/relationships/image" Target="../media/image14.jpeg"/></Relationships>
</file>

<file path=ppt/slides/_rels/slide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6.xml"/><Relationship Id="rId6" Type="http://schemas.openxmlformats.org/officeDocument/2006/relationships/image" Target="../media/image25.jpeg"/><Relationship Id="rId5" Type="http://schemas.openxmlformats.org/officeDocument/2006/relationships/image" Target="../media/image24.jpeg"/><Relationship Id="rId4" Type="http://schemas.openxmlformats.org/officeDocument/2006/relationships/image" Target="../media/image23.jpeg"/></Relationships>
</file>

<file path=ppt/slides/_rels/slide1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6.xml"/><Relationship Id="rId6" Type="http://schemas.openxmlformats.org/officeDocument/2006/relationships/image" Target="../media/image30.jpeg"/><Relationship Id="rId5" Type="http://schemas.openxmlformats.org/officeDocument/2006/relationships/image" Target="../media/image29.jpeg"/><Relationship Id="rId4" Type="http://schemas.openxmlformats.org/officeDocument/2006/relationships/image" Target="../media/image28.jpeg"/></Relationships>
</file>

<file path=ppt/slides/_rels/slide11.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48544" y="1844824"/>
            <a:ext cx="8390736" cy="2232248"/>
          </a:xfrm>
        </p:spPr>
        <p:txBody>
          <a:bodyPr numCol="1" anchor="ctr">
            <a:normAutofit fontScale="90000"/>
          </a:bodyPr>
          <a:lstStyle/>
          <a:p>
            <a:pPr lvl="0"/>
            <a:r>
              <a:rPr lang="en-US" sz="2400" b="1" dirty="0" smtClean="0"/>
              <a:t/>
            </a:r>
            <a:br>
              <a:rPr lang="en-US" sz="2400" b="1" dirty="0" smtClean="0"/>
            </a:br>
            <a:r>
              <a:rPr lang="en-US" sz="2400" b="1" dirty="0" smtClean="0"/>
              <a:t/>
            </a:r>
            <a:br>
              <a:rPr lang="en-US" sz="2400" b="1" dirty="0" smtClean="0"/>
            </a:br>
            <a:r>
              <a:rPr lang="en-US" sz="2400" b="1" dirty="0" smtClean="0"/>
              <a:t/>
            </a:r>
            <a:br>
              <a:rPr lang="en-US" sz="2400" b="1" dirty="0" smtClean="0"/>
            </a:br>
            <a:r>
              <a:rPr lang="en-US" sz="2400" b="1" dirty="0" smtClean="0"/>
              <a:t/>
            </a:r>
            <a:br>
              <a:rPr lang="en-US" sz="2400" b="1" dirty="0" smtClean="0"/>
            </a:br>
            <a:r>
              <a:rPr lang="en-US" sz="2400" b="1" dirty="0" smtClean="0"/>
              <a:t/>
            </a:r>
            <a:br>
              <a:rPr lang="en-US" sz="2400" b="1" dirty="0" smtClean="0"/>
            </a:br>
            <a:r>
              <a:rPr lang="en-US" sz="2400" b="1" dirty="0" smtClean="0"/>
              <a:t>Improving BIM as an Architectural Design tool towards Sustainability through applying LEED categories on its database </a:t>
            </a:r>
            <a:br>
              <a:rPr lang="en-US" sz="2400" b="1" dirty="0" smtClean="0"/>
            </a:br>
            <a:r>
              <a:rPr lang="en-US" dirty="0" smtClean="0"/>
              <a:t/>
            </a:r>
            <a:br>
              <a:rPr lang="en-US" dirty="0" smtClean="0"/>
            </a:br>
            <a:r>
              <a:rPr lang="en-US" dirty="0" smtClean="0"/>
              <a:t/>
            </a:r>
            <a:br>
              <a:rPr lang="en-US" dirty="0" smtClean="0"/>
            </a:br>
            <a:r>
              <a:rPr lang="en-US" sz="1300" dirty="0" smtClean="0"/>
              <a:t>Dr.Wael Ahmed Shaaban Abo Neama</a:t>
            </a:r>
            <a:br>
              <a:rPr lang="en-US" sz="1300" dirty="0" smtClean="0"/>
            </a:br>
            <a:r>
              <a:rPr lang="en-US" dirty="0" smtClean="0"/>
              <a:t> </a:t>
            </a:r>
            <a:endParaRPr lang="ar-EG" dirty="0"/>
          </a:p>
        </p:txBody>
      </p:sp>
      <p:sp>
        <p:nvSpPr>
          <p:cNvPr id="3" name="Subtitle 2"/>
          <p:cNvSpPr>
            <a:spLocks noGrp="1"/>
          </p:cNvSpPr>
          <p:nvPr>
            <p:ph type="subTitle" idx="1"/>
          </p:nvPr>
        </p:nvSpPr>
        <p:spPr>
          <a:xfrm>
            <a:off x="848544" y="3643314"/>
            <a:ext cx="6033282" cy="1500198"/>
          </a:xfrm>
        </p:spPr>
        <p:txBody>
          <a:bodyPr>
            <a:normAutofit/>
          </a:bodyPr>
          <a:lstStyle/>
          <a:p>
            <a:endParaRPr lang="ar-EG" sz="800" i="1" dirty="0" smtClean="0">
              <a:latin typeface="Arial" pitchFamily="34" charset="0"/>
              <a:cs typeface="Arial" pitchFamily="34" charset="0"/>
            </a:endParaRPr>
          </a:p>
          <a:p>
            <a:endParaRPr lang="en-US" sz="900" i="1" dirty="0" smtClean="0">
              <a:latin typeface="Arial" pitchFamily="34" charset="0"/>
              <a:cs typeface="Arial" pitchFamily="34" charset="0"/>
            </a:endParaRPr>
          </a:p>
          <a:p>
            <a:r>
              <a:rPr lang="en-US" sz="1400" b="1" dirty="0" smtClean="0">
                <a:latin typeface="Tahoma" pitchFamily="34" charset="0"/>
                <a:ea typeface="Tahoma" pitchFamily="34" charset="0"/>
                <a:cs typeface="Tahoma" pitchFamily="34" charset="0"/>
              </a:rPr>
              <a:t>Dr. Wael A. Aboneama</a:t>
            </a:r>
          </a:p>
          <a:p>
            <a:r>
              <a:rPr lang="en-US" sz="900" i="1" dirty="0" smtClean="0">
                <a:latin typeface="Arial" pitchFamily="34" charset="0"/>
                <a:cs typeface="Arial" pitchFamily="34" charset="0"/>
              </a:rPr>
              <a:t>Associate Professor </a:t>
            </a:r>
            <a:r>
              <a:rPr lang="en-US" sz="900" i="1" dirty="0">
                <a:latin typeface="Arial" pitchFamily="34" charset="0"/>
                <a:cs typeface="Arial" pitchFamily="34" charset="0"/>
              </a:rPr>
              <a:t>In Architectural Department, Faculty Of Fine Arts, </a:t>
            </a:r>
            <a:r>
              <a:rPr lang="en-US" sz="900" i="1" dirty="0" smtClean="0">
                <a:latin typeface="Arial" pitchFamily="34" charset="0"/>
                <a:cs typeface="Arial" pitchFamily="34" charset="0"/>
              </a:rPr>
              <a:t>Zamalek</a:t>
            </a:r>
            <a:r>
              <a:rPr lang="en-US" sz="900" i="1" dirty="0">
                <a:latin typeface="Arial" pitchFamily="34" charset="0"/>
                <a:cs typeface="Arial" pitchFamily="34" charset="0"/>
              </a:rPr>
              <a:t>, </a:t>
            </a:r>
            <a:r>
              <a:rPr lang="en-US" sz="900" i="1" dirty="0" smtClean="0">
                <a:latin typeface="Arial" pitchFamily="34" charset="0"/>
                <a:cs typeface="Arial" pitchFamily="34" charset="0"/>
              </a:rPr>
              <a:t>Cairo, Egypt</a:t>
            </a:r>
          </a:p>
          <a:p>
            <a:r>
              <a:rPr lang="en-US" sz="800" dirty="0">
                <a:latin typeface="Arial" pitchFamily="34" charset="0"/>
                <a:cs typeface="Arial" pitchFamily="34" charset="0"/>
              </a:rPr>
              <a:t/>
            </a:r>
            <a:br>
              <a:rPr lang="en-US" sz="800" dirty="0">
                <a:latin typeface="Arial" pitchFamily="34" charset="0"/>
                <a:cs typeface="Arial" pitchFamily="34" charset="0"/>
              </a:rPr>
            </a:br>
            <a:r>
              <a:rPr lang="en-US" sz="800" dirty="0">
                <a:latin typeface="Arial" pitchFamily="34" charset="0"/>
                <a:cs typeface="Arial" pitchFamily="34" charset="0"/>
              </a:rPr>
              <a:t>	</a:t>
            </a:r>
            <a:r>
              <a:rPr lang="en-US" sz="900" i="1" dirty="0" smtClean="0">
                <a:latin typeface="Arial" pitchFamily="34" charset="0"/>
                <a:cs typeface="Arial" pitchFamily="34" charset="0"/>
              </a:rPr>
              <a:t>E-mail Address</a:t>
            </a:r>
            <a:r>
              <a:rPr lang="en-US" sz="1100" i="1" dirty="0" smtClean="0">
                <a:latin typeface="Arial" pitchFamily="34" charset="0"/>
                <a:cs typeface="Arial" pitchFamily="34" charset="0"/>
              </a:rPr>
              <a:t>: </a:t>
            </a:r>
            <a:r>
              <a:rPr lang="en-US" sz="1100" i="1" u="sng" dirty="0" smtClean="0">
                <a:solidFill>
                  <a:srgbClr val="C00000"/>
                </a:solidFill>
                <a:latin typeface="Arial" pitchFamily="34" charset="0"/>
                <a:cs typeface="Arial" pitchFamily="34" charset="0"/>
              </a:rPr>
              <a:t>wael.aboneama@gmail.com</a:t>
            </a:r>
            <a:r>
              <a:rPr lang="en-US" sz="1100" i="1" dirty="0" smtClean="0">
                <a:solidFill>
                  <a:srgbClr val="FF0000"/>
                </a:solidFill>
                <a:latin typeface="Arial" pitchFamily="34" charset="0"/>
                <a:cs typeface="Arial" pitchFamily="34" charset="0"/>
              </a:rPr>
              <a:t> </a:t>
            </a:r>
          </a:p>
          <a:p>
            <a:pPr>
              <a:lnSpc>
                <a:spcPct val="110000"/>
              </a:lnSpc>
            </a:pPr>
            <a:r>
              <a:rPr lang="en-US" sz="1200" i="1" dirty="0" smtClean="0">
                <a:latin typeface="Arial" pitchFamily="34" charset="0"/>
                <a:cs typeface="Arial" pitchFamily="34" charset="0"/>
              </a:rPr>
              <a:t>Mobile</a:t>
            </a:r>
            <a:r>
              <a:rPr lang="en-US" sz="1200" dirty="0">
                <a:latin typeface="Arial" pitchFamily="34" charset="0"/>
                <a:cs typeface="Arial" pitchFamily="34" charset="0"/>
              </a:rPr>
              <a:t>:</a:t>
            </a:r>
            <a:r>
              <a:rPr lang="en-US" sz="1200" i="1" dirty="0">
                <a:latin typeface="Arial" pitchFamily="34" charset="0"/>
                <a:cs typeface="Arial" pitchFamily="34" charset="0"/>
              </a:rPr>
              <a:t> </a:t>
            </a:r>
            <a:r>
              <a:rPr lang="en-US" sz="1200" i="1" dirty="0" smtClean="0">
                <a:latin typeface="Arial" pitchFamily="34" charset="0"/>
                <a:cs typeface="Arial" pitchFamily="34" charset="0"/>
              </a:rPr>
              <a:t>(+</a:t>
            </a:r>
            <a:r>
              <a:rPr lang="en-US" sz="1200" i="1" dirty="0">
                <a:latin typeface="Arial" pitchFamily="34" charset="0"/>
                <a:cs typeface="Arial" pitchFamily="34" charset="0"/>
              </a:rPr>
              <a:t>20) 100 1426 </a:t>
            </a:r>
            <a:r>
              <a:rPr lang="en-US" sz="1200" i="1" dirty="0" smtClean="0">
                <a:latin typeface="Arial" pitchFamily="34" charset="0"/>
                <a:cs typeface="Arial" pitchFamily="34" charset="0"/>
              </a:rPr>
              <a:t>210</a:t>
            </a:r>
            <a:endParaRPr lang="ar-EG" sz="1200" dirty="0">
              <a:latin typeface="Arial" pitchFamily="34" charset="0"/>
              <a:cs typeface="Arial" pitchFamily="34" charset="0"/>
            </a:endParaRPr>
          </a:p>
        </p:txBody>
      </p:sp>
      <p:pic>
        <p:nvPicPr>
          <p:cNvPr id="6" name="Picture 5" descr="satellite 2.png"/>
          <p:cNvPicPr>
            <a:picLocks noChangeAspect="1"/>
          </p:cNvPicPr>
          <p:nvPr/>
        </p:nvPicPr>
        <p:blipFill>
          <a:blip r:embed="rId2" cstate="email">
            <a:extLst>
              <a:ext uri="{28A0092B-C50C-407E-A947-70E740481C1C}">
                <a14:useLocalDpi xmlns:a14="http://schemas.microsoft.com/office/drawing/2010/main"/>
              </a:ext>
            </a:extLst>
          </a:blip>
          <a:srcRect l="2174" t="5897" r="2174" b="5640"/>
          <a:stretch>
            <a:fillRect/>
          </a:stretch>
        </p:blipFill>
        <p:spPr>
          <a:xfrm>
            <a:off x="738158" y="5429264"/>
            <a:ext cx="3143272" cy="1071570"/>
          </a:xfrm>
          <a:prstGeom prst="rect">
            <a:avLst/>
          </a:prstGeom>
        </p:spPr>
      </p:pic>
    </p:spTree>
    <p:extLst>
      <p:ext uri="{BB962C8B-B14F-4D97-AF65-F5344CB8AC3E}">
        <p14:creationId xmlns:p14="http://schemas.microsoft.com/office/powerpoint/2010/main" val="144095090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32520" y="785794"/>
            <a:ext cx="4968552" cy="5970865"/>
          </a:xfrm>
          <a:prstGeom prst="rect">
            <a:avLst/>
          </a:prstGeom>
          <a:noFill/>
        </p:spPr>
        <p:txBody>
          <a:bodyPr wrap="square" rtlCol="1">
            <a:spAutoFit/>
          </a:bodyPr>
          <a:lstStyle/>
          <a:p>
            <a:pPr algn="just" rtl="0"/>
            <a:r>
              <a:rPr lang="en-US" b="1" dirty="0">
                <a:solidFill>
                  <a:schemeClr val="accent2">
                    <a:lumMod val="75000"/>
                  </a:schemeClr>
                </a:solidFill>
              </a:rPr>
              <a:t>Abstract</a:t>
            </a:r>
            <a:r>
              <a:rPr lang="en-US" b="1" dirty="0" smtClean="0">
                <a:solidFill>
                  <a:schemeClr val="accent2">
                    <a:lumMod val="75000"/>
                  </a:schemeClr>
                </a:solidFill>
              </a:rPr>
              <a:t>:</a:t>
            </a:r>
          </a:p>
          <a:p>
            <a:pPr algn="just" rtl="0"/>
            <a:endParaRPr lang="en-US" sz="1400" dirty="0"/>
          </a:p>
          <a:p>
            <a:pPr algn="just" rtl="0"/>
            <a:r>
              <a:rPr lang="en-US" sz="1400" dirty="0" smtClean="0">
                <a:solidFill>
                  <a:schemeClr val="tx1">
                    <a:lumMod val="65000"/>
                    <a:lumOff val="35000"/>
                  </a:schemeClr>
                </a:solidFill>
                <a:latin typeface="Times New Roman" pitchFamily="18" charset="0"/>
                <a:cs typeface="Times New Roman" pitchFamily="18" charset="0"/>
              </a:rPr>
              <a:t>Architectural design was influenced through the last century by several high-tech design tools. Last decade Building Information Model "BIM" has proved its capabilities as an effective production tool for construction industry. It helps the architect to go through the construction documents accurately and faster for building calculations, coordination between all disciplines, and to carry out the architectural drawings faster with minimum problems. Architectural design tools development is running in two directions: First, one depends on developing a helpful tool for the architect to facilitate producing complicated forms and construction problems; the second one is the implementation of artificial intelligence to solve design problems and to lead towards better building performance. This research is oriented to the second direction. </a:t>
            </a:r>
          </a:p>
          <a:p>
            <a:pPr algn="just" rtl="0"/>
            <a:r>
              <a:rPr lang="en-US" sz="1400" dirty="0" smtClean="0">
                <a:solidFill>
                  <a:schemeClr val="tx1">
                    <a:lumMod val="65000"/>
                    <a:lumOff val="35000"/>
                  </a:schemeClr>
                </a:solidFill>
                <a:latin typeface="Times New Roman" pitchFamily="18" charset="0"/>
                <a:cs typeface="Times New Roman" pitchFamily="18" charset="0"/>
              </a:rPr>
              <a:t>In case of applying LEED categories, which describes sustainability principals into the BIM database, we will ensure that the outcome of this design tool will meet sustainability guidelines. One of the best direction of enhancing BIM as an architectural design and documentation tool is to enlarge the scope and hierarchy of its database to include LEED categories as one of the most important rating system in the world and applied in many regions. It will push architects forward towards sustainable designs and saving environmental resources based on up to date information</a:t>
            </a:r>
          </a:p>
          <a:p>
            <a:pPr algn="just" rtl="0"/>
            <a:endParaRPr lang="en-US" sz="1400" dirty="0">
              <a:solidFill>
                <a:schemeClr val="tx1">
                  <a:lumMod val="65000"/>
                  <a:lumOff val="35000"/>
                </a:schemeClr>
              </a:solidFill>
              <a:latin typeface="Times New Roman" pitchFamily="18" charset="0"/>
              <a:cs typeface="Times New Roman" pitchFamily="18" charset="0"/>
            </a:endParaRPr>
          </a:p>
        </p:txBody>
      </p:sp>
      <p:pic>
        <p:nvPicPr>
          <p:cNvPr id="5" name="Picture 4" descr="6a019b00bdedf0970b01a5115f9897970c.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857916" y="2118111"/>
            <a:ext cx="4024306" cy="2311021"/>
          </a:xfrm>
          <a:prstGeom prst="rect">
            <a:avLst/>
          </a:prstGeom>
        </p:spPr>
      </p:pic>
      <p:pic>
        <p:nvPicPr>
          <p:cNvPr id="6" name="Picture 5" descr="2011-09-29_1533.png"/>
          <p:cNvPicPr>
            <a:picLocks noChangeAspect="1"/>
          </p:cNvPicPr>
          <p:nvPr/>
        </p:nvPicPr>
        <p:blipFill>
          <a:blip r:embed="rId3" cstate="email">
            <a:extLst>
              <a:ext uri="{28A0092B-C50C-407E-A947-70E740481C1C}">
                <a14:useLocalDpi xmlns:a14="http://schemas.microsoft.com/office/drawing/2010/main"/>
              </a:ext>
            </a:extLst>
          </a:blip>
          <a:srcRect t="5714" b="8571"/>
          <a:stretch>
            <a:fillRect/>
          </a:stretch>
        </p:blipFill>
        <p:spPr>
          <a:xfrm>
            <a:off x="5881694" y="4500570"/>
            <a:ext cx="3988150" cy="2357430"/>
          </a:xfrm>
          <a:prstGeom prst="rect">
            <a:avLst/>
          </a:prstGeom>
        </p:spPr>
      </p:pic>
      <p:pic>
        <p:nvPicPr>
          <p:cNvPr id="7" name="Picture 6" descr="products_axisvm_bim_9_01n.jp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798142" y="785794"/>
            <a:ext cx="2096473" cy="1260504"/>
          </a:xfrm>
          <a:prstGeom prst="rect">
            <a:avLst/>
          </a:prstGeom>
        </p:spPr>
      </p:pic>
      <p:pic>
        <p:nvPicPr>
          <p:cNvPr id="8" name="Picture 7" descr="bim-revit.jpeg"/>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881694" y="785794"/>
            <a:ext cx="1845010" cy="1285860"/>
          </a:xfrm>
          <a:prstGeom prst="rect">
            <a:avLst/>
          </a:prstGeom>
        </p:spPr>
      </p:pic>
    </p:spTree>
    <p:extLst>
      <p:ext uri="{BB962C8B-B14F-4D97-AF65-F5344CB8AC3E}">
        <p14:creationId xmlns:p14="http://schemas.microsoft.com/office/powerpoint/2010/main" val="45799167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632520" y="500042"/>
            <a:ext cx="4968552" cy="3816429"/>
          </a:xfrm>
          <a:prstGeom prst="rect">
            <a:avLst/>
          </a:prstGeom>
          <a:noFill/>
        </p:spPr>
        <p:txBody>
          <a:bodyPr wrap="square" rtlCol="1">
            <a:spAutoFit/>
          </a:bodyPr>
          <a:lstStyle/>
          <a:p>
            <a:pPr algn="just" rtl="0"/>
            <a:r>
              <a:rPr lang="en-US" b="1" dirty="0" smtClean="0">
                <a:solidFill>
                  <a:schemeClr val="accent2">
                    <a:lumMod val="75000"/>
                  </a:schemeClr>
                </a:solidFill>
              </a:rPr>
              <a:t>Introduction &amp; Background:</a:t>
            </a:r>
          </a:p>
          <a:p>
            <a:pPr algn="just" rtl="0"/>
            <a:endParaRPr lang="en-US" sz="1400" dirty="0" smtClean="0">
              <a:solidFill>
                <a:schemeClr val="tx1">
                  <a:lumMod val="65000"/>
                  <a:lumOff val="35000"/>
                </a:schemeClr>
              </a:solidFill>
              <a:latin typeface="Times New Roman" pitchFamily="18" charset="0"/>
              <a:cs typeface="Times New Roman" pitchFamily="18" charset="0"/>
            </a:endParaRPr>
          </a:p>
          <a:p>
            <a:pPr algn="just" rtl="0"/>
            <a:r>
              <a:rPr lang="en-GB" sz="1400" dirty="0" smtClean="0">
                <a:solidFill>
                  <a:schemeClr val="tx1">
                    <a:lumMod val="65000"/>
                    <a:lumOff val="35000"/>
                  </a:schemeClr>
                </a:solidFill>
                <a:latin typeface="Times New Roman" pitchFamily="18" charset="0"/>
                <a:cs typeface="Times New Roman" pitchFamily="18" charset="0"/>
              </a:rPr>
              <a:t>Nobody can deny that there is no building design or construction document is not produced using one of the computer programs. Engineering and BIM "Building Information Model" programs are nowadays the design tools beside ruler, pencil, and protractor.</a:t>
            </a:r>
          </a:p>
          <a:p>
            <a:pPr algn="l" rtl="0"/>
            <a:r>
              <a:rPr lang="en-US" sz="1400" dirty="0" smtClean="0">
                <a:solidFill>
                  <a:schemeClr val="tx1">
                    <a:lumMod val="65000"/>
                    <a:lumOff val="35000"/>
                  </a:schemeClr>
                </a:solidFill>
                <a:latin typeface="Times New Roman" pitchFamily="18" charset="0"/>
                <a:cs typeface="Times New Roman" pitchFamily="18" charset="0"/>
              </a:rPr>
              <a:t>If we input the sustainability principals into those architectural programs database, we will ensure that the outcome of that program is revised against sustainability guidelines. That means we can protect our environment through enhancing the outcome of architectural design tools by applying sustainability principals into their database. </a:t>
            </a:r>
          </a:p>
          <a:p>
            <a:pPr algn="l"/>
            <a:r>
              <a:rPr lang="en-GB" sz="1400" dirty="0" smtClean="0">
                <a:solidFill>
                  <a:schemeClr val="tx1">
                    <a:lumMod val="65000"/>
                    <a:lumOff val="35000"/>
                  </a:schemeClr>
                </a:solidFill>
                <a:latin typeface="Times New Roman" pitchFamily="18" charset="0"/>
                <a:cs typeface="Times New Roman" pitchFamily="18" charset="0"/>
              </a:rPr>
              <a:t>Architectural design tools specially BIM have many structural and constructional database to enhance building construction and coordination between different disciplines</a:t>
            </a:r>
          </a:p>
          <a:p>
            <a:pPr algn="just" rtl="0"/>
            <a:endParaRPr lang="en-GB" sz="1400" dirty="0" smtClean="0">
              <a:solidFill>
                <a:schemeClr val="tx1">
                  <a:lumMod val="65000"/>
                  <a:lumOff val="35000"/>
                </a:schemeClr>
              </a:solidFill>
              <a:latin typeface="Times New Roman" pitchFamily="18" charset="0"/>
              <a:cs typeface="Times New Roman" pitchFamily="18" charset="0"/>
            </a:endParaRPr>
          </a:p>
          <a:p>
            <a:pPr algn="just" rtl="0"/>
            <a:endParaRPr lang="en-GB" sz="1400" dirty="0" smtClean="0">
              <a:solidFill>
                <a:schemeClr val="tx1">
                  <a:lumMod val="65000"/>
                  <a:lumOff val="35000"/>
                </a:schemeClr>
              </a:solidFill>
              <a:latin typeface="Times New Roman" pitchFamily="18" charset="0"/>
              <a:cs typeface="Times New Roman" pitchFamily="18" charset="0"/>
            </a:endParaRPr>
          </a:p>
        </p:txBody>
      </p:sp>
      <p:pic>
        <p:nvPicPr>
          <p:cNvPr id="11" name="Picture 10" descr="6-one-planet-principles.jpg"/>
          <p:cNvPicPr>
            <a:picLocks noChangeAspect="1"/>
          </p:cNvPicPr>
          <p:nvPr/>
        </p:nvPicPr>
        <p:blipFill>
          <a:blip r:embed="rId2"/>
          <a:stretch>
            <a:fillRect/>
          </a:stretch>
        </p:blipFill>
        <p:spPr>
          <a:xfrm>
            <a:off x="5786478" y="642918"/>
            <a:ext cx="4167182" cy="2500330"/>
          </a:xfrm>
          <a:prstGeom prst="rect">
            <a:avLst/>
          </a:prstGeom>
        </p:spPr>
      </p:pic>
      <p:pic>
        <p:nvPicPr>
          <p:cNvPr id="12" name="Picture 11" descr="6a0115704f0347970b016304c1029f970d.jp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38158" y="4143380"/>
            <a:ext cx="5006663" cy="2391312"/>
          </a:xfrm>
          <a:prstGeom prst="rect">
            <a:avLst/>
          </a:prstGeom>
        </p:spPr>
      </p:pic>
      <p:pic>
        <p:nvPicPr>
          <p:cNvPr id="13" name="Picture 12" descr="att8.jp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881694" y="3214686"/>
            <a:ext cx="4000528" cy="3357586"/>
          </a:xfrm>
          <a:prstGeom prst="rect">
            <a:avLst/>
          </a:prstGeom>
        </p:spPr>
      </p:pic>
    </p:spTree>
    <p:extLst>
      <p:ext uri="{BB962C8B-B14F-4D97-AF65-F5344CB8AC3E}">
        <p14:creationId xmlns:p14="http://schemas.microsoft.com/office/powerpoint/2010/main" val="335307451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32520" y="672845"/>
            <a:ext cx="5106298" cy="5324535"/>
          </a:xfrm>
          <a:prstGeom prst="rect">
            <a:avLst/>
          </a:prstGeom>
          <a:noFill/>
        </p:spPr>
        <p:txBody>
          <a:bodyPr wrap="square" rtlCol="1">
            <a:spAutoFit/>
          </a:bodyPr>
          <a:lstStyle/>
          <a:p>
            <a:pPr algn="l" rtl="0"/>
            <a:r>
              <a:rPr lang="en-US" b="1" dirty="0">
                <a:solidFill>
                  <a:schemeClr val="accent2">
                    <a:lumMod val="75000"/>
                  </a:schemeClr>
                </a:solidFill>
                <a:latin typeface="Tahoma" pitchFamily="34" charset="0"/>
                <a:ea typeface="Tahoma" pitchFamily="34" charset="0"/>
                <a:cs typeface="Tahoma" pitchFamily="34" charset="0"/>
              </a:rPr>
              <a:t>Literature </a:t>
            </a:r>
            <a:r>
              <a:rPr lang="en-US" b="1" dirty="0" smtClean="0">
                <a:solidFill>
                  <a:schemeClr val="accent2">
                    <a:lumMod val="75000"/>
                  </a:schemeClr>
                </a:solidFill>
                <a:latin typeface="Tahoma" pitchFamily="34" charset="0"/>
                <a:ea typeface="Tahoma" pitchFamily="34" charset="0"/>
                <a:cs typeface="Tahoma" pitchFamily="34" charset="0"/>
              </a:rPr>
              <a:t>review:</a:t>
            </a:r>
            <a:endParaRPr lang="en-US" b="1" dirty="0">
              <a:solidFill>
                <a:schemeClr val="accent2">
                  <a:lumMod val="75000"/>
                </a:schemeClr>
              </a:solidFill>
              <a:latin typeface="Tahoma" pitchFamily="34" charset="0"/>
              <a:ea typeface="Tahoma" pitchFamily="34" charset="0"/>
              <a:cs typeface="Tahoma" pitchFamily="34" charset="0"/>
            </a:endParaRPr>
          </a:p>
          <a:p>
            <a:pPr algn="l" rtl="0"/>
            <a:endParaRPr lang="en-US" sz="1400" dirty="0" smtClean="0">
              <a:solidFill>
                <a:schemeClr val="tx1">
                  <a:lumMod val="65000"/>
                  <a:lumOff val="35000"/>
                </a:schemeClr>
              </a:solidFill>
              <a:latin typeface="Times New Roman" pitchFamily="18" charset="0"/>
              <a:cs typeface="Times New Roman" pitchFamily="18" charset="0"/>
            </a:endParaRPr>
          </a:p>
          <a:p>
            <a:pPr algn="l" rtl="0"/>
            <a:r>
              <a:rPr lang="en-US" sz="1400" b="1" dirty="0" smtClean="0">
                <a:solidFill>
                  <a:schemeClr val="accent2">
                    <a:lumMod val="75000"/>
                  </a:schemeClr>
                </a:solidFill>
                <a:latin typeface="Times New Roman" pitchFamily="18" charset="0"/>
                <a:cs typeface="Times New Roman" pitchFamily="18" charset="0"/>
              </a:rPr>
              <a:t>Building information modeling (BIM):</a:t>
            </a:r>
          </a:p>
          <a:p>
            <a:pPr algn="l" rtl="0"/>
            <a:endParaRPr lang="en-US" sz="1400" dirty="0" smtClean="0">
              <a:solidFill>
                <a:schemeClr val="tx1">
                  <a:lumMod val="65000"/>
                  <a:lumOff val="35000"/>
                </a:schemeClr>
              </a:solidFill>
              <a:latin typeface="Times New Roman" pitchFamily="18" charset="0"/>
              <a:cs typeface="Times New Roman" pitchFamily="18" charset="0"/>
            </a:endParaRPr>
          </a:p>
          <a:p>
            <a:pPr algn="just" rtl="0"/>
            <a:r>
              <a:rPr lang="en-US" sz="1400" b="1" dirty="0" smtClean="0">
                <a:solidFill>
                  <a:schemeClr val="tx1">
                    <a:lumMod val="65000"/>
                    <a:lumOff val="35000"/>
                  </a:schemeClr>
                </a:solidFill>
                <a:latin typeface="Times New Roman" pitchFamily="18" charset="0"/>
                <a:cs typeface="Times New Roman" pitchFamily="18" charset="0"/>
              </a:rPr>
              <a:t>Building information modeling</a:t>
            </a:r>
            <a:r>
              <a:rPr lang="en-US" sz="1400" dirty="0" smtClean="0">
                <a:solidFill>
                  <a:schemeClr val="tx1">
                    <a:lumMod val="65000"/>
                    <a:lumOff val="35000"/>
                  </a:schemeClr>
                </a:solidFill>
                <a:latin typeface="Times New Roman" pitchFamily="18" charset="0"/>
                <a:cs typeface="Times New Roman" pitchFamily="18" charset="0"/>
              </a:rPr>
              <a:t> </a:t>
            </a:r>
            <a:r>
              <a:rPr lang="en-US" sz="1400" b="1" dirty="0" smtClean="0">
                <a:solidFill>
                  <a:schemeClr val="tx1">
                    <a:lumMod val="65000"/>
                    <a:lumOff val="35000"/>
                  </a:schemeClr>
                </a:solidFill>
                <a:latin typeface="Times New Roman" pitchFamily="18" charset="0"/>
                <a:cs typeface="Times New Roman" pitchFamily="18" charset="0"/>
              </a:rPr>
              <a:t>(BIM) </a:t>
            </a:r>
            <a:r>
              <a:rPr lang="en-US" sz="1400" dirty="0" smtClean="0">
                <a:solidFill>
                  <a:schemeClr val="tx1">
                    <a:lumMod val="65000"/>
                    <a:lumOff val="35000"/>
                  </a:schemeClr>
                </a:solidFill>
                <a:latin typeface="Times New Roman" pitchFamily="18" charset="0"/>
                <a:cs typeface="Times New Roman" pitchFamily="18" charset="0"/>
              </a:rPr>
              <a:t>is a process involving the generation and management of digital representations of physical and functional characteristics of all building components. </a:t>
            </a:r>
          </a:p>
          <a:p>
            <a:pPr algn="just" rtl="0"/>
            <a:endParaRPr lang="en-US" sz="1400" dirty="0" smtClean="0">
              <a:solidFill>
                <a:schemeClr val="tx1">
                  <a:lumMod val="65000"/>
                  <a:lumOff val="35000"/>
                </a:schemeClr>
              </a:solidFill>
              <a:latin typeface="Times New Roman" pitchFamily="18" charset="0"/>
              <a:cs typeface="Times New Roman" pitchFamily="18" charset="0"/>
            </a:endParaRPr>
          </a:p>
          <a:p>
            <a:pPr algn="just" rtl="0"/>
            <a:r>
              <a:rPr lang="en-US" sz="1400" dirty="0" smtClean="0">
                <a:solidFill>
                  <a:schemeClr val="tx1">
                    <a:lumMod val="65000"/>
                    <a:lumOff val="35000"/>
                  </a:schemeClr>
                </a:solidFill>
                <a:latin typeface="Times New Roman" pitchFamily="18" charset="0"/>
                <a:cs typeface="Times New Roman" pitchFamily="18" charset="0"/>
              </a:rPr>
              <a:t>There are many definitions of Building Information Modeling (BIM), but it is simply the means by which everyone can understand a building through the use of a digital model. Modeling an asset in digital form enables those who interact with the building to optimize their actions, resulting in a greater whole life value for the asset.</a:t>
            </a:r>
          </a:p>
          <a:p>
            <a:pPr algn="just" rtl="0"/>
            <a:endParaRPr lang="en-US" sz="1400" dirty="0" smtClean="0">
              <a:solidFill>
                <a:schemeClr val="tx1">
                  <a:lumMod val="65000"/>
                  <a:lumOff val="35000"/>
                </a:schemeClr>
              </a:solidFill>
              <a:latin typeface="Times New Roman" pitchFamily="18" charset="0"/>
              <a:cs typeface="Times New Roman" pitchFamily="18" charset="0"/>
            </a:endParaRPr>
          </a:p>
          <a:p>
            <a:pPr algn="just" rtl="0"/>
            <a:r>
              <a:rPr lang="en-US" sz="1400" dirty="0" smtClean="0">
                <a:solidFill>
                  <a:schemeClr val="tx1">
                    <a:lumMod val="65000"/>
                    <a:lumOff val="35000"/>
                  </a:schemeClr>
                </a:solidFill>
                <a:latin typeface="Times New Roman" pitchFamily="18" charset="0"/>
                <a:cs typeface="Times New Roman" pitchFamily="18" charset="0"/>
              </a:rPr>
              <a:t>BIM brings together all of the information about every component of a building, in one place. It makes it possible for anyone to access that information for any purpose, e.g. to integrate different aspects of the design more effectively</a:t>
            </a:r>
          </a:p>
          <a:p>
            <a:pPr algn="just" rtl="0"/>
            <a:endParaRPr lang="en-US" sz="1400" dirty="0" smtClean="0">
              <a:solidFill>
                <a:schemeClr val="tx1">
                  <a:lumMod val="65000"/>
                  <a:lumOff val="35000"/>
                </a:schemeClr>
              </a:solidFill>
              <a:latin typeface="Times New Roman" pitchFamily="18" charset="0"/>
              <a:cs typeface="Times New Roman" pitchFamily="18" charset="0"/>
            </a:endParaRPr>
          </a:p>
          <a:p>
            <a:pPr algn="just" rtl="0"/>
            <a:r>
              <a:rPr lang="en-US" sz="1400" dirty="0" smtClean="0">
                <a:solidFill>
                  <a:schemeClr val="tx1">
                    <a:lumMod val="65000"/>
                    <a:lumOff val="35000"/>
                  </a:schemeClr>
                </a:solidFill>
                <a:latin typeface="Times New Roman" pitchFamily="18" charset="0"/>
                <a:cs typeface="Times New Roman" pitchFamily="18" charset="0"/>
              </a:rPr>
              <a:t>Since data is stored in a central place in a BIM model any modification to the building design will automatically replicate in each views such as floor plans, sections and elevation. This not only helps in creating the documentation faster but also provides stringent quality assurance by automatic coordination to the different views.</a:t>
            </a:r>
          </a:p>
        </p:txBody>
      </p:sp>
      <p:pic>
        <p:nvPicPr>
          <p:cNvPr id="5" name="Picture 4" descr="bim2.jp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881694" y="642918"/>
            <a:ext cx="3909292" cy="2603650"/>
          </a:xfrm>
          <a:prstGeom prst="rect">
            <a:avLst/>
          </a:prstGeom>
        </p:spPr>
      </p:pic>
      <p:pic>
        <p:nvPicPr>
          <p:cNvPr id="6" name="Picture 5" descr="news-2014-spring-bim-8.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738817" y="3214686"/>
            <a:ext cx="4167183" cy="2786083"/>
          </a:xfrm>
          <a:prstGeom prst="rect">
            <a:avLst/>
          </a:prstGeom>
        </p:spPr>
      </p:pic>
    </p:spTree>
    <p:extLst>
      <p:ext uri="{BB962C8B-B14F-4D97-AF65-F5344CB8AC3E}">
        <p14:creationId xmlns:p14="http://schemas.microsoft.com/office/powerpoint/2010/main" val="100644340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32520" y="571480"/>
            <a:ext cx="4968552" cy="7048083"/>
          </a:xfrm>
          <a:prstGeom prst="rect">
            <a:avLst/>
          </a:prstGeom>
          <a:noFill/>
        </p:spPr>
        <p:txBody>
          <a:bodyPr wrap="square" rtlCol="1">
            <a:spAutoFit/>
          </a:bodyPr>
          <a:lstStyle/>
          <a:p>
            <a:pPr algn="l" rtl="0"/>
            <a:r>
              <a:rPr lang="en-US" b="1" dirty="0">
                <a:solidFill>
                  <a:schemeClr val="accent2">
                    <a:lumMod val="75000"/>
                  </a:schemeClr>
                </a:solidFill>
                <a:latin typeface="Tahoma" pitchFamily="34" charset="0"/>
                <a:ea typeface="Tahoma" pitchFamily="34" charset="0"/>
                <a:cs typeface="Tahoma" pitchFamily="34" charset="0"/>
              </a:rPr>
              <a:t>Literature </a:t>
            </a:r>
            <a:r>
              <a:rPr lang="en-US" b="1" dirty="0" smtClean="0">
                <a:solidFill>
                  <a:schemeClr val="accent2">
                    <a:lumMod val="75000"/>
                  </a:schemeClr>
                </a:solidFill>
                <a:latin typeface="Tahoma" pitchFamily="34" charset="0"/>
                <a:ea typeface="Tahoma" pitchFamily="34" charset="0"/>
                <a:cs typeface="Tahoma" pitchFamily="34" charset="0"/>
              </a:rPr>
              <a:t>review:</a:t>
            </a:r>
            <a:endParaRPr lang="en-US" b="1" dirty="0">
              <a:solidFill>
                <a:schemeClr val="accent2">
                  <a:lumMod val="75000"/>
                </a:schemeClr>
              </a:solidFill>
              <a:latin typeface="Tahoma" pitchFamily="34" charset="0"/>
              <a:ea typeface="Tahoma" pitchFamily="34" charset="0"/>
              <a:cs typeface="Tahoma" pitchFamily="34" charset="0"/>
            </a:endParaRPr>
          </a:p>
          <a:p>
            <a:pPr algn="just" rtl="0"/>
            <a:endParaRPr lang="en-US" sz="1400" dirty="0">
              <a:latin typeface="Times New Roman" pitchFamily="18" charset="0"/>
              <a:cs typeface="Times New Roman" pitchFamily="18" charset="0"/>
            </a:endParaRPr>
          </a:p>
          <a:p>
            <a:pPr algn="l" rtl="0"/>
            <a:endParaRPr lang="en-US" sz="1400" dirty="0" smtClean="0">
              <a:solidFill>
                <a:schemeClr val="tx1">
                  <a:lumMod val="65000"/>
                  <a:lumOff val="35000"/>
                </a:schemeClr>
              </a:solidFill>
              <a:latin typeface="Times New Roman" pitchFamily="18" charset="0"/>
              <a:cs typeface="Times New Roman" pitchFamily="18" charset="0"/>
            </a:endParaRPr>
          </a:p>
          <a:p>
            <a:pPr algn="l" rtl="0"/>
            <a:r>
              <a:rPr lang="en-US" sz="1400" b="1" dirty="0" smtClean="0">
                <a:solidFill>
                  <a:schemeClr val="accent2">
                    <a:lumMod val="75000"/>
                  </a:schemeClr>
                </a:solidFill>
                <a:latin typeface="Times New Roman" pitchFamily="18" charset="0"/>
                <a:cs typeface="Times New Roman" pitchFamily="18" charset="0"/>
              </a:rPr>
              <a:t>Leadership in Energy and Environmental Design (LEED):</a:t>
            </a:r>
          </a:p>
          <a:p>
            <a:pPr algn="l" rtl="0"/>
            <a:endParaRPr lang="en-US" sz="1400" dirty="0" smtClean="0">
              <a:solidFill>
                <a:schemeClr val="tx1">
                  <a:lumMod val="65000"/>
                  <a:lumOff val="35000"/>
                </a:schemeClr>
              </a:solidFill>
              <a:latin typeface="Times New Roman" pitchFamily="18" charset="0"/>
              <a:cs typeface="Times New Roman" pitchFamily="18" charset="0"/>
            </a:endParaRPr>
          </a:p>
          <a:p>
            <a:pPr algn="l" rtl="0"/>
            <a:r>
              <a:rPr lang="en-US" sz="1400" dirty="0" smtClean="0">
                <a:solidFill>
                  <a:schemeClr val="tx1">
                    <a:lumMod val="65000"/>
                    <a:lumOff val="35000"/>
                  </a:schemeClr>
                </a:solidFill>
                <a:latin typeface="Times New Roman" pitchFamily="18" charset="0"/>
                <a:cs typeface="Times New Roman" pitchFamily="18" charset="0"/>
              </a:rPr>
              <a:t>It</a:t>
            </a:r>
            <a:r>
              <a:rPr lang="en-US" sz="1400" b="1" dirty="0" smtClean="0">
                <a:solidFill>
                  <a:schemeClr val="accent2">
                    <a:lumMod val="75000"/>
                  </a:schemeClr>
                </a:solidFill>
                <a:latin typeface="Times New Roman" pitchFamily="18" charset="0"/>
                <a:cs typeface="Times New Roman" pitchFamily="18" charset="0"/>
              </a:rPr>
              <a:t> </a:t>
            </a:r>
            <a:r>
              <a:rPr lang="en-US" sz="1400" dirty="0" smtClean="0">
                <a:solidFill>
                  <a:schemeClr val="tx1">
                    <a:lumMod val="65000"/>
                    <a:lumOff val="35000"/>
                  </a:schemeClr>
                </a:solidFill>
                <a:latin typeface="Times New Roman" pitchFamily="18" charset="0"/>
                <a:cs typeface="Times New Roman" pitchFamily="18" charset="0"/>
              </a:rPr>
              <a:t>is a set of rating systems for the design, construction, operation, and maintenance of green buildings, homes, and neighborhoods</a:t>
            </a:r>
          </a:p>
          <a:p>
            <a:pPr algn="l" rtl="0"/>
            <a:r>
              <a:rPr lang="en-US" sz="1400" dirty="0" smtClean="0">
                <a:solidFill>
                  <a:schemeClr val="tx1">
                    <a:lumMod val="65000"/>
                    <a:lumOff val="35000"/>
                  </a:schemeClr>
                </a:solidFill>
                <a:latin typeface="Times New Roman" pitchFamily="18" charset="0"/>
                <a:cs typeface="Times New Roman" pitchFamily="18" charset="0"/>
              </a:rPr>
              <a:t>Developed by the U.S Green Building Council (USGBC), LEED helps building owners and operators be environmentally responsible and use resources efficiently.  It is divided into:</a:t>
            </a:r>
          </a:p>
          <a:p>
            <a:pPr algn="l" rtl="0"/>
            <a:endParaRPr lang="en-US" sz="1400" dirty="0" smtClean="0">
              <a:solidFill>
                <a:schemeClr val="tx1">
                  <a:lumMod val="65000"/>
                  <a:lumOff val="35000"/>
                </a:schemeClr>
              </a:solidFill>
              <a:latin typeface="Times New Roman" pitchFamily="18" charset="0"/>
              <a:cs typeface="Times New Roman" pitchFamily="18" charset="0"/>
            </a:endParaRPr>
          </a:p>
          <a:p>
            <a:pPr algn="just" rtl="0"/>
            <a:r>
              <a:rPr lang="en-US" sz="1400" b="1" dirty="0" smtClean="0">
                <a:solidFill>
                  <a:schemeClr val="accent2">
                    <a:lumMod val="75000"/>
                  </a:schemeClr>
                </a:solidFill>
                <a:latin typeface="Times New Roman" pitchFamily="18" charset="0"/>
                <a:cs typeface="Times New Roman" pitchFamily="18" charset="0"/>
              </a:rPr>
              <a:t>BD+C: </a:t>
            </a:r>
            <a:r>
              <a:rPr lang="en-US" sz="1400" dirty="0" smtClean="0">
                <a:solidFill>
                  <a:schemeClr val="tx1">
                    <a:lumMod val="65000"/>
                    <a:lumOff val="35000"/>
                  </a:schemeClr>
                </a:solidFill>
                <a:latin typeface="Times New Roman" pitchFamily="18" charset="0"/>
                <a:cs typeface="Times New Roman" pitchFamily="18" charset="0"/>
              </a:rPr>
              <a:t>Applies to buildings that are being newly constructed or going through a major renovation; includes New Construction, Core &amp; Shell, Schools, Retail, Hospitality, Data Centers, Warehouses &amp; Distribution Centers, and Healthcare</a:t>
            </a:r>
          </a:p>
          <a:p>
            <a:pPr algn="just" rtl="0"/>
            <a:endParaRPr lang="en-US" sz="1400" dirty="0" smtClean="0">
              <a:solidFill>
                <a:schemeClr val="tx1">
                  <a:lumMod val="65000"/>
                  <a:lumOff val="35000"/>
                </a:schemeClr>
              </a:solidFill>
              <a:latin typeface="Times New Roman" pitchFamily="18" charset="0"/>
              <a:cs typeface="Times New Roman" pitchFamily="18" charset="0"/>
            </a:endParaRPr>
          </a:p>
          <a:p>
            <a:pPr algn="just" rtl="0"/>
            <a:r>
              <a:rPr lang="en-US" sz="1400" b="1" dirty="0" smtClean="0">
                <a:solidFill>
                  <a:schemeClr val="accent2">
                    <a:lumMod val="75000"/>
                  </a:schemeClr>
                </a:solidFill>
                <a:latin typeface="Times New Roman" pitchFamily="18" charset="0"/>
                <a:cs typeface="Times New Roman" pitchFamily="18" charset="0"/>
              </a:rPr>
              <a:t>ID+C: </a:t>
            </a:r>
            <a:r>
              <a:rPr lang="en-US" sz="1400" dirty="0" smtClean="0">
                <a:solidFill>
                  <a:schemeClr val="tx1">
                    <a:lumMod val="65000"/>
                    <a:lumOff val="35000"/>
                  </a:schemeClr>
                </a:solidFill>
                <a:latin typeface="Times New Roman" pitchFamily="18" charset="0"/>
                <a:cs typeface="Times New Roman" pitchFamily="18" charset="0"/>
              </a:rPr>
              <a:t>Applies to projects that are a complete interior fit-out; includes Commercial Interiors, Retail and Hospitality</a:t>
            </a:r>
          </a:p>
          <a:p>
            <a:pPr algn="just" rtl="0"/>
            <a:endParaRPr lang="en-US" sz="1400" dirty="0" smtClean="0">
              <a:solidFill>
                <a:schemeClr val="tx1">
                  <a:lumMod val="65000"/>
                  <a:lumOff val="35000"/>
                </a:schemeClr>
              </a:solidFill>
              <a:latin typeface="Times New Roman" pitchFamily="18" charset="0"/>
              <a:cs typeface="Times New Roman" pitchFamily="18" charset="0"/>
            </a:endParaRPr>
          </a:p>
          <a:p>
            <a:pPr algn="just" rtl="0"/>
            <a:r>
              <a:rPr lang="en-US" sz="1400" b="1" dirty="0" smtClean="0">
                <a:solidFill>
                  <a:schemeClr val="accent2">
                    <a:lumMod val="75000"/>
                  </a:schemeClr>
                </a:solidFill>
                <a:latin typeface="Times New Roman" pitchFamily="18" charset="0"/>
                <a:cs typeface="Times New Roman" pitchFamily="18" charset="0"/>
              </a:rPr>
              <a:t>O+M: </a:t>
            </a:r>
            <a:r>
              <a:rPr lang="en-US" sz="1400" dirty="0" smtClean="0">
                <a:solidFill>
                  <a:schemeClr val="tx1">
                    <a:lumMod val="65000"/>
                    <a:lumOff val="35000"/>
                  </a:schemeClr>
                </a:solidFill>
                <a:latin typeface="Times New Roman" pitchFamily="18" charset="0"/>
                <a:cs typeface="Times New Roman" pitchFamily="18" charset="0"/>
              </a:rPr>
              <a:t>Applies to existing buildings that are undergoing improvement work or little to no construction.</a:t>
            </a:r>
          </a:p>
          <a:p>
            <a:pPr algn="just" rtl="0"/>
            <a:endParaRPr lang="en-US" sz="1400" dirty="0" smtClean="0">
              <a:solidFill>
                <a:schemeClr val="tx1">
                  <a:lumMod val="65000"/>
                  <a:lumOff val="35000"/>
                </a:schemeClr>
              </a:solidFill>
              <a:latin typeface="Times New Roman" pitchFamily="18" charset="0"/>
              <a:cs typeface="Times New Roman" pitchFamily="18" charset="0"/>
            </a:endParaRPr>
          </a:p>
          <a:p>
            <a:pPr algn="just" rtl="0"/>
            <a:r>
              <a:rPr lang="en-US" sz="1400" b="1" dirty="0" smtClean="0">
                <a:solidFill>
                  <a:schemeClr val="accent2">
                    <a:lumMod val="75000"/>
                  </a:schemeClr>
                </a:solidFill>
                <a:latin typeface="Times New Roman" pitchFamily="18" charset="0"/>
                <a:cs typeface="Times New Roman" pitchFamily="18" charset="0"/>
              </a:rPr>
              <a:t>ND: </a:t>
            </a:r>
            <a:r>
              <a:rPr lang="en-US" sz="1400" dirty="0" smtClean="0">
                <a:solidFill>
                  <a:schemeClr val="tx1">
                    <a:lumMod val="65000"/>
                    <a:lumOff val="35000"/>
                  </a:schemeClr>
                </a:solidFill>
                <a:latin typeface="Times New Roman" pitchFamily="18" charset="0"/>
                <a:cs typeface="Times New Roman" pitchFamily="18" charset="0"/>
              </a:rPr>
              <a:t>Applies to new land development projects or redevelopment projects containing residential uses, nonresidential uses, or a mix. </a:t>
            </a:r>
          </a:p>
          <a:p>
            <a:pPr algn="just" rtl="0"/>
            <a:endParaRPr lang="en-US" sz="1400" dirty="0" smtClean="0">
              <a:solidFill>
                <a:schemeClr val="tx1">
                  <a:lumMod val="65000"/>
                  <a:lumOff val="35000"/>
                </a:schemeClr>
              </a:solidFill>
              <a:latin typeface="Times New Roman" pitchFamily="18" charset="0"/>
              <a:cs typeface="Times New Roman" pitchFamily="18" charset="0"/>
            </a:endParaRPr>
          </a:p>
          <a:p>
            <a:pPr algn="just" rtl="0"/>
            <a:r>
              <a:rPr lang="en-US" sz="1400" b="1" dirty="0" smtClean="0">
                <a:solidFill>
                  <a:schemeClr val="accent2">
                    <a:lumMod val="75000"/>
                  </a:schemeClr>
                </a:solidFill>
                <a:latin typeface="Times New Roman" pitchFamily="18" charset="0"/>
                <a:cs typeface="Times New Roman" pitchFamily="18" charset="0"/>
              </a:rPr>
              <a:t>HOMES: </a:t>
            </a:r>
            <a:r>
              <a:rPr lang="en-US" sz="1400" dirty="0" smtClean="0">
                <a:solidFill>
                  <a:schemeClr val="tx1">
                    <a:lumMod val="65000"/>
                    <a:lumOff val="35000"/>
                  </a:schemeClr>
                </a:solidFill>
                <a:latin typeface="Times New Roman" pitchFamily="18" charset="0"/>
                <a:cs typeface="Times New Roman" pitchFamily="18" charset="0"/>
              </a:rPr>
              <a:t>Applies to single family homes, low-rise multi-family (one to three stories), or mid-rise multi-family.</a:t>
            </a:r>
          </a:p>
          <a:p>
            <a:pPr algn="l" rtl="0"/>
            <a:endParaRPr lang="en-US" sz="1400" dirty="0" smtClean="0">
              <a:solidFill>
                <a:schemeClr val="tx1">
                  <a:lumMod val="65000"/>
                  <a:lumOff val="35000"/>
                </a:schemeClr>
              </a:solidFill>
              <a:latin typeface="Times New Roman" pitchFamily="18" charset="0"/>
              <a:cs typeface="Times New Roman" pitchFamily="18" charset="0"/>
            </a:endParaRPr>
          </a:p>
          <a:p>
            <a:pPr algn="l" rtl="0"/>
            <a:endParaRPr lang="en-US" sz="1400" dirty="0" smtClean="0">
              <a:solidFill>
                <a:schemeClr val="tx1">
                  <a:lumMod val="65000"/>
                  <a:lumOff val="35000"/>
                </a:schemeClr>
              </a:solidFill>
              <a:latin typeface="Times New Roman" pitchFamily="18" charset="0"/>
              <a:cs typeface="Times New Roman" pitchFamily="18" charset="0"/>
            </a:endParaRPr>
          </a:p>
          <a:p>
            <a:pPr algn="l" rtl="0"/>
            <a:endParaRPr lang="en-US" sz="1400" dirty="0" smtClean="0">
              <a:solidFill>
                <a:schemeClr val="tx1">
                  <a:lumMod val="65000"/>
                  <a:lumOff val="35000"/>
                </a:schemeClr>
              </a:solidFill>
              <a:latin typeface="Times New Roman" pitchFamily="18" charset="0"/>
              <a:cs typeface="Times New Roman" pitchFamily="18" charset="0"/>
            </a:endParaRPr>
          </a:p>
          <a:p>
            <a:pPr algn="l" rtl="0"/>
            <a:endParaRPr lang="en-US" sz="1400" dirty="0" smtClean="0">
              <a:solidFill>
                <a:schemeClr val="tx1">
                  <a:lumMod val="65000"/>
                  <a:lumOff val="35000"/>
                </a:schemeClr>
              </a:solidFill>
              <a:latin typeface="Times New Roman" pitchFamily="18" charset="0"/>
              <a:cs typeface="Times New Roman" pitchFamily="18" charset="0"/>
            </a:endParaRPr>
          </a:p>
        </p:txBody>
      </p:sp>
      <p:pic>
        <p:nvPicPr>
          <p:cNvPr id="12" name="Picture 11" descr="leedcertlevels.jp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810256" y="3286124"/>
            <a:ext cx="4095744" cy="1609490"/>
          </a:xfrm>
          <a:prstGeom prst="rect">
            <a:avLst/>
          </a:prstGeom>
        </p:spPr>
      </p:pic>
      <p:pic>
        <p:nvPicPr>
          <p:cNvPr id="13" name="Picture 12" descr="6a0115704f0347970b0115720a1f2b970b.jp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881694" y="642918"/>
            <a:ext cx="4024306" cy="2562292"/>
          </a:xfrm>
          <a:prstGeom prst="rect">
            <a:avLst/>
          </a:prstGeom>
        </p:spPr>
      </p:pic>
      <p:pic>
        <p:nvPicPr>
          <p:cNvPr id="5" name="Picture 4" descr="Untitled-2.jpg"/>
          <p:cNvPicPr>
            <a:picLocks noChangeAspect="1"/>
          </p:cNvPicPr>
          <p:nvPr/>
        </p:nvPicPr>
        <p:blipFill>
          <a:blip r:embed="rId4" cstate="email">
            <a:extLst>
              <a:ext uri="{28A0092B-C50C-407E-A947-70E740481C1C}">
                <a14:useLocalDpi xmlns:a14="http://schemas.microsoft.com/office/drawing/2010/main"/>
              </a:ext>
            </a:extLst>
          </a:blip>
          <a:srcRect l="1744"/>
          <a:stretch>
            <a:fillRect/>
          </a:stretch>
        </p:blipFill>
        <p:spPr>
          <a:xfrm>
            <a:off x="5881694" y="5000636"/>
            <a:ext cx="4024306" cy="1186354"/>
          </a:xfrm>
          <a:prstGeom prst="rect">
            <a:avLst/>
          </a:prstGeom>
        </p:spPr>
      </p:pic>
    </p:spTree>
    <p:extLst>
      <p:ext uri="{BB962C8B-B14F-4D97-AF65-F5344CB8AC3E}">
        <p14:creationId xmlns:p14="http://schemas.microsoft.com/office/powerpoint/2010/main" val="100644340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32520" y="571480"/>
            <a:ext cx="4968552" cy="4616648"/>
          </a:xfrm>
          <a:prstGeom prst="rect">
            <a:avLst/>
          </a:prstGeom>
          <a:noFill/>
        </p:spPr>
        <p:txBody>
          <a:bodyPr wrap="square" rtlCol="1">
            <a:spAutoFit/>
          </a:bodyPr>
          <a:lstStyle/>
          <a:p>
            <a:pPr algn="l" rtl="0"/>
            <a:r>
              <a:rPr lang="en-US" b="1" dirty="0" smtClean="0">
                <a:solidFill>
                  <a:schemeClr val="accent2">
                    <a:lumMod val="75000"/>
                  </a:schemeClr>
                </a:solidFill>
                <a:latin typeface="Tahoma" pitchFamily="34" charset="0"/>
                <a:ea typeface="Tahoma" pitchFamily="34" charset="0"/>
                <a:cs typeface="Tahoma" pitchFamily="34" charset="0"/>
              </a:rPr>
              <a:t>Methodology steps for improving BIM towards sustainability through LEED</a:t>
            </a:r>
          </a:p>
          <a:p>
            <a:pPr algn="l" rtl="0"/>
            <a:endParaRPr lang="en-US" b="1" dirty="0" smtClean="0">
              <a:solidFill>
                <a:schemeClr val="accent2">
                  <a:lumMod val="75000"/>
                </a:schemeClr>
              </a:solidFill>
              <a:latin typeface="Tahoma" pitchFamily="34" charset="0"/>
              <a:ea typeface="Tahoma" pitchFamily="34" charset="0"/>
              <a:cs typeface="Tahoma" pitchFamily="34" charset="0"/>
            </a:endParaRPr>
          </a:p>
          <a:p>
            <a:pPr algn="l" rtl="0"/>
            <a:r>
              <a:rPr lang="en-US" sz="1400" b="1" dirty="0" smtClean="0">
                <a:solidFill>
                  <a:schemeClr val="bg1">
                    <a:lumMod val="50000"/>
                  </a:schemeClr>
                </a:solidFill>
                <a:latin typeface="Times New Roman" pitchFamily="18" charset="0"/>
                <a:cs typeface="Times New Roman" pitchFamily="18" charset="0"/>
              </a:rPr>
              <a:t>Step One: </a:t>
            </a:r>
            <a:r>
              <a:rPr lang="en-US" sz="1600" b="1" dirty="0" smtClean="0">
                <a:solidFill>
                  <a:schemeClr val="bg1">
                    <a:lumMod val="50000"/>
                  </a:schemeClr>
                </a:solidFill>
                <a:latin typeface="Times New Roman" pitchFamily="18" charset="0"/>
                <a:cs typeface="Times New Roman" pitchFamily="18" charset="0"/>
              </a:rPr>
              <a:t>Information as 5</a:t>
            </a:r>
            <a:r>
              <a:rPr lang="en-US" sz="1600" b="1" baseline="30000" dirty="0" smtClean="0">
                <a:solidFill>
                  <a:schemeClr val="bg1">
                    <a:lumMod val="50000"/>
                  </a:schemeClr>
                </a:solidFill>
                <a:latin typeface="Times New Roman" pitchFamily="18" charset="0"/>
                <a:cs typeface="Times New Roman" pitchFamily="18" charset="0"/>
              </a:rPr>
              <a:t>th</a:t>
            </a:r>
            <a:r>
              <a:rPr lang="en-US" sz="1600" b="1" dirty="0" smtClean="0">
                <a:solidFill>
                  <a:schemeClr val="bg1">
                    <a:lumMod val="50000"/>
                  </a:schemeClr>
                </a:solidFill>
                <a:latin typeface="Times New Roman" pitchFamily="18" charset="0"/>
                <a:cs typeface="Times New Roman" pitchFamily="18" charset="0"/>
              </a:rPr>
              <a:t> dimension of Architecture</a:t>
            </a:r>
            <a:endParaRPr lang="en-US" sz="1600" b="1" dirty="0" smtClean="0">
              <a:solidFill>
                <a:schemeClr val="accent2">
                  <a:lumMod val="75000"/>
                </a:schemeClr>
              </a:solidFill>
              <a:latin typeface="Tahoma" pitchFamily="34" charset="0"/>
              <a:ea typeface="Tahoma" pitchFamily="34" charset="0"/>
              <a:cs typeface="Tahoma" pitchFamily="34" charset="0"/>
            </a:endParaRPr>
          </a:p>
          <a:p>
            <a:pPr algn="just" rtl="0"/>
            <a:endParaRPr lang="en-US" sz="1400" dirty="0">
              <a:latin typeface="Times New Roman" pitchFamily="18" charset="0"/>
              <a:cs typeface="Times New Roman" pitchFamily="18" charset="0"/>
            </a:endParaRPr>
          </a:p>
          <a:p>
            <a:pPr algn="just" rtl="0"/>
            <a:r>
              <a:rPr lang="en-GB" sz="1400" dirty="0" smtClean="0">
                <a:solidFill>
                  <a:schemeClr val="tx1">
                    <a:lumMod val="65000"/>
                    <a:lumOff val="35000"/>
                  </a:schemeClr>
                </a:solidFill>
                <a:latin typeface="Times New Roman" pitchFamily="18" charset="0"/>
                <a:cs typeface="Times New Roman" pitchFamily="18" charset="0"/>
              </a:rPr>
              <a:t>In 1946, </a:t>
            </a:r>
            <a:r>
              <a:rPr lang="en-GB" sz="1400" dirty="0" err="1" smtClean="0">
                <a:solidFill>
                  <a:schemeClr val="tx1">
                    <a:lumMod val="65000"/>
                    <a:lumOff val="35000"/>
                  </a:schemeClr>
                </a:solidFill>
                <a:latin typeface="Times New Roman" pitchFamily="18" charset="0"/>
                <a:cs typeface="Times New Roman" pitchFamily="18" charset="0"/>
              </a:rPr>
              <a:t>Sigfried</a:t>
            </a:r>
            <a:r>
              <a:rPr lang="en-GB" sz="1400" dirty="0" smtClean="0">
                <a:solidFill>
                  <a:schemeClr val="tx1">
                    <a:lumMod val="65000"/>
                    <a:lumOff val="35000"/>
                  </a:schemeClr>
                </a:solidFill>
                <a:latin typeface="Times New Roman" pitchFamily="18" charset="0"/>
                <a:cs typeface="Times New Roman" pitchFamily="18" charset="0"/>
              </a:rPr>
              <a:t> </a:t>
            </a:r>
            <a:r>
              <a:rPr lang="en-GB" sz="1400" dirty="0" err="1" smtClean="0">
                <a:solidFill>
                  <a:schemeClr val="tx1">
                    <a:lumMod val="65000"/>
                    <a:lumOff val="35000"/>
                  </a:schemeClr>
                </a:solidFill>
                <a:latin typeface="Times New Roman" pitchFamily="18" charset="0"/>
                <a:cs typeface="Times New Roman" pitchFamily="18" charset="0"/>
              </a:rPr>
              <a:t>Giedion</a:t>
            </a:r>
            <a:r>
              <a:rPr lang="en-GB" sz="1400" dirty="0" smtClean="0">
                <a:solidFill>
                  <a:schemeClr val="tx1">
                    <a:lumMod val="65000"/>
                    <a:lumOff val="35000"/>
                  </a:schemeClr>
                </a:solidFill>
                <a:latin typeface="Times New Roman" pitchFamily="18" charset="0"/>
                <a:cs typeface="Times New Roman" pitchFamily="18" charset="0"/>
              </a:rPr>
              <a:t> announced time as the fourth dimension of architecture. With the end of the 20th century and the role of the computer programs in architecture field, information has proven its position as the fifth dimension of architecture</a:t>
            </a:r>
            <a:r>
              <a:rPr lang="ar-SA" sz="1400" dirty="0" smtClean="0">
                <a:solidFill>
                  <a:schemeClr val="tx1">
                    <a:lumMod val="65000"/>
                    <a:lumOff val="35000"/>
                  </a:schemeClr>
                </a:solidFill>
                <a:latin typeface="Times New Roman" pitchFamily="18" charset="0"/>
                <a:cs typeface="Times New Roman" pitchFamily="18" charset="0"/>
              </a:rPr>
              <a:t>.</a:t>
            </a:r>
            <a:endParaRPr lang="en-US" sz="1400" dirty="0" smtClean="0">
              <a:solidFill>
                <a:schemeClr val="tx1">
                  <a:lumMod val="65000"/>
                  <a:lumOff val="35000"/>
                </a:schemeClr>
              </a:solidFill>
              <a:latin typeface="Times New Roman" pitchFamily="18" charset="0"/>
              <a:cs typeface="Times New Roman" pitchFamily="18" charset="0"/>
            </a:endParaRPr>
          </a:p>
          <a:p>
            <a:pPr algn="just" rtl="0"/>
            <a:endParaRPr lang="en-US" sz="1400" dirty="0" smtClean="0">
              <a:solidFill>
                <a:schemeClr val="tx1">
                  <a:lumMod val="65000"/>
                  <a:lumOff val="35000"/>
                </a:schemeClr>
              </a:solidFill>
              <a:latin typeface="Times New Roman" pitchFamily="18" charset="0"/>
              <a:cs typeface="Times New Roman" pitchFamily="18" charset="0"/>
            </a:endParaRPr>
          </a:p>
          <a:p>
            <a:pPr algn="just" rtl="0"/>
            <a:r>
              <a:rPr lang="en-GB" sz="1400" dirty="0" smtClean="0">
                <a:solidFill>
                  <a:schemeClr val="tx1">
                    <a:lumMod val="65000"/>
                    <a:lumOff val="35000"/>
                  </a:schemeClr>
                </a:solidFill>
                <a:latin typeface="Times New Roman" pitchFamily="18" charset="0"/>
                <a:cs typeface="Times New Roman" pitchFamily="18" charset="0"/>
              </a:rPr>
              <a:t>Sustainability as a part of BIM information:</a:t>
            </a:r>
          </a:p>
          <a:p>
            <a:pPr algn="just" rtl="0"/>
            <a:r>
              <a:rPr lang="en-GB" sz="1400" dirty="0" smtClean="0">
                <a:solidFill>
                  <a:schemeClr val="tx1">
                    <a:lumMod val="65000"/>
                    <a:lumOff val="35000"/>
                  </a:schemeClr>
                </a:solidFill>
                <a:latin typeface="Times New Roman" pitchFamily="18" charset="0"/>
                <a:cs typeface="Times New Roman" pitchFamily="18" charset="0"/>
              </a:rPr>
              <a:t>It is the information related to long-term maintenance of responsibility, which has environmental, economic, and social dimensions, and encompasses the concept of stewardship, the responsible management of resource use. In ecology, sustainability describes how biological systems remain diverse and productive over time, a necessary precondition for the well-being of humans and other organisms. Long-lived and healthy wetlands and forests are examples of sustainable ecological systems.</a:t>
            </a:r>
            <a:endParaRPr lang="en-US" sz="1400" dirty="0" smtClean="0">
              <a:solidFill>
                <a:schemeClr val="tx1">
                  <a:lumMod val="65000"/>
                  <a:lumOff val="35000"/>
                </a:schemeClr>
              </a:solidFill>
              <a:latin typeface="Times New Roman" pitchFamily="18" charset="0"/>
              <a:cs typeface="Times New Roman" pitchFamily="18" charset="0"/>
            </a:endParaRPr>
          </a:p>
          <a:p>
            <a:pPr algn="l" rtl="0"/>
            <a:endParaRPr lang="en-US" sz="1400" dirty="0">
              <a:solidFill>
                <a:schemeClr val="tx1">
                  <a:lumMod val="65000"/>
                  <a:lumOff val="35000"/>
                </a:schemeClr>
              </a:solidFill>
              <a:latin typeface="Times New Roman" pitchFamily="18" charset="0"/>
              <a:cs typeface="Times New Roman" pitchFamily="18" charset="0"/>
            </a:endParaRPr>
          </a:p>
        </p:txBody>
      </p:sp>
      <p:pic>
        <p:nvPicPr>
          <p:cNvPr id="5" name="Picture 4" descr="ITS_2.jp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857916" y="2428868"/>
            <a:ext cx="4048084" cy="3018230"/>
          </a:xfrm>
          <a:prstGeom prst="rect">
            <a:avLst/>
          </a:prstGeom>
        </p:spPr>
      </p:pic>
      <p:pic>
        <p:nvPicPr>
          <p:cNvPr id="7" name="Picture 6" descr="header_583x254_ITS_1.jp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857916" y="642918"/>
            <a:ext cx="4048084" cy="1753300"/>
          </a:xfrm>
          <a:prstGeom prst="rect">
            <a:avLst/>
          </a:prstGeom>
        </p:spPr>
      </p:pic>
    </p:spTree>
    <p:extLst>
      <p:ext uri="{BB962C8B-B14F-4D97-AF65-F5344CB8AC3E}">
        <p14:creationId xmlns:p14="http://schemas.microsoft.com/office/powerpoint/2010/main" val="100644340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32520" y="571480"/>
            <a:ext cx="4968552" cy="5940088"/>
          </a:xfrm>
          <a:prstGeom prst="rect">
            <a:avLst/>
          </a:prstGeom>
          <a:noFill/>
        </p:spPr>
        <p:txBody>
          <a:bodyPr wrap="square" rtlCol="1">
            <a:spAutoFit/>
          </a:bodyPr>
          <a:lstStyle/>
          <a:p>
            <a:pPr algn="l" rtl="0"/>
            <a:r>
              <a:rPr lang="en-US" b="1" dirty="0" smtClean="0">
                <a:solidFill>
                  <a:schemeClr val="accent2">
                    <a:lumMod val="75000"/>
                  </a:schemeClr>
                </a:solidFill>
                <a:latin typeface="Tahoma" pitchFamily="34" charset="0"/>
                <a:ea typeface="Tahoma" pitchFamily="34" charset="0"/>
                <a:cs typeface="Tahoma" pitchFamily="34" charset="0"/>
              </a:rPr>
              <a:t>Methodology steps for improving BIM towards sustainability through LEED</a:t>
            </a:r>
          </a:p>
          <a:p>
            <a:pPr algn="l" rtl="0"/>
            <a:endParaRPr lang="en-US" b="1" dirty="0" smtClean="0">
              <a:solidFill>
                <a:schemeClr val="accent2">
                  <a:lumMod val="75000"/>
                </a:schemeClr>
              </a:solidFill>
              <a:latin typeface="Tahoma" pitchFamily="34" charset="0"/>
              <a:ea typeface="Tahoma" pitchFamily="34" charset="0"/>
              <a:cs typeface="Tahoma" pitchFamily="34" charset="0"/>
            </a:endParaRPr>
          </a:p>
          <a:p>
            <a:pPr marL="808038" indent="-808038" algn="l" rtl="0"/>
            <a:r>
              <a:rPr lang="en-US" sz="1400" b="1" dirty="0" smtClean="0">
                <a:solidFill>
                  <a:schemeClr val="bg1">
                    <a:lumMod val="50000"/>
                  </a:schemeClr>
                </a:solidFill>
                <a:latin typeface="Times New Roman" pitchFamily="18" charset="0"/>
                <a:cs typeface="Times New Roman" pitchFamily="18" charset="0"/>
              </a:rPr>
              <a:t>Step two:  </a:t>
            </a:r>
            <a:r>
              <a:rPr lang="en-US" sz="1600" b="1" dirty="0" smtClean="0">
                <a:solidFill>
                  <a:schemeClr val="bg1">
                    <a:lumMod val="50000"/>
                  </a:schemeClr>
                </a:solidFill>
                <a:latin typeface="Times New Roman" pitchFamily="18" charset="0"/>
                <a:cs typeface="Times New Roman" pitchFamily="18" charset="0"/>
              </a:rPr>
              <a:t>Define sustainability by basis of LEED input data:</a:t>
            </a:r>
            <a:endParaRPr lang="en-US" sz="1600" b="1" dirty="0" smtClean="0">
              <a:solidFill>
                <a:schemeClr val="accent2">
                  <a:lumMod val="75000"/>
                </a:schemeClr>
              </a:solidFill>
              <a:latin typeface="Tahoma" pitchFamily="34" charset="0"/>
              <a:ea typeface="Tahoma" pitchFamily="34" charset="0"/>
              <a:cs typeface="Tahoma" pitchFamily="34" charset="0"/>
            </a:endParaRPr>
          </a:p>
          <a:p>
            <a:pPr algn="just" rtl="0"/>
            <a:endParaRPr lang="en-US" sz="1400" dirty="0">
              <a:latin typeface="Times New Roman" pitchFamily="18" charset="0"/>
              <a:cs typeface="Times New Roman" pitchFamily="18" charset="0"/>
            </a:endParaRPr>
          </a:p>
          <a:p>
            <a:pPr algn="just" rtl="0"/>
            <a:r>
              <a:rPr lang="en-US" sz="1400" dirty="0" smtClean="0">
                <a:solidFill>
                  <a:schemeClr val="tx1">
                    <a:lumMod val="65000"/>
                    <a:lumOff val="35000"/>
                  </a:schemeClr>
                </a:solidFill>
                <a:latin typeface="Times New Roman" pitchFamily="18" charset="0"/>
                <a:cs typeface="Times New Roman" pitchFamily="18" charset="0"/>
              </a:rPr>
              <a:t>The method of adding LEED principals into BIM database will be extracted from the same process of applying any building information for registration on the USGBC website. A certain kind of application the user should complete with accurate reference. He defines the technology or type that the user chooses for his project. It is simply a list of choices or question should be answered to fulfill the building data entry.</a:t>
            </a:r>
          </a:p>
          <a:p>
            <a:pPr algn="just" rtl="0"/>
            <a:endParaRPr lang="en-US" sz="1400" dirty="0" smtClean="0">
              <a:solidFill>
                <a:schemeClr val="tx1">
                  <a:lumMod val="65000"/>
                  <a:lumOff val="35000"/>
                </a:schemeClr>
              </a:solidFill>
              <a:latin typeface="Times New Roman" pitchFamily="18" charset="0"/>
              <a:cs typeface="Times New Roman" pitchFamily="18" charset="0"/>
            </a:endParaRPr>
          </a:p>
          <a:p>
            <a:pPr algn="just" rtl="0"/>
            <a:r>
              <a:rPr lang="en-US" sz="1400" dirty="0" smtClean="0">
                <a:solidFill>
                  <a:schemeClr val="tx1">
                    <a:lumMod val="65000"/>
                    <a:lumOff val="35000"/>
                  </a:schemeClr>
                </a:solidFill>
                <a:latin typeface="Times New Roman" pitchFamily="18" charset="0"/>
                <a:cs typeface="Times New Roman" pitchFamily="18" charset="0"/>
              </a:rPr>
              <a:t>For example: Category two “Water Efficiency” has many items. One of them water use reduction has 4 points. The user should apply which kind of devices and techniques he used for water use reduction. Even if the designer does not put this item in his agenda, he could not ignore it any more during the modeling of his project. He will face missing data input related to water use for his model during his work using the BIM. It will provide him also by the multiple techniques that he can use and choose the best one for his project and site. </a:t>
            </a:r>
          </a:p>
          <a:p>
            <a:pPr algn="just" rtl="0"/>
            <a:endParaRPr lang="en-US" sz="1400" dirty="0" smtClean="0">
              <a:solidFill>
                <a:schemeClr val="tx1">
                  <a:lumMod val="65000"/>
                  <a:lumOff val="35000"/>
                </a:schemeClr>
              </a:solidFill>
              <a:latin typeface="Times New Roman" pitchFamily="18" charset="0"/>
              <a:cs typeface="Times New Roman" pitchFamily="18" charset="0"/>
            </a:endParaRPr>
          </a:p>
          <a:p>
            <a:pPr algn="just" rtl="0"/>
            <a:r>
              <a:rPr lang="en-US" sz="1400" dirty="0" smtClean="0">
                <a:solidFill>
                  <a:schemeClr val="tx1">
                    <a:lumMod val="65000"/>
                    <a:lumOff val="35000"/>
                  </a:schemeClr>
                </a:solidFill>
                <a:latin typeface="Times New Roman" pitchFamily="18" charset="0"/>
                <a:cs typeface="Times New Roman" pitchFamily="18" charset="0"/>
              </a:rPr>
              <a:t> </a:t>
            </a:r>
          </a:p>
          <a:p>
            <a:pPr algn="l" rtl="0"/>
            <a:endParaRPr lang="en-US" sz="1400" dirty="0">
              <a:solidFill>
                <a:schemeClr val="tx1">
                  <a:lumMod val="65000"/>
                  <a:lumOff val="35000"/>
                </a:schemeClr>
              </a:solidFill>
              <a:latin typeface="Times New Roman" pitchFamily="18" charset="0"/>
              <a:cs typeface="Times New Roman" pitchFamily="18" charset="0"/>
            </a:endParaRPr>
          </a:p>
        </p:txBody>
      </p:sp>
      <p:pic>
        <p:nvPicPr>
          <p:cNvPr id="1026" name="Picture 2" descr="Fig 8"/>
          <p:cNvPicPr>
            <a:picLocks noChangeAspect="1" noChangeArrowheads="1"/>
          </p:cNvPicPr>
          <p:nvPr/>
        </p:nvPicPr>
        <p:blipFill>
          <a:blip r:embed="rId2" cstate="email">
            <a:extLst>
              <a:ext uri="{28A0092B-C50C-407E-A947-70E740481C1C}">
                <a14:useLocalDpi xmlns:a14="http://schemas.microsoft.com/office/drawing/2010/main"/>
              </a:ext>
            </a:extLst>
          </a:blip>
          <a:srcRect t="1351" b="18919"/>
          <a:stretch>
            <a:fillRect/>
          </a:stretch>
        </p:blipFill>
        <p:spPr bwMode="auto">
          <a:xfrm>
            <a:off x="5821761" y="642918"/>
            <a:ext cx="4084239" cy="3786214"/>
          </a:xfrm>
          <a:prstGeom prst="rect">
            <a:avLst/>
          </a:prstGeom>
          <a:noFill/>
          <a:ln w="9525">
            <a:noFill/>
            <a:miter lim="800000"/>
            <a:headEnd/>
            <a:tailEnd/>
          </a:ln>
        </p:spPr>
      </p:pic>
      <p:pic>
        <p:nvPicPr>
          <p:cNvPr id="6" name="Picture 5" descr="products_axisvm_bim_9_01n.jp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096008" y="4500570"/>
            <a:ext cx="3143272" cy="1857388"/>
          </a:xfrm>
          <a:prstGeom prst="rect">
            <a:avLst/>
          </a:prstGeom>
        </p:spPr>
      </p:pic>
    </p:spTree>
    <p:extLst>
      <p:ext uri="{BB962C8B-B14F-4D97-AF65-F5344CB8AC3E}">
        <p14:creationId xmlns:p14="http://schemas.microsoft.com/office/powerpoint/2010/main" val="100644340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32520" y="571480"/>
            <a:ext cx="4968552" cy="4001095"/>
          </a:xfrm>
          <a:prstGeom prst="rect">
            <a:avLst/>
          </a:prstGeom>
          <a:noFill/>
        </p:spPr>
        <p:txBody>
          <a:bodyPr wrap="square" rtlCol="1">
            <a:spAutoFit/>
          </a:bodyPr>
          <a:lstStyle/>
          <a:p>
            <a:pPr algn="l" rtl="0"/>
            <a:r>
              <a:rPr lang="en-US" b="1" dirty="0" smtClean="0">
                <a:solidFill>
                  <a:schemeClr val="accent2">
                    <a:lumMod val="75000"/>
                  </a:schemeClr>
                </a:solidFill>
                <a:latin typeface="Tahoma" pitchFamily="34" charset="0"/>
                <a:ea typeface="Tahoma" pitchFamily="34" charset="0"/>
                <a:cs typeface="Tahoma" pitchFamily="34" charset="0"/>
              </a:rPr>
              <a:t>Methodology steps for improving BIM towards sustainability through LEED</a:t>
            </a:r>
          </a:p>
          <a:p>
            <a:pPr algn="l" rtl="0"/>
            <a:endParaRPr lang="en-US" b="1" dirty="0" smtClean="0">
              <a:solidFill>
                <a:schemeClr val="accent2">
                  <a:lumMod val="75000"/>
                </a:schemeClr>
              </a:solidFill>
              <a:latin typeface="Tahoma" pitchFamily="34" charset="0"/>
              <a:ea typeface="Tahoma" pitchFamily="34" charset="0"/>
              <a:cs typeface="Tahoma" pitchFamily="34" charset="0"/>
            </a:endParaRPr>
          </a:p>
          <a:p>
            <a:pPr marL="903288" indent="-903288" algn="l" rtl="0"/>
            <a:r>
              <a:rPr lang="en-US" sz="1400" b="1" dirty="0" smtClean="0">
                <a:solidFill>
                  <a:schemeClr val="bg1">
                    <a:lumMod val="50000"/>
                  </a:schemeClr>
                </a:solidFill>
                <a:latin typeface="Times New Roman" pitchFamily="18" charset="0"/>
                <a:cs typeface="Times New Roman" pitchFamily="18" charset="0"/>
              </a:rPr>
              <a:t>Step three:  </a:t>
            </a:r>
            <a:r>
              <a:rPr lang="en-GB" sz="1600" b="1" dirty="0" smtClean="0">
                <a:solidFill>
                  <a:schemeClr val="bg1">
                    <a:lumMod val="50000"/>
                  </a:schemeClr>
                </a:solidFill>
                <a:latin typeface="Times New Roman" pitchFamily="18" charset="0"/>
                <a:cs typeface="Times New Roman" pitchFamily="18" charset="0"/>
              </a:rPr>
              <a:t>Presenting the way of measuring the sustainability for buildings</a:t>
            </a:r>
            <a:r>
              <a:rPr lang="en-US" sz="1600" b="1" dirty="0" smtClean="0">
                <a:solidFill>
                  <a:schemeClr val="bg1">
                    <a:lumMod val="50000"/>
                  </a:schemeClr>
                </a:solidFill>
                <a:latin typeface="Times New Roman" pitchFamily="18" charset="0"/>
                <a:cs typeface="Times New Roman" pitchFamily="18" charset="0"/>
              </a:rPr>
              <a:t>:</a:t>
            </a:r>
          </a:p>
          <a:p>
            <a:pPr algn="just" rtl="0"/>
            <a:endParaRPr lang="en-US" sz="1400" dirty="0">
              <a:latin typeface="Times New Roman" pitchFamily="18" charset="0"/>
              <a:cs typeface="Times New Roman" pitchFamily="18" charset="0"/>
            </a:endParaRPr>
          </a:p>
          <a:p>
            <a:pPr algn="just" rtl="0"/>
            <a:r>
              <a:rPr lang="en-US" sz="1400" dirty="0" smtClean="0">
                <a:solidFill>
                  <a:schemeClr val="tx1">
                    <a:lumMod val="65000"/>
                    <a:lumOff val="35000"/>
                  </a:schemeClr>
                </a:solidFill>
                <a:latin typeface="Times New Roman" pitchFamily="18" charset="0"/>
                <a:cs typeface="Times New Roman" pitchFamily="18" charset="0"/>
              </a:rPr>
              <a:t>After defining sustainability into categories as discussed, the second step should present the way of measuring those categories and their classifications for any building design with technical equipments installation. The aim of this step is to summarize all sustainability categories and sub-items to be transformed into measurable database. </a:t>
            </a:r>
          </a:p>
          <a:p>
            <a:pPr algn="just" rtl="0"/>
            <a:endParaRPr lang="en-US" sz="1400" dirty="0" smtClean="0">
              <a:solidFill>
                <a:schemeClr val="tx1">
                  <a:lumMod val="65000"/>
                  <a:lumOff val="35000"/>
                </a:schemeClr>
              </a:solidFill>
              <a:latin typeface="Times New Roman" pitchFamily="18" charset="0"/>
              <a:cs typeface="Times New Roman" pitchFamily="18" charset="0"/>
            </a:endParaRPr>
          </a:p>
          <a:p>
            <a:pPr algn="just" rtl="0"/>
            <a:r>
              <a:rPr lang="en-US" sz="1400" dirty="0" smtClean="0">
                <a:solidFill>
                  <a:schemeClr val="tx1">
                    <a:lumMod val="65000"/>
                    <a:lumOff val="35000"/>
                  </a:schemeClr>
                </a:solidFill>
                <a:latin typeface="Times New Roman" pitchFamily="18" charset="0"/>
                <a:cs typeface="Times New Roman" pitchFamily="18" charset="0"/>
              </a:rPr>
              <a:t>It should be several types of measuring for the variety of projects types and locations.</a:t>
            </a:r>
          </a:p>
          <a:p>
            <a:pPr algn="just" rtl="0"/>
            <a:endParaRPr lang="en-US" sz="1400" dirty="0" smtClean="0">
              <a:solidFill>
                <a:schemeClr val="tx1">
                  <a:lumMod val="65000"/>
                  <a:lumOff val="35000"/>
                </a:schemeClr>
              </a:solidFill>
              <a:latin typeface="Times New Roman" pitchFamily="18" charset="0"/>
              <a:cs typeface="Times New Roman" pitchFamily="18" charset="0"/>
            </a:endParaRPr>
          </a:p>
          <a:p>
            <a:pPr algn="just" rtl="0"/>
            <a:endParaRPr lang="en-US" sz="1400" dirty="0" smtClean="0">
              <a:solidFill>
                <a:schemeClr val="tx1">
                  <a:lumMod val="65000"/>
                  <a:lumOff val="35000"/>
                </a:schemeClr>
              </a:solidFill>
              <a:latin typeface="Times New Roman" pitchFamily="18" charset="0"/>
              <a:cs typeface="Times New Roman" pitchFamily="18" charset="0"/>
            </a:endParaRPr>
          </a:p>
        </p:txBody>
      </p:sp>
      <p:pic>
        <p:nvPicPr>
          <p:cNvPr id="5" name="Picture 4" descr="measuring01.jp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860769" y="642918"/>
            <a:ext cx="4021453" cy="2928958"/>
          </a:xfrm>
          <a:prstGeom prst="rect">
            <a:avLst/>
          </a:prstGeom>
        </p:spPr>
      </p:pic>
      <p:pic>
        <p:nvPicPr>
          <p:cNvPr id="7" name="Picture 6" descr="moving_iron_meters_1.jp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881694" y="3643314"/>
            <a:ext cx="4024306" cy="2106967"/>
          </a:xfrm>
          <a:prstGeom prst="rect">
            <a:avLst/>
          </a:prstGeom>
        </p:spPr>
      </p:pic>
    </p:spTree>
    <p:extLst>
      <p:ext uri="{BB962C8B-B14F-4D97-AF65-F5344CB8AC3E}">
        <p14:creationId xmlns:p14="http://schemas.microsoft.com/office/powerpoint/2010/main" val="100644340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32520" y="571480"/>
            <a:ext cx="4968552" cy="2769989"/>
          </a:xfrm>
          <a:prstGeom prst="rect">
            <a:avLst/>
          </a:prstGeom>
          <a:noFill/>
        </p:spPr>
        <p:txBody>
          <a:bodyPr wrap="square" rtlCol="1">
            <a:spAutoFit/>
          </a:bodyPr>
          <a:lstStyle/>
          <a:p>
            <a:pPr algn="l" rtl="0"/>
            <a:r>
              <a:rPr lang="en-US" b="1" dirty="0" smtClean="0">
                <a:solidFill>
                  <a:schemeClr val="accent2">
                    <a:lumMod val="75000"/>
                  </a:schemeClr>
                </a:solidFill>
                <a:latin typeface="Tahoma" pitchFamily="34" charset="0"/>
                <a:ea typeface="Tahoma" pitchFamily="34" charset="0"/>
                <a:cs typeface="Tahoma" pitchFamily="34" charset="0"/>
              </a:rPr>
              <a:t>Methodology steps for improving BIM towards sustainability through LEED</a:t>
            </a:r>
          </a:p>
          <a:p>
            <a:pPr algn="l" rtl="0"/>
            <a:endParaRPr lang="en-US" b="1" dirty="0" smtClean="0">
              <a:solidFill>
                <a:schemeClr val="accent2">
                  <a:lumMod val="75000"/>
                </a:schemeClr>
              </a:solidFill>
              <a:latin typeface="Tahoma" pitchFamily="34" charset="0"/>
              <a:ea typeface="Tahoma" pitchFamily="34" charset="0"/>
              <a:cs typeface="Tahoma" pitchFamily="34" charset="0"/>
            </a:endParaRPr>
          </a:p>
          <a:p>
            <a:pPr marL="808038" indent="-808038" algn="l" rtl="0"/>
            <a:r>
              <a:rPr lang="en-US" sz="1400" b="1" dirty="0" smtClean="0">
                <a:solidFill>
                  <a:schemeClr val="bg1">
                    <a:lumMod val="50000"/>
                  </a:schemeClr>
                </a:solidFill>
                <a:latin typeface="Times New Roman" pitchFamily="18" charset="0"/>
                <a:cs typeface="Times New Roman" pitchFamily="18" charset="0"/>
              </a:rPr>
              <a:t>Step four: </a:t>
            </a:r>
            <a:r>
              <a:rPr lang="en-GB" sz="1600" b="1" dirty="0" smtClean="0">
                <a:solidFill>
                  <a:schemeClr val="bg1">
                    <a:lumMod val="50000"/>
                  </a:schemeClr>
                </a:solidFill>
                <a:latin typeface="Times New Roman" pitchFamily="18" charset="0"/>
                <a:cs typeface="Times New Roman" pitchFamily="18" charset="0"/>
              </a:rPr>
              <a:t>Applying sustainability categories into design tools database</a:t>
            </a:r>
            <a:r>
              <a:rPr lang="en-US" sz="1600" b="1" dirty="0" smtClean="0">
                <a:solidFill>
                  <a:schemeClr val="bg1">
                    <a:lumMod val="50000"/>
                  </a:schemeClr>
                </a:solidFill>
                <a:latin typeface="Times New Roman" pitchFamily="18" charset="0"/>
                <a:cs typeface="Times New Roman" pitchFamily="18" charset="0"/>
              </a:rPr>
              <a:t>:</a:t>
            </a:r>
          </a:p>
          <a:p>
            <a:pPr algn="just" rtl="0"/>
            <a:endParaRPr lang="en-US" sz="1400" dirty="0">
              <a:latin typeface="Times New Roman" pitchFamily="18" charset="0"/>
              <a:cs typeface="Times New Roman" pitchFamily="18" charset="0"/>
            </a:endParaRPr>
          </a:p>
          <a:p>
            <a:pPr algn="just" rtl="0"/>
            <a:r>
              <a:rPr lang="en-US" sz="1400" dirty="0" smtClean="0">
                <a:solidFill>
                  <a:schemeClr val="tx1">
                    <a:lumMod val="65000"/>
                    <a:lumOff val="35000"/>
                  </a:schemeClr>
                </a:solidFill>
                <a:latin typeface="Times New Roman" pitchFamily="18" charset="0"/>
                <a:cs typeface="Times New Roman" pitchFamily="18" charset="0"/>
              </a:rPr>
              <a:t>After defining sustainability categories items and measurement concept, the next step is the implementation of those categories into design tool database. </a:t>
            </a:r>
          </a:p>
          <a:p>
            <a:pPr algn="just" rtl="0"/>
            <a:endParaRPr lang="en-US" sz="1400" dirty="0" smtClean="0">
              <a:solidFill>
                <a:schemeClr val="tx1">
                  <a:lumMod val="65000"/>
                  <a:lumOff val="35000"/>
                </a:schemeClr>
              </a:solidFill>
              <a:latin typeface="Times New Roman" pitchFamily="18" charset="0"/>
              <a:cs typeface="Times New Roman" pitchFamily="18" charset="0"/>
            </a:endParaRPr>
          </a:p>
          <a:p>
            <a:pPr algn="just" rtl="0"/>
            <a:endParaRPr lang="en-US" sz="1400" dirty="0" smtClean="0">
              <a:solidFill>
                <a:schemeClr val="tx1">
                  <a:lumMod val="65000"/>
                  <a:lumOff val="35000"/>
                </a:schemeClr>
              </a:solidFill>
              <a:latin typeface="Times New Roman" pitchFamily="18" charset="0"/>
              <a:cs typeface="Times New Roman" pitchFamily="18" charset="0"/>
            </a:endParaRPr>
          </a:p>
        </p:txBody>
      </p:sp>
      <p:pic>
        <p:nvPicPr>
          <p:cNvPr id="8" name="Picture 7" descr="sustainable sites.jp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810256" y="714356"/>
            <a:ext cx="4095744" cy="2428892"/>
          </a:xfrm>
          <a:prstGeom prst="rect">
            <a:avLst/>
          </a:prstGeom>
        </p:spPr>
      </p:pic>
      <p:pic>
        <p:nvPicPr>
          <p:cNvPr id="9" name="Picture 8" descr="water efficiency.jp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810256" y="3214687"/>
            <a:ext cx="4095744" cy="1214446"/>
          </a:xfrm>
          <a:prstGeom prst="rect">
            <a:avLst/>
          </a:prstGeom>
        </p:spPr>
      </p:pic>
      <p:pic>
        <p:nvPicPr>
          <p:cNvPr id="10" name="Picture 9" descr="energy.jp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810256" y="4429132"/>
            <a:ext cx="4095744" cy="2370540"/>
          </a:xfrm>
          <a:prstGeom prst="rect">
            <a:avLst/>
          </a:prstGeom>
        </p:spPr>
      </p:pic>
      <p:pic>
        <p:nvPicPr>
          <p:cNvPr id="11" name="Picture 10" descr="material.jpg"/>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66720" y="3214686"/>
            <a:ext cx="2500330" cy="2357454"/>
          </a:xfrm>
          <a:prstGeom prst="rect">
            <a:avLst/>
          </a:prstGeom>
        </p:spPr>
      </p:pic>
      <p:pic>
        <p:nvPicPr>
          <p:cNvPr id="12" name="Picture 11" descr="Indoor.jpg"/>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3167050" y="3214686"/>
            <a:ext cx="2571768" cy="2357454"/>
          </a:xfrm>
          <a:prstGeom prst="rect">
            <a:avLst/>
          </a:prstGeom>
        </p:spPr>
      </p:pic>
    </p:spTree>
    <p:extLst>
      <p:ext uri="{BB962C8B-B14F-4D97-AF65-F5344CB8AC3E}">
        <p14:creationId xmlns:p14="http://schemas.microsoft.com/office/powerpoint/2010/main" val="100644340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32520" y="571480"/>
            <a:ext cx="4968552" cy="3323987"/>
          </a:xfrm>
          <a:prstGeom prst="rect">
            <a:avLst/>
          </a:prstGeom>
          <a:noFill/>
        </p:spPr>
        <p:txBody>
          <a:bodyPr wrap="square" rtlCol="1">
            <a:spAutoFit/>
          </a:bodyPr>
          <a:lstStyle/>
          <a:p>
            <a:pPr algn="l" rtl="0"/>
            <a:r>
              <a:rPr lang="en-US" b="1" dirty="0" smtClean="0">
                <a:solidFill>
                  <a:schemeClr val="accent2">
                    <a:lumMod val="75000"/>
                  </a:schemeClr>
                </a:solidFill>
                <a:latin typeface="Tahoma" pitchFamily="34" charset="0"/>
                <a:ea typeface="Tahoma" pitchFamily="34" charset="0"/>
                <a:cs typeface="Tahoma" pitchFamily="34" charset="0"/>
              </a:rPr>
              <a:t>Methodology steps for improving BIM towards sustainability through LEED</a:t>
            </a:r>
          </a:p>
          <a:p>
            <a:pPr algn="l" rtl="0"/>
            <a:endParaRPr lang="en-US" b="1" dirty="0" smtClean="0">
              <a:solidFill>
                <a:schemeClr val="accent2">
                  <a:lumMod val="75000"/>
                </a:schemeClr>
              </a:solidFill>
              <a:latin typeface="Tahoma" pitchFamily="34" charset="0"/>
              <a:ea typeface="Tahoma" pitchFamily="34" charset="0"/>
              <a:cs typeface="Tahoma" pitchFamily="34" charset="0"/>
            </a:endParaRPr>
          </a:p>
          <a:p>
            <a:pPr marL="808038" indent="-808038" algn="l" rtl="0"/>
            <a:r>
              <a:rPr lang="en-US" sz="1400" b="1" dirty="0" smtClean="0">
                <a:solidFill>
                  <a:schemeClr val="bg1">
                    <a:lumMod val="50000"/>
                  </a:schemeClr>
                </a:solidFill>
                <a:latin typeface="Times New Roman" pitchFamily="18" charset="0"/>
                <a:cs typeface="Times New Roman" pitchFamily="18" charset="0"/>
              </a:rPr>
              <a:t>Step five: </a:t>
            </a:r>
            <a:r>
              <a:rPr lang="en-GB" sz="1600" b="1" dirty="0" smtClean="0">
                <a:solidFill>
                  <a:schemeClr val="bg1">
                    <a:lumMod val="50000"/>
                  </a:schemeClr>
                </a:solidFill>
                <a:latin typeface="Times New Roman" pitchFamily="18" charset="0"/>
                <a:cs typeface="Times New Roman" pitchFamily="18" charset="0"/>
              </a:rPr>
              <a:t>Test the implementation</a:t>
            </a:r>
            <a:r>
              <a:rPr lang="en-US" sz="1600" b="1" dirty="0" smtClean="0">
                <a:solidFill>
                  <a:schemeClr val="bg1">
                    <a:lumMod val="50000"/>
                  </a:schemeClr>
                </a:solidFill>
                <a:latin typeface="Times New Roman" pitchFamily="18" charset="0"/>
                <a:cs typeface="Times New Roman" pitchFamily="18" charset="0"/>
              </a:rPr>
              <a:t>:</a:t>
            </a:r>
          </a:p>
          <a:p>
            <a:pPr algn="just" rtl="0"/>
            <a:endParaRPr lang="en-US" sz="1400" dirty="0">
              <a:latin typeface="Times New Roman" pitchFamily="18" charset="0"/>
              <a:cs typeface="Times New Roman" pitchFamily="18" charset="0"/>
            </a:endParaRPr>
          </a:p>
          <a:p>
            <a:pPr algn="just" rtl="0"/>
            <a:r>
              <a:rPr lang="en-US" sz="1400" dirty="0" smtClean="0">
                <a:solidFill>
                  <a:schemeClr val="tx1">
                    <a:lumMod val="65000"/>
                    <a:lumOff val="35000"/>
                  </a:schemeClr>
                </a:solidFill>
                <a:latin typeface="Times New Roman" pitchFamily="18" charset="0"/>
                <a:cs typeface="Times New Roman" pitchFamily="18" charset="0"/>
              </a:rPr>
              <a:t>Final step is to test this theory implementation. The aim of this step is only to ensure the interaction between the user and the design tool. It is only to proof that BIM can interact with the user based on sustainability database (Extracted from LEED) and provide him with the required steps in order. The user has the ability to input certain database from his own. </a:t>
            </a:r>
          </a:p>
          <a:p>
            <a:pPr algn="just" rtl="0"/>
            <a:endParaRPr lang="en-US" sz="1400" dirty="0" smtClean="0">
              <a:solidFill>
                <a:schemeClr val="tx1">
                  <a:lumMod val="65000"/>
                  <a:lumOff val="35000"/>
                </a:schemeClr>
              </a:solidFill>
              <a:latin typeface="Times New Roman" pitchFamily="18" charset="0"/>
              <a:cs typeface="Times New Roman" pitchFamily="18" charset="0"/>
            </a:endParaRPr>
          </a:p>
          <a:p>
            <a:pPr algn="just" rtl="0"/>
            <a:r>
              <a:rPr lang="en-US" sz="1400" dirty="0" smtClean="0">
                <a:solidFill>
                  <a:schemeClr val="tx1">
                    <a:lumMod val="65000"/>
                    <a:lumOff val="35000"/>
                  </a:schemeClr>
                </a:solidFill>
                <a:latin typeface="Times New Roman" pitchFamily="18" charset="0"/>
                <a:cs typeface="Times New Roman" pitchFamily="18" charset="0"/>
              </a:rPr>
              <a:t>The examples illustrates certain database of space ratio determined by the user himself for indoor quality. </a:t>
            </a:r>
          </a:p>
        </p:txBody>
      </p:sp>
      <p:pic>
        <p:nvPicPr>
          <p:cNvPr id="2050" name="Picture 0" descr="4-3-1.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5881694" y="857232"/>
            <a:ext cx="3857652" cy="1129145"/>
          </a:xfrm>
          <a:prstGeom prst="rect">
            <a:avLst/>
          </a:prstGeom>
          <a:noFill/>
          <a:ln w="9525">
            <a:noFill/>
            <a:miter lim="800000"/>
            <a:headEnd/>
            <a:tailEnd/>
          </a:ln>
        </p:spPr>
      </p:pic>
      <p:pic>
        <p:nvPicPr>
          <p:cNvPr id="2051" name="Picture 1" descr="4-3-2.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881694" y="2143116"/>
            <a:ext cx="3857652" cy="627730"/>
          </a:xfrm>
          <a:prstGeom prst="rect">
            <a:avLst/>
          </a:prstGeom>
          <a:noFill/>
          <a:ln w="9525">
            <a:noFill/>
            <a:miter lim="800000"/>
            <a:headEnd/>
            <a:tailEnd/>
          </a:ln>
        </p:spPr>
      </p:pic>
      <p:pic>
        <p:nvPicPr>
          <p:cNvPr id="3074" name="Picture 903" descr="Fig 4-3-2"/>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738158" y="4321975"/>
            <a:ext cx="9001188" cy="2250297"/>
          </a:xfrm>
          <a:prstGeom prst="rect">
            <a:avLst/>
          </a:prstGeom>
          <a:noFill/>
          <a:ln w="9525">
            <a:noFill/>
            <a:miter lim="800000"/>
            <a:headEnd/>
            <a:tailEnd/>
          </a:ln>
        </p:spPr>
      </p:pic>
      <p:pic>
        <p:nvPicPr>
          <p:cNvPr id="3075" name="Picture 909" descr="Fig 4-3-5"/>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5881694" y="2849558"/>
            <a:ext cx="2286016" cy="635005"/>
          </a:xfrm>
          <a:prstGeom prst="rect">
            <a:avLst/>
          </a:prstGeom>
          <a:noFill/>
          <a:ln w="9525">
            <a:noFill/>
            <a:miter lim="800000"/>
            <a:headEnd/>
            <a:tailEnd/>
          </a:ln>
        </p:spPr>
      </p:pic>
      <p:pic>
        <p:nvPicPr>
          <p:cNvPr id="3076" name="Picture 910" descr="Fig 4-3-6"/>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5881693" y="3571876"/>
            <a:ext cx="2314591" cy="642942"/>
          </a:xfrm>
          <a:prstGeom prst="rect">
            <a:avLst/>
          </a:prstGeom>
          <a:noFill/>
          <a:ln w="9525">
            <a:noFill/>
            <a:miter lim="800000"/>
            <a:headEnd/>
            <a:tailEnd/>
          </a:ln>
        </p:spPr>
      </p:pic>
    </p:spTree>
    <p:extLst>
      <p:ext uri="{BB962C8B-B14F-4D97-AF65-F5344CB8AC3E}">
        <p14:creationId xmlns:p14="http://schemas.microsoft.com/office/powerpoint/2010/main" val="100644340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32520" y="442401"/>
            <a:ext cx="4968552" cy="4093428"/>
          </a:xfrm>
          <a:prstGeom prst="rect">
            <a:avLst/>
          </a:prstGeom>
          <a:noFill/>
        </p:spPr>
        <p:txBody>
          <a:bodyPr wrap="square" rtlCol="1">
            <a:spAutoFit/>
          </a:bodyPr>
          <a:lstStyle/>
          <a:p>
            <a:pPr algn="l" rtl="0"/>
            <a:r>
              <a:rPr lang="en-US" b="1" dirty="0" smtClean="0">
                <a:solidFill>
                  <a:schemeClr val="accent2">
                    <a:lumMod val="75000"/>
                  </a:schemeClr>
                </a:solidFill>
                <a:latin typeface="Tahoma" pitchFamily="34" charset="0"/>
                <a:ea typeface="Tahoma" pitchFamily="34" charset="0"/>
                <a:cs typeface="Tahoma" pitchFamily="34" charset="0"/>
              </a:rPr>
              <a:t>Results </a:t>
            </a:r>
            <a:r>
              <a:rPr lang="en-US" b="1" dirty="0">
                <a:solidFill>
                  <a:schemeClr val="accent2">
                    <a:lumMod val="75000"/>
                  </a:schemeClr>
                </a:solidFill>
                <a:latin typeface="Tahoma" pitchFamily="34" charset="0"/>
                <a:ea typeface="Tahoma" pitchFamily="34" charset="0"/>
                <a:cs typeface="Tahoma" pitchFamily="34" charset="0"/>
              </a:rPr>
              <a:t>and findings </a:t>
            </a:r>
            <a:r>
              <a:rPr lang="en-US" b="1" dirty="0" smtClean="0">
                <a:solidFill>
                  <a:schemeClr val="accent2">
                    <a:lumMod val="75000"/>
                  </a:schemeClr>
                </a:solidFill>
                <a:latin typeface="Tahoma" pitchFamily="34" charset="0"/>
                <a:ea typeface="Tahoma" pitchFamily="34" charset="0"/>
                <a:cs typeface="Tahoma" pitchFamily="34" charset="0"/>
              </a:rPr>
              <a:t>using LEED principals as a database for BIM </a:t>
            </a:r>
            <a:endParaRPr lang="en-US" b="1" dirty="0">
              <a:solidFill>
                <a:schemeClr val="accent2">
                  <a:lumMod val="75000"/>
                </a:schemeClr>
              </a:solidFill>
              <a:latin typeface="Tahoma" pitchFamily="34" charset="0"/>
              <a:ea typeface="Tahoma" pitchFamily="34" charset="0"/>
              <a:cs typeface="Tahoma" pitchFamily="34" charset="0"/>
            </a:endParaRPr>
          </a:p>
          <a:p>
            <a:pPr algn="just" rtl="0"/>
            <a:endParaRPr lang="en-US" sz="1400" dirty="0" smtClean="0">
              <a:solidFill>
                <a:schemeClr val="tx1">
                  <a:lumMod val="65000"/>
                  <a:lumOff val="35000"/>
                </a:schemeClr>
              </a:solidFill>
              <a:latin typeface="Times New Roman" pitchFamily="18" charset="0"/>
              <a:cs typeface="Times New Roman" pitchFamily="18" charset="0"/>
            </a:endParaRPr>
          </a:p>
          <a:p>
            <a:pPr algn="just" rtl="0"/>
            <a:r>
              <a:rPr lang="en-US" sz="1400" dirty="0" smtClean="0">
                <a:solidFill>
                  <a:schemeClr val="tx1">
                    <a:lumMod val="65000"/>
                    <a:lumOff val="35000"/>
                  </a:schemeClr>
                </a:solidFill>
                <a:latin typeface="Times New Roman" pitchFamily="18" charset="0"/>
                <a:cs typeface="Times New Roman" pitchFamily="18" charset="0"/>
              </a:rPr>
              <a:t>This research does not produce an application with all LEED categories inside certain BIM software. It only tests certain data input and the ability of the program to review the input construction data against its database. The result was great.</a:t>
            </a:r>
          </a:p>
          <a:p>
            <a:pPr algn="just" rtl="0"/>
            <a:endParaRPr lang="en-US" sz="1400" dirty="0" smtClean="0">
              <a:solidFill>
                <a:schemeClr val="tx1">
                  <a:lumMod val="65000"/>
                  <a:lumOff val="35000"/>
                </a:schemeClr>
              </a:solidFill>
              <a:latin typeface="Times New Roman" pitchFamily="18" charset="0"/>
              <a:cs typeface="Times New Roman" pitchFamily="18" charset="0"/>
            </a:endParaRPr>
          </a:p>
          <a:p>
            <a:pPr algn="just" rtl="0"/>
            <a:r>
              <a:rPr lang="en-US" sz="1400" dirty="0" smtClean="0">
                <a:solidFill>
                  <a:schemeClr val="tx1">
                    <a:lumMod val="65000"/>
                    <a:lumOff val="35000"/>
                  </a:schemeClr>
                </a:solidFill>
                <a:latin typeface="Times New Roman" pitchFamily="18" charset="0"/>
                <a:cs typeface="Times New Roman" pitchFamily="18" charset="0"/>
              </a:rPr>
              <a:t>To input all LEED sustainability categories inside any BIM software it will need a huge team of programmers and support. But the result moves towards better building performance and reviewed from the design tool before the rating system reviewers. </a:t>
            </a:r>
          </a:p>
          <a:p>
            <a:pPr algn="just" rtl="0"/>
            <a:endParaRPr lang="en-US" sz="1400" dirty="0" smtClean="0">
              <a:solidFill>
                <a:schemeClr val="tx1">
                  <a:lumMod val="65000"/>
                  <a:lumOff val="35000"/>
                </a:schemeClr>
              </a:solidFill>
              <a:latin typeface="Times New Roman" pitchFamily="18" charset="0"/>
              <a:cs typeface="Times New Roman" pitchFamily="18" charset="0"/>
            </a:endParaRPr>
          </a:p>
          <a:p>
            <a:pPr algn="just" rtl="0"/>
            <a:r>
              <a:rPr lang="en-US" sz="1400" dirty="0" smtClean="0">
                <a:solidFill>
                  <a:schemeClr val="tx1">
                    <a:lumMod val="65000"/>
                    <a:lumOff val="35000"/>
                  </a:schemeClr>
                </a:solidFill>
                <a:latin typeface="Times New Roman" pitchFamily="18" charset="0"/>
                <a:cs typeface="Times New Roman" pitchFamily="18" charset="0"/>
              </a:rPr>
              <a:t>It will minimize designers and engineers mistakes. Provide them with up to date information and regulations. Prevents any neglecting from the designer side of sustainability principals  even if he does not want to issue a sustainability certificate for his building   </a:t>
            </a:r>
            <a:endParaRPr lang="en-US" sz="1400" dirty="0">
              <a:solidFill>
                <a:schemeClr val="tx1">
                  <a:lumMod val="65000"/>
                  <a:lumOff val="35000"/>
                </a:schemeClr>
              </a:solidFill>
              <a:latin typeface="Times New Roman" pitchFamily="18" charset="0"/>
              <a:cs typeface="Times New Roman" pitchFamily="18" charset="0"/>
            </a:endParaRPr>
          </a:p>
        </p:txBody>
      </p:sp>
      <p:pic>
        <p:nvPicPr>
          <p:cNvPr id="9" name="Picture 8" descr="great-job-word-sticky-note-construction-site-layout-plan-crumpled-paper-37109064.jpg"/>
          <p:cNvPicPr>
            <a:picLocks noChangeAspect="1"/>
          </p:cNvPicPr>
          <p:nvPr/>
        </p:nvPicPr>
        <p:blipFill>
          <a:blip r:embed="rId2" cstate="email">
            <a:extLst>
              <a:ext uri="{28A0092B-C50C-407E-A947-70E740481C1C}">
                <a14:useLocalDpi xmlns:a14="http://schemas.microsoft.com/office/drawing/2010/main"/>
              </a:ext>
            </a:extLst>
          </a:blip>
          <a:srcRect r="7007"/>
          <a:stretch>
            <a:fillRect/>
          </a:stretch>
        </p:blipFill>
        <p:spPr>
          <a:xfrm>
            <a:off x="5881694" y="714355"/>
            <a:ext cx="4024306" cy="4133579"/>
          </a:xfrm>
          <a:prstGeom prst="rect">
            <a:avLst/>
          </a:prstGeom>
        </p:spPr>
      </p:pic>
    </p:spTree>
    <p:extLst>
      <p:ext uri="{BB962C8B-B14F-4D97-AF65-F5344CB8AC3E}">
        <p14:creationId xmlns:p14="http://schemas.microsoft.com/office/powerpoint/2010/main" val="137296616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32520" y="571480"/>
            <a:ext cx="4968552" cy="3570208"/>
          </a:xfrm>
          <a:prstGeom prst="rect">
            <a:avLst/>
          </a:prstGeom>
          <a:noFill/>
        </p:spPr>
        <p:txBody>
          <a:bodyPr wrap="square" rtlCol="1">
            <a:spAutoFit/>
          </a:bodyPr>
          <a:lstStyle/>
          <a:p>
            <a:pPr algn="l" rtl="0"/>
            <a:r>
              <a:rPr lang="en-US" b="1" dirty="0" smtClean="0">
                <a:solidFill>
                  <a:schemeClr val="accent2">
                    <a:lumMod val="75000"/>
                  </a:schemeClr>
                </a:solidFill>
                <a:latin typeface="Tahoma" pitchFamily="34" charset="0"/>
                <a:ea typeface="Tahoma" pitchFamily="34" charset="0"/>
                <a:cs typeface="Tahoma" pitchFamily="34" charset="0"/>
              </a:rPr>
              <a:t>Results and findings using LEED principals as a database for BIM </a:t>
            </a:r>
          </a:p>
          <a:p>
            <a:pPr algn="l" rtl="0"/>
            <a:endParaRPr lang="en-US" b="1" dirty="0" smtClean="0">
              <a:solidFill>
                <a:schemeClr val="accent2">
                  <a:lumMod val="75000"/>
                </a:schemeClr>
              </a:solidFill>
              <a:latin typeface="Tahoma" pitchFamily="34" charset="0"/>
              <a:ea typeface="Tahoma" pitchFamily="34" charset="0"/>
              <a:cs typeface="Tahoma" pitchFamily="34" charset="0"/>
            </a:endParaRPr>
          </a:p>
          <a:p>
            <a:pPr marL="808038" indent="-808038" algn="l" rtl="0"/>
            <a:r>
              <a:rPr lang="en-US" sz="1400" b="1" dirty="0" smtClean="0">
                <a:solidFill>
                  <a:schemeClr val="bg1">
                    <a:lumMod val="50000"/>
                  </a:schemeClr>
                </a:solidFill>
                <a:latin typeface="Times New Roman" pitchFamily="18" charset="0"/>
                <a:cs typeface="Times New Roman" pitchFamily="18" charset="0"/>
              </a:rPr>
              <a:t>Step One: </a:t>
            </a:r>
            <a:r>
              <a:rPr lang="en-US" sz="1600" b="1" dirty="0" smtClean="0">
                <a:solidFill>
                  <a:schemeClr val="bg1">
                    <a:lumMod val="50000"/>
                  </a:schemeClr>
                </a:solidFill>
                <a:latin typeface="Times New Roman" pitchFamily="18" charset="0"/>
                <a:cs typeface="Times New Roman" pitchFamily="18" charset="0"/>
              </a:rPr>
              <a:t>Not all the buildings registered for sustainable certificate</a:t>
            </a:r>
            <a:endParaRPr lang="en-US" sz="1600" b="1" dirty="0" smtClean="0">
              <a:solidFill>
                <a:schemeClr val="accent2">
                  <a:lumMod val="75000"/>
                </a:schemeClr>
              </a:solidFill>
              <a:latin typeface="Tahoma" pitchFamily="34" charset="0"/>
              <a:ea typeface="Tahoma" pitchFamily="34" charset="0"/>
              <a:cs typeface="Tahoma" pitchFamily="34" charset="0"/>
            </a:endParaRPr>
          </a:p>
          <a:p>
            <a:pPr algn="just" rtl="0"/>
            <a:endParaRPr lang="en-US" sz="1400" dirty="0">
              <a:latin typeface="Times New Roman" pitchFamily="18" charset="0"/>
              <a:cs typeface="Times New Roman" pitchFamily="18" charset="0"/>
            </a:endParaRPr>
          </a:p>
          <a:p>
            <a:pPr algn="just" rtl="0"/>
            <a:r>
              <a:rPr lang="en-US" sz="1400" dirty="0" smtClean="0">
                <a:solidFill>
                  <a:schemeClr val="tx1">
                    <a:lumMod val="65000"/>
                    <a:lumOff val="35000"/>
                  </a:schemeClr>
                </a:solidFill>
                <a:latin typeface="Times New Roman" pitchFamily="18" charset="0"/>
                <a:cs typeface="Times New Roman" pitchFamily="18" charset="0"/>
              </a:rPr>
              <a:t>As shown in all statistics that the number of registered building for sustainability certificates are increased year and after</a:t>
            </a:r>
            <a:r>
              <a:rPr lang="en-GB" sz="1400" dirty="0" smtClean="0">
                <a:solidFill>
                  <a:schemeClr val="tx1">
                    <a:lumMod val="65000"/>
                    <a:lumOff val="35000"/>
                  </a:schemeClr>
                </a:solidFill>
                <a:latin typeface="Times New Roman" pitchFamily="18" charset="0"/>
                <a:cs typeface="Times New Roman" pitchFamily="18" charset="0"/>
              </a:rPr>
              <a:t>. But this increase is nothing against the real number of building construction all over the world.</a:t>
            </a:r>
          </a:p>
          <a:p>
            <a:pPr algn="just" rtl="0"/>
            <a:endParaRPr lang="en-GB" sz="1400" dirty="0" smtClean="0">
              <a:solidFill>
                <a:schemeClr val="tx1">
                  <a:lumMod val="65000"/>
                  <a:lumOff val="35000"/>
                </a:schemeClr>
              </a:solidFill>
              <a:latin typeface="Times New Roman" pitchFamily="18" charset="0"/>
              <a:cs typeface="Times New Roman" pitchFamily="18" charset="0"/>
            </a:endParaRPr>
          </a:p>
          <a:p>
            <a:pPr algn="just" rtl="0"/>
            <a:r>
              <a:rPr lang="en-GB" sz="1400" dirty="0" smtClean="0">
                <a:solidFill>
                  <a:schemeClr val="tx1">
                    <a:lumMod val="65000"/>
                    <a:lumOff val="35000"/>
                  </a:schemeClr>
                </a:solidFill>
                <a:latin typeface="Times New Roman" pitchFamily="18" charset="0"/>
                <a:cs typeface="Times New Roman" pitchFamily="18" charset="0"/>
              </a:rPr>
              <a:t>It means that a very few portion of owners, developers, designers, architects, and engineers are care of the environment , but unfortunately, still a huge number do not care. </a:t>
            </a:r>
            <a:endParaRPr lang="en-US" sz="1400" dirty="0" smtClean="0">
              <a:solidFill>
                <a:schemeClr val="tx1">
                  <a:lumMod val="65000"/>
                  <a:lumOff val="35000"/>
                </a:schemeClr>
              </a:solidFill>
              <a:latin typeface="Times New Roman" pitchFamily="18" charset="0"/>
              <a:cs typeface="Times New Roman" pitchFamily="18" charset="0"/>
            </a:endParaRPr>
          </a:p>
          <a:p>
            <a:pPr algn="l" rtl="0"/>
            <a:endParaRPr lang="en-US" sz="1400" dirty="0">
              <a:solidFill>
                <a:schemeClr val="tx1">
                  <a:lumMod val="65000"/>
                  <a:lumOff val="35000"/>
                </a:schemeClr>
              </a:solidFill>
              <a:latin typeface="Times New Roman" pitchFamily="18" charset="0"/>
              <a:cs typeface="Times New Roman" pitchFamily="18" charset="0"/>
            </a:endParaRPr>
          </a:p>
        </p:txBody>
      </p:sp>
      <p:pic>
        <p:nvPicPr>
          <p:cNvPr id="8" name="Picture 7" descr="LEED_Graph[1].jp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857916" y="714356"/>
            <a:ext cx="4024306" cy="2636614"/>
          </a:xfrm>
          <a:prstGeom prst="rect">
            <a:avLst/>
          </a:prstGeom>
        </p:spPr>
      </p:pic>
    </p:spTree>
    <p:extLst>
      <p:ext uri="{BB962C8B-B14F-4D97-AF65-F5344CB8AC3E}">
        <p14:creationId xmlns:p14="http://schemas.microsoft.com/office/powerpoint/2010/main" val="100644340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32520" y="442401"/>
            <a:ext cx="4968552" cy="5663089"/>
          </a:xfrm>
          <a:prstGeom prst="rect">
            <a:avLst/>
          </a:prstGeom>
          <a:noFill/>
        </p:spPr>
        <p:txBody>
          <a:bodyPr wrap="square" rtlCol="1">
            <a:spAutoFit/>
          </a:bodyPr>
          <a:lstStyle/>
          <a:p>
            <a:pPr algn="l" rtl="0"/>
            <a:r>
              <a:rPr lang="en-US" b="1" dirty="0">
                <a:solidFill>
                  <a:schemeClr val="accent2">
                    <a:lumMod val="75000"/>
                  </a:schemeClr>
                </a:solidFill>
                <a:latin typeface="Tahoma" pitchFamily="34" charset="0"/>
                <a:ea typeface="Tahoma" pitchFamily="34" charset="0"/>
                <a:cs typeface="Tahoma" pitchFamily="34" charset="0"/>
              </a:rPr>
              <a:t>Discussion and analysis</a:t>
            </a:r>
          </a:p>
          <a:p>
            <a:pPr algn="l" rtl="0"/>
            <a:endParaRPr lang="en-US" b="1" dirty="0">
              <a:solidFill>
                <a:schemeClr val="accent2">
                  <a:lumMod val="75000"/>
                </a:schemeClr>
              </a:solidFill>
              <a:latin typeface="Tahoma" pitchFamily="34" charset="0"/>
              <a:ea typeface="Tahoma" pitchFamily="34" charset="0"/>
              <a:cs typeface="Tahoma" pitchFamily="34" charset="0"/>
            </a:endParaRPr>
          </a:p>
          <a:p>
            <a:pPr algn="l" rtl="0"/>
            <a:r>
              <a:rPr lang="en-US" b="1" dirty="0" smtClean="0">
                <a:solidFill>
                  <a:schemeClr val="bg1">
                    <a:lumMod val="50000"/>
                  </a:schemeClr>
                </a:solidFill>
                <a:latin typeface="Times New Roman" pitchFamily="18" charset="0"/>
                <a:cs typeface="Times New Roman" pitchFamily="18" charset="0"/>
              </a:rPr>
              <a:t>LEED &amp; BIM as a design tool:</a:t>
            </a:r>
          </a:p>
          <a:p>
            <a:pPr algn="just" rtl="0"/>
            <a:endParaRPr lang="en-US" sz="1400" dirty="0" smtClean="0">
              <a:solidFill>
                <a:schemeClr val="tx1">
                  <a:lumMod val="65000"/>
                  <a:lumOff val="35000"/>
                </a:schemeClr>
              </a:solidFill>
              <a:latin typeface="Times New Roman" pitchFamily="18" charset="0"/>
              <a:cs typeface="Times New Roman" pitchFamily="18" charset="0"/>
            </a:endParaRPr>
          </a:p>
          <a:p>
            <a:pPr algn="just" rtl="0"/>
            <a:r>
              <a:rPr lang="en-GB" sz="1400" dirty="0" smtClean="0">
                <a:solidFill>
                  <a:schemeClr val="tx1">
                    <a:lumMod val="65000"/>
                    <a:lumOff val="35000"/>
                  </a:schemeClr>
                </a:solidFill>
                <a:latin typeface="Times New Roman" pitchFamily="18" charset="0"/>
                <a:cs typeface="Times New Roman" pitchFamily="18" charset="0"/>
              </a:rPr>
              <a:t>The following part will discuss and analyze the effectiveness of BIM to review architectural design against sustainability:</a:t>
            </a:r>
            <a:endParaRPr lang="en-US" sz="1400" dirty="0" smtClean="0">
              <a:solidFill>
                <a:schemeClr val="tx1">
                  <a:lumMod val="65000"/>
                  <a:lumOff val="35000"/>
                </a:schemeClr>
              </a:solidFill>
              <a:latin typeface="Times New Roman" pitchFamily="18" charset="0"/>
              <a:cs typeface="Times New Roman" pitchFamily="18" charset="0"/>
            </a:endParaRPr>
          </a:p>
          <a:p>
            <a:pPr algn="just" rtl="0"/>
            <a:r>
              <a:rPr lang="en-GB" sz="1400" dirty="0" smtClean="0">
                <a:solidFill>
                  <a:schemeClr val="tx1">
                    <a:lumMod val="65000"/>
                    <a:lumOff val="35000"/>
                  </a:schemeClr>
                </a:solidFill>
                <a:latin typeface="Times New Roman" pitchFamily="18" charset="0"/>
                <a:cs typeface="Times New Roman" pitchFamily="18" charset="0"/>
              </a:rPr>
              <a:t> </a:t>
            </a:r>
            <a:endParaRPr lang="en-US" sz="1400" dirty="0" smtClean="0">
              <a:solidFill>
                <a:schemeClr val="tx1">
                  <a:lumMod val="65000"/>
                  <a:lumOff val="35000"/>
                </a:schemeClr>
              </a:solidFill>
              <a:latin typeface="Times New Roman" pitchFamily="18" charset="0"/>
              <a:cs typeface="Times New Roman" pitchFamily="18" charset="0"/>
            </a:endParaRPr>
          </a:p>
          <a:p>
            <a:pPr marL="177800" lvl="0" indent="-177800" algn="just" rtl="0">
              <a:buFont typeface="Wingdings" pitchFamily="2" charset="2"/>
              <a:buChar char="§"/>
            </a:pPr>
            <a:r>
              <a:rPr lang="en-US" sz="1400" dirty="0" smtClean="0">
                <a:solidFill>
                  <a:schemeClr val="tx1">
                    <a:lumMod val="65000"/>
                    <a:lumOff val="35000"/>
                  </a:schemeClr>
                </a:solidFill>
                <a:latin typeface="Times New Roman" pitchFamily="18" charset="0"/>
                <a:cs typeface="Times New Roman" pitchFamily="18" charset="0"/>
              </a:rPr>
              <a:t>Design tools have plenty of drawing and construction database specially BIM programs. They can help the architect against sustainability.   </a:t>
            </a:r>
          </a:p>
          <a:p>
            <a:pPr marL="177800" lvl="0" indent="-177800" algn="just" rtl="0">
              <a:buFont typeface="Wingdings" pitchFamily="2" charset="2"/>
              <a:buChar char="§"/>
            </a:pPr>
            <a:r>
              <a:rPr lang="en-US" sz="1400" dirty="0" smtClean="0">
                <a:solidFill>
                  <a:schemeClr val="tx1">
                    <a:lumMod val="65000"/>
                    <a:lumOff val="35000"/>
                  </a:schemeClr>
                </a:solidFill>
                <a:latin typeface="Times New Roman" pitchFamily="18" charset="0"/>
                <a:cs typeface="Times New Roman" pitchFamily="18" charset="0"/>
              </a:rPr>
              <a:t>Sustainability rating systems such as LEED define certain forms for each category with reference numbers to can calculate building performance for this item. All those forms could be transformed into database information inside the design tool and present them sequentially to the user. It will help the user to be closer to sustainability gradually in the project to achieve high level of sustainability. </a:t>
            </a:r>
          </a:p>
          <a:p>
            <a:pPr marL="177800" lvl="0" indent="-177800" algn="just" rtl="0">
              <a:buFont typeface="Wingdings" pitchFamily="2" charset="2"/>
              <a:buChar char="§"/>
            </a:pPr>
            <a:r>
              <a:rPr lang="en-US" sz="1400" dirty="0" smtClean="0">
                <a:solidFill>
                  <a:schemeClr val="tx1">
                    <a:lumMod val="65000"/>
                    <a:lumOff val="35000"/>
                  </a:schemeClr>
                </a:solidFill>
                <a:latin typeface="Times New Roman" pitchFamily="18" charset="0"/>
                <a:cs typeface="Times New Roman" pitchFamily="18" charset="0"/>
              </a:rPr>
              <a:t>Sustainability has become the same as engineering disciplines to the architect. His design should comply with all its requirements, otherwise he will fall into the hall production against environmental requirements.</a:t>
            </a:r>
          </a:p>
          <a:p>
            <a:pPr marL="177800" lvl="0" indent="-177800" algn="just" rtl="0">
              <a:buFont typeface="Wingdings" pitchFamily="2" charset="2"/>
              <a:buChar char="§"/>
            </a:pPr>
            <a:r>
              <a:rPr lang="en-US" sz="1400" dirty="0" smtClean="0">
                <a:solidFill>
                  <a:schemeClr val="tx1">
                    <a:lumMod val="65000"/>
                    <a:lumOff val="35000"/>
                  </a:schemeClr>
                </a:solidFill>
                <a:latin typeface="Times New Roman" pitchFamily="18" charset="0"/>
                <a:cs typeface="Times New Roman" pitchFamily="18" charset="0"/>
              </a:rPr>
              <a:t>BIM is the designers and engineers drawing pencil nowadays. This tool can review against certain database. </a:t>
            </a:r>
          </a:p>
          <a:p>
            <a:pPr algn="l" rtl="0"/>
            <a:endParaRPr lang="en-US" sz="1400" dirty="0" smtClean="0">
              <a:solidFill>
                <a:schemeClr val="tx1">
                  <a:lumMod val="65000"/>
                  <a:lumOff val="35000"/>
                </a:schemeClr>
              </a:solidFill>
              <a:latin typeface="Times New Roman" pitchFamily="18" charset="0"/>
              <a:cs typeface="Times New Roman" pitchFamily="18" charset="0"/>
            </a:endParaRPr>
          </a:p>
        </p:txBody>
      </p:sp>
      <p:pic>
        <p:nvPicPr>
          <p:cNvPr id="9" name="Picture 8" descr="NewLEEDchecklist.jp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881694" y="3429000"/>
            <a:ext cx="4024306" cy="2390880"/>
          </a:xfrm>
          <a:prstGeom prst="rect">
            <a:avLst/>
          </a:prstGeom>
        </p:spPr>
      </p:pic>
      <p:pic>
        <p:nvPicPr>
          <p:cNvPr id="10" name="Picture 9" descr="problems-with-construction-contractor-in-the-philippines.jp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870624" y="714356"/>
            <a:ext cx="4035376" cy="2686047"/>
          </a:xfrm>
          <a:prstGeom prst="rect">
            <a:avLst/>
          </a:prstGeom>
        </p:spPr>
      </p:pic>
    </p:spTree>
    <p:extLst>
      <p:ext uri="{BB962C8B-B14F-4D97-AF65-F5344CB8AC3E}">
        <p14:creationId xmlns:p14="http://schemas.microsoft.com/office/powerpoint/2010/main" val="404467361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32520" y="442401"/>
            <a:ext cx="4968552" cy="5755422"/>
          </a:xfrm>
          <a:prstGeom prst="rect">
            <a:avLst/>
          </a:prstGeom>
          <a:noFill/>
        </p:spPr>
        <p:txBody>
          <a:bodyPr wrap="square" rtlCol="1">
            <a:spAutoFit/>
          </a:bodyPr>
          <a:lstStyle/>
          <a:p>
            <a:pPr lvl="0" algn="l" rtl="0"/>
            <a:r>
              <a:rPr lang="en-US" b="1" dirty="0" smtClean="0">
                <a:solidFill>
                  <a:schemeClr val="accent2">
                    <a:lumMod val="75000"/>
                  </a:schemeClr>
                </a:solidFill>
                <a:latin typeface="Tahoma" pitchFamily="34" charset="0"/>
                <a:ea typeface="Tahoma" pitchFamily="34" charset="0"/>
                <a:cs typeface="Tahoma" pitchFamily="34" charset="0"/>
              </a:rPr>
              <a:t>Conclusion </a:t>
            </a:r>
            <a:r>
              <a:rPr lang="en-US" b="1" dirty="0">
                <a:solidFill>
                  <a:schemeClr val="accent2">
                    <a:lumMod val="75000"/>
                  </a:schemeClr>
                </a:solidFill>
                <a:latin typeface="Tahoma" pitchFamily="34" charset="0"/>
                <a:ea typeface="Tahoma" pitchFamily="34" charset="0"/>
                <a:cs typeface="Tahoma" pitchFamily="34" charset="0"/>
              </a:rPr>
              <a:t>and recommendations</a:t>
            </a:r>
          </a:p>
          <a:p>
            <a:pPr algn="just" rtl="0"/>
            <a:endParaRPr lang="en-US" sz="1400" dirty="0" smtClean="0">
              <a:solidFill>
                <a:schemeClr val="tx1">
                  <a:lumMod val="65000"/>
                  <a:lumOff val="35000"/>
                </a:schemeClr>
              </a:solidFill>
              <a:latin typeface="Times New Roman" pitchFamily="18" charset="0"/>
              <a:cs typeface="Times New Roman" pitchFamily="18" charset="0"/>
            </a:endParaRPr>
          </a:p>
          <a:p>
            <a:pPr marL="177800" lvl="0" indent="-177800" algn="just" rtl="0">
              <a:buFont typeface="Wingdings" pitchFamily="2" charset="2"/>
              <a:buChar char="§"/>
            </a:pPr>
            <a:r>
              <a:rPr lang="en-US" sz="1400" dirty="0" smtClean="0">
                <a:solidFill>
                  <a:schemeClr val="tx1">
                    <a:lumMod val="65000"/>
                    <a:lumOff val="35000"/>
                  </a:schemeClr>
                </a:solidFill>
                <a:latin typeface="Times New Roman" pitchFamily="18" charset="0"/>
                <a:cs typeface="Times New Roman" pitchFamily="18" charset="0"/>
              </a:rPr>
              <a:t>LEED</a:t>
            </a:r>
            <a:r>
              <a:rPr lang="en-US" sz="1400" dirty="0" smtClean="0">
                <a:solidFill>
                  <a:srgbClr val="FF0000"/>
                </a:solidFill>
                <a:latin typeface="Times New Roman" pitchFamily="18" charset="0"/>
                <a:cs typeface="Times New Roman" pitchFamily="18" charset="0"/>
              </a:rPr>
              <a:t> </a:t>
            </a:r>
            <a:r>
              <a:rPr lang="en-US" sz="1400" dirty="0" smtClean="0">
                <a:solidFill>
                  <a:schemeClr val="tx1">
                    <a:lumMod val="65000"/>
                    <a:lumOff val="35000"/>
                  </a:schemeClr>
                </a:solidFill>
                <a:latin typeface="Times New Roman" pitchFamily="18" charset="0"/>
                <a:cs typeface="Times New Roman" pitchFamily="18" charset="0"/>
              </a:rPr>
              <a:t>offers an excellent opportunity to raise awareness for environmental issues, and to apply raised awareness to the field where lasting benefits will lead to measurable performance enhancements. </a:t>
            </a:r>
          </a:p>
          <a:p>
            <a:pPr marL="177800" lvl="0" indent="-177800" algn="just" rtl="0">
              <a:buFont typeface="Wingdings" pitchFamily="2" charset="2"/>
              <a:buChar char="§"/>
            </a:pPr>
            <a:r>
              <a:rPr lang="en-US" sz="1400" dirty="0" smtClean="0">
                <a:solidFill>
                  <a:schemeClr val="tx1">
                    <a:lumMod val="65000"/>
                    <a:lumOff val="35000"/>
                  </a:schemeClr>
                </a:solidFill>
                <a:latin typeface="Times New Roman" pitchFamily="18" charset="0"/>
                <a:cs typeface="Times New Roman" pitchFamily="18" charset="0"/>
              </a:rPr>
              <a:t>Architects have a big role to protect our planet through following sustainable principals during the design process. BIM which is used to produce design and construction documents can help to review their project against sustainability guidelines</a:t>
            </a:r>
          </a:p>
          <a:p>
            <a:pPr marL="177800" lvl="0" indent="-177800" algn="just" rtl="0">
              <a:buFont typeface="Wingdings" pitchFamily="2" charset="2"/>
              <a:buChar char="§"/>
            </a:pPr>
            <a:r>
              <a:rPr lang="en-US" sz="1400" dirty="0" smtClean="0">
                <a:solidFill>
                  <a:schemeClr val="tx1">
                    <a:lumMod val="65000"/>
                    <a:lumOff val="35000"/>
                  </a:schemeClr>
                </a:solidFill>
                <a:latin typeface="Times New Roman" pitchFamily="18" charset="0"/>
                <a:cs typeface="Times New Roman" pitchFamily="18" charset="0"/>
              </a:rPr>
              <a:t>Each country should require sustainability study for each building with the permit documents to protect our planet. This study could be prepared as templates in design tools. </a:t>
            </a:r>
          </a:p>
          <a:p>
            <a:pPr marL="177800" lvl="0" indent="-177800" algn="just" rtl="0">
              <a:buFont typeface="Wingdings" pitchFamily="2" charset="2"/>
              <a:buChar char="§"/>
            </a:pPr>
            <a:r>
              <a:rPr lang="en-US" sz="1400" dirty="0" smtClean="0">
                <a:solidFill>
                  <a:schemeClr val="tx1">
                    <a:lumMod val="65000"/>
                    <a:lumOff val="35000"/>
                  </a:schemeClr>
                </a:solidFill>
                <a:latin typeface="Times New Roman" pitchFamily="18" charset="0"/>
                <a:cs typeface="Times New Roman" pitchFamily="18" charset="0"/>
              </a:rPr>
              <a:t>BIM now has become a mandatory for permit submission in some countries such as UAE.</a:t>
            </a:r>
          </a:p>
          <a:p>
            <a:pPr marL="177800" lvl="0" indent="-177800" algn="just" rtl="0">
              <a:buFont typeface="Wingdings" pitchFamily="2" charset="2"/>
              <a:buChar char="§"/>
            </a:pPr>
            <a:r>
              <a:rPr lang="en-US" sz="1400" dirty="0" smtClean="0">
                <a:solidFill>
                  <a:schemeClr val="tx1">
                    <a:lumMod val="65000"/>
                    <a:lumOff val="35000"/>
                  </a:schemeClr>
                </a:solidFill>
                <a:latin typeface="Times New Roman" pitchFamily="18" charset="0"/>
                <a:cs typeface="Times New Roman" pitchFamily="18" charset="0"/>
              </a:rPr>
              <a:t>Rating systems should define certain categories that can be implemented in all regions, and the difference between them will be on the weight of each category and its credit. </a:t>
            </a:r>
          </a:p>
          <a:p>
            <a:pPr marL="177800" lvl="0" indent="-177800" algn="just" rtl="0">
              <a:buFont typeface="Wingdings" pitchFamily="2" charset="2"/>
              <a:buChar char="§"/>
            </a:pPr>
            <a:r>
              <a:rPr lang="en-US" sz="1400" dirty="0" smtClean="0">
                <a:solidFill>
                  <a:schemeClr val="tx1">
                    <a:lumMod val="65000"/>
                    <a:lumOff val="35000"/>
                  </a:schemeClr>
                </a:solidFill>
                <a:latin typeface="Times New Roman" pitchFamily="18" charset="0"/>
                <a:cs typeface="Times New Roman" pitchFamily="18" charset="0"/>
              </a:rPr>
              <a:t>Each country should define a base case for different types of buildings and their consumption of water, energy, etc... It will help architects and engineers to define the sustainability level, which they should achieve.</a:t>
            </a:r>
          </a:p>
          <a:p>
            <a:pPr marL="177800" lvl="0" indent="-177800" algn="just" rtl="0">
              <a:buFont typeface="Wingdings" pitchFamily="2" charset="2"/>
              <a:buChar char="§"/>
            </a:pPr>
            <a:r>
              <a:rPr lang="en-US" sz="1400" dirty="0" smtClean="0">
                <a:solidFill>
                  <a:schemeClr val="tx1">
                    <a:lumMod val="65000"/>
                    <a:lumOff val="35000"/>
                  </a:schemeClr>
                </a:solidFill>
                <a:latin typeface="Times New Roman" pitchFamily="18" charset="0"/>
                <a:cs typeface="Times New Roman" pitchFamily="18" charset="0"/>
              </a:rPr>
              <a:t>BIM “Building Information Model” programs will be more helpful for sustainability review because they have plenty of constructional databases and can produce a list of used material. They are more prepared for sustainability database.</a:t>
            </a:r>
          </a:p>
        </p:txBody>
      </p:sp>
      <p:pic>
        <p:nvPicPr>
          <p:cNvPr id="11" name="Picture 10" descr="LEED-certified-over-time.jp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667380" y="928670"/>
            <a:ext cx="4238620" cy="2075613"/>
          </a:xfrm>
          <a:prstGeom prst="rect">
            <a:avLst/>
          </a:prstGeom>
        </p:spPr>
      </p:pic>
    </p:spTree>
    <p:extLst>
      <p:ext uri="{BB962C8B-B14F-4D97-AF65-F5344CB8AC3E}">
        <p14:creationId xmlns:p14="http://schemas.microsoft.com/office/powerpoint/2010/main" val="2421183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452670" y="2786058"/>
            <a:ext cx="4968552" cy="1569660"/>
          </a:xfrm>
          <a:prstGeom prst="rect">
            <a:avLst/>
          </a:prstGeom>
          <a:noFill/>
        </p:spPr>
        <p:txBody>
          <a:bodyPr wrap="square" rtlCol="1">
            <a:spAutoFit/>
          </a:bodyPr>
          <a:lstStyle/>
          <a:p>
            <a:pPr lvl="0" algn="ctr" rtl="0"/>
            <a:r>
              <a:rPr lang="en-US" b="1" dirty="0" smtClean="0">
                <a:solidFill>
                  <a:schemeClr val="accent2">
                    <a:lumMod val="75000"/>
                  </a:schemeClr>
                </a:solidFill>
                <a:latin typeface="Tahoma" pitchFamily="34" charset="0"/>
                <a:ea typeface="Tahoma" pitchFamily="34" charset="0"/>
                <a:cs typeface="Tahoma" pitchFamily="34" charset="0"/>
              </a:rPr>
              <a:t>Thank you, </a:t>
            </a:r>
          </a:p>
          <a:p>
            <a:pPr lvl="0" algn="ctr" rtl="0"/>
            <a:endParaRPr lang="en-US" b="1" dirty="0" smtClean="0">
              <a:solidFill>
                <a:schemeClr val="accent2">
                  <a:lumMod val="75000"/>
                </a:schemeClr>
              </a:solidFill>
              <a:latin typeface="Tahoma" pitchFamily="34" charset="0"/>
              <a:ea typeface="Tahoma" pitchFamily="34" charset="0"/>
              <a:cs typeface="Tahoma" pitchFamily="34" charset="0"/>
            </a:endParaRPr>
          </a:p>
          <a:p>
            <a:pPr lvl="0" algn="ctr" rtl="0"/>
            <a:r>
              <a:rPr lang="en-US" dirty="0" smtClean="0">
                <a:solidFill>
                  <a:schemeClr val="accent2">
                    <a:lumMod val="75000"/>
                  </a:schemeClr>
                </a:solidFill>
                <a:latin typeface="Tahoma" pitchFamily="34" charset="0"/>
                <a:ea typeface="Tahoma" pitchFamily="34" charset="0"/>
                <a:cs typeface="Tahoma" pitchFamily="34" charset="0"/>
              </a:rPr>
              <a:t>Dr. </a:t>
            </a:r>
            <a:r>
              <a:rPr lang="en-US" dirty="0" err="1" smtClean="0">
                <a:solidFill>
                  <a:schemeClr val="accent2">
                    <a:lumMod val="75000"/>
                  </a:schemeClr>
                </a:solidFill>
                <a:latin typeface="Tahoma" pitchFamily="34" charset="0"/>
                <a:ea typeface="Tahoma" pitchFamily="34" charset="0"/>
                <a:cs typeface="Tahoma" pitchFamily="34" charset="0"/>
              </a:rPr>
              <a:t>Wael</a:t>
            </a:r>
            <a:r>
              <a:rPr lang="en-US" dirty="0" smtClean="0">
                <a:solidFill>
                  <a:schemeClr val="accent2">
                    <a:lumMod val="75000"/>
                  </a:schemeClr>
                </a:solidFill>
                <a:latin typeface="Tahoma" pitchFamily="34" charset="0"/>
                <a:ea typeface="Tahoma" pitchFamily="34" charset="0"/>
                <a:cs typeface="Tahoma" pitchFamily="34" charset="0"/>
              </a:rPr>
              <a:t> </a:t>
            </a:r>
            <a:r>
              <a:rPr lang="en-US" dirty="0" err="1" smtClean="0">
                <a:solidFill>
                  <a:schemeClr val="accent2">
                    <a:lumMod val="75000"/>
                  </a:schemeClr>
                </a:solidFill>
                <a:latin typeface="Tahoma" pitchFamily="34" charset="0"/>
                <a:ea typeface="Tahoma" pitchFamily="34" charset="0"/>
                <a:cs typeface="Tahoma" pitchFamily="34" charset="0"/>
              </a:rPr>
              <a:t>Aboneama</a:t>
            </a:r>
            <a:endParaRPr lang="en-US" dirty="0">
              <a:solidFill>
                <a:schemeClr val="accent2">
                  <a:lumMod val="75000"/>
                </a:schemeClr>
              </a:solidFill>
              <a:latin typeface="Tahoma" pitchFamily="34" charset="0"/>
              <a:ea typeface="Tahoma" pitchFamily="34" charset="0"/>
              <a:cs typeface="Tahoma" pitchFamily="34" charset="0"/>
            </a:endParaRPr>
          </a:p>
          <a:p>
            <a:pPr algn="just" rtl="0"/>
            <a:endParaRPr lang="en-US" sz="1400" dirty="0" smtClean="0">
              <a:solidFill>
                <a:schemeClr val="tx1">
                  <a:lumMod val="65000"/>
                  <a:lumOff val="35000"/>
                </a:schemeClr>
              </a:solidFill>
              <a:latin typeface="Times New Roman" pitchFamily="18" charset="0"/>
              <a:cs typeface="Times New Roman" pitchFamily="18" charset="0"/>
            </a:endParaRPr>
          </a:p>
          <a:p>
            <a:pPr algn="just" rtl="0"/>
            <a:endParaRPr lang="en-US" sz="1400" dirty="0">
              <a:solidFill>
                <a:schemeClr val="tx1">
                  <a:lumMod val="65000"/>
                  <a:lumOff val="35000"/>
                </a:schemeClr>
              </a:solidFill>
              <a:latin typeface="Times New Roman" pitchFamily="18" charset="0"/>
              <a:cs typeface="Times New Roman" pitchFamily="18" charset="0"/>
            </a:endParaRPr>
          </a:p>
          <a:p>
            <a:pPr marL="285750" indent="-285750" algn="just" rtl="0">
              <a:buFont typeface="Wingdings" pitchFamily="2" charset="2"/>
              <a:buChar char="§"/>
            </a:pPr>
            <a:endParaRPr lang="en-US" sz="1400" dirty="0">
              <a:solidFill>
                <a:schemeClr val="tx1">
                  <a:lumMod val="65000"/>
                  <a:lumOff val="35000"/>
                </a:schemeClr>
              </a:solidFill>
              <a:latin typeface="Times New Roman" pitchFamily="18" charset="0"/>
              <a:cs typeface="Times New Roman" pitchFamily="18" charset="0"/>
            </a:endParaRPr>
          </a:p>
        </p:txBody>
      </p:sp>
    </p:spTree>
    <p:extLst>
      <p:ext uri="{BB962C8B-B14F-4D97-AF65-F5344CB8AC3E}">
        <p14:creationId xmlns:p14="http://schemas.microsoft.com/office/powerpoint/2010/main" val="3437481238"/>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Urban">
  <a:themeElements>
    <a:clrScheme name="Aspect">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Urban">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Urban">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1150</TotalTime>
  <Words>1461</Words>
  <Application>Microsoft Office PowerPoint</Application>
  <PresentationFormat>A4 Paper (210x297 mm)</PresentationFormat>
  <Paragraphs>119</Paragraphs>
  <Slides>15</Slides>
  <Notes>0</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Urban</vt:lpstr>
      <vt:lpstr>     Improving BIM as an Architectural Design tool towards Sustainability through applying LEED categories on its database    Dr.Wael Ahmed Shaaban Abo Neama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n0ak95</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Cairo Vision And Historical Planning As A Sustainable City Towards Green Transportation Against Demolishing Its Tramlines In The New Traffic Plan       Dr.Wael Ahmed Shaaban Abo Neama</dc:title>
  <dc:creator>n0ak95</dc:creator>
  <cp:lastModifiedBy>Geetha Vengaladasu</cp:lastModifiedBy>
  <cp:revision>308</cp:revision>
  <dcterms:created xsi:type="dcterms:W3CDTF">2015-02-20T16:18:35Z</dcterms:created>
  <dcterms:modified xsi:type="dcterms:W3CDTF">2015-09-23T12:30:52Z</dcterms:modified>
</cp:coreProperties>
</file>