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9" r:id="rId1"/>
  </p:sldMasterIdLst>
  <p:notesMasterIdLst>
    <p:notesMasterId r:id="rId53"/>
  </p:notesMasterIdLst>
  <p:handoutMasterIdLst>
    <p:handoutMasterId r:id="rId54"/>
  </p:handoutMasterIdLst>
  <p:sldIdLst>
    <p:sldId id="424" r:id="rId2"/>
    <p:sldId id="425" r:id="rId3"/>
    <p:sldId id="256" r:id="rId4"/>
    <p:sldId id="320" r:id="rId5"/>
    <p:sldId id="383" r:id="rId6"/>
    <p:sldId id="384" r:id="rId7"/>
    <p:sldId id="387" r:id="rId8"/>
    <p:sldId id="388" r:id="rId9"/>
    <p:sldId id="386" r:id="rId10"/>
    <p:sldId id="389" r:id="rId11"/>
    <p:sldId id="390" r:id="rId12"/>
    <p:sldId id="391" r:id="rId13"/>
    <p:sldId id="392" r:id="rId14"/>
    <p:sldId id="385" r:id="rId15"/>
    <p:sldId id="393" r:id="rId16"/>
    <p:sldId id="394" r:id="rId17"/>
    <p:sldId id="396" r:id="rId18"/>
    <p:sldId id="395" r:id="rId19"/>
    <p:sldId id="397" r:id="rId20"/>
    <p:sldId id="399" r:id="rId21"/>
    <p:sldId id="402" r:id="rId22"/>
    <p:sldId id="403" r:id="rId23"/>
    <p:sldId id="404" r:id="rId24"/>
    <p:sldId id="405" r:id="rId25"/>
    <p:sldId id="406" r:id="rId26"/>
    <p:sldId id="407" r:id="rId27"/>
    <p:sldId id="400" r:id="rId28"/>
    <p:sldId id="408" r:id="rId29"/>
    <p:sldId id="409" r:id="rId30"/>
    <p:sldId id="354" r:id="rId31"/>
    <p:sldId id="360" r:id="rId32"/>
    <p:sldId id="364" r:id="rId33"/>
    <p:sldId id="372" r:id="rId34"/>
    <p:sldId id="373" r:id="rId35"/>
    <p:sldId id="374" r:id="rId36"/>
    <p:sldId id="379" r:id="rId37"/>
    <p:sldId id="375" r:id="rId38"/>
    <p:sldId id="376" r:id="rId39"/>
    <p:sldId id="410" r:id="rId40"/>
    <p:sldId id="377" r:id="rId41"/>
    <p:sldId id="411" r:id="rId42"/>
    <p:sldId id="412" r:id="rId43"/>
    <p:sldId id="413" r:id="rId44"/>
    <p:sldId id="414" r:id="rId45"/>
    <p:sldId id="415" r:id="rId46"/>
    <p:sldId id="416" r:id="rId47"/>
    <p:sldId id="332" r:id="rId48"/>
    <p:sldId id="370" r:id="rId49"/>
    <p:sldId id="417" r:id="rId50"/>
    <p:sldId id="420" r:id="rId51"/>
    <p:sldId id="421" r:id="rId52"/>
  </p:sldIdLst>
  <p:sldSz cx="9144000" cy="6858000" type="screen4x3"/>
  <p:notesSz cx="6669088" cy="9926638"/>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1F16B"/>
    <a:srgbClr val="EBDC71"/>
    <a:srgbClr val="FF9999"/>
    <a:srgbClr val="16F6F6"/>
    <a:srgbClr val="CC3300"/>
    <a:srgbClr val="FFD9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02" autoAdjust="0"/>
    <p:restoredTop sz="47257" autoAdjust="0"/>
  </p:normalViewPr>
  <p:slideViewPr>
    <p:cSldViewPr>
      <p:cViewPr>
        <p:scale>
          <a:sx n="75" d="100"/>
          <a:sy n="75" d="100"/>
        </p:scale>
        <p:origin x="-106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image" Target="../media/image30.wmf"/><Relationship Id="rId1" Type="http://schemas.openxmlformats.org/officeDocument/2006/relationships/image" Target="../media/image29.wmf"/><Relationship Id="rId4" Type="http://schemas.openxmlformats.org/officeDocument/2006/relationships/image" Target="../media/image32.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image" Target="../media/image39.wmf"/><Relationship Id="rId1" Type="http://schemas.openxmlformats.org/officeDocument/2006/relationships/image" Target="../media/image38.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43.wmf"/><Relationship Id="rId2" Type="http://schemas.openxmlformats.org/officeDocument/2006/relationships/image" Target="../media/image42.wmf"/><Relationship Id="rId1" Type="http://schemas.openxmlformats.org/officeDocument/2006/relationships/image" Target="../media/image41.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54.wmf"/><Relationship Id="rId2" Type="http://schemas.openxmlformats.org/officeDocument/2006/relationships/image" Target="../media/image53.wmf"/><Relationship Id="rId1" Type="http://schemas.openxmlformats.org/officeDocument/2006/relationships/image" Target="../media/image52.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55.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59.wmf"/><Relationship Id="rId1" Type="http://schemas.openxmlformats.org/officeDocument/2006/relationships/image" Target="../media/image58.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6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250" cy="496888"/>
          </a:xfrm>
          <a:prstGeom prst="rect">
            <a:avLst/>
          </a:prstGeom>
        </p:spPr>
        <p:txBody>
          <a:bodyPr vert="horz" lIns="91440" tIns="45720" rIns="91440" bIns="45720" rtlCol="0"/>
          <a:lstStyle>
            <a:lvl1pPr algn="l">
              <a:defRPr sz="1200">
                <a:latin typeface="Arial" charset="0"/>
              </a:defRPr>
            </a:lvl1pPr>
          </a:lstStyle>
          <a:p>
            <a:pPr>
              <a:defRPr/>
            </a:pPr>
            <a:endParaRPr lang="en-US"/>
          </a:p>
        </p:txBody>
      </p:sp>
      <p:sp>
        <p:nvSpPr>
          <p:cNvPr id="3" name="Date Placeholder 2"/>
          <p:cNvSpPr>
            <a:spLocks noGrp="1"/>
          </p:cNvSpPr>
          <p:nvPr>
            <p:ph type="dt" sz="quarter" idx="1"/>
          </p:nvPr>
        </p:nvSpPr>
        <p:spPr>
          <a:xfrm>
            <a:off x="3778250" y="0"/>
            <a:ext cx="2889250" cy="496888"/>
          </a:xfrm>
          <a:prstGeom prst="rect">
            <a:avLst/>
          </a:prstGeom>
        </p:spPr>
        <p:txBody>
          <a:bodyPr vert="horz" lIns="91440" tIns="45720" rIns="91440" bIns="45720" rtlCol="0"/>
          <a:lstStyle>
            <a:lvl1pPr algn="r">
              <a:defRPr sz="1200">
                <a:latin typeface="Arial" charset="0"/>
              </a:defRPr>
            </a:lvl1pPr>
          </a:lstStyle>
          <a:p>
            <a:pPr>
              <a:defRPr/>
            </a:pPr>
            <a:fld id="{89D9BA75-38EE-4033-B258-264BE50B844D}" type="datetimeFigureOut">
              <a:rPr lang="en-US"/>
              <a:pPr>
                <a:defRPr/>
              </a:pPr>
              <a:t>8/21/2015</a:t>
            </a:fld>
            <a:endParaRPr lang="en-US"/>
          </a:p>
        </p:txBody>
      </p:sp>
      <p:sp>
        <p:nvSpPr>
          <p:cNvPr id="4" name="Footer Placeholder 3"/>
          <p:cNvSpPr>
            <a:spLocks noGrp="1"/>
          </p:cNvSpPr>
          <p:nvPr>
            <p:ph type="ftr" sz="quarter" idx="2"/>
          </p:nvPr>
        </p:nvSpPr>
        <p:spPr>
          <a:xfrm>
            <a:off x="0" y="9428163"/>
            <a:ext cx="2889250" cy="496887"/>
          </a:xfrm>
          <a:prstGeom prst="rect">
            <a:avLst/>
          </a:prstGeom>
        </p:spPr>
        <p:txBody>
          <a:bodyPr vert="horz" lIns="91440" tIns="45720" rIns="91440" bIns="45720" rtlCol="0" anchor="b"/>
          <a:lstStyle>
            <a:lvl1pPr algn="l">
              <a:defRPr sz="1200">
                <a:latin typeface="Arial" charset="0"/>
              </a:defRPr>
            </a:lvl1pPr>
          </a:lstStyle>
          <a:p>
            <a:pPr>
              <a:defRPr/>
            </a:pPr>
            <a:endParaRPr lang="en-US"/>
          </a:p>
        </p:txBody>
      </p:sp>
      <p:sp>
        <p:nvSpPr>
          <p:cNvPr id="5" name="Slide Number Placeholder 4"/>
          <p:cNvSpPr>
            <a:spLocks noGrp="1"/>
          </p:cNvSpPr>
          <p:nvPr>
            <p:ph type="sldNum" sz="quarter" idx="3"/>
          </p:nvPr>
        </p:nvSpPr>
        <p:spPr>
          <a:xfrm>
            <a:off x="3778250" y="9428163"/>
            <a:ext cx="2889250" cy="4968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93F27178-B36B-4720-B345-6A365BEFCFBB}" type="slidenum">
              <a:rPr lang="en-US" altLang="en-US"/>
              <a:pPr/>
              <a:t>‹#›</a:t>
            </a:fld>
            <a:endParaRPr lang="en-US" altLang="en-US"/>
          </a:p>
        </p:txBody>
      </p:sp>
    </p:spTree>
    <p:extLst>
      <p:ext uri="{BB962C8B-B14F-4D97-AF65-F5344CB8AC3E}">
        <p14:creationId xmlns:p14="http://schemas.microsoft.com/office/powerpoint/2010/main" val="31473352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9250" cy="496888"/>
          </a:xfrm>
          <a:prstGeom prst="rect">
            <a:avLst/>
          </a:prstGeom>
        </p:spPr>
        <p:txBody>
          <a:bodyPr vert="horz" lIns="91440" tIns="45720" rIns="91440" bIns="45720" rtlCol="0"/>
          <a:lstStyle>
            <a:lvl1pPr algn="l">
              <a:defRPr sz="1200">
                <a:latin typeface="Arial" charset="0"/>
              </a:defRPr>
            </a:lvl1pPr>
          </a:lstStyle>
          <a:p>
            <a:pPr>
              <a:defRPr/>
            </a:pPr>
            <a:endParaRPr lang="en-US"/>
          </a:p>
        </p:txBody>
      </p:sp>
      <p:sp>
        <p:nvSpPr>
          <p:cNvPr id="3" name="Date Placeholder 2"/>
          <p:cNvSpPr>
            <a:spLocks noGrp="1"/>
          </p:cNvSpPr>
          <p:nvPr>
            <p:ph type="dt" idx="1"/>
          </p:nvPr>
        </p:nvSpPr>
        <p:spPr>
          <a:xfrm>
            <a:off x="3778250" y="0"/>
            <a:ext cx="2889250" cy="496888"/>
          </a:xfrm>
          <a:prstGeom prst="rect">
            <a:avLst/>
          </a:prstGeom>
        </p:spPr>
        <p:txBody>
          <a:bodyPr vert="horz" lIns="91440" tIns="45720" rIns="91440" bIns="45720" rtlCol="0"/>
          <a:lstStyle>
            <a:lvl1pPr algn="r">
              <a:defRPr sz="1200">
                <a:latin typeface="Arial" charset="0"/>
              </a:defRPr>
            </a:lvl1pPr>
          </a:lstStyle>
          <a:p>
            <a:pPr>
              <a:defRPr/>
            </a:pPr>
            <a:fld id="{13C83606-36C5-4449-93D5-45339BCAB645}" type="datetimeFigureOut">
              <a:rPr lang="en-US"/>
              <a:pPr>
                <a:defRPr/>
              </a:pPr>
              <a:t>8/21/2015</a:t>
            </a:fld>
            <a:endParaRPr lang="en-US"/>
          </a:p>
        </p:txBody>
      </p:sp>
      <p:sp>
        <p:nvSpPr>
          <p:cNvPr id="4" name="Slide Image Placeholder 3"/>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66750" y="4714875"/>
            <a:ext cx="5335588" cy="4467225"/>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428163"/>
            <a:ext cx="2889250" cy="496887"/>
          </a:xfrm>
          <a:prstGeom prst="rect">
            <a:avLst/>
          </a:prstGeom>
        </p:spPr>
        <p:txBody>
          <a:bodyPr vert="horz" lIns="91440" tIns="45720" rIns="91440" bIns="45720" rtlCol="0" anchor="b"/>
          <a:lstStyle>
            <a:lvl1pPr algn="l">
              <a:defRPr sz="1200">
                <a:latin typeface="Arial" charset="0"/>
              </a:defRPr>
            </a:lvl1pPr>
          </a:lstStyle>
          <a:p>
            <a:pPr>
              <a:defRPr/>
            </a:pPr>
            <a:endParaRPr lang="en-US"/>
          </a:p>
        </p:txBody>
      </p:sp>
      <p:sp>
        <p:nvSpPr>
          <p:cNvPr id="7" name="Slide Number Placeholder 6"/>
          <p:cNvSpPr>
            <a:spLocks noGrp="1"/>
          </p:cNvSpPr>
          <p:nvPr>
            <p:ph type="sldNum" sz="quarter" idx="5"/>
          </p:nvPr>
        </p:nvSpPr>
        <p:spPr>
          <a:xfrm>
            <a:off x="3778250" y="9428163"/>
            <a:ext cx="2889250" cy="4968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87FC54ED-CBF4-49E3-9094-1A99C77DB453}" type="slidenum">
              <a:rPr lang="en-US" altLang="en-US"/>
              <a:pPr/>
              <a:t>‹#›</a:t>
            </a:fld>
            <a:endParaRPr lang="en-US" altLang="en-US"/>
          </a:p>
        </p:txBody>
      </p:sp>
    </p:spTree>
    <p:extLst>
      <p:ext uri="{BB962C8B-B14F-4D97-AF65-F5344CB8AC3E}">
        <p14:creationId xmlns:p14="http://schemas.microsoft.com/office/powerpoint/2010/main" val="6887915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540544" y="776288"/>
            <a:ext cx="8062912" cy="1470025"/>
          </a:xfrm>
        </p:spPr>
        <p:txBody>
          <a:bodyPr anchor="b">
            <a:normAutofit/>
          </a:bodyPr>
          <a:lstStyle>
            <a:lvl1pPr algn="r">
              <a:defRPr sz="44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pPr>
              <a:defRPr/>
            </a:pPr>
            <a:fld id="{DC09E638-5CB8-45A4-9F0A-2A4D29802874}" type="datetime1">
              <a:rPr lang="en-US" smtClean="0"/>
              <a:pPr>
                <a:defRPr/>
              </a:pPr>
              <a:t>8/21/2015</a:t>
            </a:fld>
            <a:endParaRPr lang="en-US"/>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pPr>
              <a:defRPr/>
            </a:pPr>
            <a:endParaRPr lang="en-US"/>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7BA4AADF-5178-4F0F-8E0B-E6327BE7283B}" type="slidenum">
              <a:rPr lang="en-US" altLang="en-US" smtClean="0"/>
              <a:pPr/>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457200" y="1882808"/>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791456" y="6480048"/>
            <a:ext cx="2133600" cy="301752"/>
          </a:xfrm>
        </p:spPr>
        <p:txBody>
          <a:bodyPr/>
          <a:lstStyle/>
          <a:p>
            <a:pPr>
              <a:defRPr/>
            </a:pPr>
            <a:fld id="{960CF591-6086-40D7-B603-8070E95C3BDB}" type="datetime1">
              <a:rPr lang="en-US" smtClean="0"/>
              <a:pPr>
                <a:defRPr/>
              </a:pPr>
              <a:t>8/21/2015</a:t>
            </a:fld>
            <a:endParaRPr lang="en-US"/>
          </a:p>
        </p:txBody>
      </p:sp>
      <p:sp>
        <p:nvSpPr>
          <p:cNvPr id="5" name="Footer Placeholder 4"/>
          <p:cNvSpPr>
            <a:spLocks noGrp="1"/>
          </p:cNvSpPr>
          <p:nvPr>
            <p:ph type="ftr" sz="quarter" idx="11"/>
          </p:nvPr>
        </p:nvSpPr>
        <p:spPr>
          <a:xfrm>
            <a:off x="457200" y="6480969"/>
            <a:ext cx="4260056" cy="300831"/>
          </a:xfrm>
        </p:spPr>
        <p:txBody>
          <a:bodyPr/>
          <a:lstStyle/>
          <a:p>
            <a:pPr>
              <a:defRPr/>
            </a:pPr>
            <a:endParaRPr lang="en-US"/>
          </a:p>
        </p:txBody>
      </p:sp>
      <p:sp>
        <p:nvSpPr>
          <p:cNvPr id="6" name="Slide Number Placeholder 5"/>
          <p:cNvSpPr>
            <a:spLocks noGrp="1"/>
          </p:cNvSpPr>
          <p:nvPr>
            <p:ph type="sldNum" sz="quarter" idx="12"/>
          </p:nvPr>
        </p:nvSpPr>
        <p:spPr/>
        <p:txBody>
          <a:bodyPr/>
          <a:lstStyle/>
          <a:p>
            <a:fld id="{4B5E402B-7E37-4C98-A833-BEAE3C605E72}" type="slidenum">
              <a:rPr lang="en-US" altLang="en-US" smtClean="0"/>
              <a:pPr/>
              <a:t>‹#›</a:t>
            </a:fld>
            <a:endParaRPr lang="en-US"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9" name="Right Tri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Date Placeholder 3"/>
          <p:cNvSpPr>
            <a:spLocks noGrp="1"/>
          </p:cNvSpPr>
          <p:nvPr>
            <p:ph type="dt" sz="half" idx="10"/>
          </p:nvPr>
        </p:nvSpPr>
        <p:spPr>
          <a:xfrm>
            <a:off x="6955632" y="6477000"/>
            <a:ext cx="2133600" cy="304800"/>
          </a:xfrm>
        </p:spPr>
        <p:txBody>
          <a:bodyPr/>
          <a:lstStyle/>
          <a:p>
            <a:pPr>
              <a:defRPr/>
            </a:pPr>
            <a:fld id="{C8FFBE99-7C50-45AE-B735-C3E7B6A8D56E}" type="datetime1">
              <a:rPr lang="en-US" smtClean="0"/>
              <a:pPr>
                <a:defRPr/>
              </a:pPr>
              <a:t>8/21/2015</a:t>
            </a:fld>
            <a:endParaRPr lang="en-US"/>
          </a:p>
        </p:txBody>
      </p:sp>
      <p:sp>
        <p:nvSpPr>
          <p:cNvPr id="5" name="Footer Placeholder 4"/>
          <p:cNvSpPr>
            <a:spLocks noGrp="1"/>
          </p:cNvSpPr>
          <p:nvPr>
            <p:ph type="ftr" sz="quarter" idx="11"/>
          </p:nvPr>
        </p:nvSpPr>
        <p:spPr>
          <a:xfrm>
            <a:off x="2619376" y="6480969"/>
            <a:ext cx="4260056" cy="300831"/>
          </a:xfrm>
        </p:spPr>
        <p:txBody>
          <a:bodyPr/>
          <a:lstStyle/>
          <a:p>
            <a:pPr>
              <a:defRPr/>
            </a:pPr>
            <a:endParaRPr lang="en-US"/>
          </a:p>
        </p:txBody>
      </p:sp>
      <p:sp>
        <p:nvSpPr>
          <p:cNvPr id="6" name="Slide Number Placeholder 5"/>
          <p:cNvSpPr>
            <a:spLocks noGrp="1"/>
          </p:cNvSpPr>
          <p:nvPr>
            <p:ph type="sldNum" sz="quarter" idx="12"/>
          </p:nvPr>
        </p:nvSpPr>
        <p:spPr>
          <a:xfrm>
            <a:off x="8451056" y="809624"/>
            <a:ext cx="502920" cy="300831"/>
          </a:xfrm>
        </p:spPr>
        <p:txBody>
          <a:bodyPr/>
          <a:lstStyle/>
          <a:p>
            <a:fld id="{6F593818-D7C9-4DD9-AB20-CDED121498F4}" type="slidenum">
              <a:rPr lang="en-US" altLang="en-US" smtClean="0"/>
              <a:pPr/>
              <a:t>‹#›</a:t>
            </a:fld>
            <a:endParaRPr lang="en-US" altLang="en-US"/>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pPr>
              <a:defRPr/>
            </a:pPr>
            <a:fld id="{455447DD-4CF5-4716-9B99-DB1C42587ED3}" type="datetime1">
              <a:rPr lang="en-US" smtClean="0"/>
              <a:pPr>
                <a:defRPr/>
              </a:pPr>
              <a:t>8/21/2015</a:t>
            </a:fld>
            <a:endParaRPr lang="en-US"/>
          </a:p>
        </p:txBody>
      </p:sp>
      <p:sp>
        <p:nvSpPr>
          <p:cNvPr id="6" name="Footer Placeholder 5"/>
          <p:cNvSpPr>
            <a:spLocks noGrp="1"/>
          </p:cNvSpPr>
          <p:nvPr>
            <p:ph type="ftr" sz="quarter" idx="11"/>
          </p:nvPr>
        </p:nvSpPr>
        <p:spPr>
          <a:xfrm>
            <a:off x="457200" y="6480969"/>
            <a:ext cx="4260056" cy="301752"/>
          </a:xfrm>
        </p:spPr>
        <p:txBody>
          <a:bodyPr/>
          <a:lstStyle/>
          <a:p>
            <a:pPr>
              <a:defRPr/>
            </a:pPr>
            <a:endParaRPr lang="en-US"/>
          </a:p>
        </p:txBody>
      </p:sp>
      <p:sp>
        <p:nvSpPr>
          <p:cNvPr id="7" name="Slide Number Placeholder 6"/>
          <p:cNvSpPr>
            <a:spLocks noGrp="1"/>
          </p:cNvSpPr>
          <p:nvPr>
            <p:ph type="sldNum" sz="quarter" idx="12"/>
          </p:nvPr>
        </p:nvSpPr>
        <p:spPr>
          <a:xfrm>
            <a:off x="7589520" y="6480969"/>
            <a:ext cx="502920" cy="301752"/>
          </a:xfrm>
        </p:spPr>
        <p:txBody>
          <a:bodyPr/>
          <a:lstStyle/>
          <a:p>
            <a:fld id="{A855C991-5046-4B01-9815-F739CA64B328}" type="slidenum">
              <a:rPr lang="en-US" altLang="en-US" smtClean="0"/>
              <a:pPr/>
              <a:t>‹#›</a:t>
            </a:fld>
            <a:endParaRPr lang="en-US"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pPr>
              <a:defRPr/>
            </a:pPr>
            <a:fld id="{95C78488-8A78-45B2-954C-25D3D5C3AC03}" type="datetime1">
              <a:rPr lang="en-US" smtClean="0"/>
              <a:pPr>
                <a:defRPr/>
              </a:pPr>
              <a:t>8/21/2015</a:t>
            </a:fld>
            <a:endParaRPr lang="en-US"/>
          </a:p>
        </p:txBody>
      </p:sp>
      <p:sp>
        <p:nvSpPr>
          <p:cNvPr id="8" name="Footer Placeholder 7"/>
          <p:cNvSpPr>
            <a:spLocks noGrp="1"/>
          </p:cNvSpPr>
          <p:nvPr>
            <p:ph type="ftr" sz="quarter" idx="11"/>
          </p:nvPr>
        </p:nvSpPr>
        <p:spPr>
          <a:xfrm>
            <a:off x="457200" y="6480969"/>
            <a:ext cx="4261104" cy="301752"/>
          </a:xfrm>
        </p:spPr>
        <p:txBody>
          <a:bodyPr/>
          <a:lstStyle/>
          <a:p>
            <a:pPr>
              <a:defRPr/>
            </a:pPr>
            <a:endParaRPr lang="en-US"/>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68F36378-2008-4AD8-884B-CE736D1339DF}" type="slidenum">
              <a:rPr lang="en-US" altLang="en-US" smtClean="0"/>
              <a:pPr/>
              <a:t>‹#›</a:t>
            </a:fld>
            <a:endParaRPr lang="en-US"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fld id="{0BFA5CEA-E120-4408-BF74-27AE5B8CC040}" type="datetime1">
              <a:rPr lang="en-US" smtClean="0"/>
              <a:pPr>
                <a:defRPr/>
              </a:pPr>
              <a:t>8/21/2015</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fld id="{AB2288B2-42AD-42F9-9AD2-515C35F51C87}" type="slidenum">
              <a:rPr lang="en-US" altLang="en-US" smtClean="0"/>
              <a:pPr/>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pPr>
              <a:defRPr/>
            </a:pPr>
            <a:fld id="{F7BF2BB9-DFA8-4093-A335-A8F24007D3E5}" type="datetime1">
              <a:rPr lang="en-US" smtClean="0"/>
              <a:pPr>
                <a:defRPr/>
              </a:pPr>
              <a:t>8/21/2015</a:t>
            </a:fld>
            <a:endParaRPr lang="en-US"/>
          </a:p>
        </p:txBody>
      </p:sp>
      <p:sp>
        <p:nvSpPr>
          <p:cNvPr id="3" name="Footer Placeholder 2"/>
          <p:cNvSpPr>
            <a:spLocks noGrp="1"/>
          </p:cNvSpPr>
          <p:nvPr>
            <p:ph type="ftr" sz="quarter" idx="11"/>
          </p:nvPr>
        </p:nvSpPr>
        <p:spPr>
          <a:xfrm>
            <a:off x="457200" y="6481890"/>
            <a:ext cx="4260056" cy="300831"/>
          </a:xfrm>
        </p:spPr>
        <p:txBody>
          <a:bodyPr/>
          <a:lstStyle/>
          <a:p>
            <a:pPr>
              <a:defRPr/>
            </a:pPr>
            <a:endParaRPr lang="en-US"/>
          </a:p>
        </p:txBody>
      </p:sp>
      <p:sp>
        <p:nvSpPr>
          <p:cNvPr id="4" name="Slide Number Placeholder 3"/>
          <p:cNvSpPr>
            <a:spLocks noGrp="1"/>
          </p:cNvSpPr>
          <p:nvPr>
            <p:ph type="sldNum" sz="quarter" idx="12"/>
          </p:nvPr>
        </p:nvSpPr>
        <p:spPr>
          <a:xfrm>
            <a:off x="7589520" y="6480969"/>
            <a:ext cx="502920" cy="301752"/>
          </a:xfrm>
        </p:spPr>
        <p:txBody>
          <a:bodyPr/>
          <a:lstStyle/>
          <a:p>
            <a:fld id="{8A11FBEA-6920-4BC2-ABDC-DA77A1700F91}" type="slidenum">
              <a:rPr lang="en-US" altLang="en-US" smtClean="0"/>
              <a:pPr/>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pPr>
              <a:defRPr/>
            </a:pPr>
            <a:fld id="{2B20ADEA-9CEC-49D3-BDF5-3248AE5590C0}" type="datetime1">
              <a:rPr lang="en-US" smtClean="0"/>
              <a:pPr>
                <a:defRPr/>
              </a:pPr>
              <a:t>8/21/2015</a:t>
            </a:fld>
            <a:endParaRPr lang="en-US"/>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pPr>
              <a:defRPr/>
            </a:pPr>
            <a:endParaRPr lang="en-US"/>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06FA6837-0DA8-41DF-AEF9-B8CB5327DAD9}" type="slidenum">
              <a:rPr lang="en-US" altLang="en-US" smtClean="0"/>
              <a:pPr/>
              <a:t>‹#›</a:t>
            </a:fld>
            <a:endParaRPr lang="en-US"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pPr>
              <a:defRPr/>
            </a:pPr>
            <a:fld id="{E3E444F6-3119-41E4-AB38-6D611492E1A8}" type="datetime1">
              <a:rPr lang="en-US" smtClean="0"/>
              <a:pPr>
                <a:defRPr/>
              </a:pPr>
              <a:t>8/21/2015</a:t>
            </a:fld>
            <a:endParaRPr lang="en-US"/>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pPr>
              <a:defRPr/>
            </a:pPr>
            <a:endParaRPr lang="en-US"/>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8FCF0C3D-2347-423E-8398-3CEB68FA1985}" type="slidenum">
              <a:rPr lang="en-US" altLang="en-US" smtClean="0"/>
              <a:pPr/>
              <a:t>‹#›</a:t>
            </a:fld>
            <a:endParaRPr lang="en-US"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D04F85B7-115E-440F-A152-C7AD1A672418}" type="datetime1">
              <a:rPr lang="en-US" smtClean="0"/>
              <a:pPr>
                <a:defRPr/>
              </a:pPr>
              <a:t>8/21/2015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A8495634-1E7A-4CDE-ADB6-E444855038E0}" type="slidenum">
              <a:rPr lang="en-US" altLang="en-US" smtClean="0"/>
              <a:pPr/>
              <a:t>‹#›</a:t>
            </a:fld>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81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1D4BCDE6-D709-4E60-8345-B340891AEC57}" type="datetime1">
              <a:rPr lang="en-US" smtClean="0"/>
              <a:pPr>
                <a:defRPr/>
              </a:pPr>
              <a:t>8/21/2015</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29DDF2F1-E10E-45FE-A480-C818A2483ACB}" type="slidenum">
              <a:rPr lang="en-US" altLang="en-US" smtClean="0"/>
              <a:pPr/>
              <a:t>‹#›</a:t>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pPr>
              <a:defRPr/>
            </a:pPr>
            <a:fld id="{FCA2F944-53EB-48C3-8F7C-06BEC1F91068}" type="datetime1">
              <a:rPr lang="en-US" smtClean="0"/>
              <a:pPr>
                <a:defRPr/>
              </a:pPr>
              <a:t>8/21/2015</a:t>
            </a:fld>
            <a:endParaRPr lang="en-US"/>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pPr>
              <a:defRPr/>
            </a:pPr>
            <a:endParaRPr lang="en-US"/>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89DAD3F8-B538-4D4B-8371-FB3EF0F474D0}" type="slidenum">
              <a:rPr lang="en-US" altLang="en-US" smtClean="0"/>
              <a:pPr/>
              <a:t>‹#›</a:t>
            </a:fld>
            <a:endParaRPr lang="en-US" altLang="en-US"/>
          </a:p>
        </p:txBody>
      </p:sp>
    </p:spTree>
  </p:cSld>
  <p:clrMap bg1="dk1" tx1="lt1" bg2="dk2" tx2="lt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ftr="0" dt="0"/>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5" Type="http://schemas.openxmlformats.org/officeDocument/2006/relationships/image" Target="../media/image2.jpg"/><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8.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7.wmf"/><Relationship Id="rId5" Type="http://schemas.openxmlformats.org/officeDocument/2006/relationships/oleObject" Target="../embeddings/oleObject2.bin"/><Relationship Id="rId4" Type="http://schemas.openxmlformats.org/officeDocument/2006/relationships/image" Target="../media/image6.w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11.png"/><Relationship Id="rId4" Type="http://schemas.openxmlformats.org/officeDocument/2006/relationships/image" Target="../media/image10.wmf"/></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14.wmf"/></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16.wmf"/><Relationship Id="rId4" Type="http://schemas.openxmlformats.org/officeDocument/2006/relationships/oleObject" Target="../embeddings/oleObject6.bin"/></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image" Target="../media/image18.wmf"/></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gi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8" Type="http://schemas.openxmlformats.org/officeDocument/2006/relationships/image" Target="../media/image31.wmf"/><Relationship Id="rId3" Type="http://schemas.openxmlformats.org/officeDocument/2006/relationships/oleObject" Target="../embeddings/oleObject8.bin"/><Relationship Id="rId7" Type="http://schemas.openxmlformats.org/officeDocument/2006/relationships/oleObject" Target="../embeddings/oleObject10.bin"/><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image" Target="../media/image30.wmf"/><Relationship Id="rId5" Type="http://schemas.openxmlformats.org/officeDocument/2006/relationships/oleObject" Target="../embeddings/oleObject9.bin"/><Relationship Id="rId10" Type="http://schemas.openxmlformats.org/officeDocument/2006/relationships/image" Target="../media/image32.wmf"/><Relationship Id="rId4" Type="http://schemas.openxmlformats.org/officeDocument/2006/relationships/image" Target="../media/image29.wmf"/><Relationship Id="rId9" Type="http://schemas.openxmlformats.org/officeDocument/2006/relationships/oleObject" Target="../embeddings/oleObject11.bin"/></Relationships>
</file>

<file path=ppt/slides/_rels/slide2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7.xml"/><Relationship Id="rId1" Type="http://schemas.openxmlformats.org/officeDocument/2006/relationships/vmlDrawing" Target="../drawings/vmlDrawing7.vml"/><Relationship Id="rId4" Type="http://schemas.openxmlformats.org/officeDocument/2006/relationships/image" Target="../media/image36.wmf"/></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7.xml"/><Relationship Id="rId1" Type="http://schemas.openxmlformats.org/officeDocument/2006/relationships/vmlDrawing" Target="../drawings/vmlDrawing8.vml"/><Relationship Id="rId4" Type="http://schemas.openxmlformats.org/officeDocument/2006/relationships/image" Target="../media/image37.wmf"/></Relationships>
</file>

<file path=ppt/slides/_rels/slide33.xml.rels><?xml version="1.0" encoding="UTF-8" standalone="yes"?>
<Relationships xmlns="http://schemas.openxmlformats.org/package/2006/relationships"><Relationship Id="rId8" Type="http://schemas.openxmlformats.org/officeDocument/2006/relationships/image" Target="../media/image40.wmf"/><Relationship Id="rId3" Type="http://schemas.openxmlformats.org/officeDocument/2006/relationships/oleObject" Target="../embeddings/oleObject14.bin"/><Relationship Id="rId7" Type="http://schemas.openxmlformats.org/officeDocument/2006/relationships/oleObject" Target="../embeddings/oleObject16.bin"/><Relationship Id="rId2" Type="http://schemas.openxmlformats.org/officeDocument/2006/relationships/slideLayout" Target="../slideLayouts/slideLayout7.xml"/><Relationship Id="rId1" Type="http://schemas.openxmlformats.org/officeDocument/2006/relationships/vmlDrawing" Target="../drawings/vmlDrawing9.vml"/><Relationship Id="rId6" Type="http://schemas.openxmlformats.org/officeDocument/2006/relationships/image" Target="../media/image39.wmf"/><Relationship Id="rId5" Type="http://schemas.openxmlformats.org/officeDocument/2006/relationships/oleObject" Target="../embeddings/oleObject15.bin"/><Relationship Id="rId4" Type="http://schemas.openxmlformats.org/officeDocument/2006/relationships/image" Target="../media/image38.wmf"/></Relationships>
</file>

<file path=ppt/slides/_rels/slide34.xml.rels><?xml version="1.0" encoding="UTF-8" standalone="yes"?>
<Relationships xmlns="http://schemas.openxmlformats.org/package/2006/relationships"><Relationship Id="rId8" Type="http://schemas.openxmlformats.org/officeDocument/2006/relationships/image" Target="../media/image43.wmf"/><Relationship Id="rId3" Type="http://schemas.openxmlformats.org/officeDocument/2006/relationships/oleObject" Target="../embeddings/oleObject17.bin"/><Relationship Id="rId7" Type="http://schemas.openxmlformats.org/officeDocument/2006/relationships/oleObject" Target="../embeddings/oleObject19.bin"/><Relationship Id="rId2" Type="http://schemas.openxmlformats.org/officeDocument/2006/relationships/slideLayout" Target="../slideLayouts/slideLayout7.xml"/><Relationship Id="rId1" Type="http://schemas.openxmlformats.org/officeDocument/2006/relationships/vmlDrawing" Target="../drawings/vmlDrawing10.vml"/><Relationship Id="rId6" Type="http://schemas.openxmlformats.org/officeDocument/2006/relationships/image" Target="../media/image42.wmf"/><Relationship Id="rId5" Type="http://schemas.openxmlformats.org/officeDocument/2006/relationships/oleObject" Target="../embeddings/oleObject18.bin"/><Relationship Id="rId4" Type="http://schemas.openxmlformats.org/officeDocument/2006/relationships/image" Target="../media/image41.wmf"/></Relationships>
</file>

<file path=ppt/slides/_rels/slide3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5.gif"/><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8.gif"/><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50.gif"/><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51.gif"/><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8" Type="http://schemas.openxmlformats.org/officeDocument/2006/relationships/image" Target="../media/image54.wmf"/><Relationship Id="rId3" Type="http://schemas.openxmlformats.org/officeDocument/2006/relationships/oleObject" Target="../embeddings/oleObject20.bin"/><Relationship Id="rId7" Type="http://schemas.openxmlformats.org/officeDocument/2006/relationships/oleObject" Target="../embeddings/oleObject22.bin"/><Relationship Id="rId2" Type="http://schemas.openxmlformats.org/officeDocument/2006/relationships/slideLayout" Target="../slideLayouts/slideLayout7.xml"/><Relationship Id="rId1" Type="http://schemas.openxmlformats.org/officeDocument/2006/relationships/vmlDrawing" Target="../drawings/vmlDrawing11.vml"/><Relationship Id="rId6" Type="http://schemas.openxmlformats.org/officeDocument/2006/relationships/image" Target="../media/image53.wmf"/><Relationship Id="rId5" Type="http://schemas.openxmlformats.org/officeDocument/2006/relationships/oleObject" Target="../embeddings/oleObject21.bin"/><Relationship Id="rId4" Type="http://schemas.openxmlformats.org/officeDocument/2006/relationships/image" Target="../media/image52.wmf"/></Relationships>
</file>

<file path=ppt/slides/_rels/slide4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slideLayout" Target="../slideLayouts/slideLayout7.xml"/><Relationship Id="rId1" Type="http://schemas.openxmlformats.org/officeDocument/2006/relationships/vmlDrawing" Target="../drawings/vmlDrawing12.vml"/><Relationship Id="rId6" Type="http://schemas.openxmlformats.org/officeDocument/2006/relationships/image" Target="../media/image55.wmf"/><Relationship Id="rId5" Type="http://schemas.openxmlformats.org/officeDocument/2006/relationships/oleObject" Target="../embeddings/oleObject23.bin"/><Relationship Id="rId4" Type="http://schemas.openxmlformats.org/officeDocument/2006/relationships/image" Target="../media/image57.gif"/></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24.bin"/><Relationship Id="rId7" Type="http://schemas.openxmlformats.org/officeDocument/2006/relationships/image" Target="../media/image59.wmf"/><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oleObject" Target="../embeddings/oleObject25.bin"/><Relationship Id="rId5" Type="http://schemas.openxmlformats.org/officeDocument/2006/relationships/image" Target="../media/image60.png"/><Relationship Id="rId4" Type="http://schemas.openxmlformats.org/officeDocument/2006/relationships/image" Target="../media/image58.wmf"/></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Layout" Target="../slideLayouts/slideLayout7.xml"/><Relationship Id="rId1" Type="http://schemas.openxmlformats.org/officeDocument/2006/relationships/vmlDrawing" Target="../drawings/vmlDrawing14.vml"/><Relationship Id="rId4" Type="http://schemas.openxmlformats.org/officeDocument/2006/relationships/image" Target="../media/image61.wm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1" y="428625"/>
            <a:ext cx="8381999" cy="1143000"/>
          </a:xfrm>
          <a:solidFill>
            <a:schemeClr val="tx2"/>
          </a:solidFill>
          <a:ln w="3175"/>
        </p:spPr>
        <p:txBody>
          <a:bodyPr/>
          <a:lstStyle/>
          <a:p>
            <a:pPr eaLnBrk="1" hangingPunct="1">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457200" y="1600200"/>
            <a:ext cx="8382000" cy="4530725"/>
          </a:xfrm>
          <a:solidFill>
            <a:schemeClr val="tx2"/>
          </a:solidFill>
          <a:ln>
            <a:solidFill>
              <a:schemeClr val="accent1"/>
            </a:solidFill>
          </a:ln>
        </p:spPr>
        <p:txBody>
          <a:bodyPr>
            <a:normAutofit lnSpcReduction="10000"/>
          </a:bodyPr>
          <a:lstStyle/>
          <a:p>
            <a:pPr algn="just" eaLnBrk="1" hangingPunct="1">
              <a:buFont typeface="Arial" charset="0"/>
              <a:buNone/>
              <a:defRPr/>
            </a:pPr>
            <a:r>
              <a:rPr lang="en-US" sz="2000" dirty="0" smtClean="0">
                <a:solidFill>
                  <a:schemeClr val="bg2">
                    <a:lumMod val="75000"/>
                  </a:schemeClr>
                </a:solidFill>
                <a:latin typeface="+mj-lt"/>
              </a:rPr>
              <a:t>      </a:t>
            </a:r>
            <a:r>
              <a:rPr lang="en-US" sz="2000" b="1" dirty="0" smtClean="0">
                <a:solidFill>
                  <a:schemeClr val="bg2">
                    <a:lumMod val="75000"/>
                  </a:schemeClr>
                </a:solidFill>
                <a:effectLst/>
                <a:latin typeface="+mj-lt"/>
              </a:rPr>
              <a:t>OMICS Group International is an amalgamation of </a:t>
            </a:r>
            <a:r>
              <a:rPr lang="en-US" sz="2000" b="1" dirty="0" smtClean="0">
                <a:solidFill>
                  <a:schemeClr val="bg2">
                    <a:lumMod val="75000"/>
                  </a:schemeClr>
                </a:solidFill>
                <a:effectLst/>
                <a:latin typeface="+mj-lt"/>
                <a:hlinkClick r:id="rId2" tooltip="Open Access publications"/>
              </a:rPr>
              <a:t>Open Access publications</a:t>
            </a:r>
            <a:r>
              <a:rPr lang="en-US" sz="2000" b="1" dirty="0" smtClean="0">
                <a:solidFill>
                  <a:schemeClr val="bg2">
                    <a:lumMod val="75000"/>
                  </a:schemeClr>
                </a:solidFill>
                <a:effectLst/>
                <a:latin typeface="+mj-lt"/>
              </a:rPr>
              <a:t> and worldwide international science conferences and events. Established in the year 2007 with the sole aim of making the information on Sciences and technology ‘Open Access’, OMICS Group publishes 400 online open access </a:t>
            </a:r>
            <a:r>
              <a:rPr lang="en-US" sz="2000" b="1" dirty="0" smtClean="0">
                <a:solidFill>
                  <a:schemeClr val="bg2">
                    <a:lumMod val="75000"/>
                  </a:schemeClr>
                </a:solidFill>
                <a:effectLst/>
                <a:latin typeface="+mj-lt"/>
                <a:hlinkClick r:id="rId3" tooltip="scholarly journals"/>
              </a:rPr>
              <a:t>scholarly journals</a:t>
            </a:r>
            <a:r>
              <a:rPr lang="en-US" sz="2000" b="1" dirty="0" smtClean="0">
                <a:solidFill>
                  <a:schemeClr val="bg2">
                    <a:lumMod val="75000"/>
                  </a:schemeClr>
                </a:solidFill>
                <a:effectLst/>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b="1" dirty="0" smtClean="0">
                <a:solidFill>
                  <a:schemeClr val="bg2">
                    <a:lumMod val="75000"/>
                  </a:schemeClr>
                </a:solidFill>
                <a:effectLst/>
                <a:latin typeface="+mj-lt"/>
                <a:hlinkClick r:id="rId4" tooltip="International conferences"/>
              </a:rPr>
              <a:t>International conferences</a:t>
            </a:r>
            <a:r>
              <a:rPr lang="en-US" sz="2000" b="1" dirty="0" smtClean="0">
                <a:solidFill>
                  <a:schemeClr val="bg2">
                    <a:lumMod val="75000"/>
                  </a:schemeClr>
                </a:solidFill>
                <a:effectLst/>
                <a:latin typeface="+mj-lt"/>
              </a:rPr>
              <a:t> annually across the globe, where knowledge transfer takes place through debates, round table discussions, poster presentations, workshops, symposia and exhibitions</a:t>
            </a:r>
            <a:r>
              <a:rPr lang="en-US" sz="1800" b="1" dirty="0" smtClean="0">
                <a:solidFill>
                  <a:schemeClr val="bg2">
                    <a:lumMod val="75000"/>
                  </a:schemeClr>
                </a:solidFill>
                <a:effectLst/>
                <a:latin typeface="+mj-lt"/>
              </a:rPr>
              <a:t>.</a:t>
            </a:r>
            <a:endParaRPr lang="en-US" sz="1800" b="1" dirty="0">
              <a:solidFill>
                <a:schemeClr val="bg2">
                  <a:lumMod val="75000"/>
                </a:schemeClr>
              </a:solidFill>
              <a:effectLst/>
              <a:latin typeface="+mj-lt"/>
            </a:endParaRPr>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15125" y="1"/>
            <a:ext cx="2428875" cy="761999"/>
          </a:xfrm>
          <a:prstGeom prst="rect">
            <a:avLst/>
          </a:prstGeom>
        </p:spPr>
      </p:pic>
    </p:spTree>
    <p:extLst>
      <p:ext uri="{BB962C8B-B14F-4D97-AF65-F5344CB8AC3E}">
        <p14:creationId xmlns:p14="http://schemas.microsoft.com/office/powerpoint/2010/main" val="23781750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4" y="285750"/>
            <a:ext cx="8258175" cy="1143000"/>
          </a:xfrm>
          <a:solidFill>
            <a:schemeClr val="tx2"/>
          </a:solidFill>
        </p:spPr>
        <p:txBody>
          <a:bodyPr>
            <a:normAutofit/>
          </a:bodyPr>
          <a:lstStyle/>
          <a:p>
            <a:pPr eaLnBrk="1" hangingPunct="1">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457200" y="1571625"/>
            <a:ext cx="8229600" cy="4483100"/>
          </a:xfrm>
          <a:solidFill>
            <a:schemeClr val="tx2"/>
          </a:solidFill>
          <a:ln>
            <a:solidFill>
              <a:schemeClr val="accent1"/>
            </a:solidFill>
          </a:ln>
        </p:spPr>
        <p:txBody>
          <a:bodyPr>
            <a:normAutofit/>
          </a:bodyPr>
          <a:lstStyle/>
          <a:p>
            <a:pPr eaLnBrk="1" hangingPunct="1">
              <a:buFont typeface="Arial" charset="0"/>
              <a:buNone/>
              <a:defRPr/>
            </a:pPr>
            <a:r>
              <a:rPr lang="en-US" sz="2000" b="1" dirty="0" smtClean="0">
                <a:solidFill>
                  <a:schemeClr val="bg2">
                    <a:lumMod val="50000"/>
                  </a:schemeClr>
                </a:solidFill>
                <a:effectLst/>
                <a:latin typeface="+mj-lt"/>
              </a:rPr>
              <a:t>     </a:t>
            </a:r>
            <a:r>
              <a:rPr lang="en-US" sz="2000" b="1" dirty="0">
                <a:solidFill>
                  <a:schemeClr val="bg2">
                    <a:lumMod val="50000"/>
                  </a:schemeClr>
                </a:solidFill>
              </a:rPr>
              <a:t>OMICS Group International is a pioneer and leading science event organizer, which publishes around 400 open access journals and conducts over 300 Medical, Clinical, Engineering, Life Sciences, Pharma scientific conferences all over the globe annually with the support of more than 1000 scientific associations and 30,000 editorial board members and 3.5 million followers to its credit.</a:t>
            </a:r>
            <a:br>
              <a:rPr lang="en-US" sz="2000" b="1" dirty="0">
                <a:solidFill>
                  <a:schemeClr val="bg2">
                    <a:lumMod val="50000"/>
                  </a:schemeClr>
                </a:solidFill>
              </a:rPr>
            </a:br>
            <a:endParaRPr lang="en-US" sz="2000" b="1" dirty="0">
              <a:solidFill>
                <a:schemeClr val="bg2">
                  <a:lumMod val="50000"/>
                </a:schemeClr>
              </a:solidFill>
            </a:endParaRPr>
          </a:p>
          <a:p>
            <a:pPr algn="just" eaLnBrk="1" hangingPunct="1">
              <a:buFont typeface="Arial" charset="0"/>
              <a:buNone/>
              <a:defRPr/>
            </a:pPr>
            <a:r>
              <a:rPr lang="en-US" sz="2000" b="1" dirty="0">
                <a:solidFill>
                  <a:schemeClr val="bg2">
                    <a:lumMod val="50000"/>
                  </a:schemeClr>
                </a:solidFill>
              </a:rPr>
              <a:t>    OMICS 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eaLnBrk="1" hangingPunct="1">
              <a:defRPr/>
            </a:pPr>
            <a:endParaRPr lang="en-US" b="1" dirty="0">
              <a:solidFill>
                <a:schemeClr val="bg2">
                  <a:lumMod val="50000"/>
                </a:schemeClr>
              </a:solidFill>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10400" y="1"/>
            <a:ext cx="2133600" cy="761999"/>
          </a:xfrm>
          <a:prstGeom prst="rect">
            <a:avLst/>
          </a:prstGeom>
        </p:spPr>
      </p:pic>
    </p:spTree>
    <p:extLst>
      <p:ext uri="{BB962C8B-B14F-4D97-AF65-F5344CB8AC3E}">
        <p14:creationId xmlns:p14="http://schemas.microsoft.com/office/powerpoint/2010/main" val="20746726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pattFill prst="shingle">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00135" y="2133600"/>
            <a:ext cx="8305800" cy="3590926"/>
          </a:xfrm>
          <a:solidFill>
            <a:schemeClr val="accent6">
              <a:lumMod val="20000"/>
              <a:lumOff val="80000"/>
              <a:alpha val="97000"/>
            </a:schemeClr>
          </a:solidFill>
        </p:spPr>
        <p:txBody>
          <a:bodyPr>
            <a:normAutofit fontScale="90000"/>
          </a:bodyPr>
          <a:lstStyle/>
          <a:p>
            <a:r>
              <a:rPr lang="en-US" sz="2400" dirty="0" smtClean="0"/>
              <a:t/>
            </a:r>
            <a:br>
              <a:rPr lang="en-US" sz="2400" dirty="0" smtClean="0"/>
            </a:br>
            <a:r>
              <a:rPr lang="en-US" sz="2400" dirty="0"/>
              <a:t/>
            </a:r>
            <a:br>
              <a:rPr lang="en-US" sz="2400" dirty="0"/>
            </a:br>
            <a:r>
              <a:rPr lang="en-US" sz="2400" b="1" dirty="0" smtClean="0"/>
              <a:t>Fractal </a:t>
            </a:r>
            <a:r>
              <a:rPr lang="en-US" sz="2400" b="1" dirty="0"/>
              <a:t>modification of Curie-Weiss law based improved impedance of doped BaTiO</a:t>
            </a:r>
            <a:r>
              <a:rPr lang="en-US" sz="2400" b="1" baseline="-25000" dirty="0"/>
              <a:t>3</a:t>
            </a:r>
            <a:r>
              <a:rPr lang="en-US" sz="2400" b="1" dirty="0"/>
              <a:t>-ceramics</a:t>
            </a:r>
            <a:r>
              <a:rPr lang="en-US" sz="1800" b="1" dirty="0"/>
              <a:t/>
            </a:r>
            <a:br>
              <a:rPr lang="en-US" sz="1800" b="1" dirty="0"/>
            </a:br>
            <a:r>
              <a:rPr lang="en-US" sz="1800" dirty="0"/>
              <a:t> </a:t>
            </a:r>
            <a:br>
              <a:rPr lang="en-US" sz="1800" dirty="0"/>
            </a:br>
            <a:r>
              <a:rPr lang="en-US" sz="1800" dirty="0"/>
              <a:t> </a:t>
            </a:r>
            <a:br>
              <a:rPr lang="en-US" sz="1800" dirty="0"/>
            </a:br>
            <a:r>
              <a:rPr lang="en-US" sz="1800" dirty="0"/>
              <a:t>V.V. </a:t>
            </a:r>
            <a:r>
              <a:rPr lang="en-US" sz="1800" dirty="0" err="1"/>
              <a:t>Mitić</a:t>
            </a:r>
            <a:r>
              <a:rPr lang="en-US" sz="1800" baseline="30000" dirty="0" err="1"/>
              <a:t>1,2</a:t>
            </a:r>
            <a:r>
              <a:rPr lang="en-US" sz="1800" dirty="0"/>
              <a:t>, Lj. Kocić</a:t>
            </a:r>
            <a:r>
              <a:rPr lang="en-US" sz="1800" baseline="30000" dirty="0"/>
              <a:t>1 </a:t>
            </a:r>
            <a:r>
              <a:rPr lang="en-US" sz="1800" dirty="0"/>
              <a:t>, V. </a:t>
            </a:r>
            <a:r>
              <a:rPr lang="en-US" sz="1800" dirty="0" smtClean="0"/>
              <a:t>Paunović</a:t>
            </a:r>
            <a:r>
              <a:rPr lang="en-US" sz="1800" baseline="30000" dirty="0" smtClean="0"/>
              <a:t>1</a:t>
            </a:r>
            <a:br>
              <a:rPr lang="en-US" sz="1800" baseline="30000" dirty="0" smtClean="0"/>
            </a:br>
            <a:r>
              <a:rPr lang="en-US" sz="1800" baseline="30000" dirty="0"/>
              <a:t/>
            </a:r>
            <a:br>
              <a:rPr lang="en-US" sz="1800" baseline="30000" dirty="0"/>
            </a:br>
            <a:r>
              <a:rPr lang="en-US" sz="1800" baseline="30000" dirty="0" smtClean="0"/>
              <a:t/>
            </a:r>
            <a:br>
              <a:rPr lang="en-US" sz="1800" baseline="30000" dirty="0" smtClean="0"/>
            </a:br>
            <a:r>
              <a:rPr lang="en-US" sz="1800" baseline="30000" dirty="0"/>
              <a:t/>
            </a:r>
            <a:br>
              <a:rPr lang="en-US" sz="1800" baseline="30000" dirty="0"/>
            </a:br>
            <a:r>
              <a:rPr lang="en-US" sz="1400" baseline="30000" dirty="0"/>
              <a:t>1</a:t>
            </a:r>
            <a:r>
              <a:rPr lang="en-US" sz="1400" dirty="0"/>
              <a:t> Faculty of Electronic Engineering, University of Nis, Serbia, </a:t>
            </a:r>
            <a:br>
              <a:rPr lang="en-US" sz="1400" dirty="0"/>
            </a:br>
            <a:r>
              <a:rPr lang="en-US" sz="1400" baseline="30000" dirty="0"/>
              <a:t>2</a:t>
            </a:r>
            <a:r>
              <a:rPr lang="en-US" sz="1400" dirty="0"/>
              <a:t> Institute of Technical Sciences of the Serbian Academy of Sciences and Arts</a:t>
            </a:r>
            <a:r>
              <a:rPr lang="en-US" sz="1400" baseline="30000" dirty="0" smtClean="0"/>
              <a:t/>
            </a:r>
            <a:br>
              <a:rPr lang="en-US" sz="1400" baseline="30000" dirty="0" smtClean="0"/>
            </a:br>
            <a:r>
              <a:rPr lang="en-US" sz="1400" baseline="30000" dirty="0"/>
              <a:t/>
            </a:r>
            <a:br>
              <a:rPr lang="en-US" sz="1400" baseline="30000" dirty="0"/>
            </a:br>
            <a:r>
              <a:rPr lang="en-US" sz="1800" baseline="30000" dirty="0" smtClean="0"/>
              <a:t/>
            </a:r>
            <a:br>
              <a:rPr lang="en-US" sz="1800" baseline="30000" dirty="0" smtClean="0"/>
            </a:br>
            <a:r>
              <a:rPr lang="en-US" sz="1800" dirty="0"/>
              <a:t/>
            </a:r>
            <a:br>
              <a:rPr lang="en-US" sz="1800" dirty="0"/>
            </a:br>
            <a:r>
              <a:rPr lang="en-US" sz="1800" baseline="30000" dirty="0"/>
              <a:t> </a:t>
            </a:r>
            <a:r>
              <a:rPr lang="en-US" sz="1800" dirty="0"/>
              <a:t/>
            </a:r>
            <a:br>
              <a:rPr lang="en-US" sz="1800" dirty="0"/>
            </a:br>
            <a:endParaRPr lang="en-US" sz="1800" dirty="0"/>
          </a:p>
        </p:txBody>
      </p:sp>
      <p:sp>
        <p:nvSpPr>
          <p:cNvPr id="6" name="Slide Number Placeholder 5"/>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6D0322B-18AD-45F4-928A-CCA429C3D12D}" type="slidenum">
              <a:rPr lang="en-US" altLang="en-US">
                <a:solidFill>
                  <a:srgbClr val="898989"/>
                </a:solidFill>
                <a:latin typeface="Calibri" panose="020F0502020204030204" pitchFamily="34" charset="0"/>
              </a:rPr>
              <a:pPr eaLnBrk="1" hangingPunct="1"/>
              <a:t>3</a:t>
            </a:fld>
            <a:endParaRPr lang="en-US" altLang="en-US">
              <a:solidFill>
                <a:srgbClr val="898989"/>
              </a:solidFill>
              <a:latin typeface="Calibri" panose="020F0502020204030204" pitchFamily="34" charset="0"/>
            </a:endParaRPr>
          </a:p>
        </p:txBody>
      </p:sp>
      <p:pic>
        <p:nvPicPr>
          <p:cNvPr id="552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838200"/>
            <a:ext cx="5695950" cy="866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15125" y="1"/>
            <a:ext cx="2428875" cy="761999"/>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10DF60F-2B37-47DC-A0C9-CDCFF1FCA7EF}" type="slidenum">
              <a:rPr lang="en-US" altLang="en-US">
                <a:solidFill>
                  <a:srgbClr val="898989"/>
                </a:solidFill>
                <a:latin typeface="Calibri" panose="020F0502020204030204" pitchFamily="34" charset="0"/>
              </a:rPr>
              <a:pPr eaLnBrk="1" hangingPunct="1"/>
              <a:t>4</a:t>
            </a:fld>
            <a:endParaRPr lang="en-US" altLang="en-US">
              <a:solidFill>
                <a:srgbClr val="898989"/>
              </a:solidFill>
              <a:latin typeface="Calibri" panose="020F0502020204030204" pitchFamily="34" charset="0"/>
            </a:endParaRPr>
          </a:p>
        </p:txBody>
      </p:sp>
      <p:sp>
        <p:nvSpPr>
          <p:cNvPr id="3075" name="Rectangle 2"/>
          <p:cNvSpPr>
            <a:spLocks noChangeArrowheads="1"/>
          </p:cNvSpPr>
          <p:nvPr/>
        </p:nvSpPr>
        <p:spPr bwMode="auto">
          <a:xfrm>
            <a:off x="354563" y="304800"/>
            <a:ext cx="8153400" cy="597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a:r>
              <a:rPr lang="en-US" sz="1600" b="1" dirty="0" smtClean="0"/>
              <a:t>Abstract</a:t>
            </a:r>
          </a:p>
          <a:p>
            <a:pPr algn="just"/>
            <a:endParaRPr lang="en-US" sz="1600" dirty="0"/>
          </a:p>
          <a:p>
            <a:pPr algn="just"/>
            <a:r>
              <a:rPr lang="en-US" sz="1400" dirty="0"/>
              <a:t>A new approach based on fractal geometry and correlation between microstructure-nanostructure and rare-earth properties and other additives doped BaTiO</a:t>
            </a:r>
            <a:r>
              <a:rPr lang="en-US" sz="1400" baseline="-25000" dirty="0"/>
              <a:t>3</a:t>
            </a:r>
            <a:r>
              <a:rPr lang="en-US" sz="1400" dirty="0"/>
              <a:t>-ceramics and electronics properties, is applied. The grain contacts geometry based on different stereological models and especially intergranular contact surface fractal morphology was the subject of several papers of these authors [7-34]. The main conclusion was that intergranular capacities have higher values then expected which is induced by contact surfaces sizes augmentation as a consequence of their fractal nature. Bigger micro-capacities was justified by virtually having bigger dielectric constants which was performed by introducing </a:t>
            </a:r>
            <a:r>
              <a:rPr lang="en-US" sz="1400" i="1" dirty="0"/>
              <a:t>fractal correction</a:t>
            </a:r>
            <a:r>
              <a:rPr lang="en-US" sz="1400" dirty="0"/>
              <a:t> </a:t>
            </a:r>
            <a:r>
              <a:rPr lang="en-US" sz="1400" i="1" dirty="0"/>
              <a:t>factor</a:t>
            </a:r>
            <a:r>
              <a:rPr lang="en-US" sz="1400" dirty="0"/>
              <a:t> </a:t>
            </a:r>
            <a:r>
              <a:rPr lang="en-US" sz="1400" i="1" dirty="0"/>
              <a:t>a</a:t>
            </a:r>
            <a:r>
              <a:rPr lang="en-US" sz="1400" baseline="-25000" dirty="0"/>
              <a:t>0</a:t>
            </a:r>
            <a:r>
              <a:rPr lang="en-US" sz="1400" dirty="0"/>
              <a:t> &gt; 1, as a multiplier to the usual dielectric constant </a:t>
            </a:r>
            <a:r>
              <a:rPr lang="en-US" sz="1400" i="1" dirty="0" err="1"/>
              <a:t>e</a:t>
            </a:r>
            <a:r>
              <a:rPr lang="en-US" sz="1400" i="1" baseline="-25000" dirty="0" err="1"/>
              <a:t>r</a:t>
            </a:r>
            <a:r>
              <a:rPr lang="en-US" sz="1400" i="1" dirty="0"/>
              <a:t> </a:t>
            </a:r>
            <a:r>
              <a:rPr lang="en-US" sz="1400" dirty="0"/>
              <a:t>to gain the bigger value </a:t>
            </a:r>
            <a:r>
              <a:rPr lang="en-US" sz="1400" i="1" dirty="0"/>
              <a:t>a</a:t>
            </a:r>
            <a:r>
              <a:rPr lang="en-US" sz="1400" baseline="-25000" dirty="0"/>
              <a:t>0</a:t>
            </a:r>
            <a:r>
              <a:rPr lang="en-US" sz="1400" i="1" dirty="0"/>
              <a:t>e</a:t>
            </a:r>
            <a:r>
              <a:rPr lang="en-US" sz="1400" i="1" baseline="-25000" dirty="0"/>
              <a:t>r</a:t>
            </a:r>
            <a:r>
              <a:rPr lang="en-US" sz="1400" dirty="0"/>
              <a:t>. In further BaTiO</a:t>
            </a:r>
            <a:r>
              <a:rPr lang="en-US" sz="1400" baseline="-25000" dirty="0"/>
              <a:t>3</a:t>
            </a:r>
            <a:r>
              <a:rPr lang="en-US" sz="1400" dirty="0"/>
              <a:t>-ceramics micro-electronics fractal theory development, different fractal methods were used to describe complexity of the spatial distribution of BaTiO</a:t>
            </a:r>
            <a:r>
              <a:rPr lang="en-US" sz="1400" baseline="-25000" dirty="0"/>
              <a:t>3</a:t>
            </a:r>
            <a:r>
              <a:rPr lang="en-US" sz="1400" dirty="0"/>
              <a:t>-grains, as well as pores [13-15]. This led to fractal correction factor revisited model, which considers existence of surfaces fractality, pores fractality and the inner liquid dynamics and solid state sintering phase within ceramics material represented by the Brownian motion model. The new correction factor </a:t>
            </a:r>
            <a:r>
              <a:rPr lang="en-US" sz="1400" i="1" dirty="0"/>
              <a:t>a</a:t>
            </a:r>
            <a:r>
              <a:rPr lang="en-US" sz="1400" dirty="0"/>
              <a:t> is a function of these three ceramics fractality “sources”. Here, the relationship between </a:t>
            </a:r>
            <a:r>
              <a:rPr lang="en-US" sz="1400" i="1" dirty="0"/>
              <a:t>a</a:t>
            </a:r>
            <a:r>
              <a:rPr lang="en-US" sz="1400" dirty="0"/>
              <a:t> and </a:t>
            </a:r>
            <a:r>
              <a:rPr lang="en-US" sz="1400" i="1" dirty="0"/>
              <a:t>a</a:t>
            </a:r>
            <a:r>
              <a:rPr lang="en-US" sz="1400" baseline="-25000" dirty="0"/>
              <a:t>0</a:t>
            </a:r>
            <a:r>
              <a:rPr lang="en-US" sz="1400" dirty="0"/>
              <a:t> is established for doped BaTiO</a:t>
            </a:r>
            <a:r>
              <a:rPr lang="en-US" sz="1400" baseline="-25000" dirty="0"/>
              <a:t>3</a:t>
            </a:r>
            <a:r>
              <a:rPr lang="en-US" sz="1400" dirty="0"/>
              <a:t>-ceramics using the Curie-Weiss law and temperature as an omnipresent sintering parameter. Also, the model of two grains contact impedance is studied for different </a:t>
            </a:r>
            <a:r>
              <a:rPr lang="en-US" sz="1400" i="1" dirty="0"/>
              <a:t>a</a:t>
            </a:r>
            <a:r>
              <a:rPr lang="en-US" sz="1400" dirty="0"/>
              <a:t> and frequency values. Ву the control of shapes and contact surfaces numbers on the </a:t>
            </a:r>
            <a:r>
              <a:rPr lang="en-US" sz="1400" dirty="0" err="1"/>
              <a:t>the</a:t>
            </a:r>
            <a:r>
              <a:rPr lang="en-US" sz="1400" dirty="0"/>
              <a:t> entire BaTiO</a:t>
            </a:r>
            <a:r>
              <a:rPr lang="en-US" sz="1400" baseline="-25000" dirty="0"/>
              <a:t>3</a:t>
            </a:r>
            <a:r>
              <a:rPr lang="en-US" sz="1400" dirty="0"/>
              <a:t>-ceramic sample level, the control over structural properties of these ceramics can be done, with the aim of correlation between material electronic properties and corresponding microstructure. The fractal nature for analysis of the ceramics structure providing a new approach for modeling and prognosis the grain shape and relations between the BaTiO</a:t>
            </a:r>
            <a:r>
              <a:rPr lang="en-US" sz="1400" baseline="-25000" dirty="0"/>
              <a:t>3</a:t>
            </a:r>
            <a:r>
              <a:rPr lang="en-US" sz="1400" dirty="0"/>
              <a:t>-ceramic structure, micro- and </a:t>
            </a:r>
            <a:r>
              <a:rPr lang="en-US" sz="1400" dirty="0" err="1"/>
              <a:t>nano</a:t>
            </a:r>
            <a:r>
              <a:rPr lang="en-US" sz="1400" dirty="0"/>
              <a:t>-, and all other electronic properties in the light of new frontier for higher level electronic circuits integration</a:t>
            </a:r>
            <a:r>
              <a:rPr lang="en-US" sz="1400" dirty="0" smtClean="0"/>
              <a:t>.</a:t>
            </a:r>
          </a:p>
          <a:p>
            <a:pPr algn="just"/>
            <a:endParaRPr lang="en-US" sz="1400" dirty="0"/>
          </a:p>
          <a:p>
            <a:pPr algn="just"/>
            <a:r>
              <a:rPr lang="en-US" sz="1400" b="1" dirty="0"/>
              <a:t>Keywords:</a:t>
            </a:r>
            <a:r>
              <a:rPr lang="en-US" sz="1400" dirty="0"/>
              <a:t> </a:t>
            </a:r>
            <a:r>
              <a:rPr lang="en-US" sz="1400" dirty="0" smtClean="0"/>
              <a:t> </a:t>
            </a:r>
            <a:r>
              <a:rPr lang="en-US" sz="1400" b="1" dirty="0" smtClean="0">
                <a:solidFill>
                  <a:srgbClr val="0070C0"/>
                </a:solidFill>
              </a:rPr>
              <a:t>BaTiO</a:t>
            </a:r>
            <a:r>
              <a:rPr lang="en-US" sz="1400" b="1" baseline="-25000" dirty="0" smtClean="0">
                <a:solidFill>
                  <a:srgbClr val="0070C0"/>
                </a:solidFill>
              </a:rPr>
              <a:t>3</a:t>
            </a:r>
            <a:r>
              <a:rPr lang="en-US" sz="1400" b="1" dirty="0" smtClean="0">
                <a:solidFill>
                  <a:srgbClr val="0070C0"/>
                </a:solidFill>
              </a:rPr>
              <a:t>-ceramics</a:t>
            </a:r>
            <a:r>
              <a:rPr lang="en-US" sz="1400" b="1" dirty="0">
                <a:solidFill>
                  <a:srgbClr val="0070C0"/>
                </a:solidFill>
              </a:rPr>
              <a:t>, </a:t>
            </a:r>
            <a:r>
              <a:rPr lang="en-US" sz="1400" b="1" dirty="0" smtClean="0">
                <a:solidFill>
                  <a:srgbClr val="0070C0"/>
                </a:solidFill>
              </a:rPr>
              <a:t> fractal</a:t>
            </a:r>
            <a:r>
              <a:rPr lang="en-US" sz="1400" b="1" dirty="0">
                <a:solidFill>
                  <a:srgbClr val="0070C0"/>
                </a:solidFill>
              </a:rPr>
              <a:t>, </a:t>
            </a:r>
            <a:r>
              <a:rPr lang="en-US" sz="1400" b="1" dirty="0" smtClean="0">
                <a:solidFill>
                  <a:srgbClr val="0070C0"/>
                </a:solidFill>
              </a:rPr>
              <a:t> microstructure</a:t>
            </a:r>
            <a:r>
              <a:rPr lang="en-US" sz="1400" b="1" dirty="0">
                <a:solidFill>
                  <a:srgbClr val="0070C0"/>
                </a:solidFill>
              </a:rPr>
              <a:t>, </a:t>
            </a:r>
            <a:r>
              <a:rPr lang="en-US" sz="1400" b="1" dirty="0" smtClean="0">
                <a:solidFill>
                  <a:srgbClr val="0070C0"/>
                </a:solidFill>
              </a:rPr>
              <a:t> micro-capacity</a:t>
            </a:r>
            <a:r>
              <a:rPr lang="en-US" sz="1400" b="1" dirty="0">
                <a:solidFill>
                  <a:srgbClr val="0070C0"/>
                </a:solidFill>
              </a:rPr>
              <a:t>, </a:t>
            </a:r>
            <a:r>
              <a:rPr lang="en-US" sz="1400" b="1" dirty="0" smtClean="0">
                <a:solidFill>
                  <a:srgbClr val="0070C0"/>
                </a:solidFill>
              </a:rPr>
              <a:t> micro- </a:t>
            </a:r>
            <a:r>
              <a:rPr lang="en-US" sz="1400" b="1" dirty="0">
                <a:solidFill>
                  <a:srgbClr val="0070C0"/>
                </a:solidFill>
              </a:rPr>
              <a:t>impedance</a:t>
            </a:r>
            <a:r>
              <a:rPr lang="en-US" sz="1400" dirty="0"/>
              <a:t>.</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A11FBEA-6920-4BC2-ABDC-DA77A1700F91}" type="slidenum">
              <a:rPr lang="en-US" altLang="en-US" smtClean="0"/>
              <a:pPr/>
              <a:t>5</a:t>
            </a:fld>
            <a:endParaRPr lang="en-US" altLang="en-US"/>
          </a:p>
        </p:txBody>
      </p:sp>
      <p:sp>
        <p:nvSpPr>
          <p:cNvPr id="3" name="Rectangle 2"/>
          <p:cNvSpPr/>
          <p:nvPr/>
        </p:nvSpPr>
        <p:spPr>
          <a:xfrm>
            <a:off x="533400" y="612845"/>
            <a:ext cx="8305800" cy="5570756"/>
          </a:xfrm>
          <a:prstGeom prst="rect">
            <a:avLst/>
          </a:prstGeom>
        </p:spPr>
        <p:txBody>
          <a:bodyPr wrap="square">
            <a:spAutoFit/>
          </a:bodyPr>
          <a:lstStyle/>
          <a:p>
            <a:pPr lvl="0" algn="just"/>
            <a:r>
              <a:rPr lang="sr-Latn-RS" b="1" dirty="0" smtClean="0"/>
              <a:t>Introduction</a:t>
            </a:r>
          </a:p>
          <a:p>
            <a:pPr lvl="0" algn="just"/>
            <a:endParaRPr lang="sr-Latn-RS" b="1" dirty="0" smtClean="0"/>
          </a:p>
          <a:p>
            <a:pPr algn="just"/>
            <a:r>
              <a:rPr lang="sr-Latn-RS" sz="1600" dirty="0" smtClean="0"/>
              <a:t>Barium-titanate ceramics are one of the most important electronic ceramics for the small size and multilayer capacitors of high capacitance manufacture. For these applications this ferroelectric is usually doped with various additives such as Er</a:t>
            </a:r>
            <a:r>
              <a:rPr lang="sr-Latn-RS" sz="1600" baseline="30000" dirty="0" smtClean="0"/>
              <a:t>+</a:t>
            </a:r>
            <a:r>
              <a:rPr lang="sr-Latn-RS" sz="1600" dirty="0" smtClean="0"/>
              <a:t>, Ho</a:t>
            </a:r>
            <a:r>
              <a:rPr lang="sr-Latn-RS" sz="1600" baseline="30000" dirty="0" smtClean="0"/>
              <a:t>3+</a:t>
            </a:r>
            <a:r>
              <a:rPr lang="sr-Latn-RS" sz="1600" dirty="0" smtClean="0"/>
              <a:t>, Mn</a:t>
            </a:r>
            <a:r>
              <a:rPr lang="sr-Latn-RS" sz="1600" baseline="30000" dirty="0" smtClean="0"/>
              <a:t>2+</a:t>
            </a:r>
            <a:r>
              <a:rPr lang="sr-Latn-RS" sz="1600" dirty="0" smtClean="0"/>
              <a:t>, Nb</a:t>
            </a:r>
            <a:r>
              <a:rPr lang="sr-Latn-RS" sz="1600" baseline="30000" dirty="0" smtClean="0"/>
              <a:t>5+</a:t>
            </a:r>
            <a:r>
              <a:rPr lang="sr-Latn-RS" sz="1600" dirty="0" smtClean="0"/>
              <a:t>, Yb</a:t>
            </a:r>
            <a:r>
              <a:rPr lang="sr-Latn-RS" sz="1600" baseline="30000" dirty="0" smtClean="0"/>
              <a:t>3+</a:t>
            </a:r>
            <a:r>
              <a:rPr lang="sr-Latn-RS" sz="1600" dirty="0" smtClean="0"/>
              <a:t>, and some oxides, in attempt to achieve a temperature stable dielectrics. It is shown that dielectric constant depends strongly on grain and pore size in the ferroelectric state, i.e. the finer the grain size, the higher the dielectric constant. The investigation of microstructure characteristics of undoped and doped BaTiO</a:t>
            </a:r>
            <a:r>
              <a:rPr lang="sr-Latn-RS" sz="1600" baseline="-25000" dirty="0" smtClean="0"/>
              <a:t>3</a:t>
            </a:r>
            <a:r>
              <a:rPr lang="sr-Latn-RS" sz="1600" dirty="0" smtClean="0"/>
              <a:t> in function of consolidation parameters is a necessary step in barium-titanate ceramics processing and designing. Structure investigations provide better understanding for dialectic properties, especially from the point of view of the relative dielectric constant response of pure and doped BaTiO</a:t>
            </a:r>
            <a:r>
              <a:rPr lang="sr-Latn-RS" sz="1600" baseline="-25000" dirty="0" smtClean="0"/>
              <a:t>3</a:t>
            </a:r>
            <a:r>
              <a:rPr lang="sr-Latn-RS" sz="1600" dirty="0" smtClean="0"/>
              <a:t>-ceramics. Fractal method traces a new approach for describing and modeling the grain's shape and relations between BaTiO</a:t>
            </a:r>
            <a:r>
              <a:rPr lang="sr-Latn-RS" sz="1600" baseline="-25000" dirty="0" smtClean="0"/>
              <a:t>3</a:t>
            </a:r>
            <a:r>
              <a:rPr lang="sr-Latn-RS" sz="1600" dirty="0" smtClean="0"/>
              <a:t>-ceramics structure and electrical properties. It gives more natural approximation to the grain's boundary, but the construction uses recursive random algorithms. Particle shape is a fundamental powder property, affecting powder packing and thus bulk density, porosity, permeability, cohesion, flowability, attrition, interaction with fluids, covering power of pigments, resistance, capacity, magnetic permeability etc. Introducing mathematically well-established fra­c­­tal sets theory in the powder metallurgy science, new materials, nano-technology, “free-floating” metallic drops processing, various ceramics technologies, graphene oxide flakes, literally from trash recycling to self-healing materials. </a:t>
            </a:r>
            <a:endParaRPr lang="sr-Latn-RS" sz="1600" dirty="0"/>
          </a:p>
        </p:txBody>
      </p:sp>
    </p:spTree>
    <p:extLst>
      <p:ext uri="{BB962C8B-B14F-4D97-AF65-F5344CB8AC3E}">
        <p14:creationId xmlns:p14="http://schemas.microsoft.com/office/powerpoint/2010/main" val="36197950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A11FBEA-6920-4BC2-ABDC-DA77A1700F91}" type="slidenum">
              <a:rPr lang="en-US" altLang="en-US" smtClean="0"/>
              <a:pPr/>
              <a:t>6</a:t>
            </a:fld>
            <a:endParaRPr lang="en-US" altLang="en-US"/>
          </a:p>
        </p:txBody>
      </p:sp>
      <p:sp>
        <p:nvSpPr>
          <p:cNvPr id="3" name="Rectangle 2"/>
          <p:cNvSpPr/>
          <p:nvPr/>
        </p:nvSpPr>
        <p:spPr>
          <a:xfrm>
            <a:off x="304800" y="381000"/>
            <a:ext cx="8534400" cy="2062103"/>
          </a:xfrm>
          <a:prstGeom prst="rect">
            <a:avLst/>
          </a:prstGeom>
        </p:spPr>
        <p:txBody>
          <a:bodyPr wrap="square">
            <a:spAutoFit/>
          </a:bodyPr>
          <a:lstStyle/>
          <a:p>
            <a:pPr algn="just"/>
            <a:r>
              <a:rPr lang="en-US" sz="1600" dirty="0"/>
              <a:t>Using the fractal theory modern developments, offers enough firm arguments to support </a:t>
            </a:r>
            <a:r>
              <a:rPr lang="en-US" sz="1600" dirty="0" err="1"/>
              <a:t>modelling</a:t>
            </a:r>
            <a:r>
              <a:rPr lang="en-US" sz="1600" dirty="0"/>
              <a:t>, predicting and many modern technological processes control, as outstan­ding examples of fractal-based structures. Estimation the fractal analysis main parameter - the Hausdorff or fractal dimension, for all relevant morphologies that appear in sintering processes. By using obtained values, study their impacts on distribution of energy, temperature, surface tension, dielectric constants, rate of densification </a:t>
            </a:r>
            <a:r>
              <a:rPr lang="en-US" sz="1600" dirty="0" smtClean="0"/>
              <a:t>etc. </a:t>
            </a:r>
            <a:r>
              <a:rPr lang="en-US" sz="1600" dirty="0"/>
              <a:t>The fractal analysis is used in ceramics materials</a:t>
            </a:r>
            <a:r>
              <a:rPr lang="en-US" sz="1600" b="1" dirty="0"/>
              <a:t> </a:t>
            </a:r>
            <a:r>
              <a:rPr lang="en-US" sz="1600" dirty="0"/>
              <a:t>to quantify the particle’s structure complexity, granular complexes, sintering processes, pores distribution changes etc.</a:t>
            </a:r>
          </a:p>
        </p:txBody>
      </p:sp>
      <p:pic>
        <p:nvPicPr>
          <p:cNvPr id="4" name="Picture 3" descr="C:\Users\MAT237\Google Drive\_Kocic\Ceramic international\Fig.1.gif"/>
          <p:cNvPicPr/>
          <p:nvPr/>
        </p:nvPicPr>
        <p:blipFill>
          <a:blip r:embed="rId2">
            <a:extLst>
              <a:ext uri="{28A0092B-C50C-407E-A947-70E740481C1C}">
                <a14:useLocalDpi xmlns:a14="http://schemas.microsoft.com/office/drawing/2010/main" val="0"/>
              </a:ext>
            </a:extLst>
          </a:blip>
          <a:srcRect/>
          <a:stretch>
            <a:fillRect/>
          </a:stretch>
        </p:blipFill>
        <p:spPr bwMode="auto">
          <a:xfrm>
            <a:off x="533400" y="2455544"/>
            <a:ext cx="8077200" cy="3488056"/>
          </a:xfrm>
          <a:prstGeom prst="rect">
            <a:avLst/>
          </a:prstGeom>
          <a:noFill/>
          <a:ln>
            <a:noFill/>
          </a:ln>
        </p:spPr>
      </p:pic>
      <p:sp>
        <p:nvSpPr>
          <p:cNvPr id="5" name="Rectangle 4"/>
          <p:cNvSpPr/>
          <p:nvPr/>
        </p:nvSpPr>
        <p:spPr>
          <a:xfrm>
            <a:off x="581608" y="5943600"/>
            <a:ext cx="8001000" cy="523220"/>
          </a:xfrm>
          <a:prstGeom prst="rect">
            <a:avLst/>
          </a:prstGeom>
        </p:spPr>
        <p:txBody>
          <a:bodyPr wrap="square">
            <a:spAutoFit/>
          </a:bodyPr>
          <a:lstStyle/>
          <a:p>
            <a:pPr algn="ctr"/>
            <a:r>
              <a:rPr lang="en-US" sz="1400" dirty="0"/>
              <a:t>Fig.1. Doped BaTiO3 powder preparation.  </a:t>
            </a:r>
            <a:r>
              <a:rPr lang="en-US" sz="1400" b="1" dirty="0"/>
              <a:t>a. </a:t>
            </a:r>
            <a:r>
              <a:rPr lang="en-US" sz="1400" dirty="0"/>
              <a:t>0.5wt%Er/1320</a:t>
            </a:r>
            <a:r>
              <a:rPr lang="en-US" sz="1400" baseline="30000" dirty="0"/>
              <a:t> </a:t>
            </a:r>
            <a:r>
              <a:rPr lang="en-US" sz="1400" baseline="30000" dirty="0" err="1"/>
              <a:t>o</a:t>
            </a:r>
            <a:r>
              <a:rPr lang="en-US" sz="1400" dirty="0" err="1"/>
              <a:t>C</a:t>
            </a:r>
            <a:r>
              <a:rPr lang="en-US" sz="1400" dirty="0"/>
              <a:t>; </a:t>
            </a:r>
            <a:r>
              <a:rPr lang="en-US" sz="1400" b="1" dirty="0"/>
              <a:t>b. </a:t>
            </a:r>
            <a:r>
              <a:rPr lang="en-US" sz="1400" dirty="0"/>
              <a:t>1.0wt%Yb</a:t>
            </a:r>
            <a:r>
              <a:rPr lang="en-US" sz="1400" baseline="-25000" dirty="0"/>
              <a:t>2</a:t>
            </a:r>
            <a:r>
              <a:rPr lang="en-US" sz="1400" dirty="0"/>
              <a:t>O</a:t>
            </a:r>
            <a:r>
              <a:rPr lang="en-US" sz="1400" baseline="-25000" dirty="0"/>
              <a:t>3</a:t>
            </a:r>
            <a:r>
              <a:rPr lang="en-US" sz="1400" dirty="0"/>
              <a:t>/1350</a:t>
            </a:r>
            <a:r>
              <a:rPr lang="en-US" sz="1400" baseline="30000" dirty="0"/>
              <a:t> </a:t>
            </a:r>
            <a:r>
              <a:rPr lang="en-US" sz="1400" baseline="30000" dirty="0" err="1"/>
              <a:t>o</a:t>
            </a:r>
            <a:r>
              <a:rPr lang="en-US" sz="1400" dirty="0" err="1"/>
              <a:t>C</a:t>
            </a:r>
            <a:r>
              <a:rPr lang="en-US" sz="1400" dirty="0"/>
              <a:t>; </a:t>
            </a:r>
            <a:endParaRPr lang="en-US" sz="1400" dirty="0" smtClean="0"/>
          </a:p>
          <a:p>
            <a:pPr algn="ctr"/>
            <a:r>
              <a:rPr lang="en-US" sz="1400" b="1" dirty="0" smtClean="0"/>
              <a:t>c</a:t>
            </a:r>
            <a:r>
              <a:rPr lang="en-US" sz="1400" b="1" dirty="0"/>
              <a:t>. </a:t>
            </a:r>
            <a:r>
              <a:rPr lang="en-US" sz="1400" dirty="0"/>
              <a:t>0.01wt% Ho/1380</a:t>
            </a:r>
            <a:r>
              <a:rPr lang="en-US" sz="1400" baseline="30000" dirty="0"/>
              <a:t> </a:t>
            </a:r>
            <a:r>
              <a:rPr lang="en-US" sz="1400" baseline="30000" dirty="0" err="1"/>
              <a:t>o</a:t>
            </a:r>
            <a:r>
              <a:rPr lang="en-US" sz="1400" dirty="0" err="1"/>
              <a:t>C</a:t>
            </a:r>
            <a:r>
              <a:rPr lang="en-US" sz="1400" dirty="0"/>
              <a:t>; </a:t>
            </a:r>
            <a:r>
              <a:rPr lang="de-DE" sz="1400" b="1" dirty="0" smtClean="0"/>
              <a:t>d</a:t>
            </a:r>
            <a:r>
              <a:rPr lang="de-DE" sz="1400" b="1" dirty="0"/>
              <a:t>. </a:t>
            </a:r>
            <a:r>
              <a:rPr lang="de-DE" sz="1400" dirty="0"/>
              <a:t>0.1wt%Ho/1350</a:t>
            </a:r>
            <a:r>
              <a:rPr lang="de-DE" sz="1400" baseline="30000" dirty="0"/>
              <a:t>o</a:t>
            </a:r>
            <a:r>
              <a:rPr lang="de-DE" sz="1400" dirty="0"/>
              <a:t>C; </a:t>
            </a:r>
            <a:endParaRPr lang="en-US" sz="1400" dirty="0"/>
          </a:p>
        </p:txBody>
      </p:sp>
    </p:spTree>
    <p:extLst>
      <p:ext uri="{BB962C8B-B14F-4D97-AF65-F5344CB8AC3E}">
        <p14:creationId xmlns:p14="http://schemas.microsoft.com/office/powerpoint/2010/main" val="9781597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A11FBEA-6920-4BC2-ABDC-DA77A1700F91}" type="slidenum">
              <a:rPr lang="sr-Latn-RS" altLang="en-US" smtClean="0"/>
              <a:pPr/>
              <a:t>7</a:t>
            </a:fld>
            <a:endParaRPr lang="sr-Latn-RS" altLang="en-US"/>
          </a:p>
        </p:txBody>
      </p:sp>
      <p:sp>
        <p:nvSpPr>
          <p:cNvPr id="3" name="Rectangle 2"/>
          <p:cNvSpPr/>
          <p:nvPr/>
        </p:nvSpPr>
        <p:spPr>
          <a:xfrm>
            <a:off x="762000" y="533400"/>
            <a:ext cx="7848600" cy="5601533"/>
          </a:xfrm>
          <a:prstGeom prst="rect">
            <a:avLst/>
          </a:prstGeom>
        </p:spPr>
        <p:txBody>
          <a:bodyPr wrap="square">
            <a:spAutoFit/>
          </a:bodyPr>
          <a:lstStyle/>
          <a:p>
            <a:r>
              <a:rPr lang="sr-Latn-RS" b="1" smtClean="0"/>
              <a:t>Experimental procedure</a:t>
            </a:r>
          </a:p>
          <a:p>
            <a:endParaRPr lang="sr-Latn-RS" b="1" smtClean="0"/>
          </a:p>
          <a:p>
            <a:pPr algn="just">
              <a:lnSpc>
                <a:spcPct val="150000"/>
              </a:lnSpc>
            </a:pPr>
            <a:r>
              <a:rPr lang="sr-Latn-RS" sz="1600" smtClean="0"/>
              <a:t>In this paper, Er</a:t>
            </a:r>
            <a:r>
              <a:rPr lang="sr-Latn-RS" sz="1600" baseline="-25000" smtClean="0"/>
              <a:t>2</a:t>
            </a:r>
            <a:r>
              <a:rPr lang="sr-Latn-RS" sz="1600" smtClean="0"/>
              <a:t>O</a:t>
            </a:r>
            <a:r>
              <a:rPr lang="sr-Latn-RS" sz="1600" baseline="-25000" smtClean="0"/>
              <a:t>3</a:t>
            </a:r>
            <a:r>
              <a:rPr lang="sr-Latn-RS" sz="1600" smtClean="0"/>
              <a:t>, Ho</a:t>
            </a:r>
            <a:r>
              <a:rPr lang="sr-Latn-RS" sz="1600" baseline="-25000" smtClean="0"/>
              <a:t>2</a:t>
            </a:r>
            <a:r>
              <a:rPr lang="sr-Latn-RS" sz="1600" smtClean="0"/>
              <a:t>O</a:t>
            </a:r>
            <a:r>
              <a:rPr lang="sr-Latn-RS" sz="1600" baseline="-25000" smtClean="0"/>
              <a:t>3</a:t>
            </a:r>
            <a:r>
              <a:rPr lang="sr-Latn-RS" sz="1600" smtClean="0"/>
              <a:t>, Mn</a:t>
            </a:r>
            <a:r>
              <a:rPr lang="sr-Latn-RS" sz="1600" baseline="-25000" smtClean="0"/>
              <a:t>2</a:t>
            </a:r>
            <a:r>
              <a:rPr lang="sr-Latn-RS" sz="1600" smtClean="0"/>
              <a:t>O</a:t>
            </a:r>
            <a:r>
              <a:rPr lang="sr-Latn-RS" sz="1600" baseline="-25000" smtClean="0"/>
              <a:t>3</a:t>
            </a:r>
            <a:r>
              <a:rPr lang="sr-Latn-RS" sz="1600" smtClean="0"/>
              <a:t>, Nb</a:t>
            </a:r>
            <a:r>
              <a:rPr lang="sr-Latn-RS" sz="1600" baseline="-25000" smtClean="0"/>
              <a:t>2</a:t>
            </a:r>
            <a:r>
              <a:rPr lang="sr-Latn-RS" sz="1600" smtClean="0"/>
              <a:t>O</a:t>
            </a:r>
            <a:r>
              <a:rPr lang="sr-Latn-RS" sz="1600" baseline="-25000" smtClean="0"/>
              <a:t>3</a:t>
            </a:r>
            <a:r>
              <a:rPr lang="sr-Latn-RS" sz="1600" smtClean="0"/>
              <a:t>, Yb</a:t>
            </a:r>
            <a:r>
              <a:rPr lang="sr-Latn-RS" sz="1600" baseline="-25000" smtClean="0"/>
              <a:t>2</a:t>
            </a:r>
            <a:r>
              <a:rPr lang="sr-Latn-RS" sz="1600" smtClean="0"/>
              <a:t>O</a:t>
            </a:r>
            <a:r>
              <a:rPr lang="sr-Latn-RS" sz="1600" baseline="-25000" smtClean="0"/>
              <a:t>3</a:t>
            </a:r>
            <a:r>
              <a:rPr lang="sr-Latn-RS" sz="1600" smtClean="0"/>
              <a:t>,  doped BaTiO</a:t>
            </a:r>
            <a:r>
              <a:rPr lang="sr-Latn-RS" sz="1600" baseline="-25000" smtClean="0"/>
              <a:t>3</a:t>
            </a:r>
            <a:r>
              <a:rPr lang="sr-Latn-RS" sz="1600" smtClean="0"/>
              <a:t>-ceramics were used for microstructure characterization, and modeling. </a:t>
            </a:r>
          </a:p>
          <a:p>
            <a:pPr algn="just">
              <a:lnSpc>
                <a:spcPct val="150000"/>
              </a:lnSpc>
            </a:pPr>
            <a:r>
              <a:rPr lang="sr-Latn-RS" sz="1600" smtClean="0"/>
              <a:t>The samples were prepared from high purity (&gt;99.98%) commercial BaTiO</a:t>
            </a:r>
            <a:r>
              <a:rPr lang="sr-Latn-RS" sz="1600" baseline="-25000" smtClean="0"/>
              <a:t>3</a:t>
            </a:r>
            <a:r>
              <a:rPr lang="sr-Latn-RS" sz="1600" smtClean="0"/>
              <a:t> powder (MURATA) with [Ba]/[Ti]=1,005 and  Ho</a:t>
            </a:r>
            <a:r>
              <a:rPr lang="sr-Latn-RS" sz="1600" baseline="-25000" smtClean="0"/>
              <a:t>2</a:t>
            </a:r>
            <a:r>
              <a:rPr lang="sr-Latn-RS" sz="1600" smtClean="0"/>
              <a:t>O</a:t>
            </a:r>
            <a:r>
              <a:rPr lang="sr-Latn-RS" sz="1600" baseline="-25000" smtClean="0"/>
              <a:t>3 </a:t>
            </a:r>
            <a:r>
              <a:rPr lang="sr-Latn-RS" sz="1600" smtClean="0"/>
              <a:t>powders  (Fluka  chemika) by conventional solid state sintering procedure. The content of Ho</a:t>
            </a:r>
            <a:r>
              <a:rPr lang="sr-Latn-RS" sz="1600" baseline="-25000" smtClean="0"/>
              <a:t>2</a:t>
            </a:r>
            <a:r>
              <a:rPr lang="sr-Latn-RS" sz="1600" smtClean="0"/>
              <a:t>O</a:t>
            </a:r>
            <a:r>
              <a:rPr lang="sr-Latn-RS" sz="1600" baseline="-25000" smtClean="0"/>
              <a:t>3 </a:t>
            </a:r>
            <a:r>
              <a:rPr lang="sr-Latn-RS" sz="1600" smtClean="0"/>
              <a:t>ranged from 0.50 to 2.0 wt% .</a:t>
            </a:r>
          </a:p>
          <a:p>
            <a:pPr algn="just">
              <a:lnSpc>
                <a:spcPct val="150000"/>
              </a:lnSpc>
              <a:spcBef>
                <a:spcPts val="600"/>
              </a:spcBef>
            </a:pPr>
            <a:r>
              <a:rPr lang="sr-Latn-RS" sz="1600" smtClean="0"/>
              <a:t>Starting powders were ball-milled in ethyl alcohol for 24 hours. After drying at 200ºC for several hours, the powders were pressed into disk of 7mm in diameter and 3mm in thickness under 120 MPa. </a:t>
            </a:r>
          </a:p>
          <a:p>
            <a:pPr algn="just">
              <a:lnSpc>
                <a:spcPct val="150000"/>
              </a:lnSpc>
              <a:spcBef>
                <a:spcPts val="600"/>
              </a:spcBef>
            </a:pPr>
            <a:r>
              <a:rPr lang="sr-Latn-RS" sz="1600" smtClean="0"/>
              <a:t>The compacts were sintered from 1320ºC to 1380ºC in air for four hours. The microstructures of sintered and chemically etched samples were observed by scanning electron microscope (JEOL-JSM 5300) equipped with energy dispersive spectrometer (EDS-QX 2000S).</a:t>
            </a:r>
            <a:endParaRPr lang="sr-Latn-RS" sz="1600"/>
          </a:p>
        </p:txBody>
      </p:sp>
    </p:spTree>
    <p:extLst>
      <p:ext uri="{BB962C8B-B14F-4D97-AF65-F5344CB8AC3E}">
        <p14:creationId xmlns:p14="http://schemas.microsoft.com/office/powerpoint/2010/main" val="24681254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A11FBEA-6920-4BC2-ABDC-DA77A1700F91}" type="slidenum">
              <a:rPr lang="en-US" altLang="en-US" smtClean="0"/>
              <a:pPr/>
              <a:t>8</a:t>
            </a:fld>
            <a:endParaRPr lang="en-US" altLang="en-US"/>
          </a:p>
        </p:txBody>
      </p:sp>
      <p:sp>
        <p:nvSpPr>
          <p:cNvPr id="12" name="TextBox 11"/>
          <p:cNvSpPr txBox="1"/>
          <p:nvPr/>
        </p:nvSpPr>
        <p:spPr>
          <a:xfrm>
            <a:off x="533400" y="533400"/>
            <a:ext cx="8229600" cy="4124206"/>
          </a:xfrm>
          <a:prstGeom prst="rect">
            <a:avLst/>
          </a:prstGeom>
          <a:noFill/>
        </p:spPr>
        <p:txBody>
          <a:bodyPr wrap="square" rtlCol="0">
            <a:spAutoFit/>
          </a:bodyPr>
          <a:lstStyle/>
          <a:p>
            <a:r>
              <a:rPr lang="sr-Latn-RS" b="1" dirty="0" smtClean="0"/>
              <a:t>Fractality and ceramics grains’ contacts </a:t>
            </a:r>
          </a:p>
          <a:p>
            <a:endParaRPr lang="sr-Latn-RS" dirty="0" smtClean="0"/>
          </a:p>
          <a:p>
            <a:pPr algn="just"/>
            <a:r>
              <a:rPr lang="sr-Latn-RS" sz="1600" dirty="0" smtClean="0"/>
              <a:t>Electronics ceramics, especially BaTiO3-ceramics, are made out of very fine powder having the maximum Ferret diameter. These particles have so high surface energy to fuse together and to make sintered ceramics. As it is well known</a:t>
            </a:r>
            <a:r>
              <a:rPr lang="sr-Latn-RS" sz="1600" baseline="30000" dirty="0" smtClean="0"/>
              <a:t>[1-6]</a:t>
            </a:r>
            <a:r>
              <a:rPr lang="sr-Latn-RS" sz="1600" dirty="0" smtClean="0"/>
              <a:t>, many powder materials have fractal structure, and nowadays it is well established, documented and widely accepted fact (Figure 2). Fractal geometry, systematically introduced by Benoit Mandelbrot</a:t>
            </a:r>
            <a:r>
              <a:rPr lang="sr-Latn-RS" sz="1600" baseline="30000" dirty="0" smtClean="0"/>
              <a:t>[1,2] </a:t>
            </a:r>
            <a:r>
              <a:rPr lang="sr-Latn-RS" sz="1600" dirty="0" smtClean="0"/>
              <a:t>during the end of sixth and at the beginning of seven decade of the last century (for a constructive approach, see Barnsley</a:t>
            </a:r>
            <a:r>
              <a:rPr lang="sr-Latn-RS" sz="1600" baseline="30000" dirty="0" smtClean="0"/>
              <a:t>[3] </a:t>
            </a:r>
            <a:r>
              <a:rPr lang="sr-Latn-RS" sz="1600" dirty="0" smtClean="0"/>
              <a:t>) as an efficient toll for describing complex non-Euclidean shapes. </a:t>
            </a:r>
            <a:r>
              <a:rPr lang="sr-Latn-RS" sz="1600" i="1" dirty="0" smtClean="0"/>
              <a:t>Shapes which are not fractal are the exception</a:t>
            </a:r>
            <a:r>
              <a:rPr lang="sr-Latn-RS" sz="1600" dirty="0" smtClean="0"/>
              <a:t>, said Mandelbrot. The fractal geometry key concept is the unique number that is connected with fractal object which is known as</a:t>
            </a:r>
            <a:r>
              <a:rPr lang="sr-Latn-RS" sz="1600" i="1" dirty="0" smtClean="0"/>
              <a:t> fractal dimension</a:t>
            </a:r>
            <a:r>
              <a:rPr lang="sr-Latn-RS" sz="1600" dirty="0" smtClean="0"/>
              <a:t>, a concept introduced sixty years before by Felix Hausdorff. If  </a:t>
            </a:r>
            <a:r>
              <a:rPr lang="sr-Latn-RS" sz="1600" i="1" dirty="0" smtClean="0"/>
              <a:t>DH</a:t>
            </a:r>
            <a:r>
              <a:rPr lang="sr-Latn-RS" sz="1600" i="1" baseline="-25000" dirty="0" smtClean="0"/>
              <a:t>f</a:t>
            </a:r>
            <a:r>
              <a:rPr lang="sr-Latn-RS" sz="1600" dirty="0" smtClean="0"/>
              <a:t>  denotes fractal dimension, the simple inequality </a:t>
            </a:r>
            <a:r>
              <a:rPr lang="sr-Latn-RS" sz="1600" i="1" dirty="0" smtClean="0"/>
              <a:t>DH</a:t>
            </a:r>
            <a:r>
              <a:rPr lang="sr-Latn-RS" sz="1600" i="1" baseline="-25000" dirty="0" smtClean="0"/>
              <a:t>f</a:t>
            </a:r>
            <a:r>
              <a:rPr lang="sr-Latn-RS" sz="1600" dirty="0" smtClean="0"/>
              <a:t> &gt; </a:t>
            </a:r>
            <a:r>
              <a:rPr lang="sr-Latn-RS" sz="1600" i="1" dirty="0" smtClean="0"/>
              <a:t>DT</a:t>
            </a:r>
            <a:r>
              <a:rPr lang="sr-Latn-RS" sz="1600" dirty="0" smtClean="0"/>
              <a:t> , where </a:t>
            </a:r>
            <a:r>
              <a:rPr lang="sr-Latn-RS" sz="1600" i="1" dirty="0" smtClean="0"/>
              <a:t>DT</a:t>
            </a:r>
            <a:r>
              <a:rPr lang="sr-Latn-RS" sz="1600" dirty="0" smtClean="0"/>
              <a:t> is topological dimension, has been suggested by Mandelbrot as an acceptable (although not complete) definition of fractal objects. </a:t>
            </a:r>
          </a:p>
          <a:p>
            <a:endParaRPr lang="sr-Latn-RS" dirty="0"/>
          </a:p>
        </p:txBody>
      </p:sp>
      <p:cxnSp>
        <p:nvCxnSpPr>
          <p:cNvPr id="14" name="Straight Connector 13"/>
          <p:cNvCxnSpPr/>
          <p:nvPr/>
        </p:nvCxnSpPr>
        <p:spPr>
          <a:xfrm>
            <a:off x="609600" y="4657606"/>
            <a:ext cx="3048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550506" y="4876800"/>
            <a:ext cx="7924800" cy="1384995"/>
          </a:xfrm>
          <a:prstGeom prst="rect">
            <a:avLst/>
          </a:prstGeom>
        </p:spPr>
        <p:txBody>
          <a:bodyPr wrap="square">
            <a:spAutoFit/>
          </a:bodyPr>
          <a:lstStyle/>
          <a:p>
            <a:pPr marL="228600" lvl="0" indent="-228600">
              <a:buFont typeface="+mj-lt"/>
              <a:buAutoNum type="arabicPeriod"/>
            </a:pPr>
            <a:r>
              <a:rPr lang="sr-Latn-RS" sz="1200" dirty="0"/>
              <a:t>B. Mandelbrot, The Fractal Geometry of Nature (3ed.), W. H. Freeman, San Francisco, 1983.</a:t>
            </a:r>
            <a:endParaRPr lang="en-US" sz="1200" dirty="0"/>
          </a:p>
          <a:p>
            <a:pPr marL="228600" lvl="0" indent="-228600">
              <a:buFont typeface="+mj-lt"/>
              <a:buAutoNum type="arabicPeriod"/>
            </a:pPr>
            <a:r>
              <a:rPr lang="sr-Latn-RS" sz="1200" dirty="0"/>
              <a:t>B. Mandelbrot, Les objets fractals, forme, hasard et dimension, Flammarion, Paris, 1975.</a:t>
            </a:r>
            <a:endParaRPr lang="en-US" sz="1200" dirty="0"/>
          </a:p>
          <a:p>
            <a:pPr marL="228600" lvl="0" indent="-228600">
              <a:buFont typeface="+mj-lt"/>
              <a:buAutoNum type="arabicPeriod"/>
            </a:pPr>
            <a:r>
              <a:rPr lang="sr-Latn-RS" sz="1200" dirty="0"/>
              <a:t>M. Barnsley, Fractals Everywhere. Academic Press, 1988.</a:t>
            </a:r>
            <a:endParaRPr lang="en-US" sz="1200" dirty="0"/>
          </a:p>
          <a:p>
            <a:pPr marL="228600" lvl="0" indent="-228600">
              <a:buFont typeface="+mj-lt"/>
              <a:buAutoNum type="arabicPeriod"/>
            </a:pPr>
            <a:r>
              <a:rPr lang="sr-Latn-RS" sz="1200" dirty="0"/>
              <a:t>B. H. Kaye, A Random Walk Through Fractal Dimensions, Wiley-VCH 1994.</a:t>
            </a:r>
            <a:endParaRPr lang="en-US" sz="1200" dirty="0"/>
          </a:p>
          <a:p>
            <a:pPr marL="228600" lvl="0" indent="-228600">
              <a:buFont typeface="+mj-lt"/>
              <a:buAutoNum type="arabicPeriod"/>
            </a:pPr>
            <a:r>
              <a:rPr lang="sr-Latn-RS" sz="1200" dirty="0"/>
              <a:t>A. Naman, Mechanical Property and Fractal Dimension Determination in Li2O*2SiO2 Glass-ceramics, University of Florida, 1994.</a:t>
            </a:r>
            <a:endParaRPr lang="en-US" sz="1200" dirty="0"/>
          </a:p>
          <a:p>
            <a:pPr marL="228600" lvl="0" indent="-228600">
              <a:buFont typeface="+mj-lt"/>
              <a:buAutoNum type="arabicPeriod"/>
            </a:pPr>
            <a:r>
              <a:rPr lang="sr-Latn-RS" sz="1200" dirty="0"/>
              <a:t>N. M. Brown, The Fractal Dances of Nature, Penn State News, Wednesday, November 19,</a:t>
            </a:r>
            <a:r>
              <a:rPr lang="en-US" sz="1200" dirty="0"/>
              <a:t> 2014.</a:t>
            </a:r>
            <a:r>
              <a:rPr lang="sr-Latn-RS" sz="1200" dirty="0"/>
              <a:t> </a:t>
            </a:r>
            <a:endParaRPr lang="en-US" sz="1200" dirty="0"/>
          </a:p>
        </p:txBody>
      </p:sp>
    </p:spTree>
    <p:extLst>
      <p:ext uri="{BB962C8B-B14F-4D97-AF65-F5344CB8AC3E}">
        <p14:creationId xmlns:p14="http://schemas.microsoft.com/office/powerpoint/2010/main" val="6541290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A11FBEA-6920-4BC2-ABDC-DA77A1700F91}" type="slidenum">
              <a:rPr lang="en-US" altLang="en-US" smtClean="0"/>
              <a:pPr/>
              <a:t>9</a:t>
            </a:fld>
            <a:endParaRPr lang="en-US" altLang="en-US"/>
          </a:p>
        </p:txBody>
      </p:sp>
      <p:pic>
        <p:nvPicPr>
          <p:cNvPr id="3"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533399"/>
            <a:ext cx="6629400" cy="46546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143000" y="5455596"/>
            <a:ext cx="7239000" cy="738664"/>
          </a:xfrm>
          <a:prstGeom prst="rect">
            <a:avLst/>
          </a:prstGeom>
        </p:spPr>
        <p:txBody>
          <a:bodyPr wrap="square">
            <a:spAutoFit/>
          </a:bodyPr>
          <a:lstStyle/>
          <a:p>
            <a:pPr algn="ctr"/>
            <a:r>
              <a:rPr lang="en-US" sz="1400" dirty="0"/>
              <a:t>Fig. 2. </a:t>
            </a:r>
            <a:r>
              <a:rPr lang="en-US" sz="1400" i="1" dirty="0"/>
              <a:t>Above</a:t>
            </a:r>
            <a:r>
              <a:rPr lang="en-US" sz="1400" dirty="0"/>
              <a:t>. The </a:t>
            </a:r>
            <a:r>
              <a:rPr lang="sr-Latn-CS" sz="1400" dirty="0"/>
              <a:t>BaTiO</a:t>
            </a:r>
            <a:r>
              <a:rPr lang="sr-Latn-CS" sz="1400" baseline="-25000" dirty="0"/>
              <a:t>3</a:t>
            </a:r>
            <a:r>
              <a:rPr lang="sr-Latn-CS" sz="1400" dirty="0"/>
              <a:t> doped with 0.5wt%Ho ceramics, </a:t>
            </a:r>
            <a:r>
              <a:rPr lang="en-US" sz="1400" dirty="0"/>
              <a:t>sintered on 1320</a:t>
            </a:r>
            <a:r>
              <a:rPr lang="sr-Latn-CS" sz="1400" dirty="0"/>
              <a:t> ºC/120 MPa for 4 hours </a:t>
            </a:r>
            <a:r>
              <a:rPr lang="en-US" sz="1400" dirty="0"/>
              <a:t>SEM </a:t>
            </a:r>
            <a:r>
              <a:rPr lang="sr-Latn-CS" sz="1400" dirty="0"/>
              <a:t>sample (left) and its BW electronic image; </a:t>
            </a:r>
            <a:r>
              <a:rPr lang="sr-Latn-CS" sz="1400" i="1" dirty="0"/>
              <a:t>Below</a:t>
            </a:r>
            <a:r>
              <a:rPr lang="sr-Latn-CS" sz="1400" dirty="0"/>
              <a:t>: Fractal dimension of the sample extracted by gray level box counting method gives </a:t>
            </a:r>
            <a:r>
              <a:rPr lang="sr-Latn-CS" sz="1400" i="1" dirty="0"/>
              <a:t>DH</a:t>
            </a:r>
            <a:r>
              <a:rPr lang="sr-Latn-CS" sz="1400" i="1" baseline="-25000" dirty="0"/>
              <a:t>f</a:t>
            </a:r>
            <a:r>
              <a:rPr lang="sr-Latn-CS" sz="1400" i="1" dirty="0"/>
              <a:t> </a:t>
            </a:r>
            <a:r>
              <a:rPr lang="sr-Latn-CS" sz="1400" dirty="0"/>
              <a:t>= 1.7531</a:t>
            </a:r>
            <a:r>
              <a:rPr lang="en-US" sz="1400" dirty="0"/>
              <a:t>.</a:t>
            </a:r>
          </a:p>
        </p:txBody>
      </p:sp>
    </p:spTree>
    <p:extLst>
      <p:ext uri="{BB962C8B-B14F-4D97-AF65-F5344CB8AC3E}">
        <p14:creationId xmlns:p14="http://schemas.microsoft.com/office/powerpoint/2010/main" val="9073733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A11FBEA-6920-4BC2-ABDC-DA77A1700F91}" type="slidenum">
              <a:rPr lang="en-US" altLang="en-US" smtClean="0"/>
              <a:pPr/>
              <a:t>10</a:t>
            </a:fld>
            <a:endParaRPr lang="en-US" altLang="en-US"/>
          </a:p>
        </p:txBody>
      </p:sp>
      <p:sp>
        <p:nvSpPr>
          <p:cNvPr id="10" name="TextBox 9"/>
          <p:cNvSpPr txBox="1"/>
          <p:nvPr/>
        </p:nvSpPr>
        <p:spPr>
          <a:xfrm>
            <a:off x="457200" y="743476"/>
            <a:ext cx="8153400" cy="3001334"/>
          </a:xfrm>
          <a:prstGeom prst="rect">
            <a:avLst/>
          </a:prstGeom>
          <a:noFill/>
        </p:spPr>
        <p:txBody>
          <a:bodyPr wrap="square" rtlCol="0">
            <a:spAutoFit/>
          </a:bodyPr>
          <a:lstStyle/>
          <a:p>
            <a:pPr algn="just">
              <a:lnSpc>
                <a:spcPct val="150000"/>
              </a:lnSpc>
            </a:pPr>
            <a:r>
              <a:rPr lang="en-US" sz="1600" dirty="0"/>
              <a:t>Jack Mecholsky, a professor at Penn State expressed his attitude towards a new science: „Fractal geometry is probably the most useful math ever invented.” In 1976, Mecholsky, then at Sandia National Labs, together with Dann Passoja were among the first trying to apply new fractal geometry on metal fracture surfaces. In 1984 Mecholsky suggested a fractals project for her senior thesis in ceramic science. He, Passoja, and Karen Feinberg took samples of brittle ceramics, broke them, and measured the fractal dimension of the fracture surface </a:t>
            </a:r>
            <a:r>
              <a:rPr lang="en-US" sz="1600" dirty="0" smtClean="0"/>
              <a:t>[</a:t>
            </a:r>
            <a:r>
              <a:rPr lang="sr-Latn-RS" sz="1600" i="1" dirty="0"/>
              <a:t>Brown</a:t>
            </a:r>
            <a:r>
              <a:rPr lang="en-US" sz="1600" dirty="0" smtClean="0"/>
              <a:t>]. </a:t>
            </a:r>
            <a:r>
              <a:rPr lang="en-US" sz="1600" dirty="0"/>
              <a:t>They found that the toughness of the material was proportional to the fractal dimension, </a:t>
            </a:r>
          </a:p>
        </p:txBody>
      </p:sp>
      <p:sp>
        <p:nvSpPr>
          <p:cNvPr id="25" name="Rectangle 2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6" name="Object 25"/>
          <p:cNvGraphicFramePr>
            <a:graphicFrameLocks noChangeAspect="1"/>
          </p:cNvGraphicFramePr>
          <p:nvPr>
            <p:extLst>
              <p:ext uri="{D42A27DB-BD31-4B8C-83A1-F6EECF244321}">
                <p14:modId xmlns:p14="http://schemas.microsoft.com/office/powerpoint/2010/main" val="681890796"/>
              </p:ext>
            </p:extLst>
          </p:nvPr>
        </p:nvGraphicFramePr>
        <p:xfrm>
          <a:off x="3124200" y="4020076"/>
          <a:ext cx="1643534" cy="641895"/>
        </p:xfrm>
        <a:graphic>
          <a:graphicData uri="http://schemas.openxmlformats.org/presentationml/2006/ole">
            <mc:AlternateContent xmlns:mc="http://schemas.openxmlformats.org/markup-compatibility/2006">
              <mc:Choice xmlns:v="urn:schemas-microsoft-com:vml" Requires="v">
                <p:oleObj spid="_x0000_s57492" name="Equation" r:id="rId3" imgW="825500" imgH="330200" progId="Equation.DSMT4">
                  <p:embed/>
                </p:oleObj>
              </mc:Choice>
              <mc:Fallback>
                <p:oleObj name="Equation" r:id="rId3" imgW="825500" imgH="330200" progId="Equation.DSMT4">
                  <p:embed/>
                  <p:pic>
                    <p:nvPicPr>
                      <p:cNvPr id="0" name="Object 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4200" y="4020076"/>
                        <a:ext cx="1643534" cy="641895"/>
                      </a:xfrm>
                      <a:prstGeom prst="rect">
                        <a:avLst/>
                      </a:prstGeom>
                      <a:noFill/>
                    </p:spPr>
                  </p:pic>
                </p:oleObj>
              </mc:Fallback>
            </mc:AlternateContent>
          </a:graphicData>
        </a:graphic>
      </p:graphicFrame>
      <p:sp>
        <p:nvSpPr>
          <p:cNvPr id="27" name="Rectangle 2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8" name="Object 27"/>
          <p:cNvGraphicFramePr>
            <a:graphicFrameLocks noChangeAspect="1"/>
          </p:cNvGraphicFramePr>
          <p:nvPr>
            <p:extLst>
              <p:ext uri="{D42A27DB-BD31-4B8C-83A1-F6EECF244321}">
                <p14:modId xmlns:p14="http://schemas.microsoft.com/office/powerpoint/2010/main" val="837967851"/>
              </p:ext>
            </p:extLst>
          </p:nvPr>
        </p:nvGraphicFramePr>
        <p:xfrm>
          <a:off x="1143000" y="5064048"/>
          <a:ext cx="399576" cy="384209"/>
        </p:xfrm>
        <a:graphic>
          <a:graphicData uri="http://schemas.openxmlformats.org/presentationml/2006/ole">
            <mc:AlternateContent xmlns:mc="http://schemas.openxmlformats.org/markup-compatibility/2006">
              <mc:Choice xmlns:v="urn:schemas-microsoft-com:vml" Requires="v">
                <p:oleObj spid="_x0000_s57493" name="Equation" r:id="rId5" imgW="241300" imgH="228600" progId="Equation.DSMT4">
                  <p:embed/>
                </p:oleObj>
              </mc:Choice>
              <mc:Fallback>
                <p:oleObj name="Equation" r:id="rId5" imgW="241300" imgH="228600" progId="Equation.DSMT4">
                  <p:embed/>
                  <p:pic>
                    <p:nvPicPr>
                      <p:cNvPr id="0" name="Object 2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43000" y="5064048"/>
                        <a:ext cx="399576" cy="384209"/>
                      </a:xfrm>
                      <a:prstGeom prst="rect">
                        <a:avLst/>
                      </a:prstGeom>
                      <a:noFill/>
                    </p:spPr>
                  </p:pic>
                </p:oleObj>
              </mc:Fallback>
            </mc:AlternateContent>
          </a:graphicData>
        </a:graphic>
      </p:graphicFrame>
      <p:sp>
        <p:nvSpPr>
          <p:cNvPr id="29" name="Rectangle 27"/>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0" name="Object 29"/>
          <p:cNvGraphicFramePr>
            <a:graphicFrameLocks noChangeAspect="1"/>
          </p:cNvGraphicFramePr>
          <p:nvPr>
            <p:extLst>
              <p:ext uri="{D42A27DB-BD31-4B8C-83A1-F6EECF244321}">
                <p14:modId xmlns:p14="http://schemas.microsoft.com/office/powerpoint/2010/main" val="3791871523"/>
              </p:ext>
            </p:extLst>
          </p:nvPr>
        </p:nvGraphicFramePr>
        <p:xfrm>
          <a:off x="3508095" y="5025906"/>
          <a:ext cx="795096" cy="460494"/>
        </p:xfrm>
        <a:graphic>
          <a:graphicData uri="http://schemas.openxmlformats.org/presentationml/2006/ole">
            <mc:AlternateContent xmlns:mc="http://schemas.openxmlformats.org/markup-compatibility/2006">
              <mc:Choice xmlns:v="urn:schemas-microsoft-com:vml" Requires="v">
                <p:oleObj spid="_x0000_s57494" name="Equation" r:id="rId7" imgW="482391" imgH="279279" progId="Equation.DSMT4">
                  <p:embed/>
                </p:oleObj>
              </mc:Choice>
              <mc:Fallback>
                <p:oleObj name="Equation" r:id="rId7" imgW="482391" imgH="279279" progId="Equation.DSMT4">
                  <p:embed/>
                  <p:pic>
                    <p:nvPicPr>
                      <p:cNvPr id="0" name="Object 2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08095" y="5025906"/>
                        <a:ext cx="795096" cy="460494"/>
                      </a:xfrm>
                      <a:prstGeom prst="rect">
                        <a:avLst/>
                      </a:prstGeom>
                      <a:noFill/>
                    </p:spPr>
                  </p:pic>
                </p:oleObj>
              </mc:Fallback>
            </mc:AlternateContent>
          </a:graphicData>
        </a:graphic>
      </p:graphicFrame>
      <p:sp>
        <p:nvSpPr>
          <p:cNvPr id="31" name="Rectangle 30"/>
          <p:cNvSpPr/>
          <p:nvPr/>
        </p:nvSpPr>
        <p:spPr>
          <a:xfrm>
            <a:off x="457200" y="5086876"/>
            <a:ext cx="800219" cy="338554"/>
          </a:xfrm>
          <a:prstGeom prst="rect">
            <a:avLst/>
          </a:prstGeom>
        </p:spPr>
        <p:txBody>
          <a:bodyPr wrap="none">
            <a:spAutoFit/>
          </a:bodyPr>
          <a:lstStyle/>
          <a:p>
            <a:r>
              <a:rPr lang="en-US" sz="1600" dirty="0"/>
              <a:t>where </a:t>
            </a:r>
          </a:p>
        </p:txBody>
      </p:sp>
      <p:sp>
        <p:nvSpPr>
          <p:cNvPr id="32" name="Rectangle 31"/>
          <p:cNvSpPr/>
          <p:nvPr/>
        </p:nvSpPr>
        <p:spPr>
          <a:xfrm>
            <a:off x="1600200" y="5086876"/>
            <a:ext cx="1907895" cy="338554"/>
          </a:xfrm>
          <a:prstGeom prst="rect">
            <a:avLst/>
          </a:prstGeom>
        </p:spPr>
        <p:txBody>
          <a:bodyPr wrap="none">
            <a:spAutoFit/>
          </a:bodyPr>
          <a:lstStyle/>
          <a:p>
            <a:r>
              <a:rPr lang="en-US" sz="1600" dirty="0"/>
              <a:t>is </a:t>
            </a:r>
            <a:r>
              <a:rPr lang="en-US" sz="1600" dirty="0" smtClean="0"/>
              <a:t> toughness  and </a:t>
            </a:r>
            <a:endParaRPr lang="en-US" sz="1600" dirty="0"/>
          </a:p>
        </p:txBody>
      </p:sp>
      <p:sp>
        <p:nvSpPr>
          <p:cNvPr id="33" name="Rectangle 32"/>
          <p:cNvSpPr/>
          <p:nvPr/>
        </p:nvSpPr>
        <p:spPr>
          <a:xfrm>
            <a:off x="4267200" y="5086876"/>
            <a:ext cx="4145687" cy="338554"/>
          </a:xfrm>
          <a:prstGeom prst="rect">
            <a:avLst/>
          </a:prstGeom>
        </p:spPr>
        <p:txBody>
          <a:bodyPr wrap="none">
            <a:spAutoFit/>
          </a:bodyPr>
          <a:lstStyle/>
          <a:p>
            <a:r>
              <a:rPr lang="en-US" sz="1600" dirty="0"/>
              <a:t>is the decimal part of the fractal dimension. </a:t>
            </a:r>
          </a:p>
        </p:txBody>
      </p:sp>
    </p:spTree>
    <p:extLst>
      <p:ext uri="{BB962C8B-B14F-4D97-AF65-F5344CB8AC3E}">
        <p14:creationId xmlns:p14="http://schemas.microsoft.com/office/powerpoint/2010/main" val="18671493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A11FBEA-6920-4BC2-ABDC-DA77A1700F91}" type="slidenum">
              <a:rPr lang="en-US" altLang="en-US" smtClean="0"/>
              <a:pPr/>
              <a:t>11</a:t>
            </a:fld>
            <a:endParaRPr lang="en-US" altLang="en-US"/>
          </a:p>
        </p:txBody>
      </p:sp>
      <p:sp>
        <p:nvSpPr>
          <p:cNvPr id="3" name="Rectangle 2"/>
          <p:cNvSpPr/>
          <p:nvPr/>
        </p:nvSpPr>
        <p:spPr>
          <a:xfrm>
            <a:off x="609600" y="457200"/>
            <a:ext cx="8153400" cy="3165803"/>
          </a:xfrm>
          <a:prstGeom prst="rect">
            <a:avLst/>
          </a:prstGeom>
        </p:spPr>
        <p:txBody>
          <a:bodyPr wrap="square">
            <a:spAutoFit/>
          </a:bodyPr>
          <a:lstStyle/>
          <a:p>
            <a:pPr algn="just">
              <a:lnSpc>
                <a:spcPct val="150000"/>
              </a:lnSpc>
            </a:pPr>
            <a:r>
              <a:rPr lang="sr-Latn-RS" sz="1500" smtClean="0"/>
              <a:t>Applied to BaTiO</a:t>
            </a:r>
            <a:r>
              <a:rPr lang="sr-Latn-RS" sz="1500" baseline="-25000" smtClean="0"/>
              <a:t>3</a:t>
            </a:r>
            <a:r>
              <a:rPr lang="sr-Latn-RS" sz="1500" smtClean="0"/>
              <a:t> and similar perovskite ceramics, a grain contour line typically satisfies  1.06 &lt; </a:t>
            </a:r>
            <a:r>
              <a:rPr lang="sr-Latn-RS" sz="1500" i="1" smtClean="0"/>
              <a:t>DH</a:t>
            </a:r>
            <a:r>
              <a:rPr lang="sr-Latn-RS" sz="1500" i="1" baseline="-25000" smtClean="0"/>
              <a:t>f</a:t>
            </a:r>
            <a:r>
              <a:rPr lang="sr-Latn-RS" sz="1500" smtClean="0"/>
              <a:t> (contour) &lt; 1.08 </a:t>
            </a:r>
            <a:r>
              <a:rPr lang="sr-Latn-RS" sz="1500" baseline="30000" smtClean="0"/>
              <a:t>[7,8]</a:t>
            </a:r>
            <a:r>
              <a:rPr lang="sr-Latn-RS" sz="1500" smtClean="0"/>
              <a:t> which is much in agreement with other author’s measurements results (see Smirnov </a:t>
            </a:r>
            <a:r>
              <a:rPr lang="sr-Latn-RS" sz="1500" baseline="30000" smtClean="0"/>
              <a:t>[9] </a:t>
            </a:r>
            <a:r>
              <a:rPr lang="sr-Latn-RS" sz="1500" smtClean="0"/>
              <a:t>, p.38). The </a:t>
            </a:r>
            <a:r>
              <a:rPr lang="sr-Latn-RS" sz="1500" i="1" smtClean="0"/>
              <a:t>DH</a:t>
            </a:r>
            <a:r>
              <a:rPr lang="sr-Latn-RS" sz="1500" i="1" baseline="-25000" smtClean="0"/>
              <a:t>f</a:t>
            </a:r>
            <a:r>
              <a:rPr lang="sr-Latn-RS" sz="1500" smtClean="0"/>
              <a:t> value depends on the sintering phase, and for the surface of a grain it is  2.079 &lt; </a:t>
            </a:r>
            <a:r>
              <a:rPr lang="sr-Latn-RS" sz="1500" i="1" smtClean="0"/>
              <a:t>DH</a:t>
            </a:r>
            <a:r>
              <a:rPr lang="sr-Latn-RS" sz="1500" i="1" baseline="-25000" smtClean="0"/>
              <a:t>f</a:t>
            </a:r>
            <a:r>
              <a:rPr lang="sr-Latn-RS" sz="1500" smtClean="0"/>
              <a:t> (grain’s surface) &lt; 2.095 </a:t>
            </a:r>
            <a:r>
              <a:rPr lang="sr-Latn-RS" sz="1500" baseline="30000" smtClean="0"/>
              <a:t>[10] </a:t>
            </a:r>
            <a:r>
              <a:rPr lang="sr-Latn-RS" sz="1500" smtClean="0"/>
              <a:t>. Many considerations and numerical work has been spent in two-grain contact area size approximate evaluation. Different models were studied having supposition that one or both grains belong to one of three approximate classes: polyhedrons or prisms (P), spheres (S) or ellipsoids (including spheroids) (E). All possible two grains contact combinations have been considered: P-P, S-S, E-E, P-S, P-E and S-E </a:t>
            </a:r>
            <a:r>
              <a:rPr lang="sr-Latn-RS" sz="1500" baseline="30000" smtClean="0"/>
              <a:t>[10-12] </a:t>
            </a:r>
            <a:r>
              <a:rPr lang="sr-Latn-RS" sz="1500" smtClean="0"/>
              <a:t>. </a:t>
            </a:r>
            <a:endParaRPr lang="sr-Latn-RS" sz="1500"/>
          </a:p>
        </p:txBody>
      </p:sp>
      <p:sp>
        <p:nvSpPr>
          <p:cNvPr id="4" name="Rectangle 3"/>
          <p:cNvSpPr/>
          <p:nvPr/>
        </p:nvSpPr>
        <p:spPr>
          <a:xfrm>
            <a:off x="609600" y="3886200"/>
            <a:ext cx="7881257" cy="3170099"/>
          </a:xfrm>
          <a:prstGeom prst="rect">
            <a:avLst/>
          </a:prstGeom>
        </p:spPr>
        <p:txBody>
          <a:bodyPr wrap="square">
            <a:spAutoFit/>
          </a:bodyPr>
          <a:lstStyle/>
          <a:p>
            <a:pPr algn="just"/>
            <a:r>
              <a:rPr lang="en-US" sz="1200" dirty="0" smtClean="0"/>
              <a:t>7. </a:t>
            </a:r>
            <a:r>
              <a:rPr lang="sr-Latn-RS" sz="1200" dirty="0" smtClean="0"/>
              <a:t>V</a:t>
            </a:r>
            <a:r>
              <a:rPr lang="sr-Latn-RS" sz="1200" dirty="0"/>
              <a:t>. V. Mitić, Lj. M. Kocić, M. M. Ristić, The Interrelations between Fractal and Electrical Properties of BaTiO3-Ceramics, The American Ceramic Society 99th An­nual Meeting and Exposition, Cincinnati, Ohio, May 4-7, p. 199, 1997.</a:t>
            </a:r>
            <a:endParaRPr lang="en-US" sz="1200" dirty="0"/>
          </a:p>
          <a:p>
            <a:pPr lvl="0" algn="just">
              <a:spcBef>
                <a:spcPts val="300"/>
              </a:spcBef>
            </a:pPr>
            <a:r>
              <a:rPr lang="en-US" sz="1200" dirty="0" smtClean="0"/>
              <a:t>8. </a:t>
            </a:r>
            <a:r>
              <a:rPr lang="sr-Latn-RS" sz="1200" dirty="0" smtClean="0"/>
              <a:t>Mitić </a:t>
            </a:r>
            <a:r>
              <a:rPr lang="sr-Latn-RS" sz="1200" dirty="0"/>
              <a:t>V.V., Kocić M.Lj., Miljković M., Petković I., Fractals and BaTiO3-Ceramic Microstructure Analysis. Mikrochim. Acta 15, 365-369, Springer-Verlag (1998</a:t>
            </a:r>
            <a:r>
              <a:rPr lang="sr-Latn-RS" sz="1200" dirty="0" smtClean="0"/>
              <a:t>).</a:t>
            </a:r>
            <a:endParaRPr lang="en-US" sz="1200" dirty="0" smtClean="0"/>
          </a:p>
          <a:p>
            <a:pPr algn="just">
              <a:spcBef>
                <a:spcPts val="300"/>
              </a:spcBef>
            </a:pPr>
            <a:r>
              <a:rPr lang="en-US" sz="1200" dirty="0" smtClean="0"/>
              <a:t>9.  </a:t>
            </a:r>
            <a:r>
              <a:rPr lang="en-US" sz="1200" dirty="0"/>
              <a:t>Smirnov</a:t>
            </a:r>
            <a:r>
              <a:rPr lang="en-US" sz="1200" dirty="0" smtClean="0"/>
              <a:t> </a:t>
            </a:r>
            <a:r>
              <a:rPr lang="en-US" sz="1200" dirty="0"/>
              <a:t>B.M., Physics of fractal clusters, Contemporary problems in Physics, </a:t>
            </a:r>
            <a:r>
              <a:rPr lang="en-US" sz="1200" dirty="0" err="1"/>
              <a:t>Nauka</a:t>
            </a:r>
            <a:r>
              <a:rPr lang="en-US" sz="1200" dirty="0"/>
              <a:t>, Moscow 1991.</a:t>
            </a:r>
          </a:p>
          <a:p>
            <a:pPr lvl="0" algn="just">
              <a:spcBef>
                <a:spcPts val="300"/>
              </a:spcBef>
            </a:pPr>
            <a:r>
              <a:rPr lang="en-US" sz="1200" dirty="0" smtClean="0"/>
              <a:t>10. </a:t>
            </a:r>
            <a:r>
              <a:rPr lang="sr-Latn-RS" sz="1200" dirty="0" smtClean="0"/>
              <a:t>V</a:t>
            </a:r>
            <a:r>
              <a:rPr lang="sr-Latn-RS" sz="1200" dirty="0"/>
              <a:t>. V. Mitić, Lj. M. Kocić, Z. I. Mitrović, M. M. Ristić, BaTiO3-Ceramics Microstructure Controlled Using Fractal Methods. Abstract Book of 100th Annual Meeting and Exposition of the American Ceramic Society, May 3-6, 1998, p. 190</a:t>
            </a:r>
            <a:r>
              <a:rPr lang="sr-Latn-RS" sz="1200" dirty="0" smtClean="0"/>
              <a:t>.</a:t>
            </a:r>
            <a:endParaRPr lang="en-US" sz="1200" dirty="0" smtClean="0"/>
          </a:p>
          <a:p>
            <a:pPr lvl="0">
              <a:spcBef>
                <a:spcPts val="300"/>
              </a:spcBef>
            </a:pPr>
            <a:r>
              <a:rPr lang="en-US" sz="1200" dirty="0" smtClean="0"/>
              <a:t>11. </a:t>
            </a:r>
            <a:r>
              <a:rPr lang="sr-Latn-RS" sz="1200" dirty="0" smtClean="0"/>
              <a:t>P</a:t>
            </a:r>
            <a:r>
              <a:rPr lang="sr-Latn-RS" sz="1200" dirty="0"/>
              <a:t>. Petković, V. V. Mitić, Lj. Kocić, Contribution to BaTiO3-Ceramics Structure Ana­lysis by Using Fractals, Folia Anatomica, 26, Suppl. 1, pp. 67-69, 1998.</a:t>
            </a:r>
            <a:endParaRPr lang="en-US" sz="1200" dirty="0"/>
          </a:p>
          <a:p>
            <a:pPr lvl="0">
              <a:spcBef>
                <a:spcPts val="300"/>
              </a:spcBef>
            </a:pPr>
            <a:r>
              <a:rPr lang="en-US" sz="1200" dirty="0" smtClean="0"/>
              <a:t>12. </a:t>
            </a:r>
            <a:r>
              <a:rPr lang="sr-Latn-RS" sz="1200" dirty="0" smtClean="0"/>
              <a:t>V</a:t>
            </a:r>
            <a:r>
              <a:rPr lang="sr-Latn-RS" sz="1200" dirty="0"/>
              <a:t>. V. Mitić, Lj. M. Kocić, I. Z. Mitrović, M.M. Ristić, Shapes and Grains Structures Stochastic Modelling in Ceramics, Proc. of S4G - International Conference on Stereology, Spatial Statistics and Stochastic Geometry, Prague, Czech Republic, June 21-24, pp. 209-215, 1999.</a:t>
            </a:r>
            <a:endParaRPr lang="en-US" sz="1200" dirty="0"/>
          </a:p>
          <a:p>
            <a:pPr lvl="0" algn="just">
              <a:spcBef>
                <a:spcPts val="600"/>
              </a:spcBef>
            </a:pPr>
            <a:endParaRPr lang="en-US" sz="1200" dirty="0"/>
          </a:p>
        </p:txBody>
      </p:sp>
      <p:cxnSp>
        <p:nvCxnSpPr>
          <p:cNvPr id="5" name="Straight Connector 4"/>
          <p:cNvCxnSpPr/>
          <p:nvPr/>
        </p:nvCxnSpPr>
        <p:spPr>
          <a:xfrm>
            <a:off x="729342" y="3810000"/>
            <a:ext cx="3048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20142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A11FBEA-6920-4BC2-ABDC-DA77A1700F91}" type="slidenum">
              <a:rPr lang="en-US" altLang="en-US" smtClean="0"/>
              <a:pPr/>
              <a:t>12</a:t>
            </a:fld>
            <a:endParaRPr lang="en-US" altLang="en-US"/>
          </a:p>
        </p:txBody>
      </p:sp>
      <p:pic>
        <p:nvPicPr>
          <p:cNvPr id="59405" name="Picture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457200"/>
            <a:ext cx="7772400" cy="5007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679972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800100" y="4953000"/>
            <a:ext cx="7543800" cy="738664"/>
          </a:xfrm>
          <a:prstGeom prst="rect">
            <a:avLst/>
          </a:prstGeom>
        </p:spPr>
        <p:txBody>
          <a:bodyPr wrap="square">
            <a:spAutoFit/>
          </a:bodyPr>
          <a:lstStyle/>
          <a:p>
            <a:pPr algn="ctr">
              <a:lnSpc>
                <a:spcPct val="150000"/>
              </a:lnSpc>
            </a:pPr>
            <a:r>
              <a:rPr lang="en-US" sz="1400" dirty="0"/>
              <a:t>Fig. 3. Size of the contact </a:t>
            </a:r>
            <a:r>
              <a:rPr lang="en-US" sz="1400" dirty="0" smtClean="0"/>
              <a:t>area                     vs</a:t>
            </a:r>
            <a:r>
              <a:rPr lang="en-US" sz="1400" dirty="0"/>
              <a:t>. fractal dimension. </a:t>
            </a:r>
            <a:r>
              <a:rPr lang="en-US" sz="1400" i="1" dirty="0"/>
              <a:t>A</a:t>
            </a:r>
            <a:r>
              <a:rPr lang="en-US" sz="1400" baseline="-25000" dirty="0"/>
              <a:t>0</a:t>
            </a:r>
            <a:r>
              <a:rPr lang="en-US" sz="1400" dirty="0"/>
              <a:t> in the right 2D graph is the area size for ideally flat contact surface.</a:t>
            </a:r>
          </a:p>
        </p:txBody>
      </p:sp>
      <p:sp>
        <p:nvSpPr>
          <p:cNvPr id="2" name="Slide Number Placeholder 1"/>
          <p:cNvSpPr>
            <a:spLocks noGrp="1"/>
          </p:cNvSpPr>
          <p:nvPr>
            <p:ph type="sldNum" sz="quarter" idx="12"/>
          </p:nvPr>
        </p:nvSpPr>
        <p:spPr/>
        <p:txBody>
          <a:bodyPr/>
          <a:lstStyle/>
          <a:p>
            <a:fld id="{8A11FBEA-6920-4BC2-ABDC-DA77A1700F91}" type="slidenum">
              <a:rPr lang="en-US" altLang="en-US" smtClean="0"/>
              <a:pPr/>
              <a:t>13</a:t>
            </a:fld>
            <a:endParaRPr lang="en-US" altLang="en-US"/>
          </a:p>
        </p:txBody>
      </p:sp>
      <p:sp>
        <p:nvSpPr>
          <p:cNvPr id="6" name="Rectangle 7"/>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7" name="Object 6"/>
          <p:cNvGraphicFramePr>
            <a:graphicFrameLocks noChangeAspect="1"/>
          </p:cNvGraphicFramePr>
          <p:nvPr>
            <p:extLst>
              <p:ext uri="{D42A27DB-BD31-4B8C-83A1-F6EECF244321}">
                <p14:modId xmlns:p14="http://schemas.microsoft.com/office/powerpoint/2010/main" val="3616565836"/>
              </p:ext>
            </p:extLst>
          </p:nvPr>
        </p:nvGraphicFramePr>
        <p:xfrm>
          <a:off x="3432532" y="5019627"/>
          <a:ext cx="910868" cy="302705"/>
        </p:xfrm>
        <a:graphic>
          <a:graphicData uri="http://schemas.openxmlformats.org/presentationml/2006/ole">
            <mc:AlternateContent xmlns:mc="http://schemas.openxmlformats.org/markup-compatibility/2006">
              <mc:Choice xmlns:v="urn:schemas-microsoft-com:vml" Requires="v">
                <p:oleObj spid="_x0000_s61484" name="Equation" r:id="rId3" imgW="634725" imgH="203112" progId="Equation.DSMT4">
                  <p:embed/>
                </p:oleObj>
              </mc:Choice>
              <mc:Fallback>
                <p:oleObj name="Equation" r:id="rId3" imgW="634725" imgH="203112" progId="Equation.DSMT4">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32532" y="5019627"/>
                        <a:ext cx="910868" cy="302705"/>
                      </a:xfrm>
                      <a:prstGeom prst="rect">
                        <a:avLst/>
                      </a:prstGeom>
                      <a:noFill/>
                    </p:spPr>
                  </p:pic>
                </p:oleObj>
              </mc:Fallback>
            </mc:AlternateContent>
          </a:graphicData>
        </a:graphic>
      </p:graphicFrame>
      <p:pic>
        <p:nvPicPr>
          <p:cNvPr id="61448"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3865" y="1143000"/>
            <a:ext cx="8468096"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223380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A11FBEA-6920-4BC2-ABDC-DA77A1700F91}" type="slidenum">
              <a:rPr lang="en-US" altLang="en-US" smtClean="0"/>
              <a:pPr/>
              <a:t>14</a:t>
            </a:fld>
            <a:endParaRPr lang="en-US" altLang="en-US"/>
          </a:p>
        </p:txBody>
      </p:sp>
      <p:pic>
        <p:nvPicPr>
          <p:cNvPr id="624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762000"/>
            <a:ext cx="8087013"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30580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A11FBEA-6920-4BC2-ABDC-DA77A1700F91}" type="slidenum">
              <a:rPr lang="en-US" altLang="en-US" smtClean="0"/>
              <a:pPr/>
              <a:t>15</a:t>
            </a:fld>
            <a:endParaRPr lang="en-US" altLang="en-US"/>
          </a:p>
        </p:txBody>
      </p:sp>
      <p:sp>
        <p:nvSpPr>
          <p:cNvPr id="3" name="Rectangle 2"/>
          <p:cNvSpPr/>
          <p:nvPr/>
        </p:nvSpPr>
        <p:spPr>
          <a:xfrm>
            <a:off x="381000" y="457200"/>
            <a:ext cx="8153400" cy="1323439"/>
          </a:xfrm>
          <a:prstGeom prst="rect">
            <a:avLst/>
          </a:prstGeom>
        </p:spPr>
        <p:txBody>
          <a:bodyPr wrap="square">
            <a:spAutoFit/>
          </a:bodyPr>
          <a:lstStyle/>
          <a:p>
            <a:pPr algn="just"/>
            <a:r>
              <a:rPr lang="sr-Latn-RS" sz="1600" smtClean="0"/>
              <a:t>The relationship (2) is illustrated by the graphs at Figure 3. The increasing of the contact area size with more precise measuring (smaller </a:t>
            </a:r>
            <a:r>
              <a:rPr lang="sr-Latn-RS" sz="1600" i="1" smtClean="0"/>
              <a:t>d</a:t>
            </a:r>
            <a:r>
              <a:rPr lang="sr-Latn-RS" sz="1600" smtClean="0"/>
              <a:t>) is evident for all fractal dimensions &gt; 2. Even for „smooth“ fractal surfaces, i.e. surfaces with  </a:t>
            </a:r>
            <a:r>
              <a:rPr lang="sr-Latn-RS" sz="1600" i="1" smtClean="0"/>
              <a:t>DH</a:t>
            </a:r>
            <a:r>
              <a:rPr lang="sr-Latn-RS" sz="1600" i="1" baseline="-25000" smtClean="0"/>
              <a:t>f</a:t>
            </a:r>
            <a:r>
              <a:rPr lang="sr-Latn-RS" sz="1600" smtClean="0"/>
              <a:t>  close to 2 (as it is the case with BaTiO</a:t>
            </a:r>
            <a:r>
              <a:rPr lang="sr-Latn-RS" sz="1600" baseline="-25000" smtClean="0"/>
              <a:t>3</a:t>
            </a:r>
            <a:r>
              <a:rPr lang="sr-Latn-RS" sz="1600" smtClean="0"/>
              <a:t>-ceramics grains surfaces having 2.079 &lt; </a:t>
            </a:r>
            <a:r>
              <a:rPr lang="sr-Latn-RS" sz="1600" i="1" smtClean="0"/>
              <a:t>DH</a:t>
            </a:r>
            <a:r>
              <a:rPr lang="sr-Latn-RS" sz="1600" i="1" baseline="-25000" smtClean="0"/>
              <a:t>f</a:t>
            </a:r>
            <a:r>
              <a:rPr lang="sr-Latn-RS" sz="1600" smtClean="0"/>
              <a:t>  &lt; 2.095), the area size </a:t>
            </a:r>
            <a:r>
              <a:rPr lang="sr-Latn-RS" sz="1600" i="1" smtClean="0"/>
              <a:t>A</a:t>
            </a:r>
            <a:r>
              <a:rPr lang="sr-Latn-RS" sz="1600" smtClean="0"/>
              <a:t> duplicates its value if the unit of measure </a:t>
            </a:r>
            <a:r>
              <a:rPr lang="sr-Latn-RS" sz="1600" i="1" smtClean="0"/>
              <a:t>d</a:t>
            </a:r>
            <a:r>
              <a:rPr lang="sr-Latn-RS" sz="1600" smtClean="0"/>
              <a:t>  decreases for the factor  2.87389 x 10</a:t>
            </a:r>
            <a:r>
              <a:rPr lang="sr-Latn-RS" sz="1600" baseline="30000" smtClean="0"/>
              <a:t>-4</a:t>
            </a:r>
            <a:r>
              <a:rPr lang="sr-Latn-RS" sz="1600" smtClean="0"/>
              <a:t> . </a:t>
            </a:r>
            <a:endParaRPr lang="sr-Latn-RS" sz="1600"/>
          </a:p>
        </p:txBody>
      </p:sp>
      <p:pic>
        <p:nvPicPr>
          <p:cNvPr id="6349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412" y="1814851"/>
            <a:ext cx="8410575" cy="355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520959" y="5486400"/>
            <a:ext cx="8001000" cy="523220"/>
          </a:xfrm>
          <a:prstGeom prst="rect">
            <a:avLst/>
          </a:prstGeom>
        </p:spPr>
        <p:txBody>
          <a:bodyPr wrap="square">
            <a:spAutoFit/>
          </a:bodyPr>
          <a:lstStyle/>
          <a:p>
            <a:pPr algn="ctr"/>
            <a:r>
              <a:rPr lang="de-DE" sz="1400" dirty="0"/>
              <a:t>Fig. 4. Left. Reconstruction of 3D-surface for </a:t>
            </a:r>
            <a:r>
              <a:rPr lang="sr-Latn-CS" sz="1400" dirty="0"/>
              <a:t>BaTiO</a:t>
            </a:r>
            <a:r>
              <a:rPr lang="sr-Latn-CS" sz="1400" baseline="-25000" dirty="0"/>
              <a:t>3</a:t>
            </a:r>
            <a:r>
              <a:rPr lang="de-DE" sz="1400" dirty="0"/>
              <a:t> sample from Fig. 2; Right. Level lines of the same surface. Picks represent grains.</a:t>
            </a:r>
            <a:endParaRPr lang="en-US" sz="1400" dirty="0"/>
          </a:p>
        </p:txBody>
      </p:sp>
    </p:spTree>
    <p:extLst>
      <p:ext uri="{BB962C8B-B14F-4D97-AF65-F5344CB8AC3E}">
        <p14:creationId xmlns:p14="http://schemas.microsoft.com/office/powerpoint/2010/main" val="3250060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A11FBEA-6920-4BC2-ABDC-DA77A1700F91}" type="slidenum">
              <a:rPr lang="en-US" altLang="en-US" smtClean="0"/>
              <a:pPr/>
              <a:t>16</a:t>
            </a:fld>
            <a:endParaRPr lang="en-US" altLang="en-US"/>
          </a:p>
        </p:txBody>
      </p:sp>
      <p:sp>
        <p:nvSpPr>
          <p:cNvPr id="3" name="Rectangle 2"/>
          <p:cNvSpPr/>
          <p:nvPr/>
        </p:nvSpPr>
        <p:spPr>
          <a:xfrm>
            <a:off x="533400" y="533400"/>
            <a:ext cx="8077200" cy="1892826"/>
          </a:xfrm>
          <a:prstGeom prst="rect">
            <a:avLst/>
          </a:prstGeom>
        </p:spPr>
        <p:txBody>
          <a:bodyPr wrap="square">
            <a:spAutoFit/>
          </a:bodyPr>
          <a:lstStyle/>
          <a:p>
            <a:pPr algn="just"/>
            <a:r>
              <a:rPr lang="en-US" sz="1600" dirty="0"/>
              <a:t>While the fractal dimension of BaTiO</a:t>
            </a:r>
            <a:r>
              <a:rPr lang="en-US" sz="1600" baseline="-25000" dirty="0"/>
              <a:t>3</a:t>
            </a:r>
            <a:r>
              <a:rPr lang="en-US" sz="1600" dirty="0"/>
              <a:t>-ceramics grain’s surface is modest, the dimension of the specimen surface is much higher, as Figure 4 shows. The fractal dimension is calculated using max-gray level box-counting method of the SEM, which yields</a:t>
            </a:r>
            <a:r>
              <a:rPr lang="en-US" sz="1600" i="1" dirty="0"/>
              <a:t> DH</a:t>
            </a:r>
            <a:r>
              <a:rPr lang="en-US" sz="1600" i="1" baseline="-25000" dirty="0"/>
              <a:t>f</a:t>
            </a:r>
            <a:r>
              <a:rPr lang="en-US" sz="1600" dirty="0"/>
              <a:t>  = 1.7531. For other specimens similar values are obtained in range from 1.7529 to 1.8025. </a:t>
            </a:r>
          </a:p>
          <a:p>
            <a:pPr algn="just">
              <a:spcBef>
                <a:spcPts val="600"/>
              </a:spcBef>
            </a:pPr>
            <a:r>
              <a:rPr lang="en-US" sz="1600" dirty="0"/>
              <a:t>These results led to revision of the formula for parallel-plate capacitor with plates area  </a:t>
            </a:r>
            <a:r>
              <a:rPr lang="en-US" sz="1600" i="1" dirty="0"/>
              <a:t>A</a:t>
            </a:r>
            <a:r>
              <a:rPr lang="en-US" sz="1600" dirty="0"/>
              <a:t>  and a separation </a:t>
            </a:r>
            <a:r>
              <a:rPr lang="en-US" sz="1600" i="1" dirty="0"/>
              <a:t>d</a:t>
            </a:r>
            <a:r>
              <a:rPr lang="en-US" sz="1600" dirty="0"/>
              <a:t> (</a:t>
            </a:r>
            <a:r>
              <a:rPr lang="en-US" sz="1600" i="1" dirty="0"/>
              <a:t>d</a:t>
            </a:r>
            <a:r>
              <a:rPr lang="en-US" sz="1600" dirty="0"/>
              <a:t> &lt;&lt; </a:t>
            </a:r>
            <a:r>
              <a:rPr lang="en-US" sz="1600" i="1" dirty="0"/>
              <a:t>A</a:t>
            </a:r>
            <a:r>
              <a:rPr lang="en-US" sz="1600" baseline="30000" dirty="0"/>
              <a:t>1/2</a:t>
            </a:r>
            <a:r>
              <a:rPr lang="en-US" sz="1600" dirty="0"/>
              <a:t>)</a:t>
            </a:r>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2311198177"/>
              </p:ext>
            </p:extLst>
          </p:nvPr>
        </p:nvGraphicFramePr>
        <p:xfrm>
          <a:off x="3657600" y="2455277"/>
          <a:ext cx="1080522" cy="609600"/>
        </p:xfrm>
        <a:graphic>
          <a:graphicData uri="http://schemas.openxmlformats.org/presentationml/2006/ole">
            <mc:AlternateContent xmlns:mc="http://schemas.openxmlformats.org/markup-compatibility/2006">
              <mc:Choice xmlns:v="urn:schemas-microsoft-com:vml" Requires="v">
                <p:oleObj spid="_x0000_s64551" name="Equation" r:id="rId3" imgW="596900" imgH="330200" progId="Equation.DSMT4">
                  <p:embed/>
                </p:oleObj>
              </mc:Choice>
              <mc:Fallback>
                <p:oleObj name="Equation" r:id="rId3" imgW="596900" imgH="330200"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2455277"/>
                        <a:ext cx="1080522" cy="609600"/>
                      </a:xfrm>
                      <a:prstGeom prst="rect">
                        <a:avLst/>
                      </a:prstGeom>
                      <a:noFill/>
                    </p:spPr>
                  </p:pic>
                </p:oleObj>
              </mc:Fallback>
            </mc:AlternateContent>
          </a:graphicData>
        </a:graphic>
      </p:graphicFrame>
      <p:sp>
        <p:nvSpPr>
          <p:cNvPr id="6" name="TextBox 5"/>
          <p:cNvSpPr txBox="1"/>
          <p:nvPr/>
        </p:nvSpPr>
        <p:spPr>
          <a:xfrm>
            <a:off x="8128255" y="2590800"/>
            <a:ext cx="436338" cy="338554"/>
          </a:xfrm>
          <a:prstGeom prst="rect">
            <a:avLst/>
          </a:prstGeom>
          <a:noFill/>
        </p:spPr>
        <p:txBody>
          <a:bodyPr wrap="none" rtlCol="0">
            <a:spAutoFit/>
          </a:bodyPr>
          <a:lstStyle/>
          <a:p>
            <a:r>
              <a:rPr lang="en-US" sz="1600" dirty="0" smtClean="0"/>
              <a:t>(3)</a:t>
            </a:r>
            <a:endParaRPr lang="en-US" sz="1600" dirty="0"/>
          </a:p>
        </p:txBody>
      </p:sp>
      <p:sp>
        <p:nvSpPr>
          <p:cNvPr id="12" name="Rectangle 11"/>
          <p:cNvSpPr/>
          <p:nvPr/>
        </p:nvSpPr>
        <p:spPr>
          <a:xfrm>
            <a:off x="594958" y="3124200"/>
            <a:ext cx="8015642" cy="3416320"/>
          </a:xfrm>
          <a:prstGeom prst="rect">
            <a:avLst/>
          </a:prstGeom>
        </p:spPr>
        <p:txBody>
          <a:bodyPr wrap="square">
            <a:spAutoFit/>
          </a:bodyPr>
          <a:lstStyle/>
          <a:p>
            <a:pPr algn="just"/>
            <a:r>
              <a:rPr lang="en-US" dirty="0"/>
              <a:t>where </a:t>
            </a:r>
            <a:r>
              <a:rPr lang="en-US" i="1" dirty="0" err="1"/>
              <a:t>e</a:t>
            </a:r>
            <a:r>
              <a:rPr lang="en-US" i="1" baseline="-25000" dirty="0" err="1"/>
              <a:t>r</a:t>
            </a:r>
            <a:r>
              <a:rPr lang="en-US" dirty="0"/>
              <a:t> and </a:t>
            </a:r>
            <a:r>
              <a:rPr lang="en-US" i="1" dirty="0"/>
              <a:t>e</a:t>
            </a:r>
            <a:r>
              <a:rPr lang="en-US" baseline="-25000" dirty="0"/>
              <a:t>0</a:t>
            </a:r>
            <a:r>
              <a:rPr lang="en-US" i="1" dirty="0"/>
              <a:t> </a:t>
            </a:r>
            <a:r>
              <a:rPr lang="en-US" dirty="0"/>
              <a:t>are dielectric constants of BaTiO</a:t>
            </a:r>
            <a:r>
              <a:rPr lang="en-US" baseline="-25000" dirty="0"/>
              <a:t>3</a:t>
            </a:r>
            <a:r>
              <a:rPr lang="en-US" dirty="0"/>
              <a:t>-ceramics grains’ contact zone and in vacuum respectively. Namely, the intergranular microcapacitor, formed in the contact zone of two ceramics grains is </a:t>
            </a:r>
            <a:r>
              <a:rPr lang="en-US" i="1" dirty="0"/>
              <a:t>not</a:t>
            </a:r>
            <a:r>
              <a:rPr lang="en-US" dirty="0"/>
              <a:t> a parallel-plate capacitor. It is a fractal capacitor that may be thought of as being product of a iterative process described by the Figure 5, left. The top subfigure shows a parallel-plate capacitor as described above. It corresponds to a capacitor (denoted by </a:t>
            </a:r>
            <a:r>
              <a:rPr lang="en-US" i="1" dirty="0"/>
              <a:t>C</a:t>
            </a:r>
            <a:r>
              <a:rPr lang="en-US" baseline="-25000" dirty="0"/>
              <a:t>0</a:t>
            </a:r>
            <a:r>
              <a:rPr lang="en-US" dirty="0"/>
              <a:t>) with adjacent grains’ perfectly flat contact surfaces which does not exist in reality. On the contrary, the contact surface is rough and uneven, so that the following fractal model will be a good approximation. Suppose that the flat parallel geometry of  </a:t>
            </a:r>
            <a:r>
              <a:rPr lang="en-US" i="1" dirty="0"/>
              <a:t>C</a:t>
            </a:r>
            <a:r>
              <a:rPr lang="en-US" baseline="-25000" dirty="0"/>
              <a:t>0 </a:t>
            </a:r>
            <a:r>
              <a:rPr lang="en-US" dirty="0"/>
              <a:t>(Figure 5, left) is replaced by three flat capacitors „Z“-shaped configuration connected in parallel, forming the unique capacitor </a:t>
            </a:r>
            <a:r>
              <a:rPr lang="en-US" i="1" dirty="0"/>
              <a:t>C</a:t>
            </a:r>
            <a:r>
              <a:rPr lang="en-US" baseline="-25000" dirty="0"/>
              <a:t>1</a:t>
            </a:r>
            <a:r>
              <a:rPr lang="en-US" dirty="0"/>
              <a:t>. </a:t>
            </a:r>
          </a:p>
        </p:txBody>
      </p:sp>
    </p:spTree>
    <p:extLst>
      <p:ext uri="{BB962C8B-B14F-4D97-AF65-F5344CB8AC3E}">
        <p14:creationId xmlns:p14="http://schemas.microsoft.com/office/powerpoint/2010/main" val="40429979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A11FBEA-6920-4BC2-ABDC-DA77A1700F91}" type="slidenum">
              <a:rPr lang="en-US" altLang="en-US" smtClean="0"/>
              <a:pPr/>
              <a:t>17</a:t>
            </a:fld>
            <a:endParaRPr lang="en-US" altLang="en-US"/>
          </a:p>
        </p:txBody>
      </p:sp>
      <p:pic>
        <p:nvPicPr>
          <p:cNvPr id="3" name="Picture 2" descr="Fractal capacitors"/>
          <p:cNvPicPr/>
          <p:nvPr/>
        </p:nvPicPr>
        <p:blipFill>
          <a:blip r:embed="rId2" cstate="print"/>
          <a:srcRect/>
          <a:stretch>
            <a:fillRect/>
          </a:stretch>
        </p:blipFill>
        <p:spPr bwMode="auto">
          <a:xfrm>
            <a:off x="914400" y="838200"/>
            <a:ext cx="7696200" cy="4267200"/>
          </a:xfrm>
          <a:prstGeom prst="rect">
            <a:avLst/>
          </a:prstGeom>
          <a:noFill/>
          <a:ln w="9525">
            <a:noFill/>
            <a:miter lim="800000"/>
            <a:headEnd/>
            <a:tailEnd/>
          </a:ln>
        </p:spPr>
      </p:pic>
      <p:sp>
        <p:nvSpPr>
          <p:cNvPr id="4" name="Rectangle 3"/>
          <p:cNvSpPr/>
          <p:nvPr/>
        </p:nvSpPr>
        <p:spPr>
          <a:xfrm>
            <a:off x="762000" y="5424263"/>
            <a:ext cx="7315200" cy="307777"/>
          </a:xfrm>
          <a:prstGeom prst="rect">
            <a:avLst/>
          </a:prstGeom>
        </p:spPr>
        <p:txBody>
          <a:bodyPr wrap="square">
            <a:spAutoFit/>
          </a:bodyPr>
          <a:lstStyle/>
          <a:p>
            <a:pPr algn="ctr"/>
            <a:r>
              <a:rPr lang="en-US" sz="1400" dirty="0"/>
              <a:t>Fig. 5. Constructive way to explain fractal character of an intergranular microcapacitor.</a:t>
            </a:r>
          </a:p>
        </p:txBody>
      </p:sp>
    </p:spTree>
    <p:extLst>
      <p:ext uri="{BB962C8B-B14F-4D97-AF65-F5344CB8AC3E}">
        <p14:creationId xmlns:p14="http://schemas.microsoft.com/office/powerpoint/2010/main" val="10973587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A11FBEA-6920-4BC2-ABDC-DA77A1700F91}" type="slidenum">
              <a:rPr lang="en-US" altLang="en-US" smtClean="0"/>
              <a:pPr/>
              <a:t>18</a:t>
            </a:fld>
            <a:endParaRPr lang="en-US" altLang="en-US"/>
          </a:p>
        </p:txBody>
      </p:sp>
      <p:pic>
        <p:nvPicPr>
          <p:cNvPr id="655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22846"/>
            <a:ext cx="7831791" cy="45966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4" name="Object 3"/>
          <p:cNvGraphicFramePr>
            <a:graphicFrameLocks noChangeAspect="1"/>
          </p:cNvGraphicFramePr>
          <p:nvPr>
            <p:extLst>
              <p:ext uri="{D42A27DB-BD31-4B8C-83A1-F6EECF244321}">
                <p14:modId xmlns:p14="http://schemas.microsoft.com/office/powerpoint/2010/main" val="3523096241"/>
              </p:ext>
            </p:extLst>
          </p:nvPr>
        </p:nvGraphicFramePr>
        <p:xfrm>
          <a:off x="2362200" y="5334000"/>
          <a:ext cx="4202343" cy="685800"/>
        </p:xfrm>
        <a:graphic>
          <a:graphicData uri="http://schemas.openxmlformats.org/presentationml/2006/ole">
            <mc:AlternateContent xmlns:mc="http://schemas.openxmlformats.org/markup-compatibility/2006">
              <mc:Choice xmlns:v="urn:schemas-microsoft-com:vml" Requires="v">
                <p:oleObj spid="_x0000_s65571" name="Equation" r:id="rId4" imgW="2286000" imgH="368300" progId="Equation.DSMT4">
                  <p:embed/>
                </p:oleObj>
              </mc:Choice>
              <mc:Fallback>
                <p:oleObj name="Equation" r:id="rId4" imgW="2286000" imgH="368300" progId="Equation.DSMT4">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62200" y="5334000"/>
                        <a:ext cx="4202343" cy="685800"/>
                      </a:xfrm>
                      <a:prstGeom prst="rect">
                        <a:avLst/>
                      </a:prstGeom>
                      <a:noFill/>
                    </p:spPr>
                  </p:pic>
                </p:oleObj>
              </mc:Fallback>
            </mc:AlternateContent>
          </a:graphicData>
        </a:graphic>
      </p:graphicFrame>
      <p:sp>
        <p:nvSpPr>
          <p:cNvPr id="5" name="TextBox 4"/>
          <p:cNvSpPr txBox="1"/>
          <p:nvPr/>
        </p:nvSpPr>
        <p:spPr>
          <a:xfrm>
            <a:off x="8005053" y="5682734"/>
            <a:ext cx="436338" cy="338554"/>
          </a:xfrm>
          <a:prstGeom prst="rect">
            <a:avLst/>
          </a:prstGeom>
          <a:noFill/>
        </p:spPr>
        <p:txBody>
          <a:bodyPr wrap="none" rtlCol="0">
            <a:spAutoFit/>
          </a:bodyPr>
          <a:lstStyle/>
          <a:p>
            <a:r>
              <a:rPr lang="en-US" sz="1600" dirty="0" smtClean="0"/>
              <a:t>(4)</a:t>
            </a:r>
            <a:endParaRPr lang="en-US" sz="1600" dirty="0"/>
          </a:p>
        </p:txBody>
      </p:sp>
      <p:sp>
        <p:nvSpPr>
          <p:cNvPr id="6" name="Rectangle 5"/>
          <p:cNvSpPr/>
          <p:nvPr/>
        </p:nvSpPr>
        <p:spPr>
          <a:xfrm>
            <a:off x="702609" y="6096000"/>
            <a:ext cx="7755591" cy="369332"/>
          </a:xfrm>
          <a:prstGeom prst="rect">
            <a:avLst/>
          </a:prstGeom>
        </p:spPr>
        <p:txBody>
          <a:bodyPr wrap="square">
            <a:spAutoFit/>
          </a:bodyPr>
          <a:lstStyle/>
          <a:p>
            <a:r>
              <a:rPr lang="en-US" dirty="0"/>
              <a:t>where </a:t>
            </a:r>
            <a:r>
              <a:rPr lang="en-US" i="1" dirty="0"/>
              <a:t>C</a:t>
            </a:r>
            <a:r>
              <a:rPr lang="en-US" dirty="0"/>
              <a:t> is capacity of the capacitor having ideally flat plates.</a:t>
            </a:r>
          </a:p>
        </p:txBody>
      </p:sp>
    </p:spTree>
    <p:extLst>
      <p:ext uri="{BB962C8B-B14F-4D97-AF65-F5344CB8AC3E}">
        <p14:creationId xmlns:p14="http://schemas.microsoft.com/office/powerpoint/2010/main" val="17861413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A11FBEA-6920-4BC2-ABDC-DA77A1700F91}" type="slidenum">
              <a:rPr lang="en-US" altLang="en-US" smtClean="0"/>
              <a:pPr/>
              <a:t>19</a:t>
            </a:fld>
            <a:endParaRPr lang="en-US" altLang="en-US"/>
          </a:p>
        </p:txBody>
      </p:sp>
      <p:sp>
        <p:nvSpPr>
          <p:cNvPr id="3" name="Rectangle 2"/>
          <p:cNvSpPr/>
          <p:nvPr/>
        </p:nvSpPr>
        <p:spPr>
          <a:xfrm>
            <a:off x="533400" y="762000"/>
            <a:ext cx="8001000" cy="3395801"/>
          </a:xfrm>
          <a:prstGeom prst="rect">
            <a:avLst/>
          </a:prstGeom>
        </p:spPr>
        <p:txBody>
          <a:bodyPr wrap="square">
            <a:spAutoFit/>
          </a:bodyPr>
          <a:lstStyle/>
          <a:p>
            <a:pPr algn="just"/>
            <a:r>
              <a:rPr lang="en-US" dirty="0"/>
              <a:t>Since, </a:t>
            </a:r>
            <a:r>
              <a:rPr lang="en-US" i="1" dirty="0" err="1"/>
              <a:t>C</a:t>
            </a:r>
            <a:r>
              <a:rPr lang="en-US" i="1" baseline="-25000" dirty="0" err="1"/>
              <a:t>f</a:t>
            </a:r>
            <a:r>
              <a:rPr lang="en-US" baseline="-25000" dirty="0"/>
              <a:t> </a:t>
            </a:r>
            <a:r>
              <a:rPr lang="en-US" dirty="0"/>
              <a:t>&gt; </a:t>
            </a:r>
            <a:r>
              <a:rPr lang="en-US" i="1" dirty="0"/>
              <a:t>C</a:t>
            </a:r>
            <a:r>
              <a:rPr lang="en-US" dirty="0"/>
              <a:t> it follows that </a:t>
            </a:r>
            <a:r>
              <a:rPr lang="en-US" i="1" dirty="0"/>
              <a:t>a</a:t>
            </a:r>
            <a:r>
              <a:rPr lang="en-US" baseline="-25000" dirty="0"/>
              <a:t>0</a:t>
            </a:r>
            <a:r>
              <a:rPr lang="en-US" dirty="0"/>
              <a:t> &gt; 1. This effect of increasing capacity due to fractality of contact zone is referred by these authors as the </a:t>
            </a:r>
            <a:r>
              <a:rPr lang="en-US" i="1" dirty="0"/>
              <a:t>a-correction</a:t>
            </a:r>
            <a:r>
              <a:rPr lang="en-US" dirty="0"/>
              <a:t> of the intergranular capacity or, which is the same, dielectric constant, by stating </a:t>
            </a:r>
            <a:r>
              <a:rPr lang="en-US" baseline="30000" dirty="0" smtClean="0"/>
              <a:t>[13, 14]</a:t>
            </a:r>
          </a:p>
          <a:p>
            <a:pPr algn="just"/>
            <a:endParaRPr lang="en-US" baseline="30000" dirty="0"/>
          </a:p>
          <a:p>
            <a:pPr algn="just"/>
            <a:endParaRPr lang="en-US" baseline="30000" dirty="0" smtClean="0"/>
          </a:p>
          <a:p>
            <a:pPr algn="just"/>
            <a:endParaRPr lang="en-US" baseline="30000" dirty="0"/>
          </a:p>
          <a:p>
            <a:pPr algn="just"/>
            <a:endParaRPr lang="en-US" baseline="30000" dirty="0" smtClean="0"/>
          </a:p>
          <a:p>
            <a:pPr algn="just"/>
            <a:endParaRPr lang="en-US" baseline="30000" dirty="0" smtClean="0"/>
          </a:p>
          <a:p>
            <a:pPr algn="just"/>
            <a:r>
              <a:rPr lang="en-US" dirty="0" smtClean="0"/>
              <a:t>Indeed</a:t>
            </a:r>
            <a:r>
              <a:rPr lang="en-US" dirty="0"/>
              <a:t>, the increasing in capacity is the consequence of micro-structure, not of macro-parameters like grains’ position or size. Consequently, it may be consider as an intrinsic BaTiO</a:t>
            </a:r>
            <a:r>
              <a:rPr lang="en-US" baseline="-25000" dirty="0"/>
              <a:t>3</a:t>
            </a:r>
            <a:r>
              <a:rPr lang="en-US" dirty="0"/>
              <a:t>-ceramics characteristic and also doped BaTiO</a:t>
            </a:r>
            <a:r>
              <a:rPr lang="en-US" baseline="-25000" dirty="0"/>
              <a:t>3</a:t>
            </a:r>
            <a:r>
              <a:rPr lang="en-US" dirty="0"/>
              <a:t>-ceramics.</a:t>
            </a:r>
          </a:p>
          <a:p>
            <a:pPr algn="just"/>
            <a:endParaRPr lang="en-US" sz="1600" baseline="30000" dirty="0"/>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3123609342"/>
              </p:ext>
            </p:extLst>
          </p:nvPr>
        </p:nvGraphicFramePr>
        <p:xfrm>
          <a:off x="3429000" y="1981200"/>
          <a:ext cx="1614129" cy="606465"/>
        </p:xfrm>
        <a:graphic>
          <a:graphicData uri="http://schemas.openxmlformats.org/presentationml/2006/ole">
            <mc:AlternateContent xmlns:mc="http://schemas.openxmlformats.org/markup-compatibility/2006">
              <mc:Choice xmlns:v="urn:schemas-microsoft-com:vml" Requires="v">
                <p:oleObj spid="_x0000_s66593" name="Equation" r:id="rId3" imgW="558558" imgH="203112" progId="Equation.DSMT4">
                  <p:embed/>
                </p:oleObj>
              </mc:Choice>
              <mc:Fallback>
                <p:oleObj name="Equation" r:id="rId3" imgW="558558" imgH="203112"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9000" y="1981200"/>
                        <a:ext cx="1614129" cy="606465"/>
                      </a:xfrm>
                      <a:prstGeom prst="rect">
                        <a:avLst/>
                      </a:prstGeom>
                      <a:noFill/>
                    </p:spPr>
                  </p:pic>
                </p:oleObj>
              </mc:Fallback>
            </mc:AlternateContent>
          </a:graphicData>
        </a:graphic>
      </p:graphicFrame>
      <p:sp>
        <p:nvSpPr>
          <p:cNvPr id="6" name="Rectangle 5"/>
          <p:cNvSpPr/>
          <p:nvPr/>
        </p:nvSpPr>
        <p:spPr>
          <a:xfrm>
            <a:off x="530290" y="5029200"/>
            <a:ext cx="8229600" cy="1092607"/>
          </a:xfrm>
          <a:prstGeom prst="rect">
            <a:avLst/>
          </a:prstGeom>
        </p:spPr>
        <p:txBody>
          <a:bodyPr wrap="square">
            <a:spAutoFit/>
          </a:bodyPr>
          <a:lstStyle/>
          <a:p>
            <a:pPr lvl="0" algn="just"/>
            <a:r>
              <a:rPr lang="en-US" sz="1200" dirty="0" smtClean="0"/>
              <a:t>13. </a:t>
            </a:r>
            <a:r>
              <a:rPr lang="sr-Latn-RS" sz="1200" dirty="0" smtClean="0"/>
              <a:t>V</a:t>
            </a:r>
            <a:r>
              <a:rPr lang="sr-Latn-RS" sz="1200" dirty="0"/>
              <a:t>. V. Mitić, Lj. Kocić, Z. I. Mitrović, Fractals and BaTiO3-Ceramics Intergranular Impedance, Gordon Research Conference: Ceramics, Solid State Studies in, Kimball Union Academy, Meriden, New Hampshire, August 1-6, 1999.</a:t>
            </a:r>
            <a:endParaRPr lang="en-US" sz="1200" dirty="0"/>
          </a:p>
          <a:p>
            <a:pPr lvl="0" algn="just">
              <a:spcBef>
                <a:spcPts val="600"/>
              </a:spcBef>
            </a:pPr>
            <a:r>
              <a:rPr lang="en-US" sz="1200" dirty="0" smtClean="0"/>
              <a:t>14. </a:t>
            </a:r>
            <a:r>
              <a:rPr lang="sr-Latn-RS" sz="1200" dirty="0" smtClean="0"/>
              <a:t>V</a:t>
            </a:r>
            <a:r>
              <a:rPr lang="sr-Latn-RS" sz="1200" dirty="0"/>
              <a:t>. V. Mitić, Lj. Kocić, Z. I. Mitrović, Primena fraktala u modelu intergranularne impedanse BaTiO3-keramičkih materijala. Naučni skup: "Trijada Sinteza-Struktura-Svojstva-Osnova tehnologije novih materijala", Beograd, Novembar 16-18, 1999, str. 65-66.</a:t>
            </a:r>
            <a:endParaRPr lang="en-US" sz="1200" dirty="0"/>
          </a:p>
        </p:txBody>
      </p:sp>
      <p:cxnSp>
        <p:nvCxnSpPr>
          <p:cNvPr id="7" name="Straight Connector 6"/>
          <p:cNvCxnSpPr/>
          <p:nvPr/>
        </p:nvCxnSpPr>
        <p:spPr>
          <a:xfrm>
            <a:off x="609600" y="4800600"/>
            <a:ext cx="3048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20963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A11FBEA-6920-4BC2-ABDC-DA77A1700F91}" type="slidenum">
              <a:rPr lang="en-US" altLang="en-US" smtClean="0"/>
              <a:pPr/>
              <a:t>20</a:t>
            </a:fld>
            <a:endParaRPr lang="en-US" altLang="en-US"/>
          </a:p>
        </p:txBody>
      </p:sp>
      <p:sp>
        <p:nvSpPr>
          <p:cNvPr id="3" name="Rectangle 2"/>
          <p:cNvSpPr/>
          <p:nvPr/>
        </p:nvSpPr>
        <p:spPr>
          <a:xfrm>
            <a:off x="771331" y="6096000"/>
            <a:ext cx="7763069" cy="461665"/>
          </a:xfrm>
          <a:prstGeom prst="rect">
            <a:avLst/>
          </a:prstGeom>
        </p:spPr>
        <p:txBody>
          <a:bodyPr wrap="square">
            <a:spAutoFit/>
          </a:bodyPr>
          <a:lstStyle/>
          <a:p>
            <a:pPr lvl="0"/>
            <a:r>
              <a:rPr lang="en-US" sz="1200" dirty="0" smtClean="0"/>
              <a:t>15. </a:t>
            </a:r>
            <a:r>
              <a:rPr lang="sr-Latn-RS" sz="1200" dirty="0" smtClean="0"/>
              <a:t>P</a:t>
            </a:r>
            <a:r>
              <a:rPr lang="sr-Latn-RS" sz="1200" dirty="0"/>
              <a:t>. Gaspard, Chaos, Fractals And Thermodynamics, Bulletin de la Classe des Sciences de l’Acad´emie Royale de Belgique, 6e s´erie, tome XI (2000) 9-48.</a:t>
            </a:r>
            <a:endParaRPr lang="en-US" sz="1200" dirty="0"/>
          </a:p>
        </p:txBody>
      </p:sp>
      <p:pic>
        <p:nvPicPr>
          <p:cNvPr id="6758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381000"/>
            <a:ext cx="7543800" cy="54968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8" name="Straight Connector 7"/>
          <p:cNvCxnSpPr/>
          <p:nvPr/>
        </p:nvCxnSpPr>
        <p:spPr>
          <a:xfrm>
            <a:off x="838200" y="6019800"/>
            <a:ext cx="3048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91442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A11FBEA-6920-4BC2-ABDC-DA77A1700F91}" type="slidenum">
              <a:rPr lang="en-US" altLang="en-US" smtClean="0"/>
              <a:pPr/>
              <a:t>21</a:t>
            </a:fld>
            <a:endParaRPr lang="en-US" altLang="en-US"/>
          </a:p>
        </p:txBody>
      </p:sp>
      <p:pic>
        <p:nvPicPr>
          <p:cNvPr id="69634" name="Picture 2" descr="D:\KERAMIKA\SEM_Pore\Pore1-sample4.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52400"/>
            <a:ext cx="7975600" cy="6352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66738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A11FBEA-6920-4BC2-ABDC-DA77A1700F91}" type="slidenum">
              <a:rPr lang="en-US" altLang="en-US" smtClean="0"/>
              <a:pPr/>
              <a:t>22</a:t>
            </a:fld>
            <a:endParaRPr lang="en-US" altLang="en-US"/>
          </a:p>
        </p:txBody>
      </p:sp>
      <p:pic>
        <p:nvPicPr>
          <p:cNvPr id="70658" name="Picture 2" descr="D:\KERAMIKA\SEM_Pore\Pore1 capture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949728"/>
            <a:ext cx="3435253" cy="3471863"/>
          </a:xfrm>
          <a:prstGeom prst="rect">
            <a:avLst/>
          </a:prstGeom>
          <a:noFill/>
          <a:extLst>
            <a:ext uri="{909E8E84-426E-40DD-AFC4-6F175D3DCCD1}">
              <a14:hiddenFill xmlns:a14="http://schemas.microsoft.com/office/drawing/2010/main">
                <a:solidFill>
                  <a:srgbClr val="FFFFFF"/>
                </a:solidFill>
              </a14:hiddenFill>
            </a:ext>
          </a:extLst>
        </p:spPr>
      </p:pic>
      <p:pic>
        <p:nvPicPr>
          <p:cNvPr id="7066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949729"/>
            <a:ext cx="2971800" cy="3575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394824" y="4898571"/>
            <a:ext cx="8738290" cy="584775"/>
          </a:xfrm>
          <a:prstGeom prst="rect">
            <a:avLst/>
          </a:prstGeom>
          <a:noFill/>
        </p:spPr>
        <p:txBody>
          <a:bodyPr wrap="none" rtlCol="0">
            <a:spAutoFit/>
          </a:bodyPr>
          <a:lstStyle/>
          <a:p>
            <a:r>
              <a:rPr lang="en-US" sz="1600" dirty="0" smtClean="0"/>
              <a:t>The chosen pore is processed by sampling its contour points to get a polygonal representation</a:t>
            </a:r>
          </a:p>
          <a:p>
            <a:r>
              <a:rPr lang="en-US" sz="1600" dirty="0" smtClean="0"/>
              <a:t>that gives the approximately pore’s outline. </a:t>
            </a:r>
            <a:endParaRPr lang="en-US" sz="1600" dirty="0"/>
          </a:p>
        </p:txBody>
      </p:sp>
    </p:spTree>
    <p:extLst>
      <p:ext uri="{BB962C8B-B14F-4D97-AF65-F5344CB8AC3E}">
        <p14:creationId xmlns:p14="http://schemas.microsoft.com/office/powerpoint/2010/main" val="15256647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A11FBEA-6920-4BC2-ABDC-DA77A1700F91}" type="slidenum">
              <a:rPr lang="en-US" altLang="en-US" smtClean="0"/>
              <a:pPr/>
              <a:t>23</a:t>
            </a:fld>
            <a:endParaRPr lang="en-US" altLang="en-US"/>
          </a:p>
        </p:txBody>
      </p:sp>
      <p:pic>
        <p:nvPicPr>
          <p:cNvPr id="71682"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752600"/>
            <a:ext cx="7670759"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685800" y="838200"/>
            <a:ext cx="8032455" cy="584775"/>
          </a:xfrm>
          <a:prstGeom prst="rect">
            <a:avLst/>
          </a:prstGeom>
          <a:noFill/>
        </p:spPr>
        <p:txBody>
          <a:bodyPr wrap="none" rtlCol="0">
            <a:spAutoFit/>
          </a:bodyPr>
          <a:lstStyle/>
          <a:p>
            <a:r>
              <a:rPr lang="en-US" sz="1600" dirty="0" smtClean="0"/>
              <a:t>The Richardson method </a:t>
            </a:r>
            <a:r>
              <a:rPr lang="en-US" sz="1600" baseline="30000" dirty="0" smtClean="0"/>
              <a:t>[1] </a:t>
            </a:r>
            <a:r>
              <a:rPr lang="en-US" sz="1600" dirty="0" smtClean="0"/>
              <a:t>and Kaye’s modification </a:t>
            </a:r>
            <a:r>
              <a:rPr lang="en-US" sz="1600" baseline="30000" dirty="0" smtClean="0"/>
              <a:t>[4] </a:t>
            </a:r>
            <a:r>
              <a:rPr lang="en-US" sz="1600" dirty="0" smtClean="0"/>
              <a:t>, help to retrieve the approximate </a:t>
            </a:r>
          </a:p>
          <a:p>
            <a:r>
              <a:rPr lang="en-US" sz="1600" dirty="0" smtClean="0"/>
              <a:t>fractal dimension of the pore’s outline.</a:t>
            </a:r>
            <a:endParaRPr lang="en-US" sz="1600" dirty="0"/>
          </a:p>
        </p:txBody>
      </p:sp>
      <p:sp>
        <p:nvSpPr>
          <p:cNvPr id="5" name="TextBox 4"/>
          <p:cNvSpPr txBox="1"/>
          <p:nvPr/>
        </p:nvSpPr>
        <p:spPr>
          <a:xfrm>
            <a:off x="883260" y="4687049"/>
            <a:ext cx="8096960" cy="1154162"/>
          </a:xfrm>
          <a:prstGeom prst="rect">
            <a:avLst/>
          </a:prstGeom>
          <a:noFill/>
        </p:spPr>
        <p:txBody>
          <a:bodyPr wrap="none" rtlCol="0">
            <a:spAutoFit/>
          </a:bodyPr>
          <a:lstStyle/>
          <a:p>
            <a:r>
              <a:rPr lang="en-US" sz="1600" dirty="0" smtClean="0"/>
              <a:t>Using 8 different “yardstick” lengths the eight points are obtained in the log-log</a:t>
            </a:r>
          </a:p>
          <a:p>
            <a:r>
              <a:rPr lang="en-US" sz="1600" dirty="0" smtClean="0"/>
              <a:t>diagram, gives </a:t>
            </a:r>
            <a:r>
              <a:rPr lang="en-US" sz="1600" i="1" dirty="0" smtClean="0"/>
              <a:t>DH</a:t>
            </a:r>
            <a:r>
              <a:rPr lang="en-US" sz="1600" i="1" baseline="-25000" dirty="0" smtClean="0"/>
              <a:t>f</a:t>
            </a:r>
            <a:r>
              <a:rPr lang="en-US" sz="1600" baseline="-25000" dirty="0" smtClean="0"/>
              <a:t>  </a:t>
            </a:r>
            <a:r>
              <a:rPr lang="sr-Latn-RS" sz="1600" dirty="0" smtClean="0"/>
              <a:t>=  </a:t>
            </a:r>
            <a:r>
              <a:rPr lang="sr-Latn-RS" sz="1600" dirty="0"/>
              <a:t>1.0493</a:t>
            </a:r>
            <a:r>
              <a:rPr lang="en-US" sz="1600" dirty="0" smtClean="0"/>
              <a:t> ;</a:t>
            </a:r>
          </a:p>
          <a:p>
            <a:pPr>
              <a:spcBef>
                <a:spcPts val="600"/>
              </a:spcBef>
            </a:pPr>
            <a:r>
              <a:rPr lang="en-US" sz="1600" dirty="0" smtClean="0"/>
              <a:t>The modification of Brian Kaye gives </a:t>
            </a:r>
            <a:r>
              <a:rPr lang="en-US" sz="1600" i="1" dirty="0"/>
              <a:t>DH</a:t>
            </a:r>
            <a:r>
              <a:rPr lang="en-US" sz="1600" i="1" baseline="-25000" dirty="0"/>
              <a:t>f</a:t>
            </a:r>
            <a:r>
              <a:rPr lang="en-US" sz="1600" baseline="-25000" dirty="0"/>
              <a:t>  </a:t>
            </a:r>
            <a:r>
              <a:rPr lang="sr-Latn-RS" sz="1600" dirty="0"/>
              <a:t>= 1.06427</a:t>
            </a:r>
            <a:r>
              <a:rPr lang="en-US" sz="1600" dirty="0" smtClean="0"/>
              <a:t> as </a:t>
            </a:r>
            <a:r>
              <a:rPr lang="en-US" sz="1600" dirty="0"/>
              <a:t>the average of </a:t>
            </a:r>
            <a:r>
              <a:rPr lang="en-US" sz="1600" dirty="0" smtClean="0"/>
              <a:t>1.02478 (upper, </a:t>
            </a:r>
          </a:p>
          <a:p>
            <a:pPr>
              <a:spcBef>
                <a:spcPts val="0"/>
              </a:spcBef>
            </a:pPr>
            <a:r>
              <a:rPr lang="en-US" sz="1600" dirty="0" smtClean="0"/>
              <a:t>“textural” slope and lower, “structural”, more slanted slope1.10376. </a:t>
            </a:r>
            <a:endParaRPr lang="en-US" sz="1600" dirty="0"/>
          </a:p>
        </p:txBody>
      </p:sp>
    </p:spTree>
    <p:extLst>
      <p:ext uri="{BB962C8B-B14F-4D97-AF65-F5344CB8AC3E}">
        <p14:creationId xmlns:p14="http://schemas.microsoft.com/office/powerpoint/2010/main" val="42661140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A11FBEA-6920-4BC2-ABDC-DA77A1700F91}" type="slidenum">
              <a:rPr lang="en-US" altLang="en-US" smtClean="0"/>
              <a:pPr/>
              <a:t>24</a:t>
            </a:fld>
            <a:endParaRPr lang="en-US" altLang="en-US"/>
          </a:p>
        </p:txBody>
      </p:sp>
      <p:sp>
        <p:nvSpPr>
          <p:cNvPr id="3" name="Rectangle 2"/>
          <p:cNvSpPr/>
          <p:nvPr/>
        </p:nvSpPr>
        <p:spPr>
          <a:xfrm>
            <a:off x="4447607" y="3244334"/>
            <a:ext cx="248786" cy="369332"/>
          </a:xfrm>
          <a:prstGeom prst="rect">
            <a:avLst/>
          </a:prstGeom>
        </p:spPr>
        <p:txBody>
          <a:bodyPr wrap="none">
            <a:spAutoFit/>
          </a:bodyPr>
          <a:lstStyle/>
          <a:p>
            <a:r>
              <a:rPr lang="en-US" dirty="0"/>
              <a:t> </a:t>
            </a:r>
          </a:p>
        </p:txBody>
      </p:sp>
      <p:pic>
        <p:nvPicPr>
          <p:cNvPr id="7270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18932" y="788436"/>
            <a:ext cx="1657350" cy="183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181600" y="1493163"/>
            <a:ext cx="3353803" cy="861774"/>
          </a:xfrm>
          <a:prstGeom prst="rect">
            <a:avLst/>
          </a:prstGeom>
          <a:noFill/>
        </p:spPr>
        <p:txBody>
          <a:bodyPr wrap="none" rtlCol="0">
            <a:spAutoFit/>
          </a:bodyPr>
          <a:lstStyle/>
          <a:p>
            <a:r>
              <a:rPr lang="en-US" sz="1600" dirty="0" smtClean="0"/>
              <a:t>Polygonal approximation:</a:t>
            </a:r>
          </a:p>
          <a:p>
            <a:r>
              <a:rPr lang="en-US" sz="1600" dirty="0" smtClean="0"/>
              <a:t>Equivalent circle radius = 0.8636 </a:t>
            </a:r>
            <a:r>
              <a:rPr lang="en-US" sz="1600" dirty="0" smtClean="0">
                <a:latin typeface="Symbol" pitchFamily="18" charset="2"/>
              </a:rPr>
              <a:t>m</a:t>
            </a:r>
          </a:p>
          <a:p>
            <a:r>
              <a:rPr lang="en-US" sz="1600" dirty="0"/>
              <a:t>Equivalent </a:t>
            </a:r>
            <a:r>
              <a:rPr lang="en-US" sz="1600" dirty="0" smtClean="0"/>
              <a:t>perimeter = 5.</a:t>
            </a:r>
            <a:r>
              <a:rPr lang="en-US" sz="1600" dirty="0"/>
              <a:t> 42624</a:t>
            </a:r>
            <a:r>
              <a:rPr lang="en-US" sz="1600" dirty="0" smtClean="0"/>
              <a:t> </a:t>
            </a:r>
            <a:r>
              <a:rPr lang="en-US" sz="1600" dirty="0" smtClean="0">
                <a:latin typeface="Symbol" pitchFamily="18" charset="2"/>
              </a:rPr>
              <a:t>m</a:t>
            </a:r>
            <a:endParaRPr lang="en-US" sz="1600" dirty="0"/>
          </a:p>
        </p:txBody>
      </p:sp>
      <p:pic>
        <p:nvPicPr>
          <p:cNvPr id="7270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3341137"/>
            <a:ext cx="1914525" cy="1876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70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2626762"/>
            <a:ext cx="2552700" cy="2552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838200" y="5230778"/>
            <a:ext cx="3443571" cy="861774"/>
          </a:xfrm>
          <a:prstGeom prst="rect">
            <a:avLst/>
          </a:prstGeom>
          <a:noFill/>
        </p:spPr>
        <p:txBody>
          <a:bodyPr wrap="none" rtlCol="0">
            <a:spAutoFit/>
          </a:bodyPr>
          <a:lstStyle/>
          <a:p>
            <a:r>
              <a:rPr lang="en-US" sz="1600" dirty="0" smtClean="0"/>
              <a:t>3rd pre-fractal approximation:</a:t>
            </a:r>
          </a:p>
          <a:p>
            <a:r>
              <a:rPr lang="en-US" sz="1600" dirty="0" smtClean="0"/>
              <a:t>Equivalent circle radius = 1.07818 </a:t>
            </a:r>
            <a:r>
              <a:rPr lang="en-US" sz="1600" dirty="0" smtClean="0">
                <a:latin typeface="Symbol" pitchFamily="18" charset="2"/>
              </a:rPr>
              <a:t>m</a:t>
            </a:r>
          </a:p>
          <a:p>
            <a:r>
              <a:rPr lang="en-US" sz="1600" dirty="0"/>
              <a:t>Equivalent perimeter =  </a:t>
            </a:r>
            <a:r>
              <a:rPr lang="en-US" sz="1600" dirty="0" smtClean="0"/>
              <a:t>6.77442 </a:t>
            </a:r>
            <a:r>
              <a:rPr lang="en-US" sz="1600" dirty="0" smtClean="0">
                <a:latin typeface="Symbol" pitchFamily="18" charset="2"/>
              </a:rPr>
              <a:t>m</a:t>
            </a:r>
            <a:endParaRPr lang="en-US" sz="1600" dirty="0"/>
          </a:p>
        </p:txBody>
      </p:sp>
      <p:sp>
        <p:nvSpPr>
          <p:cNvPr id="10" name="TextBox 9"/>
          <p:cNvSpPr txBox="1"/>
          <p:nvPr/>
        </p:nvSpPr>
        <p:spPr>
          <a:xfrm>
            <a:off x="4914900" y="5217562"/>
            <a:ext cx="3600666" cy="861774"/>
          </a:xfrm>
          <a:prstGeom prst="rect">
            <a:avLst/>
          </a:prstGeom>
          <a:noFill/>
        </p:spPr>
        <p:txBody>
          <a:bodyPr wrap="none" rtlCol="0">
            <a:spAutoFit/>
          </a:bodyPr>
          <a:lstStyle/>
          <a:p>
            <a:r>
              <a:rPr lang="en-US" sz="1600" dirty="0" smtClean="0"/>
              <a:t>5th pre-fractal approximation:</a:t>
            </a:r>
          </a:p>
          <a:p>
            <a:r>
              <a:rPr lang="en-US" sz="1600" dirty="0" smtClean="0"/>
              <a:t>Equivalent circle radius = </a:t>
            </a:r>
            <a:r>
              <a:rPr lang="en-US" sz="1600" dirty="0"/>
              <a:t> 1.43756</a:t>
            </a:r>
            <a:r>
              <a:rPr lang="en-US" sz="1600" dirty="0" smtClean="0"/>
              <a:t> </a:t>
            </a:r>
            <a:r>
              <a:rPr lang="en-US" sz="1600" dirty="0" smtClean="0">
                <a:latin typeface="Symbol" pitchFamily="18" charset="2"/>
              </a:rPr>
              <a:t>m</a:t>
            </a:r>
          </a:p>
          <a:p>
            <a:r>
              <a:rPr lang="en-US" sz="1600" dirty="0"/>
              <a:t>Equivalent perimeter =   9.03245</a:t>
            </a:r>
            <a:r>
              <a:rPr lang="en-US" sz="1600" dirty="0" smtClean="0"/>
              <a:t> </a:t>
            </a:r>
            <a:r>
              <a:rPr lang="en-US" sz="1600" dirty="0" smtClean="0">
                <a:latin typeface="Symbol" pitchFamily="18" charset="2"/>
              </a:rPr>
              <a:t>m</a:t>
            </a:r>
            <a:endParaRPr lang="en-US" sz="1600" dirty="0"/>
          </a:p>
        </p:txBody>
      </p:sp>
      <p:pic>
        <p:nvPicPr>
          <p:cNvPr id="7271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316949"/>
            <a:ext cx="2628900" cy="278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60814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A11FBEA-6920-4BC2-ABDC-DA77A1700F91}" type="slidenum">
              <a:rPr lang="en-US" altLang="en-US" smtClean="0"/>
              <a:pPr/>
              <a:t>25</a:t>
            </a:fld>
            <a:endParaRPr lang="en-US" altLang="en-US"/>
          </a:p>
        </p:txBody>
      </p:sp>
      <p:pic>
        <p:nvPicPr>
          <p:cNvPr id="73730" name="Picture 2" descr="D:\KERAMIKA\SEM_Pore\pore01_3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3261" y="76200"/>
            <a:ext cx="7870825" cy="57531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990600" y="5413801"/>
            <a:ext cx="7753566" cy="830997"/>
          </a:xfrm>
          <a:prstGeom prst="rect">
            <a:avLst/>
          </a:prstGeom>
          <a:noFill/>
        </p:spPr>
        <p:txBody>
          <a:bodyPr wrap="square" rtlCol="0">
            <a:spAutoFit/>
          </a:bodyPr>
          <a:lstStyle/>
          <a:p>
            <a:pPr algn="just"/>
            <a:r>
              <a:rPr lang="en-US" sz="1600" dirty="0" smtClean="0"/>
              <a:t>Pore 3D reconstruction. Pore’s walls fractality causes increasing of capacity on  the micro level. Knowing the fractal dimension (even approximately) helps getting a more realistic model that may explain many micro-processes nature.</a:t>
            </a:r>
          </a:p>
        </p:txBody>
      </p:sp>
    </p:spTree>
    <p:extLst>
      <p:ext uri="{BB962C8B-B14F-4D97-AF65-F5344CB8AC3E}">
        <p14:creationId xmlns:p14="http://schemas.microsoft.com/office/powerpoint/2010/main" val="10124528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693535" y="6248400"/>
            <a:ext cx="2133600" cy="365125"/>
          </a:xfrm>
        </p:spPr>
        <p:txBody>
          <a:bodyPr/>
          <a:lstStyle/>
          <a:p>
            <a:fld id="{8A11FBEA-6920-4BC2-ABDC-DA77A1700F91}" type="slidenum">
              <a:rPr lang="en-US" altLang="en-US" smtClean="0"/>
              <a:pPr/>
              <a:t>26</a:t>
            </a:fld>
            <a:endParaRPr lang="en-US" altLang="en-US"/>
          </a:p>
        </p:txBody>
      </p:sp>
      <p:graphicFrame>
        <p:nvGraphicFramePr>
          <p:cNvPr id="3" name="Object 5"/>
          <p:cNvGraphicFramePr>
            <a:graphicFrameLocks noChangeAspect="1"/>
          </p:cNvGraphicFramePr>
          <p:nvPr>
            <p:extLst>
              <p:ext uri="{D42A27DB-BD31-4B8C-83A1-F6EECF244321}">
                <p14:modId xmlns:p14="http://schemas.microsoft.com/office/powerpoint/2010/main" val="3172314969"/>
              </p:ext>
            </p:extLst>
          </p:nvPr>
        </p:nvGraphicFramePr>
        <p:xfrm>
          <a:off x="684213" y="1039813"/>
          <a:ext cx="3643312" cy="989012"/>
        </p:xfrm>
        <a:graphic>
          <a:graphicData uri="http://schemas.openxmlformats.org/presentationml/2006/ole">
            <mc:AlternateContent xmlns:mc="http://schemas.openxmlformats.org/markup-compatibility/2006">
              <mc:Choice xmlns:v="urn:schemas-microsoft-com:vml" Requires="v">
                <p:oleObj spid="_x0000_s75870" name="Equation" r:id="rId3" imgW="2882880" imgH="774360" progId="Equation.DSMT4">
                  <p:embed/>
                </p:oleObj>
              </mc:Choice>
              <mc:Fallback>
                <p:oleObj name="Equation" r:id="rId3" imgW="2882880" imgH="774360" progId="Equation.DSMT4">
                  <p:embed/>
                  <p:pic>
                    <p:nvPicPr>
                      <p:cNvPr id="0" name=""/>
                      <p:cNvPicPr>
                        <a:picLocks noChangeAspect="1" noChangeArrowheads="1"/>
                      </p:cNvPicPr>
                      <p:nvPr/>
                    </p:nvPicPr>
                    <p:blipFill>
                      <a:blip r:embed="rId4"/>
                      <a:srcRect/>
                      <a:stretch>
                        <a:fillRect/>
                      </a:stretch>
                    </p:blipFill>
                    <p:spPr bwMode="auto">
                      <a:xfrm>
                        <a:off x="684213" y="1039813"/>
                        <a:ext cx="3643312" cy="989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 name="Object 3"/>
          <p:cNvGraphicFramePr>
            <a:graphicFrameLocks noChangeAspect="1"/>
          </p:cNvGraphicFramePr>
          <p:nvPr>
            <p:extLst>
              <p:ext uri="{D42A27DB-BD31-4B8C-83A1-F6EECF244321}">
                <p14:modId xmlns:p14="http://schemas.microsoft.com/office/powerpoint/2010/main" val="1237403678"/>
              </p:ext>
            </p:extLst>
          </p:nvPr>
        </p:nvGraphicFramePr>
        <p:xfrm>
          <a:off x="617538" y="2273300"/>
          <a:ext cx="4740275" cy="1069975"/>
        </p:xfrm>
        <a:graphic>
          <a:graphicData uri="http://schemas.openxmlformats.org/presentationml/2006/ole">
            <mc:AlternateContent xmlns:mc="http://schemas.openxmlformats.org/markup-compatibility/2006">
              <mc:Choice xmlns:v="urn:schemas-microsoft-com:vml" Requires="v">
                <p:oleObj spid="_x0000_s75871" name="Equation" r:id="rId5" imgW="3974760" imgH="888840" progId="Equation.DSMT4">
                  <p:embed/>
                </p:oleObj>
              </mc:Choice>
              <mc:Fallback>
                <p:oleObj name="Equation" r:id="rId5" imgW="3974760" imgH="888840" progId="Equation.DSMT4">
                  <p:embed/>
                  <p:pic>
                    <p:nvPicPr>
                      <p:cNvPr id="0" name=""/>
                      <p:cNvPicPr>
                        <a:picLocks noChangeAspect="1" noChangeArrowheads="1"/>
                      </p:cNvPicPr>
                      <p:nvPr/>
                    </p:nvPicPr>
                    <p:blipFill>
                      <a:blip r:embed="rId6"/>
                      <a:srcRect/>
                      <a:stretch>
                        <a:fillRect/>
                      </a:stretch>
                    </p:blipFill>
                    <p:spPr bwMode="auto">
                      <a:xfrm>
                        <a:off x="617538" y="2273300"/>
                        <a:ext cx="4740275"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Object 9"/>
          <p:cNvGraphicFramePr>
            <a:graphicFrameLocks noChangeAspect="1"/>
          </p:cNvGraphicFramePr>
          <p:nvPr>
            <p:extLst>
              <p:ext uri="{D42A27DB-BD31-4B8C-83A1-F6EECF244321}">
                <p14:modId xmlns:p14="http://schemas.microsoft.com/office/powerpoint/2010/main" val="313236790"/>
              </p:ext>
            </p:extLst>
          </p:nvPr>
        </p:nvGraphicFramePr>
        <p:xfrm>
          <a:off x="555625" y="3706813"/>
          <a:ext cx="5035550" cy="979487"/>
        </p:xfrm>
        <a:graphic>
          <a:graphicData uri="http://schemas.openxmlformats.org/presentationml/2006/ole">
            <mc:AlternateContent xmlns:mc="http://schemas.openxmlformats.org/markup-compatibility/2006">
              <mc:Choice xmlns:v="urn:schemas-microsoft-com:vml" Requires="v">
                <p:oleObj spid="_x0000_s75872" name="Equation" r:id="rId7" imgW="4025880" imgH="774360" progId="Equation.DSMT4">
                  <p:embed/>
                </p:oleObj>
              </mc:Choice>
              <mc:Fallback>
                <p:oleObj name="Equation" r:id="rId7" imgW="4025880" imgH="774360" progId="Equation.DSMT4">
                  <p:embed/>
                  <p:pic>
                    <p:nvPicPr>
                      <p:cNvPr id="0" name=""/>
                      <p:cNvPicPr>
                        <a:picLocks noChangeAspect="1" noChangeArrowheads="1"/>
                      </p:cNvPicPr>
                      <p:nvPr/>
                    </p:nvPicPr>
                    <p:blipFill>
                      <a:blip r:embed="rId8"/>
                      <a:srcRect/>
                      <a:stretch>
                        <a:fillRect/>
                      </a:stretch>
                    </p:blipFill>
                    <p:spPr bwMode="auto">
                      <a:xfrm>
                        <a:off x="555625" y="3706813"/>
                        <a:ext cx="5035550" cy="97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TextBox 13"/>
          <p:cNvSpPr txBox="1">
            <a:spLocks noChangeArrowheads="1"/>
          </p:cNvSpPr>
          <p:nvPr/>
        </p:nvSpPr>
        <p:spPr bwMode="auto">
          <a:xfrm>
            <a:off x="5646420" y="1497012"/>
            <a:ext cx="28892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600"/>
              <a:t>1-st stage of viscous sintering</a:t>
            </a:r>
          </a:p>
        </p:txBody>
      </p:sp>
      <p:sp>
        <p:nvSpPr>
          <p:cNvPr id="7" name="TextBox 14"/>
          <p:cNvSpPr txBox="1">
            <a:spLocks noChangeArrowheads="1"/>
          </p:cNvSpPr>
          <p:nvPr/>
        </p:nvSpPr>
        <p:spPr bwMode="auto">
          <a:xfrm>
            <a:off x="5579745" y="2868612"/>
            <a:ext cx="29559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600"/>
              <a:t>2-nd stage of viscous sintering</a:t>
            </a:r>
          </a:p>
        </p:txBody>
      </p:sp>
      <p:sp>
        <p:nvSpPr>
          <p:cNvPr id="8" name="TextBox 16"/>
          <p:cNvSpPr txBox="1">
            <a:spLocks noChangeArrowheads="1"/>
          </p:cNvSpPr>
          <p:nvPr/>
        </p:nvSpPr>
        <p:spPr bwMode="auto">
          <a:xfrm>
            <a:off x="5635308" y="4164012"/>
            <a:ext cx="290036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600"/>
              <a:t>3-th stage of viscous sintering</a:t>
            </a:r>
          </a:p>
        </p:txBody>
      </p:sp>
      <p:sp>
        <p:nvSpPr>
          <p:cNvPr id="9" name="TextBox 17"/>
          <p:cNvSpPr txBox="1">
            <a:spLocks noChangeArrowheads="1"/>
          </p:cNvSpPr>
          <p:nvPr/>
        </p:nvSpPr>
        <p:spPr bwMode="auto">
          <a:xfrm>
            <a:off x="687070" y="5078412"/>
            <a:ext cx="79248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r>
              <a:rPr lang="en-US" altLang="en-US" dirty="0"/>
              <a:t>Taking in account processes such are </a:t>
            </a:r>
            <a:r>
              <a:rPr lang="en-US" altLang="en-US" i="1" dirty="0"/>
              <a:t>densification </a:t>
            </a:r>
            <a:r>
              <a:rPr lang="en-US" altLang="en-US" dirty="0"/>
              <a:t>and </a:t>
            </a:r>
            <a:r>
              <a:rPr lang="en-US" altLang="en-US" i="1" dirty="0"/>
              <a:t>coarsening</a:t>
            </a:r>
            <a:r>
              <a:rPr lang="en-US" altLang="en-US" dirty="0"/>
              <a:t>, the fractal dimension is expected to slightly increase. In the limiting case of ideal sintering,                   .</a:t>
            </a:r>
          </a:p>
        </p:txBody>
      </p:sp>
      <p:graphicFrame>
        <p:nvGraphicFramePr>
          <p:cNvPr id="10" name="Object 15"/>
          <p:cNvGraphicFramePr>
            <a:graphicFrameLocks noChangeAspect="1"/>
          </p:cNvGraphicFramePr>
          <p:nvPr>
            <p:extLst>
              <p:ext uri="{D42A27DB-BD31-4B8C-83A1-F6EECF244321}">
                <p14:modId xmlns:p14="http://schemas.microsoft.com/office/powerpoint/2010/main" val="796975947"/>
              </p:ext>
            </p:extLst>
          </p:nvPr>
        </p:nvGraphicFramePr>
        <p:xfrm>
          <a:off x="1830071" y="5611812"/>
          <a:ext cx="913130" cy="417431"/>
        </p:xfrm>
        <a:graphic>
          <a:graphicData uri="http://schemas.openxmlformats.org/presentationml/2006/ole">
            <mc:AlternateContent xmlns:mc="http://schemas.openxmlformats.org/markup-compatibility/2006">
              <mc:Choice xmlns:v="urn:schemas-microsoft-com:vml" Requires="v">
                <p:oleObj spid="_x0000_s75873" name="Equation" r:id="rId9" imgW="444307" imgH="203112" progId="Equation.DSMT4">
                  <p:embed/>
                </p:oleObj>
              </mc:Choice>
              <mc:Fallback>
                <p:oleObj name="Equation" r:id="rId9" imgW="444307" imgH="203112" progId="Equation.DSMT4">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830071" y="5611812"/>
                        <a:ext cx="913130" cy="417431"/>
                      </a:xfrm>
                      <a:prstGeom prst="rect">
                        <a:avLst/>
                      </a:prstGeom>
                      <a:noFill/>
                      <a:ln>
                        <a:noFill/>
                      </a:ln>
                      <a:effectLst/>
                      <a:extLst/>
                    </p:spPr>
                  </p:pic>
                </p:oleObj>
              </mc:Fallback>
            </mc:AlternateContent>
          </a:graphicData>
        </a:graphic>
      </p:graphicFrame>
      <p:sp>
        <p:nvSpPr>
          <p:cNvPr id="11" name="TextBox 10"/>
          <p:cNvSpPr txBox="1"/>
          <p:nvPr/>
        </p:nvSpPr>
        <p:spPr>
          <a:xfrm>
            <a:off x="533400" y="516523"/>
            <a:ext cx="5929828" cy="338554"/>
          </a:xfrm>
          <a:prstGeom prst="rect">
            <a:avLst/>
          </a:prstGeom>
          <a:noFill/>
        </p:spPr>
        <p:txBody>
          <a:bodyPr wrap="none" rtlCol="0">
            <a:spAutoFit/>
          </a:bodyPr>
          <a:lstStyle/>
          <a:p>
            <a:r>
              <a:rPr lang="en-US" sz="1600" dirty="0" smtClean="0"/>
              <a:t>Behavior of pores wall fractal dimension </a:t>
            </a:r>
            <a:r>
              <a:rPr lang="en-US" sz="1600" dirty="0" err="1" smtClean="0"/>
              <a:t>durin</a:t>
            </a:r>
            <a:r>
              <a:rPr lang="en-US" sz="1600" dirty="0" smtClean="0"/>
              <a:t> sintering process:</a:t>
            </a:r>
            <a:endParaRPr lang="en-US" sz="1600" dirty="0"/>
          </a:p>
        </p:txBody>
      </p:sp>
    </p:spTree>
    <p:extLst>
      <p:ext uri="{BB962C8B-B14F-4D97-AF65-F5344CB8AC3E}">
        <p14:creationId xmlns:p14="http://schemas.microsoft.com/office/powerpoint/2010/main" val="13452624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A11FBEA-6920-4BC2-ABDC-DA77A1700F91}" type="slidenum">
              <a:rPr lang="en-US" altLang="en-US" smtClean="0"/>
              <a:pPr/>
              <a:t>27</a:t>
            </a:fld>
            <a:endParaRPr lang="en-US" altLang="en-US"/>
          </a:p>
        </p:txBody>
      </p:sp>
      <p:pic>
        <p:nvPicPr>
          <p:cNvPr id="686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685800"/>
            <a:ext cx="7467600" cy="50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278477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A11FBEA-6920-4BC2-ABDC-DA77A1700F91}" type="slidenum">
              <a:rPr lang="en-US" altLang="en-US" smtClean="0"/>
              <a:pPr/>
              <a:t>28</a:t>
            </a:fld>
            <a:endParaRPr lang="en-US" altLang="en-US"/>
          </a:p>
        </p:txBody>
      </p:sp>
      <p:pic>
        <p:nvPicPr>
          <p:cNvPr id="747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609600"/>
            <a:ext cx="7926774"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749982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A11FBEA-6920-4BC2-ABDC-DA77A1700F91}" type="slidenum">
              <a:rPr lang="en-US" altLang="en-US" smtClean="0"/>
              <a:pPr/>
              <a:t>29</a:t>
            </a:fld>
            <a:endParaRPr lang="en-US" altLang="en-US"/>
          </a:p>
        </p:txBody>
      </p:sp>
      <p:sp>
        <p:nvSpPr>
          <p:cNvPr id="3" name="Rectangle 2"/>
          <p:cNvSpPr/>
          <p:nvPr/>
        </p:nvSpPr>
        <p:spPr>
          <a:xfrm>
            <a:off x="494730" y="4495800"/>
            <a:ext cx="8229600" cy="1908215"/>
          </a:xfrm>
          <a:prstGeom prst="rect">
            <a:avLst/>
          </a:prstGeom>
        </p:spPr>
        <p:txBody>
          <a:bodyPr wrap="square">
            <a:spAutoFit/>
          </a:bodyPr>
          <a:lstStyle/>
          <a:p>
            <a:pPr lvl="0" algn="just"/>
            <a:r>
              <a:rPr lang="en-US" sz="1200" dirty="0" smtClean="0"/>
              <a:t>16. </a:t>
            </a:r>
            <a:r>
              <a:rPr lang="sr-Latn-RS" sz="1200" dirty="0" smtClean="0"/>
              <a:t>L</a:t>
            </a:r>
            <a:r>
              <a:rPr lang="sr-Latn-RS" sz="1200" dirty="0"/>
              <a:t>. E. Geguzin, N. I. Ovčarenko, </a:t>
            </a:r>
            <a:r>
              <a:rPr lang="sr-Latn-RS" sz="1200" dirty="0" smtClean="0"/>
              <a:t>Poverhnostna</a:t>
            </a:r>
            <a:r>
              <a:rPr lang="en-US" sz="1200" dirty="0" err="1" smtClean="0"/>
              <a:t>ya</a:t>
            </a:r>
            <a:r>
              <a:rPr lang="sr-Cyrl-RS" sz="1200" dirty="0" smtClean="0"/>
              <a:t> </a:t>
            </a:r>
            <a:r>
              <a:rPr lang="en-US" sz="1200" dirty="0" smtClean="0"/>
              <a:t>e</a:t>
            </a:r>
            <a:r>
              <a:rPr lang="sr-Latn-RS" sz="1200" dirty="0" smtClean="0"/>
              <a:t>nergi</a:t>
            </a:r>
            <a:r>
              <a:rPr lang="en-US" sz="1200" dirty="0" err="1" smtClean="0"/>
              <a:t>ya</a:t>
            </a:r>
            <a:r>
              <a:rPr lang="sr-Cyrl-RS" sz="1200" dirty="0" smtClean="0"/>
              <a:t> </a:t>
            </a:r>
            <a:r>
              <a:rPr lang="sr-Latn-RS" sz="1200" dirty="0"/>
              <a:t>i </a:t>
            </a:r>
            <a:r>
              <a:rPr lang="sr-Latn-RS" sz="1200" dirty="0" smtClean="0"/>
              <a:t>process</a:t>
            </a:r>
            <a:r>
              <a:rPr lang="en-US" sz="1200" dirty="0" smtClean="0"/>
              <a:t>y</a:t>
            </a:r>
            <a:r>
              <a:rPr lang="sr-Cyrl-RS" sz="1200" dirty="0" smtClean="0"/>
              <a:t> </a:t>
            </a:r>
            <a:r>
              <a:rPr lang="sr-Latn-RS" sz="1200" dirty="0"/>
              <a:t>na poverhnosti </a:t>
            </a:r>
            <a:r>
              <a:rPr lang="sr-Latn-RS" sz="1200" dirty="0" smtClean="0"/>
              <a:t>tverd</a:t>
            </a:r>
            <a:r>
              <a:rPr lang="en-US" sz="1200" dirty="0" smtClean="0"/>
              <a:t>’</a:t>
            </a:r>
            <a:r>
              <a:rPr lang="sr-Latn-RS" sz="1200" dirty="0" smtClean="0"/>
              <a:t>h </a:t>
            </a:r>
            <a:r>
              <a:rPr lang="sr-Latn-RS" sz="1200" dirty="0"/>
              <a:t>tel, Uspehi F. N. (1962) 76 (2), 283-324</a:t>
            </a:r>
            <a:r>
              <a:rPr lang="sr-Latn-RS" sz="1200" dirty="0" smtClean="0"/>
              <a:t>.</a:t>
            </a:r>
            <a:endParaRPr lang="en-US" sz="1200" dirty="0"/>
          </a:p>
          <a:p>
            <a:pPr lvl="0" algn="just">
              <a:spcBef>
                <a:spcPts val="600"/>
              </a:spcBef>
            </a:pPr>
            <a:r>
              <a:rPr lang="en-US" sz="1200" dirty="0" smtClean="0"/>
              <a:t>17. </a:t>
            </a:r>
            <a:r>
              <a:rPr lang="en-US" sz="1200" dirty="0" err="1" smtClean="0"/>
              <a:t>Ya</a:t>
            </a:r>
            <a:r>
              <a:rPr lang="sr-Cyrl-RS" sz="1200" dirty="0" smtClean="0"/>
              <a:t>. </a:t>
            </a:r>
            <a:r>
              <a:rPr lang="sr-Latn-RS" sz="1200" dirty="0"/>
              <a:t>I. </a:t>
            </a:r>
            <a:r>
              <a:rPr lang="sr-Latn-RS" sz="1200" dirty="0" smtClean="0"/>
              <a:t>Frenkel</a:t>
            </a:r>
            <a:r>
              <a:rPr lang="sr-Cyrl-RS" sz="1200" dirty="0" smtClean="0"/>
              <a:t>, </a:t>
            </a:r>
            <a:r>
              <a:rPr lang="sr-Latn-RS" sz="1200" dirty="0"/>
              <a:t>O poverhnostnom polzanii častic u kristallov i </a:t>
            </a:r>
            <a:r>
              <a:rPr lang="sr-Latn-RS" sz="1200" dirty="0" smtClean="0"/>
              <a:t>estestvenna</a:t>
            </a:r>
            <a:r>
              <a:rPr lang="en-US" sz="1200" dirty="0" err="1" smtClean="0"/>
              <a:t>ya</a:t>
            </a:r>
            <a:r>
              <a:rPr lang="sr-Cyrl-RS" sz="1200" dirty="0" smtClean="0"/>
              <a:t> </a:t>
            </a:r>
            <a:r>
              <a:rPr lang="sr-Latn-RS" sz="1200" dirty="0" smtClean="0"/>
              <a:t>šerohovatost</a:t>
            </a:r>
            <a:r>
              <a:rPr lang="en-US" sz="1200" dirty="0" smtClean="0"/>
              <a:t>’</a:t>
            </a:r>
            <a:r>
              <a:rPr lang="sr-Cyrl-RS" sz="1200" dirty="0" smtClean="0"/>
              <a:t> </a:t>
            </a:r>
            <a:r>
              <a:rPr lang="sr-Latn-RS" sz="1200" dirty="0" smtClean="0"/>
              <a:t>estestvenn</a:t>
            </a:r>
            <a:r>
              <a:rPr lang="en-US" sz="1200" dirty="0" smtClean="0"/>
              <a:t>y</a:t>
            </a:r>
            <a:r>
              <a:rPr lang="sr-Latn-RS" sz="1200" dirty="0" smtClean="0"/>
              <a:t>h grane</a:t>
            </a:r>
            <a:r>
              <a:rPr lang="en-US" sz="1200" dirty="0" smtClean="0"/>
              <a:t>j</a:t>
            </a:r>
            <a:r>
              <a:rPr lang="sr-Cyrl-RS" sz="1200" dirty="0" smtClean="0"/>
              <a:t>, </a:t>
            </a:r>
            <a:r>
              <a:rPr lang="sr-Latn-RS" sz="1200" dirty="0" smtClean="0"/>
              <a:t>Ž</a:t>
            </a:r>
            <a:r>
              <a:rPr lang="en-US" sz="1200" dirty="0" smtClean="0"/>
              <a:t>E</a:t>
            </a:r>
            <a:r>
              <a:rPr lang="sr-Latn-RS" sz="1200" dirty="0" smtClean="0"/>
              <a:t>TF </a:t>
            </a:r>
            <a:r>
              <a:rPr lang="sr-Latn-RS" sz="1200" dirty="0"/>
              <a:t>16 (1),(1948</a:t>
            </a:r>
            <a:r>
              <a:rPr lang="sr-Latn-RS" sz="1200" dirty="0" smtClean="0"/>
              <a:t>).</a:t>
            </a:r>
            <a:endParaRPr lang="en-US" sz="1200" dirty="0" smtClean="0"/>
          </a:p>
          <a:p>
            <a:pPr lvl="0" algn="just">
              <a:spcBef>
                <a:spcPts val="600"/>
              </a:spcBef>
            </a:pPr>
            <a:r>
              <a:rPr lang="en-US" sz="1200" dirty="0" smtClean="0"/>
              <a:t>18. V.V</a:t>
            </a:r>
            <a:r>
              <a:rPr lang="en-US" sz="1200" dirty="0"/>
              <a:t>. </a:t>
            </a:r>
            <a:r>
              <a:rPr lang="en-US" sz="1200" dirty="0" err="1"/>
              <a:t>Mitić</a:t>
            </a:r>
            <a:r>
              <a:rPr lang="en-US" sz="1200" dirty="0"/>
              <a:t>, V. </a:t>
            </a:r>
            <a:r>
              <a:rPr lang="en-US" sz="1200" dirty="0" err="1"/>
              <a:t>Paunović</a:t>
            </a:r>
            <a:r>
              <a:rPr lang="en-US" sz="1200" dirty="0"/>
              <a:t>, </a:t>
            </a:r>
            <a:r>
              <a:rPr lang="en-US" sz="1200" dirty="0" err="1"/>
              <a:t>Lj</a:t>
            </a:r>
            <a:r>
              <a:rPr lang="en-US" sz="1200" dirty="0"/>
              <a:t>. </a:t>
            </a:r>
            <a:r>
              <a:rPr lang="en-US" sz="1200" dirty="0" err="1"/>
              <a:t>Kocić</a:t>
            </a:r>
            <a:r>
              <a:rPr lang="en-US" sz="1200" dirty="0"/>
              <a:t>, Dielectric Properties of  BaTiO3 Ceramics and Curie-Weiss and Modified  Curie-Weiss  Affected by Fractal Morphology, in: Advanced Processing and </a:t>
            </a:r>
            <a:r>
              <a:rPr lang="en-US" sz="1200" dirty="0" err="1"/>
              <a:t>Manyfacturing</a:t>
            </a:r>
            <a:r>
              <a:rPr lang="en-US" sz="1200" dirty="0"/>
              <a:t> Technologies for Nanostructured and Multifunctional Materials (T. </a:t>
            </a:r>
            <a:r>
              <a:rPr lang="en-US" sz="1200" dirty="0" err="1"/>
              <a:t>Ohji</a:t>
            </a:r>
            <a:r>
              <a:rPr lang="en-US" sz="1200" dirty="0"/>
              <a:t>, M. Singh and S. </a:t>
            </a:r>
            <a:r>
              <a:rPr lang="en-US" sz="1200" dirty="0" err="1"/>
              <a:t>Mathur</a:t>
            </a:r>
            <a:r>
              <a:rPr lang="en-US" sz="1200" dirty="0"/>
              <a:t> eds.), Ceramic </a:t>
            </a:r>
            <a:r>
              <a:rPr lang="en-US" sz="1200" dirty="0" err="1"/>
              <a:t>Engi¬neering</a:t>
            </a:r>
            <a:r>
              <a:rPr lang="en-US" sz="1200" dirty="0"/>
              <a:t> and Science Proceedings, Vol. 35 (6) 2014, pp. 123-133.</a:t>
            </a:r>
            <a:endParaRPr lang="en-US" sz="1200" dirty="0" smtClean="0"/>
          </a:p>
          <a:p>
            <a:pPr lvl="0" algn="just"/>
            <a:endParaRPr lang="en-US" sz="1200" dirty="0"/>
          </a:p>
        </p:txBody>
      </p:sp>
      <p:cxnSp>
        <p:nvCxnSpPr>
          <p:cNvPr id="4" name="Straight Connector 3"/>
          <p:cNvCxnSpPr/>
          <p:nvPr/>
        </p:nvCxnSpPr>
        <p:spPr>
          <a:xfrm>
            <a:off x="530290" y="4343400"/>
            <a:ext cx="3048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7680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685800"/>
            <a:ext cx="8256270" cy="335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855037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A11FBEA-6920-4BC2-ABDC-DA77A1700F91}" type="slidenum">
              <a:rPr lang="en-US" altLang="en-US" smtClean="0"/>
              <a:pPr/>
              <a:t>30</a:t>
            </a:fld>
            <a:endParaRPr lang="en-US" altLang="en-US"/>
          </a:p>
        </p:txBody>
      </p:sp>
      <p:sp>
        <p:nvSpPr>
          <p:cNvPr id="3" name="Rectangle 2"/>
          <p:cNvSpPr/>
          <p:nvPr/>
        </p:nvSpPr>
        <p:spPr>
          <a:xfrm>
            <a:off x="152400" y="609600"/>
            <a:ext cx="8763000" cy="4585871"/>
          </a:xfrm>
          <a:prstGeom prst="rect">
            <a:avLst/>
          </a:prstGeom>
        </p:spPr>
        <p:txBody>
          <a:bodyPr wrap="square">
            <a:spAutoFit/>
          </a:bodyPr>
          <a:lstStyle/>
          <a:p>
            <a:pPr algn="just">
              <a:spcBef>
                <a:spcPts val="600"/>
              </a:spcBef>
              <a:spcAft>
                <a:spcPts val="600"/>
              </a:spcAft>
              <a:tabLst>
                <a:tab pos="270510" algn="l"/>
              </a:tabLst>
            </a:pPr>
            <a:r>
              <a:rPr lang="en-US" sz="1600" dirty="0">
                <a:ea typeface="Times New Roman" panose="02020603050405020304" pitchFamily="18" charset="0"/>
                <a:cs typeface="Arial" pitchFamily="34" charset="0"/>
              </a:rPr>
              <a:t>Dielectric constant of ferroelectrics materials depend on temperature and reaches a maximum value at Curie temperature and decreases with further increase in temperature according to the Curie-law </a:t>
            </a:r>
            <a:r>
              <a:rPr lang="en-US" sz="1600" i="1" dirty="0">
                <a:ea typeface="Times New Roman" panose="02020603050405020304" pitchFamily="18" charset="0"/>
                <a:cs typeface="Arial" pitchFamily="34" charset="0"/>
                <a:sym typeface="Symbol" panose="05050102010706020507" pitchFamily="18" charset="2"/>
              </a:rPr>
              <a:t></a:t>
            </a:r>
            <a:r>
              <a:rPr lang="en-US" sz="1600" i="1" baseline="-25000" dirty="0">
                <a:ea typeface="Times New Roman" panose="02020603050405020304" pitchFamily="18" charset="0"/>
                <a:cs typeface="Arial" pitchFamily="34" charset="0"/>
              </a:rPr>
              <a:t>r</a:t>
            </a:r>
            <a:r>
              <a:rPr lang="en-US" sz="1600" dirty="0">
                <a:ea typeface="Times New Roman" panose="02020603050405020304" pitchFamily="18" charset="0"/>
                <a:cs typeface="Arial" pitchFamily="34" charset="0"/>
              </a:rPr>
              <a:t>=</a:t>
            </a:r>
            <a:r>
              <a:rPr lang="en-US" sz="1600" i="1" dirty="0">
                <a:ea typeface="Times New Roman" panose="02020603050405020304" pitchFamily="18" charset="0"/>
                <a:cs typeface="Arial" pitchFamily="34" charset="0"/>
              </a:rPr>
              <a:t>C</a:t>
            </a:r>
            <a:r>
              <a:rPr lang="en-US" sz="1600" dirty="0">
                <a:ea typeface="Times New Roman" panose="02020603050405020304" pitchFamily="18" charset="0"/>
                <a:cs typeface="Arial" pitchFamily="34" charset="0"/>
              </a:rPr>
              <a:t>/</a:t>
            </a:r>
            <a:r>
              <a:rPr lang="en-US" sz="1600" i="1" dirty="0">
                <a:ea typeface="Times New Roman" panose="02020603050405020304" pitchFamily="18" charset="0"/>
                <a:cs typeface="Arial" pitchFamily="34" charset="0"/>
              </a:rPr>
              <a:t>T</a:t>
            </a:r>
            <a:r>
              <a:rPr lang="en-US" sz="1600" dirty="0">
                <a:ea typeface="Times New Roman" panose="02020603050405020304" pitchFamily="18" charset="0"/>
                <a:cs typeface="Arial" pitchFamily="34" charset="0"/>
              </a:rPr>
              <a:t>-</a:t>
            </a:r>
            <a:r>
              <a:rPr lang="en-US" sz="1600" i="1" dirty="0">
                <a:ea typeface="Times New Roman" panose="02020603050405020304" pitchFamily="18" charset="0"/>
                <a:cs typeface="Arial" pitchFamily="34" charset="0"/>
              </a:rPr>
              <a:t>T</a:t>
            </a:r>
            <a:r>
              <a:rPr lang="en-US" sz="1600" baseline="-25000" dirty="0">
                <a:ea typeface="Times New Roman" panose="02020603050405020304" pitchFamily="18" charset="0"/>
                <a:cs typeface="Arial" pitchFamily="34" charset="0"/>
              </a:rPr>
              <a:t>o . </a:t>
            </a:r>
            <a:r>
              <a:rPr lang="en-US" sz="1600" dirty="0">
                <a:ea typeface="Times New Roman" panose="02020603050405020304" pitchFamily="18" charset="0"/>
                <a:cs typeface="Arial" pitchFamily="34" charset="0"/>
              </a:rPr>
              <a:t>One of the reasons to use a modified BaTiO</a:t>
            </a:r>
            <a:r>
              <a:rPr lang="en-US" sz="1600" baseline="-25000" dirty="0">
                <a:ea typeface="Times New Roman" panose="02020603050405020304" pitchFamily="18" charset="0"/>
                <a:cs typeface="Arial" pitchFamily="34" charset="0"/>
              </a:rPr>
              <a:t>3</a:t>
            </a:r>
            <a:r>
              <a:rPr lang="en-US" sz="1600" dirty="0">
                <a:ea typeface="Times New Roman" panose="02020603050405020304" pitchFamily="18" charset="0"/>
                <a:cs typeface="Arial" pitchFamily="34" charset="0"/>
              </a:rPr>
              <a:t> is that, the additives have the effect of shifting Curie temperature i.e. shifts the maximum value of permittivity in the temperature range in which it can be exploited. The additives</a:t>
            </a:r>
            <a:r>
              <a:rPr lang="en-US" sz="1600" spc="-10" dirty="0">
                <a:ea typeface="Times New Roman" panose="02020603050405020304" pitchFamily="18" charset="0"/>
                <a:cs typeface="Arial" pitchFamily="34" charset="0"/>
              </a:rPr>
              <a:t> </a:t>
            </a:r>
            <a:r>
              <a:rPr lang="pl-PL" sz="1600" spc="-10" dirty="0">
                <a:ea typeface="Times New Roman" panose="02020603050405020304" pitchFamily="18" charset="0"/>
                <a:cs typeface="Arial" pitchFamily="34" charset="0"/>
              </a:rPr>
              <a:t>which have a higher valency then those being replaced, when present at level exceeding about 0.5wt% generaly inhibit crystal growth and </a:t>
            </a:r>
            <a:r>
              <a:rPr lang="en-US" sz="1600" dirty="0">
                <a:solidFill>
                  <a:srgbClr val="222222"/>
                </a:solidFill>
                <a:ea typeface="Times New Roman" panose="02020603050405020304" pitchFamily="18" charset="0"/>
                <a:cs typeface="Arial" pitchFamily="34" charset="0"/>
              </a:rPr>
              <a:t>move the </a:t>
            </a:r>
            <a:r>
              <a:rPr lang="en-US" sz="1600" dirty="0">
                <a:ea typeface="Times New Roman" panose="02020603050405020304" pitchFamily="18" charset="0"/>
                <a:cs typeface="Arial" pitchFamily="34" charset="0"/>
              </a:rPr>
              <a:t>Curie temperature</a:t>
            </a:r>
            <a:r>
              <a:rPr lang="en-US" sz="1600" dirty="0">
                <a:solidFill>
                  <a:srgbClr val="222222"/>
                </a:solidFill>
                <a:ea typeface="Times New Roman" panose="02020603050405020304" pitchFamily="18" charset="0"/>
                <a:cs typeface="Arial" pitchFamily="34" charset="0"/>
              </a:rPr>
              <a:t> towards lower values</a:t>
            </a:r>
            <a:r>
              <a:rPr lang="en-US" sz="1600" dirty="0">
                <a:ea typeface="Times New Roman" panose="02020603050405020304" pitchFamily="18" charset="0"/>
                <a:cs typeface="Arial" pitchFamily="34" charset="0"/>
              </a:rPr>
              <a:t>. </a:t>
            </a:r>
            <a:r>
              <a:rPr lang="pl-PL" sz="1600" spc="-10" dirty="0">
                <a:ea typeface="Times New Roman" panose="02020603050405020304" pitchFamily="18" charset="0"/>
                <a:cs typeface="Arial" pitchFamily="34" charset="0"/>
              </a:rPr>
              <a:t>Higher valency additives at low concentrations &lt;0.2wt% </a:t>
            </a:r>
            <a:r>
              <a:rPr lang="en-US" sz="1600" dirty="0">
                <a:ea typeface="Times New Roman" panose="02020603050405020304" pitchFamily="18" charset="0"/>
                <a:cs typeface="Arial" pitchFamily="34" charset="0"/>
              </a:rPr>
              <a:t>generally lead to low resistivity of the modified BaTiO</a:t>
            </a:r>
            <a:r>
              <a:rPr lang="en-US" sz="1600" baseline="-25000" dirty="0">
                <a:ea typeface="Times New Roman" panose="02020603050405020304" pitchFamily="18" charset="0"/>
                <a:cs typeface="Arial" pitchFamily="34" charset="0"/>
              </a:rPr>
              <a:t>3</a:t>
            </a:r>
            <a:r>
              <a:rPr lang="en-US" sz="1600" dirty="0">
                <a:ea typeface="Times New Roman" panose="02020603050405020304" pitchFamily="18" charset="0"/>
                <a:cs typeface="Arial" pitchFamily="34" charset="0"/>
              </a:rPr>
              <a:t> .  </a:t>
            </a:r>
          </a:p>
          <a:p>
            <a:pPr indent="270510" algn="just">
              <a:spcBef>
                <a:spcPts val="600"/>
              </a:spcBef>
              <a:spcAft>
                <a:spcPts val="600"/>
              </a:spcAft>
              <a:tabLst>
                <a:tab pos="342900" algn="l"/>
              </a:tabLst>
            </a:pPr>
            <a:r>
              <a:rPr lang="en-US" sz="1600" dirty="0">
                <a:ea typeface="Times New Roman" panose="02020603050405020304" pitchFamily="18" charset="0"/>
                <a:cs typeface="Arial" pitchFamily="34" charset="0"/>
              </a:rPr>
              <a:t>	For the investigation ferroelectrics behavior in paraelectric phase beside the Curie Weiss law we can use modified Curie-Weiss relations which describe the deviation from linearity </a:t>
            </a:r>
            <a:r>
              <a:rPr lang="en-US" sz="1600" i="1" dirty="0">
                <a:ea typeface="Times New Roman" panose="02020603050405020304" pitchFamily="18" charset="0"/>
                <a:cs typeface="Arial" pitchFamily="34" charset="0"/>
                <a:sym typeface="Symbol" panose="05050102010706020507" pitchFamily="18" charset="2"/>
              </a:rPr>
              <a:t></a:t>
            </a:r>
            <a:r>
              <a:rPr lang="en-US" sz="1600" i="1" baseline="-25000" dirty="0">
                <a:ea typeface="Times New Roman" panose="02020603050405020304" pitchFamily="18" charset="0"/>
                <a:cs typeface="Arial" pitchFamily="34" charset="0"/>
              </a:rPr>
              <a:t>r</a:t>
            </a:r>
            <a:r>
              <a:rPr lang="en-US" sz="1600" i="1" dirty="0">
                <a:ea typeface="Times New Roman" panose="02020603050405020304" pitchFamily="18" charset="0"/>
                <a:cs typeface="Arial" pitchFamily="34" charset="0"/>
              </a:rPr>
              <a:t> = f </a:t>
            </a:r>
            <a:r>
              <a:rPr lang="en-US" sz="1600" dirty="0">
                <a:ea typeface="Times New Roman" panose="02020603050405020304" pitchFamily="18" charset="0"/>
                <a:cs typeface="Arial" pitchFamily="34" charset="0"/>
              </a:rPr>
              <a:t>(T) due to the diffuse phase transformations and the dielectric constant frequency </a:t>
            </a:r>
            <a:r>
              <a:rPr lang="en-US" sz="1600" dirty="0" smtClean="0">
                <a:ea typeface="Times New Roman" panose="02020603050405020304" pitchFamily="18" charset="0"/>
                <a:cs typeface="Arial" pitchFamily="34" charset="0"/>
              </a:rPr>
              <a:t>dependence</a:t>
            </a:r>
            <a:r>
              <a:rPr lang="en-US" sz="1600" baseline="30000" dirty="0" smtClean="0">
                <a:ea typeface="Times New Roman" panose="02020603050405020304" pitchFamily="18" charset="0"/>
                <a:cs typeface="Arial" pitchFamily="34" charset="0"/>
              </a:rPr>
              <a:t>*</a:t>
            </a:r>
            <a:r>
              <a:rPr lang="en-US" sz="1600" dirty="0" smtClean="0">
                <a:ea typeface="Times New Roman" panose="02020603050405020304" pitchFamily="18" charset="0"/>
                <a:cs typeface="Arial" pitchFamily="34" charset="0"/>
              </a:rPr>
              <a:t>.</a:t>
            </a:r>
            <a:endParaRPr lang="en-US" sz="1600" dirty="0">
              <a:ea typeface="Times New Roman" panose="02020603050405020304" pitchFamily="18" charset="0"/>
              <a:cs typeface="Arial" pitchFamily="34" charset="0"/>
            </a:endParaRPr>
          </a:p>
          <a:p>
            <a:pPr indent="270510" algn="just">
              <a:spcBef>
                <a:spcPts val="600"/>
              </a:spcBef>
              <a:spcAft>
                <a:spcPts val="600"/>
              </a:spcAft>
              <a:tabLst>
                <a:tab pos="342900" algn="l"/>
              </a:tabLst>
            </a:pPr>
            <a:r>
              <a:rPr lang="en-US" sz="1600" dirty="0">
                <a:ea typeface="Times New Roman" panose="02020603050405020304" pitchFamily="18" charset="0"/>
                <a:cs typeface="Arial" pitchFamily="34" charset="0"/>
              </a:rPr>
              <a:t>	The purpose of this paper is the dielectric properties Ho doped BaTiO</a:t>
            </a:r>
            <a:r>
              <a:rPr lang="en-US" sz="1600" baseline="-25000" dirty="0">
                <a:ea typeface="Times New Roman" panose="02020603050405020304" pitchFamily="18" charset="0"/>
                <a:cs typeface="Arial" pitchFamily="34" charset="0"/>
              </a:rPr>
              <a:t>3</a:t>
            </a:r>
            <a:r>
              <a:rPr lang="en-US" sz="1600" dirty="0">
                <a:ea typeface="Times New Roman" panose="02020603050405020304" pitchFamily="18" charset="0"/>
                <a:cs typeface="Arial" pitchFamily="34" charset="0"/>
              </a:rPr>
              <a:t> ceramics investigation in function of different amount of dopant concentration and fractal correction related to fractal-like structure of the material. The Curie-Weiss and modified Curie-Weiss law is used to clarify the influence of dopant on the dielectric properties and phase transformation in BaTiO</a:t>
            </a:r>
            <a:r>
              <a:rPr lang="en-US" sz="1600" baseline="-25000" dirty="0">
                <a:ea typeface="Times New Roman" panose="02020603050405020304" pitchFamily="18" charset="0"/>
                <a:cs typeface="Arial" pitchFamily="34" charset="0"/>
              </a:rPr>
              <a:t>3</a:t>
            </a:r>
            <a:r>
              <a:rPr lang="en-US" sz="1600" dirty="0" smtClean="0">
                <a:ea typeface="Times New Roman" panose="02020603050405020304" pitchFamily="18" charset="0"/>
                <a:cs typeface="Arial" pitchFamily="34" charset="0"/>
              </a:rPr>
              <a:t>.</a:t>
            </a:r>
          </a:p>
        </p:txBody>
      </p:sp>
      <p:sp>
        <p:nvSpPr>
          <p:cNvPr id="4" name="Rectangle 3"/>
          <p:cNvSpPr/>
          <p:nvPr/>
        </p:nvSpPr>
        <p:spPr>
          <a:xfrm>
            <a:off x="152400" y="6017796"/>
            <a:ext cx="8534400" cy="338554"/>
          </a:xfrm>
          <a:prstGeom prst="rect">
            <a:avLst/>
          </a:prstGeom>
        </p:spPr>
        <p:txBody>
          <a:bodyPr wrap="square">
            <a:spAutoFit/>
          </a:bodyPr>
          <a:lstStyle/>
          <a:p>
            <a:pPr indent="270510" algn="just">
              <a:spcBef>
                <a:spcPts val="0"/>
              </a:spcBef>
              <a:spcAft>
                <a:spcPts val="600"/>
              </a:spcAft>
              <a:tabLst>
                <a:tab pos="342900" algn="l"/>
              </a:tabLst>
            </a:pPr>
            <a:r>
              <a:rPr lang="en-US" sz="1600" baseline="30000" dirty="0" smtClean="0">
                <a:latin typeface="Times New Roman" panose="02020603050405020304" pitchFamily="18" charset="0"/>
                <a:ea typeface="Times New Roman" panose="02020603050405020304" pitchFamily="18" charset="0"/>
              </a:rPr>
              <a:t>* </a:t>
            </a:r>
            <a:r>
              <a:rPr lang="en-US" sz="1600" dirty="0">
                <a:latin typeface="Times New Roman" panose="02020603050405020304" pitchFamily="18" charset="0"/>
                <a:ea typeface="Times New Roman" panose="02020603050405020304" pitchFamily="18" charset="0"/>
              </a:rPr>
              <a:t>I. </a:t>
            </a:r>
            <a:r>
              <a:rPr lang="en-US" sz="1600" dirty="0" err="1">
                <a:latin typeface="Times New Roman" panose="02020603050405020304" pitchFamily="18" charset="0"/>
                <a:ea typeface="Times New Roman" panose="02020603050405020304" pitchFamily="18" charset="0"/>
              </a:rPr>
              <a:t>Isupov</a:t>
            </a:r>
            <a:r>
              <a:rPr lang="en-US" sz="1600" dirty="0">
                <a:latin typeface="Times New Roman" panose="02020603050405020304" pitchFamily="18" charset="0"/>
                <a:ea typeface="Times New Roman" panose="02020603050405020304" pitchFamily="18" charset="0"/>
              </a:rPr>
              <a:t>, “ Some problems of diffuse ferroelectric phase transition“, </a:t>
            </a:r>
            <a:r>
              <a:rPr lang="en-US" sz="1600" i="1" dirty="0">
                <a:latin typeface="Times New Roman" panose="02020603050405020304" pitchFamily="18" charset="0"/>
                <a:ea typeface="Times New Roman" panose="02020603050405020304" pitchFamily="18" charset="0"/>
              </a:rPr>
              <a:t>Ferroelectric </a:t>
            </a:r>
            <a:r>
              <a:rPr lang="en-US" sz="1600" dirty="0">
                <a:latin typeface="Times New Roman" panose="02020603050405020304" pitchFamily="18" charset="0"/>
                <a:ea typeface="Times New Roman" panose="02020603050405020304" pitchFamily="18" charset="0"/>
              </a:rPr>
              <a:t>90, (1989).</a:t>
            </a:r>
          </a:p>
        </p:txBody>
      </p:sp>
      <p:cxnSp>
        <p:nvCxnSpPr>
          <p:cNvPr id="6" name="Straight Connector 5"/>
          <p:cNvCxnSpPr/>
          <p:nvPr/>
        </p:nvCxnSpPr>
        <p:spPr>
          <a:xfrm>
            <a:off x="304800" y="5943600"/>
            <a:ext cx="23622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518272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540661" y="6423019"/>
            <a:ext cx="2133600" cy="365125"/>
          </a:xfrm>
        </p:spPr>
        <p:txBody>
          <a:bodyPr/>
          <a:lstStyle/>
          <a:p>
            <a:fld id="{8A11FBEA-6920-4BC2-ABDC-DA77A1700F91}" type="slidenum">
              <a:rPr lang="en-US" altLang="en-US" smtClean="0"/>
              <a:pPr/>
              <a:t>31</a:t>
            </a:fld>
            <a:endParaRPr lang="en-US" altLang="en-US"/>
          </a:p>
        </p:txBody>
      </p:sp>
      <p:sp>
        <p:nvSpPr>
          <p:cNvPr id="3" name="Rectangle 2"/>
          <p:cNvSpPr/>
          <p:nvPr/>
        </p:nvSpPr>
        <p:spPr>
          <a:xfrm>
            <a:off x="228600" y="685800"/>
            <a:ext cx="8610600" cy="1754326"/>
          </a:xfrm>
          <a:prstGeom prst="rect">
            <a:avLst/>
          </a:prstGeom>
        </p:spPr>
        <p:txBody>
          <a:bodyPr wrap="square">
            <a:spAutoFit/>
          </a:bodyPr>
          <a:lstStyle/>
          <a:p>
            <a:pPr indent="270510" algn="just">
              <a:spcBef>
                <a:spcPts val="600"/>
              </a:spcBef>
              <a:spcAft>
                <a:spcPts val="0"/>
              </a:spcAft>
            </a:pPr>
            <a:r>
              <a:rPr lang="en-US" sz="1600" dirty="0">
                <a:ea typeface="Times New Roman" panose="02020603050405020304" pitchFamily="18" charset="0"/>
                <a:cs typeface="Arial" pitchFamily="34" charset="0"/>
              </a:rPr>
              <a:t>The Curie temperature (</a:t>
            </a:r>
            <a:r>
              <a:rPr lang="en-US" sz="1600" i="1" dirty="0" err="1">
                <a:ea typeface="Times New Roman" panose="02020603050405020304" pitchFamily="18" charset="0"/>
                <a:cs typeface="Arial" pitchFamily="34" charset="0"/>
              </a:rPr>
              <a:t>T</a:t>
            </a:r>
            <a:r>
              <a:rPr lang="en-US" sz="1600" i="1" baseline="-25000" dirty="0" err="1">
                <a:ea typeface="Times New Roman" panose="02020603050405020304" pitchFamily="18" charset="0"/>
                <a:cs typeface="Arial" pitchFamily="34" charset="0"/>
              </a:rPr>
              <a:t>C</a:t>
            </a:r>
            <a:r>
              <a:rPr lang="en-US" sz="1600" dirty="0">
                <a:ea typeface="Times New Roman" panose="02020603050405020304" pitchFamily="18" charset="0"/>
                <a:cs typeface="Arial" pitchFamily="34" charset="0"/>
              </a:rPr>
              <a:t>), determined from the maximum of the dielectric constant </a:t>
            </a:r>
            <a:r>
              <a:rPr lang="en-US" sz="1600" i="1" dirty="0">
                <a:ea typeface="Times New Roman" panose="02020603050405020304" pitchFamily="18" charset="0"/>
                <a:cs typeface="Arial" pitchFamily="34" charset="0"/>
                <a:sym typeface="Symbol" panose="05050102010706020507" pitchFamily="18" charset="2"/>
              </a:rPr>
              <a:t></a:t>
            </a:r>
            <a:r>
              <a:rPr lang="en-US" sz="1600" i="1" baseline="-25000" dirty="0">
                <a:ea typeface="Times New Roman" panose="02020603050405020304" pitchFamily="18" charset="0"/>
                <a:cs typeface="Arial" pitchFamily="34" charset="0"/>
              </a:rPr>
              <a:t>r</a:t>
            </a:r>
            <a:r>
              <a:rPr lang="en-US" sz="1600" dirty="0">
                <a:ea typeface="Times New Roman" panose="02020603050405020304" pitchFamily="18" charset="0"/>
                <a:cs typeface="Arial" pitchFamily="34" charset="0"/>
              </a:rPr>
              <a:t> in the dielectric temperature characteristic, was in the range from 124 to </a:t>
            </a:r>
            <a:r>
              <a:rPr lang="en-US" sz="1600" dirty="0" err="1">
                <a:ea typeface="Times New Roman" panose="02020603050405020304" pitchFamily="18" charset="0"/>
                <a:cs typeface="Arial" pitchFamily="34" charset="0"/>
              </a:rPr>
              <a:t>129</a:t>
            </a:r>
            <a:r>
              <a:rPr lang="en-US" sz="1600" baseline="30000" dirty="0" err="1">
                <a:ea typeface="Times New Roman" panose="02020603050405020304" pitchFamily="18" charset="0"/>
                <a:cs typeface="Arial" pitchFamily="34" charset="0"/>
              </a:rPr>
              <a:t>o</a:t>
            </a:r>
            <a:r>
              <a:rPr lang="en-US" sz="1600" dirty="0" err="1">
                <a:ea typeface="Times New Roman" panose="02020603050405020304" pitchFamily="18" charset="0"/>
                <a:cs typeface="Arial" pitchFamily="34" charset="0"/>
              </a:rPr>
              <a:t>C</a:t>
            </a:r>
            <a:r>
              <a:rPr lang="en-US" sz="1600" dirty="0">
                <a:ea typeface="Times New Roman" panose="02020603050405020304" pitchFamily="18" charset="0"/>
                <a:cs typeface="Arial" pitchFamily="34" charset="0"/>
              </a:rPr>
              <a:t> being lower for low doped Ho-BaTiO</a:t>
            </a:r>
            <a:r>
              <a:rPr lang="en-US" sz="1600" baseline="-25000" dirty="0">
                <a:ea typeface="Times New Roman" panose="02020603050405020304" pitchFamily="18" charset="0"/>
                <a:cs typeface="Arial" pitchFamily="34" charset="0"/>
              </a:rPr>
              <a:t>3</a:t>
            </a:r>
            <a:r>
              <a:rPr lang="en-US" sz="1600" dirty="0">
                <a:ea typeface="Times New Roman" panose="02020603050405020304" pitchFamily="18" charset="0"/>
                <a:cs typeface="Arial" pitchFamily="34" charset="0"/>
              </a:rPr>
              <a:t>. </a:t>
            </a:r>
            <a:endParaRPr lang="en-US" sz="1600" dirty="0" smtClean="0">
              <a:ea typeface="Times New Roman" panose="02020603050405020304" pitchFamily="18" charset="0"/>
              <a:cs typeface="Arial" pitchFamily="34" charset="0"/>
            </a:endParaRPr>
          </a:p>
          <a:p>
            <a:pPr indent="270510" algn="just">
              <a:spcBef>
                <a:spcPts val="600"/>
              </a:spcBef>
              <a:spcAft>
                <a:spcPts val="0"/>
              </a:spcAft>
            </a:pPr>
            <a:r>
              <a:rPr lang="en-US" sz="1600" dirty="0">
                <a:ea typeface="Times New Roman" panose="02020603050405020304" pitchFamily="18" charset="0"/>
                <a:cs typeface="Arial" pitchFamily="34" charset="0"/>
              </a:rPr>
              <a:t>All specimens have almost sharp phase transition and follow the Curie-Weiss law (Fig. 4). For T </a:t>
            </a:r>
            <a:r>
              <a:rPr lang="en-US" sz="1600" dirty="0">
                <a:ea typeface="Times New Roman" panose="02020603050405020304" pitchFamily="18" charset="0"/>
                <a:cs typeface="Arial" pitchFamily="34" charset="0"/>
                <a:sym typeface="Symbol" panose="05050102010706020507" pitchFamily="18" charset="2"/>
              </a:rPr>
              <a:t></a:t>
            </a:r>
            <a:r>
              <a:rPr lang="en-US" sz="1600" dirty="0">
                <a:ea typeface="Times New Roman" panose="02020603050405020304" pitchFamily="18" charset="0"/>
                <a:cs typeface="Arial" pitchFamily="34" charset="0"/>
              </a:rPr>
              <a:t> </a:t>
            </a:r>
            <a:r>
              <a:rPr lang="en-US" sz="1600" dirty="0" err="1">
                <a:ea typeface="Times New Roman" panose="02020603050405020304" pitchFamily="18" charset="0"/>
                <a:cs typeface="Arial" pitchFamily="34" charset="0"/>
              </a:rPr>
              <a:t>Tc</a:t>
            </a:r>
            <a:r>
              <a:rPr lang="en-US" sz="1600" dirty="0">
                <a:ea typeface="Times New Roman" panose="02020603050405020304" pitchFamily="18" charset="0"/>
                <a:cs typeface="Arial" pitchFamily="34" charset="0"/>
              </a:rPr>
              <a:t>  (</a:t>
            </a:r>
            <a:r>
              <a:rPr lang="en-US" sz="1600" dirty="0" err="1">
                <a:ea typeface="Times New Roman" panose="02020603050405020304" pitchFamily="18" charset="0"/>
                <a:cs typeface="Arial" pitchFamily="34" charset="0"/>
              </a:rPr>
              <a:t>Tc</a:t>
            </a:r>
            <a:r>
              <a:rPr lang="en-US" sz="1600" dirty="0">
                <a:ea typeface="Times New Roman" panose="02020603050405020304" pitchFamily="18" charset="0"/>
                <a:cs typeface="Arial" pitchFamily="34" charset="0"/>
              </a:rPr>
              <a:t>- the Curie temperature),</a:t>
            </a:r>
            <a:r>
              <a:rPr lang="en-US" sz="1600" dirty="0">
                <a:latin typeface="Times New Roman" panose="02020603050405020304" pitchFamily="18" charset="0"/>
                <a:ea typeface="Times New Roman" panose="02020603050405020304" pitchFamily="18" charset="0"/>
              </a:rPr>
              <a:t> </a:t>
            </a:r>
            <a:r>
              <a:rPr lang="en-US" sz="1600" dirty="0">
                <a:latin typeface="Times New Roman" panose="02020603050405020304" pitchFamily="18" charset="0"/>
                <a:ea typeface="Times New Roman" panose="02020603050405020304" pitchFamily="18" charset="0"/>
                <a:sym typeface="Symbol" panose="05050102010706020507" pitchFamily="18" charset="2"/>
              </a:rPr>
              <a:t></a:t>
            </a:r>
            <a:r>
              <a:rPr lang="en-US" sz="1600" baseline="-25000" dirty="0">
                <a:latin typeface="Times New Roman" panose="02020603050405020304" pitchFamily="18" charset="0"/>
                <a:ea typeface="Times New Roman" panose="02020603050405020304" pitchFamily="18" charset="0"/>
              </a:rPr>
              <a:t>r </a:t>
            </a:r>
            <a:r>
              <a:rPr lang="en-US" sz="1600" dirty="0">
                <a:ea typeface="Times New Roman" panose="02020603050405020304" pitchFamily="18" charset="0"/>
                <a:cs typeface="Arial" pitchFamily="34" charset="0"/>
              </a:rPr>
              <a:t>obeys the Curie-Weiss law</a:t>
            </a:r>
          </a:p>
          <a:p>
            <a:pPr indent="270510" algn="just">
              <a:spcBef>
                <a:spcPts val="600"/>
              </a:spcBef>
              <a:spcAft>
                <a:spcPts val="0"/>
              </a:spcAft>
            </a:pPr>
            <a:endParaRPr lang="en-US" dirty="0">
              <a:effectLst/>
              <a:ea typeface="Times New Roman" panose="02020603050405020304" pitchFamily="18" charset="0"/>
              <a:cs typeface="Arial" pitchFamily="34" charset="0"/>
            </a:endParaRPr>
          </a:p>
        </p:txBody>
      </p:sp>
      <p:graphicFrame>
        <p:nvGraphicFramePr>
          <p:cNvPr id="5" name="Object 4"/>
          <p:cNvGraphicFramePr>
            <a:graphicFrameLocks noChangeAspect="1"/>
          </p:cNvGraphicFramePr>
          <p:nvPr>
            <p:extLst>
              <p:ext uri="{D42A27DB-BD31-4B8C-83A1-F6EECF244321}">
                <p14:modId xmlns:p14="http://schemas.microsoft.com/office/powerpoint/2010/main" val="2741505683"/>
              </p:ext>
            </p:extLst>
          </p:nvPr>
        </p:nvGraphicFramePr>
        <p:xfrm>
          <a:off x="3429000" y="2286000"/>
          <a:ext cx="1161853" cy="680108"/>
        </p:xfrm>
        <a:graphic>
          <a:graphicData uri="http://schemas.openxmlformats.org/presentationml/2006/ole">
            <mc:AlternateContent xmlns:mc="http://schemas.openxmlformats.org/markup-compatibility/2006">
              <mc:Choice xmlns:v="urn:schemas-microsoft-com:vml" Requires="v">
                <p:oleObj spid="_x0000_s47166" name="Equation" r:id="rId3" imgW="736600" imgH="431800" progId="Equation.3">
                  <p:embed/>
                </p:oleObj>
              </mc:Choice>
              <mc:Fallback>
                <p:oleObj name="Equation" r:id="rId3" imgW="736600" imgH="431800"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9000" y="2286000"/>
                        <a:ext cx="1161853" cy="680108"/>
                      </a:xfrm>
                      <a:prstGeom prst="rect">
                        <a:avLst/>
                      </a:prstGeom>
                      <a:noFill/>
                    </p:spPr>
                  </p:pic>
                </p:oleObj>
              </mc:Fallback>
            </mc:AlternateContent>
          </a:graphicData>
        </a:graphic>
      </p:graphicFrame>
      <p:sp>
        <p:nvSpPr>
          <p:cNvPr id="6" name="Rectangle 5"/>
          <p:cNvSpPr/>
          <p:nvPr/>
        </p:nvSpPr>
        <p:spPr>
          <a:xfrm>
            <a:off x="376203" y="3549624"/>
            <a:ext cx="2951449" cy="661720"/>
          </a:xfrm>
          <a:prstGeom prst="rect">
            <a:avLst/>
          </a:prstGeom>
        </p:spPr>
        <p:txBody>
          <a:bodyPr wrap="none">
            <a:spAutoFit/>
          </a:bodyPr>
          <a:lstStyle/>
          <a:p>
            <a:pPr algn="just">
              <a:spcBef>
                <a:spcPts val="600"/>
              </a:spcBef>
              <a:spcAft>
                <a:spcPts val="0"/>
              </a:spcAft>
            </a:pPr>
            <a:r>
              <a:rPr lang="en-US" sz="1600" dirty="0">
                <a:ea typeface="Times New Roman" panose="02020603050405020304" pitchFamily="18" charset="0"/>
                <a:cs typeface="Arial" pitchFamily="34" charset="0"/>
              </a:rPr>
              <a:t>with Curie constant</a:t>
            </a:r>
            <a:r>
              <a:rPr lang="en-US" sz="1600" i="1" dirty="0">
                <a:ea typeface="Times New Roman" panose="02020603050405020304" pitchFamily="18" charset="0"/>
                <a:cs typeface="Arial" pitchFamily="34" charset="0"/>
              </a:rPr>
              <a:t> C</a:t>
            </a:r>
            <a:r>
              <a:rPr lang="en-US" sz="1600" dirty="0">
                <a:ea typeface="Times New Roman" panose="02020603050405020304" pitchFamily="18" charset="0"/>
                <a:cs typeface="Arial" pitchFamily="34" charset="0"/>
              </a:rPr>
              <a:t>=1.5</a:t>
            </a:r>
            <a:r>
              <a:rPr lang="en-US" sz="1600" dirty="0">
                <a:ea typeface="Times New Roman" panose="02020603050405020304" pitchFamily="18" charset="0"/>
                <a:cs typeface="Arial" pitchFamily="34" charset="0"/>
                <a:sym typeface="Symbol" panose="05050102010706020507" pitchFamily="18" charset="2"/>
              </a:rPr>
              <a:t></a:t>
            </a:r>
            <a:r>
              <a:rPr lang="en-US" sz="1600" dirty="0">
                <a:ea typeface="Times New Roman" panose="02020603050405020304" pitchFamily="18" charset="0"/>
                <a:cs typeface="Arial" pitchFamily="34" charset="0"/>
              </a:rPr>
              <a:t>10</a:t>
            </a:r>
            <a:r>
              <a:rPr lang="en-US" sz="1600" baseline="30000" dirty="0">
                <a:ea typeface="Times New Roman" panose="02020603050405020304" pitchFamily="18" charset="0"/>
                <a:cs typeface="Arial" pitchFamily="34" charset="0"/>
              </a:rPr>
              <a:t>5</a:t>
            </a:r>
            <a:r>
              <a:rPr lang="en-US" sz="1600" dirty="0" smtClean="0">
                <a:ea typeface="Times New Roman" panose="02020603050405020304" pitchFamily="18" charset="0"/>
                <a:cs typeface="Arial" pitchFamily="34" charset="0"/>
              </a:rPr>
              <a:t>.</a:t>
            </a:r>
          </a:p>
          <a:p>
            <a:pPr algn="just">
              <a:spcBef>
                <a:spcPts val="600"/>
              </a:spcBef>
              <a:spcAft>
                <a:spcPts val="0"/>
              </a:spcAft>
            </a:pPr>
            <a:endParaRPr lang="en-US" sz="1600" dirty="0">
              <a:effectLst/>
              <a:latin typeface="Times New Roman" panose="02020603050405020304" pitchFamily="18" charset="0"/>
              <a:ea typeface="Times New Roman" panose="02020603050405020304" pitchFamily="18" charset="0"/>
            </a:endParaRPr>
          </a:p>
        </p:txBody>
      </p:sp>
      <p:sp>
        <p:nvSpPr>
          <p:cNvPr id="7" name="Rectangle 6"/>
          <p:cNvSpPr/>
          <p:nvPr/>
        </p:nvSpPr>
        <p:spPr>
          <a:xfrm>
            <a:off x="328914" y="4038600"/>
            <a:ext cx="8382000" cy="1815882"/>
          </a:xfrm>
          <a:prstGeom prst="rect">
            <a:avLst/>
          </a:prstGeom>
        </p:spPr>
        <p:txBody>
          <a:bodyPr wrap="square">
            <a:spAutoFit/>
          </a:bodyPr>
          <a:lstStyle/>
          <a:p>
            <a:pPr indent="270510" algn="just">
              <a:spcBef>
                <a:spcPts val="600"/>
              </a:spcBef>
              <a:spcAft>
                <a:spcPts val="0"/>
              </a:spcAft>
            </a:pPr>
            <a:r>
              <a:rPr lang="en-US" sz="1600" dirty="0">
                <a:ea typeface="Times New Roman" panose="02020603050405020304" pitchFamily="18" charset="0"/>
                <a:cs typeface="Arial" pitchFamily="34" charset="0"/>
              </a:rPr>
              <a:t>The Curie constant (</a:t>
            </a:r>
            <a:r>
              <a:rPr lang="en-US" sz="1600" i="1" dirty="0">
                <a:ea typeface="Times New Roman" panose="02020603050405020304" pitchFamily="18" charset="0"/>
                <a:cs typeface="Arial" pitchFamily="34" charset="0"/>
              </a:rPr>
              <a:t>C</a:t>
            </a:r>
            <a:r>
              <a:rPr lang="en-US" sz="1600" dirty="0">
                <a:ea typeface="Times New Roman" panose="02020603050405020304" pitchFamily="18" charset="0"/>
                <a:cs typeface="Arial" pitchFamily="34" charset="0"/>
              </a:rPr>
              <a:t>) decreases with the increase of additive amount and have an extrapolated Curie-Weiss temperature (</a:t>
            </a:r>
            <a:r>
              <a:rPr lang="en-US" sz="1600" i="1" dirty="0" err="1">
                <a:ea typeface="Times New Roman" panose="02020603050405020304" pitchFamily="18" charset="0"/>
                <a:cs typeface="Arial" pitchFamily="34" charset="0"/>
              </a:rPr>
              <a:t>T</a:t>
            </a:r>
            <a:r>
              <a:rPr lang="en-US" sz="1600" baseline="-25000" dirty="0" err="1">
                <a:ea typeface="Times New Roman" panose="02020603050405020304" pitchFamily="18" charset="0"/>
                <a:cs typeface="Arial" pitchFamily="34" charset="0"/>
              </a:rPr>
              <a:t>0</a:t>
            </a:r>
            <a:r>
              <a:rPr lang="en-US" sz="1600" dirty="0">
                <a:ea typeface="Times New Roman" panose="02020603050405020304" pitchFamily="18" charset="0"/>
                <a:cs typeface="Arial" pitchFamily="34" charset="0"/>
              </a:rPr>
              <a:t>) down to lower temperature (</a:t>
            </a:r>
            <a:r>
              <a:rPr lang="en-US" sz="1600" dirty="0" err="1">
                <a:ea typeface="Times New Roman" panose="02020603050405020304" pitchFamily="18" charset="0"/>
                <a:cs typeface="Arial" pitchFamily="34" charset="0"/>
              </a:rPr>
              <a:t>Fig.5</a:t>
            </a:r>
            <a:r>
              <a:rPr lang="en-US" sz="1600" dirty="0">
                <a:ea typeface="Times New Roman" panose="02020603050405020304" pitchFamily="18" charset="0"/>
                <a:cs typeface="Arial" pitchFamily="34" charset="0"/>
              </a:rPr>
              <a:t> and </a:t>
            </a:r>
            <a:r>
              <a:rPr lang="en-US" sz="1600" dirty="0" err="1">
                <a:ea typeface="Times New Roman" panose="02020603050405020304" pitchFamily="18" charset="0"/>
                <a:cs typeface="Arial" pitchFamily="34" charset="0"/>
              </a:rPr>
              <a:t>Fig.6</a:t>
            </a:r>
            <a:r>
              <a:rPr lang="en-US" sz="1600" dirty="0">
                <a:ea typeface="Times New Roman" panose="02020603050405020304" pitchFamily="18" charset="0"/>
                <a:cs typeface="Arial" pitchFamily="34" charset="0"/>
              </a:rPr>
              <a:t>). In </a:t>
            </a:r>
            <a:r>
              <a:rPr lang="en-US" sz="1600" dirty="0" err="1">
                <a:ea typeface="Times New Roman" panose="02020603050405020304" pitchFamily="18" charset="0"/>
                <a:cs typeface="Arial" pitchFamily="34" charset="0"/>
              </a:rPr>
              <a:t>0.01wt</a:t>
            </a:r>
            <a:r>
              <a:rPr lang="en-US" sz="1600" dirty="0">
                <a:ea typeface="Times New Roman" panose="02020603050405020304" pitchFamily="18" charset="0"/>
                <a:cs typeface="Arial" pitchFamily="34" charset="0"/>
              </a:rPr>
              <a:t> % doped samples, that exhibit a high density, the Curie constant is higher compared to the high doped samples. It is known that the value of Curie constant is related to the grain size and porosity of samples. The highest value of </a:t>
            </a:r>
            <a:r>
              <a:rPr lang="en-US" sz="1600" i="1" dirty="0">
                <a:ea typeface="Times New Roman" panose="02020603050405020304" pitchFamily="18" charset="0"/>
                <a:cs typeface="Arial" pitchFamily="34" charset="0"/>
              </a:rPr>
              <a:t>C </a:t>
            </a:r>
            <a:r>
              <a:rPr lang="en-US" sz="1600" dirty="0">
                <a:ea typeface="Times New Roman" panose="02020603050405020304" pitchFamily="18" charset="0"/>
                <a:cs typeface="Arial" pitchFamily="34" charset="0"/>
              </a:rPr>
              <a:t>(</a:t>
            </a:r>
            <a:r>
              <a:rPr lang="en-US" sz="1600" i="1" dirty="0">
                <a:ea typeface="Times New Roman" panose="02020603050405020304" pitchFamily="18" charset="0"/>
                <a:cs typeface="Arial" pitchFamily="34" charset="0"/>
              </a:rPr>
              <a:t>C</a:t>
            </a:r>
            <a:r>
              <a:rPr lang="en-US" sz="1600" dirty="0">
                <a:ea typeface="Times New Roman" panose="02020603050405020304" pitchFamily="18" charset="0"/>
                <a:cs typeface="Arial" pitchFamily="34" charset="0"/>
              </a:rPr>
              <a:t>=1.50</a:t>
            </a:r>
            <a:r>
              <a:rPr lang="en-US" sz="1600" dirty="0">
                <a:ea typeface="Times New Roman" panose="02020603050405020304" pitchFamily="18" charset="0"/>
                <a:cs typeface="Arial" pitchFamily="34" charset="0"/>
                <a:sym typeface="Symbol" panose="05050102010706020507" pitchFamily="18" charset="2"/>
              </a:rPr>
              <a:t></a:t>
            </a:r>
            <a:r>
              <a:rPr lang="en-US" sz="1600" dirty="0">
                <a:ea typeface="Times New Roman" panose="02020603050405020304" pitchFamily="18" charset="0"/>
                <a:cs typeface="Arial" pitchFamily="34" charset="0"/>
              </a:rPr>
              <a:t>10</a:t>
            </a:r>
            <a:r>
              <a:rPr lang="en-US" sz="1600" baseline="30000" dirty="0">
                <a:ea typeface="Times New Roman" panose="02020603050405020304" pitchFamily="18" charset="0"/>
                <a:cs typeface="Arial" pitchFamily="34" charset="0"/>
              </a:rPr>
              <a:t>5</a:t>
            </a:r>
            <a:r>
              <a:rPr lang="en-US" sz="1600" dirty="0">
                <a:ea typeface="Times New Roman" panose="02020603050405020304" pitchFamily="18" charset="0"/>
                <a:cs typeface="Arial" pitchFamily="34" charset="0"/>
              </a:rPr>
              <a:t>) was measured in 0.01 Ho-BaTiO</a:t>
            </a:r>
            <a:r>
              <a:rPr lang="en-US" sz="1600" baseline="-25000" dirty="0">
                <a:ea typeface="Times New Roman" panose="02020603050405020304" pitchFamily="18" charset="0"/>
                <a:cs typeface="Arial" pitchFamily="34" charset="0"/>
              </a:rPr>
              <a:t>3</a:t>
            </a:r>
            <a:r>
              <a:rPr lang="en-US" sz="1600" dirty="0">
                <a:ea typeface="Times New Roman" panose="02020603050405020304" pitchFamily="18" charset="0"/>
                <a:cs typeface="Arial" pitchFamily="34" charset="0"/>
              </a:rPr>
              <a:t>-ceramics. The Curie constant </a:t>
            </a:r>
            <a:r>
              <a:rPr lang="en-US" sz="1600" i="1" dirty="0">
                <a:ea typeface="Times New Roman" panose="02020603050405020304" pitchFamily="18" charset="0"/>
                <a:cs typeface="Arial" pitchFamily="34" charset="0"/>
              </a:rPr>
              <a:t>C </a:t>
            </a:r>
            <a:r>
              <a:rPr lang="en-US" sz="1600" dirty="0">
                <a:ea typeface="Times New Roman" panose="02020603050405020304" pitchFamily="18" charset="0"/>
                <a:cs typeface="Arial" pitchFamily="34" charset="0"/>
              </a:rPr>
              <a:t>and the Curie-Weiss temperature </a:t>
            </a:r>
            <a:r>
              <a:rPr lang="en-US" sz="1600" i="1" dirty="0" err="1">
                <a:ea typeface="Times New Roman" panose="02020603050405020304" pitchFamily="18" charset="0"/>
                <a:cs typeface="Arial" pitchFamily="34" charset="0"/>
              </a:rPr>
              <a:t>T</a:t>
            </a:r>
            <a:r>
              <a:rPr lang="en-US" sz="1600" baseline="-25000" dirty="0" err="1">
                <a:ea typeface="Times New Roman" panose="02020603050405020304" pitchFamily="18" charset="0"/>
                <a:cs typeface="Arial" pitchFamily="34" charset="0"/>
              </a:rPr>
              <a:t>0</a:t>
            </a:r>
            <a:r>
              <a:rPr lang="en-US" sz="1600" i="1" dirty="0">
                <a:ea typeface="Times New Roman" panose="02020603050405020304" pitchFamily="18" charset="0"/>
                <a:cs typeface="Arial" pitchFamily="34" charset="0"/>
              </a:rPr>
              <a:t> </a:t>
            </a:r>
            <a:r>
              <a:rPr lang="en-US" sz="1600" dirty="0">
                <a:ea typeface="Times New Roman" panose="02020603050405020304" pitchFamily="18" charset="0"/>
                <a:cs typeface="Arial" pitchFamily="34" charset="0"/>
              </a:rPr>
              <a:t>values were given in Table 1. </a:t>
            </a:r>
            <a:endParaRPr lang="en-US" sz="1600" dirty="0">
              <a:effectLst/>
              <a:ea typeface="Times New Roman" panose="02020603050405020304" pitchFamily="18" charset="0"/>
              <a:cs typeface="Arial" pitchFamily="34" charset="0"/>
            </a:endParaRPr>
          </a:p>
        </p:txBody>
      </p:sp>
    </p:spTree>
    <p:extLst>
      <p:ext uri="{BB962C8B-B14F-4D97-AF65-F5344CB8AC3E}">
        <p14:creationId xmlns:p14="http://schemas.microsoft.com/office/powerpoint/2010/main" val="27872408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A11FBEA-6920-4BC2-ABDC-DA77A1700F91}" type="slidenum">
              <a:rPr lang="en-US" altLang="en-US" smtClean="0"/>
              <a:pPr/>
              <a:t>32</a:t>
            </a:fld>
            <a:endParaRPr lang="en-US" altLang="en-US"/>
          </a:p>
        </p:txBody>
      </p:sp>
      <p:sp>
        <p:nvSpPr>
          <p:cNvPr id="3" name="Rectangle 2"/>
          <p:cNvSpPr/>
          <p:nvPr/>
        </p:nvSpPr>
        <p:spPr>
          <a:xfrm>
            <a:off x="457200" y="685800"/>
            <a:ext cx="8153400" cy="830997"/>
          </a:xfrm>
          <a:prstGeom prst="rect">
            <a:avLst/>
          </a:prstGeom>
        </p:spPr>
        <p:txBody>
          <a:bodyPr wrap="square">
            <a:spAutoFit/>
          </a:bodyPr>
          <a:lstStyle/>
          <a:p>
            <a:pPr algn="just">
              <a:spcAft>
                <a:spcPts val="0"/>
              </a:spcAft>
            </a:pPr>
            <a:r>
              <a:rPr lang="en-US" sz="1600" dirty="0">
                <a:ea typeface="Times New Roman" panose="02020603050405020304" pitchFamily="18" charset="0"/>
                <a:cs typeface="Arial" pitchFamily="34" charset="0"/>
              </a:rPr>
              <a:t>In order to investigate the</a:t>
            </a:r>
            <a:r>
              <a:rPr lang="en-US" sz="1600" dirty="0">
                <a:solidFill>
                  <a:srgbClr val="0070C0"/>
                </a:solidFill>
                <a:ea typeface="Times New Roman" panose="02020603050405020304" pitchFamily="18" charset="0"/>
                <a:cs typeface="Arial" pitchFamily="34" charset="0"/>
              </a:rPr>
              <a:t> </a:t>
            </a:r>
            <a:r>
              <a:rPr lang="en-US" sz="1600" dirty="0">
                <a:ea typeface="Times New Roman" panose="02020603050405020304" pitchFamily="18" charset="0"/>
                <a:cs typeface="Arial" pitchFamily="34" charset="0"/>
              </a:rPr>
              <a:t>Curie-Weiss behavior, modified Curie-Weiss low is used. To quantify the diffuseness i.e. the diffuse phase transformation of </a:t>
            </a:r>
            <a:r>
              <a:rPr lang="en-US" sz="1600" i="1" dirty="0">
                <a:ea typeface="Times New Roman" panose="02020603050405020304" pitchFamily="18" charset="0"/>
                <a:cs typeface="Arial" pitchFamily="34" charset="0"/>
                <a:sym typeface="Symbol" panose="05050102010706020507" pitchFamily="18" charset="2"/>
              </a:rPr>
              <a:t></a:t>
            </a:r>
            <a:r>
              <a:rPr lang="en-US" sz="1600" i="1" baseline="-25000" dirty="0">
                <a:ea typeface="Times New Roman" panose="02020603050405020304" pitchFamily="18" charset="0"/>
                <a:cs typeface="Arial" pitchFamily="34" charset="0"/>
              </a:rPr>
              <a:t>r</a:t>
            </a:r>
            <a:r>
              <a:rPr lang="en-US" sz="1600" baseline="-25000" dirty="0">
                <a:ea typeface="Times New Roman" panose="02020603050405020304" pitchFamily="18" charset="0"/>
                <a:cs typeface="Arial" pitchFamily="34" charset="0"/>
              </a:rPr>
              <a:t> </a:t>
            </a:r>
            <a:r>
              <a:rPr lang="en-US" sz="1600" dirty="0">
                <a:ea typeface="Times New Roman" panose="02020603050405020304" pitchFamily="18" charset="0"/>
                <a:cs typeface="Arial" pitchFamily="34" charset="0"/>
              </a:rPr>
              <a:t>at</a:t>
            </a:r>
            <a:r>
              <a:rPr lang="en-US" sz="1600" baseline="-25000" dirty="0">
                <a:ea typeface="Times New Roman" panose="02020603050405020304" pitchFamily="18" charset="0"/>
                <a:cs typeface="Arial" pitchFamily="34" charset="0"/>
              </a:rPr>
              <a:t> </a:t>
            </a:r>
            <a:r>
              <a:rPr lang="en-US" sz="1600" i="1" dirty="0" err="1">
                <a:ea typeface="Times New Roman" panose="02020603050405020304" pitchFamily="18" charset="0"/>
                <a:cs typeface="Arial" pitchFamily="34" charset="0"/>
              </a:rPr>
              <a:t>T</a:t>
            </a:r>
            <a:r>
              <a:rPr lang="en-US" sz="1600" baseline="-25000" dirty="0" err="1">
                <a:ea typeface="Times New Roman" panose="02020603050405020304" pitchFamily="18" charset="0"/>
                <a:cs typeface="Arial" pitchFamily="34" charset="0"/>
              </a:rPr>
              <a:t>max</a:t>
            </a:r>
            <a:r>
              <a:rPr lang="en-US" sz="1600" dirty="0">
                <a:ea typeface="Times New Roman" panose="02020603050405020304" pitchFamily="18" charset="0"/>
                <a:cs typeface="Arial" pitchFamily="34" charset="0"/>
              </a:rPr>
              <a:t> the equation proposed by </a:t>
            </a:r>
            <a:r>
              <a:rPr lang="en-US" sz="1600" spc="-10" dirty="0">
                <a:ea typeface="Times New Roman" panose="02020603050405020304" pitchFamily="18" charset="0"/>
                <a:cs typeface="Arial" pitchFamily="34" charset="0"/>
              </a:rPr>
              <a:t>Uchino and </a:t>
            </a:r>
            <a:r>
              <a:rPr lang="en-US" sz="1600" spc="-10" dirty="0" smtClean="0">
                <a:ea typeface="Times New Roman" panose="02020603050405020304" pitchFamily="18" charset="0"/>
                <a:cs typeface="Arial" pitchFamily="34" charset="0"/>
              </a:rPr>
              <a:t>Nomura</a:t>
            </a:r>
            <a:r>
              <a:rPr lang="en-US" sz="1600" spc="-10" baseline="30000" dirty="0" smtClean="0">
                <a:ea typeface="Times New Roman" panose="02020603050405020304" pitchFamily="18" charset="0"/>
                <a:cs typeface="Arial" pitchFamily="34" charset="0"/>
              </a:rPr>
              <a:t>*</a:t>
            </a:r>
            <a:r>
              <a:rPr lang="en-US" sz="1600" dirty="0" smtClean="0">
                <a:ea typeface="Times New Roman" panose="02020603050405020304" pitchFamily="18" charset="0"/>
                <a:cs typeface="Arial" pitchFamily="34" charset="0"/>
              </a:rPr>
              <a:t> </a:t>
            </a:r>
            <a:r>
              <a:rPr lang="en-US" sz="1600" dirty="0">
                <a:ea typeface="Times New Roman" panose="02020603050405020304" pitchFamily="18" charset="0"/>
                <a:cs typeface="Arial" pitchFamily="34" charset="0"/>
              </a:rPr>
              <a:t>has been used: </a:t>
            </a:r>
            <a:endParaRPr lang="en-US" sz="1600" dirty="0">
              <a:effectLst/>
              <a:ea typeface="Times New Roman" panose="02020603050405020304" pitchFamily="18" charset="0"/>
              <a:cs typeface="Arial" pitchFamily="34" charset="0"/>
            </a:endParaRPr>
          </a:p>
        </p:txBody>
      </p:sp>
      <p:sp>
        <p:nvSpPr>
          <p:cNvPr id="4" name="Rectangle 3"/>
          <p:cNvSpPr/>
          <p:nvPr/>
        </p:nvSpPr>
        <p:spPr>
          <a:xfrm>
            <a:off x="838200" y="5791200"/>
            <a:ext cx="7239000" cy="338554"/>
          </a:xfrm>
          <a:prstGeom prst="rect">
            <a:avLst/>
          </a:prstGeom>
        </p:spPr>
        <p:txBody>
          <a:bodyPr wrap="square">
            <a:spAutoFit/>
          </a:bodyPr>
          <a:lstStyle/>
          <a:p>
            <a:pPr marL="252095" indent="-252095" algn="just">
              <a:spcBef>
                <a:spcPts val="300"/>
              </a:spcBef>
              <a:spcAft>
                <a:spcPts val="0"/>
              </a:spcAft>
              <a:tabLst>
                <a:tab pos="252095" algn="l"/>
                <a:tab pos="457200" algn="l"/>
              </a:tabLst>
            </a:pPr>
            <a:r>
              <a:rPr lang="en-US" sz="1600" baseline="30000" dirty="0" smtClean="0">
                <a:latin typeface="Times New Roman" panose="02020603050405020304" pitchFamily="18" charset="0"/>
                <a:ea typeface="Times New Roman" panose="02020603050405020304" pitchFamily="18" charset="0"/>
              </a:rPr>
              <a:t>* </a:t>
            </a:r>
            <a:r>
              <a:rPr lang="en-US" sz="1600" dirty="0" smtClean="0">
                <a:latin typeface="Times New Roman" panose="02020603050405020304" pitchFamily="18" charset="0"/>
                <a:ea typeface="Times New Roman" panose="02020603050405020304" pitchFamily="18" charset="0"/>
              </a:rPr>
              <a:t>K</a:t>
            </a:r>
            <a:r>
              <a:rPr lang="en-US" sz="1600" dirty="0">
                <a:latin typeface="Times New Roman" panose="02020603050405020304" pitchFamily="18" charset="0"/>
                <a:ea typeface="Times New Roman" panose="02020603050405020304" pitchFamily="18" charset="0"/>
              </a:rPr>
              <a:t>. Uchino, S. Nomura; </a:t>
            </a:r>
            <a:r>
              <a:rPr lang="en-US" sz="1600" i="1" dirty="0">
                <a:latin typeface="Times New Roman" panose="02020603050405020304" pitchFamily="18" charset="0"/>
                <a:ea typeface="Times New Roman" panose="02020603050405020304" pitchFamily="18" charset="0"/>
              </a:rPr>
              <a:t>Ferroelectric </a:t>
            </a:r>
            <a:r>
              <a:rPr lang="en-US" sz="1600" dirty="0" err="1">
                <a:latin typeface="Times New Roman" panose="02020603050405020304" pitchFamily="18" charset="0"/>
                <a:ea typeface="Times New Roman" panose="02020603050405020304" pitchFamily="18" charset="0"/>
              </a:rPr>
              <a:t>Lett</a:t>
            </a:r>
            <a:r>
              <a:rPr lang="en-US" sz="1600" dirty="0">
                <a:latin typeface="Times New Roman" panose="02020603050405020304" pitchFamily="18" charset="0"/>
                <a:ea typeface="Times New Roman" panose="02020603050405020304" pitchFamily="18" charset="0"/>
              </a:rPr>
              <a:t>. Sec., 44, 55–61, (1982)</a:t>
            </a:r>
          </a:p>
        </p:txBody>
      </p:sp>
      <p:cxnSp>
        <p:nvCxnSpPr>
          <p:cNvPr id="6" name="Straight Connector 5"/>
          <p:cNvCxnSpPr/>
          <p:nvPr/>
        </p:nvCxnSpPr>
        <p:spPr>
          <a:xfrm>
            <a:off x="762000" y="5562600"/>
            <a:ext cx="236220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457200" y="3146167"/>
            <a:ext cx="7620000" cy="338554"/>
          </a:xfrm>
          <a:prstGeom prst="rect">
            <a:avLst/>
          </a:prstGeom>
        </p:spPr>
        <p:txBody>
          <a:bodyPr wrap="square">
            <a:spAutoFit/>
          </a:bodyPr>
          <a:lstStyle/>
          <a:p>
            <a:r>
              <a:rPr lang="en-US" sz="1600" spc="-10" dirty="0">
                <a:ea typeface="Times New Roman" panose="02020603050405020304" pitchFamily="18" charset="0"/>
                <a:cs typeface="Arial" pitchFamily="34" charset="0"/>
              </a:rPr>
              <a:t>were</a:t>
            </a:r>
            <a:r>
              <a:rPr lang="en-US" sz="1600" dirty="0">
                <a:ea typeface="Times New Roman" panose="02020603050405020304" pitchFamily="18" charset="0"/>
                <a:cs typeface="Arial" pitchFamily="34" charset="0"/>
              </a:rPr>
              <a:t> (</a:t>
            </a:r>
            <a:r>
              <a:rPr lang="en-US" sz="1600" i="1" dirty="0">
                <a:ea typeface="Times New Roman" panose="02020603050405020304" pitchFamily="18" charset="0"/>
                <a:cs typeface="Arial" pitchFamily="34" charset="0"/>
                <a:sym typeface="Symbol" panose="05050102010706020507" pitchFamily="18" charset="2"/>
              </a:rPr>
              <a:t></a:t>
            </a:r>
            <a:r>
              <a:rPr lang="en-US" sz="1600" i="1" dirty="0">
                <a:ea typeface="Times New Roman" panose="02020603050405020304" pitchFamily="18" charset="0"/>
                <a:cs typeface="Arial" pitchFamily="34" charset="0"/>
              </a:rPr>
              <a:t> </a:t>
            </a:r>
            <a:r>
              <a:rPr lang="en-US" sz="1600" dirty="0">
                <a:ea typeface="Times New Roman" panose="02020603050405020304" pitchFamily="18" charset="0"/>
                <a:cs typeface="Arial" pitchFamily="34" charset="0"/>
              </a:rPr>
              <a:t>) is the critical exponent of nonlinearity and </a:t>
            </a:r>
            <a:r>
              <a:rPr lang="en-US" sz="1600" dirty="0" smtClean="0">
                <a:ea typeface="Times New Roman" panose="02020603050405020304" pitchFamily="18" charset="0"/>
                <a:cs typeface="Arial" pitchFamily="34" charset="0"/>
              </a:rPr>
              <a:t>C’ </a:t>
            </a:r>
            <a:r>
              <a:rPr lang="en-US" sz="1600" baseline="30000" dirty="0" smtClean="0">
                <a:ea typeface="Times New Roman" panose="02020603050405020304" pitchFamily="18" charset="0"/>
                <a:cs typeface="Arial" pitchFamily="34" charset="0"/>
              </a:rPr>
              <a:t> </a:t>
            </a:r>
            <a:r>
              <a:rPr lang="en-US" sz="1600" dirty="0">
                <a:ea typeface="Times New Roman" panose="02020603050405020304" pitchFamily="18" charset="0"/>
                <a:cs typeface="Arial" pitchFamily="34" charset="0"/>
              </a:rPr>
              <a:t>is a Curie like constant. </a:t>
            </a:r>
            <a:endParaRPr lang="en-US" sz="1600" dirty="0">
              <a:cs typeface="Arial" pitchFamily="34" charset="0"/>
            </a:endParaRPr>
          </a:p>
        </p:txBody>
      </p:sp>
      <p:graphicFrame>
        <p:nvGraphicFramePr>
          <p:cNvPr id="5" name="Object 4"/>
          <p:cNvGraphicFramePr>
            <a:graphicFrameLocks noChangeAspect="1"/>
          </p:cNvGraphicFramePr>
          <p:nvPr>
            <p:extLst>
              <p:ext uri="{D42A27DB-BD31-4B8C-83A1-F6EECF244321}">
                <p14:modId xmlns:p14="http://schemas.microsoft.com/office/powerpoint/2010/main" val="911165512"/>
              </p:ext>
            </p:extLst>
          </p:nvPr>
        </p:nvGraphicFramePr>
        <p:xfrm>
          <a:off x="2362200" y="1916948"/>
          <a:ext cx="3324642" cy="1000620"/>
        </p:xfrm>
        <a:graphic>
          <a:graphicData uri="http://schemas.openxmlformats.org/presentationml/2006/ole">
            <mc:AlternateContent xmlns:mc="http://schemas.openxmlformats.org/markup-compatibility/2006">
              <mc:Choice xmlns:v="urn:schemas-microsoft-com:vml" Requires="v">
                <p:oleObj spid="_x0000_s51265" name="Equation" r:id="rId3" imgW="1307880" imgH="393480" progId="Equation.DSMT4">
                  <p:embed/>
                </p:oleObj>
              </mc:Choice>
              <mc:Fallback>
                <p:oleObj name="Equation" r:id="rId3" imgW="1307880" imgH="393480" progId="Equation.DSMT4">
                  <p:embed/>
                  <p:pic>
                    <p:nvPicPr>
                      <p:cNvPr id="0" name=""/>
                      <p:cNvPicPr/>
                      <p:nvPr/>
                    </p:nvPicPr>
                    <p:blipFill>
                      <a:blip r:embed="rId4"/>
                      <a:stretch>
                        <a:fillRect/>
                      </a:stretch>
                    </p:blipFill>
                    <p:spPr>
                      <a:xfrm>
                        <a:off x="2362200" y="1916948"/>
                        <a:ext cx="3324642" cy="1000620"/>
                      </a:xfrm>
                      <a:prstGeom prst="rect">
                        <a:avLst/>
                      </a:prstGeom>
                    </p:spPr>
                  </p:pic>
                </p:oleObj>
              </mc:Fallback>
            </mc:AlternateContent>
          </a:graphicData>
        </a:graphic>
      </p:graphicFrame>
      <p:sp>
        <p:nvSpPr>
          <p:cNvPr id="7" name="Rectangle 6"/>
          <p:cNvSpPr/>
          <p:nvPr/>
        </p:nvSpPr>
        <p:spPr>
          <a:xfrm>
            <a:off x="419100" y="3595858"/>
            <a:ext cx="8077200" cy="1477328"/>
          </a:xfrm>
          <a:prstGeom prst="rect">
            <a:avLst/>
          </a:prstGeom>
        </p:spPr>
        <p:txBody>
          <a:bodyPr wrap="square">
            <a:spAutoFit/>
          </a:bodyPr>
          <a:lstStyle/>
          <a:p>
            <a:pPr lvl="0" indent="269875" algn="just" eaLnBrk="0" hangingPunct="0"/>
            <a:r>
              <a:rPr lang="sr-Latn-RS" altLang="en-US" sz="1600" spc="-10" dirty="0">
                <a:ea typeface="Times New Roman" panose="02020603050405020304" pitchFamily="18" charset="0"/>
                <a:cs typeface="Arial" pitchFamily="34" charset="0"/>
              </a:rPr>
              <a:t>The critical exponent gama (</a:t>
            </a:r>
            <a:r>
              <a:rPr lang="pl-PL" altLang="en-US" sz="1600" spc="-10" dirty="0">
                <a:ea typeface="Times New Roman" panose="02020603050405020304" pitchFamily="18" charset="0"/>
                <a:cs typeface="Arial" pitchFamily="34" charset="0"/>
                <a:sym typeface="Symbol" panose="05050102010706020507" pitchFamily="18" charset="2"/>
              </a:rPr>
              <a:t></a:t>
            </a:r>
            <a:r>
              <a:rPr lang="pl-PL" altLang="en-US" sz="1600" spc="-10" dirty="0">
                <a:ea typeface="Times New Roman" panose="02020603050405020304" pitchFamily="18" charset="0"/>
                <a:cs typeface="Arial" pitchFamily="34" charset="0"/>
              </a:rPr>
              <a:t> </a:t>
            </a:r>
            <a:r>
              <a:rPr lang="en-US" altLang="en-US" sz="1600" spc="-10" dirty="0">
                <a:ea typeface="Times New Roman" panose="02020603050405020304" pitchFamily="18" charset="0"/>
                <a:cs typeface="Arial" pitchFamily="34" charset="0"/>
                <a:sym typeface="Symbol" panose="05050102010706020507" pitchFamily="18" charset="2"/>
              </a:rPr>
              <a:t>) was calculated from the best fit of curve </a:t>
            </a:r>
            <a:r>
              <a:rPr lang="en-US" altLang="en-US" sz="1600" spc="-10" dirty="0" err="1">
                <a:ea typeface="Times New Roman" panose="02020603050405020304" pitchFamily="18" charset="0"/>
                <a:cs typeface="Arial" pitchFamily="34" charset="0"/>
                <a:sym typeface="Symbol" panose="05050102010706020507" pitchFamily="18" charset="2"/>
              </a:rPr>
              <a:t>ln</a:t>
            </a:r>
            <a:r>
              <a:rPr lang="en-US" altLang="en-US" sz="1600" spc="-10" dirty="0">
                <a:ea typeface="Times New Roman" panose="02020603050405020304" pitchFamily="18" charset="0"/>
                <a:cs typeface="Arial" pitchFamily="34" charset="0"/>
                <a:sym typeface="Symbol" panose="05050102010706020507" pitchFamily="18" charset="2"/>
              </a:rPr>
              <a:t>(1/</a:t>
            </a:r>
            <a:r>
              <a:rPr lang="en-US" altLang="en-US" sz="1600" i="1" spc="-10" dirty="0">
                <a:ea typeface="Times New Roman" panose="02020603050405020304" pitchFamily="18" charset="0"/>
                <a:cs typeface="Arial" pitchFamily="34" charset="0"/>
                <a:sym typeface="Symbol" panose="05050102010706020507" pitchFamily="18" charset="2"/>
              </a:rPr>
              <a:t></a:t>
            </a:r>
            <a:r>
              <a:rPr lang="en-US" altLang="en-US" sz="1600" i="1" spc="-10" baseline="-25000" dirty="0">
                <a:ea typeface="Times New Roman" panose="02020603050405020304" pitchFamily="18" charset="0"/>
                <a:cs typeface="Arial" pitchFamily="34" charset="0"/>
              </a:rPr>
              <a:t>r</a:t>
            </a:r>
            <a:r>
              <a:rPr lang="en-US" altLang="en-US" sz="1600" i="1" spc="-10" dirty="0">
                <a:ea typeface="Times New Roman" panose="02020603050405020304" pitchFamily="18" charset="0"/>
                <a:cs typeface="Arial" pitchFamily="34" charset="0"/>
              </a:rPr>
              <a:t> </a:t>
            </a:r>
            <a:r>
              <a:rPr lang="en-US" altLang="en-US" sz="1600" spc="-10" dirty="0">
                <a:ea typeface="Times New Roman" panose="02020603050405020304" pitchFamily="18" charset="0"/>
                <a:cs typeface="Arial" pitchFamily="34" charset="0"/>
                <a:sym typeface="Symbol" panose="05050102010706020507" pitchFamily="18" charset="2"/>
              </a:rPr>
              <a:t>- 1/</a:t>
            </a:r>
            <a:r>
              <a:rPr lang="en-US" altLang="en-US" sz="1600" i="1" spc="-10" dirty="0">
                <a:ea typeface="Times New Roman" panose="02020603050405020304" pitchFamily="18" charset="0"/>
                <a:cs typeface="Arial" pitchFamily="34" charset="0"/>
                <a:sym typeface="Symbol" panose="05050102010706020507" pitchFamily="18" charset="2"/>
              </a:rPr>
              <a:t></a:t>
            </a:r>
            <a:r>
              <a:rPr lang="en-US" altLang="en-US" sz="1600" i="1" spc="-10" baseline="-25000" dirty="0">
                <a:ea typeface="Times New Roman" panose="02020603050405020304" pitchFamily="18" charset="0"/>
                <a:cs typeface="Arial" pitchFamily="34" charset="0"/>
              </a:rPr>
              <a:t>m</a:t>
            </a:r>
            <a:r>
              <a:rPr lang="en-US" altLang="en-US" sz="1600" spc="-10" dirty="0">
                <a:ea typeface="Times New Roman" panose="02020603050405020304" pitchFamily="18" charset="0"/>
                <a:cs typeface="Arial" pitchFamily="34" charset="0"/>
                <a:sym typeface="Symbol" panose="05050102010706020507" pitchFamily="18" charset="2"/>
              </a:rPr>
              <a:t>)  vs.  </a:t>
            </a:r>
            <a:r>
              <a:rPr lang="en-US" altLang="en-US" sz="1600" spc="-10" dirty="0" err="1">
                <a:ea typeface="Times New Roman" panose="02020603050405020304" pitchFamily="18" charset="0"/>
                <a:cs typeface="Arial" pitchFamily="34" charset="0"/>
                <a:sym typeface="Symbol" panose="05050102010706020507" pitchFamily="18" charset="2"/>
              </a:rPr>
              <a:t>ln</a:t>
            </a:r>
            <a:r>
              <a:rPr lang="en-US" altLang="en-US" sz="1600" spc="-10" dirty="0">
                <a:ea typeface="Times New Roman" panose="02020603050405020304" pitchFamily="18" charset="0"/>
                <a:cs typeface="Arial" pitchFamily="34" charset="0"/>
                <a:sym typeface="Symbol" panose="05050102010706020507" pitchFamily="18" charset="2"/>
              </a:rPr>
              <a:t> (</a:t>
            </a:r>
            <a:r>
              <a:rPr lang="en-US" altLang="en-US" sz="1600" i="1" spc="-10" dirty="0">
                <a:ea typeface="Times New Roman" panose="02020603050405020304" pitchFamily="18" charset="0"/>
                <a:cs typeface="Arial" pitchFamily="34" charset="0"/>
                <a:sym typeface="Symbol" panose="05050102010706020507" pitchFamily="18" charset="2"/>
              </a:rPr>
              <a:t>T  </a:t>
            </a:r>
            <a:r>
              <a:rPr lang="en-US" altLang="en-US" sz="1600" spc="-10" dirty="0">
                <a:ea typeface="Times New Roman" panose="02020603050405020304" pitchFamily="18" charset="0"/>
                <a:cs typeface="Arial" pitchFamily="34" charset="0"/>
                <a:sym typeface="Symbol" panose="05050102010706020507" pitchFamily="18" charset="2"/>
              </a:rPr>
              <a:t>- </a:t>
            </a:r>
            <a:r>
              <a:rPr lang="en-US" altLang="en-US" sz="1600" i="1" spc="-10" dirty="0">
                <a:ea typeface="Times New Roman" panose="02020603050405020304" pitchFamily="18" charset="0"/>
                <a:cs typeface="Arial" pitchFamily="34" charset="0"/>
                <a:sym typeface="Symbol" panose="05050102010706020507" pitchFamily="18" charset="2"/>
              </a:rPr>
              <a:t>T</a:t>
            </a:r>
            <a:r>
              <a:rPr lang="en-US" altLang="en-US" sz="1600" i="1" spc="-10" baseline="-25000" dirty="0">
                <a:ea typeface="Times New Roman" panose="02020603050405020304" pitchFamily="18" charset="0"/>
                <a:cs typeface="Arial" pitchFamily="34" charset="0"/>
                <a:sym typeface="Symbol" panose="05050102010706020507" pitchFamily="18" charset="2"/>
              </a:rPr>
              <a:t>m</a:t>
            </a:r>
            <a:r>
              <a:rPr lang="en-US" altLang="en-US" sz="1600" spc="-10" dirty="0">
                <a:ea typeface="Times New Roman" panose="02020603050405020304" pitchFamily="18" charset="0"/>
                <a:cs typeface="Arial" pitchFamily="34" charset="0"/>
                <a:sym typeface="Symbol" panose="05050102010706020507" pitchFamily="18" charset="2"/>
              </a:rPr>
              <a:t>), </a:t>
            </a:r>
            <a:r>
              <a:rPr lang="en-US" altLang="en-US" sz="1600" spc="-10" dirty="0">
                <a:ea typeface="Times New Roman" panose="02020603050405020304" pitchFamily="18" charset="0"/>
                <a:cs typeface="Arial" pitchFamily="34" charset="0"/>
              </a:rPr>
              <a:t>where the </a:t>
            </a:r>
            <a:r>
              <a:rPr lang="pl-PL" altLang="en-US" sz="1600" spc="-10" dirty="0">
                <a:ea typeface="Times New Roman" panose="02020603050405020304" pitchFamily="18" charset="0"/>
                <a:cs typeface="Arial" pitchFamily="34" charset="0"/>
                <a:sym typeface="Symbol" panose="05050102010706020507" pitchFamily="18" charset="2"/>
              </a:rPr>
              <a:t></a:t>
            </a:r>
            <a:r>
              <a:rPr lang="pl-PL" altLang="en-US" sz="1600" spc="-10" dirty="0">
                <a:ea typeface="Times New Roman" panose="02020603050405020304" pitchFamily="18" charset="0"/>
                <a:cs typeface="Arial" pitchFamily="34" charset="0"/>
              </a:rPr>
              <a:t> </a:t>
            </a:r>
            <a:r>
              <a:rPr lang="en-US" altLang="en-US" sz="1600" spc="-10" dirty="0">
                <a:ea typeface="Times New Roman" panose="02020603050405020304" pitchFamily="18" charset="0"/>
                <a:cs typeface="Arial" pitchFamily="34" charset="0"/>
                <a:sym typeface="Symbol" panose="05050102010706020507" pitchFamily="18" charset="2"/>
              </a:rPr>
              <a:t> represents the slope of curve (Fig 7).  </a:t>
            </a:r>
          </a:p>
          <a:p>
            <a:pPr lvl="0" indent="269875" algn="just" eaLnBrk="0" hangingPunct="0">
              <a:spcBef>
                <a:spcPts val="1200"/>
              </a:spcBef>
            </a:pPr>
            <a:r>
              <a:rPr lang="en-US" altLang="en-US" sz="1600" spc="-10" dirty="0" smtClean="0">
                <a:ea typeface="Times New Roman" panose="02020603050405020304" pitchFamily="18" charset="0"/>
                <a:cs typeface="Arial" pitchFamily="34" charset="0"/>
                <a:sym typeface="Symbol" panose="05050102010706020507" pitchFamily="18" charset="2"/>
              </a:rPr>
              <a:t>The </a:t>
            </a:r>
            <a:r>
              <a:rPr lang="en-US" altLang="en-US" sz="1600" spc="-10" dirty="0">
                <a:ea typeface="Times New Roman" panose="02020603050405020304" pitchFamily="18" charset="0"/>
                <a:cs typeface="Arial" pitchFamily="34" charset="0"/>
                <a:sym typeface="Symbol" panose="05050102010706020507" pitchFamily="18" charset="2"/>
              </a:rPr>
              <a:t>critical exponent </a:t>
            </a:r>
            <a:r>
              <a:rPr lang="en-US" altLang="en-US" sz="1600" spc="-10" dirty="0">
                <a:ea typeface="Times New Roman" panose="02020603050405020304" pitchFamily="18" charset="0"/>
                <a:cs typeface="Arial" pitchFamily="34" charset="0"/>
              </a:rPr>
              <a:t>  </a:t>
            </a:r>
            <a:r>
              <a:rPr lang="en-US" altLang="en-US" sz="1600" spc="-10" dirty="0">
                <a:ea typeface="Times New Roman" panose="02020603050405020304" pitchFamily="18" charset="0"/>
                <a:cs typeface="Arial" pitchFamily="34" charset="0"/>
                <a:sym typeface="Symbol" panose="05050102010706020507" pitchFamily="18" charset="2"/>
              </a:rPr>
              <a:t>is in the range 1≤ </a:t>
            </a:r>
            <a:r>
              <a:rPr lang="en-US" altLang="en-US" sz="1600" spc="-10" dirty="0">
                <a:ea typeface="Times New Roman" panose="02020603050405020304" pitchFamily="18" charset="0"/>
                <a:cs typeface="Arial" pitchFamily="34" charset="0"/>
              </a:rPr>
              <a:t> ≤ 2, 1 for a sharp phase transformation and 2 for diffuse phase transformation. For BaTiO</a:t>
            </a:r>
            <a:r>
              <a:rPr lang="en-US" altLang="en-US" sz="1600" spc="-10" dirty="0">
                <a:ea typeface="Times New Roman" panose="02020603050405020304" pitchFamily="18" charset="0"/>
                <a:cs typeface="Arial" pitchFamily="34" charset="0"/>
                <a:sym typeface="Symbol" panose="05050102010706020507" pitchFamily="18" charset="2"/>
              </a:rPr>
              <a:t>3 single crystal </a:t>
            </a:r>
            <a:r>
              <a:rPr lang="en-US" altLang="en-US" sz="1600" spc="-10" dirty="0">
                <a:ea typeface="Times New Roman" panose="02020603050405020304" pitchFamily="18" charset="0"/>
                <a:cs typeface="Arial" pitchFamily="34" charset="0"/>
              </a:rPr>
              <a:t> </a:t>
            </a:r>
            <a:r>
              <a:rPr lang="en-US" altLang="en-US" sz="1600" spc="-10" dirty="0">
                <a:ea typeface="Times New Roman" panose="02020603050405020304" pitchFamily="18" charset="0"/>
                <a:cs typeface="Arial" pitchFamily="34" charset="0"/>
                <a:sym typeface="Symbol" panose="05050102010706020507" pitchFamily="18" charset="2"/>
              </a:rPr>
              <a:t>is 1.08 and for modified BaTiO3 gradually increases up to 2 for diffuse phase transformation.</a:t>
            </a:r>
          </a:p>
        </p:txBody>
      </p:sp>
    </p:spTree>
    <p:extLst>
      <p:ext uri="{BB962C8B-B14F-4D97-AF65-F5344CB8AC3E}">
        <p14:creationId xmlns:p14="http://schemas.microsoft.com/office/powerpoint/2010/main" val="311897513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A11FBEA-6920-4BC2-ABDC-DA77A1700F91}" type="slidenum">
              <a:rPr lang="en-US" altLang="en-US" smtClean="0">
                <a:latin typeface="Arial" pitchFamily="34" charset="0"/>
                <a:cs typeface="Arial" pitchFamily="34" charset="0"/>
              </a:rPr>
              <a:pPr/>
              <a:t>33</a:t>
            </a:fld>
            <a:endParaRPr lang="en-US" altLang="en-US">
              <a:latin typeface="Arial" pitchFamily="34" charset="0"/>
              <a:cs typeface="Arial" pitchFamily="34" charset="0"/>
            </a:endParaRPr>
          </a:p>
        </p:txBody>
      </p:sp>
      <p:sp>
        <p:nvSpPr>
          <p:cNvPr id="6" name="Rectangle 5"/>
          <p:cNvSpPr/>
          <p:nvPr/>
        </p:nvSpPr>
        <p:spPr>
          <a:xfrm>
            <a:off x="304800" y="533400"/>
            <a:ext cx="8305800" cy="1323439"/>
          </a:xfrm>
          <a:prstGeom prst="rect">
            <a:avLst/>
          </a:prstGeom>
        </p:spPr>
        <p:txBody>
          <a:bodyPr wrap="square">
            <a:spAutoFit/>
          </a:bodyPr>
          <a:lstStyle/>
          <a:p>
            <a:pPr algn="just"/>
            <a:r>
              <a:rPr lang="en-US" sz="1600" dirty="0" smtClean="0">
                <a:ea typeface="Times New Roman" panose="02020603050405020304" pitchFamily="18" charset="0"/>
                <a:cs typeface="Arial" pitchFamily="34" charset="0"/>
              </a:rPr>
              <a:t>      This </a:t>
            </a:r>
            <a:r>
              <a:rPr lang="en-US" sz="1600" dirty="0">
                <a:ea typeface="Times New Roman" panose="02020603050405020304" pitchFamily="18" charset="0"/>
                <a:cs typeface="Arial" pitchFamily="34" charset="0"/>
              </a:rPr>
              <a:t>temperature consideration illustrates impact on dynamical processes inside the ceramics body. Such impact generates a motion inside the ceramics crystals in the Fermi gas form, containing different particles such as electrons (Bloch wave), atoms, atomic nuclei etc. In essence this motion has Brownian character and impose necessity of introducing the third fractality </a:t>
            </a:r>
            <a:r>
              <a:rPr lang="en-US" sz="1600" dirty="0" smtClean="0">
                <a:ea typeface="Times New Roman" panose="02020603050405020304" pitchFamily="18" charset="0"/>
                <a:cs typeface="Arial" pitchFamily="34" charset="0"/>
              </a:rPr>
              <a:t>factor–factor                              .</a:t>
            </a:r>
            <a:endParaRPr lang="en-US" sz="1600" dirty="0">
              <a:cs typeface="Arial" pitchFamily="34" charset="0"/>
            </a:endParaRPr>
          </a:p>
        </p:txBody>
      </p:sp>
      <p:sp>
        <p:nvSpPr>
          <p:cNvPr id="7" name="Rectangle 5"/>
          <p:cNvSpPr>
            <a:spLocks noChangeArrowheads="1"/>
          </p:cNvSpPr>
          <p:nvPr/>
        </p:nvSpPr>
        <p:spPr bwMode="auto">
          <a:xfrm>
            <a:off x="4648200" y="1676400"/>
            <a:ext cx="59436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8" name="Object 7"/>
          <p:cNvGraphicFramePr>
            <a:graphicFrameLocks noChangeAspect="1"/>
          </p:cNvGraphicFramePr>
          <p:nvPr>
            <p:extLst>
              <p:ext uri="{D42A27DB-BD31-4B8C-83A1-F6EECF244321}">
                <p14:modId xmlns:p14="http://schemas.microsoft.com/office/powerpoint/2010/main" val="2550054620"/>
              </p:ext>
            </p:extLst>
          </p:nvPr>
        </p:nvGraphicFramePr>
        <p:xfrm>
          <a:off x="4353560" y="1499187"/>
          <a:ext cx="1607221" cy="354425"/>
        </p:xfrm>
        <a:graphic>
          <a:graphicData uri="http://schemas.openxmlformats.org/presentationml/2006/ole">
            <mc:AlternateContent xmlns:mc="http://schemas.openxmlformats.org/markup-compatibility/2006">
              <mc:Choice xmlns:v="urn:schemas-microsoft-com:vml" Requires="v">
                <p:oleObj spid="_x0000_s53418" name="Equation" r:id="rId3" imgW="1028700" imgH="228600" progId="Equation.DSMT4">
                  <p:embed/>
                </p:oleObj>
              </mc:Choice>
              <mc:Fallback>
                <p:oleObj name="Equation" r:id="rId3" imgW="1028700" imgH="228600" progId="Equation.DSMT4">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3560" y="1499187"/>
                        <a:ext cx="1607221" cy="354425"/>
                      </a:xfrm>
                      <a:prstGeom prst="rect">
                        <a:avLst/>
                      </a:prstGeom>
                      <a:noFill/>
                    </p:spPr>
                  </p:pic>
                </p:oleObj>
              </mc:Fallback>
            </mc:AlternateContent>
          </a:graphicData>
        </a:graphic>
      </p:graphicFrame>
      <p:sp>
        <p:nvSpPr>
          <p:cNvPr id="9" name="Rectangle 8"/>
          <p:cNvSpPr/>
          <p:nvPr/>
        </p:nvSpPr>
        <p:spPr>
          <a:xfrm>
            <a:off x="304800" y="2030825"/>
            <a:ext cx="8229600" cy="584775"/>
          </a:xfrm>
          <a:prstGeom prst="rect">
            <a:avLst/>
          </a:prstGeom>
        </p:spPr>
        <p:txBody>
          <a:bodyPr wrap="square">
            <a:spAutoFit/>
          </a:bodyPr>
          <a:lstStyle/>
          <a:p>
            <a:pPr indent="269875" algn="just">
              <a:spcBef>
                <a:spcPts val="600"/>
              </a:spcBef>
              <a:spcAft>
                <a:spcPts val="0"/>
              </a:spcAft>
              <a:tabLst>
                <a:tab pos="90170" algn="l"/>
                <a:tab pos="540385" algn="l"/>
              </a:tabLst>
            </a:pPr>
            <a:r>
              <a:rPr lang="en-US" sz="1600" dirty="0">
                <a:ea typeface="Times New Roman" panose="02020603050405020304" pitchFamily="18" charset="0"/>
                <a:cs typeface="Arial" pitchFamily="34" charset="0"/>
              </a:rPr>
              <a:t>Our hypothesis </a:t>
            </a:r>
            <a:r>
              <a:rPr lang="en-US" sz="1600" dirty="0" smtClean="0">
                <a:ea typeface="Times New Roman" panose="02020603050405020304" pitchFamily="18" charset="0"/>
                <a:cs typeface="Arial" pitchFamily="34" charset="0"/>
              </a:rPr>
              <a:t>is </a:t>
            </a:r>
            <a:r>
              <a:rPr lang="en-US" sz="1600" dirty="0">
                <a:ea typeface="Times New Roman" panose="02020603050405020304" pitchFamily="18" charset="0"/>
                <a:cs typeface="Arial" pitchFamily="34" charset="0"/>
              </a:rPr>
              <a:t>that BaTiO</a:t>
            </a:r>
            <a:r>
              <a:rPr lang="en-US" sz="1600" baseline="-25000" dirty="0">
                <a:ea typeface="Times New Roman" panose="02020603050405020304" pitchFamily="18" charset="0"/>
                <a:cs typeface="Arial" pitchFamily="34" charset="0"/>
              </a:rPr>
              <a:t>3</a:t>
            </a:r>
            <a:r>
              <a:rPr lang="en-US" sz="1600" dirty="0">
                <a:ea typeface="Times New Roman" panose="02020603050405020304" pitchFamily="18" charset="0"/>
                <a:cs typeface="Arial" pitchFamily="34" charset="0"/>
              </a:rPr>
              <a:t>-ceramics working temperature  must be influenced by these three fractality factors, making correction of „theoretic” temperature as </a:t>
            </a:r>
            <a:endParaRPr lang="en-US" sz="1600" dirty="0">
              <a:effectLst/>
              <a:ea typeface="Times New Roman" panose="02020603050405020304" pitchFamily="18" charset="0"/>
              <a:cs typeface="Arial" pitchFamily="34" charset="0"/>
            </a:endParaRPr>
          </a:p>
        </p:txBody>
      </p:sp>
      <p:sp>
        <p:nvSpPr>
          <p:cNvPr id="10" name="Rectangle 7"/>
          <p:cNvSpPr>
            <a:spLocks noChangeArrowheads="1"/>
          </p:cNvSpPr>
          <p:nvPr/>
        </p:nvSpPr>
        <p:spPr bwMode="auto">
          <a:xfrm flipV="1">
            <a:off x="685799" y="3246118"/>
            <a:ext cx="16709881"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17" name="Rectangle 14"/>
          <p:cNvSpPr>
            <a:spLocks noChangeArrowheads="1"/>
          </p:cNvSpPr>
          <p:nvPr/>
        </p:nvSpPr>
        <p:spPr bwMode="auto">
          <a:xfrm flipV="1">
            <a:off x="1752600" y="3510056"/>
            <a:ext cx="1225388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18" name="Object 17"/>
          <p:cNvGraphicFramePr>
            <a:graphicFrameLocks noChangeAspect="1"/>
          </p:cNvGraphicFramePr>
          <p:nvPr>
            <p:extLst>
              <p:ext uri="{D42A27DB-BD31-4B8C-83A1-F6EECF244321}">
                <p14:modId xmlns:p14="http://schemas.microsoft.com/office/powerpoint/2010/main" val="3347123564"/>
              </p:ext>
            </p:extLst>
          </p:nvPr>
        </p:nvGraphicFramePr>
        <p:xfrm>
          <a:off x="3304542" y="2973813"/>
          <a:ext cx="1115058" cy="421685"/>
        </p:xfrm>
        <a:graphic>
          <a:graphicData uri="http://schemas.openxmlformats.org/presentationml/2006/ole">
            <mc:AlternateContent xmlns:mc="http://schemas.openxmlformats.org/markup-compatibility/2006">
              <mc:Choice xmlns:v="urn:schemas-microsoft-com:vml" Requires="v">
                <p:oleObj spid="_x0000_s53419" name="Equation" r:id="rId5" imgW="609336" imgH="241195" progId="Equation.DSMT4">
                  <p:embed/>
                </p:oleObj>
              </mc:Choice>
              <mc:Fallback>
                <p:oleObj name="Equation" r:id="rId5" imgW="609336" imgH="241195" progId="Equation.DSMT4">
                  <p:embed/>
                  <p:pic>
                    <p:nvPicPr>
                      <p:cNvPr id="0" name="Object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04542" y="2973813"/>
                        <a:ext cx="1115058" cy="421685"/>
                      </a:xfrm>
                      <a:prstGeom prst="rect">
                        <a:avLst/>
                      </a:prstGeom>
                      <a:noFill/>
                    </p:spPr>
                  </p:pic>
                </p:oleObj>
              </mc:Fallback>
            </mc:AlternateContent>
          </a:graphicData>
        </a:graphic>
      </p:graphicFrame>
      <p:sp>
        <p:nvSpPr>
          <p:cNvPr id="19" name="Rectangle 18"/>
          <p:cNvSpPr/>
          <p:nvPr/>
        </p:nvSpPr>
        <p:spPr>
          <a:xfrm>
            <a:off x="316992" y="3650212"/>
            <a:ext cx="8217408" cy="646331"/>
          </a:xfrm>
          <a:prstGeom prst="rect">
            <a:avLst/>
          </a:prstGeom>
        </p:spPr>
        <p:txBody>
          <a:bodyPr wrap="square">
            <a:spAutoFit/>
          </a:bodyPr>
          <a:lstStyle/>
          <a:p>
            <a:r>
              <a:rPr lang="en-US" dirty="0">
                <a:ea typeface="Times New Roman" panose="02020603050405020304" pitchFamily="18" charset="0"/>
                <a:cs typeface="Arial" pitchFamily="34" charset="0"/>
              </a:rPr>
              <a:t>where </a:t>
            </a:r>
            <a:r>
              <a:rPr lang="en-US" i="1" dirty="0">
                <a:ea typeface="Times New Roman" panose="02020603050405020304" pitchFamily="18" charset="0"/>
                <a:cs typeface="Arial" pitchFamily="34" charset="0"/>
              </a:rPr>
              <a:t>a</a:t>
            </a:r>
            <a:r>
              <a:rPr lang="en-US" dirty="0">
                <a:ea typeface="Times New Roman" panose="02020603050405020304" pitchFamily="18" charset="0"/>
                <a:cs typeface="Arial" pitchFamily="34" charset="0"/>
              </a:rPr>
              <a:t>  is fractal corrective factor. It is natural that all three </a:t>
            </a:r>
            <a:r>
              <a:rPr lang="en-US" dirty="0" smtClean="0">
                <a:ea typeface="Times New Roman" panose="02020603050405020304" pitchFamily="18" charset="0"/>
                <a:cs typeface="Arial" pitchFamily="34" charset="0"/>
              </a:rPr>
              <a:t>factors  </a:t>
            </a:r>
            <a:r>
              <a:rPr lang="en-US" dirty="0" err="1" smtClean="0">
                <a:ea typeface="Times New Roman" panose="02020603050405020304" pitchFamily="18" charset="0"/>
                <a:cs typeface="Arial" pitchFamily="34" charset="0"/>
              </a:rPr>
              <a:t>a</a:t>
            </a:r>
            <a:r>
              <a:rPr lang="en-US" baseline="-25000" dirty="0" err="1" smtClean="0">
                <a:ea typeface="Times New Roman" panose="02020603050405020304" pitchFamily="18" charset="0"/>
                <a:cs typeface="Arial" pitchFamily="34" charset="0"/>
              </a:rPr>
              <a:t>S</a:t>
            </a:r>
            <a:r>
              <a:rPr lang="en-US" dirty="0" smtClean="0">
                <a:ea typeface="Times New Roman" panose="02020603050405020304" pitchFamily="18" charset="0"/>
                <a:cs typeface="Arial" pitchFamily="34" charset="0"/>
              </a:rPr>
              <a:t>, </a:t>
            </a:r>
            <a:r>
              <a:rPr lang="en-US" dirty="0" err="1" smtClean="0">
                <a:ea typeface="Times New Roman" panose="02020603050405020304" pitchFamily="18" charset="0"/>
                <a:cs typeface="Arial" pitchFamily="34" charset="0"/>
              </a:rPr>
              <a:t>a</a:t>
            </a:r>
            <a:r>
              <a:rPr lang="en-US" baseline="-25000" dirty="0" err="1" smtClean="0">
                <a:ea typeface="Times New Roman" panose="02020603050405020304" pitchFamily="18" charset="0"/>
                <a:cs typeface="Arial" pitchFamily="34" charset="0"/>
              </a:rPr>
              <a:t>P</a:t>
            </a:r>
            <a:r>
              <a:rPr lang="en-US" dirty="0" smtClean="0">
                <a:ea typeface="Times New Roman" panose="02020603050405020304" pitchFamily="18" charset="0"/>
                <a:cs typeface="Arial" pitchFamily="34" charset="0"/>
              </a:rPr>
              <a:t>, </a:t>
            </a:r>
            <a:r>
              <a:rPr lang="en-US" dirty="0" err="1" smtClean="0">
                <a:ea typeface="Times New Roman" panose="02020603050405020304" pitchFamily="18" charset="0"/>
                <a:cs typeface="Arial" pitchFamily="34" charset="0"/>
              </a:rPr>
              <a:t>a</a:t>
            </a:r>
            <a:r>
              <a:rPr lang="en-US" baseline="-25000" dirty="0" err="1" smtClean="0">
                <a:ea typeface="Times New Roman" panose="02020603050405020304" pitchFamily="18" charset="0"/>
                <a:cs typeface="Arial" pitchFamily="34" charset="0"/>
              </a:rPr>
              <a:t>M</a:t>
            </a:r>
            <a:r>
              <a:rPr lang="en-US" dirty="0" smtClean="0">
                <a:ea typeface="Times New Roman" panose="02020603050405020304" pitchFamily="18" charset="0"/>
                <a:cs typeface="Arial" pitchFamily="34" charset="0"/>
              </a:rPr>
              <a:t>, influences a as follows</a:t>
            </a:r>
            <a:endParaRPr lang="en-US" dirty="0">
              <a:cs typeface="Arial" pitchFamily="34" charset="0"/>
            </a:endParaRPr>
          </a:p>
        </p:txBody>
      </p:sp>
      <p:graphicFrame>
        <p:nvGraphicFramePr>
          <p:cNvPr id="20" name="Object 19"/>
          <p:cNvGraphicFramePr>
            <a:graphicFrameLocks noChangeAspect="1"/>
          </p:cNvGraphicFramePr>
          <p:nvPr>
            <p:extLst>
              <p:ext uri="{D42A27DB-BD31-4B8C-83A1-F6EECF244321}">
                <p14:modId xmlns:p14="http://schemas.microsoft.com/office/powerpoint/2010/main" val="4203423670"/>
              </p:ext>
            </p:extLst>
          </p:nvPr>
        </p:nvGraphicFramePr>
        <p:xfrm>
          <a:off x="2507394" y="4446186"/>
          <a:ext cx="2445606" cy="512211"/>
        </p:xfrm>
        <a:graphic>
          <a:graphicData uri="http://schemas.openxmlformats.org/presentationml/2006/ole">
            <mc:AlternateContent xmlns:mc="http://schemas.openxmlformats.org/markup-compatibility/2006">
              <mc:Choice xmlns:v="urn:schemas-microsoft-com:vml" Requires="v">
                <p:oleObj spid="_x0000_s53420" name="Equation" r:id="rId7" imgW="1028520" imgH="215640" progId="Equation.DSMT4">
                  <p:embed/>
                </p:oleObj>
              </mc:Choice>
              <mc:Fallback>
                <p:oleObj name="Equation" r:id="rId7" imgW="1028520" imgH="215640" progId="Equation.DSMT4">
                  <p:embed/>
                  <p:pic>
                    <p:nvPicPr>
                      <p:cNvPr id="0" name=""/>
                      <p:cNvPicPr/>
                      <p:nvPr/>
                    </p:nvPicPr>
                    <p:blipFill>
                      <a:blip r:embed="rId8"/>
                      <a:stretch>
                        <a:fillRect/>
                      </a:stretch>
                    </p:blipFill>
                    <p:spPr>
                      <a:xfrm>
                        <a:off x="2507394" y="4446186"/>
                        <a:ext cx="2445606" cy="512211"/>
                      </a:xfrm>
                      <a:prstGeom prst="rect">
                        <a:avLst/>
                      </a:prstGeom>
                    </p:spPr>
                  </p:pic>
                </p:oleObj>
              </mc:Fallback>
            </mc:AlternateContent>
          </a:graphicData>
        </a:graphic>
      </p:graphicFrame>
      <p:sp>
        <p:nvSpPr>
          <p:cNvPr id="21" name="Rectangle 20"/>
          <p:cNvSpPr/>
          <p:nvPr/>
        </p:nvSpPr>
        <p:spPr>
          <a:xfrm>
            <a:off x="316992" y="5247892"/>
            <a:ext cx="8217408" cy="646331"/>
          </a:xfrm>
          <a:prstGeom prst="rect">
            <a:avLst/>
          </a:prstGeom>
        </p:spPr>
        <p:txBody>
          <a:bodyPr wrap="square">
            <a:spAutoFit/>
          </a:bodyPr>
          <a:lstStyle/>
          <a:p>
            <a:r>
              <a:rPr lang="en-US" dirty="0">
                <a:ea typeface="Times New Roman" panose="02020603050405020304" pitchFamily="18" charset="0"/>
                <a:cs typeface="Arial" pitchFamily="34" charset="0"/>
              </a:rPr>
              <a:t>The argument for this expectation hides in the fact that geometrically irregular motion of huge particles number has to unleash an extra energy to the system. </a:t>
            </a:r>
            <a:endParaRPr lang="en-US" dirty="0">
              <a:cs typeface="Arial" pitchFamily="34" charset="0"/>
            </a:endParaRPr>
          </a:p>
        </p:txBody>
      </p:sp>
    </p:spTree>
    <p:extLst>
      <p:ext uri="{BB962C8B-B14F-4D97-AF65-F5344CB8AC3E}">
        <p14:creationId xmlns:p14="http://schemas.microsoft.com/office/powerpoint/2010/main" val="300082380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A11FBEA-6920-4BC2-ABDC-DA77A1700F91}" type="slidenum">
              <a:rPr lang="en-US" altLang="en-US" smtClean="0"/>
              <a:pPr/>
              <a:t>34</a:t>
            </a:fld>
            <a:endParaRPr lang="en-US" altLang="en-US"/>
          </a:p>
        </p:txBody>
      </p:sp>
      <p:sp>
        <p:nvSpPr>
          <p:cNvPr id="3" name="Rectangle 2"/>
          <p:cNvSpPr/>
          <p:nvPr/>
        </p:nvSpPr>
        <p:spPr>
          <a:xfrm>
            <a:off x="371916" y="503613"/>
            <a:ext cx="7924800" cy="1077218"/>
          </a:xfrm>
          <a:prstGeom prst="rect">
            <a:avLst/>
          </a:prstGeom>
        </p:spPr>
        <p:txBody>
          <a:bodyPr wrap="square">
            <a:spAutoFit/>
          </a:bodyPr>
          <a:lstStyle/>
          <a:p>
            <a:pPr algn="just"/>
            <a:r>
              <a:rPr lang="en-US" sz="1600" dirty="0">
                <a:ea typeface="Times New Roman" panose="02020603050405020304" pitchFamily="18" charset="0"/>
                <a:cs typeface="Arial" pitchFamily="34" charset="0"/>
              </a:rPr>
              <a:t>In other words, fractality of system represented by three factors </a:t>
            </a:r>
            <a:r>
              <a:rPr lang="en-US" sz="1600" dirty="0" err="1">
                <a:ea typeface="Times New Roman" panose="02020603050405020304" pitchFamily="18" charset="0"/>
                <a:cs typeface="Arial" pitchFamily="34" charset="0"/>
              </a:rPr>
              <a:t>aS</a:t>
            </a:r>
            <a:r>
              <a:rPr lang="en-US" sz="1600" dirty="0">
                <a:ea typeface="Times New Roman" panose="02020603050405020304" pitchFamily="18" charset="0"/>
                <a:cs typeface="Arial" pitchFamily="34" charset="0"/>
              </a:rPr>
              <a:t>, </a:t>
            </a:r>
            <a:r>
              <a:rPr lang="en-US" sz="1600" dirty="0" err="1">
                <a:ea typeface="Times New Roman" panose="02020603050405020304" pitchFamily="18" charset="0"/>
                <a:cs typeface="Arial" pitchFamily="34" charset="0"/>
              </a:rPr>
              <a:t>aP</a:t>
            </a:r>
            <a:r>
              <a:rPr lang="en-US" sz="1600" dirty="0">
                <a:ea typeface="Times New Roman" panose="02020603050405020304" pitchFamily="18" charset="0"/>
                <a:cs typeface="Arial" pitchFamily="34" charset="0"/>
              </a:rPr>
              <a:t>  and </a:t>
            </a:r>
            <a:r>
              <a:rPr lang="en-US" sz="1600" dirty="0" err="1">
                <a:ea typeface="Times New Roman" panose="02020603050405020304" pitchFamily="18" charset="0"/>
                <a:cs typeface="Arial" pitchFamily="34" charset="0"/>
              </a:rPr>
              <a:t>aM</a:t>
            </a:r>
            <a:r>
              <a:rPr lang="en-US" sz="1600" dirty="0">
                <a:ea typeface="Times New Roman" panose="02020603050405020304" pitchFamily="18" charset="0"/>
                <a:cs typeface="Arial" pitchFamily="34" charset="0"/>
              </a:rPr>
              <a:t>, should increase overall energy of the system, and this increment must be subtracted from the input energy which is in fact, an input thermal energy denoted by T.  In other words,   </a:t>
            </a:r>
          </a:p>
        </p:txBody>
      </p:sp>
      <p:graphicFrame>
        <p:nvGraphicFramePr>
          <p:cNvPr id="5" name="Object 4"/>
          <p:cNvGraphicFramePr>
            <a:graphicFrameLocks noChangeAspect="1"/>
          </p:cNvGraphicFramePr>
          <p:nvPr>
            <p:extLst>
              <p:ext uri="{D42A27DB-BD31-4B8C-83A1-F6EECF244321}">
                <p14:modId xmlns:p14="http://schemas.microsoft.com/office/powerpoint/2010/main" val="2060821477"/>
              </p:ext>
            </p:extLst>
          </p:nvPr>
        </p:nvGraphicFramePr>
        <p:xfrm>
          <a:off x="2505516" y="1703942"/>
          <a:ext cx="2133600" cy="850062"/>
        </p:xfrm>
        <a:graphic>
          <a:graphicData uri="http://schemas.openxmlformats.org/presentationml/2006/ole">
            <mc:AlternateContent xmlns:mc="http://schemas.openxmlformats.org/markup-compatibility/2006">
              <mc:Choice xmlns:v="urn:schemas-microsoft-com:vml" Requires="v">
                <p:oleObj spid="_x0000_s54436" name="Equation" r:id="rId3" imgW="1206500" imgH="469900" progId="Equation.DSMT4">
                  <p:embed/>
                </p:oleObj>
              </mc:Choice>
              <mc:Fallback>
                <p:oleObj name="Equation" r:id="rId3" imgW="1206500" imgH="469900"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5516" y="1703942"/>
                        <a:ext cx="2133600" cy="850062"/>
                      </a:xfrm>
                      <a:prstGeom prst="rect">
                        <a:avLst/>
                      </a:prstGeom>
                      <a:noFill/>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123112363"/>
              </p:ext>
            </p:extLst>
          </p:nvPr>
        </p:nvGraphicFramePr>
        <p:xfrm>
          <a:off x="2353116" y="2999343"/>
          <a:ext cx="2514600" cy="340518"/>
        </p:xfrm>
        <a:graphic>
          <a:graphicData uri="http://schemas.openxmlformats.org/presentationml/2006/ole">
            <mc:AlternateContent xmlns:mc="http://schemas.openxmlformats.org/markup-compatibility/2006">
              <mc:Choice xmlns:v="urn:schemas-microsoft-com:vml" Requires="v">
                <p:oleObj spid="_x0000_s54437" name="Equation" r:id="rId5" imgW="1524000" imgH="203200" progId="Equation.DSMT4">
                  <p:embed/>
                </p:oleObj>
              </mc:Choice>
              <mc:Fallback>
                <p:oleObj name="Equation" r:id="rId5" imgW="1524000" imgH="203200" progId="Equation.DSMT4">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53116" y="2999343"/>
                        <a:ext cx="2514600" cy="340518"/>
                      </a:xfrm>
                      <a:prstGeom prst="rect">
                        <a:avLst/>
                      </a:prstGeom>
                      <a:noFill/>
                    </p:spPr>
                  </p:pic>
                </p:oleObj>
              </mc:Fallback>
            </mc:AlternateContent>
          </a:graphicData>
        </a:graphic>
      </p:graphicFrame>
      <p:sp>
        <p:nvSpPr>
          <p:cNvPr id="8" name="TextBox 7"/>
          <p:cNvSpPr txBox="1"/>
          <p:nvPr/>
        </p:nvSpPr>
        <p:spPr>
          <a:xfrm>
            <a:off x="448116" y="2433676"/>
            <a:ext cx="801823" cy="338554"/>
          </a:xfrm>
          <a:prstGeom prst="rect">
            <a:avLst/>
          </a:prstGeom>
          <a:noFill/>
        </p:spPr>
        <p:txBody>
          <a:bodyPr wrap="none" rtlCol="0">
            <a:spAutoFit/>
          </a:bodyPr>
          <a:lstStyle/>
          <a:p>
            <a:r>
              <a:rPr lang="en-US" sz="1600" dirty="0">
                <a:ea typeface="Times New Roman" panose="02020603050405020304" pitchFamily="18" charset="0"/>
                <a:cs typeface="Arial" pitchFamily="34" charset="0"/>
              </a:rPr>
              <a:t>so that</a:t>
            </a:r>
          </a:p>
        </p:txBody>
      </p:sp>
      <p:sp>
        <p:nvSpPr>
          <p:cNvPr id="14" name="Rectangle 13"/>
          <p:cNvSpPr/>
          <p:nvPr/>
        </p:nvSpPr>
        <p:spPr>
          <a:xfrm>
            <a:off x="457200" y="3733800"/>
            <a:ext cx="7839516" cy="1354217"/>
          </a:xfrm>
          <a:prstGeom prst="rect">
            <a:avLst/>
          </a:prstGeom>
        </p:spPr>
        <p:txBody>
          <a:bodyPr wrap="square">
            <a:spAutoFit/>
          </a:bodyPr>
          <a:lstStyle/>
          <a:p>
            <a:pPr algn="just"/>
            <a:r>
              <a:rPr lang="en-US" sz="1600" dirty="0">
                <a:ea typeface="Times New Roman" panose="02020603050405020304" pitchFamily="18" charset="0"/>
                <a:cs typeface="Arial" pitchFamily="34" charset="0"/>
              </a:rPr>
              <a:t>Back to capacity formula gives us a hint of alpha correction embodied in the corrective coefficient </a:t>
            </a:r>
            <a:r>
              <a:rPr lang="en-US" sz="1600" dirty="0" err="1">
                <a:ea typeface="Times New Roman" panose="02020603050405020304" pitchFamily="18" charset="0"/>
                <a:cs typeface="Arial" pitchFamily="34" charset="0"/>
              </a:rPr>
              <a:t>a0</a:t>
            </a:r>
            <a:r>
              <a:rPr lang="en-US" sz="1600" dirty="0">
                <a:ea typeface="Times New Roman" panose="02020603050405020304" pitchFamily="18" charset="0"/>
                <a:cs typeface="Arial" pitchFamily="34" charset="0"/>
              </a:rPr>
              <a:t> . To find connection between </a:t>
            </a:r>
            <a:r>
              <a:rPr lang="en-US" sz="1600" dirty="0" err="1">
                <a:ea typeface="Times New Roman" panose="02020603050405020304" pitchFamily="18" charset="0"/>
                <a:cs typeface="Arial" pitchFamily="34" charset="0"/>
              </a:rPr>
              <a:t>a0</a:t>
            </a:r>
            <a:r>
              <a:rPr lang="en-US" sz="1600" dirty="0">
                <a:ea typeface="Times New Roman" panose="02020603050405020304" pitchFamily="18" charset="0"/>
                <a:cs typeface="Arial" pitchFamily="34" charset="0"/>
              </a:rPr>
              <a:t> and a consider the Curie-Weiss law, giving temperature dependence dielectric constants of BaTiO3-ceramics grains’ contact zone</a:t>
            </a:r>
          </a:p>
          <a:p>
            <a:pPr algn="just"/>
            <a:endParaRPr lang="en-US" dirty="0">
              <a:latin typeface="Times New Roman" panose="02020603050405020304" pitchFamily="18" charset="0"/>
              <a:ea typeface="Times New Roman" panose="02020603050405020304" pitchFamily="18" charset="0"/>
            </a:endParaRPr>
          </a:p>
        </p:txBody>
      </p:sp>
      <p:sp>
        <p:nvSpPr>
          <p:cNvPr id="15" name="Rectangle 13"/>
          <p:cNvSpPr>
            <a:spLocks noChangeArrowheads="1"/>
          </p:cNvSpPr>
          <p:nvPr/>
        </p:nvSpPr>
        <p:spPr bwMode="auto">
          <a:xfrm rot="17442447">
            <a:off x="2226244" y="534344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6" name="Object 15"/>
          <p:cNvGraphicFramePr>
            <a:graphicFrameLocks noChangeAspect="1"/>
          </p:cNvGraphicFramePr>
          <p:nvPr>
            <p:extLst>
              <p:ext uri="{D42A27DB-BD31-4B8C-83A1-F6EECF244321}">
                <p14:modId xmlns:p14="http://schemas.microsoft.com/office/powerpoint/2010/main" val="4223775089"/>
              </p:ext>
            </p:extLst>
          </p:nvPr>
        </p:nvGraphicFramePr>
        <p:xfrm>
          <a:off x="2980377" y="5029200"/>
          <a:ext cx="1887339" cy="853268"/>
        </p:xfrm>
        <a:graphic>
          <a:graphicData uri="http://schemas.openxmlformats.org/presentationml/2006/ole">
            <mc:AlternateContent xmlns:mc="http://schemas.openxmlformats.org/markup-compatibility/2006">
              <mc:Choice xmlns:v="urn:schemas-microsoft-com:vml" Requires="v">
                <p:oleObj spid="_x0000_s54438" name="Equation" r:id="rId7" imgW="1079032" imgH="495085" progId="Equation.DSMT4">
                  <p:embed/>
                </p:oleObj>
              </mc:Choice>
              <mc:Fallback>
                <p:oleObj name="Equation" r:id="rId7" imgW="1079032" imgH="495085" progId="Equation.DSMT4">
                  <p:embed/>
                  <p:pic>
                    <p:nvPicPr>
                      <p:cNvPr id="0" name="Object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80377" y="5029200"/>
                        <a:ext cx="1887339" cy="853268"/>
                      </a:xfrm>
                      <a:prstGeom prst="rect">
                        <a:avLst/>
                      </a:prstGeom>
                      <a:noFill/>
                    </p:spPr>
                  </p:pic>
                </p:oleObj>
              </mc:Fallback>
            </mc:AlternateContent>
          </a:graphicData>
        </a:graphic>
      </p:graphicFrame>
    </p:spTree>
    <p:extLst>
      <p:ext uri="{BB962C8B-B14F-4D97-AF65-F5344CB8AC3E}">
        <p14:creationId xmlns:p14="http://schemas.microsoft.com/office/powerpoint/2010/main" val="22102958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A11FBEA-6920-4BC2-ABDC-DA77A1700F91}" type="slidenum">
              <a:rPr lang="en-US" altLang="en-US" smtClean="0"/>
              <a:pPr/>
              <a:t>35</a:t>
            </a:fld>
            <a:endParaRPr lang="en-US" altLang="en-US"/>
          </a:p>
        </p:txBody>
      </p:sp>
      <p:pic>
        <p:nvPicPr>
          <p:cNvPr id="5" name="Picture 4"/>
          <p:cNvPicPr>
            <a:picLocks noChangeAspect="1"/>
          </p:cNvPicPr>
          <p:nvPr/>
        </p:nvPicPr>
        <p:blipFill>
          <a:blip r:embed="rId2"/>
          <a:stretch>
            <a:fillRect/>
          </a:stretch>
        </p:blipFill>
        <p:spPr>
          <a:xfrm>
            <a:off x="76200" y="609600"/>
            <a:ext cx="8683700" cy="5257800"/>
          </a:xfrm>
          <a:prstGeom prst="rect">
            <a:avLst/>
          </a:prstGeom>
        </p:spPr>
      </p:pic>
    </p:spTree>
    <p:extLst>
      <p:ext uri="{BB962C8B-B14F-4D97-AF65-F5344CB8AC3E}">
        <p14:creationId xmlns:p14="http://schemas.microsoft.com/office/powerpoint/2010/main" val="204761785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A11FBEA-6920-4BC2-ABDC-DA77A1700F91}" type="slidenum">
              <a:rPr lang="en-US" altLang="en-US" smtClean="0"/>
              <a:pPr/>
              <a:t>36</a:t>
            </a:fld>
            <a:endParaRPr lang="en-US" altLang="en-US"/>
          </a:p>
        </p:txBody>
      </p:sp>
      <p:pic>
        <p:nvPicPr>
          <p:cNvPr id="3" name="Picture 2" descr="C:\Users\MAT237\Google Drive\Keramika(GD)\0. Radovi u pripremi\Ceramic international\Two_0.1Ho2O3-1350_grains2.gif"/>
          <p:cNvPicPr/>
          <p:nvPr/>
        </p:nvPicPr>
        <p:blipFill>
          <a:blip r:embed="rId2">
            <a:extLst>
              <a:ext uri="{28A0092B-C50C-407E-A947-70E740481C1C}">
                <a14:useLocalDpi xmlns:a14="http://schemas.microsoft.com/office/drawing/2010/main" val="0"/>
              </a:ext>
            </a:extLst>
          </a:blip>
          <a:srcRect/>
          <a:stretch>
            <a:fillRect/>
          </a:stretch>
        </p:blipFill>
        <p:spPr bwMode="auto">
          <a:xfrm>
            <a:off x="1371600" y="914400"/>
            <a:ext cx="5486400" cy="4572000"/>
          </a:xfrm>
          <a:prstGeom prst="rect">
            <a:avLst/>
          </a:prstGeom>
          <a:noFill/>
          <a:ln>
            <a:noFill/>
          </a:ln>
        </p:spPr>
      </p:pic>
      <p:sp>
        <p:nvSpPr>
          <p:cNvPr id="4" name="TextBox 3"/>
          <p:cNvSpPr txBox="1"/>
          <p:nvPr/>
        </p:nvSpPr>
        <p:spPr>
          <a:xfrm>
            <a:off x="685800" y="5638800"/>
            <a:ext cx="7651454" cy="523220"/>
          </a:xfrm>
          <a:prstGeom prst="rect">
            <a:avLst/>
          </a:prstGeom>
          <a:noFill/>
        </p:spPr>
        <p:txBody>
          <a:bodyPr wrap="none" rtlCol="0">
            <a:spAutoFit/>
          </a:bodyPr>
          <a:lstStyle/>
          <a:p>
            <a:r>
              <a:rPr lang="sr-Latn-RS" sz="1400" dirty="0"/>
              <a:t>Fig. 6. a.Two grains of BaTiO3-ceramics doped with 0.1% of Ho</a:t>
            </a:r>
            <a:r>
              <a:rPr lang="sr-Latn-RS" sz="1400" baseline="-25000" dirty="0"/>
              <a:t>2</a:t>
            </a:r>
            <a:r>
              <a:rPr lang="sr-Latn-RS" sz="1400" dirty="0"/>
              <a:t>O</a:t>
            </a:r>
            <a:r>
              <a:rPr lang="sr-Latn-RS" sz="1400" baseline="-25000" dirty="0"/>
              <a:t>3</a:t>
            </a:r>
            <a:r>
              <a:rPr lang="sr-Latn-RS" sz="1400" dirty="0"/>
              <a:t>, sintered at 1350</a:t>
            </a:r>
            <a:r>
              <a:rPr lang="sr-Latn-RS" sz="1400" dirty="0">
                <a:sym typeface="Mathematica1"/>
              </a:rPr>
              <a:t></a:t>
            </a:r>
            <a:r>
              <a:rPr lang="sr-Latn-RS" sz="1400" dirty="0"/>
              <a:t>C. </a:t>
            </a:r>
            <a:endParaRPr lang="en-US" sz="1400" dirty="0" smtClean="0"/>
          </a:p>
          <a:p>
            <a:r>
              <a:rPr lang="sr-Latn-RS" sz="1400" dirty="0" smtClean="0"/>
              <a:t>b</a:t>
            </a:r>
            <a:r>
              <a:rPr lang="sr-Latn-RS" sz="1400" dirty="0"/>
              <a:t>. Shematic illustration of G</a:t>
            </a:r>
            <a:r>
              <a:rPr lang="sr-Latn-RS" sz="1400" baseline="-25000" dirty="0"/>
              <a:t>1</a:t>
            </a:r>
            <a:r>
              <a:rPr lang="sr-Latn-RS" sz="1400" dirty="0"/>
              <a:t>-G</a:t>
            </a:r>
            <a:r>
              <a:rPr lang="sr-Latn-RS" sz="1400" baseline="-25000" dirty="0"/>
              <a:t>2</a:t>
            </a:r>
            <a:r>
              <a:rPr lang="sr-Latn-RS" sz="1400" dirty="0"/>
              <a:t> contact. </a:t>
            </a:r>
            <a:r>
              <a:rPr lang="sr-Latn-RS" sz="1400" b="1" dirty="0"/>
              <a:t>c.</a:t>
            </a:r>
            <a:r>
              <a:rPr lang="sr-Latn-RS" sz="1400" dirty="0"/>
              <a:t> Equivalent micro-impedance without  </a:t>
            </a:r>
            <a:r>
              <a:rPr lang="sr-Latn-RS" sz="1400" i="1" dirty="0"/>
              <a:t>a</a:t>
            </a:r>
            <a:r>
              <a:rPr lang="sr-Latn-RS" sz="1400" dirty="0"/>
              <a:t>-correction. </a:t>
            </a:r>
            <a:endParaRPr lang="en-US" sz="1400" dirty="0"/>
          </a:p>
        </p:txBody>
      </p:sp>
    </p:spTree>
    <p:extLst>
      <p:ext uri="{BB962C8B-B14F-4D97-AF65-F5344CB8AC3E}">
        <p14:creationId xmlns:p14="http://schemas.microsoft.com/office/powerpoint/2010/main" val="206739937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A11FBEA-6920-4BC2-ABDC-DA77A1700F91}" type="slidenum">
              <a:rPr lang="en-US" altLang="en-US" smtClean="0"/>
              <a:pPr/>
              <a:t>37</a:t>
            </a:fld>
            <a:endParaRPr lang="en-US" altLang="en-US"/>
          </a:p>
        </p:txBody>
      </p:sp>
      <p:pic>
        <p:nvPicPr>
          <p:cNvPr id="3" name="Picture 2"/>
          <p:cNvPicPr>
            <a:picLocks noChangeAspect="1"/>
          </p:cNvPicPr>
          <p:nvPr/>
        </p:nvPicPr>
        <p:blipFill>
          <a:blip r:embed="rId2"/>
          <a:stretch>
            <a:fillRect/>
          </a:stretch>
        </p:blipFill>
        <p:spPr>
          <a:xfrm>
            <a:off x="685800" y="685800"/>
            <a:ext cx="7814733" cy="5410200"/>
          </a:xfrm>
          <a:prstGeom prst="rect">
            <a:avLst/>
          </a:prstGeom>
        </p:spPr>
      </p:pic>
    </p:spTree>
    <p:extLst>
      <p:ext uri="{BB962C8B-B14F-4D97-AF65-F5344CB8AC3E}">
        <p14:creationId xmlns:p14="http://schemas.microsoft.com/office/powerpoint/2010/main" val="89517731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A11FBEA-6920-4BC2-ABDC-DA77A1700F91}" type="slidenum">
              <a:rPr lang="en-US" altLang="en-US" smtClean="0"/>
              <a:pPr/>
              <a:t>38</a:t>
            </a:fld>
            <a:endParaRPr lang="en-US" altLang="en-US"/>
          </a:p>
        </p:txBody>
      </p:sp>
      <p:pic>
        <p:nvPicPr>
          <p:cNvPr id="3" name="Picture 2"/>
          <p:cNvPicPr>
            <a:picLocks noChangeAspect="1"/>
          </p:cNvPicPr>
          <p:nvPr/>
        </p:nvPicPr>
        <p:blipFill>
          <a:blip r:embed="rId2"/>
          <a:stretch>
            <a:fillRect/>
          </a:stretch>
        </p:blipFill>
        <p:spPr>
          <a:xfrm>
            <a:off x="393270" y="381000"/>
            <a:ext cx="7774417" cy="6075373"/>
          </a:xfrm>
          <a:prstGeom prst="rect">
            <a:avLst/>
          </a:prstGeom>
        </p:spPr>
      </p:pic>
    </p:spTree>
    <p:extLst>
      <p:ext uri="{BB962C8B-B14F-4D97-AF65-F5344CB8AC3E}">
        <p14:creationId xmlns:p14="http://schemas.microsoft.com/office/powerpoint/2010/main" val="428615091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A11FBEA-6920-4BC2-ABDC-DA77A1700F91}" type="slidenum">
              <a:rPr lang="en-US" altLang="en-US" smtClean="0"/>
              <a:pPr/>
              <a:t>39</a:t>
            </a:fld>
            <a:endParaRPr lang="en-US" altLang="en-US"/>
          </a:p>
        </p:txBody>
      </p:sp>
      <p:pic>
        <p:nvPicPr>
          <p:cNvPr id="3" name="Picture 2" descr="C:\Users\MAT237\Google Drive\_Kocic\Ceramic international\Fig.7.gif"/>
          <p:cNvPicPr/>
          <p:nvPr/>
        </p:nvPicPr>
        <p:blipFill>
          <a:blip r:embed="rId2">
            <a:extLst>
              <a:ext uri="{28A0092B-C50C-407E-A947-70E740481C1C}">
                <a14:useLocalDpi xmlns:a14="http://schemas.microsoft.com/office/drawing/2010/main" val="0"/>
              </a:ext>
            </a:extLst>
          </a:blip>
          <a:srcRect/>
          <a:stretch>
            <a:fillRect/>
          </a:stretch>
        </p:blipFill>
        <p:spPr bwMode="auto">
          <a:xfrm>
            <a:off x="533400" y="1295400"/>
            <a:ext cx="7772400" cy="2895600"/>
          </a:xfrm>
          <a:prstGeom prst="rect">
            <a:avLst/>
          </a:prstGeom>
          <a:noFill/>
          <a:ln>
            <a:noFill/>
          </a:ln>
        </p:spPr>
      </p:pic>
      <p:sp>
        <p:nvSpPr>
          <p:cNvPr id="4" name="Rectangle 3"/>
          <p:cNvSpPr/>
          <p:nvPr/>
        </p:nvSpPr>
        <p:spPr>
          <a:xfrm>
            <a:off x="838200" y="4876800"/>
            <a:ext cx="7315200" cy="307777"/>
          </a:xfrm>
          <a:prstGeom prst="rect">
            <a:avLst/>
          </a:prstGeom>
        </p:spPr>
        <p:txBody>
          <a:bodyPr wrap="square">
            <a:spAutoFit/>
          </a:bodyPr>
          <a:lstStyle/>
          <a:p>
            <a:pPr algn="ctr"/>
            <a:r>
              <a:rPr lang="sr-Latn-RS" sz="1400" dirty="0"/>
              <a:t>Fig. 7.  Left. </a:t>
            </a:r>
            <a:r>
              <a:rPr lang="sr-Latn-RS" sz="1400" i="1" dirty="0"/>
              <a:t>c</a:t>
            </a:r>
            <a:r>
              <a:rPr lang="sr-Latn-RS" sz="1400" i="1" baseline="-25000" dirty="0"/>
              <a:t>e</a:t>
            </a:r>
            <a:r>
              <a:rPr lang="sr-Latn-RS" sz="1400" dirty="0"/>
              <a:t>=0.1; </a:t>
            </a:r>
            <a:r>
              <a:rPr lang="sr-Latn-RS" sz="1400" i="1" dirty="0"/>
              <a:t>c</a:t>
            </a:r>
            <a:r>
              <a:rPr lang="sr-Latn-RS" sz="1400" dirty="0"/>
              <a:t>=0.01; </a:t>
            </a:r>
            <a:r>
              <a:rPr lang="sr-Latn-RS" sz="1400" i="1" dirty="0" smtClean="0"/>
              <a:t>L</a:t>
            </a:r>
            <a:r>
              <a:rPr lang="sr-Latn-RS" sz="1400" dirty="0" smtClean="0"/>
              <a:t>=0.001;</a:t>
            </a:r>
            <a:r>
              <a:rPr lang="en-US" sz="1400" dirty="0" smtClean="0"/>
              <a:t>  </a:t>
            </a:r>
            <a:r>
              <a:rPr lang="sr-Latn-RS" sz="1400" dirty="0" smtClean="0"/>
              <a:t>Right</a:t>
            </a:r>
            <a:r>
              <a:rPr lang="sr-Latn-RS" sz="1400" dirty="0"/>
              <a:t>. </a:t>
            </a:r>
            <a:r>
              <a:rPr lang="sr-Latn-RS" sz="1400" i="1" dirty="0"/>
              <a:t>c</a:t>
            </a:r>
            <a:r>
              <a:rPr lang="sr-Latn-RS" sz="1400" i="1" baseline="-25000" dirty="0"/>
              <a:t>e</a:t>
            </a:r>
            <a:r>
              <a:rPr lang="sr-Latn-RS" sz="1400" dirty="0"/>
              <a:t>=0.01; </a:t>
            </a:r>
            <a:r>
              <a:rPr lang="sr-Latn-RS" sz="1400" i="1" dirty="0"/>
              <a:t>R</a:t>
            </a:r>
            <a:r>
              <a:rPr lang="sr-Latn-RS" sz="1400" dirty="0"/>
              <a:t>=1; </a:t>
            </a:r>
            <a:r>
              <a:rPr lang="sr-Latn-RS" sz="1400" i="1" dirty="0"/>
              <a:t>L</a:t>
            </a:r>
            <a:r>
              <a:rPr lang="sr-Latn-RS" sz="1400" dirty="0"/>
              <a:t>=0.001;{</a:t>
            </a:r>
            <a:r>
              <a:rPr lang="sr-Latn-RS" sz="1400" i="1" dirty="0"/>
              <a:t>a</a:t>
            </a:r>
            <a:r>
              <a:rPr lang="sr-Latn-RS" sz="1400" dirty="0"/>
              <a:t>,0,1},{</a:t>
            </a:r>
            <a:r>
              <a:rPr lang="sr-Latn-RS" sz="1400" i="1" dirty="0"/>
              <a:t>f,</a:t>
            </a:r>
            <a:r>
              <a:rPr lang="sr-Latn-RS" sz="1400" dirty="0"/>
              <a:t>1,80}.</a:t>
            </a:r>
            <a:endParaRPr lang="en-US" sz="1400" dirty="0"/>
          </a:p>
        </p:txBody>
      </p:sp>
    </p:spTree>
    <p:extLst>
      <p:ext uri="{BB962C8B-B14F-4D97-AF65-F5344CB8AC3E}">
        <p14:creationId xmlns:p14="http://schemas.microsoft.com/office/powerpoint/2010/main" val="37733019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A11FBEA-6920-4BC2-ABDC-DA77A1700F91}" type="slidenum">
              <a:rPr lang="en-US" altLang="en-US" smtClean="0"/>
              <a:pPr/>
              <a:t>40</a:t>
            </a:fld>
            <a:endParaRPr lang="en-US" altLang="en-US"/>
          </a:p>
        </p:txBody>
      </p:sp>
      <p:pic>
        <p:nvPicPr>
          <p:cNvPr id="3" name="Picture 2"/>
          <p:cNvPicPr>
            <a:picLocks noChangeAspect="1"/>
          </p:cNvPicPr>
          <p:nvPr/>
        </p:nvPicPr>
        <p:blipFill>
          <a:blip r:embed="rId2"/>
          <a:stretch>
            <a:fillRect/>
          </a:stretch>
        </p:blipFill>
        <p:spPr>
          <a:xfrm>
            <a:off x="0" y="762000"/>
            <a:ext cx="8815486" cy="5029200"/>
          </a:xfrm>
          <a:prstGeom prst="rect">
            <a:avLst/>
          </a:prstGeom>
        </p:spPr>
      </p:pic>
    </p:spTree>
    <p:extLst>
      <p:ext uri="{BB962C8B-B14F-4D97-AF65-F5344CB8AC3E}">
        <p14:creationId xmlns:p14="http://schemas.microsoft.com/office/powerpoint/2010/main" val="1956893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A11FBEA-6920-4BC2-ABDC-DA77A1700F91}" type="slidenum">
              <a:rPr lang="en-US" altLang="en-US" smtClean="0"/>
              <a:pPr/>
              <a:t>41</a:t>
            </a:fld>
            <a:endParaRPr lang="en-US" altLang="en-US"/>
          </a:p>
        </p:txBody>
      </p:sp>
      <p:pic>
        <p:nvPicPr>
          <p:cNvPr id="3" name="Picture 2" descr="C:\Users\MAT237\Google Drive\_Kocic\Ceramic international\Fig.5.gif"/>
          <p:cNvPicPr/>
          <p:nvPr/>
        </p:nvPicPr>
        <p:blipFill>
          <a:blip r:embed="rId2">
            <a:extLst>
              <a:ext uri="{28A0092B-C50C-407E-A947-70E740481C1C}">
                <a14:useLocalDpi xmlns:a14="http://schemas.microsoft.com/office/drawing/2010/main" val="0"/>
              </a:ext>
            </a:extLst>
          </a:blip>
          <a:srcRect/>
          <a:stretch>
            <a:fillRect/>
          </a:stretch>
        </p:blipFill>
        <p:spPr bwMode="auto">
          <a:xfrm>
            <a:off x="152400" y="838200"/>
            <a:ext cx="8458200" cy="3527425"/>
          </a:xfrm>
          <a:prstGeom prst="rect">
            <a:avLst/>
          </a:prstGeom>
          <a:noFill/>
          <a:ln>
            <a:noFill/>
          </a:ln>
        </p:spPr>
      </p:pic>
      <p:sp>
        <p:nvSpPr>
          <p:cNvPr id="4" name="Rectangle 3"/>
          <p:cNvSpPr/>
          <p:nvPr/>
        </p:nvSpPr>
        <p:spPr>
          <a:xfrm>
            <a:off x="868680" y="4876800"/>
            <a:ext cx="7239000" cy="738664"/>
          </a:xfrm>
          <a:prstGeom prst="rect">
            <a:avLst/>
          </a:prstGeom>
        </p:spPr>
        <p:txBody>
          <a:bodyPr wrap="square">
            <a:spAutoFit/>
          </a:bodyPr>
          <a:lstStyle/>
          <a:p>
            <a:pPr algn="ctr"/>
            <a:r>
              <a:rPr lang="sr-Latn-RS" sz="1400" dirty="0"/>
              <a:t>Fig. 8. The intergranular impendence </a:t>
            </a:r>
            <a:r>
              <a:rPr lang="sr-Latn-RS" sz="1400" i="1" dirty="0"/>
              <a:t>Z</a:t>
            </a:r>
            <a:r>
              <a:rPr lang="sr-Latn-RS" sz="1400" i="1" baseline="-25000" dirty="0"/>
              <a:t>e</a:t>
            </a:r>
            <a:r>
              <a:rPr lang="sr-Latn-RS" sz="1400" dirty="0"/>
              <a:t> given by (9) as a function of  0 &lt; </a:t>
            </a:r>
            <a:r>
              <a:rPr lang="sr-Latn-RS" sz="1400" i="1" dirty="0"/>
              <a:t>a</a:t>
            </a:r>
            <a:r>
              <a:rPr lang="sr-Latn-RS" sz="1400" dirty="0"/>
              <a:t> &lt; 1 and 5 &lt; </a:t>
            </a:r>
            <a:r>
              <a:rPr lang="sr-Latn-RS" sz="1400" i="1" dirty="0"/>
              <a:t>f </a:t>
            </a:r>
            <a:r>
              <a:rPr lang="sr-Latn-RS" sz="1400" dirty="0"/>
              <a:t>&lt; 50, </a:t>
            </a:r>
            <a:r>
              <a:rPr lang="sr-Latn-RS" sz="1400" i="1" dirty="0"/>
              <a:t>T</a:t>
            </a:r>
            <a:r>
              <a:rPr lang="sr-Latn-RS" sz="1400" dirty="0"/>
              <a:t>=80</a:t>
            </a:r>
            <a:r>
              <a:rPr lang="sr-Latn-RS" sz="1400" baseline="30000" dirty="0"/>
              <a:t>o</a:t>
            </a:r>
            <a:r>
              <a:rPr lang="sr-Latn-RS" sz="1400" dirty="0"/>
              <a:t>C for </a:t>
            </a:r>
            <a:r>
              <a:rPr lang="sr-Latn-RS" sz="1400" i="1" dirty="0"/>
              <a:t>c</a:t>
            </a:r>
            <a:r>
              <a:rPr lang="sr-Latn-RS" sz="1400" i="1" baseline="-25000" dirty="0"/>
              <a:t>e</a:t>
            </a:r>
            <a:r>
              <a:rPr lang="sr-Latn-RS" sz="1400" dirty="0"/>
              <a:t>=0.5; </a:t>
            </a:r>
            <a:r>
              <a:rPr lang="sr-Latn-RS" sz="1400" i="1" dirty="0"/>
              <a:t>c</a:t>
            </a:r>
            <a:r>
              <a:rPr lang="sr-Latn-RS" sz="1400" dirty="0"/>
              <a:t>=0.01; </a:t>
            </a:r>
            <a:r>
              <a:rPr lang="sr-Latn-RS" sz="1400" i="1" dirty="0"/>
              <a:t>L</a:t>
            </a:r>
            <a:r>
              <a:rPr lang="sr-Latn-RS" sz="1400" dirty="0"/>
              <a:t>=0.01; </a:t>
            </a:r>
            <a:r>
              <a:rPr lang="sr-Latn-RS" sz="1400" i="1" dirty="0"/>
              <a:t>R</a:t>
            </a:r>
            <a:r>
              <a:rPr lang="sr-Latn-RS" sz="1400" dirty="0"/>
              <a:t>=0.002 (left); and for </a:t>
            </a:r>
            <a:r>
              <a:rPr lang="sr-Latn-RS" sz="1400" i="1" dirty="0"/>
              <a:t>c</a:t>
            </a:r>
            <a:r>
              <a:rPr lang="sr-Latn-RS" sz="1400" i="1" baseline="-25000" dirty="0"/>
              <a:t>e</a:t>
            </a:r>
            <a:r>
              <a:rPr lang="sr-Latn-RS" sz="1400" dirty="0"/>
              <a:t>=0.5; </a:t>
            </a:r>
            <a:r>
              <a:rPr lang="sr-Latn-RS" sz="1400" i="1" dirty="0"/>
              <a:t>c</a:t>
            </a:r>
            <a:r>
              <a:rPr lang="sr-Latn-RS" sz="1400" dirty="0"/>
              <a:t>=0.001; </a:t>
            </a:r>
            <a:r>
              <a:rPr lang="sr-Latn-RS" sz="1400" i="1" dirty="0"/>
              <a:t>L</a:t>
            </a:r>
            <a:r>
              <a:rPr lang="sr-Latn-RS" sz="1400" dirty="0"/>
              <a:t>=0.01; </a:t>
            </a:r>
            <a:r>
              <a:rPr lang="sr-Latn-RS" sz="1400" i="1" dirty="0"/>
              <a:t>R</a:t>
            </a:r>
            <a:r>
              <a:rPr lang="sr-Latn-RS" sz="1400" dirty="0"/>
              <a:t>=0.002; (right). Physical units are neglected.</a:t>
            </a:r>
            <a:endParaRPr lang="en-US" sz="1400" dirty="0"/>
          </a:p>
        </p:txBody>
      </p:sp>
    </p:spTree>
    <p:extLst>
      <p:ext uri="{BB962C8B-B14F-4D97-AF65-F5344CB8AC3E}">
        <p14:creationId xmlns:p14="http://schemas.microsoft.com/office/powerpoint/2010/main" val="8391674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A11FBEA-6920-4BC2-ABDC-DA77A1700F91}" type="slidenum">
              <a:rPr lang="en-US" altLang="en-US" smtClean="0"/>
              <a:pPr/>
              <a:t>42</a:t>
            </a:fld>
            <a:endParaRPr lang="en-US" altLang="en-US"/>
          </a:p>
        </p:txBody>
      </p:sp>
      <p:pic>
        <p:nvPicPr>
          <p:cNvPr id="3" name="Picture 2" descr="C:\Users\MAT237\Google Drive\_Kocic\Ceramic international\Fig.6.gif"/>
          <p:cNvPicPr/>
          <p:nvPr/>
        </p:nvPicPr>
        <p:blipFill>
          <a:blip r:embed="rId2">
            <a:extLst>
              <a:ext uri="{28A0092B-C50C-407E-A947-70E740481C1C}">
                <a14:useLocalDpi xmlns:a14="http://schemas.microsoft.com/office/drawing/2010/main" val="0"/>
              </a:ext>
            </a:extLst>
          </a:blip>
          <a:srcRect/>
          <a:stretch>
            <a:fillRect/>
          </a:stretch>
        </p:blipFill>
        <p:spPr bwMode="auto">
          <a:xfrm>
            <a:off x="228600" y="1143000"/>
            <a:ext cx="8458200" cy="3124200"/>
          </a:xfrm>
          <a:prstGeom prst="rect">
            <a:avLst/>
          </a:prstGeom>
          <a:noFill/>
          <a:ln>
            <a:noFill/>
          </a:ln>
        </p:spPr>
      </p:pic>
      <p:sp>
        <p:nvSpPr>
          <p:cNvPr id="4" name="Rectangle 3"/>
          <p:cNvSpPr/>
          <p:nvPr/>
        </p:nvSpPr>
        <p:spPr>
          <a:xfrm>
            <a:off x="914400" y="4648200"/>
            <a:ext cx="7696200" cy="738664"/>
          </a:xfrm>
          <a:prstGeom prst="rect">
            <a:avLst/>
          </a:prstGeom>
        </p:spPr>
        <p:txBody>
          <a:bodyPr wrap="square">
            <a:spAutoFit/>
          </a:bodyPr>
          <a:lstStyle/>
          <a:p>
            <a:pPr algn="ctr"/>
            <a:r>
              <a:rPr lang="sr-Latn-RS" sz="1400" dirty="0"/>
              <a:t>Fig. 9. The level surfaces of intergranular impendence </a:t>
            </a:r>
            <a:r>
              <a:rPr lang="sr-Latn-RS" sz="1400" i="1" dirty="0"/>
              <a:t>Z</a:t>
            </a:r>
            <a:r>
              <a:rPr lang="sr-Latn-RS" sz="1400" i="1" baseline="-25000" dirty="0"/>
              <a:t>e</a:t>
            </a:r>
            <a:r>
              <a:rPr lang="sr-Latn-RS" sz="1400" dirty="0"/>
              <a:t> given by (9) as a function of 0 &lt; </a:t>
            </a:r>
            <a:r>
              <a:rPr lang="sr-Latn-RS" sz="1400" i="1" dirty="0"/>
              <a:t>a</a:t>
            </a:r>
            <a:r>
              <a:rPr lang="sr-Latn-RS" sz="1400" dirty="0"/>
              <a:t> &lt; 1, 0 &lt; </a:t>
            </a:r>
            <a:r>
              <a:rPr lang="sr-Latn-RS" sz="1400" i="1" dirty="0"/>
              <a:t>R </a:t>
            </a:r>
            <a:r>
              <a:rPr lang="sr-Latn-RS" sz="1400" dirty="0"/>
              <a:t>&lt; 2,</a:t>
            </a:r>
            <a:r>
              <a:rPr lang="sr-Latn-RS" sz="1400" b="1" i="1" u="sng" dirty="0"/>
              <a:t> </a:t>
            </a:r>
            <a:r>
              <a:rPr lang="sr-Latn-RS" sz="1400" i="1" dirty="0"/>
              <a:t>T</a:t>
            </a:r>
            <a:r>
              <a:rPr lang="sr-Latn-RS" sz="1400" dirty="0"/>
              <a:t>=80</a:t>
            </a:r>
            <a:r>
              <a:rPr lang="sr-Latn-RS" sz="1400" baseline="30000" dirty="0"/>
              <a:t>o</a:t>
            </a:r>
            <a:r>
              <a:rPr lang="sr-Latn-RS" sz="1400" dirty="0"/>
              <a:t>C and</a:t>
            </a:r>
            <a:r>
              <a:rPr lang="sr-Latn-RS" sz="1400" i="1" dirty="0"/>
              <a:t> f</a:t>
            </a:r>
            <a:r>
              <a:rPr lang="sr-Latn-RS" sz="1400" dirty="0"/>
              <a:t> = 1(8)80 and for </a:t>
            </a:r>
            <a:r>
              <a:rPr lang="sr-Latn-RS" sz="1400" i="1" dirty="0"/>
              <a:t>c</a:t>
            </a:r>
            <a:r>
              <a:rPr lang="sr-Latn-RS" sz="1400" i="1" baseline="-25000" dirty="0"/>
              <a:t>e</a:t>
            </a:r>
            <a:r>
              <a:rPr lang="sr-Latn-RS" sz="1400" dirty="0"/>
              <a:t>=0.1; </a:t>
            </a:r>
            <a:r>
              <a:rPr lang="sr-Latn-RS" sz="1400" i="1" dirty="0"/>
              <a:t>c</a:t>
            </a:r>
            <a:r>
              <a:rPr lang="sr-Latn-RS" sz="1400" dirty="0"/>
              <a:t>=0.01; </a:t>
            </a:r>
            <a:r>
              <a:rPr lang="sr-Latn-RS" sz="1400" i="1" dirty="0"/>
              <a:t>L</a:t>
            </a:r>
            <a:r>
              <a:rPr lang="sr-Latn-RS" sz="1400" dirty="0"/>
              <a:t>=0.001 (left); </a:t>
            </a:r>
            <a:r>
              <a:rPr lang="sr-Latn-RS" sz="1400" i="1" dirty="0"/>
              <a:t>c</a:t>
            </a:r>
            <a:r>
              <a:rPr lang="sr-Latn-RS" sz="1400" i="1" baseline="-25000" dirty="0"/>
              <a:t>e</a:t>
            </a:r>
            <a:r>
              <a:rPr lang="sr-Latn-RS" sz="1400" dirty="0"/>
              <a:t>=0.01; </a:t>
            </a:r>
            <a:r>
              <a:rPr lang="sr-Latn-RS" sz="1400" i="1" dirty="0"/>
              <a:t>R</a:t>
            </a:r>
            <a:r>
              <a:rPr lang="sr-Latn-RS" sz="1400" dirty="0"/>
              <a:t>=1; </a:t>
            </a:r>
            <a:r>
              <a:rPr lang="sr-Latn-RS" sz="1400" i="1" dirty="0"/>
              <a:t>L</a:t>
            </a:r>
            <a:r>
              <a:rPr lang="sr-Latn-RS" sz="1400" dirty="0"/>
              <a:t>=0.001 (right); Physical units are neglected.</a:t>
            </a:r>
            <a:endParaRPr lang="en-US" sz="1400" dirty="0"/>
          </a:p>
        </p:txBody>
      </p:sp>
    </p:spTree>
    <p:extLst>
      <p:ext uri="{BB962C8B-B14F-4D97-AF65-F5344CB8AC3E}">
        <p14:creationId xmlns:p14="http://schemas.microsoft.com/office/powerpoint/2010/main" val="28765476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A11FBEA-6920-4BC2-ABDC-DA77A1700F91}" type="slidenum">
              <a:rPr lang="en-US" altLang="en-US" smtClean="0"/>
              <a:pPr/>
              <a:t>43</a:t>
            </a:fld>
            <a:endParaRPr lang="en-US" altLang="en-US"/>
          </a:p>
        </p:txBody>
      </p:sp>
      <p:sp>
        <p:nvSpPr>
          <p:cNvPr id="3" name="Rectangle 2"/>
          <p:cNvSpPr/>
          <p:nvPr/>
        </p:nvSpPr>
        <p:spPr>
          <a:xfrm>
            <a:off x="533400" y="838200"/>
            <a:ext cx="8153400" cy="2308324"/>
          </a:xfrm>
          <a:prstGeom prst="rect">
            <a:avLst/>
          </a:prstGeom>
        </p:spPr>
        <p:txBody>
          <a:bodyPr wrap="square">
            <a:spAutoFit/>
          </a:bodyPr>
          <a:lstStyle/>
          <a:p>
            <a:pPr algn="just"/>
            <a:r>
              <a:rPr lang="sr-Latn-RS" dirty="0"/>
              <a:t>If more than two grains are in contact, and this is the most common case in ceramics bulk, the situation becomes much more complicated. Let the simple case of four grains in contact be considered (Figure 10a). If these grains has four contacts, then the configuration of intergranular impedances will have form of a tetrahedron (Fig. 10b). The equivalent impedance between the grains G</a:t>
            </a:r>
            <a:r>
              <a:rPr lang="sr-Latn-RS" baseline="-25000" dirty="0"/>
              <a:t>1</a:t>
            </a:r>
            <a:r>
              <a:rPr lang="sr-Latn-RS" dirty="0"/>
              <a:t> and G</a:t>
            </a:r>
            <a:r>
              <a:rPr lang="sr-Latn-RS" baseline="-25000" dirty="0"/>
              <a:t>4</a:t>
            </a:r>
            <a:r>
              <a:rPr lang="sr-Latn-RS" dirty="0"/>
              <a:t>, is the same as between points A and B on tetrahedral scheme. The triangles </a:t>
            </a:r>
            <a:r>
              <a:rPr lang="sr-Latn-RS" i="1" dirty="0"/>
              <a:t>Z</a:t>
            </a:r>
            <a:r>
              <a:rPr lang="sr-Latn-RS" baseline="-25000" dirty="0"/>
              <a:t>2</a:t>
            </a:r>
            <a:r>
              <a:rPr lang="sr-Latn-RS" i="1" dirty="0"/>
              <a:t>Z</a:t>
            </a:r>
            <a:r>
              <a:rPr lang="sr-Latn-RS" baseline="-25000" dirty="0"/>
              <a:t>3</a:t>
            </a:r>
            <a:r>
              <a:rPr lang="sr-Latn-RS" i="1" dirty="0"/>
              <a:t>Z</a:t>
            </a:r>
            <a:r>
              <a:rPr lang="sr-Latn-RS" baseline="-25000" dirty="0"/>
              <a:t>4</a:t>
            </a:r>
            <a:r>
              <a:rPr lang="sr-Latn-RS" dirty="0"/>
              <a:t> and </a:t>
            </a:r>
            <a:r>
              <a:rPr lang="sr-Latn-RS" i="1" dirty="0"/>
              <a:t>Z</a:t>
            </a:r>
            <a:r>
              <a:rPr lang="sr-Latn-RS" baseline="-25000" dirty="0"/>
              <a:t>3</a:t>
            </a:r>
            <a:r>
              <a:rPr lang="sr-Latn-RS" i="1" dirty="0"/>
              <a:t>Z</a:t>
            </a:r>
            <a:r>
              <a:rPr lang="sr-Latn-RS" baseline="-25000" dirty="0"/>
              <a:t>5</a:t>
            </a:r>
            <a:r>
              <a:rPr lang="sr-Latn-RS" i="1" dirty="0"/>
              <a:t>Z</a:t>
            </a:r>
            <a:r>
              <a:rPr lang="sr-Latn-RS" baseline="-25000" dirty="0"/>
              <a:t>6</a:t>
            </a:r>
            <a:r>
              <a:rPr lang="sr-Latn-RS" dirty="0"/>
              <a:t> can be transform in the corresponding “stars”</a:t>
            </a:r>
            <a:r>
              <a:rPr lang="sr-Latn-RS" i="1" dirty="0"/>
              <a:t> Z</a:t>
            </a:r>
            <a:r>
              <a:rPr lang="sr-Latn-RS" i="1" baseline="-25000" dirty="0"/>
              <a:t>a</a:t>
            </a:r>
            <a:r>
              <a:rPr lang="sr-Latn-RS" i="1" dirty="0"/>
              <a:t>Z</a:t>
            </a:r>
            <a:r>
              <a:rPr lang="sr-Latn-RS" i="1" baseline="-25000" dirty="0"/>
              <a:t>b</a:t>
            </a:r>
            <a:r>
              <a:rPr lang="sr-Latn-RS" i="1" dirty="0"/>
              <a:t>Z</a:t>
            </a:r>
            <a:r>
              <a:rPr lang="sr-Latn-RS" i="1" baseline="-25000" dirty="0"/>
              <a:t>c</a:t>
            </a:r>
            <a:r>
              <a:rPr lang="sr-Latn-RS" i="1" dirty="0"/>
              <a:t> </a:t>
            </a:r>
            <a:r>
              <a:rPr lang="en-US" i="1" dirty="0" smtClean="0"/>
              <a:t> </a:t>
            </a:r>
            <a:r>
              <a:rPr lang="sr-Latn-RS" dirty="0" smtClean="0"/>
              <a:t>and </a:t>
            </a:r>
            <a:r>
              <a:rPr lang="en-US" dirty="0" smtClean="0"/>
              <a:t> </a:t>
            </a:r>
            <a:r>
              <a:rPr lang="sr-Latn-RS" i="1" dirty="0" smtClean="0"/>
              <a:t>Z</a:t>
            </a:r>
            <a:r>
              <a:rPr lang="sr-Latn-RS" i="1" baseline="-25000" dirty="0" smtClean="0"/>
              <a:t>p</a:t>
            </a:r>
            <a:r>
              <a:rPr lang="sr-Latn-RS" i="1" dirty="0" smtClean="0"/>
              <a:t>Z</a:t>
            </a:r>
            <a:r>
              <a:rPr lang="sr-Latn-RS" i="1" baseline="-25000" dirty="0" smtClean="0"/>
              <a:t>q</a:t>
            </a:r>
            <a:r>
              <a:rPr lang="sr-Latn-RS" i="1" dirty="0" smtClean="0"/>
              <a:t>Z</a:t>
            </a:r>
            <a:r>
              <a:rPr lang="sr-Latn-RS" i="1" baseline="-25000" dirty="0" smtClean="0"/>
              <a:t>r</a:t>
            </a:r>
            <a:r>
              <a:rPr lang="sr-Latn-RS" dirty="0" smtClean="0"/>
              <a:t> </a:t>
            </a:r>
            <a:r>
              <a:rPr lang="en-US" dirty="0" smtClean="0"/>
              <a:t> </a:t>
            </a:r>
            <a:r>
              <a:rPr lang="sr-Latn-RS" dirty="0" smtClean="0"/>
              <a:t>with</a:t>
            </a:r>
            <a:endParaRPr lang="en-US" dirty="0"/>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1106690407"/>
              </p:ext>
            </p:extLst>
          </p:nvPr>
        </p:nvGraphicFramePr>
        <p:xfrm>
          <a:off x="2133600" y="3276600"/>
          <a:ext cx="4441629" cy="1543960"/>
        </p:xfrm>
        <a:graphic>
          <a:graphicData uri="http://schemas.openxmlformats.org/presentationml/2006/ole">
            <mc:AlternateContent xmlns:mc="http://schemas.openxmlformats.org/markup-compatibility/2006">
              <mc:Choice xmlns:v="urn:schemas-microsoft-com:vml" Requires="v">
                <p:oleObj spid="_x0000_s77872" name="Equation" r:id="rId3" imgW="1916868" imgH="672808" progId="Equation.DSMT4">
                  <p:embed/>
                </p:oleObj>
              </mc:Choice>
              <mc:Fallback>
                <p:oleObj name="Equation" r:id="rId3" imgW="1916868" imgH="672808"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3276600"/>
                        <a:ext cx="4441629" cy="1543960"/>
                      </a:xfrm>
                      <a:prstGeom prst="rect">
                        <a:avLst/>
                      </a:prstGeom>
                      <a:noFill/>
                    </p:spPr>
                  </p:pic>
                </p:oleObj>
              </mc:Fallback>
            </mc:AlternateContent>
          </a:graphicData>
        </a:graphic>
      </p:graphicFrame>
      <p:sp>
        <p:nvSpPr>
          <p:cNvPr id="11" name="Rectangle 9"/>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2" name="Object 11"/>
          <p:cNvGraphicFramePr>
            <a:graphicFrameLocks noChangeAspect="1"/>
          </p:cNvGraphicFramePr>
          <p:nvPr>
            <p:extLst>
              <p:ext uri="{D42A27DB-BD31-4B8C-83A1-F6EECF244321}">
                <p14:modId xmlns:p14="http://schemas.microsoft.com/office/powerpoint/2010/main" val="3023017818"/>
              </p:ext>
            </p:extLst>
          </p:nvPr>
        </p:nvGraphicFramePr>
        <p:xfrm>
          <a:off x="2209800" y="5105400"/>
          <a:ext cx="2065020" cy="457200"/>
        </p:xfrm>
        <a:graphic>
          <a:graphicData uri="http://schemas.openxmlformats.org/presentationml/2006/ole">
            <mc:AlternateContent xmlns:mc="http://schemas.openxmlformats.org/markup-compatibility/2006">
              <mc:Choice xmlns:v="urn:schemas-microsoft-com:vml" Requires="v">
                <p:oleObj spid="_x0000_s77873" name="Equation" r:id="rId5" imgW="863225" imgH="190417" progId="Equation.DSMT4">
                  <p:embed/>
                </p:oleObj>
              </mc:Choice>
              <mc:Fallback>
                <p:oleObj name="Equation" r:id="rId5" imgW="863225" imgH="190417" progId="Equation.DSMT4">
                  <p:embed/>
                  <p:pic>
                    <p:nvPicPr>
                      <p:cNvPr id="0" name="Object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09800" y="5105400"/>
                        <a:ext cx="2065020" cy="457200"/>
                      </a:xfrm>
                      <a:prstGeom prst="rect">
                        <a:avLst/>
                      </a:prstGeom>
                      <a:noFill/>
                    </p:spPr>
                  </p:pic>
                </p:oleObj>
              </mc:Fallback>
            </mc:AlternateContent>
          </a:graphicData>
        </a:graphic>
      </p:graphicFrame>
      <p:sp>
        <p:nvSpPr>
          <p:cNvPr id="13" name="Rectangle 11"/>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4" name="Object 13"/>
          <p:cNvGraphicFramePr>
            <a:graphicFrameLocks noChangeAspect="1"/>
          </p:cNvGraphicFramePr>
          <p:nvPr>
            <p:extLst>
              <p:ext uri="{D42A27DB-BD31-4B8C-83A1-F6EECF244321}">
                <p14:modId xmlns:p14="http://schemas.microsoft.com/office/powerpoint/2010/main" val="3359844829"/>
              </p:ext>
            </p:extLst>
          </p:nvPr>
        </p:nvGraphicFramePr>
        <p:xfrm>
          <a:off x="2209800" y="5715000"/>
          <a:ext cx="2141220" cy="457200"/>
        </p:xfrm>
        <a:graphic>
          <a:graphicData uri="http://schemas.openxmlformats.org/presentationml/2006/ole">
            <mc:AlternateContent xmlns:mc="http://schemas.openxmlformats.org/markup-compatibility/2006">
              <mc:Choice xmlns:v="urn:schemas-microsoft-com:vml" Requires="v">
                <p:oleObj spid="_x0000_s77874" name="Equation" r:id="rId7" imgW="889000" imgH="190500" progId="Equation.DSMT4">
                  <p:embed/>
                </p:oleObj>
              </mc:Choice>
              <mc:Fallback>
                <p:oleObj name="Equation" r:id="rId7" imgW="889000" imgH="190500" progId="Equation.DSMT4">
                  <p:embed/>
                  <p:pic>
                    <p:nvPicPr>
                      <p:cNvPr id="0" name="Object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09800" y="5715000"/>
                        <a:ext cx="2141220" cy="457200"/>
                      </a:xfrm>
                      <a:prstGeom prst="rect">
                        <a:avLst/>
                      </a:prstGeom>
                      <a:noFill/>
                    </p:spPr>
                  </p:pic>
                </p:oleObj>
              </mc:Fallback>
            </mc:AlternateContent>
          </a:graphicData>
        </a:graphic>
      </p:graphicFrame>
      <p:sp>
        <p:nvSpPr>
          <p:cNvPr id="15" name="TextBox 14"/>
          <p:cNvSpPr txBox="1"/>
          <p:nvPr/>
        </p:nvSpPr>
        <p:spPr>
          <a:xfrm flipH="1">
            <a:off x="7620000" y="3826748"/>
            <a:ext cx="914400" cy="369332"/>
          </a:xfrm>
          <a:prstGeom prst="rect">
            <a:avLst/>
          </a:prstGeom>
          <a:noFill/>
        </p:spPr>
        <p:txBody>
          <a:bodyPr wrap="square" rtlCol="0">
            <a:spAutoFit/>
          </a:bodyPr>
          <a:lstStyle/>
          <a:p>
            <a:r>
              <a:rPr lang="en-US" dirty="0" smtClean="0"/>
              <a:t>(10)</a:t>
            </a:r>
            <a:endParaRPr lang="en-US" dirty="0"/>
          </a:p>
        </p:txBody>
      </p:sp>
    </p:spTree>
    <p:extLst>
      <p:ext uri="{BB962C8B-B14F-4D97-AF65-F5344CB8AC3E}">
        <p14:creationId xmlns:p14="http://schemas.microsoft.com/office/powerpoint/2010/main" val="19704275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553200" y="6203950"/>
            <a:ext cx="2133600" cy="365125"/>
          </a:xfrm>
        </p:spPr>
        <p:txBody>
          <a:bodyPr/>
          <a:lstStyle/>
          <a:p>
            <a:fld id="{8A11FBEA-6920-4BC2-ABDC-DA77A1700F91}" type="slidenum">
              <a:rPr lang="en-US" altLang="en-US" smtClean="0"/>
              <a:pPr/>
              <a:t>44</a:t>
            </a:fld>
            <a:endParaRPr lang="en-US" altLang="en-US"/>
          </a:p>
        </p:txBody>
      </p:sp>
      <p:sp>
        <p:nvSpPr>
          <p:cNvPr id="3" name="Rectangle 2"/>
          <p:cNvSpPr/>
          <p:nvPr/>
        </p:nvSpPr>
        <p:spPr>
          <a:xfrm>
            <a:off x="838200" y="990600"/>
            <a:ext cx="7848600" cy="369332"/>
          </a:xfrm>
          <a:prstGeom prst="rect">
            <a:avLst/>
          </a:prstGeom>
        </p:spPr>
        <p:txBody>
          <a:bodyPr wrap="square">
            <a:spAutoFit/>
          </a:bodyPr>
          <a:lstStyle/>
          <a:p>
            <a:r>
              <a:rPr lang="sr-Latn-RS" dirty="0"/>
              <a:t>The equivalent circuit is shown in Figure 11, and the final calculation gives</a:t>
            </a:r>
            <a:endParaRPr lang="en-US" dirty="0"/>
          </a:p>
        </p:txBody>
      </p:sp>
      <p:pic>
        <p:nvPicPr>
          <p:cNvPr id="4" name="Picture 3" descr="C:\Users\MAT237\Google Drive\_Kocic\Ceramic international\Zvezda AB.jpg"/>
          <p:cNvPicPr/>
          <p:nvPr/>
        </p:nvPicPr>
        <p:blipFill>
          <a:blip r:embed="rId3">
            <a:extLst>
              <a:ext uri="{28A0092B-C50C-407E-A947-70E740481C1C}">
                <a14:useLocalDpi xmlns:a14="http://schemas.microsoft.com/office/drawing/2010/main" val="0"/>
              </a:ext>
            </a:extLst>
          </a:blip>
          <a:srcRect/>
          <a:stretch>
            <a:fillRect/>
          </a:stretch>
        </p:blipFill>
        <p:spPr bwMode="auto">
          <a:xfrm>
            <a:off x="1082040" y="2960027"/>
            <a:ext cx="3479708" cy="2473821"/>
          </a:xfrm>
          <a:prstGeom prst="rect">
            <a:avLst/>
          </a:prstGeom>
          <a:noFill/>
          <a:ln>
            <a:noFill/>
          </a:ln>
        </p:spPr>
      </p:pic>
      <p:pic>
        <p:nvPicPr>
          <p:cNvPr id="5" name="Picture 4" descr="C:\Users\MAT237\Google Drive\_Kocic\Ceramic international\Cube of Impedances.gif"/>
          <p:cNvPicPr/>
          <p:nvPr/>
        </p:nvPicPr>
        <p:blipFill>
          <a:blip r:embed="rId4">
            <a:extLst>
              <a:ext uri="{28A0092B-C50C-407E-A947-70E740481C1C}">
                <a14:useLocalDpi xmlns:a14="http://schemas.microsoft.com/office/drawing/2010/main" val="0"/>
              </a:ext>
            </a:extLst>
          </a:blip>
          <a:srcRect/>
          <a:stretch>
            <a:fillRect/>
          </a:stretch>
        </p:blipFill>
        <p:spPr bwMode="auto">
          <a:xfrm>
            <a:off x="5044440" y="2895600"/>
            <a:ext cx="3185160" cy="2760192"/>
          </a:xfrm>
          <a:prstGeom prst="rect">
            <a:avLst/>
          </a:prstGeom>
          <a:noFill/>
          <a:ln>
            <a:noFill/>
          </a:ln>
        </p:spPr>
      </p:pic>
      <p:sp>
        <p:nvSpPr>
          <p:cNvPr id="6" name="Rectangle 5"/>
          <p:cNvSpPr/>
          <p:nvPr/>
        </p:nvSpPr>
        <p:spPr>
          <a:xfrm>
            <a:off x="1109980" y="5655792"/>
            <a:ext cx="7592060" cy="307777"/>
          </a:xfrm>
          <a:prstGeom prst="rect">
            <a:avLst/>
          </a:prstGeom>
        </p:spPr>
        <p:txBody>
          <a:bodyPr wrap="square">
            <a:spAutoFit/>
          </a:bodyPr>
          <a:lstStyle/>
          <a:p>
            <a:r>
              <a:rPr lang="sr-Latn-RS" sz="1400" dirty="0"/>
              <a:t>Fig. </a:t>
            </a:r>
            <a:r>
              <a:rPr lang="sr-Latn-RS" sz="1400" dirty="0" smtClean="0"/>
              <a:t>1</a:t>
            </a:r>
            <a:r>
              <a:rPr lang="en-US" sz="1400" dirty="0" smtClean="0"/>
              <a:t>0</a:t>
            </a:r>
            <a:r>
              <a:rPr lang="sr-Latn-RS" sz="1400" dirty="0" smtClean="0"/>
              <a:t>.  </a:t>
            </a:r>
            <a:r>
              <a:rPr lang="sr-Latn-RS" sz="1400" dirty="0"/>
              <a:t>Left. The equivalent circuit for the four grains contacts. Right. Cube of impedances.</a:t>
            </a:r>
            <a:endParaRPr lang="en-US" sz="1400" dirty="0"/>
          </a:p>
        </p:txBody>
      </p:sp>
      <p:sp>
        <p:nvSpPr>
          <p:cNvPr id="7"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9" name="Object 8"/>
          <p:cNvGraphicFramePr>
            <a:graphicFrameLocks noChangeAspect="1"/>
          </p:cNvGraphicFramePr>
          <p:nvPr>
            <p:extLst>
              <p:ext uri="{D42A27DB-BD31-4B8C-83A1-F6EECF244321}">
                <p14:modId xmlns:p14="http://schemas.microsoft.com/office/powerpoint/2010/main" val="3632398296"/>
              </p:ext>
            </p:extLst>
          </p:nvPr>
        </p:nvGraphicFramePr>
        <p:xfrm>
          <a:off x="1976120" y="1752600"/>
          <a:ext cx="4495800" cy="910064"/>
        </p:xfrm>
        <a:graphic>
          <a:graphicData uri="http://schemas.openxmlformats.org/presentationml/2006/ole">
            <mc:AlternateContent xmlns:mc="http://schemas.openxmlformats.org/markup-compatibility/2006">
              <mc:Choice xmlns:v="urn:schemas-microsoft-com:vml" Requires="v">
                <p:oleObj spid="_x0000_s78864" name="Equation" r:id="rId5" imgW="2146300" imgH="431800" progId="Equation.DSMT4">
                  <p:embed/>
                </p:oleObj>
              </mc:Choice>
              <mc:Fallback>
                <p:oleObj name="Equation" r:id="rId5" imgW="2146300" imgH="431800" progId="Equation.DSMT4">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76120" y="1752600"/>
                        <a:ext cx="4495800" cy="910064"/>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15729127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A11FBEA-6920-4BC2-ABDC-DA77A1700F91}" type="slidenum">
              <a:rPr lang="en-US" altLang="en-US" smtClean="0"/>
              <a:pPr/>
              <a:t>45</a:t>
            </a:fld>
            <a:endParaRPr lang="en-US" altLang="en-US"/>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4" name="Object 3"/>
          <p:cNvGraphicFramePr>
            <a:graphicFrameLocks noChangeAspect="1"/>
          </p:cNvGraphicFramePr>
          <p:nvPr>
            <p:extLst>
              <p:ext uri="{D42A27DB-BD31-4B8C-83A1-F6EECF244321}">
                <p14:modId xmlns:p14="http://schemas.microsoft.com/office/powerpoint/2010/main" val="571514903"/>
              </p:ext>
            </p:extLst>
          </p:nvPr>
        </p:nvGraphicFramePr>
        <p:xfrm>
          <a:off x="609600" y="1676400"/>
          <a:ext cx="8085365" cy="1371600"/>
        </p:xfrm>
        <a:graphic>
          <a:graphicData uri="http://schemas.openxmlformats.org/presentationml/2006/ole">
            <mc:AlternateContent xmlns:mc="http://schemas.openxmlformats.org/markup-compatibility/2006">
              <mc:Choice xmlns:v="urn:schemas-microsoft-com:vml" Requires="v">
                <p:oleObj spid="_x0000_s79898" name="Equation" r:id="rId3" imgW="5054600" imgH="850900" progId="Equation.DSMT4">
                  <p:embed/>
                </p:oleObj>
              </mc:Choice>
              <mc:Fallback>
                <p:oleObj name="Equation" r:id="rId3" imgW="5054600" imgH="850900" progId="Equation.DSMT4">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1676400"/>
                        <a:ext cx="8085365" cy="1371600"/>
                      </a:xfrm>
                      <a:prstGeom prst="rect">
                        <a:avLst/>
                      </a:prstGeom>
                      <a:noFill/>
                    </p:spPr>
                  </p:pic>
                </p:oleObj>
              </mc:Fallback>
            </mc:AlternateContent>
          </a:graphicData>
        </a:graphic>
      </p:graphicFrame>
      <p:sp>
        <p:nvSpPr>
          <p:cNvPr id="5" name="Rectangle 4"/>
          <p:cNvSpPr/>
          <p:nvPr/>
        </p:nvSpPr>
        <p:spPr>
          <a:xfrm>
            <a:off x="685800" y="762000"/>
            <a:ext cx="3980642" cy="369332"/>
          </a:xfrm>
          <a:prstGeom prst="rect">
            <a:avLst/>
          </a:prstGeom>
        </p:spPr>
        <p:txBody>
          <a:bodyPr wrap="none">
            <a:spAutoFit/>
          </a:bodyPr>
          <a:lstStyle/>
          <a:p>
            <a:r>
              <a:rPr lang="sr-Latn-RS" dirty="0"/>
              <a:t>or, taking into account </a:t>
            </a:r>
            <a:r>
              <a:rPr lang="en-US" dirty="0" smtClean="0"/>
              <a:t> (10), one gets</a:t>
            </a:r>
            <a:endParaRPr lang="en-US" dirty="0"/>
          </a:p>
        </p:txBody>
      </p:sp>
      <p:pic>
        <p:nvPicPr>
          <p:cNvPr id="7987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6579" y="3465194"/>
            <a:ext cx="8290841" cy="12185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7" name="Object 6"/>
          <p:cNvGraphicFramePr>
            <a:graphicFrameLocks noChangeAspect="1"/>
          </p:cNvGraphicFramePr>
          <p:nvPr>
            <p:extLst>
              <p:ext uri="{D42A27DB-BD31-4B8C-83A1-F6EECF244321}">
                <p14:modId xmlns:p14="http://schemas.microsoft.com/office/powerpoint/2010/main" val="1791165"/>
              </p:ext>
            </p:extLst>
          </p:nvPr>
        </p:nvGraphicFramePr>
        <p:xfrm>
          <a:off x="2847167" y="5029200"/>
          <a:ext cx="3320415" cy="685800"/>
        </p:xfrm>
        <a:graphic>
          <a:graphicData uri="http://schemas.openxmlformats.org/presentationml/2006/ole">
            <mc:AlternateContent xmlns:mc="http://schemas.openxmlformats.org/markup-compatibility/2006">
              <mc:Choice xmlns:v="urn:schemas-microsoft-com:vml" Requires="v">
                <p:oleObj spid="_x0000_s79899" name="Equation" r:id="rId6" imgW="1841500" imgH="381000" progId="Equation.DSMT4">
                  <p:embed/>
                </p:oleObj>
              </mc:Choice>
              <mc:Fallback>
                <p:oleObj name="Equation" r:id="rId6" imgW="1841500" imgH="381000" progId="Equation.DSMT4">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47167" y="5029200"/>
                        <a:ext cx="3320415" cy="685800"/>
                      </a:xfrm>
                      <a:prstGeom prst="rect">
                        <a:avLst/>
                      </a:prstGeom>
                      <a:noFill/>
                    </p:spPr>
                  </p:pic>
                </p:oleObj>
              </mc:Fallback>
            </mc:AlternateContent>
          </a:graphicData>
        </a:graphic>
      </p:graphicFrame>
    </p:spTree>
    <p:extLst>
      <p:ext uri="{BB962C8B-B14F-4D97-AF65-F5344CB8AC3E}">
        <p14:creationId xmlns:p14="http://schemas.microsoft.com/office/powerpoint/2010/main" val="35598718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A11FBEA-6920-4BC2-ABDC-DA77A1700F91}" type="slidenum">
              <a:rPr lang="en-US" altLang="en-US" smtClean="0"/>
              <a:pPr/>
              <a:t>46</a:t>
            </a:fld>
            <a:endParaRPr lang="en-US" altLang="en-US"/>
          </a:p>
        </p:txBody>
      </p:sp>
      <p:sp>
        <p:nvSpPr>
          <p:cNvPr id="6" name="Rectangle 5"/>
          <p:cNvSpPr/>
          <p:nvPr/>
        </p:nvSpPr>
        <p:spPr>
          <a:xfrm>
            <a:off x="685800" y="1120676"/>
            <a:ext cx="7848600" cy="2031325"/>
          </a:xfrm>
          <a:prstGeom prst="rect">
            <a:avLst/>
          </a:prstGeom>
        </p:spPr>
        <p:txBody>
          <a:bodyPr wrap="square">
            <a:spAutoFit/>
          </a:bodyPr>
          <a:lstStyle/>
          <a:p>
            <a:pPr algn="just"/>
            <a:r>
              <a:rPr lang="sr-Latn-RS" dirty="0"/>
              <a:t>This formula reveals that, the overall capacity in the case of tetrahedral configuration is smaller than the single contact capacity, </a:t>
            </a:r>
            <a:endParaRPr lang="en-US" dirty="0" smtClean="0"/>
          </a:p>
          <a:p>
            <a:pPr algn="just"/>
            <a:endParaRPr lang="en-US" dirty="0"/>
          </a:p>
          <a:p>
            <a:pPr algn="ctr"/>
            <a:r>
              <a:rPr lang="sr-Latn-RS" dirty="0" smtClean="0"/>
              <a:t>C</a:t>
            </a:r>
            <a:r>
              <a:rPr lang="sr-Latn-RS" baseline="-25000" dirty="0" smtClean="0"/>
              <a:t>AB</a:t>
            </a:r>
            <a:r>
              <a:rPr lang="sr-Latn-RS" dirty="0" smtClean="0"/>
              <a:t> </a:t>
            </a:r>
            <a:r>
              <a:rPr lang="sr-Latn-RS" dirty="0"/>
              <a:t>= (3/5)a</a:t>
            </a:r>
            <a:r>
              <a:rPr lang="sr-Latn-RS" baseline="-25000" dirty="0"/>
              <a:t>0</a:t>
            </a:r>
            <a:r>
              <a:rPr lang="sr-Latn-RS" dirty="0"/>
              <a:t> Ce. </a:t>
            </a:r>
            <a:endParaRPr lang="en-US" dirty="0"/>
          </a:p>
          <a:p>
            <a:r>
              <a:rPr lang="sr-Latn-RS" dirty="0"/>
              <a:t> </a:t>
            </a:r>
            <a:endParaRPr lang="en-US" dirty="0"/>
          </a:p>
          <a:p>
            <a:pPr algn="just"/>
            <a:r>
              <a:rPr lang="sr-Latn-RS" dirty="0"/>
              <a:t>Similar calculations in the case of eight grains in contact, arranged in cubic manner (Figure 11, right), gives </a:t>
            </a:r>
            <a:endParaRPr lang="en-US" dirty="0"/>
          </a:p>
        </p:txBody>
      </p:sp>
      <p:sp>
        <p:nvSpPr>
          <p:cNvPr id="7" name="Rectangle 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8" name="Object 7"/>
          <p:cNvGraphicFramePr>
            <a:graphicFrameLocks noChangeAspect="1"/>
          </p:cNvGraphicFramePr>
          <p:nvPr>
            <p:extLst>
              <p:ext uri="{D42A27DB-BD31-4B8C-83A1-F6EECF244321}">
                <p14:modId xmlns:p14="http://schemas.microsoft.com/office/powerpoint/2010/main" val="3104808039"/>
              </p:ext>
            </p:extLst>
          </p:nvPr>
        </p:nvGraphicFramePr>
        <p:xfrm>
          <a:off x="1752600" y="3505200"/>
          <a:ext cx="4419600" cy="797522"/>
        </p:xfrm>
        <a:graphic>
          <a:graphicData uri="http://schemas.openxmlformats.org/presentationml/2006/ole">
            <mc:AlternateContent xmlns:mc="http://schemas.openxmlformats.org/markup-compatibility/2006">
              <mc:Choice xmlns:v="urn:schemas-microsoft-com:vml" Requires="v">
                <p:oleObj spid="_x0000_s80911" name="Equation" r:id="rId3" imgW="2095500" imgH="381000" progId="Equation.DSMT4">
                  <p:embed/>
                </p:oleObj>
              </mc:Choice>
              <mc:Fallback>
                <p:oleObj name="Equation" r:id="rId3" imgW="2095500" imgH="381000" progId="Equation.DSMT4">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3505200"/>
                        <a:ext cx="4419600" cy="797522"/>
                      </a:xfrm>
                      <a:prstGeom prst="rect">
                        <a:avLst/>
                      </a:prstGeom>
                      <a:noFill/>
                    </p:spPr>
                  </p:pic>
                </p:oleObj>
              </mc:Fallback>
            </mc:AlternateContent>
          </a:graphicData>
        </a:graphic>
      </p:graphicFrame>
      <p:sp>
        <p:nvSpPr>
          <p:cNvPr id="9" name="Rectangle 8"/>
          <p:cNvSpPr/>
          <p:nvPr/>
        </p:nvSpPr>
        <p:spPr>
          <a:xfrm>
            <a:off x="685800" y="4876800"/>
            <a:ext cx="7848600" cy="923330"/>
          </a:xfrm>
          <a:prstGeom prst="rect">
            <a:avLst/>
          </a:prstGeom>
        </p:spPr>
        <p:txBody>
          <a:bodyPr wrap="square">
            <a:spAutoFit/>
          </a:bodyPr>
          <a:lstStyle/>
          <a:p>
            <a:pPr algn="just"/>
            <a:r>
              <a:rPr lang="sr-Latn-RS" dirty="0"/>
              <a:t>and therefore, C</a:t>
            </a:r>
            <a:r>
              <a:rPr lang="sr-Latn-RS" baseline="-25000" dirty="0"/>
              <a:t>AB</a:t>
            </a:r>
            <a:r>
              <a:rPr lang="sr-Latn-RS" dirty="0"/>
              <a:t> = (6/5) </a:t>
            </a:r>
            <a:r>
              <a:rPr lang="sr-Latn-RS" dirty="0">
                <a:latin typeface="Symbol" pitchFamily="18" charset="2"/>
              </a:rPr>
              <a:t>a</a:t>
            </a:r>
            <a:r>
              <a:rPr lang="sr-Latn-RS" baseline="-25000" dirty="0"/>
              <a:t>0</a:t>
            </a:r>
            <a:r>
              <a:rPr lang="sr-Latn-RS" dirty="0"/>
              <a:t> Ce</a:t>
            </a:r>
            <a:r>
              <a:rPr lang="sr-Latn-RS" dirty="0" smtClean="0"/>
              <a:t>, </a:t>
            </a:r>
            <a:r>
              <a:rPr lang="sr-Latn-RS" dirty="0"/>
              <a:t>so the capacity of the cubic cluster is bigger than the capacity of a single contact.</a:t>
            </a:r>
            <a:endParaRPr lang="en-US" dirty="0"/>
          </a:p>
          <a:p>
            <a:r>
              <a:rPr lang="sr-Latn-RS" dirty="0"/>
              <a:t> </a:t>
            </a:r>
            <a:endParaRPr lang="en-US" dirty="0"/>
          </a:p>
        </p:txBody>
      </p:sp>
    </p:spTree>
    <p:extLst>
      <p:ext uri="{BB962C8B-B14F-4D97-AF65-F5344CB8AC3E}">
        <p14:creationId xmlns:p14="http://schemas.microsoft.com/office/powerpoint/2010/main" val="30949018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A11FBEA-6920-4BC2-ABDC-DA77A1700F91}" type="slidenum">
              <a:rPr lang="en-US" altLang="en-US" smtClean="0"/>
              <a:pPr/>
              <a:t>47</a:t>
            </a:fld>
            <a:endParaRPr lang="en-US" altLang="en-US"/>
          </a:p>
        </p:txBody>
      </p:sp>
      <p:sp>
        <p:nvSpPr>
          <p:cNvPr id="11" name="Rectangle 10"/>
          <p:cNvSpPr/>
          <p:nvPr/>
        </p:nvSpPr>
        <p:spPr>
          <a:xfrm>
            <a:off x="152400" y="762000"/>
            <a:ext cx="8839200" cy="5509200"/>
          </a:xfrm>
          <a:prstGeom prst="rect">
            <a:avLst/>
          </a:prstGeom>
        </p:spPr>
        <p:txBody>
          <a:bodyPr wrap="square">
            <a:spAutoFit/>
          </a:bodyPr>
          <a:lstStyle/>
          <a:p>
            <a:pPr algn="just"/>
            <a:r>
              <a:rPr lang="sr-Latn-RS" sz="1600" dirty="0"/>
              <a:t>In this article the doped BaTiO</a:t>
            </a:r>
            <a:r>
              <a:rPr lang="sr-Latn-RS" sz="1600" baseline="-25000" dirty="0"/>
              <a:t>3</a:t>
            </a:r>
            <a:r>
              <a:rPr lang="sr-Latn-RS" sz="1600" dirty="0"/>
              <a:t>-ceramics fractality and some consequences are investigated. It is not new that ceramics, from powder phase through all sintering phases, exhibits fractal structure and microstructure posting the basis for ceramics’ dielectric, ferroelectric, PTCR and piezoelectric properties. Based on previous investigations (papers [7-35]) where some of BaTiO</a:t>
            </a:r>
            <a:r>
              <a:rPr lang="sr-Latn-RS" sz="1600" baseline="-25000" dirty="0"/>
              <a:t>3</a:t>
            </a:r>
            <a:r>
              <a:rPr lang="sr-Latn-RS" sz="1600" dirty="0"/>
              <a:t>-ceramics elements fractality and also for doped BaTiO</a:t>
            </a:r>
            <a:r>
              <a:rPr lang="sr-Latn-RS" sz="1600" baseline="-25000" dirty="0"/>
              <a:t>3</a:t>
            </a:r>
            <a:r>
              <a:rPr lang="sr-Latn-RS" sz="1600" dirty="0"/>
              <a:t>-ceramics were established, a new approach to intergranular capacity is developed. Also, the relationship between the size of contact area and its fractal dimension is formulated. It is shown that the fractal form of an intergranular contact zone may be presented as a chain of micro-capacitors forming one bigger capacitor. It is shown how the capacity increases as the complexity of contact zone increases. The </a:t>
            </a:r>
            <a:r>
              <a:rPr lang="sr-Latn-RS" sz="1600" i="1" dirty="0"/>
              <a:t>alpha correction</a:t>
            </a:r>
            <a:r>
              <a:rPr lang="sr-Latn-RS" sz="1600" dirty="0"/>
              <a:t> of intergranular capacity is introduced to reflect increasing of capacity due fractal character of intergranular contact. The correction factor is a0&gt;1 Next, the pores geometry in BaTiO</a:t>
            </a:r>
            <a:r>
              <a:rPr lang="sr-Latn-RS" sz="1600" baseline="-25000" dirty="0"/>
              <a:t>3</a:t>
            </a:r>
            <a:r>
              <a:rPr lang="sr-Latn-RS" sz="1600" dirty="0"/>
              <a:t>-ceramics material is investigated with conclusion that all pores collection in ceramic body is a fractal object too. The porosity behavior is studied in all of sintering process three phases, Frenkel, Scherer and Mackenzie-Shuttleworth, and corresponding formulas for box-dimension of pores are established. Third source of fractality, except intergranular surface geometry quantified by the factor aS and pore system that yields factor aP, in BaTiO</a:t>
            </a:r>
            <a:r>
              <a:rPr lang="sr-Latn-RS" sz="1600" baseline="-25000" dirty="0"/>
              <a:t>3</a:t>
            </a:r>
            <a:r>
              <a:rPr lang="sr-Latn-RS" sz="1600" dirty="0"/>
              <a:t>-ceramics is interior movements of different particles, subatomic, atomic, molecular etc. Due to its Brownian nature, it also has fractal character defined by the third factor aM. These three factors aS , aP,  and aM, are arguments of a functional parameter  a  that represents all of them. The relationship between  a  and  a0 is established and two different models of grain clustering is considered. Four grains-tetrahedral, that diminishes total capacity of four intergranular contacts for 40% while the eight grains-cubic connection increases it for 20%. </a:t>
            </a:r>
            <a:endParaRPr lang="en-US" sz="1600" dirty="0"/>
          </a:p>
        </p:txBody>
      </p:sp>
      <p:sp>
        <p:nvSpPr>
          <p:cNvPr id="12" name="TextBox 11"/>
          <p:cNvSpPr txBox="1"/>
          <p:nvPr/>
        </p:nvSpPr>
        <p:spPr>
          <a:xfrm>
            <a:off x="162560" y="392668"/>
            <a:ext cx="1210588" cy="338554"/>
          </a:xfrm>
          <a:prstGeom prst="rect">
            <a:avLst/>
          </a:prstGeom>
          <a:noFill/>
        </p:spPr>
        <p:txBody>
          <a:bodyPr wrap="none" rtlCol="0">
            <a:spAutoFit/>
          </a:bodyPr>
          <a:lstStyle/>
          <a:p>
            <a:r>
              <a:rPr lang="en-US" sz="1600" b="1" dirty="0" smtClean="0"/>
              <a:t>OUTLOOK</a:t>
            </a:r>
            <a:endParaRPr lang="en-US" sz="1600" b="1" dirty="0"/>
          </a:p>
        </p:txBody>
      </p:sp>
    </p:spTree>
    <p:extLst>
      <p:ext uri="{BB962C8B-B14F-4D97-AF65-F5344CB8AC3E}">
        <p14:creationId xmlns:p14="http://schemas.microsoft.com/office/powerpoint/2010/main" val="132267609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A11FBEA-6920-4BC2-ABDC-DA77A1700F91}" type="slidenum">
              <a:rPr lang="en-US" altLang="en-US" smtClean="0"/>
              <a:pPr/>
              <a:t>48</a:t>
            </a:fld>
            <a:endParaRPr lang="en-US" altLang="en-US"/>
          </a:p>
        </p:txBody>
      </p:sp>
      <p:sp>
        <p:nvSpPr>
          <p:cNvPr id="3" name="Rectangle 2"/>
          <p:cNvSpPr/>
          <p:nvPr/>
        </p:nvSpPr>
        <p:spPr>
          <a:xfrm>
            <a:off x="228600" y="228600"/>
            <a:ext cx="8686800" cy="6447919"/>
          </a:xfrm>
          <a:prstGeom prst="rect">
            <a:avLst/>
          </a:prstGeom>
        </p:spPr>
        <p:txBody>
          <a:bodyPr wrap="square">
            <a:spAutoFit/>
          </a:bodyPr>
          <a:lstStyle/>
          <a:p>
            <a:pPr algn="just">
              <a:lnSpc>
                <a:spcPts val="1800"/>
              </a:lnSpc>
              <a:spcAft>
                <a:spcPts val="0"/>
              </a:spcAft>
            </a:pPr>
            <a:r>
              <a:rPr lang="en-US" sz="1400" dirty="0" smtClean="0">
                <a:latin typeface="Times New Roman" panose="02020603050405020304" pitchFamily="18" charset="0"/>
                <a:ea typeface="Times New Roman" panose="02020603050405020304" pitchFamily="18" charset="0"/>
              </a:rPr>
              <a:t>REFERENCES</a:t>
            </a:r>
          </a:p>
          <a:p>
            <a:pPr algn="just">
              <a:lnSpc>
                <a:spcPts val="1800"/>
              </a:lnSpc>
              <a:spcAft>
                <a:spcPts val="0"/>
              </a:spcAft>
            </a:pPr>
            <a:endParaRPr lang="en-US" sz="1400" b="1" dirty="0">
              <a:latin typeface="Times New Roman" panose="02020603050405020304" pitchFamily="18" charset="0"/>
              <a:ea typeface="Times New Roman" panose="02020603050405020304" pitchFamily="18" charset="0"/>
            </a:endParaRPr>
          </a:p>
          <a:p>
            <a:pPr lvl="0">
              <a:spcBef>
                <a:spcPts val="600"/>
              </a:spcBef>
            </a:pPr>
            <a:r>
              <a:rPr lang="sr-Latn-RS" sz="1400" dirty="0" smtClean="0"/>
              <a:t>B</a:t>
            </a:r>
            <a:r>
              <a:rPr lang="sr-Latn-RS" sz="1400" dirty="0"/>
              <a:t>. Mandelbrot, The Fractal Geometry of Nature (3ed.), W. H. Freeman, San Francisco, 1983.</a:t>
            </a:r>
            <a:endParaRPr lang="en-US" sz="1400" dirty="0"/>
          </a:p>
          <a:p>
            <a:pPr lvl="0"/>
            <a:r>
              <a:rPr lang="sr-Latn-RS" sz="1400" dirty="0"/>
              <a:t>B. Mandelbrot, Les objets fractals, forme, hasard et dimension, Flammarion, Paris, 1975.</a:t>
            </a:r>
            <a:endParaRPr lang="en-US" sz="1400" dirty="0"/>
          </a:p>
          <a:p>
            <a:pPr lvl="0"/>
            <a:r>
              <a:rPr lang="sr-Latn-RS" sz="1400" dirty="0"/>
              <a:t>M. Barnsley, Fractals Everywhere. Academic Press, 1988.</a:t>
            </a:r>
            <a:endParaRPr lang="en-US" sz="1400" dirty="0"/>
          </a:p>
          <a:p>
            <a:pPr lvl="0"/>
            <a:r>
              <a:rPr lang="sr-Latn-RS" sz="1400" dirty="0"/>
              <a:t>B. H. Kaye, A Random Walk Through Fractal Dimensions, Wiley-VCH 1994.</a:t>
            </a:r>
            <a:endParaRPr lang="en-US" sz="1400" dirty="0"/>
          </a:p>
          <a:p>
            <a:pPr lvl="0"/>
            <a:r>
              <a:rPr lang="sr-Latn-RS" sz="1400" dirty="0"/>
              <a:t>A. Naman, Mechanical Property and Fractal Dimension Determination in Li2O*2SiO2 Glass-ceramics, University of Florida, 1994.</a:t>
            </a:r>
            <a:endParaRPr lang="en-US" sz="1400" dirty="0"/>
          </a:p>
          <a:p>
            <a:pPr lvl="0"/>
            <a:r>
              <a:rPr lang="sr-Latn-RS" sz="1400" dirty="0"/>
              <a:t>N. M. Brown, The Fractal Dances of Nature, Penn State News, Wednesday, November 19, 2014. Barnsley M. Fractals Everywhere. </a:t>
            </a:r>
            <a:r>
              <a:rPr lang="sr-Latn-RS" sz="1400" i="1" dirty="0"/>
              <a:t>Academic Press</a:t>
            </a:r>
            <a:r>
              <a:rPr lang="sr-Latn-RS" sz="1400" dirty="0"/>
              <a:t>, 1988.</a:t>
            </a:r>
            <a:endParaRPr lang="en-US" sz="1400" dirty="0"/>
          </a:p>
          <a:p>
            <a:pPr lvl="0"/>
            <a:r>
              <a:rPr lang="sr-Latn-RS" sz="1400" dirty="0"/>
              <a:t>V. V. Mitić, Lj. M. Kocić, M. M. Ristić, The Interrelations between Fractal and Electrical Properties of BaTiO3-Ceramics, The American Ceramic Society 99th An­nual Meeting and Exposition, Cincinnati, Ohio, May 4-7, p. 199, 1997.</a:t>
            </a:r>
            <a:endParaRPr lang="en-US" sz="1400" dirty="0"/>
          </a:p>
          <a:p>
            <a:pPr lvl="0"/>
            <a:r>
              <a:rPr lang="sr-Latn-RS" sz="1400" dirty="0"/>
              <a:t>Mitić V.V., Kocić M.Lj., Miljković M., Petković I., Fractals and BaTiO3-Ceramic Microstructure Analysis. Mikrochim. Acta 15, 365-369, Springer-Verlag (1998).</a:t>
            </a:r>
            <a:endParaRPr lang="en-US" sz="1400" dirty="0"/>
          </a:p>
          <a:p>
            <a:pPr lvl="0"/>
            <a:r>
              <a:rPr lang="sr-Latn-RS" sz="1400" dirty="0"/>
              <a:t>V. V. Mitić, Lj. M. Kocić, Z. I. Mitrović, M. M. Ristić, BaTiO3-Ceramics Microstructure Controlled Using Fractal Methods. Abstract Book of 100th Annual Meeting and Exposition of the American Ceramic Society, May 3-6, 1998, p. 190.</a:t>
            </a:r>
            <a:endParaRPr lang="en-US" sz="1400" dirty="0"/>
          </a:p>
          <a:p>
            <a:pPr lvl="0"/>
            <a:r>
              <a:rPr lang="sr-Latn-RS" sz="1400" dirty="0"/>
              <a:t>Kocić M.Lj., Mitić V.V., Mitrović I., A Model for Calculating Contact Surfaces of BaTiO3-Ceramics. Science of Sintering, Vol. 30 (1), (1998), pp. 97-104.</a:t>
            </a:r>
            <a:endParaRPr lang="en-US" sz="1400" dirty="0"/>
          </a:p>
          <a:p>
            <a:pPr lvl="0"/>
            <a:r>
              <a:rPr lang="sr-Latn-RS" sz="1400" dirty="0"/>
              <a:t>P. Petković, V. V. Mitić, Lj. Kocić, Contribution to BaTiO3-Ceramics Structure Ana­lysis by Using Fractals, Folia Anatomica, 26, Suppl. 1, pp. 67-69, 1998.</a:t>
            </a:r>
            <a:endParaRPr lang="en-US" sz="1400" dirty="0"/>
          </a:p>
          <a:p>
            <a:pPr lvl="0"/>
            <a:r>
              <a:rPr lang="sr-Latn-RS" sz="1400" dirty="0"/>
              <a:t>V. V. Mitić, Lj. M. Kocić, I. Z. Mitrović, M.M. Ristić, Shapes and Grains Structures Stochastic Modelling in Ceramics, Proc. of S4G - International Conference on Stereology, Spatial Statistics and Stochastic Geometry, Prague, Czech Republic, June 21-24, pp. 209-215, 1999.</a:t>
            </a:r>
            <a:endParaRPr lang="en-US" sz="1400" dirty="0"/>
          </a:p>
          <a:p>
            <a:pPr lvl="0"/>
            <a:r>
              <a:rPr lang="sr-Latn-RS" sz="1400" dirty="0"/>
              <a:t>V. V. Mitić, Lj. M. Kocić, I. Z. Mitrović, Fractals in Ceramic Structure, Proc. of the IX World Round Table Conference on Sintering held in Belgrade from 1-4. September 1998: Advanced Science and Technology of Sintering, edited by Stoja­nović et al, Kluwer Academic/Plenum Publishers, New York, pp. 397-402, 1999.</a:t>
            </a:r>
            <a:endParaRPr lang="en-US" sz="1400" dirty="0"/>
          </a:p>
          <a:p>
            <a:pPr algn="just">
              <a:lnSpc>
                <a:spcPts val="1800"/>
              </a:lnSpc>
              <a:spcAft>
                <a:spcPts val="450"/>
              </a:spcAft>
            </a:pPr>
            <a:endParaRPr lang="en-US" sz="1400" b="1"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5462291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A11FBEA-6920-4BC2-ABDC-DA77A1700F91}" type="slidenum">
              <a:rPr lang="en-US" altLang="en-US" smtClean="0"/>
              <a:pPr/>
              <a:t>49</a:t>
            </a:fld>
            <a:endParaRPr lang="en-US" altLang="en-US"/>
          </a:p>
        </p:txBody>
      </p:sp>
      <p:sp>
        <p:nvSpPr>
          <p:cNvPr id="7" name="Rectangle 6"/>
          <p:cNvSpPr/>
          <p:nvPr/>
        </p:nvSpPr>
        <p:spPr>
          <a:xfrm>
            <a:off x="289560" y="381000"/>
            <a:ext cx="8458200" cy="6309420"/>
          </a:xfrm>
          <a:prstGeom prst="rect">
            <a:avLst/>
          </a:prstGeom>
        </p:spPr>
        <p:txBody>
          <a:bodyPr wrap="square">
            <a:spAutoFit/>
          </a:bodyPr>
          <a:lstStyle/>
          <a:p>
            <a:pPr lvl="0"/>
            <a:r>
              <a:rPr lang="sr-Latn-RS" sz="1400" dirty="0"/>
              <a:t>V. V. Mitić, Lj. M. Kocić, I. Z. Mitrović, Fractals and BaTiO3-Ceramics Intergranular Impedance, Gordon Research Conference: Ceramics, Solid State Studies in Ceramcs, Kimball Union Academy, Meriden, New Hampshire, August 1-6, 1999.</a:t>
            </a:r>
            <a:endParaRPr lang="en-US" sz="1400" dirty="0"/>
          </a:p>
          <a:p>
            <a:pPr lvl="0"/>
            <a:r>
              <a:rPr lang="sr-Latn-RS" sz="1400" dirty="0"/>
              <a:t>V. V. Mitić, V. B. Pavlović, Lj. Kocić, V. Paunović, D. Mančić, Application of intergranular and fractal impedance model on optimisation of BaTiO3 properties, 33rd International conference and exposition on Advanced ceramics and composites, Daytona Beach, p.14, 2009.</a:t>
            </a:r>
            <a:endParaRPr lang="en-US" sz="1400" dirty="0"/>
          </a:p>
          <a:p>
            <a:pPr lvl="0"/>
            <a:r>
              <a:rPr lang="sr-Latn-RS" sz="1400" dirty="0"/>
              <a:t>V. V. Mitić, V. B. Pavlović, Lj. Kocić, V. Paunović, D. Mancić, Application of the Intergranular Impedance Model in Correlating Microstructure and Electrical Properties of Doped BaTiO3, Science of Sintering, 41 [3] (2009) 247-256.</a:t>
            </a:r>
            <a:endParaRPr lang="en-US" sz="1400" dirty="0"/>
          </a:p>
          <a:p>
            <a:pPr lvl="0"/>
            <a:r>
              <a:rPr lang="sr-Latn-RS" sz="1400" dirty="0"/>
              <a:t>V. V. Mitić, V. Paunović, D. Mančić, Lj. Kocić, Lj. Zivković, V. B. Pavlović, Dielectric Properties of BaTiO3 Doped with Er2O3 and Yb2O3 Based on Intergranular Contacts Model, Ceramic Transactions, 204 (2009) 137-144.</a:t>
            </a:r>
            <a:endParaRPr lang="en-US" sz="1400" dirty="0"/>
          </a:p>
          <a:p>
            <a:pPr lvl="0"/>
            <a:r>
              <a:rPr lang="sr-Latn-RS" sz="1400" dirty="0"/>
              <a:t>V. V. Mitić, V. Paunović, V. B. Pavlović, Lj. Kocić, M. Miljković, Lj. Živković, Fractal analysis of the microstructure of BaTiO3 ceramics, EMAS 2009, p. 270.</a:t>
            </a:r>
            <a:endParaRPr lang="en-US" sz="1400" dirty="0"/>
          </a:p>
          <a:p>
            <a:pPr lvl="0"/>
            <a:r>
              <a:rPr lang="sr-Latn-RS" sz="1400" dirty="0"/>
              <a:t>V. V. Mitić, V. B. Pavlović, Lj. Kocić, V. Paunović, D. Mančić, Intergranular Fractal Impedance analysisof Microstructure and electrical properties Model on Optimization of BaTiO3 Properties, Advances in Electronic Ceramics II, vol. 30 br. 9, str. 79-91, (2010).</a:t>
            </a:r>
            <a:endParaRPr lang="en-US" sz="1400" dirty="0"/>
          </a:p>
          <a:p>
            <a:pPr lvl="0"/>
            <a:r>
              <a:rPr lang="sr-Latn-RS" sz="1400" dirty="0"/>
              <a:t>V. V. Mitić, V. Pavlović, Lj. Kocić, V. Paunović, J. Purenović, J. Nedin, M. Miljović, Advanced electroceramics microstructure fractal analysis, 4th Serbian Congress for Microscopy, 4SCM 2010, pp.61-62,  2010.</a:t>
            </a:r>
            <a:endParaRPr lang="en-US" sz="1400" dirty="0"/>
          </a:p>
          <a:p>
            <a:pPr lvl="0"/>
            <a:r>
              <a:rPr lang="sr-Latn-RS" sz="1400" dirty="0"/>
              <a:t>V. V. Mitić, V. Pavlović, Lj. Kocić, V. Paunović. Lj. Živković, Fractal geometry and properties of doped BaTiO3 ceramics, CIMTEC 2010, Italy,  p.93, 2010.</a:t>
            </a:r>
            <a:endParaRPr lang="en-US" sz="1400" dirty="0"/>
          </a:p>
          <a:p>
            <a:pPr lvl="0"/>
            <a:r>
              <a:rPr lang="sr-Latn-RS" sz="1400" dirty="0"/>
              <a:t>V. V. Mitić, V .B. Pavlović, Lj. Kocić,  V.Paunović,  M. Miljković, Lj. Živković: Fractals and Intergranular contacts if doped BaTiO3, Electronic Materials and aplications 2010, USA, p. 43</a:t>
            </a:r>
            <a:r>
              <a:rPr lang="sr-Latn-RS" sz="1400" dirty="0" smtClean="0"/>
              <a:t>.</a:t>
            </a:r>
            <a:endParaRPr lang="en-US" sz="1400" dirty="0" smtClean="0"/>
          </a:p>
          <a:p>
            <a:r>
              <a:rPr lang="sr-Latn-RS" sz="1400" dirty="0"/>
              <a:t>J. Purenović, V.V. Mitić, L. Kocić, V. B. Pavlović, V. Paunović, and M. Purenović. 2011. Electrical Properties and Microstructure Fractal Analysis of Magnesium-Modified Aluminium-Silicate Ceramics. Science of Sintering 43 (2): 193-204.</a:t>
            </a:r>
            <a:endParaRPr lang="en-US" sz="1400" dirty="0"/>
          </a:p>
          <a:p>
            <a:pPr lvl="0"/>
            <a:endParaRPr lang="en-US" sz="1400" dirty="0"/>
          </a:p>
        </p:txBody>
      </p:sp>
    </p:spTree>
    <p:extLst>
      <p:ext uri="{BB962C8B-B14F-4D97-AF65-F5344CB8AC3E}">
        <p14:creationId xmlns:p14="http://schemas.microsoft.com/office/powerpoint/2010/main" val="276422342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A11FBEA-6920-4BC2-ABDC-DA77A1700F91}" type="slidenum">
              <a:rPr lang="en-US" altLang="en-US" smtClean="0"/>
              <a:pPr/>
              <a:t>50</a:t>
            </a:fld>
            <a:endParaRPr lang="en-US" altLang="en-US"/>
          </a:p>
        </p:txBody>
      </p:sp>
      <p:sp>
        <p:nvSpPr>
          <p:cNvPr id="3" name="Rectangle 2"/>
          <p:cNvSpPr/>
          <p:nvPr/>
        </p:nvSpPr>
        <p:spPr>
          <a:xfrm>
            <a:off x="457200" y="381000"/>
            <a:ext cx="8305800" cy="5909310"/>
          </a:xfrm>
          <a:prstGeom prst="rect">
            <a:avLst/>
          </a:prstGeom>
        </p:spPr>
        <p:txBody>
          <a:bodyPr wrap="square">
            <a:spAutoFit/>
          </a:bodyPr>
          <a:lstStyle/>
          <a:p>
            <a:pPr lvl="0"/>
            <a:r>
              <a:rPr lang="sr-Latn-RS" sz="1400" dirty="0"/>
              <a:t>V. V. Mitić, V. Paunović, J. Purenović, Lj. Kocić, V. Pavlović. The processing parameters influence on BaTiO3-ceramics fractal microstructure and dielectric characteristics. Advances in Applied Ceramics: Structural, Functional and Bioceramics Vol 111, No. 5&amp;6, pp.360-366, 2012.</a:t>
            </a:r>
            <a:endParaRPr lang="en-US" sz="1400" dirty="0"/>
          </a:p>
          <a:p>
            <a:pPr lvl="0"/>
            <a:r>
              <a:rPr lang="sr-Latn-RS" sz="1400" dirty="0"/>
              <a:t>V.V. Mitić, V. Paunović, J. Purenović, S. Janković, Lj. Kocić, I. Antolović, D. Rančić, The contribution of fractal nature to BaTiO3-ceramics microstructure analysis, Ceramics International  2012 38 (2):1295-1301. </a:t>
            </a:r>
            <a:endParaRPr lang="en-US" sz="1400" dirty="0"/>
          </a:p>
          <a:p>
            <a:pPr lvl="0"/>
            <a:r>
              <a:rPr lang="sr-Latn-RS" sz="1400" dirty="0"/>
              <a:t>J. Purenović, V. V. Mitić, Lj. Kocić, V. Pavlović, M. Randjelović, M. Purenović, Intergranular area microalloyed aluminium-silicate ceramics fractal analysis, Science of sintering, 45 (1): 117-126. 2013.</a:t>
            </a:r>
            <a:endParaRPr lang="en-US" sz="1400" dirty="0"/>
          </a:p>
          <a:p>
            <a:pPr lvl="0"/>
            <a:r>
              <a:rPr lang="sr-Latn-RS" sz="1400" dirty="0"/>
              <a:t>V. V. Mitić, Lj. M. Kocić, V. Paunović, V. Pavlović, BaTiO3-ceramics sintering parameters fractal corrections, new frontiers, Science of Sintering, 46 (2014) 149-156.</a:t>
            </a:r>
            <a:endParaRPr lang="en-US" sz="1400" dirty="0"/>
          </a:p>
          <a:p>
            <a:pPr lvl="0"/>
            <a:r>
              <a:rPr lang="sr-Latn-RS" sz="1400" dirty="0"/>
              <a:t>V. V. Mitić, V. Paunović, Lj. M. Kocić, Dielectric properties of  BaTiO3-ceramics and Curie-Weiss and modified  Curie-weiss  affected by fractal morphology, Materials Science &amp; Technology 2014, October 12-16, Pittsburgh PA.</a:t>
            </a:r>
            <a:endParaRPr lang="en-US" sz="1400" dirty="0"/>
          </a:p>
          <a:p>
            <a:pPr lvl="0"/>
            <a:r>
              <a:rPr lang="sr-Latn-RS" sz="1400" dirty="0"/>
              <a:t>V. V. Mitić, V. Paunović, Lj. M. Kocić, Curie-Weiss Low Fractal Modification, Materials Science &amp; Technology 2014, October 12-16, Pittsburgh PA.</a:t>
            </a:r>
            <a:endParaRPr lang="en-US" sz="1400" dirty="0"/>
          </a:p>
          <a:p>
            <a:pPr lvl="0"/>
            <a:r>
              <a:rPr lang="sr-Latn-RS" sz="1400" dirty="0"/>
              <a:t>V. V. Mitić, V. Paunović, Lj. M. Kocić, Slobodanka Janković, Enriched Schottky Barrier Affected by Fractality of BaTiO3 Ceramics, Materials Science &amp; Technology 2014, October 12-16, Pittsburgh PA.</a:t>
            </a:r>
            <a:endParaRPr lang="en-US" sz="1400" dirty="0"/>
          </a:p>
          <a:p>
            <a:pPr lvl="0"/>
            <a:r>
              <a:rPr lang="sr-Latn-RS" sz="1400" dirty="0"/>
              <a:t>V. V. Mitić, S. Z. Nikolić, Lj. Kocić, M. M. Ristić, Dielectric Properties of Barium-Titanate Ceramics as a Function of Grain Size. </a:t>
            </a:r>
            <a:r>
              <a:rPr lang="sr-Latn-RS" sz="1400" i="1" dirty="0"/>
              <a:t>Advances in Dielectric Ceramic Materials, Ceramic Transactions</a:t>
            </a:r>
            <a:r>
              <a:rPr lang="sr-Latn-RS" sz="1400" dirty="0"/>
              <a:t>, Volume </a:t>
            </a:r>
            <a:r>
              <a:rPr lang="sr-Latn-RS" sz="1400" b="1" dirty="0"/>
              <a:t>88</a:t>
            </a:r>
            <a:r>
              <a:rPr lang="sr-Latn-RS" sz="1400" dirty="0"/>
              <a:t>, 215-223, (1998</a:t>
            </a:r>
            <a:r>
              <a:rPr lang="sr-Latn-RS" sz="1400" dirty="0" smtClean="0"/>
              <a:t>).</a:t>
            </a:r>
            <a:endParaRPr lang="en-US" sz="1400" dirty="0" smtClean="0"/>
          </a:p>
          <a:p>
            <a:pPr lvl="0"/>
            <a:r>
              <a:rPr lang="sr-Latn-RS" sz="1400" dirty="0"/>
              <a:t>V. V. Mitić, Lj. Kocić, Z. I. Mitrović, Fractals and BaTiO3-Ceramics Intergranular Impedance, Gordon Research Conference: Ceramics, Solid State Studies in, Kimball Union Academy, Meriden, New Hampshire, August 1-6, 1999.</a:t>
            </a:r>
            <a:endParaRPr lang="en-US" sz="1400" dirty="0"/>
          </a:p>
          <a:p>
            <a:pPr lvl="0"/>
            <a:r>
              <a:rPr lang="sr-Latn-RS" sz="1400" dirty="0"/>
              <a:t>V. V. Mitić, Lj. Kocić, Z. I. Mitrović, Primena fraktala u modelu intergranularne impedanse BaTiO3-keramičkih materijala. Naučni skup: "Trijada Sinteza-Struktura-Svojstva-Osnova tehnologije novih materijala", Beograd, Novembar 16-18, 1999, str. 65-66.</a:t>
            </a:r>
            <a:endParaRPr lang="en-US" sz="1400" dirty="0"/>
          </a:p>
          <a:p>
            <a:pPr lvl="0"/>
            <a:endParaRPr lang="en-US" sz="1400" dirty="0"/>
          </a:p>
        </p:txBody>
      </p:sp>
    </p:spTree>
    <p:extLst>
      <p:ext uri="{BB962C8B-B14F-4D97-AF65-F5344CB8AC3E}">
        <p14:creationId xmlns:p14="http://schemas.microsoft.com/office/powerpoint/2010/main" val="11662958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A11FBEA-6920-4BC2-ABDC-DA77A1700F91}" type="slidenum">
              <a:rPr lang="en-US" altLang="en-US" smtClean="0"/>
              <a:pPr/>
              <a:t>51</a:t>
            </a:fld>
            <a:endParaRPr lang="en-US" altLang="en-US"/>
          </a:p>
        </p:txBody>
      </p:sp>
      <p:sp>
        <p:nvSpPr>
          <p:cNvPr id="3" name="Rectangle 2"/>
          <p:cNvSpPr/>
          <p:nvPr/>
        </p:nvSpPr>
        <p:spPr>
          <a:xfrm>
            <a:off x="457200" y="685800"/>
            <a:ext cx="8077200" cy="2462213"/>
          </a:xfrm>
          <a:prstGeom prst="rect">
            <a:avLst/>
          </a:prstGeom>
        </p:spPr>
        <p:txBody>
          <a:bodyPr wrap="square">
            <a:spAutoFit/>
          </a:bodyPr>
          <a:lstStyle/>
          <a:p>
            <a:pPr lvl="0"/>
            <a:r>
              <a:rPr lang="sr-Latn-RS" sz="1400" dirty="0"/>
              <a:t>V.V. Mitić, V. Paunović, Lj. Kocić, Dielectric Properties of  BaTiO3 Ceramics and Curie-Weiss and Modified  Curie-Weiss  Affected by Fractal Morphology, in: Advanced Processing and Manyfacturing Technologies for Nanostructured and Multifunctional Materials (T. Ohji, M. Singh and S. Mathur eds.), Ceramic </a:t>
            </a:r>
            <a:r>
              <a:rPr lang="sr-Latn-RS" sz="1400" dirty="0" smtClean="0"/>
              <a:t>Engineering </a:t>
            </a:r>
            <a:r>
              <a:rPr lang="sr-Latn-RS" sz="1400" dirty="0"/>
              <a:t>and Science Proceedings, Vol. 35 (6) 2014, pp. 123-133.</a:t>
            </a:r>
            <a:endParaRPr lang="en-US" sz="1400" dirty="0"/>
          </a:p>
          <a:p>
            <a:pPr lvl="0"/>
            <a:r>
              <a:rPr lang="sr-Latn-RS" sz="1400" dirty="0"/>
              <a:t>P. Gaspard, Chaos, Fractals And Thermodynamics, Bulletin de la Classe des Sciences de l’Acad´emie Royale de Belgique, 6e s´erie, tome XI (2000) 9-48.</a:t>
            </a:r>
            <a:endParaRPr lang="en-US" sz="1400" dirty="0"/>
          </a:p>
          <a:p>
            <a:pPr lvl="0"/>
            <a:r>
              <a:rPr lang="sr-Latn-RS" sz="1400" dirty="0"/>
              <a:t>Л. Е. Гегузин, Н. И. Овчаренко, Поверхностная энергия и процессы на поверхности твердых тел, Успехи Ф. Н. (1962) 76 (2), 283-324.</a:t>
            </a:r>
            <a:endParaRPr lang="en-US" sz="1400" dirty="0"/>
          </a:p>
          <a:p>
            <a:pPr lvl="0"/>
            <a:r>
              <a:rPr lang="sr-Latn-RS" sz="1400" dirty="0"/>
              <a:t>Я. И. Френкель, О поверхностном ползании частиц у кристаллов и естественная шероховатость естественных граней, ЖЭТФ 16 (1),(1948).</a:t>
            </a:r>
            <a:endParaRPr lang="en-US" sz="1400" dirty="0"/>
          </a:p>
          <a:p>
            <a:pPr lvl="0"/>
            <a:r>
              <a:rPr lang="sr-Latn-RS" sz="1400" dirty="0"/>
              <a:t>Smirnov B.M., Physics of fractal clusters, Contemporary problems in Physics, Nauka, Moscow 1991.</a:t>
            </a:r>
            <a:endParaRPr lang="en-US" sz="1400" dirty="0"/>
          </a:p>
        </p:txBody>
      </p:sp>
    </p:spTree>
    <p:extLst>
      <p:ext uri="{BB962C8B-B14F-4D97-AF65-F5344CB8AC3E}">
        <p14:creationId xmlns:p14="http://schemas.microsoft.com/office/powerpoint/2010/main" val="223901474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5707</TotalTime>
  <Words>5322</Words>
  <Application>Microsoft Office PowerPoint</Application>
  <PresentationFormat>On-screen Show (4:3)</PresentationFormat>
  <Paragraphs>219</Paragraphs>
  <Slides>51</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51</vt:i4>
      </vt:variant>
    </vt:vector>
  </HeadingPairs>
  <TitlesOfParts>
    <vt:vector size="53" baseType="lpstr">
      <vt:lpstr>Verve</vt:lpstr>
      <vt:lpstr>Equation</vt:lpstr>
      <vt:lpstr>About OMICS Group</vt:lpstr>
      <vt:lpstr>About OMICS Group Conferences</vt:lpstr>
      <vt:lpstr>  Fractal modification of Curie-Weiss law based improved impedance of doped BaTiO3-ceramics     V.V. Mitić1,2, Lj. Kocić1 , V. Paunović1    1 Faculty of Electronic Engineering, University of Nis, Serbia,  2 Institute of Technical Sciences of the Serbian Academy of Sciences and Arts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Elfak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FRAKTALI U PRAŠKASTIM TEHNOLOGIJAMA   Ljubiša M. Kocić, University of  Niš, 18000 Niš, R. of Serbia</dc:title>
  <dc:creator>User</dc:creator>
  <cp:lastModifiedBy>samrat</cp:lastModifiedBy>
  <cp:revision>431</cp:revision>
  <cp:lastPrinted>2014-01-16T16:50:01Z</cp:lastPrinted>
  <dcterms:created xsi:type="dcterms:W3CDTF">2012-04-12T14:11:17Z</dcterms:created>
  <dcterms:modified xsi:type="dcterms:W3CDTF">2015-08-21T13:20:54Z</dcterms:modified>
</cp:coreProperties>
</file>