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457" r:id="rId3"/>
    <p:sldId id="352" r:id="rId4"/>
    <p:sldId id="355" r:id="rId5"/>
    <p:sldId id="356" r:id="rId6"/>
    <p:sldId id="357" r:id="rId7"/>
    <p:sldId id="358" r:id="rId8"/>
    <p:sldId id="360" r:id="rId9"/>
    <p:sldId id="361" r:id="rId10"/>
    <p:sldId id="362" r:id="rId11"/>
    <p:sldId id="424" r:id="rId12"/>
    <p:sldId id="425" r:id="rId13"/>
    <p:sldId id="426" r:id="rId14"/>
    <p:sldId id="449" r:id="rId15"/>
    <p:sldId id="456" r:id="rId16"/>
    <p:sldId id="450" r:id="rId17"/>
    <p:sldId id="451" r:id="rId18"/>
    <p:sldId id="455" r:id="rId19"/>
    <p:sldId id="428" r:id="rId20"/>
    <p:sldId id="453" r:id="rId21"/>
    <p:sldId id="431" r:id="rId22"/>
    <p:sldId id="432" r:id="rId23"/>
    <p:sldId id="434" r:id="rId24"/>
    <p:sldId id="433" r:id="rId25"/>
    <p:sldId id="423" r:id="rId26"/>
    <p:sldId id="390" r:id="rId27"/>
    <p:sldId id="391" r:id="rId28"/>
    <p:sldId id="35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ACDC4-B6CB-47CD-8526-96B5423F3AD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66372-3739-4B03-B93F-D5E72F4CD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3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inor_groove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Thymine" TargetMode="External"/><Relationship Id="rId4" Type="http://schemas.openxmlformats.org/officeDocument/2006/relationships/hyperlink" Target="http://en.wikipedia.org/wiki/Adenine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Brief intro </a:t>
            </a:r>
            <a:r>
              <a:rPr lang="en-US" dirty="0" err="1" smtClean="0"/>
              <a:t>abt</a:t>
            </a:r>
            <a:r>
              <a:rPr lang="en-US" dirty="0" smtClean="0"/>
              <a:t> siRNA 20-25nt result of </a:t>
            </a:r>
            <a:r>
              <a:rPr lang="en-US" dirty="0" err="1" smtClean="0"/>
              <a:t>dsRNA</a:t>
            </a:r>
            <a:r>
              <a:rPr lang="en-US" dirty="0" smtClean="0"/>
              <a:t> cleavage in eukaryotes</a:t>
            </a:r>
            <a:r>
              <a:rPr lang="en-US" baseline="0" dirty="0" smtClean="0"/>
              <a:t> by Dicer protein, base pair to mRNAs and prevent translation hence powerful tool for gene silencing</a:t>
            </a:r>
            <a:r>
              <a:rPr lang="en-US" dirty="0" smtClean="0"/>
              <a:t>. siRNA degradation</a:t>
            </a:r>
            <a:r>
              <a:rPr lang="en-US" baseline="0" dirty="0" smtClean="0"/>
              <a:t> in blood- few minutes. Time? Why </a:t>
            </a:r>
            <a:r>
              <a:rPr lang="en-US" baseline="0" dirty="0" err="1" smtClean="0"/>
              <a:t>RNase</a:t>
            </a:r>
            <a:r>
              <a:rPr lang="en-US" baseline="0" dirty="0" smtClean="0"/>
              <a:t> III chosen- specific to </a:t>
            </a:r>
            <a:r>
              <a:rPr lang="en-US" baseline="0" dirty="0" err="1" smtClean="0"/>
              <a:t>dsRNA</a:t>
            </a:r>
            <a:r>
              <a:rPr lang="en-US" baseline="0" dirty="0" smtClean="0"/>
              <a:t>, 1U/mcg siRNA. Poor cellular uptake reason – negative charge due to phosphate backbone? Charge? B16F10 – </a:t>
            </a:r>
            <a:r>
              <a:rPr lang="en-US" baseline="0" dirty="0" err="1" smtClean="0"/>
              <a:t>murine</a:t>
            </a:r>
            <a:r>
              <a:rPr lang="en-US" baseline="0" dirty="0" smtClean="0"/>
              <a:t> melanoma cells what? Read about Hoechst - </a:t>
            </a:r>
            <a:r>
              <a:rPr lang="en-US" dirty="0"/>
              <a:t>The dyes bind to the </a:t>
            </a:r>
            <a:r>
              <a:rPr lang="en-US" dirty="0">
                <a:hlinkClick r:id="rId3" tooltip="Minor groove"/>
              </a:rPr>
              <a:t>minor groove</a:t>
            </a:r>
            <a:r>
              <a:rPr lang="en-US" dirty="0"/>
              <a:t> of double-stranded DNA with a preference for sequences rich in </a:t>
            </a:r>
            <a:r>
              <a:rPr lang="en-US" dirty="0">
                <a:hlinkClick r:id="rId4" tooltip="Adenine"/>
              </a:rPr>
              <a:t>adenine</a:t>
            </a:r>
            <a:r>
              <a:rPr lang="en-US" dirty="0"/>
              <a:t> and </a:t>
            </a:r>
            <a:r>
              <a:rPr lang="en-US" u="sng" dirty="0">
                <a:hlinkClick r:id="rId5" tooltip="Thymine"/>
              </a:rPr>
              <a:t>thymine</a:t>
            </a:r>
            <a:r>
              <a:rPr lang="en-US" baseline="0" dirty="0" smtClean="0"/>
              <a:t> , </a:t>
            </a:r>
            <a:r>
              <a:rPr lang="en-US" baseline="0" dirty="0" err="1" smtClean="0"/>
              <a:t>Lysotracker</a:t>
            </a:r>
            <a:r>
              <a:rPr lang="en-US" baseline="0" dirty="0" smtClean="0"/>
              <a:t> – fluorescent </a:t>
            </a:r>
            <a:r>
              <a:rPr lang="en-US" baseline="0" dirty="0" err="1" smtClean="0"/>
              <a:t>aciditropic</a:t>
            </a:r>
            <a:r>
              <a:rPr lang="en-US" baseline="0" dirty="0" smtClean="0"/>
              <a:t> dye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29817-E51A-4F1D-BFCF-2F4B2D4944E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88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945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30707" indent="-281041" defTabSz="914945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4166" indent="-224833" defTabSz="91494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3832" indent="-224833" defTabSz="91494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23499" indent="-224833" defTabSz="91494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73165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22831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372497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22164" indent="-224833" defTabSz="9149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77379F-6FE1-4BA6-8F03-ADE206EE5B28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Pre-incubation for 1 hr with 50nM CQ and 175nM BFA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29817-E51A-4F1D-BFCF-2F4B2D4944E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140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29817-E51A-4F1D-BFCF-2F4B2D4944E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84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A1ED26-789E-4FF6-8B7B-5CAF2962E077}" type="slidenum">
              <a:rPr lang="en-US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1AF948-DABD-4E39-98C9-2F2BCCA3D3FF}" type="slidenum">
              <a:rPr lang="en-US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60FFEA1-DA42-452D-8809-8E48B5422224}" type="slidenum">
              <a:rPr lang="en-US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D070A8-7746-4A62-82D2-64638EB5AADD}" type="slidenum">
              <a:rPr lang="en-US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US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01">
              <a:defRPr>
                <a:solidFill>
                  <a:schemeClr val="tx1"/>
                </a:solidFill>
                <a:latin typeface="Arial" charset="0"/>
              </a:defRPr>
            </a:lvl1pPr>
            <a:lvl2pPr marL="728108" indent="-280041" defTabSz="914801">
              <a:defRPr>
                <a:solidFill>
                  <a:schemeClr val="tx1"/>
                </a:solidFill>
                <a:latin typeface="Arial" charset="0"/>
              </a:defRPr>
            </a:lvl2pPr>
            <a:lvl3pPr marL="1120166" indent="-224034" defTabSz="914801">
              <a:defRPr>
                <a:solidFill>
                  <a:schemeClr val="tx1"/>
                </a:solidFill>
                <a:latin typeface="Arial" charset="0"/>
              </a:defRPr>
            </a:lvl3pPr>
            <a:lvl4pPr marL="1568232" indent="-224034" defTabSz="914801">
              <a:defRPr>
                <a:solidFill>
                  <a:schemeClr val="tx1"/>
                </a:solidFill>
                <a:latin typeface="Arial" charset="0"/>
              </a:defRPr>
            </a:lvl4pPr>
            <a:lvl5pPr marL="2016298" indent="-224034" defTabSz="914801">
              <a:defRPr>
                <a:solidFill>
                  <a:schemeClr val="tx1"/>
                </a:solidFill>
                <a:latin typeface="Arial" charset="0"/>
              </a:defRPr>
            </a:lvl5pPr>
            <a:lvl6pPr marL="2464364" indent="-224034" defTabSz="9148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12431" indent="-224034" defTabSz="9148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0497" indent="-224034" defTabSz="9148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8564" indent="-224034" defTabSz="91480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711C489-A85E-4434-A04D-F98803D289A8}" type="slidenum">
              <a:rPr lang="en-US" altLang="en-US" smtClean="0">
                <a:latin typeface="Times New Roman" pitchFamily="18" charset="0"/>
              </a:rPr>
              <a:pPr/>
              <a:t>21</a:t>
            </a:fld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66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6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76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32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5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5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6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1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7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3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4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6B701-86C8-418D-941E-B3967EAE7C67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14F3A-9D9B-4A46-B510-44E670A4D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2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6.emf"/><Relationship Id="rId11" Type="http://schemas.openxmlformats.org/officeDocument/2006/relationships/image" Target="../media/image31.png"/><Relationship Id="rId5" Type="http://schemas.openxmlformats.org/officeDocument/2006/relationships/image" Target="../media/image25.emf"/><Relationship Id="rId10" Type="http://schemas.openxmlformats.org/officeDocument/2006/relationships/image" Target="../media/image30.png"/><Relationship Id="rId4" Type="http://schemas.openxmlformats.org/officeDocument/2006/relationships/image" Target="../media/image24.emf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3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381000"/>
            <a:ext cx="8839200" cy="60198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US" sz="3600" b="1" dirty="0" smtClean="0">
                <a:solidFill>
                  <a:srgbClr val="FFC000"/>
                </a:solidFill>
              </a:rPr>
              <a:t>   </a:t>
            </a:r>
            <a:r>
              <a:rPr lang="en-US" sz="3900" b="1" dirty="0" smtClean="0">
                <a:solidFill>
                  <a:srgbClr val="FFC000"/>
                </a:solidFill>
              </a:rPr>
              <a:t>STIMULI-SENSITIVE COMBINATION NANOPREPARATIONS OF siRNA AND CHEMOTHERAPEUTIC DRUGS TO TREAT MULTIDRUG RESISTANT CANCER</a:t>
            </a:r>
            <a:r>
              <a:rPr lang="en-US" sz="3600" dirty="0">
                <a:solidFill>
                  <a:srgbClr val="FFC000"/>
                </a:solidFill>
              </a:rPr>
              <a:t/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600" dirty="0" smtClean="0">
              <a:solidFill>
                <a:srgbClr val="FFC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FFFF00"/>
                </a:solidFill>
              </a:rPr>
              <a:t>Vladimir </a:t>
            </a:r>
            <a:r>
              <a:rPr lang="en-US" b="1" dirty="0" err="1" smtClean="0">
                <a:solidFill>
                  <a:srgbClr val="FFFF00"/>
                </a:solidFill>
              </a:rPr>
              <a:t>Torchilin</a:t>
            </a:r>
            <a:r>
              <a:rPr lang="en-US" b="1" dirty="0" smtClean="0">
                <a:solidFill>
                  <a:srgbClr val="FFFF00"/>
                </a:solidFill>
              </a:rPr>
              <a:t>, Ph.D., D.Sc.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600" dirty="0" smtClean="0">
              <a:solidFill>
                <a:srgbClr val="FFFF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i="1" dirty="0" smtClean="0">
                <a:solidFill>
                  <a:srgbClr val="FFFF00"/>
                </a:solidFill>
              </a:rPr>
              <a:t>Center for Pharmaceutical Biotechnology and </a:t>
            </a:r>
            <a:r>
              <a:rPr lang="en-US" sz="2800" i="1" dirty="0" err="1" smtClean="0">
                <a:solidFill>
                  <a:srgbClr val="FFFF00"/>
                </a:solidFill>
              </a:rPr>
              <a:t>Nanomedicine</a:t>
            </a:r>
            <a:r>
              <a:rPr lang="en-US" sz="2800" i="1" dirty="0" smtClean="0">
                <a:solidFill>
                  <a:srgbClr val="FFFF00"/>
                </a:solidFill>
              </a:rPr>
              <a:t>, Northeastern University, Boston, MA 02115, USA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                    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i="1" dirty="0">
                <a:solidFill>
                  <a:srgbClr val="FFFF00"/>
                </a:solidFill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</a:rPr>
              <a:t>                                                   </a:t>
            </a:r>
            <a:r>
              <a:rPr lang="en-US" sz="2400" i="1" dirty="0" smtClean="0">
                <a:solidFill>
                  <a:srgbClr val="FFFF00"/>
                </a:solidFill>
              </a:rPr>
              <a:t>Las Vegas, October 27-29, 2014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i="1" dirty="0" smtClean="0">
                <a:solidFill>
                  <a:srgbClr val="FFFF00"/>
                </a:solidFill>
              </a:rPr>
              <a:t>                           </a:t>
            </a:r>
            <a:r>
              <a:rPr lang="en-US" sz="2400" i="1" dirty="0" smtClean="0">
                <a:solidFill>
                  <a:srgbClr val="FFFF00"/>
                </a:solidFill>
              </a:rPr>
              <a:t>                              </a:t>
            </a:r>
            <a:endParaRPr lang="en-US" sz="2800" b="1" i="1" u="sng" dirty="0" smtClean="0">
              <a:solidFill>
                <a:srgbClr val="FFFF00"/>
              </a:solidFill>
            </a:endParaRPr>
          </a:p>
        </p:txBody>
      </p:sp>
      <p:pic>
        <p:nvPicPr>
          <p:cNvPr id="2051" name="Picture 7" descr="logo-primar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9800"/>
            <a:ext cx="426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6019800"/>
            <a:ext cx="2590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51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1200" y="274638"/>
            <a:ext cx="10668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1000"/>
            <a:ext cx="8763000" cy="57451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The idea of combination therapy of multidrug resistant (MDR) tumors is based on using siRNA down-regulating proteins involved in tumor defense mechanisms (</a:t>
            </a:r>
            <a:r>
              <a:rPr lang="en-US" b="1" dirty="0" err="1" smtClean="0"/>
              <a:t>Pgp</a:t>
            </a:r>
            <a:r>
              <a:rPr lang="en-US" b="1" dirty="0" smtClean="0"/>
              <a:t>, </a:t>
            </a:r>
            <a:r>
              <a:rPr lang="en-US" b="1" dirty="0" err="1" smtClean="0"/>
              <a:t>survivin</a:t>
            </a:r>
            <a:r>
              <a:rPr lang="en-US" b="1" dirty="0" smtClean="0"/>
              <a:t>, Bcl2) together with traditional chemotherapeutics.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Problems:</a:t>
            </a:r>
            <a:r>
              <a:rPr lang="en-US" dirty="0" smtClean="0"/>
              <a:t> - stabilization and delivery siRNA in vivo;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- synchronization of drug and siRNA;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- co-loading of a drug and siRNA on the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same </a:t>
            </a:r>
            <a:r>
              <a:rPr lang="en-US" dirty="0" err="1" smtClean="0"/>
              <a:t>nanocarrier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711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924800" cy="762000"/>
          </a:xfrm>
        </p:spPr>
        <p:txBody>
          <a:bodyPr anchor="ctr"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 Antiqua" pitchFamily="18" charset="0"/>
                <a:cs typeface="Helvetica CE"/>
              </a:rPr>
              <a:t>Challenges with siRNA delivery</a:t>
            </a:r>
            <a:endParaRPr lang="en-US" sz="3600" b="1" dirty="0">
              <a:solidFill>
                <a:srgbClr val="C00000"/>
              </a:solidFill>
              <a:latin typeface="Book Antiqua" pitchFamily="18" charset="0"/>
              <a:cs typeface="New Baskervill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862078"/>
            <a:ext cx="59436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dirty="0" smtClean="0">
              <a:latin typeface="Book Antiqua" pitchFamily="18" charset="0"/>
            </a:endParaRPr>
          </a:p>
          <a:p>
            <a:endParaRPr lang="en-US" sz="2200" b="1" dirty="0" smtClean="0">
              <a:latin typeface="Book Antiqua" pitchFamily="18" charset="0"/>
            </a:endParaRPr>
          </a:p>
          <a:p>
            <a:r>
              <a:rPr lang="en-US" sz="2200" b="1" dirty="0" smtClean="0">
                <a:latin typeface="Book Antiqua" pitchFamily="18" charset="0"/>
              </a:rPr>
              <a:t>Problems**</a:t>
            </a:r>
          </a:p>
          <a:p>
            <a:endParaRPr lang="en-US" sz="2200" dirty="0" smtClean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200" dirty="0" smtClean="0">
                <a:latin typeface="Book Antiqua" pitchFamily="18" charset="0"/>
              </a:rPr>
              <a:t>Rapid degradation by serum nucleases</a:t>
            </a:r>
          </a:p>
          <a:p>
            <a:endParaRPr lang="en-US" sz="2200" dirty="0" smtClean="0">
              <a:latin typeface="Book Antiqu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200" dirty="0" smtClean="0">
                <a:latin typeface="Book Antiqua" pitchFamily="18" charset="0"/>
              </a:rPr>
              <a:t>Poor cellular uptake due to inherent anionic charge</a:t>
            </a:r>
          </a:p>
          <a:p>
            <a:endParaRPr lang="en-US" sz="2200" dirty="0" smtClean="0"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dirty="0" smtClean="0"/>
          </a:p>
          <a:p>
            <a:endParaRPr lang="en-US" sz="2400" dirty="0"/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/>
          <a:srcRect l="-3793" t="16199" r="60174"/>
          <a:stretch>
            <a:fillRect/>
          </a:stretch>
        </p:blipFill>
        <p:spPr bwMode="auto">
          <a:xfrm>
            <a:off x="6515100" y="2947981"/>
            <a:ext cx="1752600" cy="1852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90500" y="5572542"/>
            <a:ext cx="876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Book Antiqua" pitchFamily="18" charset="0"/>
              </a:rPr>
              <a:t>* Davidson</a:t>
            </a:r>
            <a:r>
              <a:rPr lang="en-US" sz="1200" dirty="0">
                <a:latin typeface="Book Antiqua" pitchFamily="18" charset="0"/>
              </a:rPr>
              <a:t>, B. L., &amp; McCray, P. B. (2011). Current prospects for RNA interference-based therapies. Nature Reviews Genetics, 12(5), 329-340</a:t>
            </a:r>
            <a:r>
              <a:rPr lang="en-US" sz="1200" dirty="0" smtClean="0">
                <a:latin typeface="Book Antiqua" pitchFamily="18" charset="0"/>
              </a:rPr>
              <a:t>.</a:t>
            </a:r>
          </a:p>
          <a:p>
            <a:pPr algn="ctr"/>
            <a:r>
              <a:rPr lang="en-US" sz="1200" dirty="0" smtClean="0">
                <a:latin typeface="Book Antiqua" pitchFamily="18" charset="0"/>
              </a:rPr>
              <a:t>** Adapted from</a:t>
            </a:r>
            <a:r>
              <a:rPr lang="en-US" sz="1200" b="1" dirty="0" smtClean="0">
                <a:latin typeface="Book Antiqua" pitchFamily="18" charset="0"/>
              </a:rPr>
              <a:t> </a:t>
            </a:r>
            <a:r>
              <a:rPr lang="en-US" sz="1200" dirty="0" smtClean="0">
                <a:latin typeface="Book Antiqua" pitchFamily="18" charset="0"/>
              </a:rPr>
              <a:t>Navarro, G.,  S. Essex et al. Drug Delivery and translational medicine (2011)</a:t>
            </a:r>
            <a:endParaRPr lang="en-US" sz="1200" b="1" u="sng" dirty="0" smtClean="0">
              <a:latin typeface="Book Antiqua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1000" y="949404"/>
            <a:ext cx="8458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Book Antiqua" pitchFamily="18" charset="0"/>
              </a:rPr>
              <a:t>Even after almost 15 years since </a:t>
            </a:r>
            <a:r>
              <a:rPr lang="en-US" sz="2200" dirty="0" err="1" smtClean="0">
                <a:latin typeface="Book Antiqua" pitchFamily="18" charset="0"/>
              </a:rPr>
              <a:t>RNAi</a:t>
            </a:r>
            <a:r>
              <a:rPr lang="en-US" sz="2200" dirty="0" smtClean="0">
                <a:latin typeface="Book Antiqua" pitchFamily="18" charset="0"/>
              </a:rPr>
              <a:t> was described by Fire and Mello, there are no FDA approved, </a:t>
            </a:r>
            <a:r>
              <a:rPr lang="en-US" sz="2200" dirty="0" err="1" smtClean="0">
                <a:latin typeface="Book Antiqua" pitchFamily="18" charset="0"/>
              </a:rPr>
              <a:t>siRNA</a:t>
            </a:r>
            <a:r>
              <a:rPr lang="en-US" sz="2200" dirty="0" smtClean="0">
                <a:latin typeface="Book Antiqua" pitchFamily="18" charset="0"/>
              </a:rPr>
              <a:t>-based therapies, for the treatment of cancer. Eight </a:t>
            </a:r>
            <a:r>
              <a:rPr lang="en-US" sz="2200" dirty="0" err="1" smtClean="0">
                <a:latin typeface="Book Antiqua" pitchFamily="18" charset="0"/>
              </a:rPr>
              <a:t>siRNA</a:t>
            </a:r>
            <a:r>
              <a:rPr lang="en-US" sz="2200" dirty="0" smtClean="0">
                <a:latin typeface="Book Antiqua" pitchFamily="18" charset="0"/>
              </a:rPr>
              <a:t>-based formulations, for cancer therapy, are currently in the different phases of clinical trials</a:t>
            </a:r>
            <a:r>
              <a:rPr lang="en-US" sz="2200" b="1" dirty="0" smtClean="0">
                <a:latin typeface="Book Antiqua" pitchFamily="18" charset="0"/>
              </a:rPr>
              <a:t>*</a:t>
            </a:r>
            <a:endParaRPr lang="en-US" b="1" dirty="0" smtClean="0"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43700" y="26024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Book Antiqua" pitchFamily="18" charset="0"/>
              </a:rPr>
              <a:t>RNase</a:t>
            </a:r>
            <a:r>
              <a:rPr lang="en-US" dirty="0" smtClean="0">
                <a:latin typeface="Book Antiqua" pitchFamily="18" charset="0"/>
              </a:rPr>
              <a:t> III</a:t>
            </a:r>
            <a:endParaRPr lang="en-US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14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86000"/>
            <a:ext cx="2819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2630488"/>
            <a:ext cx="257175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Box 99"/>
          <p:cNvSpPr txBox="1">
            <a:spLocks noChangeArrowheads="1"/>
          </p:cNvSpPr>
          <p:nvPr/>
        </p:nvSpPr>
        <p:spPr bwMode="auto">
          <a:xfrm>
            <a:off x="533400" y="5638800"/>
            <a:ext cx="84581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en-US" sz="2000" b="1" u="sng" dirty="0">
                <a:latin typeface="Calibri" panose="020F0502020204030204" pitchFamily="34" charset="0"/>
                <a:cs typeface="Times New Roman" pitchFamily="18" charset="0"/>
              </a:rPr>
              <a:t>Left panel</a:t>
            </a:r>
            <a:r>
              <a:rPr lang="en-US" sz="2000" b="1" dirty="0">
                <a:latin typeface="Calibri" panose="020F0502020204030204" pitchFamily="34" charset="0"/>
                <a:cs typeface="Times New Roman" pitchFamily="18" charset="0"/>
              </a:rPr>
              <a:t>: Schematic structure of siRNA-PE/PEG-PE mixed micelles. </a:t>
            </a:r>
          </a:p>
          <a:p>
            <a:pPr algn="just" eaLnBrk="1" hangingPunct="1"/>
            <a:r>
              <a:rPr lang="en-US" sz="2000" b="1" u="sng" dirty="0">
                <a:latin typeface="Calibri" panose="020F0502020204030204" pitchFamily="34" charset="0"/>
                <a:cs typeface="Times New Roman" pitchFamily="18" charset="0"/>
              </a:rPr>
              <a:t>Right panel</a:t>
            </a:r>
            <a:r>
              <a:rPr lang="en-US" sz="2000" b="1" dirty="0">
                <a:latin typeface="Calibri" panose="020F0502020204030204" pitchFamily="34" charset="0"/>
                <a:cs typeface="Times New Roman" pitchFamily="18" charset="0"/>
              </a:rPr>
              <a:t>: stability of siRNA against </a:t>
            </a:r>
            <a:r>
              <a:rPr lang="en-US" sz="2000" b="1" dirty="0" err="1">
                <a:latin typeface="Calibri" panose="020F0502020204030204" pitchFamily="34" charset="0"/>
                <a:cs typeface="Times New Roman" pitchFamily="18" charset="0"/>
              </a:rPr>
              <a:t>nucleolysis</a:t>
            </a:r>
            <a:r>
              <a:rPr lang="en-US" sz="2000" b="1" dirty="0">
                <a:latin typeface="Calibri" panose="020F0502020204030204" pitchFamily="34" charset="0"/>
                <a:cs typeface="Times New Roman" pitchFamily="18" charset="0"/>
              </a:rPr>
              <a:t> in 1:750 mixed micelles compared to that of the free siRNA at different time-points till 24 h</a:t>
            </a:r>
          </a:p>
        </p:txBody>
      </p:sp>
      <p:sp>
        <p:nvSpPr>
          <p:cNvPr id="51205" name="TextBox 100"/>
          <p:cNvSpPr txBox="1">
            <a:spLocks noChangeArrowheads="1"/>
          </p:cNvSpPr>
          <p:nvPr/>
        </p:nvSpPr>
        <p:spPr bwMode="auto">
          <a:xfrm>
            <a:off x="47625" y="609600"/>
            <a:ext cx="8991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New system for effective stabilization and delivery of siRNA: </a:t>
            </a:r>
          </a:p>
          <a:p>
            <a:pPr algn="ctr" eaLnBrk="1" hangingPunct="1"/>
            <a:r>
              <a:rPr lang="en-US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Reversible siRNA-phospholipid conjugate in PEG-PE polymeric mixed micelles</a:t>
            </a:r>
            <a:endParaRPr lang="en-US" dirty="0"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5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Box 16"/>
          <p:cNvSpPr txBox="1">
            <a:spLocks noChangeArrowheads="1"/>
          </p:cNvSpPr>
          <p:nvPr/>
        </p:nvSpPr>
        <p:spPr bwMode="auto">
          <a:xfrm>
            <a:off x="1512059" y="5257800"/>
            <a:ext cx="756109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600" u="sng" dirty="0">
                <a:latin typeface="Calibri" panose="020F0502020204030204" pitchFamily="34" charset="0"/>
                <a:cs typeface="Times New Roman" pitchFamily="18" charset="0"/>
              </a:rPr>
              <a:t>Left panel</a:t>
            </a:r>
            <a:r>
              <a:rPr lang="en-US" sz="1600" dirty="0">
                <a:latin typeface="Calibri" panose="020F0502020204030204" pitchFamily="34" charset="0"/>
                <a:cs typeface="Times New Roman" pitchFamily="18" charset="0"/>
              </a:rPr>
              <a:t>: % of gene silencing induced in GFP-C166 cells (comparison between naked siRNA and siRNA-PE in 1:750 mixed micelles formulation). </a:t>
            </a:r>
          </a:p>
          <a:p>
            <a:pPr eaLnBrk="1" hangingPunct="1"/>
            <a:r>
              <a:rPr lang="en-US" sz="1600" u="sng" dirty="0">
                <a:latin typeface="Calibri" panose="020F0502020204030204" pitchFamily="34" charset="0"/>
                <a:cs typeface="Times New Roman" pitchFamily="18" charset="0"/>
              </a:rPr>
              <a:t>Right panel</a:t>
            </a:r>
            <a:r>
              <a:rPr lang="en-US" sz="1600" dirty="0">
                <a:latin typeface="Calibri" panose="020F0502020204030204" pitchFamily="34" charset="0"/>
                <a:cs typeface="Times New Roman" pitchFamily="18" charset="0"/>
              </a:rPr>
              <a:t>: cell viability in the presence of various siRNA-PE-containing PEG-PE-based formulations in comparison with same amount of siRNA used as the </a:t>
            </a:r>
            <a:r>
              <a:rPr lang="en-US" sz="1600" dirty="0" err="1">
                <a:latin typeface="Calibri" panose="020F0502020204030204" pitchFamily="34" charset="0"/>
                <a:cs typeface="Times New Roman" pitchFamily="18" charset="0"/>
              </a:rPr>
              <a:t>Lipofectamine</a:t>
            </a:r>
            <a:r>
              <a:rPr lang="en-US" sz="1600" dirty="0">
                <a:latin typeface="Calibri" panose="020F0502020204030204" pitchFamily="34" charset="0"/>
                <a:cs typeface="Times New Roman" pitchFamily="18" charset="0"/>
              </a:rPr>
              <a:t> formulation</a:t>
            </a:r>
            <a:r>
              <a:rPr lang="en-US" sz="1600" dirty="0" smtClean="0">
                <a:latin typeface="Calibri" panose="020F0502020204030204" pitchFamily="34" charset="0"/>
                <a:cs typeface="Times New Roman" pitchFamily="18" charset="0"/>
              </a:rPr>
              <a:t>.</a:t>
            </a:r>
            <a:endParaRPr lang="en-US" sz="1600" dirty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677987" y="2231708"/>
            <a:ext cx="2011363" cy="2163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1978025" y="2906396"/>
            <a:ext cx="1246188" cy="1489075"/>
          </a:xfrm>
          <a:custGeom>
            <a:avLst/>
            <a:gdLst>
              <a:gd name="T0" fmla="*/ 0 w 890"/>
              <a:gd name="T1" fmla="*/ 924 h 938"/>
              <a:gd name="T2" fmla="*/ 249 w 890"/>
              <a:gd name="T3" fmla="*/ 924 h 938"/>
              <a:gd name="T4" fmla="*/ 249 w 890"/>
              <a:gd name="T5" fmla="*/ 938 h 938"/>
              <a:gd name="T6" fmla="*/ 0 w 890"/>
              <a:gd name="T7" fmla="*/ 938 h 938"/>
              <a:gd name="T8" fmla="*/ 0 w 890"/>
              <a:gd name="T9" fmla="*/ 924 h 938"/>
              <a:gd name="T10" fmla="*/ 634 w 890"/>
              <a:gd name="T11" fmla="*/ 0 h 938"/>
              <a:gd name="T12" fmla="*/ 890 w 890"/>
              <a:gd name="T13" fmla="*/ 0 h 938"/>
              <a:gd name="T14" fmla="*/ 890 w 890"/>
              <a:gd name="T15" fmla="*/ 938 h 938"/>
              <a:gd name="T16" fmla="*/ 634 w 890"/>
              <a:gd name="T17" fmla="*/ 938 h 938"/>
              <a:gd name="T18" fmla="*/ 634 w 890"/>
              <a:gd name="T19" fmla="*/ 0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90" h="938">
                <a:moveTo>
                  <a:pt x="0" y="924"/>
                </a:moveTo>
                <a:lnTo>
                  <a:pt x="249" y="924"/>
                </a:lnTo>
                <a:lnTo>
                  <a:pt x="249" y="938"/>
                </a:lnTo>
                <a:lnTo>
                  <a:pt x="0" y="938"/>
                </a:lnTo>
                <a:lnTo>
                  <a:pt x="0" y="924"/>
                </a:lnTo>
                <a:close/>
                <a:moveTo>
                  <a:pt x="634" y="0"/>
                </a:moveTo>
                <a:lnTo>
                  <a:pt x="890" y="0"/>
                </a:lnTo>
                <a:lnTo>
                  <a:pt x="890" y="938"/>
                </a:lnTo>
                <a:lnTo>
                  <a:pt x="634" y="938"/>
                </a:lnTo>
                <a:lnTo>
                  <a:pt x="634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2154237" y="4251008"/>
            <a:ext cx="65088" cy="127000"/>
          </a:xfrm>
          <a:custGeom>
            <a:avLst/>
            <a:gdLst>
              <a:gd name="T0" fmla="*/ 20 w 41"/>
              <a:gd name="T1" fmla="*/ 80 h 80"/>
              <a:gd name="T2" fmla="*/ 20 w 41"/>
              <a:gd name="T3" fmla="*/ 80 h 80"/>
              <a:gd name="T4" fmla="*/ 20 w 41"/>
              <a:gd name="T5" fmla="*/ 0 h 80"/>
              <a:gd name="T6" fmla="*/ 20 w 41"/>
              <a:gd name="T7" fmla="*/ 80 h 80"/>
              <a:gd name="T8" fmla="*/ 0 w 41"/>
              <a:gd name="T9" fmla="*/ 0 h 80"/>
              <a:gd name="T10" fmla="*/ 41 w 41"/>
              <a:gd name="T11" fmla="*/ 0 h 80"/>
              <a:gd name="T12" fmla="*/ 0 w 41"/>
              <a:gd name="T13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80">
                <a:moveTo>
                  <a:pt x="20" y="80"/>
                </a:moveTo>
                <a:lnTo>
                  <a:pt x="20" y="80"/>
                </a:lnTo>
                <a:lnTo>
                  <a:pt x="20" y="0"/>
                </a:lnTo>
                <a:lnTo>
                  <a:pt x="20" y="80"/>
                </a:lnTo>
                <a:close/>
                <a:moveTo>
                  <a:pt x="0" y="0"/>
                </a:moveTo>
                <a:lnTo>
                  <a:pt x="4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2154237" y="4244658"/>
            <a:ext cx="65088" cy="133350"/>
          </a:xfrm>
          <a:custGeom>
            <a:avLst/>
            <a:gdLst>
              <a:gd name="T0" fmla="*/ 17 w 41"/>
              <a:gd name="T1" fmla="*/ 84 h 84"/>
              <a:gd name="T2" fmla="*/ 17 w 41"/>
              <a:gd name="T3" fmla="*/ 4 h 84"/>
              <a:gd name="T4" fmla="*/ 24 w 41"/>
              <a:gd name="T5" fmla="*/ 4 h 84"/>
              <a:gd name="T6" fmla="*/ 24 w 41"/>
              <a:gd name="T7" fmla="*/ 84 h 84"/>
              <a:gd name="T8" fmla="*/ 17 w 41"/>
              <a:gd name="T9" fmla="*/ 84 h 84"/>
              <a:gd name="T10" fmla="*/ 0 w 41"/>
              <a:gd name="T11" fmla="*/ 0 h 84"/>
              <a:gd name="T12" fmla="*/ 41 w 41"/>
              <a:gd name="T13" fmla="*/ 0 h 84"/>
              <a:gd name="T14" fmla="*/ 41 w 41"/>
              <a:gd name="T15" fmla="*/ 7 h 84"/>
              <a:gd name="T16" fmla="*/ 0 w 41"/>
              <a:gd name="T17" fmla="*/ 7 h 84"/>
              <a:gd name="T18" fmla="*/ 0 w 41"/>
              <a:gd name="T19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84">
                <a:moveTo>
                  <a:pt x="17" y="84"/>
                </a:moveTo>
                <a:lnTo>
                  <a:pt x="17" y="4"/>
                </a:lnTo>
                <a:lnTo>
                  <a:pt x="24" y="4"/>
                </a:lnTo>
                <a:lnTo>
                  <a:pt x="24" y="84"/>
                </a:lnTo>
                <a:lnTo>
                  <a:pt x="17" y="84"/>
                </a:lnTo>
                <a:close/>
                <a:moveTo>
                  <a:pt x="0" y="0"/>
                </a:moveTo>
                <a:lnTo>
                  <a:pt x="41" y="0"/>
                </a:lnTo>
                <a:lnTo>
                  <a:pt x="41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3027362" y="2434908"/>
            <a:ext cx="63500" cy="477838"/>
          </a:xfrm>
          <a:custGeom>
            <a:avLst/>
            <a:gdLst>
              <a:gd name="T0" fmla="*/ 20 w 40"/>
              <a:gd name="T1" fmla="*/ 301 h 301"/>
              <a:gd name="T2" fmla="*/ 20 w 40"/>
              <a:gd name="T3" fmla="*/ 301 h 301"/>
              <a:gd name="T4" fmla="*/ 20 w 40"/>
              <a:gd name="T5" fmla="*/ 0 h 301"/>
              <a:gd name="T6" fmla="*/ 20 w 40"/>
              <a:gd name="T7" fmla="*/ 301 h 301"/>
              <a:gd name="T8" fmla="*/ 0 w 40"/>
              <a:gd name="T9" fmla="*/ 0 h 301"/>
              <a:gd name="T10" fmla="*/ 40 w 40"/>
              <a:gd name="T11" fmla="*/ 0 h 301"/>
              <a:gd name="T12" fmla="*/ 0 w 40"/>
              <a:gd name="T13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301">
                <a:moveTo>
                  <a:pt x="20" y="301"/>
                </a:moveTo>
                <a:lnTo>
                  <a:pt x="20" y="301"/>
                </a:lnTo>
                <a:lnTo>
                  <a:pt x="20" y="0"/>
                </a:lnTo>
                <a:lnTo>
                  <a:pt x="20" y="301"/>
                </a:lnTo>
                <a:close/>
                <a:moveTo>
                  <a:pt x="0" y="0"/>
                </a:moveTo>
                <a:lnTo>
                  <a:pt x="4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1"/>
          <p:cNvSpPr>
            <a:spLocks noEditPoints="1"/>
          </p:cNvSpPr>
          <p:nvPr/>
        </p:nvSpPr>
        <p:spPr bwMode="auto">
          <a:xfrm>
            <a:off x="3027362" y="2430146"/>
            <a:ext cx="63500" cy="482600"/>
          </a:xfrm>
          <a:custGeom>
            <a:avLst/>
            <a:gdLst>
              <a:gd name="T0" fmla="*/ 17 w 40"/>
              <a:gd name="T1" fmla="*/ 304 h 304"/>
              <a:gd name="T2" fmla="*/ 17 w 40"/>
              <a:gd name="T3" fmla="*/ 3 h 304"/>
              <a:gd name="T4" fmla="*/ 23 w 40"/>
              <a:gd name="T5" fmla="*/ 3 h 304"/>
              <a:gd name="T6" fmla="*/ 23 w 40"/>
              <a:gd name="T7" fmla="*/ 304 h 304"/>
              <a:gd name="T8" fmla="*/ 17 w 40"/>
              <a:gd name="T9" fmla="*/ 304 h 304"/>
              <a:gd name="T10" fmla="*/ 0 w 40"/>
              <a:gd name="T11" fmla="*/ 0 h 304"/>
              <a:gd name="T12" fmla="*/ 40 w 40"/>
              <a:gd name="T13" fmla="*/ 0 h 304"/>
              <a:gd name="T14" fmla="*/ 40 w 40"/>
              <a:gd name="T15" fmla="*/ 7 h 304"/>
              <a:gd name="T16" fmla="*/ 0 w 40"/>
              <a:gd name="T17" fmla="*/ 7 h 304"/>
              <a:gd name="T18" fmla="*/ 0 w 40"/>
              <a:gd name="T1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304">
                <a:moveTo>
                  <a:pt x="17" y="304"/>
                </a:moveTo>
                <a:lnTo>
                  <a:pt x="17" y="3"/>
                </a:lnTo>
                <a:lnTo>
                  <a:pt x="23" y="3"/>
                </a:lnTo>
                <a:lnTo>
                  <a:pt x="23" y="304"/>
                </a:lnTo>
                <a:lnTo>
                  <a:pt x="17" y="304"/>
                </a:lnTo>
                <a:close/>
                <a:moveTo>
                  <a:pt x="0" y="0"/>
                </a:moveTo>
                <a:lnTo>
                  <a:pt x="40" y="0"/>
                </a:lnTo>
                <a:lnTo>
                  <a:pt x="40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1666874" y="2238058"/>
            <a:ext cx="11113" cy="2163763"/>
          </a:xfrm>
          <a:prstGeom prst="rect">
            <a:avLst/>
          </a:prstGeom>
          <a:solidFill>
            <a:srgbClr val="868686"/>
          </a:solidFill>
          <a:ln w="11113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3"/>
          <p:cNvSpPr>
            <a:spLocks noEditPoints="1"/>
          </p:cNvSpPr>
          <p:nvPr/>
        </p:nvSpPr>
        <p:spPr bwMode="auto">
          <a:xfrm>
            <a:off x="1630362" y="2231708"/>
            <a:ext cx="42863" cy="2176463"/>
          </a:xfrm>
          <a:custGeom>
            <a:avLst/>
            <a:gdLst>
              <a:gd name="T0" fmla="*/ 0 w 27"/>
              <a:gd name="T1" fmla="*/ 1363 h 1371"/>
              <a:gd name="T2" fmla="*/ 27 w 27"/>
              <a:gd name="T3" fmla="*/ 1363 h 1371"/>
              <a:gd name="T4" fmla="*/ 27 w 27"/>
              <a:gd name="T5" fmla="*/ 1371 h 1371"/>
              <a:gd name="T6" fmla="*/ 0 w 27"/>
              <a:gd name="T7" fmla="*/ 1371 h 1371"/>
              <a:gd name="T8" fmla="*/ 0 w 27"/>
              <a:gd name="T9" fmla="*/ 1363 h 1371"/>
              <a:gd name="T10" fmla="*/ 0 w 27"/>
              <a:gd name="T11" fmla="*/ 1195 h 1371"/>
              <a:gd name="T12" fmla="*/ 27 w 27"/>
              <a:gd name="T13" fmla="*/ 1195 h 1371"/>
              <a:gd name="T14" fmla="*/ 27 w 27"/>
              <a:gd name="T15" fmla="*/ 1202 h 1371"/>
              <a:gd name="T16" fmla="*/ 0 w 27"/>
              <a:gd name="T17" fmla="*/ 1202 h 1371"/>
              <a:gd name="T18" fmla="*/ 0 w 27"/>
              <a:gd name="T19" fmla="*/ 1195 h 1371"/>
              <a:gd name="T20" fmla="*/ 0 w 27"/>
              <a:gd name="T21" fmla="*/ 1019 h 1371"/>
              <a:gd name="T22" fmla="*/ 27 w 27"/>
              <a:gd name="T23" fmla="*/ 1019 h 1371"/>
              <a:gd name="T24" fmla="*/ 27 w 27"/>
              <a:gd name="T25" fmla="*/ 1026 h 1371"/>
              <a:gd name="T26" fmla="*/ 0 w 27"/>
              <a:gd name="T27" fmla="*/ 1026 h 1371"/>
              <a:gd name="T28" fmla="*/ 0 w 27"/>
              <a:gd name="T29" fmla="*/ 1019 h 1371"/>
              <a:gd name="T30" fmla="*/ 0 w 27"/>
              <a:gd name="T31" fmla="*/ 850 h 1371"/>
              <a:gd name="T32" fmla="*/ 27 w 27"/>
              <a:gd name="T33" fmla="*/ 850 h 1371"/>
              <a:gd name="T34" fmla="*/ 27 w 27"/>
              <a:gd name="T35" fmla="*/ 858 h 1371"/>
              <a:gd name="T36" fmla="*/ 0 w 27"/>
              <a:gd name="T37" fmla="*/ 858 h 1371"/>
              <a:gd name="T38" fmla="*/ 0 w 27"/>
              <a:gd name="T39" fmla="*/ 850 h 1371"/>
              <a:gd name="T40" fmla="*/ 0 w 27"/>
              <a:gd name="T41" fmla="*/ 682 h 1371"/>
              <a:gd name="T42" fmla="*/ 27 w 27"/>
              <a:gd name="T43" fmla="*/ 682 h 1371"/>
              <a:gd name="T44" fmla="*/ 27 w 27"/>
              <a:gd name="T45" fmla="*/ 689 h 1371"/>
              <a:gd name="T46" fmla="*/ 0 w 27"/>
              <a:gd name="T47" fmla="*/ 689 h 1371"/>
              <a:gd name="T48" fmla="*/ 0 w 27"/>
              <a:gd name="T49" fmla="*/ 682 h 1371"/>
              <a:gd name="T50" fmla="*/ 0 w 27"/>
              <a:gd name="T51" fmla="*/ 506 h 1371"/>
              <a:gd name="T52" fmla="*/ 27 w 27"/>
              <a:gd name="T53" fmla="*/ 506 h 1371"/>
              <a:gd name="T54" fmla="*/ 27 w 27"/>
              <a:gd name="T55" fmla="*/ 513 h 1371"/>
              <a:gd name="T56" fmla="*/ 0 w 27"/>
              <a:gd name="T57" fmla="*/ 513 h 1371"/>
              <a:gd name="T58" fmla="*/ 0 w 27"/>
              <a:gd name="T59" fmla="*/ 506 h 1371"/>
              <a:gd name="T60" fmla="*/ 0 w 27"/>
              <a:gd name="T61" fmla="*/ 337 h 1371"/>
              <a:gd name="T62" fmla="*/ 27 w 27"/>
              <a:gd name="T63" fmla="*/ 337 h 1371"/>
              <a:gd name="T64" fmla="*/ 27 w 27"/>
              <a:gd name="T65" fmla="*/ 345 h 1371"/>
              <a:gd name="T66" fmla="*/ 0 w 27"/>
              <a:gd name="T67" fmla="*/ 345 h 1371"/>
              <a:gd name="T68" fmla="*/ 0 w 27"/>
              <a:gd name="T69" fmla="*/ 337 h 1371"/>
              <a:gd name="T70" fmla="*/ 0 w 27"/>
              <a:gd name="T71" fmla="*/ 169 h 1371"/>
              <a:gd name="T72" fmla="*/ 27 w 27"/>
              <a:gd name="T73" fmla="*/ 169 h 1371"/>
              <a:gd name="T74" fmla="*/ 27 w 27"/>
              <a:gd name="T75" fmla="*/ 176 h 1371"/>
              <a:gd name="T76" fmla="*/ 0 w 27"/>
              <a:gd name="T77" fmla="*/ 176 h 1371"/>
              <a:gd name="T78" fmla="*/ 0 w 27"/>
              <a:gd name="T79" fmla="*/ 169 h 1371"/>
              <a:gd name="T80" fmla="*/ 0 w 27"/>
              <a:gd name="T81" fmla="*/ 0 h 1371"/>
              <a:gd name="T82" fmla="*/ 27 w 27"/>
              <a:gd name="T83" fmla="*/ 0 h 1371"/>
              <a:gd name="T84" fmla="*/ 27 w 27"/>
              <a:gd name="T85" fmla="*/ 7 h 1371"/>
              <a:gd name="T86" fmla="*/ 0 w 27"/>
              <a:gd name="T87" fmla="*/ 7 h 1371"/>
              <a:gd name="T88" fmla="*/ 0 w 27"/>
              <a:gd name="T89" fmla="*/ 0 h 1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7" h="1371">
                <a:moveTo>
                  <a:pt x="0" y="1363"/>
                </a:moveTo>
                <a:lnTo>
                  <a:pt x="27" y="1363"/>
                </a:lnTo>
                <a:lnTo>
                  <a:pt x="27" y="1371"/>
                </a:lnTo>
                <a:lnTo>
                  <a:pt x="0" y="1371"/>
                </a:lnTo>
                <a:lnTo>
                  <a:pt x="0" y="1363"/>
                </a:lnTo>
                <a:close/>
                <a:moveTo>
                  <a:pt x="0" y="1195"/>
                </a:moveTo>
                <a:lnTo>
                  <a:pt x="27" y="1195"/>
                </a:lnTo>
                <a:lnTo>
                  <a:pt x="27" y="1202"/>
                </a:lnTo>
                <a:lnTo>
                  <a:pt x="0" y="1202"/>
                </a:lnTo>
                <a:lnTo>
                  <a:pt x="0" y="1195"/>
                </a:lnTo>
                <a:close/>
                <a:moveTo>
                  <a:pt x="0" y="1019"/>
                </a:moveTo>
                <a:lnTo>
                  <a:pt x="27" y="1019"/>
                </a:lnTo>
                <a:lnTo>
                  <a:pt x="27" y="1026"/>
                </a:lnTo>
                <a:lnTo>
                  <a:pt x="0" y="1026"/>
                </a:lnTo>
                <a:lnTo>
                  <a:pt x="0" y="1019"/>
                </a:lnTo>
                <a:close/>
                <a:moveTo>
                  <a:pt x="0" y="850"/>
                </a:moveTo>
                <a:lnTo>
                  <a:pt x="27" y="850"/>
                </a:lnTo>
                <a:lnTo>
                  <a:pt x="27" y="858"/>
                </a:lnTo>
                <a:lnTo>
                  <a:pt x="0" y="858"/>
                </a:lnTo>
                <a:lnTo>
                  <a:pt x="0" y="850"/>
                </a:lnTo>
                <a:close/>
                <a:moveTo>
                  <a:pt x="0" y="682"/>
                </a:moveTo>
                <a:lnTo>
                  <a:pt x="27" y="682"/>
                </a:lnTo>
                <a:lnTo>
                  <a:pt x="27" y="689"/>
                </a:lnTo>
                <a:lnTo>
                  <a:pt x="0" y="689"/>
                </a:lnTo>
                <a:lnTo>
                  <a:pt x="0" y="682"/>
                </a:lnTo>
                <a:close/>
                <a:moveTo>
                  <a:pt x="0" y="506"/>
                </a:moveTo>
                <a:lnTo>
                  <a:pt x="27" y="506"/>
                </a:lnTo>
                <a:lnTo>
                  <a:pt x="27" y="513"/>
                </a:lnTo>
                <a:lnTo>
                  <a:pt x="0" y="513"/>
                </a:lnTo>
                <a:lnTo>
                  <a:pt x="0" y="506"/>
                </a:lnTo>
                <a:close/>
                <a:moveTo>
                  <a:pt x="0" y="337"/>
                </a:moveTo>
                <a:lnTo>
                  <a:pt x="27" y="337"/>
                </a:lnTo>
                <a:lnTo>
                  <a:pt x="27" y="345"/>
                </a:lnTo>
                <a:lnTo>
                  <a:pt x="0" y="345"/>
                </a:lnTo>
                <a:lnTo>
                  <a:pt x="0" y="337"/>
                </a:lnTo>
                <a:close/>
                <a:moveTo>
                  <a:pt x="0" y="169"/>
                </a:moveTo>
                <a:lnTo>
                  <a:pt x="27" y="169"/>
                </a:lnTo>
                <a:lnTo>
                  <a:pt x="27" y="176"/>
                </a:lnTo>
                <a:lnTo>
                  <a:pt x="0" y="176"/>
                </a:lnTo>
                <a:lnTo>
                  <a:pt x="0" y="169"/>
                </a:lnTo>
                <a:close/>
                <a:moveTo>
                  <a:pt x="0" y="0"/>
                </a:moveTo>
                <a:lnTo>
                  <a:pt x="27" y="0"/>
                </a:lnTo>
                <a:lnTo>
                  <a:pt x="27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11113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673224" y="4395471"/>
            <a:ext cx="1828800" cy="12700"/>
          </a:xfrm>
          <a:prstGeom prst="rect">
            <a:avLst/>
          </a:prstGeom>
          <a:solidFill>
            <a:srgbClr val="868686"/>
          </a:solidFill>
          <a:ln w="11113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5"/>
          <p:cNvSpPr>
            <a:spLocks noEditPoints="1"/>
          </p:cNvSpPr>
          <p:nvPr/>
        </p:nvSpPr>
        <p:spPr bwMode="auto">
          <a:xfrm>
            <a:off x="1666874" y="4401821"/>
            <a:ext cx="1828800" cy="46038"/>
          </a:xfrm>
          <a:custGeom>
            <a:avLst/>
            <a:gdLst>
              <a:gd name="T0" fmla="*/ 7 w 1274"/>
              <a:gd name="T1" fmla="*/ 0 h 29"/>
              <a:gd name="T2" fmla="*/ 7 w 1274"/>
              <a:gd name="T3" fmla="*/ 29 h 29"/>
              <a:gd name="T4" fmla="*/ 0 w 1274"/>
              <a:gd name="T5" fmla="*/ 29 h 29"/>
              <a:gd name="T6" fmla="*/ 0 w 1274"/>
              <a:gd name="T7" fmla="*/ 0 h 29"/>
              <a:gd name="T8" fmla="*/ 7 w 1274"/>
              <a:gd name="T9" fmla="*/ 0 h 29"/>
              <a:gd name="T10" fmla="*/ 641 w 1274"/>
              <a:gd name="T11" fmla="*/ 0 h 29"/>
              <a:gd name="T12" fmla="*/ 641 w 1274"/>
              <a:gd name="T13" fmla="*/ 29 h 29"/>
              <a:gd name="T14" fmla="*/ 634 w 1274"/>
              <a:gd name="T15" fmla="*/ 29 h 29"/>
              <a:gd name="T16" fmla="*/ 634 w 1274"/>
              <a:gd name="T17" fmla="*/ 0 h 29"/>
              <a:gd name="T18" fmla="*/ 641 w 1274"/>
              <a:gd name="T19" fmla="*/ 0 h 29"/>
              <a:gd name="T20" fmla="*/ 1274 w 1274"/>
              <a:gd name="T21" fmla="*/ 0 h 29"/>
              <a:gd name="T22" fmla="*/ 1274 w 1274"/>
              <a:gd name="T23" fmla="*/ 29 h 29"/>
              <a:gd name="T24" fmla="*/ 1268 w 1274"/>
              <a:gd name="T25" fmla="*/ 29 h 29"/>
              <a:gd name="T26" fmla="*/ 1268 w 1274"/>
              <a:gd name="T27" fmla="*/ 0 h 29"/>
              <a:gd name="T28" fmla="*/ 1274 w 1274"/>
              <a:gd name="T2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74" h="29">
                <a:moveTo>
                  <a:pt x="7" y="0"/>
                </a:moveTo>
                <a:lnTo>
                  <a:pt x="7" y="29"/>
                </a:lnTo>
                <a:lnTo>
                  <a:pt x="0" y="29"/>
                </a:lnTo>
                <a:lnTo>
                  <a:pt x="0" y="0"/>
                </a:lnTo>
                <a:lnTo>
                  <a:pt x="7" y="0"/>
                </a:lnTo>
                <a:close/>
                <a:moveTo>
                  <a:pt x="641" y="0"/>
                </a:moveTo>
                <a:lnTo>
                  <a:pt x="641" y="29"/>
                </a:lnTo>
                <a:lnTo>
                  <a:pt x="634" y="29"/>
                </a:lnTo>
                <a:lnTo>
                  <a:pt x="634" y="0"/>
                </a:lnTo>
                <a:lnTo>
                  <a:pt x="641" y="0"/>
                </a:lnTo>
                <a:close/>
                <a:moveTo>
                  <a:pt x="1274" y="0"/>
                </a:moveTo>
                <a:lnTo>
                  <a:pt x="1274" y="29"/>
                </a:lnTo>
                <a:lnTo>
                  <a:pt x="1268" y="29"/>
                </a:lnTo>
                <a:lnTo>
                  <a:pt x="1268" y="0"/>
                </a:lnTo>
                <a:lnTo>
                  <a:pt x="1274" y="0"/>
                </a:lnTo>
                <a:close/>
              </a:path>
            </a:pathLst>
          </a:custGeom>
          <a:solidFill>
            <a:srgbClr val="868686"/>
          </a:solidFill>
          <a:ln w="11113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1500187" y="4314508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1500187" y="4043046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1433512" y="3771583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1433512" y="3500121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1433512" y="3230246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1433512" y="2958783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1433512" y="2687321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1433512" y="2415858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1433512" y="2144396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40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1663699" y="4546283"/>
            <a:ext cx="95122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naked siRNA 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2819399" y="4546283"/>
            <a:ext cx="4536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1:750 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 rot="16200000">
            <a:off x="137953" y="3027204"/>
            <a:ext cx="20686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rPr>
              <a:t>% of gene silencing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2036762" y="4755833"/>
            <a:ext cx="112569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Formulations</a:t>
            </a:r>
            <a:endParaRPr kumimoji="0" lang="en-US" altLang="en-US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494895" y="978694"/>
            <a:ext cx="4000905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Gene silencing of different formulations </a:t>
            </a:r>
            <a:r>
              <a:rPr lang="en-US" altLang="en-US" sz="20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containing a 84 </a:t>
            </a:r>
            <a:r>
              <a:rPr lang="en-US" altLang="en-US" sz="2000" b="1" dirty="0" err="1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nM</a:t>
            </a:r>
            <a:r>
              <a:rPr lang="en-US" altLang="en-US" sz="20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concentration of siRNA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4278" name="Rectangle 37"/>
          <p:cNvSpPr>
            <a:spLocks noChangeArrowheads="1"/>
          </p:cNvSpPr>
          <p:nvPr/>
        </p:nvSpPr>
        <p:spPr bwMode="auto">
          <a:xfrm>
            <a:off x="7758420" y="4059665"/>
            <a:ext cx="365760" cy="33972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0" name="Freeform 39"/>
          <p:cNvSpPr>
            <a:spLocks noEditPoints="1"/>
          </p:cNvSpPr>
          <p:nvPr/>
        </p:nvSpPr>
        <p:spPr bwMode="auto">
          <a:xfrm>
            <a:off x="5304428" y="2673777"/>
            <a:ext cx="52388" cy="176213"/>
          </a:xfrm>
          <a:custGeom>
            <a:avLst/>
            <a:gdLst>
              <a:gd name="T0" fmla="*/ 16 w 33"/>
              <a:gd name="T1" fmla="*/ 111 h 111"/>
              <a:gd name="T2" fmla="*/ 16 w 33"/>
              <a:gd name="T3" fmla="*/ 111 h 111"/>
              <a:gd name="T4" fmla="*/ 16 w 33"/>
              <a:gd name="T5" fmla="*/ 0 h 111"/>
              <a:gd name="T6" fmla="*/ 16 w 33"/>
              <a:gd name="T7" fmla="*/ 111 h 111"/>
              <a:gd name="T8" fmla="*/ 0 w 33"/>
              <a:gd name="T9" fmla="*/ 0 h 111"/>
              <a:gd name="T10" fmla="*/ 33 w 33"/>
              <a:gd name="T11" fmla="*/ 0 h 111"/>
              <a:gd name="T12" fmla="*/ 0 w 33"/>
              <a:gd name="T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111">
                <a:moveTo>
                  <a:pt x="16" y="111"/>
                </a:moveTo>
                <a:lnTo>
                  <a:pt x="16" y="111"/>
                </a:lnTo>
                <a:lnTo>
                  <a:pt x="16" y="0"/>
                </a:lnTo>
                <a:lnTo>
                  <a:pt x="16" y="111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1" name="Freeform 40"/>
          <p:cNvSpPr>
            <a:spLocks noEditPoints="1"/>
          </p:cNvSpPr>
          <p:nvPr/>
        </p:nvSpPr>
        <p:spPr bwMode="auto">
          <a:xfrm>
            <a:off x="5304428" y="2669015"/>
            <a:ext cx="52388" cy="180975"/>
          </a:xfrm>
          <a:custGeom>
            <a:avLst/>
            <a:gdLst>
              <a:gd name="T0" fmla="*/ 14 w 33"/>
              <a:gd name="T1" fmla="*/ 114 h 114"/>
              <a:gd name="T2" fmla="*/ 14 w 33"/>
              <a:gd name="T3" fmla="*/ 3 h 114"/>
              <a:gd name="T4" fmla="*/ 19 w 33"/>
              <a:gd name="T5" fmla="*/ 3 h 114"/>
              <a:gd name="T6" fmla="*/ 19 w 33"/>
              <a:gd name="T7" fmla="*/ 114 h 114"/>
              <a:gd name="T8" fmla="*/ 14 w 33"/>
              <a:gd name="T9" fmla="*/ 114 h 114"/>
              <a:gd name="T10" fmla="*/ 0 w 33"/>
              <a:gd name="T11" fmla="*/ 0 h 114"/>
              <a:gd name="T12" fmla="*/ 33 w 33"/>
              <a:gd name="T13" fmla="*/ 0 h 114"/>
              <a:gd name="T14" fmla="*/ 33 w 33"/>
              <a:gd name="T15" fmla="*/ 7 h 114"/>
              <a:gd name="T16" fmla="*/ 0 w 33"/>
              <a:gd name="T17" fmla="*/ 7 h 114"/>
              <a:gd name="T18" fmla="*/ 0 w 33"/>
              <a:gd name="T19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114">
                <a:moveTo>
                  <a:pt x="14" y="114"/>
                </a:moveTo>
                <a:lnTo>
                  <a:pt x="14" y="3"/>
                </a:lnTo>
                <a:lnTo>
                  <a:pt x="19" y="3"/>
                </a:lnTo>
                <a:lnTo>
                  <a:pt x="19" y="114"/>
                </a:lnTo>
                <a:lnTo>
                  <a:pt x="14" y="114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33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2" name="Freeform 41"/>
          <p:cNvSpPr>
            <a:spLocks noEditPoints="1"/>
          </p:cNvSpPr>
          <p:nvPr/>
        </p:nvSpPr>
        <p:spPr bwMode="auto">
          <a:xfrm>
            <a:off x="6209303" y="2805540"/>
            <a:ext cx="52388" cy="33338"/>
          </a:xfrm>
          <a:custGeom>
            <a:avLst/>
            <a:gdLst>
              <a:gd name="T0" fmla="*/ 16 w 33"/>
              <a:gd name="T1" fmla="*/ 21 h 21"/>
              <a:gd name="T2" fmla="*/ 16 w 33"/>
              <a:gd name="T3" fmla="*/ 21 h 21"/>
              <a:gd name="T4" fmla="*/ 16 w 33"/>
              <a:gd name="T5" fmla="*/ 0 h 21"/>
              <a:gd name="T6" fmla="*/ 16 w 33"/>
              <a:gd name="T7" fmla="*/ 21 h 21"/>
              <a:gd name="T8" fmla="*/ 0 w 33"/>
              <a:gd name="T9" fmla="*/ 0 h 21"/>
              <a:gd name="T10" fmla="*/ 33 w 33"/>
              <a:gd name="T11" fmla="*/ 0 h 21"/>
              <a:gd name="T12" fmla="*/ 0 w 33"/>
              <a:gd name="T1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21">
                <a:moveTo>
                  <a:pt x="16" y="21"/>
                </a:moveTo>
                <a:lnTo>
                  <a:pt x="16" y="21"/>
                </a:lnTo>
                <a:lnTo>
                  <a:pt x="16" y="0"/>
                </a:lnTo>
                <a:lnTo>
                  <a:pt x="16" y="21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3" name="Freeform 42"/>
          <p:cNvSpPr>
            <a:spLocks noEditPoints="1"/>
          </p:cNvSpPr>
          <p:nvPr/>
        </p:nvSpPr>
        <p:spPr bwMode="auto">
          <a:xfrm>
            <a:off x="6209303" y="2799190"/>
            <a:ext cx="52388" cy="39688"/>
          </a:xfrm>
          <a:custGeom>
            <a:avLst/>
            <a:gdLst>
              <a:gd name="T0" fmla="*/ 14 w 33"/>
              <a:gd name="T1" fmla="*/ 25 h 25"/>
              <a:gd name="T2" fmla="*/ 14 w 33"/>
              <a:gd name="T3" fmla="*/ 4 h 25"/>
              <a:gd name="T4" fmla="*/ 19 w 33"/>
              <a:gd name="T5" fmla="*/ 4 h 25"/>
              <a:gd name="T6" fmla="*/ 19 w 33"/>
              <a:gd name="T7" fmla="*/ 25 h 25"/>
              <a:gd name="T8" fmla="*/ 14 w 33"/>
              <a:gd name="T9" fmla="*/ 25 h 25"/>
              <a:gd name="T10" fmla="*/ 0 w 33"/>
              <a:gd name="T11" fmla="*/ 0 h 25"/>
              <a:gd name="T12" fmla="*/ 33 w 33"/>
              <a:gd name="T13" fmla="*/ 0 h 25"/>
              <a:gd name="T14" fmla="*/ 33 w 33"/>
              <a:gd name="T15" fmla="*/ 7 h 25"/>
              <a:gd name="T16" fmla="*/ 0 w 33"/>
              <a:gd name="T17" fmla="*/ 7 h 25"/>
              <a:gd name="T18" fmla="*/ 0 w 33"/>
              <a:gd name="T1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25">
                <a:moveTo>
                  <a:pt x="14" y="25"/>
                </a:moveTo>
                <a:lnTo>
                  <a:pt x="14" y="4"/>
                </a:lnTo>
                <a:lnTo>
                  <a:pt x="19" y="4"/>
                </a:lnTo>
                <a:lnTo>
                  <a:pt x="19" y="25"/>
                </a:lnTo>
                <a:lnTo>
                  <a:pt x="14" y="25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33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4" name="Freeform 43"/>
          <p:cNvSpPr>
            <a:spLocks noEditPoints="1"/>
          </p:cNvSpPr>
          <p:nvPr/>
        </p:nvSpPr>
        <p:spPr bwMode="auto">
          <a:xfrm>
            <a:off x="7095128" y="2849990"/>
            <a:ext cx="52388" cy="76200"/>
          </a:xfrm>
          <a:custGeom>
            <a:avLst/>
            <a:gdLst>
              <a:gd name="T0" fmla="*/ 17 w 33"/>
              <a:gd name="T1" fmla="*/ 48 h 48"/>
              <a:gd name="T2" fmla="*/ 17 w 33"/>
              <a:gd name="T3" fmla="*/ 48 h 48"/>
              <a:gd name="T4" fmla="*/ 17 w 33"/>
              <a:gd name="T5" fmla="*/ 0 h 48"/>
              <a:gd name="T6" fmla="*/ 17 w 33"/>
              <a:gd name="T7" fmla="*/ 48 h 48"/>
              <a:gd name="T8" fmla="*/ 0 w 33"/>
              <a:gd name="T9" fmla="*/ 0 h 48"/>
              <a:gd name="T10" fmla="*/ 33 w 33"/>
              <a:gd name="T11" fmla="*/ 0 h 48"/>
              <a:gd name="T12" fmla="*/ 0 w 33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48">
                <a:moveTo>
                  <a:pt x="17" y="48"/>
                </a:moveTo>
                <a:lnTo>
                  <a:pt x="17" y="48"/>
                </a:lnTo>
                <a:lnTo>
                  <a:pt x="17" y="0"/>
                </a:lnTo>
                <a:lnTo>
                  <a:pt x="17" y="48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5" name="Freeform 44"/>
          <p:cNvSpPr>
            <a:spLocks noEditPoints="1"/>
          </p:cNvSpPr>
          <p:nvPr/>
        </p:nvSpPr>
        <p:spPr bwMode="auto">
          <a:xfrm>
            <a:off x="7095128" y="2843640"/>
            <a:ext cx="52388" cy="82550"/>
          </a:xfrm>
          <a:custGeom>
            <a:avLst/>
            <a:gdLst>
              <a:gd name="T0" fmla="*/ 14 w 33"/>
              <a:gd name="T1" fmla="*/ 52 h 52"/>
              <a:gd name="T2" fmla="*/ 14 w 33"/>
              <a:gd name="T3" fmla="*/ 4 h 52"/>
              <a:gd name="T4" fmla="*/ 20 w 33"/>
              <a:gd name="T5" fmla="*/ 4 h 52"/>
              <a:gd name="T6" fmla="*/ 20 w 33"/>
              <a:gd name="T7" fmla="*/ 52 h 52"/>
              <a:gd name="T8" fmla="*/ 14 w 33"/>
              <a:gd name="T9" fmla="*/ 52 h 52"/>
              <a:gd name="T10" fmla="*/ 0 w 33"/>
              <a:gd name="T11" fmla="*/ 0 h 52"/>
              <a:gd name="T12" fmla="*/ 33 w 33"/>
              <a:gd name="T13" fmla="*/ 0 h 52"/>
              <a:gd name="T14" fmla="*/ 33 w 33"/>
              <a:gd name="T15" fmla="*/ 7 h 52"/>
              <a:gd name="T16" fmla="*/ 0 w 33"/>
              <a:gd name="T17" fmla="*/ 7 h 52"/>
              <a:gd name="T18" fmla="*/ 0 w 33"/>
              <a:gd name="T1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52">
                <a:moveTo>
                  <a:pt x="14" y="52"/>
                </a:moveTo>
                <a:lnTo>
                  <a:pt x="14" y="4"/>
                </a:lnTo>
                <a:lnTo>
                  <a:pt x="20" y="4"/>
                </a:lnTo>
                <a:lnTo>
                  <a:pt x="20" y="52"/>
                </a:lnTo>
                <a:lnTo>
                  <a:pt x="14" y="52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33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6" name="Freeform 45"/>
          <p:cNvSpPr>
            <a:spLocks noEditPoints="1"/>
          </p:cNvSpPr>
          <p:nvPr/>
        </p:nvSpPr>
        <p:spPr bwMode="auto">
          <a:xfrm>
            <a:off x="7926695" y="4021565"/>
            <a:ext cx="52388" cy="44450"/>
          </a:xfrm>
          <a:custGeom>
            <a:avLst/>
            <a:gdLst>
              <a:gd name="T0" fmla="*/ 17 w 33"/>
              <a:gd name="T1" fmla="*/ 28 h 28"/>
              <a:gd name="T2" fmla="*/ 17 w 33"/>
              <a:gd name="T3" fmla="*/ 28 h 28"/>
              <a:gd name="T4" fmla="*/ 17 w 33"/>
              <a:gd name="T5" fmla="*/ 0 h 28"/>
              <a:gd name="T6" fmla="*/ 17 w 33"/>
              <a:gd name="T7" fmla="*/ 28 h 28"/>
              <a:gd name="T8" fmla="*/ 0 w 33"/>
              <a:gd name="T9" fmla="*/ 0 h 28"/>
              <a:gd name="T10" fmla="*/ 33 w 33"/>
              <a:gd name="T11" fmla="*/ 0 h 28"/>
              <a:gd name="T12" fmla="*/ 0 w 33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28">
                <a:moveTo>
                  <a:pt x="17" y="28"/>
                </a:moveTo>
                <a:lnTo>
                  <a:pt x="17" y="28"/>
                </a:lnTo>
                <a:lnTo>
                  <a:pt x="17" y="0"/>
                </a:lnTo>
                <a:lnTo>
                  <a:pt x="17" y="28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7" name="Freeform 46"/>
          <p:cNvSpPr>
            <a:spLocks noEditPoints="1"/>
          </p:cNvSpPr>
          <p:nvPr/>
        </p:nvSpPr>
        <p:spPr bwMode="auto">
          <a:xfrm>
            <a:off x="7926695" y="4016802"/>
            <a:ext cx="52388" cy="49213"/>
          </a:xfrm>
          <a:custGeom>
            <a:avLst/>
            <a:gdLst>
              <a:gd name="T0" fmla="*/ 14 w 33"/>
              <a:gd name="T1" fmla="*/ 31 h 31"/>
              <a:gd name="T2" fmla="*/ 14 w 33"/>
              <a:gd name="T3" fmla="*/ 3 h 31"/>
              <a:gd name="T4" fmla="*/ 20 w 33"/>
              <a:gd name="T5" fmla="*/ 3 h 31"/>
              <a:gd name="T6" fmla="*/ 20 w 33"/>
              <a:gd name="T7" fmla="*/ 31 h 31"/>
              <a:gd name="T8" fmla="*/ 14 w 33"/>
              <a:gd name="T9" fmla="*/ 31 h 31"/>
              <a:gd name="T10" fmla="*/ 0 w 33"/>
              <a:gd name="T11" fmla="*/ 0 h 31"/>
              <a:gd name="T12" fmla="*/ 33 w 33"/>
              <a:gd name="T13" fmla="*/ 0 h 31"/>
              <a:gd name="T14" fmla="*/ 33 w 33"/>
              <a:gd name="T15" fmla="*/ 6 h 31"/>
              <a:gd name="T16" fmla="*/ 0 w 33"/>
              <a:gd name="T17" fmla="*/ 6 h 31"/>
              <a:gd name="T18" fmla="*/ 0 w 33"/>
              <a:gd name="T1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31">
                <a:moveTo>
                  <a:pt x="14" y="31"/>
                </a:moveTo>
                <a:lnTo>
                  <a:pt x="14" y="3"/>
                </a:lnTo>
                <a:lnTo>
                  <a:pt x="20" y="3"/>
                </a:lnTo>
                <a:lnTo>
                  <a:pt x="20" y="31"/>
                </a:lnTo>
                <a:lnTo>
                  <a:pt x="14" y="31"/>
                </a:lnTo>
                <a:close/>
                <a:moveTo>
                  <a:pt x="0" y="0"/>
                </a:moveTo>
                <a:lnTo>
                  <a:pt x="33" y="0"/>
                </a:lnTo>
                <a:lnTo>
                  <a:pt x="33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8" name="Rectangle 47"/>
          <p:cNvSpPr>
            <a:spLocks noChangeArrowheads="1"/>
          </p:cNvSpPr>
          <p:nvPr/>
        </p:nvSpPr>
        <p:spPr bwMode="auto">
          <a:xfrm>
            <a:off x="4963116" y="2530902"/>
            <a:ext cx="9525" cy="1874838"/>
          </a:xfrm>
          <a:prstGeom prst="rect">
            <a:avLst/>
          </a:prstGeom>
          <a:solidFill>
            <a:srgbClr val="868686"/>
          </a:solidFill>
          <a:ln w="793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89" name="Freeform 48"/>
          <p:cNvSpPr>
            <a:spLocks noEditPoints="1"/>
          </p:cNvSpPr>
          <p:nvPr/>
        </p:nvSpPr>
        <p:spPr bwMode="auto">
          <a:xfrm>
            <a:off x="4932953" y="2526140"/>
            <a:ext cx="34925" cy="1884363"/>
          </a:xfrm>
          <a:custGeom>
            <a:avLst/>
            <a:gdLst>
              <a:gd name="T0" fmla="*/ 0 w 22"/>
              <a:gd name="T1" fmla="*/ 1180 h 1187"/>
              <a:gd name="T2" fmla="*/ 22 w 22"/>
              <a:gd name="T3" fmla="*/ 1180 h 1187"/>
              <a:gd name="T4" fmla="*/ 22 w 22"/>
              <a:gd name="T5" fmla="*/ 1187 h 1187"/>
              <a:gd name="T6" fmla="*/ 0 w 22"/>
              <a:gd name="T7" fmla="*/ 1187 h 1187"/>
              <a:gd name="T8" fmla="*/ 0 w 22"/>
              <a:gd name="T9" fmla="*/ 1180 h 1187"/>
              <a:gd name="T10" fmla="*/ 0 w 22"/>
              <a:gd name="T11" fmla="*/ 883 h 1187"/>
              <a:gd name="T12" fmla="*/ 22 w 22"/>
              <a:gd name="T13" fmla="*/ 883 h 1187"/>
              <a:gd name="T14" fmla="*/ 22 w 22"/>
              <a:gd name="T15" fmla="*/ 890 h 1187"/>
              <a:gd name="T16" fmla="*/ 0 w 22"/>
              <a:gd name="T17" fmla="*/ 890 h 1187"/>
              <a:gd name="T18" fmla="*/ 0 w 22"/>
              <a:gd name="T19" fmla="*/ 883 h 1187"/>
              <a:gd name="T20" fmla="*/ 0 w 22"/>
              <a:gd name="T21" fmla="*/ 587 h 1187"/>
              <a:gd name="T22" fmla="*/ 22 w 22"/>
              <a:gd name="T23" fmla="*/ 587 h 1187"/>
              <a:gd name="T24" fmla="*/ 22 w 22"/>
              <a:gd name="T25" fmla="*/ 593 h 1187"/>
              <a:gd name="T26" fmla="*/ 0 w 22"/>
              <a:gd name="T27" fmla="*/ 593 h 1187"/>
              <a:gd name="T28" fmla="*/ 0 w 22"/>
              <a:gd name="T29" fmla="*/ 587 h 1187"/>
              <a:gd name="T30" fmla="*/ 0 w 22"/>
              <a:gd name="T31" fmla="*/ 297 h 1187"/>
              <a:gd name="T32" fmla="*/ 22 w 22"/>
              <a:gd name="T33" fmla="*/ 297 h 1187"/>
              <a:gd name="T34" fmla="*/ 22 w 22"/>
              <a:gd name="T35" fmla="*/ 304 h 1187"/>
              <a:gd name="T36" fmla="*/ 0 w 22"/>
              <a:gd name="T37" fmla="*/ 304 h 1187"/>
              <a:gd name="T38" fmla="*/ 0 w 22"/>
              <a:gd name="T39" fmla="*/ 297 h 1187"/>
              <a:gd name="T40" fmla="*/ 0 w 22"/>
              <a:gd name="T41" fmla="*/ 0 h 1187"/>
              <a:gd name="T42" fmla="*/ 22 w 22"/>
              <a:gd name="T43" fmla="*/ 0 h 1187"/>
              <a:gd name="T44" fmla="*/ 22 w 22"/>
              <a:gd name="T45" fmla="*/ 7 h 1187"/>
              <a:gd name="T46" fmla="*/ 0 w 22"/>
              <a:gd name="T47" fmla="*/ 7 h 1187"/>
              <a:gd name="T48" fmla="*/ 0 w 22"/>
              <a:gd name="T49" fmla="*/ 0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" h="1187">
                <a:moveTo>
                  <a:pt x="0" y="1180"/>
                </a:moveTo>
                <a:lnTo>
                  <a:pt x="22" y="1180"/>
                </a:lnTo>
                <a:lnTo>
                  <a:pt x="22" y="1187"/>
                </a:lnTo>
                <a:lnTo>
                  <a:pt x="0" y="1187"/>
                </a:lnTo>
                <a:lnTo>
                  <a:pt x="0" y="1180"/>
                </a:lnTo>
                <a:close/>
                <a:moveTo>
                  <a:pt x="0" y="883"/>
                </a:moveTo>
                <a:lnTo>
                  <a:pt x="22" y="883"/>
                </a:lnTo>
                <a:lnTo>
                  <a:pt x="22" y="890"/>
                </a:lnTo>
                <a:lnTo>
                  <a:pt x="0" y="890"/>
                </a:lnTo>
                <a:lnTo>
                  <a:pt x="0" y="883"/>
                </a:lnTo>
                <a:close/>
                <a:moveTo>
                  <a:pt x="0" y="587"/>
                </a:moveTo>
                <a:lnTo>
                  <a:pt x="22" y="587"/>
                </a:lnTo>
                <a:lnTo>
                  <a:pt x="22" y="593"/>
                </a:lnTo>
                <a:lnTo>
                  <a:pt x="0" y="593"/>
                </a:lnTo>
                <a:lnTo>
                  <a:pt x="0" y="587"/>
                </a:lnTo>
                <a:close/>
                <a:moveTo>
                  <a:pt x="0" y="297"/>
                </a:moveTo>
                <a:lnTo>
                  <a:pt x="22" y="297"/>
                </a:lnTo>
                <a:lnTo>
                  <a:pt x="22" y="304"/>
                </a:lnTo>
                <a:lnTo>
                  <a:pt x="0" y="304"/>
                </a:lnTo>
                <a:lnTo>
                  <a:pt x="0" y="297"/>
                </a:lnTo>
                <a:close/>
                <a:moveTo>
                  <a:pt x="0" y="0"/>
                </a:moveTo>
                <a:lnTo>
                  <a:pt x="22" y="0"/>
                </a:lnTo>
                <a:lnTo>
                  <a:pt x="22" y="7"/>
                </a:lnTo>
                <a:lnTo>
                  <a:pt x="0" y="7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793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90" name="Rectangle 49"/>
          <p:cNvSpPr>
            <a:spLocks noChangeArrowheads="1"/>
          </p:cNvSpPr>
          <p:nvPr/>
        </p:nvSpPr>
        <p:spPr bwMode="auto">
          <a:xfrm>
            <a:off x="4950415" y="4399282"/>
            <a:ext cx="3474720" cy="11113"/>
          </a:xfrm>
          <a:prstGeom prst="rect">
            <a:avLst/>
          </a:prstGeom>
          <a:solidFill>
            <a:srgbClr val="868686"/>
          </a:solidFill>
          <a:ln w="793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91" name="Freeform 50"/>
          <p:cNvSpPr>
            <a:spLocks noEditPoints="1"/>
          </p:cNvSpPr>
          <p:nvPr/>
        </p:nvSpPr>
        <p:spPr bwMode="auto">
          <a:xfrm>
            <a:off x="4963116" y="4405740"/>
            <a:ext cx="3474720" cy="42863"/>
          </a:xfrm>
          <a:custGeom>
            <a:avLst/>
            <a:gdLst>
              <a:gd name="T0" fmla="*/ 6 w 2611"/>
              <a:gd name="T1" fmla="*/ 0 h 27"/>
              <a:gd name="T2" fmla="*/ 6 w 2611"/>
              <a:gd name="T3" fmla="*/ 27 h 27"/>
              <a:gd name="T4" fmla="*/ 0 w 2611"/>
              <a:gd name="T5" fmla="*/ 27 h 27"/>
              <a:gd name="T6" fmla="*/ 0 w 2611"/>
              <a:gd name="T7" fmla="*/ 0 h 27"/>
              <a:gd name="T8" fmla="*/ 6 w 2611"/>
              <a:gd name="T9" fmla="*/ 0 h 27"/>
              <a:gd name="T10" fmla="*/ 654 w 2611"/>
              <a:gd name="T11" fmla="*/ 0 h 27"/>
              <a:gd name="T12" fmla="*/ 654 w 2611"/>
              <a:gd name="T13" fmla="*/ 27 h 27"/>
              <a:gd name="T14" fmla="*/ 649 w 2611"/>
              <a:gd name="T15" fmla="*/ 27 h 27"/>
              <a:gd name="T16" fmla="*/ 649 w 2611"/>
              <a:gd name="T17" fmla="*/ 0 h 27"/>
              <a:gd name="T18" fmla="*/ 654 w 2611"/>
              <a:gd name="T19" fmla="*/ 0 h 27"/>
              <a:gd name="T20" fmla="*/ 1308 w 2611"/>
              <a:gd name="T21" fmla="*/ 0 h 27"/>
              <a:gd name="T22" fmla="*/ 1308 w 2611"/>
              <a:gd name="T23" fmla="*/ 27 h 27"/>
              <a:gd name="T24" fmla="*/ 1303 w 2611"/>
              <a:gd name="T25" fmla="*/ 27 h 27"/>
              <a:gd name="T26" fmla="*/ 1303 w 2611"/>
              <a:gd name="T27" fmla="*/ 0 h 27"/>
              <a:gd name="T28" fmla="*/ 1308 w 2611"/>
              <a:gd name="T29" fmla="*/ 0 h 27"/>
              <a:gd name="T30" fmla="*/ 1957 w 2611"/>
              <a:gd name="T31" fmla="*/ 0 h 27"/>
              <a:gd name="T32" fmla="*/ 1957 w 2611"/>
              <a:gd name="T33" fmla="*/ 27 h 27"/>
              <a:gd name="T34" fmla="*/ 1951 w 2611"/>
              <a:gd name="T35" fmla="*/ 27 h 27"/>
              <a:gd name="T36" fmla="*/ 1951 w 2611"/>
              <a:gd name="T37" fmla="*/ 0 h 27"/>
              <a:gd name="T38" fmla="*/ 1957 w 2611"/>
              <a:gd name="T39" fmla="*/ 0 h 27"/>
              <a:gd name="T40" fmla="*/ 2611 w 2611"/>
              <a:gd name="T41" fmla="*/ 0 h 27"/>
              <a:gd name="T42" fmla="*/ 2611 w 2611"/>
              <a:gd name="T43" fmla="*/ 27 h 27"/>
              <a:gd name="T44" fmla="*/ 2605 w 2611"/>
              <a:gd name="T45" fmla="*/ 27 h 27"/>
              <a:gd name="T46" fmla="*/ 2605 w 2611"/>
              <a:gd name="T47" fmla="*/ 0 h 27"/>
              <a:gd name="T48" fmla="*/ 2611 w 2611"/>
              <a:gd name="T4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11" h="27">
                <a:moveTo>
                  <a:pt x="6" y="0"/>
                </a:moveTo>
                <a:lnTo>
                  <a:pt x="6" y="27"/>
                </a:lnTo>
                <a:lnTo>
                  <a:pt x="0" y="27"/>
                </a:lnTo>
                <a:lnTo>
                  <a:pt x="0" y="0"/>
                </a:lnTo>
                <a:lnTo>
                  <a:pt x="6" y="0"/>
                </a:lnTo>
                <a:close/>
                <a:moveTo>
                  <a:pt x="654" y="0"/>
                </a:moveTo>
                <a:lnTo>
                  <a:pt x="654" y="27"/>
                </a:lnTo>
                <a:lnTo>
                  <a:pt x="649" y="27"/>
                </a:lnTo>
                <a:lnTo>
                  <a:pt x="649" y="0"/>
                </a:lnTo>
                <a:lnTo>
                  <a:pt x="654" y="0"/>
                </a:lnTo>
                <a:close/>
                <a:moveTo>
                  <a:pt x="1308" y="0"/>
                </a:moveTo>
                <a:lnTo>
                  <a:pt x="1308" y="27"/>
                </a:lnTo>
                <a:lnTo>
                  <a:pt x="1303" y="27"/>
                </a:lnTo>
                <a:lnTo>
                  <a:pt x="1303" y="0"/>
                </a:lnTo>
                <a:lnTo>
                  <a:pt x="1308" y="0"/>
                </a:lnTo>
                <a:close/>
                <a:moveTo>
                  <a:pt x="1957" y="0"/>
                </a:moveTo>
                <a:lnTo>
                  <a:pt x="1957" y="27"/>
                </a:lnTo>
                <a:lnTo>
                  <a:pt x="1951" y="27"/>
                </a:lnTo>
                <a:lnTo>
                  <a:pt x="1951" y="0"/>
                </a:lnTo>
                <a:lnTo>
                  <a:pt x="1957" y="0"/>
                </a:lnTo>
                <a:close/>
                <a:moveTo>
                  <a:pt x="2611" y="0"/>
                </a:moveTo>
                <a:lnTo>
                  <a:pt x="2611" y="27"/>
                </a:lnTo>
                <a:lnTo>
                  <a:pt x="2605" y="27"/>
                </a:lnTo>
                <a:lnTo>
                  <a:pt x="2605" y="0"/>
                </a:lnTo>
                <a:lnTo>
                  <a:pt x="2611" y="0"/>
                </a:lnTo>
                <a:close/>
              </a:path>
            </a:pathLst>
          </a:custGeom>
          <a:solidFill>
            <a:srgbClr val="868686"/>
          </a:solidFill>
          <a:ln w="793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4293" name="Rectangle 52"/>
          <p:cNvSpPr>
            <a:spLocks noChangeArrowheads="1"/>
          </p:cNvSpPr>
          <p:nvPr/>
        </p:nvSpPr>
        <p:spPr bwMode="auto">
          <a:xfrm>
            <a:off x="6098178" y="2602340"/>
            <a:ext cx="32380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84.00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294" name="Rectangle 53"/>
          <p:cNvSpPr>
            <a:spLocks noChangeArrowheads="1"/>
          </p:cNvSpPr>
          <p:nvPr/>
        </p:nvSpPr>
        <p:spPr bwMode="auto">
          <a:xfrm>
            <a:off x="6988766" y="2686477"/>
            <a:ext cx="32380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79.45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295" name="Rectangle 54"/>
          <p:cNvSpPr>
            <a:spLocks noChangeArrowheads="1"/>
          </p:cNvSpPr>
          <p:nvPr/>
        </p:nvSpPr>
        <p:spPr bwMode="auto">
          <a:xfrm>
            <a:off x="7777470" y="3829477"/>
            <a:ext cx="32380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18.33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296" name="Rectangle 55"/>
          <p:cNvSpPr>
            <a:spLocks noChangeArrowheads="1"/>
          </p:cNvSpPr>
          <p:nvPr/>
        </p:nvSpPr>
        <p:spPr bwMode="auto">
          <a:xfrm>
            <a:off x="4805953" y="4289852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0</a:t>
            </a:r>
            <a:endParaRPr kumimoji="0" lang="en-US" altLang="en-US" sz="12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297" name="Rectangle 56"/>
          <p:cNvSpPr>
            <a:spLocks noChangeArrowheads="1"/>
          </p:cNvSpPr>
          <p:nvPr/>
        </p:nvSpPr>
        <p:spPr bwMode="auto">
          <a:xfrm>
            <a:off x="4742453" y="3821540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25</a:t>
            </a:r>
            <a:endParaRPr kumimoji="0" lang="en-US" altLang="en-US" sz="12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298" name="Rectangle 57"/>
          <p:cNvSpPr>
            <a:spLocks noChangeArrowheads="1"/>
          </p:cNvSpPr>
          <p:nvPr/>
        </p:nvSpPr>
        <p:spPr bwMode="auto">
          <a:xfrm>
            <a:off x="4742453" y="3354815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50</a:t>
            </a:r>
            <a:endParaRPr kumimoji="0" lang="en-US" altLang="en-US" sz="12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299" name="Rectangle 58"/>
          <p:cNvSpPr>
            <a:spLocks noChangeArrowheads="1"/>
          </p:cNvSpPr>
          <p:nvPr/>
        </p:nvSpPr>
        <p:spPr bwMode="auto">
          <a:xfrm>
            <a:off x="4742453" y="2888090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75</a:t>
            </a:r>
            <a:endParaRPr kumimoji="0" lang="en-US" altLang="en-U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301" name="Rectangle 60"/>
          <p:cNvSpPr>
            <a:spLocks noChangeArrowheads="1"/>
          </p:cNvSpPr>
          <p:nvPr/>
        </p:nvSpPr>
        <p:spPr bwMode="auto">
          <a:xfrm>
            <a:off x="5109178" y="4510013"/>
            <a:ext cx="41357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1:200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302" name="Rectangle 61"/>
          <p:cNvSpPr>
            <a:spLocks noChangeArrowheads="1"/>
          </p:cNvSpPr>
          <p:nvPr/>
        </p:nvSpPr>
        <p:spPr bwMode="auto">
          <a:xfrm>
            <a:off x="6037865" y="4510013"/>
            <a:ext cx="41357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1:500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303" name="Rectangle 62"/>
          <p:cNvSpPr>
            <a:spLocks noChangeArrowheads="1"/>
          </p:cNvSpPr>
          <p:nvPr/>
        </p:nvSpPr>
        <p:spPr bwMode="auto">
          <a:xfrm>
            <a:off x="6917328" y="4508927"/>
            <a:ext cx="41357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1:750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304" name="Rectangle 63"/>
          <p:cNvSpPr>
            <a:spLocks noChangeArrowheads="1"/>
          </p:cNvSpPr>
          <p:nvPr/>
        </p:nvSpPr>
        <p:spPr bwMode="auto">
          <a:xfrm>
            <a:off x="7475831" y="4421029"/>
            <a:ext cx="1022647" cy="39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siRNA/</a:t>
            </a:r>
          </a:p>
          <a:p>
            <a:pPr marL="0" marR="0" lvl="0" indent="0" algn="ctr" defTabSz="914400" rtl="0" eaLnBrk="0" fontAlgn="base" latinLnBrk="0" hangingPunct="0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lipofectamine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305" name="Rectangle 64"/>
          <p:cNvSpPr>
            <a:spLocks noChangeArrowheads="1"/>
          </p:cNvSpPr>
          <p:nvPr/>
        </p:nvSpPr>
        <p:spPr bwMode="auto">
          <a:xfrm rot="16200000">
            <a:off x="3815177" y="3332463"/>
            <a:ext cx="14298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% of cell viability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306" name="Rectangle 65"/>
          <p:cNvSpPr>
            <a:spLocks noChangeArrowheads="1"/>
          </p:cNvSpPr>
          <p:nvPr/>
        </p:nvSpPr>
        <p:spPr bwMode="auto">
          <a:xfrm>
            <a:off x="5853526" y="4763156"/>
            <a:ext cx="112569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Formulations</a:t>
            </a:r>
            <a:endParaRPr kumimoji="0" lang="en-US" altLang="en-US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4307" name="Rectangle 66"/>
          <p:cNvSpPr>
            <a:spLocks noChangeArrowheads="1"/>
          </p:cNvSpPr>
          <p:nvPr/>
        </p:nvSpPr>
        <p:spPr bwMode="auto">
          <a:xfrm>
            <a:off x="4581120" y="974329"/>
            <a:ext cx="3894379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algn="ctr"/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Cell viability on GFP-</a:t>
            </a:r>
            <a:r>
              <a:rPr lang="en-US" altLang="en-US" sz="20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C166 </a:t>
            </a:r>
            <a:r>
              <a:rPr lang="en-US" altLang="en-US" sz="20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after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/>
            <a:r>
              <a:rPr lang="en-US" altLang="en-US" sz="20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 </a:t>
            </a:r>
            <a:r>
              <a:rPr lang="en-US" altLang="en-US" sz="20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48 h incubation of different siRNA formulations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4312" name="Прямоугольник 54311"/>
          <p:cNvSpPr/>
          <p:nvPr/>
        </p:nvSpPr>
        <p:spPr bwMode="auto">
          <a:xfrm>
            <a:off x="5145678" y="2843640"/>
            <a:ext cx="365760" cy="155448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6060078" y="2830196"/>
            <a:ext cx="365760" cy="1572768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Прямоугольник 73"/>
          <p:cNvSpPr/>
          <p:nvPr/>
        </p:nvSpPr>
        <p:spPr bwMode="auto">
          <a:xfrm>
            <a:off x="6950271" y="2929563"/>
            <a:ext cx="365760" cy="1472184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313" name="Прямоугольник 54312"/>
          <p:cNvSpPr/>
          <p:nvPr/>
        </p:nvSpPr>
        <p:spPr bwMode="auto">
          <a:xfrm>
            <a:off x="911816" y="2057400"/>
            <a:ext cx="3050584" cy="3017520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Прямоугольник 75"/>
          <p:cNvSpPr/>
          <p:nvPr/>
        </p:nvSpPr>
        <p:spPr bwMode="auto">
          <a:xfrm>
            <a:off x="4343400" y="2058929"/>
            <a:ext cx="4231278" cy="3017520"/>
          </a:xfrm>
          <a:prstGeom prst="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7" name="Rectangle 58"/>
          <p:cNvSpPr>
            <a:spLocks noChangeArrowheads="1"/>
          </p:cNvSpPr>
          <p:nvPr/>
        </p:nvSpPr>
        <p:spPr bwMode="auto">
          <a:xfrm>
            <a:off x="4667250" y="2438400"/>
            <a:ext cx="23564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100</a:t>
            </a:r>
            <a:endParaRPr kumimoji="0" lang="en-US" altLang="en-U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4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609601"/>
            <a:ext cx="7924800" cy="762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3000" kern="0" dirty="0" err="1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Polyethylenimine</a:t>
            </a:r>
            <a:r>
              <a:rPr lang="en-US" sz="3000" kern="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(PEI)-based </a:t>
            </a:r>
            <a:r>
              <a:rPr lang="en-US" sz="3000" kern="0" dirty="0" err="1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siRNA</a:t>
            </a:r>
            <a:r>
              <a:rPr lang="en-US" sz="3000" kern="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micelle-like </a:t>
            </a:r>
            <a:r>
              <a:rPr lang="en-US" sz="3000" kern="0" dirty="0" err="1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nanocarriers</a:t>
            </a:r>
            <a:r>
              <a:rPr lang="en-US" sz="3000" kern="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kern="0" dirty="0"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C:\Users\Sean Essex\Desktop\PE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445" t="-1264" r="10871" b="74392"/>
          <a:stretch/>
        </p:blipFill>
        <p:spPr bwMode="auto">
          <a:xfrm>
            <a:off x="6223682" y="1587073"/>
            <a:ext cx="2661660" cy="161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675" y="1914906"/>
            <a:ext cx="8229600" cy="433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Pros*</a:t>
            </a:r>
          </a:p>
          <a:p>
            <a:pPr marL="342900" indent="-342900" algn="just">
              <a:lnSpc>
                <a:spcPct val="120000"/>
              </a:lnSpc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cs typeface="Arial" panose="020B0604020202020204" pitchFamily="34" charset="0"/>
              </a:rPr>
              <a:t>Proton sponge effect due to cationic nature</a:t>
            </a:r>
          </a:p>
          <a:p>
            <a:pPr marL="342900" indent="-342900" algn="just">
              <a:lnSpc>
                <a:spcPct val="120000"/>
              </a:lnSpc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cs typeface="Arial" panose="020B0604020202020204" pitchFamily="34" charset="0"/>
              </a:rPr>
              <a:t>Synthetic flexibility (Linear/branched)</a:t>
            </a:r>
          </a:p>
          <a:p>
            <a:pPr marL="342900" indent="-342900" algn="just">
              <a:lnSpc>
                <a:spcPct val="120000"/>
              </a:lnSpc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cs typeface="Arial" panose="020B0604020202020204" pitchFamily="34" charset="0"/>
              </a:rPr>
              <a:t>Cationic charge condenses siRNA and facilitates cell uptake</a:t>
            </a:r>
          </a:p>
          <a:p>
            <a:pPr marL="342900" indent="-342900" algn="just">
              <a:lnSpc>
                <a:spcPct val="120000"/>
              </a:lnSpc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cs typeface="Arial" panose="020B0604020202020204" pitchFamily="34" charset="0"/>
              </a:rPr>
              <a:t>Low molecular weight </a:t>
            </a:r>
            <a:r>
              <a:rPr lang="en-US" sz="2200" dirty="0">
                <a:cs typeface="Arial" panose="020B0604020202020204" pitchFamily="34" charset="0"/>
              </a:rPr>
              <a:t>PEI (1.8 </a:t>
            </a:r>
            <a:r>
              <a:rPr lang="en-US" sz="2200" dirty="0" err="1">
                <a:cs typeface="Arial" panose="020B0604020202020204" pitchFamily="34" charset="0"/>
              </a:rPr>
              <a:t>kDa</a:t>
            </a:r>
            <a:r>
              <a:rPr lang="en-US" sz="2200" dirty="0" smtClean="0">
                <a:cs typeface="Arial" panose="020B0604020202020204" pitchFamily="34" charset="0"/>
              </a:rPr>
              <a:t>) is non-toxic</a:t>
            </a:r>
          </a:p>
          <a:p>
            <a:pPr marL="171450" indent="-17145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800" dirty="0" smtClean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2200" b="1" dirty="0" smtClean="0"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r>
              <a:rPr lang="en-US" sz="22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Cons*</a:t>
            </a:r>
          </a:p>
          <a:p>
            <a:pPr marL="342900" indent="-342900" algn="just">
              <a:lnSpc>
                <a:spcPct val="120000"/>
              </a:lnSpc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cs typeface="Arial" panose="020B0604020202020204" pitchFamily="34" charset="0"/>
              </a:rPr>
              <a:t>Toxicity (High molecular weight &gt; 25kDa)</a:t>
            </a:r>
          </a:p>
          <a:p>
            <a:pPr marL="342900" indent="-342900" algn="just">
              <a:lnSpc>
                <a:spcPct val="120000"/>
              </a:lnSpc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cs typeface="Arial" panose="020B0604020202020204" pitchFamily="34" charset="0"/>
              </a:rPr>
              <a:t>Non-specific interaction with serum proteins</a:t>
            </a:r>
          </a:p>
          <a:p>
            <a:pPr marL="342900" indent="-342900" algn="just">
              <a:lnSpc>
                <a:spcPct val="120000"/>
              </a:lnSpc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200" dirty="0" smtClean="0">
                <a:cs typeface="Arial" panose="020B0604020202020204" pitchFamily="34" charset="0"/>
              </a:rPr>
              <a:t>RES mediated removal</a:t>
            </a:r>
            <a:endParaRPr lang="en-US" sz="2200" dirty="0">
              <a:cs typeface="Arial" panose="020B0604020202020204" pitchFamily="34" charset="0"/>
            </a:endParaRPr>
          </a:p>
        </p:txBody>
      </p:sp>
      <p:cxnSp>
        <p:nvCxnSpPr>
          <p:cNvPr id="6" name="Straight Connector 4"/>
          <p:cNvCxnSpPr>
            <a:cxnSpLocks noChangeShapeType="1"/>
          </p:cNvCxnSpPr>
          <p:nvPr/>
        </p:nvCxnSpPr>
        <p:spPr bwMode="auto">
          <a:xfrm>
            <a:off x="228600" y="1524000"/>
            <a:ext cx="8686800" cy="0"/>
          </a:xfrm>
          <a:prstGeom prst="line">
            <a:avLst/>
          </a:prstGeom>
          <a:noFill/>
          <a:ln w="63500" cmpd="thickThin" algn="ctr">
            <a:solidFill>
              <a:srgbClr val="990033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67551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9220200" cy="14097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00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Self-assembly PEI-lipid nanoparticles </a:t>
            </a:r>
            <a:endParaRPr lang="en-US" sz="3000" b="1" dirty="0" smtClean="0"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8915" name="Picture 3" descr="Fig 1 MN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4570413" cy="4067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103813" y="1981199"/>
            <a:ext cx="3887787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750888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50888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50888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50888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50888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50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50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50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50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spcBef>
                <a:spcPts val="800"/>
              </a:spcBef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Driven by </a:t>
            </a:r>
            <a:r>
              <a:rPr lang="en-US" sz="2000" dirty="0">
                <a:latin typeface="Calibri" panose="020F0502020204030204" pitchFamily="34" charset="0"/>
                <a:ea typeface="Gulim" pitchFamily="34" charset="-127"/>
              </a:rPr>
              <a:t>electrostatic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Gulim" pitchFamily="34" charset="-127"/>
              </a:rPr>
              <a:t>interaction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 (DNA/siRNA </a:t>
            </a:r>
            <a:r>
              <a:rPr lang="en-US" altLang="ko-KR" sz="2000" dirty="0" err="1">
                <a:latin typeface="Calibri" panose="020F0502020204030204" pitchFamily="34" charset="0"/>
                <a:ea typeface="Gulim" pitchFamily="34" charset="-127"/>
              </a:rPr>
              <a:t>complexation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)</a:t>
            </a:r>
            <a:r>
              <a:rPr lang="en-US" sz="2000" dirty="0">
                <a:latin typeface="Calibri" panose="020F0502020204030204" pitchFamily="34" charset="0"/>
                <a:ea typeface="Gulim" pitchFamily="34" charset="-127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ea typeface="Gulim" pitchFamily="34" charset="-127"/>
              </a:rPr>
              <a:t>followed </a:t>
            </a:r>
            <a:r>
              <a:rPr lang="en-US" sz="2000" dirty="0">
                <a:latin typeface="Calibri" panose="020F0502020204030204" pitchFamily="34" charset="0"/>
                <a:ea typeface="Gulim" pitchFamily="34" charset="-127"/>
              </a:rPr>
              <a:t>by hydrophobic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Gulim" pitchFamily="34" charset="-127"/>
              </a:rPr>
              <a:t>interaction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 (formation of lipid monolayer coat )</a:t>
            </a:r>
          </a:p>
          <a:p>
            <a:pPr marL="285750" indent="-285750">
              <a:spcBef>
                <a:spcPts val="800"/>
              </a:spcBef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Calibri" panose="020F0502020204030204" pitchFamily="34" charset="0"/>
                <a:ea typeface="Gulim" pitchFamily="34" charset="-127"/>
              </a:rPr>
              <a:t>Simple 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and quantitative DNA/siRNA loading procedure</a:t>
            </a:r>
          </a:p>
          <a:p>
            <a:pPr marL="285750" indent="-285750">
              <a:spcBef>
                <a:spcPts val="800"/>
              </a:spcBef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Calibri" panose="020F0502020204030204" pitchFamily="34" charset="0"/>
                <a:ea typeface="Gulim" pitchFamily="34" charset="-127"/>
              </a:rPr>
              <a:t>High 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DNA/siRNA loading capacity (30 </a:t>
            </a:r>
            <a:r>
              <a:rPr lang="en-US" altLang="ko-KR" sz="2000" dirty="0" err="1">
                <a:latin typeface="Calibri" panose="020F0502020204030204" pitchFamily="34" charset="0"/>
                <a:ea typeface="Gulim" pitchFamily="34" charset="-127"/>
              </a:rPr>
              <a:t>wt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%)</a:t>
            </a:r>
          </a:p>
          <a:p>
            <a:pPr marL="285750" indent="-285750">
              <a:spcBef>
                <a:spcPts val="800"/>
              </a:spcBef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r>
              <a:rPr lang="en-US" altLang="ko-KR" sz="2000" dirty="0" smtClean="0">
                <a:latin typeface="Calibri" panose="020F0502020204030204" pitchFamily="34" charset="0"/>
                <a:ea typeface="Gulim" pitchFamily="34" charset="-127"/>
              </a:rPr>
              <a:t>Combine </a:t>
            </a:r>
            <a:r>
              <a:rPr lang="en-US" altLang="ko-KR" sz="2000" dirty="0" err="1">
                <a:latin typeface="Calibri" panose="020F0502020204030204" pitchFamily="34" charset="0"/>
                <a:ea typeface="Gulim" pitchFamily="34" charset="-127"/>
              </a:rPr>
              <a:t>polyplexes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 with </a:t>
            </a:r>
            <a:r>
              <a:rPr lang="en-US" altLang="ko-KR" sz="2000" dirty="0" err="1">
                <a:latin typeface="Calibri" panose="020F0502020204030204" pitchFamily="34" charset="0"/>
                <a:ea typeface="Gulim" pitchFamily="34" charset="-127"/>
              </a:rPr>
              <a:t>sterically</a:t>
            </a:r>
            <a:r>
              <a:rPr lang="en-US" altLang="ko-KR" sz="2000" dirty="0">
                <a:latin typeface="Calibri" panose="020F0502020204030204" pitchFamily="34" charset="0"/>
                <a:ea typeface="Gulim" pitchFamily="34" charset="-127"/>
              </a:rPr>
              <a:t>-stabilized micelles</a:t>
            </a:r>
          </a:p>
          <a:p>
            <a:pPr marL="285750" indent="-285750"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endParaRPr lang="en-US" altLang="ko-KR" sz="2000" dirty="0">
              <a:latin typeface="Calibri" panose="020F0502020204030204" pitchFamily="34" charset="0"/>
              <a:ea typeface="Gulim" pitchFamily="34" charset="-127"/>
            </a:endParaRPr>
          </a:p>
          <a:p>
            <a:pPr marL="285750" indent="-285750">
              <a:buClr>
                <a:schemeClr val="accent2">
                  <a:lumMod val="90000"/>
                  <a:lumOff val="10000"/>
                </a:schemeClr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Calibri" panose="020F0502020204030204" pitchFamily="34" charset="0"/>
              <a:ea typeface="Gulim" pitchFamily="34" charset="-127"/>
            </a:endParaRPr>
          </a:p>
        </p:txBody>
      </p:sp>
      <p:cxnSp>
        <p:nvCxnSpPr>
          <p:cNvPr id="6" name="Straight Connector 4"/>
          <p:cNvCxnSpPr>
            <a:cxnSpLocks noChangeShapeType="1"/>
          </p:cNvCxnSpPr>
          <p:nvPr/>
        </p:nvCxnSpPr>
        <p:spPr bwMode="auto">
          <a:xfrm>
            <a:off x="228600" y="1257300"/>
            <a:ext cx="8686800" cy="0"/>
          </a:xfrm>
          <a:prstGeom prst="line">
            <a:avLst/>
          </a:prstGeom>
          <a:noFill/>
          <a:ln w="63500" cmpd="thickThin" algn="ctr">
            <a:solidFill>
              <a:srgbClr val="990033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0694693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228600"/>
            <a:ext cx="8639175" cy="10668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800" kern="0" dirty="0" smtClean="0">
                <a:solidFill>
                  <a:schemeClr val="accent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 silencing efficacy of the PEI–lipid/siRNA(GFP) complexes in cells that stably express GFP </a:t>
            </a:r>
            <a:endParaRPr lang="en-US" sz="2800" kern="0" dirty="0">
              <a:solidFill>
                <a:schemeClr val="accent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1" y="510540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0" dirty="0" smtClean="0">
                <a:latin typeface="Calibri" panose="020F0502020204030204" pitchFamily="34" charset="0"/>
              </a:rPr>
              <a:t>GFP </a:t>
            </a:r>
            <a:r>
              <a:rPr lang="en-US" kern="0" dirty="0" err="1" smtClean="0">
                <a:latin typeface="Calibri" panose="020F0502020204030204" pitchFamily="34" charset="0"/>
              </a:rPr>
              <a:t>flourescence</a:t>
            </a:r>
            <a:r>
              <a:rPr lang="en-US" kern="0" dirty="0" smtClean="0">
                <a:latin typeface="Calibri" panose="020F0502020204030204" pitchFamily="34" charset="0"/>
              </a:rPr>
              <a:t> was measured by </a:t>
            </a:r>
            <a:r>
              <a:rPr lang="en-US" kern="0" dirty="0" err="1" smtClean="0">
                <a:latin typeface="Calibri" panose="020F0502020204030204" pitchFamily="34" charset="0"/>
              </a:rPr>
              <a:t>cytometry</a:t>
            </a:r>
            <a:r>
              <a:rPr lang="en-US" kern="0" dirty="0" smtClean="0">
                <a:latin typeface="Calibri" panose="020F0502020204030204" pitchFamily="34" charset="0"/>
              </a:rPr>
              <a:t>. The absence of GFP suppression was observed for non-modified PEI complexes, while a 75 % GFP signal reduction was seen for PEI-PE complexes.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994" y="1752601"/>
            <a:ext cx="434560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4"/>
          <p:cNvCxnSpPr>
            <a:cxnSpLocks noChangeShapeType="1"/>
          </p:cNvCxnSpPr>
          <p:nvPr/>
        </p:nvCxnSpPr>
        <p:spPr bwMode="auto">
          <a:xfrm>
            <a:off x="228600" y="1543050"/>
            <a:ext cx="8686800" cy="0"/>
          </a:xfrm>
          <a:prstGeom prst="line">
            <a:avLst/>
          </a:prstGeom>
          <a:noFill/>
          <a:ln w="63500" cmpd="thickThin" algn="ctr">
            <a:solidFill>
              <a:srgbClr val="990033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93497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838200"/>
          </a:xfrm>
        </p:spPr>
        <p:txBody>
          <a:bodyPr anchor="ctr">
            <a:normAutofit/>
          </a:bodyPr>
          <a:lstStyle/>
          <a:p>
            <a:r>
              <a:rPr lang="en-US" sz="3600" b="1" dirty="0" err="1" smtClean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Endosomal</a:t>
            </a:r>
            <a:r>
              <a:rPr lang="en-US" sz="3600" b="1" dirty="0" smtClean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 escape of DOPE-PEI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155700"/>
            <a:ext cx="3429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200" dirty="0">
              <a:solidFill>
                <a:prstClr val="black"/>
              </a:solidFill>
              <a:latin typeface="Book Antiqu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219200"/>
            <a:ext cx="4659435" cy="48377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28600" y="1158419"/>
            <a:ext cx="3505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en-US" sz="2000" dirty="0" smtClean="0">
                <a:latin typeface="Book Antiqua" pitchFamily="18" charset="0"/>
              </a:rPr>
              <a:t>Positive </a:t>
            </a:r>
            <a:r>
              <a:rPr lang="en-US" sz="2000" dirty="0" err="1" smtClean="0">
                <a:latin typeface="Book Antiqua" pitchFamily="18" charset="0"/>
              </a:rPr>
              <a:t>chloroquine</a:t>
            </a:r>
            <a:r>
              <a:rPr lang="en-US" sz="2000" dirty="0" smtClean="0">
                <a:latin typeface="Book Antiqua" pitchFamily="18" charset="0"/>
              </a:rPr>
              <a:t> </a:t>
            </a:r>
            <a:r>
              <a:rPr lang="en-US" sz="2000" dirty="0" err="1" smtClean="0">
                <a:latin typeface="Book Antiqua" pitchFamily="18" charset="0"/>
              </a:rPr>
              <a:t>lysomotropic</a:t>
            </a:r>
            <a:r>
              <a:rPr lang="en-US" sz="2000" dirty="0" smtClean="0">
                <a:latin typeface="Book Antiqua" pitchFamily="18" charset="0"/>
              </a:rPr>
              <a:t> dependency seen in case of DPPE-PEI not in the case of DOPE-PEI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en-US" sz="2000" dirty="0">
              <a:latin typeface="Book Antiqua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000" dirty="0" err="1" smtClean="0">
                <a:latin typeface="Book Antiqua" pitchFamily="18" charset="0"/>
              </a:rPr>
              <a:t>Bafilomycin</a:t>
            </a:r>
            <a:r>
              <a:rPr lang="en-US" sz="2000" dirty="0" smtClean="0">
                <a:latin typeface="Book Antiqua" pitchFamily="18" charset="0"/>
              </a:rPr>
              <a:t> abolished the GFP </a:t>
            </a:r>
            <a:r>
              <a:rPr lang="en-US" sz="2000" dirty="0" err="1" smtClean="0">
                <a:latin typeface="Book Antiqua" pitchFamily="18" charset="0"/>
              </a:rPr>
              <a:t>downregulation</a:t>
            </a:r>
            <a:r>
              <a:rPr lang="en-US" sz="2000" dirty="0" smtClean="0">
                <a:latin typeface="Book Antiqua" pitchFamily="18" charset="0"/>
              </a:rPr>
              <a:t> ability of DOPE-PEI and not DPPE-PEI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en-US" sz="2000" dirty="0">
              <a:latin typeface="Book Antiqua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000" dirty="0" smtClean="0">
                <a:latin typeface="Book Antiqua" pitchFamily="18" charset="0"/>
              </a:rPr>
              <a:t>The greater efficacy of DOPE-PEI in the gene </a:t>
            </a:r>
            <a:r>
              <a:rPr lang="en-US" sz="2000" dirty="0" err="1" smtClean="0">
                <a:latin typeface="Book Antiqua" pitchFamily="18" charset="0"/>
              </a:rPr>
              <a:t>downregulation</a:t>
            </a:r>
            <a:r>
              <a:rPr lang="en-US" sz="2000" dirty="0" smtClean="0">
                <a:latin typeface="Book Antiqua" pitchFamily="18" charset="0"/>
              </a:rPr>
              <a:t> is due to its ability for </a:t>
            </a:r>
            <a:r>
              <a:rPr lang="en-US" sz="2000" dirty="0" err="1" smtClean="0">
                <a:latin typeface="Book Antiqua" pitchFamily="18" charset="0"/>
              </a:rPr>
              <a:t>endosomal</a:t>
            </a:r>
            <a:r>
              <a:rPr lang="en-US" sz="2000" dirty="0" smtClean="0">
                <a:latin typeface="Book Antiqua" pitchFamily="18" charset="0"/>
              </a:rPr>
              <a:t> escape</a:t>
            </a:r>
          </a:p>
          <a:p>
            <a:pPr algn="just"/>
            <a:endParaRPr lang="en-US" sz="2000" dirty="0" smtClean="0">
              <a:latin typeface="Book Antiqua" pitchFamily="18" charset="0"/>
            </a:endParaRPr>
          </a:p>
          <a:p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1447800" y="6096000"/>
            <a:ext cx="6705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Book Antiqua" panose="02040602050305030304" pitchFamily="18" charset="0"/>
              </a:rPr>
              <a:t>Navarro, Essex et al. </a:t>
            </a:r>
            <a:r>
              <a:rPr lang="en-US" sz="1200" dirty="0" smtClean="0">
                <a:latin typeface="Book Antiqua" panose="02040602050305030304" pitchFamily="18" charset="0"/>
              </a:rPr>
              <a:t>, </a:t>
            </a:r>
            <a:r>
              <a:rPr lang="en-US" sz="1200" dirty="0" err="1" smtClean="0">
                <a:latin typeface="Book Antiqua" panose="02040602050305030304" pitchFamily="18" charset="0"/>
              </a:rPr>
              <a:t>Nanomedicine</a:t>
            </a:r>
            <a:r>
              <a:rPr lang="en-US" sz="1200" dirty="0">
                <a:latin typeface="Book Antiqua" panose="02040602050305030304" pitchFamily="18" charset="0"/>
              </a:rPr>
              <a:t>, </a:t>
            </a:r>
            <a:r>
              <a:rPr lang="en-US" sz="1200" dirty="0" smtClean="0">
                <a:latin typeface="Book Antiqua" panose="02040602050305030304" pitchFamily="18" charset="0"/>
              </a:rPr>
              <a:t>(USA) 2013</a:t>
            </a:r>
            <a:endParaRPr lang="en-US" sz="1200" dirty="0">
              <a:latin typeface="Book Antiqua" panose="0204060205030503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324600" y="3606800"/>
            <a:ext cx="685800" cy="3365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24600" y="5783925"/>
            <a:ext cx="685800" cy="3365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1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828800"/>
            <a:ext cx="5759310" cy="41310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04800" y="1016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P-glycoprotein (P-</a:t>
            </a:r>
            <a:r>
              <a:rPr lang="en-US" sz="3200" b="1" dirty="0" err="1" smtClean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gp</a:t>
            </a:r>
            <a:r>
              <a:rPr lang="en-US" sz="3200" b="1" dirty="0" smtClean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) downregulation by DOPE-PEI-based nanocarriers</a:t>
            </a:r>
            <a:endParaRPr lang="en-US" sz="3200" b="1" dirty="0">
              <a:solidFill>
                <a:prstClr val="black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565900" y="3429000"/>
            <a:ext cx="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4876800"/>
            <a:ext cx="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2400" y="1691819"/>
            <a:ext cx="2895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en-US" sz="2000" dirty="0" smtClean="0">
                <a:solidFill>
                  <a:prstClr val="black"/>
                </a:solidFill>
                <a:latin typeface="Book Antiqua" pitchFamily="18" charset="0"/>
              </a:rPr>
              <a:t>The </a:t>
            </a:r>
            <a:r>
              <a:rPr lang="en-US" sz="2000" i="1" dirty="0" smtClean="0">
                <a:solidFill>
                  <a:prstClr val="black"/>
                </a:solidFill>
                <a:latin typeface="Book Antiqua" pitchFamily="18" charset="0"/>
              </a:rPr>
              <a:t>in vitro </a:t>
            </a:r>
            <a:r>
              <a:rPr lang="en-US" sz="2000" dirty="0" smtClean="0">
                <a:solidFill>
                  <a:prstClr val="black"/>
                </a:solidFill>
                <a:latin typeface="Book Antiqua" pitchFamily="18" charset="0"/>
              </a:rPr>
              <a:t>tumor model chosen was the drug resistant, human </a:t>
            </a:r>
            <a:r>
              <a:rPr lang="en-US" sz="2000" dirty="0">
                <a:solidFill>
                  <a:prstClr val="black"/>
                </a:solidFill>
                <a:latin typeface="Book Antiqua" pitchFamily="18" charset="0"/>
              </a:rPr>
              <a:t>breast cancer </a:t>
            </a:r>
            <a:r>
              <a:rPr lang="en-US" sz="2000" dirty="0" smtClean="0">
                <a:solidFill>
                  <a:prstClr val="black"/>
                </a:solidFill>
                <a:latin typeface="Book Antiqua" pitchFamily="18" charset="0"/>
              </a:rPr>
              <a:t>MCF7/ADR cells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en-US" sz="2000" dirty="0">
              <a:solidFill>
                <a:prstClr val="black"/>
              </a:solidFill>
              <a:latin typeface="Book Antiqua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000" dirty="0" smtClean="0">
                <a:solidFill>
                  <a:prstClr val="black"/>
                </a:solidFill>
                <a:latin typeface="Book Antiqua" pitchFamily="18" charset="0"/>
              </a:rPr>
              <a:t>DOPE-PEI-based complexes and MNPs containing siMDR1 (siRNA targeting MDR1 gene) successfully downregulated the surface expression of P-</a:t>
            </a:r>
            <a:r>
              <a:rPr lang="en-US" sz="2000" dirty="0" err="1" smtClean="0">
                <a:solidFill>
                  <a:prstClr val="black"/>
                </a:solidFill>
                <a:latin typeface="Book Antiqua" pitchFamily="18" charset="0"/>
              </a:rPr>
              <a:t>gp</a:t>
            </a:r>
            <a:endParaRPr lang="en-US" sz="2000" dirty="0">
              <a:solidFill>
                <a:prstClr val="black"/>
              </a:solidFill>
              <a:latin typeface="Book Antiqu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6031468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Book Antiqua" pitchFamily="18" charset="0"/>
              </a:rPr>
              <a:t>Navarro, Essex et al., </a:t>
            </a:r>
            <a:r>
              <a:rPr lang="en-US" sz="1200" dirty="0" err="1" smtClean="0">
                <a:solidFill>
                  <a:prstClr val="black"/>
                </a:solidFill>
                <a:latin typeface="Book Antiqua" pitchFamily="18" charset="0"/>
              </a:rPr>
              <a:t>Nanomedicine</a:t>
            </a:r>
            <a:r>
              <a:rPr lang="en-US" sz="1200" dirty="0" smtClean="0">
                <a:solidFill>
                  <a:prstClr val="black"/>
                </a:solidFill>
                <a:latin typeface="Book Antiqua" pitchFamily="18" charset="0"/>
              </a:rPr>
              <a:t> (</a:t>
            </a:r>
            <a:r>
              <a:rPr lang="en-US" sz="1200" dirty="0" err="1" smtClean="0">
                <a:solidFill>
                  <a:prstClr val="black"/>
                </a:solidFill>
                <a:latin typeface="Book Antiqua" pitchFamily="18" charset="0"/>
              </a:rPr>
              <a:t>Lond</a:t>
            </a:r>
            <a:r>
              <a:rPr lang="en-US" sz="1200" dirty="0" smtClean="0">
                <a:solidFill>
                  <a:prstClr val="black"/>
                </a:solidFill>
                <a:latin typeface="Book Antiqua" pitchFamily="18" charset="0"/>
              </a:rPr>
              <a:t>.), 2012</a:t>
            </a:r>
            <a:endParaRPr lang="en-US" sz="1200" dirty="0">
              <a:solidFill>
                <a:prstClr val="black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1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752600"/>
            <a:ext cx="8610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ADDING </a:t>
            </a:r>
            <a:r>
              <a:rPr lang="en-US" sz="4400" b="1" dirty="0" smtClean="0">
                <a:solidFill>
                  <a:schemeClr val="tx2"/>
                </a:solidFill>
              </a:rPr>
              <a:t>STIMULI SENSITIVITY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488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/>
        </p:nvSpPr>
        <p:spPr>
          <a:xfrm>
            <a:off x="381000" y="4572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schematic structure of the </a:t>
            </a:r>
            <a:r>
              <a:rPr lang="en-US" sz="2800" dirty="0" err="1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nanosystem</a:t>
            </a:r>
            <a:r>
              <a:rPr lang="en-US" sz="280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target siRNA and drugs to hypoxic areas in tumors</a:t>
            </a:r>
            <a:endParaRPr lang="en-US" sz="2800" dirty="0"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/>
        </p:blipFill>
        <p:spPr bwMode="auto">
          <a:xfrm>
            <a:off x="1754188" y="1905000"/>
            <a:ext cx="555942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4"/>
          <p:cNvCxnSpPr>
            <a:cxnSpLocks noChangeShapeType="1"/>
          </p:cNvCxnSpPr>
          <p:nvPr/>
        </p:nvCxnSpPr>
        <p:spPr bwMode="auto">
          <a:xfrm>
            <a:off x="228600" y="1447800"/>
            <a:ext cx="8686800" cy="0"/>
          </a:xfrm>
          <a:prstGeom prst="line">
            <a:avLst/>
          </a:prstGeom>
          <a:noFill/>
          <a:ln w="63500" cmpd="thickThin" algn="ctr">
            <a:solidFill>
              <a:srgbClr val="990033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50167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606536" y="533400"/>
            <a:ext cx="4632464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i="1" kern="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 vivo </a:t>
            </a:r>
            <a:r>
              <a:rPr lang="en-US" sz="3200" kern="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silencing activity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62000" y="1524000"/>
            <a:ext cx="7606747" cy="3429000"/>
            <a:chOff x="762000" y="2514600"/>
            <a:chExt cx="7606747" cy="342900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2514600"/>
              <a:ext cx="7454347" cy="34290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62000" y="26670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accent4">
                      <a:lumMod val="90000"/>
                      <a:lumOff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en-US" sz="2400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876800" y="26670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accent4">
                      <a:lumMod val="90000"/>
                      <a:lumOff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28601" y="5105400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kern="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000" b="1" kern="0" dirty="0" smtClean="0"/>
              <a:t> - </a:t>
            </a:r>
            <a:r>
              <a:rPr lang="en-US" sz="2000" i="1" kern="0" dirty="0" smtClean="0"/>
              <a:t>Ex vivo </a:t>
            </a:r>
            <a:r>
              <a:rPr lang="en-US" sz="2000" kern="0" dirty="0" smtClean="0"/>
              <a:t>fluorescence optical imaging of tumors 48h after injection of PBS , PEG-</a:t>
            </a:r>
            <a:r>
              <a:rPr lang="en-US" sz="2000" kern="0" dirty="0" err="1" smtClean="0"/>
              <a:t>Az</a:t>
            </a:r>
            <a:r>
              <a:rPr lang="en-US" sz="2000" kern="0" dirty="0" smtClean="0"/>
              <a:t>-PEI-PE/anti-GFP siRNA complexes (PAPD/</a:t>
            </a:r>
            <a:r>
              <a:rPr lang="en-US" sz="2000" kern="0" dirty="0" err="1" smtClean="0"/>
              <a:t>siGFP</a:t>
            </a:r>
            <a:r>
              <a:rPr lang="en-US" sz="2000" kern="0" dirty="0" smtClean="0"/>
              <a:t>, n=4), PEG-</a:t>
            </a:r>
            <a:r>
              <a:rPr lang="en-US" sz="2000" kern="0" dirty="0" err="1" smtClean="0"/>
              <a:t>Az</a:t>
            </a:r>
            <a:r>
              <a:rPr lang="en-US" sz="2000" kern="0" dirty="0" smtClean="0"/>
              <a:t>-PEI-DOPE/negative siRNA complexes </a:t>
            </a:r>
          </a:p>
          <a:p>
            <a:r>
              <a:rPr lang="en-US" sz="2000" b="1" kern="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2000" kern="0" dirty="0" smtClean="0"/>
              <a:t> - Cell-associated fluorescence of dissociated tumors by flow </a:t>
            </a:r>
            <a:r>
              <a:rPr lang="en-US" sz="2000" kern="0" dirty="0" err="1" smtClean="0"/>
              <a:t>cytometry</a:t>
            </a:r>
            <a:endParaRPr lang="en-US" sz="2000" dirty="0"/>
          </a:p>
        </p:txBody>
      </p:sp>
      <p:cxnSp>
        <p:nvCxnSpPr>
          <p:cNvPr id="10" name="Straight Connector 4"/>
          <p:cNvCxnSpPr>
            <a:cxnSpLocks noChangeShapeType="1"/>
          </p:cNvCxnSpPr>
          <p:nvPr/>
        </p:nvCxnSpPr>
        <p:spPr bwMode="auto">
          <a:xfrm>
            <a:off x="228600" y="1143000"/>
            <a:ext cx="8686800" cy="0"/>
          </a:xfrm>
          <a:prstGeom prst="line">
            <a:avLst/>
          </a:prstGeom>
          <a:noFill/>
          <a:ln w="63500" cmpd="thickThin" algn="ctr">
            <a:solidFill>
              <a:srgbClr val="990033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2457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8" r="11937" b="43246"/>
          <a:stretch>
            <a:fillRect/>
          </a:stretch>
        </p:blipFill>
        <p:spPr bwMode="auto">
          <a:xfrm>
            <a:off x="1547813" y="2300288"/>
            <a:ext cx="59309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4775" y="207963"/>
            <a:ext cx="5688013" cy="1938337"/>
            <a:chOff x="321547" y="325219"/>
            <a:chExt cx="5275384" cy="1797738"/>
          </a:xfrm>
        </p:grpSpPr>
        <p:pic>
          <p:nvPicPr>
            <p:cNvPr id="1434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55"/>
            <a:stretch>
              <a:fillRect/>
            </a:stretch>
          </p:blipFill>
          <p:spPr bwMode="auto">
            <a:xfrm>
              <a:off x="321547" y="449582"/>
              <a:ext cx="5275384" cy="167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9632" y="325219"/>
              <a:ext cx="2850006" cy="413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63" y="4460875"/>
            <a:ext cx="549116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995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8610600" cy="617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314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3851275" y="5283200"/>
            <a:ext cx="49180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Arial" charset="0"/>
              </a:rPr>
              <a:t>PEG1000-PE: a building block  for nanocarrier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Arial" charset="0"/>
              </a:rPr>
              <a:t>TATp-PEG1000-PE: a cell-penetrating moiety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FF"/>
                </a:solidFill>
                <a:latin typeface="Arial" charset="0"/>
              </a:rPr>
              <a:t>PEG2000-peptide-PTX:  (1) an  MMP2-cleavable prodrug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FF"/>
                </a:solidFill>
                <a:latin typeface="Arial" charset="0"/>
              </a:rPr>
              <a:t>                                        (2) a self-assembly building block</a:t>
            </a:r>
          </a:p>
        </p:txBody>
      </p:sp>
      <p:sp>
        <p:nvSpPr>
          <p:cNvPr id="60" name="Title 2"/>
          <p:cNvSpPr>
            <a:spLocks noGrp="1"/>
          </p:cNvSpPr>
          <p:nvPr>
            <p:ph type="title"/>
          </p:nvPr>
        </p:nvSpPr>
        <p:spPr>
          <a:xfrm>
            <a:off x="0" y="32924"/>
            <a:ext cx="9143999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 err="1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Nanopreparation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Containing MMP2-sensitive PEG-paclitaxel Conjugate and Cell Penetrating Moiety</a:t>
            </a:r>
            <a:endParaRPr lang="en-US" sz="24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Rectangle 58"/>
          <p:cNvSpPr>
            <a:spLocks noChangeArrowheads="1"/>
          </p:cNvSpPr>
          <p:nvPr/>
        </p:nvSpPr>
        <p:spPr bwMode="auto">
          <a:xfrm>
            <a:off x="4883150" y="6315075"/>
            <a:ext cx="3956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i="1">
                <a:latin typeface="Arial" charset="0"/>
              </a:rPr>
              <a:t>Zhu L, et al. (2013), PNAS, 110(42):17047-52.</a:t>
            </a:r>
          </a:p>
        </p:txBody>
      </p:sp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493713" y="5592763"/>
            <a:ext cx="2254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Arial" charset="0"/>
              </a:rPr>
              <a:t>PE, phosphatidylethanolamine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4857750" y="6557963"/>
            <a:ext cx="4265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i="1">
                <a:latin typeface="Arial" charset="0"/>
              </a:rPr>
              <a:t>Zhu L, et al., Patent No. PCT/US2013/072216.</a:t>
            </a:r>
          </a:p>
        </p:txBody>
      </p:sp>
      <p:pic>
        <p:nvPicPr>
          <p:cNvPr id="15367" name="Picture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1081088"/>
            <a:ext cx="8572500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8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5" y="822325"/>
            <a:ext cx="6302375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054"/>
            <a:ext cx="9143999" cy="59314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MMP2-triggered Tumor Cell-specific </a:t>
            </a:r>
            <a:r>
              <a:rPr lang="en-US" sz="2800" dirty="0" err="1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Cytotoxicity</a:t>
            </a:r>
            <a:endParaRPr lang="en-US" sz="28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Rectangle 22"/>
          <p:cNvSpPr>
            <a:spLocks noChangeArrowheads="1"/>
          </p:cNvSpPr>
          <p:nvPr/>
        </p:nvSpPr>
        <p:spPr bwMode="auto">
          <a:xfrm>
            <a:off x="792163" y="642938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Arial" charset="0"/>
              </a:rPr>
              <a:t>A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4922838" y="4105275"/>
            <a:ext cx="422116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charset="0"/>
              </a:rPr>
              <a:t>Cytotoxicity in A549 and H9C2 cells (A)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charset="0"/>
              </a:rPr>
              <a:t>Incubation time: 72h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b="1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charset="0"/>
              </a:rPr>
              <a:t>MMP2 secretion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Arial" charset="0"/>
              </a:rPr>
              <a:t>The 2-day media  was concentrated and analyzed using SDS-PAGE (</a:t>
            </a:r>
            <a:r>
              <a:rPr lang="en-US" altLang="en-US" sz="1400" b="1">
                <a:latin typeface="Arial" charset="0"/>
              </a:rPr>
              <a:t>B</a:t>
            </a:r>
            <a:r>
              <a:rPr lang="en-US" altLang="en-US" sz="1400">
                <a:latin typeface="Arial" charset="0"/>
              </a:rPr>
              <a:t>) and zymography (</a:t>
            </a:r>
            <a:r>
              <a:rPr lang="en-US" altLang="en-US" sz="1400" b="1">
                <a:latin typeface="Arial" charset="0"/>
              </a:rPr>
              <a:t>C</a:t>
            </a:r>
            <a:r>
              <a:rPr lang="en-US" altLang="en-US" sz="1400">
                <a:latin typeface="Arial" charset="0"/>
              </a:rPr>
              <a:t>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Human MMP2 (EMD Biosciences): 66.5K Da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>
                <a:latin typeface="Arial" charset="0"/>
              </a:rPr>
              <a:t>MMP2 ELISA (D)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Arial" charset="0"/>
              </a:rPr>
              <a:t>The media was directly analyzed by MMP2 ELISA kit (sensitivity &lt; 10pg/mL, Boster Immunoleader ).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348038" y="1697038"/>
            <a:ext cx="4762" cy="347662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167188" y="2008188"/>
            <a:ext cx="4762" cy="347662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762375" y="1922463"/>
            <a:ext cx="4763" cy="347662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930525" y="1212850"/>
            <a:ext cx="4763" cy="346075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051175" y="854075"/>
            <a:ext cx="4763" cy="346075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449638" y="792163"/>
            <a:ext cx="4762" cy="347662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859213" y="873125"/>
            <a:ext cx="4762" cy="346075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278313" y="946150"/>
            <a:ext cx="4762" cy="347663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584950" y="1244600"/>
            <a:ext cx="4763" cy="346075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767388" y="1177925"/>
            <a:ext cx="4762" cy="347663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172200" y="1233488"/>
            <a:ext cx="4763" cy="346075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000875" y="1290638"/>
            <a:ext cx="4763" cy="346075"/>
          </a:xfrm>
          <a:prstGeom prst="straightConnector1">
            <a:avLst/>
          </a:prstGeom>
          <a:ln w="127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862638" y="828675"/>
            <a:ext cx="4762" cy="347663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265863" y="903288"/>
            <a:ext cx="4762" cy="347662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686550" y="866775"/>
            <a:ext cx="4763" cy="347663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092950" y="915988"/>
            <a:ext cx="4763" cy="347662"/>
          </a:xfrm>
          <a:prstGeom prst="straightConnector1">
            <a:avLst/>
          </a:prstGeom>
          <a:ln w="1270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765175" y="4043363"/>
            <a:ext cx="3925888" cy="2278062"/>
            <a:chOff x="765544" y="4042758"/>
            <a:chExt cx="3925496" cy="2277895"/>
          </a:xfrm>
        </p:grpSpPr>
        <p:sp>
          <p:nvSpPr>
            <p:cNvPr id="17431" name="Rectangle 24"/>
            <p:cNvSpPr>
              <a:spLocks noChangeArrowheads="1"/>
            </p:cNvSpPr>
            <p:nvPr/>
          </p:nvSpPr>
          <p:spPr bwMode="auto">
            <a:xfrm>
              <a:off x="889310" y="404275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latin typeface="Arial" charset="0"/>
                </a:rPr>
                <a:t>B</a:t>
              </a:r>
              <a:endParaRPr lang="en-US" altLang="en-US" sz="1800">
                <a:latin typeface="Arial" charset="0"/>
              </a:endParaRPr>
            </a:p>
          </p:txBody>
        </p:sp>
        <p:grpSp>
          <p:nvGrpSpPr>
            <p:cNvPr id="17432" name="Group 59"/>
            <p:cNvGrpSpPr>
              <a:grpSpLocks/>
            </p:cNvGrpSpPr>
            <p:nvPr/>
          </p:nvGrpSpPr>
          <p:grpSpPr bwMode="auto">
            <a:xfrm>
              <a:off x="765544" y="4433777"/>
              <a:ext cx="1859693" cy="1829957"/>
              <a:chOff x="0" y="4848447"/>
              <a:chExt cx="1859693" cy="1829957"/>
            </a:xfrm>
          </p:grpSpPr>
          <p:pic>
            <p:nvPicPr>
              <p:cNvPr id="17437" name="Picture 2"/>
              <p:cNvPicPr>
                <a:picLocks noChangeAspect="1" noChangeArrowheads="1"/>
              </p:cNvPicPr>
              <p:nvPr/>
            </p:nvPicPr>
            <p:blipFill>
              <a:blip r:embed="rId5">
                <a:lum bright="-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28" t="23302" b="41447"/>
              <a:stretch>
                <a:fillRect/>
              </a:stretch>
            </p:blipFill>
            <p:spPr bwMode="auto">
              <a:xfrm>
                <a:off x="350873" y="5305646"/>
                <a:ext cx="1508820" cy="6804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7438" name="Group 25"/>
              <p:cNvGrpSpPr>
                <a:grpSpLocks/>
              </p:cNvGrpSpPr>
              <p:nvPr/>
            </p:nvGrpSpPr>
            <p:grpSpPr bwMode="auto">
              <a:xfrm>
                <a:off x="0" y="4848447"/>
                <a:ext cx="1830968" cy="1829957"/>
                <a:chOff x="6751277" y="743649"/>
                <a:chExt cx="1830968" cy="1829957"/>
              </a:xfrm>
            </p:grpSpPr>
            <p:grpSp>
              <p:nvGrpSpPr>
                <p:cNvPr id="17439" name="Group 61"/>
                <p:cNvGrpSpPr>
                  <a:grpSpLocks/>
                </p:cNvGrpSpPr>
                <p:nvPr/>
              </p:nvGrpSpPr>
              <p:grpSpPr bwMode="auto">
                <a:xfrm>
                  <a:off x="7333081" y="1890298"/>
                  <a:ext cx="1035050" cy="683308"/>
                  <a:chOff x="7895459" y="3801469"/>
                  <a:chExt cx="1035050" cy="683308"/>
                </a:xfrm>
              </p:grpSpPr>
              <p:pic>
                <p:nvPicPr>
                  <p:cNvPr id="17449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lum contrast="1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923056" y="4208552"/>
                    <a:ext cx="923925" cy="2762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17450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7895459" y="3801469"/>
                    <a:ext cx="1035050" cy="434387"/>
                    <a:chOff x="3942332" y="3504224"/>
                    <a:chExt cx="1035050" cy="434387"/>
                  </a:xfrm>
                </p:grpSpPr>
                <p:sp>
                  <p:nvSpPr>
                    <p:cNvPr id="17451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2332" y="3504224"/>
                      <a:ext cx="1035050" cy="2190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Char char=""/>
                        <a:defRPr sz="2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buChar char="◦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buChar char="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300" b="1">
                          <a:solidFill>
                            <a:srgbClr val="000000"/>
                          </a:solidFill>
                          <a:latin typeface="Arial" charset="0"/>
                        </a:rPr>
                        <a:t>Zymography</a:t>
                      </a:r>
                      <a:endParaRPr lang="en-US" altLang="en-US" sz="1800">
                        <a:latin typeface="Arial" charset="0"/>
                      </a:endParaRPr>
                    </a:p>
                  </p:txBody>
                </p:sp>
                <p:sp>
                  <p:nvSpPr>
                    <p:cNvPr id="17452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85747" y="3716361"/>
                      <a:ext cx="439738" cy="2127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Char char=""/>
                        <a:defRPr sz="2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buChar char="◦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buChar char="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300">
                          <a:solidFill>
                            <a:srgbClr val="000000"/>
                          </a:solidFill>
                          <a:latin typeface="Arial" charset="0"/>
                        </a:rPr>
                        <a:t>A549</a:t>
                      </a:r>
                      <a:endParaRPr lang="en-US" altLang="en-US" sz="1800">
                        <a:latin typeface="Arial" charset="0"/>
                      </a:endParaRPr>
                    </a:p>
                  </p:txBody>
                </p:sp>
                <p:sp>
                  <p:nvSpPr>
                    <p:cNvPr id="17453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48345" y="3725886"/>
                      <a:ext cx="474663" cy="2127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0" tIns="0" rIns="0" bIns="0">
                      <a:spAutoFit/>
                    </a:bodyPr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Char char=""/>
                        <a:defRPr sz="2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buChar char="◦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buChar char="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buChar char=""/>
                        <a:defRPr sz="20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300">
                          <a:solidFill>
                            <a:srgbClr val="000000"/>
                          </a:solidFill>
                          <a:latin typeface="Arial" charset="0"/>
                        </a:rPr>
                        <a:t>H9C2</a:t>
                      </a:r>
                      <a:endParaRPr lang="en-US" altLang="en-US" sz="1800">
                        <a:latin typeface="Arial" charset="0"/>
                      </a:endParaRPr>
                    </a:p>
                  </p:txBody>
                </p:sp>
              </p:grpSp>
            </p:grpSp>
            <p:grpSp>
              <p:nvGrpSpPr>
                <p:cNvPr id="17440" name="Group 78"/>
                <p:cNvGrpSpPr>
                  <a:grpSpLocks/>
                </p:cNvGrpSpPr>
                <p:nvPr/>
              </p:nvGrpSpPr>
              <p:grpSpPr bwMode="auto">
                <a:xfrm>
                  <a:off x="6751277" y="743649"/>
                  <a:ext cx="1830968" cy="1089735"/>
                  <a:chOff x="6789377" y="724599"/>
                  <a:chExt cx="1830968" cy="1089735"/>
                </a:xfrm>
              </p:grpSpPr>
              <p:sp>
                <p:nvSpPr>
                  <p:cNvPr id="1744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6870126" y="1209675"/>
                    <a:ext cx="198067" cy="1692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100" b="1">
                        <a:solidFill>
                          <a:srgbClr val="000000"/>
                        </a:solidFill>
                        <a:latin typeface="Arial" charset="0"/>
                      </a:rPr>
                      <a:t>66</a:t>
                    </a:r>
                    <a:endParaRPr lang="en-US" altLang="en-US" sz="1100" b="1">
                      <a:latin typeface="Arial" charset="0"/>
                    </a:endParaRPr>
                  </a:p>
                </p:txBody>
              </p:sp>
              <p:sp>
                <p:nvSpPr>
                  <p:cNvPr id="17442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6789377" y="982075"/>
                    <a:ext cx="304800" cy="1692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100" b="1">
                        <a:solidFill>
                          <a:srgbClr val="000000"/>
                        </a:solidFill>
                        <a:latin typeface="Arial" charset="0"/>
                      </a:rPr>
                      <a:t>KDa</a:t>
                    </a:r>
                    <a:endParaRPr lang="en-US" altLang="en-US" sz="1100" b="1">
                      <a:latin typeface="Arial" charset="0"/>
                    </a:endParaRPr>
                  </a:p>
                </p:txBody>
              </p:sp>
              <p:sp>
                <p:nvSpPr>
                  <p:cNvPr id="1744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6872627" y="1645057"/>
                    <a:ext cx="195566" cy="1692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100" b="1">
                        <a:solidFill>
                          <a:srgbClr val="000000"/>
                        </a:solidFill>
                        <a:latin typeface="Arial" charset="0"/>
                      </a:rPr>
                      <a:t>45 </a:t>
                    </a:r>
                    <a:endParaRPr lang="en-US" altLang="en-US" sz="1100" b="1">
                      <a:latin typeface="Arial" charset="0"/>
                    </a:endParaRPr>
                  </a:p>
                </p:txBody>
              </p:sp>
              <p:sp>
                <p:nvSpPr>
                  <p:cNvPr id="1744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6859278" y="1562799"/>
                    <a:ext cx="65" cy="1692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n-US" altLang="en-US" sz="1100" b="1">
                      <a:latin typeface="Arial" charset="0"/>
                    </a:endParaRPr>
                  </a:p>
                </p:txBody>
              </p:sp>
              <p:sp>
                <p:nvSpPr>
                  <p:cNvPr id="17445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7700610" y="953199"/>
                    <a:ext cx="441325" cy="2111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300">
                        <a:solidFill>
                          <a:srgbClr val="000000"/>
                        </a:solidFill>
                        <a:latin typeface="Arial" charset="0"/>
                      </a:rPr>
                      <a:t>A549</a:t>
                    </a:r>
                    <a:endParaRPr lang="en-US" altLang="en-US" sz="1800">
                      <a:latin typeface="Arial" charset="0"/>
                    </a:endParaRPr>
                  </a:p>
                </p:txBody>
              </p:sp>
              <p:sp>
                <p:nvSpPr>
                  <p:cNvPr id="1744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8145682" y="942567"/>
                    <a:ext cx="474663" cy="2111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300">
                        <a:solidFill>
                          <a:srgbClr val="000000"/>
                        </a:solidFill>
                        <a:latin typeface="Arial" charset="0"/>
                      </a:rPr>
                      <a:t>H9C2</a:t>
                    </a:r>
                    <a:endParaRPr lang="en-US" altLang="en-US" sz="1800">
                      <a:latin typeface="Arial" charset="0"/>
                    </a:endParaRPr>
                  </a:p>
                </p:txBody>
              </p:sp>
              <p:sp>
                <p:nvSpPr>
                  <p:cNvPr id="1744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7099888" y="953199"/>
                    <a:ext cx="566738" cy="2111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300">
                        <a:solidFill>
                          <a:srgbClr val="000000"/>
                        </a:solidFill>
                        <a:latin typeface="Arial" charset="0"/>
                      </a:rPr>
                      <a:t>Marker</a:t>
                    </a:r>
                    <a:endParaRPr lang="en-US" altLang="en-US" sz="1800">
                      <a:latin typeface="Arial" charset="0"/>
                    </a:endParaRPr>
                  </a:p>
                </p:txBody>
              </p:sp>
              <p:sp>
                <p:nvSpPr>
                  <p:cNvPr id="17448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7357753" y="724599"/>
                    <a:ext cx="856453" cy="2000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ts val="400"/>
                      </a:spcBef>
                      <a:buClr>
                        <a:schemeClr val="accent1"/>
                      </a:buClr>
                      <a:buSzPct val="68000"/>
                      <a:buFont typeface="Wingdings 3" pitchFamily="18" charset="2"/>
                      <a:buChar char=""/>
                      <a:defRPr sz="27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1pPr>
                    <a:lvl2pPr marL="742950" indent="-285750" eaLnBrk="0" hangingPunct="0">
                      <a:spcBef>
                        <a:spcPts val="325"/>
                      </a:spcBef>
                      <a:buClr>
                        <a:schemeClr val="accent1"/>
                      </a:buClr>
                      <a:buFont typeface="Verdana" pitchFamily="34" charset="0"/>
                      <a:buChar char="◦"/>
                      <a:defRPr sz="23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2pPr>
                    <a:lvl3pPr marL="11430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SzPct val="100000"/>
                      <a:buFont typeface="Wingdings 2" pitchFamily="18" charset="2"/>
                      <a:buChar char=""/>
                      <a:defRPr sz="21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3pPr>
                    <a:lvl4pPr marL="16002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4pPr>
                    <a:lvl5pPr marL="2057400" indent="-228600" eaLnBrk="0" hangingPunct="0">
                      <a:spcBef>
                        <a:spcPts val="350"/>
                      </a:spcBef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35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Font typeface="Wingdings 2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Lucida Sans Unicode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1300" b="1">
                        <a:solidFill>
                          <a:srgbClr val="000000"/>
                        </a:solidFill>
                        <a:latin typeface="Arial" charset="0"/>
                      </a:rPr>
                      <a:t>SDS-PAGE</a:t>
                    </a:r>
                    <a:endParaRPr lang="en-US" altLang="en-US" sz="1800">
                      <a:latin typeface="Arial" charset="0"/>
                    </a:endParaRPr>
                  </a:p>
                </p:txBody>
              </p:sp>
            </p:grpSp>
          </p:grpSp>
        </p:grpSp>
        <p:sp>
          <p:nvSpPr>
            <p:cNvPr id="17433" name="Rectangle 60"/>
            <p:cNvSpPr>
              <a:spLocks noChangeArrowheads="1"/>
            </p:cNvSpPr>
            <p:nvPr/>
          </p:nvSpPr>
          <p:spPr bwMode="auto">
            <a:xfrm>
              <a:off x="807794" y="5673084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latin typeface="Arial" charset="0"/>
                </a:rPr>
                <a:t>C</a:t>
              </a:r>
              <a:endParaRPr lang="en-US" altLang="en-US" sz="1800">
                <a:latin typeface="Arial" charset="0"/>
              </a:endParaRPr>
            </a:p>
          </p:txBody>
        </p:sp>
        <p:pic>
          <p:nvPicPr>
            <p:cNvPr id="17434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2012" y="4599138"/>
              <a:ext cx="2039028" cy="172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5" name="Rectangle 62"/>
            <p:cNvSpPr>
              <a:spLocks noChangeArrowheads="1"/>
            </p:cNvSpPr>
            <p:nvPr/>
          </p:nvSpPr>
          <p:spPr bwMode="auto">
            <a:xfrm>
              <a:off x="2661403" y="4251865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latin typeface="Arial" charset="0"/>
                </a:rPr>
                <a:t>D</a:t>
              </a:r>
              <a:endParaRPr lang="en-US" altLang="en-US" sz="1800">
                <a:latin typeface="Arial" charset="0"/>
              </a:endParaRPr>
            </a:p>
          </p:txBody>
        </p:sp>
        <p:sp>
          <p:nvSpPr>
            <p:cNvPr id="17436" name="Rectangle 18"/>
            <p:cNvSpPr>
              <a:spLocks noChangeArrowheads="1"/>
            </p:cNvSpPr>
            <p:nvPr/>
          </p:nvSpPr>
          <p:spPr bwMode="auto">
            <a:xfrm>
              <a:off x="3280049" y="4377970"/>
              <a:ext cx="101951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00" b="1">
                  <a:solidFill>
                    <a:srgbClr val="000000"/>
                  </a:solidFill>
                  <a:latin typeface="Arial" charset="0"/>
                </a:rPr>
                <a:t>MMP2 ELISA</a:t>
              </a:r>
              <a:endParaRPr lang="en-US" altLang="en-US" sz="1800">
                <a:latin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1614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5105400"/>
          </a:xfrm>
        </p:spPr>
        <p:txBody>
          <a:bodyPr/>
          <a:lstStyle/>
          <a:p>
            <a:pPr algn="ctr" eaLnBrk="1" hangingPunct="1"/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COMBINATION THERAPY</a:t>
            </a:r>
          </a:p>
        </p:txBody>
      </p:sp>
    </p:spTree>
    <p:extLst>
      <p:ext uri="{BB962C8B-B14F-4D97-AF65-F5344CB8AC3E}">
        <p14:creationId xmlns:p14="http://schemas.microsoft.com/office/powerpoint/2010/main" val="406474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946359" cy="6114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345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519113" y="5662613"/>
            <a:ext cx="81518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charset="0"/>
              </a:rPr>
              <a:t>Tumor growth inhibition (A) and tumor cell apoptosis analyzed by TUNEL assay (B). Dose: 5mg/Kg PTX. 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624388" y="4614863"/>
            <a:ext cx="4303712" cy="954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charset="0"/>
              </a:rPr>
              <a:t>a, HBSS; b, TATp-PEG1000-PE/PEG2000-peptide-PTX (nonsensitive); c, PEG2000-PE/PTX; d, Free PTX; </a:t>
            </a:r>
            <a:r>
              <a:rPr lang="en-US" altLang="en-US" sz="1400">
                <a:solidFill>
                  <a:srgbClr val="FF0000"/>
                </a:solidFill>
                <a:latin typeface="Arial" charset="0"/>
              </a:rPr>
              <a:t>e, TATp-PEG1000-PE/PEG2000-peptide-PTX (MMP2-sensitive)</a:t>
            </a:r>
          </a:p>
        </p:txBody>
      </p:sp>
      <p:sp>
        <p:nvSpPr>
          <p:cNvPr id="73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8565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Tumor Growth Inhibition and Tumor Cell Apoptosis</a:t>
            </a:r>
            <a:endParaRPr lang="en-US" sz="28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60388" y="971550"/>
            <a:ext cx="3905250" cy="4394200"/>
            <a:chOff x="560593" y="972093"/>
            <a:chExt cx="3904921" cy="4393829"/>
          </a:xfrm>
        </p:grpSpPr>
        <p:pic>
          <p:nvPicPr>
            <p:cNvPr id="2152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2" t="5643" r="18831" b="5931"/>
            <a:stretch>
              <a:fillRect/>
            </a:stretch>
          </p:blipFill>
          <p:spPr bwMode="auto">
            <a:xfrm>
              <a:off x="560593" y="1155607"/>
              <a:ext cx="3849681" cy="3074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26" name="Group 107"/>
            <p:cNvGrpSpPr>
              <a:grpSpLocks/>
            </p:cNvGrpSpPr>
            <p:nvPr/>
          </p:nvGrpSpPr>
          <p:grpSpPr bwMode="auto">
            <a:xfrm>
              <a:off x="1405781" y="1523863"/>
              <a:ext cx="1481156" cy="1328877"/>
              <a:chOff x="1480409" y="2792743"/>
              <a:chExt cx="1481156" cy="1328877"/>
            </a:xfrm>
          </p:grpSpPr>
          <p:grpSp>
            <p:nvGrpSpPr>
              <p:cNvPr id="21544" name="Group 70"/>
              <p:cNvGrpSpPr>
                <a:grpSpLocks/>
              </p:cNvGrpSpPr>
              <p:nvPr/>
            </p:nvGrpSpPr>
            <p:grpSpPr bwMode="auto">
              <a:xfrm>
                <a:off x="1480409" y="2792743"/>
                <a:ext cx="807634" cy="1328877"/>
                <a:chOff x="942224" y="2980898"/>
                <a:chExt cx="671544" cy="994459"/>
              </a:xfrm>
            </p:grpSpPr>
            <p:pic>
              <p:nvPicPr>
                <p:cNvPr id="21549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351" t="21638" r="13974" b="54393"/>
                <a:stretch>
                  <a:fillRect/>
                </a:stretch>
              </p:blipFill>
              <p:spPr bwMode="auto">
                <a:xfrm>
                  <a:off x="942224" y="3044161"/>
                  <a:ext cx="313841" cy="9311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50" name="TextBox 69"/>
                <p:cNvSpPr txBox="1">
                  <a:spLocks noChangeArrowheads="1"/>
                </p:cNvSpPr>
                <p:nvPr/>
              </p:nvSpPr>
              <p:spPr bwMode="auto">
                <a:xfrm>
                  <a:off x="1260435" y="3598401"/>
                  <a:ext cx="353333" cy="3224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200">
                      <a:latin typeface="Arial" charset="0"/>
                    </a:rPr>
                    <a:t>c</a:t>
                  </a:r>
                </a:p>
              </p:txBody>
            </p:sp>
            <p:sp>
              <p:nvSpPr>
                <p:cNvPr id="21551" name="TextBox 70"/>
                <p:cNvSpPr txBox="1">
                  <a:spLocks noChangeArrowheads="1"/>
                </p:cNvSpPr>
                <p:nvPr/>
              </p:nvSpPr>
              <p:spPr bwMode="auto">
                <a:xfrm>
                  <a:off x="1246811" y="3293700"/>
                  <a:ext cx="347690" cy="3224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200">
                      <a:latin typeface="Arial" charset="0"/>
                    </a:rPr>
                    <a:t>b</a:t>
                  </a:r>
                </a:p>
              </p:txBody>
            </p:sp>
            <p:sp>
              <p:nvSpPr>
                <p:cNvPr id="21552" name="Rectangle 71"/>
                <p:cNvSpPr>
                  <a:spLocks noChangeArrowheads="1"/>
                </p:cNvSpPr>
                <p:nvPr/>
              </p:nvSpPr>
              <p:spPr bwMode="auto">
                <a:xfrm>
                  <a:off x="1249241" y="2980898"/>
                  <a:ext cx="356862" cy="3224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200">
                      <a:latin typeface="Arial" charset="0"/>
                    </a:rPr>
                    <a:t>a</a:t>
                  </a:r>
                </a:p>
              </p:txBody>
            </p:sp>
          </p:grpSp>
          <p:grpSp>
            <p:nvGrpSpPr>
              <p:cNvPr id="21545" name="Group 69"/>
              <p:cNvGrpSpPr>
                <a:grpSpLocks/>
              </p:cNvGrpSpPr>
              <p:nvPr/>
            </p:nvGrpSpPr>
            <p:grpSpPr bwMode="auto">
              <a:xfrm>
                <a:off x="2111982" y="2814372"/>
                <a:ext cx="849583" cy="897826"/>
                <a:chOff x="1752993" y="3134956"/>
                <a:chExt cx="691750" cy="647745"/>
              </a:xfrm>
            </p:grpSpPr>
            <p:sp>
              <p:nvSpPr>
                <p:cNvPr id="21546" name="Rectangle 55"/>
                <p:cNvSpPr>
                  <a:spLocks noChangeArrowheads="1"/>
                </p:cNvSpPr>
                <p:nvPr/>
              </p:nvSpPr>
              <p:spPr bwMode="auto">
                <a:xfrm>
                  <a:off x="2094030" y="3417386"/>
                  <a:ext cx="350713" cy="3108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200">
                      <a:latin typeface="Arial" charset="0"/>
                    </a:rPr>
                    <a:t>e</a:t>
                  </a:r>
                </a:p>
              </p:txBody>
            </p:sp>
            <p:sp>
              <p:nvSpPr>
                <p:cNvPr id="21547" name="TextBox 66"/>
                <p:cNvSpPr txBox="1">
                  <a:spLocks noChangeArrowheads="1"/>
                </p:cNvSpPr>
                <p:nvPr/>
              </p:nvSpPr>
              <p:spPr bwMode="auto">
                <a:xfrm>
                  <a:off x="2079869" y="3134956"/>
                  <a:ext cx="314749" cy="3108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2200">
                      <a:latin typeface="Arial" charset="0"/>
                    </a:rPr>
                    <a:t>d</a:t>
                  </a:r>
                </a:p>
              </p:txBody>
            </p:sp>
            <p:pic>
              <p:nvPicPr>
                <p:cNvPr id="21548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351" t="44530" r="13974" b="38486"/>
                <a:stretch>
                  <a:fillRect/>
                </a:stretch>
              </p:blipFill>
              <p:spPr bwMode="auto">
                <a:xfrm>
                  <a:off x="1752993" y="3160167"/>
                  <a:ext cx="312512" cy="6225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21527" name="Group 104"/>
            <p:cNvGrpSpPr>
              <a:grpSpLocks/>
            </p:cNvGrpSpPr>
            <p:nvPr/>
          </p:nvGrpSpPr>
          <p:grpSpPr bwMode="auto">
            <a:xfrm>
              <a:off x="3209820" y="2766368"/>
              <a:ext cx="1255694" cy="683873"/>
              <a:chOff x="3230308" y="4218147"/>
              <a:chExt cx="1255694" cy="683873"/>
            </a:xfrm>
          </p:grpSpPr>
          <p:sp>
            <p:nvSpPr>
              <p:cNvPr id="21540" name="TextBox 75"/>
              <p:cNvSpPr txBox="1">
                <a:spLocks noChangeArrowheads="1"/>
              </p:cNvSpPr>
              <p:nvPr/>
            </p:nvSpPr>
            <p:spPr bwMode="auto">
              <a:xfrm>
                <a:off x="4057884" y="4218147"/>
                <a:ext cx="42811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600">
                    <a:latin typeface="Arial" charset="0"/>
                  </a:rPr>
                  <a:t>*</a:t>
                </a:r>
              </a:p>
            </p:txBody>
          </p:sp>
          <p:sp>
            <p:nvSpPr>
              <p:cNvPr id="21541" name="TextBox 76"/>
              <p:cNvSpPr txBox="1">
                <a:spLocks noChangeArrowheads="1"/>
              </p:cNvSpPr>
              <p:nvPr/>
            </p:nvSpPr>
            <p:spPr bwMode="auto">
              <a:xfrm>
                <a:off x="3777654" y="4280147"/>
                <a:ext cx="42811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600">
                    <a:latin typeface="Arial" charset="0"/>
                  </a:rPr>
                  <a:t>*</a:t>
                </a:r>
              </a:p>
            </p:txBody>
          </p:sp>
          <p:sp>
            <p:nvSpPr>
              <p:cNvPr id="21542" name="TextBox 77"/>
              <p:cNvSpPr txBox="1">
                <a:spLocks noChangeArrowheads="1"/>
              </p:cNvSpPr>
              <p:nvPr/>
            </p:nvSpPr>
            <p:spPr bwMode="auto">
              <a:xfrm>
                <a:off x="3481975" y="4333854"/>
                <a:ext cx="42811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600">
                    <a:latin typeface="Arial" charset="0"/>
                  </a:rPr>
                  <a:t>*</a:t>
                </a:r>
              </a:p>
            </p:txBody>
          </p:sp>
          <p:sp>
            <p:nvSpPr>
              <p:cNvPr id="21543" name="TextBox 78"/>
              <p:cNvSpPr txBox="1">
                <a:spLocks noChangeArrowheads="1"/>
              </p:cNvSpPr>
              <p:nvPr/>
            </p:nvSpPr>
            <p:spPr bwMode="auto">
              <a:xfrm>
                <a:off x="3230308" y="4409577"/>
                <a:ext cx="428118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600">
                    <a:latin typeface="Arial" charset="0"/>
                  </a:rPr>
                  <a:t>*</a:t>
                </a:r>
              </a:p>
            </p:txBody>
          </p:sp>
        </p:grpSp>
        <p:sp>
          <p:nvSpPr>
            <p:cNvPr id="21528" name="TextBox 79"/>
            <p:cNvSpPr txBox="1">
              <a:spLocks noChangeArrowheads="1"/>
            </p:cNvSpPr>
            <p:nvPr/>
          </p:nvSpPr>
          <p:spPr bwMode="auto">
            <a:xfrm>
              <a:off x="1348561" y="4335278"/>
              <a:ext cx="27431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charset="0"/>
                </a:rPr>
                <a:t>Days post-administration</a:t>
              </a:r>
            </a:p>
          </p:txBody>
        </p:sp>
        <p:grpSp>
          <p:nvGrpSpPr>
            <p:cNvPr id="21529" name="Group 104"/>
            <p:cNvGrpSpPr>
              <a:grpSpLocks/>
            </p:cNvGrpSpPr>
            <p:nvPr/>
          </p:nvGrpSpPr>
          <p:grpSpPr bwMode="auto">
            <a:xfrm>
              <a:off x="1356609" y="4221126"/>
              <a:ext cx="1887532" cy="182880"/>
              <a:chOff x="1327479" y="5540915"/>
              <a:chExt cx="1887532" cy="182880"/>
            </a:xfrm>
          </p:grpSpPr>
          <p:cxnSp>
            <p:nvCxnSpPr>
              <p:cNvPr id="82" name="Straight Arrow Connector 81"/>
              <p:cNvCxnSpPr/>
              <p:nvPr/>
            </p:nvCxnSpPr>
            <p:spPr>
              <a:xfrm flipV="1">
                <a:off x="1326733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 flipV="1">
                <a:off x="1594998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/>
              <p:nvPr/>
            </p:nvCxnSpPr>
            <p:spPr>
              <a:xfrm flipV="1">
                <a:off x="1855327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flipV="1">
                <a:off x="2139465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flipV="1">
                <a:off x="2398206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 flipV="1">
                <a:off x="2685519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/>
              <p:nvPr/>
            </p:nvCxnSpPr>
            <p:spPr>
              <a:xfrm flipV="1">
                <a:off x="2958546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 flipV="1">
                <a:off x="3215699" y="5541221"/>
                <a:ext cx="0" cy="18254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w="sm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53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914" y="4570394"/>
              <a:ext cx="3548062" cy="79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31" name="TextBox 90"/>
            <p:cNvSpPr txBox="1">
              <a:spLocks noChangeArrowheads="1"/>
            </p:cNvSpPr>
            <p:nvPr/>
          </p:nvSpPr>
          <p:spPr bwMode="auto">
            <a:xfrm>
              <a:off x="705870" y="972093"/>
              <a:ext cx="6999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charset="0"/>
                </a:rPr>
                <a:t>A</a:t>
              </a:r>
            </a:p>
          </p:txBody>
        </p:sp>
      </p:grpSp>
      <p:grpSp>
        <p:nvGrpSpPr>
          <p:cNvPr id="8" name="Group 1"/>
          <p:cNvGrpSpPr>
            <a:grpSpLocks/>
          </p:cNvGrpSpPr>
          <p:nvPr/>
        </p:nvGrpSpPr>
        <p:grpSpPr bwMode="auto">
          <a:xfrm>
            <a:off x="4511675" y="1155700"/>
            <a:ext cx="4356100" cy="3252788"/>
            <a:chOff x="4512072" y="1155607"/>
            <a:chExt cx="4355366" cy="3253125"/>
          </a:xfrm>
        </p:grpSpPr>
        <p:sp>
          <p:nvSpPr>
            <p:cNvPr id="21511" name="TextBox 9"/>
            <p:cNvSpPr txBox="1">
              <a:spLocks noChangeArrowheads="1"/>
            </p:cNvSpPr>
            <p:nvPr/>
          </p:nvSpPr>
          <p:spPr bwMode="auto">
            <a:xfrm>
              <a:off x="4512072" y="1155607"/>
              <a:ext cx="6999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charset="0"/>
                </a:rPr>
                <a:t>B</a:t>
              </a:r>
            </a:p>
          </p:txBody>
        </p:sp>
        <p:sp>
          <p:nvSpPr>
            <p:cNvPr id="21512" name="TextBox 23"/>
            <p:cNvSpPr txBox="1">
              <a:spLocks noChangeArrowheads="1"/>
            </p:cNvSpPr>
            <p:nvPr/>
          </p:nvSpPr>
          <p:spPr bwMode="auto">
            <a:xfrm>
              <a:off x="5429898" y="2425184"/>
              <a:ext cx="7107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400"/>
                </a:spcBef>
                <a:buClr>
                  <a:schemeClr val="accent1"/>
                </a:buClr>
                <a:buSzPct val="68000"/>
                <a:buFont typeface="Wingdings 3" pitchFamily="18" charset="2"/>
                <a:buChar char=""/>
                <a:defRPr sz="2700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 eaLnBrk="0" hangingPunct="0">
                <a:spcBef>
                  <a:spcPts val="325"/>
                </a:spcBef>
                <a:buClr>
                  <a:schemeClr val="accent1"/>
                </a:buClr>
                <a:buFont typeface="Verdana" pitchFamily="34" charset="0"/>
                <a:buChar char="◦"/>
                <a:defRPr sz="2300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 eaLnBrk="0" hangingPunct="0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 pitchFamily="18" charset="2"/>
                <a:buChar char=""/>
                <a:defRPr sz="2100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1900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 eaLnBrk="0" hangingPunct="0">
                <a:spcBef>
                  <a:spcPts val="350"/>
                </a:spcBef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eaLnBrk="0" fontAlgn="base" hangingPunct="0">
                <a:spcBef>
                  <a:spcPts val="350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"/>
                <a:defRPr sz="2000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  <a:latin typeface="Arial" charset="0"/>
                </a:rPr>
                <a:t>50µm</a:t>
              </a:r>
            </a:p>
          </p:txBody>
        </p:sp>
        <p:grpSp>
          <p:nvGrpSpPr>
            <p:cNvPr id="21513" name="Group 153"/>
            <p:cNvGrpSpPr>
              <a:grpSpLocks/>
            </p:cNvGrpSpPr>
            <p:nvPr/>
          </p:nvGrpSpPr>
          <p:grpSpPr bwMode="auto">
            <a:xfrm>
              <a:off x="4684485" y="1580436"/>
              <a:ext cx="4182953" cy="2828296"/>
              <a:chOff x="4585450" y="2296578"/>
              <a:chExt cx="4182953" cy="2828296"/>
            </a:xfrm>
          </p:grpSpPr>
          <p:pic>
            <p:nvPicPr>
              <p:cNvPr id="21514" name="Picture 1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016" y="3753274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5" name="Picture 1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016" y="2353167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6" name="Picture 20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5450" y="3753274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7" name="Picture 21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6803" y="2353167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8" name="Picture 3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5450" y="2353167"/>
                <a:ext cx="1371600" cy="137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519" name="TextBox 97"/>
              <p:cNvSpPr txBox="1">
                <a:spLocks noChangeArrowheads="1"/>
              </p:cNvSpPr>
              <p:nvPr/>
            </p:nvSpPr>
            <p:spPr bwMode="auto">
              <a:xfrm>
                <a:off x="4596929" y="2296578"/>
                <a:ext cx="40515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200">
                    <a:solidFill>
                      <a:schemeClr val="bg1"/>
                    </a:solidFill>
                    <a:latin typeface="Arial" charset="0"/>
                  </a:rPr>
                  <a:t>a</a:t>
                </a:r>
              </a:p>
            </p:txBody>
          </p:sp>
          <p:sp>
            <p:nvSpPr>
              <p:cNvPr id="21520" name="TextBox 98"/>
              <p:cNvSpPr txBox="1">
                <a:spLocks noChangeArrowheads="1"/>
              </p:cNvSpPr>
              <p:nvPr/>
            </p:nvSpPr>
            <p:spPr bwMode="auto">
              <a:xfrm>
                <a:off x="5999944" y="2296578"/>
                <a:ext cx="40515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200">
                    <a:solidFill>
                      <a:schemeClr val="bg1"/>
                    </a:solidFill>
                    <a:latin typeface="Arial" charset="0"/>
                  </a:rPr>
                  <a:t>b</a:t>
                </a:r>
              </a:p>
            </p:txBody>
          </p:sp>
          <p:sp>
            <p:nvSpPr>
              <p:cNvPr id="21521" name="TextBox 99"/>
              <p:cNvSpPr txBox="1">
                <a:spLocks noChangeArrowheads="1"/>
              </p:cNvSpPr>
              <p:nvPr/>
            </p:nvSpPr>
            <p:spPr bwMode="auto">
              <a:xfrm>
                <a:off x="7394255" y="2296578"/>
                <a:ext cx="40515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200">
                    <a:solidFill>
                      <a:schemeClr val="bg1"/>
                    </a:solidFill>
                    <a:latin typeface="Arial" charset="0"/>
                  </a:rPr>
                  <a:t>c</a:t>
                </a:r>
              </a:p>
            </p:txBody>
          </p:sp>
          <p:sp>
            <p:nvSpPr>
              <p:cNvPr id="21522" name="TextBox 100"/>
              <p:cNvSpPr txBox="1">
                <a:spLocks noChangeArrowheads="1"/>
              </p:cNvSpPr>
              <p:nvPr/>
            </p:nvSpPr>
            <p:spPr bwMode="auto">
              <a:xfrm>
                <a:off x="4586881" y="3704505"/>
                <a:ext cx="40515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200">
                    <a:solidFill>
                      <a:schemeClr val="bg1"/>
                    </a:solidFill>
                    <a:latin typeface="Arial" charset="0"/>
                  </a:rPr>
                  <a:t>d</a:t>
                </a:r>
              </a:p>
            </p:txBody>
          </p:sp>
          <p:sp>
            <p:nvSpPr>
              <p:cNvPr id="21523" name="TextBox 101"/>
              <p:cNvSpPr txBox="1">
                <a:spLocks noChangeArrowheads="1"/>
              </p:cNvSpPr>
              <p:nvPr/>
            </p:nvSpPr>
            <p:spPr bwMode="auto">
              <a:xfrm>
                <a:off x="5987644" y="3688741"/>
                <a:ext cx="40515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200">
                    <a:solidFill>
                      <a:schemeClr val="bg1"/>
                    </a:solidFill>
                    <a:latin typeface="Arial" charset="0"/>
                  </a:rPr>
                  <a:t>e</a:t>
                </a:r>
              </a:p>
            </p:txBody>
          </p:sp>
          <p:sp>
            <p:nvSpPr>
              <p:cNvPr id="21524" name="TextBox 102"/>
              <p:cNvSpPr txBox="1">
                <a:spLocks noChangeArrowheads="1"/>
              </p:cNvSpPr>
              <p:nvPr/>
            </p:nvSpPr>
            <p:spPr bwMode="auto">
              <a:xfrm>
                <a:off x="5260862" y="3178487"/>
                <a:ext cx="80332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 sz="2000"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solidFill>
                      <a:schemeClr val="bg1"/>
                    </a:solidFill>
                    <a:latin typeface="Arial" charset="0"/>
                  </a:rPr>
                  <a:t>50µm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95995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m 121" descr="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590800"/>
            <a:ext cx="32385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09600"/>
            <a:ext cx="8458200" cy="20159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. Schematic structure of survivin siRNA-S−S-PE/PXL PEG-PE mixed micelle. 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Physic characteristics of survivin siRNA PM and PM containing  survivin siRNA and PTX in combination (survivin siRNA/PXL PM)</a:t>
            </a:r>
          </a:p>
        </p:txBody>
      </p:sp>
      <p:graphicFrame>
        <p:nvGraphicFramePr>
          <p:cNvPr id="5" name="Table 6"/>
          <p:cNvGraphicFramePr>
            <a:graphicFrameLocks noGrp="1"/>
          </p:cNvGraphicFramePr>
          <p:nvPr/>
        </p:nvGraphicFramePr>
        <p:xfrm>
          <a:off x="3733800" y="3276600"/>
          <a:ext cx="502920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765"/>
                <a:gridCol w="1247305"/>
                <a:gridCol w="15631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Formulation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Diameter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(nm ± SD)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P.I. ± SD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Survivin siRNA PM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21.5 ± 3.3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0.160 ± 0.05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Survivin siRNA/PXL PM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25.0 ± 3.6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0.190 ± 0.07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14738" y="2568575"/>
            <a:ext cx="304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590800"/>
            <a:ext cx="304800" cy="4619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4316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Прямоугольник 327"/>
          <p:cNvSpPr/>
          <p:nvPr/>
        </p:nvSpPr>
        <p:spPr>
          <a:xfrm>
            <a:off x="4733925" y="1501775"/>
            <a:ext cx="3505200" cy="3108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683" name="TextBox 2"/>
          <p:cNvSpPr txBox="1">
            <a:spLocks noChangeArrowheads="1"/>
          </p:cNvSpPr>
          <p:nvPr/>
        </p:nvSpPr>
        <p:spPr bwMode="auto">
          <a:xfrm>
            <a:off x="457200" y="381000"/>
            <a:ext cx="8343900" cy="8318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  <a:cs typeface="Arial" pitchFamily="34" charset="0"/>
              </a:rPr>
              <a:t>Doxorubicin cytotoxicity in (A) resistant and (B) sensitive MCF-7 cells after treatment with siRNA nanopreparations </a:t>
            </a:r>
          </a:p>
        </p:txBody>
      </p:sp>
      <p:sp>
        <p:nvSpPr>
          <p:cNvPr id="41988" name="TextBox 1"/>
          <p:cNvSpPr txBox="1">
            <a:spLocks noChangeArrowheads="1"/>
          </p:cNvSpPr>
          <p:nvPr/>
        </p:nvSpPr>
        <p:spPr bwMode="auto">
          <a:xfrm>
            <a:off x="762000" y="5029200"/>
            <a:ext cx="7620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altLang="zh-CN" sz="1600">
                <a:ea typeface="宋体" pitchFamily="2" charset="-122"/>
                <a:cs typeface="Arial" charset="0"/>
              </a:rPr>
              <a:t>MCF-7 resistant and sensitive cells were treated with formulations prepared with siRNA targeting MDR-1 (siMDR). Cells were treated with doxorubicin (1µg/mL) for 24, 48, 72 and 96 h and cell viability was measured. Data are expressed as the mean ± SD (n=3). </a:t>
            </a:r>
          </a:p>
          <a:p>
            <a:pPr algn="just" eaLnBrk="1" hangingPunct="1"/>
            <a:endParaRPr lang="en-US" sz="1600">
              <a:ea typeface="宋体" pitchFamily="2" charset="-122"/>
              <a:cs typeface="Arial" charset="0"/>
            </a:endParaRPr>
          </a:p>
        </p:txBody>
      </p:sp>
      <p:grpSp>
        <p:nvGrpSpPr>
          <p:cNvPr id="41989" name="Group 176"/>
          <p:cNvGrpSpPr>
            <a:grpSpLocks/>
          </p:cNvGrpSpPr>
          <p:nvPr/>
        </p:nvGrpSpPr>
        <p:grpSpPr bwMode="auto">
          <a:xfrm>
            <a:off x="1066800" y="1501775"/>
            <a:ext cx="3627438" cy="3117850"/>
            <a:chOff x="1066800" y="1501775"/>
            <a:chExt cx="3627438" cy="3117850"/>
          </a:xfrm>
        </p:grpSpPr>
        <p:sp>
          <p:nvSpPr>
            <p:cNvPr id="71951" name="Прямоугольник 71950"/>
            <p:cNvSpPr/>
            <p:nvPr/>
          </p:nvSpPr>
          <p:spPr>
            <a:xfrm>
              <a:off x="1066800" y="1511300"/>
              <a:ext cx="3505200" cy="31083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074" name="Rectangle 7"/>
            <p:cNvSpPr>
              <a:spLocks noChangeArrowheads="1"/>
            </p:cNvSpPr>
            <p:nvPr/>
          </p:nvSpPr>
          <p:spPr bwMode="auto">
            <a:xfrm>
              <a:off x="1781175" y="1736725"/>
              <a:ext cx="2435225" cy="225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75" name="Rectangle 8"/>
            <p:cNvSpPr>
              <a:spLocks noChangeArrowheads="1"/>
            </p:cNvSpPr>
            <p:nvPr/>
          </p:nvSpPr>
          <p:spPr bwMode="auto">
            <a:xfrm>
              <a:off x="1838325" y="4281488"/>
              <a:ext cx="250507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</a:rPr>
                <a:t>Doxorubicin incubation time</a:t>
              </a:r>
              <a:endParaRPr lang="en-US"/>
            </a:p>
          </p:txBody>
        </p:sp>
        <p:sp>
          <p:nvSpPr>
            <p:cNvPr id="42076" name="Rectangle 9"/>
            <p:cNvSpPr>
              <a:spLocks noChangeArrowheads="1"/>
            </p:cNvSpPr>
            <p:nvPr/>
          </p:nvSpPr>
          <p:spPr bwMode="auto">
            <a:xfrm rot="-5400000">
              <a:off x="638175" y="2662238"/>
              <a:ext cx="132397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</a:rPr>
                <a:t>Cell Viability (%)</a:t>
              </a:r>
              <a:endParaRPr lang="en-US"/>
            </a:p>
          </p:txBody>
        </p:sp>
        <p:sp>
          <p:nvSpPr>
            <p:cNvPr id="42077" name="Line 10"/>
            <p:cNvSpPr>
              <a:spLocks noChangeShapeType="1"/>
            </p:cNvSpPr>
            <p:nvPr/>
          </p:nvSpPr>
          <p:spPr bwMode="auto">
            <a:xfrm>
              <a:off x="1781175" y="3987800"/>
              <a:ext cx="2436813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78" name="Line 11"/>
            <p:cNvSpPr>
              <a:spLocks noChangeShapeType="1"/>
            </p:cNvSpPr>
            <p:nvPr/>
          </p:nvSpPr>
          <p:spPr bwMode="auto">
            <a:xfrm>
              <a:off x="2085975" y="3987800"/>
              <a:ext cx="0" cy="4445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79" name="Rectangle 12"/>
            <p:cNvSpPr>
              <a:spLocks noChangeArrowheads="1"/>
            </p:cNvSpPr>
            <p:nvPr/>
          </p:nvSpPr>
          <p:spPr bwMode="auto">
            <a:xfrm>
              <a:off x="1887538" y="4037013"/>
              <a:ext cx="347662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24 h</a:t>
              </a:r>
              <a:endParaRPr lang="en-US"/>
            </a:p>
          </p:txBody>
        </p:sp>
        <p:sp>
          <p:nvSpPr>
            <p:cNvPr id="42080" name="Line 13"/>
            <p:cNvSpPr>
              <a:spLocks noChangeShapeType="1"/>
            </p:cNvSpPr>
            <p:nvPr/>
          </p:nvSpPr>
          <p:spPr bwMode="auto">
            <a:xfrm>
              <a:off x="2693988" y="3987800"/>
              <a:ext cx="0" cy="4445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81" name="Rectangle 14"/>
            <p:cNvSpPr>
              <a:spLocks noChangeArrowheads="1"/>
            </p:cNvSpPr>
            <p:nvPr/>
          </p:nvSpPr>
          <p:spPr bwMode="auto">
            <a:xfrm>
              <a:off x="2495550" y="4037013"/>
              <a:ext cx="34766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48 h</a:t>
              </a:r>
              <a:endParaRPr lang="en-US"/>
            </a:p>
          </p:txBody>
        </p:sp>
        <p:sp>
          <p:nvSpPr>
            <p:cNvPr id="42082" name="Line 15"/>
            <p:cNvSpPr>
              <a:spLocks noChangeShapeType="1"/>
            </p:cNvSpPr>
            <p:nvPr/>
          </p:nvSpPr>
          <p:spPr bwMode="auto">
            <a:xfrm>
              <a:off x="3303588" y="3987800"/>
              <a:ext cx="0" cy="4445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83" name="Rectangle 16"/>
            <p:cNvSpPr>
              <a:spLocks noChangeArrowheads="1"/>
            </p:cNvSpPr>
            <p:nvPr/>
          </p:nvSpPr>
          <p:spPr bwMode="auto">
            <a:xfrm>
              <a:off x="3105150" y="4037013"/>
              <a:ext cx="34766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72 h</a:t>
              </a:r>
              <a:endParaRPr lang="en-US"/>
            </a:p>
          </p:txBody>
        </p:sp>
        <p:sp>
          <p:nvSpPr>
            <p:cNvPr id="42084" name="Line 17"/>
            <p:cNvSpPr>
              <a:spLocks noChangeShapeType="1"/>
            </p:cNvSpPr>
            <p:nvPr/>
          </p:nvSpPr>
          <p:spPr bwMode="auto">
            <a:xfrm>
              <a:off x="3913188" y="3987800"/>
              <a:ext cx="0" cy="4445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85" name="Rectangle 18"/>
            <p:cNvSpPr>
              <a:spLocks noChangeArrowheads="1"/>
            </p:cNvSpPr>
            <p:nvPr/>
          </p:nvSpPr>
          <p:spPr bwMode="auto">
            <a:xfrm>
              <a:off x="3714750" y="4037013"/>
              <a:ext cx="34766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96 h</a:t>
              </a:r>
              <a:endParaRPr lang="en-US"/>
            </a:p>
          </p:txBody>
        </p:sp>
        <p:sp>
          <p:nvSpPr>
            <p:cNvPr id="42086" name="Line 19"/>
            <p:cNvSpPr>
              <a:spLocks noChangeShapeType="1"/>
            </p:cNvSpPr>
            <p:nvPr/>
          </p:nvSpPr>
          <p:spPr bwMode="auto">
            <a:xfrm flipV="1">
              <a:off x="1781175" y="1736725"/>
              <a:ext cx="0" cy="2251075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87" name="Line 20"/>
            <p:cNvSpPr>
              <a:spLocks noChangeShapeType="1"/>
            </p:cNvSpPr>
            <p:nvPr/>
          </p:nvSpPr>
          <p:spPr bwMode="auto">
            <a:xfrm flipH="1">
              <a:off x="1741488" y="3987800"/>
              <a:ext cx="3968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88" name="Rectangle 21"/>
            <p:cNvSpPr>
              <a:spLocks noChangeArrowheads="1"/>
            </p:cNvSpPr>
            <p:nvPr/>
          </p:nvSpPr>
          <p:spPr bwMode="auto">
            <a:xfrm>
              <a:off x="1589088" y="3887788"/>
              <a:ext cx="100012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2089" name="Line 22"/>
            <p:cNvSpPr>
              <a:spLocks noChangeShapeType="1"/>
            </p:cNvSpPr>
            <p:nvPr/>
          </p:nvSpPr>
          <p:spPr bwMode="auto">
            <a:xfrm flipH="1">
              <a:off x="1741488" y="3613150"/>
              <a:ext cx="3968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90" name="Rectangle 23"/>
            <p:cNvSpPr>
              <a:spLocks noChangeArrowheads="1"/>
            </p:cNvSpPr>
            <p:nvPr/>
          </p:nvSpPr>
          <p:spPr bwMode="auto">
            <a:xfrm>
              <a:off x="1500188" y="3513138"/>
              <a:ext cx="198437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20</a:t>
              </a:r>
              <a:endParaRPr lang="en-US"/>
            </a:p>
          </p:txBody>
        </p:sp>
        <p:sp>
          <p:nvSpPr>
            <p:cNvPr id="42091" name="Line 24"/>
            <p:cNvSpPr>
              <a:spLocks noChangeShapeType="1"/>
            </p:cNvSpPr>
            <p:nvPr/>
          </p:nvSpPr>
          <p:spPr bwMode="auto">
            <a:xfrm flipH="1">
              <a:off x="1741488" y="3236913"/>
              <a:ext cx="3968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92" name="Rectangle 25"/>
            <p:cNvSpPr>
              <a:spLocks noChangeArrowheads="1"/>
            </p:cNvSpPr>
            <p:nvPr/>
          </p:nvSpPr>
          <p:spPr bwMode="auto">
            <a:xfrm>
              <a:off x="1500188" y="3136900"/>
              <a:ext cx="198437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40</a:t>
              </a:r>
              <a:endParaRPr lang="en-US"/>
            </a:p>
          </p:txBody>
        </p:sp>
        <p:sp>
          <p:nvSpPr>
            <p:cNvPr id="42093" name="Line 26"/>
            <p:cNvSpPr>
              <a:spLocks noChangeShapeType="1"/>
            </p:cNvSpPr>
            <p:nvPr/>
          </p:nvSpPr>
          <p:spPr bwMode="auto">
            <a:xfrm flipH="1">
              <a:off x="1741488" y="2862263"/>
              <a:ext cx="3968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94" name="Rectangle 27"/>
            <p:cNvSpPr>
              <a:spLocks noChangeArrowheads="1"/>
            </p:cNvSpPr>
            <p:nvPr/>
          </p:nvSpPr>
          <p:spPr bwMode="auto">
            <a:xfrm>
              <a:off x="1500188" y="2762250"/>
              <a:ext cx="198437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60</a:t>
              </a:r>
              <a:endParaRPr lang="en-US"/>
            </a:p>
          </p:txBody>
        </p:sp>
        <p:sp>
          <p:nvSpPr>
            <p:cNvPr id="42095" name="Line 28"/>
            <p:cNvSpPr>
              <a:spLocks noChangeShapeType="1"/>
            </p:cNvSpPr>
            <p:nvPr/>
          </p:nvSpPr>
          <p:spPr bwMode="auto">
            <a:xfrm flipH="1">
              <a:off x="1741488" y="2486025"/>
              <a:ext cx="3968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96" name="Rectangle 29"/>
            <p:cNvSpPr>
              <a:spLocks noChangeArrowheads="1"/>
            </p:cNvSpPr>
            <p:nvPr/>
          </p:nvSpPr>
          <p:spPr bwMode="auto">
            <a:xfrm>
              <a:off x="1500188" y="2386013"/>
              <a:ext cx="198437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80</a:t>
              </a:r>
              <a:endParaRPr lang="en-US"/>
            </a:p>
          </p:txBody>
        </p:sp>
        <p:sp>
          <p:nvSpPr>
            <p:cNvPr id="42097" name="Line 30"/>
            <p:cNvSpPr>
              <a:spLocks noChangeShapeType="1"/>
            </p:cNvSpPr>
            <p:nvPr/>
          </p:nvSpPr>
          <p:spPr bwMode="auto">
            <a:xfrm flipH="1">
              <a:off x="1741488" y="2111375"/>
              <a:ext cx="3968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98" name="Rectangle 31"/>
            <p:cNvSpPr>
              <a:spLocks noChangeArrowheads="1"/>
            </p:cNvSpPr>
            <p:nvPr/>
          </p:nvSpPr>
          <p:spPr bwMode="auto">
            <a:xfrm>
              <a:off x="1411288" y="2011363"/>
              <a:ext cx="2984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100</a:t>
              </a:r>
              <a:endParaRPr lang="en-US"/>
            </a:p>
          </p:txBody>
        </p:sp>
        <p:sp>
          <p:nvSpPr>
            <p:cNvPr id="42099" name="Line 32"/>
            <p:cNvSpPr>
              <a:spLocks noChangeShapeType="1"/>
            </p:cNvSpPr>
            <p:nvPr/>
          </p:nvSpPr>
          <p:spPr bwMode="auto">
            <a:xfrm flipH="1">
              <a:off x="1741488" y="1736725"/>
              <a:ext cx="3968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0" name="Rectangle 33"/>
            <p:cNvSpPr>
              <a:spLocks noChangeArrowheads="1"/>
            </p:cNvSpPr>
            <p:nvPr/>
          </p:nvSpPr>
          <p:spPr bwMode="auto">
            <a:xfrm>
              <a:off x="1411288" y="1635125"/>
              <a:ext cx="2984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120</a:t>
              </a:r>
              <a:endParaRPr lang="en-US"/>
            </a:p>
          </p:txBody>
        </p:sp>
        <p:sp>
          <p:nvSpPr>
            <p:cNvPr id="42101" name="Line 34"/>
            <p:cNvSpPr>
              <a:spLocks noChangeShapeType="1"/>
            </p:cNvSpPr>
            <p:nvPr/>
          </p:nvSpPr>
          <p:spPr bwMode="auto">
            <a:xfrm>
              <a:off x="2085975" y="2122488"/>
              <a:ext cx="0" cy="230187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2" name="Line 35"/>
            <p:cNvSpPr>
              <a:spLocks noChangeShapeType="1"/>
            </p:cNvSpPr>
            <p:nvPr/>
          </p:nvSpPr>
          <p:spPr bwMode="auto">
            <a:xfrm>
              <a:off x="2049463" y="2122488"/>
              <a:ext cx="7143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3" name="Line 36"/>
            <p:cNvSpPr>
              <a:spLocks noChangeShapeType="1"/>
            </p:cNvSpPr>
            <p:nvPr/>
          </p:nvSpPr>
          <p:spPr bwMode="auto">
            <a:xfrm flipH="1">
              <a:off x="2049463" y="2122488"/>
              <a:ext cx="7143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4" name="Line 37"/>
            <p:cNvSpPr>
              <a:spLocks noChangeShapeType="1"/>
            </p:cNvSpPr>
            <p:nvPr/>
          </p:nvSpPr>
          <p:spPr bwMode="auto">
            <a:xfrm>
              <a:off x="2049463" y="2352675"/>
              <a:ext cx="7143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5" name="Line 38"/>
            <p:cNvSpPr>
              <a:spLocks noChangeShapeType="1"/>
            </p:cNvSpPr>
            <p:nvPr/>
          </p:nvSpPr>
          <p:spPr bwMode="auto">
            <a:xfrm flipH="1">
              <a:off x="2049463" y="2352675"/>
              <a:ext cx="71437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6" name="Line 39"/>
            <p:cNvSpPr>
              <a:spLocks noChangeShapeType="1"/>
            </p:cNvSpPr>
            <p:nvPr/>
          </p:nvSpPr>
          <p:spPr bwMode="auto">
            <a:xfrm>
              <a:off x="2085975" y="2236788"/>
              <a:ext cx="38100" cy="15875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7" name="Line 48"/>
            <p:cNvSpPr>
              <a:spLocks noChangeShapeType="1"/>
            </p:cNvSpPr>
            <p:nvPr/>
          </p:nvSpPr>
          <p:spPr bwMode="auto">
            <a:xfrm>
              <a:off x="2674938" y="2490788"/>
              <a:ext cx="19050" cy="9525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8" name="Line 49"/>
            <p:cNvSpPr>
              <a:spLocks noChangeShapeType="1"/>
            </p:cNvSpPr>
            <p:nvPr/>
          </p:nvSpPr>
          <p:spPr bwMode="auto">
            <a:xfrm>
              <a:off x="2693988" y="2500313"/>
              <a:ext cx="15875" cy="14287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09" name="Line 50"/>
            <p:cNvSpPr>
              <a:spLocks noChangeShapeType="1"/>
            </p:cNvSpPr>
            <p:nvPr/>
          </p:nvSpPr>
          <p:spPr bwMode="auto">
            <a:xfrm>
              <a:off x="2732088" y="2533650"/>
              <a:ext cx="33337" cy="30163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10" name="Line 51"/>
            <p:cNvSpPr>
              <a:spLocks noChangeShapeType="1"/>
            </p:cNvSpPr>
            <p:nvPr/>
          </p:nvSpPr>
          <p:spPr bwMode="auto">
            <a:xfrm>
              <a:off x="2786063" y="2582863"/>
              <a:ext cx="33337" cy="30162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11" name="Line 60"/>
            <p:cNvSpPr>
              <a:spLocks noChangeShapeType="1"/>
            </p:cNvSpPr>
            <p:nvPr/>
          </p:nvSpPr>
          <p:spPr bwMode="auto">
            <a:xfrm>
              <a:off x="3275013" y="3027363"/>
              <a:ext cx="28575" cy="26987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12" name="Line 61"/>
            <p:cNvSpPr>
              <a:spLocks noChangeShapeType="1"/>
            </p:cNvSpPr>
            <p:nvPr/>
          </p:nvSpPr>
          <p:spPr bwMode="auto">
            <a:xfrm>
              <a:off x="3303588" y="3054350"/>
              <a:ext cx="4762" cy="1588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13" name="Line 71"/>
            <p:cNvSpPr>
              <a:spLocks noChangeShapeType="1"/>
            </p:cNvSpPr>
            <p:nvPr/>
          </p:nvSpPr>
          <p:spPr bwMode="auto">
            <a:xfrm>
              <a:off x="3913188" y="3252788"/>
              <a:ext cx="0" cy="39687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14" name="Line 72"/>
            <p:cNvSpPr>
              <a:spLocks noChangeShapeType="1"/>
            </p:cNvSpPr>
            <p:nvPr/>
          </p:nvSpPr>
          <p:spPr bwMode="auto">
            <a:xfrm>
              <a:off x="3878263" y="3252788"/>
              <a:ext cx="69850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15" name="Line 73"/>
            <p:cNvSpPr>
              <a:spLocks noChangeShapeType="1"/>
            </p:cNvSpPr>
            <p:nvPr/>
          </p:nvSpPr>
          <p:spPr bwMode="auto">
            <a:xfrm flipH="1">
              <a:off x="3878263" y="3252788"/>
              <a:ext cx="69850" cy="0"/>
            </a:xfrm>
            <a:prstGeom prst="line">
              <a:avLst/>
            </a:prstGeom>
            <a:noFill/>
            <a:ln w="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16" name="Oval 74"/>
            <p:cNvSpPr>
              <a:spLocks noChangeArrowheads="1"/>
            </p:cNvSpPr>
            <p:nvPr/>
          </p:nvSpPr>
          <p:spPr bwMode="auto">
            <a:xfrm>
              <a:off x="2049463" y="2197100"/>
              <a:ext cx="71437" cy="7778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17" name="Oval 75"/>
            <p:cNvSpPr>
              <a:spLocks noChangeArrowheads="1"/>
            </p:cNvSpPr>
            <p:nvPr/>
          </p:nvSpPr>
          <p:spPr bwMode="auto">
            <a:xfrm>
              <a:off x="2659063" y="2460625"/>
              <a:ext cx="69850" cy="7778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18" name="Oval 76"/>
            <p:cNvSpPr>
              <a:spLocks noChangeArrowheads="1"/>
            </p:cNvSpPr>
            <p:nvPr/>
          </p:nvSpPr>
          <p:spPr bwMode="auto">
            <a:xfrm>
              <a:off x="3268663" y="3016250"/>
              <a:ext cx="69850" cy="77788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19" name="Oval 77"/>
            <p:cNvSpPr>
              <a:spLocks noChangeArrowheads="1"/>
            </p:cNvSpPr>
            <p:nvPr/>
          </p:nvSpPr>
          <p:spPr bwMode="auto">
            <a:xfrm>
              <a:off x="3878263" y="3252788"/>
              <a:ext cx="69850" cy="77787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20" name="Line 78"/>
            <p:cNvSpPr>
              <a:spLocks noChangeShapeType="1"/>
            </p:cNvSpPr>
            <p:nvPr/>
          </p:nvSpPr>
          <p:spPr bwMode="auto">
            <a:xfrm>
              <a:off x="2085975" y="1935163"/>
              <a:ext cx="0" cy="155575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1" name="Line 79"/>
            <p:cNvSpPr>
              <a:spLocks noChangeShapeType="1"/>
            </p:cNvSpPr>
            <p:nvPr/>
          </p:nvSpPr>
          <p:spPr bwMode="auto">
            <a:xfrm>
              <a:off x="2049463" y="1935163"/>
              <a:ext cx="71437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2" name="Line 80"/>
            <p:cNvSpPr>
              <a:spLocks noChangeShapeType="1"/>
            </p:cNvSpPr>
            <p:nvPr/>
          </p:nvSpPr>
          <p:spPr bwMode="auto">
            <a:xfrm flipH="1">
              <a:off x="2049463" y="1935163"/>
              <a:ext cx="71437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3" name="Line 81"/>
            <p:cNvSpPr>
              <a:spLocks noChangeShapeType="1"/>
            </p:cNvSpPr>
            <p:nvPr/>
          </p:nvSpPr>
          <p:spPr bwMode="auto">
            <a:xfrm>
              <a:off x="2049463" y="2090738"/>
              <a:ext cx="71437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4" name="Line 82"/>
            <p:cNvSpPr>
              <a:spLocks noChangeShapeType="1"/>
            </p:cNvSpPr>
            <p:nvPr/>
          </p:nvSpPr>
          <p:spPr bwMode="auto">
            <a:xfrm flipH="1">
              <a:off x="2049463" y="2090738"/>
              <a:ext cx="71437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5" name="Line 83"/>
            <p:cNvSpPr>
              <a:spLocks noChangeShapeType="1"/>
            </p:cNvSpPr>
            <p:nvPr/>
          </p:nvSpPr>
          <p:spPr bwMode="auto">
            <a:xfrm>
              <a:off x="2085975" y="2012950"/>
              <a:ext cx="608013" cy="481013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6" name="Line 84"/>
            <p:cNvSpPr>
              <a:spLocks noChangeShapeType="1"/>
            </p:cNvSpPr>
            <p:nvPr/>
          </p:nvSpPr>
          <p:spPr bwMode="auto">
            <a:xfrm>
              <a:off x="2693988" y="2436813"/>
              <a:ext cx="0" cy="11430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7" name="Line 85"/>
            <p:cNvSpPr>
              <a:spLocks noChangeShapeType="1"/>
            </p:cNvSpPr>
            <p:nvPr/>
          </p:nvSpPr>
          <p:spPr bwMode="auto">
            <a:xfrm>
              <a:off x="2659063" y="2436813"/>
              <a:ext cx="69850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8" name="Line 86"/>
            <p:cNvSpPr>
              <a:spLocks noChangeShapeType="1"/>
            </p:cNvSpPr>
            <p:nvPr/>
          </p:nvSpPr>
          <p:spPr bwMode="auto">
            <a:xfrm flipH="1">
              <a:off x="2659063" y="2436813"/>
              <a:ext cx="69850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29" name="Line 87"/>
            <p:cNvSpPr>
              <a:spLocks noChangeShapeType="1"/>
            </p:cNvSpPr>
            <p:nvPr/>
          </p:nvSpPr>
          <p:spPr bwMode="auto">
            <a:xfrm>
              <a:off x="2659063" y="2551113"/>
              <a:ext cx="69850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30" name="Line 88"/>
            <p:cNvSpPr>
              <a:spLocks noChangeShapeType="1"/>
            </p:cNvSpPr>
            <p:nvPr/>
          </p:nvSpPr>
          <p:spPr bwMode="auto">
            <a:xfrm flipH="1">
              <a:off x="2659063" y="2551113"/>
              <a:ext cx="69850" cy="0"/>
            </a:xfrm>
            <a:prstGeom prst="line">
              <a:avLst/>
            </a:prstGeom>
            <a:noFill/>
            <a:ln w="9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31" name="Line 89"/>
            <p:cNvSpPr>
              <a:spLocks noChangeShapeType="1"/>
            </p:cNvSpPr>
            <p:nvPr/>
          </p:nvSpPr>
          <p:spPr bwMode="auto">
            <a:xfrm>
              <a:off x="2693988" y="2493963"/>
              <a:ext cx="609600" cy="647700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32" name="Line 90"/>
            <p:cNvSpPr>
              <a:spLocks noChangeShapeType="1"/>
            </p:cNvSpPr>
            <p:nvPr/>
          </p:nvSpPr>
          <p:spPr bwMode="auto">
            <a:xfrm flipV="1">
              <a:off x="3303588" y="3089275"/>
              <a:ext cx="609600" cy="52388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33" name="Rectangle 91"/>
            <p:cNvSpPr>
              <a:spLocks noChangeArrowheads="1"/>
            </p:cNvSpPr>
            <p:nvPr/>
          </p:nvSpPr>
          <p:spPr bwMode="auto">
            <a:xfrm>
              <a:off x="2049463" y="1973263"/>
              <a:ext cx="71437" cy="77787"/>
            </a:xfrm>
            <a:prstGeom prst="rect">
              <a:avLst/>
            </a:prstGeom>
            <a:solidFill>
              <a:srgbClr val="000080"/>
            </a:solidFill>
            <a:ln w="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34" name="Rectangle 92"/>
            <p:cNvSpPr>
              <a:spLocks noChangeArrowheads="1"/>
            </p:cNvSpPr>
            <p:nvPr/>
          </p:nvSpPr>
          <p:spPr bwMode="auto">
            <a:xfrm>
              <a:off x="2659063" y="2454275"/>
              <a:ext cx="69850" cy="77788"/>
            </a:xfrm>
            <a:prstGeom prst="rect">
              <a:avLst/>
            </a:prstGeom>
            <a:solidFill>
              <a:srgbClr val="000080"/>
            </a:solidFill>
            <a:ln w="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35" name="Rectangle 93"/>
            <p:cNvSpPr>
              <a:spLocks noChangeArrowheads="1"/>
            </p:cNvSpPr>
            <p:nvPr/>
          </p:nvSpPr>
          <p:spPr bwMode="auto">
            <a:xfrm>
              <a:off x="3268663" y="3101975"/>
              <a:ext cx="69850" cy="77788"/>
            </a:xfrm>
            <a:prstGeom prst="rect">
              <a:avLst/>
            </a:prstGeom>
            <a:solidFill>
              <a:srgbClr val="000080"/>
            </a:solidFill>
            <a:ln w="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36" name="Rectangle 94"/>
            <p:cNvSpPr>
              <a:spLocks noChangeArrowheads="1"/>
            </p:cNvSpPr>
            <p:nvPr/>
          </p:nvSpPr>
          <p:spPr bwMode="auto">
            <a:xfrm>
              <a:off x="3878263" y="3051175"/>
              <a:ext cx="69850" cy="77788"/>
            </a:xfrm>
            <a:prstGeom prst="rect">
              <a:avLst/>
            </a:prstGeom>
            <a:solidFill>
              <a:srgbClr val="000080"/>
            </a:solidFill>
            <a:ln w="0">
              <a:solidFill>
                <a:srgbClr val="000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37" name="Line 95"/>
            <p:cNvSpPr>
              <a:spLocks noChangeShapeType="1"/>
            </p:cNvSpPr>
            <p:nvPr/>
          </p:nvSpPr>
          <p:spPr bwMode="auto">
            <a:xfrm>
              <a:off x="2085975" y="3135313"/>
              <a:ext cx="608013" cy="2921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38" name="Line 96"/>
            <p:cNvSpPr>
              <a:spLocks noChangeShapeType="1"/>
            </p:cNvSpPr>
            <p:nvPr/>
          </p:nvSpPr>
          <p:spPr bwMode="auto">
            <a:xfrm>
              <a:off x="2693988" y="3427413"/>
              <a:ext cx="609600" cy="15398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39" name="Line 97"/>
            <p:cNvSpPr>
              <a:spLocks noChangeShapeType="1"/>
            </p:cNvSpPr>
            <p:nvPr/>
          </p:nvSpPr>
          <p:spPr bwMode="auto">
            <a:xfrm>
              <a:off x="3303588" y="3581400"/>
              <a:ext cx="609600" cy="1682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40" name="Freeform 98"/>
            <p:cNvSpPr>
              <a:spLocks/>
            </p:cNvSpPr>
            <p:nvPr/>
          </p:nvSpPr>
          <p:spPr bwMode="auto">
            <a:xfrm>
              <a:off x="2049463" y="3095625"/>
              <a:ext cx="71437" cy="77788"/>
            </a:xfrm>
            <a:custGeom>
              <a:avLst/>
              <a:gdLst>
                <a:gd name="T0" fmla="*/ 0 w 45"/>
                <a:gd name="T1" fmla="*/ 2147483647 h 49"/>
                <a:gd name="T2" fmla="*/ 2147483647 w 45"/>
                <a:gd name="T3" fmla="*/ 2147483647 h 49"/>
                <a:gd name="T4" fmla="*/ 2147483647 w 45"/>
                <a:gd name="T5" fmla="*/ 0 h 49"/>
                <a:gd name="T6" fmla="*/ 0 w 45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49"/>
                <a:gd name="T14" fmla="*/ 45 w 45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49">
                  <a:moveTo>
                    <a:pt x="0" y="49"/>
                  </a:moveTo>
                  <a:lnTo>
                    <a:pt x="45" y="49"/>
                  </a:lnTo>
                  <a:lnTo>
                    <a:pt x="23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41" name="Freeform 99"/>
            <p:cNvSpPr>
              <a:spLocks/>
            </p:cNvSpPr>
            <p:nvPr/>
          </p:nvSpPr>
          <p:spPr bwMode="auto">
            <a:xfrm>
              <a:off x="2659063" y="3387725"/>
              <a:ext cx="69850" cy="77788"/>
            </a:xfrm>
            <a:custGeom>
              <a:avLst/>
              <a:gdLst>
                <a:gd name="T0" fmla="*/ 0 w 44"/>
                <a:gd name="T1" fmla="*/ 2147483647 h 49"/>
                <a:gd name="T2" fmla="*/ 2147483647 w 44"/>
                <a:gd name="T3" fmla="*/ 2147483647 h 49"/>
                <a:gd name="T4" fmla="*/ 2147483647 w 44"/>
                <a:gd name="T5" fmla="*/ 0 h 49"/>
                <a:gd name="T6" fmla="*/ 0 w 44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49"/>
                <a:gd name="T14" fmla="*/ 44 w 44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49">
                  <a:moveTo>
                    <a:pt x="0" y="49"/>
                  </a:moveTo>
                  <a:lnTo>
                    <a:pt x="44" y="49"/>
                  </a:lnTo>
                  <a:lnTo>
                    <a:pt x="22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42" name="Freeform 100"/>
            <p:cNvSpPr>
              <a:spLocks/>
            </p:cNvSpPr>
            <p:nvPr/>
          </p:nvSpPr>
          <p:spPr bwMode="auto">
            <a:xfrm>
              <a:off x="3268663" y="3541713"/>
              <a:ext cx="69850" cy="77787"/>
            </a:xfrm>
            <a:custGeom>
              <a:avLst/>
              <a:gdLst>
                <a:gd name="T0" fmla="*/ 0 w 44"/>
                <a:gd name="T1" fmla="*/ 2147483647 h 49"/>
                <a:gd name="T2" fmla="*/ 2147483647 w 44"/>
                <a:gd name="T3" fmla="*/ 2147483647 h 49"/>
                <a:gd name="T4" fmla="*/ 2147483647 w 44"/>
                <a:gd name="T5" fmla="*/ 0 h 49"/>
                <a:gd name="T6" fmla="*/ 0 w 44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49"/>
                <a:gd name="T14" fmla="*/ 44 w 44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49">
                  <a:moveTo>
                    <a:pt x="0" y="49"/>
                  </a:moveTo>
                  <a:lnTo>
                    <a:pt x="44" y="49"/>
                  </a:lnTo>
                  <a:lnTo>
                    <a:pt x="22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43" name="Freeform 101"/>
            <p:cNvSpPr>
              <a:spLocks/>
            </p:cNvSpPr>
            <p:nvPr/>
          </p:nvSpPr>
          <p:spPr bwMode="auto">
            <a:xfrm>
              <a:off x="3878263" y="3711575"/>
              <a:ext cx="69850" cy="77788"/>
            </a:xfrm>
            <a:custGeom>
              <a:avLst/>
              <a:gdLst>
                <a:gd name="T0" fmla="*/ 0 w 44"/>
                <a:gd name="T1" fmla="*/ 2147483647 h 49"/>
                <a:gd name="T2" fmla="*/ 2147483647 w 44"/>
                <a:gd name="T3" fmla="*/ 2147483647 h 49"/>
                <a:gd name="T4" fmla="*/ 2147483647 w 44"/>
                <a:gd name="T5" fmla="*/ 0 h 49"/>
                <a:gd name="T6" fmla="*/ 0 w 44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49"/>
                <a:gd name="T14" fmla="*/ 44 w 44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49">
                  <a:moveTo>
                    <a:pt x="0" y="49"/>
                  </a:moveTo>
                  <a:lnTo>
                    <a:pt x="44" y="49"/>
                  </a:lnTo>
                  <a:lnTo>
                    <a:pt x="22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44" name="Rectangle 129"/>
            <p:cNvSpPr>
              <a:spLocks noChangeArrowheads="1"/>
            </p:cNvSpPr>
            <p:nvPr/>
          </p:nvSpPr>
          <p:spPr bwMode="auto">
            <a:xfrm>
              <a:off x="1841500" y="3681413"/>
              <a:ext cx="1427163" cy="231775"/>
            </a:xfrm>
            <a:prstGeom prst="rect">
              <a:avLst/>
            </a:prstGeom>
            <a:noFill/>
            <a:ln w="4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145" name="Rectangle 130"/>
            <p:cNvSpPr>
              <a:spLocks noChangeArrowheads="1"/>
            </p:cNvSpPr>
            <p:nvPr/>
          </p:nvSpPr>
          <p:spPr bwMode="auto">
            <a:xfrm>
              <a:off x="1870075" y="3717925"/>
              <a:ext cx="1293813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MCF-7 RESISTANT</a:t>
              </a:r>
              <a:endParaRPr lang="en-US"/>
            </a:p>
          </p:txBody>
        </p:sp>
        <p:sp>
          <p:nvSpPr>
            <p:cNvPr id="42146" name="Rectangle 132"/>
            <p:cNvSpPr>
              <a:spLocks noChangeArrowheads="1"/>
            </p:cNvSpPr>
            <p:nvPr/>
          </p:nvSpPr>
          <p:spPr bwMode="auto">
            <a:xfrm>
              <a:off x="4686300" y="1577975"/>
              <a:ext cx="7938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2147" name="Rectangle 287"/>
            <p:cNvSpPr>
              <a:spLocks noChangeArrowheads="1"/>
            </p:cNvSpPr>
            <p:nvPr/>
          </p:nvSpPr>
          <p:spPr bwMode="auto">
            <a:xfrm>
              <a:off x="1166813" y="1501775"/>
              <a:ext cx="300037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A</a:t>
              </a:r>
              <a:endParaRPr lang="en-US"/>
            </a:p>
          </p:txBody>
        </p:sp>
        <p:cxnSp>
          <p:nvCxnSpPr>
            <p:cNvPr id="71939" name="Прямая соединительная линия 71938"/>
            <p:cNvCxnSpPr/>
            <p:nvPr/>
          </p:nvCxnSpPr>
          <p:spPr>
            <a:xfrm>
              <a:off x="3338513" y="3074988"/>
              <a:ext cx="549275" cy="20955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41" name="Прямая соединительная линия 71940"/>
            <p:cNvCxnSpPr/>
            <p:nvPr/>
          </p:nvCxnSpPr>
          <p:spPr>
            <a:xfrm rot="-180000">
              <a:off x="2728913" y="2493963"/>
              <a:ext cx="539750" cy="56038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43" name="Прямая соединительная линия 71942"/>
            <p:cNvCxnSpPr/>
            <p:nvPr/>
          </p:nvCxnSpPr>
          <p:spPr>
            <a:xfrm rot="60000">
              <a:off x="2093913" y="2239963"/>
              <a:ext cx="608012" cy="257175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151" name="Группа 309"/>
            <p:cNvGrpSpPr>
              <a:grpSpLocks/>
            </p:cNvGrpSpPr>
            <p:nvPr/>
          </p:nvGrpSpPr>
          <p:grpSpPr bwMode="auto">
            <a:xfrm>
              <a:off x="2909888" y="1744663"/>
              <a:ext cx="1566862" cy="763587"/>
              <a:chOff x="2895600" y="1780000"/>
              <a:chExt cx="1566236" cy="763770"/>
            </a:xfrm>
          </p:grpSpPr>
          <p:sp>
            <p:nvSpPr>
              <p:cNvPr id="42152" name="Rectangle 102"/>
              <p:cNvSpPr>
                <a:spLocks noChangeArrowheads="1"/>
              </p:cNvSpPr>
              <p:nvPr/>
            </p:nvSpPr>
            <p:spPr bwMode="auto">
              <a:xfrm>
                <a:off x="3126963" y="1780000"/>
                <a:ext cx="12246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Doxorubicin alone</a:t>
                </a:r>
                <a:endParaRPr lang="en-US" sz="1200"/>
              </a:p>
            </p:txBody>
          </p:sp>
          <p:sp>
            <p:nvSpPr>
              <p:cNvPr id="42153" name="Line 104"/>
              <p:cNvSpPr>
                <a:spLocks noChangeShapeType="1"/>
              </p:cNvSpPr>
              <p:nvPr/>
            </p:nvSpPr>
            <p:spPr bwMode="auto">
              <a:xfrm>
                <a:off x="2992628" y="1868487"/>
                <a:ext cx="41275" cy="0"/>
              </a:xfrm>
              <a:prstGeom prst="line">
                <a:avLst/>
              </a:prstGeom>
              <a:noFill/>
              <a:ln w="9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54" name="Oval 122"/>
              <p:cNvSpPr>
                <a:spLocks noChangeArrowheads="1"/>
              </p:cNvSpPr>
              <p:nvPr/>
            </p:nvSpPr>
            <p:spPr bwMode="auto">
              <a:xfrm>
                <a:off x="2960878" y="1828800"/>
                <a:ext cx="71438" cy="77787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55" name="Rectangle 123"/>
              <p:cNvSpPr>
                <a:spLocks noChangeArrowheads="1"/>
              </p:cNvSpPr>
              <p:nvPr/>
            </p:nvSpPr>
            <p:spPr bwMode="auto">
              <a:xfrm>
                <a:off x="3131344" y="2013755"/>
                <a:ext cx="133049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Free siRNA-MDR-1</a:t>
                </a:r>
                <a:endParaRPr lang="en-US" sz="1200"/>
              </a:p>
            </p:txBody>
          </p:sp>
          <p:sp>
            <p:nvSpPr>
              <p:cNvPr id="42156" name="Line 124"/>
              <p:cNvSpPr>
                <a:spLocks noChangeShapeType="1"/>
              </p:cNvSpPr>
              <p:nvPr/>
            </p:nvSpPr>
            <p:spPr bwMode="auto">
              <a:xfrm>
                <a:off x="2912047" y="2104390"/>
                <a:ext cx="152400" cy="1587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57" name="Rectangle 125"/>
              <p:cNvSpPr>
                <a:spLocks noChangeArrowheads="1"/>
              </p:cNvSpPr>
              <p:nvPr/>
            </p:nvSpPr>
            <p:spPr bwMode="auto">
              <a:xfrm>
                <a:off x="2951734" y="2064702"/>
                <a:ext cx="71438" cy="77787"/>
              </a:xfrm>
              <a:prstGeom prst="rect">
                <a:avLst/>
              </a:prstGeom>
              <a:solidFill>
                <a:srgbClr val="000080"/>
              </a:solidFill>
              <a:ln w="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58" name="Line 127"/>
              <p:cNvSpPr>
                <a:spLocks noChangeShapeType="1"/>
              </p:cNvSpPr>
              <p:nvPr/>
            </p:nvSpPr>
            <p:spPr bwMode="auto">
              <a:xfrm>
                <a:off x="2921191" y="2305050"/>
                <a:ext cx="152400" cy="158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59" name="Freeform 128"/>
              <p:cNvSpPr>
                <a:spLocks/>
              </p:cNvSpPr>
              <p:nvPr/>
            </p:nvSpPr>
            <p:spPr bwMode="auto">
              <a:xfrm>
                <a:off x="2960878" y="2266950"/>
                <a:ext cx="71438" cy="77787"/>
              </a:xfrm>
              <a:custGeom>
                <a:avLst/>
                <a:gdLst>
                  <a:gd name="T0" fmla="*/ 0 w 45"/>
                  <a:gd name="T1" fmla="*/ 2147483647 h 49"/>
                  <a:gd name="T2" fmla="*/ 2147483647 w 45"/>
                  <a:gd name="T3" fmla="*/ 2147483647 h 49"/>
                  <a:gd name="T4" fmla="*/ 2147483647 w 45"/>
                  <a:gd name="T5" fmla="*/ 0 h 49"/>
                  <a:gd name="T6" fmla="*/ 0 w 45"/>
                  <a:gd name="T7" fmla="*/ 2147483647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9"/>
                  <a:gd name="T14" fmla="*/ 45 w 45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9">
                    <a:moveTo>
                      <a:pt x="0" y="49"/>
                    </a:moveTo>
                    <a:lnTo>
                      <a:pt x="45" y="49"/>
                    </a:lnTo>
                    <a:lnTo>
                      <a:pt x="22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60" name="Rectangle 259"/>
              <p:cNvSpPr>
                <a:spLocks noChangeArrowheads="1"/>
              </p:cNvSpPr>
              <p:nvPr/>
            </p:nvSpPr>
            <p:spPr bwMode="auto">
              <a:xfrm>
                <a:off x="3144903" y="2235993"/>
                <a:ext cx="111408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1200">
                    <a:solidFill>
                      <a:srgbClr val="000000"/>
                    </a:solidFill>
                  </a:rPr>
                  <a:t>siRNA-MDR-1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sz="1200">
                    <a:solidFill>
                      <a:srgbClr val="000000"/>
                    </a:solidFill>
                  </a:rPr>
                  <a:t>nanopreparation</a:t>
                </a:r>
                <a:endParaRPr lang="en-US" sz="1200"/>
              </a:p>
            </p:txBody>
          </p:sp>
          <p:sp>
            <p:nvSpPr>
              <p:cNvPr id="42161" name="Line 124"/>
              <p:cNvSpPr>
                <a:spLocks noChangeShapeType="1"/>
              </p:cNvSpPr>
              <p:nvPr/>
            </p:nvSpPr>
            <p:spPr bwMode="auto">
              <a:xfrm>
                <a:off x="2895600" y="1868424"/>
                <a:ext cx="182880" cy="15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1990" name="Группа 71951"/>
          <p:cNvGrpSpPr>
            <a:grpSpLocks/>
          </p:cNvGrpSpPr>
          <p:nvPr/>
        </p:nvGrpSpPr>
        <p:grpSpPr bwMode="auto">
          <a:xfrm>
            <a:off x="4838700" y="1503363"/>
            <a:ext cx="3086100" cy="2979737"/>
            <a:chOff x="4800600" y="1503363"/>
            <a:chExt cx="3086100" cy="2979279"/>
          </a:xfrm>
        </p:grpSpPr>
        <p:sp>
          <p:nvSpPr>
            <p:cNvPr id="41991" name="Rectangle 133"/>
            <p:cNvSpPr>
              <a:spLocks noChangeArrowheads="1"/>
            </p:cNvSpPr>
            <p:nvPr/>
          </p:nvSpPr>
          <p:spPr bwMode="auto">
            <a:xfrm>
              <a:off x="5365750" y="1874837"/>
              <a:ext cx="2479675" cy="2117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2" name="Rectangle 134"/>
            <p:cNvSpPr>
              <a:spLocks noChangeArrowheads="1"/>
            </p:cNvSpPr>
            <p:nvPr/>
          </p:nvSpPr>
          <p:spPr bwMode="auto">
            <a:xfrm>
              <a:off x="5430838" y="4267198"/>
              <a:ext cx="245586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</a:rPr>
                <a:t>Doxorubicin incubation time</a:t>
              </a:r>
              <a:endParaRPr lang="en-US"/>
            </a:p>
          </p:txBody>
        </p:sp>
        <p:sp>
          <p:nvSpPr>
            <p:cNvPr id="41993" name="Rectangle 135"/>
            <p:cNvSpPr>
              <a:spLocks noChangeArrowheads="1"/>
            </p:cNvSpPr>
            <p:nvPr/>
          </p:nvSpPr>
          <p:spPr bwMode="auto">
            <a:xfrm rot="-5400000">
              <a:off x="4270378" y="2592385"/>
              <a:ext cx="132556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>
                  <a:solidFill>
                    <a:srgbClr val="000000"/>
                  </a:solidFill>
                </a:rPr>
                <a:t>Cell Viability (%)</a:t>
              </a:r>
              <a:endParaRPr lang="en-US"/>
            </a:p>
          </p:txBody>
        </p:sp>
        <p:sp>
          <p:nvSpPr>
            <p:cNvPr id="41994" name="Line 136"/>
            <p:cNvSpPr>
              <a:spLocks noChangeShapeType="1"/>
            </p:cNvSpPr>
            <p:nvPr/>
          </p:nvSpPr>
          <p:spPr bwMode="auto">
            <a:xfrm>
              <a:off x="5365750" y="3987799"/>
              <a:ext cx="2481263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5" name="Line 137"/>
            <p:cNvSpPr>
              <a:spLocks noChangeShapeType="1"/>
            </p:cNvSpPr>
            <p:nvPr/>
          </p:nvSpPr>
          <p:spPr bwMode="auto">
            <a:xfrm>
              <a:off x="5675313" y="3987799"/>
              <a:ext cx="0" cy="444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6" name="Rectangle 138"/>
            <p:cNvSpPr>
              <a:spLocks noChangeArrowheads="1"/>
            </p:cNvSpPr>
            <p:nvPr/>
          </p:nvSpPr>
          <p:spPr bwMode="auto">
            <a:xfrm>
              <a:off x="5476875" y="4035424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24 h</a:t>
              </a:r>
              <a:endParaRPr lang="en-US"/>
            </a:p>
          </p:txBody>
        </p:sp>
        <p:sp>
          <p:nvSpPr>
            <p:cNvPr id="41997" name="Line 139"/>
            <p:cNvSpPr>
              <a:spLocks noChangeShapeType="1"/>
            </p:cNvSpPr>
            <p:nvPr/>
          </p:nvSpPr>
          <p:spPr bwMode="auto">
            <a:xfrm>
              <a:off x="6296025" y="3987799"/>
              <a:ext cx="0" cy="444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8" name="Rectangle 140"/>
            <p:cNvSpPr>
              <a:spLocks noChangeArrowheads="1"/>
            </p:cNvSpPr>
            <p:nvPr/>
          </p:nvSpPr>
          <p:spPr bwMode="auto">
            <a:xfrm>
              <a:off x="6097588" y="4035424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48 h</a:t>
              </a:r>
              <a:endParaRPr lang="en-US"/>
            </a:p>
          </p:txBody>
        </p:sp>
        <p:sp>
          <p:nvSpPr>
            <p:cNvPr id="41999" name="Line 141"/>
            <p:cNvSpPr>
              <a:spLocks noChangeShapeType="1"/>
            </p:cNvSpPr>
            <p:nvPr/>
          </p:nvSpPr>
          <p:spPr bwMode="auto">
            <a:xfrm>
              <a:off x="6915150" y="3987799"/>
              <a:ext cx="0" cy="444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0" name="Rectangle 142"/>
            <p:cNvSpPr>
              <a:spLocks noChangeArrowheads="1"/>
            </p:cNvSpPr>
            <p:nvPr/>
          </p:nvSpPr>
          <p:spPr bwMode="auto">
            <a:xfrm>
              <a:off x="6716713" y="4035424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72 h</a:t>
              </a:r>
              <a:endParaRPr lang="en-US"/>
            </a:p>
          </p:txBody>
        </p:sp>
        <p:sp>
          <p:nvSpPr>
            <p:cNvPr id="42001" name="Line 143"/>
            <p:cNvSpPr>
              <a:spLocks noChangeShapeType="1"/>
            </p:cNvSpPr>
            <p:nvPr/>
          </p:nvSpPr>
          <p:spPr bwMode="auto">
            <a:xfrm>
              <a:off x="7535863" y="3987799"/>
              <a:ext cx="0" cy="444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2" name="Rectangle 144"/>
            <p:cNvSpPr>
              <a:spLocks noChangeArrowheads="1"/>
            </p:cNvSpPr>
            <p:nvPr/>
          </p:nvSpPr>
          <p:spPr bwMode="auto">
            <a:xfrm>
              <a:off x="7337425" y="4035424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96 h</a:t>
              </a:r>
              <a:endParaRPr lang="en-US"/>
            </a:p>
          </p:txBody>
        </p:sp>
        <p:sp>
          <p:nvSpPr>
            <p:cNvPr id="42003" name="Line 145"/>
            <p:cNvSpPr>
              <a:spLocks noChangeShapeType="1"/>
            </p:cNvSpPr>
            <p:nvPr/>
          </p:nvSpPr>
          <p:spPr bwMode="auto">
            <a:xfrm flipV="1">
              <a:off x="5365750" y="1874837"/>
              <a:ext cx="0" cy="2112961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Line 146"/>
            <p:cNvSpPr>
              <a:spLocks noChangeShapeType="1"/>
            </p:cNvSpPr>
            <p:nvPr/>
          </p:nvSpPr>
          <p:spPr bwMode="auto">
            <a:xfrm flipH="1">
              <a:off x="5326063" y="3987799"/>
              <a:ext cx="3968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Rectangle 147"/>
            <p:cNvSpPr>
              <a:spLocks noChangeArrowheads="1"/>
            </p:cNvSpPr>
            <p:nvPr/>
          </p:nvSpPr>
          <p:spPr bwMode="auto">
            <a:xfrm>
              <a:off x="5175250" y="3886199"/>
              <a:ext cx="9938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42006" name="Line 148"/>
            <p:cNvSpPr>
              <a:spLocks noChangeShapeType="1"/>
            </p:cNvSpPr>
            <p:nvPr/>
          </p:nvSpPr>
          <p:spPr bwMode="auto">
            <a:xfrm flipH="1">
              <a:off x="5326063" y="3459162"/>
              <a:ext cx="3968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Rectangle 149"/>
            <p:cNvSpPr>
              <a:spLocks noChangeArrowheads="1"/>
            </p:cNvSpPr>
            <p:nvPr/>
          </p:nvSpPr>
          <p:spPr bwMode="auto">
            <a:xfrm>
              <a:off x="5084763" y="3359149"/>
              <a:ext cx="1987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20</a:t>
              </a:r>
              <a:endParaRPr lang="en-US"/>
            </a:p>
          </p:txBody>
        </p:sp>
        <p:sp>
          <p:nvSpPr>
            <p:cNvPr id="42008" name="Line 150"/>
            <p:cNvSpPr>
              <a:spLocks noChangeShapeType="1"/>
            </p:cNvSpPr>
            <p:nvPr/>
          </p:nvSpPr>
          <p:spPr bwMode="auto">
            <a:xfrm flipH="1">
              <a:off x="5326063" y="2932112"/>
              <a:ext cx="3968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Rectangle 151"/>
            <p:cNvSpPr>
              <a:spLocks noChangeArrowheads="1"/>
            </p:cNvSpPr>
            <p:nvPr/>
          </p:nvSpPr>
          <p:spPr bwMode="auto">
            <a:xfrm>
              <a:off x="5084763" y="2830512"/>
              <a:ext cx="1987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40</a:t>
              </a:r>
              <a:endParaRPr lang="en-US"/>
            </a:p>
          </p:txBody>
        </p:sp>
        <p:sp>
          <p:nvSpPr>
            <p:cNvPr id="42010" name="Line 152"/>
            <p:cNvSpPr>
              <a:spLocks noChangeShapeType="1"/>
            </p:cNvSpPr>
            <p:nvPr/>
          </p:nvSpPr>
          <p:spPr bwMode="auto">
            <a:xfrm flipH="1">
              <a:off x="5326063" y="2403475"/>
              <a:ext cx="3968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Rectangle 153"/>
            <p:cNvSpPr>
              <a:spLocks noChangeArrowheads="1"/>
            </p:cNvSpPr>
            <p:nvPr/>
          </p:nvSpPr>
          <p:spPr bwMode="auto">
            <a:xfrm>
              <a:off x="5084763" y="2301875"/>
              <a:ext cx="1987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60</a:t>
              </a:r>
              <a:endParaRPr lang="en-US"/>
            </a:p>
          </p:txBody>
        </p:sp>
        <p:sp>
          <p:nvSpPr>
            <p:cNvPr id="42012" name="Line 154"/>
            <p:cNvSpPr>
              <a:spLocks noChangeShapeType="1"/>
            </p:cNvSpPr>
            <p:nvPr/>
          </p:nvSpPr>
          <p:spPr bwMode="auto">
            <a:xfrm flipH="1">
              <a:off x="5326063" y="1874837"/>
              <a:ext cx="3968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Rectangle 155"/>
            <p:cNvSpPr>
              <a:spLocks noChangeArrowheads="1"/>
            </p:cNvSpPr>
            <p:nvPr/>
          </p:nvSpPr>
          <p:spPr bwMode="auto">
            <a:xfrm>
              <a:off x="5084763" y="1774825"/>
              <a:ext cx="1987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80</a:t>
              </a:r>
              <a:endParaRPr lang="en-US"/>
            </a:p>
          </p:txBody>
        </p:sp>
        <p:sp>
          <p:nvSpPr>
            <p:cNvPr id="42014" name="Line 156"/>
            <p:cNvSpPr>
              <a:spLocks noChangeShapeType="1"/>
            </p:cNvSpPr>
            <p:nvPr/>
          </p:nvSpPr>
          <p:spPr bwMode="auto">
            <a:xfrm>
              <a:off x="5675313" y="2271712"/>
              <a:ext cx="0" cy="249237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5" name="Line 157"/>
            <p:cNvSpPr>
              <a:spLocks noChangeShapeType="1"/>
            </p:cNvSpPr>
            <p:nvPr/>
          </p:nvSpPr>
          <p:spPr bwMode="auto">
            <a:xfrm>
              <a:off x="5640388" y="2271712"/>
              <a:ext cx="7143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6" name="Line 158"/>
            <p:cNvSpPr>
              <a:spLocks noChangeShapeType="1"/>
            </p:cNvSpPr>
            <p:nvPr/>
          </p:nvSpPr>
          <p:spPr bwMode="auto">
            <a:xfrm flipH="1">
              <a:off x="5640388" y="2271712"/>
              <a:ext cx="7143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7" name="Line 159"/>
            <p:cNvSpPr>
              <a:spLocks noChangeShapeType="1"/>
            </p:cNvSpPr>
            <p:nvPr/>
          </p:nvSpPr>
          <p:spPr bwMode="auto">
            <a:xfrm>
              <a:off x="5640388" y="2520950"/>
              <a:ext cx="7143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8" name="Line 160"/>
            <p:cNvSpPr>
              <a:spLocks noChangeShapeType="1"/>
            </p:cNvSpPr>
            <p:nvPr/>
          </p:nvSpPr>
          <p:spPr bwMode="auto">
            <a:xfrm flipH="1">
              <a:off x="5640388" y="2520950"/>
              <a:ext cx="71438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9" name="Line 161"/>
            <p:cNvSpPr>
              <a:spLocks noChangeShapeType="1"/>
            </p:cNvSpPr>
            <p:nvPr/>
          </p:nvSpPr>
          <p:spPr bwMode="auto">
            <a:xfrm>
              <a:off x="5675313" y="2397125"/>
              <a:ext cx="26988" cy="34925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0" name="Line 184"/>
            <p:cNvSpPr>
              <a:spLocks noChangeShapeType="1"/>
            </p:cNvSpPr>
            <p:nvPr/>
          </p:nvSpPr>
          <p:spPr bwMode="auto">
            <a:xfrm>
              <a:off x="6889750" y="3511549"/>
              <a:ext cx="25400" cy="1270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1" name="Line 185"/>
            <p:cNvSpPr>
              <a:spLocks noChangeShapeType="1"/>
            </p:cNvSpPr>
            <p:nvPr/>
          </p:nvSpPr>
          <p:spPr bwMode="auto">
            <a:xfrm>
              <a:off x="6915150" y="3524249"/>
              <a:ext cx="14288" cy="3175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2" name="Line 194"/>
            <p:cNvSpPr>
              <a:spLocks noChangeShapeType="1"/>
            </p:cNvSpPr>
            <p:nvPr/>
          </p:nvSpPr>
          <p:spPr bwMode="auto">
            <a:xfrm>
              <a:off x="7507288" y="3659186"/>
              <a:ext cx="28575" cy="63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3" name="Oval 195"/>
            <p:cNvSpPr>
              <a:spLocks noChangeArrowheads="1"/>
            </p:cNvSpPr>
            <p:nvPr/>
          </p:nvSpPr>
          <p:spPr bwMode="auto">
            <a:xfrm>
              <a:off x="5640388" y="2357437"/>
              <a:ext cx="71438" cy="77787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4" name="Oval 196"/>
            <p:cNvSpPr>
              <a:spLocks noChangeArrowheads="1"/>
            </p:cNvSpPr>
            <p:nvPr/>
          </p:nvSpPr>
          <p:spPr bwMode="auto">
            <a:xfrm>
              <a:off x="6261100" y="3181349"/>
              <a:ext cx="69850" cy="77787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5" name="Oval 197"/>
            <p:cNvSpPr>
              <a:spLocks noChangeArrowheads="1"/>
            </p:cNvSpPr>
            <p:nvPr/>
          </p:nvSpPr>
          <p:spPr bwMode="auto">
            <a:xfrm>
              <a:off x="6880225" y="3486149"/>
              <a:ext cx="69850" cy="77787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6" name="Oval 198"/>
            <p:cNvSpPr>
              <a:spLocks noChangeArrowheads="1"/>
            </p:cNvSpPr>
            <p:nvPr/>
          </p:nvSpPr>
          <p:spPr bwMode="auto">
            <a:xfrm>
              <a:off x="7500938" y="3627436"/>
              <a:ext cx="69850" cy="77787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27" name="Line 199"/>
            <p:cNvSpPr>
              <a:spLocks noChangeShapeType="1"/>
            </p:cNvSpPr>
            <p:nvPr/>
          </p:nvSpPr>
          <p:spPr bwMode="auto">
            <a:xfrm>
              <a:off x="5675313" y="2112962"/>
              <a:ext cx="0" cy="29210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8" name="Line 200"/>
            <p:cNvSpPr>
              <a:spLocks noChangeShapeType="1"/>
            </p:cNvSpPr>
            <p:nvPr/>
          </p:nvSpPr>
          <p:spPr bwMode="auto">
            <a:xfrm>
              <a:off x="5640388" y="2112962"/>
              <a:ext cx="71438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29" name="Line 201"/>
            <p:cNvSpPr>
              <a:spLocks noChangeShapeType="1"/>
            </p:cNvSpPr>
            <p:nvPr/>
          </p:nvSpPr>
          <p:spPr bwMode="auto">
            <a:xfrm flipH="1">
              <a:off x="5640388" y="2112962"/>
              <a:ext cx="71438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0" name="Line 202"/>
            <p:cNvSpPr>
              <a:spLocks noChangeShapeType="1"/>
            </p:cNvSpPr>
            <p:nvPr/>
          </p:nvSpPr>
          <p:spPr bwMode="auto">
            <a:xfrm>
              <a:off x="5640388" y="2405062"/>
              <a:ext cx="71438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1" name="Line 203"/>
            <p:cNvSpPr>
              <a:spLocks noChangeShapeType="1"/>
            </p:cNvSpPr>
            <p:nvPr/>
          </p:nvSpPr>
          <p:spPr bwMode="auto">
            <a:xfrm flipH="1">
              <a:off x="5640388" y="2405062"/>
              <a:ext cx="71438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2" name="Line 204"/>
            <p:cNvSpPr>
              <a:spLocks noChangeShapeType="1"/>
            </p:cNvSpPr>
            <p:nvPr/>
          </p:nvSpPr>
          <p:spPr bwMode="auto">
            <a:xfrm>
              <a:off x="5675313" y="2257425"/>
              <a:ext cx="620713" cy="1079499"/>
            </a:xfrm>
            <a:prstGeom prst="line">
              <a:avLst/>
            </a:prstGeom>
            <a:noFill/>
            <a:ln w="19050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3" name="Line 205"/>
            <p:cNvSpPr>
              <a:spLocks noChangeShapeType="1"/>
            </p:cNvSpPr>
            <p:nvPr/>
          </p:nvSpPr>
          <p:spPr bwMode="auto">
            <a:xfrm>
              <a:off x="6296025" y="3336924"/>
              <a:ext cx="619125" cy="157162"/>
            </a:xfrm>
            <a:prstGeom prst="line">
              <a:avLst/>
            </a:prstGeom>
            <a:noFill/>
            <a:ln w="12700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4" name="Line 206"/>
            <p:cNvSpPr>
              <a:spLocks noChangeShapeType="1"/>
            </p:cNvSpPr>
            <p:nvPr/>
          </p:nvSpPr>
          <p:spPr bwMode="auto">
            <a:xfrm>
              <a:off x="6915150" y="3454399"/>
              <a:ext cx="0" cy="80962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5" name="Line 207"/>
            <p:cNvSpPr>
              <a:spLocks noChangeShapeType="1"/>
            </p:cNvSpPr>
            <p:nvPr/>
          </p:nvSpPr>
          <p:spPr bwMode="auto">
            <a:xfrm>
              <a:off x="6880225" y="3454399"/>
              <a:ext cx="69850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6" name="Line 208"/>
            <p:cNvSpPr>
              <a:spLocks noChangeShapeType="1"/>
            </p:cNvSpPr>
            <p:nvPr/>
          </p:nvSpPr>
          <p:spPr bwMode="auto">
            <a:xfrm flipH="1">
              <a:off x="6880225" y="3454399"/>
              <a:ext cx="69850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7" name="Line 209"/>
            <p:cNvSpPr>
              <a:spLocks noChangeShapeType="1"/>
            </p:cNvSpPr>
            <p:nvPr/>
          </p:nvSpPr>
          <p:spPr bwMode="auto">
            <a:xfrm>
              <a:off x="6880225" y="3535362"/>
              <a:ext cx="69850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8" name="Line 210"/>
            <p:cNvSpPr>
              <a:spLocks noChangeShapeType="1"/>
            </p:cNvSpPr>
            <p:nvPr/>
          </p:nvSpPr>
          <p:spPr bwMode="auto">
            <a:xfrm flipH="1">
              <a:off x="6880225" y="3535362"/>
              <a:ext cx="69850" cy="0"/>
            </a:xfrm>
            <a:prstGeom prst="line">
              <a:avLst/>
            </a:prstGeom>
            <a:noFill/>
            <a:ln w="8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39" name="Line 211"/>
            <p:cNvSpPr>
              <a:spLocks noChangeShapeType="1"/>
            </p:cNvSpPr>
            <p:nvPr/>
          </p:nvSpPr>
          <p:spPr bwMode="auto">
            <a:xfrm>
              <a:off x="6915150" y="3494087"/>
              <a:ext cx="620713" cy="211137"/>
            </a:xfrm>
            <a:prstGeom prst="line">
              <a:avLst/>
            </a:prstGeom>
            <a:noFill/>
            <a:ln w="12700">
              <a:solidFill>
                <a:srgbClr val="000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0" name="Rectangle 212"/>
            <p:cNvSpPr>
              <a:spLocks noChangeArrowheads="1"/>
            </p:cNvSpPr>
            <p:nvPr/>
          </p:nvSpPr>
          <p:spPr bwMode="auto">
            <a:xfrm>
              <a:off x="5640388" y="2219325"/>
              <a:ext cx="71438" cy="77787"/>
            </a:xfrm>
            <a:prstGeom prst="rect">
              <a:avLst/>
            </a:prstGeom>
            <a:solidFill>
              <a:srgbClr val="0000C0"/>
            </a:solidFill>
            <a:ln w="0">
              <a:solidFill>
                <a:srgbClr val="000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41" name="Rectangle 213"/>
            <p:cNvSpPr>
              <a:spLocks noChangeArrowheads="1"/>
            </p:cNvSpPr>
            <p:nvPr/>
          </p:nvSpPr>
          <p:spPr bwMode="auto">
            <a:xfrm>
              <a:off x="6261100" y="3297237"/>
              <a:ext cx="69850" cy="77787"/>
            </a:xfrm>
            <a:prstGeom prst="rect">
              <a:avLst/>
            </a:prstGeom>
            <a:solidFill>
              <a:srgbClr val="0000C0"/>
            </a:solidFill>
            <a:ln w="0">
              <a:solidFill>
                <a:srgbClr val="000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42" name="Line 216"/>
            <p:cNvSpPr>
              <a:spLocks noChangeShapeType="1"/>
            </p:cNvSpPr>
            <p:nvPr/>
          </p:nvSpPr>
          <p:spPr bwMode="auto">
            <a:xfrm>
              <a:off x="5675313" y="2813049"/>
              <a:ext cx="0" cy="100012"/>
            </a:xfrm>
            <a:prstGeom prst="line">
              <a:avLst/>
            </a:prstGeom>
            <a:noFill/>
            <a:ln w="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3" name="Line 217"/>
            <p:cNvSpPr>
              <a:spLocks noChangeShapeType="1"/>
            </p:cNvSpPr>
            <p:nvPr/>
          </p:nvSpPr>
          <p:spPr bwMode="auto">
            <a:xfrm>
              <a:off x="5640388" y="2813049"/>
              <a:ext cx="71438" cy="0"/>
            </a:xfrm>
            <a:prstGeom prst="line">
              <a:avLst/>
            </a:prstGeom>
            <a:noFill/>
            <a:ln w="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4" name="Line 218"/>
            <p:cNvSpPr>
              <a:spLocks noChangeShapeType="1"/>
            </p:cNvSpPr>
            <p:nvPr/>
          </p:nvSpPr>
          <p:spPr bwMode="auto">
            <a:xfrm flipH="1">
              <a:off x="5640388" y="2813049"/>
              <a:ext cx="71438" cy="0"/>
            </a:xfrm>
            <a:prstGeom prst="line">
              <a:avLst/>
            </a:prstGeom>
            <a:noFill/>
            <a:ln w="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5" name="Line 219"/>
            <p:cNvSpPr>
              <a:spLocks noChangeShapeType="1"/>
            </p:cNvSpPr>
            <p:nvPr/>
          </p:nvSpPr>
          <p:spPr bwMode="auto">
            <a:xfrm>
              <a:off x="5640388" y="2913062"/>
              <a:ext cx="71438" cy="0"/>
            </a:xfrm>
            <a:prstGeom prst="line">
              <a:avLst/>
            </a:prstGeom>
            <a:noFill/>
            <a:ln w="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6" name="Line 220"/>
            <p:cNvSpPr>
              <a:spLocks noChangeShapeType="1"/>
            </p:cNvSpPr>
            <p:nvPr/>
          </p:nvSpPr>
          <p:spPr bwMode="auto">
            <a:xfrm flipH="1">
              <a:off x="5640388" y="2913062"/>
              <a:ext cx="71438" cy="0"/>
            </a:xfrm>
            <a:prstGeom prst="line">
              <a:avLst/>
            </a:prstGeom>
            <a:noFill/>
            <a:ln w="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7" name="Line 221"/>
            <p:cNvSpPr>
              <a:spLocks noChangeShapeType="1"/>
            </p:cNvSpPr>
            <p:nvPr/>
          </p:nvSpPr>
          <p:spPr bwMode="auto">
            <a:xfrm>
              <a:off x="5675313" y="2863849"/>
              <a:ext cx="620713" cy="2016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8" name="Line 222"/>
            <p:cNvSpPr>
              <a:spLocks noChangeShapeType="1"/>
            </p:cNvSpPr>
            <p:nvPr/>
          </p:nvSpPr>
          <p:spPr bwMode="auto">
            <a:xfrm>
              <a:off x="6296025" y="3065462"/>
              <a:ext cx="619125" cy="20796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49" name="Line 223"/>
            <p:cNvSpPr>
              <a:spLocks noChangeShapeType="1"/>
            </p:cNvSpPr>
            <p:nvPr/>
          </p:nvSpPr>
          <p:spPr bwMode="auto">
            <a:xfrm>
              <a:off x="6915150" y="3273424"/>
              <a:ext cx="620713" cy="27463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50" name="Freeform 224"/>
            <p:cNvSpPr>
              <a:spLocks/>
            </p:cNvSpPr>
            <p:nvPr/>
          </p:nvSpPr>
          <p:spPr bwMode="auto">
            <a:xfrm>
              <a:off x="5640388" y="2825749"/>
              <a:ext cx="71438" cy="77787"/>
            </a:xfrm>
            <a:custGeom>
              <a:avLst/>
              <a:gdLst>
                <a:gd name="T0" fmla="*/ 0 w 45"/>
                <a:gd name="T1" fmla="*/ 2147483647 h 49"/>
                <a:gd name="T2" fmla="*/ 2147483647 w 45"/>
                <a:gd name="T3" fmla="*/ 2147483647 h 49"/>
                <a:gd name="T4" fmla="*/ 2147483647 w 45"/>
                <a:gd name="T5" fmla="*/ 0 h 49"/>
                <a:gd name="T6" fmla="*/ 0 w 45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49"/>
                <a:gd name="T14" fmla="*/ 45 w 45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49">
                  <a:moveTo>
                    <a:pt x="0" y="49"/>
                  </a:moveTo>
                  <a:lnTo>
                    <a:pt x="45" y="49"/>
                  </a:lnTo>
                  <a:lnTo>
                    <a:pt x="22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51" name="Freeform 225"/>
            <p:cNvSpPr>
              <a:spLocks/>
            </p:cNvSpPr>
            <p:nvPr/>
          </p:nvSpPr>
          <p:spPr bwMode="auto">
            <a:xfrm>
              <a:off x="6261100" y="3025774"/>
              <a:ext cx="69850" cy="77787"/>
            </a:xfrm>
            <a:custGeom>
              <a:avLst/>
              <a:gdLst>
                <a:gd name="T0" fmla="*/ 0 w 44"/>
                <a:gd name="T1" fmla="*/ 2147483647 h 49"/>
                <a:gd name="T2" fmla="*/ 2147483647 w 44"/>
                <a:gd name="T3" fmla="*/ 2147483647 h 49"/>
                <a:gd name="T4" fmla="*/ 2147483647 w 44"/>
                <a:gd name="T5" fmla="*/ 0 h 49"/>
                <a:gd name="T6" fmla="*/ 0 w 44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49"/>
                <a:gd name="T14" fmla="*/ 44 w 44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49">
                  <a:moveTo>
                    <a:pt x="0" y="49"/>
                  </a:moveTo>
                  <a:lnTo>
                    <a:pt x="44" y="49"/>
                  </a:lnTo>
                  <a:lnTo>
                    <a:pt x="22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52" name="Freeform 226"/>
            <p:cNvSpPr>
              <a:spLocks/>
            </p:cNvSpPr>
            <p:nvPr/>
          </p:nvSpPr>
          <p:spPr bwMode="auto">
            <a:xfrm>
              <a:off x="6880225" y="3235324"/>
              <a:ext cx="69850" cy="77787"/>
            </a:xfrm>
            <a:custGeom>
              <a:avLst/>
              <a:gdLst>
                <a:gd name="T0" fmla="*/ 0 w 44"/>
                <a:gd name="T1" fmla="*/ 2147483647 h 49"/>
                <a:gd name="T2" fmla="*/ 2147483647 w 44"/>
                <a:gd name="T3" fmla="*/ 2147483647 h 49"/>
                <a:gd name="T4" fmla="*/ 2147483647 w 44"/>
                <a:gd name="T5" fmla="*/ 0 h 49"/>
                <a:gd name="T6" fmla="*/ 0 w 44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49"/>
                <a:gd name="T14" fmla="*/ 44 w 44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49">
                  <a:moveTo>
                    <a:pt x="0" y="49"/>
                  </a:moveTo>
                  <a:lnTo>
                    <a:pt x="44" y="49"/>
                  </a:lnTo>
                  <a:lnTo>
                    <a:pt x="22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53" name="Freeform 227"/>
            <p:cNvSpPr>
              <a:spLocks/>
            </p:cNvSpPr>
            <p:nvPr/>
          </p:nvSpPr>
          <p:spPr bwMode="auto">
            <a:xfrm>
              <a:off x="7500938" y="3508374"/>
              <a:ext cx="69850" cy="77787"/>
            </a:xfrm>
            <a:custGeom>
              <a:avLst/>
              <a:gdLst>
                <a:gd name="T0" fmla="*/ 0 w 44"/>
                <a:gd name="T1" fmla="*/ 2147483647 h 49"/>
                <a:gd name="T2" fmla="*/ 2147483647 w 44"/>
                <a:gd name="T3" fmla="*/ 2147483647 h 49"/>
                <a:gd name="T4" fmla="*/ 2147483647 w 44"/>
                <a:gd name="T5" fmla="*/ 0 h 49"/>
                <a:gd name="T6" fmla="*/ 0 w 44"/>
                <a:gd name="T7" fmla="*/ 2147483647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49"/>
                <a:gd name="T14" fmla="*/ 44 w 44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49">
                  <a:moveTo>
                    <a:pt x="0" y="49"/>
                  </a:moveTo>
                  <a:lnTo>
                    <a:pt x="44" y="49"/>
                  </a:lnTo>
                  <a:lnTo>
                    <a:pt x="22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54" name="Rectangle 255"/>
            <p:cNvSpPr>
              <a:spLocks noChangeArrowheads="1"/>
            </p:cNvSpPr>
            <p:nvPr/>
          </p:nvSpPr>
          <p:spPr bwMode="auto">
            <a:xfrm>
              <a:off x="5437188" y="3697286"/>
              <a:ext cx="1376363" cy="231775"/>
            </a:xfrm>
            <a:prstGeom prst="rect">
              <a:avLst/>
            </a:prstGeom>
            <a:noFill/>
            <a:ln w="4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55" name="Rectangle 256"/>
            <p:cNvSpPr>
              <a:spLocks noChangeArrowheads="1"/>
            </p:cNvSpPr>
            <p:nvPr/>
          </p:nvSpPr>
          <p:spPr bwMode="auto">
            <a:xfrm>
              <a:off x="5464175" y="3727449"/>
              <a:ext cx="1239838" cy="20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MCF-7 SENSITIVE</a:t>
              </a:r>
              <a:endParaRPr lang="en-US"/>
            </a:p>
          </p:txBody>
        </p:sp>
        <p:sp>
          <p:nvSpPr>
            <p:cNvPr id="42056" name="Rectangle 288"/>
            <p:cNvSpPr>
              <a:spLocks noChangeArrowheads="1"/>
            </p:cNvSpPr>
            <p:nvPr/>
          </p:nvSpPr>
          <p:spPr bwMode="auto">
            <a:xfrm>
              <a:off x="4800600" y="1503363"/>
              <a:ext cx="301625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B</a:t>
              </a:r>
              <a:endParaRPr lang="en-US"/>
            </a:p>
          </p:txBody>
        </p:sp>
        <p:grpSp>
          <p:nvGrpSpPr>
            <p:cNvPr id="42057" name="Группа 71943"/>
            <p:cNvGrpSpPr>
              <a:grpSpLocks/>
            </p:cNvGrpSpPr>
            <p:nvPr/>
          </p:nvGrpSpPr>
          <p:grpSpPr bwMode="auto">
            <a:xfrm>
              <a:off x="6224107" y="1750269"/>
              <a:ext cx="1566236" cy="763770"/>
              <a:chOff x="2895600" y="1780000"/>
              <a:chExt cx="1566236" cy="763770"/>
            </a:xfrm>
          </p:grpSpPr>
          <p:sp>
            <p:nvSpPr>
              <p:cNvPr id="42063" name="Rectangle 102"/>
              <p:cNvSpPr>
                <a:spLocks noChangeArrowheads="1"/>
              </p:cNvSpPr>
              <p:nvPr/>
            </p:nvSpPr>
            <p:spPr bwMode="auto">
              <a:xfrm>
                <a:off x="3126963" y="1780000"/>
                <a:ext cx="12246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Doxorubicin alone</a:t>
                </a:r>
                <a:endParaRPr lang="en-US" sz="1200"/>
              </a:p>
            </p:txBody>
          </p:sp>
          <p:sp>
            <p:nvSpPr>
              <p:cNvPr id="42064" name="Line 104"/>
              <p:cNvSpPr>
                <a:spLocks noChangeShapeType="1"/>
              </p:cNvSpPr>
              <p:nvPr/>
            </p:nvSpPr>
            <p:spPr bwMode="auto">
              <a:xfrm>
                <a:off x="2992628" y="1868487"/>
                <a:ext cx="41275" cy="0"/>
              </a:xfrm>
              <a:prstGeom prst="line">
                <a:avLst/>
              </a:prstGeom>
              <a:noFill/>
              <a:ln w="9">
                <a:solidFill>
                  <a:srgbClr val="0000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65" name="Oval 122"/>
              <p:cNvSpPr>
                <a:spLocks noChangeArrowheads="1"/>
              </p:cNvSpPr>
              <p:nvPr/>
            </p:nvSpPr>
            <p:spPr bwMode="auto">
              <a:xfrm>
                <a:off x="2960878" y="1828800"/>
                <a:ext cx="71438" cy="77787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66" name="Rectangle 123"/>
              <p:cNvSpPr>
                <a:spLocks noChangeArrowheads="1"/>
              </p:cNvSpPr>
              <p:nvPr/>
            </p:nvSpPr>
            <p:spPr bwMode="auto">
              <a:xfrm>
                <a:off x="3131344" y="2013755"/>
                <a:ext cx="133049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Free siRNA-MDR-1</a:t>
                </a:r>
                <a:endParaRPr lang="en-US" sz="1200"/>
              </a:p>
            </p:txBody>
          </p:sp>
          <p:sp>
            <p:nvSpPr>
              <p:cNvPr id="42067" name="Line 124"/>
              <p:cNvSpPr>
                <a:spLocks noChangeShapeType="1"/>
              </p:cNvSpPr>
              <p:nvPr/>
            </p:nvSpPr>
            <p:spPr bwMode="auto">
              <a:xfrm>
                <a:off x="2912047" y="2104390"/>
                <a:ext cx="152400" cy="1587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68" name="Rectangle 125"/>
              <p:cNvSpPr>
                <a:spLocks noChangeArrowheads="1"/>
              </p:cNvSpPr>
              <p:nvPr/>
            </p:nvSpPr>
            <p:spPr bwMode="auto">
              <a:xfrm>
                <a:off x="2951734" y="2064702"/>
                <a:ext cx="71438" cy="77787"/>
              </a:xfrm>
              <a:prstGeom prst="rect">
                <a:avLst/>
              </a:prstGeom>
              <a:solidFill>
                <a:srgbClr val="000080"/>
              </a:solidFill>
              <a:ln w="0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69" name="Line 127"/>
              <p:cNvSpPr>
                <a:spLocks noChangeShapeType="1"/>
              </p:cNvSpPr>
              <p:nvPr/>
            </p:nvSpPr>
            <p:spPr bwMode="auto">
              <a:xfrm>
                <a:off x="2921191" y="2305050"/>
                <a:ext cx="152400" cy="1587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70" name="Freeform 128"/>
              <p:cNvSpPr>
                <a:spLocks/>
              </p:cNvSpPr>
              <p:nvPr/>
            </p:nvSpPr>
            <p:spPr bwMode="auto">
              <a:xfrm>
                <a:off x="2960878" y="2266950"/>
                <a:ext cx="71438" cy="77787"/>
              </a:xfrm>
              <a:custGeom>
                <a:avLst/>
                <a:gdLst>
                  <a:gd name="T0" fmla="*/ 0 w 45"/>
                  <a:gd name="T1" fmla="*/ 2147483647 h 49"/>
                  <a:gd name="T2" fmla="*/ 2147483647 w 45"/>
                  <a:gd name="T3" fmla="*/ 2147483647 h 49"/>
                  <a:gd name="T4" fmla="*/ 2147483647 w 45"/>
                  <a:gd name="T5" fmla="*/ 0 h 49"/>
                  <a:gd name="T6" fmla="*/ 0 w 45"/>
                  <a:gd name="T7" fmla="*/ 2147483647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9"/>
                  <a:gd name="T14" fmla="*/ 45 w 45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9">
                    <a:moveTo>
                      <a:pt x="0" y="49"/>
                    </a:moveTo>
                    <a:lnTo>
                      <a:pt x="45" y="49"/>
                    </a:lnTo>
                    <a:lnTo>
                      <a:pt x="22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71" name="Rectangle 259"/>
              <p:cNvSpPr>
                <a:spLocks noChangeArrowheads="1"/>
              </p:cNvSpPr>
              <p:nvPr/>
            </p:nvSpPr>
            <p:spPr bwMode="auto">
              <a:xfrm>
                <a:off x="3144903" y="2235993"/>
                <a:ext cx="111408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1200">
                    <a:solidFill>
                      <a:srgbClr val="000000"/>
                    </a:solidFill>
                  </a:rPr>
                  <a:t>siRNA-MDR-1</a:t>
                </a:r>
              </a:p>
              <a:p>
                <a:pPr>
                  <a:lnSpc>
                    <a:spcPts val="1200"/>
                  </a:lnSpc>
                </a:pPr>
                <a:r>
                  <a:rPr lang="en-US" sz="1200">
                    <a:solidFill>
                      <a:srgbClr val="000000"/>
                    </a:solidFill>
                  </a:rPr>
                  <a:t>nanopreparation</a:t>
                </a:r>
                <a:endParaRPr lang="en-US" sz="1200"/>
              </a:p>
            </p:txBody>
          </p:sp>
          <p:sp>
            <p:nvSpPr>
              <p:cNvPr id="42072" name="Line 124"/>
              <p:cNvSpPr>
                <a:spLocks noChangeShapeType="1"/>
              </p:cNvSpPr>
              <p:nvPr/>
            </p:nvSpPr>
            <p:spPr bwMode="auto">
              <a:xfrm>
                <a:off x="2895600" y="1868424"/>
                <a:ext cx="182880" cy="15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71946" name="Прямая соединительная линия 71945"/>
            <p:cNvCxnSpPr/>
            <p:nvPr/>
          </p:nvCxnSpPr>
          <p:spPr>
            <a:xfrm rot="60000">
              <a:off x="5680075" y="2425558"/>
              <a:ext cx="630238" cy="787279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48" name="Прямая соединительная линия 71947"/>
            <p:cNvCxnSpPr/>
            <p:nvPr/>
          </p:nvCxnSpPr>
          <p:spPr>
            <a:xfrm rot="180000">
              <a:off x="6288088" y="3230298"/>
              <a:ext cx="619125" cy="274595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50" name="Прямая соединительная линия 71949"/>
            <p:cNvCxnSpPr/>
            <p:nvPr/>
          </p:nvCxnSpPr>
          <p:spPr>
            <a:xfrm rot="60000">
              <a:off x="6915150" y="3542986"/>
              <a:ext cx="639763" cy="13174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61" name="Rectangle 214"/>
            <p:cNvSpPr>
              <a:spLocks noChangeArrowheads="1"/>
            </p:cNvSpPr>
            <p:nvPr/>
          </p:nvSpPr>
          <p:spPr bwMode="auto">
            <a:xfrm>
              <a:off x="6880225" y="3455987"/>
              <a:ext cx="69850" cy="77787"/>
            </a:xfrm>
            <a:prstGeom prst="rect">
              <a:avLst/>
            </a:prstGeom>
            <a:solidFill>
              <a:srgbClr val="0000C0"/>
            </a:solidFill>
            <a:ln w="0">
              <a:solidFill>
                <a:srgbClr val="000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62" name="Rectangle 215"/>
            <p:cNvSpPr>
              <a:spLocks noChangeArrowheads="1"/>
            </p:cNvSpPr>
            <p:nvPr/>
          </p:nvSpPr>
          <p:spPr bwMode="auto">
            <a:xfrm>
              <a:off x="7500938" y="3665536"/>
              <a:ext cx="69850" cy="77787"/>
            </a:xfrm>
            <a:prstGeom prst="rect">
              <a:avLst/>
            </a:prstGeom>
            <a:solidFill>
              <a:srgbClr val="0000C0"/>
            </a:solidFill>
            <a:ln w="0">
              <a:solidFill>
                <a:srgbClr val="000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678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 </a:t>
            </a:r>
            <a:r>
              <a:rPr lang="en-US" sz="2400" b="1" dirty="0" smtClean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        PCR </a:t>
            </a:r>
            <a:r>
              <a:rPr lang="en-US" sz="2400" b="1" dirty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to evaluate MDR1 </a:t>
            </a:r>
            <a:r>
              <a:rPr lang="en-US" sz="2400" b="1" dirty="0" err="1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downregulation</a:t>
            </a:r>
            <a:r>
              <a:rPr lang="en-US" sz="2400" b="1" dirty="0">
                <a:solidFill>
                  <a:srgbClr val="C12030"/>
                </a:solidFill>
                <a:latin typeface="Book Antiqua" pitchFamily="18" charset="0"/>
                <a:cs typeface="New Baskerville"/>
              </a:rPr>
              <a:t> in tumors</a:t>
            </a:r>
          </a:p>
        </p:txBody>
      </p:sp>
      <p:graphicFrame>
        <p:nvGraphicFramePr>
          <p:cNvPr id="4162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865989"/>
              </p:ext>
            </p:extLst>
          </p:nvPr>
        </p:nvGraphicFramePr>
        <p:xfrm>
          <a:off x="3682961" y="1295400"/>
          <a:ext cx="4813377" cy="4878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Prism 5" r:id="rId3" imgW="4837320" imgH="4902840" progId="Prism5.Document">
                  <p:embed/>
                </p:oleObj>
              </mc:Choice>
              <mc:Fallback>
                <p:oleObj name="Prism 5" r:id="rId3" imgW="4837320" imgH="490284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2961" y="1295400"/>
                        <a:ext cx="4813377" cy="487814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0500" y="1372136"/>
            <a:ext cx="33147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Book Antiqua" pitchFamily="18" charset="0"/>
                <a:cs typeface="Times New Roman" pitchFamily="18" charset="0"/>
              </a:rPr>
              <a:t>All treatment groups significantly down regulated the MDR1 gene with respect to the control groups</a:t>
            </a:r>
          </a:p>
          <a:p>
            <a:pPr algn="just"/>
            <a:endParaRPr lang="en-US" sz="2000" dirty="0" smtClean="0">
              <a:latin typeface="Book Antiqua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Book Antiqua" pitchFamily="18" charset="0"/>
                <a:cs typeface="Times New Roman" pitchFamily="18" charset="0"/>
              </a:rPr>
              <a:t>#, ^ and * - Respective treatment groups are statistically very significant than free siMDR1 and DOPE-PEI</a:t>
            </a:r>
          </a:p>
          <a:p>
            <a:pPr algn="just"/>
            <a:endParaRPr lang="en-US" sz="2000" dirty="0" smtClean="0">
              <a:latin typeface="Book Antiqua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Book Antiqua" pitchFamily="18" charset="0"/>
                <a:cs typeface="Times New Roman" pitchFamily="18" charset="0"/>
              </a:rPr>
              <a:t>” - Treatment groups statistically significant than DOPE-PEI/siMDR1</a:t>
            </a:r>
          </a:p>
          <a:p>
            <a:pPr algn="just"/>
            <a:endParaRPr lang="en-US" sz="2000" dirty="0" smtClean="0">
              <a:latin typeface="Book Antiqua" pitchFamily="18" charset="0"/>
              <a:cs typeface="Times New Roman" pitchFamily="18" charset="0"/>
            </a:endParaRPr>
          </a:p>
          <a:p>
            <a:pPr algn="just"/>
            <a:endParaRPr lang="en-US" sz="2000" dirty="0" smtClean="0">
              <a:latin typeface="Book Antiqua" pitchFamily="18" charset="0"/>
              <a:cs typeface="Times New Roman" pitchFamily="18" charset="0"/>
            </a:endParaRPr>
          </a:p>
          <a:p>
            <a:pPr algn="just"/>
            <a:endParaRPr lang="en-US" sz="2000" dirty="0" smtClean="0">
              <a:latin typeface="Book Antiqua" pitchFamily="18" charset="0"/>
              <a:cs typeface="Times New Roman" pitchFamily="18" charset="0"/>
            </a:endParaRPr>
          </a:p>
          <a:p>
            <a:pPr algn="just"/>
            <a:endParaRPr lang="en-US" sz="2000" dirty="0" smtClean="0">
              <a:latin typeface="Book Antiqua" pitchFamily="18" charset="0"/>
              <a:cs typeface="Times New Roman" pitchFamily="18" charset="0"/>
            </a:endParaRPr>
          </a:p>
          <a:p>
            <a:pPr algn="just"/>
            <a:endParaRPr lang="en-IN" sz="2000" dirty="0"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30480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#</a:t>
            </a:r>
            <a:endParaRPr lang="en-IN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7188200" y="4191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^”</a:t>
            </a:r>
            <a:endParaRPr lang="en-IN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848600" y="4267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*”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49456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749729" cy="1083568"/>
          </a:xfrm>
          <a:noFill/>
          <a:effectLst>
            <a:outerShdw blurRad="50800" dist="381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  <a:scene3d>
            <a:camera prst="orthographicFront"/>
            <a:lightRig rig="twoPt" dir="t"/>
          </a:scene3d>
          <a:sp3d prstMaterial="metal">
            <a:bevelT/>
            <a:bevelB w="114300" prst="artDeco"/>
          </a:sp3d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Therapeutic efficacy of NP containing survivin siRNA and PXL in combination on SKOV3-tr resistant ovarian cancer </a:t>
            </a:r>
            <a:r>
              <a:rPr lang="en-US" sz="2400" dirty="0" err="1" smtClean="0"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xenograft</a:t>
            </a:r>
            <a:endParaRPr lang="it-IT" sz="2400" dirty="0"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28601" y="6172200"/>
            <a:ext cx="8799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i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*</a:t>
            </a:r>
            <a:r>
              <a:rPr lang="en-US" sz="1800" b="1" i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Relative tumor </a:t>
            </a:r>
            <a:r>
              <a:rPr lang="en-US" sz="1800" b="1" i="1" dirty="0">
                <a:solidFill>
                  <a:schemeClr val="accent4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v</a:t>
            </a:r>
            <a:r>
              <a:rPr lang="en-US" sz="1800" b="1" i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olume</a:t>
            </a:r>
            <a:r>
              <a:rPr lang="en-US" sz="1800" i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: </a:t>
            </a:r>
            <a:r>
              <a:rPr lang="en-US" sz="1800" dirty="0" smtClean="0">
                <a:latin typeface="Calibri" panose="020F0502020204030204" pitchFamily="34" charset="0"/>
                <a:cs typeface="Times New Roman" pitchFamily="18" charset="0"/>
              </a:rPr>
              <a:t>Tumor volume in mm</a:t>
            </a:r>
            <a:r>
              <a:rPr lang="en-US" sz="1800" baseline="30000" dirty="0" smtClean="0">
                <a:latin typeface="Calibri" panose="020F0502020204030204" pitchFamily="34" charset="0"/>
                <a:cs typeface="Times New Roman" pitchFamily="18" charset="0"/>
              </a:rPr>
              <a:t>3</a:t>
            </a:r>
            <a:r>
              <a:rPr lang="en-US" sz="1800" dirty="0" smtClean="0">
                <a:latin typeface="Calibri" panose="020F0502020204030204" pitchFamily="34" charset="0"/>
                <a:cs typeface="Times New Roman" pitchFamily="18" charset="0"/>
              </a:rPr>
              <a:t> on day ‘n’ (</a:t>
            </a:r>
            <a:r>
              <a:rPr lang="en-US" sz="1800" dirty="0" err="1" smtClean="0">
                <a:latin typeface="Calibri" panose="020F0502020204030204" pitchFamily="34" charset="0"/>
                <a:cs typeface="Times New Roman" pitchFamily="18" charset="0"/>
              </a:rPr>
              <a:t>Vn</a:t>
            </a:r>
            <a:r>
              <a:rPr lang="en-US" sz="1800" dirty="0" smtClean="0">
                <a:latin typeface="Calibri" panose="020F0502020204030204" pitchFamily="34" charset="0"/>
                <a:cs typeface="Times New Roman" pitchFamily="18" charset="0"/>
              </a:rPr>
              <a:t>) / tumor volume at the start of the treatment (Vo) plotted versus time in days.</a:t>
            </a:r>
          </a:p>
        </p:txBody>
      </p:sp>
      <p:cxnSp>
        <p:nvCxnSpPr>
          <p:cNvPr id="190" name="Straight Connector 4"/>
          <p:cNvCxnSpPr>
            <a:cxnSpLocks noChangeShapeType="1"/>
          </p:cNvCxnSpPr>
          <p:nvPr/>
        </p:nvCxnSpPr>
        <p:spPr bwMode="auto">
          <a:xfrm>
            <a:off x="228600" y="1752600"/>
            <a:ext cx="8686800" cy="0"/>
          </a:xfrm>
          <a:prstGeom prst="line">
            <a:avLst/>
          </a:prstGeom>
          <a:noFill/>
          <a:ln w="63500" cmpd="thickThin" algn="ctr">
            <a:solidFill>
              <a:srgbClr val="990033"/>
            </a:solidFill>
            <a:round/>
            <a:headEnd/>
            <a:tailEnd/>
          </a:ln>
        </p:spPr>
      </p:cxnSp>
      <p:pic>
        <p:nvPicPr>
          <p:cNvPr id="512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5"/>
          <a:stretch/>
        </p:blipFill>
        <p:spPr bwMode="auto">
          <a:xfrm>
            <a:off x="1676400" y="1981200"/>
            <a:ext cx="6357367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75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0"/>
            <a:ext cx="7924800" cy="1927225"/>
          </a:xfrm>
        </p:spPr>
        <p:txBody>
          <a:bodyPr/>
          <a:lstStyle/>
          <a:p>
            <a:r>
              <a:rPr lang="en-US" sz="3600" b="1" dirty="0" smtClean="0"/>
              <a:t>NEW CONCEPTS IN COMBINATION THERAPY USING LIPOSOMAL DRUGS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609600"/>
            <a:ext cx="452437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733800"/>
            <a:ext cx="452437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9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19600"/>
            <a:ext cx="6019800" cy="175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362200"/>
            <a:ext cx="6019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4801"/>
            <a:ext cx="6019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594360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                    </a:t>
            </a:r>
            <a:r>
              <a:rPr lang="en-US" b="1" dirty="0" err="1" smtClean="0"/>
              <a:t>Quadrapeutics</a:t>
            </a:r>
            <a:r>
              <a:rPr lang="en-US" b="1" dirty="0" smtClean="0"/>
              <a:t> treatment of HNSCC in mouse models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3684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G:\DCIM\101NIKON\DSCN04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15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0.7|1|1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1321</Words>
  <Application>Microsoft Office PowerPoint</Application>
  <PresentationFormat>On-screen Show (4:3)</PresentationFormat>
  <Paragraphs>239</Paragraphs>
  <Slides>28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Prism 5</vt:lpstr>
      <vt:lpstr>PowerPoint Presentation</vt:lpstr>
      <vt:lpstr>PowerPoint Presentation</vt:lpstr>
      <vt:lpstr>Challenges with siRNA delivery</vt:lpstr>
      <vt:lpstr>PowerPoint Presentation</vt:lpstr>
      <vt:lpstr>PowerPoint Presentation</vt:lpstr>
      <vt:lpstr>PowerPoint Presentation</vt:lpstr>
      <vt:lpstr>Self-assembly PEI-lipid nanoparticles </vt:lpstr>
      <vt:lpstr>PowerPoint Presentation</vt:lpstr>
      <vt:lpstr>Endosomal escape of DOPE-PEI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Nanopreparation Containing MMP2-sensitive PEG-paclitaxel Conjugate and Cell Penetrating Moiety</vt:lpstr>
      <vt:lpstr>MMP2-triggered Tumor Cell-specific Cytotoxicity</vt:lpstr>
      <vt:lpstr> COMBINATION THERAPY</vt:lpstr>
      <vt:lpstr>PowerPoint Presentation</vt:lpstr>
      <vt:lpstr>Tumor Growth Inhibition and Tumor Cell Apoptosis</vt:lpstr>
      <vt:lpstr>PowerPoint Presentation</vt:lpstr>
      <vt:lpstr>PowerPoint Presentation</vt:lpstr>
      <vt:lpstr>         PCR to evaluate MDR1 downregulation in tumors</vt:lpstr>
      <vt:lpstr>Therapeutic efficacy of NP containing survivin siRNA and PXL in combination on SKOV3-tr resistant ovarian cancer xenograft</vt:lpstr>
      <vt:lpstr>NEW CONCEPTS IN COMBINATION THERAPY USING LIPOSOMAL DRUGS</vt:lpstr>
      <vt:lpstr>PowerPoint Presentation</vt:lpstr>
      <vt:lpstr>PowerPoint Presentation</vt:lpstr>
      <vt:lpstr>PowerPoint Presentation</vt:lpstr>
    </vt:vector>
  </TitlesOfParts>
  <Company>Northeastern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Torchilin, Vladimir</dc:creator>
  <cp:lastModifiedBy>Torchilin, Vladimir</cp:lastModifiedBy>
  <cp:revision>23</cp:revision>
  <dcterms:created xsi:type="dcterms:W3CDTF">2014-04-07T19:53:00Z</dcterms:created>
  <dcterms:modified xsi:type="dcterms:W3CDTF">2014-10-28T22:16:28Z</dcterms:modified>
</cp:coreProperties>
</file>