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391" r:id="rId3"/>
    <p:sldId id="394" r:id="rId4"/>
    <p:sldId id="409" r:id="rId5"/>
    <p:sldId id="395" r:id="rId6"/>
    <p:sldId id="393" r:id="rId7"/>
    <p:sldId id="408" r:id="rId8"/>
    <p:sldId id="398" r:id="rId9"/>
    <p:sldId id="396" r:id="rId10"/>
    <p:sldId id="406" r:id="rId11"/>
    <p:sldId id="405" r:id="rId12"/>
    <p:sldId id="400" r:id="rId13"/>
    <p:sldId id="407" r:id="rId14"/>
    <p:sldId id="399" r:id="rId15"/>
    <p:sldId id="410" r:id="rId16"/>
    <p:sldId id="404" r:id="rId17"/>
    <p:sldId id="414" r:id="rId18"/>
    <p:sldId id="392" r:id="rId19"/>
    <p:sldId id="341" r:id="rId20"/>
    <p:sldId id="411" r:id="rId21"/>
    <p:sldId id="413" r:id="rId22"/>
    <p:sldId id="412" r:id="rId23"/>
  </p:sldIdLst>
  <p:sldSz cx="9144000" cy="6858000" type="screen4x3"/>
  <p:notesSz cx="6794500" cy="9931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830" userDrawn="1">
          <p15:clr>
            <a:srgbClr val="A4A3A4"/>
          </p15:clr>
        </p15:guide>
        <p15:guide id="2" orient="horz" pos="473" userDrawn="1">
          <p15:clr>
            <a:srgbClr val="A4A3A4"/>
          </p15:clr>
        </p15:guide>
        <p15:guide id="3" pos="5595" userDrawn="1">
          <p15:clr>
            <a:srgbClr val="A4A3A4"/>
          </p15:clr>
        </p15:guide>
        <p15:guide id="4" pos="1292" userDrawn="1">
          <p15:clr>
            <a:srgbClr val="A4A3A4"/>
          </p15:clr>
        </p15:guide>
        <p15:guide id="5" pos="1477" userDrawn="1">
          <p15:clr>
            <a:srgbClr val="A4A3A4"/>
          </p15:clr>
        </p15:guide>
        <p15:guide id="6" pos="2074" userDrawn="1">
          <p15:clr>
            <a:srgbClr val="A4A3A4"/>
          </p15:clr>
        </p15:guide>
        <p15:guide id="7" pos="2998" userDrawn="1">
          <p15:clr>
            <a:srgbClr val="A4A3A4"/>
          </p15:clr>
        </p15:guide>
        <p15:guide id="8" pos="59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00"/>
    <a:srgbClr val="82B818"/>
    <a:srgbClr val="5D9908"/>
    <a:srgbClr val="80BA26"/>
    <a:srgbClr val="6EB400"/>
    <a:srgbClr val="03CC0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Objects="1" showGuides="1">
      <p:cViewPr varScale="1">
        <p:scale>
          <a:sx n="107" d="100"/>
          <a:sy n="107" d="100"/>
        </p:scale>
        <p:origin x="-1614" y="-78"/>
      </p:cViewPr>
      <p:guideLst>
        <p:guide orient="horz" pos="3830"/>
        <p:guide orient="horz" pos="473"/>
        <p:guide pos="5595"/>
        <p:guide pos="1292"/>
        <p:guide pos="1477"/>
        <p:guide pos="2074"/>
        <p:guide pos="2998"/>
        <p:guide pos="59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5CD8EA-C834-4853-B34C-816D090D1582}" type="datetimeFigureOut">
              <a:rPr lang="pt-BR" smtClean="0"/>
              <a:pPr/>
              <a:t>13/06/2016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63638" y="1241425"/>
            <a:ext cx="4467225" cy="33512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79450" y="4779963"/>
            <a:ext cx="5435600" cy="39100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48100" y="9432925"/>
            <a:ext cx="2944813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482EC3-3C8F-4CBE-99AF-FCB9E8A7C220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64681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9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996D9-D7D8-FC4B-A846-0D8BE97FAED4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253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logo_butantan_novo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46022"/>
            <a:ext cx="1824856" cy="690693"/>
          </a:xfrm>
          <a:prstGeom prst="rect">
            <a:avLst/>
          </a:prstGeom>
        </p:spPr>
      </p:pic>
      <p:cxnSp>
        <p:nvCxnSpPr>
          <p:cNvPr id="9" name="Conector reto 8"/>
          <p:cNvCxnSpPr/>
          <p:nvPr userDrawn="1"/>
        </p:nvCxnSpPr>
        <p:spPr>
          <a:xfrm flipH="1">
            <a:off x="89502" y="836712"/>
            <a:ext cx="7074786" cy="0"/>
          </a:xfrm>
          <a:prstGeom prst="line">
            <a:avLst/>
          </a:prstGeom>
          <a:ln w="28575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2017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4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996D9-D7D8-FC4B-A846-0D8BE97FAED4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4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996D9-D7D8-FC4B-A846-0D8BE97FAED4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362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996D9-D7D8-FC4B-A846-0D8BE97FAED4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1468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996D9-D7D8-FC4B-A846-0D8BE97FAED4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8890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996D9-D7D8-FC4B-A846-0D8BE97FAED4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921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4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996D9-D7D8-FC4B-A846-0D8BE97FAED4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3766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996D9-D7D8-FC4B-A846-0D8BE97FAED4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9482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996D9-D7D8-FC4B-A846-0D8BE97FAED4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7985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2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996D9-D7D8-FC4B-A846-0D8BE97FAED4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F6E408-FEA0-3A4A-996A-FB6BB1AC2D4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634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4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996D9-D7D8-FC4B-A846-0D8BE97FAED4}" type="datetimeFigureOut">
              <a:rPr lang="en-US" smtClean="0"/>
              <a:pPr/>
              <a:t>6/13/2016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4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F6E408-FEA0-3A4A-996A-FB6BB1AC2D42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21295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3429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692696"/>
            <a:ext cx="439248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10th Euro Global Summit and Expo </a:t>
            </a:r>
            <a:r>
              <a:rPr lang="en-US" sz="21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on Vaccines </a:t>
            </a:r>
            <a:r>
              <a:rPr lang="en-US" sz="2100" dirty="0">
                <a:solidFill>
                  <a:schemeClr val="accent3">
                    <a:lumMod val="60000"/>
                    <a:lumOff val="40000"/>
                  </a:schemeClr>
                </a:solidFill>
              </a:rPr>
              <a:t>&amp; </a:t>
            </a:r>
            <a:r>
              <a:rPr lang="en-US" sz="21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Vaccination</a:t>
            </a:r>
          </a:p>
          <a:p>
            <a:r>
              <a:rPr lang="en-US" sz="2100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June 2016</a:t>
            </a:r>
            <a:endParaRPr lang="en-US" sz="21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740" y="2348880"/>
            <a:ext cx="8852520" cy="2448272"/>
          </a:xfrm>
          <a:solidFill>
            <a:srgbClr val="80BA26"/>
          </a:solidFill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Process development for pneumococcal protein vaccines based on recombinant pneumococcal surface protein A (PspA) and hybrids of PspA and pneumolysin toxoid</a:t>
            </a:r>
            <a:br>
              <a:rPr lang="en-US" sz="3600" dirty="0" smtClean="0">
                <a:solidFill>
                  <a:schemeClr val="bg1"/>
                </a:solidFill>
              </a:rPr>
            </a:b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6" name="CaixaDeTexto 3"/>
          <p:cNvSpPr txBox="1">
            <a:spLocks noChangeArrowheads="1"/>
          </p:cNvSpPr>
          <p:nvPr/>
        </p:nvSpPr>
        <p:spPr bwMode="auto">
          <a:xfrm>
            <a:off x="179215" y="5085184"/>
            <a:ext cx="878557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pt-BR" altLang="pt-BR" sz="1800" dirty="0" err="1"/>
              <a:t>Stefanie</a:t>
            </a:r>
            <a:r>
              <a:rPr lang="pt-BR" altLang="pt-BR" sz="1800" dirty="0"/>
              <a:t> Kraschowetz</a:t>
            </a:r>
            <a:r>
              <a:rPr lang="pt-BR" altLang="pt-BR" sz="1800" baseline="30000" dirty="0"/>
              <a:t>1</a:t>
            </a:r>
            <a:r>
              <a:rPr lang="pt-BR" altLang="pt-BR" sz="1800" dirty="0"/>
              <a:t>, Douglas Borges de Figueiredo</a:t>
            </a:r>
            <a:r>
              <a:rPr lang="pt-BR" altLang="pt-BR" sz="1800" baseline="30000" dirty="0"/>
              <a:t>1</a:t>
            </a:r>
            <a:r>
              <a:rPr lang="pt-BR" altLang="pt-BR" sz="1800" dirty="0"/>
              <a:t>, </a:t>
            </a:r>
            <a:r>
              <a:rPr lang="pt-BR" altLang="pt-BR" sz="1800" dirty="0" err="1"/>
              <a:t>Eneas</a:t>
            </a:r>
            <a:r>
              <a:rPr lang="pt-BR" altLang="pt-BR" sz="1800" dirty="0"/>
              <a:t> Carvalho</a:t>
            </a:r>
            <a:r>
              <a:rPr lang="pt-BR" altLang="pt-BR" sz="1800" baseline="30000" dirty="0"/>
              <a:t>1</a:t>
            </a:r>
            <a:r>
              <a:rPr lang="pt-BR" altLang="pt-BR" sz="1800" dirty="0"/>
              <a:t>, Gilson </a:t>
            </a:r>
            <a:r>
              <a:rPr lang="pt-BR" altLang="pt-BR" sz="1800" dirty="0" err="1"/>
              <a:t>Campani</a:t>
            </a:r>
            <a:r>
              <a:rPr lang="pt-BR" altLang="pt-BR" sz="1800" dirty="0"/>
              <a:t> Jr. </a:t>
            </a:r>
            <a:r>
              <a:rPr lang="pt-BR" altLang="pt-BR" sz="1800" baseline="30000" dirty="0"/>
              <a:t>2</a:t>
            </a:r>
            <a:r>
              <a:rPr lang="pt-BR" altLang="pt-BR" sz="1800" dirty="0"/>
              <a:t>, Gabriel Gonçalves Silva</a:t>
            </a:r>
            <a:r>
              <a:rPr lang="pt-BR" altLang="pt-BR" sz="1800" baseline="30000" dirty="0"/>
              <a:t>2</a:t>
            </a:r>
            <a:r>
              <a:rPr lang="pt-BR" altLang="pt-BR" sz="1800" dirty="0"/>
              <a:t>, Eliane N. Miyaji</a:t>
            </a:r>
            <a:r>
              <a:rPr lang="pt-BR" altLang="pt-BR" sz="1800" baseline="30000" dirty="0"/>
              <a:t>1</a:t>
            </a:r>
            <a:r>
              <a:rPr lang="pt-BR" altLang="pt-BR" sz="1800" dirty="0"/>
              <a:t>, Thiago R. Converso</a:t>
            </a:r>
            <a:r>
              <a:rPr lang="pt-BR" altLang="pt-BR" sz="1800" baseline="30000" dirty="0"/>
              <a:t>1</a:t>
            </a:r>
            <a:r>
              <a:rPr lang="pt-BR" altLang="pt-BR" sz="1800" dirty="0"/>
              <a:t>, Luciana C. C. Leite</a:t>
            </a:r>
            <a:r>
              <a:rPr lang="pt-BR" altLang="pt-BR" sz="1800" baseline="30000" dirty="0"/>
              <a:t>1</a:t>
            </a:r>
            <a:r>
              <a:rPr lang="pt-BR" altLang="pt-BR" sz="1800" dirty="0"/>
              <a:t>, Teresa C. Zangirolami</a:t>
            </a:r>
            <a:r>
              <a:rPr lang="pt-BR" altLang="pt-BR" sz="1800" baseline="30000" dirty="0"/>
              <a:t>2</a:t>
            </a:r>
            <a:r>
              <a:rPr lang="pt-BR" altLang="pt-BR" sz="1800" dirty="0"/>
              <a:t>, Joaquin Cabrera-Crespo</a:t>
            </a:r>
            <a:r>
              <a:rPr lang="pt-BR" altLang="pt-BR" sz="1800" baseline="30000" dirty="0"/>
              <a:t>1</a:t>
            </a:r>
            <a:r>
              <a:rPr lang="pt-BR" altLang="pt-BR" sz="1800" dirty="0"/>
              <a:t> </a:t>
            </a:r>
            <a:r>
              <a:rPr lang="pt-BR" altLang="pt-BR" sz="1800" dirty="0" err="1"/>
              <a:t>and</a:t>
            </a:r>
            <a:r>
              <a:rPr lang="pt-BR" altLang="pt-BR" sz="1800" dirty="0"/>
              <a:t> </a:t>
            </a:r>
            <a:r>
              <a:rPr lang="pt-BR" altLang="pt-BR" sz="1800" u="sng" dirty="0"/>
              <a:t>Viviane M. </a:t>
            </a:r>
            <a:r>
              <a:rPr lang="pt-BR" altLang="pt-BR" sz="1800" u="sng" dirty="0" smtClean="0"/>
              <a:t>Gonçalves</a:t>
            </a:r>
            <a:r>
              <a:rPr lang="pt-BR" altLang="pt-BR" sz="1800" u="sng" baseline="30000" dirty="0" smtClean="0"/>
              <a:t>1</a:t>
            </a:r>
          </a:p>
          <a:p>
            <a:pPr algn="just">
              <a:spcBef>
                <a:spcPct val="0"/>
              </a:spcBef>
              <a:buNone/>
            </a:pPr>
            <a:endParaRPr lang="pt-BR" altLang="pt-BR" sz="1800" baseline="30000" dirty="0" smtClean="0"/>
          </a:p>
          <a:p>
            <a:pPr algn="just">
              <a:spcBef>
                <a:spcPct val="0"/>
              </a:spcBef>
              <a:buNone/>
            </a:pPr>
            <a:endParaRPr lang="pt-BR" altLang="pt-BR" sz="1400" dirty="0" smtClean="0"/>
          </a:p>
          <a:p>
            <a:pPr algn="just">
              <a:spcBef>
                <a:spcPct val="0"/>
              </a:spcBef>
              <a:buNone/>
            </a:pPr>
            <a:r>
              <a:rPr lang="pt-BR" altLang="pt-BR" sz="1400" dirty="0" smtClean="0"/>
              <a:t>1.Centro </a:t>
            </a:r>
            <a:r>
              <a:rPr lang="pt-BR" altLang="pt-BR" sz="1400" dirty="0"/>
              <a:t>de Biotecnologia, Instituto Butantan, São Paulo, SP, </a:t>
            </a:r>
            <a:r>
              <a:rPr lang="pt-BR" altLang="pt-BR" sz="1400" dirty="0" err="1" smtClean="0"/>
              <a:t>Brazil</a:t>
            </a:r>
            <a:r>
              <a:rPr lang="pt-BR" altLang="pt-BR" sz="1400" dirty="0" smtClean="0"/>
              <a:t>; 2.Departamento </a:t>
            </a:r>
            <a:r>
              <a:rPr lang="pt-BR" altLang="pt-BR" sz="1400" dirty="0"/>
              <a:t>de Engenharia Química, Universidade Federal de São Carlos, São Carlos, SP, </a:t>
            </a:r>
            <a:r>
              <a:rPr lang="pt-BR" altLang="pt-BR" sz="1400" dirty="0" err="1"/>
              <a:t>Brazil</a:t>
            </a:r>
            <a:endParaRPr lang="pt-BR" altLang="pt-BR" sz="1400" dirty="0"/>
          </a:p>
        </p:txBody>
      </p:sp>
    </p:spTree>
    <p:extLst>
      <p:ext uri="{BB962C8B-B14F-4D97-AF65-F5344CB8AC3E}">
        <p14:creationId xmlns:p14="http://schemas.microsoft.com/office/powerpoint/2010/main" val="104652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586" y="1145134"/>
            <a:ext cx="8993918" cy="51470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CaixaDeTexto 3"/>
          <p:cNvSpPr txBox="1"/>
          <p:nvPr/>
        </p:nvSpPr>
        <p:spPr>
          <a:xfrm>
            <a:off x="35496" y="6300609"/>
            <a:ext cx="9036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Pneumococcal deaths in children aged 1–59 months per 100 000 children younger than 5 </a:t>
            </a:r>
            <a:r>
              <a:rPr lang="en-US" sz="1600" dirty="0" smtClean="0"/>
              <a:t>years. O’Brien et al. Lancet 2009; 374: 893–902</a:t>
            </a:r>
            <a:endParaRPr lang="pt-BR" sz="1600" dirty="0"/>
          </a:p>
        </p:txBody>
      </p:sp>
      <p:grpSp>
        <p:nvGrpSpPr>
          <p:cNvPr id="5" name="Grupo 4"/>
          <p:cNvGrpSpPr/>
          <p:nvPr/>
        </p:nvGrpSpPr>
        <p:grpSpPr>
          <a:xfrm>
            <a:off x="216024" y="1268761"/>
            <a:ext cx="6516216" cy="4696782"/>
            <a:chOff x="216024" y="1268761"/>
            <a:chExt cx="6516216" cy="4696782"/>
          </a:xfrm>
        </p:grpSpPr>
        <p:grpSp>
          <p:nvGrpSpPr>
            <p:cNvPr id="6" name="Grupo 5"/>
            <p:cNvGrpSpPr/>
            <p:nvPr/>
          </p:nvGrpSpPr>
          <p:grpSpPr>
            <a:xfrm>
              <a:off x="216024" y="1268761"/>
              <a:ext cx="6516216" cy="3656438"/>
              <a:chOff x="-1" y="1268761"/>
              <a:chExt cx="6516216" cy="3656438"/>
            </a:xfrm>
          </p:grpSpPr>
          <p:pic>
            <p:nvPicPr>
              <p:cNvPr id="8" name="Picture 2" descr="http://www.childinfo.org/images/U5M_Figure_4.pn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106" y="1268761"/>
                <a:ext cx="6512109" cy="3448234"/>
              </a:xfrm>
              <a:prstGeom prst="rect">
                <a:avLst/>
              </a:prstGeom>
              <a:noFill/>
            </p:spPr>
          </p:pic>
          <p:sp>
            <p:nvSpPr>
              <p:cNvPr id="9" name="Retângulo 8"/>
              <p:cNvSpPr/>
              <p:nvPr/>
            </p:nvSpPr>
            <p:spPr>
              <a:xfrm>
                <a:off x="-1" y="4725144"/>
                <a:ext cx="2123728" cy="20005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just" eaLnBrk="0" hangingPunct="0"/>
                <a:r>
                  <a:rPr lang="pt-BR" sz="700" b="1" dirty="0" smtClean="0">
                    <a:solidFill>
                      <a:srgbClr val="000000"/>
                    </a:solidFill>
                    <a:latin typeface="Verdana" pitchFamily="34" charset="0"/>
                  </a:rPr>
                  <a:t>Data </a:t>
                </a:r>
                <a:r>
                  <a:rPr lang="en-US" sz="700" b="1" dirty="0" smtClean="0">
                    <a:solidFill>
                      <a:srgbClr val="000000"/>
                    </a:solidFill>
                    <a:latin typeface="Verdana" pitchFamily="34" charset="0"/>
                  </a:rPr>
                  <a:t>from</a:t>
                </a:r>
                <a:r>
                  <a:rPr lang="pt-BR" sz="700" b="1" dirty="0" smtClean="0">
                    <a:solidFill>
                      <a:srgbClr val="000000"/>
                    </a:solidFill>
                    <a:latin typeface="Verdana" pitchFamily="34" charset="0"/>
                  </a:rPr>
                  <a:t> 2012. Source</a:t>
                </a:r>
                <a:r>
                  <a:rPr lang="pt-BR" sz="700" b="1" dirty="0">
                    <a:solidFill>
                      <a:srgbClr val="000000"/>
                    </a:solidFill>
                    <a:latin typeface="Verdana" pitchFamily="34" charset="0"/>
                  </a:rPr>
                  <a:t>:</a:t>
                </a:r>
                <a:r>
                  <a:rPr lang="pt-BR" sz="700" dirty="0">
                    <a:solidFill>
                      <a:srgbClr val="000000"/>
                    </a:solidFill>
                    <a:latin typeface="Calibri"/>
                  </a:rPr>
                  <a:t> </a:t>
                </a:r>
                <a:r>
                  <a:rPr lang="pt-BR" sz="700" dirty="0">
                    <a:solidFill>
                      <a:srgbClr val="000000"/>
                    </a:solidFill>
                    <a:latin typeface="Verdana" pitchFamily="34" charset="0"/>
                  </a:rPr>
                  <a:t>CHERG 2013</a:t>
                </a:r>
                <a:endParaRPr lang="pt-BR" sz="800" dirty="0">
                  <a:solidFill>
                    <a:srgbClr val="000000"/>
                  </a:solidFill>
                  <a:latin typeface="Verdana" pitchFamily="34" charset="0"/>
                </a:endParaRPr>
              </a:p>
            </p:txBody>
          </p:sp>
        </p:grpSp>
        <p:sp>
          <p:nvSpPr>
            <p:cNvPr id="7" name="CaixaDeTexto 6"/>
            <p:cNvSpPr txBox="1"/>
            <p:nvPr/>
          </p:nvSpPr>
          <p:spPr>
            <a:xfrm>
              <a:off x="827584" y="5042213"/>
              <a:ext cx="561662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dirty="0" smtClean="0"/>
                <a:t>Pneumonia </a:t>
              </a:r>
              <a:r>
                <a:rPr lang="pt-BR" dirty="0" err="1" smtClean="0"/>
                <a:t>kills</a:t>
              </a:r>
              <a:r>
                <a:rPr lang="pt-BR" dirty="0" smtClean="0"/>
                <a:t> more </a:t>
              </a:r>
              <a:r>
                <a:rPr lang="pt-BR" dirty="0" err="1" smtClean="0"/>
                <a:t>children</a:t>
              </a:r>
              <a:r>
                <a:rPr lang="pt-BR" dirty="0" smtClean="0"/>
                <a:t> </a:t>
              </a:r>
              <a:r>
                <a:rPr lang="pt-BR" dirty="0" err="1" smtClean="0"/>
                <a:t>than</a:t>
              </a:r>
              <a:r>
                <a:rPr lang="pt-BR" dirty="0" smtClean="0"/>
                <a:t> </a:t>
              </a:r>
              <a:r>
                <a:rPr lang="pt-BR" dirty="0" err="1" smtClean="0"/>
                <a:t>diarrhoea</a:t>
              </a:r>
              <a:r>
                <a:rPr lang="pt-BR" dirty="0" smtClean="0"/>
                <a:t>.</a:t>
              </a:r>
            </a:p>
            <a:p>
              <a:r>
                <a:rPr lang="pt-BR" dirty="0" err="1" smtClean="0"/>
                <a:t>About</a:t>
              </a:r>
              <a:r>
                <a:rPr lang="pt-BR" dirty="0" smtClean="0"/>
                <a:t> </a:t>
              </a:r>
              <a:r>
                <a:rPr lang="pt-BR" dirty="0" err="1" smtClean="0"/>
                <a:t>half</a:t>
              </a:r>
              <a:r>
                <a:rPr lang="pt-BR" dirty="0" smtClean="0"/>
                <a:t> </a:t>
              </a:r>
              <a:r>
                <a:rPr lang="pt-BR" dirty="0" err="1" smtClean="0"/>
                <a:t>of</a:t>
              </a:r>
              <a:r>
                <a:rPr lang="pt-BR" dirty="0" smtClean="0"/>
                <a:t> pneumonia </a:t>
              </a:r>
              <a:r>
                <a:rPr lang="pt-BR" dirty="0" err="1" smtClean="0"/>
                <a:t>deads</a:t>
              </a:r>
              <a:r>
                <a:rPr lang="pt-BR" dirty="0" smtClean="0"/>
                <a:t> are </a:t>
              </a:r>
              <a:r>
                <a:rPr lang="pt-BR" dirty="0" err="1" smtClean="0"/>
                <a:t>due</a:t>
              </a:r>
              <a:r>
                <a:rPr lang="pt-BR" dirty="0" smtClean="0"/>
                <a:t> </a:t>
              </a:r>
              <a:r>
                <a:rPr lang="pt-BR" dirty="0" err="1" smtClean="0"/>
                <a:t>to</a:t>
              </a:r>
              <a:r>
                <a:rPr lang="pt-BR" dirty="0" smtClean="0"/>
                <a:t> </a:t>
              </a:r>
              <a:r>
                <a:rPr lang="pt-BR" dirty="0" err="1" smtClean="0"/>
                <a:t>pneumococcus</a:t>
              </a:r>
              <a:r>
                <a:rPr lang="pt-BR" dirty="0" smtClean="0"/>
                <a:t>.</a:t>
              </a:r>
              <a:endParaRPr lang="pt-BR" dirty="0"/>
            </a:p>
          </p:txBody>
        </p:sp>
      </p:grpSp>
      <p:sp>
        <p:nvSpPr>
          <p:cNvPr id="10" name="Rectangle 2"/>
          <p:cNvSpPr txBox="1">
            <a:spLocks noChangeArrowheads="1"/>
          </p:cNvSpPr>
          <p:nvPr/>
        </p:nvSpPr>
        <p:spPr bwMode="auto">
          <a:xfrm>
            <a:off x="107504" y="116632"/>
            <a:ext cx="6851104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00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5D99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Streptococcus</a:t>
            </a:r>
            <a:r>
              <a:rPr kumimoji="0" lang="pt-BR" sz="4000" i="1" u="none" strike="noStrike" kern="1200" cap="none" spc="0" normalizeH="0" baseline="0" noProof="0" dirty="0" smtClean="0">
                <a:ln>
                  <a:noFill/>
                </a:ln>
                <a:solidFill>
                  <a:srgbClr val="5D99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pt-BR" sz="400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5D9908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pneumoniae</a:t>
            </a:r>
            <a:endParaRPr kumimoji="0" lang="pt-BR" sz="4000" i="1" u="none" strike="noStrike" kern="1200" cap="none" spc="0" normalizeH="0" baseline="0" noProof="0" dirty="0">
              <a:ln>
                <a:noFill/>
              </a:ln>
              <a:solidFill>
                <a:srgbClr val="5D9908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17" name="Grupo 16"/>
          <p:cNvGrpSpPr/>
          <p:nvPr/>
        </p:nvGrpSpPr>
        <p:grpSpPr>
          <a:xfrm>
            <a:off x="138312" y="1055120"/>
            <a:ext cx="8933680" cy="5427833"/>
            <a:chOff x="138312" y="1055120"/>
            <a:chExt cx="8933680" cy="5427833"/>
          </a:xfrm>
        </p:grpSpPr>
        <p:grpSp>
          <p:nvGrpSpPr>
            <p:cNvPr id="15" name="Grupo 14"/>
            <p:cNvGrpSpPr/>
            <p:nvPr/>
          </p:nvGrpSpPr>
          <p:grpSpPr>
            <a:xfrm>
              <a:off x="138312" y="1055120"/>
              <a:ext cx="8933680" cy="5427833"/>
              <a:chOff x="138312" y="1055120"/>
              <a:chExt cx="8933680" cy="5427833"/>
            </a:xfrm>
          </p:grpSpPr>
          <p:sp>
            <p:nvSpPr>
              <p:cNvPr id="12" name="CaixaDeTexto 11"/>
              <p:cNvSpPr txBox="1"/>
              <p:nvPr/>
            </p:nvSpPr>
            <p:spPr>
              <a:xfrm>
                <a:off x="138312" y="1055120"/>
                <a:ext cx="893368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dirty="0" err="1" smtClean="0"/>
                  <a:t>There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is</a:t>
                </a:r>
                <a:r>
                  <a:rPr lang="pt-BR" dirty="0" smtClean="0"/>
                  <a:t> a </a:t>
                </a:r>
                <a:r>
                  <a:rPr lang="pt-BR" dirty="0" err="1" smtClean="0"/>
                  <a:t>large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number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of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serotypes</a:t>
                </a:r>
                <a:r>
                  <a:rPr lang="pt-BR" dirty="0" smtClean="0"/>
                  <a:t> (&gt;90) </a:t>
                </a:r>
                <a:r>
                  <a:rPr lang="pt-BR" dirty="0" err="1" smtClean="0"/>
                  <a:t>and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vaccines</a:t>
                </a:r>
                <a:r>
                  <a:rPr lang="pt-BR" dirty="0" smtClean="0"/>
                  <a:t> are </a:t>
                </a:r>
                <a:r>
                  <a:rPr lang="pt-BR" dirty="0" err="1" smtClean="0"/>
                  <a:t>formulated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with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few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of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them</a:t>
                </a:r>
                <a:r>
                  <a:rPr lang="pt-BR" dirty="0" smtClean="0"/>
                  <a:t>, </a:t>
                </a:r>
                <a:r>
                  <a:rPr lang="pt-BR" dirty="0" err="1" smtClean="0"/>
                  <a:t>therefore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the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vaccination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leaded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to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the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increase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of</a:t>
                </a:r>
                <a:r>
                  <a:rPr lang="pt-BR" dirty="0" smtClean="0"/>
                  <a:t> non-</a:t>
                </a:r>
                <a:r>
                  <a:rPr lang="pt-BR" dirty="0" err="1" smtClean="0"/>
                  <a:t>vaccine</a:t>
                </a:r>
                <a:r>
                  <a:rPr lang="pt-BR" dirty="0" smtClean="0"/>
                  <a:t> </a:t>
                </a:r>
                <a:r>
                  <a:rPr lang="pt-BR" dirty="0" err="1" smtClean="0"/>
                  <a:t>serotypes</a:t>
                </a:r>
                <a:endParaRPr lang="pt-BR" dirty="0"/>
              </a:p>
            </p:txBody>
          </p:sp>
          <p:sp>
            <p:nvSpPr>
              <p:cNvPr id="14" name="CaixaDeTexto 13"/>
              <p:cNvSpPr txBox="1"/>
              <p:nvPr/>
            </p:nvSpPr>
            <p:spPr>
              <a:xfrm>
                <a:off x="683568" y="6021288"/>
                <a:ext cx="8039893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b="1" dirty="0" smtClean="0"/>
                  <a:t>Protein vaccines could offer serotype-independent protection</a:t>
                </a:r>
                <a:endParaRPr lang="en-US" sz="2400" b="1" dirty="0"/>
              </a:p>
            </p:txBody>
          </p:sp>
        </p:grpSp>
        <p:pic>
          <p:nvPicPr>
            <p:cNvPr id="16" name="Imagem 1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126" y="1838108"/>
              <a:ext cx="8049748" cy="4039164"/>
            </a:xfrm>
            <a:prstGeom prst="rect">
              <a:avLst/>
            </a:prstGeom>
          </p:spPr>
        </p:pic>
      </p:grpSp>
      <p:sp>
        <p:nvSpPr>
          <p:cNvPr id="18" name="CaixaDeTexto 17"/>
          <p:cNvSpPr txBox="1"/>
          <p:nvPr/>
        </p:nvSpPr>
        <p:spPr>
          <a:xfrm>
            <a:off x="138312" y="836712"/>
            <a:ext cx="6355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err="1" smtClean="0"/>
              <a:t>Otitis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sinusitis</a:t>
            </a:r>
            <a:r>
              <a:rPr lang="pt-BR" dirty="0" smtClean="0"/>
              <a:t>, pneumonia, </a:t>
            </a:r>
            <a:r>
              <a:rPr lang="pt-BR" dirty="0" err="1" smtClean="0"/>
              <a:t>meningitis</a:t>
            </a:r>
            <a:r>
              <a:rPr lang="pt-BR" dirty="0" smtClean="0"/>
              <a:t>, </a:t>
            </a:r>
            <a:r>
              <a:rPr lang="pt-BR" dirty="0" err="1" smtClean="0"/>
              <a:t>bacteremia</a:t>
            </a:r>
            <a:r>
              <a:rPr lang="pt-BR" dirty="0" smtClean="0"/>
              <a:t> </a:t>
            </a:r>
            <a:r>
              <a:rPr lang="pt-BR" dirty="0" err="1" smtClean="0"/>
              <a:t>and</a:t>
            </a:r>
            <a:r>
              <a:rPr lang="pt-BR" dirty="0" smtClean="0"/>
              <a:t> </a:t>
            </a:r>
            <a:r>
              <a:rPr lang="pt-BR" dirty="0" err="1" smtClean="0"/>
              <a:t>sepsis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30748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1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35496" y="185995"/>
            <a:ext cx="6778754" cy="650717"/>
          </a:xfrm>
          <a:prstGeom prst="rect">
            <a:avLst/>
          </a:prstGeom>
        </p:spPr>
        <p:txBody>
          <a:bodyPr/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3200" dirty="0" smtClean="0">
                <a:solidFill>
                  <a:srgbClr val="5D9908"/>
                </a:solidFill>
              </a:rPr>
              <a:t>Pneumococcal surface protein A - PspA</a:t>
            </a:r>
            <a:endParaRPr lang="en-US" sz="3200" dirty="0">
              <a:solidFill>
                <a:srgbClr val="5D9908"/>
              </a:solidFill>
            </a:endParaRPr>
          </a:p>
        </p:txBody>
      </p:sp>
      <p:pic>
        <p:nvPicPr>
          <p:cNvPr id="4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2769049"/>
            <a:ext cx="3226385" cy="3324247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760784" y="882470"/>
            <a:ext cx="5275711" cy="5930906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80BA26"/>
              </a:buClr>
              <a:buFont typeface="Wingdings" panose="05000000000000000000" pitchFamily="2" charset="2"/>
              <a:buChar char="ü"/>
            </a:pPr>
            <a:r>
              <a:rPr lang="en-US" sz="2200" dirty="0" smtClean="0"/>
              <a:t>Virulence factor </a:t>
            </a:r>
          </a:p>
          <a:p>
            <a:pPr>
              <a:buClr>
                <a:srgbClr val="80BA26"/>
              </a:buClr>
              <a:buFont typeface="Wingdings" panose="05000000000000000000" pitchFamily="2" charset="2"/>
              <a:buChar char="ü"/>
            </a:pPr>
            <a:r>
              <a:rPr lang="en-US" sz="2200" dirty="0" smtClean="0"/>
              <a:t>Present in all strains of </a:t>
            </a:r>
            <a:r>
              <a:rPr lang="en-US" sz="2200" i="1" dirty="0" smtClean="0"/>
              <a:t>S. pneumoniae</a:t>
            </a:r>
          </a:p>
          <a:p>
            <a:pPr>
              <a:buClr>
                <a:srgbClr val="80BA26"/>
              </a:buClr>
              <a:buFont typeface="Wingdings" panose="05000000000000000000" pitchFamily="2" charset="2"/>
              <a:buChar char="ü"/>
            </a:pPr>
            <a:r>
              <a:rPr lang="en-US" sz="2200" dirty="0" smtClean="0"/>
              <a:t>Binds to human </a:t>
            </a:r>
            <a:r>
              <a:rPr lang="en-US" sz="2200" dirty="0" err="1" smtClean="0"/>
              <a:t>lactoferrin</a:t>
            </a:r>
            <a:r>
              <a:rPr lang="en-US" sz="2200" dirty="0" smtClean="0"/>
              <a:t>, preventing its bactericidal action </a:t>
            </a:r>
          </a:p>
          <a:p>
            <a:pPr>
              <a:buClr>
                <a:srgbClr val="80BA26"/>
              </a:buClr>
              <a:buFont typeface="Wingdings" panose="05000000000000000000" pitchFamily="2" charset="2"/>
              <a:buChar char="ü"/>
            </a:pPr>
            <a:r>
              <a:rPr lang="en-US" sz="2200" dirty="0" smtClean="0"/>
              <a:t>Inhibits deposition of C3, hampering phagocytosis</a:t>
            </a:r>
          </a:p>
          <a:p>
            <a:pPr>
              <a:spcBef>
                <a:spcPts val="1000"/>
              </a:spcBef>
              <a:buClr>
                <a:srgbClr val="80BA26"/>
              </a:buClr>
              <a:buFont typeface="Wingdings" panose="05000000000000000000" pitchFamily="2" charset="2"/>
              <a:buChar char="ü"/>
            </a:pPr>
            <a:r>
              <a:rPr lang="en-US" sz="2200" dirty="0" smtClean="0"/>
              <a:t>PspA94: family 1, clade 2, isolated from </a:t>
            </a:r>
            <a:r>
              <a:rPr lang="en-US" sz="2200" i="1" dirty="0" smtClean="0"/>
              <a:t>S. pneumoniae </a:t>
            </a:r>
            <a:r>
              <a:rPr lang="en-US" sz="2200" dirty="0" smtClean="0"/>
              <a:t>strain ST94/01</a:t>
            </a:r>
          </a:p>
          <a:p>
            <a:pPr>
              <a:spcBef>
                <a:spcPts val="1000"/>
              </a:spcBef>
              <a:buClr>
                <a:srgbClr val="80BA26"/>
              </a:buClr>
              <a:buFont typeface="Wingdings" panose="05000000000000000000" pitchFamily="2" charset="2"/>
              <a:buChar char="ü"/>
            </a:pPr>
            <a:r>
              <a:rPr lang="en-US" sz="2200" dirty="0" smtClean="0"/>
              <a:t>PspA4Pro: family 2, clade 4, strain ST255/00, first </a:t>
            </a:r>
            <a:r>
              <a:rPr lang="en-US" sz="2200" dirty="0" err="1" smtClean="0"/>
              <a:t>proline</a:t>
            </a:r>
            <a:r>
              <a:rPr lang="en-US" sz="2200" dirty="0" smtClean="0"/>
              <a:t>-rich block</a:t>
            </a:r>
          </a:p>
        </p:txBody>
      </p:sp>
      <p:graphicFrame>
        <p:nvGraphicFramePr>
          <p:cNvPr id="6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033690"/>
              </p:ext>
            </p:extLst>
          </p:nvPr>
        </p:nvGraphicFramePr>
        <p:xfrm>
          <a:off x="5141485" y="5012156"/>
          <a:ext cx="2284290" cy="15851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2145"/>
                <a:gridCol w="1142145"/>
              </a:tblGrid>
              <a:tr h="396299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Family</a:t>
                      </a:r>
                      <a:endParaRPr lang="pt-BR" sz="200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91409" marR="91409" marT="45749" marB="4574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Clade</a:t>
                      </a:r>
                      <a:endParaRPr lang="pt-BR" sz="200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91409" marR="91409" marT="45749" marB="4574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96299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n>
                            <a:noFill/>
                          </a:ln>
                          <a:solidFill>
                            <a:srgbClr val="339900"/>
                          </a:solidFill>
                        </a:rPr>
                        <a:t>1</a:t>
                      </a:r>
                      <a:endParaRPr lang="pt-BR" sz="2000" b="1" dirty="0">
                        <a:ln>
                          <a:noFill/>
                        </a:ln>
                        <a:solidFill>
                          <a:srgbClr val="339900"/>
                        </a:solidFill>
                      </a:endParaRPr>
                    </a:p>
                  </a:txBody>
                  <a:tcPr marL="91409" marR="91409" marT="45749" marB="4574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1, </a:t>
                      </a:r>
                      <a:r>
                        <a:rPr lang="pt-BR" sz="2000" b="1" dirty="0" smtClean="0">
                          <a:ln>
                            <a:noFill/>
                          </a:ln>
                          <a:solidFill>
                            <a:srgbClr val="339900"/>
                          </a:solidFill>
                        </a:rPr>
                        <a:t>2</a:t>
                      </a:r>
                      <a:endParaRPr lang="pt-BR" sz="2000" b="1" dirty="0">
                        <a:ln>
                          <a:noFill/>
                        </a:ln>
                        <a:solidFill>
                          <a:srgbClr val="339900"/>
                        </a:solidFill>
                      </a:endParaRPr>
                    </a:p>
                  </a:txBody>
                  <a:tcPr marL="91409" marR="91409" marT="45749" marB="45749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</a:tr>
              <a:tr h="396299">
                <a:tc>
                  <a:txBody>
                    <a:bodyPr/>
                    <a:lstStyle/>
                    <a:p>
                      <a:pPr algn="ctr"/>
                      <a:r>
                        <a:rPr lang="pt-BR" sz="2000" b="1" dirty="0" smtClean="0">
                          <a:ln>
                            <a:noFill/>
                          </a:ln>
                          <a:solidFill>
                            <a:srgbClr val="339900"/>
                          </a:solidFill>
                        </a:rPr>
                        <a:t>2</a:t>
                      </a:r>
                      <a:endParaRPr lang="pt-BR" sz="2000" b="1" dirty="0">
                        <a:ln>
                          <a:noFill/>
                        </a:ln>
                        <a:solidFill>
                          <a:srgbClr val="339900"/>
                        </a:solidFill>
                      </a:endParaRPr>
                    </a:p>
                  </a:txBody>
                  <a:tcPr marL="91409" marR="91409" marT="45749" marB="45749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3,</a:t>
                      </a:r>
                      <a:r>
                        <a:rPr lang="pt-BR" sz="20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pt-BR" sz="2000" b="1" baseline="0" dirty="0" smtClean="0">
                          <a:ln>
                            <a:noFill/>
                          </a:ln>
                          <a:solidFill>
                            <a:srgbClr val="339900"/>
                          </a:solidFill>
                        </a:rPr>
                        <a:t>4</a:t>
                      </a:r>
                      <a:r>
                        <a:rPr lang="pt-BR" sz="200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, 5</a:t>
                      </a:r>
                      <a:endParaRPr lang="pt-BR" sz="200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91409" marR="91409" marT="45749" marB="45749">
                    <a:noFill/>
                  </a:tcPr>
                </a:tc>
              </a:tr>
              <a:tr h="396299"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3</a:t>
                      </a:r>
                      <a:endParaRPr lang="pt-BR" sz="200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91409" marR="91409" marT="45749" marB="4574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00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</a:rPr>
                        <a:t>6</a:t>
                      </a:r>
                      <a:endParaRPr lang="pt-BR" sz="2000" dirty="0">
                        <a:ln>
                          <a:noFill/>
                        </a:ln>
                        <a:solidFill>
                          <a:schemeClr val="tx1"/>
                        </a:solidFill>
                      </a:endParaRPr>
                    </a:p>
                  </a:txBody>
                  <a:tcPr marL="91409" marR="91409" marT="45749" marB="45749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7" name="Rectangle 8"/>
          <p:cNvSpPr/>
          <p:nvPr/>
        </p:nvSpPr>
        <p:spPr>
          <a:xfrm>
            <a:off x="191924" y="6095036"/>
            <a:ext cx="36599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Blue: electropositive; red, electronegative </a:t>
            </a:r>
            <a:endParaRPr lang="en-US" sz="1600" dirty="0"/>
          </a:p>
        </p:txBody>
      </p:sp>
      <p:sp>
        <p:nvSpPr>
          <p:cNvPr id="8" name="Rectangle 9"/>
          <p:cNvSpPr/>
          <p:nvPr/>
        </p:nvSpPr>
        <p:spPr>
          <a:xfrm>
            <a:off x="139043" y="6433591"/>
            <a:ext cx="371287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smtClean="0">
                <a:solidFill>
                  <a:srgbClr val="000000"/>
                </a:solidFill>
              </a:rPr>
              <a:t>Adapted from </a:t>
            </a:r>
            <a:r>
              <a:rPr lang="en-US" sz="1400" dirty="0" err="1" smtClean="0">
                <a:solidFill>
                  <a:srgbClr val="000000"/>
                </a:solidFill>
              </a:rPr>
              <a:t>Jedrzejas</a:t>
            </a:r>
            <a:r>
              <a:rPr lang="en-US" sz="1400" dirty="0" smtClean="0">
                <a:solidFill>
                  <a:srgbClr val="000000"/>
                </a:solidFill>
              </a:rPr>
              <a:t>, </a:t>
            </a:r>
            <a:r>
              <a:rPr lang="en-US" sz="1400" dirty="0" err="1" smtClean="0">
                <a:solidFill>
                  <a:srgbClr val="000000"/>
                </a:solidFill>
              </a:rPr>
              <a:t>Lamani</a:t>
            </a:r>
            <a:r>
              <a:rPr lang="en-US" sz="1400" dirty="0" smtClean="0">
                <a:solidFill>
                  <a:srgbClr val="000000"/>
                </a:solidFill>
              </a:rPr>
              <a:t> e Becker, 2001</a:t>
            </a:r>
            <a:endParaRPr lang="en-US" sz="1400" dirty="0"/>
          </a:p>
        </p:txBody>
      </p:sp>
      <p:grpSp>
        <p:nvGrpSpPr>
          <p:cNvPr id="40" name="Grupo 39"/>
          <p:cNvGrpSpPr/>
          <p:nvPr/>
        </p:nvGrpSpPr>
        <p:grpSpPr>
          <a:xfrm>
            <a:off x="107504" y="954817"/>
            <a:ext cx="3653623" cy="1228561"/>
            <a:chOff x="107504" y="954817"/>
            <a:chExt cx="3653623" cy="1228561"/>
          </a:xfrm>
        </p:grpSpPr>
        <p:sp>
          <p:nvSpPr>
            <p:cNvPr id="13" name="Retângulo 12"/>
            <p:cNvSpPr/>
            <p:nvPr/>
          </p:nvSpPr>
          <p:spPr>
            <a:xfrm>
              <a:off x="107504" y="1502487"/>
              <a:ext cx="3371964" cy="339373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15" name="Conector reto 14"/>
            <p:cNvCxnSpPr/>
            <p:nvPr/>
          </p:nvCxnSpPr>
          <p:spPr>
            <a:xfrm>
              <a:off x="239108" y="1502487"/>
              <a:ext cx="0" cy="339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ector reto 15"/>
            <p:cNvCxnSpPr/>
            <p:nvPr/>
          </p:nvCxnSpPr>
          <p:spPr>
            <a:xfrm>
              <a:off x="1391236" y="1502487"/>
              <a:ext cx="0" cy="339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ector reto 16"/>
            <p:cNvCxnSpPr/>
            <p:nvPr/>
          </p:nvCxnSpPr>
          <p:spPr>
            <a:xfrm>
              <a:off x="2511360" y="1502487"/>
              <a:ext cx="0" cy="339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to 17"/>
            <p:cNvCxnSpPr/>
            <p:nvPr/>
          </p:nvCxnSpPr>
          <p:spPr>
            <a:xfrm>
              <a:off x="1895292" y="1502487"/>
              <a:ext cx="0" cy="339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ector reto 18"/>
            <p:cNvCxnSpPr/>
            <p:nvPr/>
          </p:nvCxnSpPr>
          <p:spPr>
            <a:xfrm>
              <a:off x="2735384" y="1502487"/>
              <a:ext cx="0" cy="339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ector reto 19"/>
            <p:cNvCxnSpPr/>
            <p:nvPr/>
          </p:nvCxnSpPr>
          <p:spPr>
            <a:xfrm>
              <a:off x="2623372" y="1502487"/>
              <a:ext cx="0" cy="339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ector reto 20"/>
            <p:cNvCxnSpPr/>
            <p:nvPr/>
          </p:nvCxnSpPr>
          <p:spPr>
            <a:xfrm>
              <a:off x="2399348" y="1502487"/>
              <a:ext cx="0" cy="339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ector reto 21"/>
            <p:cNvCxnSpPr/>
            <p:nvPr/>
          </p:nvCxnSpPr>
          <p:spPr>
            <a:xfrm>
              <a:off x="2847396" y="1502487"/>
              <a:ext cx="0" cy="339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Conector reto 22"/>
            <p:cNvCxnSpPr/>
            <p:nvPr/>
          </p:nvCxnSpPr>
          <p:spPr>
            <a:xfrm>
              <a:off x="3071420" y="1502487"/>
              <a:ext cx="0" cy="339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Conector reto 23"/>
            <p:cNvCxnSpPr/>
            <p:nvPr/>
          </p:nvCxnSpPr>
          <p:spPr>
            <a:xfrm>
              <a:off x="3183432" y="1502487"/>
              <a:ext cx="0" cy="339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Conector reto 24"/>
            <p:cNvCxnSpPr/>
            <p:nvPr/>
          </p:nvCxnSpPr>
          <p:spPr>
            <a:xfrm>
              <a:off x="2959408" y="1502487"/>
              <a:ext cx="0" cy="339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Conector reto 25"/>
            <p:cNvCxnSpPr/>
            <p:nvPr/>
          </p:nvCxnSpPr>
          <p:spPr>
            <a:xfrm>
              <a:off x="3295444" y="1502487"/>
              <a:ext cx="0" cy="339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Conector reto 26"/>
            <p:cNvCxnSpPr/>
            <p:nvPr/>
          </p:nvCxnSpPr>
          <p:spPr>
            <a:xfrm>
              <a:off x="3407460" y="1502487"/>
              <a:ext cx="0" cy="339373"/>
            </a:xfrm>
            <a:prstGeom prst="lin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CaixaDeTexto 27"/>
            <p:cNvSpPr txBox="1"/>
            <p:nvPr/>
          </p:nvSpPr>
          <p:spPr>
            <a:xfrm>
              <a:off x="1763688" y="1844824"/>
              <a:ext cx="84337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 smtClean="0"/>
                <a:t>Pro-rich</a:t>
              </a:r>
              <a:endParaRPr lang="en-US" sz="1600" dirty="0"/>
            </a:p>
          </p:txBody>
        </p:sp>
        <p:sp>
          <p:nvSpPr>
            <p:cNvPr id="30" name="Chave esquerda 29"/>
            <p:cNvSpPr/>
            <p:nvPr/>
          </p:nvSpPr>
          <p:spPr>
            <a:xfrm rot="5400000">
              <a:off x="961443" y="553901"/>
              <a:ext cx="218867" cy="1648829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CaixaDeTexto 30"/>
            <p:cNvSpPr txBox="1"/>
            <p:nvPr/>
          </p:nvSpPr>
          <p:spPr>
            <a:xfrm>
              <a:off x="599148" y="954817"/>
              <a:ext cx="8435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>
                  <a:latin typeface="Symbol" panose="05050102010706020507" pitchFamily="18" charset="2"/>
                </a:rPr>
                <a:t>a</a:t>
              </a:r>
              <a:r>
                <a:rPr lang="en-US" dirty="0" smtClean="0"/>
                <a:t>-helix</a:t>
              </a:r>
              <a:endParaRPr lang="en-US" dirty="0"/>
            </a:p>
          </p:txBody>
        </p:sp>
        <p:sp>
          <p:nvSpPr>
            <p:cNvPr id="32" name="Chave esquerda 31"/>
            <p:cNvSpPr/>
            <p:nvPr/>
          </p:nvSpPr>
          <p:spPr>
            <a:xfrm rot="5400000">
              <a:off x="2821762" y="827078"/>
              <a:ext cx="224164" cy="1091247"/>
            </a:xfrm>
            <a:prstGeom prst="leftBrace">
              <a:avLst/>
            </a:prstGeom>
            <a:ln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3" name="CaixaDeTexto 32"/>
            <p:cNvSpPr txBox="1"/>
            <p:nvPr/>
          </p:nvSpPr>
          <p:spPr>
            <a:xfrm>
              <a:off x="2111316" y="980728"/>
              <a:ext cx="164981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Choline binding</a:t>
              </a:r>
              <a:endParaRPr lang="en-US" dirty="0"/>
            </a:p>
          </p:txBody>
        </p:sp>
        <p:sp>
          <p:nvSpPr>
            <p:cNvPr id="34" name="CaixaDeTexto 33"/>
            <p:cNvSpPr txBox="1"/>
            <p:nvPr/>
          </p:nvSpPr>
          <p:spPr>
            <a:xfrm>
              <a:off x="1338079" y="1515182"/>
              <a:ext cx="57579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dirty="0"/>
                <a:t>CDR</a:t>
              </a:r>
            </a:p>
          </p:txBody>
        </p:sp>
        <p:sp>
          <p:nvSpPr>
            <p:cNvPr id="35" name="Retângulo 34"/>
            <p:cNvSpPr/>
            <p:nvPr/>
          </p:nvSpPr>
          <p:spPr>
            <a:xfrm>
              <a:off x="246462" y="1512000"/>
              <a:ext cx="1152000" cy="32760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6" name="Retângulo 35"/>
            <p:cNvSpPr/>
            <p:nvPr/>
          </p:nvSpPr>
          <p:spPr>
            <a:xfrm>
              <a:off x="1882148" y="1509689"/>
              <a:ext cx="517928" cy="3312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cxnSp>
          <p:nvCxnSpPr>
            <p:cNvPr id="37" name="Conector reto 36"/>
            <p:cNvCxnSpPr/>
            <p:nvPr/>
          </p:nvCxnSpPr>
          <p:spPr>
            <a:xfrm>
              <a:off x="2088000" y="1497895"/>
              <a:ext cx="0" cy="339373"/>
            </a:xfrm>
            <a:prstGeom prst="line">
              <a:avLst/>
            </a:prstGeom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onector reto 37"/>
            <p:cNvCxnSpPr/>
            <p:nvPr/>
          </p:nvCxnSpPr>
          <p:spPr>
            <a:xfrm>
              <a:off x="2232000" y="1509689"/>
              <a:ext cx="0" cy="339373"/>
            </a:xfrm>
            <a:prstGeom prst="line">
              <a:avLst/>
            </a:prstGeom>
            <a:ln w="3175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tângulo 38"/>
            <p:cNvSpPr/>
            <p:nvPr/>
          </p:nvSpPr>
          <p:spPr>
            <a:xfrm>
              <a:off x="2091600" y="1508400"/>
              <a:ext cx="133200" cy="324000"/>
            </a:xfrm>
            <a:prstGeom prst="rect">
              <a:avLst/>
            </a:prstGeom>
            <a:pattFill prst="dkUpDiag">
              <a:fgClr>
                <a:schemeClr val="accent1"/>
              </a:fgClr>
              <a:bgClr>
                <a:schemeClr val="bg1"/>
              </a:bgClr>
            </a:patt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cxnSp>
        <p:nvCxnSpPr>
          <p:cNvPr id="42" name="Conector reto 41"/>
          <p:cNvCxnSpPr/>
          <p:nvPr/>
        </p:nvCxnSpPr>
        <p:spPr>
          <a:xfrm>
            <a:off x="216000" y="2183378"/>
            <a:ext cx="1908000" cy="0"/>
          </a:xfrm>
          <a:prstGeom prst="line">
            <a:avLst/>
          </a:prstGeom>
          <a:ln>
            <a:solidFill>
              <a:srgbClr val="339900"/>
            </a:solidFill>
            <a:headEnd type="arrow" w="med" len="med"/>
            <a:tailEnd type="arrow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CaixaDeTexto 42"/>
          <p:cNvSpPr txBox="1"/>
          <p:nvPr/>
        </p:nvSpPr>
        <p:spPr>
          <a:xfrm>
            <a:off x="395536" y="2195572"/>
            <a:ext cx="15077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339900"/>
                </a:solidFill>
              </a:rPr>
              <a:t>Cloned region</a:t>
            </a:r>
            <a:endParaRPr lang="en-US" b="1" dirty="0">
              <a:solidFill>
                <a:srgbClr val="33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3912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96" y="3547454"/>
            <a:ext cx="9084208" cy="2977890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97502" y="185995"/>
            <a:ext cx="6778754" cy="650717"/>
          </a:xfrm>
          <a:prstGeom prst="rect">
            <a:avLst/>
          </a:prstGeom>
        </p:spPr>
        <p:txBody>
          <a:bodyPr/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solidFill>
                  <a:srgbClr val="5D9908"/>
                </a:solidFill>
              </a:rPr>
              <a:t>PspA4Pro cross-reactivity</a:t>
            </a:r>
            <a:endParaRPr lang="en-US" sz="4000" dirty="0">
              <a:solidFill>
                <a:srgbClr val="5D9908"/>
              </a:solidFill>
            </a:endParaRPr>
          </a:p>
        </p:txBody>
      </p:sp>
      <p:sp>
        <p:nvSpPr>
          <p:cNvPr id="4" name="Elipse 3"/>
          <p:cNvSpPr/>
          <p:nvPr/>
        </p:nvSpPr>
        <p:spPr>
          <a:xfrm>
            <a:off x="1763688" y="3679440"/>
            <a:ext cx="1008112" cy="372070"/>
          </a:xfrm>
          <a:prstGeom prst="ellipse">
            <a:avLst/>
          </a:prstGeom>
          <a:noFill/>
          <a:ln>
            <a:solidFill>
              <a:srgbClr val="339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" name="Elipse 4"/>
          <p:cNvSpPr/>
          <p:nvPr/>
        </p:nvSpPr>
        <p:spPr>
          <a:xfrm>
            <a:off x="6336000" y="3679440"/>
            <a:ext cx="1008112" cy="372070"/>
          </a:xfrm>
          <a:prstGeom prst="ellipse">
            <a:avLst/>
          </a:prstGeom>
          <a:noFill/>
          <a:ln>
            <a:solidFill>
              <a:srgbClr val="339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/>
          <p:cNvSpPr/>
          <p:nvPr/>
        </p:nvSpPr>
        <p:spPr>
          <a:xfrm>
            <a:off x="97502" y="5707694"/>
            <a:ext cx="8866986" cy="216024"/>
          </a:xfrm>
          <a:prstGeom prst="rect">
            <a:avLst/>
          </a:prstGeom>
          <a:noFill/>
          <a:ln>
            <a:solidFill>
              <a:srgbClr val="3399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2160" y="968680"/>
            <a:ext cx="6353501" cy="2134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581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107503" y="108927"/>
            <a:ext cx="5034539" cy="727785"/>
          </a:xfrm>
          <a:prstGeom prst="rect">
            <a:avLst/>
          </a:prstGeom>
        </p:spPr>
        <p:txBody>
          <a:bodyPr/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pt-BR" sz="4000" dirty="0" err="1" smtClean="0">
                <a:solidFill>
                  <a:srgbClr val="5D9908"/>
                </a:solidFill>
              </a:rPr>
              <a:t>Pneumolysin</a:t>
            </a:r>
            <a:endParaRPr lang="pt-BR" sz="4000" dirty="0">
              <a:solidFill>
                <a:srgbClr val="5D9908"/>
              </a:solidFill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7504" y="1052736"/>
            <a:ext cx="5904656" cy="5472608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5D9908"/>
              </a:buClr>
              <a:buFont typeface="Wingdings" panose="05000000000000000000" pitchFamily="2" charset="2"/>
              <a:buChar char="ü"/>
            </a:pPr>
            <a:r>
              <a:rPr lang="en-US" dirty="0" smtClean="0"/>
              <a:t>Intracellular toxin released </a:t>
            </a:r>
            <a:r>
              <a:rPr lang="en-US" i="1" dirty="0" smtClean="0"/>
              <a:t>in vivo </a:t>
            </a:r>
            <a:r>
              <a:rPr lang="en-US" dirty="0" smtClean="0"/>
              <a:t>during autolysis </a:t>
            </a:r>
          </a:p>
          <a:p>
            <a:pPr>
              <a:buClr>
                <a:srgbClr val="5D9908"/>
              </a:buClr>
              <a:buFont typeface="Wingdings" panose="05000000000000000000" pitchFamily="2" charset="2"/>
              <a:buChar char="ü"/>
            </a:pPr>
            <a:r>
              <a:rPr lang="en-US" dirty="0" smtClean="0"/>
              <a:t>Binds to plasma membrane cholesterol and forms oligomers, generating pores that result in lysis of target cells</a:t>
            </a:r>
            <a:endParaRPr lang="pt-BR" dirty="0" smtClean="0"/>
          </a:p>
          <a:p>
            <a:pPr>
              <a:buClr>
                <a:srgbClr val="5D9908"/>
              </a:buClr>
              <a:buFont typeface="Wingdings" panose="05000000000000000000" pitchFamily="2" charset="2"/>
              <a:buChar char="ü"/>
            </a:pPr>
            <a:r>
              <a:rPr lang="en-US" dirty="0" smtClean="0"/>
              <a:t>Adjuvant properties</a:t>
            </a:r>
            <a:endParaRPr lang="pt-BR" dirty="0" smtClean="0"/>
          </a:p>
          <a:p>
            <a:pPr>
              <a:buClr>
                <a:srgbClr val="5D9908"/>
              </a:buClr>
              <a:buFont typeface="Wingdings" panose="05000000000000000000" pitchFamily="2" charset="2"/>
              <a:buChar char="ü"/>
            </a:pPr>
            <a:r>
              <a:rPr lang="en-US" dirty="0" err="1" smtClean="0"/>
              <a:t>PdT</a:t>
            </a:r>
            <a:r>
              <a:rPr lang="en-US" dirty="0" smtClean="0"/>
              <a:t>: detoxified pneumolysin mutant</a:t>
            </a:r>
          </a:p>
          <a:p>
            <a:pPr lvl="1">
              <a:buClr>
                <a:srgbClr val="5D9908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3 mutations:</a:t>
            </a:r>
          </a:p>
          <a:p>
            <a:pPr lvl="1">
              <a:buClr>
                <a:srgbClr val="5D9908"/>
              </a:buClr>
              <a:buFont typeface="Arial" panose="020B0604020202020204" pitchFamily="34" charset="0"/>
              <a:buChar char="•"/>
            </a:pPr>
            <a:r>
              <a:rPr lang="en-US" dirty="0" smtClean="0"/>
              <a:t>Cys-428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pt-BR" dirty="0" err="1" smtClean="0"/>
              <a:t>Gly</a:t>
            </a:r>
            <a:endParaRPr lang="pt-BR" dirty="0" smtClean="0"/>
          </a:p>
          <a:p>
            <a:pPr lvl="1">
              <a:buClr>
                <a:srgbClr val="5D9908"/>
              </a:buClr>
              <a:buFont typeface="Arial" panose="020B0604020202020204" pitchFamily="34" charset="0"/>
              <a:buChar char="•"/>
            </a:pPr>
            <a:r>
              <a:rPr lang="pt-BR" dirty="0" smtClean="0"/>
              <a:t>Trp-433</a:t>
            </a:r>
            <a:r>
              <a:rPr lang="pt-BR" dirty="0" smtClean="0">
                <a:sym typeface="Wingdings" panose="05000000000000000000" pitchFamily="2" charset="2"/>
              </a:rPr>
              <a:t></a:t>
            </a:r>
            <a:r>
              <a:rPr lang="pt-BR" dirty="0" smtClean="0"/>
              <a:t>Phe</a:t>
            </a:r>
          </a:p>
          <a:p>
            <a:pPr lvl="1">
              <a:buClr>
                <a:srgbClr val="5D9908"/>
              </a:buClr>
              <a:buFont typeface="Arial" panose="020B0604020202020204" pitchFamily="34" charset="0"/>
              <a:buChar char="•"/>
            </a:pPr>
            <a:r>
              <a:rPr lang="pt-BR" dirty="0" smtClean="0"/>
              <a:t>Asp-385</a:t>
            </a:r>
            <a:r>
              <a:rPr lang="pt-BR" dirty="0" smtClean="0">
                <a:sym typeface="Wingdings" panose="05000000000000000000" pitchFamily="2" charset="2"/>
              </a:rPr>
              <a:t></a:t>
            </a:r>
            <a:r>
              <a:rPr lang="pt-BR" dirty="0" smtClean="0"/>
              <a:t>Asn</a:t>
            </a:r>
            <a:endParaRPr lang="pt-BR" dirty="0"/>
          </a:p>
        </p:txBody>
      </p:sp>
      <p:pic>
        <p:nvPicPr>
          <p:cNvPr id="5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0892" y="1844824"/>
            <a:ext cx="2847033" cy="4482897"/>
          </a:xfrm>
          <a:prstGeom prst="rect">
            <a:avLst/>
          </a:prstGeom>
        </p:spPr>
      </p:pic>
      <p:sp>
        <p:nvSpPr>
          <p:cNvPr id="6" name="Rectangle 9"/>
          <p:cNvSpPr/>
          <p:nvPr/>
        </p:nvSpPr>
        <p:spPr>
          <a:xfrm>
            <a:off x="6271128" y="6462165"/>
            <a:ext cx="28803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rgbClr val="000000"/>
                </a:solidFill>
              </a:rPr>
              <a:t>(Gilbert et al, 1999; Tilley et al, 2005) </a:t>
            </a:r>
            <a:endParaRPr lang="pt-BR" sz="1400" dirty="0"/>
          </a:p>
        </p:txBody>
      </p:sp>
      <p:grpSp>
        <p:nvGrpSpPr>
          <p:cNvPr id="14" name="Grupo 13"/>
          <p:cNvGrpSpPr/>
          <p:nvPr/>
        </p:nvGrpSpPr>
        <p:grpSpPr>
          <a:xfrm>
            <a:off x="2339751" y="5013176"/>
            <a:ext cx="3744417" cy="1323439"/>
            <a:chOff x="2339751" y="5273913"/>
            <a:chExt cx="3744417" cy="1323439"/>
          </a:xfrm>
        </p:grpSpPr>
        <p:sp>
          <p:nvSpPr>
            <p:cNvPr id="7" name="TextBox 5"/>
            <p:cNvSpPr txBox="1"/>
            <p:nvPr/>
          </p:nvSpPr>
          <p:spPr>
            <a:xfrm>
              <a:off x="2478840" y="5273913"/>
              <a:ext cx="3605328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lvl="1"/>
              <a:r>
                <a:rPr lang="en-US" sz="2000" dirty="0" smtClean="0"/>
                <a:t>Reduces toxin ability to </a:t>
              </a:r>
              <a:r>
                <a:rPr lang="en-US" sz="2000" dirty="0"/>
                <a:t>bind to </a:t>
              </a:r>
              <a:r>
                <a:rPr lang="en-US" sz="2000" dirty="0" smtClean="0"/>
                <a:t>IgG </a:t>
              </a:r>
              <a:r>
                <a:rPr lang="en-US" sz="2000" dirty="0"/>
                <a:t>and cancels the ability to activate the complement </a:t>
              </a:r>
              <a:r>
                <a:rPr lang="en-US" sz="2000" dirty="0" smtClean="0"/>
                <a:t>pathway</a:t>
              </a:r>
              <a:endParaRPr lang="pt-BR" sz="2000" dirty="0"/>
            </a:p>
          </p:txBody>
        </p:sp>
        <p:sp>
          <p:nvSpPr>
            <p:cNvPr id="9" name="Right Brace 12"/>
            <p:cNvSpPr/>
            <p:nvPr/>
          </p:nvSpPr>
          <p:spPr>
            <a:xfrm>
              <a:off x="2339751" y="5373216"/>
              <a:ext cx="98534" cy="324521"/>
            </a:xfrm>
            <a:prstGeom prst="rightBrace">
              <a:avLst/>
            </a:prstGeom>
            <a:ln w="38100"/>
          </p:spPr>
          <p:style>
            <a:lnRef idx="3">
              <a:schemeClr val="accent6"/>
            </a:lnRef>
            <a:fillRef idx="0">
              <a:schemeClr val="accent6"/>
            </a:fillRef>
            <a:effectRef idx="2">
              <a:schemeClr val="accent6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2" name="Grupo 11"/>
          <p:cNvGrpSpPr/>
          <p:nvPr/>
        </p:nvGrpSpPr>
        <p:grpSpPr>
          <a:xfrm>
            <a:off x="2339751" y="4293096"/>
            <a:ext cx="3098554" cy="400110"/>
            <a:chOff x="2339751" y="4469050"/>
            <a:chExt cx="3098554" cy="400110"/>
          </a:xfrm>
        </p:grpSpPr>
        <p:sp>
          <p:nvSpPr>
            <p:cNvPr id="8" name="Right Brace 11"/>
            <p:cNvSpPr/>
            <p:nvPr/>
          </p:nvSpPr>
          <p:spPr>
            <a:xfrm>
              <a:off x="2339751" y="4509121"/>
              <a:ext cx="98532" cy="300956"/>
            </a:xfrm>
            <a:prstGeom prst="rightBrace">
              <a:avLst/>
            </a:prstGeom>
            <a:ln w="381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" name="CaixaDeTexto 1"/>
            <p:cNvSpPr txBox="1"/>
            <p:nvPr/>
          </p:nvSpPr>
          <p:spPr>
            <a:xfrm>
              <a:off x="2478840" y="4469050"/>
              <a:ext cx="2959465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en-US" sz="2000" dirty="0" smtClean="0"/>
                <a:t>Reduces hemolytic activity</a:t>
              </a:r>
              <a:endParaRPr lang="en-US" sz="2000" dirty="0"/>
            </a:p>
          </p:txBody>
        </p:sp>
      </p:grpSp>
      <p:grpSp>
        <p:nvGrpSpPr>
          <p:cNvPr id="13" name="Grupo 12"/>
          <p:cNvGrpSpPr/>
          <p:nvPr/>
        </p:nvGrpSpPr>
        <p:grpSpPr>
          <a:xfrm>
            <a:off x="2339751" y="4653136"/>
            <a:ext cx="2963965" cy="400110"/>
            <a:chOff x="2339751" y="4869160"/>
            <a:chExt cx="2963965" cy="400110"/>
          </a:xfrm>
        </p:grpSpPr>
        <p:sp>
          <p:nvSpPr>
            <p:cNvPr id="10" name="Right Brace 11"/>
            <p:cNvSpPr/>
            <p:nvPr/>
          </p:nvSpPr>
          <p:spPr>
            <a:xfrm>
              <a:off x="2339751" y="4935806"/>
              <a:ext cx="98532" cy="300956"/>
            </a:xfrm>
            <a:prstGeom prst="rightBrace">
              <a:avLst/>
            </a:prstGeom>
            <a:ln w="38100"/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2478840" y="4869160"/>
              <a:ext cx="282487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lvl="1"/>
              <a:r>
                <a:rPr lang="en-US" sz="2000" dirty="0" smtClean="0"/>
                <a:t>Abolishes pore formation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60139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844824"/>
            <a:ext cx="2251044" cy="46359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 err="1">
                <a:solidFill>
                  <a:srgbClr val="5D9908"/>
                </a:solidFill>
                <a:latin typeface="+mj-lt"/>
              </a:rPr>
              <a:t>Hybrid</a:t>
            </a:r>
            <a:r>
              <a:rPr lang="pt-BR" sz="4000" dirty="0">
                <a:solidFill>
                  <a:srgbClr val="5D9908"/>
                </a:solidFill>
                <a:latin typeface="+mj-lt"/>
              </a:rPr>
              <a:t> </a:t>
            </a:r>
            <a:r>
              <a:rPr lang="pt-BR" sz="4000" dirty="0" err="1">
                <a:solidFill>
                  <a:srgbClr val="5D9908"/>
                </a:solidFill>
                <a:latin typeface="+mj-lt"/>
              </a:rPr>
              <a:t>proteins</a:t>
            </a:r>
            <a:endParaRPr lang="pt-BR" sz="4000" dirty="0">
              <a:solidFill>
                <a:srgbClr val="5D9908"/>
              </a:solidFill>
              <a:latin typeface="+mj-lt"/>
            </a:endParaRPr>
          </a:p>
        </p:txBody>
      </p:sp>
      <p:sp>
        <p:nvSpPr>
          <p:cNvPr id="5" name="Espaço Reservado para Conteúdo 2"/>
          <p:cNvSpPr txBox="1">
            <a:spLocks/>
          </p:cNvSpPr>
          <p:nvPr/>
        </p:nvSpPr>
        <p:spPr>
          <a:xfrm>
            <a:off x="2091469" y="1844824"/>
            <a:ext cx="6873019" cy="4824536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0363" indent="-360363">
              <a:spcBef>
                <a:spcPts val="1200"/>
              </a:spcBef>
              <a:spcAft>
                <a:spcPts val="1800"/>
              </a:spcAft>
              <a:buClr>
                <a:srgbClr val="80BA26"/>
              </a:buClr>
              <a:buFont typeface="Wingdings" panose="05000000000000000000" pitchFamily="2" charset="2"/>
              <a:buChar char="ü"/>
            </a:pPr>
            <a:r>
              <a:rPr lang="en-US" sz="2800" dirty="0" smtClean="0"/>
              <a:t>Genetic fusion of two or more proteins can enhance or change the character of both molecules.</a:t>
            </a:r>
            <a:endParaRPr lang="pt-BR" sz="2800" dirty="0" smtClean="0"/>
          </a:p>
          <a:p>
            <a:pPr marL="360363" indent="-360363">
              <a:spcBef>
                <a:spcPts val="1200"/>
              </a:spcBef>
              <a:spcAft>
                <a:spcPts val="1800"/>
              </a:spcAft>
              <a:buClr>
                <a:srgbClr val="80BA26"/>
              </a:buClr>
              <a:buFont typeface="Wingdings" panose="05000000000000000000" pitchFamily="2" charset="2"/>
              <a:buChar char="ü"/>
            </a:pPr>
            <a:r>
              <a:rPr lang="en-US" sz="2800" dirty="0" smtClean="0"/>
              <a:t>Genetic fusion can increase enzymatic or antigenic activity of each protein.</a:t>
            </a:r>
          </a:p>
          <a:p>
            <a:pPr marL="360363" indent="-360363">
              <a:spcBef>
                <a:spcPts val="1200"/>
              </a:spcBef>
              <a:spcAft>
                <a:spcPts val="1800"/>
              </a:spcAft>
              <a:buClr>
                <a:srgbClr val="80BA26"/>
              </a:buClr>
              <a:buFont typeface="Wingdings" panose="05000000000000000000" pitchFamily="2" charset="2"/>
              <a:buChar char="ü"/>
            </a:pPr>
            <a:r>
              <a:rPr lang="en-US" sz="2800" dirty="0" smtClean="0"/>
              <a:t>The production of hybrids can substantially reduce costs, because two proteins are produced and purified in a single process.</a:t>
            </a:r>
            <a:endParaRPr lang="en-US" sz="2800" dirty="0"/>
          </a:p>
        </p:txBody>
      </p:sp>
      <p:sp>
        <p:nvSpPr>
          <p:cNvPr id="7" name="Rectangle 9"/>
          <p:cNvSpPr/>
          <p:nvPr/>
        </p:nvSpPr>
        <p:spPr>
          <a:xfrm>
            <a:off x="35496" y="6480759"/>
            <a:ext cx="2055972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1400" dirty="0">
                <a:solidFill>
                  <a:srgbClr val="000000"/>
                </a:solidFill>
              </a:rPr>
              <a:t>Arai et al, 2004</a:t>
            </a:r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3649461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9502" y="116632"/>
            <a:ext cx="685876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en-US" sz="36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PspA94-PdT without linker</a:t>
            </a:r>
            <a:endParaRPr lang="en-US" sz="3600" dirty="0">
              <a:solidFill>
                <a:srgbClr val="5D9908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836" y="1615003"/>
            <a:ext cx="4012646" cy="3183057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1960" y="981840"/>
            <a:ext cx="4080071" cy="3661313"/>
          </a:xfrm>
          <a:prstGeom prst="rect">
            <a:avLst/>
          </a:prstGeom>
        </p:spPr>
      </p:pic>
      <p:sp>
        <p:nvSpPr>
          <p:cNvPr id="12" name="CaixaDeTexto 11"/>
          <p:cNvSpPr txBox="1"/>
          <p:nvPr/>
        </p:nvSpPr>
        <p:spPr>
          <a:xfrm>
            <a:off x="89502" y="4790055"/>
            <a:ext cx="880297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/>
              <a:t>A) Hemolytic </a:t>
            </a:r>
            <a:r>
              <a:rPr lang="en-US" sz="1600" b="1" dirty="0"/>
              <a:t>activity of Ply on red blood cells </a:t>
            </a:r>
            <a:r>
              <a:rPr lang="en-US" sz="1600" b="1" dirty="0" smtClean="0"/>
              <a:t>in presence of antisera </a:t>
            </a:r>
            <a:r>
              <a:rPr lang="en-US" sz="1600" b="1" dirty="0"/>
              <a:t>generated against </a:t>
            </a:r>
            <a:r>
              <a:rPr lang="en-US" sz="1600" b="1" dirty="0" smtClean="0"/>
              <a:t>recombinant </a:t>
            </a:r>
            <a:r>
              <a:rPr lang="en-US" sz="1600" b="1" dirty="0"/>
              <a:t>and hybrids </a:t>
            </a:r>
            <a:r>
              <a:rPr lang="en-US" sz="1600" b="1" dirty="0" smtClean="0"/>
              <a:t>proteins</a:t>
            </a:r>
            <a:r>
              <a:rPr lang="en-US" sz="1600" dirty="0" smtClean="0"/>
              <a:t>. One-way ANOVA </a:t>
            </a:r>
            <a:r>
              <a:rPr lang="en-US" sz="1600" dirty="0"/>
              <a:t>with a Tukey’s </a:t>
            </a:r>
            <a:r>
              <a:rPr lang="en-US" sz="1600" dirty="0" smtClean="0"/>
              <a:t>Multiple </a:t>
            </a:r>
            <a:r>
              <a:rPr lang="en-US" sz="1600" dirty="0"/>
              <a:t>Comparison Test.; **p,0.01; ***p,0.001</a:t>
            </a:r>
            <a:r>
              <a:rPr lang="en-US" sz="1600" dirty="0" smtClean="0"/>
              <a:t>. </a:t>
            </a:r>
            <a:r>
              <a:rPr lang="en-US" sz="1600" b="1" dirty="0" smtClean="0"/>
              <a:t>B) </a:t>
            </a:r>
            <a:r>
              <a:rPr lang="en-US" sz="1600" b="1" dirty="0"/>
              <a:t>Mouse immunization with </a:t>
            </a:r>
            <a:r>
              <a:rPr lang="en-US" sz="1600" b="1" dirty="0" err="1" smtClean="0"/>
              <a:t>rPspA</a:t>
            </a:r>
            <a:r>
              <a:rPr lang="en-US" sz="1600" b="1" dirty="0" smtClean="0"/>
              <a:t>-PdT </a:t>
            </a:r>
            <a:r>
              <a:rPr lang="en-US" sz="1600" b="1" dirty="0"/>
              <a:t>confers protection against pneumococcal sepsis with strains bearing </a:t>
            </a:r>
            <a:r>
              <a:rPr lang="en-US" sz="1600" b="1" dirty="0" smtClean="0"/>
              <a:t>heterologous PspAs</a:t>
            </a:r>
            <a:r>
              <a:rPr lang="en-US" sz="1600" b="1" dirty="0"/>
              <a:t>.</a:t>
            </a:r>
            <a:r>
              <a:rPr lang="en-US" sz="1600" dirty="0"/>
              <a:t> BALB/c mice immunized with 3 doses of </a:t>
            </a:r>
            <a:r>
              <a:rPr lang="en-US" sz="1600" dirty="0" err="1"/>
              <a:t>rPspAs</a:t>
            </a:r>
            <a:r>
              <a:rPr lang="en-US" sz="1600" dirty="0"/>
              <a:t>, </a:t>
            </a:r>
            <a:r>
              <a:rPr lang="en-US" sz="1600" dirty="0" err="1" smtClean="0"/>
              <a:t>rPdT</a:t>
            </a:r>
            <a:r>
              <a:rPr lang="en-US" sz="1600" dirty="0" smtClean="0"/>
              <a:t>, </a:t>
            </a:r>
            <a:r>
              <a:rPr lang="en-US" sz="1600" dirty="0"/>
              <a:t>co-administered or hybrid proteins were challenged with lethal doses of </a:t>
            </a:r>
            <a:r>
              <a:rPr lang="en-US" sz="1600" dirty="0" smtClean="0"/>
              <a:t>pneumococcal strains. The </a:t>
            </a:r>
            <a:r>
              <a:rPr lang="en-US" sz="1600" dirty="0"/>
              <a:t>mice were monitored for 15 days </a:t>
            </a:r>
            <a:r>
              <a:rPr lang="en-US" sz="1600" dirty="0" smtClean="0"/>
              <a:t>and differences </a:t>
            </a:r>
            <a:r>
              <a:rPr lang="en-US" sz="1600" dirty="0"/>
              <a:t>between the survival rates in each group were analyzed by Mann–Whitney U test, *p,0.05</a:t>
            </a:r>
            <a:r>
              <a:rPr lang="en-US" sz="1600" dirty="0" smtClean="0"/>
              <a:t>; **p,0.01 for </a:t>
            </a:r>
            <a:r>
              <a:rPr lang="en-US" sz="1600" dirty="0"/>
              <a:t>treated versus control groups.</a:t>
            </a:r>
          </a:p>
          <a:p>
            <a:r>
              <a:rPr lang="en-US" sz="1600" b="1" dirty="0" err="1">
                <a:solidFill>
                  <a:srgbClr val="5D9908"/>
                </a:solidFill>
                <a:ea typeface="Calibri" panose="020F0502020204030204" pitchFamily="34" charset="0"/>
              </a:rPr>
              <a:t>Goulart</a:t>
            </a:r>
            <a:r>
              <a:rPr lang="en-US" sz="1600" b="1" dirty="0">
                <a:solidFill>
                  <a:srgbClr val="5D9908"/>
                </a:solidFill>
                <a:ea typeface="Calibri" panose="020F0502020204030204" pitchFamily="34" charset="0"/>
              </a:rPr>
              <a:t> </a:t>
            </a:r>
            <a:r>
              <a:rPr lang="en-US" sz="1600" b="1" i="1" dirty="0">
                <a:solidFill>
                  <a:srgbClr val="5D9908"/>
                </a:solidFill>
                <a:ea typeface="Calibri" panose="020F0502020204030204" pitchFamily="34" charset="0"/>
              </a:rPr>
              <a:t>et al</a:t>
            </a:r>
            <a:r>
              <a:rPr lang="en-US" sz="1600" b="1" dirty="0">
                <a:solidFill>
                  <a:srgbClr val="5D9908"/>
                </a:solidFill>
                <a:ea typeface="Calibri" panose="020F0502020204030204" pitchFamily="34" charset="0"/>
              </a:rPr>
              <a:t>. </a:t>
            </a:r>
            <a:r>
              <a:rPr lang="en-US" sz="1600" b="1" dirty="0" smtClean="0">
                <a:solidFill>
                  <a:srgbClr val="5D9908"/>
                </a:solidFill>
                <a:ea typeface="Calibri" panose="020F0502020204030204" pitchFamily="34" charset="0"/>
              </a:rPr>
              <a:t>2013,</a:t>
            </a:r>
            <a:r>
              <a:rPr lang="en-US" sz="1600" b="1" dirty="0">
                <a:solidFill>
                  <a:srgbClr val="5D9908"/>
                </a:solidFill>
                <a:ea typeface="Calibri" panose="020F0502020204030204" pitchFamily="34" charset="0"/>
              </a:rPr>
              <a:t> PLOS One 8:e59605</a:t>
            </a:r>
            <a:r>
              <a:rPr lang="en-US" sz="1600" b="1" dirty="0" smtClean="0">
                <a:solidFill>
                  <a:srgbClr val="5D9908"/>
                </a:solidFill>
                <a:ea typeface="Calibri" panose="020F0502020204030204" pitchFamily="34" charset="0"/>
              </a:rPr>
              <a:t> </a:t>
            </a:r>
            <a:r>
              <a:rPr lang="pt-BR" sz="1600" b="1" dirty="0" smtClean="0">
                <a:solidFill>
                  <a:srgbClr val="5D9908"/>
                </a:solidFill>
              </a:rPr>
              <a:t>doi:10.1371/journal.pone.0059605.g006</a:t>
            </a:r>
            <a:endParaRPr lang="pt-BR" sz="1600" b="1" dirty="0">
              <a:solidFill>
                <a:srgbClr val="5D9908"/>
              </a:solidFill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631707" y="90872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A</a:t>
            </a:r>
            <a:endParaRPr lang="pt-BR" b="1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4716016" y="908720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B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181213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107504" y="111770"/>
            <a:ext cx="6645424" cy="724942"/>
          </a:xfrm>
          <a:prstGeom prst="rect">
            <a:avLst/>
          </a:prstGeom>
        </p:spPr>
        <p:txBody>
          <a:bodyPr/>
          <a:lstStyle>
            <a:lvl1pPr algn="ctr" defTabSz="342900" rtl="0" eaLnBrk="1" latinLnBrk="0" hangingPunct="1"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4000" dirty="0" smtClean="0">
                <a:solidFill>
                  <a:srgbClr val="5D9908"/>
                </a:solidFill>
              </a:rPr>
              <a:t>Hybrid proteins with linkers</a:t>
            </a:r>
            <a:endParaRPr lang="en-US" sz="4000" dirty="0">
              <a:solidFill>
                <a:srgbClr val="5D9908"/>
              </a:solidFill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51520" y="1340768"/>
            <a:ext cx="5904656" cy="5184576"/>
          </a:xfrm>
          <a:prstGeom prst="rect">
            <a:avLst/>
          </a:prstGeom>
        </p:spPr>
        <p:txBody>
          <a:bodyPr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1200"/>
              </a:spcAft>
              <a:buClr>
                <a:srgbClr val="5D9908"/>
              </a:buClr>
              <a:buFont typeface="Wingdings" panose="05000000000000000000" pitchFamily="2" charset="2"/>
              <a:buChar char="ü"/>
            </a:pPr>
            <a:r>
              <a:rPr lang="en-US" sz="2800" dirty="0" smtClean="0"/>
              <a:t>Molecular linkers provide stability to the hybrid molecule </a:t>
            </a:r>
          </a:p>
          <a:p>
            <a:pPr>
              <a:spcAft>
                <a:spcPts val="1200"/>
              </a:spcAft>
              <a:buClr>
                <a:srgbClr val="5D9908"/>
              </a:buClr>
              <a:buFont typeface="Wingdings" panose="05000000000000000000" pitchFamily="2" charset="2"/>
              <a:buChar char="ü"/>
            </a:pPr>
            <a:r>
              <a:rPr lang="en-US" sz="2800" dirty="0" smtClean="0"/>
              <a:t>Rigid helix-forming linker: A(EAAAK)</a:t>
            </a:r>
            <a:r>
              <a:rPr lang="en-US" sz="2800" baseline="-25000" dirty="0" err="1" smtClean="0"/>
              <a:t>n</a:t>
            </a:r>
            <a:r>
              <a:rPr lang="en-US" sz="2800" dirty="0" err="1" smtClean="0"/>
              <a:t>A</a:t>
            </a:r>
            <a:endParaRPr lang="en-US" sz="2800" dirty="0" smtClean="0"/>
          </a:p>
          <a:p>
            <a:pPr>
              <a:spcAft>
                <a:spcPts val="1200"/>
              </a:spcAft>
              <a:buClr>
                <a:srgbClr val="5D9908"/>
              </a:buClr>
              <a:buFont typeface="Wingdings" panose="05000000000000000000" pitchFamily="2" charset="2"/>
              <a:buChar char="ü"/>
            </a:pPr>
            <a:r>
              <a:rPr lang="en-US" sz="2800" dirty="0" smtClean="0"/>
              <a:t>Flexible linker: </a:t>
            </a:r>
            <a:r>
              <a:rPr lang="en-US" sz="2800" dirty="0" err="1" smtClean="0"/>
              <a:t>glycines</a:t>
            </a:r>
            <a:r>
              <a:rPr lang="en-US" sz="2800" dirty="0" smtClean="0"/>
              <a:t> and </a:t>
            </a:r>
            <a:r>
              <a:rPr lang="en-US" sz="2800" dirty="0" err="1" smtClean="0"/>
              <a:t>serines</a:t>
            </a:r>
            <a:r>
              <a:rPr lang="en-US" sz="2800" dirty="0" smtClean="0"/>
              <a:t> (GGGGS)</a:t>
            </a:r>
            <a:r>
              <a:rPr lang="en-US" sz="2800" baseline="-25000" dirty="0" smtClean="0"/>
              <a:t>n</a:t>
            </a:r>
          </a:p>
          <a:p>
            <a:pPr>
              <a:spcAft>
                <a:spcPts val="1200"/>
              </a:spcAft>
              <a:buClr>
                <a:srgbClr val="5D9908"/>
              </a:buClr>
              <a:buFont typeface="Wingdings" panose="05000000000000000000" pitchFamily="2" charset="2"/>
              <a:buChar char="ü"/>
            </a:pPr>
            <a:r>
              <a:rPr lang="en-US" sz="2800" dirty="0" smtClean="0"/>
              <a:t> Zhao </a:t>
            </a:r>
            <a:r>
              <a:rPr lang="en-US" sz="2800" i="1" dirty="0" smtClean="0"/>
              <a:t>et al</a:t>
            </a:r>
            <a:r>
              <a:rPr lang="en-US" sz="2800" dirty="0" smtClean="0"/>
              <a:t>. (2008) reported a hybrid without any linker that was unstable, but became stable with molecular linkers separating the molecules.</a:t>
            </a:r>
          </a:p>
          <a:p>
            <a:pPr>
              <a:spcAft>
                <a:spcPts val="1200"/>
              </a:spcAft>
              <a:buClr>
                <a:srgbClr val="5D9908"/>
              </a:buClr>
              <a:buFont typeface="Wingdings" panose="05000000000000000000" pitchFamily="2" charset="2"/>
              <a:buChar char="ü"/>
            </a:pPr>
            <a:endParaRPr lang="en-US" sz="2800" dirty="0" smtClean="0"/>
          </a:p>
        </p:txBody>
      </p:sp>
      <p:pic>
        <p:nvPicPr>
          <p:cNvPr id="7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1868" y="2132856"/>
            <a:ext cx="2570612" cy="2734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65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Objectives</a:t>
            </a:r>
            <a:endParaRPr lang="pt-BR" sz="4000" dirty="0">
              <a:solidFill>
                <a:srgbClr val="5D990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39552" y="1196752"/>
            <a:ext cx="7704856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just">
              <a:buClr>
                <a:srgbClr val="339900"/>
              </a:buClr>
              <a:buFont typeface="Wingdings" panose="05000000000000000000" pitchFamily="2" charset="2"/>
              <a:buChar char="ü"/>
            </a:pPr>
            <a:r>
              <a:rPr lang="en-US" sz="2800" dirty="0" smtClean="0"/>
              <a:t>Develop the purification process for recombinant PspA4Pro.</a:t>
            </a:r>
          </a:p>
          <a:p>
            <a:pPr marL="457200" indent="-457200" algn="just">
              <a:buClr>
                <a:srgbClr val="339900"/>
              </a:buClr>
              <a:buFont typeface="Wingdings" panose="05000000000000000000" pitchFamily="2" charset="2"/>
              <a:buChar char="ü"/>
            </a:pPr>
            <a:endParaRPr lang="en-US" sz="2800" dirty="0" smtClean="0"/>
          </a:p>
          <a:p>
            <a:pPr marL="457200" indent="-457200" algn="just">
              <a:buClr>
                <a:srgbClr val="339900"/>
              </a:buClr>
              <a:buFont typeface="Wingdings" panose="05000000000000000000" pitchFamily="2" charset="2"/>
              <a:buChar char="ü"/>
            </a:pPr>
            <a:r>
              <a:rPr lang="en-US" sz="2800" dirty="0" smtClean="0"/>
              <a:t>Produce recombinant </a:t>
            </a:r>
            <a:r>
              <a:rPr lang="en-US" sz="2800" dirty="0"/>
              <a:t>hybrid molecules composed of </a:t>
            </a:r>
            <a:r>
              <a:rPr lang="en-US" sz="2800" dirty="0" smtClean="0"/>
              <a:t>the pneumococcal </a:t>
            </a:r>
            <a:r>
              <a:rPr lang="en-US" sz="2800" dirty="0"/>
              <a:t>proteins PspA94 and PdT cloned </a:t>
            </a:r>
            <a:r>
              <a:rPr lang="en-US" sz="2800" dirty="0" smtClean="0"/>
              <a:t>without or with molecular linkers.</a:t>
            </a:r>
          </a:p>
          <a:p>
            <a:pPr algn="just"/>
            <a:endParaRPr lang="en-US" sz="2800" dirty="0"/>
          </a:p>
          <a:p>
            <a:pPr marL="457200" indent="-457200" algn="just">
              <a:buClr>
                <a:srgbClr val="339900"/>
              </a:buClr>
              <a:buFont typeface="Wingdings" panose="05000000000000000000" pitchFamily="2" charset="2"/>
              <a:buChar char="ü"/>
            </a:pPr>
            <a:r>
              <a:rPr lang="en-US" sz="2800" dirty="0" smtClean="0"/>
              <a:t>Determine </a:t>
            </a:r>
            <a:r>
              <a:rPr lang="en-US" sz="2800" dirty="0"/>
              <a:t>of the stability </a:t>
            </a:r>
            <a:r>
              <a:rPr lang="en-US" sz="2800" dirty="0" smtClean="0"/>
              <a:t>of the hybrids, </a:t>
            </a:r>
            <a:r>
              <a:rPr lang="en-US" sz="2800" dirty="0"/>
              <a:t>in order to include the most stable molecule in the formulation of a new pneumococcal protein vaccine</a:t>
            </a:r>
            <a:r>
              <a:rPr lang="en-US" sz="2800" dirty="0" smtClean="0"/>
              <a:t>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1776061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Materials</a:t>
            </a:r>
            <a:r>
              <a:rPr lang="pt-BR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 &amp; </a:t>
            </a: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Methods</a:t>
            </a:r>
            <a:endParaRPr lang="pt-BR" sz="4000" dirty="0">
              <a:solidFill>
                <a:srgbClr val="5D990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179512" y="836712"/>
            <a:ext cx="4104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5D9908"/>
              </a:buClr>
            </a:pPr>
            <a:r>
              <a:rPr lang="en-US" sz="2800" dirty="0" smtClean="0">
                <a:ea typeface="Calibri" panose="020F0502020204030204" pitchFamily="34" charset="0"/>
              </a:rPr>
              <a:t>Purification of PspA4Pro</a:t>
            </a:r>
          </a:p>
        </p:txBody>
      </p:sp>
      <p:sp>
        <p:nvSpPr>
          <p:cNvPr id="5" name="Fluxograma: Processo 4"/>
          <p:cNvSpPr/>
          <p:nvPr/>
        </p:nvSpPr>
        <p:spPr>
          <a:xfrm>
            <a:off x="1080211" y="1608359"/>
            <a:ext cx="2304256" cy="900680"/>
          </a:xfrm>
          <a:prstGeom prst="flowChartProcess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>
                  <a:alpha val="60000"/>
                </a:srgbClr>
              </a:gs>
              <a:gs pos="100000">
                <a:srgbClr val="156B13"/>
              </a:gs>
            </a:gsLst>
            <a:lin ang="16200000" scaled="1"/>
            <a:tileRect/>
          </a:gra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Cell lysis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continuous high pressure homogenizer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luxograma: Processo 5"/>
          <p:cNvSpPr/>
          <p:nvPr/>
        </p:nvSpPr>
        <p:spPr>
          <a:xfrm>
            <a:off x="1080211" y="2852936"/>
            <a:ext cx="2304256" cy="900680"/>
          </a:xfrm>
          <a:prstGeom prst="flowChartProcess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>
                  <a:alpha val="60000"/>
                </a:srgbClr>
              </a:gs>
              <a:gs pos="100000">
                <a:srgbClr val="156B13"/>
              </a:gs>
            </a:gsLst>
            <a:lin ang="16200000" scaled="1"/>
            <a:tileRect/>
          </a:gra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Clarification 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cetyltrimethyl</a:t>
            </a:r>
            <a:r>
              <a:rPr lang="en-US" dirty="0" smtClean="0">
                <a:solidFill>
                  <a:schemeClr val="tx1"/>
                </a:solidFill>
              </a:rPr>
              <a:t> ammonium bromide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luxograma: Processo 6"/>
          <p:cNvSpPr/>
          <p:nvPr/>
        </p:nvSpPr>
        <p:spPr>
          <a:xfrm>
            <a:off x="1080211" y="4077072"/>
            <a:ext cx="2304256" cy="900680"/>
          </a:xfrm>
          <a:prstGeom prst="flowChartProcess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>
                  <a:alpha val="60000"/>
                </a:srgbClr>
              </a:gs>
              <a:gs pos="100000">
                <a:srgbClr val="156B13"/>
              </a:gs>
            </a:gsLst>
            <a:lin ang="16200000" scaled="1"/>
            <a:tileRect/>
          </a:gra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Anion exchange chromatography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Q-Sepharose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luxograma: Processo 7"/>
          <p:cNvSpPr/>
          <p:nvPr/>
        </p:nvSpPr>
        <p:spPr>
          <a:xfrm>
            <a:off x="1043608" y="5349780"/>
            <a:ext cx="2449466" cy="1008112"/>
          </a:xfrm>
          <a:prstGeom prst="flowChartProcess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>
                  <a:alpha val="60000"/>
                </a:srgbClr>
              </a:gs>
              <a:gs pos="100000">
                <a:srgbClr val="156B13"/>
              </a:gs>
            </a:gsLst>
            <a:lin ang="16200000" scaled="1"/>
            <a:tileRect/>
          </a:gra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pH adjustment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Cryoprecipitation</a:t>
            </a:r>
            <a:endParaRPr lang="en-US" dirty="0" smtClean="0">
              <a:solidFill>
                <a:schemeClr val="tx1"/>
              </a:solidFill>
            </a:endParaRP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-20 °C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Seta para baixo 14"/>
          <p:cNvSpPr/>
          <p:nvPr/>
        </p:nvSpPr>
        <p:spPr>
          <a:xfrm>
            <a:off x="2088322" y="2509038"/>
            <a:ext cx="360041" cy="324000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 para baixo 15"/>
          <p:cNvSpPr/>
          <p:nvPr/>
        </p:nvSpPr>
        <p:spPr>
          <a:xfrm>
            <a:off x="2088323" y="3753616"/>
            <a:ext cx="360041" cy="28353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Seta para baixo 17"/>
          <p:cNvSpPr/>
          <p:nvPr/>
        </p:nvSpPr>
        <p:spPr>
          <a:xfrm>
            <a:off x="2088321" y="4978296"/>
            <a:ext cx="360041" cy="357792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Fluxograma: Processo 21"/>
          <p:cNvSpPr/>
          <p:nvPr/>
        </p:nvSpPr>
        <p:spPr>
          <a:xfrm>
            <a:off x="3887329" y="5349780"/>
            <a:ext cx="2449466" cy="1008112"/>
          </a:xfrm>
          <a:prstGeom prst="flowChartProcess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>
                  <a:alpha val="60000"/>
                </a:srgbClr>
              </a:gs>
              <a:gs pos="100000">
                <a:srgbClr val="156B13"/>
              </a:gs>
            </a:gsLst>
            <a:lin ang="16200000" scaled="1"/>
            <a:tileRect/>
          </a:gra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Cation exchange chromatography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SP-</a:t>
            </a:r>
            <a:r>
              <a:rPr lang="en-US" dirty="0" err="1" smtClean="0">
                <a:solidFill>
                  <a:schemeClr val="tx1"/>
                </a:solidFill>
              </a:rPr>
              <a:t>Sepharose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Seta para baixo 22"/>
          <p:cNvSpPr/>
          <p:nvPr/>
        </p:nvSpPr>
        <p:spPr>
          <a:xfrm rot="16200000">
            <a:off x="3491950" y="5668508"/>
            <a:ext cx="360041" cy="357792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6349341" y="4797152"/>
            <a:ext cx="2533707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b="1" dirty="0" smtClean="0">
                <a:solidFill>
                  <a:srgbClr val="339900"/>
                </a:solidFill>
              </a:rPr>
              <a:t>Protein characterization:</a:t>
            </a:r>
          </a:p>
          <a:p>
            <a:pPr algn="ctr"/>
            <a:r>
              <a:rPr lang="en-US" dirty="0" smtClean="0"/>
              <a:t>SDS-PAGE</a:t>
            </a:r>
          </a:p>
          <a:p>
            <a:pPr algn="ctr"/>
            <a:r>
              <a:rPr lang="en-US" dirty="0" smtClean="0"/>
              <a:t>Western blot</a:t>
            </a:r>
          </a:p>
          <a:p>
            <a:pPr algn="ctr"/>
            <a:r>
              <a:rPr lang="en-US" dirty="0" smtClean="0"/>
              <a:t>Circular dichroism</a:t>
            </a:r>
          </a:p>
          <a:p>
            <a:pPr algn="ctr"/>
            <a:r>
              <a:rPr lang="en-US" dirty="0" smtClean="0"/>
              <a:t>HPSEC</a:t>
            </a:r>
          </a:p>
          <a:p>
            <a:pPr algn="ctr"/>
            <a:r>
              <a:rPr lang="en-US" dirty="0" err="1" smtClean="0"/>
              <a:t>Lactoferrin</a:t>
            </a:r>
            <a:r>
              <a:rPr lang="en-US" dirty="0" smtClean="0"/>
              <a:t> binding</a:t>
            </a:r>
            <a:endParaRPr lang="en-US" dirty="0"/>
          </a:p>
        </p:txBody>
      </p:sp>
      <p:sp>
        <p:nvSpPr>
          <p:cNvPr id="10" name="Retângulo 9"/>
          <p:cNvSpPr/>
          <p:nvPr/>
        </p:nvSpPr>
        <p:spPr>
          <a:xfrm>
            <a:off x="4139952" y="2112676"/>
            <a:ext cx="482453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  <a:buClr>
                <a:srgbClr val="5D9908"/>
              </a:buClr>
            </a:pPr>
            <a:r>
              <a:rPr lang="en-US" sz="2000" dirty="0" smtClean="0">
                <a:ea typeface="Calibri" panose="020F0502020204030204" pitchFamily="34" charset="0"/>
              </a:rPr>
              <a:t>Cultivations </a:t>
            </a:r>
            <a:r>
              <a:rPr lang="en-US" sz="2000" dirty="0">
                <a:ea typeface="Calibri" panose="020F0502020204030204" pitchFamily="34" charset="0"/>
              </a:rPr>
              <a:t>in 10 L-bioreactor at </a:t>
            </a:r>
            <a:r>
              <a:rPr lang="en-US" sz="2000" dirty="0" err="1">
                <a:ea typeface="Calibri" panose="020F0502020204030204" pitchFamily="34" charset="0"/>
              </a:rPr>
              <a:t>LaDaBio</a:t>
            </a:r>
            <a:r>
              <a:rPr lang="en-US" sz="2000" dirty="0">
                <a:ea typeface="Calibri" panose="020F0502020204030204" pitchFamily="34" charset="0"/>
              </a:rPr>
              <a:t>, </a:t>
            </a:r>
            <a:r>
              <a:rPr lang="en-US" sz="2000" dirty="0" err="1">
                <a:ea typeface="Calibri" panose="020F0502020204030204" pitchFamily="34" charset="0"/>
              </a:rPr>
              <a:t>UFSCar</a:t>
            </a:r>
            <a:r>
              <a:rPr lang="en-US" sz="2000" dirty="0">
                <a:ea typeface="Calibri" panose="020F0502020204030204" pitchFamily="34" charset="0"/>
              </a:rPr>
              <a:t>, Prof. Teresa C. </a:t>
            </a:r>
            <a:r>
              <a:rPr lang="en-US" sz="2000" dirty="0" err="1" smtClean="0">
                <a:ea typeface="Calibri" panose="020F0502020204030204" pitchFamily="34" charset="0"/>
              </a:rPr>
              <a:t>Zangirolami</a:t>
            </a:r>
            <a:r>
              <a:rPr lang="en-US" sz="2000" dirty="0" smtClean="0">
                <a:ea typeface="Calibri" panose="020F0502020204030204" pitchFamily="34" charset="0"/>
              </a:rPr>
              <a:t>:</a:t>
            </a:r>
            <a:endParaRPr lang="en-US" sz="2000" dirty="0">
              <a:ea typeface="Calibri" panose="020F0502020204030204" pitchFamily="34" charset="0"/>
            </a:endParaRPr>
          </a:p>
          <a:p>
            <a:pPr marL="542925" lvl="1" indent="-171450">
              <a:buClr>
                <a:srgbClr val="5D9908"/>
              </a:buClr>
              <a:buFont typeface="Arial" panose="020B0604020202020204" pitchFamily="34" charset="0"/>
              <a:buChar char="•"/>
            </a:pPr>
            <a:endParaRPr lang="en-US" sz="1400" dirty="0" smtClean="0">
              <a:ea typeface="Calibri" panose="020F0502020204030204" pitchFamily="34" charset="0"/>
            </a:endParaRPr>
          </a:p>
          <a:p>
            <a:pPr marL="542925" lvl="1" indent="-171450">
              <a:buClr>
                <a:srgbClr val="5D9908"/>
              </a:buClr>
              <a:buFont typeface="Arial" panose="020B0604020202020204" pitchFamily="34" charset="0"/>
              <a:buChar char="•"/>
            </a:pPr>
            <a:r>
              <a:rPr lang="en-US" sz="1400" dirty="0" err="1" smtClean="0">
                <a:ea typeface="Calibri" panose="020F0502020204030204" pitchFamily="34" charset="0"/>
              </a:rPr>
              <a:t>Horta</a:t>
            </a:r>
            <a:r>
              <a:rPr lang="en-US" sz="1400" dirty="0" smtClean="0">
                <a:ea typeface="Calibri" panose="020F0502020204030204" pitchFamily="34" charset="0"/>
              </a:rPr>
              <a:t> </a:t>
            </a:r>
            <a:r>
              <a:rPr lang="en-US" sz="1400" i="1" dirty="0">
                <a:ea typeface="Calibri" panose="020F0502020204030204" pitchFamily="34" charset="0"/>
              </a:rPr>
              <a:t>et al</a:t>
            </a:r>
            <a:r>
              <a:rPr lang="en-US" sz="1400" dirty="0">
                <a:ea typeface="Calibri" panose="020F0502020204030204" pitchFamily="34" charset="0"/>
              </a:rPr>
              <a:t>. (2011) Bioprocess </a:t>
            </a:r>
            <a:r>
              <a:rPr lang="en-US" sz="1400" dirty="0" err="1">
                <a:ea typeface="Calibri" panose="020F0502020204030204" pitchFamily="34" charset="0"/>
              </a:rPr>
              <a:t>Biosyst</a:t>
            </a:r>
            <a:r>
              <a:rPr lang="en-US" sz="1400" dirty="0">
                <a:ea typeface="Calibri" panose="020F0502020204030204" pitchFamily="34" charset="0"/>
              </a:rPr>
              <a:t>. Eng. 34:891-901</a:t>
            </a:r>
          </a:p>
          <a:p>
            <a:pPr marL="542925" lvl="1" indent="-171450">
              <a:buClr>
                <a:srgbClr val="5D9908"/>
              </a:buClr>
              <a:buFont typeface="Arial" panose="020B0604020202020204" pitchFamily="34" charset="0"/>
              <a:buChar char="•"/>
            </a:pPr>
            <a:r>
              <a:rPr lang="en-US" sz="1400" dirty="0" err="1">
                <a:ea typeface="Calibri" panose="020F0502020204030204" pitchFamily="34" charset="0"/>
              </a:rPr>
              <a:t>Horta</a:t>
            </a:r>
            <a:r>
              <a:rPr lang="en-US" sz="1400" dirty="0">
                <a:ea typeface="Calibri" panose="020F0502020204030204" pitchFamily="34" charset="0"/>
              </a:rPr>
              <a:t> </a:t>
            </a:r>
            <a:r>
              <a:rPr lang="en-US" sz="1400" i="1" dirty="0">
                <a:ea typeface="Calibri" panose="020F0502020204030204" pitchFamily="34" charset="0"/>
              </a:rPr>
              <a:t>et al</a:t>
            </a:r>
            <a:r>
              <a:rPr lang="en-US" sz="1400" dirty="0">
                <a:ea typeface="Calibri" panose="020F0502020204030204" pitchFamily="34" charset="0"/>
              </a:rPr>
              <a:t>. (2014) Braz. J. Chem. Eng. 31:457-468</a:t>
            </a:r>
          </a:p>
          <a:p>
            <a:pPr marL="542925" lvl="1" indent="-171450">
              <a:buClr>
                <a:srgbClr val="5D9908"/>
              </a:buClr>
              <a:buFont typeface="Arial" panose="020B0604020202020204" pitchFamily="34" charset="0"/>
              <a:buChar char="•"/>
            </a:pPr>
            <a:r>
              <a:rPr lang="en-US" sz="1400" dirty="0" err="1">
                <a:ea typeface="Calibri" panose="020F0502020204030204" pitchFamily="34" charset="0"/>
              </a:rPr>
              <a:t>Horta</a:t>
            </a:r>
            <a:r>
              <a:rPr lang="en-US" sz="1400" dirty="0">
                <a:ea typeface="Calibri" panose="020F0502020204030204" pitchFamily="34" charset="0"/>
              </a:rPr>
              <a:t> </a:t>
            </a:r>
            <a:r>
              <a:rPr lang="en-US" sz="1400" i="1" dirty="0">
                <a:ea typeface="Calibri" panose="020F0502020204030204" pitchFamily="34" charset="0"/>
              </a:rPr>
              <a:t>et al</a:t>
            </a:r>
            <a:r>
              <a:rPr lang="en-US" sz="1400" dirty="0">
                <a:ea typeface="Calibri" panose="020F0502020204030204" pitchFamily="34" charset="0"/>
              </a:rPr>
              <a:t>. (2015) Braz. J. Chem. Eng. 32:821-829</a:t>
            </a:r>
          </a:p>
          <a:p>
            <a:pPr marL="542925" lvl="1" indent="-171450">
              <a:buClr>
                <a:srgbClr val="5D9908"/>
              </a:buClr>
              <a:buFont typeface="Arial" panose="020B0604020202020204" pitchFamily="34" charset="0"/>
              <a:buChar char="•"/>
            </a:pPr>
            <a:r>
              <a:rPr lang="en-US" sz="1400" dirty="0" err="1">
                <a:ea typeface="Calibri" panose="020F0502020204030204" pitchFamily="34" charset="0"/>
              </a:rPr>
              <a:t>Campani</a:t>
            </a:r>
            <a:r>
              <a:rPr lang="en-US" sz="1400" dirty="0">
                <a:ea typeface="Calibri" panose="020F0502020204030204" pitchFamily="34" charset="0"/>
              </a:rPr>
              <a:t> </a:t>
            </a:r>
            <a:r>
              <a:rPr lang="en-US" sz="1400" i="1" dirty="0">
                <a:ea typeface="Calibri" panose="020F0502020204030204" pitchFamily="34" charset="0"/>
              </a:rPr>
              <a:t>et al</a:t>
            </a:r>
            <a:r>
              <a:rPr lang="en-US" sz="1400" dirty="0">
                <a:ea typeface="Calibri" panose="020F0502020204030204" pitchFamily="34" charset="0"/>
              </a:rPr>
              <a:t>. (2016) Chem. Eng. Proc. 103:63-69</a:t>
            </a:r>
          </a:p>
        </p:txBody>
      </p:sp>
    </p:spTree>
    <p:extLst>
      <p:ext uri="{BB962C8B-B14F-4D97-AF65-F5344CB8AC3E}">
        <p14:creationId xmlns:p14="http://schemas.microsoft.com/office/powerpoint/2010/main" val="977836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Materials</a:t>
            </a:r>
            <a:r>
              <a:rPr lang="pt-BR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 &amp; </a:t>
            </a: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Methods</a:t>
            </a:r>
            <a:endParaRPr lang="pt-BR" sz="4000" dirty="0">
              <a:solidFill>
                <a:srgbClr val="5D990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179512" y="836712"/>
            <a:ext cx="410445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5D9908"/>
              </a:buClr>
            </a:pPr>
            <a:r>
              <a:rPr lang="en-US" sz="2800" dirty="0" smtClean="0">
                <a:ea typeface="Calibri" panose="020F0502020204030204" pitchFamily="34" charset="0"/>
              </a:rPr>
              <a:t>Purification of hybrids</a:t>
            </a:r>
          </a:p>
        </p:txBody>
      </p:sp>
      <p:sp>
        <p:nvSpPr>
          <p:cNvPr id="5" name="Fluxograma: Processo 4"/>
          <p:cNvSpPr/>
          <p:nvPr/>
        </p:nvSpPr>
        <p:spPr>
          <a:xfrm>
            <a:off x="2556970" y="1608359"/>
            <a:ext cx="2304256" cy="900680"/>
          </a:xfrm>
          <a:prstGeom prst="flowChartProcess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>
                  <a:alpha val="60000"/>
                </a:srgbClr>
              </a:gs>
              <a:gs pos="100000">
                <a:srgbClr val="156B13"/>
              </a:gs>
            </a:gsLst>
            <a:lin ang="16200000" scaled="1"/>
            <a:tileRect/>
          </a:gra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Cell lysis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continuous high pressure homogenizer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Fluxograma: Processo 5"/>
          <p:cNvSpPr/>
          <p:nvPr/>
        </p:nvSpPr>
        <p:spPr>
          <a:xfrm>
            <a:off x="2556970" y="2852936"/>
            <a:ext cx="2304256" cy="900680"/>
          </a:xfrm>
          <a:prstGeom prst="flowChartProcess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>
                  <a:alpha val="60000"/>
                </a:srgbClr>
              </a:gs>
              <a:gs pos="100000">
                <a:srgbClr val="156B13"/>
              </a:gs>
            </a:gsLst>
            <a:lin ang="16200000" scaled="1"/>
            <a:tileRect/>
          </a:gra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Clarification 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cetyltrimethyl</a:t>
            </a:r>
            <a:r>
              <a:rPr lang="en-US" dirty="0" smtClean="0">
                <a:solidFill>
                  <a:schemeClr val="tx1"/>
                </a:solidFill>
              </a:rPr>
              <a:t> ammonium bromide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Fluxograma: Processo 6"/>
          <p:cNvSpPr/>
          <p:nvPr/>
        </p:nvSpPr>
        <p:spPr>
          <a:xfrm>
            <a:off x="2556970" y="4077072"/>
            <a:ext cx="2304256" cy="900680"/>
          </a:xfrm>
          <a:prstGeom prst="flowChartProcess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>
                  <a:alpha val="60000"/>
                </a:srgbClr>
              </a:gs>
              <a:gs pos="100000">
                <a:srgbClr val="156B13"/>
              </a:gs>
            </a:gsLst>
            <a:lin ang="16200000" scaled="1"/>
            <a:tileRect/>
          </a:gra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Anion exchange chromatography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Q-Sepharose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luxograma: Processo 7"/>
          <p:cNvSpPr/>
          <p:nvPr/>
        </p:nvSpPr>
        <p:spPr>
          <a:xfrm>
            <a:off x="611560" y="5157192"/>
            <a:ext cx="2449466" cy="1008112"/>
          </a:xfrm>
          <a:prstGeom prst="flowChartProcess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>
                  <a:alpha val="60000"/>
                </a:srgbClr>
              </a:gs>
              <a:gs pos="100000">
                <a:srgbClr val="156B13"/>
              </a:gs>
            </a:gsLst>
            <a:lin ang="16200000" scaled="1"/>
            <a:tileRect/>
          </a:gra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Hydrophobic interaction chromatography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Phenyl-Sepharose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Fluxograma: Processo 12"/>
          <p:cNvSpPr/>
          <p:nvPr/>
        </p:nvSpPr>
        <p:spPr>
          <a:xfrm>
            <a:off x="4429178" y="5157192"/>
            <a:ext cx="2087038" cy="1008112"/>
          </a:xfrm>
          <a:prstGeom prst="flowChartProcess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>
                  <a:alpha val="60000"/>
                </a:srgbClr>
              </a:gs>
              <a:gs pos="100000">
                <a:srgbClr val="156B13"/>
              </a:gs>
            </a:gsLst>
            <a:lin ang="16200000" scaled="1"/>
            <a:tileRect/>
          </a:gra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Metal affinity chromatography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IMAC-Sepharose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Seta para baixo 14"/>
          <p:cNvSpPr/>
          <p:nvPr/>
        </p:nvSpPr>
        <p:spPr>
          <a:xfrm>
            <a:off x="3565081" y="2509039"/>
            <a:ext cx="360041" cy="28353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Seta para baixo 15"/>
          <p:cNvSpPr/>
          <p:nvPr/>
        </p:nvSpPr>
        <p:spPr>
          <a:xfrm>
            <a:off x="3565082" y="3753616"/>
            <a:ext cx="360041" cy="28353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Seta para a esquerda e para a direita 16"/>
          <p:cNvSpPr/>
          <p:nvPr/>
        </p:nvSpPr>
        <p:spPr>
          <a:xfrm>
            <a:off x="3097029" y="5188024"/>
            <a:ext cx="1296144" cy="656123"/>
          </a:xfrm>
          <a:prstGeom prst="leftRight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 smtClean="0">
                <a:solidFill>
                  <a:schemeClr val="tx1"/>
                </a:solidFill>
              </a:rPr>
              <a:t>OR</a:t>
            </a:r>
            <a:endParaRPr lang="pt-BR" dirty="0">
              <a:solidFill>
                <a:schemeClr val="tx1"/>
              </a:solidFill>
            </a:endParaRPr>
          </a:p>
        </p:txBody>
      </p:sp>
      <p:sp>
        <p:nvSpPr>
          <p:cNvPr id="18" name="Seta para baixo 17"/>
          <p:cNvSpPr/>
          <p:nvPr/>
        </p:nvSpPr>
        <p:spPr>
          <a:xfrm>
            <a:off x="3565080" y="4978296"/>
            <a:ext cx="360041" cy="357792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Seta para baixo 18"/>
          <p:cNvSpPr/>
          <p:nvPr/>
        </p:nvSpPr>
        <p:spPr>
          <a:xfrm rot="16200000">
            <a:off x="6477963" y="5516085"/>
            <a:ext cx="360041" cy="283535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Fluxograma: Processo 19"/>
          <p:cNvSpPr/>
          <p:nvPr/>
        </p:nvSpPr>
        <p:spPr>
          <a:xfrm>
            <a:off x="6832323" y="5153796"/>
            <a:ext cx="1988149" cy="1008112"/>
          </a:xfrm>
          <a:prstGeom prst="flowChartProcess">
            <a:avLst/>
          </a:prstGeom>
          <a:gradFill flip="none" rotWithShape="1">
            <a:gsLst>
              <a:gs pos="0">
                <a:srgbClr val="DDEBCF"/>
              </a:gs>
              <a:gs pos="50000">
                <a:srgbClr val="9CB86E">
                  <a:alpha val="60000"/>
                </a:srgbClr>
              </a:gs>
              <a:gs pos="100000">
                <a:srgbClr val="156B13"/>
              </a:gs>
            </a:gsLst>
            <a:lin ang="16200000" scaled="1"/>
            <a:tileRect/>
          </a:gradFill>
          <a:ln>
            <a:solidFill>
              <a:srgbClr val="3399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Gel filtration chromatography</a:t>
            </a:r>
          </a:p>
          <a:p>
            <a:pPr algn="ctr"/>
            <a:r>
              <a:rPr lang="en-US" dirty="0" err="1" smtClean="0">
                <a:solidFill>
                  <a:schemeClr val="tx1"/>
                </a:solidFill>
              </a:rPr>
              <a:t>Superose</a:t>
            </a:r>
            <a:r>
              <a:rPr lang="en-US" dirty="0" smtClean="0">
                <a:solidFill>
                  <a:schemeClr val="tx1"/>
                </a:solidFill>
              </a:rPr>
              <a:t> 12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CaixaDeTexto 20"/>
          <p:cNvSpPr txBox="1"/>
          <p:nvPr/>
        </p:nvSpPr>
        <p:spPr>
          <a:xfrm>
            <a:off x="7030858" y="6196662"/>
            <a:ext cx="16204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PspA94-RL-PdT</a:t>
            </a:r>
            <a:endParaRPr lang="pt-BR" b="1" dirty="0"/>
          </a:p>
        </p:txBody>
      </p:sp>
      <p:sp>
        <p:nvSpPr>
          <p:cNvPr id="4" name="Retângulo 3"/>
          <p:cNvSpPr/>
          <p:nvPr/>
        </p:nvSpPr>
        <p:spPr>
          <a:xfrm>
            <a:off x="5220072" y="1683555"/>
            <a:ext cx="3941923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5D9908"/>
              </a:buClr>
            </a:pPr>
            <a:r>
              <a:rPr lang="en-US" sz="2000" dirty="0">
                <a:ea typeface="Calibri" panose="020F0502020204030204" pitchFamily="34" charset="0"/>
              </a:rPr>
              <a:t>Clone for production of PspA94-PdT without linker in </a:t>
            </a:r>
            <a:r>
              <a:rPr lang="en-US" sz="2000" i="1" dirty="0">
                <a:ea typeface="Calibri" panose="020F0502020204030204" pitchFamily="34" charset="0"/>
              </a:rPr>
              <a:t>E. coli </a:t>
            </a:r>
            <a:r>
              <a:rPr lang="en-US" sz="2000" dirty="0">
                <a:ea typeface="Calibri" panose="020F0502020204030204" pitchFamily="34" charset="0"/>
              </a:rPr>
              <a:t>M15 and pQE30 </a:t>
            </a:r>
            <a:r>
              <a:rPr lang="en-US" sz="1400" dirty="0" smtClean="0">
                <a:ea typeface="Calibri" panose="020F0502020204030204" pitchFamily="34" charset="0"/>
              </a:rPr>
              <a:t>(</a:t>
            </a:r>
            <a:r>
              <a:rPr lang="en-US" sz="1400" dirty="0" err="1" smtClean="0">
                <a:ea typeface="Calibri" panose="020F0502020204030204" pitchFamily="34" charset="0"/>
              </a:rPr>
              <a:t>Goulart</a:t>
            </a:r>
            <a:r>
              <a:rPr lang="en-US" sz="1400" dirty="0" smtClean="0">
                <a:ea typeface="Calibri" panose="020F0502020204030204" pitchFamily="34" charset="0"/>
              </a:rPr>
              <a:t> </a:t>
            </a:r>
            <a:r>
              <a:rPr lang="en-US" sz="1400" i="1" dirty="0">
                <a:ea typeface="Calibri" panose="020F0502020204030204" pitchFamily="34" charset="0"/>
              </a:rPr>
              <a:t>et al</a:t>
            </a:r>
            <a:r>
              <a:rPr lang="en-US" sz="1400" dirty="0">
                <a:ea typeface="Calibri" panose="020F0502020204030204" pitchFamily="34" charset="0"/>
              </a:rPr>
              <a:t>. 2013, PLOS One </a:t>
            </a:r>
            <a:r>
              <a:rPr lang="en-US" sz="1400" dirty="0" smtClean="0">
                <a:ea typeface="Calibri" panose="020F0502020204030204" pitchFamily="34" charset="0"/>
              </a:rPr>
              <a:t>8:e59605)</a:t>
            </a:r>
          </a:p>
          <a:p>
            <a:pPr>
              <a:spcBef>
                <a:spcPts val="1200"/>
              </a:spcBef>
              <a:buClr>
                <a:srgbClr val="5D9908"/>
              </a:buClr>
            </a:pPr>
            <a:r>
              <a:rPr lang="en-US" sz="2000" dirty="0" smtClean="0">
                <a:ea typeface="Calibri" panose="020F0502020204030204" pitchFamily="34" charset="0"/>
              </a:rPr>
              <a:t>Cultivations </a:t>
            </a:r>
            <a:r>
              <a:rPr lang="en-US" sz="2000" dirty="0">
                <a:ea typeface="Calibri" panose="020F0502020204030204" pitchFamily="34" charset="0"/>
              </a:rPr>
              <a:t>in 10 L-bioreactor at </a:t>
            </a:r>
            <a:r>
              <a:rPr lang="en-US" sz="2000" dirty="0" err="1">
                <a:ea typeface="Calibri" panose="020F0502020204030204" pitchFamily="34" charset="0"/>
              </a:rPr>
              <a:t>LaDaBio</a:t>
            </a:r>
            <a:r>
              <a:rPr lang="en-US" sz="2000" dirty="0">
                <a:ea typeface="Calibri" panose="020F0502020204030204" pitchFamily="34" charset="0"/>
              </a:rPr>
              <a:t>, </a:t>
            </a:r>
            <a:r>
              <a:rPr lang="en-US" sz="2000" dirty="0" err="1">
                <a:ea typeface="Calibri" panose="020F0502020204030204" pitchFamily="34" charset="0"/>
              </a:rPr>
              <a:t>UFSCar</a:t>
            </a:r>
            <a:r>
              <a:rPr lang="en-US" sz="2000" dirty="0">
                <a:ea typeface="Calibri" panose="020F0502020204030204" pitchFamily="34" charset="0"/>
              </a:rPr>
              <a:t>, Prof. Teresa C. </a:t>
            </a:r>
            <a:r>
              <a:rPr lang="en-US" sz="2000" dirty="0" err="1">
                <a:ea typeface="Calibri" panose="020F0502020204030204" pitchFamily="34" charset="0"/>
              </a:rPr>
              <a:t>Zangirolami</a:t>
            </a:r>
            <a:endParaRPr lang="en-US" sz="2000" dirty="0">
              <a:ea typeface="Calibri" panose="020F05020202040302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936526" y="6196662"/>
            <a:ext cx="1322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PspA94-PdT</a:t>
            </a:r>
            <a:endParaRPr lang="pt-BR" b="1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4860032" y="6196662"/>
            <a:ext cx="1322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dirty="0" smtClean="0"/>
              <a:t>PspA94-PdT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383957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1506378"/>
            <a:ext cx="5052956" cy="4757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5"/>
          <p:cNvSpPr/>
          <p:nvPr/>
        </p:nvSpPr>
        <p:spPr>
          <a:xfrm>
            <a:off x="179512" y="6263838"/>
            <a:ext cx="4810127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6689" algn="ctr">
              <a:lnSpc>
                <a:spcPct val="150000"/>
              </a:lnSpc>
              <a:spcAft>
                <a:spcPts val="1000"/>
              </a:spcAft>
            </a:pPr>
            <a:r>
              <a:rPr lang="pt-BR" dirty="0">
                <a:ea typeface="Calibri" panose="020F0502020204030204" pitchFamily="34" charset="0"/>
              </a:rPr>
              <a:t>(Horton</a:t>
            </a:r>
            <a:r>
              <a:rPr lang="pt-BR" i="1" dirty="0">
                <a:ea typeface="Calibri" panose="020F0502020204030204" pitchFamily="34" charset="0"/>
              </a:rPr>
              <a:t> et al.</a:t>
            </a:r>
            <a:r>
              <a:rPr lang="pt-BR" dirty="0">
                <a:ea typeface="Calibri" panose="020F0502020204030204" pitchFamily="34" charset="0"/>
              </a:rPr>
              <a:t>, 1989)</a:t>
            </a:r>
            <a:endParaRPr lang="pt-BR" sz="2800" dirty="0">
              <a:ea typeface="Calibri" panose="020F0502020204030204" pitchFamily="34" charset="0"/>
            </a:endParaRPr>
          </a:p>
        </p:txBody>
      </p:sp>
      <p:sp>
        <p:nvSpPr>
          <p:cNvPr id="4" name="Rectangle 6"/>
          <p:cNvSpPr/>
          <p:nvPr/>
        </p:nvSpPr>
        <p:spPr>
          <a:xfrm>
            <a:off x="5220072" y="908720"/>
            <a:ext cx="3816424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 smtClean="0">
                <a:ea typeface="Calibri" panose="020F0502020204030204" pitchFamily="34" charset="0"/>
              </a:rPr>
              <a:t>Overlap extension PCR</a:t>
            </a:r>
            <a:r>
              <a:rPr lang="en-US" dirty="0" smtClean="0">
                <a:ea typeface="Calibri" panose="020F0502020204030204" pitchFamily="34" charset="0"/>
              </a:rPr>
              <a:t> technique to amplify the genes of the hybrids with linkers, 3 reactions:</a:t>
            </a:r>
          </a:p>
          <a:p>
            <a:pPr marL="271463" indent="-2714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ea typeface="Calibri" panose="020F0502020204030204" pitchFamily="34" charset="0"/>
              </a:rPr>
              <a:t>1</a:t>
            </a:r>
            <a:r>
              <a:rPr lang="en-US" baseline="30000" dirty="0" smtClean="0">
                <a:ea typeface="Calibri" panose="020F0502020204030204" pitchFamily="34" charset="0"/>
              </a:rPr>
              <a:t>st</a:t>
            </a:r>
            <a:r>
              <a:rPr lang="en-US" dirty="0" smtClean="0">
                <a:ea typeface="Calibri" panose="020F0502020204030204" pitchFamily="34" charset="0"/>
              </a:rPr>
              <a:t> and 2</a:t>
            </a:r>
            <a:r>
              <a:rPr lang="en-US" baseline="30000" dirty="0" smtClean="0">
                <a:ea typeface="Calibri" panose="020F0502020204030204" pitchFamily="34" charset="0"/>
              </a:rPr>
              <a:t>nd</a:t>
            </a:r>
            <a:r>
              <a:rPr lang="en-US" dirty="0" smtClean="0">
                <a:ea typeface="Calibri" panose="020F0502020204030204" pitchFamily="34" charset="0"/>
              </a:rPr>
              <a:t> PCR amplifies each </a:t>
            </a:r>
            <a:r>
              <a:rPr lang="en-US" dirty="0">
                <a:ea typeface="Calibri" panose="020F0502020204030204" pitchFamily="34" charset="0"/>
              </a:rPr>
              <a:t>gene </a:t>
            </a:r>
            <a:r>
              <a:rPr lang="en-US" dirty="0" smtClean="0">
                <a:ea typeface="Calibri" panose="020F0502020204030204" pitchFamily="34" charset="0"/>
              </a:rPr>
              <a:t>with half the linker</a:t>
            </a:r>
          </a:p>
          <a:p>
            <a:pPr marL="271463" indent="-2714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ea typeface="Calibri" panose="020F0502020204030204" pitchFamily="34" charset="0"/>
              </a:rPr>
              <a:t>3</a:t>
            </a:r>
            <a:r>
              <a:rPr lang="en-US" baseline="30000" dirty="0" smtClean="0">
                <a:ea typeface="Calibri" panose="020F0502020204030204" pitchFamily="34" charset="0"/>
              </a:rPr>
              <a:t>rd</a:t>
            </a:r>
            <a:r>
              <a:rPr lang="en-US" dirty="0" smtClean="0">
                <a:ea typeface="Calibri" panose="020F0502020204030204" pitchFamily="34" charset="0"/>
              </a:rPr>
              <a:t> PCR fuses the products of the first two reactions</a:t>
            </a:r>
          </a:p>
          <a:p>
            <a:pPr marL="271463" indent="-2714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ea typeface="Calibri" panose="020F0502020204030204" pitchFamily="34" charset="0"/>
              </a:rPr>
              <a:t>Enzyme: Q5 High fidelity </a:t>
            </a:r>
            <a:r>
              <a:rPr lang="en-US" dirty="0" err="1" smtClean="0">
                <a:ea typeface="Calibri" panose="020F0502020204030204" pitchFamily="34" charset="0"/>
              </a:rPr>
              <a:t>Taq</a:t>
            </a:r>
            <a:r>
              <a:rPr lang="en-US" dirty="0" smtClean="0">
                <a:ea typeface="Calibri" panose="020F0502020204030204" pitchFamily="34" charset="0"/>
              </a:rPr>
              <a:t> DNA polymerase</a:t>
            </a:r>
          </a:p>
          <a:p>
            <a:pPr marL="271463" indent="-2714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ea typeface="Calibri" panose="020F0502020204030204" pitchFamily="34" charset="0"/>
              </a:rPr>
              <a:t>Rigid linker: A(EAAAK)</a:t>
            </a:r>
            <a:r>
              <a:rPr lang="en-US" baseline="-25000" dirty="0" smtClean="0">
                <a:ea typeface="Calibri" panose="020F0502020204030204" pitchFamily="34" charset="0"/>
              </a:rPr>
              <a:t>2</a:t>
            </a:r>
            <a:r>
              <a:rPr lang="en-US" dirty="0" smtClean="0">
                <a:ea typeface="Calibri" panose="020F0502020204030204" pitchFamily="34" charset="0"/>
              </a:rPr>
              <a:t> A</a:t>
            </a:r>
          </a:p>
          <a:p>
            <a:pPr marL="271463" indent="-27146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 smtClean="0">
                <a:ea typeface="Calibri" panose="020F0502020204030204" pitchFamily="34" charset="0"/>
              </a:rPr>
              <a:t>Flexible linker: (GGGGS)</a:t>
            </a:r>
            <a:r>
              <a:rPr lang="en-US" baseline="-25000" dirty="0" smtClean="0">
                <a:ea typeface="Calibri" panose="020F0502020204030204" pitchFamily="34" charset="0"/>
              </a:rPr>
              <a:t>2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ea typeface="Calibri" panose="020F0502020204030204" pitchFamily="34" charset="0"/>
              </a:rPr>
              <a:t>Insertion in </a:t>
            </a:r>
            <a:r>
              <a:rPr lang="en-US" b="1" dirty="0"/>
              <a:t>pET-28a</a:t>
            </a:r>
            <a:endParaRPr lang="en-US" b="1" dirty="0" smtClean="0">
              <a:ea typeface="Calibri" panose="020F0502020204030204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ea typeface="Calibri" panose="020F0502020204030204" pitchFamily="34" charset="0"/>
              </a:rPr>
              <a:t>Expression in </a:t>
            </a:r>
            <a:r>
              <a:rPr lang="en-US" b="1" i="1" dirty="0" smtClean="0"/>
              <a:t>E. </a:t>
            </a:r>
            <a:r>
              <a:rPr lang="en-US" b="1" i="1" dirty="0"/>
              <a:t>coli </a:t>
            </a:r>
            <a:r>
              <a:rPr lang="en-US" b="1" dirty="0"/>
              <a:t>BL21 Star (DE3) </a:t>
            </a:r>
            <a:r>
              <a:rPr lang="en-US" b="1" dirty="0" err="1" smtClean="0"/>
              <a:t>pLysS</a:t>
            </a:r>
            <a:endParaRPr lang="en-US" b="1" dirty="0">
              <a:ea typeface="Calibri" panose="020F0502020204030204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en-US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Materials &amp; Methods</a:t>
            </a:r>
            <a:endParaRPr lang="en-US" sz="4000" dirty="0">
              <a:solidFill>
                <a:srgbClr val="5D9908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948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 descr="C:\Users\bioprocessos.1f\Dropbox\Douglas\Fig 4.t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870088"/>
            <a:ext cx="4506732" cy="5007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upo 3"/>
          <p:cNvGrpSpPr/>
          <p:nvPr/>
        </p:nvGrpSpPr>
        <p:grpSpPr>
          <a:xfrm>
            <a:off x="137275" y="3990334"/>
            <a:ext cx="3147785" cy="2289194"/>
            <a:chOff x="171107" y="1735255"/>
            <a:chExt cx="4361350" cy="3293945"/>
          </a:xfrm>
        </p:grpSpPr>
        <p:pic>
          <p:nvPicPr>
            <p:cNvPr id="5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1107" y="1735255"/>
              <a:ext cx="4361350" cy="329394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Retângulo 5"/>
            <p:cNvSpPr/>
            <p:nvPr/>
          </p:nvSpPr>
          <p:spPr>
            <a:xfrm>
              <a:off x="766931" y="2254469"/>
              <a:ext cx="500171" cy="3321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900" dirty="0"/>
                <a:t>2</a:t>
              </a:r>
              <a:r>
                <a:rPr lang="el-GR" sz="900" dirty="0"/>
                <a:t>μ</a:t>
              </a:r>
              <a:r>
                <a:rPr lang="pt-BR" sz="900" dirty="0"/>
                <a:t>g</a:t>
              </a:r>
            </a:p>
          </p:txBody>
        </p:sp>
        <p:sp>
          <p:nvSpPr>
            <p:cNvPr id="7" name="Retângulo 6"/>
            <p:cNvSpPr/>
            <p:nvPr/>
          </p:nvSpPr>
          <p:spPr>
            <a:xfrm>
              <a:off x="1880083" y="2254469"/>
              <a:ext cx="500171" cy="3321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900" dirty="0"/>
                <a:t>5</a:t>
              </a:r>
              <a:r>
                <a:rPr lang="el-GR" sz="900" dirty="0"/>
                <a:t>μ</a:t>
              </a:r>
              <a:r>
                <a:rPr lang="pt-BR" sz="900" dirty="0"/>
                <a:t>g</a:t>
              </a:r>
            </a:p>
          </p:txBody>
        </p:sp>
        <p:sp>
          <p:nvSpPr>
            <p:cNvPr id="8" name="Retângulo 7"/>
            <p:cNvSpPr/>
            <p:nvPr/>
          </p:nvSpPr>
          <p:spPr>
            <a:xfrm>
              <a:off x="2860093" y="2254469"/>
              <a:ext cx="580127" cy="3321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900" dirty="0"/>
                <a:t>10</a:t>
              </a:r>
              <a:r>
                <a:rPr lang="el-GR" sz="900" dirty="0"/>
                <a:t>μ</a:t>
              </a:r>
              <a:r>
                <a:rPr lang="pt-BR" sz="900" dirty="0"/>
                <a:t>g</a:t>
              </a:r>
            </a:p>
          </p:txBody>
        </p:sp>
        <p:sp>
          <p:nvSpPr>
            <p:cNvPr id="9" name="Retângulo 8"/>
            <p:cNvSpPr/>
            <p:nvPr/>
          </p:nvSpPr>
          <p:spPr>
            <a:xfrm>
              <a:off x="3543845" y="2254469"/>
              <a:ext cx="580127" cy="33214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900" dirty="0"/>
                <a:t>10</a:t>
              </a:r>
              <a:r>
                <a:rPr lang="el-GR" sz="900" dirty="0"/>
                <a:t>μ</a:t>
              </a:r>
              <a:r>
                <a:rPr lang="pt-BR" sz="900" dirty="0"/>
                <a:t>g</a:t>
              </a:r>
            </a:p>
          </p:txBody>
        </p:sp>
      </p:grpSp>
      <p:sp>
        <p:nvSpPr>
          <p:cNvPr id="10" name="CaixaDeTexto 9"/>
          <p:cNvSpPr txBox="1"/>
          <p:nvPr/>
        </p:nvSpPr>
        <p:spPr>
          <a:xfrm>
            <a:off x="116726" y="6279528"/>
            <a:ext cx="3063863" cy="533848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en-US" sz="1400" dirty="0" smtClean="0"/>
              <a:t>A) Western </a:t>
            </a:r>
            <a:r>
              <a:rPr lang="en-US" sz="1400" dirty="0"/>
              <a:t>Blot of increasing amounts of purified </a:t>
            </a:r>
            <a:r>
              <a:rPr lang="en-US" sz="1400" dirty="0" smtClean="0"/>
              <a:t>PspA4Pro; B) </a:t>
            </a:r>
            <a:r>
              <a:rPr lang="en-US" sz="1400" dirty="0" err="1" smtClean="0"/>
              <a:t>Ponceau</a:t>
            </a:r>
            <a:r>
              <a:rPr lang="en-US" sz="1400" dirty="0" smtClean="0"/>
              <a:t> stain</a:t>
            </a:r>
            <a:endParaRPr lang="pt-BR" sz="3700" dirty="0"/>
          </a:p>
        </p:txBody>
      </p:sp>
      <p:sp>
        <p:nvSpPr>
          <p:cNvPr id="11" name="Retângulo 10"/>
          <p:cNvSpPr/>
          <p:nvPr/>
        </p:nvSpPr>
        <p:spPr>
          <a:xfrm>
            <a:off x="3518883" y="5980505"/>
            <a:ext cx="5613299" cy="832871"/>
          </a:xfrm>
          <a:prstGeom prst="rect">
            <a:avLst/>
          </a:prstGeom>
        </p:spPr>
        <p:txBody>
          <a:bodyPr wrap="square" lIns="93296" tIns="46648" rIns="93296" bIns="46648">
            <a:spAutoFit/>
          </a:bodyPr>
          <a:lstStyle/>
          <a:p>
            <a:pPr algn="just"/>
            <a:r>
              <a:rPr lang="en-US" sz="1200" dirty="0">
                <a:ea typeface="MS Mincho"/>
                <a:cs typeface="Arial" panose="020B0604020202020204" pitchFamily="34" charset="0"/>
              </a:rPr>
              <a:t>Binding of PspA4Pro to human </a:t>
            </a:r>
            <a:r>
              <a:rPr lang="en-US" sz="1200" dirty="0" err="1">
                <a:ea typeface="MS Mincho"/>
                <a:cs typeface="Arial" panose="020B0604020202020204" pitchFamily="34" charset="0"/>
              </a:rPr>
              <a:t>lactoferrin</a:t>
            </a:r>
            <a:r>
              <a:rPr lang="en-US" sz="1200" dirty="0">
                <a:ea typeface="MS Mincho"/>
                <a:cs typeface="Arial" panose="020B0604020202020204" pitchFamily="34" charset="0"/>
              </a:rPr>
              <a:t>. A) 2 mg/mL purified PspA4Pro (gray) and 1 mg/mL human </a:t>
            </a:r>
            <a:r>
              <a:rPr lang="en-US" sz="1200" dirty="0" err="1">
                <a:ea typeface="MS Mincho"/>
                <a:cs typeface="Arial" panose="020B0604020202020204" pitchFamily="34" charset="0"/>
              </a:rPr>
              <a:t>lactoferrin</a:t>
            </a:r>
            <a:r>
              <a:rPr lang="en-US" sz="1200" dirty="0">
                <a:ea typeface="MS Mincho"/>
                <a:cs typeface="Arial" panose="020B0604020202020204" pitchFamily="34" charset="0"/>
              </a:rPr>
              <a:t> (black). B) Mixture of PspA4Pro and human </a:t>
            </a:r>
            <a:r>
              <a:rPr lang="en-US" sz="1200" dirty="0" err="1">
                <a:ea typeface="MS Mincho"/>
                <a:cs typeface="Arial" panose="020B0604020202020204" pitchFamily="34" charset="0"/>
              </a:rPr>
              <a:t>lactoferrin</a:t>
            </a:r>
            <a:r>
              <a:rPr lang="en-US" sz="1200" dirty="0">
                <a:ea typeface="MS Mincho"/>
                <a:cs typeface="Arial" panose="020B0604020202020204" pitchFamily="34" charset="0"/>
              </a:rPr>
              <a:t>. Black curve: 2 mg/mL PspA4Pro and 0.5 mg/mL </a:t>
            </a:r>
            <a:r>
              <a:rPr lang="en-US" sz="1200" dirty="0" err="1">
                <a:ea typeface="MS Mincho"/>
                <a:cs typeface="Arial" panose="020B0604020202020204" pitchFamily="34" charset="0"/>
              </a:rPr>
              <a:t>lactoferrin</a:t>
            </a:r>
            <a:r>
              <a:rPr lang="en-US" sz="1200" dirty="0">
                <a:ea typeface="MS Mincho"/>
                <a:cs typeface="Arial" panose="020B0604020202020204" pitchFamily="34" charset="0"/>
              </a:rPr>
              <a:t>. Gray curve: 1 mg/mL PspA4Pro and 1 mg/mL </a:t>
            </a:r>
            <a:r>
              <a:rPr lang="en-US" sz="1200" dirty="0" err="1">
                <a:ea typeface="MS Mincho"/>
                <a:cs typeface="Arial" panose="020B0604020202020204" pitchFamily="34" charset="0"/>
              </a:rPr>
              <a:t>lactoferrin</a:t>
            </a:r>
            <a:r>
              <a:rPr lang="en-US" sz="1200" dirty="0">
                <a:ea typeface="MS Mincho"/>
                <a:cs typeface="Arial" panose="020B0604020202020204" pitchFamily="34" charset="0"/>
              </a:rPr>
              <a:t>. Bold curve: 1 mg/mL PspA4Pro and 2 mg/mL </a:t>
            </a:r>
            <a:r>
              <a:rPr lang="en-US" sz="1200" dirty="0" err="1">
                <a:ea typeface="MS Mincho"/>
                <a:cs typeface="Arial" panose="020B0604020202020204" pitchFamily="34" charset="0"/>
              </a:rPr>
              <a:t>lactoferrin</a:t>
            </a:r>
            <a:endParaRPr lang="pt-BR" sz="1200" dirty="0">
              <a:ea typeface="MS Mincho"/>
              <a:cs typeface="Arial" panose="020B0604020202020204" pitchFamily="34" charset="0"/>
            </a:endParaRPr>
          </a:p>
        </p:txBody>
      </p:sp>
      <p:sp>
        <p:nvSpPr>
          <p:cNvPr id="2" name="CaixaDeTexto 1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en-US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Results – </a:t>
            </a:r>
            <a:r>
              <a:rPr lang="en-US" sz="36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PspA4Pro purification</a:t>
            </a:r>
            <a:endParaRPr lang="en-US" sz="3600" dirty="0">
              <a:solidFill>
                <a:srgbClr val="5D990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137274" y="3140968"/>
            <a:ext cx="3930669" cy="525094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en-US" sz="1400" dirty="0"/>
              <a:t>1</a:t>
            </a:r>
            <a:r>
              <a:rPr lang="en-US" sz="1400" dirty="0" smtClean="0"/>
              <a:t>) Homogenate, 2) CTBA Clarified, 3) Q-Sepharose fraction, 4) </a:t>
            </a:r>
            <a:r>
              <a:rPr lang="en-US" sz="1400" dirty="0" err="1" smtClean="0"/>
              <a:t>Cryo</a:t>
            </a:r>
            <a:r>
              <a:rPr lang="en-US" sz="1400" dirty="0" smtClean="0"/>
              <a:t> pH 4.0, 5) SP-Sepharose fraction</a:t>
            </a:r>
            <a:endParaRPr lang="pt-BR" sz="3700" dirty="0"/>
          </a:p>
        </p:txBody>
      </p:sp>
      <p:grpSp>
        <p:nvGrpSpPr>
          <p:cNvPr id="28" name="Grupo 27"/>
          <p:cNvGrpSpPr/>
          <p:nvPr/>
        </p:nvGrpSpPr>
        <p:grpSpPr>
          <a:xfrm>
            <a:off x="89502" y="827420"/>
            <a:ext cx="5006120" cy="2385556"/>
            <a:chOff x="89502" y="899428"/>
            <a:chExt cx="5006120" cy="2385556"/>
          </a:xfrm>
        </p:grpSpPr>
        <p:grpSp>
          <p:nvGrpSpPr>
            <p:cNvPr id="21" name="Grupo 20"/>
            <p:cNvGrpSpPr/>
            <p:nvPr/>
          </p:nvGrpSpPr>
          <p:grpSpPr>
            <a:xfrm>
              <a:off x="89502" y="1145124"/>
              <a:ext cx="5006120" cy="2139860"/>
              <a:chOff x="2074300" y="4313476"/>
              <a:chExt cx="5006120" cy="2139860"/>
            </a:xfrm>
          </p:grpSpPr>
          <p:pic>
            <p:nvPicPr>
              <p:cNvPr id="12" name="Imagem 3"/>
              <p:cNvPicPr/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376398" y="4313476"/>
                <a:ext cx="2359899" cy="2004100"/>
              </a:xfrm>
              <a:prstGeom prst="rect">
                <a:avLst/>
              </a:prstGeom>
              <a:noFill/>
              <a:ln>
                <a:solidFill>
                  <a:srgbClr val="60A238"/>
                </a:solidFill>
              </a:ln>
            </p:spPr>
          </p:pic>
          <p:sp>
            <p:nvSpPr>
              <p:cNvPr id="13" name="Caixa de Texto 2"/>
              <p:cNvSpPr txBox="1">
                <a:spLocks noChangeArrowheads="1"/>
              </p:cNvSpPr>
              <p:nvPr/>
            </p:nvSpPr>
            <p:spPr bwMode="auto">
              <a:xfrm>
                <a:off x="2088550" y="4714135"/>
                <a:ext cx="352529" cy="342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200" dirty="0">
                    <a:effectLst/>
                    <a:latin typeface="Arial"/>
                    <a:ea typeface="Calibri"/>
                    <a:cs typeface="Times New Roman"/>
                  </a:rPr>
                  <a:t>66 </a:t>
                </a:r>
              </a:p>
            </p:txBody>
          </p:sp>
          <p:sp>
            <p:nvSpPr>
              <p:cNvPr id="14" name="Caixa de Texto 2"/>
              <p:cNvSpPr txBox="1">
                <a:spLocks noChangeArrowheads="1"/>
              </p:cNvSpPr>
              <p:nvPr/>
            </p:nvSpPr>
            <p:spPr bwMode="auto">
              <a:xfrm>
                <a:off x="2094126" y="4362576"/>
                <a:ext cx="352529" cy="342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200" dirty="0">
                    <a:effectLst/>
                    <a:latin typeface="Arial"/>
                    <a:ea typeface="Calibri"/>
                    <a:cs typeface="Times New Roman"/>
                  </a:rPr>
                  <a:t>97 </a:t>
                </a:r>
              </a:p>
            </p:txBody>
          </p:sp>
          <p:sp>
            <p:nvSpPr>
              <p:cNvPr id="15" name="Caixa de Texto 2"/>
              <p:cNvSpPr txBox="1">
                <a:spLocks noChangeArrowheads="1"/>
              </p:cNvSpPr>
              <p:nvPr/>
            </p:nvSpPr>
            <p:spPr bwMode="auto">
              <a:xfrm>
                <a:off x="2074300" y="5136005"/>
                <a:ext cx="352529" cy="342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200" dirty="0">
                    <a:effectLst/>
                    <a:latin typeface="Arial"/>
                    <a:ea typeface="Calibri"/>
                    <a:cs typeface="Times New Roman"/>
                  </a:rPr>
                  <a:t>45 </a:t>
                </a:r>
              </a:p>
            </p:txBody>
          </p:sp>
          <p:sp>
            <p:nvSpPr>
              <p:cNvPr id="16" name="Caixa de Texto 2"/>
              <p:cNvSpPr txBox="1">
                <a:spLocks noChangeArrowheads="1"/>
              </p:cNvSpPr>
              <p:nvPr/>
            </p:nvSpPr>
            <p:spPr bwMode="auto">
              <a:xfrm>
                <a:off x="2088550" y="5628187"/>
                <a:ext cx="352529" cy="342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200" dirty="0">
                    <a:effectLst/>
                    <a:latin typeface="Arial"/>
                    <a:ea typeface="Calibri"/>
                    <a:cs typeface="Times New Roman"/>
                  </a:rPr>
                  <a:t>30 </a:t>
                </a:r>
              </a:p>
            </p:txBody>
          </p:sp>
          <p:sp>
            <p:nvSpPr>
              <p:cNvPr id="17" name="Caixa de Texto 2"/>
              <p:cNvSpPr txBox="1">
                <a:spLocks noChangeArrowheads="1"/>
              </p:cNvSpPr>
              <p:nvPr/>
            </p:nvSpPr>
            <p:spPr bwMode="auto">
              <a:xfrm>
                <a:off x="2094126" y="6111073"/>
                <a:ext cx="352529" cy="342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rot="0" vert="horz" wrap="square" lIns="91440" tIns="45720" rIns="91440" bIns="45720" anchor="t" anchorCtr="0">
                <a:noAutofit/>
              </a:bodyPr>
              <a:lstStyle/>
              <a:p>
                <a:pPr>
                  <a:lnSpc>
                    <a:spcPct val="115000"/>
                  </a:lnSpc>
                  <a:spcAft>
                    <a:spcPts val="1000"/>
                  </a:spcAft>
                </a:pPr>
                <a:r>
                  <a:rPr lang="pt-BR" sz="1200" dirty="0">
                    <a:effectLst/>
                    <a:latin typeface="Arial"/>
                    <a:ea typeface="Calibri"/>
                    <a:cs typeface="Times New Roman"/>
                  </a:rPr>
                  <a:t>20 </a:t>
                </a:r>
              </a:p>
            </p:txBody>
          </p:sp>
          <p:cxnSp>
            <p:nvCxnSpPr>
              <p:cNvPr id="18" name="Conector de seta reta 17"/>
              <p:cNvCxnSpPr/>
              <p:nvPr/>
            </p:nvCxnSpPr>
            <p:spPr>
              <a:xfrm flipH="1">
                <a:off x="4738596" y="5013176"/>
                <a:ext cx="504056" cy="0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" name="Text Box 6"/>
              <p:cNvSpPr txBox="1">
                <a:spLocks noChangeArrowheads="1"/>
              </p:cNvSpPr>
              <p:nvPr/>
            </p:nvSpPr>
            <p:spPr bwMode="auto">
              <a:xfrm>
                <a:off x="5179028" y="4742037"/>
                <a:ext cx="1359768" cy="630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kumimoji="0" lang="pt-BR" sz="1400" b="1" i="0" u="none" strike="noStrike" cap="none" normalizeH="0" baseline="0" dirty="0" smtClean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Arial" pitchFamily="34" charset="0"/>
                    <a:ea typeface="Times New Roman" pitchFamily="18" charset="0"/>
                    <a:cs typeface="Arial" pitchFamily="34" charset="0"/>
                  </a:rPr>
                  <a:t>PspA4Pro</a:t>
                </a:r>
              </a:p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r>
                  <a:rPr lang="pt-BR" sz="1400" b="1" dirty="0" smtClean="0">
                    <a:latin typeface="Arial" pitchFamily="34" charset="0"/>
                    <a:cs typeface="Arial" pitchFamily="34" charset="0"/>
                  </a:rPr>
                  <a:t>w/o His-</a:t>
                </a:r>
                <a:r>
                  <a:rPr lang="pt-BR" sz="1400" b="1" dirty="0" err="1" smtClean="0">
                    <a:latin typeface="Arial" pitchFamily="34" charset="0"/>
                    <a:cs typeface="Arial" pitchFamily="34" charset="0"/>
                  </a:rPr>
                  <a:t>tag</a:t>
                </a:r>
                <a:endParaRPr lang="pt-BR" sz="1400" b="1" dirty="0" smtClean="0"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20" name="Text Box 42"/>
              <p:cNvSpPr txBox="1">
                <a:spLocks noChangeArrowheads="1"/>
              </p:cNvSpPr>
              <p:nvPr/>
            </p:nvSpPr>
            <p:spPr bwMode="auto">
              <a:xfrm>
                <a:off x="4741549" y="5393011"/>
                <a:ext cx="2338871" cy="95410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pt-BR" sz="1400" dirty="0" smtClean="0"/>
                  <a:t>Recovery 38.5%</a:t>
                </a:r>
                <a:endParaRPr lang="pt-BR" sz="1400" dirty="0"/>
              </a:p>
              <a:p>
                <a:r>
                  <a:rPr lang="pt-BR" sz="1400" dirty="0" err="1" smtClean="0"/>
                  <a:t>Purity</a:t>
                </a:r>
                <a:r>
                  <a:rPr lang="pt-BR" sz="1400" dirty="0" smtClean="0"/>
                  <a:t> 97.5 </a:t>
                </a:r>
                <a:r>
                  <a:rPr lang="pt-BR" sz="1400" dirty="0"/>
                  <a:t>%</a:t>
                </a:r>
              </a:p>
              <a:p>
                <a:r>
                  <a:rPr lang="pt-BR" sz="1400" dirty="0" err="1" smtClean="0"/>
                  <a:t>Purification</a:t>
                </a:r>
                <a:r>
                  <a:rPr lang="pt-BR" sz="1400" dirty="0" smtClean="0"/>
                  <a:t> </a:t>
                </a:r>
                <a:r>
                  <a:rPr lang="pt-BR" sz="1400" dirty="0" err="1" smtClean="0"/>
                  <a:t>factor</a:t>
                </a:r>
                <a:r>
                  <a:rPr lang="pt-BR" sz="1400" dirty="0" smtClean="0"/>
                  <a:t> 3.3</a:t>
                </a:r>
              </a:p>
              <a:p>
                <a:r>
                  <a:rPr lang="pt-BR" sz="1400" dirty="0" smtClean="0"/>
                  <a:t>EU </a:t>
                </a:r>
                <a:r>
                  <a:rPr lang="pt-BR" sz="1400" dirty="0" err="1" smtClean="0"/>
                  <a:t>reduction</a:t>
                </a:r>
                <a:r>
                  <a:rPr lang="pt-BR" sz="1400" dirty="0" smtClean="0"/>
                  <a:t> &gt;99.9%</a:t>
                </a:r>
                <a:endParaRPr lang="pt-BR" sz="1400" dirty="0"/>
              </a:p>
            </p:txBody>
          </p:sp>
        </p:grpSp>
        <p:sp>
          <p:nvSpPr>
            <p:cNvPr id="23" name="CaixaDeTexto 22"/>
            <p:cNvSpPr txBox="1"/>
            <p:nvPr/>
          </p:nvSpPr>
          <p:spPr>
            <a:xfrm>
              <a:off x="747806" y="899428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dirty="0" smtClean="0"/>
                <a:t>1</a:t>
              </a:r>
              <a:endParaRPr lang="pt-BR" sz="1400" dirty="0"/>
            </a:p>
          </p:txBody>
        </p:sp>
        <p:sp>
          <p:nvSpPr>
            <p:cNvPr id="24" name="CaixaDeTexto 23"/>
            <p:cNvSpPr txBox="1"/>
            <p:nvPr/>
          </p:nvSpPr>
          <p:spPr>
            <a:xfrm>
              <a:off x="1245978" y="899428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dirty="0"/>
                <a:t>2</a:t>
              </a:r>
            </a:p>
          </p:txBody>
        </p:sp>
        <p:sp>
          <p:nvSpPr>
            <p:cNvPr id="25" name="CaixaDeTexto 24"/>
            <p:cNvSpPr txBox="1"/>
            <p:nvPr/>
          </p:nvSpPr>
          <p:spPr>
            <a:xfrm>
              <a:off x="1620824" y="899428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dirty="0" smtClean="0"/>
                <a:t>3</a:t>
              </a:r>
              <a:endParaRPr lang="pt-BR" sz="1400" dirty="0"/>
            </a:p>
          </p:txBody>
        </p:sp>
        <p:sp>
          <p:nvSpPr>
            <p:cNvPr id="26" name="CaixaDeTexto 25"/>
            <p:cNvSpPr txBox="1"/>
            <p:nvPr/>
          </p:nvSpPr>
          <p:spPr>
            <a:xfrm>
              <a:off x="2420691" y="899428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dirty="0" smtClean="0"/>
                <a:t>5</a:t>
              </a:r>
              <a:endParaRPr lang="pt-BR" sz="1400" dirty="0"/>
            </a:p>
          </p:txBody>
        </p:sp>
        <p:sp>
          <p:nvSpPr>
            <p:cNvPr id="27" name="CaixaDeTexto 26"/>
            <p:cNvSpPr txBox="1"/>
            <p:nvPr/>
          </p:nvSpPr>
          <p:spPr>
            <a:xfrm>
              <a:off x="1992209" y="899428"/>
              <a:ext cx="27603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BR" sz="1400" dirty="0" smtClean="0"/>
                <a:t>4</a:t>
              </a:r>
              <a:endParaRPr lang="pt-BR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9222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126" y="908720"/>
            <a:ext cx="2552279" cy="2410552"/>
          </a:xfrm>
          <a:prstGeom prst="rect">
            <a:avLst/>
          </a:prstGeom>
        </p:spPr>
      </p:pic>
      <p:sp>
        <p:nvSpPr>
          <p:cNvPr id="2" name="CaixaDeTexto 1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Results</a:t>
            </a:r>
            <a:r>
              <a:rPr lang="pt-BR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 – </a:t>
            </a:r>
            <a:r>
              <a:rPr lang="pt-BR" sz="36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PspA94-PdT w/o </a:t>
            </a:r>
            <a:r>
              <a:rPr lang="pt-BR" sz="36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linker</a:t>
            </a:r>
            <a:endParaRPr lang="pt-BR" sz="3600" dirty="0">
              <a:solidFill>
                <a:srgbClr val="5D990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Rectangle 8"/>
          <p:cNvSpPr/>
          <p:nvPr/>
        </p:nvSpPr>
        <p:spPr>
          <a:xfrm>
            <a:off x="3518883" y="908720"/>
            <a:ext cx="46805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0000"/>
                </a:solidFill>
              </a:rPr>
              <a:t>Cloning</a:t>
            </a:r>
            <a:r>
              <a:rPr lang="en-US" sz="1600" i="1" dirty="0" smtClean="0">
                <a:solidFill>
                  <a:srgbClr val="000000"/>
                </a:solidFill>
              </a:rPr>
              <a:t> in E. coli </a:t>
            </a:r>
            <a:r>
              <a:rPr lang="en-US" sz="1600" dirty="0" smtClean="0">
                <a:solidFill>
                  <a:srgbClr val="000000"/>
                </a:solidFill>
              </a:rPr>
              <a:t>M15 using pQE30 as a vector (</a:t>
            </a:r>
            <a:r>
              <a:rPr lang="en-US" sz="1600" dirty="0" err="1" smtClean="0">
                <a:solidFill>
                  <a:srgbClr val="000000"/>
                </a:solidFill>
              </a:rPr>
              <a:t>Goulart</a:t>
            </a:r>
            <a:r>
              <a:rPr lang="en-US" sz="1600" dirty="0" smtClean="0">
                <a:solidFill>
                  <a:srgbClr val="000000"/>
                </a:solidFill>
              </a:rPr>
              <a:t> </a:t>
            </a:r>
            <a:r>
              <a:rPr lang="en-US" sz="1600" i="1" dirty="0" smtClean="0">
                <a:solidFill>
                  <a:srgbClr val="000000"/>
                </a:solidFill>
              </a:rPr>
              <a:t>et al</a:t>
            </a:r>
            <a:r>
              <a:rPr lang="en-US" sz="1600" dirty="0" smtClean="0">
                <a:solidFill>
                  <a:srgbClr val="000000"/>
                </a:solidFill>
              </a:rPr>
              <a:t>. 2013)</a:t>
            </a:r>
          </a:p>
          <a:p>
            <a:endParaRPr lang="en-US" sz="1600" dirty="0" smtClean="0">
              <a:solidFill>
                <a:srgbClr val="000000"/>
              </a:solidFill>
            </a:endParaRPr>
          </a:p>
          <a:p>
            <a:r>
              <a:rPr lang="en-US" sz="1600" dirty="0" smtClean="0">
                <a:solidFill>
                  <a:srgbClr val="000000"/>
                </a:solidFill>
              </a:rPr>
              <a:t>SDS-PAGE of purified PspA94-PdT without linker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Immediately after purification  (2)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After storage at 4°C for 15 days (4)</a:t>
            </a:r>
          </a:p>
          <a:p>
            <a:pPr marL="285744" indent="-285744">
              <a:buFont typeface="Arial" panose="020B0604020202020204" pitchFamily="34" charset="0"/>
              <a:buChar char="•"/>
            </a:pPr>
            <a:r>
              <a:rPr lang="en-US" sz="1600" dirty="0" smtClean="0">
                <a:solidFill>
                  <a:srgbClr val="000000"/>
                </a:solidFill>
              </a:rPr>
              <a:t>Molecular marker (1 and 3)</a:t>
            </a:r>
            <a:endParaRPr lang="en-US" sz="1600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073748"/>
            <a:ext cx="5742936" cy="22355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4"/>
          <p:cNvSpPr/>
          <p:nvPr/>
        </p:nvSpPr>
        <p:spPr>
          <a:xfrm>
            <a:off x="89503" y="6237312"/>
            <a:ext cx="83709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pt-BR" sz="1600" dirty="0"/>
              <a:t>Nitrocellulose membrane (left) and Western blot  (right) revealed with anti-PspA94 (lanes </a:t>
            </a:r>
            <a:r>
              <a:rPr lang="en-US" altLang="pt-BR" sz="1600" dirty="0" smtClean="0"/>
              <a:t>1-3</a:t>
            </a:r>
            <a:r>
              <a:rPr lang="en-US" altLang="pt-BR" sz="1600" dirty="0"/>
              <a:t>),</a:t>
            </a:r>
            <a:r>
              <a:rPr lang="en-US" altLang="pt-BR" sz="1600" dirty="0">
                <a:solidFill>
                  <a:srgbClr val="FF0000"/>
                </a:solidFill>
              </a:rPr>
              <a:t> </a:t>
            </a:r>
            <a:r>
              <a:rPr lang="en-US" altLang="pt-BR" sz="1600" dirty="0"/>
              <a:t>with anti-pneumococcal whole cell (lanes 4-6) and with anti-</a:t>
            </a:r>
            <a:r>
              <a:rPr lang="en-US" altLang="pt-BR" sz="1600" dirty="0" err="1"/>
              <a:t>PdT</a:t>
            </a:r>
            <a:r>
              <a:rPr lang="en-US" altLang="pt-BR" sz="1600" dirty="0"/>
              <a:t> (lanes 7-9). </a:t>
            </a:r>
            <a:endParaRPr lang="en-US" altLang="pt-BR" sz="1600" dirty="0" smtClean="0"/>
          </a:p>
        </p:txBody>
      </p:sp>
      <p:sp>
        <p:nvSpPr>
          <p:cNvPr id="7" name="CaixaDeTexto 6"/>
          <p:cNvSpPr txBox="1"/>
          <p:nvPr/>
        </p:nvSpPr>
        <p:spPr>
          <a:xfrm>
            <a:off x="6228184" y="4770107"/>
            <a:ext cx="2753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pt-BR" sz="1600" dirty="0" smtClean="0"/>
              <a:t>Phenyl fraction (1</a:t>
            </a:r>
            <a:r>
              <a:rPr lang="en-US" altLang="pt-BR" sz="1600" dirty="0"/>
              <a:t>, 4 </a:t>
            </a:r>
            <a:r>
              <a:rPr lang="en-US" altLang="pt-BR" sz="1600" dirty="0" smtClean="0"/>
              <a:t>&amp; 7)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pt-BR" sz="1600" dirty="0" smtClean="0"/>
              <a:t>Molecular marker (2</a:t>
            </a:r>
            <a:r>
              <a:rPr lang="en-US" altLang="pt-BR" sz="1600" dirty="0"/>
              <a:t>, 5 </a:t>
            </a:r>
            <a:r>
              <a:rPr lang="en-US" altLang="pt-BR" sz="1600" dirty="0" smtClean="0"/>
              <a:t>&amp; 8)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pt-BR" sz="1600" dirty="0" smtClean="0"/>
              <a:t>Initial fraction (3</a:t>
            </a:r>
            <a:r>
              <a:rPr lang="en-US" altLang="pt-BR" sz="1600" dirty="0"/>
              <a:t>, 6 </a:t>
            </a:r>
            <a:r>
              <a:rPr lang="en-US" altLang="pt-BR" sz="1600" dirty="0" smtClean="0"/>
              <a:t>&amp; 9)</a:t>
            </a:r>
            <a:endParaRPr lang="pt-BR" sz="1600" dirty="0">
              <a:ea typeface="Calibri" panose="020F0502020204030204" pitchFamily="34" charset="0"/>
            </a:endParaRPr>
          </a:p>
        </p:txBody>
      </p:sp>
      <p:sp>
        <p:nvSpPr>
          <p:cNvPr id="8" name="Retângulo 7"/>
          <p:cNvSpPr/>
          <p:nvPr/>
        </p:nvSpPr>
        <p:spPr>
          <a:xfrm>
            <a:off x="3666353" y="3212976"/>
            <a:ext cx="45060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solidFill>
                  <a:srgbClr val="339900"/>
                </a:solidFill>
              </a:rPr>
              <a:t>Q </a:t>
            </a:r>
            <a:r>
              <a:rPr lang="pt-BR" b="1" dirty="0">
                <a:solidFill>
                  <a:srgbClr val="339900"/>
                </a:solidFill>
              </a:rPr>
              <a:t>Q </a:t>
            </a:r>
            <a:r>
              <a:rPr lang="pt-BR" b="1" dirty="0" err="1">
                <a:solidFill>
                  <a:srgbClr val="339900"/>
                </a:solidFill>
              </a:rPr>
              <a:t>Q</a:t>
            </a:r>
            <a:r>
              <a:rPr lang="pt-BR" b="1" dirty="0">
                <a:solidFill>
                  <a:srgbClr val="339900"/>
                </a:solidFill>
              </a:rPr>
              <a:t> L P K A E </a:t>
            </a:r>
            <a:r>
              <a:rPr lang="pt-BR" b="1" dirty="0">
                <a:solidFill>
                  <a:srgbClr val="FF0000"/>
                </a:solidFill>
              </a:rPr>
              <a:t>S R   |  L E </a:t>
            </a:r>
            <a:r>
              <a:rPr lang="pt-BR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M A N K A V N D </a:t>
            </a:r>
            <a:r>
              <a:rPr lang="pt-BR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</a:t>
            </a:r>
            <a:endParaRPr lang="pt-B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CaixaDeTexto 8"/>
          <p:cNvSpPr txBox="1"/>
          <p:nvPr/>
        </p:nvSpPr>
        <p:spPr>
          <a:xfrm>
            <a:off x="3427408" y="2852936"/>
            <a:ext cx="52781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N-terminal sequencing of IMAC non-adsorbed fraction</a:t>
            </a:r>
            <a:endParaRPr lang="en-US" dirty="0"/>
          </a:p>
        </p:txBody>
      </p:sp>
      <p:cxnSp>
        <p:nvCxnSpPr>
          <p:cNvPr id="11" name="Conector de seta reta 10"/>
          <p:cNvCxnSpPr/>
          <p:nvPr/>
        </p:nvCxnSpPr>
        <p:spPr>
          <a:xfrm flipH="1">
            <a:off x="3779912" y="3582308"/>
            <a:ext cx="1368152" cy="0"/>
          </a:xfrm>
          <a:prstGeom prst="straightConnector1">
            <a:avLst/>
          </a:prstGeom>
          <a:ln>
            <a:solidFill>
              <a:srgbClr val="3399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ector de seta reta 12"/>
          <p:cNvCxnSpPr/>
          <p:nvPr/>
        </p:nvCxnSpPr>
        <p:spPr>
          <a:xfrm>
            <a:off x="6300192" y="3582308"/>
            <a:ext cx="1304892" cy="0"/>
          </a:xfrm>
          <a:prstGeom prst="straightConnector1">
            <a:avLst/>
          </a:prstGeom>
          <a:ln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4463988" y="3582308"/>
            <a:ext cx="5441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>
                <a:solidFill>
                  <a:srgbClr val="339900"/>
                </a:solidFill>
              </a:rPr>
              <a:t>PspA</a:t>
            </a:r>
            <a:endParaRPr lang="pt-BR" sz="1400" dirty="0">
              <a:solidFill>
                <a:srgbClr val="339900"/>
              </a:solidFill>
            </a:endParaRPr>
          </a:p>
        </p:txBody>
      </p:sp>
      <p:sp>
        <p:nvSpPr>
          <p:cNvPr id="15" name="CaixaDeTexto 14"/>
          <p:cNvSpPr txBox="1"/>
          <p:nvPr/>
        </p:nvSpPr>
        <p:spPr>
          <a:xfrm>
            <a:off x="6495205" y="3582308"/>
            <a:ext cx="45743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PdT</a:t>
            </a:r>
            <a:endParaRPr lang="pt-BR" sz="1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6" name="CaixaDeTexto 15"/>
          <p:cNvSpPr txBox="1"/>
          <p:nvPr/>
        </p:nvSpPr>
        <p:spPr>
          <a:xfrm>
            <a:off x="5164304" y="3582307"/>
            <a:ext cx="11358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>
                <a:solidFill>
                  <a:srgbClr val="FF0000"/>
                </a:solidFill>
              </a:rPr>
              <a:t>Cleavage site</a:t>
            </a:r>
            <a:endParaRPr lang="en-US" sz="1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9500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Results</a:t>
            </a:r>
            <a:r>
              <a:rPr lang="pt-BR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 – </a:t>
            </a: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flexible</a:t>
            </a:r>
            <a:r>
              <a:rPr lang="pt-BR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linker</a:t>
            </a:r>
            <a:endParaRPr lang="pt-BR" sz="4000" dirty="0">
              <a:solidFill>
                <a:srgbClr val="5D9908"/>
              </a:solidFill>
              <a:latin typeface="+mj-lt"/>
              <a:cs typeface="Arial" panose="020B0604020202020204" pitchFamily="34" charset="0"/>
            </a:endParaRPr>
          </a:p>
        </p:txBody>
      </p:sp>
      <p:grpSp>
        <p:nvGrpSpPr>
          <p:cNvPr id="9" name="Grupo 8"/>
          <p:cNvGrpSpPr/>
          <p:nvPr/>
        </p:nvGrpSpPr>
        <p:grpSpPr>
          <a:xfrm>
            <a:off x="683568" y="908721"/>
            <a:ext cx="6552728" cy="1728192"/>
            <a:chOff x="320555" y="1300361"/>
            <a:chExt cx="6915741" cy="1984623"/>
          </a:xfrm>
        </p:grpSpPr>
        <p:pic>
          <p:nvPicPr>
            <p:cNvPr id="2051" name="Imagem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0555" y="1300361"/>
              <a:ext cx="6915741" cy="19846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7" name="Conector de seta reta 6"/>
            <p:cNvCxnSpPr/>
            <p:nvPr/>
          </p:nvCxnSpPr>
          <p:spPr>
            <a:xfrm>
              <a:off x="3308380" y="1772816"/>
              <a:ext cx="648072" cy="0"/>
            </a:xfrm>
            <a:prstGeom prst="straightConnector1">
              <a:avLst/>
            </a:prstGeom>
            <a:ln>
              <a:solidFill>
                <a:srgbClr val="00B050"/>
              </a:solidFill>
              <a:headEnd type="arrow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Conector de seta reta 10"/>
            <p:cNvCxnSpPr/>
            <p:nvPr/>
          </p:nvCxnSpPr>
          <p:spPr>
            <a:xfrm>
              <a:off x="6548740" y="1818000"/>
              <a:ext cx="648072" cy="0"/>
            </a:xfrm>
            <a:prstGeom prst="straightConnector1">
              <a:avLst/>
            </a:prstGeom>
            <a:ln>
              <a:solidFill>
                <a:srgbClr val="00B050"/>
              </a:solidFill>
              <a:headEnd type="arrow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CaixaDeTexto 9"/>
          <p:cNvSpPr txBox="1"/>
          <p:nvPr/>
        </p:nvSpPr>
        <p:spPr>
          <a:xfrm>
            <a:off x="7164288" y="1241693"/>
            <a:ext cx="10829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PspA-FL-</a:t>
            </a:r>
            <a:r>
              <a:rPr lang="pt-BR" sz="1400" dirty="0" err="1" smtClean="0"/>
              <a:t>PdT</a:t>
            </a:r>
            <a:endParaRPr lang="pt-BR" sz="1400" dirty="0"/>
          </a:p>
        </p:txBody>
      </p:sp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25" y="2636912"/>
            <a:ext cx="4857750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6515933" y="5517232"/>
            <a:ext cx="399524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A2</a:t>
            </a: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Text Box 11"/>
          <p:cNvSpPr txBox="1">
            <a:spLocks noChangeArrowheads="1"/>
          </p:cNvSpPr>
          <p:nvPr/>
        </p:nvSpPr>
        <p:spPr bwMode="auto">
          <a:xfrm>
            <a:off x="6483126" y="3865488"/>
            <a:ext cx="465138" cy="35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altLang="pt-BR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B2</a:t>
            </a:r>
            <a:endParaRPr kumimoji="0" lang="pt-BR" alt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152400" y="1524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cxnSp>
        <p:nvCxnSpPr>
          <p:cNvPr id="19" name="Conector de seta reta 18"/>
          <p:cNvCxnSpPr/>
          <p:nvPr/>
        </p:nvCxnSpPr>
        <p:spPr>
          <a:xfrm>
            <a:off x="6278445" y="3140968"/>
            <a:ext cx="828000" cy="0"/>
          </a:xfrm>
          <a:prstGeom prst="straightConnector1">
            <a:avLst/>
          </a:prstGeom>
          <a:ln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>
            <a:off x="6444208" y="4797152"/>
            <a:ext cx="756000" cy="0"/>
          </a:xfrm>
          <a:prstGeom prst="straightConnector1">
            <a:avLst/>
          </a:prstGeom>
          <a:ln>
            <a:solidFill>
              <a:srgbClr val="00B050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/>
          <p:cNvSpPr txBox="1"/>
          <p:nvPr/>
        </p:nvSpPr>
        <p:spPr>
          <a:xfrm>
            <a:off x="7092280" y="2956302"/>
            <a:ext cx="10829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PspA-FL-</a:t>
            </a:r>
            <a:r>
              <a:rPr lang="pt-BR" sz="1400" dirty="0" err="1" smtClean="0"/>
              <a:t>PdT</a:t>
            </a:r>
            <a:endParaRPr lang="pt-BR" sz="1400" dirty="0"/>
          </a:p>
        </p:txBody>
      </p:sp>
      <p:sp>
        <p:nvSpPr>
          <p:cNvPr id="22" name="CaixaDeTexto 21"/>
          <p:cNvSpPr txBox="1"/>
          <p:nvPr/>
        </p:nvSpPr>
        <p:spPr>
          <a:xfrm>
            <a:off x="7164288" y="4612486"/>
            <a:ext cx="108298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PspA-FL-</a:t>
            </a:r>
            <a:r>
              <a:rPr lang="pt-BR" sz="1400" dirty="0" err="1" smtClean="0"/>
              <a:t>PdT</a:t>
            </a:r>
            <a:endParaRPr lang="pt-BR" sz="1400" dirty="0"/>
          </a:p>
        </p:txBody>
      </p:sp>
      <p:cxnSp>
        <p:nvCxnSpPr>
          <p:cNvPr id="23" name="Conector de seta reta 22"/>
          <p:cNvCxnSpPr/>
          <p:nvPr/>
        </p:nvCxnSpPr>
        <p:spPr>
          <a:xfrm>
            <a:off x="6248571" y="3356992"/>
            <a:ext cx="828000" cy="0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ector de seta reta 23"/>
          <p:cNvCxnSpPr/>
          <p:nvPr/>
        </p:nvCxnSpPr>
        <p:spPr>
          <a:xfrm>
            <a:off x="6420661" y="5085184"/>
            <a:ext cx="828000" cy="0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CaixaDeTexto 24"/>
          <p:cNvSpPr txBox="1"/>
          <p:nvPr/>
        </p:nvSpPr>
        <p:spPr>
          <a:xfrm>
            <a:off x="7092280" y="3212976"/>
            <a:ext cx="1609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</a:t>
            </a:r>
            <a:r>
              <a:rPr lang="en-US" sz="1400" dirty="0" smtClean="0"/>
              <a:t>runcated synthesis</a:t>
            </a:r>
            <a:endParaRPr lang="en-US" sz="1400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7195027" y="4931295"/>
            <a:ext cx="16254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truncated synthesis</a:t>
            </a:r>
            <a:endParaRPr lang="en-US" sz="1400" dirty="0"/>
          </a:p>
        </p:txBody>
      </p:sp>
      <p:sp>
        <p:nvSpPr>
          <p:cNvPr id="27" name="Rectangle 4"/>
          <p:cNvSpPr/>
          <p:nvPr/>
        </p:nvSpPr>
        <p:spPr>
          <a:xfrm>
            <a:off x="89502" y="5982379"/>
            <a:ext cx="89469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i="1" dirty="0"/>
              <a:t>E. coli </a:t>
            </a:r>
            <a:r>
              <a:rPr lang="en-US" sz="1600" dirty="0"/>
              <a:t>BL21 Star (DE3) </a:t>
            </a:r>
            <a:r>
              <a:rPr lang="en-US" sz="1600" dirty="0" err="1"/>
              <a:t>pLysS</a:t>
            </a:r>
            <a:r>
              <a:rPr lang="en-US" sz="1600" dirty="0"/>
              <a:t> carrying </a:t>
            </a:r>
            <a:r>
              <a:rPr lang="en-US" sz="1600" dirty="0" smtClean="0"/>
              <a:t>pET-28a/</a:t>
            </a:r>
            <a:r>
              <a:rPr lang="en-US" sz="1600" i="1" dirty="0" err="1" smtClean="0"/>
              <a:t>pspA</a:t>
            </a:r>
            <a:r>
              <a:rPr lang="en-US" sz="1600" i="1" dirty="0" smtClean="0"/>
              <a:t>-FL-</a:t>
            </a:r>
            <a:r>
              <a:rPr lang="en-US" sz="1600" i="1" dirty="0" err="1" smtClean="0"/>
              <a:t>pdT</a:t>
            </a:r>
            <a:r>
              <a:rPr lang="en-US" sz="1600" i="1" dirty="0" smtClean="0"/>
              <a:t>: </a:t>
            </a:r>
            <a:r>
              <a:rPr lang="en-US" altLang="pt-BR" sz="1600" dirty="0" smtClean="0"/>
              <a:t>A) Clone 5 A; B) Clone 5 B. Upper: SDS-PAGE of culture samples before and after 4 h induction. Bottom: Nitrocellulose </a:t>
            </a:r>
            <a:r>
              <a:rPr lang="en-US" altLang="pt-BR" sz="1600" dirty="0"/>
              <a:t>membrane (left) and Western blot  (right) revealed with </a:t>
            </a:r>
            <a:r>
              <a:rPr lang="en-US" altLang="pt-BR" sz="1600" dirty="0" smtClean="0"/>
              <a:t>anti-pneumococcal </a:t>
            </a:r>
            <a:r>
              <a:rPr lang="en-US" altLang="pt-BR" sz="1600" dirty="0"/>
              <a:t>whole cell </a:t>
            </a:r>
            <a:r>
              <a:rPr lang="en-US" altLang="pt-BR" sz="1600" dirty="0" smtClean="0"/>
              <a:t>antibodies.</a:t>
            </a:r>
          </a:p>
        </p:txBody>
      </p:sp>
    </p:spTree>
    <p:extLst>
      <p:ext uri="{BB962C8B-B14F-4D97-AF65-F5344CB8AC3E}">
        <p14:creationId xmlns:p14="http://schemas.microsoft.com/office/powerpoint/2010/main" val="1463980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3"/>
          <p:cNvSpPr txBox="1">
            <a:spLocks/>
          </p:cNvSpPr>
          <p:nvPr/>
        </p:nvSpPr>
        <p:spPr>
          <a:xfrm>
            <a:off x="629433" y="6147769"/>
            <a:ext cx="7880591" cy="6656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360363">
              <a:buNone/>
            </a:pPr>
            <a:r>
              <a:rPr lang="en-US" sz="1600" dirty="0" smtClean="0"/>
              <a:t>1) Molecular marker, 2) before induction, 3) 1 h induction, 4) 2 h induction, 5) 3 h induction, 6) 4 h induction. Western Blot revealed with anti-pneumococcal whole cell antibodies</a:t>
            </a:r>
            <a:endParaRPr lang="en-US" sz="1600" dirty="0"/>
          </a:p>
        </p:txBody>
      </p:sp>
      <p:pic>
        <p:nvPicPr>
          <p:cNvPr id="3" name="Imagem 2"/>
          <p:cNvPicPr/>
          <p:nvPr/>
        </p:nvPicPr>
        <p:blipFill>
          <a:blip r:embed="rId2"/>
          <a:stretch>
            <a:fillRect/>
          </a:stretch>
        </p:blipFill>
        <p:spPr>
          <a:xfrm>
            <a:off x="107237" y="3338811"/>
            <a:ext cx="4937760" cy="2707311"/>
          </a:xfrm>
          <a:prstGeom prst="rect">
            <a:avLst/>
          </a:prstGeom>
        </p:spPr>
      </p:pic>
      <p:pic>
        <p:nvPicPr>
          <p:cNvPr id="4" name="Imagem 3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01" r="-195"/>
          <a:stretch/>
        </p:blipFill>
        <p:spPr bwMode="auto">
          <a:xfrm>
            <a:off x="5355214" y="3323881"/>
            <a:ext cx="3420000" cy="284142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Espaço Reservado para Conteúdo 3"/>
          <p:cNvSpPr txBox="1">
            <a:spLocks/>
          </p:cNvSpPr>
          <p:nvPr/>
        </p:nvSpPr>
        <p:spPr>
          <a:xfrm>
            <a:off x="89502" y="980729"/>
            <a:ext cx="8874986" cy="1800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5D9908"/>
              </a:buClr>
            </a:pPr>
            <a:r>
              <a:rPr lang="en-US" sz="2400" i="1" dirty="0" smtClean="0"/>
              <a:t>E</a:t>
            </a:r>
            <a:r>
              <a:rPr lang="en-US" sz="2400" i="1" dirty="0"/>
              <a:t>. coli </a:t>
            </a:r>
            <a:r>
              <a:rPr lang="en-US" sz="2400" dirty="0"/>
              <a:t>BL21 Star (DE3) </a:t>
            </a:r>
            <a:r>
              <a:rPr lang="en-US" sz="2400" dirty="0" err="1" smtClean="0"/>
              <a:t>pLysS</a:t>
            </a:r>
            <a:r>
              <a:rPr lang="en-US" sz="2400" dirty="0" smtClean="0"/>
              <a:t> carrying pET-28a/</a:t>
            </a:r>
            <a:r>
              <a:rPr lang="en-US" sz="2400" i="1" dirty="0" err="1" smtClean="0"/>
              <a:t>pspA</a:t>
            </a:r>
            <a:r>
              <a:rPr lang="en-US" sz="2400" i="1" dirty="0" smtClean="0"/>
              <a:t>-RL-</a:t>
            </a:r>
            <a:r>
              <a:rPr lang="en-US" sz="2400" i="1" dirty="0" err="1" smtClean="0"/>
              <a:t>pdT</a:t>
            </a:r>
            <a:endParaRPr lang="en-US" sz="2400" i="1" dirty="0"/>
          </a:p>
          <a:p>
            <a:pPr>
              <a:buClr>
                <a:srgbClr val="5D9908"/>
              </a:buClr>
            </a:pPr>
            <a:r>
              <a:rPr lang="en-US" sz="2400" dirty="0" smtClean="0"/>
              <a:t>New </a:t>
            </a:r>
            <a:r>
              <a:rPr lang="en-US" sz="2400" dirty="0"/>
              <a:t>hybrid protein </a:t>
            </a:r>
            <a:r>
              <a:rPr lang="en-US" sz="2400" dirty="0" smtClean="0"/>
              <a:t>recognized </a:t>
            </a:r>
            <a:r>
              <a:rPr lang="en-US" sz="2400" dirty="0"/>
              <a:t>by antibodies </a:t>
            </a:r>
            <a:r>
              <a:rPr lang="en-US" altLang="pt-BR" sz="2400" dirty="0"/>
              <a:t>anti-pneumococcal whole cell</a:t>
            </a:r>
          </a:p>
          <a:p>
            <a:pPr>
              <a:buClr>
                <a:srgbClr val="5D9908"/>
              </a:buClr>
            </a:pPr>
            <a:r>
              <a:rPr lang="en-US" sz="2400" dirty="0" smtClean="0"/>
              <a:t>100% </a:t>
            </a:r>
            <a:r>
              <a:rPr lang="en-US" sz="2400" dirty="0"/>
              <a:t>plasmid stability </a:t>
            </a:r>
            <a:r>
              <a:rPr lang="en-US" sz="2400" dirty="0" smtClean="0"/>
              <a:t>before </a:t>
            </a:r>
            <a:r>
              <a:rPr lang="en-US" sz="2400" dirty="0"/>
              <a:t>and after 4 h </a:t>
            </a:r>
            <a:r>
              <a:rPr lang="en-US" sz="2400" dirty="0" smtClean="0"/>
              <a:t>induction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en-US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Results – rigid linker</a:t>
            </a:r>
            <a:endParaRPr lang="en-US" sz="4000" dirty="0">
              <a:solidFill>
                <a:srgbClr val="5D9908"/>
              </a:solidFill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6182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3"/>
          <p:cNvSpPr txBox="1">
            <a:spLocks/>
          </p:cNvSpPr>
          <p:nvPr/>
        </p:nvSpPr>
        <p:spPr>
          <a:xfrm>
            <a:off x="629433" y="6147769"/>
            <a:ext cx="7880591" cy="665607"/>
          </a:xfrm>
          <a:prstGeom prst="rect">
            <a:avLst/>
          </a:prstGeom>
        </p:spPr>
        <p:txBody>
          <a:bodyPr>
            <a:norm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defTabSz="360363">
              <a:buNone/>
            </a:pPr>
            <a:r>
              <a:rPr lang="en-US" sz="1600" dirty="0" smtClean="0"/>
              <a:t>1) molecular marker, 2) 4 °C, 3) -20 °C.</a:t>
            </a:r>
          </a:p>
          <a:p>
            <a:pPr marL="0" indent="0" algn="ctr" defTabSz="360363">
              <a:buNone/>
            </a:pPr>
            <a:r>
              <a:rPr lang="en-US" sz="1600" dirty="0" smtClean="0"/>
              <a:t>Western Blot revealed with anti-pneumococcal whole cell antibodies</a:t>
            </a:r>
            <a:endParaRPr lang="en-US" sz="1600" dirty="0"/>
          </a:p>
        </p:txBody>
      </p:sp>
      <p:sp>
        <p:nvSpPr>
          <p:cNvPr id="5" name="Espaço Reservado para Conteúdo 3"/>
          <p:cNvSpPr txBox="1">
            <a:spLocks/>
          </p:cNvSpPr>
          <p:nvPr/>
        </p:nvSpPr>
        <p:spPr>
          <a:xfrm>
            <a:off x="89502" y="980729"/>
            <a:ext cx="8874986" cy="79208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5D9908"/>
              </a:buClr>
            </a:pPr>
            <a:r>
              <a:rPr lang="en-US" sz="2400" dirty="0" smtClean="0"/>
              <a:t>After purification, PspA-RL-</a:t>
            </a:r>
            <a:r>
              <a:rPr lang="en-US" sz="2400" dirty="0" err="1" smtClean="0"/>
              <a:t>PdT</a:t>
            </a:r>
            <a:r>
              <a:rPr lang="en-US" sz="2400" dirty="0" smtClean="0"/>
              <a:t> was stable for 4 week at 4°C and at least 20 weeks at -20°C</a:t>
            </a:r>
            <a:endParaRPr lang="en-US" sz="2400" dirty="0"/>
          </a:p>
        </p:txBody>
      </p:sp>
      <p:sp>
        <p:nvSpPr>
          <p:cNvPr id="6" name="CaixaDeTexto 5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en-US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Results – rigid linker</a:t>
            </a:r>
            <a:endParaRPr lang="en-US" sz="4000" dirty="0">
              <a:solidFill>
                <a:srgbClr val="5D9908"/>
              </a:solidFill>
              <a:latin typeface="+mj-lt"/>
              <a:cs typeface="Arial" panose="020B0604020202020204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6539" y="1888823"/>
            <a:ext cx="4563693" cy="2169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4058121"/>
            <a:ext cx="4748213" cy="2035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CaixaDeTexto 6"/>
          <p:cNvSpPr txBox="1"/>
          <p:nvPr/>
        </p:nvSpPr>
        <p:spPr>
          <a:xfrm>
            <a:off x="5350434" y="170080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1</a:t>
            </a:r>
            <a:endParaRPr lang="pt-BR" sz="1400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3791906" y="170415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1</a:t>
            </a:r>
            <a:endParaRPr lang="pt-BR" sz="1400" dirty="0"/>
          </a:p>
        </p:txBody>
      </p:sp>
      <p:sp>
        <p:nvSpPr>
          <p:cNvPr id="12" name="CaixaDeTexto 11"/>
          <p:cNvSpPr txBox="1"/>
          <p:nvPr/>
        </p:nvSpPr>
        <p:spPr>
          <a:xfrm>
            <a:off x="2267744" y="177281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1</a:t>
            </a:r>
            <a:endParaRPr lang="pt-BR" sz="1400" dirty="0"/>
          </a:p>
        </p:txBody>
      </p:sp>
      <p:sp>
        <p:nvSpPr>
          <p:cNvPr id="13" name="CaixaDeTexto 12"/>
          <p:cNvSpPr txBox="1"/>
          <p:nvPr/>
        </p:nvSpPr>
        <p:spPr>
          <a:xfrm>
            <a:off x="2604776" y="177281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2</a:t>
            </a:r>
            <a:endParaRPr lang="pt-BR" sz="1400" dirty="0"/>
          </a:p>
        </p:txBody>
      </p:sp>
      <p:sp>
        <p:nvSpPr>
          <p:cNvPr id="14" name="CaixaDeTexto 13"/>
          <p:cNvSpPr txBox="1"/>
          <p:nvPr/>
        </p:nvSpPr>
        <p:spPr>
          <a:xfrm>
            <a:off x="2880814" y="177281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3</a:t>
            </a:r>
            <a:endParaRPr lang="pt-BR" sz="14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4139952" y="170415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2</a:t>
            </a:r>
            <a:endParaRPr lang="pt-BR" sz="1400" dirty="0"/>
          </a:p>
        </p:txBody>
      </p:sp>
      <p:sp>
        <p:nvSpPr>
          <p:cNvPr id="16" name="CaixaDeTexto 15"/>
          <p:cNvSpPr txBox="1"/>
          <p:nvPr/>
        </p:nvSpPr>
        <p:spPr>
          <a:xfrm>
            <a:off x="4499992" y="1704157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3</a:t>
            </a:r>
            <a:endParaRPr lang="pt-BR" sz="1400" dirty="0"/>
          </a:p>
        </p:txBody>
      </p:sp>
      <p:sp>
        <p:nvSpPr>
          <p:cNvPr id="17" name="CaixaDeTexto 16"/>
          <p:cNvSpPr txBox="1"/>
          <p:nvPr/>
        </p:nvSpPr>
        <p:spPr>
          <a:xfrm>
            <a:off x="5736122" y="1700808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 smtClean="0"/>
              <a:t>2</a:t>
            </a:r>
            <a:endParaRPr lang="pt-BR" sz="1400" dirty="0"/>
          </a:p>
        </p:txBody>
      </p:sp>
      <p:sp>
        <p:nvSpPr>
          <p:cNvPr id="18" name="CaixaDeTexto 17"/>
          <p:cNvSpPr txBox="1"/>
          <p:nvPr/>
        </p:nvSpPr>
        <p:spPr>
          <a:xfrm>
            <a:off x="6012160" y="1704156"/>
            <a:ext cx="2760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1400" dirty="0"/>
              <a:t>3</a:t>
            </a:r>
          </a:p>
        </p:txBody>
      </p:sp>
      <p:cxnSp>
        <p:nvCxnSpPr>
          <p:cNvPr id="9" name="Conector de seta reta 8"/>
          <p:cNvCxnSpPr/>
          <p:nvPr/>
        </p:nvCxnSpPr>
        <p:spPr>
          <a:xfrm>
            <a:off x="6372200" y="2348880"/>
            <a:ext cx="792088" cy="0"/>
          </a:xfrm>
          <a:prstGeom prst="straightConnector1">
            <a:avLst/>
          </a:prstGeom>
          <a:ln>
            <a:solidFill>
              <a:srgbClr val="339900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/>
          <p:cNvSpPr txBox="1"/>
          <p:nvPr/>
        </p:nvSpPr>
        <p:spPr>
          <a:xfrm>
            <a:off x="7152986" y="2164214"/>
            <a:ext cx="1357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PspA-RL-</a:t>
            </a:r>
            <a:r>
              <a:rPr lang="pt-BR" dirty="0" err="1" smtClean="0"/>
              <a:t>PdT</a:t>
            </a:r>
            <a:endParaRPr lang="pt-BR" dirty="0"/>
          </a:p>
        </p:txBody>
      </p:sp>
      <p:cxnSp>
        <p:nvCxnSpPr>
          <p:cNvPr id="23" name="Conector de seta reta 22"/>
          <p:cNvCxnSpPr/>
          <p:nvPr/>
        </p:nvCxnSpPr>
        <p:spPr>
          <a:xfrm>
            <a:off x="6311494" y="4621778"/>
            <a:ext cx="792088" cy="0"/>
          </a:xfrm>
          <a:prstGeom prst="straightConnector1">
            <a:avLst/>
          </a:prstGeom>
          <a:ln>
            <a:solidFill>
              <a:srgbClr val="339900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CaixaDeTexto 23"/>
          <p:cNvSpPr txBox="1"/>
          <p:nvPr/>
        </p:nvSpPr>
        <p:spPr>
          <a:xfrm>
            <a:off x="7092280" y="4437112"/>
            <a:ext cx="13570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PspA-RL-</a:t>
            </a:r>
            <a:r>
              <a:rPr lang="pt-BR" dirty="0" err="1" smtClean="0"/>
              <a:t>PdT</a:t>
            </a:r>
            <a:endParaRPr lang="pt-BR" dirty="0"/>
          </a:p>
        </p:txBody>
      </p:sp>
      <p:cxnSp>
        <p:nvCxnSpPr>
          <p:cNvPr id="25" name="Conector de seta reta 24"/>
          <p:cNvCxnSpPr/>
          <p:nvPr/>
        </p:nvCxnSpPr>
        <p:spPr>
          <a:xfrm>
            <a:off x="6000858" y="5130213"/>
            <a:ext cx="1091422" cy="447996"/>
          </a:xfrm>
          <a:prstGeom prst="straightConnector1">
            <a:avLst/>
          </a:prstGeom>
          <a:ln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CaixaDeTexto 25"/>
          <p:cNvSpPr txBox="1"/>
          <p:nvPr/>
        </p:nvSpPr>
        <p:spPr>
          <a:xfrm>
            <a:off x="7092280" y="5393543"/>
            <a:ext cx="1834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degraded protein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4840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en-US" sz="4000" dirty="0" smtClean="0">
                <a:solidFill>
                  <a:srgbClr val="80BA26"/>
                </a:solidFill>
                <a:latin typeface="+mj-lt"/>
                <a:cs typeface="Arial" panose="020B0604020202020204" pitchFamily="34" charset="0"/>
              </a:rPr>
              <a:t>Conclusions</a:t>
            </a:r>
            <a:endParaRPr lang="en-US" sz="4000" dirty="0">
              <a:solidFill>
                <a:srgbClr val="80BA26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3" name="Rectangle 6"/>
          <p:cNvSpPr/>
          <p:nvPr/>
        </p:nvSpPr>
        <p:spPr>
          <a:xfrm>
            <a:off x="89502" y="980728"/>
            <a:ext cx="8946994" cy="5678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800"/>
              </a:spcAft>
              <a:buClr>
                <a:srgbClr val="339900"/>
              </a:buClr>
              <a:buFont typeface="Wingdings" panose="05000000000000000000" pitchFamily="2" charset="2"/>
              <a:buChar char="ü"/>
            </a:pPr>
            <a:r>
              <a:rPr lang="en-US" sz="2400" dirty="0" smtClean="0">
                <a:ea typeface="Calibri" panose="020F0502020204030204" pitchFamily="34" charset="0"/>
              </a:rPr>
              <a:t>PspA4Pro purification resulted in biologically active protein with </a:t>
            </a:r>
            <a:r>
              <a:rPr lang="en-US" sz="2400" dirty="0" smtClean="0"/>
              <a:t>97.5 % purity, 38.5% yield, and EU reduction &gt;99.9%</a:t>
            </a:r>
            <a:endParaRPr lang="en-US" sz="2400" dirty="0" smtClean="0">
              <a:ea typeface="Calibri" panose="020F0502020204030204" pitchFamily="34" charset="0"/>
            </a:endParaRPr>
          </a:p>
          <a:p>
            <a:pPr marL="285750" indent="-285750">
              <a:spcAft>
                <a:spcPts val="1800"/>
              </a:spcAft>
              <a:buClr>
                <a:srgbClr val="339900"/>
              </a:buClr>
              <a:buFont typeface="Wingdings" panose="05000000000000000000" pitchFamily="2" charset="2"/>
              <a:buChar char="ü"/>
            </a:pPr>
            <a:r>
              <a:rPr lang="en-US" sz="2400" dirty="0" smtClean="0">
                <a:ea typeface="Calibri" panose="020F0502020204030204" pitchFamily="34" charset="0"/>
              </a:rPr>
              <a:t> PspA-</a:t>
            </a:r>
            <a:r>
              <a:rPr lang="en-US" sz="2400" dirty="0" err="1" smtClean="0">
                <a:ea typeface="Calibri" panose="020F0502020204030204" pitchFamily="34" charset="0"/>
              </a:rPr>
              <a:t>PdT</a:t>
            </a:r>
            <a:r>
              <a:rPr lang="en-US" sz="2400" dirty="0" smtClean="0">
                <a:ea typeface="Calibri" panose="020F0502020204030204" pitchFamily="34" charset="0"/>
              </a:rPr>
              <a:t> without linker was instable, which impaired to reach the desired purity (&gt;95%), remaining between 85%-86%</a:t>
            </a:r>
            <a:endParaRPr lang="en-US" sz="2400" dirty="0">
              <a:ea typeface="Calibri" panose="020F0502020204030204" pitchFamily="34" charset="0"/>
            </a:endParaRPr>
          </a:p>
          <a:p>
            <a:pPr marL="285750" indent="-285750">
              <a:spcAft>
                <a:spcPts val="1800"/>
              </a:spcAft>
              <a:buClr>
                <a:srgbClr val="5D9908"/>
              </a:buClr>
              <a:buFont typeface="Wingdings" panose="05000000000000000000" pitchFamily="2" charset="2"/>
              <a:buChar char="ü"/>
            </a:pPr>
            <a:r>
              <a:rPr lang="en-US" sz="2400" dirty="0" smtClean="0">
                <a:ea typeface="Calibri" panose="020F0502020204030204" pitchFamily="34" charset="0"/>
              </a:rPr>
              <a:t> PspA94-FL-PdT and </a:t>
            </a:r>
            <a:r>
              <a:rPr lang="en-US" sz="2400" dirty="0">
                <a:ea typeface="Calibri" panose="020F0502020204030204" pitchFamily="34" charset="0"/>
              </a:rPr>
              <a:t> PspA94-RL-PdT </a:t>
            </a:r>
            <a:r>
              <a:rPr lang="en-US" sz="2400" dirty="0" smtClean="0">
                <a:ea typeface="Calibri" panose="020F0502020204030204" pitchFamily="34" charset="0"/>
              </a:rPr>
              <a:t>were successfully cloned into pET-28a and </a:t>
            </a:r>
            <a:r>
              <a:rPr lang="en-US" sz="2400" dirty="0" smtClean="0"/>
              <a:t>plasmids were </a:t>
            </a:r>
            <a:r>
              <a:rPr lang="en-US" sz="2400" dirty="0"/>
              <a:t>stable (100% of antibiotic resistant colonies)</a:t>
            </a:r>
            <a:endParaRPr lang="en-US" sz="2400" dirty="0" smtClean="0">
              <a:ea typeface="Calibri" panose="020F0502020204030204" pitchFamily="34" charset="0"/>
            </a:endParaRPr>
          </a:p>
          <a:p>
            <a:pPr marL="285750" indent="-285750">
              <a:spcAft>
                <a:spcPts val="1800"/>
              </a:spcAft>
              <a:buClr>
                <a:srgbClr val="5D9908"/>
              </a:buClr>
              <a:buFont typeface="Wingdings" panose="05000000000000000000" pitchFamily="2" charset="2"/>
              <a:buChar char="ü"/>
            </a:pPr>
            <a:r>
              <a:rPr lang="en-US" sz="2400" dirty="0" smtClean="0"/>
              <a:t> The expression of </a:t>
            </a:r>
            <a:r>
              <a:rPr lang="en-US" sz="2400" i="1" dirty="0" err="1" smtClean="0"/>
              <a:t>pspA</a:t>
            </a:r>
            <a:r>
              <a:rPr lang="en-US" sz="2400" i="1" dirty="0" smtClean="0"/>
              <a:t>-FL-</a:t>
            </a:r>
            <a:r>
              <a:rPr lang="en-US" sz="2400" i="1" dirty="0" err="1" smtClean="0"/>
              <a:t>pdT</a:t>
            </a:r>
            <a:r>
              <a:rPr lang="en-US" sz="2400" i="1" dirty="0" smtClean="0"/>
              <a:t> </a:t>
            </a:r>
            <a:r>
              <a:rPr lang="en-US" sz="2400" dirty="0" smtClean="0"/>
              <a:t>resulted in truncated synthesis of the hybrid, probably due to glycine codons</a:t>
            </a:r>
          </a:p>
          <a:p>
            <a:pPr marL="285750" indent="-285750">
              <a:spcAft>
                <a:spcPts val="1800"/>
              </a:spcAft>
              <a:buClr>
                <a:srgbClr val="5D9908"/>
              </a:buClr>
              <a:buFont typeface="Wingdings" panose="05000000000000000000" pitchFamily="2" charset="2"/>
              <a:buChar char="ü"/>
            </a:pPr>
            <a:r>
              <a:rPr lang="en-US" sz="2400" dirty="0" smtClean="0"/>
              <a:t> The inclusion of the rigid linker increased the stability and</a:t>
            </a:r>
            <a:r>
              <a:rPr lang="en-US" sz="2400" dirty="0" smtClean="0">
                <a:ea typeface="Calibri" panose="020F0502020204030204" pitchFamily="34" charset="0"/>
              </a:rPr>
              <a:t> PspA94-RL-PdT was obtained with 95% purity</a:t>
            </a:r>
          </a:p>
          <a:p>
            <a:pPr marL="285750" indent="-285750">
              <a:spcAft>
                <a:spcPts val="1800"/>
              </a:spcAft>
              <a:buClr>
                <a:srgbClr val="5D9908"/>
              </a:buClr>
              <a:buFont typeface="Wingdings" panose="05000000000000000000" pitchFamily="2" charset="2"/>
              <a:buChar char="ü"/>
            </a:pPr>
            <a:r>
              <a:rPr lang="en-US" sz="2400" dirty="0" smtClean="0">
                <a:ea typeface="Calibri" panose="020F0502020204030204" pitchFamily="34" charset="0"/>
              </a:rPr>
              <a:t>Optimization of the PspA-RL-</a:t>
            </a:r>
            <a:r>
              <a:rPr lang="en-US" sz="2400" dirty="0" err="1" smtClean="0">
                <a:ea typeface="Calibri" panose="020F0502020204030204" pitchFamily="34" charset="0"/>
              </a:rPr>
              <a:t>PdT</a:t>
            </a:r>
            <a:r>
              <a:rPr lang="en-US" sz="2400" dirty="0" smtClean="0">
                <a:ea typeface="Calibri" panose="020F0502020204030204" pitchFamily="34" charset="0"/>
              </a:rPr>
              <a:t> production is still need</a:t>
            </a:r>
          </a:p>
        </p:txBody>
      </p:sp>
    </p:spTree>
    <p:extLst>
      <p:ext uri="{BB962C8B-B14F-4D97-AF65-F5344CB8AC3E}">
        <p14:creationId xmlns:p14="http://schemas.microsoft.com/office/powerpoint/2010/main" val="1536607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241678" y="3429000"/>
            <a:ext cx="6479046" cy="830997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pPr algn="ctr"/>
            <a:r>
              <a:rPr lang="pt-BR" sz="4800" b="1" dirty="0" err="1" smtClean="0">
                <a:solidFill>
                  <a:srgbClr val="339900"/>
                </a:solidFill>
                <a:latin typeface="Arial"/>
                <a:cs typeface="Arial"/>
              </a:rPr>
              <a:t>Thank</a:t>
            </a:r>
            <a:r>
              <a:rPr lang="pt-BR" sz="4800" b="1" dirty="0" smtClean="0">
                <a:solidFill>
                  <a:srgbClr val="339900"/>
                </a:solidFill>
                <a:latin typeface="Arial"/>
                <a:cs typeface="Arial"/>
              </a:rPr>
              <a:t> </a:t>
            </a:r>
            <a:r>
              <a:rPr lang="pt-BR" sz="4800" b="1" dirty="0" err="1" smtClean="0">
                <a:solidFill>
                  <a:srgbClr val="339900"/>
                </a:solidFill>
                <a:latin typeface="Arial"/>
                <a:cs typeface="Arial"/>
              </a:rPr>
              <a:t>you</a:t>
            </a:r>
            <a:r>
              <a:rPr lang="pt-BR" sz="4800" b="1" dirty="0" smtClean="0">
                <a:solidFill>
                  <a:srgbClr val="339900"/>
                </a:solidFill>
                <a:latin typeface="Arial"/>
                <a:cs typeface="Arial"/>
              </a:rPr>
              <a:t>!</a:t>
            </a:r>
            <a:endParaRPr lang="pt-BR" sz="4800" dirty="0">
              <a:solidFill>
                <a:srgbClr val="339900"/>
              </a:solidFill>
              <a:latin typeface="Arial"/>
              <a:cs typeface="Arial"/>
            </a:endParaRPr>
          </a:p>
        </p:txBody>
      </p:sp>
      <p:pic>
        <p:nvPicPr>
          <p:cNvPr id="6" name="Picture 5" descr="logo_butantan_novo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174" y="188640"/>
            <a:ext cx="2678972" cy="760477"/>
          </a:xfrm>
          <a:prstGeom prst="rect">
            <a:avLst/>
          </a:prstGeom>
        </p:spPr>
      </p:pic>
      <p:sp>
        <p:nvSpPr>
          <p:cNvPr id="8" name="TextBox 6"/>
          <p:cNvSpPr txBox="1"/>
          <p:nvPr/>
        </p:nvSpPr>
        <p:spPr>
          <a:xfrm>
            <a:off x="183197" y="5364514"/>
            <a:ext cx="435648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Laboratório de Bioprocessos</a:t>
            </a:r>
          </a:p>
          <a:p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Centro de Biotecnologia</a:t>
            </a:r>
          </a:p>
          <a:p>
            <a:r>
              <a:rPr lang="pt-B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Instituto Butantan</a:t>
            </a:r>
            <a:endParaRPr 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2000" dirty="0" err="1" smtClean="0">
                <a:solidFill>
                  <a:srgbClr val="33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viviane.goncalves</a:t>
            </a:r>
            <a:r>
              <a:rPr lang="en-US" sz="2000" dirty="0" smtClean="0">
                <a:solidFill>
                  <a:srgbClr val="33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@butantan.gov.br</a:t>
            </a:r>
          </a:p>
        </p:txBody>
      </p:sp>
      <p:pic>
        <p:nvPicPr>
          <p:cNvPr id="9" name="Picture 4" descr="https://encrypted-tbn2.gstatic.com/images?q=tbn:ANd9GcSJrXA0HxUbWBu83kv2uKWAD5ldlmkHS_3v8xpEQvVT8hYoo9m-Nw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628800"/>
            <a:ext cx="1487488" cy="1255831"/>
          </a:xfrm>
          <a:prstGeom prst="rect">
            <a:avLst/>
          </a:prstGeom>
        </p:spPr>
      </p:pic>
      <p:pic>
        <p:nvPicPr>
          <p:cNvPr id="10" name="Picture 18" descr="https://encrypted-tbn3.gstatic.com/images?q=tbn:ANd9GcRcf6jPfz9vJF9JHUZuGTiMIlrUQxpy0fvAAHSQFfZvkvDcDmHRN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9681" y="1821177"/>
            <a:ext cx="2476897" cy="606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49768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en-US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Results - cloning</a:t>
            </a:r>
            <a:endParaRPr lang="en-US" sz="4000" dirty="0">
              <a:solidFill>
                <a:srgbClr val="5D990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9" name="Espaço Reservado para Conteúdo 3"/>
          <p:cNvSpPr txBox="1">
            <a:spLocks/>
          </p:cNvSpPr>
          <p:nvPr/>
        </p:nvSpPr>
        <p:spPr>
          <a:xfrm>
            <a:off x="116363" y="858226"/>
            <a:ext cx="6136793" cy="405511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5D9908"/>
              </a:buClr>
            </a:pPr>
            <a:r>
              <a:rPr lang="en-US" dirty="0" smtClean="0"/>
              <a:t>PCR products</a:t>
            </a:r>
            <a:endParaRPr lang="en-US" dirty="0"/>
          </a:p>
        </p:txBody>
      </p:sp>
      <p:grpSp>
        <p:nvGrpSpPr>
          <p:cNvPr id="3" name="Grupo 2"/>
          <p:cNvGrpSpPr/>
          <p:nvPr/>
        </p:nvGrpSpPr>
        <p:grpSpPr>
          <a:xfrm>
            <a:off x="116363" y="3933056"/>
            <a:ext cx="8776117" cy="2448272"/>
            <a:chOff x="109469" y="3330990"/>
            <a:chExt cx="9185261" cy="2762306"/>
          </a:xfrm>
        </p:grpSpPr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9469" y="3330990"/>
              <a:ext cx="8909409" cy="27623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CaixaDeTexto 9"/>
            <p:cNvSpPr txBox="1"/>
            <p:nvPr/>
          </p:nvSpPr>
          <p:spPr>
            <a:xfrm>
              <a:off x="7740353" y="4820311"/>
              <a:ext cx="1554377" cy="347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1400" b="1" i="1" dirty="0"/>
                <a:t>pspA94-RL-PdT</a:t>
              </a:r>
            </a:p>
          </p:txBody>
        </p:sp>
        <p:sp>
          <p:nvSpPr>
            <p:cNvPr id="11" name="CaixaDeTexto 10"/>
            <p:cNvSpPr txBox="1"/>
            <p:nvPr/>
          </p:nvSpPr>
          <p:spPr>
            <a:xfrm>
              <a:off x="3839945" y="4366629"/>
              <a:ext cx="724229" cy="347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1" i="1" dirty="0" err="1"/>
                <a:t>pdT</a:t>
              </a:r>
              <a:endParaRPr lang="pt-BR" sz="1400" b="1" i="1" dirty="0"/>
            </a:p>
          </p:txBody>
        </p:sp>
        <p:sp>
          <p:nvSpPr>
            <p:cNvPr id="12" name="CaixaDeTexto 11"/>
            <p:cNvSpPr txBox="1"/>
            <p:nvPr/>
          </p:nvSpPr>
          <p:spPr>
            <a:xfrm>
              <a:off x="3707904" y="5254705"/>
              <a:ext cx="984867" cy="3472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BR" sz="1400" b="1" i="1" dirty="0"/>
                <a:t>pspA94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484784"/>
            <a:ext cx="6103926" cy="14440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446" y="1220001"/>
            <a:ext cx="2679700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0027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Results</a:t>
            </a:r>
            <a:r>
              <a:rPr lang="pt-BR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pt-BR" sz="4000" dirty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– </a:t>
            </a: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cloning</a:t>
            </a:r>
            <a:r>
              <a:rPr lang="pt-BR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pt-BR" sz="4000" i="1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psp</a:t>
            </a: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A</a:t>
            </a:r>
            <a:r>
              <a:rPr lang="pt-BR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-FL-</a:t>
            </a:r>
            <a:r>
              <a:rPr lang="pt-BR" sz="4000" i="1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pdT</a:t>
            </a:r>
            <a:r>
              <a:rPr lang="pt-BR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 </a:t>
            </a:r>
            <a:endParaRPr lang="pt-BR" sz="4000" dirty="0">
              <a:solidFill>
                <a:srgbClr val="5D990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86497" y="1052736"/>
            <a:ext cx="7841887" cy="1800200"/>
          </a:xfrm>
          <a:prstGeom prst="rect">
            <a:avLst/>
          </a:prstGeom>
        </p:spPr>
        <p:txBody>
          <a:bodyPr numCol="1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5D9908"/>
              </a:buClr>
            </a:pPr>
            <a:r>
              <a:rPr lang="en-US" dirty="0" err="1" smtClean="0"/>
              <a:t>pGEM</a:t>
            </a:r>
            <a:r>
              <a:rPr lang="en-US" dirty="0" smtClean="0"/>
              <a:t>-T/</a:t>
            </a:r>
            <a:r>
              <a:rPr lang="en-US" i="1" dirty="0" err="1" smtClean="0"/>
              <a:t>pspA</a:t>
            </a:r>
            <a:r>
              <a:rPr lang="en-US" i="1" dirty="0" smtClean="0"/>
              <a:t>-FL-</a:t>
            </a:r>
            <a:r>
              <a:rPr lang="en-US" i="1" dirty="0" err="1" smtClean="0"/>
              <a:t>pdT</a:t>
            </a:r>
            <a:endParaRPr lang="en-US" i="1" dirty="0" smtClean="0"/>
          </a:p>
          <a:p>
            <a:pPr>
              <a:buClr>
                <a:srgbClr val="5D9908"/>
              </a:buClr>
            </a:pPr>
            <a:r>
              <a:rPr lang="en-US" i="1" dirty="0" smtClean="0"/>
              <a:t>Cloning strain: E. coli</a:t>
            </a:r>
            <a:r>
              <a:rPr lang="en-US" dirty="0" smtClean="0"/>
              <a:t> DH5α</a:t>
            </a:r>
          </a:p>
          <a:p>
            <a:pPr>
              <a:buClr>
                <a:srgbClr val="5D9908"/>
              </a:buClr>
            </a:pPr>
            <a:r>
              <a:rPr lang="en-US" dirty="0" smtClean="0"/>
              <a:t>Restriction map confirmed all clones</a:t>
            </a:r>
          </a:p>
          <a:p>
            <a:pPr>
              <a:buClr>
                <a:srgbClr val="5D9908"/>
              </a:buClr>
            </a:pPr>
            <a:r>
              <a:rPr lang="en-US" dirty="0" smtClean="0"/>
              <a:t>Sequencing confirmed </a:t>
            </a:r>
            <a:r>
              <a:rPr lang="en-US" dirty="0"/>
              <a:t>o</a:t>
            </a:r>
            <a:r>
              <a:rPr lang="en-US" dirty="0" smtClean="0"/>
              <a:t>nly clone 5</a:t>
            </a:r>
            <a:endParaRPr lang="en-US" dirty="0"/>
          </a:p>
        </p:txBody>
      </p:sp>
      <p:sp>
        <p:nvSpPr>
          <p:cNvPr id="3" name="CaixaDeTexto 2"/>
          <p:cNvSpPr txBox="1"/>
          <p:nvPr/>
        </p:nvSpPr>
        <p:spPr>
          <a:xfrm>
            <a:off x="3203848" y="6288436"/>
            <a:ext cx="19877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a: </a:t>
            </a:r>
            <a:r>
              <a:rPr lang="pt-BR" i="1" dirty="0" err="1" smtClean="0"/>
              <a:t>Hind</a:t>
            </a:r>
            <a:r>
              <a:rPr lang="pt-BR" dirty="0" smtClean="0"/>
              <a:t> III, b: </a:t>
            </a:r>
            <a:r>
              <a:rPr lang="pt-BR" i="1" dirty="0" err="1" smtClean="0"/>
              <a:t>Eco</a:t>
            </a:r>
            <a:r>
              <a:rPr lang="pt-BR" dirty="0" err="1" smtClean="0"/>
              <a:t>R</a:t>
            </a:r>
            <a:r>
              <a:rPr lang="pt-BR" dirty="0" smtClean="0"/>
              <a:t> I</a:t>
            </a:r>
            <a:endParaRPr lang="pt-BR" dirty="0"/>
          </a:p>
        </p:txBody>
      </p:sp>
      <p:pic>
        <p:nvPicPr>
          <p:cNvPr id="3074" name="Imagem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086" y="2924944"/>
            <a:ext cx="5452130" cy="3367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65359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89502" y="116632"/>
            <a:ext cx="685876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6EB400"/>
              </a:buClr>
            </a:pP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Results</a:t>
            </a:r>
            <a:r>
              <a:rPr lang="pt-BR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 – </a:t>
            </a: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cloning</a:t>
            </a:r>
            <a:r>
              <a:rPr lang="pt-BR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pt-BR" sz="4000" i="1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psp</a:t>
            </a:r>
            <a:r>
              <a:rPr lang="pt-BR" sz="4000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A</a:t>
            </a:r>
            <a:r>
              <a:rPr lang="pt-BR" sz="4000" dirty="0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-RL-</a:t>
            </a:r>
            <a:r>
              <a:rPr lang="pt-BR" sz="4000" i="1" dirty="0" err="1" smtClean="0">
                <a:solidFill>
                  <a:srgbClr val="5D9908"/>
                </a:solidFill>
                <a:latin typeface="+mj-lt"/>
                <a:cs typeface="Arial" panose="020B0604020202020204" pitchFamily="34" charset="0"/>
              </a:rPr>
              <a:t>pdT</a:t>
            </a:r>
            <a:endParaRPr lang="pt-BR" sz="4000" i="1" dirty="0">
              <a:solidFill>
                <a:srgbClr val="5D9908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186497" y="1052736"/>
            <a:ext cx="7841887" cy="1800200"/>
          </a:xfrm>
          <a:prstGeom prst="rect">
            <a:avLst/>
          </a:prstGeom>
        </p:spPr>
        <p:txBody>
          <a:bodyPr numCol="1">
            <a:noAutofit/>
          </a:bodyPr>
          <a:lstStyle>
            <a:lvl1pPr marL="257175" indent="-257175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213" indent="-214313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342900" rtl="0" eaLnBrk="1" latinLnBrk="0" hangingPunct="1">
              <a:spcBef>
                <a:spcPct val="20000"/>
              </a:spcBef>
              <a:buFont typeface="Arial"/>
              <a:buChar char="–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342900" rtl="0" eaLnBrk="1" latinLnBrk="0" hangingPunct="1">
              <a:spcBef>
                <a:spcPct val="20000"/>
              </a:spcBef>
              <a:buFont typeface="Arial"/>
              <a:buChar char="»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342900" rtl="0" eaLnBrk="1" latinLnBrk="0" hangingPunct="1">
              <a:spcBef>
                <a:spcPct val="20000"/>
              </a:spcBef>
              <a:buFont typeface="Arial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5D9908"/>
              </a:buClr>
            </a:pPr>
            <a:r>
              <a:rPr lang="en-US" dirty="0" err="1" smtClean="0"/>
              <a:t>pGEM</a:t>
            </a:r>
            <a:r>
              <a:rPr lang="en-US" dirty="0" smtClean="0"/>
              <a:t>-T/</a:t>
            </a:r>
            <a:r>
              <a:rPr lang="en-US" i="1" dirty="0" err="1" smtClean="0"/>
              <a:t>pspA</a:t>
            </a:r>
            <a:r>
              <a:rPr lang="en-US" i="1" dirty="0" smtClean="0"/>
              <a:t>-RL-</a:t>
            </a:r>
            <a:r>
              <a:rPr lang="en-US" i="1" dirty="0" err="1" smtClean="0"/>
              <a:t>pdT</a:t>
            </a:r>
            <a:endParaRPr lang="en-US" i="1" dirty="0" smtClean="0"/>
          </a:p>
          <a:p>
            <a:pPr>
              <a:buClr>
                <a:srgbClr val="5D9908"/>
              </a:buClr>
            </a:pPr>
            <a:r>
              <a:rPr lang="en-US" i="1" dirty="0" smtClean="0"/>
              <a:t>Cloning strain: E. coli</a:t>
            </a:r>
            <a:r>
              <a:rPr lang="en-US" dirty="0" smtClean="0"/>
              <a:t> DH5α</a:t>
            </a:r>
          </a:p>
          <a:p>
            <a:pPr>
              <a:buClr>
                <a:srgbClr val="5D9908"/>
              </a:buClr>
            </a:pPr>
            <a:r>
              <a:rPr lang="en-US" dirty="0" smtClean="0"/>
              <a:t>Restriction map eliminated clone 5 </a:t>
            </a:r>
          </a:p>
          <a:p>
            <a:pPr>
              <a:buClr>
                <a:srgbClr val="5D9908"/>
              </a:buClr>
            </a:pPr>
            <a:r>
              <a:rPr lang="en-US" dirty="0" smtClean="0"/>
              <a:t>Sequencing confirmed clone 4 and eliminated clones 1-3</a:t>
            </a:r>
            <a:endParaRPr lang="en-US" dirty="0"/>
          </a:p>
        </p:txBody>
      </p:sp>
      <p:pic>
        <p:nvPicPr>
          <p:cNvPr id="15" name="Imagem 14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608" y="3079584"/>
            <a:ext cx="6197699" cy="3157728"/>
          </a:xfrm>
          <a:prstGeom prst="rect">
            <a:avLst/>
          </a:prstGeom>
        </p:spPr>
      </p:pic>
      <p:sp>
        <p:nvSpPr>
          <p:cNvPr id="3" name="CaixaDeTexto 2"/>
          <p:cNvSpPr txBox="1"/>
          <p:nvPr/>
        </p:nvSpPr>
        <p:spPr>
          <a:xfrm>
            <a:off x="2627784" y="6288436"/>
            <a:ext cx="2645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 smtClean="0"/>
              <a:t>Green: </a:t>
            </a:r>
            <a:r>
              <a:rPr lang="pt-BR" dirty="0" err="1" smtClean="0"/>
              <a:t>Hind</a:t>
            </a:r>
            <a:r>
              <a:rPr lang="pt-BR" dirty="0" smtClean="0"/>
              <a:t> III, </a:t>
            </a:r>
            <a:r>
              <a:rPr lang="pt-BR" dirty="0" err="1" smtClean="0"/>
              <a:t>red</a:t>
            </a:r>
            <a:r>
              <a:rPr lang="pt-BR" dirty="0" smtClean="0"/>
              <a:t>: </a:t>
            </a:r>
            <a:r>
              <a:rPr lang="pt-BR" dirty="0" err="1" smtClean="0"/>
              <a:t>EcoR</a:t>
            </a:r>
            <a:r>
              <a:rPr lang="pt-BR" dirty="0" smtClean="0"/>
              <a:t> I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234875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4872</TotalTime>
  <Words>1653</Words>
  <Application>Microsoft Office PowerPoint</Application>
  <PresentationFormat>Apresentação na tela (4:3)</PresentationFormat>
  <Paragraphs>226</Paragraphs>
  <Slides>22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23" baseType="lpstr">
      <vt:lpstr>Office Theme</vt:lpstr>
      <vt:lpstr>Process development for pneumococcal protein vaccines based on recombinant pneumococcal surface protein A (PspA) and hybrids of PspA and pneumolysin toxoid 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2d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</dc:title>
  <dc:creator>darkon vr</dc:creator>
  <cp:lastModifiedBy>Viviane</cp:lastModifiedBy>
  <cp:revision>219</cp:revision>
  <cp:lastPrinted>2014-03-11T15:03:00Z</cp:lastPrinted>
  <dcterms:created xsi:type="dcterms:W3CDTF">2012-07-03T17:42:04Z</dcterms:created>
  <dcterms:modified xsi:type="dcterms:W3CDTF">2016-06-13T17:50:12Z</dcterms:modified>
</cp:coreProperties>
</file>