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6" r:id="rId3"/>
    <p:sldId id="257" r:id="rId4"/>
    <p:sldId id="298" r:id="rId5"/>
    <p:sldId id="294" r:id="rId6"/>
    <p:sldId id="295" r:id="rId7"/>
    <p:sldId id="300" r:id="rId8"/>
    <p:sldId id="281" r:id="rId9"/>
    <p:sldId id="278" r:id="rId10"/>
    <p:sldId id="283" r:id="rId11"/>
    <p:sldId id="297" r:id="rId12"/>
    <p:sldId id="273" r:id="rId13"/>
    <p:sldId id="301" r:id="rId14"/>
    <p:sldId id="272" r:id="rId15"/>
    <p:sldId id="293" r:id="rId16"/>
    <p:sldId id="304" r:id="rId17"/>
    <p:sldId id="305" r:id="rId1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100" d="100"/>
          <a:sy n="100" d="100"/>
        </p:scale>
        <p:origin x="874" y="-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3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08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3D782-B57E-43D2-A364-E746C541BF4B}" type="datetimeFigureOut">
              <a:rPr lang="sv-SE" smtClean="0"/>
              <a:t>2015-07-28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14CAD-0AF1-4DD7-95C3-29A55730739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5065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D90FD-5180-4717-A362-F249E2D89C40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425C8-6061-4CFC-B9E4-104BC6F02CF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359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endParaRPr lang="sv-SE" smtClean="0">
              <a:latin typeface="Arial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61F575-B8D3-4EB7-9855-0E3017FAB827}" type="slidenum">
              <a:rPr smtClean="0">
                <a:ea typeface="ＭＳ Ｐゴシック" pitchFamily="34" charset="-128"/>
              </a:rPr>
              <a:pPr>
                <a:defRPr/>
              </a:pPr>
              <a:t>8</a:t>
            </a:fld>
            <a:endParaRPr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7646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Citizens and care providers seem</a:t>
            </a:r>
            <a:r>
              <a:rPr lang="en-US" baseline="0" dirty="0" smtClean="0"/>
              <a:t> to focus on non-market issues (related to security, trust, quality) while private actors focus on new ways of doing business. </a:t>
            </a:r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4C991-31EE-436E-AF2D-A8C52AF9971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21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k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Rubri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 smtClean="0"/>
              <a:t>Klicka här för att ändra format på underrubrik i bakgrunden</a:t>
            </a:r>
            <a:endParaRPr kumimoji="0" lang="en-US"/>
          </a:p>
        </p:txBody>
      </p:sp>
      <p:sp>
        <p:nvSpPr>
          <p:cNvPr id="16" name="Platshållare fö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5" name="Platshållare för bildnumm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ubri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27" name="Platshållare för innehåll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5" name="Platshållare för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k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Platshållare för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19" name="Platshållare för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11" name="Platshållare för sidfo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ubri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4" name="Platshållare för innehåll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3" name="Platshållare för innehåll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1" name="Platshållare för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10" name="Platshållare för sidfo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1" name="Platshållare för bildnumm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ubri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3" name="Platshållare för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25" name="Platshållare för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8" name="Platshållare för innehåll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Rak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ubri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12" name="Platshållare fö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21" name="Platshållare för sidfot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24" name="Platshållare för sidfot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k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ubri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26" name="Platshållare för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  <p:sp>
        <p:nvSpPr>
          <p:cNvPr id="14" name="Platshållare för innehåll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25" name="Platshållare för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29" name="Platshållare för sidfot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v-SE" smtClean="0"/>
              <a:t>Klicka på ikonen för att lägga till en bild</a:t>
            </a:r>
            <a:endParaRPr kumimoji="0" lang="en-US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1" name="Platshållare för bildnumm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7" name="Rubri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26" name="Platshållare för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v-SE" smtClean="0"/>
              <a:t>Klicka här för att ändra format på bakgrundstexten</a:t>
            </a:r>
          </a:p>
          <a:p>
            <a:pPr lvl="1" eaLnBrk="1" latinLnBrk="0" hangingPunct="1"/>
            <a:r>
              <a:rPr lang="sv-SE" smtClean="0"/>
              <a:t>Nivå två</a:t>
            </a:r>
          </a:p>
          <a:p>
            <a:pPr lvl="2" eaLnBrk="1" latinLnBrk="0" hangingPunct="1"/>
            <a:r>
              <a:rPr lang="sv-SE" smtClean="0"/>
              <a:t>Nivå tre</a:t>
            </a:r>
          </a:p>
          <a:p>
            <a:pPr lvl="3" eaLnBrk="1" latinLnBrk="0" hangingPunct="1"/>
            <a:r>
              <a:rPr lang="sv-SE" smtClean="0"/>
              <a:t>Nivå fyra</a:t>
            </a:r>
          </a:p>
          <a:p>
            <a:pPr lvl="4" eaLnBrk="1" latinLnBrk="0" hangingPunct="1"/>
            <a:r>
              <a:rPr lang="sv-SE" smtClean="0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ak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Platshållare för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 smtClean="0"/>
              <a:t>Klicka här för att ändra format på bakgrundstexten</a:t>
            </a:r>
          </a:p>
          <a:p>
            <a:pPr lvl="1" eaLnBrk="1" latinLnBrk="0" hangingPunct="1"/>
            <a:r>
              <a:rPr kumimoji="0" lang="sv-SE" smtClean="0"/>
              <a:t>Nivå två</a:t>
            </a:r>
          </a:p>
          <a:p>
            <a:pPr lvl="2" eaLnBrk="1" latinLnBrk="0" hangingPunct="1"/>
            <a:r>
              <a:rPr kumimoji="0" lang="sv-SE" smtClean="0"/>
              <a:t>Nivå tre</a:t>
            </a:r>
          </a:p>
          <a:p>
            <a:pPr lvl="3" eaLnBrk="1" latinLnBrk="0" hangingPunct="1"/>
            <a:r>
              <a:rPr kumimoji="0" lang="sv-SE" smtClean="0"/>
              <a:t>Nivå fyra</a:t>
            </a:r>
          </a:p>
          <a:p>
            <a:pPr lvl="4" eaLnBrk="1" latinLnBrk="0" hangingPunct="1"/>
            <a:r>
              <a:rPr kumimoji="0" lang="sv-SE" smtClean="0"/>
              <a:t>Nivå fem</a:t>
            </a:r>
            <a:endParaRPr kumimoji="0" lang="en-US"/>
          </a:p>
        </p:txBody>
      </p:sp>
      <p:sp>
        <p:nvSpPr>
          <p:cNvPr id="11" name="Platshållare för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EA0C2F-BD78-4ECF-B90E-FA68E112C223}" type="datetimeFigureOut">
              <a:rPr lang="sv-SE" smtClean="0"/>
              <a:pPr/>
              <a:t>2015-07-28</a:t>
            </a:fld>
            <a:endParaRPr lang="sv-SE"/>
          </a:p>
        </p:txBody>
      </p:sp>
      <p:sp>
        <p:nvSpPr>
          <p:cNvPr id="28" name="Platshållare för sidfot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548B547-6AF4-4D5E-9993-ED3DB5A2B45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rubrik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v-SE" smtClean="0"/>
              <a:t>Klicka här för att ändra format</a:t>
            </a:r>
            <a:endParaRPr kumimoji="0" lang="en-US"/>
          </a:p>
        </p:txBody>
      </p:sp>
      <p:sp>
        <p:nvSpPr>
          <p:cNvPr id="9" name="Rak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ak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0.jpeg"/><Relationship Id="rId10" Type="http://schemas.openxmlformats.org/officeDocument/2006/relationships/image" Target="../media/image28.png"/><Relationship Id="rId19" Type="http://schemas.openxmlformats.org/officeDocument/2006/relationships/image" Target="../media/image37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jpeg"/><Relationship Id="rId22" Type="http://schemas.openxmlformats.org/officeDocument/2006/relationships/hyperlink" Target="http://images.google.com/imgres?imgurl=http://www.ageconcern.org.uk/AgeConcern/Images/GEN_578_LR.jpg&amp;imgrefurl=http://www.ageconcern.org.uk/AgeConcern/faaf-London.asp&amp;usg=__DYYfYjKBvp7yp6XDoDn3ESNa0gg=&amp;h=901&amp;w=600&amp;sz=365&amp;hl=en&amp;start=58&amp;itbs=1&amp;tbnid=HJO8ZX8EJkP4sM:&amp;tbnh=146&amp;tbnw=97&amp;prev=/images?q=healthy+eating+people&amp;start=40&amp;hl=en&amp;safe=active&amp;sa=N&amp;gbv=2&amp;ndsp=20&amp;tbs=isch: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Social innovations and e-health business models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23528" y="2996952"/>
            <a:ext cx="8458200" cy="1562472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Vivian Vimarlund</a:t>
            </a:r>
          </a:p>
          <a:p>
            <a:r>
              <a:rPr lang="en-US" dirty="0" smtClean="0"/>
              <a:t>Professor in Informatics</a:t>
            </a:r>
          </a:p>
          <a:p>
            <a:r>
              <a:rPr lang="en-US" dirty="0" smtClean="0"/>
              <a:t>Professor in Health Informatics</a:t>
            </a:r>
          </a:p>
          <a:p>
            <a:r>
              <a:rPr lang="en-US" dirty="0" err="1" smtClean="0"/>
              <a:t>Linköping</a:t>
            </a:r>
            <a:r>
              <a:rPr lang="en-US" dirty="0" smtClean="0"/>
              <a:t> University,</a:t>
            </a:r>
          </a:p>
          <a:p>
            <a:r>
              <a:rPr lang="en-US" dirty="0" smtClean="0"/>
              <a:t> and</a:t>
            </a:r>
          </a:p>
          <a:p>
            <a:r>
              <a:rPr lang="en-US" dirty="0" smtClean="0"/>
              <a:t>Jönköping </a:t>
            </a:r>
            <a:r>
              <a:rPr lang="en-US" dirty="0"/>
              <a:t>University, International Business </a:t>
            </a:r>
            <a:r>
              <a:rPr lang="en-US" dirty="0" smtClean="0"/>
              <a:t>School</a:t>
            </a:r>
          </a:p>
          <a:p>
            <a:r>
              <a:rPr lang="en-US" dirty="0" smtClean="0"/>
              <a:t>Sweden </a:t>
            </a:r>
          </a:p>
          <a:p>
            <a:r>
              <a:rPr lang="en-US" dirty="0" smtClean="0"/>
              <a:t>Valencia, 2015</a:t>
            </a:r>
            <a:endParaRPr lang="sv-SE" dirty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Motivation and the market potential</a:t>
            </a:r>
            <a:endParaRPr sz="3200" dirty="0" smtClean="0"/>
          </a:p>
        </p:txBody>
      </p:sp>
      <p:sp>
        <p:nvSpPr>
          <p:cNvPr id="8196" name="AutoShape 3"/>
          <p:cNvSpPr>
            <a:spLocks noChangeArrowheads="1"/>
          </p:cNvSpPr>
          <p:nvPr/>
        </p:nvSpPr>
        <p:spPr bwMode="auto">
          <a:xfrm>
            <a:off x="346075" y="1055688"/>
            <a:ext cx="8428038" cy="822325"/>
          </a:xfrm>
          <a:prstGeom prst="rect">
            <a:avLst/>
          </a:prstGeom>
          <a:solidFill>
            <a:srgbClr val="B8D8F2">
              <a:alpha val="9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r>
              <a:rPr lang="en-US" sz="1200" b="1" dirty="0">
                <a:solidFill>
                  <a:srgbClr val="000000"/>
                </a:solidFill>
              </a:rPr>
              <a:t>Ageing population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/>
              <a:t>The longer people live, the more healthcare services they require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BY 2050 PEOPLE OVER 60 TO INCREASE BY MORE THAN 1 BILLION (United Nations) </a:t>
            </a:r>
            <a:endParaRPr lang="en-US" sz="1200" baseline="30000" dirty="0" smtClean="0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95536" y="1916832"/>
            <a:ext cx="8428038" cy="1004888"/>
          </a:xfrm>
          <a:prstGeom prst="rect">
            <a:avLst/>
          </a:prstGeom>
          <a:solidFill>
            <a:srgbClr val="B8D8F2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r>
              <a:rPr lang="en-US" sz="1200" b="1" dirty="0">
                <a:solidFill>
                  <a:srgbClr val="000000"/>
                </a:solidFill>
              </a:rPr>
              <a:t>Rising number of chronic patients and long-term conditions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/>
              <a:t>By 2030 there will be 171 million persons with chronic conditions in the </a:t>
            </a:r>
            <a:r>
              <a:rPr lang="en-US" sz="1200" dirty="0" smtClean="0"/>
              <a:t>US</a:t>
            </a:r>
            <a:endParaRPr lang="en-US" sz="1200" baseline="30000" dirty="0" smtClean="0"/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Over one third of the European population above the age of 15 have a chronic disease  (WHO). </a:t>
            </a:r>
            <a:endParaRPr lang="en-US" sz="1200" baseline="30000" dirty="0"/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/>
              <a:t>Rising demand for long-term treatment and routine checks 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endParaRPr lang="en-US" sz="1200" dirty="0"/>
          </a:p>
        </p:txBody>
      </p:sp>
      <p:sp>
        <p:nvSpPr>
          <p:cNvPr id="8198" name="AutoShape 7"/>
          <p:cNvSpPr>
            <a:spLocks noChangeArrowheads="1"/>
          </p:cNvSpPr>
          <p:nvPr/>
        </p:nvSpPr>
        <p:spPr bwMode="auto">
          <a:xfrm>
            <a:off x="323528" y="2996952"/>
            <a:ext cx="8428038" cy="1004888"/>
          </a:xfrm>
          <a:prstGeom prst="rect">
            <a:avLst/>
          </a:prstGeom>
          <a:solidFill>
            <a:srgbClr val="B8D8F2">
              <a:alpha val="9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r>
              <a:rPr lang="en-US" sz="1200" b="1" dirty="0" smtClean="0">
                <a:solidFill>
                  <a:srgbClr val="000000"/>
                </a:solidFill>
              </a:rPr>
              <a:t>Healthcare </a:t>
            </a:r>
            <a:r>
              <a:rPr lang="en-US" sz="1200" b="1" dirty="0">
                <a:solidFill>
                  <a:srgbClr val="000000"/>
                </a:solidFill>
              </a:rPr>
              <a:t>budget challenges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/>
              <a:t>Rising cost for long-term treatment and routine checks </a:t>
            </a:r>
          </a:p>
          <a:p>
            <a:r>
              <a:rPr lang="en-US" sz="1200" dirty="0" smtClean="0"/>
              <a:t>	       Patients want to proactively manage their condition and match it to their lives and careers </a:t>
            </a:r>
            <a:endParaRPr lang="sv-SE" sz="1200" dirty="0"/>
          </a:p>
          <a:p>
            <a:r>
              <a:rPr lang="en-US" sz="1200" dirty="0" smtClean="0"/>
              <a:t>	       Many </a:t>
            </a:r>
            <a:r>
              <a:rPr lang="en-US" sz="1200" dirty="0"/>
              <a:t>cancellations </a:t>
            </a:r>
            <a:r>
              <a:rPr lang="en-US" sz="1200" dirty="0" smtClean="0"/>
              <a:t>(ca 20</a:t>
            </a:r>
            <a:r>
              <a:rPr lang="en-US" sz="1200" dirty="0"/>
              <a:t>% of all bookings) </a:t>
            </a:r>
            <a:endParaRPr lang="en-US" sz="1200" dirty="0" smtClean="0"/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Care given at home </a:t>
            </a:r>
          </a:p>
        </p:txBody>
      </p:sp>
      <p:sp>
        <p:nvSpPr>
          <p:cNvPr id="8199" name="AutoShape 8"/>
          <p:cNvSpPr>
            <a:spLocks noChangeArrowheads="1"/>
          </p:cNvSpPr>
          <p:nvPr/>
        </p:nvSpPr>
        <p:spPr bwMode="auto">
          <a:xfrm>
            <a:off x="323528" y="5373216"/>
            <a:ext cx="8428038" cy="1189038"/>
          </a:xfrm>
          <a:prstGeom prst="rect">
            <a:avLst/>
          </a:prstGeom>
          <a:solidFill>
            <a:srgbClr val="B8D8F2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endParaRPr lang="en-US" sz="1600" b="1" dirty="0" smtClean="0">
              <a:solidFill>
                <a:srgbClr val="000000"/>
              </a:solidFill>
            </a:endParaRPr>
          </a:p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r>
              <a:rPr lang="en-US" sz="1200" b="1" dirty="0" smtClean="0">
                <a:solidFill>
                  <a:srgbClr val="000000"/>
                </a:solidFill>
              </a:rPr>
              <a:t>Technological innovations </a:t>
            </a:r>
            <a:endParaRPr lang="en-US" sz="1200" b="1" dirty="0">
              <a:solidFill>
                <a:srgbClr val="000000"/>
              </a:solidFill>
            </a:endParaRPr>
          </a:p>
          <a:p>
            <a:pPr marL="1371600" indent="-209550" eaLnBrk="0" hangingPunct="0">
              <a:buClr>
                <a:schemeClr val="tx2"/>
              </a:buClr>
            </a:pPr>
            <a:r>
              <a:rPr lang="en-US" sz="1200" dirty="0" smtClean="0"/>
              <a:t>Rapid </a:t>
            </a:r>
            <a:r>
              <a:rPr lang="en-US" sz="1200" dirty="0"/>
              <a:t>growth health </a:t>
            </a:r>
            <a:r>
              <a:rPr lang="en-US" sz="1200" dirty="0" smtClean="0"/>
              <a:t>IT</a:t>
            </a:r>
          </a:p>
          <a:p>
            <a:pPr marL="1371600" indent="-209550" eaLnBrk="0" hangingPunct="0">
              <a:buClr>
                <a:schemeClr val="tx2"/>
              </a:buClr>
            </a:pPr>
            <a:r>
              <a:rPr lang="en-US" sz="1200" dirty="0" smtClean="0"/>
              <a:t>Mobile device</a:t>
            </a:r>
          </a:p>
          <a:p>
            <a:pPr marL="1371600" indent="-209550" eaLnBrk="0" hangingPunct="0">
              <a:buClr>
                <a:schemeClr val="tx2"/>
              </a:buClr>
            </a:pPr>
            <a:r>
              <a:rPr lang="en-US" sz="1200" dirty="0" smtClean="0"/>
              <a:t>Tele-health</a:t>
            </a:r>
          </a:p>
          <a:p>
            <a:pPr marL="1371600" indent="-209550" eaLnBrk="0" hangingPunct="0">
              <a:buClr>
                <a:schemeClr val="tx2"/>
              </a:buClr>
            </a:pPr>
            <a:r>
              <a:rPr lang="en-US" sz="1200" dirty="0" smtClean="0"/>
              <a:t>Cloud </a:t>
            </a:r>
            <a:r>
              <a:rPr lang="en-US" sz="1200" dirty="0"/>
              <a:t>and exchanges</a:t>
            </a:r>
          </a:p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endParaRPr lang="en-US" sz="1200" dirty="0"/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323528" y="4077072"/>
            <a:ext cx="8428038" cy="1189038"/>
          </a:xfrm>
          <a:prstGeom prst="rect">
            <a:avLst/>
          </a:prstGeom>
          <a:solidFill>
            <a:srgbClr val="B8D8F2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1371600" indent="-209550" eaLnBrk="0" hangingPunct="0">
              <a:lnSpc>
                <a:spcPct val="90000"/>
              </a:lnSpc>
              <a:spcBef>
                <a:spcPct val="40000"/>
              </a:spcBef>
              <a:buClr>
                <a:schemeClr val="tx2"/>
              </a:buClr>
            </a:pPr>
            <a:r>
              <a:rPr lang="en-US" sz="1200" b="1" dirty="0">
                <a:solidFill>
                  <a:srgbClr val="000000"/>
                </a:solidFill>
              </a:rPr>
              <a:t>Maintain or increase care delivery </a:t>
            </a:r>
            <a:r>
              <a:rPr lang="en-US" sz="1200" b="1" dirty="0" smtClean="0">
                <a:solidFill>
                  <a:srgbClr val="000000"/>
                </a:solidFill>
              </a:rPr>
              <a:t>quality</a:t>
            </a:r>
            <a:endParaRPr lang="en-US" sz="1200" dirty="0"/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Shortage of staff — long waiting times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Physician </a:t>
            </a:r>
            <a:r>
              <a:rPr lang="en-US" sz="1200" dirty="0"/>
              <a:t>visit is </a:t>
            </a:r>
            <a:r>
              <a:rPr lang="en-US" sz="1200" dirty="0" smtClean="0"/>
              <a:t>ca 20 minutes </a:t>
            </a:r>
          </a:p>
          <a:p>
            <a:pPr marL="1371600" lvl="1" indent="-209550" eaLnBrk="0" hangingPunct="0">
              <a:lnSpc>
                <a:spcPct val="9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200" dirty="0" smtClean="0"/>
              <a:t>Different policies related to participation of patients, safety 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dirty="0" smtClean="0"/>
              <a:t>Social innovations and digital </a:t>
            </a:r>
            <a:r>
              <a:rPr lang="sv-SE" sz="2800" dirty="0" err="1" smtClean="0"/>
              <a:t>coordination</a:t>
            </a:r>
            <a:endParaRPr lang="sv-SE" sz="2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Franklin Gothic Medium" pitchFamily="34" charset="0"/>
              </a:rPr>
              <a:t>Many countries in Europe develop strategies to foster the use of </a:t>
            </a:r>
            <a:r>
              <a:rPr lang="en-US" sz="2000" dirty="0" smtClean="0">
                <a:latin typeface="Franklin Gothic Medium" pitchFamily="34" charset="0"/>
              </a:rPr>
              <a:t>e-Health </a:t>
            </a:r>
            <a:r>
              <a:rPr lang="en-US" sz="2000" dirty="0">
                <a:latin typeface="Franklin Gothic Medium" pitchFamily="34" charset="0"/>
              </a:rPr>
              <a:t>services and </a:t>
            </a:r>
            <a:r>
              <a:rPr lang="en-US" sz="2000" dirty="0" smtClean="0">
                <a:latin typeface="Franklin Gothic Medium" pitchFamily="34" charset="0"/>
              </a:rPr>
              <a:t>develop a systems centric knowledge two side market</a:t>
            </a:r>
          </a:p>
          <a:p>
            <a:pPr marL="0" indent="0">
              <a:buNone/>
            </a:pPr>
            <a:endParaRPr lang="en-US" sz="2000" dirty="0" smtClean="0">
              <a:latin typeface="Franklin Gothic Medium" pitchFamily="34" charset="0"/>
            </a:endParaRPr>
          </a:p>
          <a:p>
            <a:r>
              <a:rPr lang="en-US" sz="2000" dirty="0" smtClean="0">
                <a:latin typeface="Franklin Gothic Medium" pitchFamily="34" charset="0"/>
              </a:rPr>
              <a:t>Business </a:t>
            </a:r>
            <a:r>
              <a:rPr lang="en-US" sz="2000" dirty="0">
                <a:latin typeface="Franklin Gothic Medium" pitchFamily="34" charset="0"/>
              </a:rPr>
              <a:t>models are perceived as </a:t>
            </a:r>
            <a:r>
              <a:rPr lang="en-US" sz="2000" dirty="0" smtClean="0">
                <a:latin typeface="Franklin Gothic Medium" pitchFamily="34" charset="0"/>
              </a:rPr>
              <a:t>important:</a:t>
            </a:r>
          </a:p>
          <a:p>
            <a:pPr lvl="1"/>
            <a:r>
              <a:rPr lang="en-US" sz="2000" dirty="0" smtClean="0">
                <a:latin typeface="Franklin Gothic Medium" pitchFamily="34" charset="0"/>
              </a:rPr>
              <a:t> </a:t>
            </a:r>
            <a:r>
              <a:rPr lang="en-US" sz="2000" dirty="0">
                <a:latin typeface="Franklin Gothic Medium" pitchFamily="34" charset="0"/>
              </a:rPr>
              <a:t>A</a:t>
            </a:r>
            <a:r>
              <a:rPr lang="en-US" sz="2000" dirty="0" smtClean="0">
                <a:latin typeface="Franklin Gothic Medium" pitchFamily="34" charset="0"/>
              </a:rPr>
              <a:t>chieve </a:t>
            </a:r>
            <a:r>
              <a:rPr lang="en-US" sz="2000" dirty="0">
                <a:latin typeface="Franklin Gothic Medium" pitchFamily="34" charset="0"/>
              </a:rPr>
              <a:t>a sustainable implementation and use of  social </a:t>
            </a:r>
            <a:r>
              <a:rPr lang="en-US" sz="2000" dirty="0" smtClean="0">
                <a:latin typeface="Franklin Gothic Medium" pitchFamily="34" charset="0"/>
              </a:rPr>
              <a:t>innovations</a:t>
            </a:r>
          </a:p>
          <a:p>
            <a:pPr lvl="1"/>
            <a:r>
              <a:rPr lang="en-US" sz="2000" dirty="0" smtClean="0">
                <a:latin typeface="Franklin Gothic Medium" pitchFamily="34" charset="0"/>
              </a:rPr>
              <a:t> </a:t>
            </a:r>
            <a:r>
              <a:rPr lang="en-US" sz="2000" dirty="0">
                <a:latin typeface="Franklin Gothic Medium" pitchFamily="34" charset="0"/>
              </a:rPr>
              <a:t>D</a:t>
            </a:r>
            <a:r>
              <a:rPr lang="en-US" sz="2000" dirty="0" smtClean="0">
                <a:latin typeface="Franklin Gothic Medium" pitchFamily="34" charset="0"/>
              </a:rPr>
              <a:t>evelop </a:t>
            </a:r>
            <a:r>
              <a:rPr lang="en-US" sz="2000" dirty="0">
                <a:latin typeface="Franklin Gothic Medium" pitchFamily="34" charset="0"/>
              </a:rPr>
              <a:t>cost- effectiveness at the organizational </a:t>
            </a:r>
            <a:r>
              <a:rPr lang="en-US" sz="2000" dirty="0" smtClean="0">
                <a:latin typeface="Franklin Gothic Medium" pitchFamily="34" charset="0"/>
              </a:rPr>
              <a:t>level</a:t>
            </a:r>
          </a:p>
          <a:p>
            <a:pPr lvl="1"/>
            <a:endParaRPr lang="en-US" sz="2000" dirty="0">
              <a:latin typeface="Franklin Gothic Medium" pitchFamily="34" charset="0"/>
            </a:endParaRPr>
          </a:p>
          <a:p>
            <a:pPr lvl="1"/>
            <a:endParaRPr lang="en-US" sz="2000" dirty="0" smtClean="0">
              <a:latin typeface="Franklin Gothic Medium" pitchFamily="34" charset="0"/>
            </a:endParaRPr>
          </a:p>
          <a:p>
            <a:endParaRPr lang="en-US" sz="2000" dirty="0"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333399"/>
                </a:solidFill>
                <a:latin typeface="Calibri" pitchFamily="34" charset="0"/>
              </a:rPr>
              <a:t>The new innovation paradigm</a:t>
            </a:r>
            <a:br>
              <a:rPr lang="en-US" b="1" dirty="0" smtClean="0">
                <a:solidFill>
                  <a:srgbClr val="333399"/>
                </a:solidFill>
                <a:latin typeface="Calibri" pitchFamily="34" charset="0"/>
              </a:rPr>
            </a:b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50000"/>
              </a:spcAft>
              <a:buClr>
                <a:srgbClr val="B0271C"/>
              </a:buClr>
              <a:tabLst>
                <a:tab pos="2684463" algn="l"/>
              </a:tabLst>
            </a:pPr>
            <a:endParaRPr lang="en-GB" altLang="zh-CN" sz="2400" dirty="0" smtClean="0">
              <a:solidFill>
                <a:schemeClr val="tx1"/>
              </a:solidFill>
              <a:latin typeface="Franklin Gothic Medium" pitchFamily="34" charset="0"/>
              <a:ea typeface="SimSun" pitchFamily="2" charset="-122"/>
              <a:cs typeface="Calibri" pitchFamily="34" charset="0"/>
            </a:endParaRPr>
          </a:p>
          <a:p>
            <a:pPr marL="342900" lvl="2" indent="-342900">
              <a:spcAft>
                <a:spcPct val="85000"/>
              </a:spcAft>
              <a:buClr>
                <a:srgbClr val="B0271C"/>
              </a:buClr>
              <a:buFont typeface="Wingdings 2"/>
              <a:buChar char=""/>
              <a:tabLst>
                <a:tab pos="2684463" algn="l"/>
              </a:tabLst>
            </a:pPr>
            <a:r>
              <a:rPr lang="en-GB" altLang="zh-CN" dirty="0">
                <a:solidFill>
                  <a:schemeClr val="tx1"/>
                </a:solidFill>
                <a:latin typeface="Franklin Gothic Medium" pitchFamily="34" charset="0"/>
                <a:ea typeface="SimSun" pitchFamily="2" charset="-122"/>
                <a:cs typeface="Calibri" pitchFamily="34" charset="0"/>
              </a:rPr>
              <a:t>This </a:t>
            </a:r>
            <a:r>
              <a:rPr lang="en-GB" altLang="zh-CN" dirty="0" smtClean="0">
                <a:solidFill>
                  <a:schemeClr val="tx1"/>
                </a:solidFill>
                <a:latin typeface="Franklin Gothic Medium" pitchFamily="34" charset="0"/>
                <a:ea typeface="SimSun" pitchFamily="2" charset="-122"/>
                <a:cs typeface="Calibri" pitchFamily="34" charset="0"/>
              </a:rPr>
              <a:t> </a:t>
            </a:r>
            <a:r>
              <a:rPr lang="en-GB" altLang="zh-CN" dirty="0">
                <a:solidFill>
                  <a:schemeClr val="tx1"/>
                </a:solidFill>
                <a:latin typeface="Franklin Gothic Medium" pitchFamily="34" charset="0"/>
                <a:ea typeface="SimSun" pitchFamily="2" charset="-122"/>
                <a:cs typeface="Calibri" pitchFamily="34" charset="0"/>
              </a:rPr>
              <a:t>implies an increasing importance of social innovation as compared to technological </a:t>
            </a:r>
            <a:r>
              <a:rPr lang="en-GB" altLang="zh-CN" dirty="0" smtClean="0">
                <a:solidFill>
                  <a:schemeClr val="tx1"/>
                </a:solidFill>
                <a:latin typeface="Franklin Gothic Medium" pitchFamily="34" charset="0"/>
                <a:ea typeface="SimSun" pitchFamily="2" charset="-122"/>
                <a:cs typeface="Calibri" pitchFamily="34" charset="0"/>
              </a:rPr>
              <a:t>innovation</a:t>
            </a:r>
          </a:p>
          <a:p>
            <a:pPr marL="800100" lvl="3" indent="-342900">
              <a:spcAft>
                <a:spcPct val="85000"/>
              </a:spcAft>
              <a:buClr>
                <a:srgbClr val="B0271C"/>
              </a:buClr>
              <a:buFont typeface="Wingdings 2"/>
              <a:buChar char=""/>
              <a:tabLst>
                <a:tab pos="2684463" algn="l"/>
              </a:tabLst>
            </a:pPr>
            <a:r>
              <a:rPr lang="en-US" i="1" dirty="0" smtClean="0"/>
              <a:t>several </a:t>
            </a:r>
            <a:r>
              <a:rPr lang="en-US" i="1" dirty="0"/>
              <a:t>challenges that has to be over-win to develop sustainable business </a:t>
            </a:r>
            <a:r>
              <a:rPr lang="en-US" i="1" dirty="0" smtClean="0"/>
              <a:t>models</a:t>
            </a:r>
            <a:endParaRPr lang="en-US" i="1" dirty="0">
              <a:latin typeface="Franklin Gothic Medium" pitchFamily="34" charset="0"/>
            </a:endParaRPr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3" algn="l" rtl="0">
              <a:spcBef>
                <a:spcPct val="0"/>
              </a:spcBef>
            </a:pPr>
            <a:r>
              <a:rPr lang="en-GB" altLang="zh-CN" dirty="0">
                <a:solidFill>
                  <a:srgbClr val="0000CC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>F</a:t>
            </a:r>
            <a:r>
              <a:rPr lang="en-GB" altLang="zh-CN" dirty="0" smtClean="0">
                <a:solidFill>
                  <a:srgbClr val="0000CC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>rom </a:t>
            </a:r>
            <a:r>
              <a:rPr lang="en-GB" altLang="zh-CN" dirty="0" smtClean="0">
                <a:solidFill>
                  <a:srgbClr val="0000CC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>single to complex </a:t>
            </a:r>
            <a:r>
              <a:rPr lang="en-GB" altLang="zh-CN" dirty="0" smtClean="0">
                <a:solidFill>
                  <a:srgbClr val="0000CC"/>
                </a:solidFill>
                <a:latin typeface="Calibri" pitchFamily="34" charset="0"/>
                <a:ea typeface="SimSun" pitchFamily="2" charset="-122"/>
                <a:cs typeface="Calibri" pitchFamily="34" charset="0"/>
              </a:rPr>
              <a:t>ecosystems </a:t>
            </a:r>
            <a:r>
              <a:rPr lang="en-GB" altLang="zh-CN" dirty="0" smtClean="0">
                <a:solidFill>
                  <a:srgbClr val="0000CC"/>
                </a:solidFill>
                <a:ea typeface="SimSun" pitchFamily="2" charset="-122"/>
                <a:cs typeface="Calibri" pitchFamily="34" charset="0"/>
              </a:rPr>
              <a:t/>
            </a:r>
            <a:br>
              <a:rPr lang="en-GB" altLang="zh-CN" dirty="0" smtClean="0">
                <a:solidFill>
                  <a:srgbClr val="0000CC"/>
                </a:solidFill>
                <a:ea typeface="SimSun" pitchFamily="2" charset="-122"/>
                <a:cs typeface="Calibri" pitchFamily="34" charset="0"/>
              </a:rPr>
            </a:br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076663"/>
              </p:ext>
            </p:extLst>
          </p:nvPr>
        </p:nvGraphicFramePr>
        <p:xfrm>
          <a:off x="179511" y="1700808"/>
          <a:ext cx="8640960" cy="2250371"/>
        </p:xfrm>
        <a:graphic>
          <a:graphicData uri="http://schemas.openxmlformats.org/drawingml/2006/table">
            <a:tbl>
              <a:tblPr/>
              <a:tblGrid>
                <a:gridCol w="1235138"/>
                <a:gridCol w="1085120"/>
                <a:gridCol w="1383487"/>
                <a:gridCol w="1233470"/>
                <a:gridCol w="1235138"/>
                <a:gridCol w="1233470"/>
                <a:gridCol w="1235137"/>
              </a:tblGrid>
              <a:tr h="797808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Innovations (EHR)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Single market 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charset="0"/>
                        <a:ea typeface="MS PGothic" pitchFamily="34" charset="-128"/>
                        <a:cs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Social innovation (Digital patient) </a:t>
                      </a:r>
                      <a:endParaRPr kumimoji="0" lang="fr-F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" charset="0"/>
                        <a:ea typeface="MS PGothic" pitchFamily="34" charset="-128"/>
                        <a:cs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795338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Technological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innovations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economic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effectiveness 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 New Roman" pitchFamily="18" charset="0"/>
                        </a:rPr>
                        <a:t>One single application/enterprise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Social innovations in business, civil society, state </a:t>
                      </a: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" charset="0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Information/ organizations 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Process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Quality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Costs Control 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Participation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Collective expertise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Procedures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" charset="0"/>
                          <a:ea typeface="MS PGothic" pitchFamily="34" charset="-128"/>
                          <a:cs typeface="Times" charset="0"/>
                        </a:rPr>
                        <a:t>Behaviours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" charset="0"/>
                        <a:ea typeface="MS PGothic" pitchFamily="34" charset="-128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FFF"/>
                    </a:solidFill>
                  </a:tcPr>
                </a:tc>
              </a:tr>
            </a:tbl>
          </a:graphicData>
        </a:graphic>
      </p:graphicFrame>
      <p:sp>
        <p:nvSpPr>
          <p:cNvPr id="4" name="Rektangel 3"/>
          <p:cNvSpPr/>
          <p:nvPr/>
        </p:nvSpPr>
        <p:spPr>
          <a:xfrm>
            <a:off x="467544" y="4509120"/>
            <a:ext cx="8100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i="1" dirty="0" err="1" smtClean="0">
                <a:latin typeface="Franklin Gothic Medium" pitchFamily="34" charset="0"/>
                <a:cs typeface="Calibri" pitchFamily="34" charset="0"/>
              </a:rPr>
              <a:t>Partnership</a:t>
            </a:r>
            <a:r>
              <a:rPr lang="de-DE" sz="1600" i="1" dirty="0" smtClean="0">
                <a:latin typeface="Franklin Gothic Medium" pitchFamily="34" charset="0"/>
                <a:cs typeface="Calibri" pitchFamily="34" charset="0"/>
              </a:rPr>
              <a:t> </a:t>
            </a:r>
            <a:r>
              <a:rPr lang="de-DE" sz="1600" i="1" dirty="0" err="1" smtClean="0">
                <a:latin typeface="Franklin Gothic Medium" pitchFamily="34" charset="0"/>
                <a:cs typeface="Calibri" pitchFamily="34" charset="0"/>
              </a:rPr>
              <a:t>between</a:t>
            </a:r>
            <a:r>
              <a:rPr lang="de-DE" sz="1600" i="1" dirty="0" smtClean="0">
                <a:latin typeface="Franklin Gothic Medium" pitchFamily="34" charset="0"/>
                <a:cs typeface="Calibri" pitchFamily="34" charset="0"/>
              </a:rPr>
              <a:t> </a:t>
            </a:r>
            <a:r>
              <a:rPr lang="de-DE" sz="1600" i="1" dirty="0" err="1" smtClean="0">
                <a:latin typeface="Franklin Gothic Medium" pitchFamily="34" charset="0"/>
                <a:cs typeface="Calibri" pitchFamily="34" charset="0"/>
              </a:rPr>
              <a:t>governement</a:t>
            </a:r>
            <a:r>
              <a:rPr lang="de-DE" sz="1600" i="1" dirty="0" smtClean="0">
                <a:latin typeface="Franklin Gothic Medium" pitchFamily="34" charset="0"/>
                <a:cs typeface="Calibri" pitchFamily="34" charset="0"/>
              </a:rPr>
              <a:t> ,</a:t>
            </a:r>
            <a:r>
              <a:rPr lang="en-US" sz="1600" i="1" dirty="0" smtClean="0">
                <a:latin typeface="Franklin Gothic Medium" pitchFamily="34" charset="0"/>
                <a:cs typeface="Calibri" pitchFamily="34" charset="0"/>
              </a:rPr>
              <a:t>non-profits and/or private organizations, academia, and all levels of government</a:t>
            </a:r>
          </a:p>
          <a:p>
            <a:r>
              <a:rPr lang="en-US" sz="1600" dirty="0" smtClean="0">
                <a:latin typeface="Franklin Gothic Medium" pitchFamily="34" charset="0"/>
              </a:rPr>
              <a:t>social </a:t>
            </a:r>
            <a:r>
              <a:rPr lang="en-US" sz="1600" dirty="0">
                <a:latin typeface="Franklin Gothic Medium" pitchFamily="34" charset="0"/>
              </a:rPr>
              <a:t>in both their ends and their means </a:t>
            </a:r>
            <a:r>
              <a:rPr lang="en-US" sz="1600" dirty="0" smtClean="0">
                <a:latin typeface="Franklin Gothic Medium" pitchFamily="34" charset="0"/>
              </a:rPr>
              <a:t>– </a:t>
            </a:r>
            <a:r>
              <a:rPr lang="en-US" sz="1600" dirty="0">
                <a:latin typeface="Franklin Gothic Medium" pitchFamily="34" charset="0"/>
              </a:rPr>
              <a:t>new ideas, products, services and models that simultaneously meet social needs (more effectively than alternatives) and create new social relationships or collaborations</a:t>
            </a:r>
            <a:r>
              <a:rPr lang="en-US" sz="1600" dirty="0" smtClean="0">
                <a:latin typeface="Franklin Gothic Medium" pitchFamily="34" charset="0"/>
              </a:rPr>
              <a:t>. </a:t>
            </a:r>
            <a:r>
              <a:rPr lang="sv-SE" sz="1600" dirty="0" smtClean="0">
                <a:latin typeface="Franklin Gothic Medium" pitchFamily="34" charset="0"/>
              </a:rPr>
              <a:t>(02/02/2015 </a:t>
            </a:r>
            <a:r>
              <a:rPr lang="sv-SE" sz="1600" dirty="0">
                <a:latin typeface="Franklin Gothic Medium" pitchFamily="34" charset="0"/>
              </a:rPr>
              <a:t>EU)</a:t>
            </a:r>
            <a:endParaRPr lang="en-US" sz="1600" dirty="0">
              <a:latin typeface="Franklin Gothic Medium" pitchFamily="34" charset="0"/>
            </a:endParaRPr>
          </a:p>
          <a:p>
            <a:endParaRPr lang="sv-SE" sz="1600" i="1" dirty="0">
              <a:latin typeface="Franklin Gothic 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 Box 6"/>
          <p:cNvSpPr txBox="1">
            <a:spLocks noChangeArrowheads="1"/>
          </p:cNvSpPr>
          <p:nvPr/>
        </p:nvSpPr>
        <p:spPr bwMode="auto">
          <a:xfrm>
            <a:off x="519113" y="-26988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 err="1" smtClean="0">
                <a:latin typeface="Calibri" pitchFamily="34" charset="0"/>
              </a:rPr>
              <a:t>Changing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 smtClean="0">
                <a:latin typeface="Calibri" pitchFamily="34" charset="0"/>
              </a:rPr>
              <a:t>roles</a:t>
            </a:r>
            <a:r>
              <a:rPr lang="de-DE" sz="2000" dirty="0" smtClean="0">
                <a:latin typeface="Calibri" pitchFamily="34" charset="0"/>
              </a:rPr>
              <a:t>: </a:t>
            </a:r>
            <a:r>
              <a:rPr lang="de-DE" sz="2000" dirty="0" err="1" smtClean="0">
                <a:latin typeface="Calibri" pitchFamily="34" charset="0"/>
              </a:rPr>
              <a:t>Buyers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 smtClean="0">
                <a:latin typeface="Calibri" pitchFamily="34" charset="0"/>
              </a:rPr>
              <a:t>and</a:t>
            </a:r>
            <a:r>
              <a:rPr lang="de-DE" sz="2000" dirty="0" smtClean="0">
                <a:latin typeface="Calibri" pitchFamily="34" charset="0"/>
              </a:rPr>
              <a:t> Sellers / </a:t>
            </a:r>
            <a:r>
              <a:rPr lang="de-DE" sz="2000" dirty="0">
                <a:latin typeface="Calibri" pitchFamily="34" charset="0"/>
              </a:rPr>
              <a:t>S</a:t>
            </a:r>
            <a:r>
              <a:rPr lang="de-DE" sz="2000" dirty="0" smtClean="0">
                <a:latin typeface="Calibri" pitchFamily="34" charset="0"/>
              </a:rPr>
              <a:t>ellers </a:t>
            </a:r>
            <a:r>
              <a:rPr lang="de-DE" sz="2000" dirty="0" err="1" smtClean="0">
                <a:latin typeface="Calibri" pitchFamily="34" charset="0"/>
              </a:rPr>
              <a:t>and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>
                <a:latin typeface="Calibri" pitchFamily="34" charset="0"/>
              </a:rPr>
              <a:t>S</a:t>
            </a:r>
            <a:r>
              <a:rPr lang="de-DE" sz="2000" dirty="0" smtClean="0">
                <a:latin typeface="Calibri" pitchFamily="34" charset="0"/>
              </a:rPr>
              <a:t>ellers/ </a:t>
            </a:r>
            <a:r>
              <a:rPr lang="de-DE" sz="2000" dirty="0" err="1">
                <a:latin typeface="Calibri" pitchFamily="34" charset="0"/>
              </a:rPr>
              <a:t>B</a:t>
            </a:r>
            <a:r>
              <a:rPr lang="de-DE" sz="2000" dirty="0" err="1" smtClean="0">
                <a:latin typeface="Calibri" pitchFamily="34" charset="0"/>
              </a:rPr>
              <a:t>uyers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 smtClean="0">
                <a:latin typeface="Calibri" pitchFamily="34" charset="0"/>
              </a:rPr>
              <a:t>and</a:t>
            </a:r>
            <a:r>
              <a:rPr lang="de-DE" sz="2000" dirty="0" smtClean="0">
                <a:latin typeface="Calibri" pitchFamily="34" charset="0"/>
              </a:rPr>
              <a:t> </a:t>
            </a:r>
            <a:r>
              <a:rPr lang="de-DE" sz="2000" dirty="0" err="1">
                <a:latin typeface="Calibri" pitchFamily="34" charset="0"/>
              </a:rPr>
              <a:t>B</a:t>
            </a:r>
            <a:r>
              <a:rPr lang="de-DE" sz="2000" dirty="0" err="1" smtClean="0">
                <a:latin typeface="Calibri" pitchFamily="34" charset="0"/>
              </a:rPr>
              <a:t>uyers</a:t>
            </a:r>
            <a:r>
              <a:rPr lang="de-DE" sz="2000" dirty="0" smtClean="0">
                <a:latin typeface="Calibri" pitchFamily="34" charset="0"/>
              </a:rPr>
              <a:t> </a:t>
            </a:r>
            <a:endParaRPr lang="de-DE" sz="2000" dirty="0">
              <a:latin typeface="Calibri" pitchFamily="34" charset="0"/>
            </a:endParaRPr>
          </a:p>
        </p:txBody>
      </p:sp>
      <p:sp>
        <p:nvSpPr>
          <p:cNvPr id="74757" name="Rectangle 7"/>
          <p:cNvSpPr>
            <a:spLocks noChangeArrowheads="1"/>
          </p:cNvSpPr>
          <p:nvPr/>
        </p:nvSpPr>
        <p:spPr bwMode="auto">
          <a:xfrm>
            <a:off x="251520" y="4869160"/>
            <a:ext cx="51125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+mj-lt"/>
              </a:rPr>
              <a:t>Goods, services ,products or models</a:t>
            </a:r>
          </a:p>
          <a:p>
            <a:r>
              <a:rPr lang="en-US" sz="1200" dirty="0" smtClean="0">
                <a:latin typeface="+mj-lt"/>
              </a:rPr>
              <a:t>That meet social needs</a:t>
            </a:r>
          </a:p>
          <a:p>
            <a:r>
              <a:rPr lang="en-US" sz="1200" dirty="0" smtClean="0">
                <a:latin typeface="+mj-lt"/>
              </a:rPr>
              <a:t> (more effectively</a:t>
            </a:r>
          </a:p>
          <a:p>
            <a:r>
              <a:rPr lang="en-US" sz="1200" dirty="0" smtClean="0">
                <a:latin typeface="+mj-lt"/>
              </a:rPr>
              <a:t> than alternatives) and create </a:t>
            </a:r>
          </a:p>
          <a:p>
            <a:r>
              <a:rPr lang="en-US" sz="1200" dirty="0" smtClean="0">
                <a:latin typeface="+mj-lt"/>
              </a:rPr>
              <a:t>new social relationships or </a:t>
            </a:r>
          </a:p>
          <a:p>
            <a:r>
              <a:rPr lang="en-US" sz="1200" dirty="0" smtClean="0">
                <a:latin typeface="+mj-lt"/>
              </a:rPr>
              <a:t>Collaborations</a:t>
            </a:r>
          </a:p>
          <a:p>
            <a:r>
              <a:rPr lang="en-GB" sz="1200" dirty="0" smtClean="0">
                <a:latin typeface="+mj-lt"/>
              </a:rPr>
              <a:t>Social innovations are new practices </a:t>
            </a:r>
          </a:p>
          <a:p>
            <a:r>
              <a:rPr lang="en-GB" sz="1200" dirty="0" smtClean="0">
                <a:latin typeface="+mj-lt"/>
              </a:rPr>
              <a:t>for resolving societal challenges, </a:t>
            </a:r>
          </a:p>
          <a:p>
            <a:r>
              <a:rPr lang="en-GB" sz="1200" dirty="0" smtClean="0">
                <a:latin typeface="+mj-lt"/>
              </a:rPr>
              <a:t>which are adopted and utilized by the individuals,</a:t>
            </a:r>
          </a:p>
          <a:p>
            <a:r>
              <a:rPr lang="en-GB" sz="1200" dirty="0" smtClean="0">
                <a:latin typeface="+mj-lt"/>
              </a:rPr>
              <a:t> social groups and organizations concerned</a:t>
            </a:r>
            <a:endParaRPr lang="en-GB" sz="1200" dirty="0">
              <a:latin typeface="+mj-lt"/>
            </a:endParaRPr>
          </a:p>
        </p:txBody>
      </p:sp>
      <p:sp>
        <p:nvSpPr>
          <p:cNvPr id="91144" name="Oval 8"/>
          <p:cNvSpPr>
            <a:spLocks noChangeArrowheads="1"/>
          </p:cNvSpPr>
          <p:nvPr/>
        </p:nvSpPr>
        <p:spPr bwMode="auto">
          <a:xfrm>
            <a:off x="539552" y="2636912"/>
            <a:ext cx="4681537" cy="2016125"/>
          </a:xfrm>
          <a:prstGeom prst="ellipse">
            <a:avLst/>
          </a:prstGeom>
          <a:solidFill>
            <a:srgbClr val="FFFF99"/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AT" sz="180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827584" y="3212976"/>
            <a:ext cx="24593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1" dirty="0" smtClean="0">
                <a:latin typeface="Calibri" pitchFamily="34" charset="0"/>
              </a:rPr>
              <a:t>The Market</a:t>
            </a:r>
          </a:p>
          <a:p>
            <a:r>
              <a:rPr lang="de-DE" sz="1600" b="1" dirty="0" smtClean="0">
                <a:latin typeface="Calibri" pitchFamily="34" charset="0"/>
              </a:rPr>
              <a:t>Products </a:t>
            </a:r>
            <a:r>
              <a:rPr lang="de-DE" sz="1600" b="1" dirty="0" err="1" smtClean="0">
                <a:latin typeface="Calibri" pitchFamily="34" charset="0"/>
              </a:rPr>
              <a:t>and</a:t>
            </a:r>
            <a:endParaRPr lang="de-DE" sz="1600" b="1" dirty="0">
              <a:latin typeface="Calibri" pitchFamily="34" charset="0"/>
            </a:endParaRPr>
          </a:p>
          <a:p>
            <a:r>
              <a:rPr lang="de-DE" sz="1600" b="1" dirty="0" smtClean="0">
                <a:latin typeface="Calibri" pitchFamily="34" charset="0"/>
              </a:rPr>
              <a:t>Services</a:t>
            </a:r>
          </a:p>
          <a:p>
            <a:r>
              <a:rPr lang="de-DE" sz="1600" b="1" dirty="0" smtClean="0">
                <a:latin typeface="Calibri" pitchFamily="34" charset="0"/>
              </a:rPr>
              <a:t>Price (</a:t>
            </a:r>
            <a:r>
              <a:rPr lang="de-DE" sz="1600" b="1" dirty="0" err="1" smtClean="0">
                <a:latin typeface="Calibri" pitchFamily="34" charset="0"/>
              </a:rPr>
              <a:t>demand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and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supply</a:t>
            </a:r>
            <a:r>
              <a:rPr lang="de-DE" sz="1600" b="1" dirty="0" smtClean="0">
                <a:latin typeface="Calibri" pitchFamily="34" charset="0"/>
              </a:rPr>
              <a:t>)</a:t>
            </a:r>
            <a:endParaRPr lang="de-DE" sz="1600" b="1" dirty="0">
              <a:latin typeface="Calibri" pitchFamily="34" charset="0"/>
            </a:endParaRP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7604148" y="3705225"/>
            <a:ext cx="13239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>
                <a:latin typeface="Franklin Gothic Medium" pitchFamily="34" charset="0"/>
              </a:rPr>
              <a:t>Public </a:t>
            </a:r>
            <a:r>
              <a:rPr lang="de-DE" sz="1200" b="1" dirty="0" err="1" smtClean="0">
                <a:latin typeface="Franklin Gothic Medium" pitchFamily="34" charset="0"/>
              </a:rPr>
              <a:t>sector</a:t>
            </a:r>
            <a:endParaRPr lang="de-DE" sz="1200" b="1" dirty="0" smtClean="0">
              <a:latin typeface="Franklin Gothic Medium" pitchFamily="34" charset="0"/>
            </a:endParaRPr>
          </a:p>
          <a:p>
            <a:pPr algn="r"/>
            <a:r>
              <a:rPr lang="de-DE" sz="1200" b="1" dirty="0" smtClean="0">
                <a:latin typeface="Franklin Gothic Medium" pitchFamily="34" charset="0"/>
              </a:rPr>
              <a:t>Society</a:t>
            </a:r>
            <a:endParaRPr lang="de-DE" sz="1200" b="1" dirty="0">
              <a:latin typeface="Franklin Gothic Medium" pitchFamily="34" charset="0"/>
            </a:endParaRPr>
          </a:p>
          <a:p>
            <a:pPr algn="r"/>
            <a:r>
              <a:rPr lang="de-DE" sz="1200" b="1" dirty="0" smtClean="0">
                <a:latin typeface="Franklin Gothic Medium" pitchFamily="34" charset="0"/>
              </a:rPr>
              <a:t>Non-pro</a:t>
            </a:r>
            <a:r>
              <a:rPr lang="de-DE" sz="1200" b="1" dirty="0" smtClean="0">
                <a:latin typeface="Calibri" pitchFamily="34" charset="0"/>
              </a:rPr>
              <a:t>fit</a:t>
            </a:r>
          </a:p>
          <a:p>
            <a:pPr algn="r"/>
            <a:r>
              <a:rPr lang="de-DE" sz="1200" b="1" i="1" dirty="0" err="1" smtClean="0">
                <a:solidFill>
                  <a:srgbClr val="0000FF"/>
                </a:solidFill>
                <a:latin typeface="Calibri" pitchFamily="34" charset="0"/>
              </a:rPr>
              <a:t>Taxes</a:t>
            </a:r>
            <a:endParaRPr lang="de-DE" sz="1200" b="1" i="1" dirty="0" smtClean="0">
              <a:solidFill>
                <a:srgbClr val="0000FF"/>
              </a:solidFill>
              <a:latin typeface="Calibri" pitchFamily="34" charset="0"/>
            </a:endParaRPr>
          </a:p>
          <a:p>
            <a:pPr algn="r"/>
            <a:r>
              <a:rPr lang="de-DE" sz="1200" b="1" i="1" dirty="0" err="1" smtClean="0">
                <a:solidFill>
                  <a:srgbClr val="0000FF"/>
                </a:solidFill>
                <a:latin typeface="Calibri" pitchFamily="34" charset="0"/>
              </a:rPr>
              <a:t>Reimbursements</a:t>
            </a:r>
            <a:r>
              <a:rPr lang="de-DE" sz="1200" b="1" i="1" dirty="0" smtClean="0">
                <a:solidFill>
                  <a:srgbClr val="0000FF"/>
                </a:solidFill>
                <a:latin typeface="Calibri" pitchFamily="34" charset="0"/>
              </a:rPr>
              <a:t>  </a:t>
            </a:r>
            <a:endParaRPr lang="de-DE" sz="1200" b="1" i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1147" name="Oval 11"/>
          <p:cNvSpPr>
            <a:spLocks noChangeArrowheads="1"/>
          </p:cNvSpPr>
          <p:nvPr/>
        </p:nvSpPr>
        <p:spPr bwMode="auto">
          <a:xfrm>
            <a:off x="2267744" y="3068960"/>
            <a:ext cx="3097213" cy="1439863"/>
          </a:xfrm>
          <a:prstGeom prst="ellipse">
            <a:avLst/>
          </a:prstGeom>
          <a:gradFill rotWithShape="1">
            <a:gsLst>
              <a:gs pos="0">
                <a:srgbClr val="CCECFF">
                  <a:alpha val="24001"/>
                </a:srgbClr>
              </a:gs>
              <a:gs pos="100000">
                <a:srgbClr val="5E6D76">
                  <a:alpha val="74001"/>
                </a:srgbClr>
              </a:gs>
            </a:gsLst>
            <a:lin ang="0" scaled="1"/>
          </a:gradFill>
          <a:ln w="952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de-DE" sz="1600" dirty="0">
              <a:solidFill>
                <a:schemeClr val="accent2"/>
              </a:solidFill>
              <a:latin typeface="Calibri" pitchFamily="34" charset="0"/>
            </a:endParaRPr>
          </a:p>
          <a:p>
            <a:pPr algn="ctr"/>
            <a:r>
              <a:rPr lang="de-DE" sz="1800" b="1" dirty="0" smtClean="0">
                <a:latin typeface="Calibri" pitchFamily="34" charset="0"/>
              </a:rPr>
              <a:t>Society/</a:t>
            </a:r>
            <a:r>
              <a:rPr lang="de-DE" sz="1800" b="1" dirty="0" err="1" smtClean="0">
                <a:latin typeface="Calibri" pitchFamily="34" charset="0"/>
              </a:rPr>
              <a:t>Consumers</a:t>
            </a:r>
            <a:endParaRPr lang="de-DE" sz="1800" b="1" dirty="0">
              <a:latin typeface="Calibri" pitchFamily="34" charset="0"/>
            </a:endParaRPr>
          </a:p>
          <a:p>
            <a:pPr algn="ctr"/>
            <a:endParaRPr lang="de-DE" sz="2000" b="1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1148" name="Oval 12" descr="Kleine Schachfelder"/>
          <p:cNvSpPr>
            <a:spLocks noChangeArrowheads="1"/>
          </p:cNvSpPr>
          <p:nvPr/>
        </p:nvSpPr>
        <p:spPr bwMode="auto">
          <a:xfrm>
            <a:off x="3708400" y="4724400"/>
            <a:ext cx="4679950" cy="1944688"/>
          </a:xfrm>
          <a:prstGeom prst="ellipse">
            <a:avLst/>
          </a:prstGeom>
          <a:pattFill prst="smCheck">
            <a:fgClr>
              <a:schemeClr val="hlink"/>
            </a:fgClr>
            <a:bgClr>
              <a:srgbClr val="FFFFFF"/>
            </a:bgClr>
          </a:pattFill>
          <a:ln w="952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de-DE" sz="1600">
              <a:solidFill>
                <a:schemeClr val="accent2"/>
              </a:solidFill>
              <a:latin typeface="Calibri" pitchFamily="34" charset="0"/>
            </a:endParaRPr>
          </a:p>
          <a:p>
            <a:pPr algn="ctr"/>
            <a:endParaRPr lang="de-DE" sz="1800" b="1">
              <a:solidFill>
                <a:srgbClr val="0000FF"/>
              </a:solidFill>
              <a:latin typeface="Calibri" pitchFamily="34" charset="0"/>
            </a:endParaRPr>
          </a:p>
          <a:p>
            <a:pPr algn="ctr"/>
            <a:endParaRPr lang="de-DE" sz="20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1149" name="Text Box 13"/>
          <p:cNvSpPr txBox="1">
            <a:spLocks noChangeArrowheads="1"/>
          </p:cNvSpPr>
          <p:nvPr/>
        </p:nvSpPr>
        <p:spPr bwMode="auto">
          <a:xfrm>
            <a:off x="4643438" y="4976813"/>
            <a:ext cx="2541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 dirty="0" smtClean="0">
                <a:latin typeface="Calibri" pitchFamily="34" charset="0"/>
              </a:rPr>
              <a:t>Society/Co-producers</a:t>
            </a:r>
            <a:endParaRPr lang="de-DE" sz="2000" b="1" dirty="0">
              <a:latin typeface="Calibri" pitchFamily="34" charset="0"/>
            </a:endParaRPr>
          </a:p>
        </p:txBody>
      </p:sp>
      <p:sp>
        <p:nvSpPr>
          <p:cNvPr id="91150" name="Oval 14"/>
          <p:cNvSpPr>
            <a:spLocks noChangeArrowheads="1"/>
          </p:cNvSpPr>
          <p:nvPr/>
        </p:nvSpPr>
        <p:spPr bwMode="auto">
          <a:xfrm>
            <a:off x="5219700" y="5157788"/>
            <a:ext cx="2879725" cy="1295400"/>
          </a:xfrm>
          <a:prstGeom prst="ellipse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AT" sz="180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5652120" y="5589588"/>
            <a:ext cx="391243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600" b="1" dirty="0" smtClean="0">
                <a:latin typeface="Calibri" pitchFamily="34" charset="0"/>
              </a:rPr>
              <a:t>Co-</a:t>
            </a:r>
            <a:r>
              <a:rPr lang="de-DE" sz="1600" b="1" dirty="0" err="1" smtClean="0">
                <a:latin typeface="Calibri" pitchFamily="34" charset="0"/>
              </a:rPr>
              <a:t>production</a:t>
            </a:r>
            <a:r>
              <a:rPr lang="de-DE" sz="1600" b="1" dirty="0" smtClean="0">
                <a:latin typeface="Calibri" pitchFamily="34" charset="0"/>
              </a:rPr>
              <a:t> </a:t>
            </a:r>
          </a:p>
          <a:p>
            <a:r>
              <a:rPr lang="de-DE" sz="1600" b="1" dirty="0" err="1" smtClean="0">
                <a:latin typeface="Calibri" pitchFamily="34" charset="0"/>
              </a:rPr>
              <a:t>Social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challenges</a:t>
            </a:r>
            <a:endParaRPr lang="de-DE" sz="1600" b="1" dirty="0" smtClean="0">
              <a:latin typeface="Calibri" pitchFamily="34" charset="0"/>
            </a:endParaRPr>
          </a:p>
          <a:p>
            <a:r>
              <a:rPr lang="de-DE" sz="1600" b="1" dirty="0" err="1" smtClean="0">
                <a:latin typeface="Calibri" pitchFamily="34" charset="0"/>
              </a:rPr>
              <a:t>Goods</a:t>
            </a:r>
            <a:r>
              <a:rPr lang="de-DE" sz="1600" b="1" dirty="0" smtClean="0">
                <a:latin typeface="Calibri" pitchFamily="34" charset="0"/>
              </a:rPr>
              <a:t>, </a:t>
            </a:r>
            <a:r>
              <a:rPr lang="de-DE" sz="1600" b="1" dirty="0" err="1" smtClean="0">
                <a:latin typeface="Calibri" pitchFamily="34" charset="0"/>
              </a:rPr>
              <a:t>services</a:t>
            </a:r>
            <a:r>
              <a:rPr lang="de-DE" sz="1600" b="1" dirty="0" smtClean="0">
                <a:latin typeface="Calibri" pitchFamily="34" charset="0"/>
              </a:rPr>
              <a:t>, </a:t>
            </a:r>
            <a:r>
              <a:rPr lang="de-DE" sz="1600" b="1" dirty="0" err="1" smtClean="0">
                <a:latin typeface="Calibri" pitchFamily="34" charset="0"/>
              </a:rPr>
              <a:t>products</a:t>
            </a:r>
            <a:r>
              <a:rPr lang="de-DE" sz="1600" b="1" dirty="0" smtClean="0">
                <a:latin typeface="Calibri" pitchFamily="34" charset="0"/>
              </a:rPr>
              <a:t> , </a:t>
            </a:r>
            <a:r>
              <a:rPr lang="de-DE" sz="1600" b="1" dirty="0" err="1" smtClean="0">
                <a:latin typeface="Calibri" pitchFamily="34" charset="0"/>
              </a:rPr>
              <a:t>models</a:t>
            </a:r>
            <a:endParaRPr lang="de-DE" sz="1600" b="1" dirty="0" smtClean="0">
              <a:latin typeface="Calibri" pitchFamily="34" charset="0"/>
            </a:endParaRPr>
          </a:p>
          <a:p>
            <a:r>
              <a:rPr lang="de-DE" sz="1600" b="1" dirty="0" err="1" smtClean="0">
                <a:latin typeface="Calibri" pitchFamily="34" charset="0"/>
              </a:rPr>
              <a:t>Patients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understand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his</a:t>
            </a:r>
            <a:r>
              <a:rPr lang="de-DE" sz="1600" b="1" dirty="0" smtClean="0">
                <a:latin typeface="Calibri" pitchFamily="34" charset="0"/>
              </a:rPr>
              <a:t>/her </a:t>
            </a:r>
            <a:r>
              <a:rPr lang="de-DE" sz="1600" b="1" dirty="0" err="1" smtClean="0">
                <a:latin typeface="Calibri" pitchFamily="34" charset="0"/>
              </a:rPr>
              <a:t>health</a:t>
            </a:r>
            <a:r>
              <a:rPr lang="de-DE" sz="1600" b="1" dirty="0" smtClean="0">
                <a:latin typeface="Calibri" pitchFamily="34" charset="0"/>
              </a:rPr>
              <a:t> </a:t>
            </a:r>
            <a:r>
              <a:rPr lang="de-DE" sz="1600" b="1" dirty="0" err="1" smtClean="0">
                <a:latin typeface="Calibri" pitchFamily="34" charset="0"/>
              </a:rPr>
              <a:t>issues</a:t>
            </a:r>
            <a:endParaRPr lang="de-DE" sz="1600" b="1" dirty="0">
              <a:latin typeface="Calibri" pitchFamily="34" charset="0"/>
            </a:endParaRP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5796136" y="1484784"/>
            <a:ext cx="2741263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>
                <a:latin typeface="+mj-lt"/>
              </a:rPr>
              <a:t>Society </a:t>
            </a:r>
            <a:r>
              <a:rPr lang="de-DE" sz="1600" dirty="0" err="1">
                <a:latin typeface="+mj-lt"/>
              </a:rPr>
              <a:t>becomes</a:t>
            </a:r>
            <a:r>
              <a:rPr lang="de-DE" sz="1600" dirty="0">
                <a:latin typeface="+mj-lt"/>
              </a:rPr>
              <a:t> an </a:t>
            </a:r>
          </a:p>
          <a:p>
            <a:r>
              <a:rPr lang="de-DE" sz="1600" dirty="0" err="1">
                <a:latin typeface="+mj-lt"/>
              </a:rPr>
              <a:t>annex</a:t>
            </a:r>
            <a:r>
              <a:rPr lang="de-DE" sz="1600" dirty="0">
                <a:latin typeface="+mj-lt"/>
              </a:rPr>
              <a:t> </a:t>
            </a:r>
            <a:r>
              <a:rPr lang="de-DE" sz="1600" dirty="0" err="1">
                <a:latin typeface="+mj-lt"/>
              </a:rPr>
              <a:t>to</a:t>
            </a:r>
            <a:r>
              <a:rPr lang="de-DE" sz="1600" dirty="0">
                <a:latin typeface="+mj-lt"/>
              </a:rPr>
              <a:t> </a:t>
            </a:r>
            <a:r>
              <a:rPr lang="de-DE" sz="1600" dirty="0" err="1">
                <a:latin typeface="+mj-lt"/>
              </a:rPr>
              <a:t>the</a:t>
            </a:r>
            <a:r>
              <a:rPr lang="de-DE" sz="1600" dirty="0">
                <a:latin typeface="+mj-lt"/>
              </a:rPr>
              <a:t> </a:t>
            </a:r>
            <a:r>
              <a:rPr lang="de-DE" sz="1600" dirty="0" err="1">
                <a:latin typeface="+mj-lt"/>
              </a:rPr>
              <a:t>economy</a:t>
            </a:r>
            <a:r>
              <a:rPr lang="de-DE" sz="1600" dirty="0">
                <a:latin typeface="+mj-lt"/>
              </a:rPr>
              <a:t> </a:t>
            </a:r>
          </a:p>
          <a:p>
            <a:r>
              <a:rPr lang="de-DE" sz="1600" dirty="0">
                <a:latin typeface="+mj-lt"/>
              </a:rPr>
              <a:t>and </a:t>
            </a:r>
            <a:r>
              <a:rPr lang="de-DE" sz="1600" dirty="0" err="1" smtClean="0">
                <a:latin typeface="+mj-lt"/>
              </a:rPr>
              <a:t>market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forces</a:t>
            </a:r>
            <a:endParaRPr lang="de-DE" sz="1600" dirty="0" smtClean="0">
              <a:latin typeface="+mj-lt"/>
            </a:endParaRPr>
          </a:p>
          <a:p>
            <a:r>
              <a:rPr lang="de-DE" sz="1600" dirty="0" smtClean="0">
                <a:latin typeface="+mj-lt"/>
              </a:rPr>
              <a:t>Individual </a:t>
            </a:r>
            <a:r>
              <a:rPr lang="de-DE" sz="1600" dirty="0" err="1" smtClean="0">
                <a:latin typeface="+mj-lt"/>
              </a:rPr>
              <a:t>participation</a:t>
            </a:r>
            <a:endParaRPr lang="de-DE" sz="1600" dirty="0" smtClean="0">
              <a:latin typeface="+mj-lt"/>
            </a:endParaRPr>
          </a:p>
          <a:p>
            <a:r>
              <a:rPr lang="de-DE" sz="1600" dirty="0" err="1">
                <a:latin typeface="+mj-lt"/>
              </a:rPr>
              <a:t>c</a:t>
            </a:r>
            <a:r>
              <a:rPr lang="de-DE" sz="1600" dirty="0" err="1" smtClean="0">
                <a:latin typeface="+mj-lt"/>
              </a:rPr>
              <a:t>ollaboration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of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stakeholders</a:t>
            </a:r>
            <a:endParaRPr lang="de-DE" sz="1600" dirty="0" smtClean="0">
              <a:latin typeface="+mj-lt"/>
            </a:endParaRPr>
          </a:p>
          <a:p>
            <a:r>
              <a:rPr lang="de-DE" sz="1600" dirty="0" err="1" smtClean="0">
                <a:latin typeface="+mj-lt"/>
              </a:rPr>
              <a:t>Interdisciplinarit</a:t>
            </a:r>
            <a:r>
              <a:rPr lang="de-DE" sz="1600" dirty="0" err="1">
                <a:latin typeface="+mj-lt"/>
              </a:rPr>
              <a:t>y</a:t>
            </a:r>
            <a:endParaRPr lang="de-DE" sz="1600" dirty="0">
              <a:latin typeface="+mj-lt"/>
            </a:endParaRPr>
          </a:p>
          <a:p>
            <a:endParaRPr lang="de-AT" sz="18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7" name="Oval 34"/>
          <p:cNvSpPr>
            <a:spLocks noChangeArrowheads="1"/>
          </p:cNvSpPr>
          <p:nvPr/>
        </p:nvSpPr>
        <p:spPr bwMode="auto">
          <a:xfrm>
            <a:off x="3635375" y="4365625"/>
            <a:ext cx="5508625" cy="2492375"/>
          </a:xfrm>
          <a:prstGeom prst="ellipse">
            <a:avLst/>
          </a:prstGeom>
          <a:noFill/>
          <a:ln w="28575">
            <a:solidFill>
              <a:srgbClr val="008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" name="Text Box 35"/>
          <p:cNvSpPr txBox="1">
            <a:spLocks noChangeArrowheads="1"/>
          </p:cNvSpPr>
          <p:nvPr/>
        </p:nvSpPr>
        <p:spPr bwMode="auto">
          <a:xfrm>
            <a:off x="6660232" y="4509120"/>
            <a:ext cx="1768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800" b="1" dirty="0" smtClean="0">
                <a:latin typeface="Calibri" pitchFamily="34" charset="0"/>
              </a:rPr>
              <a:t>Environment</a:t>
            </a:r>
            <a:endParaRPr lang="de-DE" sz="1800" b="1" dirty="0">
              <a:latin typeface="Calibri" pitchFamily="34" charset="0"/>
            </a:endParaRPr>
          </a:p>
        </p:txBody>
      </p:sp>
      <p:sp>
        <p:nvSpPr>
          <p:cNvPr id="91153" name="AutoShape 17"/>
          <p:cNvSpPr>
            <a:spLocks noChangeArrowheads="1"/>
          </p:cNvSpPr>
          <p:nvPr/>
        </p:nvSpPr>
        <p:spPr bwMode="auto">
          <a:xfrm>
            <a:off x="0" y="404664"/>
            <a:ext cx="4572000" cy="2232248"/>
          </a:xfrm>
          <a:prstGeom prst="cloudCallout">
            <a:avLst>
              <a:gd name="adj1" fmla="val 62236"/>
              <a:gd name="adj2" fmla="val 26852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NZ" sz="1400" i="1" dirty="0" smtClean="0">
                <a:latin typeface="+mj-lt"/>
              </a:rPr>
              <a:t>Buyers and sellers transact business.  A market exists whenever there is buying and selling</a:t>
            </a:r>
            <a:endParaRPr lang="en-NZ" i="1" dirty="0" smtClean="0">
              <a:latin typeface="+mj-lt"/>
            </a:endParaRPr>
          </a:p>
          <a:p>
            <a:r>
              <a:rPr lang="de-DE" sz="1400" dirty="0" smtClean="0">
                <a:latin typeface="+mj-lt"/>
              </a:rPr>
              <a:t>T</a:t>
            </a:r>
            <a:r>
              <a:rPr lang="en-NZ" sz="1400" dirty="0" smtClean="0">
                <a:latin typeface="+mj-lt"/>
              </a:rPr>
              <a:t>he law of Demand.  </a:t>
            </a:r>
            <a:r>
              <a:rPr lang="en-NZ" sz="1400" i="1" dirty="0" smtClean="0">
                <a:latin typeface="+mj-lt"/>
              </a:rPr>
              <a:t>As price increases the quantity demanded will decrease and as  price decreases the quantity demanded will decrease</a:t>
            </a:r>
            <a:endParaRPr lang="en-NZ" sz="1400" dirty="0" smtClean="0">
              <a:latin typeface="+mj-lt"/>
            </a:endParaRPr>
          </a:p>
          <a:p>
            <a:pPr algn="ctr"/>
            <a:endParaRPr lang="de-DE" sz="18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4" grpId="0" animBg="1"/>
      <p:bldP spid="91145" grpId="0"/>
      <p:bldP spid="91146" grpId="0"/>
      <p:bldP spid="91147" grpId="0" animBg="1"/>
      <p:bldP spid="91148" grpId="0" animBg="1"/>
      <p:bldP spid="91149" grpId="0"/>
      <p:bldP spid="91150" grpId="0" animBg="1"/>
      <p:bldP spid="91151" grpId="0"/>
      <p:bldP spid="91152" grpId="0"/>
      <p:bldP spid="17" grpId="0" animBg="1"/>
      <p:bldP spid="18" grpId="0"/>
      <p:bldP spid="911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Societal innovation:  A National Health Account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Initiative from the Swedish Ministry of Health and Social Affairs</a:t>
            </a:r>
          </a:p>
          <a:p>
            <a:r>
              <a:rPr lang="en-US" sz="2400" dirty="0" smtClean="0"/>
              <a:t>An “account” where all citizens can save, overview and manage health information</a:t>
            </a:r>
          </a:p>
          <a:p>
            <a:pPr lvl="1"/>
            <a:r>
              <a:rPr lang="en-US" sz="2000" dirty="0" smtClean="0"/>
              <a:t>Personal identity </a:t>
            </a:r>
          </a:p>
          <a:p>
            <a:pPr lvl="1"/>
            <a:r>
              <a:rPr lang="en-US" sz="2000" dirty="0" smtClean="0"/>
              <a:t>Electronic signature</a:t>
            </a:r>
          </a:p>
          <a:p>
            <a:r>
              <a:rPr lang="en-US" sz="2400" dirty="0" smtClean="0"/>
              <a:t>Third-party applications can be connected to the account</a:t>
            </a:r>
          </a:p>
          <a:p>
            <a:pPr lvl="1"/>
            <a:r>
              <a:rPr lang="en-US" sz="2000" dirty="0" smtClean="0"/>
              <a:t>Fitness, relatives, alternative medicine, primary and specialized care</a:t>
            </a:r>
          </a:p>
          <a:p>
            <a:r>
              <a:rPr lang="en-US" sz="2400" dirty="0" smtClean="0"/>
              <a:t>The Swedish eHealth Agency will certify third-parties according to ethical and technical requirements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0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r>
              <a:rPr lang="sv-SE" sz="2000" dirty="0" err="1" smtClean="0">
                <a:latin typeface="Arial" pitchFamily="34" charset="0"/>
              </a:rPr>
              <a:t>Virtual</a:t>
            </a:r>
            <a:r>
              <a:rPr lang="sv-SE" sz="2000" dirty="0" smtClean="0">
                <a:latin typeface="Arial" pitchFamily="34" charset="0"/>
              </a:rPr>
              <a:t> and digital  </a:t>
            </a:r>
            <a:endParaRPr sz="2000" b="0" dirty="0" smtClean="0">
              <a:latin typeface="Calibri" pitchFamily="34" charset="0"/>
              <a:ea typeface="MS PGothic" pitchFamily="34" charset="-128"/>
            </a:endParaRPr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304800" y="990600"/>
            <a:ext cx="8839200" cy="5338763"/>
            <a:chOff x="304800" y="990600"/>
            <a:chExt cx="8839200" cy="5338762"/>
          </a:xfrm>
        </p:grpSpPr>
        <p:sp>
          <p:nvSpPr>
            <p:cNvPr id="2" name="Rectangle 1"/>
            <p:cNvSpPr/>
            <p:nvPr/>
          </p:nvSpPr>
          <p:spPr>
            <a:xfrm>
              <a:off x="2133600" y="1833563"/>
              <a:ext cx="2095500" cy="231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>
                <a:solidFill>
                  <a:srgbClr val="5F5F5F"/>
                </a:solidFill>
                <a:cs typeface="Arial" charset="0"/>
              </a:endParaRPr>
            </a:p>
          </p:txBody>
        </p:sp>
        <p:grpSp>
          <p:nvGrpSpPr>
            <p:cNvPr id="4" name="Group 64"/>
            <p:cNvGrpSpPr>
              <a:grpSpLocks/>
            </p:cNvGrpSpPr>
            <p:nvPr/>
          </p:nvGrpSpPr>
          <p:grpSpPr bwMode="auto">
            <a:xfrm>
              <a:off x="4214813" y="995362"/>
              <a:ext cx="2566987" cy="4425950"/>
              <a:chOff x="2559" y="576"/>
              <a:chExt cx="1617" cy="2788"/>
            </a:xfrm>
          </p:grpSpPr>
          <p:sp>
            <p:nvSpPr>
              <p:cNvPr id="17458" name="AutoShape 50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1392" cy="480"/>
              </a:xfrm>
              <a:prstGeom prst="roundRect">
                <a:avLst>
                  <a:gd name="adj" fmla="val 10120"/>
                </a:avLst>
              </a:prstGeom>
              <a:gradFill rotWithShape="1">
                <a:gsLst>
                  <a:gs pos="0">
                    <a:schemeClr val="accent1">
                      <a:alpha val="27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23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335" name="TextBox 52"/>
              <p:cNvSpPr txBox="1">
                <a:spLocks noChangeArrowheads="1"/>
              </p:cNvSpPr>
              <p:nvPr/>
            </p:nvSpPr>
            <p:spPr bwMode="auto">
              <a:xfrm>
                <a:off x="2736" y="1248"/>
                <a:ext cx="1104" cy="210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marL="117475" indent="-117475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200" b="1" dirty="0" smtClean="0">
                    <a:latin typeface="Calibri" pitchFamily="34" charset="0"/>
                  </a:rPr>
                  <a:t>Interactions with HC</a:t>
                </a:r>
                <a:endParaRPr lang="en-US" sz="600" b="1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 Messages </a:t>
                </a: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 Health tips</a:t>
                </a: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 Questions</a:t>
                </a: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None/>
                  <a:defRPr/>
                </a:pPr>
                <a:endParaRPr lang="en-US" sz="700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None/>
                  <a:defRPr/>
                </a:pPr>
                <a:r>
                  <a:rPr lang="en-US" sz="1200" b="1" dirty="0" smtClean="0">
                    <a:latin typeface="Calibri" pitchFamily="34" charset="0"/>
                  </a:rPr>
                  <a:t>Engagement Tools</a:t>
                </a:r>
                <a:endParaRPr lang="en-US" sz="1200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Biometric feedback</a:t>
                </a: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 smtClean="0">
                  <a:latin typeface="Calibri" pitchFamily="34" charset="0"/>
                </a:endParaRP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>
                  <a:latin typeface="Calibri" pitchFamily="34" charset="0"/>
                </a:endParaRP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Incentives</a:t>
                </a: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    - Carrots</a:t>
                </a: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r>
                  <a:rPr lang="en-US" sz="1200" dirty="0">
                    <a:latin typeface="Calibri" pitchFamily="34" charset="0"/>
                  </a:rPr>
                  <a:t> </a:t>
                </a:r>
                <a:r>
                  <a:rPr lang="en-US" sz="1200" dirty="0" smtClean="0">
                    <a:latin typeface="Calibri" pitchFamily="34" charset="0"/>
                  </a:rPr>
                  <a:t>   - Sticks</a:t>
                </a: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Friends &amp; Community</a:t>
                </a: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>
                  <a:latin typeface="Calibri" pitchFamily="34" charset="0"/>
                </a:endParaRPr>
              </a:p>
              <a:p>
                <a:pPr marL="0" indent="0" eaLnBrk="1" hangingPunct="1">
                  <a:buClr>
                    <a:srgbClr val="79AA3E"/>
                  </a:buClr>
                  <a:defRPr/>
                </a:pPr>
                <a:endParaRPr lang="en-US" sz="1200" dirty="0" smtClean="0">
                  <a:latin typeface="Calibri" pitchFamily="34" charset="0"/>
                </a:endParaRPr>
              </a:p>
              <a:p>
                <a:pPr eaLnBrk="1" hangingPunct="1">
                  <a:buClr>
                    <a:srgbClr val="79AA3E"/>
                  </a:buClr>
                  <a:buFont typeface="Wingdings" pitchFamily="2" charset="2"/>
                  <a:buChar char="§"/>
                  <a:defRPr/>
                </a:pPr>
                <a:r>
                  <a:rPr lang="en-US" sz="1200" dirty="0" smtClean="0">
                    <a:latin typeface="Calibri" pitchFamily="34" charset="0"/>
                  </a:rPr>
                  <a:t>Competition</a:t>
                </a:r>
              </a:p>
            </p:txBody>
          </p:sp>
          <p:sp>
            <p:nvSpPr>
              <p:cNvPr id="73" name="AutoShape 24"/>
              <p:cNvSpPr>
                <a:spLocks noChangeArrowheads="1"/>
              </p:cNvSpPr>
              <p:nvPr/>
            </p:nvSpPr>
            <p:spPr bwMode="auto">
              <a:xfrm>
                <a:off x="3984" y="1165"/>
                <a:ext cx="192" cy="2199"/>
              </a:xfrm>
              <a:prstGeom prst="rightArrow">
                <a:avLst>
                  <a:gd name="adj1" fmla="val 60509"/>
                  <a:gd name="adj2" fmla="val 100000"/>
                </a:avLst>
              </a:prstGeom>
              <a:solidFill>
                <a:srgbClr val="C8E0AC"/>
              </a:solidFill>
              <a:ln>
                <a:noFill/>
              </a:ln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>
                  <a:latin typeface="+mn-lt"/>
                </a:endParaRPr>
              </a:p>
            </p:txBody>
          </p:sp>
          <p:sp>
            <p:nvSpPr>
              <p:cNvPr id="14391" name="TextBox 73"/>
              <p:cNvSpPr txBox="1">
                <a:spLocks noChangeArrowheads="1"/>
              </p:cNvSpPr>
              <p:nvPr/>
            </p:nvSpPr>
            <p:spPr bwMode="auto">
              <a:xfrm>
                <a:off x="2559" y="624"/>
                <a:ext cx="1398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 smtClean="0">
                    <a:latin typeface="Calibri" pitchFamily="34" charset="0"/>
                  </a:rPr>
                  <a:t>Tools </a:t>
                </a:r>
                <a:r>
                  <a:rPr lang="en-US" sz="1400" b="1" dirty="0">
                    <a:latin typeface="Calibri" pitchFamily="34" charset="0"/>
                  </a:rPr>
                  <a:t>for Self-Management</a:t>
                </a:r>
              </a:p>
              <a:p>
                <a:r>
                  <a:rPr lang="en-US" sz="1000" dirty="0">
                    <a:latin typeface="Calibri" pitchFamily="34" charset="0"/>
                  </a:rPr>
                  <a:t>(Mobile, Web &amp; Email)</a:t>
                </a:r>
              </a:p>
            </p:txBody>
          </p:sp>
        </p:grpSp>
        <p:sp>
          <p:nvSpPr>
            <p:cNvPr id="17456" name="AutoShape 48"/>
            <p:cNvSpPr>
              <a:spLocks noChangeArrowheads="1"/>
            </p:cNvSpPr>
            <p:nvPr/>
          </p:nvSpPr>
          <p:spPr bwMode="auto">
            <a:xfrm>
              <a:off x="304800" y="995363"/>
              <a:ext cx="1676400" cy="762000"/>
            </a:xfrm>
            <a:prstGeom prst="roundRect">
              <a:avLst>
                <a:gd name="adj" fmla="val 10120"/>
              </a:avLst>
            </a:prstGeom>
            <a:gradFill rotWithShape="1">
              <a:gsLst>
                <a:gs pos="0">
                  <a:schemeClr val="accent1">
                    <a:alpha val="27000"/>
                  </a:schemeClr>
                </a:gs>
                <a:gs pos="100000">
                  <a:schemeClr val="accent1">
                    <a:gamma/>
                    <a:shade val="46275"/>
                    <a:invGamma/>
                    <a:alpha val="23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536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1000" y="2138363"/>
              <a:ext cx="568325" cy="56832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7"/>
                </a:srgbClr>
              </a:outerShdw>
            </a:effectLst>
            <a:extLst/>
          </p:spPr>
        </p:pic>
        <p:pic>
          <p:nvPicPr>
            <p:cNvPr id="1536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7575" y="4046537"/>
              <a:ext cx="266700" cy="357187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8"/>
                </a:srgbClr>
              </a:outerShdw>
            </a:effectLst>
            <a:extLst/>
          </p:spPr>
        </p:pic>
        <p:pic>
          <p:nvPicPr>
            <p:cNvPr id="15366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5788" y="4056062"/>
              <a:ext cx="228600" cy="32702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7"/>
                </a:srgbClr>
              </a:outerShdw>
            </a:effectLst>
            <a:extLst/>
          </p:spPr>
        </p:pic>
        <p:pic>
          <p:nvPicPr>
            <p:cNvPr id="15367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33425" y="3684587"/>
              <a:ext cx="300038" cy="296862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8"/>
                </a:srgbClr>
              </a:outerShdw>
            </a:effectLst>
            <a:extLst/>
          </p:spPr>
        </p:pic>
        <p:pic>
          <p:nvPicPr>
            <p:cNvPr id="15368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95425" y="3684587"/>
              <a:ext cx="300038" cy="296862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8"/>
                </a:srgbClr>
              </a:outerShdw>
            </a:effectLst>
            <a:extLst/>
          </p:spPr>
        </p:pic>
        <p:pic>
          <p:nvPicPr>
            <p:cNvPr id="15369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19188" y="3684587"/>
              <a:ext cx="300037" cy="296862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8"/>
                </a:srgbClr>
              </a:outerShdw>
            </a:effectLst>
            <a:extLst/>
          </p:spPr>
        </p:pic>
        <p:pic>
          <p:nvPicPr>
            <p:cNvPr id="15370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3813" y="4046537"/>
              <a:ext cx="268287" cy="357187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8"/>
                </a:srgbClr>
              </a:outerShdw>
            </a:effectLst>
            <a:extLst/>
          </p:spPr>
        </p:pic>
        <p:sp>
          <p:nvSpPr>
            <p:cNvPr id="14350" name="TextBox 3"/>
            <p:cNvSpPr txBox="1">
              <a:spLocks noChangeArrowheads="1"/>
            </p:cNvSpPr>
            <p:nvPr/>
          </p:nvSpPr>
          <p:spPr bwMode="auto">
            <a:xfrm>
              <a:off x="946150" y="2495550"/>
              <a:ext cx="914400" cy="26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Born: 1966</a:t>
              </a: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66800" y="2138362"/>
              <a:ext cx="525463" cy="358775"/>
              <a:chOff x="1066800" y="3690303"/>
              <a:chExt cx="990600" cy="594360"/>
            </a:xfrm>
          </p:grpSpPr>
          <p:pic>
            <p:nvPicPr>
              <p:cNvPr id="15405" name="Picture 1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066800" y="3690305"/>
                <a:ext cx="990600" cy="59436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dist="17961" dir="2700000" algn="ctr" rotWithShape="0">
                  <a:srgbClr val="507029">
                    <a:alpha val="74997"/>
                  </a:srgbClr>
                </a:outerShdw>
              </a:effectLst>
              <a:extLst/>
            </p:spPr>
          </p:pic>
          <p:sp>
            <p:nvSpPr>
              <p:cNvPr id="5" name="5-Point Star 4"/>
              <p:cNvSpPr/>
              <p:nvPr/>
            </p:nvSpPr>
            <p:spPr>
              <a:xfrm>
                <a:off x="1865864" y="3842840"/>
                <a:ext cx="77811" cy="76267"/>
              </a:xfrm>
              <a:prstGeom prst="star5">
                <a:avLst/>
              </a:prstGeom>
              <a:solidFill>
                <a:srgbClr val="FF0000"/>
              </a:solidFill>
              <a:ln>
                <a:solidFill>
                  <a:srgbClr val="CC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pic>
          <p:nvPicPr>
            <p:cNvPr id="14352" name="Picture 2" descr="Healthrageous-Step4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79413" y="3111500"/>
              <a:ext cx="1401762" cy="555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3" name="TextBox 55"/>
            <p:cNvSpPr txBox="1">
              <a:spLocks noChangeArrowheads="1"/>
            </p:cNvSpPr>
            <p:nvPr/>
          </p:nvSpPr>
          <p:spPr bwMode="auto">
            <a:xfrm>
              <a:off x="304800" y="2824162"/>
              <a:ext cx="16478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Health Habit Profile</a:t>
              </a:r>
              <a:endParaRPr lang="en-US"/>
            </a:p>
          </p:txBody>
        </p:sp>
        <p:sp>
          <p:nvSpPr>
            <p:cNvPr id="14354" name="TextBox 56"/>
            <p:cNvSpPr txBox="1">
              <a:spLocks noChangeArrowheads="1"/>
            </p:cNvSpPr>
            <p:nvPr/>
          </p:nvSpPr>
          <p:spPr bwMode="auto">
            <a:xfrm>
              <a:off x="304800" y="1833562"/>
              <a:ext cx="15240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latin typeface="Calibri" pitchFamily="34" charset="0"/>
                </a:rPr>
                <a:t>Demographic Profile</a:t>
              </a:r>
            </a:p>
          </p:txBody>
        </p:sp>
        <p:pic>
          <p:nvPicPr>
            <p:cNvPr id="14355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17575" y="3683000"/>
              <a:ext cx="363538" cy="36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6" name="TextBox 102"/>
            <p:cNvSpPr txBox="1">
              <a:spLocks noChangeArrowheads="1"/>
            </p:cNvSpPr>
            <p:nvPr/>
          </p:nvSpPr>
          <p:spPr bwMode="auto">
            <a:xfrm>
              <a:off x="304800" y="4500562"/>
              <a:ext cx="19050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09538" indent="-109538">
                <a:buFont typeface="Arial" pitchFamily="34" charset="0"/>
                <a:buChar char="•"/>
              </a:pPr>
              <a:r>
                <a:rPr lang="en-US" sz="1200" dirty="0" smtClean="0">
                  <a:latin typeface="Calibri" pitchFamily="34" charset="0"/>
                </a:rPr>
                <a:t>Self-assessments</a:t>
              </a:r>
              <a:endParaRPr lang="en-US" sz="1200" dirty="0">
                <a:latin typeface="Calibri" pitchFamily="34" charset="0"/>
              </a:endParaRPr>
            </a:p>
            <a:p>
              <a:pPr marL="109538" indent="-109538">
                <a:buFont typeface="Arial" pitchFamily="34" charset="0"/>
                <a:buChar char="•"/>
              </a:pPr>
              <a:r>
                <a:rPr lang="en-US" sz="1200" dirty="0">
                  <a:latin typeface="Calibri" pitchFamily="34" charset="0"/>
                </a:rPr>
                <a:t>Tracking</a:t>
              </a:r>
              <a:endParaRPr lang="en-US" sz="1200" dirty="0"/>
            </a:p>
            <a:p>
              <a:pPr marL="109538" indent="-109538">
                <a:buFont typeface="Arial" pitchFamily="34" charset="0"/>
                <a:buChar char="•"/>
              </a:pPr>
              <a:r>
                <a:rPr lang="en-US" sz="1200" dirty="0">
                  <a:latin typeface="Calibri" pitchFamily="34" charset="0"/>
                </a:rPr>
                <a:t>Usage pattern</a:t>
              </a:r>
            </a:p>
            <a:p>
              <a:pPr marL="109538" indent="-109538">
                <a:buFont typeface="Arial" pitchFamily="34" charset="0"/>
                <a:buChar char="•"/>
              </a:pPr>
              <a:r>
                <a:rPr lang="en-US" sz="1200" dirty="0">
                  <a:latin typeface="Calibri" pitchFamily="34" charset="0"/>
                </a:rPr>
                <a:t>Social network</a:t>
              </a:r>
            </a:p>
          </p:txBody>
        </p:sp>
        <p:sp>
          <p:nvSpPr>
            <p:cNvPr id="87" name="AutoShape 24"/>
            <p:cNvSpPr>
              <a:spLocks noChangeArrowheads="1"/>
            </p:cNvSpPr>
            <p:nvPr/>
          </p:nvSpPr>
          <p:spPr bwMode="auto">
            <a:xfrm>
              <a:off x="1905000" y="1895475"/>
              <a:ext cx="304800" cy="3490912"/>
            </a:xfrm>
            <a:prstGeom prst="rightArrow">
              <a:avLst>
                <a:gd name="adj1" fmla="val 60509"/>
                <a:gd name="adj2" fmla="val 100000"/>
              </a:avLst>
            </a:prstGeom>
            <a:solidFill>
              <a:srgbClr val="C8E0AC"/>
            </a:solidFill>
            <a:ln>
              <a:noFill/>
            </a:ln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latin typeface="+mn-lt"/>
              </a:endParaRPr>
            </a:p>
          </p:txBody>
        </p:sp>
        <p:pic>
          <p:nvPicPr>
            <p:cNvPr id="14358" name="Picture 58" descr="http://t3.gstatic.com/images?q=tbn:ANd9GcQKMV0Q92R6U1vBLqgy30ALLO6L8yM3QgZ4lA5SHl1N_rbHtY3EeQ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17513" y="3709987"/>
              <a:ext cx="309562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9" name="TextBox 75"/>
            <p:cNvSpPr txBox="1">
              <a:spLocks noChangeArrowheads="1"/>
            </p:cNvSpPr>
            <p:nvPr/>
          </p:nvSpPr>
          <p:spPr bwMode="auto">
            <a:xfrm>
              <a:off x="381000" y="1071562"/>
              <a:ext cx="15621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Calibri" pitchFamily="34" charset="0"/>
                </a:rPr>
                <a:t>Individual Information</a:t>
              </a:r>
            </a:p>
          </p:txBody>
        </p:sp>
        <p:grpSp>
          <p:nvGrpSpPr>
            <p:cNvPr id="7" name="Group 62"/>
            <p:cNvGrpSpPr>
              <a:grpSpLocks/>
            </p:cNvGrpSpPr>
            <p:nvPr/>
          </p:nvGrpSpPr>
          <p:grpSpPr bwMode="auto">
            <a:xfrm>
              <a:off x="2133600" y="995362"/>
              <a:ext cx="2314575" cy="4805363"/>
              <a:chOff x="1230" y="576"/>
              <a:chExt cx="1458" cy="3027"/>
            </a:xfrm>
          </p:grpSpPr>
          <p:pic>
            <p:nvPicPr>
              <p:cNvPr id="14380" name="Picture 3" descr="C:\Users\Mary\Desktop\Picture1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238" y="1117"/>
                <a:ext cx="1396" cy="1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oup 53"/>
              <p:cNvGrpSpPr>
                <a:grpSpLocks/>
              </p:cNvGrpSpPr>
              <p:nvPr/>
            </p:nvGrpSpPr>
            <p:grpSpPr bwMode="auto">
              <a:xfrm>
                <a:off x="1230" y="576"/>
                <a:ext cx="1458" cy="3027"/>
                <a:chOff x="1230" y="576"/>
                <a:chExt cx="1458" cy="3027"/>
              </a:xfrm>
            </p:grpSpPr>
            <p:sp>
              <p:nvSpPr>
                <p:cNvPr id="17457" name="AutoShape 49"/>
                <p:cNvSpPr>
                  <a:spLocks noChangeArrowheads="1"/>
                </p:cNvSpPr>
                <p:nvPr/>
              </p:nvSpPr>
              <p:spPr bwMode="auto">
                <a:xfrm>
                  <a:off x="1248" y="576"/>
                  <a:ext cx="1200" cy="480"/>
                </a:xfrm>
                <a:prstGeom prst="roundRect">
                  <a:avLst>
                    <a:gd name="adj" fmla="val 10120"/>
                  </a:avLst>
                </a:prstGeom>
                <a:gradFill rotWithShape="1">
                  <a:gsLst>
                    <a:gs pos="0">
                      <a:schemeClr val="accent1">
                        <a:alpha val="27000"/>
                      </a:schemeClr>
                    </a:gs>
                    <a:gs pos="100000">
                      <a:schemeClr val="accent1">
                        <a:gamma/>
                        <a:shade val="46275"/>
                        <a:invGamma/>
                        <a:alpha val="23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383" name="Rectangle 48"/>
                <p:cNvSpPr>
                  <a:spLocks noChangeArrowheads="1"/>
                </p:cNvSpPr>
                <p:nvPr/>
              </p:nvSpPr>
              <p:spPr bwMode="auto">
                <a:xfrm>
                  <a:off x="1315" y="2653"/>
                  <a:ext cx="989" cy="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 marL="168275" indent="-168275"/>
                  <a:r>
                    <a:rPr lang="en-US" sz="1200" dirty="0">
                      <a:latin typeface="Calibri" pitchFamily="34" charset="0"/>
                    </a:rPr>
                    <a:t>Surveillance </a:t>
                  </a:r>
                  <a:endParaRPr lang="en-US" sz="1200" dirty="0" smtClean="0">
                    <a:latin typeface="Calibri" pitchFamily="34" charset="0"/>
                  </a:endParaRPr>
                </a:p>
                <a:p>
                  <a:pPr marL="168275" indent="-168275"/>
                  <a:r>
                    <a:rPr lang="en-US" sz="1200" dirty="0">
                      <a:latin typeface="Calibri" pitchFamily="34" charset="0"/>
                    </a:rPr>
                    <a:t>A</a:t>
                  </a:r>
                  <a:r>
                    <a:rPr lang="en-US" sz="1200" dirty="0" smtClean="0">
                      <a:latin typeface="Calibri" pitchFamily="34" charset="0"/>
                    </a:rPr>
                    <a:t>lerts </a:t>
                  </a:r>
                  <a:r>
                    <a:rPr lang="en-US" sz="1400" dirty="0" smtClean="0">
                      <a:latin typeface="Calibri" pitchFamily="34" charset="0"/>
                    </a:rPr>
                    <a:t>prevent</a:t>
                  </a:r>
                  <a:endParaRPr lang="en-US" sz="1400" b="1" dirty="0">
                    <a:latin typeface="Calibri" pitchFamily="34" charset="0"/>
                  </a:endParaRP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Real time information</a:t>
                  </a: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Big data</a:t>
                  </a: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Reduce incidence  or</a:t>
                  </a: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progression of chronic</a:t>
                  </a: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diseases </a:t>
                  </a:r>
                </a:p>
                <a:p>
                  <a:pPr marL="168275" indent="-168275"/>
                  <a:r>
                    <a:rPr lang="en-US" sz="1200" dirty="0" smtClean="0">
                      <a:latin typeface="Calibri" pitchFamily="34" charset="0"/>
                    </a:rPr>
                    <a:t>Nearly patients</a:t>
                  </a:r>
                </a:p>
              </p:txBody>
            </p:sp>
            <p:sp>
              <p:nvSpPr>
                <p:cNvPr id="59" name="AutoShape 24"/>
                <p:cNvSpPr>
                  <a:spLocks noChangeArrowheads="1"/>
                </p:cNvSpPr>
                <p:nvPr/>
              </p:nvSpPr>
              <p:spPr bwMode="auto">
                <a:xfrm>
                  <a:off x="2496" y="1185"/>
                  <a:ext cx="192" cy="2199"/>
                </a:xfrm>
                <a:prstGeom prst="rightArrow">
                  <a:avLst>
                    <a:gd name="adj1" fmla="val 60509"/>
                    <a:gd name="adj2" fmla="val 100000"/>
                  </a:avLst>
                </a:prstGeom>
                <a:solidFill>
                  <a:srgbClr val="C8E0AC"/>
                </a:solidFill>
                <a:ln>
                  <a:noFill/>
                </a:ln>
                <a:ex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b="1">
                    <a:latin typeface="+mn-lt"/>
                  </a:endParaRPr>
                </a:p>
              </p:txBody>
            </p:sp>
            <p:sp>
              <p:nvSpPr>
                <p:cNvPr id="14385" name="TextBox 77"/>
                <p:cNvSpPr txBox="1">
                  <a:spLocks noChangeArrowheads="1"/>
                </p:cNvSpPr>
                <p:nvPr/>
              </p:nvSpPr>
              <p:spPr bwMode="auto">
                <a:xfrm>
                  <a:off x="1230" y="644"/>
                  <a:ext cx="1212" cy="1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 b="1" dirty="0" smtClean="0">
                      <a:latin typeface="Calibri" pitchFamily="34" charset="0"/>
                    </a:rPr>
                    <a:t>Personalization </a:t>
                  </a:r>
                  <a:r>
                    <a:rPr lang="en-US" sz="1400" b="1" dirty="0">
                      <a:latin typeface="Calibri" pitchFamily="34" charset="0"/>
                    </a:rPr>
                    <a:t>Profile</a:t>
                  </a:r>
                </a:p>
              </p:txBody>
            </p:sp>
          </p:grpSp>
        </p:grpSp>
        <p:grpSp>
          <p:nvGrpSpPr>
            <p:cNvPr id="9" name="Group 57"/>
            <p:cNvGrpSpPr>
              <a:grpSpLocks/>
            </p:cNvGrpSpPr>
            <p:nvPr/>
          </p:nvGrpSpPr>
          <p:grpSpPr bwMode="auto">
            <a:xfrm>
              <a:off x="835025" y="5149850"/>
              <a:ext cx="7394575" cy="1179512"/>
              <a:chOff x="430" y="3241"/>
              <a:chExt cx="4658" cy="743"/>
            </a:xfrm>
          </p:grpSpPr>
          <p:sp>
            <p:nvSpPr>
              <p:cNvPr id="14376" name="TextBox 103"/>
              <p:cNvSpPr txBox="1">
                <a:spLocks noChangeArrowheads="1"/>
              </p:cNvSpPr>
              <p:nvPr/>
            </p:nvSpPr>
            <p:spPr bwMode="auto">
              <a:xfrm>
                <a:off x="624" y="3792"/>
                <a:ext cx="438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i="1">
                    <a:latin typeface="Calibri" pitchFamily="34" charset="0"/>
                  </a:rPr>
                  <a:t>Interactions tailored at </a:t>
                </a:r>
                <a:r>
                  <a:rPr lang="en-US" sz="1400" b="1" i="1">
                    <a:solidFill>
                      <a:schemeClr val="accent2"/>
                    </a:solidFill>
                    <a:latin typeface="Calibri" pitchFamily="34" charset="0"/>
                  </a:rPr>
                  <a:t>increasingly personal </a:t>
                </a:r>
                <a:r>
                  <a:rPr lang="en-US" sz="1400" b="1" i="1">
                    <a:latin typeface="Calibri" pitchFamily="34" charset="0"/>
                  </a:rPr>
                  <a:t>levels as more data is collected over time</a:t>
                </a:r>
              </a:p>
            </p:txBody>
          </p:sp>
          <p:cxnSp>
            <p:nvCxnSpPr>
              <p:cNvPr id="14377" name="Straight Connector 93"/>
              <p:cNvCxnSpPr>
                <a:cxnSpLocks noChangeShapeType="1"/>
              </p:cNvCxnSpPr>
              <p:nvPr/>
            </p:nvCxnSpPr>
            <p:spPr bwMode="auto">
              <a:xfrm flipH="1">
                <a:off x="430" y="3967"/>
                <a:ext cx="4658" cy="0"/>
              </a:xfrm>
              <a:prstGeom prst="line">
                <a:avLst/>
              </a:prstGeom>
              <a:noFill/>
              <a:ln w="76200" algn="ctr">
                <a:solidFill>
                  <a:srgbClr val="79AA3E"/>
                </a:solidFill>
                <a:round/>
                <a:headEnd/>
                <a:tailEnd/>
              </a:ln>
            </p:spPr>
          </p:cxnSp>
          <p:cxnSp>
            <p:nvCxnSpPr>
              <p:cNvPr id="14378" name="Straight Arrow Connector 9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15" y="3767"/>
                <a:ext cx="432" cy="2"/>
              </a:xfrm>
              <a:prstGeom prst="straightConnector1">
                <a:avLst/>
              </a:prstGeom>
              <a:noFill/>
              <a:ln w="76200" algn="ctr">
                <a:solidFill>
                  <a:srgbClr val="79AA3E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14379" name="Straight Connector 91"/>
              <p:cNvCxnSpPr>
                <a:cxnSpLocks noChangeShapeType="1"/>
              </p:cNvCxnSpPr>
              <p:nvPr/>
            </p:nvCxnSpPr>
            <p:spPr bwMode="auto">
              <a:xfrm>
                <a:off x="5066" y="3241"/>
                <a:ext cx="0" cy="726"/>
              </a:xfrm>
              <a:prstGeom prst="line">
                <a:avLst/>
              </a:prstGeom>
              <a:noFill/>
              <a:ln w="76200" algn="ctr">
                <a:solidFill>
                  <a:srgbClr val="79AA3E"/>
                </a:solidFill>
                <a:round/>
                <a:headEnd/>
                <a:tailEnd/>
              </a:ln>
            </p:spPr>
          </p:cxnSp>
        </p:grp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6781800" y="990600"/>
              <a:ext cx="2362200" cy="4432299"/>
              <a:chOff x="4176" y="573"/>
              <a:chExt cx="1488" cy="2792"/>
            </a:xfrm>
          </p:grpSpPr>
          <p:sp>
            <p:nvSpPr>
              <p:cNvPr id="17459" name="AutoShape 51"/>
              <p:cNvSpPr>
                <a:spLocks noChangeArrowheads="1"/>
              </p:cNvSpPr>
              <p:nvPr/>
            </p:nvSpPr>
            <p:spPr bwMode="auto">
              <a:xfrm>
                <a:off x="4176" y="576"/>
                <a:ext cx="1344" cy="480"/>
              </a:xfrm>
              <a:prstGeom prst="roundRect">
                <a:avLst>
                  <a:gd name="adj" fmla="val 10120"/>
                </a:avLst>
              </a:prstGeom>
              <a:gradFill rotWithShape="1">
                <a:gsLst>
                  <a:gs pos="0">
                    <a:schemeClr val="accent1">
                      <a:alpha val="27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23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pic>
            <p:nvPicPr>
              <p:cNvPr id="14371" name="Picture 70" descr="http://t3.gstatic.com/images?q=tbn:ANd9GcT8hhaDYlyO97mhpEbkhXIEhEHtpmocP67Xc06TtOFcgSIWscMJCw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147" y="1883"/>
                <a:ext cx="275" cy="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72" name="TextBox 35"/>
              <p:cNvSpPr txBox="1">
                <a:spLocks noChangeArrowheads="1"/>
              </p:cNvSpPr>
              <p:nvPr/>
            </p:nvSpPr>
            <p:spPr bwMode="auto">
              <a:xfrm>
                <a:off x="4237" y="1213"/>
                <a:ext cx="1427" cy="2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117475" indent="-117475"/>
                <a:r>
                  <a:rPr lang="en-US" sz="1200" b="1" dirty="0">
                    <a:latin typeface="Calibri" pitchFamily="34" charset="0"/>
                  </a:rPr>
                  <a:t>Engagement Profile</a:t>
                </a:r>
                <a:endParaRPr lang="en-US" sz="800" dirty="0">
                  <a:latin typeface="Calibri" pitchFamily="34" charset="0"/>
                </a:endParaRP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Biometric trends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Health habit modifications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Self-tracks most </a:t>
                </a:r>
                <a:r>
                  <a:rPr lang="en-US" sz="1200" dirty="0" smtClean="0">
                    <a:latin typeface="Calibri" pitchFamily="34" charset="0"/>
                  </a:rPr>
                  <a:t>days</a:t>
                </a:r>
                <a:endParaRPr lang="en-US" sz="1200" dirty="0">
                  <a:latin typeface="Calibri" pitchFamily="34" charset="0"/>
                </a:endParaRPr>
              </a:p>
              <a:p>
                <a:pPr marL="117475" indent="-117475"/>
                <a:endParaRPr lang="en-US" sz="1200" b="1" dirty="0">
                  <a:latin typeface="Calibri" pitchFamily="34" charset="0"/>
                </a:endParaRPr>
              </a:p>
              <a:p>
                <a:pPr marL="117475" indent="-117475"/>
                <a:endParaRPr lang="en-US" sz="1200" b="1" dirty="0">
                  <a:latin typeface="Calibri" pitchFamily="34" charset="0"/>
                </a:endParaRPr>
              </a:p>
              <a:p>
                <a:pPr marL="117475" indent="-117475"/>
                <a:endParaRPr lang="en-US" sz="1200" b="1" dirty="0">
                  <a:latin typeface="Calibri" pitchFamily="34" charset="0"/>
                </a:endParaRPr>
              </a:p>
              <a:p>
                <a:pPr marL="117475" indent="-117475"/>
                <a:endParaRPr lang="en-US" sz="1200" b="1" dirty="0">
                  <a:latin typeface="Calibri" pitchFamily="34" charset="0"/>
                </a:endParaRPr>
              </a:p>
              <a:p>
                <a:pPr marL="117475" indent="-117475"/>
                <a:r>
                  <a:rPr lang="en-US" sz="1200" b="1" dirty="0">
                    <a:latin typeface="Calibri" pitchFamily="34" charset="0"/>
                  </a:rPr>
                  <a:t>Outcomes</a:t>
                </a:r>
                <a:endParaRPr lang="en-US" sz="900" b="1" dirty="0">
                  <a:latin typeface="Calibri" pitchFamily="34" charset="0"/>
                </a:endParaRP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Weight 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Blood sugar 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Blood pressure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>
                    <a:latin typeface="Calibri" pitchFamily="34" charset="0"/>
                  </a:rPr>
                  <a:t> Physical activity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 smtClean="0">
                    <a:latin typeface="Calibri" pitchFamily="34" charset="0"/>
                  </a:rPr>
                  <a:t>Self </a:t>
                </a:r>
                <a:r>
                  <a:rPr lang="en-US" sz="1200" dirty="0">
                    <a:latin typeface="Calibri" pitchFamily="34" charset="0"/>
                  </a:rPr>
                  <a:t>assessment </a:t>
                </a:r>
                <a:r>
                  <a:rPr lang="en-US" sz="1200" dirty="0" smtClean="0">
                    <a:latin typeface="Calibri" pitchFamily="34" charset="0"/>
                  </a:rPr>
                  <a:t>responses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 smtClean="0">
                    <a:latin typeface="Calibri" pitchFamily="34" charset="0"/>
                  </a:rPr>
                  <a:t>Reallocation of resources</a:t>
                </a:r>
              </a:p>
              <a:p>
                <a:pPr marL="117475" indent="-117475">
                  <a:buClr>
                    <a:srgbClr val="79AA3E"/>
                  </a:buClr>
                  <a:buFont typeface="Wingdings" pitchFamily="2" charset="2"/>
                  <a:buChar char="§"/>
                </a:pPr>
                <a:r>
                  <a:rPr lang="en-US" sz="1200" dirty="0" smtClean="0">
                    <a:latin typeface="Calibri" pitchFamily="34" charset="0"/>
                  </a:rPr>
                  <a:t>Improve outcomes and life quality</a:t>
                </a:r>
              </a:p>
              <a:p>
                <a:pPr marL="117475" indent="-117475">
                  <a:buClr>
                    <a:srgbClr val="79AA3E"/>
                  </a:buClr>
                </a:pPr>
                <a:endParaRPr lang="en-US" sz="1200" dirty="0">
                  <a:latin typeface="Calibri" pitchFamily="34" charset="0"/>
                </a:endParaRPr>
              </a:p>
            </p:txBody>
          </p:sp>
          <p:pic>
            <p:nvPicPr>
              <p:cNvPr id="14373" name="Picture 34" descr="http://t3.gstatic.com/images?q=tbn:ANd9GcRvRCnGW0MLHnivI6lMGiBH5fQxelNCwIcwVXRcaVkzvqeK4LiuiQ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278" y="1880"/>
                <a:ext cx="391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74" name="TextBox 76"/>
              <p:cNvSpPr txBox="1">
                <a:spLocks noChangeArrowheads="1"/>
              </p:cNvSpPr>
              <p:nvPr/>
            </p:nvSpPr>
            <p:spPr bwMode="auto">
              <a:xfrm>
                <a:off x="4176" y="573"/>
                <a:ext cx="1345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alibri" pitchFamily="34" charset="0"/>
                  </a:rPr>
                  <a:t/>
                </a:r>
                <a:br>
                  <a:rPr lang="en-US" sz="1400" b="1" dirty="0">
                    <a:latin typeface="Calibri" pitchFamily="34" charset="0"/>
                  </a:rPr>
                </a:br>
                <a:r>
                  <a:rPr lang="en-US" sz="1400" b="1" dirty="0">
                    <a:latin typeface="Calibri" pitchFamily="34" charset="0"/>
                  </a:rPr>
                  <a:t>Health Behaviors &amp; </a:t>
                </a:r>
                <a:br>
                  <a:rPr lang="en-US" sz="1400" b="1" dirty="0">
                    <a:latin typeface="Calibri" pitchFamily="34" charset="0"/>
                  </a:rPr>
                </a:br>
                <a:r>
                  <a:rPr lang="en-US" sz="1400" b="1" dirty="0">
                    <a:latin typeface="Calibri" pitchFamily="34" charset="0"/>
                  </a:rPr>
                  <a:t>Measurable Outcomes</a:t>
                </a:r>
              </a:p>
            </p:txBody>
          </p:sp>
          <p:pic>
            <p:nvPicPr>
              <p:cNvPr id="14375" name="Picture 2" descr="http://www.blogcdn.com/www.parentdish.com/media/2010/02/pil-bottle425021010ah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4693" y="1880"/>
                <a:ext cx="441" cy="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363" name="Rectangle 63"/>
            <p:cNvSpPr>
              <a:spLocks noChangeArrowheads="1"/>
            </p:cNvSpPr>
            <p:nvPr/>
          </p:nvSpPr>
          <p:spPr bwMode="auto">
            <a:xfrm>
              <a:off x="2133600" y="1833562"/>
              <a:ext cx="1905000" cy="22860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sv-SE"/>
            </a:p>
          </p:txBody>
        </p:sp>
        <p:pic>
          <p:nvPicPr>
            <p:cNvPr id="14364" name="Picture 21" descr="t Cuff.jpg"/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724400" y="3340100"/>
              <a:ext cx="511175" cy="512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72100" y="4090987"/>
              <a:ext cx="228600" cy="327025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507029">
                  <a:alpha val="74997"/>
                </a:srgbClr>
              </a:outerShdw>
            </a:effectLst>
            <a:extLst/>
          </p:spPr>
        </p:pic>
        <p:pic>
          <p:nvPicPr>
            <p:cNvPr id="14366" name="Picture 52" descr="http://paulssupplies.com/images/walking%20sticks%20copy.jpg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683250" y="4056062"/>
              <a:ext cx="325438" cy="433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7" name="Picture 5" descr="Team_Final.png"/>
            <p:cNvPicPr>
              <a:picLocks noChangeAspect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514975" y="5106987"/>
              <a:ext cx="428625" cy="69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8" name="Picture 54" descr="http://mvpprograms.com/help/images/X-chartExample.jpg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362575" y="3386137"/>
              <a:ext cx="681038" cy="38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9" name="Picture 56" descr="http://www.techscreens.com/wp-content/uploads/2011/07/online-community.jpg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979988" y="4764087"/>
              <a:ext cx="469900" cy="385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 txBox="1">
            <a:spLocks noGrp="1"/>
          </p:cNvSpPr>
          <p:nvPr>
            <p:ph type="title"/>
          </p:nvPr>
        </p:nvSpPr>
        <p:spPr>
          <a:xfrm>
            <a:off x="251520" y="175819"/>
            <a:ext cx="86868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400" dirty="0" smtClean="0">
                <a:latin typeface="Arial" pitchFamily="34" charset="0"/>
              </a:rPr>
              <a:t>Business </a:t>
            </a:r>
            <a:r>
              <a:rPr lang="sv-SE" sz="2400" dirty="0" err="1" smtClean="0">
                <a:latin typeface="Arial" pitchFamily="34" charset="0"/>
              </a:rPr>
              <a:t>models</a:t>
            </a:r>
            <a:r>
              <a:rPr lang="sv-SE" sz="2400" dirty="0" smtClean="0">
                <a:latin typeface="Arial" pitchFamily="34" charset="0"/>
              </a:rPr>
              <a:t> for </a:t>
            </a:r>
            <a:r>
              <a:rPr lang="sv-SE" sz="2400" dirty="0" err="1" smtClean="0">
                <a:latin typeface="Arial" pitchFamily="34" charset="0"/>
              </a:rPr>
              <a:t>Outside</a:t>
            </a:r>
            <a:r>
              <a:rPr lang="sv-SE" sz="2400" dirty="0" smtClean="0">
                <a:latin typeface="Arial" pitchFamily="34" charset="0"/>
              </a:rPr>
              <a:t> and Inside </a:t>
            </a:r>
            <a:r>
              <a:rPr lang="sv-SE" sz="2400" dirty="0" err="1" smtClean="0">
                <a:latin typeface="Arial" pitchFamily="34" charset="0"/>
              </a:rPr>
              <a:t>providers</a:t>
            </a:r>
            <a:r>
              <a:rPr lang="sv-SE" sz="2400" dirty="0" smtClean="0">
                <a:latin typeface="Arial" pitchFamily="34" charset="0"/>
              </a:rPr>
              <a:t>/</a:t>
            </a:r>
            <a:r>
              <a:rPr lang="sv-SE" sz="2400" dirty="0" err="1" smtClean="0">
                <a:latin typeface="Arial" pitchFamily="34" charset="0"/>
              </a:rPr>
              <a:t>suppliers</a:t>
            </a:r>
            <a:r>
              <a:rPr lang="sv-SE" sz="2400" dirty="0" smtClean="0">
                <a:latin typeface="Arial" pitchFamily="34" charset="0"/>
              </a:rPr>
              <a:t>/</a:t>
            </a:r>
            <a:r>
              <a:rPr lang="sv-SE" sz="2400" dirty="0" err="1" smtClean="0">
                <a:latin typeface="Arial" pitchFamily="34" charset="0"/>
              </a:rPr>
              <a:t>Customers</a:t>
            </a:r>
            <a:endParaRPr sz="2400" dirty="0" smtClean="0">
              <a:latin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570195"/>
              </p:ext>
            </p:extLst>
          </p:nvPr>
        </p:nvGraphicFramePr>
        <p:xfrm>
          <a:off x="342900" y="957263"/>
          <a:ext cx="8459788" cy="5334282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4229894"/>
                <a:gridCol w="4229894"/>
              </a:tblGrid>
              <a:tr h="257307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Chronic</a:t>
                      </a:r>
                      <a:r>
                        <a:rPr lang="en-US" sz="2000" b="1" baseline="0" dirty="0" smtClean="0"/>
                        <a:t> Care Management</a:t>
                      </a:r>
                    </a:p>
                    <a:p>
                      <a:r>
                        <a:rPr lang="en-US" sz="2000" baseline="0" dirty="0" smtClean="0"/>
                        <a:t> </a:t>
                      </a:r>
                    </a:p>
                    <a:p>
                      <a:endParaRPr lang="en-US" sz="1600" baseline="0" dirty="0" smtClean="0"/>
                    </a:p>
                    <a:p>
                      <a:endParaRPr lang="en-US" sz="1600" baseline="0" dirty="0" smtClean="0"/>
                    </a:p>
                    <a:p>
                      <a:endParaRPr lang="en-US" sz="1600" baseline="0" dirty="0" smtClean="0"/>
                    </a:p>
                    <a:p>
                      <a:endParaRPr lang="en-US" sz="1600" baseline="0" dirty="0" smtClean="0"/>
                    </a:p>
                    <a:p>
                      <a:endParaRPr lang="en-US" sz="1600" baseline="0" dirty="0" smtClean="0"/>
                    </a:p>
                    <a:p>
                      <a:endParaRPr lang="en-US" sz="1600" baseline="0" dirty="0" smtClean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6120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Education</a:t>
                      </a:r>
                      <a:endParaRPr lang="en-US" sz="2000" b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Adherance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11278" name="Picture 16"/>
          <p:cNvPicPr>
            <a:picLocks noChangeAspect="1" noChangeArrowheads="1"/>
          </p:cNvPicPr>
          <p:nvPr/>
        </p:nvPicPr>
        <p:blipFill>
          <a:blip r:embed="rId2" cstate="print"/>
          <a:srcRect l="3769" t="17455" r="68002" b="21432"/>
          <a:stretch>
            <a:fillRect/>
          </a:stretch>
        </p:blipFill>
        <p:spPr bwMode="auto">
          <a:xfrm>
            <a:off x="3448050" y="4067175"/>
            <a:ext cx="868363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9" name="Rectangle 31"/>
          <p:cNvSpPr>
            <a:spLocks noChangeArrowheads="1"/>
          </p:cNvSpPr>
          <p:nvPr/>
        </p:nvSpPr>
        <p:spPr bwMode="auto">
          <a:xfrm>
            <a:off x="3455988" y="5491163"/>
            <a:ext cx="8763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 smtClean="0"/>
              <a:t>Pregnancy</a:t>
            </a:r>
            <a:endParaRPr lang="en-US" sz="1000" dirty="0"/>
          </a:p>
        </p:txBody>
      </p:sp>
      <p:pic>
        <p:nvPicPr>
          <p:cNvPr id="11281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6150" y="2595563"/>
            <a:ext cx="62865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6225" y="2493963"/>
            <a:ext cx="700088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3" name="Rectangle 36"/>
          <p:cNvSpPr>
            <a:spLocks noChangeArrowheads="1"/>
          </p:cNvSpPr>
          <p:nvPr/>
        </p:nvSpPr>
        <p:spPr bwMode="auto">
          <a:xfrm>
            <a:off x="1524000" y="3240088"/>
            <a:ext cx="1382713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Healthrageous</a:t>
            </a:r>
          </a:p>
        </p:txBody>
      </p:sp>
      <p:pic>
        <p:nvPicPr>
          <p:cNvPr id="11284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688" y="1504950"/>
            <a:ext cx="1347787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5" name="Picture 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0288" y="1450975"/>
            <a:ext cx="1271587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6" name="Rectangle 39"/>
          <p:cNvSpPr>
            <a:spLocks noChangeArrowheads="1"/>
          </p:cNvSpPr>
          <p:nvPr/>
        </p:nvSpPr>
        <p:spPr bwMode="auto">
          <a:xfrm>
            <a:off x="4833938" y="2249488"/>
            <a:ext cx="127317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Asthmapolis</a:t>
            </a:r>
          </a:p>
        </p:txBody>
      </p:sp>
      <p:pic>
        <p:nvPicPr>
          <p:cNvPr id="11287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025" y="1562100"/>
            <a:ext cx="690563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8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5038" y="1171575"/>
            <a:ext cx="140335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9" name="Rectangle 36"/>
          <p:cNvSpPr>
            <a:spLocks noChangeArrowheads="1"/>
          </p:cNvSpPr>
          <p:nvPr/>
        </p:nvSpPr>
        <p:spPr bwMode="auto">
          <a:xfrm>
            <a:off x="2176463" y="2057400"/>
            <a:ext cx="1427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AetnaPersonal </a:t>
            </a:r>
          </a:p>
          <a:p>
            <a:pPr algn="ctr" eaLnBrk="0" hangingPunct="0"/>
            <a:r>
              <a:rPr lang="en-US" sz="1000"/>
              <a:t>Health record</a:t>
            </a:r>
          </a:p>
        </p:txBody>
      </p:sp>
      <p:pic>
        <p:nvPicPr>
          <p:cNvPr id="11290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3413" y="1795463"/>
            <a:ext cx="695325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1" name="Picture 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45438" y="1600200"/>
            <a:ext cx="690562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2" name="Rectangle 39"/>
          <p:cNvSpPr>
            <a:spLocks noChangeArrowheads="1"/>
          </p:cNvSpPr>
          <p:nvPr/>
        </p:nvSpPr>
        <p:spPr bwMode="auto">
          <a:xfrm>
            <a:off x="7935913" y="2817813"/>
            <a:ext cx="7508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Heartwise</a:t>
            </a:r>
          </a:p>
        </p:txBody>
      </p:sp>
      <p:pic>
        <p:nvPicPr>
          <p:cNvPr id="11293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95863" y="2614613"/>
            <a:ext cx="958850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5" name="Rectangle 39"/>
          <p:cNvSpPr>
            <a:spLocks noChangeArrowheads="1"/>
          </p:cNvSpPr>
          <p:nvPr/>
        </p:nvSpPr>
        <p:spPr bwMode="auto">
          <a:xfrm>
            <a:off x="4699000" y="5618163"/>
            <a:ext cx="1495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CVS / Walgreens Application for Refills</a:t>
            </a:r>
          </a:p>
        </p:txBody>
      </p:sp>
      <p:pic>
        <p:nvPicPr>
          <p:cNvPr id="11296" name="Picture 26"/>
          <p:cNvPicPr>
            <a:picLocks noChangeAspect="1" noChangeArrowheads="1"/>
          </p:cNvPicPr>
          <p:nvPr/>
        </p:nvPicPr>
        <p:blipFill>
          <a:blip r:embed="rId12" cstate="print"/>
          <a:srcRect l="30888" t="1556" r="29778" b="444"/>
          <a:stretch>
            <a:fillRect/>
          </a:stretch>
        </p:blipFill>
        <p:spPr bwMode="auto">
          <a:xfrm>
            <a:off x="7835900" y="4146550"/>
            <a:ext cx="665163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7" name="Rectangle 39"/>
          <p:cNvSpPr>
            <a:spLocks noChangeArrowheads="1"/>
          </p:cNvSpPr>
          <p:nvPr/>
        </p:nvSpPr>
        <p:spPr bwMode="auto">
          <a:xfrm>
            <a:off x="7775575" y="5781675"/>
            <a:ext cx="7667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Pill Phone</a:t>
            </a:r>
          </a:p>
        </p:txBody>
      </p:sp>
      <p:pic>
        <p:nvPicPr>
          <p:cNvPr id="11298" name="Picture 27"/>
          <p:cNvPicPr>
            <a:picLocks noChangeAspect="1" noChangeArrowheads="1"/>
          </p:cNvPicPr>
          <p:nvPr/>
        </p:nvPicPr>
        <p:blipFill>
          <a:blip r:embed="rId13" cstate="print"/>
          <a:srcRect r="49016" b="1895"/>
          <a:stretch>
            <a:fillRect/>
          </a:stretch>
        </p:blipFill>
        <p:spPr bwMode="auto">
          <a:xfrm rot="680020">
            <a:off x="5407025" y="4421188"/>
            <a:ext cx="5905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9" name="Picture 28"/>
          <p:cNvPicPr>
            <a:picLocks noChangeAspect="1" noChangeArrowheads="1"/>
          </p:cNvPicPr>
          <p:nvPr/>
        </p:nvPicPr>
        <p:blipFill>
          <a:blip r:embed="rId14" cstate="print"/>
          <a:srcRect r="44792"/>
          <a:stretch>
            <a:fillRect/>
          </a:stretch>
        </p:blipFill>
        <p:spPr bwMode="auto">
          <a:xfrm rot="-545441">
            <a:off x="4859338" y="4248150"/>
            <a:ext cx="5826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0" name="Picture 2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49275" y="4954588"/>
            <a:ext cx="1627188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1" name="Rectangle 31"/>
          <p:cNvSpPr>
            <a:spLocks noChangeArrowheads="1"/>
          </p:cNvSpPr>
          <p:nvPr/>
        </p:nvSpPr>
        <p:spPr bwMode="auto">
          <a:xfrm>
            <a:off x="533400" y="5918200"/>
            <a:ext cx="16335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Organized Wisdom</a:t>
            </a:r>
          </a:p>
        </p:txBody>
      </p:sp>
      <p:pic>
        <p:nvPicPr>
          <p:cNvPr id="11302" name="Picture 3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07138" y="2690813"/>
            <a:ext cx="1420812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6302375" y="3228975"/>
            <a:ext cx="14271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WellApps</a:t>
            </a:r>
          </a:p>
        </p:txBody>
      </p:sp>
      <p:pic>
        <p:nvPicPr>
          <p:cNvPr id="11305" name="Picture 3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35713" y="4667250"/>
            <a:ext cx="1077912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6" name="Rectangle 39"/>
          <p:cNvSpPr>
            <a:spLocks noChangeArrowheads="1"/>
          </p:cNvSpPr>
          <p:nvPr/>
        </p:nvSpPr>
        <p:spPr bwMode="auto">
          <a:xfrm>
            <a:off x="6450013" y="5995988"/>
            <a:ext cx="9604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Refill by Scan</a:t>
            </a:r>
          </a:p>
        </p:txBody>
      </p:sp>
      <p:pic>
        <p:nvPicPr>
          <p:cNvPr id="11307" name="Picture 4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400800" y="1441450"/>
            <a:ext cx="1223963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8" name="Rectangle 39"/>
          <p:cNvSpPr>
            <a:spLocks noChangeArrowheads="1"/>
          </p:cNvSpPr>
          <p:nvPr/>
        </p:nvSpPr>
        <p:spPr bwMode="auto">
          <a:xfrm>
            <a:off x="6400800" y="2359025"/>
            <a:ext cx="120808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/>
              <a:t>mySymbicord</a:t>
            </a:r>
          </a:p>
        </p:txBody>
      </p:sp>
      <p:grpSp>
        <p:nvGrpSpPr>
          <p:cNvPr id="35" name="Group 30"/>
          <p:cNvGrpSpPr>
            <a:grpSpLocks/>
          </p:cNvGrpSpPr>
          <p:nvPr/>
        </p:nvGrpSpPr>
        <p:grpSpPr bwMode="auto">
          <a:xfrm>
            <a:off x="1187624" y="3861048"/>
            <a:ext cx="1927225" cy="955675"/>
            <a:chOff x="1672989" y="5691294"/>
            <a:chExt cx="1560749" cy="677469"/>
          </a:xfrm>
        </p:grpSpPr>
        <p:pic>
          <p:nvPicPr>
            <p:cNvPr id="36" name="Picture 56" descr="Logs.bmp"/>
            <p:cNvPicPr>
              <a:picLocks noChangeAspect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819224" y="5691294"/>
              <a:ext cx="414514" cy="676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7" name="Group 49"/>
            <p:cNvGrpSpPr>
              <a:grpSpLocks/>
            </p:cNvGrpSpPr>
            <p:nvPr/>
          </p:nvGrpSpPr>
          <p:grpSpPr bwMode="auto">
            <a:xfrm>
              <a:off x="2152649" y="5693810"/>
              <a:ext cx="673687" cy="533348"/>
              <a:chOff x="3495676" y="2419351"/>
              <a:chExt cx="3643626" cy="2976562"/>
            </a:xfrm>
          </p:grpSpPr>
          <p:pic>
            <p:nvPicPr>
              <p:cNvPr id="39" name="Picture 47" descr="monitor1.gif"/>
              <p:cNvPicPr>
                <a:picLocks noChangeAspect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3495676" y="2419351"/>
                <a:ext cx="3643626" cy="29765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" name="Picture 48" descr="CM_Web.bmp"/>
              <p:cNvPicPr>
                <a:picLocks noChangeAspect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3800475" y="2644980"/>
                <a:ext cx="3028949" cy="18838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8" name="Picture 6" descr="http://t0.gstatic.com/images?q=tbn:HJO8ZX8EJkP4sM:http://www.ageconcern.org.uk/AgeConcern/Images/GEN_578_LR.jpg">
              <a:hlinkClick r:id="rId22"/>
            </p:cNvPr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672989" y="5702102"/>
              <a:ext cx="479662" cy="666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Business </a:t>
            </a:r>
            <a:r>
              <a:rPr lang="sv-SE" dirty="0" err="1" smtClean="0"/>
              <a:t>Models</a:t>
            </a:r>
            <a:r>
              <a:rPr lang="sv-SE" dirty="0" smtClean="0"/>
              <a:t>:</a:t>
            </a:r>
            <a:br>
              <a:rPr lang="sv-SE" dirty="0" smtClean="0"/>
            </a:br>
            <a:r>
              <a:rPr lang="en-US" sz="1300" dirty="0" smtClean="0"/>
              <a:t>The </a:t>
            </a:r>
            <a:r>
              <a:rPr lang="en-US" sz="1300" dirty="0"/>
              <a:t>plan implemented by a company to generate revenue and make a profit from operations. The model includes the components and functions of the business, as well as the revenues it generates and the expenses it incurs</a:t>
            </a:r>
            <a:br>
              <a:rPr lang="en-US" sz="1300" dirty="0"/>
            </a:br>
            <a:r>
              <a:rPr lang="en-US" sz="1300" dirty="0"/>
              <a:t/>
            </a:r>
            <a:br>
              <a:rPr lang="en-US" sz="1300" dirty="0"/>
            </a:br>
            <a:endParaRPr lang="sv-SE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900" dirty="0" smtClean="0"/>
              <a:t>Crowdsourcing</a:t>
            </a:r>
          </a:p>
          <a:p>
            <a:pPr lvl="2"/>
            <a:r>
              <a:rPr lang="en-US" sz="2900" dirty="0"/>
              <a:t>on e-collaboration and </a:t>
            </a:r>
            <a:r>
              <a:rPr lang="en-US" sz="2900" dirty="0" smtClean="0"/>
              <a:t>e-participation</a:t>
            </a:r>
          </a:p>
          <a:p>
            <a:pPr lvl="2"/>
            <a:r>
              <a:rPr lang="en-US" sz="2900" dirty="0"/>
              <a:t>selling users a service rather than product </a:t>
            </a:r>
          </a:p>
          <a:p>
            <a:r>
              <a:rPr lang="en-US" sz="2900" dirty="0" smtClean="0"/>
              <a:t>Social </a:t>
            </a:r>
            <a:r>
              <a:rPr lang="en-US" sz="2900" dirty="0"/>
              <a:t>Networking, </a:t>
            </a:r>
            <a:endParaRPr lang="en-US" sz="2900" dirty="0" smtClean="0"/>
          </a:p>
          <a:p>
            <a:pPr lvl="1"/>
            <a:r>
              <a:rPr lang="en-US" sz="2900" dirty="0"/>
              <a:t>online collaboration and file sharing and public participation and collaboration</a:t>
            </a:r>
            <a:r>
              <a:rPr lang="en-US" sz="2900" dirty="0" smtClean="0"/>
              <a:t>.</a:t>
            </a:r>
          </a:p>
          <a:p>
            <a:pPr lvl="1"/>
            <a:r>
              <a:rPr lang="en-US" sz="2900" dirty="0"/>
              <a:t>to influence consumer opinions and behaviors </a:t>
            </a:r>
            <a:endParaRPr lang="en-US" sz="2900" dirty="0" smtClean="0"/>
          </a:p>
          <a:p>
            <a:r>
              <a:rPr lang="en-US" sz="2900" dirty="0" smtClean="0"/>
              <a:t> </a:t>
            </a:r>
            <a:r>
              <a:rPr lang="en-US" sz="2900" dirty="0" err="1"/>
              <a:t>Mashup</a:t>
            </a:r>
            <a:r>
              <a:rPr lang="en-US" sz="2900" dirty="0"/>
              <a:t>, </a:t>
            </a:r>
            <a:endParaRPr lang="en-US" sz="2900" dirty="0" smtClean="0"/>
          </a:p>
          <a:p>
            <a:pPr lvl="1"/>
            <a:r>
              <a:rPr lang="en-US" sz="2900" dirty="0" smtClean="0"/>
              <a:t>interactive </a:t>
            </a:r>
            <a:r>
              <a:rPr lang="en-US" sz="2900" dirty="0"/>
              <a:t>web-based model application hybrid that combines data and content from the third party sources, resulting in new and distinct </a:t>
            </a:r>
            <a:r>
              <a:rPr lang="en-US" sz="2900" dirty="0" smtClean="0"/>
              <a:t>information (Wikipedia)</a:t>
            </a:r>
          </a:p>
          <a:p>
            <a:r>
              <a:rPr lang="en-US" sz="2900" dirty="0" smtClean="0"/>
              <a:t>Product </a:t>
            </a:r>
            <a:r>
              <a:rPr lang="en-US" sz="2900" dirty="0"/>
              <a:t>customization</a:t>
            </a:r>
            <a:r>
              <a:rPr lang="en-US" sz="2900" dirty="0" smtClean="0"/>
              <a:t>,</a:t>
            </a:r>
          </a:p>
          <a:p>
            <a:pPr lvl="1"/>
            <a:r>
              <a:rPr lang="en-US" sz="2900" i="1" dirty="0"/>
              <a:t>customized products and </a:t>
            </a:r>
            <a:r>
              <a:rPr lang="en-US" sz="2900" i="1" dirty="0" smtClean="0"/>
              <a:t>services</a:t>
            </a:r>
          </a:p>
          <a:p>
            <a:pPr lvl="1"/>
            <a:r>
              <a:rPr lang="en-US" sz="2900" dirty="0"/>
              <a:t>customer can be directly involved in designing the products and purchasing </a:t>
            </a:r>
            <a:r>
              <a:rPr lang="en-US" sz="2900" dirty="0" smtClean="0"/>
              <a:t>products</a:t>
            </a:r>
          </a:p>
          <a:p>
            <a:r>
              <a:rPr lang="en-US" sz="2900" dirty="0" smtClean="0"/>
              <a:t> Open </a:t>
            </a:r>
            <a:r>
              <a:rPr lang="en-US" sz="2900" dirty="0"/>
              <a:t>Market </a:t>
            </a:r>
          </a:p>
          <a:p>
            <a:pPr lvl="1"/>
            <a:r>
              <a:rPr lang="en-US" sz="2900" dirty="0"/>
              <a:t>an individual do business as buyers and </a:t>
            </a:r>
            <a:r>
              <a:rPr lang="en-US" sz="2900" dirty="0" smtClean="0"/>
              <a:t>sellers</a:t>
            </a:r>
          </a:p>
          <a:p>
            <a:pPr lvl="2"/>
            <a:r>
              <a:rPr lang="en-US" sz="2500" dirty="0" smtClean="0"/>
              <a:t>Subscription </a:t>
            </a:r>
          </a:p>
          <a:p>
            <a:pPr lvl="2"/>
            <a:r>
              <a:rPr lang="en-US" sz="2500" dirty="0" smtClean="0"/>
              <a:t>Two tariff principle </a:t>
            </a:r>
          </a:p>
          <a:p>
            <a:endParaRPr lang="sv-SE" sz="29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02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hteck 21"/>
          <p:cNvSpPr>
            <a:spLocks noChangeArrowheads="1"/>
          </p:cNvSpPr>
          <p:nvPr/>
        </p:nvSpPr>
        <p:spPr bwMode="auto">
          <a:xfrm>
            <a:off x="-180975" y="-26988"/>
            <a:ext cx="9505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3200" b="1" dirty="0" err="1" smtClean="0">
                <a:latin typeface="Calibri" pitchFamily="34" charset="0"/>
              </a:rPr>
              <a:t>Issues</a:t>
            </a:r>
            <a:r>
              <a:rPr lang="de-DE" sz="3200" b="1" dirty="0" smtClean="0">
                <a:latin typeface="Calibri" pitchFamily="34" charset="0"/>
              </a:rPr>
              <a:t> </a:t>
            </a:r>
            <a:r>
              <a:rPr lang="de-DE" sz="3200" b="1" dirty="0" err="1" smtClean="0">
                <a:latin typeface="Calibri" pitchFamily="34" charset="0"/>
              </a:rPr>
              <a:t>that</a:t>
            </a:r>
            <a:r>
              <a:rPr lang="de-DE" sz="3200" b="1" dirty="0" smtClean="0">
                <a:latin typeface="Calibri" pitchFamily="34" charset="0"/>
              </a:rPr>
              <a:t> </a:t>
            </a:r>
            <a:r>
              <a:rPr lang="de-DE" sz="3200" b="1" dirty="0" err="1" smtClean="0">
                <a:latin typeface="Calibri" pitchFamily="34" charset="0"/>
              </a:rPr>
              <a:t>affect</a:t>
            </a:r>
            <a:r>
              <a:rPr lang="de-DE" sz="3200" b="1" dirty="0" smtClean="0">
                <a:latin typeface="Calibri" pitchFamily="34" charset="0"/>
              </a:rPr>
              <a:t> </a:t>
            </a:r>
            <a:r>
              <a:rPr lang="de-DE" sz="3200" b="1" dirty="0" err="1" smtClean="0">
                <a:latin typeface="Calibri" pitchFamily="34" charset="0"/>
              </a:rPr>
              <a:t>sustainability</a:t>
            </a:r>
            <a:r>
              <a:rPr lang="de-DE" sz="3200" b="1" dirty="0" smtClean="0">
                <a:latin typeface="Calibri" pitchFamily="34" charset="0"/>
              </a:rPr>
              <a:t> in a </a:t>
            </a:r>
            <a:r>
              <a:rPr lang="de-DE" sz="3200" b="1" dirty="0" err="1" smtClean="0">
                <a:latin typeface="Calibri" pitchFamily="34" charset="0"/>
              </a:rPr>
              <a:t>two</a:t>
            </a:r>
            <a:r>
              <a:rPr lang="de-DE" sz="3200" b="1" dirty="0" smtClean="0">
                <a:latin typeface="Calibri" pitchFamily="34" charset="0"/>
              </a:rPr>
              <a:t> </a:t>
            </a:r>
            <a:r>
              <a:rPr lang="de-DE" sz="3200" b="1" dirty="0" err="1" smtClean="0">
                <a:latin typeface="Calibri" pitchFamily="34" charset="0"/>
              </a:rPr>
              <a:t>side</a:t>
            </a:r>
            <a:r>
              <a:rPr lang="de-DE" sz="3200" b="1" dirty="0" smtClean="0">
                <a:latin typeface="Calibri" pitchFamily="34" charset="0"/>
              </a:rPr>
              <a:t> </a:t>
            </a:r>
            <a:r>
              <a:rPr lang="de-DE" sz="3200" b="1" dirty="0" err="1" smtClean="0">
                <a:latin typeface="Calibri" pitchFamily="34" charset="0"/>
              </a:rPr>
              <a:t>market</a:t>
            </a:r>
            <a:endParaRPr lang="de-AT" sz="3200" b="1" dirty="0">
              <a:latin typeface="Calibri" pitchFamily="34" charset="0"/>
            </a:endParaRPr>
          </a:p>
        </p:txBody>
      </p:sp>
      <p:sp>
        <p:nvSpPr>
          <p:cNvPr id="36" name="AutoShape 25"/>
          <p:cNvSpPr>
            <a:spLocks noChangeArrowheads="1"/>
          </p:cNvSpPr>
          <p:nvPr/>
        </p:nvSpPr>
        <p:spPr bwMode="auto">
          <a:xfrm>
            <a:off x="755650" y="4292600"/>
            <a:ext cx="7848600" cy="16573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400" b="1" dirty="0" err="1" smtClean="0">
                <a:latin typeface="+mj-lt"/>
              </a:rPr>
              <a:t>Willigness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to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pay</a:t>
            </a:r>
            <a:r>
              <a:rPr lang="de-DE" sz="1400" b="1" dirty="0" smtClean="0">
                <a:latin typeface="+mj-lt"/>
              </a:rPr>
              <a:t>, </a:t>
            </a:r>
            <a:r>
              <a:rPr lang="de-DE" sz="1400" b="1" dirty="0" err="1" smtClean="0">
                <a:latin typeface="+mj-lt"/>
              </a:rPr>
              <a:t>rules</a:t>
            </a:r>
            <a:r>
              <a:rPr lang="de-DE" sz="1400" b="1" dirty="0" smtClean="0">
                <a:latin typeface="+mj-lt"/>
              </a:rPr>
              <a:t> and </a:t>
            </a:r>
          </a:p>
          <a:p>
            <a:pPr algn="ctr"/>
            <a:r>
              <a:rPr lang="de-DE" sz="1400" b="1" dirty="0" err="1" smtClean="0">
                <a:latin typeface="+mj-lt"/>
              </a:rPr>
              <a:t>Policies</a:t>
            </a:r>
            <a:r>
              <a:rPr lang="de-DE" sz="1400" b="1" dirty="0" smtClean="0">
                <a:latin typeface="+mj-lt"/>
              </a:rPr>
              <a:t>, </a:t>
            </a:r>
            <a:r>
              <a:rPr lang="de-DE" sz="1400" b="1" dirty="0" err="1" smtClean="0">
                <a:latin typeface="+mj-lt"/>
              </a:rPr>
              <a:t>price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mechanisms</a:t>
            </a:r>
            <a:endParaRPr lang="de-DE" sz="1400" b="1" dirty="0">
              <a:latin typeface="+mj-lt"/>
            </a:endParaRPr>
          </a:p>
          <a:p>
            <a:pPr algn="ctr"/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 err="1" smtClean="0">
                <a:latin typeface="+mj-lt"/>
              </a:rPr>
              <a:t>compensatioins</a:t>
            </a:r>
            <a:r>
              <a:rPr lang="de-DE" sz="1400" b="1" dirty="0" smtClean="0">
                <a:latin typeface="+mj-lt"/>
              </a:rPr>
              <a:t>, </a:t>
            </a:r>
            <a:r>
              <a:rPr lang="de-DE" sz="1400" b="1" dirty="0" err="1" smtClean="0">
                <a:latin typeface="+mj-lt"/>
              </a:rPr>
              <a:t>payment</a:t>
            </a:r>
            <a:r>
              <a:rPr lang="de-DE" sz="1400" b="1" dirty="0" smtClean="0">
                <a:latin typeface="+mj-lt"/>
              </a:rPr>
              <a:t> alternatives</a:t>
            </a:r>
            <a:endParaRPr lang="de-DE" sz="1400" b="1" dirty="0">
              <a:latin typeface="+mj-lt"/>
            </a:endParaRPr>
          </a:p>
          <a:p>
            <a:pPr algn="ctr"/>
            <a:endParaRPr lang="de-DE" sz="2400" b="1" dirty="0">
              <a:latin typeface="+mj-lt"/>
            </a:endParaRPr>
          </a:p>
          <a:p>
            <a:pPr algn="ctr"/>
            <a:endParaRPr lang="de-AT" sz="2400" b="1" dirty="0">
              <a:latin typeface="+mj-lt"/>
            </a:endParaRPr>
          </a:p>
        </p:txBody>
      </p:sp>
      <p:sp>
        <p:nvSpPr>
          <p:cNvPr id="37" name="AutoShape 26"/>
          <p:cNvSpPr>
            <a:spLocks noChangeArrowheads="1"/>
          </p:cNvSpPr>
          <p:nvPr/>
        </p:nvSpPr>
        <p:spPr bwMode="auto">
          <a:xfrm>
            <a:off x="1115616" y="5085184"/>
            <a:ext cx="7308850" cy="822325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 smtClean="0">
                <a:latin typeface="+mj-lt"/>
              </a:rPr>
              <a:t>Multi-</a:t>
            </a:r>
            <a:r>
              <a:rPr lang="de-DE" sz="2400" b="1" dirty="0" err="1" smtClean="0">
                <a:latin typeface="+mj-lt"/>
              </a:rPr>
              <a:t>side</a:t>
            </a:r>
            <a:r>
              <a:rPr lang="de-DE" sz="2400" b="1" dirty="0" smtClean="0">
                <a:latin typeface="+mj-lt"/>
              </a:rPr>
              <a:t> </a:t>
            </a:r>
            <a:r>
              <a:rPr lang="de-DE" sz="2400" b="1" dirty="0" err="1" smtClean="0">
                <a:latin typeface="+mj-lt"/>
              </a:rPr>
              <a:t>markets</a:t>
            </a:r>
            <a:endParaRPr lang="de-DE" sz="2400" b="1" dirty="0" smtClean="0">
              <a:latin typeface="+mj-lt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0" y="3501008"/>
            <a:ext cx="37923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Public </a:t>
            </a:r>
            <a:r>
              <a:rPr lang="de-DE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or</a:t>
            </a: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out-</a:t>
            </a:r>
            <a:r>
              <a:rPr lang="de-DE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of</a:t>
            </a: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r>
              <a:rPr lang="de-DE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pockets</a:t>
            </a: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r>
              <a:rPr lang="de-DE" sz="2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services</a:t>
            </a:r>
            <a:r>
              <a:rPr lang="de-DE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 </a:t>
            </a:r>
            <a:endParaRPr lang="de-AT" sz="20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Calibri" pitchFamily="34" charset="0"/>
            </a:endParaRPr>
          </a:p>
        </p:txBody>
      </p:sp>
      <p:sp>
        <p:nvSpPr>
          <p:cNvPr id="41" name="Freeform 28"/>
          <p:cNvSpPr>
            <a:spLocks/>
          </p:cNvSpPr>
          <p:nvPr/>
        </p:nvSpPr>
        <p:spPr bwMode="auto">
          <a:xfrm>
            <a:off x="3059832" y="3573016"/>
            <a:ext cx="3527425" cy="3024188"/>
          </a:xfrm>
          <a:custGeom>
            <a:avLst/>
            <a:gdLst>
              <a:gd name="T0" fmla="*/ 2147483647 w 1791"/>
              <a:gd name="T1" fmla="*/ 2147483647 h 846"/>
              <a:gd name="T2" fmla="*/ 2147483647 w 1791"/>
              <a:gd name="T3" fmla="*/ 2147483647 h 846"/>
              <a:gd name="T4" fmla="*/ 2147483647 w 1791"/>
              <a:gd name="T5" fmla="*/ 2147483647 h 846"/>
              <a:gd name="T6" fmla="*/ 2147483647 w 1791"/>
              <a:gd name="T7" fmla="*/ 2147483647 h 846"/>
              <a:gd name="T8" fmla="*/ 2147483647 w 1791"/>
              <a:gd name="T9" fmla="*/ 2147483647 h 846"/>
              <a:gd name="T10" fmla="*/ 2147483647 w 1791"/>
              <a:gd name="T11" fmla="*/ 2147483647 h 846"/>
              <a:gd name="T12" fmla="*/ 2147483647 w 1791"/>
              <a:gd name="T13" fmla="*/ 2147483647 h 846"/>
              <a:gd name="T14" fmla="*/ 2147483647 w 1791"/>
              <a:gd name="T15" fmla="*/ 2147483647 h 846"/>
              <a:gd name="T16" fmla="*/ 2147483647 w 1791"/>
              <a:gd name="T17" fmla="*/ 2147483647 h 846"/>
              <a:gd name="T18" fmla="*/ 2147483647 w 1791"/>
              <a:gd name="T19" fmla="*/ 2147483647 h 846"/>
              <a:gd name="T20" fmla="*/ 2147483647 w 1791"/>
              <a:gd name="T21" fmla="*/ 2147483647 h 846"/>
              <a:gd name="T22" fmla="*/ 2147483647 w 1791"/>
              <a:gd name="T23" fmla="*/ 2147483647 h 846"/>
              <a:gd name="T24" fmla="*/ 2147483647 w 1791"/>
              <a:gd name="T25" fmla="*/ 2147483647 h 846"/>
              <a:gd name="T26" fmla="*/ 2147483647 w 1791"/>
              <a:gd name="T27" fmla="*/ 2147483647 h 846"/>
              <a:gd name="T28" fmla="*/ 2147483647 w 1791"/>
              <a:gd name="T29" fmla="*/ 2147483647 h 846"/>
              <a:gd name="T30" fmla="*/ 2147483647 w 1791"/>
              <a:gd name="T31" fmla="*/ 2147483647 h 846"/>
              <a:gd name="T32" fmla="*/ 2147483647 w 1791"/>
              <a:gd name="T33" fmla="*/ 2147483647 h 846"/>
              <a:gd name="T34" fmla="*/ 2147483647 w 1791"/>
              <a:gd name="T35" fmla="*/ 2147483647 h 846"/>
              <a:gd name="T36" fmla="*/ 2147483647 w 1791"/>
              <a:gd name="T37" fmla="*/ 2147483647 h 846"/>
              <a:gd name="T38" fmla="*/ 2147483647 w 1791"/>
              <a:gd name="T39" fmla="*/ 2147483647 h 846"/>
              <a:gd name="T40" fmla="*/ 2147483647 w 1791"/>
              <a:gd name="T41" fmla="*/ 2147483647 h 846"/>
              <a:gd name="T42" fmla="*/ 2147483647 w 1791"/>
              <a:gd name="T43" fmla="*/ 2147483647 h 84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791"/>
              <a:gd name="T67" fmla="*/ 0 h 846"/>
              <a:gd name="T68" fmla="*/ 1791 w 1791"/>
              <a:gd name="T69" fmla="*/ 846 h 84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791" h="846">
                <a:moveTo>
                  <a:pt x="439" y="580"/>
                </a:moveTo>
                <a:cubicBezTo>
                  <a:pt x="421" y="601"/>
                  <a:pt x="411" y="637"/>
                  <a:pt x="384" y="644"/>
                </a:cubicBezTo>
                <a:cubicBezTo>
                  <a:pt x="317" y="662"/>
                  <a:pt x="254" y="642"/>
                  <a:pt x="192" y="625"/>
                </a:cubicBezTo>
                <a:cubicBezTo>
                  <a:pt x="112" y="566"/>
                  <a:pt x="140" y="593"/>
                  <a:pt x="101" y="552"/>
                </a:cubicBezTo>
                <a:cubicBezTo>
                  <a:pt x="84" y="501"/>
                  <a:pt x="66" y="482"/>
                  <a:pt x="55" y="424"/>
                </a:cubicBezTo>
                <a:cubicBezTo>
                  <a:pt x="64" y="180"/>
                  <a:pt x="0" y="188"/>
                  <a:pt x="147" y="141"/>
                </a:cubicBezTo>
                <a:cubicBezTo>
                  <a:pt x="610" y="150"/>
                  <a:pt x="618" y="0"/>
                  <a:pt x="649" y="251"/>
                </a:cubicBezTo>
                <a:cubicBezTo>
                  <a:pt x="915" y="183"/>
                  <a:pt x="698" y="232"/>
                  <a:pt x="1317" y="223"/>
                </a:cubicBezTo>
                <a:cubicBezTo>
                  <a:pt x="1461" y="187"/>
                  <a:pt x="1618" y="187"/>
                  <a:pt x="1756" y="241"/>
                </a:cubicBezTo>
                <a:cubicBezTo>
                  <a:pt x="1762" y="259"/>
                  <a:pt x="1768" y="278"/>
                  <a:pt x="1774" y="296"/>
                </a:cubicBezTo>
                <a:cubicBezTo>
                  <a:pt x="1791" y="348"/>
                  <a:pt x="1769" y="406"/>
                  <a:pt x="1765" y="461"/>
                </a:cubicBezTo>
                <a:cubicBezTo>
                  <a:pt x="1745" y="715"/>
                  <a:pt x="1432" y="566"/>
                  <a:pt x="1189" y="571"/>
                </a:cubicBezTo>
                <a:cubicBezTo>
                  <a:pt x="1143" y="586"/>
                  <a:pt x="1141" y="606"/>
                  <a:pt x="1116" y="644"/>
                </a:cubicBezTo>
                <a:cubicBezTo>
                  <a:pt x="1103" y="664"/>
                  <a:pt x="1084" y="680"/>
                  <a:pt x="1070" y="699"/>
                </a:cubicBezTo>
                <a:cubicBezTo>
                  <a:pt x="1067" y="708"/>
                  <a:pt x="1065" y="718"/>
                  <a:pt x="1061" y="726"/>
                </a:cubicBezTo>
                <a:cubicBezTo>
                  <a:pt x="1056" y="736"/>
                  <a:pt x="1047" y="743"/>
                  <a:pt x="1043" y="753"/>
                </a:cubicBezTo>
                <a:cubicBezTo>
                  <a:pt x="1007" y="846"/>
                  <a:pt x="1058" y="760"/>
                  <a:pt x="1015" y="827"/>
                </a:cubicBezTo>
                <a:cubicBezTo>
                  <a:pt x="855" y="794"/>
                  <a:pt x="704" y="702"/>
                  <a:pt x="549" y="680"/>
                </a:cubicBezTo>
                <a:cubicBezTo>
                  <a:pt x="564" y="635"/>
                  <a:pt x="555" y="628"/>
                  <a:pt x="512" y="607"/>
                </a:cubicBezTo>
                <a:cubicBezTo>
                  <a:pt x="503" y="598"/>
                  <a:pt x="498" y="580"/>
                  <a:pt x="485" y="580"/>
                </a:cubicBezTo>
                <a:cubicBezTo>
                  <a:pt x="467" y="580"/>
                  <a:pt x="466" y="642"/>
                  <a:pt x="448" y="625"/>
                </a:cubicBezTo>
                <a:cubicBezTo>
                  <a:pt x="437" y="614"/>
                  <a:pt x="442" y="595"/>
                  <a:pt x="439" y="580"/>
                </a:cubicBez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4" name="Oval 32"/>
          <p:cNvSpPr>
            <a:spLocks noChangeArrowheads="1"/>
          </p:cNvSpPr>
          <p:nvPr/>
        </p:nvSpPr>
        <p:spPr bwMode="auto">
          <a:xfrm>
            <a:off x="4860032" y="908720"/>
            <a:ext cx="1873250" cy="136842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000" dirty="0" smtClean="0">
                <a:latin typeface="+mj-lt"/>
              </a:rPr>
              <a:t>Transaction </a:t>
            </a:r>
            <a:r>
              <a:rPr lang="de-DE" sz="2000" dirty="0" err="1" smtClean="0">
                <a:latin typeface="+mj-lt"/>
              </a:rPr>
              <a:t>costs</a:t>
            </a:r>
            <a:endParaRPr lang="de-AT" sz="2000" dirty="0">
              <a:latin typeface="+mj-lt"/>
            </a:endParaRPr>
          </a:p>
        </p:txBody>
      </p:sp>
      <p:sp>
        <p:nvSpPr>
          <p:cNvPr id="47" name="Text Box 35"/>
          <p:cNvSpPr txBox="1">
            <a:spLocks noChangeArrowheads="1"/>
          </p:cNvSpPr>
          <p:nvPr/>
        </p:nvSpPr>
        <p:spPr bwMode="auto">
          <a:xfrm>
            <a:off x="1979712" y="6093296"/>
            <a:ext cx="7307263" cy="36933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AT" b="1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48" name="AutoShape 36"/>
          <p:cNvSpPr>
            <a:spLocks noChangeArrowheads="1"/>
          </p:cNvSpPr>
          <p:nvPr/>
        </p:nvSpPr>
        <p:spPr bwMode="auto">
          <a:xfrm>
            <a:off x="2267744" y="1340768"/>
            <a:ext cx="2808287" cy="1943100"/>
          </a:xfrm>
          <a:prstGeom prst="irregularSeal1">
            <a:avLst/>
          </a:prstGeom>
          <a:solidFill>
            <a:srgbClr val="FFFF99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000" dirty="0" err="1" smtClean="0">
                <a:latin typeface="+mj-lt"/>
              </a:rPr>
              <a:t>Externalities</a:t>
            </a:r>
            <a:endParaRPr lang="de-AT" sz="2000" dirty="0">
              <a:latin typeface="+mj-lt"/>
            </a:endParaRPr>
          </a:p>
        </p:txBody>
      </p:sp>
      <p:sp>
        <p:nvSpPr>
          <p:cNvPr id="52" name="Freeform 39"/>
          <p:cNvSpPr>
            <a:spLocks/>
          </p:cNvSpPr>
          <p:nvPr/>
        </p:nvSpPr>
        <p:spPr bwMode="auto">
          <a:xfrm>
            <a:off x="6804025" y="765175"/>
            <a:ext cx="2209800" cy="1476375"/>
          </a:xfrm>
          <a:custGeom>
            <a:avLst/>
            <a:gdLst>
              <a:gd name="T0" fmla="*/ 2147483647 w 1528"/>
              <a:gd name="T1" fmla="*/ 2147483647 h 1066"/>
              <a:gd name="T2" fmla="*/ 2147483647 w 1528"/>
              <a:gd name="T3" fmla="*/ 2147483647 h 1066"/>
              <a:gd name="T4" fmla="*/ 2147483647 w 1528"/>
              <a:gd name="T5" fmla="*/ 2147483647 h 1066"/>
              <a:gd name="T6" fmla="*/ 2147483647 w 1528"/>
              <a:gd name="T7" fmla="*/ 2147483647 h 1066"/>
              <a:gd name="T8" fmla="*/ 2147483647 w 1528"/>
              <a:gd name="T9" fmla="*/ 2147483647 h 1066"/>
              <a:gd name="T10" fmla="*/ 2147483647 w 1528"/>
              <a:gd name="T11" fmla="*/ 2147483647 h 10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28"/>
              <a:gd name="T19" fmla="*/ 0 h 1066"/>
              <a:gd name="T20" fmla="*/ 1528 w 1528"/>
              <a:gd name="T21" fmla="*/ 1066 h 106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28" h="1066">
                <a:moveTo>
                  <a:pt x="122" y="181"/>
                </a:moveTo>
                <a:cubicBezTo>
                  <a:pt x="114" y="340"/>
                  <a:pt x="0" y="930"/>
                  <a:pt x="212" y="998"/>
                </a:cubicBezTo>
                <a:cubicBezTo>
                  <a:pt x="424" y="1066"/>
                  <a:pt x="1256" y="740"/>
                  <a:pt x="1392" y="589"/>
                </a:cubicBezTo>
                <a:cubicBezTo>
                  <a:pt x="1528" y="438"/>
                  <a:pt x="1218" y="182"/>
                  <a:pt x="1029" y="91"/>
                </a:cubicBezTo>
                <a:cubicBezTo>
                  <a:pt x="840" y="0"/>
                  <a:pt x="402" y="30"/>
                  <a:pt x="258" y="45"/>
                </a:cubicBezTo>
                <a:cubicBezTo>
                  <a:pt x="114" y="60"/>
                  <a:pt x="130" y="22"/>
                  <a:pt x="122" y="181"/>
                </a:cubicBezTo>
                <a:close/>
              </a:path>
            </a:pathLst>
          </a:custGeom>
          <a:solidFill>
            <a:srgbClr val="CCFFCC"/>
          </a:solidFill>
          <a:ln w="28575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3" name="AutoShape 43"/>
          <p:cNvSpPr>
            <a:spLocks noChangeArrowheads="1"/>
          </p:cNvSpPr>
          <p:nvPr/>
        </p:nvSpPr>
        <p:spPr bwMode="auto">
          <a:xfrm rot="10800000">
            <a:off x="467544" y="5877272"/>
            <a:ext cx="7199312" cy="792162"/>
          </a:xfrm>
          <a:prstGeom prst="curvedDownArrow">
            <a:avLst>
              <a:gd name="adj1" fmla="val 181764"/>
              <a:gd name="adj2" fmla="val 363527"/>
              <a:gd name="adj3" fmla="val 33333"/>
            </a:avLst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de-AT" sz="1600" b="1" i="1" dirty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54" name="Gerade Verbindung mit Pfeil 53"/>
          <p:cNvCxnSpPr>
            <a:cxnSpLocks noChangeShapeType="1"/>
          </p:cNvCxnSpPr>
          <p:nvPr/>
        </p:nvCxnSpPr>
        <p:spPr bwMode="auto">
          <a:xfrm>
            <a:off x="8243888" y="1925638"/>
            <a:ext cx="0" cy="3590925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prstDash val="sysDot"/>
            <a:round/>
            <a:headEnd type="arrow" w="med" len="med"/>
            <a:tailEnd type="arrow" w="med" len="med"/>
          </a:ln>
        </p:spPr>
      </p:cxnSp>
      <p:cxnSp>
        <p:nvCxnSpPr>
          <p:cNvPr id="55" name="Gerade Verbindung mit Pfeil 54"/>
          <p:cNvCxnSpPr>
            <a:cxnSpLocks noChangeShapeType="1"/>
          </p:cNvCxnSpPr>
          <p:nvPr/>
        </p:nvCxnSpPr>
        <p:spPr bwMode="auto">
          <a:xfrm>
            <a:off x="7956550" y="1992313"/>
            <a:ext cx="0" cy="3165475"/>
          </a:xfrm>
          <a:prstGeom prst="straightConnector1">
            <a:avLst/>
          </a:prstGeom>
          <a:noFill/>
          <a:ln w="38100" algn="ctr">
            <a:solidFill>
              <a:schemeClr val="accent2"/>
            </a:solidFill>
            <a:prstDash val="sysDot"/>
            <a:round/>
            <a:headEnd type="arrow" w="med" len="med"/>
            <a:tailEnd type="arrow" w="med" len="med"/>
          </a:ln>
        </p:spPr>
      </p:cxnSp>
      <p:sp>
        <p:nvSpPr>
          <p:cNvPr id="56" name="AutoShape 40"/>
          <p:cNvSpPr>
            <a:spLocks noChangeArrowheads="1"/>
          </p:cNvSpPr>
          <p:nvPr/>
        </p:nvSpPr>
        <p:spPr bwMode="auto">
          <a:xfrm>
            <a:off x="6732240" y="2636912"/>
            <a:ext cx="2089150" cy="436563"/>
          </a:xfrm>
          <a:prstGeom prst="roundRect">
            <a:avLst>
              <a:gd name="adj" fmla="val 16667"/>
            </a:avLst>
          </a:prstGeom>
          <a:solidFill>
            <a:srgbClr val="CDE9EB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800" b="1" dirty="0" err="1">
                <a:latin typeface="Arial Rounded MT Bold" pitchFamily="34" charset="0"/>
              </a:rPr>
              <a:t>Roles</a:t>
            </a:r>
            <a:endParaRPr lang="de-DE" sz="1800" b="1" dirty="0">
              <a:latin typeface="Arial Rounded MT Bold" pitchFamily="34" charset="0"/>
            </a:endParaRPr>
          </a:p>
        </p:txBody>
      </p:sp>
      <p:sp>
        <p:nvSpPr>
          <p:cNvPr id="57" name="AutoShape 40"/>
          <p:cNvSpPr>
            <a:spLocks noChangeArrowheads="1"/>
          </p:cNvSpPr>
          <p:nvPr/>
        </p:nvSpPr>
        <p:spPr bwMode="auto">
          <a:xfrm>
            <a:off x="6588125" y="4437063"/>
            <a:ext cx="2089150" cy="436562"/>
          </a:xfrm>
          <a:prstGeom prst="roundRect">
            <a:avLst>
              <a:gd name="adj" fmla="val 16667"/>
            </a:avLst>
          </a:prstGeom>
          <a:solidFill>
            <a:srgbClr val="CDE9EB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800" b="1" dirty="0" smtClean="0">
                <a:latin typeface="+mj-lt"/>
              </a:rPr>
              <a:t>Value </a:t>
            </a:r>
            <a:r>
              <a:rPr lang="de-DE" sz="1800" b="1" dirty="0" err="1" smtClean="0">
                <a:latin typeface="+mj-lt"/>
              </a:rPr>
              <a:t>creation</a:t>
            </a:r>
            <a:r>
              <a:rPr lang="de-DE" sz="1800" b="1" dirty="0" smtClean="0">
                <a:latin typeface="+mj-lt"/>
              </a:rPr>
              <a:t>; </a:t>
            </a:r>
            <a:r>
              <a:rPr lang="de-DE" sz="1800" b="1" dirty="0" err="1" smtClean="0">
                <a:latin typeface="+mj-lt"/>
              </a:rPr>
              <a:t>price</a:t>
            </a:r>
            <a:endParaRPr lang="de-DE" b="1" dirty="0">
              <a:latin typeface="+mj-lt"/>
            </a:endParaRPr>
          </a:p>
        </p:txBody>
      </p:sp>
      <p:sp>
        <p:nvSpPr>
          <p:cNvPr id="58" name="AutoShape 40"/>
          <p:cNvSpPr>
            <a:spLocks noChangeArrowheads="1"/>
          </p:cNvSpPr>
          <p:nvPr/>
        </p:nvSpPr>
        <p:spPr bwMode="auto">
          <a:xfrm>
            <a:off x="6588125" y="3789363"/>
            <a:ext cx="2089150" cy="434975"/>
          </a:xfrm>
          <a:prstGeom prst="roundRect">
            <a:avLst>
              <a:gd name="adj" fmla="val 16667"/>
            </a:avLst>
          </a:prstGeom>
          <a:solidFill>
            <a:srgbClr val="CDE9EB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800" b="1" dirty="0" err="1" smtClean="0">
                <a:latin typeface="+mj-lt"/>
              </a:rPr>
              <a:t>Norms</a:t>
            </a:r>
            <a:r>
              <a:rPr lang="de-DE" sz="1800" b="1" dirty="0" smtClean="0">
                <a:latin typeface="+mj-lt"/>
              </a:rPr>
              <a:t> and </a:t>
            </a:r>
            <a:r>
              <a:rPr lang="de-DE" sz="1800" b="1" dirty="0" err="1" smtClean="0">
                <a:latin typeface="+mj-lt"/>
              </a:rPr>
              <a:t>principles</a:t>
            </a:r>
            <a:endParaRPr lang="de-DE" sz="1800" b="1" dirty="0">
              <a:latin typeface="+mj-lt"/>
            </a:endParaRPr>
          </a:p>
        </p:txBody>
      </p:sp>
      <p:sp>
        <p:nvSpPr>
          <p:cNvPr id="59" name="AutoShape 40"/>
          <p:cNvSpPr>
            <a:spLocks noChangeArrowheads="1"/>
          </p:cNvSpPr>
          <p:nvPr/>
        </p:nvSpPr>
        <p:spPr bwMode="auto">
          <a:xfrm>
            <a:off x="6588125" y="3141663"/>
            <a:ext cx="2089150" cy="436562"/>
          </a:xfrm>
          <a:prstGeom prst="roundRect">
            <a:avLst>
              <a:gd name="adj" fmla="val 16667"/>
            </a:avLst>
          </a:prstGeom>
          <a:solidFill>
            <a:srgbClr val="CDE9EB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1800" b="1" dirty="0">
                <a:latin typeface="+mj-lt"/>
              </a:rPr>
              <a:t>Relations</a:t>
            </a:r>
          </a:p>
        </p:txBody>
      </p:sp>
      <p:sp>
        <p:nvSpPr>
          <p:cNvPr id="61" name="Text Box 34"/>
          <p:cNvSpPr txBox="1">
            <a:spLocks noChangeArrowheads="1"/>
          </p:cNvSpPr>
          <p:nvPr/>
        </p:nvSpPr>
        <p:spPr bwMode="auto">
          <a:xfrm>
            <a:off x="6948488" y="817563"/>
            <a:ext cx="194468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 dirty="0" smtClean="0">
                <a:latin typeface="+mj-lt"/>
              </a:rPr>
              <a:t>Consumer</a:t>
            </a:r>
          </a:p>
          <a:p>
            <a:r>
              <a:rPr lang="de-DE" sz="2000" dirty="0" err="1" smtClean="0">
                <a:latin typeface="+mj-lt"/>
              </a:rPr>
              <a:t>Behaviour</a:t>
            </a:r>
            <a:r>
              <a:rPr lang="de-DE" sz="2000" dirty="0">
                <a:latin typeface="+mj-lt"/>
              </a:rPr>
              <a:t>, </a:t>
            </a:r>
          </a:p>
          <a:p>
            <a:r>
              <a:rPr lang="de-DE" sz="2000" i="1" dirty="0" smtClean="0">
                <a:latin typeface="+mj-lt"/>
              </a:rPr>
              <a:t>Service </a:t>
            </a:r>
            <a:r>
              <a:rPr lang="de-DE" sz="2000" i="1" dirty="0" err="1" smtClean="0">
                <a:latin typeface="+mj-lt"/>
              </a:rPr>
              <a:t>variation</a:t>
            </a:r>
            <a:endParaRPr lang="de-DE" sz="2000" i="1" dirty="0" smtClean="0">
              <a:latin typeface="+mj-lt"/>
            </a:endParaRPr>
          </a:p>
          <a:p>
            <a:r>
              <a:rPr lang="de-DE" sz="2000" i="1" dirty="0" smtClean="0">
                <a:latin typeface="+mj-lt"/>
              </a:rPr>
              <a:t>Open </a:t>
            </a:r>
            <a:r>
              <a:rPr lang="de-DE" sz="2000" i="1" dirty="0" err="1" smtClean="0">
                <a:latin typeface="+mj-lt"/>
              </a:rPr>
              <a:t>market</a:t>
            </a:r>
            <a:r>
              <a:rPr lang="de-DE" sz="2000" i="1" dirty="0" smtClean="0">
                <a:latin typeface="+mj-lt"/>
              </a:rPr>
              <a:t> </a:t>
            </a:r>
            <a:r>
              <a:rPr lang="de-DE" sz="2000" i="1" dirty="0" err="1" smtClean="0">
                <a:latin typeface="+mj-lt"/>
              </a:rPr>
              <a:t>competition</a:t>
            </a:r>
            <a:endParaRPr lang="de-DE" sz="2000" i="1" dirty="0" smtClean="0">
              <a:latin typeface="+mj-lt"/>
            </a:endParaRPr>
          </a:p>
          <a:p>
            <a:endParaRPr lang="de-AT" sz="2000" dirty="0">
              <a:latin typeface="+mj-lt"/>
            </a:endParaRPr>
          </a:p>
        </p:txBody>
      </p:sp>
      <p:sp>
        <p:nvSpPr>
          <p:cNvPr id="2" name="Pfeil nach rechts 1"/>
          <p:cNvSpPr>
            <a:spLocks noChangeArrowheads="1"/>
          </p:cNvSpPr>
          <p:nvPr/>
        </p:nvSpPr>
        <p:spPr bwMode="auto">
          <a:xfrm rot="-522701">
            <a:off x="6503988" y="1327150"/>
            <a:ext cx="504825" cy="192088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Pfeil nach rechts 29"/>
          <p:cNvSpPr>
            <a:spLocks noChangeArrowheads="1"/>
          </p:cNvSpPr>
          <p:nvPr/>
        </p:nvSpPr>
        <p:spPr bwMode="auto">
          <a:xfrm rot="-882914">
            <a:off x="4702175" y="1743075"/>
            <a:ext cx="504825" cy="192088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Pfeil nach rechts 30"/>
          <p:cNvSpPr>
            <a:spLocks noChangeArrowheads="1"/>
          </p:cNvSpPr>
          <p:nvPr/>
        </p:nvSpPr>
        <p:spPr bwMode="auto">
          <a:xfrm rot="4184344">
            <a:off x="3344969" y="3891042"/>
            <a:ext cx="504825" cy="192087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Pfeil nach rechts 31"/>
          <p:cNvSpPr>
            <a:spLocks noChangeArrowheads="1"/>
          </p:cNvSpPr>
          <p:nvPr/>
        </p:nvSpPr>
        <p:spPr bwMode="auto">
          <a:xfrm rot="-3372168">
            <a:off x="1227438" y="3092082"/>
            <a:ext cx="504825" cy="192088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Pfeil nach rechts 32"/>
          <p:cNvSpPr>
            <a:spLocks noChangeArrowheads="1"/>
          </p:cNvSpPr>
          <p:nvPr/>
        </p:nvSpPr>
        <p:spPr bwMode="auto">
          <a:xfrm rot="9890564">
            <a:off x="6508750" y="1636713"/>
            <a:ext cx="504825" cy="192087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Pfeil nach rechts 33"/>
          <p:cNvSpPr>
            <a:spLocks noChangeArrowheads="1"/>
          </p:cNvSpPr>
          <p:nvPr/>
        </p:nvSpPr>
        <p:spPr bwMode="auto">
          <a:xfrm rot="9974702">
            <a:off x="4843463" y="2171700"/>
            <a:ext cx="504825" cy="192088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" name="Pfeil nach rechts 34"/>
          <p:cNvSpPr>
            <a:spLocks noChangeArrowheads="1"/>
          </p:cNvSpPr>
          <p:nvPr/>
        </p:nvSpPr>
        <p:spPr bwMode="auto">
          <a:xfrm rot="6309234">
            <a:off x="5555876" y="2756771"/>
            <a:ext cx="506487" cy="337342"/>
          </a:xfrm>
          <a:prstGeom prst="rightArrow">
            <a:avLst>
              <a:gd name="adj1" fmla="val 50000"/>
              <a:gd name="adj2" fmla="val 34421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" name="Pfeil nach rechts 37"/>
          <p:cNvSpPr>
            <a:spLocks noChangeArrowheads="1"/>
          </p:cNvSpPr>
          <p:nvPr/>
        </p:nvSpPr>
        <p:spPr bwMode="auto">
          <a:xfrm rot="7609977">
            <a:off x="1667457" y="3160513"/>
            <a:ext cx="504825" cy="192088"/>
          </a:xfrm>
          <a:prstGeom prst="rightArrow">
            <a:avLst>
              <a:gd name="adj1" fmla="val 50000"/>
              <a:gd name="adj2" fmla="val 49995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" name="Rektangel 41"/>
          <p:cNvSpPr/>
          <p:nvPr/>
        </p:nvSpPr>
        <p:spPr>
          <a:xfrm>
            <a:off x="251520" y="2564904"/>
            <a:ext cx="259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Calibri" pitchFamily="34" charset="0"/>
              </a:rPr>
              <a:t>Information Asymmetrie</a:t>
            </a:r>
            <a:endParaRPr lang="de-AT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Calibri" pitchFamily="34" charset="0"/>
            </a:endParaRPr>
          </a:p>
        </p:txBody>
      </p:sp>
      <p:sp>
        <p:nvSpPr>
          <p:cNvPr id="45" name="Rektangel 44"/>
          <p:cNvSpPr/>
          <p:nvPr/>
        </p:nvSpPr>
        <p:spPr>
          <a:xfrm>
            <a:off x="1181204" y="6093296"/>
            <a:ext cx="73340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 err="1" smtClean="0"/>
              <a:t>Busines</a:t>
            </a:r>
            <a:r>
              <a:rPr lang="de-DE" b="1" dirty="0" smtClean="0"/>
              <a:t> </a:t>
            </a:r>
            <a:r>
              <a:rPr lang="de-DE" b="1" dirty="0" err="1" smtClean="0"/>
              <a:t>models</a:t>
            </a:r>
            <a:r>
              <a:rPr lang="de-DE" b="1" dirty="0" smtClean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 smtClean="0"/>
              <a:t>In a </a:t>
            </a:r>
            <a:r>
              <a:rPr lang="de-DE" b="1" dirty="0" err="1" smtClean="0"/>
              <a:t>single</a:t>
            </a:r>
            <a:r>
              <a:rPr lang="de-DE" b="1" dirty="0" smtClean="0"/>
              <a:t> </a:t>
            </a:r>
            <a:r>
              <a:rPr lang="de-DE" b="1" dirty="0" err="1" smtClean="0"/>
              <a:t>market</a:t>
            </a:r>
            <a:r>
              <a:rPr lang="de-DE" b="1" dirty="0" smtClean="0"/>
              <a:t> </a:t>
            </a:r>
            <a:r>
              <a:rPr lang="de-DE" b="1" dirty="0" err="1" smtClean="0"/>
              <a:t>consumers</a:t>
            </a:r>
            <a:r>
              <a:rPr lang="de-DE" b="1" dirty="0" smtClean="0"/>
              <a:t> </a:t>
            </a:r>
            <a:r>
              <a:rPr lang="de-DE" b="1" dirty="0" err="1" smtClean="0"/>
              <a:t>and</a:t>
            </a:r>
            <a:r>
              <a:rPr lang="de-DE" b="1" dirty="0" smtClean="0"/>
              <a:t> care </a:t>
            </a:r>
            <a:r>
              <a:rPr lang="de-DE" b="1" dirty="0" err="1" smtClean="0"/>
              <a:t>providers</a:t>
            </a:r>
            <a:r>
              <a:rPr lang="de-DE" b="1" dirty="0"/>
              <a:t> </a:t>
            </a:r>
            <a:r>
              <a:rPr lang="de-DE" b="1" dirty="0" smtClean="0"/>
              <a:t>+ private </a:t>
            </a:r>
            <a:r>
              <a:rPr lang="de-DE" b="1" dirty="0" err="1" smtClean="0"/>
              <a:t>actors</a:t>
            </a:r>
            <a:endParaRPr lang="de-DE" b="1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 smtClean="0"/>
              <a:t>Sell </a:t>
            </a:r>
            <a:r>
              <a:rPr lang="de-DE" b="1" dirty="0" err="1" smtClean="0"/>
              <a:t>and</a:t>
            </a:r>
            <a:r>
              <a:rPr lang="de-DE" b="1" dirty="0" smtClean="0"/>
              <a:t> </a:t>
            </a:r>
            <a:r>
              <a:rPr lang="de-DE" b="1" dirty="0" err="1" smtClean="0"/>
              <a:t>buy</a:t>
            </a:r>
            <a:r>
              <a:rPr lang="de-DE" b="1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9" grpId="0"/>
      <p:bldP spid="41" grpId="0" animBg="1"/>
      <p:bldP spid="44" grpId="0" animBg="1"/>
      <p:bldP spid="47" grpId="0" animBg="1"/>
      <p:bldP spid="48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9" grpId="0" animBg="1"/>
      <p:bldP spid="2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Social innovations in </a:t>
            </a:r>
            <a:r>
              <a:rPr lang="sv-SE" dirty="0" err="1" smtClean="0"/>
              <a:t>healthcare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defTabSz="762000">
              <a:lnSpc>
                <a:spcPct val="90000"/>
              </a:lnSpc>
              <a:defRPr/>
            </a:pPr>
            <a:endParaRPr lang="en-GB" b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762000">
              <a:lnSpc>
                <a:spcPct val="90000"/>
              </a:lnSpc>
              <a:defRPr/>
            </a:pPr>
            <a:endParaRPr lang="en-GB" b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762000">
              <a:lnSpc>
                <a:spcPct val="90000"/>
              </a:lnSpc>
              <a:defRPr/>
            </a:pPr>
            <a:endParaRPr lang="en-GB" b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762000">
              <a:lnSpc>
                <a:spcPct val="90000"/>
              </a:lnSpc>
              <a:defRPr/>
            </a:pPr>
            <a:endParaRPr lang="en-GB" b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Known by</a:t>
            </a: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nobody</a:t>
            </a:r>
          </a:p>
          <a:p>
            <a:endParaRPr lang="sv-SE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 cstate="print"/>
          <a:srcRect l="10973" t="18787" r="19661" b="35269"/>
          <a:stretch>
            <a:fillRect/>
          </a:stretch>
        </p:blipFill>
        <p:spPr bwMode="auto">
          <a:xfrm>
            <a:off x="611560" y="2132856"/>
            <a:ext cx="6743700" cy="3416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743325" y="1925638"/>
            <a:ext cx="0" cy="4100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5075238" y="1925638"/>
            <a:ext cx="0" cy="4100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740150" y="2092325"/>
            <a:ext cx="13303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905250" y="2146300"/>
            <a:ext cx="9985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1200" b="1">
                <a:latin typeface="Arial" pitchFamily="34" charset="0"/>
              </a:rPr>
              <a:t>Knowledge</a:t>
            </a:r>
          </a:p>
          <a:p>
            <a:pPr algn="ctr" eaLnBrk="1" hangingPunct="1"/>
            <a:r>
              <a:rPr lang="en-GB" sz="1200" b="1">
                <a:latin typeface="Arial" pitchFamily="34" charset="0"/>
              </a:rPr>
              <a:t>distance</a:t>
            </a:r>
          </a:p>
        </p:txBody>
      </p:sp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3740150" y="1395413"/>
            <a:ext cx="1333500" cy="547687"/>
            <a:chOff x="2356" y="879"/>
            <a:chExt cx="861" cy="345"/>
          </a:xfrm>
        </p:grpSpPr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2356" y="879"/>
              <a:ext cx="431" cy="345"/>
            </a:xfrm>
            <a:custGeom>
              <a:avLst/>
              <a:gdLst>
                <a:gd name="T0" fmla="*/ 0 w 431"/>
                <a:gd name="T1" fmla="*/ 343 h 345"/>
                <a:gd name="T2" fmla="*/ 149 w 431"/>
                <a:gd name="T3" fmla="*/ 300 h 345"/>
                <a:gd name="T4" fmla="*/ 288 w 431"/>
                <a:gd name="T5" fmla="*/ 72 h 345"/>
                <a:gd name="T6" fmla="*/ 431 w 431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1"/>
                <a:gd name="T13" fmla="*/ 0 h 345"/>
                <a:gd name="T14" fmla="*/ 431 w 431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1" h="345">
                  <a:moveTo>
                    <a:pt x="0" y="343"/>
                  </a:moveTo>
                  <a:cubicBezTo>
                    <a:pt x="25" y="336"/>
                    <a:pt x="101" y="345"/>
                    <a:pt x="149" y="300"/>
                  </a:cubicBezTo>
                  <a:cubicBezTo>
                    <a:pt x="197" y="255"/>
                    <a:pt x="241" y="122"/>
                    <a:pt x="288" y="72"/>
                  </a:cubicBezTo>
                  <a:cubicBezTo>
                    <a:pt x="335" y="22"/>
                    <a:pt x="401" y="15"/>
                    <a:pt x="431" y="0"/>
                  </a:cubicBezTo>
                </a:path>
              </a:pathLst>
            </a:custGeom>
            <a:noFill/>
            <a:ln w="12700" cap="flat" cmpd="sng">
              <a:solidFill>
                <a:srgbClr val="BE05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 flipH="1">
              <a:off x="2786" y="879"/>
              <a:ext cx="431" cy="345"/>
            </a:xfrm>
            <a:custGeom>
              <a:avLst/>
              <a:gdLst>
                <a:gd name="T0" fmla="*/ 0 w 431"/>
                <a:gd name="T1" fmla="*/ 343 h 345"/>
                <a:gd name="T2" fmla="*/ 149 w 431"/>
                <a:gd name="T3" fmla="*/ 300 h 345"/>
                <a:gd name="T4" fmla="*/ 288 w 431"/>
                <a:gd name="T5" fmla="*/ 72 h 345"/>
                <a:gd name="T6" fmla="*/ 431 w 431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1"/>
                <a:gd name="T13" fmla="*/ 0 h 345"/>
                <a:gd name="T14" fmla="*/ 431 w 431"/>
                <a:gd name="T15" fmla="*/ 345 h 3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1" h="345">
                  <a:moveTo>
                    <a:pt x="0" y="343"/>
                  </a:moveTo>
                  <a:cubicBezTo>
                    <a:pt x="25" y="336"/>
                    <a:pt x="101" y="345"/>
                    <a:pt x="149" y="300"/>
                  </a:cubicBezTo>
                  <a:cubicBezTo>
                    <a:pt x="197" y="255"/>
                    <a:pt x="241" y="122"/>
                    <a:pt x="288" y="72"/>
                  </a:cubicBezTo>
                  <a:cubicBezTo>
                    <a:pt x="335" y="22"/>
                    <a:pt x="401" y="15"/>
                    <a:pt x="431" y="0"/>
                  </a:cubicBezTo>
                </a:path>
              </a:pathLst>
            </a:custGeom>
            <a:noFill/>
            <a:ln w="12700" cap="flat" cmpd="sng">
              <a:solidFill>
                <a:srgbClr val="BE05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4406900" y="1395413"/>
            <a:ext cx="0" cy="5476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4248150" y="960438"/>
            <a:ext cx="3175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1800" b="1">
                <a:solidFill>
                  <a:srgbClr val="BE05FF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2797175" y="941388"/>
            <a:ext cx="2603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1800" b="1">
                <a:solidFill>
                  <a:srgbClr val="BE05FF"/>
                </a:solidFill>
                <a:latin typeface="Arial" pitchFamily="34" charset="0"/>
              </a:rPr>
              <a:t>-</a:t>
            </a:r>
          </a:p>
        </p:txBody>
      </p:sp>
      <p:sp>
        <p:nvSpPr>
          <p:cNvPr id="28" name="Rektangel 27"/>
          <p:cNvSpPr/>
          <p:nvPr/>
        </p:nvSpPr>
        <p:spPr>
          <a:xfrm>
            <a:off x="107504" y="3573016"/>
            <a:ext cx="230425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62000">
              <a:lnSpc>
                <a:spcPct val="90000"/>
              </a:lnSpc>
              <a:defRPr/>
            </a:pP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Known by</a:t>
            </a: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nobody</a:t>
            </a:r>
          </a:p>
        </p:txBody>
      </p:sp>
      <p:sp>
        <p:nvSpPr>
          <p:cNvPr id="29" name="Rektangel 28"/>
          <p:cNvSpPr/>
          <p:nvPr/>
        </p:nvSpPr>
        <p:spPr>
          <a:xfrm>
            <a:off x="0" y="5661248"/>
            <a:ext cx="4572000" cy="5909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762000">
              <a:lnSpc>
                <a:spcPct val="90000"/>
              </a:lnSpc>
              <a:defRPr/>
            </a:pPr>
            <a:r>
              <a:rPr lang="en-GB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Known </a:t>
            </a: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and delivered by</a:t>
            </a:r>
            <a:endParaRPr lang="en-GB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 supplier/producer</a:t>
            </a:r>
            <a:endParaRPr lang="en-GB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7487816" y="3861048"/>
            <a:ext cx="1656184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Known by</a:t>
            </a: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everybody</a:t>
            </a:r>
            <a:endParaRPr lang="en-GB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9" name="Rektangel 18"/>
          <p:cNvSpPr/>
          <p:nvPr/>
        </p:nvSpPr>
        <p:spPr>
          <a:xfrm>
            <a:off x="6084168" y="5949280"/>
            <a:ext cx="2664296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Known and/or  demanded by</a:t>
            </a:r>
          </a:p>
          <a:p>
            <a:pPr algn="ctr" defTabSz="762000">
              <a:lnSpc>
                <a:spcPct val="90000"/>
              </a:lnSpc>
              <a:defRPr/>
            </a:pPr>
            <a:r>
              <a:rPr lang="en-GB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the consumer</a:t>
            </a:r>
            <a:endParaRPr lang="en-GB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Known by everybody? </a:t>
            </a:r>
            <a:endParaRPr lang="en-US" dirty="0"/>
          </a:p>
        </p:txBody>
      </p:sp>
      <p:graphicFrame>
        <p:nvGraphicFramePr>
          <p:cNvPr id="4" name="Platshållare för innehåll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314676"/>
              </p:ext>
            </p:extLst>
          </p:nvPr>
        </p:nvGraphicFramePr>
        <p:xfrm>
          <a:off x="827088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16920"/>
                <a:gridCol w="1440160"/>
                <a:gridCol w="1296144"/>
                <a:gridCol w="16763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Prerequisites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Users /</a:t>
                      </a:r>
                    </a:p>
                    <a:p>
                      <a:r>
                        <a:rPr lang="en-US" sz="1400" dirty="0" smtClean="0"/>
                        <a:t>Citizens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Care provider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Entrepreneur / Private actors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Knowledge about the health account and added services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Service quality and trust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Clear use of</a:t>
                      </a:r>
                      <a:r>
                        <a:rPr lang="en-US" sz="1400" baseline="0" dirty="0" smtClean="0"/>
                        <a:t> expression and concepts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 results are shared with the patient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Shared access to patient data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Quality of data gathering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 open market that allows actors to compete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Clear guidelines concerning certification and rules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 new view of doing business, innovative business models and payment alternatives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6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sv-SE" sz="2400" dirty="0" smtClean="0"/>
              <a:t>Information </a:t>
            </a:r>
            <a:r>
              <a:rPr lang="sv-SE" sz="2400" dirty="0" err="1" smtClean="0"/>
              <a:t>AssymetriE</a:t>
            </a:r>
            <a:r>
              <a:rPr lang="sv-SE" sz="2400" dirty="0" smtClean="0"/>
              <a:t> / TC/ Agent Principal   </a:t>
            </a:r>
            <a:endParaRPr lang="sv-SE" sz="2400" dirty="0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2667000" y="1519238"/>
            <a:ext cx="1911350" cy="1911350"/>
          </a:xfrm>
          <a:prstGeom prst="rect">
            <a:avLst/>
          </a:prstGeom>
          <a:gradFill rotWithShape="0">
            <a:gsLst>
              <a:gs pos="0">
                <a:srgbClr val="00FFFF"/>
              </a:gs>
              <a:gs pos="100000">
                <a:srgbClr val="0076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4584700" y="1519238"/>
            <a:ext cx="1911350" cy="1911350"/>
          </a:xfrm>
          <a:prstGeom prst="rect">
            <a:avLst/>
          </a:prstGeom>
          <a:gradFill rotWithShape="0">
            <a:gsLst>
              <a:gs pos="0">
                <a:schemeClr val="tx1">
                  <a:gamma/>
                  <a:tint val="14118"/>
                  <a:invGamma/>
                </a:schemeClr>
              </a:gs>
              <a:gs pos="100000">
                <a:schemeClr val="tx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 rot="16200000">
            <a:off x="870235" y="3220522"/>
            <a:ext cx="28235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latin typeface="+mj-lt"/>
              </a:rPr>
              <a:t>Differentiated/Customized</a:t>
            </a:r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3906780" y="1017588"/>
            <a:ext cx="13907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latin typeface="+mj-lt"/>
              </a:rPr>
              <a:t>High Wealth</a:t>
            </a: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3888725" y="5487988"/>
            <a:ext cx="13951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latin typeface="+mj-lt"/>
              </a:rPr>
              <a:t>Low  Wealth</a:t>
            </a:r>
          </a:p>
        </p:txBody>
      </p:sp>
      <p:sp>
        <p:nvSpPr>
          <p:cNvPr id="10" name="Rectangle 29"/>
          <p:cNvSpPr>
            <a:spLocks noChangeArrowheads="1"/>
          </p:cNvSpPr>
          <p:nvPr/>
        </p:nvSpPr>
        <p:spPr bwMode="auto">
          <a:xfrm>
            <a:off x="2667000" y="3430588"/>
            <a:ext cx="1911350" cy="1911350"/>
          </a:xfrm>
          <a:prstGeom prst="rect">
            <a:avLst/>
          </a:prstGeom>
          <a:gradFill rotWithShape="0">
            <a:gsLst>
              <a:gs pos="0">
                <a:srgbClr val="97FFD7"/>
              </a:gs>
              <a:gs pos="100000">
                <a:srgbClr val="467663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4584700" y="3430588"/>
            <a:ext cx="1911350" cy="191135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2667000" y="4467225"/>
            <a:ext cx="3778250" cy="5619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latin typeface="Arial" pitchFamily="34" charset="0"/>
              </a:rPr>
              <a:t>Complementary/specialized  services</a:t>
            </a:r>
            <a:endParaRPr lang="en-US" dirty="0"/>
          </a:p>
        </p:txBody>
      </p: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2420938" y="1431925"/>
            <a:ext cx="1312862" cy="3079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latin typeface="Arial" pitchFamily="34" charset="0"/>
              </a:rPr>
              <a:t>Superior services</a:t>
            </a:r>
          </a:p>
          <a:p>
            <a:pPr algn="ctr"/>
            <a:r>
              <a:rPr lang="en-US" sz="1400" dirty="0" smtClean="0">
                <a:latin typeface="Arial" pitchFamily="34" charset="0"/>
              </a:rPr>
              <a:t>Rolls </a:t>
            </a:r>
            <a:r>
              <a:rPr lang="en-US" sz="1400" dirty="0">
                <a:latin typeface="Arial" pitchFamily="34" charset="0"/>
              </a:rPr>
              <a:t>Royce</a:t>
            </a:r>
          </a:p>
        </p:txBody>
      </p:sp>
      <p:sp>
        <p:nvSpPr>
          <p:cNvPr id="14" name="Oval 19"/>
          <p:cNvSpPr>
            <a:spLocks noChangeArrowheads="1"/>
          </p:cNvSpPr>
          <p:nvPr/>
        </p:nvSpPr>
        <p:spPr bwMode="auto">
          <a:xfrm>
            <a:off x="4567238" y="2727325"/>
            <a:ext cx="1884362" cy="19081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latin typeface="Arial" pitchFamily="34" charset="0"/>
              </a:rPr>
              <a:t>Good to have services</a:t>
            </a:r>
          </a:p>
          <a:p>
            <a:pPr algn="ctr"/>
            <a:r>
              <a:rPr lang="en-US" sz="1400" dirty="0" smtClean="0">
                <a:latin typeface="Arial" pitchFamily="34" charset="0"/>
              </a:rPr>
              <a:t>Toyota</a:t>
            </a:r>
          </a:p>
          <a:p>
            <a:pPr algn="ctr"/>
            <a:r>
              <a:rPr lang="en-US" sz="1400" dirty="0" smtClean="0">
                <a:latin typeface="Arial" pitchFamily="34" charset="0"/>
              </a:rPr>
              <a:t>Honda</a:t>
            </a:r>
            <a:endParaRPr lang="en-US" sz="1400" dirty="0">
              <a:latin typeface="Arial" pitchFamily="34" charset="0"/>
            </a:endParaRPr>
          </a:p>
        </p:txBody>
      </p:sp>
      <p:sp>
        <p:nvSpPr>
          <p:cNvPr id="15" name="Oval 20"/>
          <p:cNvSpPr>
            <a:spLocks noChangeArrowheads="1"/>
          </p:cNvSpPr>
          <p:nvPr/>
        </p:nvSpPr>
        <p:spPr bwMode="auto">
          <a:xfrm>
            <a:off x="2667000" y="5089525"/>
            <a:ext cx="3778250" cy="3714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latin typeface="Arial" pitchFamily="34" charset="0"/>
              </a:rPr>
              <a:t>Must have services</a:t>
            </a:r>
            <a:endParaRPr lang="en-US" sz="1400" dirty="0">
              <a:latin typeface="Arial" pitchFamily="34" charset="0"/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3792538" y="2016125"/>
            <a:ext cx="1935162" cy="9810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latin typeface="Arial" pitchFamily="34" charset="0"/>
              </a:rPr>
              <a:t>Out of pocket services</a:t>
            </a:r>
          </a:p>
          <a:p>
            <a:pPr algn="ctr"/>
            <a:r>
              <a:rPr lang="en-US" sz="1400" dirty="0" smtClean="0">
                <a:latin typeface="Arial" pitchFamily="34" charset="0"/>
              </a:rPr>
              <a:t>Lexus</a:t>
            </a:r>
            <a:endParaRPr lang="en-US" sz="1400" dirty="0">
              <a:latin typeface="Arial" pitchFamily="34" charset="0"/>
            </a:endParaRPr>
          </a:p>
          <a:p>
            <a:pPr algn="ctr"/>
            <a:r>
              <a:rPr lang="en-US" sz="1400" dirty="0" smtClean="0">
                <a:latin typeface="Arial" pitchFamily="34" charset="0"/>
              </a:rPr>
              <a:t>Mercedes</a:t>
            </a:r>
            <a:endParaRPr lang="en-US" sz="1400" dirty="0">
              <a:latin typeface="Arial" pitchFamily="34" charset="0"/>
            </a:endParaRPr>
          </a:p>
        </p:txBody>
      </p:sp>
      <p:sp>
        <p:nvSpPr>
          <p:cNvPr id="17" name="Oval 22"/>
          <p:cNvSpPr>
            <a:spLocks noChangeArrowheads="1"/>
          </p:cNvSpPr>
          <p:nvPr/>
        </p:nvSpPr>
        <p:spPr bwMode="auto">
          <a:xfrm>
            <a:off x="2591418" y="1852613"/>
            <a:ext cx="1312862" cy="307975"/>
          </a:xfrm>
          <a:prstGeom prst="ellipse">
            <a:avLst/>
          </a:prstGeom>
          <a:gradFill rotWithShape="0">
            <a:gsLst>
              <a:gs pos="0">
                <a:srgbClr val="FFFF66"/>
              </a:gs>
              <a:gs pos="100000">
                <a:srgbClr val="76762F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latin typeface="Arial" pitchFamily="34" charset="0"/>
              </a:rPr>
              <a:t>Ferrari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0454656" presetClass="entr" presetSubtype="7282551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"/>
                            </p:stCondLst>
                            <p:childTnLst>
                              <p:par>
                                <p:cTn id="8" presetID="70454656" presetClass="entr" presetSubtype="7282538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"/>
                            </p:stCondLst>
                            <p:childTnLst>
                              <p:par>
                                <p:cTn id="11" presetID="70454656" presetClass="entr" presetSubtype="7282534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400"/>
                            </p:stCondLst>
                            <p:childTnLst>
                              <p:par>
                                <p:cTn id="14" presetID="70454656" presetClass="entr" presetSubtype="7282525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70454656" presetClass="entr" presetSubtype="728252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70454656" presetClass="entr" presetSubtype="7282598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800"/>
                            </p:stCondLst>
                            <p:childTnLst>
                              <p:par>
                                <p:cTn id="23" presetID="70454656" presetClass="entr" presetSubtype="7282564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600"/>
                            </p:stCondLst>
                            <p:childTnLst>
                              <p:par>
                                <p:cTn id="26" presetID="70454656" presetClass="entr" presetSubtype="7282653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00"/>
                            </p:stCondLst>
                            <p:childTnLst>
                              <p:par>
                                <p:cTn id="29" presetID="70454656" presetClass="entr" presetSubtype="7282580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200"/>
                            </p:stCondLst>
                            <p:childTnLst>
                              <p:par>
                                <p:cTn id="32" presetID="70454656" presetClass="entr" presetSubtype="7282632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70454656" presetClass="entr" presetSubtype="7282657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800"/>
                            </p:stCondLst>
                            <p:childTnLst>
                              <p:par>
                                <p:cTn id="38" presetID="70454656" presetClass="entr" presetSubtype="7292108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600"/>
                            </p:stCondLst>
                            <p:childTnLst>
                              <p:par>
                                <p:cTn id="41" presetID="70454656" presetClass="entr" presetSubtype="7282611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utoUpdateAnimBg="0"/>
      <p:bldP spid="8" grpId="0" autoUpdateAnimBg="0"/>
      <p:bldP spid="9" grpId="0" autoUpdateAnimBg="0"/>
      <p:bldP spid="10" grpId="0" animBg="1"/>
      <p:bldP spid="11" grpId="0" animBg="1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Assymetric</a:t>
            </a:r>
            <a:r>
              <a:rPr lang="sv-SE" dirty="0" smtClean="0"/>
              <a:t> </a:t>
            </a:r>
            <a:r>
              <a:rPr lang="sv-SE" dirty="0" err="1" smtClean="0"/>
              <a:t>knowledge</a:t>
            </a:r>
            <a:endParaRPr lang="sv-SE" sz="2400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Customers often lack reference prices for service</a:t>
            </a:r>
          </a:p>
          <a:p>
            <a:r>
              <a:rPr lang="en-US" dirty="0" smtClean="0"/>
              <a:t>Service variability limits knowledge</a:t>
            </a:r>
          </a:p>
          <a:p>
            <a:r>
              <a:rPr lang="en-US" dirty="0" smtClean="0"/>
              <a:t>Collection of price information by customers is difficult </a:t>
            </a:r>
          </a:p>
          <a:p>
            <a:r>
              <a:rPr lang="en-US" dirty="0" smtClean="0"/>
              <a:t>Why to pay twice?</a:t>
            </a:r>
          </a:p>
          <a:p>
            <a:r>
              <a:rPr lang="en-US" dirty="0" smtClean="0"/>
              <a:t>Temporary or permanent?</a:t>
            </a:r>
          </a:p>
          <a:p>
            <a:r>
              <a:rPr lang="en-US" dirty="0" smtClean="0"/>
              <a:t>Reallocation of resources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Business models as a complement : P4 all  </a:t>
            </a:r>
            <a:endParaRPr lang="sv-SE" sz="18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defRPr/>
            </a:pPr>
            <a:r>
              <a:rPr lang="en-US" sz="1400" dirty="0" smtClean="0"/>
              <a:t>Social innovations unclear value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Revenue stream </a:t>
            </a:r>
            <a:r>
              <a:rPr lang="en-US" sz="1400" dirty="0" smtClean="0"/>
              <a:t>– How revenue is generated and its frequency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/>
              <a:t>D</a:t>
            </a:r>
            <a:r>
              <a:rPr lang="en-US" sz="1400" b="1" dirty="0" smtClean="0"/>
              <a:t>istribution channel </a:t>
            </a:r>
            <a:r>
              <a:rPr lang="en-US" sz="1400" dirty="0" smtClean="0"/>
              <a:t>– The required mechanism for getting the innovation into customers’ hands.  Who push the bottom ?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Price</a:t>
            </a:r>
            <a:r>
              <a:rPr lang="en-US" sz="1400" dirty="0" smtClean="0"/>
              <a:t> – How much the business/organization can charge for its products or services 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Competitive differentiation </a:t>
            </a:r>
            <a:r>
              <a:rPr lang="en-US" sz="1400" dirty="0" smtClean="0"/>
              <a:t>– The degree to which the innovation is unique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Intellectual property (IP) </a:t>
            </a:r>
            <a:r>
              <a:rPr lang="en-US" sz="1400" dirty="0" smtClean="0"/>
              <a:t>– The importance of IP protection to the success of the business model.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Other barriers to entry </a:t>
            </a:r>
            <a:r>
              <a:rPr lang="en-US" sz="1400" dirty="0" smtClean="0"/>
              <a:t>– Factors that could serve as barriers to adoption (e.g., high switching cost, bran or customer loyalty, access to distribution channels, etc.).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Training requirements </a:t>
            </a:r>
            <a:r>
              <a:rPr lang="en-US" sz="1400" dirty="0" smtClean="0"/>
              <a:t>– The extent to which specialized training is required to utilize the innovation.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Clinical hurdles </a:t>
            </a:r>
            <a:r>
              <a:rPr lang="en-US" sz="1400" dirty="0" smtClean="0"/>
              <a:t>– The complexity and duration of the clinical requirements that need to addressed in order to commercialize the innovation.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Financial requirements </a:t>
            </a:r>
            <a:r>
              <a:rPr lang="en-US" sz="1400" dirty="0" smtClean="0"/>
              <a:t>– The level of investment necessary to develop and commercialize the innovation. </a:t>
            </a:r>
          </a:p>
          <a:p>
            <a:pPr marL="569913" lvl="1" indent="-33655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n-US" sz="1400" b="1" dirty="0" smtClean="0"/>
              <a:t>Risk/liability</a:t>
            </a:r>
            <a:r>
              <a:rPr lang="en-US" sz="1400" dirty="0" smtClean="0"/>
              <a:t> – The level of risk to all stakeholders from either adopting of failing to adopt the innovation</a:t>
            </a:r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Thank</a:t>
            </a:r>
            <a:r>
              <a:rPr lang="sv-SE" dirty="0" smtClean="0"/>
              <a:t> you for your </a:t>
            </a:r>
            <a:r>
              <a:rPr lang="sv-SE" dirty="0" err="1" smtClean="0"/>
              <a:t>attention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err="1" smtClean="0"/>
              <a:t>Questions</a:t>
            </a:r>
            <a:r>
              <a:rPr lang="sv-SE" dirty="0" smtClean="0"/>
              <a:t> ? 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ndring">
  <a:themeElements>
    <a:clrScheme name="Vandring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andring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andring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565</TotalTime>
  <Words>1297</Words>
  <Application>Microsoft Office PowerPoint</Application>
  <PresentationFormat>Bildspel på skärmen (4:3)</PresentationFormat>
  <Paragraphs>308</Paragraphs>
  <Slides>17</Slides>
  <Notes>2</Notes>
  <HiddenSlides>2</HiddenSlides>
  <MMClips>0</MMClips>
  <ScaleCrop>false</ScaleCrop>
  <HeadingPairs>
    <vt:vector size="6" baseType="variant">
      <vt:variant>
        <vt:lpstr>Använt teckensnitt</vt:lpstr>
      </vt:variant>
      <vt:variant>
        <vt:i4>12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30" baseType="lpstr">
      <vt:lpstr>ＭＳ Ｐゴシック</vt:lpstr>
      <vt:lpstr>ＭＳ Ｐゴシック</vt:lpstr>
      <vt:lpstr>SimSun</vt:lpstr>
      <vt:lpstr>Arial</vt:lpstr>
      <vt:lpstr>Arial Rounded MT Bold</vt:lpstr>
      <vt:lpstr>Calibri</vt:lpstr>
      <vt:lpstr>Franklin Gothic Book</vt:lpstr>
      <vt:lpstr>Franklin Gothic Medium</vt:lpstr>
      <vt:lpstr>Times</vt:lpstr>
      <vt:lpstr>Times New Roman</vt:lpstr>
      <vt:lpstr>Wingdings</vt:lpstr>
      <vt:lpstr>Wingdings 2</vt:lpstr>
      <vt:lpstr>Vandring</vt:lpstr>
      <vt:lpstr>Social innovations and e-health business models</vt:lpstr>
      <vt:lpstr>Motivation and the market potential</vt:lpstr>
      <vt:lpstr>Social innovations and digital coordination</vt:lpstr>
      <vt:lpstr>The new innovation paradigm </vt:lpstr>
      <vt:lpstr>From single to complex ecosystems  </vt:lpstr>
      <vt:lpstr>PowerPoint-presentation</vt:lpstr>
      <vt:lpstr>A Societal innovation:  A National Health Account</vt:lpstr>
      <vt:lpstr>Virtual and digital  </vt:lpstr>
      <vt:lpstr>Business models for Outside and Inside providers/suppliers/Customers</vt:lpstr>
      <vt:lpstr>Business Models: The plan implemented by a company to generate revenue and make a profit from operations. The model includes the components and functions of the business, as well as the revenues it generates and the expenses it incurs  </vt:lpstr>
      <vt:lpstr>PowerPoint-presentation</vt:lpstr>
      <vt:lpstr>Social innovations in healthcare</vt:lpstr>
      <vt:lpstr>Known by everybody? </vt:lpstr>
      <vt:lpstr>Information AssymetriE / TC/ Agent Principal   </vt:lpstr>
      <vt:lpstr>Assymetric knowledge</vt:lpstr>
      <vt:lpstr>Business models as a complement : P4 all  </vt:lpstr>
      <vt:lpstr>  Questions ? </vt:lpstr>
    </vt:vector>
  </TitlesOfParts>
  <Company>Linkopings universitet, IDA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innovations and e-health business models</dc:title>
  <dc:creator>Vivian Vimarlund</dc:creator>
  <cp:lastModifiedBy>Vivian Vimarlund</cp:lastModifiedBy>
  <cp:revision>38</cp:revision>
  <dcterms:created xsi:type="dcterms:W3CDTF">2015-07-21T06:18:31Z</dcterms:created>
  <dcterms:modified xsi:type="dcterms:W3CDTF">2015-07-28T06:26:51Z</dcterms:modified>
</cp:coreProperties>
</file>