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294" r:id="rId3"/>
    <p:sldId id="256" r:id="rId4"/>
    <p:sldId id="257" r:id="rId5"/>
    <p:sldId id="258" r:id="rId6"/>
    <p:sldId id="259" r:id="rId7"/>
    <p:sldId id="260" r:id="rId8"/>
    <p:sldId id="261" r:id="rId9"/>
    <p:sldId id="262" r:id="rId10"/>
    <p:sldId id="263" r:id="rId11"/>
    <p:sldId id="267" r:id="rId12"/>
    <p:sldId id="268" r:id="rId13"/>
    <p:sldId id="264" r:id="rId14"/>
    <p:sldId id="265" r:id="rId15"/>
    <p:sldId id="266" r:id="rId16"/>
    <p:sldId id="269" r:id="rId17"/>
    <p:sldId id="270" r:id="rId18"/>
    <p:sldId id="271" r:id="rId19"/>
    <p:sldId id="272" r:id="rId20"/>
    <p:sldId id="273" r:id="rId21"/>
    <p:sldId id="274" r:id="rId22"/>
    <p:sldId id="281" r:id="rId23"/>
    <p:sldId id="282" r:id="rId24"/>
    <p:sldId id="283" r:id="rId25"/>
    <p:sldId id="284" r:id="rId26"/>
    <p:sldId id="275" r:id="rId27"/>
    <p:sldId id="276" r:id="rId28"/>
    <p:sldId id="277" r:id="rId29"/>
    <p:sldId id="278" r:id="rId30"/>
    <p:sldId id="279" r:id="rId31"/>
    <p:sldId id="280" r:id="rId32"/>
    <p:sldId id="285" r:id="rId33"/>
    <p:sldId id="286" r:id="rId34"/>
    <p:sldId id="288" r:id="rId35"/>
    <p:sldId id="289" r:id="rId36"/>
    <p:sldId id="290" r:id="rId37"/>
    <p:sldId id="291" r:id="rId38"/>
    <p:sldId id="29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a:srgbClr val="3409D1"/>
    <a:srgbClr val="C3340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8215" autoAdjust="0"/>
    <p:restoredTop sz="94660"/>
  </p:normalViewPr>
  <p:slideViewPr>
    <p:cSldViewPr>
      <p:cViewPr varScale="1">
        <p:scale>
          <a:sx n="67" d="100"/>
          <a:sy n="67" d="100"/>
        </p:scale>
        <p:origin x="-12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99FF">
            <a:alpha val="32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pharmacolog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About OMICS Group</a:t>
            </a:r>
          </a:p>
        </p:txBody>
      </p:sp>
      <p:sp>
        <p:nvSpPr>
          <p:cNvPr id="3" name="Content Placeholder 2"/>
          <p:cNvSpPr>
            <a:spLocks noGrp="1"/>
          </p:cNvSpPr>
          <p:nvPr>
            <p:ph idx="1"/>
          </p:nvPr>
        </p:nvSpPr>
        <p:spPr/>
        <p:txBody>
          <a:bodyPr>
            <a:normAutofit fontScale="70000" lnSpcReduction="20000"/>
          </a:bodyPr>
          <a:lstStyle/>
          <a:p>
            <a:pPr marL="0" indent="0" algn="just">
              <a:buFont typeface="Wingdings" pitchFamily="2" charset="2"/>
              <a:buNone/>
              <a:defRPr/>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OMICS International Conferences</a:t>
            </a:r>
          </a:p>
        </p:txBody>
      </p:sp>
      <p:sp>
        <p:nvSpPr>
          <p:cNvPr id="3" name="Content Placeholder 2"/>
          <p:cNvSpPr>
            <a:spLocks noGrp="1"/>
          </p:cNvSpPr>
          <p:nvPr>
            <p:ph idx="1"/>
          </p:nvPr>
        </p:nvSpPr>
        <p:spPr/>
        <p:txBody>
          <a:bodyPr>
            <a:normAutofit fontScale="77500" lnSpcReduction="20000"/>
          </a:bodyPr>
          <a:lstStyle/>
          <a:p>
            <a:pPr marL="0" indent="0" algn="just">
              <a:buFont typeface="Wingdings" pitchFamily="2" charset="2"/>
              <a:buNone/>
              <a:defRPr/>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Font typeface="Wingdings" pitchFamily="2" charset="2"/>
              <a:buNone/>
              <a:defRPr/>
            </a:pPr>
            <a:endParaRPr lang="en-US" dirty="0" smtClean="0"/>
          </a:p>
          <a:p>
            <a:pPr marL="0" indent="0" algn="just">
              <a:buFont typeface="Wingdings" pitchFamily="2" charset="2"/>
              <a:buNone/>
              <a:defRPr/>
            </a:pPr>
            <a:r>
              <a:rPr lang="en-US" dirty="0" smtClean="0"/>
              <a:t>OMICS </a:t>
            </a:r>
            <a:r>
              <a:rPr lang="en-US" dirty="0"/>
              <a:t>Group has organized </a:t>
            </a:r>
            <a:r>
              <a:rPr lang="en-US" dirty="0" smtClean="0"/>
              <a:t>500 </a:t>
            </a:r>
            <a:r>
              <a:rPr lang="en-US" dirty="0"/>
              <a:t>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2133600"/>
          </a:xfrm>
        </p:spPr>
        <p:txBody>
          <a:bodyPr anchor="t">
            <a:normAutofit fontScale="90000"/>
          </a:bodyPr>
          <a:lstStyle/>
          <a:p>
            <a:r>
              <a:rPr lang="en-IN" dirty="0" smtClean="0">
                <a:solidFill>
                  <a:schemeClr val="tx2">
                    <a:lumMod val="75000"/>
                  </a:schemeClr>
                </a:solidFill>
                <a:latin typeface="Gloucester MT Extra Condensed" pitchFamily="18" charset="0"/>
              </a:rPr>
              <a:t>WORLD CONGRESS ON </a:t>
            </a:r>
            <a:br>
              <a:rPr lang="en-IN" dirty="0" smtClean="0">
                <a:solidFill>
                  <a:schemeClr val="tx2">
                    <a:lumMod val="75000"/>
                  </a:schemeClr>
                </a:solidFill>
                <a:latin typeface="Gloucester MT Extra Condensed" pitchFamily="18" charset="0"/>
              </a:rPr>
            </a:br>
            <a:r>
              <a:rPr lang="en-IN" dirty="0" smtClean="0">
                <a:solidFill>
                  <a:schemeClr val="tx2">
                    <a:lumMod val="75000"/>
                  </a:schemeClr>
                </a:solidFill>
                <a:latin typeface="Gloucester MT Extra Condensed" pitchFamily="18" charset="0"/>
              </a:rPr>
              <a:t>PHARMACOLOGY – 2015</a:t>
            </a:r>
            <a:br>
              <a:rPr lang="en-IN" dirty="0" smtClean="0">
                <a:solidFill>
                  <a:schemeClr val="tx2">
                    <a:lumMod val="75000"/>
                  </a:schemeClr>
                </a:solidFill>
                <a:latin typeface="Gloucester MT Extra Condensed" pitchFamily="18" charset="0"/>
              </a:rPr>
            </a:br>
            <a:r>
              <a:rPr lang="en-IN" dirty="0" smtClean="0">
                <a:solidFill>
                  <a:schemeClr val="tx2">
                    <a:lumMod val="75000"/>
                  </a:schemeClr>
                </a:solidFill>
                <a:latin typeface="Gloucester MT Extra Condensed" pitchFamily="18" charset="0"/>
              </a:rPr>
              <a:t>July 20-22, Brisbane, Australia</a:t>
            </a:r>
            <a:r>
              <a:rPr lang="en-IN" dirty="0" smtClean="0"/>
              <a:t/>
            </a:r>
            <a:br>
              <a:rPr lang="en-IN" dirty="0" smtClean="0"/>
            </a:br>
            <a:r>
              <a:rPr lang="en-IN" dirty="0" smtClean="0"/>
              <a:t/>
            </a:r>
            <a:br>
              <a:rPr lang="en-IN" dirty="0" smtClean="0"/>
            </a:br>
            <a:endParaRPr lang="en-IN" dirty="0"/>
          </a:p>
        </p:txBody>
      </p:sp>
      <p:sp>
        <p:nvSpPr>
          <p:cNvPr id="3" name="Subtitle 2"/>
          <p:cNvSpPr>
            <a:spLocks noGrp="1"/>
          </p:cNvSpPr>
          <p:nvPr>
            <p:ph type="subTitle" idx="1"/>
          </p:nvPr>
        </p:nvSpPr>
        <p:spPr>
          <a:xfrm>
            <a:off x="381000" y="2133600"/>
            <a:ext cx="8382000" cy="4572000"/>
          </a:xfrm>
        </p:spPr>
        <p:txBody>
          <a:bodyPr>
            <a:normAutofit lnSpcReduction="10000"/>
          </a:bodyPr>
          <a:lstStyle/>
          <a:p>
            <a:r>
              <a:rPr lang="en-IN" dirty="0" smtClean="0">
                <a:solidFill>
                  <a:schemeClr val="tx1"/>
                </a:solidFill>
              </a:rPr>
              <a:t>Workshop on </a:t>
            </a:r>
          </a:p>
          <a:p>
            <a:r>
              <a:rPr lang="en-IN" b="1" i="1" dirty="0" smtClean="0">
                <a:solidFill>
                  <a:srgbClr val="C00000"/>
                </a:solidFill>
                <a:latin typeface="Baskerville Old Face" pitchFamily="18" charset="0"/>
              </a:rPr>
              <a:t>“Current And Future Trends in New Drug Development in Type-2 Diabetes Mellitus” </a:t>
            </a:r>
          </a:p>
          <a:p>
            <a:r>
              <a:rPr lang="en-IN" dirty="0" smtClean="0">
                <a:solidFill>
                  <a:schemeClr val="tx1"/>
                </a:solidFill>
              </a:rPr>
              <a:t>By</a:t>
            </a:r>
          </a:p>
          <a:p>
            <a:r>
              <a:rPr lang="en-IN" dirty="0" smtClean="0">
                <a:solidFill>
                  <a:srgbClr val="3409D1"/>
                </a:solidFill>
                <a:latin typeface="David" pitchFamily="34" charset="-79"/>
                <a:cs typeface="David" pitchFamily="34" charset="-79"/>
              </a:rPr>
              <a:t>Dr </a:t>
            </a:r>
            <a:r>
              <a:rPr lang="en-IN" dirty="0" err="1" smtClean="0">
                <a:solidFill>
                  <a:srgbClr val="3409D1"/>
                </a:solidFill>
                <a:latin typeface="David" pitchFamily="34" charset="-79"/>
                <a:cs typeface="David" pitchFamily="34" charset="-79"/>
              </a:rPr>
              <a:t>Vivek</a:t>
            </a:r>
            <a:r>
              <a:rPr lang="en-IN" dirty="0" smtClean="0">
                <a:solidFill>
                  <a:srgbClr val="3409D1"/>
                </a:solidFill>
                <a:latin typeface="David" pitchFamily="34" charset="-79"/>
                <a:cs typeface="David" pitchFamily="34" charset="-79"/>
              </a:rPr>
              <a:t> </a:t>
            </a:r>
            <a:r>
              <a:rPr lang="en-IN" dirty="0" err="1" smtClean="0">
                <a:solidFill>
                  <a:srgbClr val="3409D1"/>
                </a:solidFill>
                <a:latin typeface="David" pitchFamily="34" charset="-79"/>
                <a:cs typeface="David" pitchFamily="34" charset="-79"/>
              </a:rPr>
              <a:t>Lal</a:t>
            </a:r>
            <a:r>
              <a:rPr lang="en-IN" dirty="0" smtClean="0">
                <a:solidFill>
                  <a:srgbClr val="3409D1"/>
                </a:solidFill>
                <a:latin typeface="David" pitchFamily="34" charset="-79"/>
                <a:cs typeface="David" pitchFamily="34" charset="-79"/>
              </a:rPr>
              <a:t>, Ph.D., M.D., </a:t>
            </a:r>
            <a:r>
              <a:rPr lang="en-IN" dirty="0" err="1" smtClean="0">
                <a:solidFill>
                  <a:srgbClr val="3409D1"/>
                </a:solidFill>
                <a:latin typeface="David" pitchFamily="34" charset="-79"/>
                <a:cs typeface="David" pitchFamily="34" charset="-79"/>
              </a:rPr>
              <a:t>F.Cl.R</a:t>
            </a:r>
            <a:r>
              <a:rPr lang="en-IN" dirty="0" smtClean="0">
                <a:solidFill>
                  <a:srgbClr val="3409D1"/>
                </a:solidFill>
                <a:latin typeface="David" pitchFamily="34" charset="-79"/>
                <a:cs typeface="David" pitchFamily="34" charset="-79"/>
              </a:rPr>
              <a:t>.</a:t>
            </a:r>
          </a:p>
          <a:p>
            <a:r>
              <a:rPr lang="en-IN" dirty="0" smtClean="0">
                <a:solidFill>
                  <a:srgbClr val="3409D1"/>
                </a:solidFill>
                <a:latin typeface="David" pitchFamily="34" charset="-79"/>
                <a:cs typeface="David" pitchFamily="34" charset="-79"/>
              </a:rPr>
              <a:t>Associate Professor (Pharmacology)</a:t>
            </a:r>
          </a:p>
          <a:p>
            <a:r>
              <a:rPr lang="en-IN" dirty="0" smtClean="0">
                <a:solidFill>
                  <a:srgbClr val="3409D1"/>
                </a:solidFill>
                <a:latin typeface="David" pitchFamily="34" charset="-79"/>
                <a:cs typeface="David" pitchFamily="34" charset="-79"/>
              </a:rPr>
              <a:t>College of Medicine, King Faisal University</a:t>
            </a:r>
          </a:p>
          <a:p>
            <a:r>
              <a:rPr lang="en-IN" dirty="0" smtClean="0">
                <a:solidFill>
                  <a:srgbClr val="3409D1"/>
                </a:solidFill>
                <a:latin typeface="David" pitchFamily="34" charset="-79"/>
                <a:cs typeface="David" pitchFamily="34" charset="-79"/>
              </a:rPr>
              <a:t>Kingdom of Saudi Arabia</a:t>
            </a:r>
            <a:endParaRPr lang="en-IN" dirty="0">
              <a:solidFill>
                <a:srgbClr val="3409D1"/>
              </a:solidFill>
              <a:latin typeface="David" pitchFamily="34" charset="-79"/>
              <a:cs typeface="David" pitchFamily="34" charset="-79"/>
            </a:endParaRPr>
          </a:p>
          <a:p>
            <a:endParaRPr lang="en-IN"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853" y="609600"/>
            <a:ext cx="2226778" cy="1752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72745" y="574964"/>
            <a:ext cx="2050473" cy="15665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5809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Sequence of discussion</a:t>
            </a:r>
            <a:endParaRPr lang="en-IN" dirty="0"/>
          </a:p>
        </p:txBody>
      </p:sp>
      <p:sp>
        <p:nvSpPr>
          <p:cNvPr id="3" name="Content Placeholder 2"/>
          <p:cNvSpPr>
            <a:spLocks noGrp="1"/>
          </p:cNvSpPr>
          <p:nvPr>
            <p:ph idx="1"/>
          </p:nvPr>
        </p:nvSpPr>
        <p:spPr/>
        <p:txBody>
          <a:bodyPr/>
          <a:lstStyle/>
          <a:p>
            <a:r>
              <a:rPr lang="en-IN" dirty="0" smtClean="0"/>
              <a:t>Introduction and Objectives</a:t>
            </a:r>
          </a:p>
          <a:p>
            <a:r>
              <a:rPr lang="en-IN" dirty="0" smtClean="0"/>
              <a:t>Current drug therapy of T2DM</a:t>
            </a:r>
          </a:p>
          <a:p>
            <a:r>
              <a:rPr lang="en-IN" dirty="0" smtClean="0"/>
              <a:t>Shortcomings of current modalities</a:t>
            </a:r>
          </a:p>
          <a:p>
            <a:r>
              <a:rPr lang="en-IN" dirty="0" smtClean="0"/>
              <a:t>Recent advances </a:t>
            </a:r>
          </a:p>
          <a:p>
            <a:r>
              <a:rPr lang="en-IN" dirty="0" smtClean="0"/>
              <a:t>Putative targets of future drug research</a:t>
            </a:r>
          </a:p>
          <a:p>
            <a:r>
              <a:rPr lang="en-IN" dirty="0" smtClean="0"/>
              <a:t>Group activity</a:t>
            </a:r>
          </a:p>
          <a:p>
            <a:r>
              <a:rPr lang="en-IN" dirty="0" smtClean="0"/>
              <a:t>Conclusion</a:t>
            </a:r>
            <a:endParaRPr lang="en-IN" dirty="0"/>
          </a:p>
        </p:txBody>
      </p:sp>
    </p:spTree>
    <p:extLst>
      <p:ext uri="{BB962C8B-B14F-4D97-AF65-F5344CB8AC3E}">
        <p14:creationId xmlns:p14="http://schemas.microsoft.com/office/powerpoint/2010/main" xmlns="" val="1543579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IN" dirty="0" smtClean="0"/>
              <a:t>Introduction</a:t>
            </a:r>
            <a:endParaRPr lang="en-IN" dirty="0"/>
          </a:p>
        </p:txBody>
      </p:sp>
      <p:sp>
        <p:nvSpPr>
          <p:cNvPr id="3" name="Content Placeholder 2"/>
          <p:cNvSpPr>
            <a:spLocks noGrp="1"/>
          </p:cNvSpPr>
          <p:nvPr>
            <p:ph idx="1"/>
          </p:nvPr>
        </p:nvSpPr>
        <p:spPr>
          <a:xfrm>
            <a:off x="152400" y="1295400"/>
            <a:ext cx="8839200" cy="5334000"/>
          </a:xfrm>
        </p:spPr>
        <p:txBody>
          <a:bodyPr/>
          <a:lstStyle/>
          <a:p>
            <a:pPr marL="0" indent="0" algn="ctr">
              <a:buNone/>
            </a:pPr>
            <a:r>
              <a:rPr lang="en-IN" i="1" u="sng" dirty="0" smtClean="0">
                <a:solidFill>
                  <a:srgbClr val="FF0000"/>
                </a:solidFill>
              </a:rPr>
              <a:t>T2DM : Some alarming facts</a:t>
            </a:r>
          </a:p>
          <a:p>
            <a:r>
              <a:rPr lang="en-IN" dirty="0" smtClean="0"/>
              <a:t>366 million patients globally</a:t>
            </a:r>
          </a:p>
          <a:p>
            <a:r>
              <a:rPr lang="en-IN" dirty="0" smtClean="0"/>
              <a:t>May rise to 552 million by 2030 (</a:t>
            </a:r>
            <a:r>
              <a:rPr lang="en-IN" i="1" dirty="0" smtClean="0"/>
              <a:t>International Diabetes Federation</a:t>
            </a:r>
            <a:r>
              <a:rPr lang="en-IN" dirty="0" smtClean="0"/>
              <a:t>)</a:t>
            </a:r>
          </a:p>
          <a:p>
            <a:r>
              <a:rPr lang="en-IN" dirty="0" smtClean="0"/>
              <a:t>Developing nations – alarming increase in incidence</a:t>
            </a:r>
          </a:p>
          <a:p>
            <a:r>
              <a:rPr lang="en-IN" dirty="0" smtClean="0"/>
              <a:t>Undiagnosed cases in Africa</a:t>
            </a:r>
          </a:p>
          <a:p>
            <a:r>
              <a:rPr lang="en-IN" dirty="0" smtClean="0"/>
              <a:t>Adoption of unhealthy lifestyle - major problem</a:t>
            </a:r>
          </a:p>
          <a:p>
            <a:endParaRPr lang="en-IN" dirty="0" smtClean="0"/>
          </a:p>
          <a:p>
            <a:pPr marL="0" indent="0" algn="ctr">
              <a:buNone/>
            </a:pPr>
            <a:endParaRPr lang="en-IN" dirty="0"/>
          </a:p>
        </p:txBody>
      </p:sp>
    </p:spTree>
    <p:extLst>
      <p:ext uri="{BB962C8B-B14F-4D97-AF65-F5344CB8AC3E}">
        <p14:creationId xmlns:p14="http://schemas.microsoft.com/office/powerpoint/2010/main" xmlns="" val="343850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Objectives of Workshop</a:t>
            </a:r>
            <a:endParaRPr lang="en-IN" dirty="0"/>
          </a:p>
        </p:txBody>
      </p:sp>
      <p:sp>
        <p:nvSpPr>
          <p:cNvPr id="3" name="Content Placeholder 2"/>
          <p:cNvSpPr>
            <a:spLocks noGrp="1"/>
          </p:cNvSpPr>
          <p:nvPr>
            <p:ph idx="1"/>
          </p:nvPr>
        </p:nvSpPr>
        <p:spPr>
          <a:xfrm>
            <a:off x="457200" y="1600200"/>
            <a:ext cx="8229600" cy="4953000"/>
          </a:xfrm>
        </p:spPr>
        <p:txBody>
          <a:bodyPr>
            <a:normAutofit lnSpcReduction="10000"/>
          </a:bodyPr>
          <a:lstStyle/>
          <a:p>
            <a:pPr marL="0" indent="0" algn="ctr">
              <a:buNone/>
            </a:pPr>
            <a:r>
              <a:rPr lang="en-IN" dirty="0" smtClean="0"/>
              <a:t>Drug therapy of T2DM</a:t>
            </a:r>
          </a:p>
          <a:p>
            <a:r>
              <a:rPr lang="en-IN" dirty="0" smtClean="0"/>
              <a:t>Where we are?</a:t>
            </a:r>
          </a:p>
          <a:p>
            <a:r>
              <a:rPr lang="en-IN" dirty="0" smtClean="0"/>
              <a:t>Where are we headed?</a:t>
            </a:r>
          </a:p>
          <a:p>
            <a:r>
              <a:rPr lang="en-IN" dirty="0" smtClean="0"/>
              <a:t>New drugs in the pipeline</a:t>
            </a:r>
          </a:p>
          <a:p>
            <a:r>
              <a:rPr lang="en-IN" dirty="0" smtClean="0"/>
              <a:t>What are the fallacies / drawbacks of current trends?</a:t>
            </a:r>
          </a:p>
          <a:p>
            <a:r>
              <a:rPr lang="en-IN" dirty="0" smtClean="0"/>
              <a:t>What should we target for optimal management of T2DM – closest to a physiological control.</a:t>
            </a:r>
          </a:p>
          <a:p>
            <a:endParaRPr lang="en-IN" dirty="0"/>
          </a:p>
        </p:txBody>
      </p:sp>
    </p:spTree>
    <p:extLst>
      <p:ext uri="{BB962C8B-B14F-4D97-AF65-F5344CB8AC3E}">
        <p14:creationId xmlns:p14="http://schemas.microsoft.com/office/powerpoint/2010/main" xmlns="" val="3993149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smtClean="0"/>
              <a:t>Current drug therapy of T2DM</a:t>
            </a:r>
            <a:endParaRPr lang="en-IN" dirty="0"/>
          </a:p>
        </p:txBody>
      </p:sp>
      <p:sp>
        <p:nvSpPr>
          <p:cNvPr id="3" name="Content Placeholder 2"/>
          <p:cNvSpPr>
            <a:spLocks noGrp="1"/>
          </p:cNvSpPr>
          <p:nvPr>
            <p:ph idx="1"/>
          </p:nvPr>
        </p:nvSpPr>
        <p:spPr>
          <a:xfrm>
            <a:off x="152400" y="1143000"/>
            <a:ext cx="8839200" cy="5562600"/>
          </a:xfrm>
        </p:spPr>
        <p:txBody>
          <a:bodyPr>
            <a:normAutofit/>
          </a:bodyPr>
          <a:lstStyle/>
          <a:p>
            <a:r>
              <a:rPr lang="en-IN" dirty="0" smtClean="0"/>
              <a:t>Stimulation of insulin secretion – Insulin </a:t>
            </a:r>
            <a:r>
              <a:rPr lang="en-IN" dirty="0" err="1" smtClean="0"/>
              <a:t>secretagogues</a:t>
            </a:r>
            <a:r>
              <a:rPr lang="en-IN" dirty="0" smtClean="0"/>
              <a:t> (Sulfonylureas, </a:t>
            </a:r>
            <a:r>
              <a:rPr lang="en-IN" dirty="0" err="1" smtClean="0"/>
              <a:t>meglitinides</a:t>
            </a:r>
            <a:r>
              <a:rPr lang="en-IN" dirty="0" smtClean="0"/>
              <a:t>, D-phenylalanine derivatives)</a:t>
            </a:r>
          </a:p>
          <a:p>
            <a:endParaRPr lang="en-IN" dirty="0" smtClean="0"/>
          </a:p>
          <a:p>
            <a:r>
              <a:rPr lang="en-IN" dirty="0" smtClean="0"/>
              <a:t>Facilitation of insulin action in liver, muscle and adipose tissue (</a:t>
            </a:r>
            <a:r>
              <a:rPr lang="en-IN" dirty="0" err="1" smtClean="0"/>
              <a:t>Biguanides</a:t>
            </a:r>
            <a:r>
              <a:rPr lang="en-IN" dirty="0" smtClean="0"/>
              <a:t>)</a:t>
            </a:r>
          </a:p>
          <a:p>
            <a:endParaRPr lang="en-IN" dirty="0" smtClean="0"/>
          </a:p>
          <a:p>
            <a:r>
              <a:rPr lang="en-IN" dirty="0" smtClean="0"/>
              <a:t>Partial reduction of insulin resistance (</a:t>
            </a:r>
            <a:r>
              <a:rPr lang="en-IN" dirty="0" err="1" smtClean="0"/>
              <a:t>Thiazolidinediones</a:t>
            </a:r>
            <a:r>
              <a:rPr lang="en-IN" dirty="0" smtClean="0"/>
              <a:t>)</a:t>
            </a:r>
          </a:p>
        </p:txBody>
      </p:sp>
    </p:spTree>
    <p:extLst>
      <p:ext uri="{BB962C8B-B14F-4D97-AF65-F5344CB8AC3E}">
        <p14:creationId xmlns:p14="http://schemas.microsoft.com/office/powerpoint/2010/main" xmlns="" val="3522759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a:t>Current drug therapy of T2DM</a:t>
            </a:r>
          </a:p>
        </p:txBody>
      </p:sp>
      <p:sp>
        <p:nvSpPr>
          <p:cNvPr id="3" name="Content Placeholder 2"/>
          <p:cNvSpPr>
            <a:spLocks noGrp="1"/>
          </p:cNvSpPr>
          <p:nvPr>
            <p:ph idx="1"/>
          </p:nvPr>
        </p:nvSpPr>
        <p:spPr>
          <a:xfrm>
            <a:off x="152400" y="1219200"/>
            <a:ext cx="8839200" cy="5486400"/>
          </a:xfrm>
        </p:spPr>
        <p:txBody>
          <a:bodyPr>
            <a:normAutofit lnSpcReduction="10000"/>
          </a:bodyPr>
          <a:lstStyle/>
          <a:p>
            <a:r>
              <a:rPr lang="en-IN" dirty="0"/>
              <a:t>Delaying intestinal glucose absorption (</a:t>
            </a:r>
            <a:r>
              <a:rPr lang="el-GR" dirty="0"/>
              <a:t>α</a:t>
            </a:r>
            <a:r>
              <a:rPr lang="en-IN" dirty="0"/>
              <a:t>-</a:t>
            </a:r>
            <a:r>
              <a:rPr lang="en-IN" dirty="0" err="1"/>
              <a:t>glucosidase</a:t>
            </a:r>
            <a:r>
              <a:rPr lang="en-IN" dirty="0"/>
              <a:t> inhibitors)</a:t>
            </a:r>
          </a:p>
          <a:p>
            <a:endParaRPr lang="en-IN" dirty="0" smtClean="0"/>
          </a:p>
          <a:p>
            <a:r>
              <a:rPr lang="en-IN" dirty="0" smtClean="0"/>
              <a:t>Enhancing action of </a:t>
            </a:r>
            <a:r>
              <a:rPr lang="en-IN" dirty="0" err="1" smtClean="0"/>
              <a:t>incretins</a:t>
            </a:r>
            <a:r>
              <a:rPr lang="en-IN" dirty="0" smtClean="0"/>
              <a:t> </a:t>
            </a:r>
            <a:r>
              <a:rPr lang="en-IN" dirty="0"/>
              <a:t>(GLP-1 agonists, DPP-4 inhibitors</a:t>
            </a:r>
            <a:r>
              <a:rPr lang="en-IN" dirty="0" smtClean="0"/>
              <a:t>)</a:t>
            </a:r>
          </a:p>
          <a:p>
            <a:endParaRPr lang="en-IN" dirty="0"/>
          </a:p>
          <a:p>
            <a:r>
              <a:rPr lang="en-IN" dirty="0" smtClean="0"/>
              <a:t>Inhibition of glucose reabsorption in kidneys (SGLTs)</a:t>
            </a:r>
          </a:p>
          <a:p>
            <a:endParaRPr lang="en-IN" dirty="0"/>
          </a:p>
          <a:p>
            <a:r>
              <a:rPr lang="en-IN" dirty="0" smtClean="0"/>
              <a:t>Miscellaneous drugs (</a:t>
            </a:r>
            <a:r>
              <a:rPr lang="en-IN" dirty="0" err="1" smtClean="0"/>
              <a:t>Pramlintide</a:t>
            </a:r>
            <a:r>
              <a:rPr lang="en-IN" dirty="0" smtClean="0"/>
              <a:t>, </a:t>
            </a:r>
            <a:r>
              <a:rPr lang="en-IN" dirty="0" err="1" smtClean="0"/>
              <a:t>Colesevelam</a:t>
            </a:r>
            <a:r>
              <a:rPr lang="en-IN" smtClean="0"/>
              <a:t>)</a:t>
            </a:r>
            <a:endParaRPr lang="en-IN" dirty="0"/>
          </a:p>
          <a:p>
            <a:endParaRPr lang="en-IN" dirty="0"/>
          </a:p>
        </p:txBody>
      </p:sp>
    </p:spTree>
    <p:extLst>
      <p:ext uri="{BB962C8B-B14F-4D97-AF65-F5344CB8AC3E}">
        <p14:creationId xmlns:p14="http://schemas.microsoft.com/office/powerpoint/2010/main" xmlns="" val="86972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t>Thus, where are we, currently?</a:t>
            </a:r>
            <a:endParaRPr lang="en-IN" dirty="0"/>
          </a:p>
        </p:txBody>
      </p:sp>
      <p:sp>
        <p:nvSpPr>
          <p:cNvPr id="3" name="Content Placeholder 2"/>
          <p:cNvSpPr>
            <a:spLocks noGrp="1"/>
          </p:cNvSpPr>
          <p:nvPr>
            <p:ph idx="1"/>
          </p:nvPr>
        </p:nvSpPr>
        <p:spPr>
          <a:xfrm>
            <a:off x="76200" y="1066800"/>
            <a:ext cx="8991600" cy="5638800"/>
          </a:xfrm>
        </p:spPr>
        <p:txBody>
          <a:bodyPr/>
          <a:lstStyle/>
          <a:p>
            <a:r>
              <a:rPr lang="en-IN" dirty="0" smtClean="0"/>
              <a:t>Flogging a dying horse! (Insulin </a:t>
            </a:r>
            <a:r>
              <a:rPr lang="en-IN" dirty="0" err="1" smtClean="0"/>
              <a:t>secretagogues</a:t>
            </a:r>
            <a:r>
              <a:rPr lang="en-IN" dirty="0" smtClean="0"/>
              <a:t>) </a:t>
            </a:r>
          </a:p>
          <a:p>
            <a:pPr marL="648000" indent="-540000">
              <a:buNone/>
            </a:pPr>
            <a:r>
              <a:rPr lang="en-IN" dirty="0" smtClean="0"/>
              <a:t>    ~ Insulin resistance a bigger problem than deficiency </a:t>
            </a:r>
          </a:p>
          <a:p>
            <a:pPr marL="648000" indent="-540000">
              <a:buNone/>
            </a:pPr>
            <a:r>
              <a:rPr lang="en-IN" dirty="0"/>
              <a:t> </a:t>
            </a:r>
            <a:r>
              <a:rPr lang="en-IN" dirty="0" smtClean="0"/>
              <a:t>   ~ Overstimulation of beta cells may be counter-productive</a:t>
            </a:r>
          </a:p>
          <a:p>
            <a:pPr marL="0" indent="0">
              <a:buNone/>
            </a:pPr>
            <a:r>
              <a:rPr lang="en-IN" dirty="0" smtClean="0"/>
              <a:t>     ~ May lead to </a:t>
            </a:r>
            <a:r>
              <a:rPr lang="en-IN" dirty="0" err="1" smtClean="0"/>
              <a:t>hypoglycemia</a:t>
            </a:r>
            <a:endParaRPr lang="en-IN" dirty="0" smtClean="0"/>
          </a:p>
          <a:p>
            <a:r>
              <a:rPr lang="en-IN" dirty="0" smtClean="0"/>
              <a:t>Delaying intestinal glucose absorption </a:t>
            </a:r>
          </a:p>
          <a:p>
            <a:pPr marL="540000" indent="-457200">
              <a:buNone/>
            </a:pPr>
            <a:r>
              <a:rPr lang="en-IN" dirty="0"/>
              <a:t> </a:t>
            </a:r>
            <a:r>
              <a:rPr lang="en-IN" dirty="0" smtClean="0"/>
              <a:t>   ~ </a:t>
            </a:r>
            <a:r>
              <a:rPr lang="en-IN" dirty="0" err="1" smtClean="0"/>
              <a:t>Unphysiological</a:t>
            </a:r>
            <a:r>
              <a:rPr lang="en-IN" dirty="0" smtClean="0"/>
              <a:t> – increases sugar content of </a:t>
            </a:r>
            <a:r>
              <a:rPr lang="en-IN" dirty="0" err="1" smtClean="0"/>
              <a:t>feces</a:t>
            </a:r>
            <a:r>
              <a:rPr lang="en-IN" dirty="0" smtClean="0"/>
              <a:t> with related adverse effects</a:t>
            </a:r>
            <a:endParaRPr lang="en-IN" dirty="0"/>
          </a:p>
        </p:txBody>
      </p:sp>
    </p:spTree>
    <p:extLst>
      <p:ext uri="{BB962C8B-B14F-4D97-AF65-F5344CB8AC3E}">
        <p14:creationId xmlns:p14="http://schemas.microsoft.com/office/powerpoint/2010/main" xmlns="" val="359247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smtClean="0"/>
              <a:t>Where are we?</a:t>
            </a:r>
            <a:endParaRPr lang="en-IN" dirty="0"/>
          </a:p>
        </p:txBody>
      </p:sp>
      <p:sp>
        <p:nvSpPr>
          <p:cNvPr id="3" name="Content Placeholder 2"/>
          <p:cNvSpPr>
            <a:spLocks noGrp="1"/>
          </p:cNvSpPr>
          <p:nvPr>
            <p:ph idx="1"/>
          </p:nvPr>
        </p:nvSpPr>
        <p:spPr>
          <a:xfrm>
            <a:off x="152400" y="1143000"/>
            <a:ext cx="8839200" cy="5562600"/>
          </a:xfrm>
        </p:spPr>
        <p:txBody>
          <a:bodyPr/>
          <a:lstStyle/>
          <a:p>
            <a:r>
              <a:rPr lang="en-IN" dirty="0" smtClean="0"/>
              <a:t>Enhancing </a:t>
            </a:r>
            <a:r>
              <a:rPr lang="en-IN" dirty="0" err="1" smtClean="0"/>
              <a:t>incretin</a:t>
            </a:r>
            <a:r>
              <a:rPr lang="en-IN" dirty="0" smtClean="0"/>
              <a:t> action (GLP-1 agonists &amp; DPP Inhibitors)</a:t>
            </a:r>
          </a:p>
          <a:p>
            <a:pPr marL="0" indent="0">
              <a:buNone/>
            </a:pPr>
            <a:r>
              <a:rPr lang="en-IN" dirty="0"/>
              <a:t> </a:t>
            </a:r>
            <a:r>
              <a:rPr lang="en-IN" dirty="0" smtClean="0"/>
              <a:t>   ~ GLP-1 stimulates insulin secretion </a:t>
            </a:r>
          </a:p>
          <a:p>
            <a:pPr marL="0" indent="0">
              <a:buNone/>
            </a:pPr>
            <a:r>
              <a:rPr lang="en-IN" dirty="0"/>
              <a:t> </a:t>
            </a:r>
            <a:r>
              <a:rPr lang="en-IN" dirty="0" smtClean="0"/>
              <a:t>      (predominant action)</a:t>
            </a:r>
          </a:p>
          <a:p>
            <a:pPr marL="0" indent="0">
              <a:buNone/>
            </a:pPr>
            <a:r>
              <a:rPr lang="en-IN" dirty="0"/>
              <a:t> </a:t>
            </a:r>
            <a:r>
              <a:rPr lang="en-IN" dirty="0" smtClean="0"/>
              <a:t>   ~ Di-</a:t>
            </a:r>
            <a:r>
              <a:rPr lang="en-IN" dirty="0" err="1" smtClean="0"/>
              <a:t>peptidyl</a:t>
            </a:r>
            <a:r>
              <a:rPr lang="en-IN" dirty="0" smtClean="0"/>
              <a:t> Peptidase (DPP) Inhibitors prevent </a:t>
            </a:r>
          </a:p>
          <a:p>
            <a:pPr marL="0" indent="0">
              <a:buNone/>
            </a:pPr>
            <a:r>
              <a:rPr lang="en-IN" dirty="0"/>
              <a:t> </a:t>
            </a:r>
            <a:r>
              <a:rPr lang="en-IN" dirty="0" smtClean="0"/>
              <a:t>      breakdown of GLP-1 : similar action</a:t>
            </a:r>
          </a:p>
          <a:p>
            <a:r>
              <a:rPr lang="en-IN" dirty="0" smtClean="0"/>
              <a:t>Promoting glycosuria! (SGLT2 Inhibitors)</a:t>
            </a:r>
          </a:p>
          <a:p>
            <a:pPr marL="0" indent="0">
              <a:buNone/>
            </a:pPr>
            <a:r>
              <a:rPr lang="en-IN" dirty="0"/>
              <a:t> </a:t>
            </a:r>
            <a:r>
              <a:rPr lang="en-IN" dirty="0" smtClean="0"/>
              <a:t>   ~ </a:t>
            </a:r>
            <a:r>
              <a:rPr lang="en-IN" dirty="0" err="1" smtClean="0"/>
              <a:t>Unphysiological</a:t>
            </a:r>
            <a:r>
              <a:rPr lang="en-IN" dirty="0" smtClean="0"/>
              <a:t>! Prevent glucose reabsorption </a:t>
            </a:r>
          </a:p>
          <a:p>
            <a:pPr marL="0" indent="0">
              <a:buNone/>
            </a:pPr>
            <a:r>
              <a:rPr lang="en-IN" dirty="0"/>
              <a:t> </a:t>
            </a:r>
            <a:r>
              <a:rPr lang="en-IN" dirty="0" smtClean="0"/>
              <a:t>      at renal PCT - glycosuria</a:t>
            </a:r>
            <a:endParaRPr lang="en-IN" dirty="0"/>
          </a:p>
          <a:p>
            <a:pPr marL="0" indent="0">
              <a:buNone/>
            </a:pPr>
            <a:endParaRPr lang="en-IN" dirty="0"/>
          </a:p>
        </p:txBody>
      </p:sp>
    </p:spTree>
    <p:extLst>
      <p:ext uri="{BB962C8B-B14F-4D97-AF65-F5344CB8AC3E}">
        <p14:creationId xmlns:p14="http://schemas.microsoft.com/office/powerpoint/2010/main" xmlns="" val="3403039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t>Where are we?</a:t>
            </a:r>
            <a:endParaRPr lang="en-IN" dirty="0"/>
          </a:p>
        </p:txBody>
      </p:sp>
      <p:sp>
        <p:nvSpPr>
          <p:cNvPr id="3" name="Content Placeholder 2"/>
          <p:cNvSpPr>
            <a:spLocks noGrp="1"/>
          </p:cNvSpPr>
          <p:nvPr>
            <p:ph idx="1"/>
          </p:nvPr>
        </p:nvSpPr>
        <p:spPr>
          <a:xfrm>
            <a:off x="152400" y="1219200"/>
            <a:ext cx="8839200" cy="5486400"/>
          </a:xfrm>
        </p:spPr>
        <p:txBody>
          <a:bodyPr/>
          <a:lstStyle/>
          <a:p>
            <a:pPr marL="0" indent="0" algn="ctr">
              <a:buNone/>
            </a:pPr>
            <a:r>
              <a:rPr lang="en-IN" b="1" dirty="0" err="1" smtClean="0"/>
              <a:t>Colesevelam</a:t>
            </a:r>
            <a:endParaRPr lang="en-IN" b="1" dirty="0" smtClean="0"/>
          </a:p>
          <a:p>
            <a:r>
              <a:rPr lang="en-IN" dirty="0" smtClean="0"/>
              <a:t>Indirect action through </a:t>
            </a:r>
            <a:r>
              <a:rPr lang="en-IN" dirty="0" err="1" smtClean="0"/>
              <a:t>Farsenoid</a:t>
            </a:r>
            <a:r>
              <a:rPr lang="en-IN" dirty="0" smtClean="0"/>
              <a:t> X receptor (FXR)</a:t>
            </a:r>
          </a:p>
          <a:p>
            <a:r>
              <a:rPr lang="en-IN" dirty="0" smtClean="0"/>
              <a:t>FXR – a nuclear receptor involved in cholesterol, glucose and bile acid metabolism – activation inhibited by </a:t>
            </a:r>
            <a:r>
              <a:rPr lang="en-IN" dirty="0" err="1" smtClean="0"/>
              <a:t>Colesevelam</a:t>
            </a:r>
            <a:r>
              <a:rPr lang="en-IN" dirty="0" smtClean="0"/>
              <a:t>.</a:t>
            </a:r>
          </a:p>
          <a:p>
            <a:r>
              <a:rPr lang="en-IN" dirty="0" smtClean="0"/>
              <a:t>May impair glucose absorption</a:t>
            </a:r>
          </a:p>
          <a:p>
            <a:r>
              <a:rPr lang="en-IN" dirty="0" smtClean="0"/>
              <a:t>May aggravate hypertriglyceridemia + other ADRs</a:t>
            </a:r>
          </a:p>
          <a:p>
            <a:r>
              <a:rPr lang="en-IN" dirty="0" smtClean="0"/>
              <a:t>Adjuvant drug at best!</a:t>
            </a:r>
            <a:endParaRPr lang="en-IN" dirty="0"/>
          </a:p>
        </p:txBody>
      </p:sp>
    </p:spTree>
    <p:extLst>
      <p:ext uri="{BB962C8B-B14F-4D97-AF65-F5344CB8AC3E}">
        <p14:creationId xmlns:p14="http://schemas.microsoft.com/office/powerpoint/2010/main" xmlns="" val="4263102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r>
              <a:rPr lang="en-IN" dirty="0" smtClean="0"/>
              <a:t>Where are we?</a:t>
            </a:r>
            <a:endParaRPr lang="en-IN" dirty="0"/>
          </a:p>
        </p:txBody>
      </p:sp>
      <p:sp>
        <p:nvSpPr>
          <p:cNvPr id="3" name="Content Placeholder 2"/>
          <p:cNvSpPr>
            <a:spLocks noGrp="1"/>
          </p:cNvSpPr>
          <p:nvPr>
            <p:ph idx="1"/>
          </p:nvPr>
        </p:nvSpPr>
        <p:spPr>
          <a:xfrm>
            <a:off x="152400" y="1371600"/>
            <a:ext cx="8839200" cy="5334000"/>
          </a:xfrm>
        </p:spPr>
        <p:txBody>
          <a:bodyPr/>
          <a:lstStyle/>
          <a:p>
            <a:pPr marL="0" indent="0" algn="ctr">
              <a:buNone/>
            </a:pPr>
            <a:r>
              <a:rPr lang="en-IN" b="1" dirty="0" err="1" smtClean="0"/>
              <a:t>Bromocriptine</a:t>
            </a:r>
            <a:endParaRPr lang="en-IN" b="1" dirty="0" smtClean="0"/>
          </a:p>
          <a:p>
            <a:r>
              <a:rPr lang="en-IN" dirty="0" smtClean="0"/>
              <a:t>A dopamine agonist</a:t>
            </a:r>
          </a:p>
          <a:p>
            <a:r>
              <a:rPr lang="en-IN" dirty="0" smtClean="0"/>
              <a:t>Minimal HbA1c reduction by unknown mechanisms</a:t>
            </a:r>
          </a:p>
          <a:p>
            <a:r>
              <a:rPr lang="en-IN" dirty="0" smtClean="0"/>
              <a:t>Many ADRs </a:t>
            </a:r>
          </a:p>
          <a:p>
            <a:r>
              <a:rPr lang="en-IN" dirty="0" smtClean="0"/>
              <a:t>Mild to modest efficacy</a:t>
            </a:r>
          </a:p>
          <a:p>
            <a:r>
              <a:rPr lang="en-IN" dirty="0" smtClean="0"/>
              <a:t>Use in T2DM questionable</a:t>
            </a:r>
            <a:endParaRPr lang="en-IN" dirty="0"/>
          </a:p>
        </p:txBody>
      </p:sp>
    </p:spTree>
    <p:extLst>
      <p:ext uri="{BB962C8B-B14F-4D97-AF65-F5344CB8AC3E}">
        <p14:creationId xmlns:p14="http://schemas.microsoft.com/office/powerpoint/2010/main" xmlns="" val="1342291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IN" dirty="0" smtClean="0"/>
              <a:t>Where are we?</a:t>
            </a:r>
            <a:endParaRPr lang="en-IN" dirty="0"/>
          </a:p>
        </p:txBody>
      </p:sp>
      <p:sp>
        <p:nvSpPr>
          <p:cNvPr id="3" name="Content Placeholder 2"/>
          <p:cNvSpPr>
            <a:spLocks noGrp="1"/>
          </p:cNvSpPr>
          <p:nvPr>
            <p:ph idx="1"/>
          </p:nvPr>
        </p:nvSpPr>
        <p:spPr>
          <a:xfrm>
            <a:off x="152400" y="990600"/>
            <a:ext cx="8839200" cy="5715000"/>
          </a:xfrm>
        </p:spPr>
        <p:txBody>
          <a:bodyPr>
            <a:normAutofit lnSpcReduction="10000"/>
          </a:bodyPr>
          <a:lstStyle/>
          <a:p>
            <a:pPr marL="0" indent="0">
              <a:buNone/>
            </a:pPr>
            <a:r>
              <a:rPr lang="en-IN" dirty="0" smtClean="0"/>
              <a:t>Currently, only the following groups appear rational:-</a:t>
            </a:r>
          </a:p>
          <a:p>
            <a:r>
              <a:rPr lang="en-IN" dirty="0" err="1" smtClean="0"/>
              <a:t>Biguanides</a:t>
            </a:r>
            <a:r>
              <a:rPr lang="en-IN" dirty="0" smtClean="0"/>
              <a:t> (</a:t>
            </a:r>
            <a:r>
              <a:rPr lang="en-IN" dirty="0" err="1" smtClean="0"/>
              <a:t>euglycemic</a:t>
            </a:r>
            <a:r>
              <a:rPr lang="en-IN" dirty="0" smtClean="0"/>
              <a:t> agents)</a:t>
            </a:r>
          </a:p>
          <a:p>
            <a:pPr marL="0" indent="0">
              <a:buNone/>
            </a:pPr>
            <a:r>
              <a:rPr lang="en-IN" dirty="0"/>
              <a:t> </a:t>
            </a:r>
            <a:r>
              <a:rPr lang="en-IN" dirty="0" smtClean="0"/>
              <a:t>   ~ reduce hepatic glucose production</a:t>
            </a:r>
          </a:p>
          <a:p>
            <a:pPr marL="0" indent="0">
              <a:buNone/>
            </a:pPr>
            <a:r>
              <a:rPr lang="en-IN" dirty="0"/>
              <a:t> </a:t>
            </a:r>
            <a:r>
              <a:rPr lang="en-IN" dirty="0" smtClean="0"/>
              <a:t>   ~ Promote peripheral glucose utilization</a:t>
            </a:r>
          </a:p>
          <a:p>
            <a:r>
              <a:rPr lang="en-IN" dirty="0" err="1" smtClean="0"/>
              <a:t>Thiazolidinediones</a:t>
            </a:r>
            <a:r>
              <a:rPr lang="en-IN" dirty="0" smtClean="0"/>
              <a:t> (PPAR-</a:t>
            </a:r>
            <a:r>
              <a:rPr lang="el-GR" dirty="0" smtClean="0"/>
              <a:t>γ</a:t>
            </a:r>
            <a:r>
              <a:rPr lang="en-IN" dirty="0" smtClean="0"/>
              <a:t> ligands)</a:t>
            </a:r>
          </a:p>
          <a:p>
            <a:pPr marL="0" indent="0">
              <a:buNone/>
            </a:pPr>
            <a:r>
              <a:rPr lang="en-IN" dirty="0"/>
              <a:t> </a:t>
            </a:r>
            <a:r>
              <a:rPr lang="en-IN" dirty="0" smtClean="0"/>
              <a:t>   ~ PPAR-</a:t>
            </a:r>
            <a:r>
              <a:rPr lang="el-GR" dirty="0" smtClean="0"/>
              <a:t>γ</a:t>
            </a:r>
            <a:r>
              <a:rPr lang="en-IN" dirty="0" smtClean="0"/>
              <a:t> receptors modulate expression of genes </a:t>
            </a:r>
          </a:p>
          <a:p>
            <a:pPr marL="0" indent="0">
              <a:buNone/>
            </a:pPr>
            <a:r>
              <a:rPr lang="en-IN" dirty="0"/>
              <a:t> </a:t>
            </a:r>
            <a:r>
              <a:rPr lang="en-IN" dirty="0" smtClean="0"/>
              <a:t>      involved in lipid / glucose metabolism, insulin </a:t>
            </a:r>
          </a:p>
          <a:p>
            <a:pPr marL="0" indent="0">
              <a:buNone/>
            </a:pPr>
            <a:r>
              <a:rPr lang="en-IN" dirty="0"/>
              <a:t> </a:t>
            </a:r>
            <a:r>
              <a:rPr lang="en-IN" dirty="0" smtClean="0"/>
              <a:t>      signal transduction &amp; adipocyte differentiation.</a:t>
            </a:r>
          </a:p>
          <a:p>
            <a:pPr marL="0" indent="0">
              <a:buNone/>
            </a:pPr>
            <a:r>
              <a:rPr lang="en-IN" dirty="0"/>
              <a:t> </a:t>
            </a:r>
            <a:r>
              <a:rPr lang="en-IN" dirty="0" smtClean="0"/>
              <a:t>   ~ Facilitate insulin action in T2DM</a:t>
            </a:r>
            <a:endParaRPr lang="en-IN" dirty="0"/>
          </a:p>
        </p:txBody>
      </p:sp>
    </p:spTree>
    <p:extLst>
      <p:ext uri="{BB962C8B-B14F-4D97-AF65-F5344CB8AC3E}">
        <p14:creationId xmlns:p14="http://schemas.microsoft.com/office/powerpoint/2010/main" xmlns="" val="362267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Rational drugs in T2DM (</a:t>
            </a:r>
            <a:r>
              <a:rPr lang="en-IN" dirty="0" err="1" smtClean="0"/>
              <a:t>Contd</a:t>
            </a:r>
            <a:r>
              <a:rPr lang="en-IN" dirty="0" smtClean="0"/>
              <a:t>)</a:t>
            </a:r>
            <a:endParaRPr lang="en-IN" dirty="0"/>
          </a:p>
        </p:txBody>
      </p:sp>
      <p:sp>
        <p:nvSpPr>
          <p:cNvPr id="3" name="Content Placeholder 2"/>
          <p:cNvSpPr>
            <a:spLocks noGrp="1"/>
          </p:cNvSpPr>
          <p:nvPr>
            <p:ph idx="1"/>
          </p:nvPr>
        </p:nvSpPr>
        <p:spPr>
          <a:xfrm>
            <a:off x="152400" y="1600200"/>
            <a:ext cx="8839200" cy="4525963"/>
          </a:xfrm>
        </p:spPr>
        <p:txBody>
          <a:bodyPr/>
          <a:lstStyle/>
          <a:p>
            <a:r>
              <a:rPr lang="en-IN" dirty="0" err="1" smtClean="0"/>
              <a:t>Pramlintide</a:t>
            </a:r>
            <a:r>
              <a:rPr lang="en-IN" dirty="0" smtClean="0"/>
              <a:t> [Islet Amyloid Polypeptide (IAPP) </a:t>
            </a:r>
            <a:r>
              <a:rPr lang="en-IN" dirty="0" err="1" smtClean="0"/>
              <a:t>analog</a:t>
            </a:r>
            <a:r>
              <a:rPr lang="en-IN" dirty="0" smtClean="0"/>
              <a:t>]</a:t>
            </a:r>
          </a:p>
          <a:p>
            <a:pPr marL="0" indent="0">
              <a:buNone/>
            </a:pPr>
            <a:r>
              <a:rPr lang="en-IN" dirty="0"/>
              <a:t> </a:t>
            </a:r>
            <a:r>
              <a:rPr lang="en-IN" dirty="0" smtClean="0"/>
              <a:t>   ~ Prevents insulin over-secretion [(-)</a:t>
            </a:r>
            <a:r>
              <a:rPr lang="en-IN" dirty="0" err="1" smtClean="0"/>
              <a:t>ve</a:t>
            </a:r>
            <a:r>
              <a:rPr lang="en-IN" dirty="0" smtClean="0"/>
              <a:t> feedback]</a:t>
            </a:r>
          </a:p>
          <a:p>
            <a:pPr marL="0" indent="0">
              <a:buNone/>
            </a:pPr>
            <a:r>
              <a:rPr lang="en-IN" dirty="0"/>
              <a:t> </a:t>
            </a:r>
            <a:r>
              <a:rPr lang="en-IN" dirty="0" smtClean="0"/>
              <a:t>   ~ Reduces glucagon secretion</a:t>
            </a:r>
          </a:p>
          <a:p>
            <a:pPr marL="0" indent="0">
              <a:buNone/>
            </a:pPr>
            <a:r>
              <a:rPr lang="en-IN" dirty="0"/>
              <a:t> </a:t>
            </a:r>
            <a:r>
              <a:rPr lang="en-IN" dirty="0" smtClean="0"/>
              <a:t>   ~ Delays gastric emptying (attenuates post-</a:t>
            </a:r>
          </a:p>
          <a:p>
            <a:pPr marL="0" indent="0">
              <a:buNone/>
            </a:pPr>
            <a:r>
              <a:rPr lang="en-IN" dirty="0"/>
              <a:t> </a:t>
            </a:r>
            <a:r>
              <a:rPr lang="en-IN" dirty="0" smtClean="0"/>
              <a:t>      prandial surge in blood glucose levels)</a:t>
            </a:r>
          </a:p>
          <a:p>
            <a:pPr marL="0" indent="0">
              <a:buNone/>
            </a:pPr>
            <a:r>
              <a:rPr lang="en-IN" dirty="0"/>
              <a:t> </a:t>
            </a:r>
            <a:r>
              <a:rPr lang="en-IN" dirty="0" smtClean="0"/>
              <a:t>   ~ Decreases appetite centrally</a:t>
            </a:r>
          </a:p>
          <a:p>
            <a:pPr marL="0" indent="0">
              <a:buNone/>
            </a:pPr>
            <a:endParaRPr lang="en-IN" dirty="0"/>
          </a:p>
        </p:txBody>
      </p:sp>
    </p:spTree>
    <p:extLst>
      <p:ext uri="{BB962C8B-B14F-4D97-AF65-F5344CB8AC3E}">
        <p14:creationId xmlns:p14="http://schemas.microsoft.com/office/powerpoint/2010/main" xmlns="" val="2675446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IN" dirty="0" smtClean="0"/>
              <a:t>Where are we headed?</a:t>
            </a:r>
            <a:endParaRPr lang="en-IN" dirty="0"/>
          </a:p>
        </p:txBody>
      </p:sp>
      <p:sp>
        <p:nvSpPr>
          <p:cNvPr id="3" name="Content Placeholder 2"/>
          <p:cNvSpPr>
            <a:spLocks noGrp="1"/>
          </p:cNvSpPr>
          <p:nvPr>
            <p:ph idx="1"/>
          </p:nvPr>
        </p:nvSpPr>
        <p:spPr>
          <a:xfrm>
            <a:off x="152400" y="1066800"/>
            <a:ext cx="8839200" cy="5638800"/>
          </a:xfrm>
        </p:spPr>
        <p:txBody>
          <a:bodyPr/>
          <a:lstStyle/>
          <a:p>
            <a:r>
              <a:rPr lang="en-IN" b="1" dirty="0" smtClean="0">
                <a:solidFill>
                  <a:srgbClr val="FF0000"/>
                </a:solidFill>
              </a:rPr>
              <a:t>Failed attempts!</a:t>
            </a:r>
          </a:p>
          <a:p>
            <a:pPr marL="0" indent="0">
              <a:buNone/>
            </a:pPr>
            <a:r>
              <a:rPr lang="en-IN" dirty="0"/>
              <a:t> </a:t>
            </a:r>
            <a:r>
              <a:rPr lang="en-IN" dirty="0" smtClean="0"/>
              <a:t>   - </a:t>
            </a:r>
            <a:r>
              <a:rPr lang="en-IN" dirty="0" err="1" smtClean="0"/>
              <a:t>Rimonabant</a:t>
            </a:r>
            <a:r>
              <a:rPr lang="en-IN" dirty="0" smtClean="0"/>
              <a:t> – depression!</a:t>
            </a:r>
          </a:p>
          <a:p>
            <a:pPr marL="0" indent="0">
              <a:buNone/>
            </a:pPr>
            <a:r>
              <a:rPr lang="en-IN" dirty="0"/>
              <a:t> </a:t>
            </a:r>
            <a:r>
              <a:rPr lang="en-IN" dirty="0" smtClean="0"/>
              <a:t>   - Dual PPAR-</a:t>
            </a:r>
            <a:r>
              <a:rPr lang="el-GR" dirty="0" smtClean="0"/>
              <a:t>α</a:t>
            </a:r>
            <a:r>
              <a:rPr lang="en-IN" dirty="0" smtClean="0"/>
              <a:t>+</a:t>
            </a:r>
            <a:r>
              <a:rPr lang="el-GR" dirty="0" smtClean="0"/>
              <a:t>γ</a:t>
            </a:r>
            <a:r>
              <a:rPr lang="en-IN" dirty="0" smtClean="0"/>
              <a:t> agonists (</a:t>
            </a:r>
            <a:r>
              <a:rPr lang="en-IN" dirty="0" err="1" smtClean="0"/>
              <a:t>Glitazars</a:t>
            </a:r>
            <a:r>
              <a:rPr lang="en-IN" dirty="0" smtClean="0"/>
              <a:t> – </a:t>
            </a:r>
            <a:r>
              <a:rPr lang="en-IN" dirty="0" err="1" smtClean="0"/>
              <a:t>Muraglitazar</a:t>
            </a:r>
            <a:r>
              <a:rPr lang="en-IN" dirty="0" smtClean="0"/>
              <a:t> </a:t>
            </a:r>
          </a:p>
          <a:p>
            <a:pPr marL="0" indent="0">
              <a:buNone/>
            </a:pPr>
            <a:r>
              <a:rPr lang="en-IN" dirty="0"/>
              <a:t> </a:t>
            </a:r>
            <a:r>
              <a:rPr lang="en-IN" dirty="0" smtClean="0"/>
              <a:t>      &amp; </a:t>
            </a:r>
            <a:r>
              <a:rPr lang="en-IN" dirty="0" err="1" smtClean="0"/>
              <a:t>Tesaglitazar</a:t>
            </a:r>
            <a:r>
              <a:rPr lang="en-IN" dirty="0" smtClean="0"/>
              <a:t>) – dual action of enhancing </a:t>
            </a:r>
          </a:p>
          <a:p>
            <a:pPr marL="0" indent="0">
              <a:buNone/>
            </a:pPr>
            <a:r>
              <a:rPr lang="en-IN" dirty="0"/>
              <a:t> </a:t>
            </a:r>
            <a:r>
              <a:rPr lang="en-IN" dirty="0" smtClean="0"/>
              <a:t>      insulin action &amp; </a:t>
            </a:r>
            <a:r>
              <a:rPr lang="en-IN" dirty="0" smtClean="0">
                <a:sym typeface="Symbol"/>
              </a:rPr>
              <a:t></a:t>
            </a:r>
            <a:r>
              <a:rPr lang="en-IN" dirty="0" smtClean="0"/>
              <a:t>plasma TGs + </a:t>
            </a:r>
            <a:r>
              <a:rPr lang="en-IN" dirty="0" smtClean="0">
                <a:sym typeface="Symbol"/>
              </a:rPr>
              <a:t>HDL. High </a:t>
            </a:r>
          </a:p>
          <a:p>
            <a:pPr marL="0" indent="0">
              <a:buNone/>
            </a:pPr>
            <a:r>
              <a:rPr lang="en-IN" dirty="0">
                <a:sym typeface="Symbol"/>
              </a:rPr>
              <a:t> </a:t>
            </a:r>
            <a:r>
              <a:rPr lang="en-IN" dirty="0" smtClean="0">
                <a:sym typeface="Symbol"/>
              </a:rPr>
              <a:t>      adverse effects like heart failure.</a:t>
            </a:r>
          </a:p>
          <a:p>
            <a:pPr marL="0" indent="0">
              <a:buNone/>
            </a:pPr>
            <a:r>
              <a:rPr lang="en-IN" dirty="0">
                <a:sym typeface="Symbol"/>
              </a:rPr>
              <a:t> </a:t>
            </a:r>
            <a:r>
              <a:rPr lang="en-IN" dirty="0" smtClean="0">
                <a:sym typeface="Symbol"/>
              </a:rPr>
              <a:t>   - </a:t>
            </a:r>
            <a:r>
              <a:rPr lang="en-IN" dirty="0" err="1" smtClean="0">
                <a:sym typeface="Symbol"/>
              </a:rPr>
              <a:t>Fasiglifam</a:t>
            </a:r>
            <a:r>
              <a:rPr lang="en-IN" dirty="0" smtClean="0">
                <a:sym typeface="Symbol"/>
              </a:rPr>
              <a:t> – development terminated (2013) due </a:t>
            </a:r>
          </a:p>
          <a:p>
            <a:pPr marL="0" indent="0">
              <a:buNone/>
            </a:pPr>
            <a:r>
              <a:rPr lang="en-IN" dirty="0">
                <a:sym typeface="Symbol"/>
              </a:rPr>
              <a:t> </a:t>
            </a:r>
            <a:r>
              <a:rPr lang="en-IN" dirty="0" smtClean="0">
                <a:sym typeface="Symbol"/>
              </a:rPr>
              <a:t>     to safety concerns (Liver toxicity)</a:t>
            </a:r>
          </a:p>
          <a:p>
            <a:endParaRPr lang="en-IN" dirty="0"/>
          </a:p>
        </p:txBody>
      </p:sp>
    </p:spTree>
    <p:extLst>
      <p:ext uri="{BB962C8B-B14F-4D97-AF65-F5344CB8AC3E}">
        <p14:creationId xmlns:p14="http://schemas.microsoft.com/office/powerpoint/2010/main" xmlns="" val="3520603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t>Where are we headed?</a:t>
            </a:r>
            <a:endParaRPr lang="en-IN" dirty="0"/>
          </a:p>
        </p:txBody>
      </p:sp>
      <p:sp>
        <p:nvSpPr>
          <p:cNvPr id="3" name="Content Placeholder 2"/>
          <p:cNvSpPr>
            <a:spLocks noGrp="1"/>
          </p:cNvSpPr>
          <p:nvPr>
            <p:ph idx="1"/>
          </p:nvPr>
        </p:nvSpPr>
        <p:spPr>
          <a:xfrm>
            <a:off x="152400" y="1066800"/>
            <a:ext cx="8839200" cy="5638800"/>
          </a:xfrm>
        </p:spPr>
        <p:txBody>
          <a:bodyPr/>
          <a:lstStyle/>
          <a:p>
            <a:pPr marL="0" indent="0" algn="ctr">
              <a:buNone/>
            </a:pPr>
            <a:r>
              <a:rPr lang="en-IN" i="1" dirty="0"/>
              <a:t>11beta-hydroxysteroid dehydrogenase type 1 </a:t>
            </a:r>
            <a:r>
              <a:rPr lang="en-IN" i="1" dirty="0" smtClean="0"/>
              <a:t>(11-</a:t>
            </a:r>
            <a:r>
              <a:rPr lang="en-IN" i="1" dirty="0" smtClean="0">
                <a:sym typeface="Symbol"/>
              </a:rPr>
              <a:t></a:t>
            </a:r>
            <a:r>
              <a:rPr lang="en-IN" i="1" dirty="0" smtClean="0"/>
              <a:t> HSD-1) inhibitors</a:t>
            </a:r>
          </a:p>
          <a:p>
            <a:r>
              <a:rPr lang="en-IN" dirty="0" smtClean="0"/>
              <a:t>Inhibit the </a:t>
            </a:r>
            <a:r>
              <a:rPr lang="en-IN" dirty="0" err="1" smtClean="0"/>
              <a:t>oxidoreductase</a:t>
            </a:r>
            <a:r>
              <a:rPr lang="en-IN" dirty="0" smtClean="0"/>
              <a:t> </a:t>
            </a:r>
            <a:r>
              <a:rPr lang="en-IN" dirty="0" err="1" smtClean="0"/>
              <a:t>catalyzing</a:t>
            </a:r>
            <a:r>
              <a:rPr lang="en-IN" dirty="0" smtClean="0"/>
              <a:t> conversion of 11 </a:t>
            </a:r>
            <a:r>
              <a:rPr lang="en-IN" dirty="0" err="1" smtClean="0"/>
              <a:t>ketoforms</a:t>
            </a:r>
            <a:r>
              <a:rPr lang="en-IN" dirty="0" smtClean="0"/>
              <a:t> (cortisone) into active </a:t>
            </a:r>
            <a:r>
              <a:rPr lang="en-IN" dirty="0" err="1" smtClean="0"/>
              <a:t>gluco</a:t>
            </a:r>
            <a:r>
              <a:rPr lang="en-IN" dirty="0" smtClean="0"/>
              <a:t>-corticoids.</a:t>
            </a:r>
          </a:p>
          <a:p>
            <a:r>
              <a:rPr lang="en-IN" dirty="0" smtClean="0"/>
              <a:t>This prevents excessive glucocorticoid action which accentuates T2DM. </a:t>
            </a:r>
          </a:p>
          <a:p>
            <a:r>
              <a:rPr lang="en-IN" dirty="0" smtClean="0"/>
              <a:t>Again, an indirect approach!</a:t>
            </a:r>
            <a:endParaRPr lang="en-IN" dirty="0"/>
          </a:p>
        </p:txBody>
      </p:sp>
    </p:spTree>
    <p:extLst>
      <p:ext uri="{BB962C8B-B14F-4D97-AF65-F5344CB8AC3E}">
        <p14:creationId xmlns:p14="http://schemas.microsoft.com/office/powerpoint/2010/main" xmlns="" val="239292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t>Glycogen </a:t>
            </a:r>
            <a:r>
              <a:rPr lang="en-IN" dirty="0" err="1" smtClean="0"/>
              <a:t>Phosphorylase</a:t>
            </a:r>
            <a:r>
              <a:rPr lang="en-IN" dirty="0" smtClean="0"/>
              <a:t> Inhibitors</a:t>
            </a:r>
            <a:endParaRPr lang="en-IN" dirty="0"/>
          </a:p>
        </p:txBody>
      </p:sp>
      <p:sp>
        <p:nvSpPr>
          <p:cNvPr id="3" name="Content Placeholder 2"/>
          <p:cNvSpPr>
            <a:spLocks noGrp="1"/>
          </p:cNvSpPr>
          <p:nvPr>
            <p:ph idx="1"/>
          </p:nvPr>
        </p:nvSpPr>
        <p:spPr>
          <a:xfrm>
            <a:off x="152400" y="1143000"/>
            <a:ext cx="8839200" cy="5562600"/>
          </a:xfrm>
        </p:spPr>
        <p:txBody>
          <a:bodyPr/>
          <a:lstStyle/>
          <a:p>
            <a:r>
              <a:rPr lang="en-IN" dirty="0" smtClean="0"/>
              <a:t>Inhibit conversion of glycogen into glucose </a:t>
            </a:r>
          </a:p>
          <a:p>
            <a:r>
              <a:rPr lang="en-IN" dirty="0" smtClean="0"/>
              <a:t>Expected lowering on blood glucose in T2DM</a:t>
            </a:r>
          </a:p>
          <a:p>
            <a:r>
              <a:rPr lang="en-IN" dirty="0" smtClean="0"/>
              <a:t>Selectivity of action on liver doubtful – breakdown of glycogen in skeletal muscles is essential</a:t>
            </a:r>
          </a:p>
          <a:p>
            <a:r>
              <a:rPr lang="en-IN" dirty="0" smtClean="0"/>
              <a:t>Clinical evaluation mandated</a:t>
            </a:r>
          </a:p>
          <a:p>
            <a:pPr marL="0" indent="0" algn="ctr">
              <a:buNone/>
            </a:pPr>
            <a:r>
              <a:rPr lang="en-IN" b="1" dirty="0" err="1" smtClean="0"/>
              <a:t>Glucokinase</a:t>
            </a:r>
            <a:r>
              <a:rPr lang="en-IN" b="1" dirty="0" smtClean="0"/>
              <a:t> Activators</a:t>
            </a:r>
          </a:p>
          <a:p>
            <a:r>
              <a:rPr lang="en-IN" dirty="0" smtClean="0"/>
              <a:t>Increase insulin secretion – similar limitations as other </a:t>
            </a:r>
            <a:r>
              <a:rPr lang="en-IN" dirty="0" err="1" smtClean="0"/>
              <a:t>insulinsecretagogues</a:t>
            </a:r>
            <a:r>
              <a:rPr lang="en-IN" dirty="0" smtClean="0"/>
              <a:t>!</a:t>
            </a:r>
          </a:p>
          <a:p>
            <a:r>
              <a:rPr lang="en-IN" dirty="0" smtClean="0"/>
              <a:t>Promote glucose uptake and reduce release of glucose from liver. Multiple clinical concerns(+)</a:t>
            </a:r>
            <a:endParaRPr lang="en-IN" dirty="0"/>
          </a:p>
        </p:txBody>
      </p:sp>
    </p:spTree>
    <p:extLst>
      <p:ext uri="{BB962C8B-B14F-4D97-AF65-F5344CB8AC3E}">
        <p14:creationId xmlns:p14="http://schemas.microsoft.com/office/powerpoint/2010/main" xmlns="" val="3207463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txBody>
          <a:bodyPr>
            <a:normAutofit/>
          </a:bodyPr>
          <a:lstStyle/>
          <a:p>
            <a:r>
              <a:rPr lang="en-IN" dirty="0" smtClean="0"/>
              <a:t>Protein </a:t>
            </a:r>
            <a:r>
              <a:rPr lang="en-IN" dirty="0"/>
              <a:t>tyrosine phosphatase 1B inhibitors</a:t>
            </a:r>
          </a:p>
        </p:txBody>
      </p:sp>
      <p:sp>
        <p:nvSpPr>
          <p:cNvPr id="3" name="Content Placeholder 2"/>
          <p:cNvSpPr>
            <a:spLocks noGrp="1"/>
          </p:cNvSpPr>
          <p:nvPr>
            <p:ph idx="1"/>
          </p:nvPr>
        </p:nvSpPr>
        <p:spPr>
          <a:xfrm>
            <a:off x="381000" y="1752600"/>
            <a:ext cx="8305800" cy="4953000"/>
          </a:xfrm>
        </p:spPr>
        <p:txBody>
          <a:bodyPr/>
          <a:lstStyle/>
          <a:p>
            <a:r>
              <a:rPr lang="en-IN" dirty="0" smtClean="0"/>
              <a:t>PTP 1B is a cytosolic protein tyrosine phosphatase </a:t>
            </a:r>
          </a:p>
          <a:p>
            <a:r>
              <a:rPr lang="en-IN" dirty="0" smtClean="0"/>
              <a:t>Implicated as a negative regulator of insulin signal transduction</a:t>
            </a:r>
          </a:p>
          <a:p>
            <a:r>
              <a:rPr lang="en-IN" dirty="0" smtClean="0"/>
              <a:t>PTP 1B inhibitors can thus overcome insulin resistance</a:t>
            </a:r>
          </a:p>
          <a:p>
            <a:r>
              <a:rPr lang="en-IN" dirty="0" smtClean="0"/>
              <a:t>Several classes of such inhibitors are under investigation</a:t>
            </a:r>
            <a:endParaRPr lang="en-IN" dirty="0"/>
          </a:p>
        </p:txBody>
      </p:sp>
    </p:spTree>
    <p:extLst>
      <p:ext uri="{BB962C8B-B14F-4D97-AF65-F5344CB8AC3E}">
        <p14:creationId xmlns:p14="http://schemas.microsoft.com/office/powerpoint/2010/main" xmlns="" val="3190045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lstStyle/>
          <a:p>
            <a:r>
              <a:rPr lang="en-IN" dirty="0" smtClean="0"/>
              <a:t>GPR-119 agonists</a:t>
            </a:r>
            <a:endParaRPr lang="en-IN" dirty="0"/>
          </a:p>
        </p:txBody>
      </p:sp>
      <p:sp>
        <p:nvSpPr>
          <p:cNvPr id="3" name="Content Placeholder 2"/>
          <p:cNvSpPr>
            <a:spLocks noGrp="1"/>
          </p:cNvSpPr>
          <p:nvPr>
            <p:ph idx="1"/>
          </p:nvPr>
        </p:nvSpPr>
        <p:spPr>
          <a:xfrm>
            <a:off x="457200" y="1905000"/>
            <a:ext cx="8229600" cy="4221163"/>
          </a:xfrm>
        </p:spPr>
        <p:txBody>
          <a:bodyPr/>
          <a:lstStyle/>
          <a:p>
            <a:r>
              <a:rPr lang="en-IN" dirty="0" smtClean="0"/>
              <a:t>G-Protein coupled Receptor-119 expressed in pancreas &amp; GIT</a:t>
            </a:r>
          </a:p>
          <a:p>
            <a:r>
              <a:rPr lang="en-IN" dirty="0" smtClean="0"/>
              <a:t>Activated by lipid amides</a:t>
            </a:r>
          </a:p>
          <a:p>
            <a:r>
              <a:rPr lang="en-IN" dirty="0" smtClean="0"/>
              <a:t>Leads to release of Insulin, GLP-1 and GIP</a:t>
            </a:r>
          </a:p>
          <a:p>
            <a:r>
              <a:rPr lang="en-IN" dirty="0" smtClean="0"/>
              <a:t>Likely to have similar problems as insulin </a:t>
            </a:r>
            <a:r>
              <a:rPr lang="en-IN" dirty="0" err="1" smtClean="0"/>
              <a:t>secretagogues</a:t>
            </a:r>
            <a:endParaRPr lang="en-IN" dirty="0" smtClean="0"/>
          </a:p>
          <a:p>
            <a:endParaRPr lang="en-IN" dirty="0"/>
          </a:p>
        </p:txBody>
      </p:sp>
    </p:spTree>
    <p:extLst>
      <p:ext uri="{BB962C8B-B14F-4D97-AF65-F5344CB8AC3E}">
        <p14:creationId xmlns:p14="http://schemas.microsoft.com/office/powerpoint/2010/main" xmlns="" val="1314782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Glucagon Receptor Antagonists</a:t>
            </a:r>
            <a:endParaRPr lang="en-IN" dirty="0"/>
          </a:p>
        </p:txBody>
      </p:sp>
      <p:sp>
        <p:nvSpPr>
          <p:cNvPr id="3" name="Content Placeholder 2"/>
          <p:cNvSpPr>
            <a:spLocks noGrp="1"/>
          </p:cNvSpPr>
          <p:nvPr>
            <p:ph idx="1"/>
          </p:nvPr>
        </p:nvSpPr>
        <p:spPr>
          <a:xfrm>
            <a:off x="457200" y="1600200"/>
            <a:ext cx="8229600" cy="5029200"/>
          </a:xfrm>
        </p:spPr>
        <p:txBody>
          <a:bodyPr/>
          <a:lstStyle/>
          <a:p>
            <a:r>
              <a:rPr lang="en-IN" dirty="0" smtClean="0"/>
              <a:t>Under development</a:t>
            </a:r>
          </a:p>
          <a:p>
            <a:r>
              <a:rPr lang="en-IN" dirty="0" smtClean="0"/>
              <a:t>Block action of glucagon – block glucagon mediated </a:t>
            </a:r>
            <a:r>
              <a:rPr lang="en-IN" dirty="0" err="1" smtClean="0"/>
              <a:t>glycogenolysis</a:t>
            </a:r>
            <a:r>
              <a:rPr lang="en-IN" dirty="0" smtClean="0"/>
              <a:t> and subsequent </a:t>
            </a:r>
            <a:r>
              <a:rPr lang="en-IN" dirty="0" err="1" smtClean="0"/>
              <a:t>hyperglycemia</a:t>
            </a:r>
            <a:endParaRPr lang="en-IN" dirty="0" smtClean="0"/>
          </a:p>
          <a:p>
            <a:r>
              <a:rPr lang="en-IN" dirty="0" smtClean="0"/>
              <a:t>Useful only in patients with overexpression of glucagon receptors</a:t>
            </a:r>
          </a:p>
          <a:p>
            <a:r>
              <a:rPr lang="en-IN" dirty="0" smtClean="0"/>
              <a:t>May accentuate </a:t>
            </a:r>
            <a:r>
              <a:rPr lang="en-IN" dirty="0" err="1" smtClean="0"/>
              <a:t>hypoglycemia</a:t>
            </a:r>
            <a:endParaRPr lang="en-IN" dirty="0" smtClean="0"/>
          </a:p>
          <a:p>
            <a:r>
              <a:rPr lang="en-IN" dirty="0" smtClean="0"/>
              <a:t>Adjuvant drugs at best!</a:t>
            </a:r>
            <a:endParaRPr lang="en-IN" dirty="0"/>
          </a:p>
        </p:txBody>
      </p:sp>
    </p:spTree>
    <p:extLst>
      <p:ext uri="{BB962C8B-B14F-4D97-AF65-F5344CB8AC3E}">
        <p14:creationId xmlns:p14="http://schemas.microsoft.com/office/powerpoint/2010/main" xmlns="" val="3724547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smtClean="0"/>
              <a:t>What we can do…..finally!</a:t>
            </a:r>
            <a:endParaRPr lang="en-IN" dirty="0"/>
          </a:p>
        </p:txBody>
      </p:sp>
      <p:sp>
        <p:nvSpPr>
          <p:cNvPr id="3" name="Content Placeholder 2"/>
          <p:cNvSpPr>
            <a:spLocks noGrp="1"/>
          </p:cNvSpPr>
          <p:nvPr>
            <p:ph idx="1"/>
          </p:nvPr>
        </p:nvSpPr>
        <p:spPr>
          <a:xfrm>
            <a:off x="152400" y="1219200"/>
            <a:ext cx="8839200" cy="5486400"/>
          </a:xfrm>
        </p:spPr>
        <p:txBody>
          <a:bodyPr/>
          <a:lstStyle/>
          <a:p>
            <a:pPr marL="0" indent="0" algn="ctr">
              <a:buNone/>
            </a:pPr>
            <a:r>
              <a:rPr lang="en-IN" b="1" u="sng" dirty="0" smtClean="0"/>
              <a:t>Objectives for rational pharmacotherapy of T2DM</a:t>
            </a:r>
          </a:p>
          <a:p>
            <a:r>
              <a:rPr lang="en-IN" dirty="0" smtClean="0"/>
              <a:t>Islet beta cells should not be strained further</a:t>
            </a:r>
          </a:p>
          <a:p>
            <a:r>
              <a:rPr lang="en-IN" dirty="0" smtClean="0"/>
              <a:t>Insulin resistance to be overcome at all levels</a:t>
            </a:r>
          </a:p>
          <a:p>
            <a:pPr marL="0" indent="0">
              <a:buNone/>
            </a:pPr>
            <a:r>
              <a:rPr lang="en-IN" dirty="0"/>
              <a:t> </a:t>
            </a:r>
            <a:r>
              <a:rPr lang="en-IN" dirty="0" smtClean="0"/>
              <a:t>   ~ By direct action on insulin receptors</a:t>
            </a:r>
          </a:p>
          <a:p>
            <a:pPr marL="0" indent="0">
              <a:buNone/>
            </a:pPr>
            <a:r>
              <a:rPr lang="en-IN" dirty="0"/>
              <a:t> </a:t>
            </a:r>
            <a:r>
              <a:rPr lang="en-IN" dirty="0" smtClean="0"/>
              <a:t>   ~ Insulin facilitators</a:t>
            </a:r>
          </a:p>
          <a:p>
            <a:r>
              <a:rPr lang="en-IN" dirty="0" smtClean="0"/>
              <a:t>Increased sugar levels in </a:t>
            </a:r>
            <a:r>
              <a:rPr lang="en-IN" dirty="0" err="1" smtClean="0"/>
              <a:t>feces</a:t>
            </a:r>
            <a:r>
              <a:rPr lang="en-IN" dirty="0" smtClean="0"/>
              <a:t> &amp; urine to be avoided</a:t>
            </a:r>
          </a:p>
          <a:p>
            <a:r>
              <a:rPr lang="en-IN" dirty="0" smtClean="0"/>
              <a:t>Effective reversal of Insulin antagonism</a:t>
            </a:r>
            <a:endParaRPr lang="en-IN" dirty="0"/>
          </a:p>
        </p:txBody>
      </p:sp>
    </p:spTree>
    <p:extLst>
      <p:ext uri="{BB962C8B-B14F-4D97-AF65-F5344CB8AC3E}">
        <p14:creationId xmlns:p14="http://schemas.microsoft.com/office/powerpoint/2010/main" xmlns="" val="2329158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IN" dirty="0" smtClean="0"/>
              <a:t>Insulin Receptor &amp; Signal Transduction</a:t>
            </a:r>
            <a:endParaRPr lang="en-IN" dirty="0"/>
          </a:p>
        </p:txBody>
      </p:sp>
      <p:sp>
        <p:nvSpPr>
          <p:cNvPr id="3" name="Content Placeholder 2"/>
          <p:cNvSpPr>
            <a:spLocks noGrp="1"/>
          </p:cNvSpPr>
          <p:nvPr>
            <p:ph idx="1"/>
          </p:nvPr>
        </p:nvSpPr>
        <p:spPr/>
        <p:txBody>
          <a:bodyPr/>
          <a:lstStyle/>
          <a:p>
            <a:endParaRPr lang="en-IN"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217770"/>
            <a:ext cx="9141612" cy="5640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9271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IN" dirty="0" smtClean="0"/>
              <a:t>Insulin Signal Transduction (Brief)</a:t>
            </a:r>
            <a:endParaRPr lang="en-IN" dirty="0"/>
          </a:p>
        </p:txBody>
      </p:sp>
      <p:sp>
        <p:nvSpPr>
          <p:cNvPr id="3" name="Content Placeholder 2"/>
          <p:cNvSpPr>
            <a:spLocks noGrp="1"/>
          </p:cNvSpPr>
          <p:nvPr>
            <p:ph idx="1"/>
          </p:nvPr>
        </p:nvSpPr>
        <p:spPr>
          <a:xfrm>
            <a:off x="76200" y="990600"/>
            <a:ext cx="8991600" cy="5791200"/>
          </a:xfrm>
        </p:spPr>
        <p:txBody>
          <a:bodyPr>
            <a:normAutofit/>
          </a:bodyPr>
          <a:lstStyle/>
          <a:p>
            <a:pPr marL="0" indent="0" algn="ctr">
              <a:buNone/>
            </a:pPr>
            <a:r>
              <a:rPr lang="en-IN" sz="2400" dirty="0" smtClean="0"/>
              <a:t>Insulin binding to cell surface receptor</a:t>
            </a:r>
          </a:p>
          <a:p>
            <a:pPr marL="0" indent="0" algn="ctr">
              <a:buNone/>
            </a:pPr>
            <a:endParaRPr lang="en-IN" sz="2400" dirty="0"/>
          </a:p>
          <a:p>
            <a:pPr marL="0" indent="0" algn="ctr">
              <a:buNone/>
            </a:pPr>
            <a:r>
              <a:rPr lang="en-IN" sz="2400" dirty="0" smtClean="0"/>
              <a:t>Tyrosine phosphorylation of Insulin Receptor Substrates (IRSs)</a:t>
            </a:r>
          </a:p>
          <a:p>
            <a:pPr marL="0" indent="0" algn="ctr">
              <a:buNone/>
            </a:pPr>
            <a:endParaRPr lang="en-IN" sz="2400" dirty="0"/>
          </a:p>
          <a:p>
            <a:pPr marL="0" indent="0" algn="ctr">
              <a:buNone/>
            </a:pPr>
            <a:r>
              <a:rPr lang="en-IN" sz="2400" dirty="0" smtClean="0"/>
              <a:t>Activation of PI3K by binding of IRSs on its regulatory subunit</a:t>
            </a:r>
          </a:p>
          <a:p>
            <a:pPr marL="0" indent="0" algn="ctr">
              <a:buNone/>
            </a:pPr>
            <a:endParaRPr lang="en-IN" sz="2400" dirty="0"/>
          </a:p>
          <a:p>
            <a:pPr marL="0" indent="0" algn="ctr">
              <a:buNone/>
            </a:pPr>
            <a:r>
              <a:rPr lang="en-IN" sz="2400" dirty="0" smtClean="0"/>
              <a:t>Activation of 3-phosphoinositide dependent protein kinases </a:t>
            </a:r>
          </a:p>
          <a:p>
            <a:pPr marL="0" indent="0" algn="ctr">
              <a:buNone/>
            </a:pPr>
            <a:r>
              <a:rPr lang="en-IN" sz="2400" dirty="0" smtClean="0"/>
              <a:t>(PDK-1 &amp; PDK-2)</a:t>
            </a:r>
          </a:p>
          <a:p>
            <a:pPr marL="0" indent="0" algn="ctr">
              <a:buNone/>
            </a:pPr>
            <a:endParaRPr lang="en-IN" sz="2400" dirty="0"/>
          </a:p>
          <a:p>
            <a:pPr marL="0" indent="0" algn="ctr">
              <a:buNone/>
            </a:pPr>
            <a:r>
              <a:rPr lang="en-IN" sz="2400" dirty="0" smtClean="0"/>
              <a:t>Activation of </a:t>
            </a:r>
            <a:r>
              <a:rPr lang="en-IN" sz="2400" dirty="0" err="1" smtClean="0"/>
              <a:t>Akt</a:t>
            </a:r>
            <a:r>
              <a:rPr lang="en-IN" sz="2400" dirty="0" smtClean="0"/>
              <a:t>/Protein kinase B (PKB) / atypical protein kinase C</a:t>
            </a:r>
            <a:r>
              <a:rPr lang="en-IN" sz="2400" dirty="0" smtClean="0">
                <a:sym typeface="Symbol"/>
              </a:rPr>
              <a:t>/</a:t>
            </a:r>
          </a:p>
          <a:p>
            <a:pPr marL="0" indent="0" algn="ctr">
              <a:buNone/>
            </a:pPr>
            <a:endParaRPr lang="en-IN" sz="2400" dirty="0">
              <a:sym typeface="Symbol"/>
            </a:endParaRPr>
          </a:p>
          <a:p>
            <a:pPr marL="0" indent="0" algn="ctr">
              <a:buNone/>
            </a:pPr>
            <a:r>
              <a:rPr lang="en-IN" sz="2400" dirty="0" smtClean="0">
                <a:sym typeface="Symbol"/>
              </a:rPr>
              <a:t>Activation of 160 </a:t>
            </a:r>
            <a:r>
              <a:rPr lang="en-IN" sz="2400" dirty="0" err="1" smtClean="0">
                <a:sym typeface="Symbol"/>
              </a:rPr>
              <a:t>kDa</a:t>
            </a:r>
            <a:r>
              <a:rPr lang="en-IN" sz="2400" dirty="0" smtClean="0">
                <a:sym typeface="Symbol"/>
              </a:rPr>
              <a:t> substrate (AS 160)</a:t>
            </a:r>
            <a:endParaRPr lang="en-IN" sz="2400" dirty="0" smtClean="0"/>
          </a:p>
          <a:p>
            <a:pPr marL="0" indent="0" algn="ctr">
              <a:buNone/>
            </a:pPr>
            <a:endParaRPr lang="en-IN" sz="2400" dirty="0"/>
          </a:p>
          <a:p>
            <a:pPr marL="0" indent="0" algn="ctr">
              <a:buNone/>
            </a:pPr>
            <a:endParaRPr lang="en-IN" sz="2400" dirty="0"/>
          </a:p>
        </p:txBody>
      </p:sp>
      <p:sp>
        <p:nvSpPr>
          <p:cNvPr id="4" name="Down Arrow 3"/>
          <p:cNvSpPr/>
          <p:nvPr/>
        </p:nvSpPr>
        <p:spPr>
          <a:xfrm>
            <a:off x="4343400" y="14478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343400" y="22860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343400" y="31242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343400" y="44196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own Arrow 7"/>
          <p:cNvSpPr/>
          <p:nvPr/>
        </p:nvSpPr>
        <p:spPr>
          <a:xfrm>
            <a:off x="4343400" y="53340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3054013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143000"/>
          </a:xfrm>
        </p:spPr>
        <p:txBody>
          <a:bodyPr/>
          <a:lstStyle/>
          <a:p>
            <a:r>
              <a:rPr lang="en-IN" dirty="0"/>
              <a:t>Insulin Signal Transduction (Brief)</a:t>
            </a:r>
          </a:p>
        </p:txBody>
      </p:sp>
      <p:sp>
        <p:nvSpPr>
          <p:cNvPr id="3" name="Content Placeholder 2"/>
          <p:cNvSpPr>
            <a:spLocks noGrp="1"/>
          </p:cNvSpPr>
          <p:nvPr>
            <p:ph idx="1"/>
          </p:nvPr>
        </p:nvSpPr>
        <p:spPr>
          <a:xfrm>
            <a:off x="76200" y="1219200"/>
            <a:ext cx="8991600" cy="5562600"/>
          </a:xfrm>
        </p:spPr>
        <p:txBody>
          <a:bodyPr>
            <a:normAutofit lnSpcReduction="10000"/>
          </a:bodyPr>
          <a:lstStyle/>
          <a:p>
            <a:pPr marL="0" indent="0" algn="ctr">
              <a:buNone/>
            </a:pPr>
            <a:r>
              <a:rPr lang="en-IN" sz="2400" dirty="0" smtClean="0"/>
              <a:t>Activation of AS 160</a:t>
            </a:r>
          </a:p>
          <a:p>
            <a:pPr marL="0" indent="0" algn="ctr">
              <a:buNone/>
            </a:pPr>
            <a:endParaRPr lang="en-IN" sz="2400" dirty="0"/>
          </a:p>
          <a:p>
            <a:pPr marL="0" indent="0" algn="ctr">
              <a:buNone/>
            </a:pPr>
            <a:r>
              <a:rPr lang="en-IN" sz="2400" dirty="0" smtClean="0"/>
              <a:t>Translocation of Insulin mediated GLUT-4 from I/cellular vesicles to plasma membrane</a:t>
            </a:r>
          </a:p>
          <a:p>
            <a:pPr marL="0" indent="0" algn="ctr">
              <a:buNone/>
            </a:pPr>
            <a:endParaRPr lang="en-IN" sz="2400" dirty="0"/>
          </a:p>
          <a:p>
            <a:pPr marL="0" indent="0" algn="ctr">
              <a:buNone/>
            </a:pPr>
            <a:r>
              <a:rPr lang="en-IN" sz="2400" dirty="0" smtClean="0"/>
              <a:t>Extra to intracellular transport of glucose</a:t>
            </a:r>
          </a:p>
          <a:p>
            <a:pPr marL="0" indent="0" algn="ctr">
              <a:buNone/>
            </a:pPr>
            <a:r>
              <a:rPr lang="en-IN" sz="2400" dirty="0" smtClean="0"/>
              <a:t>-----------------------------------------------------------------------</a:t>
            </a:r>
          </a:p>
          <a:p>
            <a:pPr marL="0" indent="0" algn="ctr">
              <a:buNone/>
            </a:pPr>
            <a:r>
              <a:rPr lang="en-IN" sz="2400" dirty="0" smtClean="0"/>
              <a:t>Rho-Kinase (ROCK1 &amp; ROCK2)</a:t>
            </a:r>
          </a:p>
          <a:p>
            <a:pPr marL="0" indent="0" algn="ctr">
              <a:buNone/>
            </a:pPr>
            <a:endParaRPr lang="en-IN" sz="2400" dirty="0"/>
          </a:p>
          <a:p>
            <a:pPr marL="0" indent="0" algn="ctr">
              <a:buNone/>
            </a:pPr>
            <a:r>
              <a:rPr lang="en-IN" sz="2400" dirty="0" smtClean="0"/>
              <a:t>Facilitates insulin stimulated IRS-1 associated PI3K activity </a:t>
            </a:r>
          </a:p>
          <a:p>
            <a:pPr marL="0" indent="0" algn="ctr">
              <a:buNone/>
            </a:pPr>
            <a:r>
              <a:rPr lang="en-IN" sz="2400" dirty="0" smtClean="0"/>
              <a:t>(by 632/635 serine phosphorylation of IRS-1)</a:t>
            </a:r>
          </a:p>
          <a:p>
            <a:pPr marL="0" indent="0" algn="ctr">
              <a:buNone/>
            </a:pPr>
            <a:endParaRPr lang="en-IN" sz="2400" dirty="0"/>
          </a:p>
          <a:p>
            <a:pPr marL="0" indent="0" algn="ctr">
              <a:buNone/>
            </a:pPr>
            <a:r>
              <a:rPr lang="en-IN" sz="2400" dirty="0" smtClean="0"/>
              <a:t>Negative ROCK activity promotes insulin resistance</a:t>
            </a:r>
            <a:endParaRPr lang="en-IN" sz="2400" dirty="0"/>
          </a:p>
          <a:p>
            <a:pPr marL="0" indent="0" algn="ctr">
              <a:buNone/>
            </a:pPr>
            <a:endParaRPr lang="en-IN" sz="2400" dirty="0" smtClean="0"/>
          </a:p>
          <a:p>
            <a:pPr marL="0" indent="0" algn="ctr">
              <a:buNone/>
            </a:pPr>
            <a:endParaRPr lang="en-IN" sz="2400" dirty="0" smtClean="0"/>
          </a:p>
          <a:p>
            <a:pPr marL="0" indent="0" algn="ctr">
              <a:buNone/>
            </a:pPr>
            <a:endParaRPr lang="en-IN" sz="2400" dirty="0"/>
          </a:p>
          <a:p>
            <a:pPr marL="0" indent="0" algn="ctr">
              <a:buNone/>
            </a:pPr>
            <a:endParaRPr lang="en-IN" sz="2400" dirty="0"/>
          </a:p>
        </p:txBody>
      </p:sp>
      <p:sp>
        <p:nvSpPr>
          <p:cNvPr id="4" name="Down Arrow 3"/>
          <p:cNvSpPr/>
          <p:nvPr/>
        </p:nvSpPr>
        <p:spPr>
          <a:xfrm>
            <a:off x="4336473" y="16002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336473" y="27432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336473" y="4381500"/>
            <a:ext cx="304800" cy="419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336473" y="5562600"/>
            <a:ext cx="3048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1185420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143000"/>
          </a:xfrm>
        </p:spPr>
        <p:txBody>
          <a:bodyPr>
            <a:normAutofit fontScale="90000"/>
          </a:bodyPr>
          <a:lstStyle/>
          <a:p>
            <a:r>
              <a:rPr lang="en-IN" dirty="0" smtClean="0"/>
              <a:t>Negative modulators for insulin signalling</a:t>
            </a:r>
            <a:endParaRPr lang="en-IN" dirty="0"/>
          </a:p>
        </p:txBody>
      </p:sp>
      <p:sp>
        <p:nvSpPr>
          <p:cNvPr id="3" name="Content Placeholder 2"/>
          <p:cNvSpPr>
            <a:spLocks noGrp="1"/>
          </p:cNvSpPr>
          <p:nvPr>
            <p:ph idx="1"/>
          </p:nvPr>
        </p:nvSpPr>
        <p:spPr>
          <a:xfrm>
            <a:off x="76200" y="1066800"/>
            <a:ext cx="8991600" cy="5715000"/>
          </a:xfrm>
        </p:spPr>
        <p:txBody>
          <a:bodyPr/>
          <a:lstStyle/>
          <a:p>
            <a:r>
              <a:rPr lang="en-IN" dirty="0" smtClean="0"/>
              <a:t>Physiological regulation of insulin action = </a:t>
            </a:r>
          </a:p>
          <a:p>
            <a:pPr marL="0" indent="0">
              <a:buNone/>
            </a:pPr>
            <a:r>
              <a:rPr lang="en-IN" dirty="0"/>
              <a:t> </a:t>
            </a:r>
            <a:r>
              <a:rPr lang="en-IN" dirty="0" smtClean="0"/>
              <a:t>   Balance between phosphorylation and  </a:t>
            </a:r>
          </a:p>
          <a:p>
            <a:pPr marL="0" indent="0">
              <a:buNone/>
            </a:pPr>
            <a:r>
              <a:rPr lang="en-IN" dirty="0"/>
              <a:t> </a:t>
            </a:r>
            <a:r>
              <a:rPr lang="en-IN" dirty="0" smtClean="0"/>
              <a:t>   </a:t>
            </a:r>
            <a:r>
              <a:rPr lang="en-IN" dirty="0" err="1" smtClean="0"/>
              <a:t>dephosphorylation</a:t>
            </a:r>
            <a:r>
              <a:rPr lang="en-IN" dirty="0" smtClean="0"/>
              <a:t> of IR by Protein tyrosine </a:t>
            </a:r>
          </a:p>
          <a:p>
            <a:pPr marL="0" indent="0">
              <a:buNone/>
            </a:pPr>
            <a:r>
              <a:rPr lang="en-IN" dirty="0"/>
              <a:t> </a:t>
            </a:r>
            <a:r>
              <a:rPr lang="en-IN" dirty="0" smtClean="0"/>
              <a:t>   phosphatases</a:t>
            </a:r>
          </a:p>
          <a:p>
            <a:endParaRPr lang="en-IN" dirty="0" smtClean="0"/>
          </a:p>
          <a:p>
            <a:r>
              <a:rPr lang="en-IN" dirty="0" smtClean="0"/>
              <a:t>Additionally, a lipid phosphatase (PTEN) </a:t>
            </a:r>
            <a:r>
              <a:rPr lang="en-IN" dirty="0" err="1" smtClean="0"/>
              <a:t>hydrolyzes</a:t>
            </a:r>
            <a:r>
              <a:rPr lang="en-IN" dirty="0" smtClean="0"/>
              <a:t> conversion of PIP3 to PIP2 </a:t>
            </a:r>
            <a:r>
              <a:rPr lang="en-IN" dirty="0" smtClean="0">
                <a:sym typeface="Symbol"/>
              </a:rPr>
              <a:t> antagonizes the PI3K pathway of insulin signal transduction  can contribute to insulin resistance</a:t>
            </a:r>
            <a:endParaRPr lang="en-IN" dirty="0"/>
          </a:p>
        </p:txBody>
      </p:sp>
    </p:spTree>
    <p:extLst>
      <p:ext uri="{BB962C8B-B14F-4D97-AF65-F5344CB8AC3E}">
        <p14:creationId xmlns:p14="http://schemas.microsoft.com/office/powerpoint/2010/main" xmlns="" val="2889470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IN" dirty="0" smtClean="0"/>
              <a:t>Insulin Receptor : Normal Signal Transduction </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3495" y="1143000"/>
            <a:ext cx="9024619" cy="5181600"/>
          </a:xfrm>
        </p:spPr>
      </p:pic>
      <p:sp>
        <p:nvSpPr>
          <p:cNvPr id="6" name="TextBox 5"/>
          <p:cNvSpPr txBox="1"/>
          <p:nvPr/>
        </p:nvSpPr>
        <p:spPr>
          <a:xfrm>
            <a:off x="6324600" y="5751731"/>
            <a:ext cx="2514600" cy="646331"/>
          </a:xfrm>
          <a:prstGeom prst="rect">
            <a:avLst/>
          </a:prstGeom>
          <a:noFill/>
        </p:spPr>
        <p:txBody>
          <a:bodyPr wrap="square" rtlCol="0">
            <a:spAutoFit/>
          </a:bodyPr>
          <a:lstStyle/>
          <a:p>
            <a:pPr algn="ctr"/>
            <a:r>
              <a:rPr lang="en-IN" b="1" dirty="0" smtClean="0"/>
              <a:t>Normal Signal Transduction</a:t>
            </a:r>
            <a:endParaRPr lang="en-IN" b="1" dirty="0"/>
          </a:p>
        </p:txBody>
      </p:sp>
      <p:cxnSp>
        <p:nvCxnSpPr>
          <p:cNvPr id="11" name="Straight Arrow Connector 10"/>
          <p:cNvCxnSpPr/>
          <p:nvPr/>
        </p:nvCxnSpPr>
        <p:spPr>
          <a:xfrm flipH="1" flipV="1">
            <a:off x="6934200" y="4495800"/>
            <a:ext cx="647700" cy="1255931"/>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4343400" y="5123766"/>
            <a:ext cx="2514600" cy="81983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905585" y="3616036"/>
            <a:ext cx="667170" cy="369332"/>
          </a:xfrm>
          <a:prstGeom prst="rect">
            <a:avLst/>
          </a:prstGeom>
        </p:spPr>
        <p:txBody>
          <a:bodyPr wrap="none">
            <a:spAutoFit/>
          </a:bodyPr>
          <a:lstStyle/>
          <a:p>
            <a:r>
              <a:rPr lang="en-IN" dirty="0"/>
              <a:t>(PIP2</a:t>
            </a:r>
          </a:p>
        </p:txBody>
      </p:sp>
      <p:sp>
        <p:nvSpPr>
          <p:cNvPr id="8" name="Rectangle 7"/>
          <p:cNvSpPr/>
          <p:nvPr/>
        </p:nvSpPr>
        <p:spPr>
          <a:xfrm>
            <a:off x="2209800" y="3613666"/>
            <a:ext cx="737702" cy="369332"/>
          </a:xfrm>
          <a:prstGeom prst="rect">
            <a:avLst/>
          </a:prstGeom>
        </p:spPr>
        <p:txBody>
          <a:bodyPr wrap="none">
            <a:spAutoFit/>
          </a:bodyPr>
          <a:lstStyle/>
          <a:p>
            <a:r>
              <a:rPr lang="en-IN" dirty="0"/>
              <a:t>(PIP3)</a:t>
            </a:r>
          </a:p>
        </p:txBody>
      </p:sp>
      <p:sp>
        <p:nvSpPr>
          <p:cNvPr id="9" name="Rectangle 8"/>
          <p:cNvSpPr/>
          <p:nvPr/>
        </p:nvSpPr>
        <p:spPr>
          <a:xfrm>
            <a:off x="457200" y="3613666"/>
            <a:ext cx="737702" cy="369332"/>
          </a:xfrm>
          <a:prstGeom prst="rect">
            <a:avLst/>
          </a:prstGeom>
        </p:spPr>
        <p:txBody>
          <a:bodyPr wrap="none">
            <a:spAutoFit/>
          </a:bodyPr>
          <a:lstStyle/>
          <a:p>
            <a:r>
              <a:rPr lang="en-IN" dirty="0"/>
              <a:t>(PIP3)</a:t>
            </a:r>
          </a:p>
        </p:txBody>
      </p:sp>
    </p:spTree>
    <p:extLst>
      <p:ext uri="{BB962C8B-B14F-4D97-AF65-F5344CB8AC3E}">
        <p14:creationId xmlns:p14="http://schemas.microsoft.com/office/powerpoint/2010/main" xmlns="" val="4019268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IN" dirty="0" smtClean="0"/>
              <a:t>Target 1: Inhibition of serine phosphorylation of IRS-1</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18175" y="1524000"/>
            <a:ext cx="8907652" cy="5029199"/>
          </a:xfrm>
        </p:spPr>
      </p:pic>
      <p:sp>
        <p:nvSpPr>
          <p:cNvPr id="5" name="TextBox 4"/>
          <p:cNvSpPr txBox="1"/>
          <p:nvPr/>
        </p:nvSpPr>
        <p:spPr>
          <a:xfrm>
            <a:off x="6629400" y="5181600"/>
            <a:ext cx="2514600" cy="369332"/>
          </a:xfrm>
          <a:prstGeom prst="rect">
            <a:avLst/>
          </a:prstGeom>
          <a:noFill/>
        </p:spPr>
        <p:txBody>
          <a:bodyPr wrap="square" rtlCol="0">
            <a:spAutoFit/>
          </a:bodyPr>
          <a:lstStyle/>
          <a:p>
            <a:r>
              <a:rPr lang="en-IN" dirty="0" smtClean="0"/>
              <a:t>Serine Phosphorylation</a:t>
            </a:r>
            <a:endParaRPr lang="en-IN" dirty="0"/>
          </a:p>
        </p:txBody>
      </p:sp>
      <p:cxnSp>
        <p:nvCxnSpPr>
          <p:cNvPr id="7" name="Straight Arrow Connector 6"/>
          <p:cNvCxnSpPr/>
          <p:nvPr/>
        </p:nvCxnSpPr>
        <p:spPr>
          <a:xfrm flipH="1" flipV="1">
            <a:off x="7162800" y="4724400"/>
            <a:ext cx="533400" cy="4572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019800" y="4114800"/>
            <a:ext cx="990600" cy="10668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495800" y="5739245"/>
            <a:ext cx="3390900" cy="381000"/>
          </a:xfrm>
          <a:prstGeom prst="rect">
            <a:avLst/>
          </a:prstGeom>
          <a:noFill/>
        </p:spPr>
        <p:txBody>
          <a:bodyPr wrap="square" rtlCol="0">
            <a:spAutoFit/>
          </a:bodyPr>
          <a:lstStyle/>
          <a:p>
            <a:r>
              <a:rPr lang="en-IN" dirty="0" smtClean="0"/>
              <a:t>Reduced attraction of IRS to PI3K</a:t>
            </a:r>
            <a:endParaRPr lang="en-IN" dirty="0"/>
          </a:p>
        </p:txBody>
      </p:sp>
      <p:cxnSp>
        <p:nvCxnSpPr>
          <p:cNvPr id="13" name="Straight Arrow Connector 12"/>
          <p:cNvCxnSpPr/>
          <p:nvPr/>
        </p:nvCxnSpPr>
        <p:spPr>
          <a:xfrm flipV="1">
            <a:off x="6191250" y="5366266"/>
            <a:ext cx="0" cy="3729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0" y="6324600"/>
            <a:ext cx="8458200" cy="381000"/>
          </a:xfrm>
          <a:prstGeom prst="rect">
            <a:avLst/>
          </a:prstGeom>
          <a:noFill/>
        </p:spPr>
        <p:txBody>
          <a:bodyPr wrap="square" rtlCol="0">
            <a:spAutoFit/>
          </a:bodyPr>
          <a:lstStyle/>
          <a:p>
            <a:pPr marL="285750" indent="-285750">
              <a:buFont typeface="Arial" pitchFamily="34" charset="0"/>
              <a:buChar char="•"/>
            </a:pPr>
            <a:r>
              <a:rPr lang="en-IN" b="1" dirty="0" smtClean="0">
                <a:solidFill>
                  <a:srgbClr val="FF0000"/>
                </a:solidFill>
              </a:rPr>
              <a:t>Thus, inhibition of serine phosphorylation of IRS-1 can reduce insulin resistance</a:t>
            </a:r>
            <a:endParaRPr lang="en-IN" b="1" dirty="0">
              <a:solidFill>
                <a:srgbClr val="FF0000"/>
              </a:solidFill>
            </a:endParaRPr>
          </a:p>
        </p:txBody>
      </p:sp>
      <p:sp>
        <p:nvSpPr>
          <p:cNvPr id="15" name="Down Arrow 14"/>
          <p:cNvSpPr/>
          <p:nvPr/>
        </p:nvSpPr>
        <p:spPr>
          <a:xfrm>
            <a:off x="7010400" y="5550932"/>
            <a:ext cx="45719" cy="188313"/>
          </a:xfrm>
          <a:prstGeom prst="downArrow">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609600" y="3962400"/>
            <a:ext cx="762000" cy="369332"/>
          </a:xfrm>
          <a:prstGeom prst="rect">
            <a:avLst/>
          </a:prstGeom>
          <a:noFill/>
        </p:spPr>
        <p:txBody>
          <a:bodyPr wrap="square" rtlCol="0">
            <a:spAutoFit/>
          </a:bodyPr>
          <a:lstStyle/>
          <a:p>
            <a:r>
              <a:rPr lang="en-IN" dirty="0" smtClean="0"/>
              <a:t>(PIP3)</a:t>
            </a:r>
            <a:endParaRPr lang="en-IN" dirty="0"/>
          </a:p>
        </p:txBody>
      </p:sp>
      <p:sp>
        <p:nvSpPr>
          <p:cNvPr id="6" name="TextBox 5"/>
          <p:cNvSpPr txBox="1"/>
          <p:nvPr/>
        </p:nvSpPr>
        <p:spPr>
          <a:xfrm>
            <a:off x="2209800" y="3962400"/>
            <a:ext cx="838200" cy="369332"/>
          </a:xfrm>
          <a:prstGeom prst="rect">
            <a:avLst/>
          </a:prstGeom>
          <a:noFill/>
        </p:spPr>
        <p:txBody>
          <a:bodyPr wrap="square" rtlCol="0">
            <a:spAutoFit/>
          </a:bodyPr>
          <a:lstStyle/>
          <a:p>
            <a:r>
              <a:rPr lang="en-IN" dirty="0" smtClean="0"/>
              <a:t>(PIP3)</a:t>
            </a:r>
            <a:endParaRPr lang="en-IN" dirty="0"/>
          </a:p>
        </p:txBody>
      </p:sp>
      <p:sp>
        <p:nvSpPr>
          <p:cNvPr id="8" name="TextBox 7"/>
          <p:cNvSpPr txBox="1"/>
          <p:nvPr/>
        </p:nvSpPr>
        <p:spPr>
          <a:xfrm>
            <a:off x="4953000" y="3962400"/>
            <a:ext cx="762000" cy="369332"/>
          </a:xfrm>
          <a:prstGeom prst="rect">
            <a:avLst/>
          </a:prstGeom>
          <a:noFill/>
        </p:spPr>
        <p:txBody>
          <a:bodyPr wrap="square" rtlCol="0">
            <a:spAutoFit/>
          </a:bodyPr>
          <a:lstStyle/>
          <a:p>
            <a:r>
              <a:rPr lang="en-IN" dirty="0" smtClean="0"/>
              <a:t>(PIP2)</a:t>
            </a:r>
            <a:endParaRPr lang="en-IN" dirty="0"/>
          </a:p>
        </p:txBody>
      </p:sp>
    </p:spTree>
    <p:extLst>
      <p:ext uri="{BB962C8B-B14F-4D97-AF65-F5344CB8AC3E}">
        <p14:creationId xmlns:p14="http://schemas.microsoft.com/office/powerpoint/2010/main" xmlns="" val="2284300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752600"/>
          </a:xfrm>
        </p:spPr>
        <p:txBody>
          <a:bodyPr>
            <a:normAutofit/>
          </a:bodyPr>
          <a:lstStyle/>
          <a:p>
            <a:r>
              <a:rPr lang="en-IN" dirty="0" smtClean="0"/>
              <a:t>Target 2 : Correction of mitochondrial dysfunction</a:t>
            </a:r>
            <a:endParaRPr lang="en-IN" dirty="0"/>
          </a:p>
        </p:txBody>
      </p:sp>
      <p:sp>
        <p:nvSpPr>
          <p:cNvPr id="3" name="Content Placeholder 2"/>
          <p:cNvSpPr>
            <a:spLocks noGrp="1"/>
          </p:cNvSpPr>
          <p:nvPr>
            <p:ph idx="1"/>
          </p:nvPr>
        </p:nvSpPr>
        <p:spPr>
          <a:xfrm>
            <a:off x="152400" y="1752600"/>
            <a:ext cx="8839200" cy="5105400"/>
          </a:xfrm>
        </p:spPr>
        <p:txBody>
          <a:bodyPr>
            <a:normAutofit fontScale="92500" lnSpcReduction="10000"/>
          </a:bodyPr>
          <a:lstStyle/>
          <a:p>
            <a:r>
              <a:rPr lang="en-IN" dirty="0" smtClean="0"/>
              <a:t>Mitochondrial dysfunction in insulin target tissues </a:t>
            </a:r>
            <a:r>
              <a:rPr lang="en-IN" dirty="0" smtClean="0">
                <a:sym typeface="Symbol"/>
              </a:rPr>
              <a:t> activation of several serine kinase</a:t>
            </a:r>
          </a:p>
          <a:p>
            <a:pPr marL="0" indent="0">
              <a:buNone/>
            </a:pPr>
            <a:r>
              <a:rPr lang="en-IN" dirty="0">
                <a:sym typeface="Symbol"/>
              </a:rPr>
              <a:t> </a:t>
            </a:r>
            <a:endParaRPr lang="en-IN" dirty="0" smtClean="0">
              <a:sym typeface="Symbol"/>
            </a:endParaRPr>
          </a:p>
          <a:p>
            <a:pPr marL="0" indent="0">
              <a:buNone/>
            </a:pPr>
            <a:r>
              <a:rPr lang="en-IN" dirty="0">
                <a:sym typeface="Symbol"/>
              </a:rPr>
              <a:t> </a:t>
            </a:r>
            <a:r>
              <a:rPr lang="en-IN" dirty="0" smtClean="0">
                <a:sym typeface="Symbol"/>
              </a:rPr>
              <a:t>                </a:t>
            </a:r>
            <a:r>
              <a:rPr lang="en-IN" dirty="0" smtClean="0"/>
              <a:t>Serine phosphorylation of IRS-1 </a:t>
            </a:r>
          </a:p>
          <a:p>
            <a:pPr marL="0" indent="0">
              <a:buNone/>
            </a:pPr>
            <a:endParaRPr lang="en-IN" dirty="0"/>
          </a:p>
          <a:p>
            <a:pPr marL="0" indent="0">
              <a:buNone/>
            </a:pPr>
            <a:r>
              <a:rPr lang="en-IN" dirty="0" smtClean="0"/>
              <a:t>                               Insulin Resistance</a:t>
            </a:r>
          </a:p>
          <a:p>
            <a:pPr marL="0" indent="0">
              <a:buNone/>
            </a:pPr>
            <a:endParaRPr lang="en-IN" dirty="0"/>
          </a:p>
          <a:p>
            <a:r>
              <a:rPr lang="en-IN" dirty="0" smtClean="0"/>
              <a:t>Thus, drug induced manipulation to prevent mitochondrial dysfunction can prevent insulin resistance </a:t>
            </a:r>
            <a:endParaRPr lang="en-IN" dirty="0"/>
          </a:p>
        </p:txBody>
      </p:sp>
      <p:sp>
        <p:nvSpPr>
          <p:cNvPr id="4" name="Down Arrow 3"/>
          <p:cNvSpPr/>
          <p:nvPr/>
        </p:nvSpPr>
        <p:spPr>
          <a:xfrm>
            <a:off x="4010475" y="2590799"/>
            <a:ext cx="484632"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010475" y="3733800"/>
            <a:ext cx="484632"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966156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normAutofit/>
          </a:bodyPr>
          <a:lstStyle/>
          <a:p>
            <a:r>
              <a:rPr lang="en-IN" dirty="0" smtClean="0"/>
              <a:t>Target 3: Inhibition of over-expression of p85alpha subunit of PI3K</a:t>
            </a:r>
            <a:endParaRPr lang="en-IN" dirty="0"/>
          </a:p>
        </p:txBody>
      </p:sp>
      <p:sp>
        <p:nvSpPr>
          <p:cNvPr id="3" name="Content Placeholder 2"/>
          <p:cNvSpPr>
            <a:spLocks noGrp="1"/>
          </p:cNvSpPr>
          <p:nvPr>
            <p:ph idx="1"/>
          </p:nvPr>
        </p:nvSpPr>
        <p:spPr>
          <a:xfrm>
            <a:off x="457200" y="1828800"/>
            <a:ext cx="8229600" cy="4297363"/>
          </a:xfrm>
        </p:spPr>
        <p:txBody>
          <a:bodyPr/>
          <a:lstStyle/>
          <a:p>
            <a:r>
              <a:rPr lang="en-IN" dirty="0" smtClean="0"/>
              <a:t>Overexpression of p85alpha subunit of Phosphatidylinositol (PI) 3 kinase – seen in overfeeding related insulin resistance</a:t>
            </a:r>
          </a:p>
          <a:p>
            <a:endParaRPr lang="en-IN" dirty="0" smtClean="0"/>
          </a:p>
          <a:p>
            <a:r>
              <a:rPr lang="en-IN" dirty="0" smtClean="0"/>
              <a:t>Inhibition of overexpression of p85alpha subunit or immunological inhibition of this protein – expected to reduce insulin resistance</a:t>
            </a:r>
            <a:endParaRPr lang="en-IN" dirty="0"/>
          </a:p>
        </p:txBody>
      </p:sp>
    </p:spTree>
    <p:extLst>
      <p:ext uri="{BB962C8B-B14F-4D97-AF65-F5344CB8AC3E}">
        <p14:creationId xmlns:p14="http://schemas.microsoft.com/office/powerpoint/2010/main" xmlns="" val="3648110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IN" dirty="0" smtClean="0"/>
              <a:t>Target 4: Stimulation of a novel insulin receptor signalling platform</a:t>
            </a:r>
            <a:endParaRPr lang="en-IN" dirty="0"/>
          </a:p>
        </p:txBody>
      </p:sp>
      <p:sp>
        <p:nvSpPr>
          <p:cNvPr id="3" name="Content Placeholder 2"/>
          <p:cNvSpPr>
            <a:spLocks noGrp="1"/>
          </p:cNvSpPr>
          <p:nvPr>
            <p:ph idx="1"/>
          </p:nvPr>
        </p:nvSpPr>
        <p:spPr>
          <a:xfrm>
            <a:off x="152400" y="1600200"/>
            <a:ext cx="8839200" cy="5105400"/>
          </a:xfrm>
        </p:spPr>
        <p:txBody>
          <a:bodyPr/>
          <a:lstStyle/>
          <a:p>
            <a:r>
              <a:rPr lang="en-IN" dirty="0" smtClean="0"/>
              <a:t>Membrane associated mammalian neuraminidase-1 (Neu1) + matrix metallo-proteinase-9 (MMP-9)  + </a:t>
            </a:r>
            <a:r>
              <a:rPr lang="en-IN" dirty="0" err="1" smtClean="0"/>
              <a:t>Neuromedin</a:t>
            </a:r>
            <a:r>
              <a:rPr lang="en-IN" dirty="0" smtClean="0"/>
              <a:t> B G-protein coupled receptor (GPCR) </a:t>
            </a:r>
          </a:p>
          <a:p>
            <a:endParaRPr lang="en-IN" dirty="0"/>
          </a:p>
          <a:p>
            <a:r>
              <a:rPr lang="en-IN" dirty="0" smtClean="0"/>
              <a:t>Essential for insulin induced IR stimulation</a:t>
            </a:r>
          </a:p>
          <a:p>
            <a:r>
              <a:rPr lang="en-IN" dirty="0" smtClean="0"/>
              <a:t>Many ligands (</a:t>
            </a:r>
            <a:r>
              <a:rPr lang="en-IN" dirty="0" err="1" smtClean="0"/>
              <a:t>Oseltamivir</a:t>
            </a:r>
            <a:r>
              <a:rPr lang="en-IN" dirty="0" smtClean="0"/>
              <a:t> / </a:t>
            </a:r>
            <a:r>
              <a:rPr lang="en-IN" dirty="0" err="1" smtClean="0"/>
              <a:t>Piperazine</a:t>
            </a:r>
            <a:r>
              <a:rPr lang="en-IN" dirty="0" smtClean="0"/>
              <a:t> / BIM-23127 respectively) can block these enzymes / receptor proteins </a:t>
            </a:r>
            <a:r>
              <a:rPr lang="en-IN" dirty="0" smtClean="0">
                <a:sym typeface="Symbol"/>
              </a:rPr>
              <a:t> insulin resistance</a:t>
            </a:r>
            <a:endParaRPr lang="en-IN" dirty="0"/>
          </a:p>
        </p:txBody>
      </p:sp>
      <p:sp>
        <p:nvSpPr>
          <p:cNvPr id="4" name="Down Arrow 3"/>
          <p:cNvSpPr/>
          <p:nvPr/>
        </p:nvSpPr>
        <p:spPr>
          <a:xfrm>
            <a:off x="3962400" y="3657600"/>
            <a:ext cx="484632"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1799070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p:spPr>
        <p:txBody>
          <a:bodyPr>
            <a:normAutofit/>
          </a:bodyPr>
          <a:lstStyle/>
          <a:p>
            <a:r>
              <a:rPr lang="en-IN" dirty="0"/>
              <a:t>Target 4: Stimulation of a novel insulin receptor signalling platform</a:t>
            </a:r>
          </a:p>
        </p:txBody>
      </p:sp>
      <p:sp>
        <p:nvSpPr>
          <p:cNvPr id="3" name="Content Placeholder 2"/>
          <p:cNvSpPr>
            <a:spLocks noGrp="1"/>
          </p:cNvSpPr>
          <p:nvPr>
            <p:ph idx="1"/>
          </p:nvPr>
        </p:nvSpPr>
        <p:spPr>
          <a:xfrm>
            <a:off x="457200" y="1981200"/>
            <a:ext cx="8229600" cy="4144963"/>
          </a:xfrm>
        </p:spPr>
        <p:txBody>
          <a:bodyPr/>
          <a:lstStyle/>
          <a:p>
            <a:r>
              <a:rPr lang="en-IN" dirty="0" smtClean="0"/>
              <a:t>Thus, individual or combined stimulation of these cross talk mechanisms can overcome or decrease insulin resistance</a:t>
            </a:r>
          </a:p>
          <a:p>
            <a:endParaRPr lang="en-IN" dirty="0"/>
          </a:p>
          <a:p>
            <a:r>
              <a:rPr lang="en-IN" dirty="0" smtClean="0"/>
              <a:t>Novel ligands can be searched by receptor ligand matching techniques, which can stimulate individual entities</a:t>
            </a:r>
            <a:endParaRPr lang="en-IN" dirty="0"/>
          </a:p>
        </p:txBody>
      </p:sp>
    </p:spTree>
    <p:extLst>
      <p:ext uri="{BB962C8B-B14F-4D97-AF65-F5344CB8AC3E}">
        <p14:creationId xmlns:p14="http://schemas.microsoft.com/office/powerpoint/2010/main" xmlns="" val="2735999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IN" dirty="0" smtClean="0"/>
              <a:t>Target 5 : Inhibition of PTEN</a:t>
            </a:r>
            <a:endParaRPr lang="en-IN" dirty="0"/>
          </a:p>
        </p:txBody>
      </p:sp>
      <p:sp>
        <p:nvSpPr>
          <p:cNvPr id="3" name="Content Placeholder 2"/>
          <p:cNvSpPr>
            <a:spLocks noGrp="1"/>
          </p:cNvSpPr>
          <p:nvPr>
            <p:ph idx="1"/>
          </p:nvPr>
        </p:nvSpPr>
        <p:spPr/>
        <p:txBody>
          <a:bodyPr/>
          <a:lstStyle/>
          <a:p>
            <a:r>
              <a:rPr lang="en-IN" dirty="0" smtClean="0"/>
              <a:t>PTEN is a negative modulator of insulin signal transduction</a:t>
            </a:r>
          </a:p>
          <a:p>
            <a:r>
              <a:rPr lang="en-IN" dirty="0" smtClean="0"/>
              <a:t>Its inhibition might be attempted by blocking this lipid phosphatase by novel blockers</a:t>
            </a:r>
          </a:p>
          <a:p>
            <a:r>
              <a:rPr lang="en-IN" dirty="0" smtClean="0"/>
              <a:t>Alternatively, its expression may be inhibited on chromosome 10</a:t>
            </a:r>
          </a:p>
          <a:p>
            <a:r>
              <a:rPr lang="en-IN" dirty="0" smtClean="0"/>
              <a:t>This can also contribute to overcoming insulin resistance</a:t>
            </a:r>
            <a:endParaRPr lang="en-IN" dirty="0"/>
          </a:p>
        </p:txBody>
      </p:sp>
    </p:spTree>
    <p:extLst>
      <p:ext uri="{BB962C8B-B14F-4D97-AF65-F5344CB8AC3E}">
        <p14:creationId xmlns:p14="http://schemas.microsoft.com/office/powerpoint/2010/main" xmlns="" val="335841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IN" dirty="0" smtClean="0"/>
              <a:t>Inhibition of PTEN</a:t>
            </a:r>
            <a:endParaRPr lang="en-IN"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6200" y="1295400"/>
            <a:ext cx="8976823" cy="5334000"/>
          </a:xfrm>
        </p:spPr>
      </p:pic>
    </p:spTree>
    <p:extLst>
      <p:ext uri="{BB962C8B-B14F-4D97-AF65-F5344CB8AC3E}">
        <p14:creationId xmlns:p14="http://schemas.microsoft.com/office/powerpoint/2010/main" xmlns="" val="3573175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Group Activity</a:t>
            </a:r>
            <a:endParaRPr lang="en-IN" dirty="0"/>
          </a:p>
        </p:txBody>
      </p:sp>
      <p:sp>
        <p:nvSpPr>
          <p:cNvPr id="3" name="Content Placeholder 2"/>
          <p:cNvSpPr>
            <a:spLocks noGrp="1"/>
          </p:cNvSpPr>
          <p:nvPr>
            <p:ph idx="1"/>
          </p:nvPr>
        </p:nvSpPr>
        <p:spPr/>
        <p:txBody>
          <a:bodyPr anchor="ctr"/>
          <a:lstStyle/>
          <a:p>
            <a:pPr marL="0" indent="0" algn="ctr">
              <a:buNone/>
            </a:pPr>
            <a:r>
              <a:rPr lang="en-IN" dirty="0" smtClean="0"/>
              <a:t>All participants are now requested to jot down their own ideas about future research in T2DM management, especially with an overview of the shortcomings of the currently available drugs.</a:t>
            </a:r>
            <a:endParaRPr lang="en-IN" dirty="0"/>
          </a:p>
        </p:txBody>
      </p:sp>
    </p:spTree>
    <p:extLst>
      <p:ext uri="{BB962C8B-B14F-4D97-AF65-F5344CB8AC3E}">
        <p14:creationId xmlns:p14="http://schemas.microsoft.com/office/powerpoint/2010/main" xmlns="" val="3319960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smtClean="0"/>
              <a:t>Conclusion</a:t>
            </a:r>
            <a:endParaRPr lang="en-IN" dirty="0"/>
          </a:p>
        </p:txBody>
      </p:sp>
      <p:sp>
        <p:nvSpPr>
          <p:cNvPr id="3" name="Content Placeholder 2"/>
          <p:cNvSpPr>
            <a:spLocks noGrp="1"/>
          </p:cNvSpPr>
          <p:nvPr>
            <p:ph idx="1"/>
          </p:nvPr>
        </p:nvSpPr>
        <p:spPr>
          <a:xfrm>
            <a:off x="76200" y="1143000"/>
            <a:ext cx="8991600" cy="5562600"/>
          </a:xfrm>
        </p:spPr>
        <p:txBody>
          <a:bodyPr/>
          <a:lstStyle/>
          <a:p>
            <a:r>
              <a:rPr lang="en-IN" dirty="0" smtClean="0"/>
              <a:t>Currently available pharmacological management of T2DM has many shortfalls!</a:t>
            </a:r>
          </a:p>
          <a:p>
            <a:r>
              <a:rPr lang="en-IN" dirty="0" err="1" smtClean="0"/>
              <a:t>Hypoglycemia</a:t>
            </a:r>
            <a:r>
              <a:rPr lang="en-IN" dirty="0" smtClean="0"/>
              <a:t>, weight gain, altered lipid profile and most importantly a poor </a:t>
            </a:r>
            <a:r>
              <a:rPr lang="en-IN" dirty="0" err="1" smtClean="0"/>
              <a:t>glycemic</a:t>
            </a:r>
            <a:r>
              <a:rPr lang="en-IN" dirty="0" smtClean="0"/>
              <a:t> control are major problems.</a:t>
            </a:r>
          </a:p>
          <a:p>
            <a:r>
              <a:rPr lang="en-IN" dirty="0" smtClean="0"/>
              <a:t>Of late, research got directed towards reducing blood sugar by irrational means – iatrogenic glycosuria and loss of sugars in stools – inherently dangerous!</a:t>
            </a:r>
            <a:endParaRPr lang="en-IN" dirty="0"/>
          </a:p>
        </p:txBody>
      </p:sp>
    </p:spTree>
    <p:extLst>
      <p:ext uri="{BB962C8B-B14F-4D97-AF65-F5344CB8AC3E}">
        <p14:creationId xmlns:p14="http://schemas.microsoft.com/office/powerpoint/2010/main" xmlns="" val="1891495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IN" dirty="0" smtClean="0"/>
              <a:t>Conclusion</a:t>
            </a:r>
            <a:endParaRPr lang="en-IN" dirty="0"/>
          </a:p>
        </p:txBody>
      </p:sp>
      <p:sp>
        <p:nvSpPr>
          <p:cNvPr id="3" name="Content Placeholder 2"/>
          <p:cNvSpPr>
            <a:spLocks noGrp="1"/>
          </p:cNvSpPr>
          <p:nvPr>
            <p:ph idx="1"/>
          </p:nvPr>
        </p:nvSpPr>
        <p:spPr>
          <a:xfrm>
            <a:off x="76200" y="1066800"/>
            <a:ext cx="8991600" cy="5715000"/>
          </a:xfrm>
        </p:spPr>
        <p:txBody>
          <a:bodyPr/>
          <a:lstStyle/>
          <a:p>
            <a:r>
              <a:rPr lang="en-IN" dirty="0" smtClean="0"/>
              <a:t>Out of the on-going research, only glycogen </a:t>
            </a:r>
            <a:r>
              <a:rPr lang="en-IN" dirty="0" err="1" smtClean="0"/>
              <a:t>phosphorylase</a:t>
            </a:r>
            <a:r>
              <a:rPr lang="en-IN" dirty="0" smtClean="0"/>
              <a:t> inhibitors and Protein Tyrosine Phosphatase 1B (PTP 1B) inhibitors show some promise</a:t>
            </a:r>
          </a:p>
          <a:p>
            <a:r>
              <a:rPr lang="en-IN" dirty="0" smtClean="0"/>
              <a:t>This workshop intended to suggest future research targets which may reduce insulin resistance</a:t>
            </a:r>
          </a:p>
          <a:p>
            <a:r>
              <a:rPr lang="en-IN" dirty="0" smtClean="0"/>
              <a:t>Mainstay of T2DM treatment is reduction of insulin resistance, and not insulin secretion!</a:t>
            </a:r>
          </a:p>
          <a:p>
            <a:r>
              <a:rPr lang="en-IN" dirty="0" smtClean="0"/>
              <a:t>This can precede future gene therapy!</a:t>
            </a:r>
            <a:endParaRPr lang="en-IN" dirty="0"/>
          </a:p>
        </p:txBody>
      </p:sp>
    </p:spTree>
    <p:extLst>
      <p:ext uri="{BB962C8B-B14F-4D97-AF65-F5344CB8AC3E}">
        <p14:creationId xmlns:p14="http://schemas.microsoft.com/office/powerpoint/2010/main" xmlns="" val="1886365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seotraininginchennai.com/images/thankyou.gif"/>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36598" y="1371600"/>
            <a:ext cx="9185697" cy="30575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313637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smtClean="0"/>
              <a:t>Let us meet again..</a:t>
            </a:r>
          </a:p>
        </p:txBody>
      </p:sp>
      <p:sp>
        <p:nvSpPr>
          <p:cNvPr id="63491" name="Content Placeholder 2"/>
          <p:cNvSpPr>
            <a:spLocks noGrp="1"/>
          </p:cNvSpPr>
          <p:nvPr>
            <p:ph idx="1"/>
          </p:nvPr>
        </p:nvSpPr>
        <p:spPr>
          <a:xfrm>
            <a:off x="-228600" y="1905000"/>
            <a:ext cx="9601200" cy="3840163"/>
          </a:xfrm>
        </p:spPr>
        <p:txBody>
          <a:bodyPr/>
          <a:lstStyle/>
          <a:p>
            <a:pPr marL="0" indent="0" algn="ctr">
              <a:buFont typeface="Wingdings" pitchFamily="2" charset="2"/>
              <a:buNone/>
            </a:pPr>
            <a:r>
              <a:rPr lang="en-US" dirty="0" smtClean="0"/>
              <a:t>We welcome you all to our future conferences of </a:t>
            </a:r>
            <a:endParaRPr lang="en-US" dirty="0" smtClean="0"/>
          </a:p>
          <a:p>
            <a:pPr marL="0" indent="0" algn="ctr">
              <a:buFont typeface="Wingdings" pitchFamily="2" charset="2"/>
              <a:buNone/>
            </a:pPr>
            <a:r>
              <a:rPr lang="en-US" dirty="0" smtClean="0"/>
              <a:t>OMICS </a:t>
            </a:r>
            <a:r>
              <a:rPr lang="en-US" dirty="0" smtClean="0"/>
              <a:t>International</a:t>
            </a:r>
          </a:p>
          <a:p>
            <a:pPr marL="0" indent="0" algn="ctr">
              <a:buFont typeface="Wingdings" pitchFamily="2" charset="2"/>
              <a:buNone/>
            </a:pPr>
            <a:r>
              <a:rPr lang="en-US" b="1" dirty="0" smtClean="0"/>
              <a:t>3</a:t>
            </a:r>
            <a:r>
              <a:rPr lang="en-US" b="1" baseline="30000" dirty="0" smtClean="0"/>
              <a:t>rd </a:t>
            </a:r>
            <a:r>
              <a:rPr lang="en-US" b="1" dirty="0" smtClean="0"/>
              <a:t>World Congress on Pharmacology</a:t>
            </a:r>
            <a:br>
              <a:rPr lang="en-US" b="1" dirty="0" smtClean="0"/>
            </a:br>
            <a:r>
              <a:rPr lang="en-US" dirty="0" smtClean="0"/>
              <a:t>On</a:t>
            </a:r>
          </a:p>
          <a:p>
            <a:pPr marL="0" indent="0" algn="ctr">
              <a:buFont typeface="Wingdings" pitchFamily="2" charset="2"/>
              <a:buNone/>
            </a:pPr>
            <a:r>
              <a:rPr lang="en-US" dirty="0" smtClean="0"/>
              <a:t> </a:t>
            </a:r>
            <a:r>
              <a:rPr lang="en-US" b="1" dirty="0" smtClean="0"/>
              <a:t>August 08-10, 2016 </a:t>
            </a:r>
            <a:r>
              <a:rPr lang="en-US" dirty="0" smtClean="0"/>
              <a:t>at </a:t>
            </a:r>
            <a:r>
              <a:rPr lang="en-US" b="1" dirty="0" smtClean="0"/>
              <a:t>Birmingham, </a:t>
            </a:r>
            <a:r>
              <a:rPr lang="en-US" b="1" dirty="0" smtClean="0"/>
              <a:t>UK </a:t>
            </a:r>
            <a:r>
              <a:rPr lang="en-US" dirty="0" smtClean="0">
                <a:hlinkClick r:id="rId2"/>
              </a:rPr>
              <a:t>http</a:t>
            </a:r>
            <a:r>
              <a:rPr lang="en-US" dirty="0" smtClean="0">
                <a:hlinkClick r:id="rId2"/>
              </a:rPr>
              <a:t>://</a:t>
            </a:r>
            <a:r>
              <a:rPr lang="en-US" dirty="0" smtClean="0">
                <a:hlinkClick r:id="rId2"/>
              </a:rPr>
              <a:t>pharmacology.pharmaceuticalconferences.com/</a:t>
            </a:r>
            <a:endParaRPr lang="en-US" dirty="0" smtClean="0"/>
          </a:p>
          <a:p>
            <a:pPr marL="0" indent="0">
              <a:buFont typeface="Wingdings" pitchFamily="2" charset="2"/>
              <a:buNone/>
            </a:pP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4678</TotalTime>
  <Words>1800</Words>
  <Application>Microsoft Office PowerPoint</Application>
  <PresentationFormat>On-screen Show (4:3)</PresentationFormat>
  <Paragraphs>234</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About OMICS Group</vt:lpstr>
      <vt:lpstr>OMICS International Conferences</vt:lpstr>
      <vt:lpstr>WORLD CONGRESS ON  PHARMACOLOGY – 2015 July 20-22, Brisbane, Australia  </vt:lpstr>
      <vt:lpstr>Sequence of discussion</vt:lpstr>
      <vt:lpstr>Introduction</vt:lpstr>
      <vt:lpstr>Objectives of Workshop</vt:lpstr>
      <vt:lpstr>Current drug therapy of T2DM</vt:lpstr>
      <vt:lpstr>Current drug therapy of T2DM</vt:lpstr>
      <vt:lpstr>Thus, where are we, currently?</vt:lpstr>
      <vt:lpstr>Where are we?</vt:lpstr>
      <vt:lpstr>Where are we?</vt:lpstr>
      <vt:lpstr>Where are we?</vt:lpstr>
      <vt:lpstr>Where are we?</vt:lpstr>
      <vt:lpstr>Rational drugs in T2DM (Contd)</vt:lpstr>
      <vt:lpstr>Where are we headed?</vt:lpstr>
      <vt:lpstr>Where are we headed?</vt:lpstr>
      <vt:lpstr>Glycogen Phosphorylase Inhibitors</vt:lpstr>
      <vt:lpstr>Protein tyrosine phosphatase 1B inhibitors</vt:lpstr>
      <vt:lpstr>GPR-119 agonists</vt:lpstr>
      <vt:lpstr>Glucagon Receptor Antagonists</vt:lpstr>
      <vt:lpstr>What we can do…..finally!</vt:lpstr>
      <vt:lpstr>Insulin Receptor &amp; Signal Transduction</vt:lpstr>
      <vt:lpstr>Insulin Signal Transduction (Brief)</vt:lpstr>
      <vt:lpstr>Insulin Signal Transduction (Brief)</vt:lpstr>
      <vt:lpstr>Negative modulators for insulin signalling</vt:lpstr>
      <vt:lpstr>Insulin Receptor : Normal Signal Transduction </vt:lpstr>
      <vt:lpstr>Target 1: Inhibition of serine phosphorylation of IRS-1</vt:lpstr>
      <vt:lpstr>Target 2 : Correction of mitochondrial dysfunction</vt:lpstr>
      <vt:lpstr>Target 3: Inhibition of over-expression of p85alpha subunit of PI3K</vt:lpstr>
      <vt:lpstr>Target 4: Stimulation of a novel insulin receptor signalling platform</vt:lpstr>
      <vt:lpstr>Target 4: Stimulation of a novel insulin receptor signalling platform</vt:lpstr>
      <vt:lpstr>Target 5 : Inhibition of PTEN</vt:lpstr>
      <vt:lpstr>Inhibition of PTEN</vt:lpstr>
      <vt:lpstr>Group Activity</vt:lpstr>
      <vt:lpstr>Conclusion</vt:lpstr>
      <vt:lpstr>Conclusion</vt:lpstr>
      <vt:lpstr>Slide 37</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CONGRESS ON  PHARMACOLOGY – 2015 July 20-22, Brisbane, Australia  </dc:title>
  <dc:creator>Dr Vivek Lal</dc:creator>
  <cp:lastModifiedBy>sindhuja-m</cp:lastModifiedBy>
  <cp:revision>52</cp:revision>
  <dcterms:created xsi:type="dcterms:W3CDTF">2006-08-16T00:00:00Z</dcterms:created>
  <dcterms:modified xsi:type="dcterms:W3CDTF">2015-09-22T13:02:25Z</dcterms:modified>
</cp:coreProperties>
</file>