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6"/>
  </p:notesMasterIdLst>
  <p:handoutMasterIdLst>
    <p:handoutMasterId r:id="rId17"/>
  </p:handoutMasterIdLst>
  <p:sldIdLst>
    <p:sldId id="256" r:id="rId2"/>
    <p:sldId id="257" r:id="rId3"/>
    <p:sldId id="262" r:id="rId4"/>
    <p:sldId id="258" r:id="rId5"/>
    <p:sldId id="259" r:id="rId6"/>
    <p:sldId id="264" r:id="rId7"/>
    <p:sldId id="265" r:id="rId8"/>
    <p:sldId id="260" r:id="rId9"/>
    <p:sldId id="266" r:id="rId10"/>
    <p:sldId id="267" r:id="rId11"/>
    <p:sldId id="269" r:id="rId12"/>
    <p:sldId id="268" r:id="rId13"/>
    <p:sldId id="261" r:id="rId14"/>
    <p:sldId id="263" r:id="rId15"/>
  </p:sldIdLst>
  <p:sldSz cx="12192000" cy="6858000"/>
  <p:notesSz cx="6669088"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3126">
          <p15:clr>
            <a:srgbClr val="A4A3A4"/>
          </p15:clr>
        </p15:guide>
        <p15:guide id="2" pos="210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7" autoAdjust="0"/>
    <p:restoredTop sz="94660"/>
  </p:normalViewPr>
  <p:slideViewPr>
    <p:cSldViewPr snapToGrid="0">
      <p:cViewPr varScale="1">
        <p:scale>
          <a:sx n="57" d="100"/>
          <a:sy n="57" d="100"/>
        </p:scale>
        <p:origin x="58" y="442"/>
      </p:cViewPr>
      <p:guideLst>
        <p:guide orient="horz" pos="2160"/>
        <p:guide pos="3840"/>
      </p:guideLst>
    </p:cSldViewPr>
  </p:slideViewPr>
  <p:notesTextViewPr>
    <p:cViewPr>
      <p:scale>
        <a:sx n="1" d="1"/>
        <a:sy n="1" d="1"/>
      </p:scale>
      <p:origin x="0" y="0"/>
    </p:cViewPr>
  </p:notesTextViewPr>
  <p:notesViewPr>
    <p:cSldViewPr snapToGrid="0">
      <p:cViewPr varScale="1">
        <p:scale>
          <a:sx n="79" d="100"/>
          <a:sy n="79" d="100"/>
        </p:scale>
        <p:origin x="-3984" y="-96"/>
      </p:cViewPr>
      <p:guideLst>
        <p:guide orient="horz" pos="3126"/>
        <p:guide pos="210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oleObject" Target="file:///E:\Doutoramento\Primeiro%20Semestre\Sociologia%20do%20Ambiente%20e%20Comunica&#231;&#227;o\ARTIGO\Eco-Universidades_V&#237;tor%20Manteigas_PDACPDS.doc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E:\Doutoramento\Primeiro%20Semestre\Sociologia%20do%20Ambiente%20e%20Comunica&#231;&#227;o\ARTIGO\Dados.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E:\Doutoramento\Primeiro%20Semestre\Sociologia%20do%20Ambiente%20e%20Comunica&#231;&#227;o\ARTIGO\Eco-Universidades_V&#237;tor%20Manteigas_PDACPDS.doc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Livro1"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Livro1" TargetMode="External"/><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P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tx1">
                    <a:lumMod val="65000"/>
                    <a:lumOff val="35000"/>
                  </a:schemeClr>
                </a:solidFill>
                <a:latin typeface="+mn-lt"/>
                <a:ea typeface="+mn-ea"/>
                <a:cs typeface="+mn-cs"/>
              </a:defRPr>
            </a:pPr>
            <a:r>
              <a:rPr lang="en-US" sz="2200" dirty="0"/>
              <a:t>DISTRIBUTION OF NUMBER OF PUBLICATIONS BETWEEN 2000 AND 2015</a:t>
            </a:r>
            <a:endParaRPr lang="pt-PT" sz="2200" dirty="0"/>
          </a:p>
        </c:rich>
      </c:tx>
      <c:layout>
        <c:manualLayout>
          <c:xMode val="edge"/>
          <c:yMode val="edge"/>
          <c:x val="0.26241175991288951"/>
          <c:y val="0"/>
        </c:manualLayout>
      </c:layout>
      <c:overlay val="0"/>
      <c:spPr>
        <a:noFill/>
        <a:ln>
          <a:noFill/>
        </a:ln>
        <a:effectLst/>
      </c:spPr>
      <c:txPr>
        <a:bodyPr rot="0" spcFirstLastPara="1" vertOverflow="ellipsis" vert="horz" wrap="square" anchor="ctr" anchorCtr="1"/>
        <a:lstStyle/>
        <a:p>
          <a:pPr>
            <a:defRPr sz="2200" b="1" i="0" u="none" strike="noStrike" kern="120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033729379782372"/>
          <c:y val="0.16111111111111112"/>
          <c:w val="0.87075688328234602"/>
          <c:h val="0.54925173826955853"/>
        </c:manualLayout>
      </c:layout>
      <c:lineChart>
        <c:grouping val="standard"/>
        <c:varyColors val="0"/>
        <c:ser>
          <c:idx val="0"/>
          <c:order val="0"/>
          <c:tx>
            <c:strRef>
              <c:f>Folha1!$B$1</c:f>
              <c:strCache>
                <c:ptCount val="1"/>
                <c:pt idx="0">
                  <c:v>Eco-Schools</c:v>
                </c:pt>
              </c:strCache>
            </c:strRef>
          </c:tx>
          <c:spPr>
            <a:ln w="34925" cap="rnd">
              <a:solidFill>
                <a:schemeClr val="accent1"/>
              </a:solidFill>
              <a:round/>
            </a:ln>
            <a:effectLst>
              <a:outerShdw blurRad="57150" dist="19050" dir="5400000" algn="ctr" rotWithShape="0">
                <a:srgbClr val="000000">
                  <a:alpha val="63000"/>
                </a:srgbClr>
              </a:outerShdw>
            </a:effectLst>
          </c:spPr>
          <c:marker>
            <c:symbol val="none"/>
          </c:marker>
          <c:cat>
            <c:numRef>
              <c:f>Folha1!$A$3:$A$18</c:f>
              <c:numCache>
                <c:formatCode>General</c:formatCode>
                <c:ptCount val="1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numCache>
            </c:numRef>
          </c:cat>
          <c:val>
            <c:numRef>
              <c:f>Folha1!$B$3:$B$18</c:f>
              <c:numCache>
                <c:formatCode>0</c:formatCode>
                <c:ptCount val="16"/>
                <c:pt idx="0">
                  <c:v>0</c:v>
                </c:pt>
                <c:pt idx="1">
                  <c:v>1</c:v>
                </c:pt>
                <c:pt idx="2">
                  <c:v>1</c:v>
                </c:pt>
                <c:pt idx="3">
                  <c:v>1</c:v>
                </c:pt>
                <c:pt idx="4">
                  <c:v>0</c:v>
                </c:pt>
                <c:pt idx="5">
                  <c:v>1</c:v>
                </c:pt>
                <c:pt idx="6">
                  <c:v>2</c:v>
                </c:pt>
                <c:pt idx="7">
                  <c:v>1</c:v>
                </c:pt>
                <c:pt idx="8">
                  <c:v>1</c:v>
                </c:pt>
                <c:pt idx="9">
                  <c:v>5</c:v>
                </c:pt>
                <c:pt idx="10">
                  <c:v>5</c:v>
                </c:pt>
                <c:pt idx="11">
                  <c:v>2</c:v>
                </c:pt>
                <c:pt idx="12">
                  <c:v>3</c:v>
                </c:pt>
                <c:pt idx="13">
                  <c:v>2</c:v>
                </c:pt>
                <c:pt idx="14">
                  <c:v>8</c:v>
                </c:pt>
                <c:pt idx="15">
                  <c:v>6</c:v>
                </c:pt>
              </c:numCache>
            </c:numRef>
          </c:val>
          <c:smooth val="0"/>
          <c:extLst>
            <c:ext xmlns:c16="http://schemas.microsoft.com/office/drawing/2014/chart" uri="{C3380CC4-5D6E-409C-BE32-E72D297353CC}">
              <c16:uniqueId val="{00000000-A1B7-4B99-826E-256677282E98}"/>
            </c:ext>
          </c:extLst>
        </c:ser>
        <c:ser>
          <c:idx val="1"/>
          <c:order val="1"/>
          <c:tx>
            <c:strRef>
              <c:f>Folha1!$D$1</c:f>
              <c:strCache>
                <c:ptCount val="1"/>
                <c:pt idx="0">
                  <c:v>Green-Campus</c:v>
                </c:pt>
              </c:strCache>
            </c:strRef>
          </c:tx>
          <c:spPr>
            <a:ln w="34925" cap="rnd">
              <a:solidFill>
                <a:schemeClr val="accent2"/>
              </a:solidFill>
              <a:round/>
            </a:ln>
            <a:effectLst>
              <a:outerShdw blurRad="57150" dist="19050" dir="5400000" algn="ctr" rotWithShape="0">
                <a:srgbClr val="000000">
                  <a:alpha val="63000"/>
                </a:srgbClr>
              </a:outerShdw>
            </a:effectLst>
          </c:spPr>
          <c:marker>
            <c:symbol val="none"/>
          </c:marker>
          <c:cat>
            <c:numRef>
              <c:f>Folha1!$A$3:$A$18</c:f>
              <c:numCache>
                <c:formatCode>General</c:formatCode>
                <c:ptCount val="1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numCache>
            </c:numRef>
          </c:cat>
          <c:val>
            <c:numRef>
              <c:f>Folha1!$D$3:$D$18</c:f>
              <c:numCache>
                <c:formatCode>0</c:formatCode>
                <c:ptCount val="16"/>
                <c:pt idx="0">
                  <c:v>0</c:v>
                </c:pt>
                <c:pt idx="1">
                  <c:v>0</c:v>
                </c:pt>
                <c:pt idx="2">
                  <c:v>3</c:v>
                </c:pt>
                <c:pt idx="3">
                  <c:v>4</c:v>
                </c:pt>
                <c:pt idx="4">
                  <c:v>0</c:v>
                </c:pt>
                <c:pt idx="5">
                  <c:v>0</c:v>
                </c:pt>
                <c:pt idx="6">
                  <c:v>4</c:v>
                </c:pt>
                <c:pt idx="7">
                  <c:v>2</c:v>
                </c:pt>
                <c:pt idx="8">
                  <c:v>5</c:v>
                </c:pt>
                <c:pt idx="9">
                  <c:v>4</c:v>
                </c:pt>
                <c:pt idx="10">
                  <c:v>4</c:v>
                </c:pt>
                <c:pt idx="11">
                  <c:v>7</c:v>
                </c:pt>
                <c:pt idx="12">
                  <c:v>7</c:v>
                </c:pt>
                <c:pt idx="13">
                  <c:v>13</c:v>
                </c:pt>
                <c:pt idx="14">
                  <c:v>10</c:v>
                </c:pt>
                <c:pt idx="15">
                  <c:v>25</c:v>
                </c:pt>
              </c:numCache>
            </c:numRef>
          </c:val>
          <c:smooth val="0"/>
          <c:extLst>
            <c:ext xmlns:c16="http://schemas.microsoft.com/office/drawing/2014/chart" uri="{C3380CC4-5D6E-409C-BE32-E72D297353CC}">
              <c16:uniqueId val="{00000001-A1B7-4B99-826E-256677282E98}"/>
            </c:ext>
          </c:extLst>
        </c:ser>
        <c:ser>
          <c:idx val="2"/>
          <c:order val="2"/>
          <c:tx>
            <c:strRef>
              <c:f>Folha1!$F$1</c:f>
              <c:strCache>
                <c:ptCount val="1"/>
                <c:pt idx="0">
                  <c:v>Eco-Campus</c:v>
                </c:pt>
              </c:strCache>
            </c:strRef>
          </c:tx>
          <c:spPr>
            <a:ln w="34925" cap="rnd">
              <a:solidFill>
                <a:schemeClr val="accent3"/>
              </a:solidFill>
              <a:round/>
            </a:ln>
            <a:effectLst>
              <a:outerShdw blurRad="57150" dist="19050" dir="5400000" algn="ctr" rotWithShape="0">
                <a:srgbClr val="000000">
                  <a:alpha val="63000"/>
                </a:srgbClr>
              </a:outerShdw>
            </a:effectLst>
          </c:spPr>
          <c:marker>
            <c:symbol val="none"/>
          </c:marker>
          <c:cat>
            <c:numRef>
              <c:f>Folha1!$A$3:$A$18</c:f>
              <c:numCache>
                <c:formatCode>General</c:formatCode>
                <c:ptCount val="1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numCache>
            </c:numRef>
          </c:cat>
          <c:val>
            <c:numRef>
              <c:f>Folha1!$F$3:$F$18</c:f>
              <c:numCache>
                <c:formatCode>0</c:formatCode>
                <c:ptCount val="16"/>
                <c:pt idx="0">
                  <c:v>0</c:v>
                </c:pt>
                <c:pt idx="1">
                  <c:v>0</c:v>
                </c:pt>
                <c:pt idx="2">
                  <c:v>2</c:v>
                </c:pt>
                <c:pt idx="3">
                  <c:v>0</c:v>
                </c:pt>
                <c:pt idx="4">
                  <c:v>10</c:v>
                </c:pt>
                <c:pt idx="5">
                  <c:v>0</c:v>
                </c:pt>
                <c:pt idx="6">
                  <c:v>0</c:v>
                </c:pt>
                <c:pt idx="7">
                  <c:v>0</c:v>
                </c:pt>
                <c:pt idx="8">
                  <c:v>2</c:v>
                </c:pt>
                <c:pt idx="9">
                  <c:v>0</c:v>
                </c:pt>
                <c:pt idx="10">
                  <c:v>3</c:v>
                </c:pt>
                <c:pt idx="11">
                  <c:v>2</c:v>
                </c:pt>
                <c:pt idx="12">
                  <c:v>2</c:v>
                </c:pt>
                <c:pt idx="13">
                  <c:v>1</c:v>
                </c:pt>
                <c:pt idx="14">
                  <c:v>5</c:v>
                </c:pt>
                <c:pt idx="15">
                  <c:v>5</c:v>
                </c:pt>
              </c:numCache>
            </c:numRef>
          </c:val>
          <c:smooth val="0"/>
          <c:extLst>
            <c:ext xmlns:c16="http://schemas.microsoft.com/office/drawing/2014/chart" uri="{C3380CC4-5D6E-409C-BE32-E72D297353CC}">
              <c16:uniqueId val="{00000002-A1B7-4B99-826E-256677282E98}"/>
            </c:ext>
          </c:extLst>
        </c:ser>
        <c:ser>
          <c:idx val="3"/>
          <c:order val="3"/>
          <c:tx>
            <c:strRef>
              <c:f>Folha1!$G$1</c:f>
              <c:strCache>
                <c:ptCount val="1"/>
                <c:pt idx="0">
                  <c:v>Eco-Universities</c:v>
                </c:pt>
              </c:strCache>
            </c:strRef>
          </c:tx>
          <c:spPr>
            <a:ln w="34925" cap="rnd">
              <a:solidFill>
                <a:schemeClr val="accent4"/>
              </a:solidFill>
              <a:round/>
            </a:ln>
            <a:effectLst>
              <a:outerShdw blurRad="57150" dist="19050" dir="5400000" algn="ctr" rotWithShape="0">
                <a:srgbClr val="000000">
                  <a:alpha val="63000"/>
                </a:srgbClr>
              </a:outerShdw>
            </a:effectLst>
          </c:spPr>
          <c:marker>
            <c:symbol val="none"/>
          </c:marker>
          <c:cat>
            <c:numRef>
              <c:f>Folha1!$A$3:$A$18</c:f>
              <c:numCache>
                <c:formatCode>General</c:formatCode>
                <c:ptCount val="1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numCache>
            </c:numRef>
          </c:cat>
          <c:val>
            <c:numRef>
              <c:f>Folha1!$G$3:$G$18</c:f>
              <c:numCache>
                <c:formatCode>0</c:formatCode>
                <c:ptCount val="16"/>
                <c:pt idx="0">
                  <c:v>0</c:v>
                </c:pt>
                <c:pt idx="1">
                  <c:v>0</c:v>
                </c:pt>
                <c:pt idx="2">
                  <c:v>1</c:v>
                </c:pt>
                <c:pt idx="3">
                  <c:v>2</c:v>
                </c:pt>
                <c:pt idx="4">
                  <c:v>0</c:v>
                </c:pt>
                <c:pt idx="5">
                  <c:v>0</c:v>
                </c:pt>
                <c:pt idx="6">
                  <c:v>0</c:v>
                </c:pt>
                <c:pt idx="7">
                  <c:v>0</c:v>
                </c:pt>
                <c:pt idx="8">
                  <c:v>0</c:v>
                </c:pt>
                <c:pt idx="9">
                  <c:v>0</c:v>
                </c:pt>
                <c:pt idx="10">
                  <c:v>1</c:v>
                </c:pt>
                <c:pt idx="11">
                  <c:v>0</c:v>
                </c:pt>
                <c:pt idx="12">
                  <c:v>0</c:v>
                </c:pt>
                <c:pt idx="13">
                  <c:v>1</c:v>
                </c:pt>
                <c:pt idx="14">
                  <c:v>0</c:v>
                </c:pt>
                <c:pt idx="15">
                  <c:v>0</c:v>
                </c:pt>
              </c:numCache>
            </c:numRef>
          </c:val>
          <c:smooth val="0"/>
          <c:extLst>
            <c:ext xmlns:c16="http://schemas.microsoft.com/office/drawing/2014/chart" uri="{C3380CC4-5D6E-409C-BE32-E72D297353CC}">
              <c16:uniqueId val="{00000003-A1B7-4B99-826E-256677282E98}"/>
            </c:ext>
          </c:extLst>
        </c:ser>
        <c:ser>
          <c:idx val="4"/>
          <c:order val="4"/>
          <c:tx>
            <c:strRef>
              <c:f>Folha1!$E$1</c:f>
              <c:strCache>
                <c:ptCount val="1"/>
                <c:pt idx="0">
                  <c:v>Green-Universities</c:v>
                </c:pt>
              </c:strCache>
            </c:strRef>
          </c:tx>
          <c:spPr>
            <a:ln w="34925" cap="rnd">
              <a:solidFill>
                <a:schemeClr val="accent5"/>
              </a:solidFill>
              <a:round/>
            </a:ln>
            <a:effectLst>
              <a:outerShdw blurRad="57150" dist="19050" dir="5400000" algn="ctr" rotWithShape="0">
                <a:srgbClr val="000000">
                  <a:alpha val="63000"/>
                </a:srgbClr>
              </a:outerShdw>
            </a:effectLst>
          </c:spPr>
          <c:marker>
            <c:symbol val="none"/>
          </c:marker>
          <c:cat>
            <c:numRef>
              <c:f>Folha1!$A$3:$A$18</c:f>
              <c:numCache>
                <c:formatCode>General</c:formatCode>
                <c:ptCount val="1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numCache>
            </c:numRef>
          </c:cat>
          <c:val>
            <c:numRef>
              <c:f>Folha1!$E$3:$E$18</c:f>
              <c:numCache>
                <c:formatCode>0</c:formatCode>
                <c:ptCount val="16"/>
                <c:pt idx="0">
                  <c:v>16</c:v>
                </c:pt>
                <c:pt idx="1">
                  <c:v>9</c:v>
                </c:pt>
                <c:pt idx="2">
                  <c:v>10</c:v>
                </c:pt>
                <c:pt idx="3">
                  <c:v>22</c:v>
                </c:pt>
                <c:pt idx="4">
                  <c:v>9</c:v>
                </c:pt>
                <c:pt idx="5">
                  <c:v>31</c:v>
                </c:pt>
                <c:pt idx="6">
                  <c:v>29</c:v>
                </c:pt>
                <c:pt idx="7">
                  <c:v>22</c:v>
                </c:pt>
                <c:pt idx="8">
                  <c:v>42</c:v>
                </c:pt>
                <c:pt idx="9">
                  <c:v>43</c:v>
                </c:pt>
                <c:pt idx="10">
                  <c:v>48</c:v>
                </c:pt>
                <c:pt idx="11">
                  <c:v>49</c:v>
                </c:pt>
                <c:pt idx="12">
                  <c:v>67</c:v>
                </c:pt>
                <c:pt idx="13">
                  <c:v>75</c:v>
                </c:pt>
                <c:pt idx="14">
                  <c:v>67</c:v>
                </c:pt>
                <c:pt idx="15">
                  <c:v>68</c:v>
                </c:pt>
              </c:numCache>
            </c:numRef>
          </c:val>
          <c:smooth val="0"/>
          <c:extLst>
            <c:ext xmlns:c16="http://schemas.microsoft.com/office/drawing/2014/chart" uri="{C3380CC4-5D6E-409C-BE32-E72D297353CC}">
              <c16:uniqueId val="{00000004-A1B7-4B99-826E-256677282E98}"/>
            </c:ext>
          </c:extLst>
        </c:ser>
        <c:ser>
          <c:idx val="5"/>
          <c:order val="5"/>
          <c:tx>
            <c:strRef>
              <c:f>Folha1!$C$1</c:f>
              <c:strCache>
                <c:ptCount val="1"/>
                <c:pt idx="0">
                  <c:v>Green-Schools</c:v>
                </c:pt>
              </c:strCache>
            </c:strRef>
          </c:tx>
          <c:spPr>
            <a:ln w="34925" cap="rnd">
              <a:solidFill>
                <a:schemeClr val="accent6"/>
              </a:solidFill>
              <a:round/>
            </a:ln>
            <a:effectLst>
              <a:outerShdw blurRad="57150" dist="19050" dir="5400000" algn="ctr" rotWithShape="0">
                <a:srgbClr val="000000">
                  <a:alpha val="63000"/>
                </a:srgbClr>
              </a:outerShdw>
            </a:effectLst>
          </c:spPr>
          <c:marker>
            <c:symbol val="none"/>
          </c:marker>
          <c:val>
            <c:numRef>
              <c:f>Folha1!$C$3:$C$18</c:f>
              <c:numCache>
                <c:formatCode>0</c:formatCode>
                <c:ptCount val="16"/>
                <c:pt idx="0">
                  <c:v>2</c:v>
                </c:pt>
                <c:pt idx="1">
                  <c:v>1</c:v>
                </c:pt>
                <c:pt idx="2">
                  <c:v>2</c:v>
                </c:pt>
                <c:pt idx="3">
                  <c:v>6</c:v>
                </c:pt>
                <c:pt idx="4">
                  <c:v>1</c:v>
                </c:pt>
                <c:pt idx="5">
                  <c:v>2</c:v>
                </c:pt>
                <c:pt idx="6">
                  <c:v>3</c:v>
                </c:pt>
                <c:pt idx="7">
                  <c:v>5</c:v>
                </c:pt>
                <c:pt idx="8">
                  <c:v>9</c:v>
                </c:pt>
                <c:pt idx="9">
                  <c:v>3</c:v>
                </c:pt>
                <c:pt idx="10">
                  <c:v>9</c:v>
                </c:pt>
                <c:pt idx="11">
                  <c:v>17</c:v>
                </c:pt>
                <c:pt idx="12">
                  <c:v>22</c:v>
                </c:pt>
                <c:pt idx="13">
                  <c:v>45</c:v>
                </c:pt>
                <c:pt idx="14">
                  <c:v>69</c:v>
                </c:pt>
                <c:pt idx="15">
                  <c:v>74</c:v>
                </c:pt>
              </c:numCache>
            </c:numRef>
          </c:val>
          <c:smooth val="0"/>
          <c:extLst>
            <c:ext xmlns:c16="http://schemas.microsoft.com/office/drawing/2014/chart" uri="{C3380CC4-5D6E-409C-BE32-E72D297353CC}">
              <c16:uniqueId val="{00000005-A1B7-4B99-826E-256677282E98}"/>
            </c:ext>
          </c:extLst>
        </c:ser>
        <c:dLbls>
          <c:showLegendKey val="0"/>
          <c:showVal val="0"/>
          <c:showCatName val="0"/>
          <c:showSerName val="0"/>
          <c:showPercent val="0"/>
          <c:showBubbleSize val="0"/>
        </c:dLbls>
        <c:smooth val="0"/>
        <c:axId val="71351296"/>
        <c:axId val="39856384"/>
      </c:lineChart>
      <c:catAx>
        <c:axId val="71351296"/>
        <c:scaling>
          <c:orientation val="minMax"/>
        </c:scaling>
        <c:delete val="0"/>
        <c:axPos val="b"/>
        <c:title>
          <c:tx>
            <c:rich>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sz="1600"/>
                  <a:t>YEAR</a:t>
                </a:r>
              </a:p>
            </c:rich>
          </c:tx>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39856384"/>
        <c:crosses val="autoZero"/>
        <c:auto val="1"/>
        <c:lblAlgn val="ctr"/>
        <c:lblOffset val="100"/>
        <c:noMultiLvlLbl val="0"/>
      </c:catAx>
      <c:valAx>
        <c:axId val="39856384"/>
        <c:scaling>
          <c:orientation val="minMax"/>
          <c:max val="8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sz="1600"/>
                  <a:t>NUMBER OF PUBLICATIONS</a:t>
                </a:r>
              </a:p>
            </c:rich>
          </c:tx>
          <c:layout>
            <c:manualLayout>
              <c:xMode val="edge"/>
              <c:yMode val="edge"/>
              <c:x val="1.9500214402101049E-2"/>
              <c:y val="0.15067166965636333"/>
            </c:manualLayout>
          </c:layout>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71351296"/>
        <c:crosses val="autoZero"/>
        <c:crossBetween val="between"/>
      </c:valAx>
      <c:spPr>
        <a:noFill/>
        <a:ln>
          <a:noFill/>
        </a:ln>
        <a:effectLst/>
      </c:spPr>
    </c:plotArea>
    <c:legend>
      <c:legendPos val="b"/>
      <c:layout>
        <c:manualLayout>
          <c:xMode val="edge"/>
          <c:yMode val="edge"/>
          <c:x val="4.2824105508574711E-3"/>
          <c:y val="0.87260624759949179"/>
          <c:w val="0.99378134236042692"/>
          <c:h val="9.8685361698208768E-2"/>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zero"/>
    <c:showDLblsOverMax val="0"/>
  </c:chart>
  <c:spPr>
    <a:noFill/>
    <a:ln>
      <a:noFill/>
    </a:ln>
    <a:effectLst/>
  </c:spPr>
  <c:txPr>
    <a:bodyPr/>
    <a:lstStyle/>
    <a:p>
      <a:pPr>
        <a:defRPr sz="1800"/>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P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200" b="1" i="0" u="none" strike="noStrike" kern="1200" spc="0" baseline="0">
                <a:solidFill>
                  <a:prstClr val="white">
                    <a:lumMod val="65000"/>
                    <a:lumOff val="35000"/>
                  </a:prstClr>
                </a:solidFill>
                <a:latin typeface="+mn-lt"/>
                <a:ea typeface="+mn-ea"/>
                <a:cs typeface="+mn-cs"/>
              </a:defRPr>
            </a:pPr>
            <a:r>
              <a:rPr lang="en-US" sz="2200" b="1" i="0" baseline="0" dirty="0">
                <a:effectLst/>
              </a:rPr>
              <a:t>NUMBER OF PUBLICATIONS IN ”TOP 10” JOURNAL/MAGAZINE BETWEEN 2000 AND 2015</a:t>
            </a:r>
            <a:endParaRPr lang="en-US" sz="2200" dirty="0">
              <a:effectLst/>
            </a:endParaRPr>
          </a:p>
          <a:p>
            <a:pPr marL="0" marR="0" indent="0" algn="ctr" defTabSz="914400" rtl="0" eaLnBrk="1" fontAlgn="auto" latinLnBrk="0" hangingPunct="1">
              <a:lnSpc>
                <a:spcPct val="100000"/>
              </a:lnSpc>
              <a:spcBef>
                <a:spcPts val="0"/>
              </a:spcBef>
              <a:spcAft>
                <a:spcPts val="0"/>
              </a:spcAft>
              <a:buClrTx/>
              <a:buSzTx/>
              <a:buFontTx/>
              <a:buNone/>
              <a:tabLst/>
              <a:defRPr sz="1200" b="1">
                <a:solidFill>
                  <a:prstClr val="white">
                    <a:lumMod val="65000"/>
                    <a:lumOff val="35000"/>
                  </a:prstClr>
                </a:solidFill>
              </a:defRPr>
            </a:pPr>
            <a:endParaRPr lang="pt-PT" sz="1200" b="1" dirty="0"/>
          </a:p>
        </c:rich>
      </c:tx>
      <c:overlay val="0"/>
      <c:spPr>
        <a:noFill/>
        <a:ln>
          <a:noFill/>
        </a:ln>
        <a:effectLst/>
      </c:spPr>
      <c:txPr>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200" b="1" i="0" u="none" strike="noStrike" kern="1200" spc="0" baseline="0">
              <a:solidFill>
                <a:prstClr val="white">
                  <a:lumMod val="65000"/>
                  <a:lumOff val="35000"/>
                </a:prstClr>
              </a:solidFill>
              <a:latin typeface="+mn-lt"/>
              <a:ea typeface="+mn-ea"/>
              <a:cs typeface="+mn-cs"/>
            </a:defRPr>
          </a:pPr>
          <a:endParaRPr lang="en-US"/>
        </a:p>
      </c:txPr>
    </c:title>
    <c:autoTitleDeleted val="0"/>
    <c:plotArea>
      <c:layout>
        <c:manualLayout>
          <c:layoutTarget val="inner"/>
          <c:xMode val="edge"/>
          <c:yMode val="edge"/>
          <c:x val="0.10854629629629629"/>
          <c:y val="0.17820514403292184"/>
          <c:w val="0.87851851851851848"/>
          <c:h val="0.53676522633744861"/>
        </c:manualLayout>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Folha1!$B$23:$B$32</c:f>
              <c:strCache>
                <c:ptCount val="10"/>
                <c:pt idx="0">
                  <c:v>Journal of Cleaner Production</c:v>
                </c:pt>
                <c:pt idx="1">
                  <c:v>Linguistics and Education</c:v>
                </c:pt>
                <c:pt idx="2">
                  <c:v>International Business Review</c:v>
                </c:pt>
                <c:pt idx="3">
                  <c:v>Energy Economics</c:v>
                </c:pt>
                <c:pt idx="4">
                  <c:v>Sport Management Review</c:v>
                </c:pt>
                <c:pt idx="5">
                  <c:v>Information &amp; Management</c:v>
                </c:pt>
                <c:pt idx="6">
                  <c:v>Assessing Writing</c:v>
                </c:pt>
                <c:pt idx="7">
                  <c:v>Cancer Epidemiology</c:v>
                </c:pt>
                <c:pt idx="8">
                  <c:v>Journal of Housing Economics</c:v>
                </c:pt>
                <c:pt idx="9">
                  <c:v>International Journal of Accounting Information Systems</c:v>
                </c:pt>
              </c:strCache>
            </c:strRef>
          </c:cat>
          <c:val>
            <c:numRef>
              <c:f>Folha1!$C$23:$C$32</c:f>
              <c:numCache>
                <c:formatCode>General</c:formatCode>
                <c:ptCount val="10"/>
                <c:pt idx="0">
                  <c:v>59</c:v>
                </c:pt>
                <c:pt idx="1">
                  <c:v>45</c:v>
                </c:pt>
                <c:pt idx="2">
                  <c:v>38</c:v>
                </c:pt>
                <c:pt idx="3">
                  <c:v>33</c:v>
                </c:pt>
                <c:pt idx="4">
                  <c:v>31</c:v>
                </c:pt>
                <c:pt idx="5">
                  <c:v>30</c:v>
                </c:pt>
                <c:pt idx="6">
                  <c:v>29</c:v>
                </c:pt>
                <c:pt idx="7">
                  <c:v>29</c:v>
                </c:pt>
                <c:pt idx="8">
                  <c:v>25</c:v>
                </c:pt>
                <c:pt idx="9">
                  <c:v>25</c:v>
                </c:pt>
              </c:numCache>
            </c:numRef>
          </c:val>
          <c:extLst>
            <c:ext xmlns:c16="http://schemas.microsoft.com/office/drawing/2014/chart" uri="{C3380CC4-5D6E-409C-BE32-E72D297353CC}">
              <c16:uniqueId val="{00000000-8C20-4EA5-9F4A-76F269914CAD}"/>
            </c:ext>
          </c:extLst>
        </c:ser>
        <c:dLbls>
          <c:showLegendKey val="0"/>
          <c:showVal val="0"/>
          <c:showCatName val="0"/>
          <c:showSerName val="0"/>
          <c:showPercent val="0"/>
          <c:showBubbleSize val="0"/>
        </c:dLbls>
        <c:gapWidth val="48"/>
        <c:overlap val="-27"/>
        <c:axId val="73647616"/>
        <c:axId val="39859264"/>
      </c:barChart>
      <c:catAx>
        <c:axId val="73647616"/>
        <c:scaling>
          <c:orientation val="minMax"/>
        </c:scaling>
        <c:delete val="0"/>
        <c:axPos val="b"/>
        <c:title>
          <c:tx>
            <c:rich>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sz="1400" b="0" dirty="0"/>
                  <a:t>JOURNAL/MAGAZINE</a:t>
                </a:r>
              </a:p>
            </c:rich>
          </c:tx>
          <c:layout>
            <c:manualLayout>
              <c:xMode val="edge"/>
              <c:yMode val="edge"/>
              <c:x val="0.46113981481481481"/>
              <c:y val="0.8735074074074074"/>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crossAx val="39859264"/>
        <c:crosses val="autoZero"/>
        <c:auto val="1"/>
        <c:lblAlgn val="ctr"/>
        <c:lblOffset val="100"/>
        <c:noMultiLvlLbl val="0"/>
      </c:catAx>
      <c:valAx>
        <c:axId val="3985926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r>
                  <a:rPr lang="en-US" sz="1600" b="0" i="0" baseline="0" dirty="0">
                    <a:effectLst/>
                  </a:rPr>
                  <a:t>NUMBER OF PUBLICATIONS</a:t>
                </a:r>
                <a:endParaRPr lang="en-US" sz="1600" dirty="0">
                  <a:effectLst/>
                </a:endParaRPr>
              </a:p>
            </c:rich>
          </c:tx>
          <c:layout>
            <c:manualLayout>
              <c:xMode val="edge"/>
              <c:yMode val="edge"/>
              <c:x val="1.3870555555555553E-2"/>
              <c:y val="0.17036563786008233"/>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7364761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P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spc="0" baseline="0">
                <a:solidFill>
                  <a:schemeClr val="tx1">
                    <a:lumMod val="65000"/>
                    <a:lumOff val="35000"/>
                  </a:schemeClr>
                </a:solidFill>
                <a:latin typeface="+mn-lt"/>
                <a:ea typeface="+mn-ea"/>
                <a:cs typeface="+mn-cs"/>
              </a:defRPr>
            </a:pPr>
            <a:r>
              <a:rPr lang="en-US" sz="2200" b="1" i="0" u="none" strike="noStrike" baseline="0">
                <a:effectLst/>
              </a:rPr>
              <a:t>NUMBER OF REFERENCES BY KEYWORD</a:t>
            </a:r>
            <a:endParaRPr lang="pt-PT" sz="2200" b="1" baseline="0"/>
          </a:p>
        </c:rich>
      </c:tx>
      <c:overlay val="0"/>
      <c:spPr>
        <a:noFill/>
        <a:ln>
          <a:noFill/>
        </a:ln>
        <a:effectLst/>
      </c:spPr>
      <c:txPr>
        <a:bodyPr rot="0" spcFirstLastPara="1" vertOverflow="ellipsis" vert="horz" wrap="square" anchor="ctr" anchorCtr="1"/>
        <a:lstStyle/>
        <a:p>
          <a:pPr>
            <a:defRPr sz="22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2548381452318461"/>
          <c:y val="0.14771007566706493"/>
          <c:w val="0.84396062992125986"/>
          <c:h val="0.64443001972423686"/>
        </c:manualLayout>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Folha1!$B$56:$B$61</c:f>
              <c:strCache>
                <c:ptCount val="6"/>
                <c:pt idx="0">
                  <c:v>Energy/Energy System</c:v>
                </c:pt>
                <c:pt idx="1">
                  <c:v>Build</c:v>
                </c:pt>
                <c:pt idx="2">
                  <c:v>GHG/GHG Emission</c:v>
                </c:pt>
                <c:pt idx="3">
                  <c:v>CO2 Emission</c:v>
                </c:pt>
                <c:pt idx="4">
                  <c:v>Sustainability</c:v>
                </c:pt>
                <c:pt idx="5">
                  <c:v>Green Building</c:v>
                </c:pt>
              </c:strCache>
            </c:strRef>
          </c:cat>
          <c:val>
            <c:numRef>
              <c:f>Folha1!$C$56:$C$61</c:f>
              <c:numCache>
                <c:formatCode>General</c:formatCode>
                <c:ptCount val="6"/>
                <c:pt idx="0">
                  <c:v>10</c:v>
                </c:pt>
                <c:pt idx="1">
                  <c:v>8</c:v>
                </c:pt>
                <c:pt idx="2">
                  <c:v>6</c:v>
                </c:pt>
                <c:pt idx="3">
                  <c:v>4</c:v>
                </c:pt>
                <c:pt idx="4">
                  <c:v>4</c:v>
                </c:pt>
                <c:pt idx="5">
                  <c:v>3</c:v>
                </c:pt>
              </c:numCache>
            </c:numRef>
          </c:val>
          <c:extLst>
            <c:ext xmlns:c16="http://schemas.microsoft.com/office/drawing/2014/chart" uri="{C3380CC4-5D6E-409C-BE32-E72D297353CC}">
              <c16:uniqueId val="{00000000-7B0B-4D9D-8373-A6A2AA5BA04C}"/>
            </c:ext>
          </c:extLst>
        </c:ser>
        <c:dLbls>
          <c:showLegendKey val="0"/>
          <c:showVal val="0"/>
          <c:showCatName val="0"/>
          <c:showSerName val="0"/>
          <c:showPercent val="0"/>
          <c:showBubbleSize val="0"/>
        </c:dLbls>
        <c:gapWidth val="48"/>
        <c:overlap val="-27"/>
        <c:axId val="73649664"/>
        <c:axId val="39860992"/>
      </c:barChart>
      <c:catAx>
        <c:axId val="73649664"/>
        <c:scaling>
          <c:orientation val="minMax"/>
        </c:scaling>
        <c:delete val="0"/>
        <c:axPos val="b"/>
        <c:title>
          <c:tx>
            <c:rich>
              <a:bodyPr rot="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r>
                  <a:rPr lang="en-US" sz="1600" b="0" dirty="0"/>
                  <a:t>KEYWORDS</a:t>
                </a:r>
                <a:endParaRPr lang="en-US" sz="900" b="0" dirty="0"/>
              </a:p>
            </c:rich>
          </c:tx>
          <c:layout>
            <c:manualLayout>
              <c:xMode val="edge"/>
              <c:yMode val="edge"/>
              <c:x val="0.48004194444444442"/>
              <c:y val="0.91906543209876546"/>
            </c:manualLayout>
          </c:layout>
          <c:overlay val="0"/>
          <c:spPr>
            <a:noFill/>
            <a:ln>
              <a:noFill/>
            </a:ln>
            <a:effectLst/>
          </c:spPr>
          <c:txPr>
            <a:bodyPr rot="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39860992"/>
        <c:crosses val="autoZero"/>
        <c:auto val="1"/>
        <c:lblAlgn val="ctr"/>
        <c:lblOffset val="100"/>
        <c:noMultiLvlLbl val="0"/>
      </c:catAx>
      <c:valAx>
        <c:axId val="398609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sz="1600" b="0"/>
                  <a:t>NUMBER</a:t>
                </a:r>
                <a:r>
                  <a:rPr lang="en-US" sz="1600" b="0" baseline="0"/>
                  <a:t> OF RECERENCES</a:t>
                </a:r>
                <a:endParaRPr lang="en-US" sz="1600" b="0"/>
              </a:p>
            </c:rich>
          </c:tx>
          <c:layout>
            <c:manualLayout>
              <c:xMode val="edge"/>
              <c:yMode val="edge"/>
              <c:x val="2.0756002583603085E-2"/>
              <c:y val="0.21364264950752124"/>
            </c:manualLayout>
          </c:layout>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7364966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1"/>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P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spc="0" baseline="0">
                <a:solidFill>
                  <a:schemeClr val="tx1">
                    <a:lumMod val="65000"/>
                    <a:lumOff val="35000"/>
                  </a:schemeClr>
                </a:solidFill>
                <a:latin typeface="+mn-lt"/>
                <a:ea typeface="+mn-ea"/>
                <a:cs typeface="+mn-cs"/>
              </a:defRPr>
            </a:pPr>
            <a:r>
              <a:rPr lang="en-US" sz="2400" b="1" dirty="0"/>
              <a:t>EVOLUTION OF THE NUMBER OF SCHOOLS AND MUNICIPALITIES IN PORTUGAL (2000-2015)</a:t>
            </a:r>
          </a:p>
        </c:rich>
      </c:tx>
      <c:overlay val="0"/>
      <c:spPr>
        <a:noFill/>
        <a:ln>
          <a:noFill/>
        </a:ln>
        <a:effectLst/>
      </c:spPr>
      <c:txPr>
        <a:bodyPr rot="0" spcFirstLastPara="1" vertOverflow="ellipsis" vert="horz" wrap="square" anchor="ctr" anchorCtr="1"/>
        <a:lstStyle/>
        <a:p>
          <a:pPr>
            <a:defRPr sz="2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4.319564814814815E-2"/>
          <c:y val="0.19380576131687247"/>
          <c:w val="0.94622101851851848"/>
          <c:h val="0.63984176954732508"/>
        </c:manualLayout>
      </c:layout>
      <c:lineChart>
        <c:grouping val="standard"/>
        <c:varyColors val="0"/>
        <c:ser>
          <c:idx val="0"/>
          <c:order val="0"/>
          <c:tx>
            <c:strRef>
              <c:f>Folha1!$B$1</c:f>
              <c:strCache>
                <c:ptCount val="1"/>
                <c:pt idx="0">
                  <c:v>Municipalities</c:v>
                </c:pt>
              </c:strCache>
            </c:strRef>
          </c:tx>
          <c:spPr>
            <a:ln w="28575" cap="rnd">
              <a:solidFill>
                <a:schemeClr val="accent1"/>
              </a:solidFill>
              <a:round/>
            </a:ln>
            <a:effectLst/>
          </c:spPr>
          <c:marker>
            <c:symbol val="none"/>
          </c:marker>
          <c:dLbls>
            <c:dLbl>
              <c:idx val="0"/>
              <c:layout>
                <c:manualLayout>
                  <c:x val="-2.9398148148148159E-2"/>
                  <c:y val="2.090534979423877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CA9F-4EC9-A9FF-C4D15CCC5781}"/>
                </c:ext>
              </c:extLst>
            </c:dLbl>
            <c:dLbl>
              <c:idx val="15"/>
              <c:layout>
                <c:manualLayout>
                  <c:x val="-1.7246714344731083E-16"/>
                  <c:y val="-2.090534979423868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A9F-4EC9-A9FF-C4D15CCC5781}"/>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Folha1!$A$2:$A$17</c:f>
              <c:numCache>
                <c:formatCode>General</c:formatCode>
                <c:ptCount val="1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numCache>
            </c:numRef>
          </c:cat>
          <c:val>
            <c:numRef>
              <c:f>Folha1!$B$2:$B$17</c:f>
              <c:numCache>
                <c:formatCode>General</c:formatCode>
                <c:ptCount val="16"/>
                <c:pt idx="0">
                  <c:v>115</c:v>
                </c:pt>
                <c:pt idx="1">
                  <c:v>116</c:v>
                </c:pt>
                <c:pt idx="2">
                  <c:v>118</c:v>
                </c:pt>
                <c:pt idx="3">
                  <c:v>112</c:v>
                </c:pt>
                <c:pt idx="4">
                  <c:v>132</c:v>
                </c:pt>
                <c:pt idx="5">
                  <c:v>148</c:v>
                </c:pt>
                <c:pt idx="6">
                  <c:v>174</c:v>
                </c:pt>
                <c:pt idx="7">
                  <c:v>176</c:v>
                </c:pt>
                <c:pt idx="8">
                  <c:v>200</c:v>
                </c:pt>
                <c:pt idx="9">
                  <c:v>225</c:v>
                </c:pt>
                <c:pt idx="10">
                  <c:v>236</c:v>
                </c:pt>
                <c:pt idx="11">
                  <c:v>232</c:v>
                </c:pt>
                <c:pt idx="12">
                  <c:v>228</c:v>
                </c:pt>
                <c:pt idx="13">
                  <c:v>218</c:v>
                </c:pt>
                <c:pt idx="14">
                  <c:v>221</c:v>
                </c:pt>
                <c:pt idx="15">
                  <c:v>227</c:v>
                </c:pt>
              </c:numCache>
            </c:numRef>
          </c:val>
          <c:smooth val="0"/>
          <c:extLst>
            <c:ext xmlns:c16="http://schemas.microsoft.com/office/drawing/2014/chart" uri="{C3380CC4-5D6E-409C-BE32-E72D297353CC}">
              <c16:uniqueId val="{00000000-CA9F-4EC9-A9FF-C4D15CCC5781}"/>
            </c:ext>
          </c:extLst>
        </c:ser>
        <c:ser>
          <c:idx val="1"/>
          <c:order val="1"/>
          <c:tx>
            <c:strRef>
              <c:f>Folha1!$C$1</c:f>
              <c:strCache>
                <c:ptCount val="1"/>
                <c:pt idx="0">
                  <c:v>Schools</c:v>
                </c:pt>
              </c:strCache>
            </c:strRef>
          </c:tx>
          <c:spPr>
            <a:ln w="28575" cap="rnd">
              <a:solidFill>
                <a:schemeClr val="accent2"/>
              </a:solidFill>
              <a:round/>
            </a:ln>
            <a:effectLst/>
          </c:spPr>
          <c:marker>
            <c:symbol val="none"/>
          </c:marker>
          <c:dLbls>
            <c:dLbl>
              <c:idx val="0"/>
              <c:layout>
                <c:manualLayout>
                  <c:x val="-2.2342592592592591E-2"/>
                  <c:y val="-1.829218106995894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CA9F-4EC9-A9FF-C4D15CCC5781}"/>
                </c:ext>
              </c:extLst>
            </c:dLbl>
            <c:dLbl>
              <c:idx val="15"/>
              <c:layout>
                <c:manualLayout>
                  <c:x val="-3.5277777777777777E-3"/>
                  <c:y val="-3.658436213991769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A9F-4EC9-A9FF-C4D15CCC5781}"/>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Folha1!$A$2:$A$17</c:f>
              <c:numCache>
                <c:formatCode>General</c:formatCode>
                <c:ptCount val="1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numCache>
            </c:numRef>
          </c:cat>
          <c:val>
            <c:numRef>
              <c:f>Folha1!$C$2:$C$17</c:f>
              <c:numCache>
                <c:formatCode>General</c:formatCode>
                <c:ptCount val="16"/>
                <c:pt idx="0">
                  <c:v>305</c:v>
                </c:pt>
                <c:pt idx="1">
                  <c:v>365</c:v>
                </c:pt>
                <c:pt idx="2">
                  <c:v>338</c:v>
                </c:pt>
                <c:pt idx="3">
                  <c:v>340</c:v>
                </c:pt>
                <c:pt idx="4">
                  <c:v>464</c:v>
                </c:pt>
                <c:pt idx="5">
                  <c:v>548</c:v>
                </c:pt>
                <c:pt idx="6">
                  <c:v>669</c:v>
                </c:pt>
                <c:pt idx="7">
                  <c:v>784</c:v>
                </c:pt>
                <c:pt idx="8">
                  <c:v>1089</c:v>
                </c:pt>
                <c:pt idx="9">
                  <c:v>1337</c:v>
                </c:pt>
                <c:pt idx="10">
                  <c:v>1515</c:v>
                </c:pt>
                <c:pt idx="11">
                  <c:v>1443</c:v>
                </c:pt>
                <c:pt idx="12">
                  <c:v>1346</c:v>
                </c:pt>
                <c:pt idx="13">
                  <c:v>1236</c:v>
                </c:pt>
                <c:pt idx="14">
                  <c:v>1283</c:v>
                </c:pt>
                <c:pt idx="15">
                  <c:v>1440</c:v>
                </c:pt>
              </c:numCache>
            </c:numRef>
          </c:val>
          <c:smooth val="0"/>
          <c:extLst>
            <c:ext xmlns:c16="http://schemas.microsoft.com/office/drawing/2014/chart" uri="{C3380CC4-5D6E-409C-BE32-E72D297353CC}">
              <c16:uniqueId val="{00000001-CA9F-4EC9-A9FF-C4D15CCC5781}"/>
            </c:ext>
          </c:extLst>
        </c:ser>
        <c:ser>
          <c:idx val="2"/>
          <c:order val="2"/>
          <c:tx>
            <c:strRef>
              <c:f>Folha1!$D$1</c:f>
              <c:strCache>
                <c:ptCount val="1"/>
                <c:pt idx="0">
                  <c:v>Green Flags</c:v>
                </c:pt>
              </c:strCache>
            </c:strRef>
          </c:tx>
          <c:spPr>
            <a:ln w="28575" cap="rnd">
              <a:solidFill>
                <a:schemeClr val="accent3"/>
              </a:solidFill>
              <a:round/>
            </a:ln>
            <a:effectLst/>
          </c:spPr>
          <c:marker>
            <c:symbol val="none"/>
          </c:marker>
          <c:dLbls>
            <c:dLbl>
              <c:idx val="0"/>
              <c:layout>
                <c:manualLayout>
                  <c:x val="-8.2314814814814924E-3"/>
                  <c:y val="-3.397119341563786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A9F-4EC9-A9FF-C4D15CCC5781}"/>
                </c:ext>
              </c:extLst>
            </c:dLbl>
            <c:dLbl>
              <c:idx val="15"/>
              <c:layout>
                <c:manualLayout>
                  <c:x val="-4.7037037037037039E-3"/>
                  <c:y val="2.613168724279835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CA9F-4EC9-A9FF-C4D15CCC5781}"/>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Folha1!$A$2:$A$17</c:f>
              <c:numCache>
                <c:formatCode>General</c:formatCode>
                <c:ptCount val="1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numCache>
            </c:numRef>
          </c:cat>
          <c:val>
            <c:numRef>
              <c:f>Folha1!$D$2:$D$17</c:f>
              <c:numCache>
                <c:formatCode>General</c:formatCode>
                <c:ptCount val="16"/>
                <c:pt idx="0">
                  <c:v>162</c:v>
                </c:pt>
                <c:pt idx="1">
                  <c:v>177</c:v>
                </c:pt>
                <c:pt idx="2">
                  <c:v>209</c:v>
                </c:pt>
                <c:pt idx="3">
                  <c:v>257</c:v>
                </c:pt>
                <c:pt idx="4">
                  <c:v>318</c:v>
                </c:pt>
                <c:pt idx="5">
                  <c:v>356</c:v>
                </c:pt>
                <c:pt idx="6">
                  <c:v>455</c:v>
                </c:pt>
                <c:pt idx="7">
                  <c:v>622</c:v>
                </c:pt>
                <c:pt idx="8">
                  <c:v>874</c:v>
                </c:pt>
                <c:pt idx="9">
                  <c:v>1043</c:v>
                </c:pt>
                <c:pt idx="10">
                  <c:v>1209</c:v>
                </c:pt>
                <c:pt idx="11">
                  <c:v>1229</c:v>
                </c:pt>
                <c:pt idx="12">
                  <c:v>1154</c:v>
                </c:pt>
                <c:pt idx="13">
                  <c:v>1100</c:v>
                </c:pt>
                <c:pt idx="14">
                  <c:v>1178</c:v>
                </c:pt>
                <c:pt idx="15">
                  <c:v>1307</c:v>
                </c:pt>
              </c:numCache>
            </c:numRef>
          </c:val>
          <c:smooth val="0"/>
          <c:extLst>
            <c:ext xmlns:c16="http://schemas.microsoft.com/office/drawing/2014/chart" uri="{C3380CC4-5D6E-409C-BE32-E72D297353CC}">
              <c16:uniqueId val="{00000002-CA9F-4EC9-A9FF-C4D15CCC5781}"/>
            </c:ext>
          </c:extLst>
        </c:ser>
        <c:dLbls>
          <c:showLegendKey val="0"/>
          <c:showVal val="0"/>
          <c:showCatName val="0"/>
          <c:showSerName val="0"/>
          <c:showPercent val="0"/>
          <c:showBubbleSize val="0"/>
        </c:dLbls>
        <c:smooth val="0"/>
        <c:axId val="76400128"/>
        <c:axId val="39036032"/>
      </c:lineChart>
      <c:catAx>
        <c:axId val="76400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39036032"/>
        <c:crosses val="autoZero"/>
        <c:auto val="1"/>
        <c:lblAlgn val="ctr"/>
        <c:lblOffset val="100"/>
        <c:noMultiLvlLbl val="0"/>
      </c:catAx>
      <c:valAx>
        <c:axId val="39036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76400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PT"/>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22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Folha1!$B$30</c:f>
              <c:strCache>
                <c:ptCount val="1"/>
                <c:pt idx="0">
                  <c:v>NUMBER OF SCHOOLS</c:v>
                </c:pt>
              </c:strCache>
            </c:strRef>
          </c:tx>
          <c:spPr>
            <a:solidFill>
              <a:schemeClr val="accent1"/>
            </a:solidFill>
            <a:ln>
              <a:noFill/>
            </a:ln>
            <a:effectLst/>
          </c:spPr>
          <c:invertIfNegative val="0"/>
          <c:dLbls>
            <c:dLbl>
              <c:idx val="6"/>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A18-49BC-9D90-79C7FFBF2CF9}"/>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Folha1!$A$31:$A$37</c:f>
              <c:strCache>
                <c:ptCount val="7"/>
                <c:pt idx="0">
                  <c:v>KINDERGARTEN</c:v>
                </c:pt>
                <c:pt idx="1">
                  <c:v>BASIC EDUCATION (1st CYCLE)</c:v>
                </c:pt>
                <c:pt idx="2">
                  <c:v>BASIC EDUCATION (2st CYCLE)</c:v>
                </c:pt>
                <c:pt idx="3">
                  <c:v>BASIC EDUCATION (3st CYCLE)</c:v>
                </c:pt>
                <c:pt idx="4">
                  <c:v>SECUNDARY EDUCATION</c:v>
                </c:pt>
                <c:pt idx="5">
                  <c:v>PROFESSIONAL EDUCATION</c:v>
                </c:pt>
                <c:pt idx="6">
                  <c:v>HIGHER EDUCATION</c:v>
                </c:pt>
              </c:strCache>
            </c:strRef>
          </c:cat>
          <c:val>
            <c:numRef>
              <c:f>Folha1!$B$31:$B$37</c:f>
              <c:numCache>
                <c:formatCode>General</c:formatCode>
                <c:ptCount val="7"/>
                <c:pt idx="0">
                  <c:v>763</c:v>
                </c:pt>
                <c:pt idx="1">
                  <c:v>817</c:v>
                </c:pt>
                <c:pt idx="2">
                  <c:v>582</c:v>
                </c:pt>
                <c:pt idx="3">
                  <c:v>648</c:v>
                </c:pt>
                <c:pt idx="4">
                  <c:v>335</c:v>
                </c:pt>
                <c:pt idx="5">
                  <c:v>298</c:v>
                </c:pt>
                <c:pt idx="6">
                  <c:v>12</c:v>
                </c:pt>
              </c:numCache>
            </c:numRef>
          </c:val>
          <c:extLst>
            <c:ext xmlns:c16="http://schemas.microsoft.com/office/drawing/2014/chart" uri="{C3380CC4-5D6E-409C-BE32-E72D297353CC}">
              <c16:uniqueId val="{00000000-EA18-49BC-9D90-79C7FFBF2CF9}"/>
            </c:ext>
          </c:extLst>
        </c:ser>
        <c:dLbls>
          <c:showLegendKey val="0"/>
          <c:showVal val="0"/>
          <c:showCatName val="0"/>
          <c:showSerName val="0"/>
          <c:showPercent val="0"/>
          <c:showBubbleSize val="0"/>
        </c:dLbls>
        <c:gapWidth val="182"/>
        <c:axId val="72552448"/>
        <c:axId val="42483712"/>
      </c:barChart>
      <c:catAx>
        <c:axId val="725524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42483712"/>
        <c:crosses val="autoZero"/>
        <c:auto val="1"/>
        <c:lblAlgn val="ctr"/>
        <c:lblOffset val="100"/>
        <c:noMultiLvlLbl val="0"/>
      </c:catAx>
      <c:valAx>
        <c:axId val="4248371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7255244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2">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ção do Cabeçalho 1"/>
          <p:cNvSpPr>
            <a:spLocks noGrp="1"/>
          </p:cNvSpPr>
          <p:nvPr>
            <p:ph type="hdr" sz="quarter"/>
          </p:nvPr>
        </p:nvSpPr>
        <p:spPr>
          <a:xfrm>
            <a:off x="0" y="1"/>
            <a:ext cx="2890665" cy="496412"/>
          </a:xfrm>
          <a:prstGeom prst="rect">
            <a:avLst/>
          </a:prstGeom>
        </p:spPr>
        <p:txBody>
          <a:bodyPr vert="horz" lIns="91440" tIns="45720" rIns="91440" bIns="45720" rtlCol="0"/>
          <a:lstStyle>
            <a:lvl1pPr algn="l">
              <a:defRPr sz="1200"/>
            </a:lvl1pPr>
          </a:lstStyle>
          <a:p>
            <a:endParaRPr lang="pt-PT"/>
          </a:p>
        </p:txBody>
      </p:sp>
      <p:sp>
        <p:nvSpPr>
          <p:cNvPr id="4" name="Marcador de Posição do Rodapé 3"/>
          <p:cNvSpPr>
            <a:spLocks noGrp="1"/>
          </p:cNvSpPr>
          <p:nvPr>
            <p:ph type="ftr" sz="quarter" idx="2"/>
          </p:nvPr>
        </p:nvSpPr>
        <p:spPr>
          <a:xfrm>
            <a:off x="0" y="9428630"/>
            <a:ext cx="2890665" cy="496411"/>
          </a:xfrm>
          <a:prstGeom prst="rect">
            <a:avLst/>
          </a:prstGeom>
        </p:spPr>
        <p:txBody>
          <a:bodyPr vert="horz" lIns="91440" tIns="45720" rIns="91440" bIns="45720" rtlCol="0" anchor="b"/>
          <a:lstStyle>
            <a:lvl1pPr algn="l">
              <a:defRPr sz="1200"/>
            </a:lvl1pPr>
          </a:lstStyle>
          <a:p>
            <a:endParaRPr lang="pt-PT"/>
          </a:p>
        </p:txBody>
      </p:sp>
    </p:spTree>
    <p:extLst>
      <p:ext uri="{BB962C8B-B14F-4D97-AF65-F5344CB8AC3E}">
        <p14:creationId xmlns:p14="http://schemas.microsoft.com/office/powerpoint/2010/main" val="2499791232"/>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ção do Cabeçalho 1"/>
          <p:cNvSpPr>
            <a:spLocks noGrp="1"/>
          </p:cNvSpPr>
          <p:nvPr>
            <p:ph type="hdr" sz="quarter"/>
          </p:nvPr>
        </p:nvSpPr>
        <p:spPr>
          <a:xfrm>
            <a:off x="0" y="0"/>
            <a:ext cx="2889938" cy="498056"/>
          </a:xfrm>
          <a:prstGeom prst="rect">
            <a:avLst/>
          </a:prstGeom>
        </p:spPr>
        <p:txBody>
          <a:bodyPr vert="horz" lIns="91440" tIns="45720" rIns="91440" bIns="45720" rtlCol="0"/>
          <a:lstStyle>
            <a:lvl1pPr algn="l">
              <a:defRPr sz="1200"/>
            </a:lvl1pPr>
          </a:lstStyle>
          <a:p>
            <a:endParaRPr lang="en-US"/>
          </a:p>
        </p:txBody>
      </p:sp>
      <p:sp>
        <p:nvSpPr>
          <p:cNvPr id="3" name="Marcador de Posição da Data 2"/>
          <p:cNvSpPr>
            <a:spLocks noGrp="1"/>
          </p:cNvSpPr>
          <p:nvPr>
            <p:ph type="dt" idx="1"/>
          </p:nvPr>
        </p:nvSpPr>
        <p:spPr>
          <a:xfrm>
            <a:off x="3777607" y="0"/>
            <a:ext cx="2889938" cy="498056"/>
          </a:xfrm>
          <a:prstGeom prst="rect">
            <a:avLst/>
          </a:prstGeom>
        </p:spPr>
        <p:txBody>
          <a:bodyPr vert="horz" lIns="91440" tIns="45720" rIns="91440" bIns="45720" rtlCol="0"/>
          <a:lstStyle>
            <a:lvl1pPr algn="r">
              <a:defRPr sz="1200"/>
            </a:lvl1pPr>
          </a:lstStyle>
          <a:p>
            <a:fld id="{24272A15-7BBB-4A34-B804-AB5F893E468C}" type="datetimeFigureOut">
              <a:rPr lang="en-US" smtClean="0"/>
              <a:t>10/20/2016</a:t>
            </a:fld>
            <a:endParaRPr lang="en-US"/>
          </a:p>
        </p:txBody>
      </p:sp>
      <p:sp>
        <p:nvSpPr>
          <p:cNvPr id="4" name="Marcador de Posição da Imagem do Diapositivo 3"/>
          <p:cNvSpPr>
            <a:spLocks noGrp="1" noRot="1" noChangeAspect="1"/>
          </p:cNvSpPr>
          <p:nvPr>
            <p:ph type="sldImg" idx="2"/>
          </p:nvPr>
        </p:nvSpPr>
        <p:spPr>
          <a:xfrm>
            <a:off x="357188" y="1239838"/>
            <a:ext cx="5954712" cy="3351212"/>
          </a:xfrm>
          <a:prstGeom prst="rect">
            <a:avLst/>
          </a:prstGeom>
          <a:noFill/>
          <a:ln w="12700">
            <a:solidFill>
              <a:prstClr val="black"/>
            </a:solidFill>
          </a:ln>
        </p:spPr>
        <p:txBody>
          <a:bodyPr vert="horz" lIns="91440" tIns="45720" rIns="91440" bIns="45720" rtlCol="0" anchor="ctr"/>
          <a:lstStyle/>
          <a:p>
            <a:endParaRPr lang="en-US"/>
          </a:p>
        </p:txBody>
      </p:sp>
      <p:sp>
        <p:nvSpPr>
          <p:cNvPr id="5" name="Marcador de Posição de Notas 4"/>
          <p:cNvSpPr>
            <a:spLocks noGrp="1"/>
          </p:cNvSpPr>
          <p:nvPr>
            <p:ph type="body" sz="quarter" idx="3"/>
          </p:nvPr>
        </p:nvSpPr>
        <p:spPr>
          <a:xfrm>
            <a:off x="666909" y="4777195"/>
            <a:ext cx="5335270" cy="3908614"/>
          </a:xfrm>
          <a:prstGeom prst="rect">
            <a:avLst/>
          </a:prstGeom>
        </p:spPr>
        <p:txBody>
          <a:bodyPr vert="horz" lIns="91440" tIns="45720" rIns="91440" bIns="45720" rtlCol="0"/>
          <a:lstStyle/>
          <a:p>
            <a:pPr lvl="0"/>
            <a:r>
              <a:rPr lang="pt-PT"/>
              <a:t>Editar os estilos de texto do Modelo Global</a:t>
            </a:r>
          </a:p>
          <a:p>
            <a:pPr lvl="1"/>
            <a:r>
              <a:rPr lang="pt-PT"/>
              <a:t>Segundo nível</a:t>
            </a:r>
          </a:p>
          <a:p>
            <a:pPr lvl="2"/>
            <a:r>
              <a:rPr lang="pt-PT"/>
              <a:t>Terceiro nível</a:t>
            </a:r>
          </a:p>
          <a:p>
            <a:pPr lvl="3"/>
            <a:r>
              <a:rPr lang="pt-PT"/>
              <a:t>Quarto nível</a:t>
            </a:r>
          </a:p>
          <a:p>
            <a:pPr lvl="4"/>
            <a:r>
              <a:rPr lang="pt-PT"/>
              <a:t>Quinto nível</a:t>
            </a:r>
            <a:endParaRPr lang="en-US"/>
          </a:p>
        </p:txBody>
      </p:sp>
      <p:sp>
        <p:nvSpPr>
          <p:cNvPr id="6" name="Marcador de Posição do Rodapé 5"/>
          <p:cNvSpPr>
            <a:spLocks noGrp="1"/>
          </p:cNvSpPr>
          <p:nvPr>
            <p:ph type="ftr" sz="quarter" idx="4"/>
          </p:nvPr>
        </p:nvSpPr>
        <p:spPr>
          <a:xfrm>
            <a:off x="0" y="9428584"/>
            <a:ext cx="2889938" cy="498055"/>
          </a:xfrm>
          <a:prstGeom prst="rect">
            <a:avLst/>
          </a:prstGeom>
        </p:spPr>
        <p:txBody>
          <a:bodyPr vert="horz" lIns="91440" tIns="45720" rIns="91440" bIns="45720" rtlCol="0" anchor="b"/>
          <a:lstStyle>
            <a:lvl1pPr algn="l">
              <a:defRPr sz="1200"/>
            </a:lvl1pPr>
          </a:lstStyle>
          <a:p>
            <a:endParaRPr lang="en-US"/>
          </a:p>
        </p:txBody>
      </p:sp>
      <p:sp>
        <p:nvSpPr>
          <p:cNvPr id="7" name="Marcador de Posição do Número do Diapositivo 6"/>
          <p:cNvSpPr>
            <a:spLocks noGrp="1"/>
          </p:cNvSpPr>
          <p:nvPr>
            <p:ph type="sldNum" sz="quarter" idx="5"/>
          </p:nvPr>
        </p:nvSpPr>
        <p:spPr>
          <a:xfrm>
            <a:off x="3777607" y="9428584"/>
            <a:ext cx="2889938" cy="498055"/>
          </a:xfrm>
          <a:prstGeom prst="rect">
            <a:avLst/>
          </a:prstGeom>
        </p:spPr>
        <p:txBody>
          <a:bodyPr vert="horz" lIns="91440" tIns="45720" rIns="91440" bIns="45720" rtlCol="0" anchor="b"/>
          <a:lstStyle>
            <a:lvl1pPr algn="r">
              <a:defRPr sz="1200"/>
            </a:lvl1pPr>
          </a:lstStyle>
          <a:p>
            <a:fld id="{68BDA32C-9E40-4F76-ADCD-0D51E59ECAB8}" type="slidenum">
              <a:rPr lang="en-US" smtClean="0"/>
              <a:t>‹nº›</a:t>
            </a:fld>
            <a:endParaRPr lang="en-US"/>
          </a:p>
        </p:txBody>
      </p:sp>
    </p:spTree>
    <p:extLst>
      <p:ext uri="{BB962C8B-B14F-4D97-AF65-F5344CB8AC3E}">
        <p14:creationId xmlns:p14="http://schemas.microsoft.com/office/powerpoint/2010/main" val="1185368728"/>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a:p>
        </p:txBody>
      </p:sp>
    </p:spTree>
    <p:extLst>
      <p:ext uri="{BB962C8B-B14F-4D97-AF65-F5344CB8AC3E}">
        <p14:creationId xmlns:p14="http://schemas.microsoft.com/office/powerpoint/2010/main" val="35855276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o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pt-PT"/>
              <a:t>Clique para editar o estilo</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PT"/>
              <a:t>Clique para editar o estilo do subtítulo do Modelo Global</a:t>
            </a:r>
            <a:endParaRPr lang="en-US" dirty="0"/>
          </a:p>
        </p:txBody>
      </p:sp>
      <p:sp>
        <p:nvSpPr>
          <p:cNvPr id="4" name="Date Placeholder 3"/>
          <p:cNvSpPr>
            <a:spLocks noGrp="1"/>
          </p:cNvSpPr>
          <p:nvPr>
            <p:ph type="dt" sz="half" idx="10"/>
          </p:nvPr>
        </p:nvSpPr>
        <p:spPr/>
        <p:txBody>
          <a:bodyPr/>
          <a:lstStyle/>
          <a:p>
            <a:fld id="{0CCC5481-0DC0-44C5-AD60-1C74092D563A}" type="datetime1">
              <a:rPr lang="en-US" smtClean="0"/>
              <a:t>10/20/2016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Objeto">
    <p:spTree>
      <p:nvGrpSpPr>
        <p:cNvPr id="1" name=""/>
        <p:cNvGrpSpPr/>
        <p:nvPr/>
      </p:nvGrpSpPr>
      <p:grpSpPr>
        <a:xfrm>
          <a:off x="0" y="0"/>
          <a:ext cx="0" cy="0"/>
          <a:chOff x="0" y="0"/>
          <a:chExt cx="0" cy="0"/>
        </a:xfrm>
      </p:grpSpPr>
      <p:sp>
        <p:nvSpPr>
          <p:cNvPr id="2" name="Title 1"/>
          <p:cNvSpPr>
            <a:spLocks noGrp="1"/>
          </p:cNvSpPr>
          <p:nvPr>
            <p:ph type="title"/>
          </p:nvPr>
        </p:nvSpPr>
        <p:spPr>
          <a:xfrm>
            <a:off x="365761" y="655918"/>
            <a:ext cx="9685074" cy="779870"/>
          </a:xfrm>
        </p:spPr>
        <p:txBody>
          <a:bodyPr/>
          <a:lstStyle>
            <a:lvl1pPr>
              <a:defRPr b="1"/>
            </a:lvl1pPr>
          </a:lstStyle>
          <a:p>
            <a:r>
              <a:rPr lang="pt-PT" dirty="0"/>
              <a:t>Clique para editar o estilo</a:t>
            </a:r>
            <a:endParaRPr lang="en-US" dirty="0"/>
          </a:p>
        </p:txBody>
      </p:sp>
      <p:sp>
        <p:nvSpPr>
          <p:cNvPr id="3" name="Content Placeholder 2"/>
          <p:cNvSpPr>
            <a:spLocks noGrp="1"/>
          </p:cNvSpPr>
          <p:nvPr>
            <p:ph idx="1"/>
          </p:nvPr>
        </p:nvSpPr>
        <p:spPr>
          <a:xfrm>
            <a:off x="365761" y="1651096"/>
            <a:ext cx="10749280" cy="4546504"/>
          </a:xfrm>
        </p:spPr>
        <p:txBody>
          <a:bodyPr/>
          <a:lstStyle>
            <a:lvl1pPr>
              <a:spcBef>
                <a:spcPts val="0"/>
              </a:spcBef>
              <a:spcAft>
                <a:spcPts val="3600"/>
              </a:spcAft>
              <a:defRPr/>
            </a:lvl1pPr>
            <a:lvl2pPr>
              <a:spcBef>
                <a:spcPts val="0"/>
              </a:spcBef>
              <a:spcAft>
                <a:spcPts val="1800"/>
              </a:spcAft>
              <a:defRPr/>
            </a:lvl2pPr>
            <a:lvl3pPr>
              <a:spcBef>
                <a:spcPts val="0"/>
              </a:spcBef>
              <a:spcAft>
                <a:spcPts val="1800"/>
              </a:spcAft>
              <a:defRPr/>
            </a:lvl3pPr>
            <a:lvl4pPr>
              <a:spcBef>
                <a:spcPts val="0"/>
              </a:spcBef>
              <a:spcAft>
                <a:spcPts val="1800"/>
              </a:spcAft>
              <a:defRPr/>
            </a:lvl4pPr>
            <a:lvl5pPr>
              <a:spcBef>
                <a:spcPts val="0"/>
              </a:spcBef>
              <a:spcAft>
                <a:spcPts val="1800"/>
              </a:spcAft>
              <a:defRPr/>
            </a:lvl5pPr>
          </a:lstStyle>
          <a:p>
            <a:pPr lvl="0"/>
            <a:r>
              <a:rPr lang="pt-PT" dirty="0"/>
              <a:t>Editar os estilos de texto do Modelo Global</a:t>
            </a:r>
          </a:p>
          <a:p>
            <a:pPr lvl="1"/>
            <a:r>
              <a:rPr lang="pt-PT" dirty="0"/>
              <a:t>Segundo nível</a:t>
            </a:r>
          </a:p>
          <a:p>
            <a:pPr lvl="2"/>
            <a:r>
              <a:rPr lang="pt-PT" dirty="0"/>
              <a:t>Terceiro nível</a:t>
            </a:r>
          </a:p>
          <a:p>
            <a:pPr lvl="3"/>
            <a:r>
              <a:rPr lang="pt-PT" dirty="0"/>
              <a:t>Quarto nível</a:t>
            </a:r>
          </a:p>
          <a:p>
            <a:pPr lvl="4"/>
            <a:r>
              <a:rPr lang="pt-PT" dirty="0"/>
              <a:t>Quinto nível</a:t>
            </a:r>
            <a:endParaRPr lang="en-US" dirty="0"/>
          </a:p>
        </p:txBody>
      </p:sp>
      <p:sp>
        <p:nvSpPr>
          <p:cNvPr id="7" name="Date Placeholder 3"/>
          <p:cNvSpPr>
            <a:spLocks noGrp="1"/>
          </p:cNvSpPr>
          <p:nvPr>
            <p:ph type="dt" sz="half" idx="10"/>
          </p:nvPr>
        </p:nvSpPr>
        <p:spPr/>
        <p:txBody>
          <a:bodyPr/>
          <a:lstStyle/>
          <a:p>
            <a:fld id="{4A9420D8-C1AD-4F88-BCA6-B47F346E2CE8}" type="datetime1">
              <a:rPr lang="en-US" smtClean="0"/>
              <a:t>10/20/2016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
        <p:nvSpPr>
          <p:cNvPr id="8" name="CaixaDeTexto 7"/>
          <p:cNvSpPr txBox="1"/>
          <p:nvPr userDrawn="1"/>
        </p:nvSpPr>
        <p:spPr>
          <a:xfrm>
            <a:off x="0" y="179000"/>
            <a:ext cx="1943387" cy="261610"/>
          </a:xfrm>
          <a:prstGeom prst="rect">
            <a:avLst/>
          </a:prstGeom>
          <a:noFill/>
        </p:spPr>
        <p:txBody>
          <a:bodyPr wrap="square" rtlCol="0">
            <a:spAutoFit/>
          </a:bodyPr>
          <a:lstStyle/>
          <a:p>
            <a:r>
              <a:rPr lang="en-US" sz="1100" dirty="0"/>
              <a:t>Valencia, Spain</a:t>
            </a:r>
          </a:p>
        </p:txBody>
      </p:sp>
      <p:sp>
        <p:nvSpPr>
          <p:cNvPr id="9" name="CaixaDeTexto 8"/>
          <p:cNvSpPr txBox="1"/>
          <p:nvPr userDrawn="1"/>
        </p:nvSpPr>
        <p:spPr>
          <a:xfrm>
            <a:off x="0" y="-25898"/>
            <a:ext cx="2382566" cy="276999"/>
          </a:xfrm>
          <a:prstGeom prst="rect">
            <a:avLst/>
          </a:prstGeom>
          <a:noFill/>
        </p:spPr>
        <p:txBody>
          <a:bodyPr wrap="square" rtlCol="0">
            <a:spAutoFit/>
          </a:bodyPr>
          <a:lstStyle/>
          <a:p>
            <a:r>
              <a:rPr lang="en-US" sz="1200" dirty="0"/>
              <a:t>October 24-25, 2016</a:t>
            </a:r>
          </a:p>
        </p:txBody>
      </p:sp>
      <p:sp>
        <p:nvSpPr>
          <p:cNvPr id="10" name="Retângulo 9"/>
          <p:cNvSpPr/>
          <p:nvPr userDrawn="1"/>
        </p:nvSpPr>
        <p:spPr>
          <a:xfrm>
            <a:off x="3698240" y="6289082"/>
            <a:ext cx="7040644" cy="577081"/>
          </a:xfrm>
          <a:prstGeom prst="rect">
            <a:avLst/>
          </a:prstGeom>
        </p:spPr>
        <p:txBody>
          <a:bodyPr wrap="square">
            <a:spAutoFit/>
          </a:bodyPr>
          <a:lstStyle/>
          <a:p>
            <a:pPr>
              <a:spcAft>
                <a:spcPts val="0"/>
              </a:spcAft>
            </a:pPr>
            <a:r>
              <a:rPr lang="it-IT" sz="1050" b="1" dirty="0">
                <a:latin typeface="+mj-lt"/>
                <a:ea typeface="Times New Roman" panose="02020603050405020304" pitchFamily="18" charset="0"/>
              </a:rPr>
              <a:t>Vítor Manteigas</a:t>
            </a:r>
            <a:endParaRPr lang="en-US" sz="1050" b="1" dirty="0">
              <a:latin typeface="+mj-lt"/>
              <a:ea typeface="Times New Roman" panose="02020603050405020304" pitchFamily="18" charset="0"/>
            </a:endParaRPr>
          </a:p>
          <a:p>
            <a:pPr>
              <a:spcAft>
                <a:spcPts val="0"/>
              </a:spcAft>
            </a:pPr>
            <a:r>
              <a:rPr lang="it-IT" sz="1050" dirty="0">
                <a:latin typeface="+mj-lt"/>
                <a:ea typeface="Times New Roman" panose="02020603050405020304" pitchFamily="18" charset="0"/>
              </a:rPr>
              <a:t>Escola Superior de Tecnologia da Saúde de Lisboa, ESTeSL, Instituto Politécnico de Lisboa, Lisboa Portugal</a:t>
            </a:r>
          </a:p>
          <a:p>
            <a:pPr>
              <a:spcAft>
                <a:spcPts val="0"/>
              </a:spcAft>
            </a:pPr>
            <a:r>
              <a:rPr lang="it-IT" sz="1050" dirty="0">
                <a:latin typeface="+mj-lt"/>
                <a:ea typeface="Times New Roman" panose="02020603050405020304" pitchFamily="18" charset="0"/>
              </a:rPr>
              <a:t>Instituto de Ciências Sociais, Universidade de Lisboa, Lisboa, Portugal</a:t>
            </a:r>
            <a:endParaRPr lang="en-US" sz="1050" dirty="0">
              <a:latin typeface="+mj-lt"/>
              <a:ea typeface="Times New Roman" panose="02020603050405020304" pitchFamily="18" charset="0"/>
            </a:endParaRPr>
          </a:p>
        </p:txBody>
      </p:sp>
      <p:pic>
        <p:nvPicPr>
          <p:cNvPr id="4" name="Imagem 3"/>
          <p:cNvPicPr>
            <a:picLocks noChangeAspect="1"/>
          </p:cNvPicPr>
          <p:nvPr userDrawn="1"/>
        </p:nvPicPr>
        <p:blipFill>
          <a:blip r:embed="rId2"/>
          <a:stretch>
            <a:fillRect/>
          </a:stretch>
        </p:blipFill>
        <p:spPr>
          <a:xfrm rot="16200000">
            <a:off x="8975346" y="2483580"/>
            <a:ext cx="5435311" cy="468151"/>
          </a:xfrm>
          <a:prstGeom prst="rect">
            <a:avLst/>
          </a:prstGeom>
          <a:effectLst/>
        </p:spPr>
      </p:pic>
      <p:pic>
        <p:nvPicPr>
          <p:cNvPr id="12" name="Imagem 11"/>
          <p:cNvPicPr>
            <a:picLocks noChangeAspect="1"/>
          </p:cNvPicPr>
          <p:nvPr userDrawn="1"/>
        </p:nvPicPr>
        <p:blipFill rotWithShape="1">
          <a:blip r:embed="rId3"/>
          <a:srcRect b="12282"/>
          <a:stretch/>
        </p:blipFill>
        <p:spPr>
          <a:xfrm>
            <a:off x="11458926" y="5522903"/>
            <a:ext cx="470842" cy="386589"/>
          </a:xfrm>
          <a:prstGeom prst="rect">
            <a:avLst/>
          </a:prstGeom>
          <a:ln>
            <a:noFill/>
          </a:ln>
          <a:effectLst/>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cção">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pt-PT"/>
              <a:t>Clique para editar o estilo</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PT"/>
              <a:t>Editar os estilos de texto do Modelo Global</a:t>
            </a:r>
          </a:p>
        </p:txBody>
      </p:sp>
      <p:sp>
        <p:nvSpPr>
          <p:cNvPr id="4" name="Date Placeholder 3"/>
          <p:cNvSpPr>
            <a:spLocks noGrp="1"/>
          </p:cNvSpPr>
          <p:nvPr>
            <p:ph type="dt" sz="half" idx="10"/>
          </p:nvPr>
        </p:nvSpPr>
        <p:spPr/>
        <p:txBody>
          <a:bodyPr/>
          <a:lstStyle/>
          <a:p>
            <a:fld id="{340D203C-881F-46FF-BF9C-8929635B3887}" type="datetime1">
              <a:rPr lang="en-US" smtClean="0"/>
              <a:t>10/20/2016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údo Dup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PT"/>
              <a:t>Clique para editar o estilo</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pt-PT"/>
              <a:t>Editar os estilos de texto do Modelo Global</a:t>
            </a:r>
          </a:p>
          <a:p>
            <a:pPr lvl="1"/>
            <a:r>
              <a:rPr lang="pt-PT"/>
              <a:t>Segundo nível</a:t>
            </a:r>
          </a:p>
          <a:p>
            <a:pPr lvl="2"/>
            <a:r>
              <a:rPr lang="pt-PT"/>
              <a:t>Terceiro nível</a:t>
            </a:r>
          </a:p>
          <a:p>
            <a:pPr lvl="3"/>
            <a:r>
              <a:rPr lang="pt-PT"/>
              <a:t>Quarto nível</a:t>
            </a:r>
          </a:p>
          <a:p>
            <a:pPr lvl="4"/>
            <a:r>
              <a:rPr lang="pt-PT"/>
              <a:t>Quinto nível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pt-PT"/>
              <a:t>Editar os estilos de texto do Modelo Global</a:t>
            </a:r>
          </a:p>
          <a:p>
            <a:pPr lvl="1"/>
            <a:r>
              <a:rPr lang="pt-PT"/>
              <a:t>Segundo nível</a:t>
            </a:r>
          </a:p>
          <a:p>
            <a:pPr lvl="2"/>
            <a:r>
              <a:rPr lang="pt-PT"/>
              <a:t>Terceiro nível</a:t>
            </a:r>
          </a:p>
          <a:p>
            <a:pPr lvl="3"/>
            <a:r>
              <a:rPr lang="pt-PT"/>
              <a:t>Quarto nível</a:t>
            </a:r>
          </a:p>
          <a:p>
            <a:pPr lvl="4"/>
            <a:r>
              <a:rPr lang="pt-PT"/>
              <a:t>Quinto nível</a:t>
            </a:r>
            <a:endParaRPr lang="en-US" dirty="0"/>
          </a:p>
        </p:txBody>
      </p:sp>
      <p:sp>
        <p:nvSpPr>
          <p:cNvPr id="5" name="Date Placeholder 4"/>
          <p:cNvSpPr>
            <a:spLocks noGrp="1"/>
          </p:cNvSpPr>
          <p:nvPr>
            <p:ph type="dt" sz="half" idx="10"/>
          </p:nvPr>
        </p:nvSpPr>
        <p:spPr/>
        <p:txBody>
          <a:bodyPr/>
          <a:lstStyle/>
          <a:p>
            <a:fld id="{ED8C2E18-B863-4EE9-BF6E-46D2BD156855}" type="datetime1">
              <a:rPr lang="en-US" smtClean="0"/>
              <a:t>10/20/2016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pt-PT"/>
              <a:t>Clique para editar o estilo</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a:t>Editar os estilos de texto do Modelo Global</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pt-PT"/>
              <a:t>Editar os estilos de texto do Modelo Global</a:t>
            </a:r>
          </a:p>
          <a:p>
            <a:pPr lvl="1"/>
            <a:r>
              <a:rPr lang="pt-PT"/>
              <a:t>Segundo nível</a:t>
            </a:r>
          </a:p>
          <a:p>
            <a:pPr lvl="2"/>
            <a:r>
              <a:rPr lang="pt-PT"/>
              <a:t>Terceiro nível</a:t>
            </a:r>
          </a:p>
          <a:p>
            <a:pPr lvl="3"/>
            <a:r>
              <a:rPr lang="pt-PT"/>
              <a:t>Quarto nível</a:t>
            </a:r>
          </a:p>
          <a:p>
            <a:pPr lvl="4"/>
            <a:r>
              <a:rPr lang="pt-PT"/>
              <a:t>Quinto nível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a:t>Editar os estilos de texto do Modelo Global</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pt-PT"/>
              <a:t>Editar os estilos de texto do Modelo Global</a:t>
            </a:r>
          </a:p>
          <a:p>
            <a:pPr lvl="1"/>
            <a:r>
              <a:rPr lang="pt-PT"/>
              <a:t>Segundo nível</a:t>
            </a:r>
          </a:p>
          <a:p>
            <a:pPr lvl="2"/>
            <a:r>
              <a:rPr lang="pt-PT"/>
              <a:t>Terceiro nível</a:t>
            </a:r>
          </a:p>
          <a:p>
            <a:pPr lvl="3"/>
            <a:r>
              <a:rPr lang="pt-PT"/>
              <a:t>Quarto nível</a:t>
            </a:r>
          </a:p>
          <a:p>
            <a:pPr lvl="4"/>
            <a:r>
              <a:rPr lang="pt-PT"/>
              <a:t>Quinto nível</a:t>
            </a:r>
            <a:endParaRPr lang="en-US" dirty="0"/>
          </a:p>
        </p:txBody>
      </p:sp>
      <p:sp>
        <p:nvSpPr>
          <p:cNvPr id="7" name="Date Placeholder 6"/>
          <p:cNvSpPr>
            <a:spLocks noGrp="1"/>
          </p:cNvSpPr>
          <p:nvPr>
            <p:ph type="dt" sz="half" idx="10"/>
          </p:nvPr>
        </p:nvSpPr>
        <p:spPr/>
        <p:txBody>
          <a:bodyPr/>
          <a:lstStyle/>
          <a:p>
            <a:fld id="{3D3EEB0A-7C86-41BA-9B2E-A673B056ACB5}" type="datetime1">
              <a:rPr lang="en-US" smtClean="0"/>
              <a:t>10/20/2016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PT"/>
              <a:t>Clique para editar o estilo</a:t>
            </a:r>
            <a:endParaRPr lang="en-US" dirty="0"/>
          </a:p>
        </p:txBody>
      </p:sp>
      <p:sp>
        <p:nvSpPr>
          <p:cNvPr id="7" name="Date Placeholder 2"/>
          <p:cNvSpPr>
            <a:spLocks noGrp="1"/>
          </p:cNvSpPr>
          <p:nvPr>
            <p:ph type="dt" sz="half" idx="10"/>
          </p:nvPr>
        </p:nvSpPr>
        <p:spPr/>
        <p:txBody>
          <a:bodyPr/>
          <a:lstStyle/>
          <a:p>
            <a:fld id="{39B31E26-4417-440F-B994-1130A9F9ABD6}" type="datetime1">
              <a:rPr lang="en-US" smtClean="0"/>
              <a:t>10/20/2016</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6A393EC1-B2C4-4139-926D-D6A2F470F08F}" type="datetime1">
              <a:rPr lang="en-US" smtClean="0"/>
              <a:t>10/20/2016</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pt-PT"/>
              <a:t>Clique para editar o estilo</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pt-PT"/>
              <a:t>Editar os estilos de texto do Modelo Global</a:t>
            </a:r>
          </a:p>
          <a:p>
            <a:pPr lvl="1"/>
            <a:r>
              <a:rPr lang="pt-PT"/>
              <a:t>Segundo nível</a:t>
            </a:r>
          </a:p>
          <a:p>
            <a:pPr lvl="2"/>
            <a:r>
              <a:rPr lang="pt-PT"/>
              <a:t>Terceiro nível</a:t>
            </a:r>
          </a:p>
          <a:p>
            <a:pPr lvl="3"/>
            <a:r>
              <a:rPr lang="pt-PT"/>
              <a:t>Quarto nível</a:t>
            </a:r>
          </a:p>
          <a:p>
            <a:pPr lvl="4"/>
            <a:r>
              <a:rPr lang="pt-PT"/>
              <a:t>Quinto nível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PT"/>
              <a:t>Editar os estilos de texto do Modelo Global</a:t>
            </a:r>
          </a:p>
        </p:txBody>
      </p:sp>
      <p:sp>
        <p:nvSpPr>
          <p:cNvPr id="7" name="Date Placeholder 4"/>
          <p:cNvSpPr>
            <a:spLocks noGrp="1"/>
          </p:cNvSpPr>
          <p:nvPr>
            <p:ph type="dt" sz="half" idx="10"/>
          </p:nvPr>
        </p:nvSpPr>
        <p:spPr/>
        <p:txBody>
          <a:bodyPr/>
          <a:lstStyle/>
          <a:p>
            <a:fld id="{731B9134-2F77-48EC-B95D-10B2BA1A3D86}" type="datetime1">
              <a:rPr lang="en-US" smtClean="0"/>
              <a:t>10/20/2016</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pt-PT"/>
              <a:t>Clique para editar o estilo</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PT"/>
              <a:t>Clique no ícone para adicionar uma imagem</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PT"/>
              <a:t>Editar os estilos de texto do Modelo Global</a:t>
            </a:r>
          </a:p>
        </p:txBody>
      </p:sp>
      <p:sp>
        <p:nvSpPr>
          <p:cNvPr id="5" name="Date Placeholder 4"/>
          <p:cNvSpPr>
            <a:spLocks noGrp="1"/>
          </p:cNvSpPr>
          <p:nvPr>
            <p:ph type="dt" sz="half" idx="10"/>
          </p:nvPr>
        </p:nvSpPr>
        <p:spPr/>
        <p:txBody>
          <a:bodyPr/>
          <a:lstStyle/>
          <a:p>
            <a:fld id="{EF13854D-3F5B-44CC-89C7-9EAABCCE60A1}" type="datetime1">
              <a:rPr lang="en-US" smtClean="0"/>
              <a:t>10/20/2016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Fotografia Panorâmica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pt-PT"/>
              <a:t>Clique para editar o estilo</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PT"/>
              <a:t>Clique no ícone para adicionar uma imagem</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PT"/>
              <a:t>Editar os estilos de texto do Modelo Global</a:t>
            </a:r>
          </a:p>
        </p:txBody>
      </p:sp>
      <p:sp>
        <p:nvSpPr>
          <p:cNvPr id="5" name="Date Placeholder 4"/>
          <p:cNvSpPr>
            <a:spLocks noGrp="1"/>
          </p:cNvSpPr>
          <p:nvPr>
            <p:ph type="dt" sz="half" idx="10"/>
          </p:nvPr>
        </p:nvSpPr>
        <p:spPr/>
        <p:txBody>
          <a:bodyPr/>
          <a:lstStyle/>
          <a:p>
            <a:fld id="{882E305D-8107-442E-8E26-887817CA2E0D}" type="datetime1">
              <a:rPr lang="en-US" smtClean="0"/>
              <a:t>10/20/2016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e Legenda">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pt-PT"/>
              <a:t>Clique para editar o estilo</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PT"/>
              <a:t>Editar os estilos de texto do Modelo Global</a:t>
            </a:r>
          </a:p>
        </p:txBody>
      </p:sp>
      <p:sp>
        <p:nvSpPr>
          <p:cNvPr id="4" name="Date Placeholder 3"/>
          <p:cNvSpPr>
            <a:spLocks noGrp="1"/>
          </p:cNvSpPr>
          <p:nvPr>
            <p:ph type="dt" sz="half" idx="10"/>
          </p:nvPr>
        </p:nvSpPr>
        <p:spPr/>
        <p:txBody>
          <a:bodyPr/>
          <a:lstStyle/>
          <a:p>
            <a:fld id="{48BFBCDA-3BFB-414B-8C9E-BCCE3989076C}" type="datetime1">
              <a:rPr lang="en-US" smtClean="0"/>
              <a:t>10/20/2016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çã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pt-PT"/>
              <a:t>Clique para editar o estilo</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pt-PT"/>
              <a:t>Editar os estilos de texto do Modelo Global</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PT"/>
              <a:t>Editar os estilos de texto do Modelo Global</a:t>
            </a:r>
          </a:p>
        </p:txBody>
      </p:sp>
      <p:sp>
        <p:nvSpPr>
          <p:cNvPr id="4" name="Date Placeholder 3"/>
          <p:cNvSpPr>
            <a:spLocks noGrp="1"/>
          </p:cNvSpPr>
          <p:nvPr>
            <p:ph type="dt" sz="half" idx="10"/>
          </p:nvPr>
        </p:nvSpPr>
        <p:spPr/>
        <p:txBody>
          <a:bodyPr/>
          <a:lstStyle/>
          <a:p>
            <a:fld id="{EB93E2B0-9238-48C3-8BD6-4E41436DA3B7}" type="datetime1">
              <a:rPr lang="en-US" smtClean="0"/>
              <a:t>10/20/2016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ão de Nome">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pt-PT"/>
              <a:t>Clique para editar o estilo</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PT"/>
              <a:t>Editar os estilos de texto do Modelo Global</a:t>
            </a:r>
          </a:p>
        </p:txBody>
      </p:sp>
      <p:sp>
        <p:nvSpPr>
          <p:cNvPr id="4" name="Date Placeholder 3"/>
          <p:cNvSpPr>
            <a:spLocks noGrp="1"/>
          </p:cNvSpPr>
          <p:nvPr>
            <p:ph type="dt" sz="half" idx="10"/>
          </p:nvPr>
        </p:nvSpPr>
        <p:spPr/>
        <p:txBody>
          <a:bodyPr/>
          <a:lstStyle/>
          <a:p>
            <a:fld id="{7B65E401-B9AF-4FE2-B143-AA400CEAB9E0}" type="datetime1">
              <a:rPr lang="en-US" smtClean="0"/>
              <a:t>10/20/2016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n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pt-PT"/>
              <a:t>Clique para editar o estilo</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a:t>Editar os estilos de texto do Modelo Global</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PT"/>
              <a:t>Editar os estilos de texto do Modelo Global</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a:t>Editar os estilos de texto do Modelo Global</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PT"/>
              <a:t>Editar os estilos de texto do Modelo Global</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a:t>Editar os estilos de texto do Modelo Global</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PT"/>
              <a:t>Editar os estilos de texto do Modelo Global</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59E9FF60-D984-488C-B8B2-8AD54BFB5567}" type="datetime1">
              <a:rPr lang="en-US" smtClean="0"/>
              <a:t>10/20/2016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na de 3 Image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pt-PT"/>
              <a:t>Clique para editar o estilo</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a:t>Editar os estilos de texto do Modelo Global</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PT"/>
              <a:t>Clique no ícone para adicionar uma imagem</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PT"/>
              <a:t>Editar os estilos de texto do Modelo Global</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a:t>Editar os estilos de texto do Modelo Global</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PT"/>
              <a:t>Clique no ícone para adicionar uma imagem</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PT"/>
              <a:t>Editar os estilos de texto do Modelo Global</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a:t>Editar os estilos de texto do Modelo Global</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PT"/>
              <a:t>Clique no ícone para adicionar uma imagem</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PT"/>
              <a:t>Editar os estilos de texto do Modelo Global</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C643F916-DB16-4AA9-BC37-9ABECDFE2AB7}" type="datetime1">
              <a:rPr lang="en-US" smtClean="0"/>
              <a:t>10/20/2016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PT"/>
              <a:t>Clique para editar o estilo</a:t>
            </a:r>
            <a:endParaRPr lang="en-US" dirty="0"/>
          </a:p>
        </p:txBody>
      </p:sp>
      <p:sp>
        <p:nvSpPr>
          <p:cNvPr id="3" name="Vertical Text Placeholder 2"/>
          <p:cNvSpPr>
            <a:spLocks noGrp="1"/>
          </p:cNvSpPr>
          <p:nvPr>
            <p:ph type="body" orient="vert" idx="1"/>
          </p:nvPr>
        </p:nvSpPr>
        <p:spPr/>
        <p:txBody>
          <a:bodyPr vert="eaVert" anchor="t" anchorCtr="0"/>
          <a:lstStyle/>
          <a:p>
            <a:pPr lvl="0"/>
            <a:r>
              <a:rPr lang="pt-PT"/>
              <a:t>Editar os estilos de texto do Modelo Global</a:t>
            </a:r>
          </a:p>
          <a:p>
            <a:pPr lvl="1"/>
            <a:r>
              <a:rPr lang="pt-PT"/>
              <a:t>Segundo nível</a:t>
            </a:r>
          </a:p>
          <a:p>
            <a:pPr lvl="2"/>
            <a:r>
              <a:rPr lang="pt-PT"/>
              <a:t>Terceiro nível</a:t>
            </a:r>
          </a:p>
          <a:p>
            <a:pPr lvl="3"/>
            <a:r>
              <a:rPr lang="pt-PT"/>
              <a:t>Quarto nível</a:t>
            </a:r>
          </a:p>
          <a:p>
            <a:pPr lvl="4"/>
            <a:r>
              <a:rPr lang="pt-PT"/>
              <a:t>Quinto nível</a:t>
            </a:r>
            <a:endParaRPr lang="en-US" dirty="0"/>
          </a:p>
        </p:txBody>
      </p:sp>
      <p:sp>
        <p:nvSpPr>
          <p:cNvPr id="4" name="Date Placeholder 3"/>
          <p:cNvSpPr>
            <a:spLocks noGrp="1"/>
          </p:cNvSpPr>
          <p:nvPr>
            <p:ph type="dt" sz="half" idx="10"/>
          </p:nvPr>
        </p:nvSpPr>
        <p:spPr/>
        <p:txBody>
          <a:bodyPr/>
          <a:lstStyle/>
          <a:p>
            <a:fld id="{CC4CB6AC-3265-4AC7-BAC9-CAF504588E6E}" type="datetime1">
              <a:rPr lang="en-US" smtClean="0"/>
              <a:t>10/20/2016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e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pt-PT"/>
              <a:t>Clique para editar o estilo</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pt-PT"/>
              <a:t>Editar os estilos de texto do Modelo Global</a:t>
            </a:r>
          </a:p>
          <a:p>
            <a:pPr lvl="1"/>
            <a:r>
              <a:rPr lang="pt-PT"/>
              <a:t>Segundo nível</a:t>
            </a:r>
          </a:p>
          <a:p>
            <a:pPr lvl="2"/>
            <a:r>
              <a:rPr lang="pt-PT"/>
              <a:t>Terceiro nível</a:t>
            </a:r>
          </a:p>
          <a:p>
            <a:pPr lvl="3"/>
            <a:r>
              <a:rPr lang="pt-PT"/>
              <a:t>Quarto nível</a:t>
            </a:r>
          </a:p>
          <a:p>
            <a:pPr lvl="4"/>
            <a:r>
              <a:rPr lang="pt-PT"/>
              <a:t>Quinto nível</a:t>
            </a:r>
            <a:endParaRPr lang="en-US" dirty="0"/>
          </a:p>
        </p:txBody>
      </p:sp>
      <p:sp>
        <p:nvSpPr>
          <p:cNvPr id="4" name="Date Placeholder 3"/>
          <p:cNvSpPr>
            <a:spLocks noGrp="1"/>
          </p:cNvSpPr>
          <p:nvPr>
            <p:ph type="dt" sz="half" idx="10"/>
          </p:nvPr>
        </p:nvSpPr>
        <p:spPr/>
        <p:txBody>
          <a:bodyPr/>
          <a:lstStyle/>
          <a:p>
            <a:fld id="{5FA6666A-F665-4FA2-B55F-E9A7A09B2968}" type="datetime1">
              <a:rPr lang="en-US" smtClean="0"/>
              <a:t>10/20/2016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26" Type="http://schemas.openxmlformats.org/officeDocument/2006/relationships/image" Target="../media/image9.jpg"/><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8.jp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7.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6.png"/><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 Id="rId27" Type="http://schemas.openxmlformats.org/officeDocument/2006/relationships/image" Target="../media/image10.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a:effectLst>
            <a:outerShdw blurRad="38100" dist="25400" dir="5400000" rotWithShape="0">
              <a:srgbClr val="000000">
                <a:alpha val="45000"/>
              </a:srgbClr>
            </a:outerShdw>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pt-PT"/>
              <a:t>Clique para editar o estilo</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pt-PT"/>
              <a:t>Editar os estilos de texto do Modelo Global</a:t>
            </a:r>
          </a:p>
          <a:p>
            <a:pPr lvl="1"/>
            <a:r>
              <a:rPr lang="pt-PT"/>
              <a:t>Segundo nível</a:t>
            </a:r>
          </a:p>
          <a:p>
            <a:pPr lvl="2"/>
            <a:r>
              <a:rPr lang="pt-PT"/>
              <a:t>Terceiro nível</a:t>
            </a:r>
          </a:p>
          <a:p>
            <a:pPr lvl="3"/>
            <a:r>
              <a:rPr lang="pt-PT"/>
              <a:t>Quarto nível</a:t>
            </a:r>
          </a:p>
          <a:p>
            <a:pPr lvl="4"/>
            <a:r>
              <a:rPr lang="pt-PT"/>
              <a:t>Quinto nível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006B8126-D904-48C1-9E6F-928207E3A772}" type="datetime1">
              <a:rPr lang="en-US" smtClean="0"/>
              <a:t>10/20/2016</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‹nº›</a:t>
            </a:fld>
            <a:endParaRPr lang="en-US" dirty="0"/>
          </a:p>
        </p:txBody>
      </p:sp>
      <p:pic>
        <p:nvPicPr>
          <p:cNvPr id="13" name="Imagem 12"/>
          <p:cNvPicPr>
            <a:picLocks noChangeAspect="1"/>
          </p:cNvPicPr>
          <p:nvPr userDrawn="1"/>
        </p:nvPicPr>
        <p:blipFill>
          <a:blip r:embed="rId23"/>
          <a:stretch>
            <a:fillRect/>
          </a:stretch>
        </p:blipFill>
        <p:spPr>
          <a:xfrm>
            <a:off x="1812825" y="6344203"/>
            <a:ext cx="464915" cy="453032"/>
          </a:xfrm>
          <a:prstGeom prst="rect">
            <a:avLst/>
          </a:prstGeom>
        </p:spPr>
      </p:pic>
      <p:pic>
        <p:nvPicPr>
          <p:cNvPr id="15" name="Imagem 14"/>
          <p:cNvPicPr>
            <a:picLocks noChangeAspect="1"/>
          </p:cNvPicPr>
          <p:nvPr userDrawn="1"/>
        </p:nvPicPr>
        <p:blipFill>
          <a:blip r:embed="rId24"/>
          <a:stretch>
            <a:fillRect/>
          </a:stretch>
        </p:blipFill>
        <p:spPr>
          <a:xfrm>
            <a:off x="129253" y="6344203"/>
            <a:ext cx="1638137" cy="453032"/>
          </a:xfrm>
          <a:prstGeom prst="roundRect">
            <a:avLst>
              <a:gd name="adj" fmla="val 8594"/>
            </a:avLst>
          </a:prstGeom>
          <a:solidFill>
            <a:srgbClr val="FFFFFF">
              <a:shade val="85000"/>
            </a:srgbClr>
          </a:solidFill>
          <a:ln>
            <a:noFill/>
          </a:ln>
          <a:effectLst/>
        </p:spPr>
      </p:pic>
      <p:pic>
        <p:nvPicPr>
          <p:cNvPr id="17" name="Imagem 16"/>
          <p:cNvPicPr>
            <a:picLocks noChangeAspect="1"/>
          </p:cNvPicPr>
          <p:nvPr userDrawn="1"/>
        </p:nvPicPr>
        <p:blipFill>
          <a:blip r:embed="rId25"/>
          <a:stretch>
            <a:fillRect/>
          </a:stretch>
        </p:blipFill>
        <p:spPr>
          <a:xfrm>
            <a:off x="3247513" y="6344203"/>
            <a:ext cx="453032" cy="453032"/>
          </a:xfrm>
          <a:prstGeom prst="roundRect">
            <a:avLst>
              <a:gd name="adj" fmla="val 8594"/>
            </a:avLst>
          </a:prstGeom>
          <a:solidFill>
            <a:srgbClr val="FFFFFF">
              <a:shade val="85000"/>
            </a:srgbClr>
          </a:solidFill>
          <a:ln>
            <a:noFill/>
          </a:ln>
          <a:effectLst/>
        </p:spPr>
      </p:pic>
      <p:pic>
        <p:nvPicPr>
          <p:cNvPr id="18" name="Imagem 17"/>
          <p:cNvPicPr>
            <a:picLocks noChangeAspect="1"/>
          </p:cNvPicPr>
          <p:nvPr userDrawn="1"/>
        </p:nvPicPr>
        <p:blipFill rotWithShape="1">
          <a:blip r:embed="rId26"/>
          <a:srcRect l="1834" t="4640" r="5495" b="6577"/>
          <a:stretch/>
        </p:blipFill>
        <p:spPr>
          <a:xfrm>
            <a:off x="2323175" y="6344203"/>
            <a:ext cx="860521" cy="453032"/>
          </a:xfrm>
          <a:prstGeom prst="roundRect">
            <a:avLst>
              <a:gd name="adj" fmla="val 8594"/>
            </a:avLst>
          </a:prstGeom>
          <a:solidFill>
            <a:srgbClr val="FFFFFF">
              <a:shade val="85000"/>
            </a:srgbClr>
          </a:solidFill>
          <a:ln>
            <a:noFill/>
          </a:ln>
          <a:effectLst/>
        </p:spPr>
      </p:pic>
      <p:pic>
        <p:nvPicPr>
          <p:cNvPr id="19" name="Imagem 18"/>
          <p:cNvPicPr>
            <a:picLocks noChangeAspect="1"/>
          </p:cNvPicPr>
          <p:nvPr userDrawn="1"/>
        </p:nvPicPr>
        <p:blipFill>
          <a:blip r:embed="rId27"/>
          <a:stretch>
            <a:fillRect/>
          </a:stretch>
        </p:blipFill>
        <p:spPr>
          <a:xfrm>
            <a:off x="10971836" y="6343635"/>
            <a:ext cx="1086700" cy="453600"/>
          </a:xfrm>
          <a:prstGeom prst="roundRect">
            <a:avLst>
              <a:gd name="adj" fmla="val 8594"/>
            </a:avLst>
          </a:prstGeom>
          <a:solidFill>
            <a:srgbClr val="FFFFFF">
              <a:shade val="85000"/>
            </a:srgbClr>
          </a:solidFill>
          <a:ln>
            <a:noFill/>
          </a:ln>
          <a:effectLst/>
        </p:spPr>
      </p:pic>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12" Type="http://schemas.openxmlformats.org/officeDocument/2006/relationships/image" Target="../media/image28.jpeg"/><Relationship Id="rId2" Type="http://schemas.openxmlformats.org/officeDocument/2006/relationships/image" Target="../media/image19.jpeg"/><Relationship Id="rId1" Type="http://schemas.openxmlformats.org/officeDocument/2006/relationships/slideLayout" Target="../slideLayouts/slideLayout2.xml"/><Relationship Id="rId6" Type="http://schemas.openxmlformats.org/officeDocument/2006/relationships/image" Target="../media/image23.jpeg"/><Relationship Id="rId11" Type="http://schemas.openxmlformats.org/officeDocument/2006/relationships/image" Target="../media/image17.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jpeg"/><Relationship Id="rId9" Type="http://schemas.openxmlformats.org/officeDocument/2006/relationships/image" Target="../media/image26.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dx.doi.org/10.1007/978-3-319-09549-3_1" TargetMode="External"/><Relationship Id="rId2" Type="http://schemas.openxmlformats.org/officeDocument/2006/relationships/hyperlink" Target="http://www.fee.global/" TargetMode="External"/><Relationship Id="rId1" Type="http://schemas.openxmlformats.org/officeDocument/2006/relationships/slideLayout" Target="../slideLayouts/slideLayout2.xml"/><Relationship Id="rId5" Type="http://schemas.openxmlformats.org/officeDocument/2006/relationships/hyperlink" Target="http://www.unesco.org/new/en/education/themes/leading-the-international-agenda/education-for-sustainable-development/education-for-sustainable-development/" TargetMode="External"/><Relationship Id="rId4" Type="http://schemas.openxmlformats.org/officeDocument/2006/relationships/hyperlink" Target="http://www.unesco.org/new/en/education/themes/leading-the-international-agenda/education-for-sustainable-developmen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154954" y="2392681"/>
            <a:ext cx="10691606" cy="1955800"/>
          </a:xfrm>
        </p:spPr>
        <p:txBody>
          <a:bodyPr anchor="t"/>
          <a:lstStyle/>
          <a:p>
            <a:r>
              <a:rPr lang="en-US" sz="4000" b="1" dirty="0"/>
              <a:t>“FIFTEEN YEARS” OF EXPERIENCE IN EDUCATION FOR SUSTAINABLE DEVELOPMENT</a:t>
            </a:r>
          </a:p>
        </p:txBody>
      </p:sp>
      <p:sp>
        <p:nvSpPr>
          <p:cNvPr id="3" name="Subtítulo 2"/>
          <p:cNvSpPr>
            <a:spLocks noGrp="1"/>
          </p:cNvSpPr>
          <p:nvPr>
            <p:ph type="subTitle" idx="1"/>
          </p:nvPr>
        </p:nvSpPr>
        <p:spPr>
          <a:xfrm>
            <a:off x="1154955" y="4320180"/>
            <a:ext cx="8825658" cy="861420"/>
          </a:xfrm>
        </p:spPr>
        <p:txBody>
          <a:bodyPr/>
          <a:lstStyle/>
          <a:p>
            <a:r>
              <a:rPr lang="en-US" dirty="0"/>
              <a:t>THE REALITY IN HIGHER EDUCATION around the world</a:t>
            </a:r>
          </a:p>
        </p:txBody>
      </p:sp>
      <p:sp>
        <p:nvSpPr>
          <p:cNvPr id="16" name="Retângulo 15"/>
          <p:cNvSpPr/>
          <p:nvPr/>
        </p:nvSpPr>
        <p:spPr>
          <a:xfrm>
            <a:off x="1188720" y="5294540"/>
            <a:ext cx="10119360" cy="738664"/>
          </a:xfrm>
          <a:prstGeom prst="rect">
            <a:avLst/>
          </a:prstGeom>
        </p:spPr>
        <p:txBody>
          <a:bodyPr wrap="square">
            <a:spAutoFit/>
          </a:bodyPr>
          <a:lstStyle/>
          <a:p>
            <a:pPr>
              <a:spcAft>
                <a:spcPts val="0"/>
              </a:spcAft>
            </a:pPr>
            <a:r>
              <a:rPr lang="it-IT" sz="1400" b="1" dirty="0">
                <a:latin typeface="+mj-lt"/>
                <a:ea typeface="Times New Roman" panose="02020603050405020304" pitchFamily="18" charset="0"/>
              </a:rPr>
              <a:t>Vítor Manteigas</a:t>
            </a:r>
            <a:endParaRPr lang="en-US" sz="1400" b="1" dirty="0">
              <a:latin typeface="+mj-lt"/>
              <a:ea typeface="Times New Roman" panose="02020603050405020304" pitchFamily="18" charset="0"/>
            </a:endParaRPr>
          </a:p>
          <a:p>
            <a:pPr>
              <a:spcAft>
                <a:spcPts val="0"/>
              </a:spcAft>
            </a:pPr>
            <a:r>
              <a:rPr lang="it-IT" sz="1400" dirty="0">
                <a:latin typeface="+mj-lt"/>
                <a:ea typeface="Times New Roman" panose="02020603050405020304" pitchFamily="18" charset="0"/>
              </a:rPr>
              <a:t>Escola Superior de Tecnologia da Saúde de Lisboa, ESTeSL, Instituto Politécnico de Lisboa, Lisboa Portugal</a:t>
            </a:r>
          </a:p>
          <a:p>
            <a:pPr>
              <a:spcAft>
                <a:spcPts val="0"/>
              </a:spcAft>
            </a:pPr>
            <a:r>
              <a:rPr lang="it-IT" sz="1400" dirty="0">
                <a:latin typeface="+mj-lt"/>
                <a:ea typeface="Times New Roman" panose="02020603050405020304" pitchFamily="18" charset="0"/>
              </a:rPr>
              <a:t>Instituto de Ciências Sociais, Universidade de Lisboa, Lisboa, Portugal</a:t>
            </a:r>
            <a:endParaRPr lang="en-US" sz="1400" dirty="0">
              <a:latin typeface="+mj-lt"/>
              <a:ea typeface="Times New Roman" panose="02020603050405020304" pitchFamily="18" charset="0"/>
            </a:endParaRPr>
          </a:p>
        </p:txBody>
      </p:sp>
      <p:pic>
        <p:nvPicPr>
          <p:cNvPr id="4" name="Imagem 3"/>
          <p:cNvPicPr>
            <a:picLocks noChangeAspect="1"/>
          </p:cNvPicPr>
          <p:nvPr/>
        </p:nvPicPr>
        <p:blipFill rotWithShape="1">
          <a:blip r:embed="rId3"/>
          <a:srcRect b="12282"/>
          <a:stretch/>
        </p:blipFill>
        <p:spPr>
          <a:xfrm>
            <a:off x="229758" y="105515"/>
            <a:ext cx="1245029" cy="1022243"/>
          </a:xfrm>
          <a:prstGeom prst="rect">
            <a:avLst/>
          </a:prstGeom>
          <a:ln>
            <a:noFill/>
          </a:ln>
          <a:effectLst>
            <a:outerShdw blurRad="50800" dist="38100" dir="2700000" algn="tl" rotWithShape="0">
              <a:prstClr val="black">
                <a:alpha val="40000"/>
              </a:prstClr>
            </a:outerShdw>
          </a:effectLst>
        </p:spPr>
      </p:pic>
      <p:pic>
        <p:nvPicPr>
          <p:cNvPr id="6" name="Imagem 5"/>
          <p:cNvPicPr>
            <a:picLocks noChangeAspect="1"/>
          </p:cNvPicPr>
          <p:nvPr/>
        </p:nvPicPr>
        <p:blipFill>
          <a:blip r:embed="rId4"/>
          <a:stretch>
            <a:fillRect/>
          </a:stretch>
        </p:blipFill>
        <p:spPr>
          <a:xfrm>
            <a:off x="2379027" y="105515"/>
            <a:ext cx="7780405" cy="1022243"/>
          </a:xfrm>
          <a:prstGeom prst="rect">
            <a:avLst/>
          </a:prstGeom>
          <a:ln>
            <a:no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7381072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tabLst>
                <a:tab pos="9499600" algn="r"/>
              </a:tabLst>
            </a:pPr>
            <a:r>
              <a:rPr lang="en-US" dirty="0"/>
              <a:t>INTRODUCTION </a:t>
            </a:r>
            <a:r>
              <a:rPr lang="en-US" sz="2400" dirty="0"/>
              <a:t>(</a:t>
            </a:r>
            <a:r>
              <a:rPr lang="en-US" sz="2400" dirty="0" err="1"/>
              <a:t>i</a:t>
            </a:r>
            <a:r>
              <a:rPr lang="en-US" sz="2400" dirty="0"/>
              <a:t>)</a:t>
            </a:r>
            <a:endParaRPr lang="en-US" dirty="0"/>
          </a:p>
        </p:txBody>
      </p:sp>
      <p:sp>
        <p:nvSpPr>
          <p:cNvPr id="3" name="Marcador de Posição de Conteúdo 2"/>
          <p:cNvSpPr>
            <a:spLocks noGrp="1"/>
          </p:cNvSpPr>
          <p:nvPr>
            <p:ph idx="1"/>
          </p:nvPr>
        </p:nvSpPr>
        <p:spPr/>
        <p:txBody>
          <a:bodyPr>
            <a:normAutofit/>
          </a:bodyPr>
          <a:lstStyle/>
          <a:p>
            <a:pPr algn="just"/>
            <a:r>
              <a:rPr lang="en-US" dirty="0"/>
              <a:t>Education is essential for sustainable development and it is imperative the common citizens learn the path to sustainability. Today’s education is crucial to the ability of current and future leaders and citizens create solutions and find new ways for a future that we want to be better </a:t>
            </a:r>
            <a:r>
              <a:rPr lang="pt-PT" dirty="0"/>
              <a:t>(UNESCO, </a:t>
            </a:r>
            <a:r>
              <a:rPr lang="pt-PT" dirty="0" err="1"/>
              <a:t>2014a</a:t>
            </a:r>
            <a:r>
              <a:rPr lang="pt-PT" dirty="0"/>
              <a:t>)</a:t>
            </a:r>
            <a:endParaRPr lang="en-US" dirty="0"/>
          </a:p>
          <a:p>
            <a:pPr algn="just"/>
            <a:r>
              <a:rPr lang="it-IT" b="1" dirty="0"/>
              <a:t>Education for Sustainable Development </a:t>
            </a:r>
            <a:r>
              <a:rPr lang="it-IT" dirty="0"/>
              <a:t>(ESD) is </a:t>
            </a:r>
            <a:r>
              <a:rPr lang="en-US" altLang="en-US" dirty="0"/>
              <a:t>defined by UNESCO as an approach to teaching and learning that allows each human being acquire the knowledge, skills, attitudes and values ​​needed for a </a:t>
            </a:r>
            <a:r>
              <a:rPr lang="en-US" altLang="en-US" b="1" dirty="0"/>
              <a:t>Sustainable Future </a:t>
            </a:r>
            <a:r>
              <a:rPr lang="pt-PT" dirty="0"/>
              <a:t>(UNESCO,  </a:t>
            </a:r>
            <a:r>
              <a:rPr lang="pt-PT" dirty="0" err="1"/>
              <a:t>2014b</a:t>
            </a:r>
            <a:r>
              <a:rPr lang="pt-PT" dirty="0"/>
              <a:t>)</a:t>
            </a:r>
          </a:p>
          <a:p>
            <a:pPr algn="just"/>
            <a:r>
              <a:rPr lang="it-IT" dirty="0"/>
              <a:t>In recent years, the ESD has been a part, all over the world, of the speeches related to education (Springer, 2015)</a:t>
            </a:r>
          </a:p>
        </p:txBody>
      </p:sp>
      <p:sp>
        <p:nvSpPr>
          <p:cNvPr id="9" name="Marcador de Posição do Número do Diapositivo 8"/>
          <p:cNvSpPr>
            <a:spLocks noGrp="1"/>
          </p:cNvSpPr>
          <p:nvPr>
            <p:ph type="sldNum" sz="quarter" idx="12"/>
          </p:nvPr>
        </p:nvSpPr>
        <p:spPr/>
        <p:txBody>
          <a:bodyPr/>
          <a:lstStyle/>
          <a:p>
            <a:fld id="{D57F1E4F-1CFF-5643-939E-02111984F565}" type="slidenum">
              <a:rPr lang="en-US" smtClean="0"/>
              <a:t>2</a:t>
            </a:fld>
            <a:endParaRPr lang="en-US" dirty="0"/>
          </a:p>
        </p:txBody>
      </p:sp>
    </p:spTree>
    <p:extLst>
      <p:ext uri="{BB962C8B-B14F-4D97-AF65-F5344CB8AC3E}">
        <p14:creationId xmlns:p14="http://schemas.microsoft.com/office/powerpoint/2010/main" val="492903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0" end="0"/>
                                            </p:txEl>
                                          </p:spTgt>
                                        </p:tgtEl>
                                        <p:attrNameLst>
                                          <p:attrName>ppt_c</p:attrName>
                                        </p:attrNameLst>
                                      </p:cBhvr>
                                      <p:to>
                                        <a:schemeClr val="hlink"/>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1" end="1"/>
                                            </p:txEl>
                                          </p:spTgt>
                                        </p:tgtEl>
                                        <p:attrNameLst>
                                          <p:attrName>ppt_c</p:attrName>
                                        </p:attrNameLst>
                                      </p:cBhvr>
                                      <p:to>
                                        <a:schemeClr val="hlink"/>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tabLst>
                <a:tab pos="9415463" algn="r"/>
              </a:tabLst>
            </a:pPr>
            <a:r>
              <a:rPr lang="en-US" dirty="0"/>
              <a:t>INTRODUCTION </a:t>
            </a:r>
            <a:r>
              <a:rPr lang="en-US" sz="2400" dirty="0"/>
              <a:t>(ii)</a:t>
            </a:r>
            <a:endParaRPr lang="en-US" dirty="0"/>
          </a:p>
        </p:txBody>
      </p:sp>
      <p:sp>
        <p:nvSpPr>
          <p:cNvPr id="3" name="Marcador de Posição de Conteúdo 2"/>
          <p:cNvSpPr>
            <a:spLocks noGrp="1"/>
          </p:cNvSpPr>
          <p:nvPr>
            <p:ph idx="1"/>
          </p:nvPr>
        </p:nvSpPr>
        <p:spPr/>
        <p:txBody>
          <a:bodyPr>
            <a:noAutofit/>
          </a:bodyPr>
          <a:lstStyle/>
          <a:p>
            <a:pPr algn="just"/>
            <a:r>
              <a:rPr lang="it-IT" dirty="0"/>
              <a:t>The United Nations (UN), by designating the period 2005-2014 as the </a:t>
            </a:r>
            <a:r>
              <a:rPr lang="it-IT" b="1" dirty="0"/>
              <a:t>Decade of Education for Sustainable Development</a:t>
            </a:r>
            <a:r>
              <a:rPr lang="it-IT" dirty="0"/>
              <a:t>, put in the «agenda» the need for policy makers and education professionals find ways in which the ESD become an integral part of formal and non formal education (Springer, 2015)</a:t>
            </a:r>
          </a:p>
          <a:p>
            <a:pPr algn="just"/>
            <a:r>
              <a:rPr lang="en-US" dirty="0"/>
              <a:t>Through the development of concepts such as sustainable management of materials and the use of resource, and incorporating dialogue on these matters with the academic communities and governing bodies of schools, students can develop skills relevant to their lifestyle become sustainable </a:t>
            </a:r>
            <a:r>
              <a:rPr lang="pt-PT" dirty="0"/>
              <a:t>(</a:t>
            </a:r>
            <a:r>
              <a:rPr lang="pt-PT" dirty="0" err="1"/>
              <a:t>Mathar</a:t>
            </a:r>
            <a:r>
              <a:rPr lang="pt-PT" dirty="0"/>
              <a:t>, 2015)</a:t>
            </a:r>
            <a:endParaRPr lang="en-US" dirty="0"/>
          </a:p>
          <a:p>
            <a:pPr algn="just"/>
            <a:r>
              <a:rPr lang="en-US" dirty="0"/>
              <a:t>Therefore it’s relevant to: </a:t>
            </a:r>
            <a:r>
              <a:rPr lang="en-US" b="1" dirty="0"/>
              <a:t>(</a:t>
            </a:r>
            <a:r>
              <a:rPr lang="en-US" b="1" dirty="0" err="1"/>
              <a:t>i</a:t>
            </a:r>
            <a:r>
              <a:rPr lang="en-US" b="1" dirty="0"/>
              <a:t>)</a:t>
            </a:r>
            <a:r>
              <a:rPr lang="en-US" dirty="0"/>
              <a:t> identify the different programs that educational institutions have used to work the issues of </a:t>
            </a:r>
            <a:r>
              <a:rPr lang="en-US" dirty="0" err="1"/>
              <a:t>ESD</a:t>
            </a:r>
            <a:r>
              <a:rPr lang="en-US" dirty="0"/>
              <a:t>; and </a:t>
            </a:r>
            <a:r>
              <a:rPr lang="en-US" b="1" dirty="0"/>
              <a:t>(ii)</a:t>
            </a:r>
            <a:r>
              <a:rPr lang="en-US" dirty="0"/>
              <a:t> identify the major areas of work that have been developed, associated with </a:t>
            </a:r>
            <a:r>
              <a:rPr lang="en-US" dirty="0" err="1"/>
              <a:t>ESD</a:t>
            </a:r>
            <a:r>
              <a:rPr lang="en-US" dirty="0"/>
              <a:t>, by educational institutions, with a focus in higher education institutions.</a:t>
            </a:r>
          </a:p>
        </p:txBody>
      </p:sp>
      <p:sp>
        <p:nvSpPr>
          <p:cNvPr id="5" name="Marcador de Posição do Número do Diapositivo 4"/>
          <p:cNvSpPr>
            <a:spLocks noGrp="1"/>
          </p:cNvSpPr>
          <p:nvPr>
            <p:ph type="sldNum" sz="quarter" idx="12"/>
          </p:nvPr>
        </p:nvSpPr>
        <p:spPr/>
        <p:txBody>
          <a:bodyPr/>
          <a:lstStyle/>
          <a:p>
            <a:fld id="{D57F1E4F-1CFF-5643-939E-02111984F565}" type="slidenum">
              <a:rPr lang="en-US" smtClean="0"/>
              <a:t>3</a:t>
            </a:fld>
            <a:endParaRPr lang="en-US" dirty="0"/>
          </a:p>
        </p:txBody>
      </p:sp>
    </p:spTree>
    <p:extLst>
      <p:ext uri="{BB962C8B-B14F-4D97-AF65-F5344CB8AC3E}">
        <p14:creationId xmlns:p14="http://schemas.microsoft.com/office/powerpoint/2010/main" val="4154907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0" end="0"/>
                                            </p:txEl>
                                          </p:spTgt>
                                        </p:tgtEl>
                                        <p:attrNameLst>
                                          <p:attrName>ppt_c</p:attrName>
                                        </p:attrNameLst>
                                      </p:cBhvr>
                                      <p:to>
                                        <a:schemeClr val="hlink"/>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1" end="1"/>
                                            </p:txEl>
                                          </p:spTgt>
                                        </p:tgtEl>
                                        <p:attrNameLst>
                                          <p:attrName>ppt_c</p:attrName>
                                        </p:attrNameLst>
                                      </p:cBhvr>
                                      <p:to>
                                        <a:schemeClr val="hlink"/>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dirty="0"/>
              <a:t>METHODS</a:t>
            </a:r>
          </a:p>
        </p:txBody>
      </p:sp>
      <p:sp>
        <p:nvSpPr>
          <p:cNvPr id="3" name="Marcador de Posição de Conteúdo 2"/>
          <p:cNvSpPr>
            <a:spLocks noGrp="1"/>
          </p:cNvSpPr>
          <p:nvPr>
            <p:ph idx="1"/>
          </p:nvPr>
        </p:nvSpPr>
        <p:spPr/>
        <p:txBody>
          <a:bodyPr>
            <a:normAutofit lnSpcReduction="10000"/>
          </a:bodyPr>
          <a:lstStyle/>
          <a:p>
            <a:pPr algn="just"/>
            <a:r>
              <a:rPr lang="en-US" dirty="0"/>
              <a:t>Study based on the final report of the Decade of Education for Sustainable Development (UNESCO, </a:t>
            </a:r>
            <a:r>
              <a:rPr lang="en-US" dirty="0" err="1"/>
              <a:t>2014c</a:t>
            </a:r>
            <a:r>
              <a:rPr lang="en-US" dirty="0"/>
              <a:t>) and referenced articles in research databases indexed on </a:t>
            </a:r>
            <a:r>
              <a:rPr lang="en-US" dirty="0" err="1"/>
              <a:t>ScienceDirect</a:t>
            </a:r>
            <a:r>
              <a:rPr lang="en-US" baseline="30000" dirty="0"/>
              <a:t>®</a:t>
            </a:r>
            <a:r>
              <a:rPr lang="en-US" dirty="0"/>
              <a:t>, published in the period 2000-2015 (full years).</a:t>
            </a:r>
          </a:p>
          <a:p>
            <a:pPr algn="just"/>
            <a:r>
              <a:rPr lang="en-US" dirty="0"/>
              <a:t>Was applied meta-analysis as a methodology of research using the following keywords: "eco schools", "green schools", "green campus", "eco campus", "eco universities" and "green universities".</a:t>
            </a:r>
          </a:p>
          <a:p>
            <a:pPr algn="just"/>
            <a:r>
              <a:rPr lang="en-US" dirty="0"/>
              <a:t>Articles where the keywords (used as inclusion criteria) were referenced were identified and then were also identified journals that were often used for publication, regardless of the impact factor, as well as the keywords used in papers, to identify the “main” areas of study.</a:t>
            </a:r>
          </a:p>
          <a:p>
            <a:pPr algn="just"/>
            <a:r>
              <a:rPr lang="en-US" dirty="0"/>
              <a:t>Results were analyzed and will be presented strictly based on descriptive statistics</a:t>
            </a:r>
          </a:p>
        </p:txBody>
      </p:sp>
      <p:sp>
        <p:nvSpPr>
          <p:cNvPr id="5" name="Marcador de Posição do Número do Diapositivo 4"/>
          <p:cNvSpPr>
            <a:spLocks noGrp="1"/>
          </p:cNvSpPr>
          <p:nvPr>
            <p:ph type="sldNum" sz="quarter" idx="12"/>
          </p:nvPr>
        </p:nvSpPr>
        <p:spPr/>
        <p:txBody>
          <a:bodyPr/>
          <a:lstStyle/>
          <a:p>
            <a:fld id="{D57F1E4F-1CFF-5643-939E-02111984F565}" type="slidenum">
              <a:rPr lang="en-US" smtClean="0"/>
              <a:t>4</a:t>
            </a:fld>
            <a:endParaRPr lang="en-US" dirty="0"/>
          </a:p>
        </p:txBody>
      </p:sp>
    </p:spTree>
    <p:extLst>
      <p:ext uri="{BB962C8B-B14F-4D97-AF65-F5344CB8AC3E}">
        <p14:creationId xmlns:p14="http://schemas.microsoft.com/office/powerpoint/2010/main" val="2135639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0" end="0"/>
                                            </p:txEl>
                                          </p:spTgt>
                                        </p:tgtEl>
                                        <p:attrNameLst>
                                          <p:attrName>ppt_c</p:attrName>
                                        </p:attrNameLst>
                                      </p:cBhvr>
                                      <p:to>
                                        <a:schemeClr val="hlink"/>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1" end="1"/>
                                            </p:txEl>
                                          </p:spTgt>
                                        </p:tgtEl>
                                        <p:attrNameLst>
                                          <p:attrName>ppt_c</p:attrName>
                                        </p:attrNameLst>
                                      </p:cBhvr>
                                      <p:to>
                                        <a:schemeClr val="hlink"/>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2" end="2"/>
                                            </p:txEl>
                                          </p:spTgt>
                                        </p:tgtEl>
                                        <p:attrNameLst>
                                          <p:attrName>ppt_c</p:attrName>
                                        </p:attrNameLst>
                                      </p:cBhvr>
                                      <p:to>
                                        <a:schemeClr val="hlink"/>
                                      </p:to>
                                    </p:animClr>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dirty="0"/>
              <a:t>RESULTS &amp; DISCUSSION </a:t>
            </a:r>
            <a:r>
              <a:rPr lang="en-US" sz="2400" dirty="0"/>
              <a:t>(</a:t>
            </a:r>
            <a:r>
              <a:rPr lang="en-US" sz="2400" dirty="0" err="1"/>
              <a:t>i</a:t>
            </a:r>
            <a:r>
              <a:rPr lang="en-US" sz="2400" dirty="0"/>
              <a:t>)</a:t>
            </a:r>
            <a:endParaRPr lang="en-US" dirty="0"/>
          </a:p>
        </p:txBody>
      </p:sp>
      <p:sp>
        <p:nvSpPr>
          <p:cNvPr id="3" name="Marcador de Posição de Conteúdo 2"/>
          <p:cNvSpPr>
            <a:spLocks noGrp="1"/>
          </p:cNvSpPr>
          <p:nvPr>
            <p:ph idx="1"/>
          </p:nvPr>
        </p:nvSpPr>
        <p:spPr/>
        <p:txBody>
          <a:bodyPr>
            <a:noAutofit/>
          </a:bodyPr>
          <a:lstStyle/>
          <a:p>
            <a:pPr marL="0" indent="0" algn="just">
              <a:spcAft>
                <a:spcPts val="600"/>
              </a:spcAft>
              <a:buNone/>
            </a:pPr>
            <a:r>
              <a:rPr lang="en-US" b="1" dirty="0" err="1"/>
              <a:t>PROGRAMMES</a:t>
            </a:r>
            <a:r>
              <a:rPr lang="en-US" b="1" dirty="0"/>
              <a:t> OF “EDUCATION FOR SUSTAINABLE DEVELOPMENT“</a:t>
            </a:r>
          </a:p>
          <a:p>
            <a:pPr marL="185738" indent="0" algn="just">
              <a:spcAft>
                <a:spcPts val="600"/>
              </a:spcAft>
              <a:buNone/>
            </a:pPr>
            <a:r>
              <a:rPr lang="en-US" dirty="0">
                <a:solidFill>
                  <a:schemeClr val="accent1">
                    <a:lumMod val="40000"/>
                    <a:lumOff val="60000"/>
                  </a:schemeClr>
                </a:solidFill>
              </a:rPr>
              <a:t>UNESCO </a:t>
            </a:r>
            <a:r>
              <a:rPr lang="en-US" dirty="0" err="1">
                <a:solidFill>
                  <a:schemeClr val="accent1">
                    <a:lumMod val="40000"/>
                    <a:lumOff val="60000"/>
                  </a:schemeClr>
                </a:solidFill>
              </a:rPr>
              <a:t>ASPnet</a:t>
            </a:r>
            <a:endParaRPr lang="en-US" dirty="0">
              <a:solidFill>
                <a:schemeClr val="accent1">
                  <a:lumMod val="40000"/>
                  <a:lumOff val="60000"/>
                </a:schemeClr>
              </a:solidFill>
            </a:endParaRPr>
          </a:p>
          <a:p>
            <a:pPr marL="185738" indent="0" algn="just">
              <a:spcAft>
                <a:spcPts val="600"/>
              </a:spcAft>
              <a:buNone/>
            </a:pPr>
            <a:r>
              <a:rPr lang="en-US" dirty="0">
                <a:solidFill>
                  <a:schemeClr val="accent1">
                    <a:lumMod val="40000"/>
                    <a:lumOff val="60000"/>
                  </a:schemeClr>
                </a:solidFill>
              </a:rPr>
              <a:t>Green Pack</a:t>
            </a:r>
          </a:p>
          <a:p>
            <a:pPr marL="185738" indent="0" algn="just">
              <a:spcAft>
                <a:spcPts val="600"/>
              </a:spcAft>
              <a:buNone/>
            </a:pPr>
            <a:r>
              <a:rPr lang="en-US" dirty="0">
                <a:solidFill>
                  <a:schemeClr val="accent1">
                    <a:lumMod val="40000"/>
                    <a:lumOff val="60000"/>
                  </a:schemeClr>
                </a:solidFill>
              </a:rPr>
              <a:t>Young Masters ' </a:t>
            </a:r>
            <a:r>
              <a:rPr lang="en-US" dirty="0" err="1">
                <a:solidFill>
                  <a:schemeClr val="accent1">
                    <a:lumMod val="40000"/>
                    <a:lumOff val="60000"/>
                  </a:schemeClr>
                </a:solidFill>
              </a:rPr>
              <a:t>Programme</a:t>
            </a:r>
            <a:r>
              <a:rPr lang="en-US" dirty="0">
                <a:solidFill>
                  <a:schemeClr val="accent1">
                    <a:lumMod val="40000"/>
                    <a:lumOff val="60000"/>
                  </a:schemeClr>
                </a:solidFill>
              </a:rPr>
              <a:t> on Sustainable Development</a:t>
            </a:r>
          </a:p>
          <a:p>
            <a:pPr marL="185738" indent="0" algn="just">
              <a:spcAft>
                <a:spcPts val="600"/>
              </a:spcAft>
              <a:buNone/>
            </a:pPr>
            <a:r>
              <a:rPr lang="en-US" altLang="en-US" dirty="0" err="1">
                <a:solidFill>
                  <a:schemeClr val="accent3">
                    <a:lumMod val="60000"/>
                    <a:lumOff val="40000"/>
                  </a:schemeClr>
                </a:solidFill>
              </a:rPr>
              <a:t>GUPES</a:t>
            </a:r>
            <a:endParaRPr lang="en-US" altLang="en-US" dirty="0">
              <a:solidFill>
                <a:schemeClr val="accent3">
                  <a:lumMod val="60000"/>
                  <a:lumOff val="40000"/>
                </a:schemeClr>
              </a:solidFill>
            </a:endParaRPr>
          </a:p>
          <a:p>
            <a:pPr marL="185738" indent="0" algn="just">
              <a:spcAft>
                <a:spcPts val="600"/>
              </a:spcAft>
              <a:buNone/>
            </a:pPr>
            <a:r>
              <a:rPr lang="en-US" altLang="en-US" dirty="0">
                <a:solidFill>
                  <a:schemeClr val="accent3">
                    <a:lumMod val="60000"/>
                    <a:lumOff val="40000"/>
                  </a:schemeClr>
                </a:solidFill>
              </a:rPr>
              <a:t>COPERNICUS Alliance</a:t>
            </a:r>
          </a:p>
          <a:p>
            <a:pPr marL="185738" indent="0" algn="just">
              <a:spcAft>
                <a:spcPts val="600"/>
              </a:spcAft>
              <a:buNone/>
            </a:pPr>
            <a:r>
              <a:rPr lang="en-US" altLang="en-US" dirty="0" err="1">
                <a:solidFill>
                  <a:schemeClr val="accent3">
                    <a:lumMod val="60000"/>
                    <a:lumOff val="40000"/>
                  </a:schemeClr>
                </a:solidFill>
              </a:rPr>
              <a:t>ProsPER.Net</a:t>
            </a:r>
            <a:endParaRPr lang="en-US" altLang="en-US" dirty="0">
              <a:solidFill>
                <a:schemeClr val="accent3">
                  <a:lumMod val="60000"/>
                  <a:lumOff val="40000"/>
                </a:schemeClr>
              </a:solidFill>
            </a:endParaRPr>
          </a:p>
          <a:p>
            <a:pPr marL="185738" indent="0" algn="just">
              <a:spcAft>
                <a:spcPts val="600"/>
              </a:spcAft>
              <a:buNone/>
            </a:pPr>
            <a:r>
              <a:rPr lang="en-US" altLang="en-US" dirty="0">
                <a:solidFill>
                  <a:schemeClr val="accent3">
                    <a:lumMod val="60000"/>
                    <a:lumOff val="40000"/>
                  </a:schemeClr>
                </a:solidFill>
              </a:rPr>
              <a:t>MESA</a:t>
            </a:r>
          </a:p>
          <a:p>
            <a:pPr marL="185738" indent="0" algn="just">
              <a:spcAft>
                <a:spcPts val="600"/>
              </a:spcAft>
              <a:buNone/>
            </a:pPr>
            <a:r>
              <a:rPr lang="en-US" altLang="en-US" dirty="0" err="1">
                <a:solidFill>
                  <a:schemeClr val="accent3">
                    <a:lumMod val="60000"/>
                    <a:lumOff val="40000"/>
                  </a:schemeClr>
                </a:solidFill>
              </a:rPr>
              <a:t>ARIUSA</a:t>
            </a:r>
            <a:endParaRPr lang="en-US" altLang="en-US" dirty="0">
              <a:solidFill>
                <a:schemeClr val="accent3">
                  <a:lumMod val="60000"/>
                  <a:lumOff val="40000"/>
                </a:schemeClr>
              </a:solidFill>
            </a:endParaRPr>
          </a:p>
          <a:p>
            <a:pPr marL="803275" lvl="2" indent="0" algn="just">
              <a:spcAft>
                <a:spcPts val="600"/>
              </a:spcAft>
              <a:buNone/>
            </a:pPr>
            <a:r>
              <a:rPr lang="en-US" sz="2200" b="1" dirty="0"/>
              <a:t>Eco-Schools. </a:t>
            </a:r>
            <a:r>
              <a:rPr lang="en-US" sz="2200" dirty="0" err="1"/>
              <a:t>Programme</a:t>
            </a:r>
            <a:r>
              <a:rPr lang="en-US" sz="2200" dirty="0"/>
              <a:t> managed internationally by the Foundation for Environmental Education (FEE), which involves 1,200,000 teachers and 14,000,000 students in 58 countries.</a:t>
            </a:r>
          </a:p>
        </p:txBody>
      </p:sp>
      <p:sp>
        <p:nvSpPr>
          <p:cNvPr id="4" name="Marcador de Posição do Número do Diapositivo 3"/>
          <p:cNvSpPr>
            <a:spLocks noGrp="1"/>
          </p:cNvSpPr>
          <p:nvPr>
            <p:ph type="sldNum" sz="quarter" idx="12"/>
          </p:nvPr>
        </p:nvSpPr>
        <p:spPr/>
        <p:txBody>
          <a:bodyPr/>
          <a:lstStyle/>
          <a:p>
            <a:fld id="{D57F1E4F-1CFF-5643-939E-02111984F565}" type="slidenum">
              <a:rPr lang="en-US" smtClean="0"/>
              <a:t>5</a:t>
            </a:fld>
            <a:endParaRPr lang="en-US" dirty="0"/>
          </a:p>
        </p:txBody>
      </p:sp>
      <p:pic>
        <p:nvPicPr>
          <p:cNvPr id="4106" name="Picture 10" descr="Resultado de imagem para eco-schools programme"/>
          <p:cNvPicPr>
            <a:picLocks noChangeAspect="1" noChangeArrowheads="1"/>
          </p:cNvPicPr>
          <p:nvPr/>
        </p:nvPicPr>
        <p:blipFill rotWithShape="1">
          <a:blip r:embed="rId2">
            <a:extLst>
              <a:ext uri="{28A0092B-C50C-407E-A947-70E740481C1C}">
                <a14:useLocalDpi xmlns:a14="http://schemas.microsoft.com/office/drawing/2010/main" val="0"/>
              </a:ext>
            </a:extLst>
          </a:blip>
          <a:srcRect l="7158" t="8975" r="6575" b="8307"/>
          <a:stretch/>
        </p:blipFill>
        <p:spPr bwMode="auto">
          <a:xfrm>
            <a:off x="162560" y="5150272"/>
            <a:ext cx="1046480" cy="1047327"/>
          </a:xfrm>
          <a:prstGeom prst="roundRect">
            <a:avLst>
              <a:gd name="adj" fmla="val 4634"/>
            </a:avLst>
          </a:prstGeom>
          <a:solidFill>
            <a:srgbClr val="FFFFFF">
              <a:shade val="85000"/>
            </a:srgbClr>
          </a:solidFill>
          <a:ln>
            <a:noFill/>
          </a:ln>
          <a:effectLst/>
          <a:extLst/>
        </p:spPr>
      </p:pic>
      <p:grpSp>
        <p:nvGrpSpPr>
          <p:cNvPr id="11" name="Grupo 10"/>
          <p:cNvGrpSpPr/>
          <p:nvPr/>
        </p:nvGrpSpPr>
        <p:grpSpPr>
          <a:xfrm>
            <a:off x="162560" y="1501249"/>
            <a:ext cx="9413875" cy="3583563"/>
            <a:chOff x="162560" y="1501249"/>
            <a:chExt cx="9413875" cy="3583563"/>
          </a:xfrm>
          <a:effectLst/>
        </p:grpSpPr>
        <p:pic>
          <p:nvPicPr>
            <p:cNvPr id="9" name="Imagem 8"/>
            <p:cNvPicPr>
              <a:picLocks noChangeAspect="1"/>
            </p:cNvPicPr>
            <p:nvPr/>
          </p:nvPicPr>
          <p:blipFill>
            <a:blip r:embed="rId3"/>
            <a:stretch>
              <a:fillRect/>
            </a:stretch>
          </p:blipFill>
          <p:spPr>
            <a:xfrm>
              <a:off x="162560" y="1501249"/>
              <a:ext cx="9413875" cy="3583563"/>
            </a:xfrm>
            <a:prstGeom prst="roundRect">
              <a:avLst>
                <a:gd name="adj" fmla="val 2215"/>
              </a:avLst>
            </a:prstGeom>
            <a:solidFill>
              <a:srgbClr val="FFFFFF">
                <a:shade val="85000"/>
              </a:srgbClr>
            </a:solidFill>
            <a:ln>
              <a:noFill/>
            </a:ln>
            <a:effectLst/>
          </p:spPr>
        </p:pic>
        <p:pic>
          <p:nvPicPr>
            <p:cNvPr id="10" name="Imagem 9"/>
            <p:cNvPicPr>
              <a:picLocks noChangeAspect="1"/>
            </p:cNvPicPr>
            <p:nvPr/>
          </p:nvPicPr>
          <p:blipFill>
            <a:blip r:embed="rId4"/>
            <a:stretch>
              <a:fillRect/>
            </a:stretch>
          </p:blipFill>
          <p:spPr>
            <a:xfrm>
              <a:off x="4869497" y="1585635"/>
              <a:ext cx="4654867" cy="1257406"/>
            </a:xfrm>
            <a:prstGeom prst="roundRect">
              <a:avLst>
                <a:gd name="adj" fmla="val 8594"/>
              </a:avLst>
            </a:prstGeom>
            <a:solidFill>
              <a:srgbClr val="FFFFFF">
                <a:shade val="85000"/>
              </a:srgbClr>
            </a:solidFill>
            <a:ln>
              <a:noFill/>
            </a:ln>
            <a:effectLst/>
          </p:spPr>
        </p:pic>
      </p:grpSp>
    </p:spTree>
    <p:extLst>
      <p:ext uri="{BB962C8B-B14F-4D97-AF65-F5344CB8AC3E}">
        <p14:creationId xmlns:p14="http://schemas.microsoft.com/office/powerpoint/2010/main" val="177791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10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Posição do Número do Diapositivo 3"/>
          <p:cNvSpPr>
            <a:spLocks noGrp="1"/>
          </p:cNvSpPr>
          <p:nvPr>
            <p:ph type="sldNum" sz="quarter" idx="12"/>
          </p:nvPr>
        </p:nvSpPr>
        <p:spPr/>
        <p:txBody>
          <a:bodyPr/>
          <a:lstStyle/>
          <a:p>
            <a:fld id="{D57F1E4F-1CFF-5643-939E-02111984F565}" type="slidenum">
              <a:rPr lang="en-US" smtClean="0"/>
              <a:t>6</a:t>
            </a:fld>
            <a:endParaRPr lang="en-US" dirty="0"/>
          </a:p>
        </p:txBody>
      </p:sp>
      <p:graphicFrame>
        <p:nvGraphicFramePr>
          <p:cNvPr id="12" name="Gráfico 11"/>
          <p:cNvGraphicFramePr/>
          <p:nvPr>
            <p:extLst>
              <p:ext uri="{D42A27DB-BD31-4B8C-83A1-F6EECF244321}">
                <p14:modId xmlns:p14="http://schemas.microsoft.com/office/powerpoint/2010/main" val="1875589600"/>
              </p:ext>
            </p:extLst>
          </p:nvPr>
        </p:nvGraphicFramePr>
        <p:xfrm>
          <a:off x="365761" y="1435788"/>
          <a:ext cx="10800000" cy="4860000"/>
        </p:xfrm>
        <a:graphic>
          <a:graphicData uri="http://schemas.openxmlformats.org/drawingml/2006/chart">
            <c:chart xmlns:c="http://schemas.openxmlformats.org/drawingml/2006/chart" xmlns:r="http://schemas.openxmlformats.org/officeDocument/2006/relationships" r:id="rId2"/>
          </a:graphicData>
        </a:graphic>
      </p:graphicFrame>
      <p:sp>
        <p:nvSpPr>
          <p:cNvPr id="13" name="Título 1"/>
          <p:cNvSpPr>
            <a:spLocks noGrp="1"/>
          </p:cNvSpPr>
          <p:nvPr>
            <p:ph type="title"/>
          </p:nvPr>
        </p:nvSpPr>
        <p:spPr>
          <a:xfrm>
            <a:off x="365761" y="655918"/>
            <a:ext cx="9685074" cy="779870"/>
          </a:xfrm>
        </p:spPr>
        <p:txBody>
          <a:bodyPr/>
          <a:lstStyle/>
          <a:p>
            <a:r>
              <a:rPr lang="en-US" dirty="0"/>
              <a:t>RESULTS &amp; DISCUSSION</a:t>
            </a:r>
            <a:r>
              <a:rPr lang="en-US" sz="4400" dirty="0"/>
              <a:t> </a:t>
            </a:r>
            <a:r>
              <a:rPr lang="en-US" sz="2400" dirty="0"/>
              <a:t>(ii)</a:t>
            </a:r>
          </a:p>
        </p:txBody>
      </p:sp>
    </p:spTree>
    <p:extLst>
      <p:ext uri="{BB962C8B-B14F-4D97-AF65-F5344CB8AC3E}">
        <p14:creationId xmlns:p14="http://schemas.microsoft.com/office/powerpoint/2010/main" val="31671516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Posição do Número do Diapositivo 3"/>
          <p:cNvSpPr>
            <a:spLocks noGrp="1"/>
          </p:cNvSpPr>
          <p:nvPr>
            <p:ph type="sldNum" sz="quarter" idx="12"/>
          </p:nvPr>
        </p:nvSpPr>
        <p:spPr/>
        <p:txBody>
          <a:bodyPr/>
          <a:lstStyle/>
          <a:p>
            <a:fld id="{D57F1E4F-1CFF-5643-939E-02111984F565}" type="slidenum">
              <a:rPr lang="en-US" smtClean="0"/>
              <a:t>7</a:t>
            </a:fld>
            <a:endParaRPr lang="en-US" dirty="0"/>
          </a:p>
        </p:txBody>
      </p:sp>
      <p:sp>
        <p:nvSpPr>
          <p:cNvPr id="7" name="Título 1"/>
          <p:cNvSpPr>
            <a:spLocks noGrp="1"/>
          </p:cNvSpPr>
          <p:nvPr>
            <p:ph type="title"/>
          </p:nvPr>
        </p:nvSpPr>
        <p:spPr>
          <a:xfrm>
            <a:off x="365761" y="655918"/>
            <a:ext cx="9685074" cy="779870"/>
          </a:xfrm>
        </p:spPr>
        <p:txBody>
          <a:bodyPr/>
          <a:lstStyle/>
          <a:p>
            <a:r>
              <a:rPr lang="en-US" dirty="0"/>
              <a:t>RESULTS &amp; DISCUSSION </a:t>
            </a:r>
            <a:r>
              <a:rPr lang="en-US" sz="2400" dirty="0"/>
              <a:t>(iii)</a:t>
            </a:r>
            <a:endParaRPr lang="en-US" dirty="0"/>
          </a:p>
        </p:txBody>
      </p:sp>
      <p:graphicFrame>
        <p:nvGraphicFramePr>
          <p:cNvPr id="6" name="Gráfico 5"/>
          <p:cNvGraphicFramePr/>
          <p:nvPr>
            <p:extLst>
              <p:ext uri="{D42A27DB-BD31-4B8C-83A1-F6EECF244321}">
                <p14:modId xmlns:p14="http://schemas.microsoft.com/office/powerpoint/2010/main" val="3287858774"/>
              </p:ext>
            </p:extLst>
          </p:nvPr>
        </p:nvGraphicFramePr>
        <p:xfrm>
          <a:off x="390739" y="1660737"/>
          <a:ext cx="10800000" cy="4860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892711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Posição do Número do Diapositivo 3"/>
          <p:cNvSpPr>
            <a:spLocks noGrp="1"/>
          </p:cNvSpPr>
          <p:nvPr>
            <p:ph type="sldNum" sz="quarter" idx="12"/>
          </p:nvPr>
        </p:nvSpPr>
        <p:spPr/>
        <p:txBody>
          <a:bodyPr/>
          <a:lstStyle/>
          <a:p>
            <a:fld id="{D57F1E4F-1CFF-5643-939E-02111984F565}" type="slidenum">
              <a:rPr lang="en-US" smtClean="0"/>
              <a:t>8</a:t>
            </a:fld>
            <a:endParaRPr lang="en-US" dirty="0"/>
          </a:p>
        </p:txBody>
      </p:sp>
      <p:graphicFrame>
        <p:nvGraphicFramePr>
          <p:cNvPr id="6" name="Gráfico 5"/>
          <p:cNvGraphicFramePr/>
          <p:nvPr>
            <p:extLst>
              <p:ext uri="{D42A27DB-BD31-4B8C-83A1-F6EECF244321}">
                <p14:modId xmlns:p14="http://schemas.microsoft.com/office/powerpoint/2010/main" val="2466498628"/>
              </p:ext>
            </p:extLst>
          </p:nvPr>
        </p:nvGraphicFramePr>
        <p:xfrm>
          <a:off x="390739" y="1435788"/>
          <a:ext cx="10800000" cy="4860000"/>
        </p:xfrm>
        <a:graphic>
          <a:graphicData uri="http://schemas.openxmlformats.org/drawingml/2006/chart">
            <c:chart xmlns:c="http://schemas.openxmlformats.org/drawingml/2006/chart" xmlns:r="http://schemas.openxmlformats.org/officeDocument/2006/relationships" r:id="rId2"/>
          </a:graphicData>
        </a:graphic>
      </p:graphicFrame>
      <p:sp>
        <p:nvSpPr>
          <p:cNvPr id="8" name="Título 1"/>
          <p:cNvSpPr>
            <a:spLocks noGrp="1"/>
          </p:cNvSpPr>
          <p:nvPr>
            <p:ph type="title"/>
          </p:nvPr>
        </p:nvSpPr>
        <p:spPr>
          <a:xfrm>
            <a:off x="365761" y="655918"/>
            <a:ext cx="9685074" cy="779870"/>
          </a:xfrm>
        </p:spPr>
        <p:txBody>
          <a:bodyPr/>
          <a:lstStyle/>
          <a:p>
            <a:r>
              <a:rPr lang="en-US" dirty="0"/>
              <a:t>RESULTS &amp; DISCUSSION </a:t>
            </a:r>
            <a:r>
              <a:rPr lang="en-US" sz="2400" dirty="0"/>
              <a:t>(iv)</a:t>
            </a:r>
          </a:p>
        </p:txBody>
      </p:sp>
    </p:spTree>
    <p:extLst>
      <p:ext uri="{BB962C8B-B14F-4D97-AF65-F5344CB8AC3E}">
        <p14:creationId xmlns:p14="http://schemas.microsoft.com/office/powerpoint/2010/main" val="18389585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Posição do Número do Diapositivo 3"/>
          <p:cNvSpPr>
            <a:spLocks noGrp="1"/>
          </p:cNvSpPr>
          <p:nvPr>
            <p:ph type="sldNum" sz="quarter" idx="12"/>
          </p:nvPr>
        </p:nvSpPr>
        <p:spPr/>
        <p:txBody>
          <a:bodyPr/>
          <a:lstStyle/>
          <a:p>
            <a:fld id="{D57F1E4F-1CFF-5643-939E-02111984F565}" type="slidenum">
              <a:rPr lang="en-US" smtClean="0"/>
              <a:t>9</a:t>
            </a:fld>
            <a:endParaRPr lang="en-US" dirty="0"/>
          </a:p>
        </p:txBody>
      </p:sp>
      <p:graphicFrame>
        <p:nvGraphicFramePr>
          <p:cNvPr id="5" name="Gráfico 4"/>
          <p:cNvGraphicFramePr>
            <a:graphicFrameLocks/>
          </p:cNvGraphicFramePr>
          <p:nvPr>
            <p:extLst>
              <p:ext uri="{D42A27DB-BD31-4B8C-83A1-F6EECF244321}">
                <p14:modId xmlns:p14="http://schemas.microsoft.com/office/powerpoint/2010/main" val="2067213068"/>
              </p:ext>
            </p:extLst>
          </p:nvPr>
        </p:nvGraphicFramePr>
        <p:xfrm>
          <a:off x="492642" y="1515140"/>
          <a:ext cx="10800000" cy="4860000"/>
        </p:xfrm>
        <a:graphic>
          <a:graphicData uri="http://schemas.openxmlformats.org/drawingml/2006/chart">
            <c:chart xmlns:c="http://schemas.openxmlformats.org/drawingml/2006/chart" xmlns:r="http://schemas.openxmlformats.org/officeDocument/2006/relationships" r:id="rId2"/>
          </a:graphicData>
        </a:graphic>
      </p:graphicFrame>
      <p:sp>
        <p:nvSpPr>
          <p:cNvPr id="3" name="CaixaDeTexto 2"/>
          <p:cNvSpPr txBox="1"/>
          <p:nvPr/>
        </p:nvSpPr>
        <p:spPr>
          <a:xfrm>
            <a:off x="9660461" y="6004362"/>
            <a:ext cx="1871134" cy="276999"/>
          </a:xfrm>
          <a:prstGeom prst="rect">
            <a:avLst/>
          </a:prstGeom>
          <a:noFill/>
        </p:spPr>
        <p:txBody>
          <a:bodyPr wrap="square" rtlCol="0">
            <a:spAutoFit/>
          </a:bodyPr>
          <a:lstStyle/>
          <a:p>
            <a:pPr algn="r"/>
            <a:r>
              <a:rPr lang="pt-PT" sz="1200" dirty="0"/>
              <a:t>(ABAE, 2016)</a:t>
            </a:r>
            <a:endParaRPr lang="en-US" sz="1200" dirty="0"/>
          </a:p>
        </p:txBody>
      </p:sp>
      <p:sp>
        <p:nvSpPr>
          <p:cNvPr id="7" name="Título 1"/>
          <p:cNvSpPr txBox="1">
            <a:spLocks/>
          </p:cNvSpPr>
          <p:nvPr/>
        </p:nvSpPr>
        <p:spPr>
          <a:xfrm>
            <a:off x="365761" y="655918"/>
            <a:ext cx="9685074" cy="779870"/>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1"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RESULTS &amp; DISCUSSION </a:t>
            </a:r>
            <a:r>
              <a:rPr lang="en-US" sz="2400" dirty="0"/>
              <a:t>(v)</a:t>
            </a:r>
          </a:p>
        </p:txBody>
      </p:sp>
      <p:sp>
        <p:nvSpPr>
          <p:cNvPr id="8" name="Rectângulo 7"/>
          <p:cNvSpPr/>
          <p:nvPr/>
        </p:nvSpPr>
        <p:spPr>
          <a:xfrm>
            <a:off x="394108" y="1251122"/>
            <a:ext cx="3055645" cy="369332"/>
          </a:xfrm>
          <a:prstGeom prst="rect">
            <a:avLst/>
          </a:prstGeom>
        </p:spPr>
        <p:txBody>
          <a:bodyPr wrap="none">
            <a:spAutoFit/>
          </a:bodyPr>
          <a:lstStyle/>
          <a:p>
            <a:r>
              <a:rPr lang="en-US" dirty="0"/>
              <a:t>OUR EXPERIENCE IN ESD…</a:t>
            </a:r>
            <a:endParaRPr lang="pt-PT" dirty="0"/>
          </a:p>
        </p:txBody>
      </p:sp>
      <p:pic>
        <p:nvPicPr>
          <p:cNvPr id="1026" name="Picture 2" descr="Resultado de imagem para portug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68714" y="55193"/>
            <a:ext cx="1108246" cy="11082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32056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Posição do Número do Diapositivo 3"/>
          <p:cNvSpPr>
            <a:spLocks noGrp="1"/>
          </p:cNvSpPr>
          <p:nvPr>
            <p:ph type="sldNum" sz="quarter" idx="12"/>
          </p:nvPr>
        </p:nvSpPr>
        <p:spPr/>
        <p:txBody>
          <a:bodyPr/>
          <a:lstStyle/>
          <a:p>
            <a:fld id="{D57F1E4F-1CFF-5643-939E-02111984F565}" type="slidenum">
              <a:rPr lang="en-US" smtClean="0"/>
              <a:t>10</a:t>
            </a:fld>
            <a:endParaRPr lang="en-US" dirty="0"/>
          </a:p>
        </p:txBody>
      </p:sp>
      <p:pic>
        <p:nvPicPr>
          <p:cNvPr id="5" name="Imagem 4"/>
          <p:cNvPicPr>
            <a:picLocks noChangeAspect="1"/>
          </p:cNvPicPr>
          <p:nvPr/>
        </p:nvPicPr>
        <p:blipFill rotWithShape="1">
          <a:blip r:embed="rId2"/>
          <a:srcRect l="1807" t="699"/>
          <a:stretch/>
        </p:blipFill>
        <p:spPr>
          <a:xfrm>
            <a:off x="477520" y="1567868"/>
            <a:ext cx="3216731" cy="4596709"/>
          </a:xfrm>
          <a:prstGeom prst="roundRect">
            <a:avLst>
              <a:gd name="adj" fmla="val 0"/>
            </a:avLst>
          </a:prstGeom>
          <a:solidFill>
            <a:srgbClr val="FFFFFF">
              <a:shade val="85000"/>
            </a:srgbClr>
          </a:solidFill>
          <a:ln>
            <a:noFill/>
          </a:ln>
          <a:effectLst/>
        </p:spPr>
      </p:pic>
      <p:sp>
        <p:nvSpPr>
          <p:cNvPr id="6" name="CaixaDeTexto 5"/>
          <p:cNvSpPr txBox="1"/>
          <p:nvPr/>
        </p:nvSpPr>
        <p:spPr>
          <a:xfrm>
            <a:off x="782320" y="1767840"/>
            <a:ext cx="833120" cy="430887"/>
          </a:xfrm>
          <a:prstGeom prst="rect">
            <a:avLst/>
          </a:prstGeom>
          <a:noFill/>
        </p:spPr>
        <p:txBody>
          <a:bodyPr wrap="square" rtlCol="0">
            <a:spAutoFit/>
          </a:bodyPr>
          <a:lstStyle/>
          <a:p>
            <a:pPr algn="ctr"/>
            <a:r>
              <a:rPr lang="en-US" sz="1100" b="1" dirty="0">
                <a:solidFill>
                  <a:schemeClr val="bg1"/>
                </a:solidFill>
              </a:rPr>
              <a:t>432000</a:t>
            </a:r>
          </a:p>
          <a:p>
            <a:pPr algn="ctr"/>
            <a:r>
              <a:rPr lang="en-US" sz="1100" dirty="0">
                <a:solidFill>
                  <a:schemeClr val="bg1"/>
                </a:solidFill>
              </a:rPr>
              <a:t>STUDENTS</a:t>
            </a:r>
          </a:p>
        </p:txBody>
      </p:sp>
      <p:sp>
        <p:nvSpPr>
          <p:cNvPr id="8" name="CaixaDeTexto 7"/>
          <p:cNvSpPr txBox="1"/>
          <p:nvPr/>
        </p:nvSpPr>
        <p:spPr>
          <a:xfrm>
            <a:off x="2661919" y="2621280"/>
            <a:ext cx="991691" cy="430887"/>
          </a:xfrm>
          <a:prstGeom prst="rect">
            <a:avLst/>
          </a:prstGeom>
          <a:noFill/>
        </p:spPr>
        <p:txBody>
          <a:bodyPr wrap="square" rtlCol="0">
            <a:spAutoFit/>
          </a:bodyPr>
          <a:lstStyle/>
          <a:p>
            <a:pPr algn="ctr"/>
            <a:r>
              <a:rPr lang="en-US" sz="1100" b="1" dirty="0">
                <a:solidFill>
                  <a:schemeClr val="bg1"/>
                </a:solidFill>
              </a:rPr>
              <a:t>1200</a:t>
            </a:r>
          </a:p>
          <a:p>
            <a:pPr algn="ctr"/>
            <a:r>
              <a:rPr lang="en-US" sz="1100" dirty="0">
                <a:solidFill>
                  <a:schemeClr val="bg1"/>
                </a:solidFill>
              </a:rPr>
              <a:t>TEACHERS</a:t>
            </a:r>
          </a:p>
        </p:txBody>
      </p:sp>
      <p:sp>
        <p:nvSpPr>
          <p:cNvPr id="9" name="CaixaDeTexto 8"/>
          <p:cNvSpPr txBox="1"/>
          <p:nvPr/>
        </p:nvSpPr>
        <p:spPr>
          <a:xfrm>
            <a:off x="1432560" y="2479040"/>
            <a:ext cx="1219200" cy="430887"/>
          </a:xfrm>
          <a:prstGeom prst="rect">
            <a:avLst/>
          </a:prstGeom>
          <a:noFill/>
        </p:spPr>
        <p:txBody>
          <a:bodyPr wrap="square" rtlCol="0">
            <a:spAutoFit/>
          </a:bodyPr>
          <a:lstStyle/>
          <a:p>
            <a:pPr algn="ctr"/>
            <a:r>
              <a:rPr lang="en-US" sz="1100" b="1" dirty="0">
                <a:solidFill>
                  <a:schemeClr val="bg1"/>
                </a:solidFill>
              </a:rPr>
              <a:t>227</a:t>
            </a:r>
          </a:p>
          <a:p>
            <a:pPr algn="ctr"/>
            <a:r>
              <a:rPr lang="en-US" sz="1100" dirty="0">
                <a:solidFill>
                  <a:schemeClr val="bg1"/>
                </a:solidFill>
              </a:rPr>
              <a:t>MUNICIPALITIES</a:t>
            </a:r>
          </a:p>
        </p:txBody>
      </p:sp>
      <p:sp>
        <p:nvSpPr>
          <p:cNvPr id="10" name="CaixaDeTexto 9"/>
          <p:cNvSpPr txBox="1"/>
          <p:nvPr/>
        </p:nvSpPr>
        <p:spPr>
          <a:xfrm>
            <a:off x="607996" y="4157296"/>
            <a:ext cx="895135" cy="338554"/>
          </a:xfrm>
          <a:prstGeom prst="rect">
            <a:avLst/>
          </a:prstGeom>
          <a:noFill/>
        </p:spPr>
        <p:txBody>
          <a:bodyPr wrap="square" rtlCol="0">
            <a:spAutoFit/>
          </a:bodyPr>
          <a:lstStyle/>
          <a:p>
            <a:pPr algn="ctr"/>
            <a:r>
              <a:rPr lang="en-US" sz="800" b="1" dirty="0">
                <a:solidFill>
                  <a:schemeClr val="bg1"/>
                </a:solidFill>
              </a:rPr>
              <a:t>78% PUBLIC</a:t>
            </a:r>
          </a:p>
          <a:p>
            <a:pPr algn="ctr"/>
            <a:r>
              <a:rPr lang="en-US" sz="800" b="1" dirty="0">
                <a:solidFill>
                  <a:schemeClr val="bg1"/>
                </a:solidFill>
              </a:rPr>
              <a:t>SCHOOLS</a:t>
            </a:r>
          </a:p>
        </p:txBody>
      </p:sp>
      <p:sp>
        <p:nvSpPr>
          <p:cNvPr id="11" name="CaixaDeTexto 10"/>
          <p:cNvSpPr txBox="1"/>
          <p:nvPr/>
        </p:nvSpPr>
        <p:spPr>
          <a:xfrm>
            <a:off x="355599" y="2836723"/>
            <a:ext cx="975359" cy="430887"/>
          </a:xfrm>
          <a:prstGeom prst="rect">
            <a:avLst/>
          </a:prstGeom>
          <a:noFill/>
        </p:spPr>
        <p:txBody>
          <a:bodyPr wrap="square" rtlCol="0">
            <a:spAutoFit/>
          </a:bodyPr>
          <a:lstStyle/>
          <a:p>
            <a:pPr algn="ctr"/>
            <a:r>
              <a:rPr lang="en-US" sz="1100" b="1" dirty="0">
                <a:solidFill>
                  <a:schemeClr val="bg1"/>
                </a:solidFill>
              </a:rPr>
              <a:t>20</a:t>
            </a:r>
          </a:p>
          <a:p>
            <a:pPr algn="ctr"/>
            <a:r>
              <a:rPr lang="en-US" sz="1100" dirty="0">
                <a:solidFill>
                  <a:schemeClr val="bg1"/>
                </a:solidFill>
              </a:rPr>
              <a:t>PROJECTS</a:t>
            </a:r>
          </a:p>
        </p:txBody>
      </p:sp>
      <p:sp>
        <p:nvSpPr>
          <p:cNvPr id="37" name="CaixaDeTexto 36"/>
          <p:cNvSpPr txBox="1"/>
          <p:nvPr/>
        </p:nvSpPr>
        <p:spPr>
          <a:xfrm>
            <a:off x="2783841" y="3419753"/>
            <a:ext cx="991691" cy="430887"/>
          </a:xfrm>
          <a:prstGeom prst="rect">
            <a:avLst/>
          </a:prstGeom>
          <a:noFill/>
        </p:spPr>
        <p:txBody>
          <a:bodyPr wrap="square" rtlCol="0">
            <a:spAutoFit/>
          </a:bodyPr>
          <a:lstStyle/>
          <a:p>
            <a:pPr algn="ctr"/>
            <a:r>
              <a:rPr lang="en-US" sz="1100" b="1" dirty="0">
                <a:solidFill>
                  <a:schemeClr val="bg1"/>
                </a:solidFill>
              </a:rPr>
              <a:t>1500</a:t>
            </a:r>
          </a:p>
          <a:p>
            <a:pPr algn="ctr"/>
            <a:r>
              <a:rPr lang="en-US" sz="1100" dirty="0">
                <a:solidFill>
                  <a:schemeClr val="bg1"/>
                </a:solidFill>
              </a:rPr>
              <a:t>tons </a:t>
            </a:r>
            <a:r>
              <a:rPr lang="en-US" sz="1100" dirty="0" err="1">
                <a:solidFill>
                  <a:schemeClr val="bg1"/>
                </a:solidFill>
              </a:rPr>
              <a:t>WEEE</a:t>
            </a:r>
            <a:endParaRPr lang="en-US" sz="1100" dirty="0">
              <a:solidFill>
                <a:schemeClr val="bg1"/>
              </a:solidFill>
            </a:endParaRPr>
          </a:p>
        </p:txBody>
      </p:sp>
      <p:sp>
        <p:nvSpPr>
          <p:cNvPr id="39" name="CaixaDeTexto 38"/>
          <p:cNvSpPr txBox="1"/>
          <p:nvPr/>
        </p:nvSpPr>
        <p:spPr>
          <a:xfrm>
            <a:off x="568960" y="3789680"/>
            <a:ext cx="944880" cy="430887"/>
          </a:xfrm>
          <a:prstGeom prst="rect">
            <a:avLst/>
          </a:prstGeom>
          <a:noFill/>
        </p:spPr>
        <p:txBody>
          <a:bodyPr wrap="square" rtlCol="0">
            <a:spAutoFit/>
          </a:bodyPr>
          <a:lstStyle/>
          <a:p>
            <a:pPr algn="ctr"/>
            <a:r>
              <a:rPr lang="en-US" sz="1100" b="1" dirty="0">
                <a:solidFill>
                  <a:schemeClr val="bg1"/>
                </a:solidFill>
              </a:rPr>
              <a:t>1440</a:t>
            </a:r>
          </a:p>
          <a:p>
            <a:pPr algn="ctr"/>
            <a:r>
              <a:rPr lang="en-US" sz="1100" dirty="0">
                <a:solidFill>
                  <a:schemeClr val="bg1"/>
                </a:solidFill>
              </a:rPr>
              <a:t>SCHOOLS</a:t>
            </a:r>
          </a:p>
        </p:txBody>
      </p:sp>
      <p:sp>
        <p:nvSpPr>
          <p:cNvPr id="40" name="CaixaDeTexto 39"/>
          <p:cNvSpPr txBox="1"/>
          <p:nvPr/>
        </p:nvSpPr>
        <p:spPr>
          <a:xfrm>
            <a:off x="1371598" y="4865079"/>
            <a:ext cx="2353132" cy="923330"/>
          </a:xfrm>
          <a:prstGeom prst="rect">
            <a:avLst/>
          </a:prstGeom>
          <a:noFill/>
        </p:spPr>
        <p:txBody>
          <a:bodyPr wrap="square" rtlCol="0">
            <a:spAutoFit/>
          </a:bodyPr>
          <a:lstStyle/>
          <a:p>
            <a:r>
              <a:rPr lang="en-US" sz="2300" b="1" dirty="0">
                <a:solidFill>
                  <a:schemeClr val="bg1"/>
                </a:solidFill>
              </a:rPr>
              <a:t>14%</a:t>
            </a:r>
            <a:r>
              <a:rPr lang="en-US" sz="2400" b="1" dirty="0">
                <a:solidFill>
                  <a:schemeClr val="bg1"/>
                </a:solidFill>
              </a:rPr>
              <a:t> </a:t>
            </a:r>
            <a:r>
              <a:rPr lang="en-US" sz="1500" dirty="0">
                <a:solidFill>
                  <a:schemeClr val="bg1"/>
                </a:solidFill>
              </a:rPr>
              <a:t>OF</a:t>
            </a:r>
          </a:p>
          <a:p>
            <a:r>
              <a:rPr lang="en-US" sz="1500" dirty="0">
                <a:solidFill>
                  <a:schemeClr val="bg1"/>
                </a:solidFill>
              </a:rPr>
              <a:t>PORTUGUESE SCHOOLS ARE ECO-SCHOOLS</a:t>
            </a:r>
          </a:p>
        </p:txBody>
      </p:sp>
      <p:graphicFrame>
        <p:nvGraphicFramePr>
          <p:cNvPr id="13" name="Gráfico 12"/>
          <p:cNvGraphicFramePr>
            <a:graphicFrameLocks/>
          </p:cNvGraphicFramePr>
          <p:nvPr>
            <p:extLst>
              <p:ext uri="{D42A27DB-BD31-4B8C-83A1-F6EECF244321}">
                <p14:modId xmlns:p14="http://schemas.microsoft.com/office/powerpoint/2010/main" val="2082947761"/>
              </p:ext>
            </p:extLst>
          </p:nvPr>
        </p:nvGraphicFramePr>
        <p:xfrm>
          <a:off x="3824726" y="1561875"/>
          <a:ext cx="6527813" cy="4602702"/>
        </p:xfrm>
        <a:graphic>
          <a:graphicData uri="http://schemas.openxmlformats.org/drawingml/2006/chart">
            <c:chart xmlns:c="http://schemas.openxmlformats.org/drawingml/2006/chart" xmlns:r="http://schemas.openxmlformats.org/officeDocument/2006/relationships" r:id="rId3"/>
          </a:graphicData>
        </a:graphic>
      </p:graphicFrame>
      <p:sp>
        <p:nvSpPr>
          <p:cNvPr id="3" name="CaixaDeTexto 2"/>
          <p:cNvSpPr txBox="1"/>
          <p:nvPr/>
        </p:nvSpPr>
        <p:spPr>
          <a:xfrm>
            <a:off x="6644637" y="2214880"/>
            <a:ext cx="3803229" cy="415498"/>
          </a:xfrm>
          <a:prstGeom prst="rect">
            <a:avLst/>
          </a:prstGeom>
          <a:solidFill>
            <a:schemeClr val="accent3">
              <a:lumMod val="20000"/>
              <a:lumOff val="80000"/>
            </a:schemeClr>
          </a:solidFill>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1050" b="1" dirty="0"/>
              <a:t>0,83% OF ECO-SCHOOLS IN THE PROGRAMME AND 4,8% OF HIGHER EDUCATION INSTITUTIONS IN PORTUGAL</a:t>
            </a:r>
          </a:p>
        </p:txBody>
      </p:sp>
      <p:sp>
        <p:nvSpPr>
          <p:cNvPr id="16" name="CaixaDeTexto 15"/>
          <p:cNvSpPr txBox="1"/>
          <p:nvPr/>
        </p:nvSpPr>
        <p:spPr>
          <a:xfrm>
            <a:off x="9660461" y="6004362"/>
            <a:ext cx="1871134" cy="276999"/>
          </a:xfrm>
          <a:prstGeom prst="rect">
            <a:avLst/>
          </a:prstGeom>
          <a:noFill/>
        </p:spPr>
        <p:txBody>
          <a:bodyPr wrap="square" rtlCol="0">
            <a:spAutoFit/>
          </a:bodyPr>
          <a:lstStyle/>
          <a:p>
            <a:pPr algn="r"/>
            <a:r>
              <a:rPr lang="pt-PT" sz="1200" dirty="0"/>
              <a:t>(ABAE, 2016)</a:t>
            </a:r>
            <a:endParaRPr lang="en-US" sz="1200" dirty="0"/>
          </a:p>
        </p:txBody>
      </p:sp>
      <p:sp>
        <p:nvSpPr>
          <p:cNvPr id="18" name="Título 1"/>
          <p:cNvSpPr txBox="1">
            <a:spLocks/>
          </p:cNvSpPr>
          <p:nvPr/>
        </p:nvSpPr>
        <p:spPr>
          <a:xfrm>
            <a:off x="365761" y="655918"/>
            <a:ext cx="9685074" cy="779870"/>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1"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RESULTS &amp; DISCUSSION </a:t>
            </a:r>
            <a:r>
              <a:rPr lang="en-US" sz="2400" dirty="0"/>
              <a:t>(vi)</a:t>
            </a:r>
          </a:p>
        </p:txBody>
      </p:sp>
      <p:sp>
        <p:nvSpPr>
          <p:cNvPr id="19" name="Rectângulo 18"/>
          <p:cNvSpPr/>
          <p:nvPr/>
        </p:nvSpPr>
        <p:spPr>
          <a:xfrm>
            <a:off x="394108" y="1251122"/>
            <a:ext cx="3055645" cy="369332"/>
          </a:xfrm>
          <a:prstGeom prst="rect">
            <a:avLst/>
          </a:prstGeom>
        </p:spPr>
        <p:txBody>
          <a:bodyPr wrap="none">
            <a:spAutoFit/>
          </a:bodyPr>
          <a:lstStyle/>
          <a:p>
            <a:r>
              <a:rPr lang="en-US" dirty="0"/>
              <a:t>OUR EXPERIENCE IN ESD…</a:t>
            </a:r>
            <a:endParaRPr lang="pt-PT" dirty="0"/>
          </a:p>
        </p:txBody>
      </p:sp>
      <p:pic>
        <p:nvPicPr>
          <p:cNvPr id="17" name="Picture 2" descr="Resultado de imagem para portuga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68714" y="55193"/>
            <a:ext cx="1108246" cy="11082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47311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Posição do Número do Diapositivo 3"/>
          <p:cNvSpPr>
            <a:spLocks noGrp="1"/>
          </p:cNvSpPr>
          <p:nvPr>
            <p:ph type="sldNum" sz="quarter" idx="12"/>
          </p:nvPr>
        </p:nvSpPr>
        <p:spPr/>
        <p:txBody>
          <a:bodyPr/>
          <a:lstStyle/>
          <a:p>
            <a:fld id="{D57F1E4F-1CFF-5643-939E-02111984F565}" type="slidenum">
              <a:rPr lang="en-US" smtClean="0"/>
              <a:t>11</a:t>
            </a:fld>
            <a:endParaRPr lang="en-US" dirty="0"/>
          </a:p>
        </p:txBody>
      </p:sp>
      <p:sp>
        <p:nvSpPr>
          <p:cNvPr id="7" name="Retângulo 6"/>
          <p:cNvSpPr/>
          <p:nvPr/>
        </p:nvSpPr>
        <p:spPr>
          <a:xfrm>
            <a:off x="365761" y="1594198"/>
            <a:ext cx="10749279" cy="4616648"/>
          </a:xfrm>
          <a:prstGeom prst="rect">
            <a:avLst/>
          </a:prstGeom>
        </p:spPr>
        <p:txBody>
          <a:bodyPr wrap="square">
            <a:spAutoFit/>
          </a:bodyPr>
          <a:lstStyle/>
          <a:p>
            <a:pPr marL="342900" lvl="1" indent="-342900" algn="just">
              <a:spcAft>
                <a:spcPts val="1200"/>
              </a:spcAft>
              <a:buNone/>
            </a:pPr>
            <a:r>
              <a:rPr lang="en-US" sz="2600" b="1" dirty="0"/>
              <a:t>THE </a:t>
            </a:r>
            <a:r>
              <a:rPr lang="en-US" sz="2600" b="1" dirty="0">
                <a:solidFill>
                  <a:srgbClr val="C00000"/>
                </a:solidFill>
                <a:effectLst>
                  <a:outerShdw blurRad="38100" dist="38100" dir="2700000" algn="tl">
                    <a:srgbClr val="000000">
                      <a:alpha val="43137"/>
                    </a:srgbClr>
                  </a:outerShdw>
                </a:effectLst>
              </a:rPr>
              <a:t>SEVEN STEPS</a:t>
            </a:r>
            <a:r>
              <a:rPr lang="en-US" sz="2600" b="1" dirty="0">
                <a:solidFill>
                  <a:srgbClr val="C00000"/>
                </a:solidFill>
              </a:rPr>
              <a:t> </a:t>
            </a:r>
            <a:r>
              <a:rPr lang="en-US" sz="2600" b="1" dirty="0"/>
              <a:t>OF THE </a:t>
            </a:r>
            <a:r>
              <a:rPr lang="en-US" sz="2600" b="1" dirty="0" err="1"/>
              <a:t>PROGRAMME</a:t>
            </a:r>
            <a:r>
              <a:rPr lang="en-US" sz="2600" b="1" dirty="0"/>
              <a:t> ARE:</a:t>
            </a:r>
          </a:p>
          <a:p>
            <a:pPr marL="801688" lvl="2" indent="-401638" algn="just">
              <a:spcAft>
                <a:spcPts val="1800"/>
              </a:spcAft>
              <a:buFont typeface="+mj-lt"/>
              <a:buAutoNum type="arabicParenR"/>
            </a:pPr>
            <a:r>
              <a:rPr lang="en-US" sz="2400" dirty="0"/>
              <a:t> Establishing an </a:t>
            </a:r>
            <a:r>
              <a:rPr lang="en-US" sz="2400" b="1" u="sng" dirty="0"/>
              <a:t>ECO-SCHOOL COUNCIL</a:t>
            </a:r>
            <a:r>
              <a:rPr lang="en-US" sz="2400" dirty="0"/>
              <a:t>.</a:t>
            </a:r>
          </a:p>
          <a:p>
            <a:pPr marL="801688" lvl="2" indent="-401638" algn="just">
              <a:spcAft>
                <a:spcPts val="1800"/>
              </a:spcAft>
              <a:buFont typeface="+mj-lt"/>
              <a:buAutoNum type="arabicParenR"/>
            </a:pPr>
            <a:r>
              <a:rPr lang="en-US" sz="2400" dirty="0"/>
              <a:t> Undertaking an </a:t>
            </a:r>
            <a:r>
              <a:rPr lang="en-US" sz="2400" b="1" u="sng" dirty="0"/>
              <a:t>ENVIRONMENTAL REVIEW/AUDIT</a:t>
            </a:r>
            <a:r>
              <a:rPr lang="en-US" sz="2400" dirty="0"/>
              <a:t>.</a:t>
            </a:r>
          </a:p>
          <a:p>
            <a:pPr marL="801688" lvl="2" indent="-401638" algn="just">
              <a:spcAft>
                <a:spcPts val="1800"/>
              </a:spcAft>
              <a:buFont typeface="+mj-lt"/>
              <a:buAutoNum type="arabicParenR"/>
            </a:pPr>
            <a:r>
              <a:rPr lang="en-US" sz="2400" dirty="0"/>
              <a:t> Implementing an </a:t>
            </a:r>
            <a:r>
              <a:rPr lang="en-US" sz="2400" b="1" u="sng" dirty="0"/>
              <a:t>ACTION PLAN</a:t>
            </a:r>
            <a:r>
              <a:rPr lang="en-US" sz="2400" dirty="0"/>
              <a:t>.</a:t>
            </a:r>
          </a:p>
          <a:p>
            <a:pPr marL="801688" lvl="2" indent="-401638" algn="just">
              <a:spcAft>
                <a:spcPts val="1800"/>
              </a:spcAft>
              <a:buFont typeface="+mj-lt"/>
              <a:buAutoNum type="arabicParenR"/>
            </a:pPr>
            <a:r>
              <a:rPr lang="en-US" sz="2400" dirty="0"/>
              <a:t> </a:t>
            </a:r>
            <a:r>
              <a:rPr lang="en-US" sz="2400" b="1" u="sng" dirty="0"/>
              <a:t>MONITORING</a:t>
            </a:r>
            <a:r>
              <a:rPr lang="en-US" sz="2400" dirty="0"/>
              <a:t> and </a:t>
            </a:r>
            <a:r>
              <a:rPr lang="en-US" sz="2400" b="1" u="sng" dirty="0"/>
              <a:t>EVALUATING ACTIONS</a:t>
            </a:r>
            <a:r>
              <a:rPr lang="en-US" sz="2400" b="1" dirty="0"/>
              <a:t> </a:t>
            </a:r>
            <a:r>
              <a:rPr lang="en-US" sz="2400" dirty="0"/>
              <a:t>carried out.</a:t>
            </a:r>
          </a:p>
          <a:p>
            <a:pPr marL="801688" lvl="2" indent="-401638" algn="just">
              <a:spcAft>
                <a:spcPts val="1800"/>
              </a:spcAft>
              <a:buFont typeface="+mj-lt"/>
              <a:buAutoNum type="arabicParenR"/>
            </a:pPr>
            <a:r>
              <a:rPr lang="en-US" sz="2400" dirty="0"/>
              <a:t> </a:t>
            </a:r>
            <a:r>
              <a:rPr lang="en-US" sz="2400" b="1" u="sng" dirty="0"/>
              <a:t>LINKING THE </a:t>
            </a:r>
            <a:r>
              <a:rPr lang="en-US" sz="2400" b="1" u="sng" dirty="0" err="1"/>
              <a:t>PROGRAMME</a:t>
            </a:r>
            <a:r>
              <a:rPr lang="en-US" sz="2400" b="1" u="sng" dirty="0"/>
              <a:t> TO LEARNING</a:t>
            </a:r>
            <a:r>
              <a:rPr lang="en-US" sz="2400" b="1" dirty="0"/>
              <a:t> </a:t>
            </a:r>
            <a:r>
              <a:rPr lang="en-US" sz="2400" dirty="0"/>
              <a:t>on school.</a:t>
            </a:r>
          </a:p>
          <a:p>
            <a:pPr marL="801688" lvl="2" indent="-401638" algn="just">
              <a:spcAft>
                <a:spcPts val="1800"/>
              </a:spcAft>
              <a:buFont typeface="+mj-lt"/>
              <a:buAutoNum type="arabicParenR"/>
            </a:pPr>
            <a:r>
              <a:rPr lang="en-US" sz="2400" dirty="0"/>
              <a:t> </a:t>
            </a:r>
            <a:r>
              <a:rPr lang="en-US" sz="2400" b="1" u="sng" dirty="0"/>
              <a:t>INFORMING</a:t>
            </a:r>
            <a:r>
              <a:rPr lang="en-US" sz="2400" dirty="0"/>
              <a:t> and </a:t>
            </a:r>
            <a:r>
              <a:rPr lang="en-US" sz="2400" b="1" u="sng" dirty="0"/>
              <a:t>INVOLVING</a:t>
            </a:r>
            <a:r>
              <a:rPr lang="en-US" sz="2400" dirty="0"/>
              <a:t> the school and wider community.</a:t>
            </a:r>
          </a:p>
          <a:p>
            <a:pPr marL="801688" lvl="2" indent="-401638" algn="just">
              <a:spcAft>
                <a:spcPts val="1800"/>
              </a:spcAft>
              <a:buFont typeface="+mj-lt"/>
              <a:buAutoNum type="arabicParenR"/>
            </a:pPr>
            <a:r>
              <a:rPr lang="en-US" sz="2400" dirty="0"/>
              <a:t> Developing an </a:t>
            </a:r>
            <a:r>
              <a:rPr lang="en-US" sz="2400" b="1" u="sng" dirty="0"/>
              <a:t>ECO-CODE</a:t>
            </a:r>
            <a:r>
              <a:rPr lang="en-US" sz="2400" dirty="0"/>
              <a:t>.</a:t>
            </a:r>
          </a:p>
        </p:txBody>
      </p:sp>
      <p:sp>
        <p:nvSpPr>
          <p:cNvPr id="5" name="CaixaDeTexto 4"/>
          <p:cNvSpPr txBox="1"/>
          <p:nvPr/>
        </p:nvSpPr>
        <p:spPr>
          <a:xfrm>
            <a:off x="9660461" y="6004362"/>
            <a:ext cx="1871134" cy="276999"/>
          </a:xfrm>
          <a:prstGeom prst="rect">
            <a:avLst/>
          </a:prstGeom>
          <a:noFill/>
        </p:spPr>
        <p:txBody>
          <a:bodyPr wrap="square" rtlCol="0">
            <a:spAutoFit/>
          </a:bodyPr>
          <a:lstStyle/>
          <a:p>
            <a:pPr algn="r"/>
            <a:r>
              <a:rPr lang="pt-PT" sz="1200" dirty="0"/>
              <a:t>(FEE, 2016)</a:t>
            </a:r>
            <a:endParaRPr lang="en-US" sz="1200" dirty="0"/>
          </a:p>
        </p:txBody>
      </p:sp>
      <p:sp>
        <p:nvSpPr>
          <p:cNvPr id="8" name="Título 1"/>
          <p:cNvSpPr txBox="1">
            <a:spLocks/>
          </p:cNvSpPr>
          <p:nvPr/>
        </p:nvSpPr>
        <p:spPr>
          <a:xfrm>
            <a:off x="365761" y="655918"/>
            <a:ext cx="9685074" cy="779870"/>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1"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RESULTS &amp; DISCUSSION </a:t>
            </a:r>
            <a:r>
              <a:rPr lang="en-US" sz="2400" dirty="0"/>
              <a:t>(vii)</a:t>
            </a:r>
          </a:p>
        </p:txBody>
      </p:sp>
      <p:sp>
        <p:nvSpPr>
          <p:cNvPr id="9" name="Rectângulo 8"/>
          <p:cNvSpPr/>
          <p:nvPr/>
        </p:nvSpPr>
        <p:spPr>
          <a:xfrm>
            <a:off x="394108" y="1251122"/>
            <a:ext cx="3055645" cy="369332"/>
          </a:xfrm>
          <a:prstGeom prst="rect">
            <a:avLst/>
          </a:prstGeom>
        </p:spPr>
        <p:txBody>
          <a:bodyPr wrap="none">
            <a:spAutoFit/>
          </a:bodyPr>
          <a:lstStyle/>
          <a:p>
            <a:r>
              <a:rPr lang="en-US" dirty="0"/>
              <a:t>OUR EXPERIENCE IN ESD…</a:t>
            </a:r>
            <a:endParaRPr lang="pt-PT" dirty="0"/>
          </a:p>
        </p:txBody>
      </p:sp>
      <p:pic>
        <p:nvPicPr>
          <p:cNvPr id="10" name="Picture 2" descr="Resultado de imagem para portug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68714" y="55193"/>
            <a:ext cx="1108246" cy="11082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23375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Posição do Número do Diapositivo 3"/>
          <p:cNvSpPr>
            <a:spLocks noGrp="1"/>
          </p:cNvSpPr>
          <p:nvPr>
            <p:ph type="sldNum" sz="quarter" idx="12"/>
          </p:nvPr>
        </p:nvSpPr>
        <p:spPr/>
        <p:txBody>
          <a:bodyPr/>
          <a:lstStyle/>
          <a:p>
            <a:fld id="{D57F1E4F-1CFF-5643-939E-02111984F565}" type="slidenum">
              <a:rPr lang="en-US" smtClean="0"/>
              <a:t>12</a:t>
            </a:fld>
            <a:endParaRPr lang="en-US" dirty="0"/>
          </a:p>
        </p:txBody>
      </p:sp>
      <p:pic>
        <p:nvPicPr>
          <p:cNvPr id="1026" name="Picture 2" descr="Resultado de imagem para 17 goals sustainable development"/>
          <p:cNvPicPr>
            <a:picLocks noChangeAspect="1" noChangeArrowheads="1"/>
          </p:cNvPicPr>
          <p:nvPr/>
        </p:nvPicPr>
        <p:blipFill rotWithShape="1">
          <a:blip r:embed="rId2">
            <a:extLst>
              <a:ext uri="{28A0092B-C50C-407E-A947-70E740481C1C}">
                <a14:useLocalDpi xmlns:a14="http://schemas.microsoft.com/office/drawing/2010/main" val="0"/>
              </a:ext>
            </a:extLst>
          </a:blip>
          <a:srcRect t="17274"/>
          <a:stretch/>
        </p:blipFill>
        <p:spPr bwMode="auto">
          <a:xfrm>
            <a:off x="4080345" y="3250617"/>
            <a:ext cx="5557416" cy="2773390"/>
          </a:xfrm>
          <a:prstGeom prst="roundRect">
            <a:avLst>
              <a:gd name="adj" fmla="val 0"/>
            </a:avLst>
          </a:prstGeom>
          <a:solidFill>
            <a:srgbClr val="FFFFFF">
              <a:shade val="85000"/>
            </a:srgbClr>
          </a:solidFill>
          <a:ln>
            <a:noFill/>
          </a:ln>
          <a:effectLst/>
          <a:extLst/>
        </p:spPr>
      </p:pic>
      <p:pic>
        <p:nvPicPr>
          <p:cNvPr id="6" name="Picture 6" descr="http://ecoescolas.abae.pt/wp-content/uploads/sites/3/2015/05/site-eco1-150x150.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451" y="3262313"/>
            <a:ext cx="1024487" cy="1024487"/>
          </a:xfrm>
          <a:prstGeom prst="rect">
            <a:avLst/>
          </a:prstGeom>
          <a:noFill/>
          <a:extLst>
            <a:ext uri="{909E8E84-426E-40DD-AFC4-6F175D3DCCD1}">
              <a14:hiddenFill xmlns:a14="http://schemas.microsoft.com/office/drawing/2010/main">
                <a:solidFill>
                  <a:srgbClr val="FFFFFF"/>
                </a:solidFill>
              </a14:hiddenFill>
            </a:ext>
          </a:extLst>
        </p:spPr>
      </p:pic>
      <p:sp>
        <p:nvSpPr>
          <p:cNvPr id="11" name="Retângulo 10"/>
          <p:cNvSpPr/>
          <p:nvPr/>
        </p:nvSpPr>
        <p:spPr>
          <a:xfrm>
            <a:off x="536451" y="4307725"/>
            <a:ext cx="980075" cy="195814"/>
          </a:xfrm>
          <a:prstGeom prst="rect">
            <a:avLst/>
          </a:prstGeom>
        </p:spPr>
        <p:txBody>
          <a:bodyPr wrap="square" lIns="0" tIns="36000" rIns="0" bIns="36000">
            <a:spAutoFit/>
          </a:bodyPr>
          <a:lstStyle/>
          <a:p>
            <a:pPr algn="ctr"/>
            <a:r>
              <a:rPr lang="en-US" sz="800" dirty="0"/>
              <a:t>ROUT OF THE 20</a:t>
            </a:r>
          </a:p>
        </p:txBody>
      </p:sp>
      <p:pic>
        <p:nvPicPr>
          <p:cNvPr id="12" name="Picture 4" descr="Alimentção Saudável e Sustentável (página disponível após 30 de Outubr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348" y="4669684"/>
            <a:ext cx="1024487" cy="102448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8" descr="http://ecoescolas.abae.pt/wp-content/uploads/sites/3/2015/05/activities-geracaodepositrao.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18186" y="3262313"/>
            <a:ext cx="1024487" cy="102448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4" descr="http://ecoescolas.abae.pt/wp-content/uploads/sites/3/2015/09/cartaroupasdif-150x150.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89511" y="4681663"/>
            <a:ext cx="1024487" cy="1024487"/>
          </a:xfrm>
          <a:prstGeom prst="rect">
            <a:avLst/>
          </a:prstGeom>
          <a:noFill/>
          <a:extLst>
            <a:ext uri="{909E8E84-426E-40DD-AFC4-6F175D3DCCD1}">
              <a14:hiddenFill xmlns:a14="http://schemas.microsoft.com/office/drawing/2010/main">
                <a:solidFill>
                  <a:srgbClr val="FFFFFF"/>
                </a:solidFill>
              </a14:hiddenFill>
            </a:ext>
          </a:extLst>
        </p:spPr>
      </p:pic>
      <p:sp>
        <p:nvSpPr>
          <p:cNvPr id="15" name="Retângulo 14"/>
          <p:cNvSpPr/>
          <p:nvPr/>
        </p:nvSpPr>
        <p:spPr>
          <a:xfrm>
            <a:off x="587566" y="5705083"/>
            <a:ext cx="973372" cy="318924"/>
          </a:xfrm>
          <a:prstGeom prst="rect">
            <a:avLst/>
          </a:prstGeom>
        </p:spPr>
        <p:txBody>
          <a:bodyPr wrap="square" lIns="0" tIns="36000" rIns="0" bIns="36000">
            <a:spAutoFit/>
          </a:bodyPr>
          <a:lstStyle/>
          <a:p>
            <a:pPr algn="ctr"/>
            <a:r>
              <a:rPr lang="en-US" sz="800" dirty="0"/>
              <a:t>HEALTHY AND SUSTAINABLE FOOD</a:t>
            </a:r>
          </a:p>
        </p:txBody>
      </p:sp>
      <p:sp>
        <p:nvSpPr>
          <p:cNvPr id="16" name="Retângulo 15"/>
          <p:cNvSpPr/>
          <p:nvPr/>
        </p:nvSpPr>
        <p:spPr>
          <a:xfrm>
            <a:off x="1676752" y="5715716"/>
            <a:ext cx="976851" cy="442035"/>
          </a:xfrm>
          <a:prstGeom prst="rect">
            <a:avLst/>
          </a:prstGeom>
        </p:spPr>
        <p:txBody>
          <a:bodyPr wrap="square" lIns="0" tIns="36000" rIns="0" bIns="36000">
            <a:spAutoFit/>
          </a:bodyPr>
          <a:lstStyle/>
          <a:p>
            <a:pPr algn="ctr"/>
            <a:r>
              <a:rPr lang="it-IT" sz="800" dirty="0"/>
              <a:t>REUSE &amp; RECYCLING OF TEXTILES</a:t>
            </a:r>
            <a:endParaRPr lang="en-US" sz="800" dirty="0"/>
          </a:p>
        </p:txBody>
      </p:sp>
      <p:sp>
        <p:nvSpPr>
          <p:cNvPr id="17" name="Retângulo 16"/>
          <p:cNvSpPr/>
          <p:nvPr/>
        </p:nvSpPr>
        <p:spPr>
          <a:xfrm>
            <a:off x="2812909" y="4300234"/>
            <a:ext cx="944445" cy="318924"/>
          </a:xfrm>
          <a:prstGeom prst="rect">
            <a:avLst/>
          </a:prstGeom>
        </p:spPr>
        <p:txBody>
          <a:bodyPr wrap="square" lIns="0" tIns="36000" rIns="0" bIns="36000">
            <a:spAutoFit/>
          </a:bodyPr>
          <a:lstStyle/>
          <a:p>
            <a:pPr algn="ctr"/>
            <a:r>
              <a:rPr lang="en-US" sz="800" dirty="0"/>
              <a:t>RECYCLING OF </a:t>
            </a:r>
            <a:r>
              <a:rPr lang="en-US" sz="800" dirty="0" err="1"/>
              <a:t>WEEE</a:t>
            </a:r>
            <a:endParaRPr lang="en-US" sz="800" dirty="0"/>
          </a:p>
        </p:txBody>
      </p:sp>
      <p:pic>
        <p:nvPicPr>
          <p:cNvPr id="18" name="Picture 10" descr="Hortas Bio"/>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89511" y="3262313"/>
            <a:ext cx="1024487" cy="1024487"/>
          </a:xfrm>
          <a:prstGeom prst="rect">
            <a:avLst/>
          </a:prstGeom>
          <a:noFill/>
          <a:extLst>
            <a:ext uri="{909E8E84-426E-40DD-AFC4-6F175D3DCCD1}">
              <a14:hiddenFill xmlns:a14="http://schemas.microsoft.com/office/drawing/2010/main">
                <a:solidFill>
                  <a:srgbClr val="FFFFFF"/>
                </a:solidFill>
              </a14:hiddenFill>
            </a:ext>
          </a:extLst>
        </p:spPr>
      </p:pic>
      <p:sp>
        <p:nvSpPr>
          <p:cNvPr id="19" name="Retângulo 18"/>
          <p:cNvSpPr/>
          <p:nvPr/>
        </p:nvSpPr>
        <p:spPr>
          <a:xfrm>
            <a:off x="1676752" y="4296480"/>
            <a:ext cx="1040206" cy="318924"/>
          </a:xfrm>
          <a:prstGeom prst="rect">
            <a:avLst/>
          </a:prstGeom>
        </p:spPr>
        <p:txBody>
          <a:bodyPr wrap="square" lIns="0" tIns="36000" rIns="0" bIns="36000">
            <a:spAutoFit/>
          </a:bodyPr>
          <a:lstStyle/>
          <a:p>
            <a:pPr algn="ctr"/>
            <a:r>
              <a:rPr lang="en-US" sz="800" dirty="0"/>
              <a:t>ORGANIC VEGETABLE GARDEN</a:t>
            </a:r>
          </a:p>
        </p:txBody>
      </p:sp>
      <p:pic>
        <p:nvPicPr>
          <p:cNvPr id="20" name="Picture 18" descr="http://ecoescolas.abae.pt/wp-content/uploads/sites/3/2015/12/reporter-150x150.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826674" y="4669684"/>
            <a:ext cx="1024487" cy="1024487"/>
          </a:xfrm>
          <a:prstGeom prst="rect">
            <a:avLst/>
          </a:prstGeom>
          <a:noFill/>
          <a:extLst>
            <a:ext uri="{909E8E84-426E-40DD-AFC4-6F175D3DCCD1}">
              <a14:hiddenFill xmlns:a14="http://schemas.microsoft.com/office/drawing/2010/main">
                <a:solidFill>
                  <a:srgbClr val="FFFFFF"/>
                </a:solidFill>
              </a14:hiddenFill>
            </a:ext>
          </a:extLst>
        </p:spPr>
      </p:pic>
      <p:sp>
        <p:nvSpPr>
          <p:cNvPr id="21" name="Retângulo 20"/>
          <p:cNvSpPr/>
          <p:nvPr/>
        </p:nvSpPr>
        <p:spPr>
          <a:xfrm>
            <a:off x="2841718" y="5714865"/>
            <a:ext cx="963451" cy="318924"/>
          </a:xfrm>
          <a:prstGeom prst="rect">
            <a:avLst/>
          </a:prstGeom>
        </p:spPr>
        <p:txBody>
          <a:bodyPr wrap="square" lIns="0" tIns="36000" rIns="0" bIns="36000">
            <a:spAutoFit/>
          </a:bodyPr>
          <a:lstStyle/>
          <a:p>
            <a:pPr algn="ctr"/>
            <a:r>
              <a:rPr lang="en-US" sz="800" dirty="0"/>
              <a:t>ECO-ENERGY REPORTER</a:t>
            </a:r>
          </a:p>
        </p:txBody>
      </p:sp>
      <p:pic>
        <p:nvPicPr>
          <p:cNvPr id="22" name="Picture 22" descr="Resultado de imagem para YOUNG REPORTERS FOR ENVIRONMENT"/>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875433" y="4384974"/>
            <a:ext cx="1047972" cy="109297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3" name="CaixaDeTexto 2"/>
          <p:cNvSpPr txBox="1"/>
          <p:nvPr/>
        </p:nvSpPr>
        <p:spPr>
          <a:xfrm>
            <a:off x="465870" y="1806826"/>
            <a:ext cx="3291484" cy="1107996"/>
          </a:xfrm>
          <a:prstGeom prst="rect">
            <a:avLst/>
          </a:prstGeom>
          <a:noFill/>
        </p:spPr>
        <p:txBody>
          <a:bodyPr wrap="square" rtlCol="0">
            <a:spAutoFit/>
          </a:bodyPr>
          <a:lstStyle/>
          <a:p>
            <a:r>
              <a:rPr lang="pt-PT" b="1" dirty="0"/>
              <a:t>BASIC </a:t>
            </a:r>
            <a:r>
              <a:rPr lang="pt-PT" b="1" dirty="0" err="1"/>
              <a:t>THEMES</a:t>
            </a:r>
            <a:endParaRPr lang="pt-PT" b="1" dirty="0"/>
          </a:p>
          <a:p>
            <a:r>
              <a:rPr lang="pt-PT" sz="1600" dirty="0" err="1"/>
              <a:t>WATER</a:t>
            </a:r>
            <a:endParaRPr lang="pt-PT" sz="1600" dirty="0"/>
          </a:p>
          <a:p>
            <a:r>
              <a:rPr lang="pt-PT" sz="1600" dirty="0" err="1"/>
              <a:t>WASTE</a:t>
            </a:r>
            <a:endParaRPr lang="pt-PT" sz="1600" dirty="0"/>
          </a:p>
          <a:p>
            <a:r>
              <a:rPr lang="pt-PT" sz="1600" dirty="0" err="1"/>
              <a:t>ENERGY</a:t>
            </a:r>
            <a:endParaRPr lang="en-US" sz="1600" dirty="0"/>
          </a:p>
        </p:txBody>
      </p:sp>
      <p:sp>
        <p:nvSpPr>
          <p:cNvPr id="24" name="CaixaDeTexto 23"/>
          <p:cNvSpPr txBox="1"/>
          <p:nvPr/>
        </p:nvSpPr>
        <p:spPr>
          <a:xfrm>
            <a:off x="3112053" y="1806826"/>
            <a:ext cx="3555748" cy="1354217"/>
          </a:xfrm>
          <a:prstGeom prst="rect">
            <a:avLst/>
          </a:prstGeom>
          <a:noFill/>
        </p:spPr>
        <p:txBody>
          <a:bodyPr wrap="square" rtlCol="0">
            <a:spAutoFit/>
          </a:bodyPr>
          <a:lstStyle/>
          <a:p>
            <a:r>
              <a:rPr lang="en-US" b="1" dirty="0"/>
              <a:t>THEMES OF THE YEAR</a:t>
            </a:r>
          </a:p>
          <a:p>
            <a:r>
              <a:rPr lang="en-US" sz="1600" dirty="0"/>
              <a:t>HEALTHY AND SUSTAINABLE FOOD</a:t>
            </a:r>
          </a:p>
          <a:p>
            <a:r>
              <a:rPr lang="en-US" sz="1600" dirty="0"/>
              <a:t>OUTSIDE SPACES</a:t>
            </a:r>
          </a:p>
          <a:p>
            <a:r>
              <a:rPr lang="en-US" sz="1600" dirty="0"/>
              <a:t>GEODIVERSITY</a:t>
            </a:r>
          </a:p>
          <a:p>
            <a:r>
              <a:rPr lang="en-US" sz="1600" dirty="0"/>
              <a:t>FOREST</a:t>
            </a:r>
            <a:endParaRPr lang="en-US" dirty="0"/>
          </a:p>
        </p:txBody>
      </p:sp>
      <p:sp>
        <p:nvSpPr>
          <p:cNvPr id="26" name="CaixaDeTexto 25"/>
          <p:cNvSpPr txBox="1"/>
          <p:nvPr/>
        </p:nvSpPr>
        <p:spPr>
          <a:xfrm>
            <a:off x="7194547" y="1806825"/>
            <a:ext cx="3708238" cy="1354217"/>
          </a:xfrm>
          <a:prstGeom prst="rect">
            <a:avLst/>
          </a:prstGeom>
          <a:noFill/>
        </p:spPr>
        <p:txBody>
          <a:bodyPr wrap="square" rtlCol="0">
            <a:spAutoFit/>
          </a:bodyPr>
          <a:lstStyle/>
          <a:p>
            <a:r>
              <a:rPr lang="en-US" b="1" dirty="0"/>
              <a:t>ADDITIONAL THEMES</a:t>
            </a:r>
          </a:p>
          <a:p>
            <a:r>
              <a:rPr lang="en-US" sz="1600" dirty="0"/>
              <a:t>BIODIVERSITY, NOISE</a:t>
            </a:r>
          </a:p>
          <a:p>
            <a:r>
              <a:rPr lang="en-US" sz="1600" dirty="0"/>
              <a:t>TRANSPORT/SUSTAINABLE MOBILITY</a:t>
            </a:r>
          </a:p>
          <a:p>
            <a:r>
              <a:rPr lang="en-US" sz="1600" dirty="0"/>
              <a:t>SEA, ORGANIC FARMING</a:t>
            </a:r>
          </a:p>
          <a:p>
            <a:r>
              <a:rPr lang="en-US" sz="1600" dirty="0"/>
              <a:t>CLIMATE CHANGE</a:t>
            </a:r>
          </a:p>
        </p:txBody>
      </p:sp>
      <p:pic>
        <p:nvPicPr>
          <p:cNvPr id="25" name="Picture 2" descr="https://scontent.flis2-1.fna.fbcdn.net/v/t1.0-9/1381774_777370942322166_9100005909756762746_n.png?oh=ba0ce9dae923a41ac81ec3574456fb7e&amp;oe=587001EA"/>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875433" y="3250617"/>
            <a:ext cx="1032146" cy="105233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7" name="Retângulo 26"/>
          <p:cNvSpPr/>
          <p:nvPr/>
        </p:nvSpPr>
        <p:spPr>
          <a:xfrm>
            <a:off x="5974081" y="3322320"/>
            <a:ext cx="843280" cy="833120"/>
          </a:xfrm>
          <a:prstGeom prst="rect">
            <a:avLst/>
          </a:prstGeom>
          <a:solidFill>
            <a:schemeClr val="accent6">
              <a:lumMod val="40000"/>
              <a:lumOff val="60000"/>
              <a:alpha val="30000"/>
            </a:schemeClr>
          </a:solid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tângulo 28"/>
          <p:cNvSpPr/>
          <p:nvPr/>
        </p:nvSpPr>
        <p:spPr>
          <a:xfrm>
            <a:off x="6891867" y="3322320"/>
            <a:ext cx="843280" cy="833120"/>
          </a:xfrm>
          <a:prstGeom prst="rect">
            <a:avLst/>
          </a:prstGeom>
          <a:solidFill>
            <a:schemeClr val="accent6">
              <a:lumMod val="40000"/>
              <a:lumOff val="60000"/>
              <a:alpha val="30000"/>
            </a:schemeClr>
          </a:solid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tângulo 29"/>
          <p:cNvSpPr/>
          <p:nvPr/>
        </p:nvSpPr>
        <p:spPr>
          <a:xfrm>
            <a:off x="4126337" y="4220752"/>
            <a:ext cx="843280" cy="833120"/>
          </a:xfrm>
          <a:prstGeom prst="rect">
            <a:avLst/>
          </a:prstGeom>
          <a:solidFill>
            <a:schemeClr val="accent6">
              <a:lumMod val="40000"/>
              <a:lumOff val="60000"/>
              <a:alpha val="30000"/>
            </a:schemeClr>
          </a:solid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tângulo 30"/>
          <p:cNvSpPr/>
          <p:nvPr/>
        </p:nvSpPr>
        <p:spPr>
          <a:xfrm>
            <a:off x="4120420" y="5124399"/>
            <a:ext cx="843280" cy="833120"/>
          </a:xfrm>
          <a:prstGeom prst="rect">
            <a:avLst/>
          </a:prstGeom>
          <a:solidFill>
            <a:schemeClr val="accent6">
              <a:lumMod val="40000"/>
              <a:lumOff val="60000"/>
              <a:alpha val="30000"/>
            </a:schemeClr>
          </a:solid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tângulo 31"/>
          <p:cNvSpPr/>
          <p:nvPr/>
        </p:nvSpPr>
        <p:spPr>
          <a:xfrm>
            <a:off x="5039875" y="5121913"/>
            <a:ext cx="843280" cy="833120"/>
          </a:xfrm>
          <a:prstGeom prst="rect">
            <a:avLst/>
          </a:prstGeom>
          <a:solidFill>
            <a:schemeClr val="accent6">
              <a:lumMod val="40000"/>
              <a:lumOff val="60000"/>
              <a:alpha val="30000"/>
            </a:schemeClr>
          </a:solid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tângulo 32"/>
          <p:cNvSpPr/>
          <p:nvPr/>
        </p:nvSpPr>
        <p:spPr>
          <a:xfrm>
            <a:off x="5974081" y="5121913"/>
            <a:ext cx="843280" cy="833120"/>
          </a:xfrm>
          <a:prstGeom prst="rect">
            <a:avLst/>
          </a:prstGeom>
          <a:solidFill>
            <a:schemeClr val="accent6">
              <a:lumMod val="40000"/>
              <a:lumOff val="60000"/>
              <a:alpha val="30000"/>
            </a:schemeClr>
          </a:solid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tângulo 33"/>
          <p:cNvSpPr/>
          <p:nvPr/>
        </p:nvSpPr>
        <p:spPr>
          <a:xfrm>
            <a:off x="8738115" y="4227506"/>
            <a:ext cx="843280" cy="833120"/>
          </a:xfrm>
          <a:prstGeom prst="rect">
            <a:avLst/>
          </a:prstGeom>
          <a:solidFill>
            <a:schemeClr val="accent6">
              <a:lumMod val="40000"/>
              <a:lumOff val="60000"/>
              <a:alpha val="30000"/>
            </a:schemeClr>
          </a:solid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tângulo 34"/>
          <p:cNvSpPr/>
          <p:nvPr/>
        </p:nvSpPr>
        <p:spPr>
          <a:xfrm>
            <a:off x="8747023" y="3322320"/>
            <a:ext cx="843280" cy="833120"/>
          </a:xfrm>
          <a:prstGeom prst="rect">
            <a:avLst/>
          </a:prstGeom>
          <a:solidFill>
            <a:schemeClr val="accent6">
              <a:lumMod val="40000"/>
              <a:lumOff val="60000"/>
              <a:alpha val="30000"/>
            </a:schemeClr>
          </a:solid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tângulo 35"/>
          <p:cNvSpPr/>
          <p:nvPr/>
        </p:nvSpPr>
        <p:spPr>
          <a:xfrm>
            <a:off x="7818149" y="4227506"/>
            <a:ext cx="843280" cy="833120"/>
          </a:xfrm>
          <a:prstGeom prst="rect">
            <a:avLst/>
          </a:prstGeom>
          <a:solidFill>
            <a:schemeClr val="accent6">
              <a:lumMod val="40000"/>
              <a:lumOff val="60000"/>
              <a:alpha val="30000"/>
            </a:schemeClr>
          </a:solid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ítulo 1"/>
          <p:cNvSpPr txBox="1">
            <a:spLocks/>
          </p:cNvSpPr>
          <p:nvPr/>
        </p:nvSpPr>
        <p:spPr>
          <a:xfrm>
            <a:off x="365761" y="655918"/>
            <a:ext cx="9685074" cy="779870"/>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1"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RESULTS &amp; DISCUSSION </a:t>
            </a:r>
            <a:r>
              <a:rPr lang="en-US" sz="2400" dirty="0"/>
              <a:t>(viii)</a:t>
            </a:r>
          </a:p>
        </p:txBody>
      </p:sp>
      <p:sp>
        <p:nvSpPr>
          <p:cNvPr id="38" name="Rectângulo 37"/>
          <p:cNvSpPr/>
          <p:nvPr/>
        </p:nvSpPr>
        <p:spPr>
          <a:xfrm>
            <a:off x="394108" y="1251122"/>
            <a:ext cx="3055645" cy="369332"/>
          </a:xfrm>
          <a:prstGeom prst="rect">
            <a:avLst/>
          </a:prstGeom>
        </p:spPr>
        <p:txBody>
          <a:bodyPr wrap="none">
            <a:spAutoFit/>
          </a:bodyPr>
          <a:lstStyle/>
          <a:p>
            <a:r>
              <a:rPr lang="en-US" dirty="0"/>
              <a:t>OUR EXPERIENCE IN ESD…</a:t>
            </a:r>
            <a:endParaRPr lang="pt-PT" dirty="0"/>
          </a:p>
        </p:txBody>
      </p:sp>
      <p:sp>
        <p:nvSpPr>
          <p:cNvPr id="39" name="Retângulo 32"/>
          <p:cNvSpPr/>
          <p:nvPr/>
        </p:nvSpPr>
        <p:spPr>
          <a:xfrm>
            <a:off x="7818149" y="5121493"/>
            <a:ext cx="843280" cy="833120"/>
          </a:xfrm>
          <a:prstGeom prst="rect">
            <a:avLst/>
          </a:prstGeom>
          <a:solidFill>
            <a:schemeClr val="accent6">
              <a:lumMod val="40000"/>
              <a:lumOff val="60000"/>
              <a:alpha val="30000"/>
            </a:schemeClr>
          </a:solid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 name="Picture 2" descr="Resultado de imagem para portugal"/>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168714" y="55193"/>
            <a:ext cx="1108246" cy="1108247"/>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https://scontent.flis6-1.fna.fbcdn.net/v/t1.0-9/14632890_721405464680136_1611332597836321245_n.jpg?oh=feb71e2216000cc4587182d2e6e9db41&amp;oe=58925E4A"/>
          <p:cNvPicPr>
            <a:picLocks noChangeAspect="1" noChangeArrowheads="1"/>
          </p:cNvPicPr>
          <p:nvPr/>
        </p:nvPicPr>
        <p:blipFill rotWithShape="1">
          <a:blip r:embed="rId12">
            <a:extLst>
              <a:ext uri="{28A0092B-C50C-407E-A947-70E740481C1C}">
                <a14:useLocalDpi xmlns:a14="http://schemas.microsoft.com/office/drawing/2010/main" val="0"/>
              </a:ext>
            </a:extLst>
          </a:blip>
          <a:srcRect t="25636" b="29386"/>
          <a:stretch/>
        </p:blipFill>
        <p:spPr bwMode="auto">
          <a:xfrm>
            <a:off x="9871930" y="5559970"/>
            <a:ext cx="1039151" cy="4733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77066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dirty="0"/>
              <a:t>CONCLUSIONS</a:t>
            </a:r>
          </a:p>
        </p:txBody>
      </p:sp>
      <p:sp>
        <p:nvSpPr>
          <p:cNvPr id="3" name="Marcador de Posição de Conteúdo 2"/>
          <p:cNvSpPr>
            <a:spLocks noGrp="1"/>
          </p:cNvSpPr>
          <p:nvPr>
            <p:ph idx="1"/>
          </p:nvPr>
        </p:nvSpPr>
        <p:spPr/>
        <p:txBody>
          <a:bodyPr/>
          <a:lstStyle/>
          <a:p>
            <a:pPr algn="just"/>
            <a:r>
              <a:rPr lang="en-US" dirty="0"/>
              <a:t>Over the past 16 years, especially the last 10, the educational institutions have intensified their efforts at sustainable development, with significant efforts to introduce sustainability into its practices (and research!).</a:t>
            </a:r>
          </a:p>
          <a:p>
            <a:pPr algn="just"/>
            <a:r>
              <a:rPr lang="en-US" dirty="0"/>
              <a:t>The names associated to the educational institutions, of basic education (including secondary education) or higher education, which have been developing work in specific </a:t>
            </a:r>
            <a:r>
              <a:rPr lang="en-US" dirty="0" err="1"/>
              <a:t>programmes</a:t>
            </a:r>
            <a:r>
              <a:rPr lang="en-US" dirty="0"/>
              <a:t> of </a:t>
            </a:r>
            <a:r>
              <a:rPr lang="en-US" dirty="0" err="1"/>
              <a:t>ESD</a:t>
            </a:r>
            <a:r>
              <a:rPr lang="en-US" dirty="0"/>
              <a:t>, have not been consensual. In the particular case of the Eco-Schools </a:t>
            </a:r>
            <a:r>
              <a:rPr lang="en-US" dirty="0" err="1"/>
              <a:t>Programme</a:t>
            </a:r>
            <a:r>
              <a:rPr lang="en-US" dirty="0"/>
              <a:t> the designations used are "Eco-Schools“ and "Green Schools“ for the basic education and "Eco-Universities", "Eco-Campus“ and "Green Campus“ for higher education.</a:t>
            </a:r>
          </a:p>
          <a:p>
            <a:pPr algn="just"/>
            <a:r>
              <a:rPr lang="en-US" dirty="0"/>
              <a:t>Most of the work done by the schools is related to the structural issues of schools (school building), energy issues and, of course, sustainability.</a:t>
            </a:r>
          </a:p>
        </p:txBody>
      </p:sp>
      <p:sp>
        <p:nvSpPr>
          <p:cNvPr id="4" name="Marcador de Posição do Número do Diapositivo 3"/>
          <p:cNvSpPr>
            <a:spLocks noGrp="1"/>
          </p:cNvSpPr>
          <p:nvPr>
            <p:ph type="sldNum" sz="quarter" idx="12"/>
          </p:nvPr>
        </p:nvSpPr>
        <p:spPr/>
        <p:txBody>
          <a:bodyPr/>
          <a:lstStyle/>
          <a:p>
            <a:fld id="{D57F1E4F-1CFF-5643-939E-02111984F565}" type="slidenum">
              <a:rPr lang="en-US" smtClean="0"/>
              <a:t>13</a:t>
            </a:fld>
            <a:endParaRPr lang="en-US" dirty="0"/>
          </a:p>
        </p:txBody>
      </p:sp>
    </p:spTree>
    <p:extLst>
      <p:ext uri="{BB962C8B-B14F-4D97-AF65-F5344CB8AC3E}">
        <p14:creationId xmlns:p14="http://schemas.microsoft.com/office/powerpoint/2010/main" val="35744386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dirty="0"/>
              <a:t>REFERENCES</a:t>
            </a:r>
          </a:p>
        </p:txBody>
      </p:sp>
      <p:sp>
        <p:nvSpPr>
          <p:cNvPr id="3" name="Marcador de Posição de Conteúdo 2"/>
          <p:cNvSpPr>
            <a:spLocks noGrp="1"/>
          </p:cNvSpPr>
          <p:nvPr>
            <p:ph idx="1"/>
          </p:nvPr>
        </p:nvSpPr>
        <p:spPr/>
        <p:txBody>
          <a:bodyPr>
            <a:noAutofit/>
          </a:bodyPr>
          <a:lstStyle/>
          <a:p>
            <a:pPr algn="just">
              <a:spcAft>
                <a:spcPts val="600"/>
              </a:spcAft>
            </a:pPr>
            <a:r>
              <a:rPr lang="pt-PT" sz="1400" dirty="0"/>
              <a:t>ABAE (2016).  Contributo de dois Programas – Eco-Escolas e Jovens Repórteres para o Ambiente – para dois dos Objetivos de Desenvolvimento Sustentável. Lisboa: Associação Bandeira Azul da Europa, Margarida Gomes.</a:t>
            </a:r>
          </a:p>
          <a:p>
            <a:pPr algn="just">
              <a:spcAft>
                <a:spcPts val="600"/>
              </a:spcAft>
            </a:pPr>
            <a:r>
              <a:rPr lang="en-US" sz="1400" dirty="0"/>
              <a:t>FEE (2016). Foundation for Environmental Education. </a:t>
            </a:r>
            <a:r>
              <a:rPr lang="pt-PT" sz="1400" dirty="0"/>
              <a:t>[online], </a:t>
            </a:r>
            <a:r>
              <a:rPr lang="pt-PT" sz="1400" u="sng" dirty="0">
                <a:hlinkClick r:id="rId2"/>
              </a:rPr>
              <a:t>http://www.fee.global/</a:t>
            </a:r>
            <a:r>
              <a:rPr lang="pt-PT" sz="1400" dirty="0"/>
              <a:t>. [</a:t>
            </a:r>
            <a:r>
              <a:rPr lang="pt-PT" sz="1400" dirty="0" err="1"/>
              <a:t>retrieved</a:t>
            </a:r>
            <a:r>
              <a:rPr lang="pt-PT" sz="1400" dirty="0"/>
              <a:t> 15-03-2016].</a:t>
            </a:r>
          </a:p>
          <a:p>
            <a:pPr algn="just">
              <a:spcAft>
                <a:spcPts val="600"/>
              </a:spcAft>
            </a:pPr>
            <a:r>
              <a:rPr lang="en-US" sz="1400" dirty="0" err="1"/>
              <a:t>Mathar</a:t>
            </a:r>
            <a:r>
              <a:rPr lang="en-US" sz="1400" dirty="0"/>
              <a:t>, R. (2015). A Whole School Approach to Sustainable Development: Elements of Education for Sustainable Development and Students’ Competencies for Sustainable Development. In R. </a:t>
            </a:r>
            <a:r>
              <a:rPr lang="en-US" sz="1400" dirty="0" err="1"/>
              <a:t>Jucker</a:t>
            </a:r>
            <a:r>
              <a:rPr lang="en-US" sz="1400" dirty="0"/>
              <a:t> &amp; R. </a:t>
            </a:r>
            <a:r>
              <a:rPr lang="en-US" sz="1400" dirty="0" err="1"/>
              <a:t>Mathar</a:t>
            </a:r>
            <a:r>
              <a:rPr lang="en-US" sz="1400" dirty="0"/>
              <a:t> (eds.), Schooling for Sustainable Development in Europe: Concepts, Policies and Educational Experiences at the End of the UN Decade of Education for Sustainable Development. Springer International Publishing Switzerland</a:t>
            </a:r>
          </a:p>
          <a:p>
            <a:pPr algn="just">
              <a:spcAft>
                <a:spcPts val="600"/>
              </a:spcAft>
            </a:pPr>
            <a:r>
              <a:rPr lang="en-US" sz="1400" dirty="0"/>
              <a:t>Springer (2015). Schooling for Sustainable Development in Europe: Concepts, Policies and Educational Experiences at the End of the UN Decade of Education for Sustainable Development. Springer International Publishing Switzerland: R. </a:t>
            </a:r>
            <a:r>
              <a:rPr lang="en-US" sz="1400" dirty="0" err="1"/>
              <a:t>Jucker</a:t>
            </a:r>
            <a:r>
              <a:rPr lang="en-US" sz="1400" dirty="0"/>
              <a:t> &amp; R. </a:t>
            </a:r>
            <a:r>
              <a:rPr lang="en-US" sz="1400" dirty="0" err="1"/>
              <a:t>Mathar</a:t>
            </a:r>
            <a:r>
              <a:rPr lang="en-US" sz="1400" dirty="0"/>
              <a:t> (eds.), </a:t>
            </a:r>
            <a:r>
              <a:rPr lang="en-US" sz="1400" u="sng" dirty="0">
                <a:hlinkClick r:id="rId3"/>
              </a:rPr>
              <a:t>http://dx.doi.org/10.1007/978-3-319-09549-3_1</a:t>
            </a:r>
            <a:r>
              <a:rPr lang="en-US" sz="1400" dirty="0"/>
              <a:t>. </a:t>
            </a:r>
          </a:p>
          <a:p>
            <a:pPr>
              <a:spcAft>
                <a:spcPts val="600"/>
              </a:spcAft>
            </a:pPr>
            <a:r>
              <a:rPr lang="en-US" sz="1400" dirty="0"/>
              <a:t>UNESCO (</a:t>
            </a:r>
            <a:r>
              <a:rPr lang="en-US" sz="1400" dirty="0" err="1"/>
              <a:t>2014b</a:t>
            </a:r>
            <a:r>
              <a:rPr lang="en-US" sz="1400" dirty="0"/>
              <a:t>). Education for sustainable development (</a:t>
            </a:r>
            <a:r>
              <a:rPr lang="en-US" sz="1400" dirty="0" err="1"/>
              <a:t>ESD</a:t>
            </a:r>
            <a:r>
              <a:rPr lang="en-US" sz="1400" dirty="0"/>
              <a:t>). </a:t>
            </a:r>
            <a:r>
              <a:rPr lang="pt-PT" sz="1400" dirty="0"/>
              <a:t>[online], </a:t>
            </a:r>
            <a:r>
              <a:rPr lang="pt-PT" sz="1400" u="sng" dirty="0">
                <a:hlinkClick r:id="rId4"/>
              </a:rPr>
              <a:t>http://www.unesco.org/new/en/education/themes/leading-the-international-agenda/education-for-sustainable-development/</a:t>
            </a:r>
            <a:r>
              <a:rPr lang="pt-PT" sz="1400" dirty="0"/>
              <a:t>. [</a:t>
            </a:r>
            <a:r>
              <a:rPr lang="pt-PT" sz="1400" dirty="0" err="1"/>
              <a:t>retrived</a:t>
            </a:r>
            <a:r>
              <a:rPr lang="pt-PT" sz="1400" dirty="0"/>
              <a:t> 08-03-2016].</a:t>
            </a:r>
            <a:endParaRPr lang="en-US" sz="1400" dirty="0"/>
          </a:p>
          <a:p>
            <a:pPr>
              <a:spcAft>
                <a:spcPts val="600"/>
              </a:spcAft>
            </a:pPr>
            <a:r>
              <a:rPr lang="en-US" sz="1400" dirty="0"/>
              <a:t>UNESCO (</a:t>
            </a:r>
            <a:r>
              <a:rPr lang="en-US" sz="1400" dirty="0" err="1"/>
              <a:t>2014a</a:t>
            </a:r>
            <a:r>
              <a:rPr lang="en-US" sz="1400" dirty="0"/>
              <a:t>). Education for sustainable development. </a:t>
            </a:r>
            <a:r>
              <a:rPr lang="pt-PT" sz="1400" dirty="0"/>
              <a:t>[online], </a:t>
            </a:r>
            <a:r>
              <a:rPr lang="pt-PT" sz="1400" u="sng" dirty="0">
                <a:hlinkClick r:id="rId5"/>
              </a:rPr>
              <a:t>http://www.unesco.org/new/en/education/themes/leading-the-international-agenda/education-for-sustainable-development/education-for-sustainable-development/</a:t>
            </a:r>
            <a:r>
              <a:rPr lang="pt-PT" sz="1400" dirty="0"/>
              <a:t>. </a:t>
            </a:r>
            <a:r>
              <a:rPr lang="en-US" sz="1400" dirty="0"/>
              <a:t>[</a:t>
            </a:r>
            <a:r>
              <a:rPr lang="en-US" sz="1400" dirty="0" err="1"/>
              <a:t>retrived</a:t>
            </a:r>
            <a:r>
              <a:rPr lang="en-US" sz="1400" dirty="0"/>
              <a:t> 10-03-2016].</a:t>
            </a:r>
          </a:p>
          <a:p>
            <a:pPr>
              <a:spcAft>
                <a:spcPts val="600"/>
              </a:spcAft>
            </a:pPr>
            <a:r>
              <a:rPr lang="en-US" sz="1400" dirty="0"/>
              <a:t>UNESCO (</a:t>
            </a:r>
            <a:r>
              <a:rPr lang="en-US" sz="1400" dirty="0" err="1"/>
              <a:t>2014c</a:t>
            </a:r>
            <a:r>
              <a:rPr lang="en-US" sz="1400" dirty="0"/>
              <a:t>). Shaping the Future We Wan: UN Decade of Education for Sustainable Development (2005-2014), FINAL REPORT. United Nations Educational, Scientific and Cultural Organization: </a:t>
            </a:r>
            <a:r>
              <a:rPr lang="en-US" sz="1400" dirty="0" err="1"/>
              <a:t>Carolee</a:t>
            </a:r>
            <a:r>
              <a:rPr lang="en-US" sz="1400" dirty="0"/>
              <a:t> Buckler &amp; Heather </a:t>
            </a:r>
            <a:r>
              <a:rPr lang="en-US" sz="1400" dirty="0" err="1"/>
              <a:t>Creec</a:t>
            </a:r>
            <a:r>
              <a:rPr lang="en-US" sz="1400" dirty="0"/>
              <a:t>.</a:t>
            </a:r>
          </a:p>
          <a:p>
            <a:pPr>
              <a:spcAft>
                <a:spcPts val="600"/>
              </a:spcAft>
            </a:pPr>
            <a:endParaRPr lang="en-US" sz="1400" dirty="0"/>
          </a:p>
        </p:txBody>
      </p:sp>
      <p:sp>
        <p:nvSpPr>
          <p:cNvPr id="4" name="Marcador de Posição do Número do Diapositivo 3"/>
          <p:cNvSpPr>
            <a:spLocks noGrp="1"/>
          </p:cNvSpPr>
          <p:nvPr>
            <p:ph type="sldNum" sz="quarter" idx="12"/>
          </p:nvPr>
        </p:nvSpPr>
        <p:spPr/>
        <p:txBody>
          <a:bodyPr/>
          <a:lstStyle/>
          <a:p>
            <a:fld id="{D57F1E4F-1CFF-5643-939E-02111984F565}" type="slidenum">
              <a:rPr lang="en-US" smtClean="0"/>
              <a:t>14</a:t>
            </a:fld>
            <a:endParaRPr lang="en-US" dirty="0"/>
          </a:p>
        </p:txBody>
      </p:sp>
    </p:spTree>
    <p:extLst>
      <p:ext uri="{BB962C8B-B14F-4D97-AF65-F5344CB8AC3E}">
        <p14:creationId xmlns:p14="http://schemas.microsoft.com/office/powerpoint/2010/main" val="266426076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ão">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o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Ion</Template>
  <TotalTime>1222</TotalTime>
  <Words>800</Words>
  <Application>Microsoft Office PowerPoint</Application>
  <PresentationFormat>Ecrã Panorâmico</PresentationFormat>
  <Paragraphs>131</Paragraphs>
  <Slides>14</Slides>
  <Notes>1</Notes>
  <HiddenSlides>0</HiddenSlides>
  <MMClips>0</MMClips>
  <ScaleCrop>false</ScaleCrop>
  <HeadingPairs>
    <vt:vector size="6" baseType="variant">
      <vt:variant>
        <vt:lpstr>Tipos de letra usados</vt:lpstr>
      </vt:variant>
      <vt:variant>
        <vt:i4>5</vt:i4>
      </vt:variant>
      <vt:variant>
        <vt:lpstr>Tema</vt:lpstr>
      </vt:variant>
      <vt:variant>
        <vt:i4>1</vt:i4>
      </vt:variant>
      <vt:variant>
        <vt:lpstr>Títulos dos diapositivos</vt:lpstr>
      </vt:variant>
      <vt:variant>
        <vt:i4>14</vt:i4>
      </vt:variant>
    </vt:vector>
  </HeadingPairs>
  <TitlesOfParts>
    <vt:vector size="20" baseType="lpstr">
      <vt:lpstr>Arial</vt:lpstr>
      <vt:lpstr>Calibri</vt:lpstr>
      <vt:lpstr>Century Gothic</vt:lpstr>
      <vt:lpstr>Times New Roman</vt:lpstr>
      <vt:lpstr>Wingdings 3</vt:lpstr>
      <vt:lpstr>Ião</vt:lpstr>
      <vt:lpstr>“FIFTEEN YEARS” OF EXPERIENCE IN EDUCATION FOR SUSTAINABLE DEVELOPMENT</vt:lpstr>
      <vt:lpstr>INTRODUCTION (i)</vt:lpstr>
      <vt:lpstr>INTRODUCTION (ii)</vt:lpstr>
      <vt:lpstr>METHODS</vt:lpstr>
      <vt:lpstr>RESULTS &amp; DISCUSSION (i)</vt:lpstr>
      <vt:lpstr>RESULTS &amp; DISCUSSION (ii)</vt:lpstr>
      <vt:lpstr>RESULTS &amp; DISCUSSION (iii)</vt:lpstr>
      <vt:lpstr>RESULTS &amp; DISCUSSION (iv)</vt:lpstr>
      <vt:lpstr>Apresentação do PowerPoint</vt:lpstr>
      <vt:lpstr>Apresentação do PowerPoint</vt:lpstr>
      <vt:lpstr>Apresentação do PowerPoint</vt:lpstr>
      <vt:lpstr>Apresentação do PowerPoint</vt:lpstr>
      <vt:lpstr>CONCLUSIONS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FIFTEEN YEARS OF EXPERIENCE IN EDUCATION FOR SUSTAINABLE DEVELOPMENT</dc:title>
  <dc:creator>Vítor Manteigas</dc:creator>
  <cp:lastModifiedBy>Vítor Manteigas</cp:lastModifiedBy>
  <cp:revision>69</cp:revision>
  <cp:lastPrinted>2016-10-12T12:38:13Z</cp:lastPrinted>
  <dcterms:created xsi:type="dcterms:W3CDTF">2016-10-04T20:39:40Z</dcterms:created>
  <dcterms:modified xsi:type="dcterms:W3CDTF">2016-10-20T21:38:55Z</dcterms:modified>
</cp:coreProperties>
</file>