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19"/>
  </p:notesMasterIdLst>
  <p:sldIdLst>
    <p:sldId id="256" r:id="rId2"/>
    <p:sldId id="257" r:id="rId3"/>
    <p:sldId id="278" r:id="rId4"/>
    <p:sldId id="258" r:id="rId5"/>
    <p:sldId id="279" r:id="rId6"/>
    <p:sldId id="259" r:id="rId7"/>
    <p:sldId id="263" r:id="rId8"/>
    <p:sldId id="260" r:id="rId9"/>
    <p:sldId id="266" r:id="rId10"/>
    <p:sldId id="280" r:id="rId11"/>
    <p:sldId id="271" r:id="rId12"/>
    <p:sldId id="272" r:id="rId13"/>
    <p:sldId id="277" r:id="rId14"/>
    <p:sldId id="261" r:id="rId15"/>
    <p:sldId id="281" r:id="rId16"/>
    <p:sldId id="282" r:id="rId17"/>
    <p:sldId id="262" r:id="rId1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aweesubPsyCU09" initials="TeePsy09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C5"/>
    <a:srgbClr val="F4FF8F"/>
    <a:srgbClr val="CC99FF"/>
    <a:srgbClr val="A5BCD7"/>
    <a:srgbClr val="B7D4FF"/>
    <a:srgbClr val="FFB3B3"/>
    <a:srgbClr val="D5FEFF"/>
    <a:srgbClr val="EDC5FF"/>
    <a:srgbClr val="A3A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3" autoAdjust="0"/>
    <p:restoredTop sz="93010" autoAdjust="0"/>
  </p:normalViewPr>
  <p:slideViewPr>
    <p:cSldViewPr>
      <p:cViewPr varScale="1">
        <p:scale>
          <a:sx n="92" d="100"/>
          <a:sy n="92" d="100"/>
        </p:scale>
        <p:origin x="10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eePsyCU09NB\Desktop\Ass_Re_Job\Protein%20assay\7%20species%20protein%20concentrati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eePsyCU09NB\Desktop\Ass_Re_Job\peptide%20prediction\Result%20from%20Analyze\pic\2.%20Compare%20Peptide%20Tab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Protein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concentration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(µg/µl)</a:t>
            </a:r>
          </a:p>
        </c:rich>
      </c:tx>
      <c:layout>
        <c:manualLayout>
          <c:xMode val="edge"/>
          <c:yMode val="edge"/>
          <c:x val="0.27815381624263968"/>
          <c:y val="0.92042724419508948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4917092545272753E-2"/>
          <c:y val="4.7633596267081441E-2"/>
          <c:w val="0.91171397622486394"/>
          <c:h val="0.803568483710143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Protein cencentration (µg/µl)</c:v>
                </c:pt>
              </c:strCache>
            </c:strRef>
          </c:tx>
          <c:invertIfNegative val="0"/>
          <c:cat>
            <c:strRef>
              <c:f>Sheet1!$A$2:$A$8</c:f>
              <c:strCache>
                <c:ptCount val="7"/>
                <c:pt idx="0">
                  <c:v>AF</c:v>
                </c:pt>
                <c:pt idx="1">
                  <c:v>PC</c:v>
                </c:pt>
                <c:pt idx="2">
                  <c:v>CS</c:v>
                </c:pt>
                <c:pt idx="3">
                  <c:v>SS</c:v>
                </c:pt>
                <c:pt idx="4">
                  <c:v>HD</c:v>
                </c:pt>
                <c:pt idx="5">
                  <c:v>CF</c:v>
                </c:pt>
                <c:pt idx="6">
                  <c:v>HP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</c:v>
                </c:pt>
                <c:pt idx="1">
                  <c:v>1.57</c:v>
                </c:pt>
                <c:pt idx="2">
                  <c:v>1.01</c:v>
                </c:pt>
                <c:pt idx="3">
                  <c:v>1.98</c:v>
                </c:pt>
                <c:pt idx="4">
                  <c:v>1.58</c:v>
                </c:pt>
                <c:pt idx="5">
                  <c:v>1.21</c:v>
                </c:pt>
                <c:pt idx="6">
                  <c:v>1.42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F88-43C2-A301-BAB466A1D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451256"/>
        <c:axId val="175481456"/>
      </c:barChart>
      <c:catAx>
        <c:axId val="17545125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175481456"/>
        <c:crosses val="autoZero"/>
        <c:auto val="1"/>
        <c:lblAlgn val="ctr"/>
        <c:lblOffset val="100"/>
        <c:noMultiLvlLbl val="0"/>
      </c:catAx>
      <c:valAx>
        <c:axId val="175481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4512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peptide sequence</c:v>
                </c:pt>
              </c:strCache>
            </c:strRef>
          </c:tx>
          <c:invertIfNegative val="0"/>
          <c:cat>
            <c:strRef>
              <c:f>Sheet1!$B$1:$H$1</c:f>
              <c:strCache>
                <c:ptCount val="7"/>
                <c:pt idx="0">
                  <c:v>AF</c:v>
                </c:pt>
                <c:pt idx="1">
                  <c:v>PO</c:v>
                </c:pt>
                <c:pt idx="2">
                  <c:v>CS</c:v>
                </c:pt>
                <c:pt idx="3">
                  <c:v>SS</c:v>
                </c:pt>
                <c:pt idx="4">
                  <c:v>HD</c:v>
                </c:pt>
                <c:pt idx="5">
                  <c:v>CF</c:v>
                </c:pt>
                <c:pt idx="6">
                  <c:v>HP</c:v>
                </c:pt>
              </c:strCache>
            </c:strRef>
          </c:cat>
          <c:val>
            <c:numRef>
              <c:f>Sheet1!$B$2:$H$2</c:f>
              <c:numCache>
                <c:formatCode>#,##0</c:formatCode>
                <c:ptCount val="7"/>
                <c:pt idx="0">
                  <c:v>2731</c:v>
                </c:pt>
                <c:pt idx="1">
                  <c:v>2415</c:v>
                </c:pt>
                <c:pt idx="2">
                  <c:v>2360</c:v>
                </c:pt>
                <c:pt idx="3">
                  <c:v>2415</c:v>
                </c:pt>
                <c:pt idx="4">
                  <c:v>2404</c:v>
                </c:pt>
                <c:pt idx="5">
                  <c:v>2393</c:v>
                </c:pt>
                <c:pt idx="6">
                  <c:v>2396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A6-45DB-88FD-4D24020F7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407528"/>
        <c:axId val="175840848"/>
      </c:barChart>
      <c:catAx>
        <c:axId val="1754075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latin typeface="Times New Roman" pitchFamily="18" charset="0"/>
              </a:defRPr>
            </a:pPr>
            <a:endParaRPr lang="en-US"/>
          </a:p>
        </c:txPr>
        <c:crossAx val="175840848"/>
        <c:crosses val="autoZero"/>
        <c:auto val="1"/>
        <c:lblAlgn val="ctr"/>
        <c:lblOffset val="100"/>
        <c:noMultiLvlLbl val="0"/>
      </c:catAx>
      <c:valAx>
        <c:axId val="175840848"/>
        <c:scaling>
          <c:orientation val="minMax"/>
        </c:scaling>
        <c:delete val="0"/>
        <c:axPos val="l"/>
        <c:numFmt formatCode="#,##0" sourceLinked="1"/>
        <c:majorTickMark val="out"/>
        <c:minorTickMark val="none"/>
        <c:tickLblPos val="nextTo"/>
        <c:crossAx val="175407528"/>
        <c:crosses val="autoZero"/>
        <c:crossBetween val="between"/>
      </c:valAx>
      <c:spPr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ysClr val="window" lastClr="FFFFFF"/>
    </a:solidFill>
    <a:ln>
      <a:solidFill>
        <a:schemeClr val="bg1"/>
      </a:solidFill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2CB9EF-3AB6-4AE7-AA5E-B6BC4530402A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B7FEC9-A961-4FE8-9C85-0F719C8BC98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40859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B7FEC9-A961-4FE8-9C85-0F719C8BC982}" type="slidenum">
              <a:rPr lang="th-TH" smtClean="0"/>
              <a:t>13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36756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480981F-14B4-44FD-971D-F193931FDBD1}" type="datetimeFigureOut">
              <a:rPr lang="th-TH" smtClean="0"/>
              <a:t>20/05/60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E517FE9-8928-43FE-8CB8-70CC673EF729}" type="slidenum">
              <a:rPr lang="th-TH" smtClean="0"/>
              <a:t>‹#›</a:t>
            </a:fld>
            <a:endParaRPr lang="th-TH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2708920"/>
            <a:ext cx="7704856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latin typeface="Times New Roman" pitchFamily="18" charset="0"/>
                <a:cs typeface="Times New Roman" pitchFamily="18" charset="0"/>
              </a:rPr>
              <a:t>Comparative peptidome analysis  of the mucus from seven gastropod species.</a:t>
            </a:r>
          </a:p>
          <a:p>
            <a:pPr algn="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</a:rPr>
              <a:t>Viroj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u="sng" dirty="0" err="1" smtClean="0">
                <a:latin typeface="Times New Roman" pitchFamily="18" charset="0"/>
                <a:cs typeface="Times New Roman" pitchFamily="18" charset="0"/>
              </a:rPr>
              <a:t>Tachapuripunya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Sittiruk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Roytrakul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Pramote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Chuamnanpuen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Teerasak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E-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kobon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600" dirty="0">
                <a:latin typeface="Times New Roman" pitchFamily="18" charset="0"/>
              </a:rPr>
              <a:t>National Center for Genetic Engineering and Biotechnology, </a:t>
            </a:r>
            <a:r>
              <a:rPr lang="en-US" sz="1600" dirty="0" err="1" smtClean="0">
                <a:latin typeface="Times New Roman" pitchFamily="18" charset="0"/>
              </a:rPr>
              <a:t>Thaniland</a:t>
            </a:r>
            <a:endParaRPr lang="en-US" sz="1600" dirty="0" smtClean="0">
              <a:latin typeface="Times New Roman" pitchFamily="18" charset="0"/>
            </a:endParaRPr>
          </a:p>
          <a:p>
            <a:pPr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Bioinformatics and Systems Biology Unit, Computational Biomodelling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Laboratory for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Agricultural and Technology (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CBLAST), Thailand</a:t>
            </a:r>
            <a:endParaRPr lang="en-US" sz="1600" dirty="0">
              <a:latin typeface="Times New Roman" pitchFamily="18" charset="0"/>
            </a:endParaRPr>
          </a:p>
          <a:p>
            <a:pPr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Department of Zoology, Faculty of Science, Kasetsart University, Thailand</a:t>
            </a:r>
          </a:p>
          <a:p>
            <a:pPr algn="r"/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Department of Genetics, Faculty of Science, Kasetsart University, Thailand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TeePsyCU09NB\Desktop\IPC\Pic\Logo, Banner, Staff\logo KU e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06" y="228391"/>
            <a:ext cx="1132535" cy="114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TeePsyCU09NB\Desktop\Ass_Re_Job\Paper 1stJob\Pic\CBLA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205" y="350918"/>
            <a:ext cx="2442101" cy="102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3971" y="304213"/>
            <a:ext cx="1856234" cy="111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2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332656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7" y="1196752"/>
            <a:ext cx="8755474" cy="36394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Snails and Slugs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- Phylum Mollusca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Class Gastropoda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- Various habitats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- Quick adaptation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reproduction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	- Some are agricultural pests</a:t>
            </a:r>
          </a:p>
          <a:p>
            <a:r>
              <a:rPr lang="en-US" sz="105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</a:rPr>
              <a:t>- Mucus</a:t>
            </a:r>
          </a:p>
          <a:p>
            <a:r>
              <a:rPr lang="en-US" sz="2000" dirty="0">
                <a:latin typeface="Times New Roman" pitchFamily="18" charset="0"/>
              </a:rPr>
              <a:t>	- Sticky and resilience like </a:t>
            </a:r>
            <a:r>
              <a:rPr lang="en-US" sz="2000" dirty="0" smtClean="0">
                <a:latin typeface="Times New Roman" pitchFamily="18" charset="0"/>
              </a:rPr>
              <a:t>glue</a:t>
            </a:r>
            <a:endParaRPr lang="en-US" sz="2000" dirty="0">
              <a:latin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</a:rPr>
              <a:t>	- help snails and slugs locomotion, defense against infection, etc.</a:t>
            </a:r>
          </a:p>
          <a:p>
            <a:r>
              <a:rPr lang="en-US" sz="2000" dirty="0">
                <a:latin typeface="Times New Roman" pitchFamily="18" charset="0"/>
              </a:rPr>
              <a:t>	- Within-species communication and reproductive </a:t>
            </a:r>
            <a:r>
              <a:rPr lang="en-US" sz="2000" dirty="0" smtClean="0">
                <a:latin typeface="Times New Roman" pitchFamily="18" charset="0"/>
              </a:rPr>
              <a:t>attraction (Chase, 2007)</a:t>
            </a:r>
            <a:endParaRPr lang="en-US" sz="2000" dirty="0">
              <a:latin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</a:rPr>
              <a:t>	- Wound-healing properties on damaged </a:t>
            </a:r>
            <a:r>
              <a:rPr lang="en-US" sz="2000" dirty="0" smtClean="0">
                <a:latin typeface="Times New Roman" pitchFamily="18" charset="0"/>
              </a:rPr>
              <a:t>shells (</a:t>
            </a:r>
            <a:r>
              <a:rPr lang="en-US" sz="2000" dirty="0" err="1" smtClean="0">
                <a:latin typeface="Times New Roman" pitchFamily="18" charset="0"/>
              </a:rPr>
              <a:t>Wagge</a:t>
            </a:r>
            <a:r>
              <a:rPr lang="en-US" sz="2000" dirty="0" smtClean="0">
                <a:latin typeface="Times New Roman" pitchFamily="18" charset="0"/>
              </a:rPr>
              <a:t>, 1951)</a:t>
            </a:r>
            <a:endParaRPr lang="en-US" sz="2000" dirty="0">
              <a:latin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04" y="4907791"/>
            <a:ext cx="2438400" cy="121920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824" y="4797152"/>
            <a:ext cx="1944216" cy="1439935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743" y="4797695"/>
            <a:ext cx="1990649" cy="1439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9512" y="6309320"/>
            <a:ext cx="82089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itchFamily="18" charset="0"/>
              </a:rPr>
              <a:t>	  </a:t>
            </a:r>
            <a:r>
              <a:rPr lang="en-US" sz="1400" i="1" dirty="0">
                <a:latin typeface="Times New Roman" pitchFamily="18" charset="0"/>
              </a:rPr>
              <a:t>Achatina fulica           Semperula siamensis </a:t>
            </a:r>
            <a:r>
              <a:rPr lang="en-US" sz="1400" dirty="0">
                <a:latin typeface="Times New Roman" pitchFamily="18" charset="0"/>
              </a:rPr>
              <a:t>and </a:t>
            </a:r>
            <a:r>
              <a:rPr lang="en-US" sz="1400" i="1" dirty="0">
                <a:latin typeface="Times New Roman" pitchFamily="18" charset="0"/>
              </a:rPr>
              <a:t>Cryptozona siamensis    Pomatia canaliculata</a:t>
            </a:r>
          </a:p>
          <a:p>
            <a:r>
              <a:rPr lang="en-US" sz="1400" dirty="0">
                <a:latin typeface="Times New Roman" pitchFamily="18" charset="0"/>
              </a:rPr>
              <a:t>Ref:       </a:t>
            </a:r>
            <a:r>
              <a:rPr lang="th-TH" sz="1400" dirty="0">
                <a:latin typeface="Times New Roman" pitchFamily="18" charset="0"/>
              </a:rPr>
              <a:t>   </a:t>
            </a:r>
            <a:r>
              <a:rPr lang="en-US" sz="1100" dirty="0">
                <a:latin typeface="Times New Roman" pitchFamily="18" charset="0"/>
              </a:rPr>
              <a:t>https://upload.wikimedia.org                  </a:t>
            </a:r>
            <a:r>
              <a:rPr lang="th-TH" sz="1100" dirty="0">
                <a:latin typeface="Times New Roman" pitchFamily="18" charset="0"/>
              </a:rPr>
              <a:t>                         </a:t>
            </a:r>
            <a:r>
              <a:rPr lang="en-US" sz="1100" dirty="0">
                <a:latin typeface="Times New Roman" pitchFamily="18" charset="0"/>
              </a:rPr>
              <a:t>http://www.siamensis.org                 </a:t>
            </a:r>
            <a:r>
              <a:rPr lang="th-TH" sz="1100" dirty="0">
                <a:latin typeface="Times New Roman" pitchFamily="18" charset="0"/>
              </a:rPr>
              <a:t>                </a:t>
            </a:r>
            <a:r>
              <a:rPr lang="en-US" sz="1100" dirty="0">
                <a:latin typeface="Times New Roman" pitchFamily="18" charset="0"/>
              </a:rPr>
              <a:t>http://axcela.lonza.com/                </a:t>
            </a:r>
            <a:endParaRPr lang="th-TH" sz="1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72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1313" y="1241465"/>
            <a:ext cx="8420126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- Mucus composition</a:t>
            </a:r>
          </a:p>
          <a:p>
            <a:r>
              <a:rPr lang="en-US" sz="2000" dirty="0">
                <a:latin typeface="Times New Roman" pitchFamily="18" charset="0"/>
              </a:rPr>
              <a:t>	- Mostly water with proteins, carbohydrates, and minerals</a:t>
            </a:r>
          </a:p>
          <a:p>
            <a:r>
              <a:rPr lang="en-US" sz="2000" dirty="0">
                <a:latin typeface="Times New Roman" pitchFamily="18" charset="0"/>
              </a:rPr>
              <a:t>	- </a:t>
            </a:r>
            <a:r>
              <a:rPr lang="en-GB" sz="2000" dirty="0">
                <a:latin typeface="Times New Roman" pitchFamily="18" charset="0"/>
              </a:rPr>
              <a:t>Several bioactive molecules: </a:t>
            </a:r>
            <a:r>
              <a:rPr lang="en-GB" sz="2000" dirty="0" err="1" smtClean="0">
                <a:latin typeface="Times New Roman" pitchFamily="18" charset="0"/>
              </a:rPr>
              <a:t>achatinin</a:t>
            </a:r>
            <a:r>
              <a:rPr lang="en-GB" sz="2000" dirty="0" smtClean="0">
                <a:latin typeface="Times New Roman" pitchFamily="18" charset="0"/>
              </a:rPr>
              <a:t>, </a:t>
            </a:r>
            <a:r>
              <a:rPr lang="en-GB" sz="2000" dirty="0" err="1" smtClean="0">
                <a:latin typeface="Times New Roman" pitchFamily="18" charset="0"/>
              </a:rPr>
              <a:t>mytimacin</a:t>
            </a:r>
            <a:r>
              <a:rPr lang="en-GB" sz="2000" dirty="0" smtClean="0">
                <a:latin typeface="Times New Roman" pitchFamily="18" charset="0"/>
              </a:rPr>
              <a:t>-AF, </a:t>
            </a:r>
            <a:r>
              <a:rPr lang="en-GB" sz="2000" dirty="0">
                <a:latin typeface="Times New Roman" pitchFamily="18" charset="0"/>
              </a:rPr>
              <a:t>etc. </a:t>
            </a:r>
            <a:endParaRPr lang="en-GB" sz="2000" dirty="0" smtClean="0">
              <a:latin typeface="Times New Roman" pitchFamily="18" charset="0"/>
            </a:endParaRPr>
          </a:p>
          <a:p>
            <a:r>
              <a:rPr lang="en-GB" sz="2000" dirty="0">
                <a:latin typeface="Times New Roman" pitchFamily="18" charset="0"/>
              </a:rPr>
              <a:t>	</a:t>
            </a:r>
            <a:r>
              <a:rPr lang="en-GB" sz="2000" dirty="0" smtClean="0">
                <a:latin typeface="Times New Roman" pitchFamily="18" charset="0"/>
              </a:rPr>
              <a:t>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Biwas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et al.,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2000</a:t>
            </a:r>
            <a:r>
              <a:rPr lang="en-GB" sz="2000" dirty="0" smtClean="0">
                <a:latin typeface="Times New Roman" pitchFamily="18" charset="0"/>
              </a:rPr>
              <a:t>)</a:t>
            </a:r>
            <a:endParaRPr lang="th-TH" sz="2000" dirty="0">
              <a:latin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</a:rPr>
              <a:t>	- Applications in pharmaceutical medical and cosmetic products</a:t>
            </a:r>
          </a:p>
          <a:p>
            <a:endParaRPr lang="en-US" sz="2000" dirty="0">
              <a:latin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</a:rPr>
              <a:t>Do mucus secreted from different gastropod species have peptides </a:t>
            </a:r>
          </a:p>
          <a:p>
            <a:r>
              <a:rPr lang="en-US" sz="2400" dirty="0">
                <a:latin typeface="Times New Roman" pitchFamily="18" charset="0"/>
              </a:rPr>
              <a:t>or proteins in common?</a:t>
            </a:r>
            <a:br>
              <a:rPr lang="en-US" sz="2400" dirty="0">
                <a:latin typeface="Times New Roman" pitchFamily="18" charset="0"/>
              </a:rPr>
            </a:br>
            <a:endParaRPr lang="th-TH" sz="2400" dirty="0">
              <a:latin typeface="Times New Roman" pitchFamily="18" charset="0"/>
            </a:endParaRPr>
          </a:p>
        </p:txBody>
      </p:sp>
      <p:pic>
        <p:nvPicPr>
          <p:cNvPr id="1026" name="Picture 2" descr="C:\Users\TeePsyCU09NB\Desktop\Ass_Re_Job\Paper 1stJob\Pic\Cyclophorus fulgulatus 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5085184"/>
            <a:ext cx="3312368" cy="103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eePsyCU09NB\Desktop\Ass_Re_Job\Paper 1stJob\Pic\Hemiplecta distincta 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319917"/>
            <a:ext cx="1989462" cy="1779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TeePsyCU09NB\Desktop\Ass_Re_Job\Paper 1stJob\Pic\Helix pomatia 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07046"/>
            <a:ext cx="2088232" cy="139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1" y="6237312"/>
            <a:ext cx="87762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itchFamily="18" charset="0"/>
              </a:rPr>
              <a:t>                </a:t>
            </a:r>
            <a:r>
              <a:rPr lang="en-US" sz="1400" i="1" dirty="0" err="1">
                <a:latin typeface="Times New Roman" pitchFamily="18" charset="0"/>
              </a:rPr>
              <a:t>Cyclophorus</a:t>
            </a:r>
            <a:r>
              <a:rPr lang="en-US" sz="1400" i="1" dirty="0">
                <a:latin typeface="Times New Roman" pitchFamily="18" charset="0"/>
              </a:rPr>
              <a:t> </a:t>
            </a:r>
            <a:r>
              <a:rPr lang="en-US" sz="1400" i="1" dirty="0" err="1">
                <a:latin typeface="Times New Roman" pitchFamily="18" charset="0"/>
              </a:rPr>
              <a:t>fulguratus</a:t>
            </a:r>
            <a:r>
              <a:rPr lang="en-US" sz="1400" i="1" dirty="0">
                <a:latin typeface="Times New Roman" pitchFamily="18" charset="0"/>
              </a:rPr>
              <a:t>                                 Hemiplecta distincta                          Helix pomatia</a:t>
            </a:r>
            <a:endParaRPr lang="en-US" sz="1400" dirty="0">
              <a:latin typeface="Times New Roman" pitchFamily="18" charset="0"/>
            </a:endParaRPr>
          </a:p>
          <a:p>
            <a:r>
              <a:rPr lang="en-US" sz="1400" dirty="0">
                <a:latin typeface="Times New Roman" pitchFamily="18" charset="0"/>
              </a:rPr>
              <a:t>Ref :          </a:t>
            </a:r>
            <a:r>
              <a:rPr lang="en-US" sz="1100" dirty="0">
                <a:latin typeface="Times New Roman" pitchFamily="18" charset="0"/>
              </a:rPr>
              <a:t>http://www.discoverlife.org                                          http://s568.photobucket.com                        https://upload.wikimedia.org</a:t>
            </a:r>
            <a:endParaRPr lang="th-TH" sz="11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03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Objective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55576" y="1628800"/>
            <a:ext cx="79208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To extract </a:t>
            </a:r>
            <a:r>
              <a:rPr lang="en-GB" sz="2400" dirty="0">
                <a:latin typeface="Times New Roman" pitchFamily="18" charset="0"/>
                <a:cs typeface="Times New Roman" pitchFamily="18" charset="0"/>
              </a:rPr>
              <a:t>mucus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characterize peptidomes from the mucus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seven gastropod species.</a:t>
            </a:r>
            <a:endParaRPr lang="th-TH" sz="24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35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2" name="ลูกศรขวา 1"/>
          <p:cNvSpPr/>
          <p:nvPr/>
        </p:nvSpPr>
        <p:spPr>
          <a:xfrm>
            <a:off x="1475657" y="3342698"/>
            <a:ext cx="6264696" cy="478034"/>
          </a:xfrm>
          <a:prstGeom prst="rightArrow">
            <a:avLst/>
          </a:prstGeom>
          <a:gradFill>
            <a:gsLst>
              <a:gs pos="63000">
                <a:schemeClr val="accent2">
                  <a:lumMod val="40000"/>
                  <a:lumOff val="60000"/>
                </a:schemeClr>
              </a:gs>
              <a:gs pos="0">
                <a:schemeClr val="accent6">
                  <a:lumMod val="60000"/>
                  <a:lumOff val="40000"/>
                </a:schemeClr>
              </a:gs>
              <a:gs pos="30000">
                <a:schemeClr val="accent5">
                  <a:lumMod val="40000"/>
                  <a:lumOff val="6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สี่เหลี่ยมผืนผ้ามุมมน 2"/>
          <p:cNvSpPr/>
          <p:nvPr/>
        </p:nvSpPr>
        <p:spPr>
          <a:xfrm>
            <a:off x="1032115" y="1520395"/>
            <a:ext cx="1440160" cy="162057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itchFamily="18" charset="0"/>
              </a:rPr>
              <a:t>Gastropod mucus extraction</a:t>
            </a:r>
            <a:endParaRPr lang="th-TH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2692418" y="1520395"/>
            <a:ext cx="1724074" cy="1620573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Mucus protein quantification Lowry assay</a:t>
            </a:r>
            <a:endParaRPr lang="th-TH" sz="18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4704523" y="1520395"/>
            <a:ext cx="1692783" cy="1620573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Separation of the mucus samples by 1D-SDS-PAGE</a:t>
            </a:r>
            <a:endParaRPr lang="th-TH" sz="18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6648739" y="1520394"/>
            <a:ext cx="1523661" cy="162057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Gel image analysis by Gel analyzer Program</a:t>
            </a:r>
            <a:endParaRPr lang="th-TH" sz="18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5" name="สี่เหลี่ยมผืนผ้ามุมมน 14"/>
          <p:cNvSpPr/>
          <p:nvPr/>
        </p:nvSpPr>
        <p:spPr>
          <a:xfrm>
            <a:off x="2051720" y="3991307"/>
            <a:ext cx="1445658" cy="162057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In-gel trypsin digestion</a:t>
            </a:r>
            <a:endParaRPr lang="th-TH" sz="20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6" name="สี่เหลี่ยมผืนผ้ามุมมน 15"/>
          <p:cNvSpPr/>
          <p:nvPr/>
        </p:nvSpPr>
        <p:spPr>
          <a:xfrm>
            <a:off x="3809364" y="4005064"/>
            <a:ext cx="1416206" cy="1606815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Peptide identification by LC-MS/MS</a:t>
            </a:r>
            <a:endParaRPr lang="th-TH" sz="18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5585610" y="4021011"/>
            <a:ext cx="1529872" cy="1590867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Comparative peptidome analysis using R</a:t>
            </a:r>
            <a:endParaRPr lang="th-TH" sz="180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25" name="ลูกศรขวา 24"/>
          <p:cNvSpPr/>
          <p:nvPr/>
        </p:nvSpPr>
        <p:spPr>
          <a:xfrm>
            <a:off x="2573250" y="5905843"/>
            <a:ext cx="4176464" cy="475858"/>
          </a:xfrm>
          <a:prstGeom prst="rightArrow">
            <a:avLst/>
          </a:prstGeom>
          <a:gradFill>
            <a:gsLst>
              <a:gs pos="0">
                <a:srgbClr val="FFC5C5"/>
              </a:gs>
              <a:gs pos="50000">
                <a:schemeClr val="tx2">
                  <a:lumMod val="40000"/>
                  <a:lumOff val="6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1032115" y="3397049"/>
            <a:ext cx="300082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12700">
                  <a:noFill/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th-TH" sz="1800" b="1" dirty="0">
              <a:ln w="12700">
                <a:noFill/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8" name="สี่เหลี่ยมผืนผ้า 17"/>
          <p:cNvSpPr/>
          <p:nvPr/>
        </p:nvSpPr>
        <p:spPr>
          <a:xfrm>
            <a:off x="7872317" y="3397049"/>
            <a:ext cx="30008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19050">
                  <a:noFill/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th-TH" sz="1800" b="1" dirty="0">
              <a:ln w="19050">
                <a:noFill/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2048514" y="5959106"/>
            <a:ext cx="306495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dirty="0">
                <a:ln w="18415" cmpd="sng">
                  <a:noFill/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th-TH" sz="1800" dirty="0">
              <a:ln w="18415" cmpd="sng">
                <a:noFill/>
                <a:prstDash val="solid"/>
              </a:ln>
              <a:solidFill>
                <a:srgbClr val="C0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20" name="สี่เหลี่ยมผืนผ้า 19"/>
          <p:cNvSpPr/>
          <p:nvPr/>
        </p:nvSpPr>
        <p:spPr>
          <a:xfrm>
            <a:off x="6815399" y="5959106"/>
            <a:ext cx="300083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800" b="1" dirty="0">
                <a:ln w="17780" cmpd="sng">
                  <a:noFill/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</a:rPr>
              <a:t>7</a:t>
            </a:r>
            <a:endParaRPr lang="th-TH" sz="1800" b="1" dirty="0">
              <a:ln w="17780" cmpd="sng">
                <a:noFill/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772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Materials and Methods: Gastropod samples</a:t>
            </a:r>
            <a:endParaRPr lang="th-TH" sz="3200" b="1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610" y="1196752"/>
            <a:ext cx="80678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- 5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Heterobranchs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&amp; 2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Caenogastropods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 Samples were washed and cleaned before mucus extraction.</a:t>
            </a: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136220"/>
              </p:ext>
            </p:extLst>
          </p:nvPr>
        </p:nvGraphicFramePr>
        <p:xfrm>
          <a:off x="255293" y="2163995"/>
          <a:ext cx="8715887" cy="414532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06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75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717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0623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368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No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Scientific name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Group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Place of collection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2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effectLst/>
                        </a:rPr>
                        <a:t>Achatina</a:t>
                      </a:r>
                      <a:r>
                        <a:rPr lang="en-US" sz="1200" i="1" dirty="0">
                          <a:effectLst/>
                        </a:rPr>
                        <a:t> </a:t>
                      </a:r>
                      <a:r>
                        <a:rPr lang="en-US" sz="1200" i="1" dirty="0" err="1">
                          <a:effectLst/>
                        </a:rPr>
                        <a:t>fulica</a:t>
                      </a:r>
                      <a:r>
                        <a:rPr lang="en-US" sz="1200" i="1" dirty="0">
                          <a:effectLst/>
                        </a:rPr>
                        <a:t> </a:t>
                      </a:r>
                      <a:endParaRPr lang="en-US" sz="105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Heterobranchia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A garden at Faculty of Science, Kasetsart University, Bangkok, Thailand 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2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2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effectLst/>
                        </a:rPr>
                        <a:t>Pomacea</a:t>
                      </a:r>
                      <a:r>
                        <a:rPr lang="en-US" sz="1200" i="1" dirty="0">
                          <a:effectLst/>
                        </a:rPr>
                        <a:t> </a:t>
                      </a:r>
                      <a:r>
                        <a:rPr lang="en-US" sz="1200" i="1" dirty="0" err="1">
                          <a:effectLst/>
                        </a:rPr>
                        <a:t>canaliculata</a:t>
                      </a:r>
                      <a:endParaRPr lang="en-US" sz="105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Caenogastropoda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A canal near Faculty of Science, Kasetsart University, Bangkok, Thailand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29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3</a:t>
                      </a:r>
                      <a:endParaRPr lang="en-US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Cryptozona siamensis</a:t>
                      </a:r>
                      <a:endParaRPr lang="en-US" sz="1050" i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05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Heterobranchia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Sakaerat Environmental Research Station Sakaerat Biosphere Reserves</a:t>
                      </a:r>
                      <a:r>
                        <a:rPr lang="en-GB" sz="1200">
                          <a:effectLst/>
                        </a:rPr>
                        <a:t>, Nakhon Ratchasima, Thailand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53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Semperula siamensis</a:t>
                      </a:r>
                      <a:endParaRPr lang="en-US" sz="105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Heterobranchia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A tree shop, Patumthani, Thailand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37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5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Hemiplecta distincta</a:t>
                      </a:r>
                      <a:endParaRPr lang="en-US" sz="105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Heterobranchia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Chet Khot-Pong Kon Sao Nature Study Centre</a:t>
                      </a:r>
                      <a:r>
                        <a:rPr lang="en-GB" sz="1200">
                          <a:effectLst/>
                        </a:rPr>
                        <a:t>, Saraburi, Thailand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8290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6</a:t>
                      </a:r>
                      <a:endParaRPr lang="en-US" sz="10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Cyclophorus </a:t>
                      </a:r>
                      <a:r>
                        <a:rPr lang="en-US" sz="1200" i="1" dirty="0" err="1">
                          <a:effectLst/>
                        </a:rPr>
                        <a:t>fulguratus</a:t>
                      </a:r>
                      <a:endParaRPr lang="en-US" sz="1050" i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05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Caenogastropoda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Sakaerat Environmental Research Station Sakaerat Biosphere Reserves</a:t>
                      </a:r>
                      <a:r>
                        <a:rPr lang="en-GB" sz="1200">
                          <a:effectLst/>
                        </a:rPr>
                        <a:t>, Nakhon Ratchasima, Thailand</a:t>
                      </a:r>
                      <a:endParaRPr lang="en-US" sz="105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368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7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Helix pomatia</a:t>
                      </a:r>
                      <a:endParaRPr lang="en-US" sz="105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Heterobranchia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A garden in Lisbon, Portugal</a:t>
                      </a:r>
                      <a:endParaRPr lang="en-US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535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476672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Materials and Methods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b="1" dirty="0">
                <a:latin typeface="Times New Roman" pitchFamily="18" charset="0"/>
              </a:rPr>
              <a:t>Gastropod mucus extraction by gently disrupt the foot </a:t>
            </a:r>
            <a:r>
              <a:rPr lang="en-US" b="1" dirty="0" smtClean="0">
                <a:latin typeface="Times New Roman" pitchFamily="18" charset="0"/>
              </a:rPr>
              <a:t>tissue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th-TH" b="1" dirty="0">
              <a:latin typeface="Times New Roman" pitchFamily="18" charset="0"/>
            </a:endParaRPr>
          </a:p>
        </p:txBody>
      </p:sp>
      <p:sp>
        <p:nvSpPr>
          <p:cNvPr id="17" name="รูปแบบอิสระ 16"/>
          <p:cNvSpPr/>
          <p:nvPr/>
        </p:nvSpPr>
        <p:spPr>
          <a:xfrm>
            <a:off x="5202070" y="2472295"/>
            <a:ext cx="760020" cy="682831"/>
          </a:xfrm>
          <a:custGeom>
            <a:avLst/>
            <a:gdLst>
              <a:gd name="connsiteX0" fmla="*/ 106878 w 1496291"/>
              <a:gd name="connsiteY0" fmla="*/ 1270660 h 1306286"/>
              <a:gd name="connsiteX1" fmla="*/ 950026 w 1496291"/>
              <a:gd name="connsiteY1" fmla="*/ 510639 h 1306286"/>
              <a:gd name="connsiteX2" fmla="*/ 1140031 w 1496291"/>
              <a:gd name="connsiteY2" fmla="*/ 498764 h 1306286"/>
              <a:gd name="connsiteX3" fmla="*/ 1472540 w 1496291"/>
              <a:gd name="connsiteY3" fmla="*/ 213756 h 1306286"/>
              <a:gd name="connsiteX4" fmla="*/ 1496291 w 1496291"/>
              <a:gd name="connsiteY4" fmla="*/ 11876 h 1306286"/>
              <a:gd name="connsiteX5" fmla="*/ 1223159 w 1496291"/>
              <a:gd name="connsiteY5" fmla="*/ 0 h 1306286"/>
              <a:gd name="connsiteX6" fmla="*/ 855023 w 1496291"/>
              <a:gd name="connsiteY6" fmla="*/ 320634 h 1306286"/>
              <a:gd name="connsiteX7" fmla="*/ 855023 w 1496291"/>
              <a:gd name="connsiteY7" fmla="*/ 475013 h 1306286"/>
              <a:gd name="connsiteX8" fmla="*/ 0 w 1496291"/>
              <a:gd name="connsiteY8" fmla="*/ 1246909 h 1306286"/>
              <a:gd name="connsiteX9" fmla="*/ 59377 w 1496291"/>
              <a:gd name="connsiteY9" fmla="*/ 1306286 h 1306286"/>
              <a:gd name="connsiteX10" fmla="*/ 106878 w 1496291"/>
              <a:gd name="connsiteY10" fmla="*/ 1270660 h 1306286"/>
              <a:gd name="connsiteX0" fmla="*/ 106878 w 1496291"/>
              <a:gd name="connsiteY0" fmla="*/ 1270660 h 1306286"/>
              <a:gd name="connsiteX1" fmla="*/ 961902 w 1496291"/>
              <a:gd name="connsiteY1" fmla="*/ 581891 h 1306286"/>
              <a:gd name="connsiteX2" fmla="*/ 1140031 w 1496291"/>
              <a:gd name="connsiteY2" fmla="*/ 498764 h 1306286"/>
              <a:gd name="connsiteX3" fmla="*/ 1472540 w 1496291"/>
              <a:gd name="connsiteY3" fmla="*/ 213756 h 1306286"/>
              <a:gd name="connsiteX4" fmla="*/ 1496291 w 1496291"/>
              <a:gd name="connsiteY4" fmla="*/ 11876 h 1306286"/>
              <a:gd name="connsiteX5" fmla="*/ 1223159 w 1496291"/>
              <a:gd name="connsiteY5" fmla="*/ 0 h 1306286"/>
              <a:gd name="connsiteX6" fmla="*/ 855023 w 1496291"/>
              <a:gd name="connsiteY6" fmla="*/ 320634 h 1306286"/>
              <a:gd name="connsiteX7" fmla="*/ 855023 w 1496291"/>
              <a:gd name="connsiteY7" fmla="*/ 475013 h 1306286"/>
              <a:gd name="connsiteX8" fmla="*/ 0 w 1496291"/>
              <a:gd name="connsiteY8" fmla="*/ 1246909 h 1306286"/>
              <a:gd name="connsiteX9" fmla="*/ 59377 w 1496291"/>
              <a:gd name="connsiteY9" fmla="*/ 1306286 h 1306286"/>
              <a:gd name="connsiteX10" fmla="*/ 106878 w 1496291"/>
              <a:gd name="connsiteY10" fmla="*/ 1270660 h 1306286"/>
              <a:gd name="connsiteX0" fmla="*/ 118753 w 1496291"/>
              <a:gd name="connsiteY0" fmla="*/ 1365662 h 1365662"/>
              <a:gd name="connsiteX1" fmla="*/ 961902 w 1496291"/>
              <a:gd name="connsiteY1" fmla="*/ 581891 h 1365662"/>
              <a:gd name="connsiteX2" fmla="*/ 1140031 w 1496291"/>
              <a:gd name="connsiteY2" fmla="*/ 498764 h 1365662"/>
              <a:gd name="connsiteX3" fmla="*/ 1472540 w 1496291"/>
              <a:gd name="connsiteY3" fmla="*/ 213756 h 1365662"/>
              <a:gd name="connsiteX4" fmla="*/ 1496291 w 1496291"/>
              <a:gd name="connsiteY4" fmla="*/ 11876 h 1365662"/>
              <a:gd name="connsiteX5" fmla="*/ 1223159 w 1496291"/>
              <a:gd name="connsiteY5" fmla="*/ 0 h 1365662"/>
              <a:gd name="connsiteX6" fmla="*/ 855023 w 1496291"/>
              <a:gd name="connsiteY6" fmla="*/ 320634 h 1365662"/>
              <a:gd name="connsiteX7" fmla="*/ 855023 w 1496291"/>
              <a:gd name="connsiteY7" fmla="*/ 475013 h 1365662"/>
              <a:gd name="connsiteX8" fmla="*/ 0 w 1496291"/>
              <a:gd name="connsiteY8" fmla="*/ 1246909 h 1365662"/>
              <a:gd name="connsiteX9" fmla="*/ 59377 w 1496291"/>
              <a:gd name="connsiteY9" fmla="*/ 1306286 h 1365662"/>
              <a:gd name="connsiteX10" fmla="*/ 118753 w 1496291"/>
              <a:gd name="connsiteY10" fmla="*/ 1365662 h 1365662"/>
              <a:gd name="connsiteX0" fmla="*/ 118753 w 1496291"/>
              <a:gd name="connsiteY0" fmla="*/ 1365662 h 1365662"/>
              <a:gd name="connsiteX1" fmla="*/ 961902 w 1496291"/>
              <a:gd name="connsiteY1" fmla="*/ 581891 h 1365662"/>
              <a:gd name="connsiteX2" fmla="*/ 1175657 w 1496291"/>
              <a:gd name="connsiteY2" fmla="*/ 581891 h 1365662"/>
              <a:gd name="connsiteX3" fmla="*/ 1472540 w 1496291"/>
              <a:gd name="connsiteY3" fmla="*/ 213756 h 1365662"/>
              <a:gd name="connsiteX4" fmla="*/ 1496291 w 1496291"/>
              <a:gd name="connsiteY4" fmla="*/ 11876 h 1365662"/>
              <a:gd name="connsiteX5" fmla="*/ 1223159 w 1496291"/>
              <a:gd name="connsiteY5" fmla="*/ 0 h 1365662"/>
              <a:gd name="connsiteX6" fmla="*/ 855023 w 1496291"/>
              <a:gd name="connsiteY6" fmla="*/ 320634 h 1365662"/>
              <a:gd name="connsiteX7" fmla="*/ 855023 w 1496291"/>
              <a:gd name="connsiteY7" fmla="*/ 475013 h 1365662"/>
              <a:gd name="connsiteX8" fmla="*/ 0 w 1496291"/>
              <a:gd name="connsiteY8" fmla="*/ 1246909 h 1365662"/>
              <a:gd name="connsiteX9" fmla="*/ 59377 w 1496291"/>
              <a:gd name="connsiteY9" fmla="*/ 1306286 h 1365662"/>
              <a:gd name="connsiteX10" fmla="*/ 118753 w 1496291"/>
              <a:gd name="connsiteY10" fmla="*/ 1365662 h 1365662"/>
              <a:gd name="connsiteX0" fmla="*/ 118753 w 1520041"/>
              <a:gd name="connsiteY0" fmla="*/ 1365662 h 1365662"/>
              <a:gd name="connsiteX1" fmla="*/ 961902 w 1520041"/>
              <a:gd name="connsiteY1" fmla="*/ 581891 h 1365662"/>
              <a:gd name="connsiteX2" fmla="*/ 1175657 w 1520041"/>
              <a:gd name="connsiteY2" fmla="*/ 581891 h 1365662"/>
              <a:gd name="connsiteX3" fmla="*/ 1520041 w 1520041"/>
              <a:gd name="connsiteY3" fmla="*/ 237507 h 1365662"/>
              <a:gd name="connsiteX4" fmla="*/ 1496291 w 1520041"/>
              <a:gd name="connsiteY4" fmla="*/ 11876 h 1365662"/>
              <a:gd name="connsiteX5" fmla="*/ 1223159 w 1520041"/>
              <a:gd name="connsiteY5" fmla="*/ 0 h 1365662"/>
              <a:gd name="connsiteX6" fmla="*/ 855023 w 1520041"/>
              <a:gd name="connsiteY6" fmla="*/ 320634 h 1365662"/>
              <a:gd name="connsiteX7" fmla="*/ 855023 w 1520041"/>
              <a:gd name="connsiteY7" fmla="*/ 475013 h 1365662"/>
              <a:gd name="connsiteX8" fmla="*/ 0 w 1520041"/>
              <a:gd name="connsiteY8" fmla="*/ 1246909 h 1365662"/>
              <a:gd name="connsiteX9" fmla="*/ 59377 w 1520041"/>
              <a:gd name="connsiteY9" fmla="*/ 1306286 h 1365662"/>
              <a:gd name="connsiteX10" fmla="*/ 118753 w 1520041"/>
              <a:gd name="connsiteY10" fmla="*/ 1365662 h 136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20041" h="1365662">
                <a:moveTo>
                  <a:pt x="118753" y="1365662"/>
                </a:moveTo>
                <a:lnTo>
                  <a:pt x="961902" y="581891"/>
                </a:lnTo>
                <a:lnTo>
                  <a:pt x="1175657" y="581891"/>
                </a:lnTo>
                <a:lnTo>
                  <a:pt x="1520041" y="237507"/>
                </a:lnTo>
                <a:lnTo>
                  <a:pt x="1496291" y="11876"/>
                </a:lnTo>
                <a:lnTo>
                  <a:pt x="1223159" y="0"/>
                </a:lnTo>
                <a:lnTo>
                  <a:pt x="855023" y="320634"/>
                </a:lnTo>
                <a:lnTo>
                  <a:pt x="855023" y="475013"/>
                </a:lnTo>
                <a:lnTo>
                  <a:pt x="0" y="1246909"/>
                </a:lnTo>
                <a:lnTo>
                  <a:pt x="59377" y="1306286"/>
                </a:lnTo>
                <a:lnTo>
                  <a:pt x="118753" y="1365662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3" name="วงรี 22"/>
          <p:cNvSpPr/>
          <p:nvPr/>
        </p:nvSpPr>
        <p:spPr>
          <a:xfrm>
            <a:off x="5148064" y="3178077"/>
            <a:ext cx="108012" cy="236126"/>
          </a:xfrm>
          <a:custGeom>
            <a:avLst/>
            <a:gdLst>
              <a:gd name="connsiteX0" fmla="*/ 0 w 432048"/>
              <a:gd name="connsiteY0" fmla="*/ 233404 h 466807"/>
              <a:gd name="connsiteX1" fmla="*/ 216024 w 432048"/>
              <a:gd name="connsiteY1" fmla="*/ 0 h 466807"/>
              <a:gd name="connsiteX2" fmla="*/ 432048 w 432048"/>
              <a:gd name="connsiteY2" fmla="*/ 233404 h 466807"/>
              <a:gd name="connsiteX3" fmla="*/ 216024 w 432048"/>
              <a:gd name="connsiteY3" fmla="*/ 466808 h 466807"/>
              <a:gd name="connsiteX4" fmla="*/ 0 w 432048"/>
              <a:gd name="connsiteY4" fmla="*/ 233404 h 466807"/>
              <a:gd name="connsiteX0" fmla="*/ 0 w 432048"/>
              <a:gd name="connsiteY0" fmla="*/ 501418 h 734822"/>
              <a:gd name="connsiteX1" fmla="*/ 216024 w 432048"/>
              <a:gd name="connsiteY1" fmla="*/ 0 h 734822"/>
              <a:gd name="connsiteX2" fmla="*/ 432048 w 432048"/>
              <a:gd name="connsiteY2" fmla="*/ 501418 h 734822"/>
              <a:gd name="connsiteX3" fmla="*/ 216024 w 432048"/>
              <a:gd name="connsiteY3" fmla="*/ 734822 h 734822"/>
              <a:gd name="connsiteX4" fmla="*/ 0 w 432048"/>
              <a:gd name="connsiteY4" fmla="*/ 501418 h 73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048" h="734822">
                <a:moveTo>
                  <a:pt x="0" y="501418"/>
                </a:moveTo>
                <a:cubicBezTo>
                  <a:pt x="0" y="378948"/>
                  <a:pt x="96717" y="0"/>
                  <a:pt x="216024" y="0"/>
                </a:cubicBezTo>
                <a:cubicBezTo>
                  <a:pt x="335331" y="0"/>
                  <a:pt x="432048" y="372513"/>
                  <a:pt x="432048" y="501418"/>
                </a:cubicBezTo>
                <a:cubicBezTo>
                  <a:pt x="432048" y="630323"/>
                  <a:pt x="335331" y="734822"/>
                  <a:pt x="216024" y="734822"/>
                </a:cubicBezTo>
                <a:cubicBezTo>
                  <a:pt x="96717" y="734822"/>
                  <a:pt x="0" y="623888"/>
                  <a:pt x="0" y="501418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5" name="แผนผังลำดับงาน: ดิสก์แม่เหล็ก 11"/>
          <p:cNvSpPr/>
          <p:nvPr/>
        </p:nvSpPr>
        <p:spPr>
          <a:xfrm>
            <a:off x="3713704" y="4015800"/>
            <a:ext cx="2184385" cy="781352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4835 w 10000"/>
              <a:gd name="connsiteY1" fmla="*/ 6156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3666 h 11999"/>
              <a:gd name="connsiteX1" fmla="*/ 5000 w 10000"/>
              <a:gd name="connsiteY1" fmla="*/ 1999 h 11999"/>
              <a:gd name="connsiteX2" fmla="*/ 10000 w 10000"/>
              <a:gd name="connsiteY2" fmla="*/ 3666 h 11999"/>
              <a:gd name="connsiteX3" fmla="*/ 10000 w 10000"/>
              <a:gd name="connsiteY3" fmla="*/ 10332 h 11999"/>
              <a:gd name="connsiteX4" fmla="*/ 5000 w 10000"/>
              <a:gd name="connsiteY4" fmla="*/ 11999 h 11999"/>
              <a:gd name="connsiteX5" fmla="*/ 0 w 10000"/>
              <a:gd name="connsiteY5" fmla="*/ 10332 h 11999"/>
              <a:gd name="connsiteX6" fmla="*/ 0 w 10000"/>
              <a:gd name="connsiteY6" fmla="*/ 3666 h 11999"/>
              <a:gd name="connsiteX0" fmla="*/ 10000 w 10000"/>
              <a:gd name="connsiteY0" fmla="*/ 3666 h 11999"/>
              <a:gd name="connsiteX1" fmla="*/ 4835 w 10000"/>
              <a:gd name="connsiteY1" fmla="*/ 8155 h 11999"/>
              <a:gd name="connsiteX2" fmla="*/ 0 w 10000"/>
              <a:gd name="connsiteY2" fmla="*/ 3666 h 11999"/>
              <a:gd name="connsiteX0" fmla="*/ 0 w 10000"/>
              <a:gd name="connsiteY0" fmla="*/ 3666 h 11999"/>
              <a:gd name="connsiteX1" fmla="*/ 4901 w 10000"/>
              <a:gd name="connsiteY1" fmla="*/ 0 h 11999"/>
              <a:gd name="connsiteX2" fmla="*/ 10000 w 10000"/>
              <a:gd name="connsiteY2" fmla="*/ 3666 h 11999"/>
              <a:gd name="connsiteX3" fmla="*/ 10000 w 10000"/>
              <a:gd name="connsiteY3" fmla="*/ 10332 h 11999"/>
              <a:gd name="connsiteX4" fmla="*/ 5000 w 10000"/>
              <a:gd name="connsiteY4" fmla="*/ 11999 h 11999"/>
              <a:gd name="connsiteX5" fmla="*/ 0 w 10000"/>
              <a:gd name="connsiteY5" fmla="*/ 10332 h 11999"/>
              <a:gd name="connsiteX6" fmla="*/ 0 w 10000"/>
              <a:gd name="connsiteY6" fmla="*/ 3666 h 11999"/>
              <a:gd name="connsiteX0" fmla="*/ 0 w 10000"/>
              <a:gd name="connsiteY0" fmla="*/ 3666 h 14821"/>
              <a:gd name="connsiteX1" fmla="*/ 5000 w 10000"/>
              <a:gd name="connsiteY1" fmla="*/ 1999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5000 w 10000"/>
              <a:gd name="connsiteY4" fmla="*/ 11999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10000 w 10000"/>
              <a:gd name="connsiteY0" fmla="*/ 3666 h 14821"/>
              <a:gd name="connsiteX1" fmla="*/ 4835 w 10000"/>
              <a:gd name="connsiteY1" fmla="*/ 8155 h 14821"/>
              <a:gd name="connsiteX2" fmla="*/ 0 w 10000"/>
              <a:gd name="connsiteY2" fmla="*/ 3666 h 14821"/>
              <a:gd name="connsiteX0" fmla="*/ 0 w 10000"/>
              <a:gd name="connsiteY0" fmla="*/ 3666 h 14821"/>
              <a:gd name="connsiteX1" fmla="*/ 4901 w 10000"/>
              <a:gd name="connsiteY1" fmla="*/ 0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4934 w 10000"/>
              <a:gd name="connsiteY4" fmla="*/ 14821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0 w 10000"/>
              <a:gd name="connsiteY0" fmla="*/ 3666 h 14821"/>
              <a:gd name="connsiteX1" fmla="*/ 5000 w 10000"/>
              <a:gd name="connsiteY1" fmla="*/ 1999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5000 w 10000"/>
              <a:gd name="connsiteY4" fmla="*/ 11999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10000 w 10000"/>
              <a:gd name="connsiteY0" fmla="*/ 3666 h 14821"/>
              <a:gd name="connsiteX1" fmla="*/ 4901 w 10000"/>
              <a:gd name="connsiteY1" fmla="*/ 10036 h 14821"/>
              <a:gd name="connsiteX2" fmla="*/ 0 w 10000"/>
              <a:gd name="connsiteY2" fmla="*/ 3666 h 14821"/>
              <a:gd name="connsiteX0" fmla="*/ 0 w 10000"/>
              <a:gd name="connsiteY0" fmla="*/ 3666 h 14821"/>
              <a:gd name="connsiteX1" fmla="*/ 4901 w 10000"/>
              <a:gd name="connsiteY1" fmla="*/ 0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4934 w 10000"/>
              <a:gd name="connsiteY4" fmla="*/ 14821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0 w 10000"/>
              <a:gd name="connsiteY0" fmla="*/ 5195 h 16350"/>
              <a:gd name="connsiteX1" fmla="*/ 5000 w 10000"/>
              <a:gd name="connsiteY1" fmla="*/ 3528 h 16350"/>
              <a:gd name="connsiteX2" fmla="*/ 10000 w 10000"/>
              <a:gd name="connsiteY2" fmla="*/ 5195 h 16350"/>
              <a:gd name="connsiteX3" fmla="*/ 10000 w 10000"/>
              <a:gd name="connsiteY3" fmla="*/ 11861 h 16350"/>
              <a:gd name="connsiteX4" fmla="*/ 5000 w 10000"/>
              <a:gd name="connsiteY4" fmla="*/ 13528 h 16350"/>
              <a:gd name="connsiteX5" fmla="*/ 0 w 10000"/>
              <a:gd name="connsiteY5" fmla="*/ 11861 h 16350"/>
              <a:gd name="connsiteX6" fmla="*/ 0 w 10000"/>
              <a:gd name="connsiteY6" fmla="*/ 5195 h 16350"/>
              <a:gd name="connsiteX0" fmla="*/ 10000 w 10000"/>
              <a:gd name="connsiteY0" fmla="*/ 5195 h 16350"/>
              <a:gd name="connsiteX1" fmla="*/ 4901 w 10000"/>
              <a:gd name="connsiteY1" fmla="*/ 11565 h 16350"/>
              <a:gd name="connsiteX2" fmla="*/ 0 w 10000"/>
              <a:gd name="connsiteY2" fmla="*/ 5195 h 16350"/>
              <a:gd name="connsiteX0" fmla="*/ 0 w 10000"/>
              <a:gd name="connsiteY0" fmla="*/ 5195 h 16350"/>
              <a:gd name="connsiteX1" fmla="*/ 4934 w 10000"/>
              <a:gd name="connsiteY1" fmla="*/ 0 h 16350"/>
              <a:gd name="connsiteX2" fmla="*/ 10000 w 10000"/>
              <a:gd name="connsiteY2" fmla="*/ 5195 h 16350"/>
              <a:gd name="connsiteX3" fmla="*/ 10000 w 10000"/>
              <a:gd name="connsiteY3" fmla="*/ 11861 h 16350"/>
              <a:gd name="connsiteX4" fmla="*/ 4934 w 10000"/>
              <a:gd name="connsiteY4" fmla="*/ 16350 h 16350"/>
              <a:gd name="connsiteX5" fmla="*/ 0 w 10000"/>
              <a:gd name="connsiteY5" fmla="*/ 11861 h 16350"/>
              <a:gd name="connsiteX6" fmla="*/ 0 w 10000"/>
              <a:gd name="connsiteY6" fmla="*/ 5195 h 16350"/>
              <a:gd name="connsiteX0" fmla="*/ 0 w 10066"/>
              <a:gd name="connsiteY0" fmla="*/ 5214 h 16369"/>
              <a:gd name="connsiteX1" fmla="*/ 5000 w 10066"/>
              <a:gd name="connsiteY1" fmla="*/ 3547 h 16369"/>
              <a:gd name="connsiteX2" fmla="*/ 10000 w 10066"/>
              <a:gd name="connsiteY2" fmla="*/ 5214 h 16369"/>
              <a:gd name="connsiteX3" fmla="*/ 10000 w 10066"/>
              <a:gd name="connsiteY3" fmla="*/ 11880 h 16369"/>
              <a:gd name="connsiteX4" fmla="*/ 5000 w 10066"/>
              <a:gd name="connsiteY4" fmla="*/ 13547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10000 w 10066"/>
              <a:gd name="connsiteY0" fmla="*/ 5214 h 16369"/>
              <a:gd name="connsiteX1" fmla="*/ 4901 w 10066"/>
              <a:gd name="connsiteY1" fmla="*/ 11584 h 16369"/>
              <a:gd name="connsiteX2" fmla="*/ 0 w 10066"/>
              <a:gd name="connsiteY2" fmla="*/ 5214 h 16369"/>
              <a:gd name="connsiteX0" fmla="*/ 0 w 10066"/>
              <a:gd name="connsiteY0" fmla="*/ 5214 h 16369"/>
              <a:gd name="connsiteX1" fmla="*/ 4934 w 10066"/>
              <a:gd name="connsiteY1" fmla="*/ 19 h 16369"/>
              <a:gd name="connsiteX2" fmla="*/ 10066 w 10066"/>
              <a:gd name="connsiteY2" fmla="*/ 7330 h 16369"/>
              <a:gd name="connsiteX3" fmla="*/ 10000 w 10066"/>
              <a:gd name="connsiteY3" fmla="*/ 11880 h 16369"/>
              <a:gd name="connsiteX4" fmla="*/ 4934 w 10066"/>
              <a:gd name="connsiteY4" fmla="*/ 16369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0 w 10066"/>
              <a:gd name="connsiteY0" fmla="*/ 5214 h 16369"/>
              <a:gd name="connsiteX1" fmla="*/ 5000 w 10066"/>
              <a:gd name="connsiteY1" fmla="*/ 3547 h 16369"/>
              <a:gd name="connsiteX2" fmla="*/ 10000 w 10066"/>
              <a:gd name="connsiteY2" fmla="*/ 5214 h 16369"/>
              <a:gd name="connsiteX3" fmla="*/ 10000 w 10066"/>
              <a:gd name="connsiteY3" fmla="*/ 11880 h 16369"/>
              <a:gd name="connsiteX4" fmla="*/ 5000 w 10066"/>
              <a:gd name="connsiteY4" fmla="*/ 13547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10000 w 10066"/>
              <a:gd name="connsiteY0" fmla="*/ 7683 h 16369"/>
              <a:gd name="connsiteX1" fmla="*/ 4901 w 10066"/>
              <a:gd name="connsiteY1" fmla="*/ 11584 h 16369"/>
              <a:gd name="connsiteX2" fmla="*/ 0 w 10066"/>
              <a:gd name="connsiteY2" fmla="*/ 5214 h 16369"/>
              <a:gd name="connsiteX0" fmla="*/ 0 w 10066"/>
              <a:gd name="connsiteY0" fmla="*/ 5214 h 16369"/>
              <a:gd name="connsiteX1" fmla="*/ 4934 w 10066"/>
              <a:gd name="connsiteY1" fmla="*/ 19 h 16369"/>
              <a:gd name="connsiteX2" fmla="*/ 10066 w 10066"/>
              <a:gd name="connsiteY2" fmla="*/ 7330 h 16369"/>
              <a:gd name="connsiteX3" fmla="*/ 10000 w 10066"/>
              <a:gd name="connsiteY3" fmla="*/ 11880 h 16369"/>
              <a:gd name="connsiteX4" fmla="*/ 4934 w 10066"/>
              <a:gd name="connsiteY4" fmla="*/ 16369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0 w 10066"/>
              <a:gd name="connsiteY0" fmla="*/ 5195 h 16350"/>
              <a:gd name="connsiteX1" fmla="*/ 5000 w 10066"/>
              <a:gd name="connsiteY1" fmla="*/ 3528 h 16350"/>
              <a:gd name="connsiteX2" fmla="*/ 10000 w 10066"/>
              <a:gd name="connsiteY2" fmla="*/ 5195 h 16350"/>
              <a:gd name="connsiteX3" fmla="*/ 10000 w 10066"/>
              <a:gd name="connsiteY3" fmla="*/ 11861 h 16350"/>
              <a:gd name="connsiteX4" fmla="*/ 5000 w 10066"/>
              <a:gd name="connsiteY4" fmla="*/ 13528 h 16350"/>
              <a:gd name="connsiteX5" fmla="*/ 0 w 10066"/>
              <a:gd name="connsiteY5" fmla="*/ 11861 h 16350"/>
              <a:gd name="connsiteX6" fmla="*/ 0 w 10066"/>
              <a:gd name="connsiteY6" fmla="*/ 5195 h 16350"/>
              <a:gd name="connsiteX0" fmla="*/ 10000 w 10066"/>
              <a:gd name="connsiteY0" fmla="*/ 7664 h 16350"/>
              <a:gd name="connsiteX1" fmla="*/ 4901 w 10066"/>
              <a:gd name="connsiteY1" fmla="*/ 11565 h 16350"/>
              <a:gd name="connsiteX2" fmla="*/ 0 w 10066"/>
              <a:gd name="connsiteY2" fmla="*/ 5195 h 16350"/>
              <a:gd name="connsiteX0" fmla="*/ 0 w 10066"/>
              <a:gd name="connsiteY0" fmla="*/ 7311 h 16350"/>
              <a:gd name="connsiteX1" fmla="*/ 4934 w 10066"/>
              <a:gd name="connsiteY1" fmla="*/ 0 h 16350"/>
              <a:gd name="connsiteX2" fmla="*/ 10066 w 10066"/>
              <a:gd name="connsiteY2" fmla="*/ 7311 h 16350"/>
              <a:gd name="connsiteX3" fmla="*/ 10000 w 10066"/>
              <a:gd name="connsiteY3" fmla="*/ 11861 h 16350"/>
              <a:gd name="connsiteX4" fmla="*/ 4934 w 10066"/>
              <a:gd name="connsiteY4" fmla="*/ 16350 h 16350"/>
              <a:gd name="connsiteX5" fmla="*/ 0 w 10066"/>
              <a:gd name="connsiteY5" fmla="*/ 11861 h 16350"/>
              <a:gd name="connsiteX6" fmla="*/ 0 w 10066"/>
              <a:gd name="connsiteY6" fmla="*/ 7311 h 16350"/>
              <a:gd name="connsiteX0" fmla="*/ 0 w 10066"/>
              <a:gd name="connsiteY0" fmla="*/ 5195 h 16350"/>
              <a:gd name="connsiteX1" fmla="*/ 5000 w 10066"/>
              <a:gd name="connsiteY1" fmla="*/ 3528 h 16350"/>
              <a:gd name="connsiteX2" fmla="*/ 10000 w 10066"/>
              <a:gd name="connsiteY2" fmla="*/ 5195 h 16350"/>
              <a:gd name="connsiteX3" fmla="*/ 10000 w 10066"/>
              <a:gd name="connsiteY3" fmla="*/ 11861 h 16350"/>
              <a:gd name="connsiteX4" fmla="*/ 5000 w 10066"/>
              <a:gd name="connsiteY4" fmla="*/ 13528 h 16350"/>
              <a:gd name="connsiteX5" fmla="*/ 0 w 10066"/>
              <a:gd name="connsiteY5" fmla="*/ 11861 h 16350"/>
              <a:gd name="connsiteX6" fmla="*/ 0 w 10066"/>
              <a:gd name="connsiteY6" fmla="*/ 5195 h 16350"/>
              <a:gd name="connsiteX0" fmla="*/ 10000 w 10066"/>
              <a:gd name="connsiteY0" fmla="*/ 7664 h 16350"/>
              <a:gd name="connsiteX1" fmla="*/ 4901 w 10066"/>
              <a:gd name="connsiteY1" fmla="*/ 11565 h 16350"/>
              <a:gd name="connsiteX2" fmla="*/ 0 w 10066"/>
              <a:gd name="connsiteY2" fmla="*/ 7429 h 16350"/>
              <a:gd name="connsiteX0" fmla="*/ 0 w 10066"/>
              <a:gd name="connsiteY0" fmla="*/ 7311 h 16350"/>
              <a:gd name="connsiteX1" fmla="*/ 4934 w 10066"/>
              <a:gd name="connsiteY1" fmla="*/ 0 h 16350"/>
              <a:gd name="connsiteX2" fmla="*/ 10066 w 10066"/>
              <a:gd name="connsiteY2" fmla="*/ 7311 h 16350"/>
              <a:gd name="connsiteX3" fmla="*/ 10000 w 10066"/>
              <a:gd name="connsiteY3" fmla="*/ 11861 h 16350"/>
              <a:gd name="connsiteX4" fmla="*/ 4934 w 10066"/>
              <a:gd name="connsiteY4" fmla="*/ 16350 h 16350"/>
              <a:gd name="connsiteX5" fmla="*/ 0 w 10066"/>
              <a:gd name="connsiteY5" fmla="*/ 11861 h 16350"/>
              <a:gd name="connsiteX6" fmla="*/ 0 w 10066"/>
              <a:gd name="connsiteY6" fmla="*/ 7311 h 16350"/>
              <a:gd name="connsiteX0" fmla="*/ 0 w 10066"/>
              <a:gd name="connsiteY0" fmla="*/ 2020 h 13175"/>
              <a:gd name="connsiteX1" fmla="*/ 5000 w 10066"/>
              <a:gd name="connsiteY1" fmla="*/ 353 h 13175"/>
              <a:gd name="connsiteX2" fmla="*/ 10000 w 10066"/>
              <a:gd name="connsiteY2" fmla="*/ 2020 h 13175"/>
              <a:gd name="connsiteX3" fmla="*/ 10000 w 10066"/>
              <a:gd name="connsiteY3" fmla="*/ 8686 h 13175"/>
              <a:gd name="connsiteX4" fmla="*/ 5000 w 10066"/>
              <a:gd name="connsiteY4" fmla="*/ 10353 h 13175"/>
              <a:gd name="connsiteX5" fmla="*/ 0 w 10066"/>
              <a:gd name="connsiteY5" fmla="*/ 8686 h 13175"/>
              <a:gd name="connsiteX6" fmla="*/ 0 w 10066"/>
              <a:gd name="connsiteY6" fmla="*/ 2020 h 13175"/>
              <a:gd name="connsiteX0" fmla="*/ 10000 w 10066"/>
              <a:gd name="connsiteY0" fmla="*/ 4489 h 13175"/>
              <a:gd name="connsiteX1" fmla="*/ 4901 w 10066"/>
              <a:gd name="connsiteY1" fmla="*/ 8390 h 13175"/>
              <a:gd name="connsiteX2" fmla="*/ 0 w 10066"/>
              <a:gd name="connsiteY2" fmla="*/ 4254 h 13175"/>
              <a:gd name="connsiteX0" fmla="*/ 0 w 10066"/>
              <a:gd name="connsiteY0" fmla="*/ 4136 h 13175"/>
              <a:gd name="connsiteX1" fmla="*/ 4934 w 10066"/>
              <a:gd name="connsiteY1" fmla="*/ 0 h 13175"/>
              <a:gd name="connsiteX2" fmla="*/ 10066 w 10066"/>
              <a:gd name="connsiteY2" fmla="*/ 4136 h 13175"/>
              <a:gd name="connsiteX3" fmla="*/ 10000 w 10066"/>
              <a:gd name="connsiteY3" fmla="*/ 8686 h 13175"/>
              <a:gd name="connsiteX4" fmla="*/ 4934 w 10066"/>
              <a:gd name="connsiteY4" fmla="*/ 13175 h 13175"/>
              <a:gd name="connsiteX5" fmla="*/ 0 w 10066"/>
              <a:gd name="connsiteY5" fmla="*/ 8686 h 13175"/>
              <a:gd name="connsiteX6" fmla="*/ 0 w 10066"/>
              <a:gd name="connsiteY6" fmla="*/ 4136 h 13175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037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10066 w 10066"/>
              <a:gd name="connsiteY2" fmla="*/ 3783 h 12822"/>
              <a:gd name="connsiteX3" fmla="*/ 10000 w 10066"/>
              <a:gd name="connsiteY3" fmla="*/ 8333 h 12822"/>
              <a:gd name="connsiteX4" fmla="*/ 4934 w 10066"/>
              <a:gd name="connsiteY4" fmla="*/ 12822 h 12822"/>
              <a:gd name="connsiteX5" fmla="*/ 0 w 10066"/>
              <a:gd name="connsiteY5" fmla="*/ 8333 h 12822"/>
              <a:gd name="connsiteX6" fmla="*/ 0 w 10066"/>
              <a:gd name="connsiteY6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10066 w 10066"/>
              <a:gd name="connsiteY2" fmla="*/ 3783 h 12822"/>
              <a:gd name="connsiteX3" fmla="*/ 10000 w 10066"/>
              <a:gd name="connsiteY3" fmla="*/ 8333 h 12822"/>
              <a:gd name="connsiteX4" fmla="*/ 4934 w 10066"/>
              <a:gd name="connsiteY4" fmla="*/ 12822 h 12822"/>
              <a:gd name="connsiteX5" fmla="*/ 0 w 10066"/>
              <a:gd name="connsiteY5" fmla="*/ 8333 h 12822"/>
              <a:gd name="connsiteX6" fmla="*/ 0 w 10066"/>
              <a:gd name="connsiteY6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8069 w 10066"/>
              <a:gd name="connsiteY2" fmla="*/ 1094 h 12822"/>
              <a:gd name="connsiteX3" fmla="*/ 10066 w 10066"/>
              <a:gd name="connsiteY3" fmla="*/ 3783 h 12822"/>
              <a:gd name="connsiteX4" fmla="*/ 10000 w 10066"/>
              <a:gd name="connsiteY4" fmla="*/ 8333 h 12822"/>
              <a:gd name="connsiteX5" fmla="*/ 4934 w 10066"/>
              <a:gd name="connsiteY5" fmla="*/ 12822 h 12822"/>
              <a:gd name="connsiteX6" fmla="*/ 0 w 10066"/>
              <a:gd name="connsiteY6" fmla="*/ 8333 h 12822"/>
              <a:gd name="connsiteX7" fmla="*/ 0 w 10066"/>
              <a:gd name="connsiteY7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1554 w 10066"/>
              <a:gd name="connsiteY1" fmla="*/ 1211 h 12822"/>
              <a:gd name="connsiteX2" fmla="*/ 4901 w 10066"/>
              <a:gd name="connsiteY2" fmla="*/ 470 h 12822"/>
              <a:gd name="connsiteX3" fmla="*/ 8069 w 10066"/>
              <a:gd name="connsiteY3" fmla="*/ 1094 h 12822"/>
              <a:gd name="connsiteX4" fmla="*/ 10066 w 10066"/>
              <a:gd name="connsiteY4" fmla="*/ 3783 h 12822"/>
              <a:gd name="connsiteX5" fmla="*/ 10000 w 10066"/>
              <a:gd name="connsiteY5" fmla="*/ 8333 h 12822"/>
              <a:gd name="connsiteX6" fmla="*/ 4934 w 10066"/>
              <a:gd name="connsiteY6" fmla="*/ 12822 h 12822"/>
              <a:gd name="connsiteX7" fmla="*/ 0 w 10066"/>
              <a:gd name="connsiteY7" fmla="*/ 8333 h 12822"/>
              <a:gd name="connsiteX8" fmla="*/ 0 w 10066"/>
              <a:gd name="connsiteY8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1554 w 10066"/>
              <a:gd name="connsiteY1" fmla="*/ 1211 h 12822"/>
              <a:gd name="connsiteX2" fmla="*/ 4901 w 10066"/>
              <a:gd name="connsiteY2" fmla="*/ 117 h 12822"/>
              <a:gd name="connsiteX3" fmla="*/ 8069 w 10066"/>
              <a:gd name="connsiteY3" fmla="*/ 1094 h 12822"/>
              <a:gd name="connsiteX4" fmla="*/ 10066 w 10066"/>
              <a:gd name="connsiteY4" fmla="*/ 3783 h 12822"/>
              <a:gd name="connsiteX5" fmla="*/ 10000 w 10066"/>
              <a:gd name="connsiteY5" fmla="*/ 8333 h 12822"/>
              <a:gd name="connsiteX6" fmla="*/ 4934 w 10066"/>
              <a:gd name="connsiteY6" fmla="*/ 12822 h 12822"/>
              <a:gd name="connsiteX7" fmla="*/ 0 w 10066"/>
              <a:gd name="connsiteY7" fmla="*/ 8333 h 12822"/>
              <a:gd name="connsiteX8" fmla="*/ 0 w 10066"/>
              <a:gd name="connsiteY8" fmla="*/ 3783 h 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66" h="12822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66" h="12822" fill="none" extrusionOk="0">
                <a:moveTo>
                  <a:pt x="10000" y="4136"/>
                </a:moveTo>
                <a:cubicBezTo>
                  <a:pt x="10000" y="5057"/>
                  <a:pt x="7662" y="8625"/>
                  <a:pt x="4901" y="8625"/>
                </a:cubicBezTo>
                <a:cubicBezTo>
                  <a:pt x="2140" y="8625"/>
                  <a:pt x="0" y="4822"/>
                  <a:pt x="0" y="3901"/>
                </a:cubicBezTo>
              </a:path>
              <a:path w="10066" h="12822" fill="none">
                <a:moveTo>
                  <a:pt x="0" y="3783"/>
                </a:moveTo>
                <a:cubicBezTo>
                  <a:pt x="309" y="2714"/>
                  <a:pt x="737" y="1763"/>
                  <a:pt x="1554" y="1211"/>
                </a:cubicBezTo>
                <a:cubicBezTo>
                  <a:pt x="2371" y="659"/>
                  <a:pt x="3815" y="136"/>
                  <a:pt x="4901" y="117"/>
                </a:cubicBezTo>
                <a:cubicBezTo>
                  <a:pt x="5987" y="98"/>
                  <a:pt x="7208" y="542"/>
                  <a:pt x="8069" y="1094"/>
                </a:cubicBezTo>
                <a:cubicBezTo>
                  <a:pt x="8930" y="1646"/>
                  <a:pt x="9728" y="2694"/>
                  <a:pt x="10066" y="3783"/>
                </a:cubicBezTo>
                <a:cubicBezTo>
                  <a:pt x="10044" y="5300"/>
                  <a:pt x="10022" y="6816"/>
                  <a:pt x="10000" y="8333"/>
                </a:cubicBezTo>
                <a:cubicBezTo>
                  <a:pt x="10000" y="9254"/>
                  <a:pt x="7695" y="12822"/>
                  <a:pt x="4934" y="12822"/>
                </a:cubicBezTo>
                <a:cubicBezTo>
                  <a:pt x="2173" y="12822"/>
                  <a:pt x="0" y="9254"/>
                  <a:pt x="0" y="8333"/>
                </a:cubicBezTo>
                <a:lnTo>
                  <a:pt x="0" y="378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แผนผังลำดับงาน: ดิสก์แม่เหล็ก 11"/>
          <p:cNvSpPr/>
          <p:nvPr/>
        </p:nvSpPr>
        <p:spPr>
          <a:xfrm>
            <a:off x="899592" y="4069011"/>
            <a:ext cx="2221612" cy="698113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4835 w 10000"/>
              <a:gd name="connsiteY1" fmla="*/ 6156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3666 h 11999"/>
              <a:gd name="connsiteX1" fmla="*/ 5000 w 10000"/>
              <a:gd name="connsiteY1" fmla="*/ 1999 h 11999"/>
              <a:gd name="connsiteX2" fmla="*/ 10000 w 10000"/>
              <a:gd name="connsiteY2" fmla="*/ 3666 h 11999"/>
              <a:gd name="connsiteX3" fmla="*/ 10000 w 10000"/>
              <a:gd name="connsiteY3" fmla="*/ 10332 h 11999"/>
              <a:gd name="connsiteX4" fmla="*/ 5000 w 10000"/>
              <a:gd name="connsiteY4" fmla="*/ 11999 h 11999"/>
              <a:gd name="connsiteX5" fmla="*/ 0 w 10000"/>
              <a:gd name="connsiteY5" fmla="*/ 10332 h 11999"/>
              <a:gd name="connsiteX6" fmla="*/ 0 w 10000"/>
              <a:gd name="connsiteY6" fmla="*/ 3666 h 11999"/>
              <a:gd name="connsiteX0" fmla="*/ 10000 w 10000"/>
              <a:gd name="connsiteY0" fmla="*/ 3666 h 11999"/>
              <a:gd name="connsiteX1" fmla="*/ 4835 w 10000"/>
              <a:gd name="connsiteY1" fmla="*/ 8155 h 11999"/>
              <a:gd name="connsiteX2" fmla="*/ 0 w 10000"/>
              <a:gd name="connsiteY2" fmla="*/ 3666 h 11999"/>
              <a:gd name="connsiteX0" fmla="*/ 0 w 10000"/>
              <a:gd name="connsiteY0" fmla="*/ 3666 h 11999"/>
              <a:gd name="connsiteX1" fmla="*/ 4901 w 10000"/>
              <a:gd name="connsiteY1" fmla="*/ 0 h 11999"/>
              <a:gd name="connsiteX2" fmla="*/ 10000 w 10000"/>
              <a:gd name="connsiteY2" fmla="*/ 3666 h 11999"/>
              <a:gd name="connsiteX3" fmla="*/ 10000 w 10000"/>
              <a:gd name="connsiteY3" fmla="*/ 10332 h 11999"/>
              <a:gd name="connsiteX4" fmla="*/ 5000 w 10000"/>
              <a:gd name="connsiteY4" fmla="*/ 11999 h 11999"/>
              <a:gd name="connsiteX5" fmla="*/ 0 w 10000"/>
              <a:gd name="connsiteY5" fmla="*/ 10332 h 11999"/>
              <a:gd name="connsiteX6" fmla="*/ 0 w 10000"/>
              <a:gd name="connsiteY6" fmla="*/ 3666 h 11999"/>
              <a:gd name="connsiteX0" fmla="*/ 0 w 10000"/>
              <a:gd name="connsiteY0" fmla="*/ 3666 h 14821"/>
              <a:gd name="connsiteX1" fmla="*/ 5000 w 10000"/>
              <a:gd name="connsiteY1" fmla="*/ 1999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5000 w 10000"/>
              <a:gd name="connsiteY4" fmla="*/ 11999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10000 w 10000"/>
              <a:gd name="connsiteY0" fmla="*/ 3666 h 14821"/>
              <a:gd name="connsiteX1" fmla="*/ 4835 w 10000"/>
              <a:gd name="connsiteY1" fmla="*/ 8155 h 14821"/>
              <a:gd name="connsiteX2" fmla="*/ 0 w 10000"/>
              <a:gd name="connsiteY2" fmla="*/ 3666 h 14821"/>
              <a:gd name="connsiteX0" fmla="*/ 0 w 10000"/>
              <a:gd name="connsiteY0" fmla="*/ 3666 h 14821"/>
              <a:gd name="connsiteX1" fmla="*/ 4901 w 10000"/>
              <a:gd name="connsiteY1" fmla="*/ 0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4934 w 10000"/>
              <a:gd name="connsiteY4" fmla="*/ 14821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0 w 10000"/>
              <a:gd name="connsiteY0" fmla="*/ 3666 h 14821"/>
              <a:gd name="connsiteX1" fmla="*/ 5000 w 10000"/>
              <a:gd name="connsiteY1" fmla="*/ 1999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5000 w 10000"/>
              <a:gd name="connsiteY4" fmla="*/ 11999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10000 w 10000"/>
              <a:gd name="connsiteY0" fmla="*/ 3666 h 14821"/>
              <a:gd name="connsiteX1" fmla="*/ 4901 w 10000"/>
              <a:gd name="connsiteY1" fmla="*/ 10036 h 14821"/>
              <a:gd name="connsiteX2" fmla="*/ 0 w 10000"/>
              <a:gd name="connsiteY2" fmla="*/ 3666 h 14821"/>
              <a:gd name="connsiteX0" fmla="*/ 0 w 10000"/>
              <a:gd name="connsiteY0" fmla="*/ 3666 h 14821"/>
              <a:gd name="connsiteX1" fmla="*/ 4901 w 10000"/>
              <a:gd name="connsiteY1" fmla="*/ 0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4934 w 10000"/>
              <a:gd name="connsiteY4" fmla="*/ 14821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0 w 10000"/>
              <a:gd name="connsiteY0" fmla="*/ 5195 h 16350"/>
              <a:gd name="connsiteX1" fmla="*/ 5000 w 10000"/>
              <a:gd name="connsiteY1" fmla="*/ 3528 h 16350"/>
              <a:gd name="connsiteX2" fmla="*/ 10000 w 10000"/>
              <a:gd name="connsiteY2" fmla="*/ 5195 h 16350"/>
              <a:gd name="connsiteX3" fmla="*/ 10000 w 10000"/>
              <a:gd name="connsiteY3" fmla="*/ 11861 h 16350"/>
              <a:gd name="connsiteX4" fmla="*/ 5000 w 10000"/>
              <a:gd name="connsiteY4" fmla="*/ 13528 h 16350"/>
              <a:gd name="connsiteX5" fmla="*/ 0 w 10000"/>
              <a:gd name="connsiteY5" fmla="*/ 11861 h 16350"/>
              <a:gd name="connsiteX6" fmla="*/ 0 w 10000"/>
              <a:gd name="connsiteY6" fmla="*/ 5195 h 16350"/>
              <a:gd name="connsiteX0" fmla="*/ 10000 w 10000"/>
              <a:gd name="connsiteY0" fmla="*/ 5195 h 16350"/>
              <a:gd name="connsiteX1" fmla="*/ 4901 w 10000"/>
              <a:gd name="connsiteY1" fmla="*/ 11565 h 16350"/>
              <a:gd name="connsiteX2" fmla="*/ 0 w 10000"/>
              <a:gd name="connsiteY2" fmla="*/ 5195 h 16350"/>
              <a:gd name="connsiteX0" fmla="*/ 0 w 10000"/>
              <a:gd name="connsiteY0" fmla="*/ 5195 h 16350"/>
              <a:gd name="connsiteX1" fmla="*/ 4934 w 10000"/>
              <a:gd name="connsiteY1" fmla="*/ 0 h 16350"/>
              <a:gd name="connsiteX2" fmla="*/ 10000 w 10000"/>
              <a:gd name="connsiteY2" fmla="*/ 5195 h 16350"/>
              <a:gd name="connsiteX3" fmla="*/ 10000 w 10000"/>
              <a:gd name="connsiteY3" fmla="*/ 11861 h 16350"/>
              <a:gd name="connsiteX4" fmla="*/ 4934 w 10000"/>
              <a:gd name="connsiteY4" fmla="*/ 16350 h 16350"/>
              <a:gd name="connsiteX5" fmla="*/ 0 w 10000"/>
              <a:gd name="connsiteY5" fmla="*/ 11861 h 16350"/>
              <a:gd name="connsiteX6" fmla="*/ 0 w 10000"/>
              <a:gd name="connsiteY6" fmla="*/ 5195 h 16350"/>
              <a:gd name="connsiteX0" fmla="*/ 0 w 10066"/>
              <a:gd name="connsiteY0" fmla="*/ 5214 h 16369"/>
              <a:gd name="connsiteX1" fmla="*/ 5000 w 10066"/>
              <a:gd name="connsiteY1" fmla="*/ 3547 h 16369"/>
              <a:gd name="connsiteX2" fmla="*/ 10000 w 10066"/>
              <a:gd name="connsiteY2" fmla="*/ 5214 h 16369"/>
              <a:gd name="connsiteX3" fmla="*/ 10000 w 10066"/>
              <a:gd name="connsiteY3" fmla="*/ 11880 h 16369"/>
              <a:gd name="connsiteX4" fmla="*/ 5000 w 10066"/>
              <a:gd name="connsiteY4" fmla="*/ 13547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10000 w 10066"/>
              <a:gd name="connsiteY0" fmla="*/ 5214 h 16369"/>
              <a:gd name="connsiteX1" fmla="*/ 4901 w 10066"/>
              <a:gd name="connsiteY1" fmla="*/ 11584 h 16369"/>
              <a:gd name="connsiteX2" fmla="*/ 0 w 10066"/>
              <a:gd name="connsiteY2" fmla="*/ 5214 h 16369"/>
              <a:gd name="connsiteX0" fmla="*/ 0 w 10066"/>
              <a:gd name="connsiteY0" fmla="*/ 5214 h 16369"/>
              <a:gd name="connsiteX1" fmla="*/ 4934 w 10066"/>
              <a:gd name="connsiteY1" fmla="*/ 19 h 16369"/>
              <a:gd name="connsiteX2" fmla="*/ 10066 w 10066"/>
              <a:gd name="connsiteY2" fmla="*/ 7330 h 16369"/>
              <a:gd name="connsiteX3" fmla="*/ 10000 w 10066"/>
              <a:gd name="connsiteY3" fmla="*/ 11880 h 16369"/>
              <a:gd name="connsiteX4" fmla="*/ 4934 w 10066"/>
              <a:gd name="connsiteY4" fmla="*/ 16369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0 w 10066"/>
              <a:gd name="connsiteY0" fmla="*/ 5214 h 16369"/>
              <a:gd name="connsiteX1" fmla="*/ 5000 w 10066"/>
              <a:gd name="connsiteY1" fmla="*/ 3547 h 16369"/>
              <a:gd name="connsiteX2" fmla="*/ 10000 w 10066"/>
              <a:gd name="connsiteY2" fmla="*/ 5214 h 16369"/>
              <a:gd name="connsiteX3" fmla="*/ 10000 w 10066"/>
              <a:gd name="connsiteY3" fmla="*/ 11880 h 16369"/>
              <a:gd name="connsiteX4" fmla="*/ 5000 w 10066"/>
              <a:gd name="connsiteY4" fmla="*/ 13547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10000 w 10066"/>
              <a:gd name="connsiteY0" fmla="*/ 7683 h 16369"/>
              <a:gd name="connsiteX1" fmla="*/ 4901 w 10066"/>
              <a:gd name="connsiteY1" fmla="*/ 11584 h 16369"/>
              <a:gd name="connsiteX2" fmla="*/ 0 w 10066"/>
              <a:gd name="connsiteY2" fmla="*/ 5214 h 16369"/>
              <a:gd name="connsiteX0" fmla="*/ 0 w 10066"/>
              <a:gd name="connsiteY0" fmla="*/ 5214 h 16369"/>
              <a:gd name="connsiteX1" fmla="*/ 4934 w 10066"/>
              <a:gd name="connsiteY1" fmla="*/ 19 h 16369"/>
              <a:gd name="connsiteX2" fmla="*/ 10066 w 10066"/>
              <a:gd name="connsiteY2" fmla="*/ 7330 h 16369"/>
              <a:gd name="connsiteX3" fmla="*/ 10000 w 10066"/>
              <a:gd name="connsiteY3" fmla="*/ 11880 h 16369"/>
              <a:gd name="connsiteX4" fmla="*/ 4934 w 10066"/>
              <a:gd name="connsiteY4" fmla="*/ 16369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0 w 10066"/>
              <a:gd name="connsiteY0" fmla="*/ 5195 h 16350"/>
              <a:gd name="connsiteX1" fmla="*/ 5000 w 10066"/>
              <a:gd name="connsiteY1" fmla="*/ 3528 h 16350"/>
              <a:gd name="connsiteX2" fmla="*/ 10000 w 10066"/>
              <a:gd name="connsiteY2" fmla="*/ 5195 h 16350"/>
              <a:gd name="connsiteX3" fmla="*/ 10000 w 10066"/>
              <a:gd name="connsiteY3" fmla="*/ 11861 h 16350"/>
              <a:gd name="connsiteX4" fmla="*/ 5000 w 10066"/>
              <a:gd name="connsiteY4" fmla="*/ 13528 h 16350"/>
              <a:gd name="connsiteX5" fmla="*/ 0 w 10066"/>
              <a:gd name="connsiteY5" fmla="*/ 11861 h 16350"/>
              <a:gd name="connsiteX6" fmla="*/ 0 w 10066"/>
              <a:gd name="connsiteY6" fmla="*/ 5195 h 16350"/>
              <a:gd name="connsiteX0" fmla="*/ 10000 w 10066"/>
              <a:gd name="connsiteY0" fmla="*/ 7664 h 16350"/>
              <a:gd name="connsiteX1" fmla="*/ 4901 w 10066"/>
              <a:gd name="connsiteY1" fmla="*/ 11565 h 16350"/>
              <a:gd name="connsiteX2" fmla="*/ 0 w 10066"/>
              <a:gd name="connsiteY2" fmla="*/ 5195 h 16350"/>
              <a:gd name="connsiteX0" fmla="*/ 0 w 10066"/>
              <a:gd name="connsiteY0" fmla="*/ 7311 h 16350"/>
              <a:gd name="connsiteX1" fmla="*/ 4934 w 10066"/>
              <a:gd name="connsiteY1" fmla="*/ 0 h 16350"/>
              <a:gd name="connsiteX2" fmla="*/ 10066 w 10066"/>
              <a:gd name="connsiteY2" fmla="*/ 7311 h 16350"/>
              <a:gd name="connsiteX3" fmla="*/ 10000 w 10066"/>
              <a:gd name="connsiteY3" fmla="*/ 11861 h 16350"/>
              <a:gd name="connsiteX4" fmla="*/ 4934 w 10066"/>
              <a:gd name="connsiteY4" fmla="*/ 16350 h 16350"/>
              <a:gd name="connsiteX5" fmla="*/ 0 w 10066"/>
              <a:gd name="connsiteY5" fmla="*/ 11861 h 16350"/>
              <a:gd name="connsiteX6" fmla="*/ 0 w 10066"/>
              <a:gd name="connsiteY6" fmla="*/ 7311 h 16350"/>
              <a:gd name="connsiteX0" fmla="*/ 0 w 10066"/>
              <a:gd name="connsiteY0" fmla="*/ 5195 h 16350"/>
              <a:gd name="connsiteX1" fmla="*/ 5000 w 10066"/>
              <a:gd name="connsiteY1" fmla="*/ 3528 h 16350"/>
              <a:gd name="connsiteX2" fmla="*/ 10000 w 10066"/>
              <a:gd name="connsiteY2" fmla="*/ 5195 h 16350"/>
              <a:gd name="connsiteX3" fmla="*/ 10000 w 10066"/>
              <a:gd name="connsiteY3" fmla="*/ 11861 h 16350"/>
              <a:gd name="connsiteX4" fmla="*/ 5000 w 10066"/>
              <a:gd name="connsiteY4" fmla="*/ 13528 h 16350"/>
              <a:gd name="connsiteX5" fmla="*/ 0 w 10066"/>
              <a:gd name="connsiteY5" fmla="*/ 11861 h 16350"/>
              <a:gd name="connsiteX6" fmla="*/ 0 w 10066"/>
              <a:gd name="connsiteY6" fmla="*/ 5195 h 16350"/>
              <a:gd name="connsiteX0" fmla="*/ 10000 w 10066"/>
              <a:gd name="connsiteY0" fmla="*/ 7664 h 16350"/>
              <a:gd name="connsiteX1" fmla="*/ 4901 w 10066"/>
              <a:gd name="connsiteY1" fmla="*/ 11565 h 16350"/>
              <a:gd name="connsiteX2" fmla="*/ 0 w 10066"/>
              <a:gd name="connsiteY2" fmla="*/ 7429 h 16350"/>
              <a:gd name="connsiteX0" fmla="*/ 0 w 10066"/>
              <a:gd name="connsiteY0" fmla="*/ 7311 h 16350"/>
              <a:gd name="connsiteX1" fmla="*/ 4934 w 10066"/>
              <a:gd name="connsiteY1" fmla="*/ 0 h 16350"/>
              <a:gd name="connsiteX2" fmla="*/ 10066 w 10066"/>
              <a:gd name="connsiteY2" fmla="*/ 7311 h 16350"/>
              <a:gd name="connsiteX3" fmla="*/ 10000 w 10066"/>
              <a:gd name="connsiteY3" fmla="*/ 11861 h 16350"/>
              <a:gd name="connsiteX4" fmla="*/ 4934 w 10066"/>
              <a:gd name="connsiteY4" fmla="*/ 16350 h 16350"/>
              <a:gd name="connsiteX5" fmla="*/ 0 w 10066"/>
              <a:gd name="connsiteY5" fmla="*/ 11861 h 16350"/>
              <a:gd name="connsiteX6" fmla="*/ 0 w 10066"/>
              <a:gd name="connsiteY6" fmla="*/ 7311 h 16350"/>
              <a:gd name="connsiteX0" fmla="*/ 0 w 10066"/>
              <a:gd name="connsiteY0" fmla="*/ 2020 h 13175"/>
              <a:gd name="connsiteX1" fmla="*/ 5000 w 10066"/>
              <a:gd name="connsiteY1" fmla="*/ 353 h 13175"/>
              <a:gd name="connsiteX2" fmla="*/ 10000 w 10066"/>
              <a:gd name="connsiteY2" fmla="*/ 2020 h 13175"/>
              <a:gd name="connsiteX3" fmla="*/ 10000 w 10066"/>
              <a:gd name="connsiteY3" fmla="*/ 8686 h 13175"/>
              <a:gd name="connsiteX4" fmla="*/ 5000 w 10066"/>
              <a:gd name="connsiteY4" fmla="*/ 10353 h 13175"/>
              <a:gd name="connsiteX5" fmla="*/ 0 w 10066"/>
              <a:gd name="connsiteY5" fmla="*/ 8686 h 13175"/>
              <a:gd name="connsiteX6" fmla="*/ 0 w 10066"/>
              <a:gd name="connsiteY6" fmla="*/ 2020 h 13175"/>
              <a:gd name="connsiteX0" fmla="*/ 10000 w 10066"/>
              <a:gd name="connsiteY0" fmla="*/ 4489 h 13175"/>
              <a:gd name="connsiteX1" fmla="*/ 4901 w 10066"/>
              <a:gd name="connsiteY1" fmla="*/ 8390 h 13175"/>
              <a:gd name="connsiteX2" fmla="*/ 0 w 10066"/>
              <a:gd name="connsiteY2" fmla="*/ 4254 h 13175"/>
              <a:gd name="connsiteX0" fmla="*/ 0 w 10066"/>
              <a:gd name="connsiteY0" fmla="*/ 4136 h 13175"/>
              <a:gd name="connsiteX1" fmla="*/ 4934 w 10066"/>
              <a:gd name="connsiteY1" fmla="*/ 0 h 13175"/>
              <a:gd name="connsiteX2" fmla="*/ 10066 w 10066"/>
              <a:gd name="connsiteY2" fmla="*/ 4136 h 13175"/>
              <a:gd name="connsiteX3" fmla="*/ 10000 w 10066"/>
              <a:gd name="connsiteY3" fmla="*/ 8686 h 13175"/>
              <a:gd name="connsiteX4" fmla="*/ 4934 w 10066"/>
              <a:gd name="connsiteY4" fmla="*/ 13175 h 13175"/>
              <a:gd name="connsiteX5" fmla="*/ 0 w 10066"/>
              <a:gd name="connsiteY5" fmla="*/ 8686 h 13175"/>
              <a:gd name="connsiteX6" fmla="*/ 0 w 10066"/>
              <a:gd name="connsiteY6" fmla="*/ 4136 h 13175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037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10066 w 10066"/>
              <a:gd name="connsiteY2" fmla="*/ 3783 h 12822"/>
              <a:gd name="connsiteX3" fmla="*/ 10000 w 10066"/>
              <a:gd name="connsiteY3" fmla="*/ 8333 h 12822"/>
              <a:gd name="connsiteX4" fmla="*/ 4934 w 10066"/>
              <a:gd name="connsiteY4" fmla="*/ 12822 h 12822"/>
              <a:gd name="connsiteX5" fmla="*/ 0 w 10066"/>
              <a:gd name="connsiteY5" fmla="*/ 8333 h 12822"/>
              <a:gd name="connsiteX6" fmla="*/ 0 w 10066"/>
              <a:gd name="connsiteY6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10066 w 10066"/>
              <a:gd name="connsiteY2" fmla="*/ 3783 h 12822"/>
              <a:gd name="connsiteX3" fmla="*/ 10000 w 10066"/>
              <a:gd name="connsiteY3" fmla="*/ 8333 h 12822"/>
              <a:gd name="connsiteX4" fmla="*/ 4934 w 10066"/>
              <a:gd name="connsiteY4" fmla="*/ 12822 h 12822"/>
              <a:gd name="connsiteX5" fmla="*/ 0 w 10066"/>
              <a:gd name="connsiteY5" fmla="*/ 8333 h 12822"/>
              <a:gd name="connsiteX6" fmla="*/ 0 w 10066"/>
              <a:gd name="connsiteY6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8069 w 10066"/>
              <a:gd name="connsiteY2" fmla="*/ 1094 h 12822"/>
              <a:gd name="connsiteX3" fmla="*/ 10066 w 10066"/>
              <a:gd name="connsiteY3" fmla="*/ 3783 h 12822"/>
              <a:gd name="connsiteX4" fmla="*/ 10000 w 10066"/>
              <a:gd name="connsiteY4" fmla="*/ 8333 h 12822"/>
              <a:gd name="connsiteX5" fmla="*/ 4934 w 10066"/>
              <a:gd name="connsiteY5" fmla="*/ 12822 h 12822"/>
              <a:gd name="connsiteX6" fmla="*/ 0 w 10066"/>
              <a:gd name="connsiteY6" fmla="*/ 8333 h 12822"/>
              <a:gd name="connsiteX7" fmla="*/ 0 w 10066"/>
              <a:gd name="connsiteY7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1554 w 10066"/>
              <a:gd name="connsiteY1" fmla="*/ 1211 h 12822"/>
              <a:gd name="connsiteX2" fmla="*/ 4901 w 10066"/>
              <a:gd name="connsiteY2" fmla="*/ 470 h 12822"/>
              <a:gd name="connsiteX3" fmla="*/ 8069 w 10066"/>
              <a:gd name="connsiteY3" fmla="*/ 1094 h 12822"/>
              <a:gd name="connsiteX4" fmla="*/ 10066 w 10066"/>
              <a:gd name="connsiteY4" fmla="*/ 3783 h 12822"/>
              <a:gd name="connsiteX5" fmla="*/ 10000 w 10066"/>
              <a:gd name="connsiteY5" fmla="*/ 8333 h 12822"/>
              <a:gd name="connsiteX6" fmla="*/ 4934 w 10066"/>
              <a:gd name="connsiteY6" fmla="*/ 12822 h 12822"/>
              <a:gd name="connsiteX7" fmla="*/ 0 w 10066"/>
              <a:gd name="connsiteY7" fmla="*/ 8333 h 12822"/>
              <a:gd name="connsiteX8" fmla="*/ 0 w 10066"/>
              <a:gd name="connsiteY8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1554 w 10066"/>
              <a:gd name="connsiteY1" fmla="*/ 1211 h 12822"/>
              <a:gd name="connsiteX2" fmla="*/ 4901 w 10066"/>
              <a:gd name="connsiteY2" fmla="*/ 117 h 12822"/>
              <a:gd name="connsiteX3" fmla="*/ 8069 w 10066"/>
              <a:gd name="connsiteY3" fmla="*/ 1094 h 12822"/>
              <a:gd name="connsiteX4" fmla="*/ 10066 w 10066"/>
              <a:gd name="connsiteY4" fmla="*/ 3783 h 12822"/>
              <a:gd name="connsiteX5" fmla="*/ 10000 w 10066"/>
              <a:gd name="connsiteY5" fmla="*/ 8333 h 12822"/>
              <a:gd name="connsiteX6" fmla="*/ 4934 w 10066"/>
              <a:gd name="connsiteY6" fmla="*/ 12822 h 12822"/>
              <a:gd name="connsiteX7" fmla="*/ 0 w 10066"/>
              <a:gd name="connsiteY7" fmla="*/ 8333 h 12822"/>
              <a:gd name="connsiteX8" fmla="*/ 0 w 10066"/>
              <a:gd name="connsiteY8" fmla="*/ 3783 h 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66" h="12822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66" h="12822" fill="none" extrusionOk="0">
                <a:moveTo>
                  <a:pt x="10000" y="4136"/>
                </a:moveTo>
                <a:cubicBezTo>
                  <a:pt x="10000" y="5057"/>
                  <a:pt x="7662" y="8625"/>
                  <a:pt x="4901" y="8625"/>
                </a:cubicBezTo>
                <a:cubicBezTo>
                  <a:pt x="2140" y="8625"/>
                  <a:pt x="0" y="4822"/>
                  <a:pt x="0" y="3901"/>
                </a:cubicBezTo>
              </a:path>
              <a:path w="10066" h="12822" fill="none">
                <a:moveTo>
                  <a:pt x="0" y="3783"/>
                </a:moveTo>
                <a:cubicBezTo>
                  <a:pt x="309" y="2714"/>
                  <a:pt x="737" y="1763"/>
                  <a:pt x="1554" y="1211"/>
                </a:cubicBezTo>
                <a:cubicBezTo>
                  <a:pt x="2371" y="659"/>
                  <a:pt x="3815" y="136"/>
                  <a:pt x="4901" y="117"/>
                </a:cubicBezTo>
                <a:cubicBezTo>
                  <a:pt x="5987" y="98"/>
                  <a:pt x="7208" y="542"/>
                  <a:pt x="8069" y="1094"/>
                </a:cubicBezTo>
                <a:cubicBezTo>
                  <a:pt x="8930" y="1646"/>
                  <a:pt x="9728" y="2694"/>
                  <a:pt x="10066" y="3783"/>
                </a:cubicBezTo>
                <a:cubicBezTo>
                  <a:pt x="10044" y="5300"/>
                  <a:pt x="10022" y="6816"/>
                  <a:pt x="10000" y="8333"/>
                </a:cubicBezTo>
                <a:cubicBezTo>
                  <a:pt x="10000" y="9254"/>
                  <a:pt x="7695" y="12822"/>
                  <a:pt x="4934" y="12822"/>
                </a:cubicBezTo>
                <a:cubicBezTo>
                  <a:pt x="2173" y="12822"/>
                  <a:pt x="0" y="9254"/>
                  <a:pt x="0" y="8333"/>
                </a:cubicBezTo>
                <a:lnTo>
                  <a:pt x="0" y="378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วงรี 22"/>
          <p:cNvSpPr/>
          <p:nvPr/>
        </p:nvSpPr>
        <p:spPr>
          <a:xfrm>
            <a:off x="5148064" y="3552915"/>
            <a:ext cx="108012" cy="236126"/>
          </a:xfrm>
          <a:custGeom>
            <a:avLst/>
            <a:gdLst>
              <a:gd name="connsiteX0" fmla="*/ 0 w 432048"/>
              <a:gd name="connsiteY0" fmla="*/ 233404 h 466807"/>
              <a:gd name="connsiteX1" fmla="*/ 216024 w 432048"/>
              <a:gd name="connsiteY1" fmla="*/ 0 h 466807"/>
              <a:gd name="connsiteX2" fmla="*/ 432048 w 432048"/>
              <a:gd name="connsiteY2" fmla="*/ 233404 h 466807"/>
              <a:gd name="connsiteX3" fmla="*/ 216024 w 432048"/>
              <a:gd name="connsiteY3" fmla="*/ 466808 h 466807"/>
              <a:gd name="connsiteX4" fmla="*/ 0 w 432048"/>
              <a:gd name="connsiteY4" fmla="*/ 233404 h 466807"/>
              <a:gd name="connsiteX0" fmla="*/ 0 w 432048"/>
              <a:gd name="connsiteY0" fmla="*/ 501418 h 734822"/>
              <a:gd name="connsiteX1" fmla="*/ 216024 w 432048"/>
              <a:gd name="connsiteY1" fmla="*/ 0 h 734822"/>
              <a:gd name="connsiteX2" fmla="*/ 432048 w 432048"/>
              <a:gd name="connsiteY2" fmla="*/ 501418 h 734822"/>
              <a:gd name="connsiteX3" fmla="*/ 216024 w 432048"/>
              <a:gd name="connsiteY3" fmla="*/ 734822 h 734822"/>
              <a:gd name="connsiteX4" fmla="*/ 0 w 432048"/>
              <a:gd name="connsiteY4" fmla="*/ 501418 h 734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2048" h="734822">
                <a:moveTo>
                  <a:pt x="0" y="501418"/>
                </a:moveTo>
                <a:cubicBezTo>
                  <a:pt x="0" y="378948"/>
                  <a:pt x="96717" y="0"/>
                  <a:pt x="216024" y="0"/>
                </a:cubicBezTo>
                <a:cubicBezTo>
                  <a:pt x="335331" y="0"/>
                  <a:pt x="432048" y="372513"/>
                  <a:pt x="432048" y="501418"/>
                </a:cubicBezTo>
                <a:cubicBezTo>
                  <a:pt x="432048" y="630323"/>
                  <a:pt x="335331" y="734822"/>
                  <a:pt x="216024" y="734822"/>
                </a:cubicBezTo>
                <a:cubicBezTo>
                  <a:pt x="96717" y="734822"/>
                  <a:pt x="0" y="623888"/>
                  <a:pt x="0" y="501418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pic>
        <p:nvPicPr>
          <p:cNvPr id="29" name="รูปภาพ 2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46" b="99187" l="0" r="100000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06" y="3356993"/>
            <a:ext cx="1287465" cy="562552"/>
          </a:xfrm>
          <a:prstGeom prst="rect">
            <a:avLst/>
          </a:prstGeom>
          <a:ln>
            <a:noFill/>
          </a:ln>
        </p:spPr>
      </p:pic>
      <p:sp>
        <p:nvSpPr>
          <p:cNvPr id="31" name="แผนผังลำดับงาน: ดิสก์แม่เหล็ก 11"/>
          <p:cNvSpPr/>
          <p:nvPr/>
        </p:nvSpPr>
        <p:spPr>
          <a:xfrm>
            <a:off x="6444208" y="4118721"/>
            <a:ext cx="2114723" cy="664525"/>
          </a:xfrm>
          <a:custGeom>
            <a:avLst/>
            <a:gdLst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5000 w 10000"/>
              <a:gd name="connsiteY1" fmla="*/ 3334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10000 w 10000"/>
              <a:gd name="connsiteY0" fmla="*/ 1667 h 10000"/>
              <a:gd name="connsiteX1" fmla="*/ 4835 w 10000"/>
              <a:gd name="connsiteY1" fmla="*/ 6156 h 10000"/>
              <a:gd name="connsiteX2" fmla="*/ 0 w 10000"/>
              <a:gd name="connsiteY2" fmla="*/ 1667 h 10000"/>
              <a:gd name="connsiteX0" fmla="*/ 0 w 10000"/>
              <a:gd name="connsiteY0" fmla="*/ 1667 h 10000"/>
              <a:gd name="connsiteX1" fmla="*/ 5000 w 10000"/>
              <a:gd name="connsiteY1" fmla="*/ 0 h 10000"/>
              <a:gd name="connsiteX2" fmla="*/ 10000 w 10000"/>
              <a:gd name="connsiteY2" fmla="*/ 1667 h 10000"/>
              <a:gd name="connsiteX3" fmla="*/ 10000 w 10000"/>
              <a:gd name="connsiteY3" fmla="*/ 8333 h 10000"/>
              <a:gd name="connsiteX4" fmla="*/ 5000 w 10000"/>
              <a:gd name="connsiteY4" fmla="*/ 10000 h 10000"/>
              <a:gd name="connsiteX5" fmla="*/ 0 w 10000"/>
              <a:gd name="connsiteY5" fmla="*/ 8333 h 10000"/>
              <a:gd name="connsiteX6" fmla="*/ 0 w 10000"/>
              <a:gd name="connsiteY6" fmla="*/ 1667 h 10000"/>
              <a:gd name="connsiteX0" fmla="*/ 0 w 10000"/>
              <a:gd name="connsiteY0" fmla="*/ 3666 h 11999"/>
              <a:gd name="connsiteX1" fmla="*/ 5000 w 10000"/>
              <a:gd name="connsiteY1" fmla="*/ 1999 h 11999"/>
              <a:gd name="connsiteX2" fmla="*/ 10000 w 10000"/>
              <a:gd name="connsiteY2" fmla="*/ 3666 h 11999"/>
              <a:gd name="connsiteX3" fmla="*/ 10000 w 10000"/>
              <a:gd name="connsiteY3" fmla="*/ 10332 h 11999"/>
              <a:gd name="connsiteX4" fmla="*/ 5000 w 10000"/>
              <a:gd name="connsiteY4" fmla="*/ 11999 h 11999"/>
              <a:gd name="connsiteX5" fmla="*/ 0 w 10000"/>
              <a:gd name="connsiteY5" fmla="*/ 10332 h 11999"/>
              <a:gd name="connsiteX6" fmla="*/ 0 w 10000"/>
              <a:gd name="connsiteY6" fmla="*/ 3666 h 11999"/>
              <a:gd name="connsiteX0" fmla="*/ 10000 w 10000"/>
              <a:gd name="connsiteY0" fmla="*/ 3666 h 11999"/>
              <a:gd name="connsiteX1" fmla="*/ 4835 w 10000"/>
              <a:gd name="connsiteY1" fmla="*/ 8155 h 11999"/>
              <a:gd name="connsiteX2" fmla="*/ 0 w 10000"/>
              <a:gd name="connsiteY2" fmla="*/ 3666 h 11999"/>
              <a:gd name="connsiteX0" fmla="*/ 0 w 10000"/>
              <a:gd name="connsiteY0" fmla="*/ 3666 h 11999"/>
              <a:gd name="connsiteX1" fmla="*/ 4901 w 10000"/>
              <a:gd name="connsiteY1" fmla="*/ 0 h 11999"/>
              <a:gd name="connsiteX2" fmla="*/ 10000 w 10000"/>
              <a:gd name="connsiteY2" fmla="*/ 3666 h 11999"/>
              <a:gd name="connsiteX3" fmla="*/ 10000 w 10000"/>
              <a:gd name="connsiteY3" fmla="*/ 10332 h 11999"/>
              <a:gd name="connsiteX4" fmla="*/ 5000 w 10000"/>
              <a:gd name="connsiteY4" fmla="*/ 11999 h 11999"/>
              <a:gd name="connsiteX5" fmla="*/ 0 w 10000"/>
              <a:gd name="connsiteY5" fmla="*/ 10332 h 11999"/>
              <a:gd name="connsiteX6" fmla="*/ 0 w 10000"/>
              <a:gd name="connsiteY6" fmla="*/ 3666 h 11999"/>
              <a:gd name="connsiteX0" fmla="*/ 0 w 10000"/>
              <a:gd name="connsiteY0" fmla="*/ 3666 h 14821"/>
              <a:gd name="connsiteX1" fmla="*/ 5000 w 10000"/>
              <a:gd name="connsiteY1" fmla="*/ 1999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5000 w 10000"/>
              <a:gd name="connsiteY4" fmla="*/ 11999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10000 w 10000"/>
              <a:gd name="connsiteY0" fmla="*/ 3666 h 14821"/>
              <a:gd name="connsiteX1" fmla="*/ 4835 w 10000"/>
              <a:gd name="connsiteY1" fmla="*/ 8155 h 14821"/>
              <a:gd name="connsiteX2" fmla="*/ 0 w 10000"/>
              <a:gd name="connsiteY2" fmla="*/ 3666 h 14821"/>
              <a:gd name="connsiteX0" fmla="*/ 0 w 10000"/>
              <a:gd name="connsiteY0" fmla="*/ 3666 h 14821"/>
              <a:gd name="connsiteX1" fmla="*/ 4901 w 10000"/>
              <a:gd name="connsiteY1" fmla="*/ 0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4934 w 10000"/>
              <a:gd name="connsiteY4" fmla="*/ 14821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0 w 10000"/>
              <a:gd name="connsiteY0" fmla="*/ 3666 h 14821"/>
              <a:gd name="connsiteX1" fmla="*/ 5000 w 10000"/>
              <a:gd name="connsiteY1" fmla="*/ 1999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5000 w 10000"/>
              <a:gd name="connsiteY4" fmla="*/ 11999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10000 w 10000"/>
              <a:gd name="connsiteY0" fmla="*/ 3666 h 14821"/>
              <a:gd name="connsiteX1" fmla="*/ 4901 w 10000"/>
              <a:gd name="connsiteY1" fmla="*/ 10036 h 14821"/>
              <a:gd name="connsiteX2" fmla="*/ 0 w 10000"/>
              <a:gd name="connsiteY2" fmla="*/ 3666 h 14821"/>
              <a:gd name="connsiteX0" fmla="*/ 0 w 10000"/>
              <a:gd name="connsiteY0" fmla="*/ 3666 h 14821"/>
              <a:gd name="connsiteX1" fmla="*/ 4901 w 10000"/>
              <a:gd name="connsiteY1" fmla="*/ 0 h 14821"/>
              <a:gd name="connsiteX2" fmla="*/ 10000 w 10000"/>
              <a:gd name="connsiteY2" fmla="*/ 3666 h 14821"/>
              <a:gd name="connsiteX3" fmla="*/ 10000 w 10000"/>
              <a:gd name="connsiteY3" fmla="*/ 10332 h 14821"/>
              <a:gd name="connsiteX4" fmla="*/ 4934 w 10000"/>
              <a:gd name="connsiteY4" fmla="*/ 14821 h 14821"/>
              <a:gd name="connsiteX5" fmla="*/ 0 w 10000"/>
              <a:gd name="connsiteY5" fmla="*/ 10332 h 14821"/>
              <a:gd name="connsiteX6" fmla="*/ 0 w 10000"/>
              <a:gd name="connsiteY6" fmla="*/ 3666 h 14821"/>
              <a:gd name="connsiteX0" fmla="*/ 0 w 10000"/>
              <a:gd name="connsiteY0" fmla="*/ 5195 h 16350"/>
              <a:gd name="connsiteX1" fmla="*/ 5000 w 10000"/>
              <a:gd name="connsiteY1" fmla="*/ 3528 h 16350"/>
              <a:gd name="connsiteX2" fmla="*/ 10000 w 10000"/>
              <a:gd name="connsiteY2" fmla="*/ 5195 h 16350"/>
              <a:gd name="connsiteX3" fmla="*/ 10000 w 10000"/>
              <a:gd name="connsiteY3" fmla="*/ 11861 h 16350"/>
              <a:gd name="connsiteX4" fmla="*/ 5000 w 10000"/>
              <a:gd name="connsiteY4" fmla="*/ 13528 h 16350"/>
              <a:gd name="connsiteX5" fmla="*/ 0 w 10000"/>
              <a:gd name="connsiteY5" fmla="*/ 11861 h 16350"/>
              <a:gd name="connsiteX6" fmla="*/ 0 w 10000"/>
              <a:gd name="connsiteY6" fmla="*/ 5195 h 16350"/>
              <a:gd name="connsiteX0" fmla="*/ 10000 w 10000"/>
              <a:gd name="connsiteY0" fmla="*/ 5195 h 16350"/>
              <a:gd name="connsiteX1" fmla="*/ 4901 w 10000"/>
              <a:gd name="connsiteY1" fmla="*/ 11565 h 16350"/>
              <a:gd name="connsiteX2" fmla="*/ 0 w 10000"/>
              <a:gd name="connsiteY2" fmla="*/ 5195 h 16350"/>
              <a:gd name="connsiteX0" fmla="*/ 0 w 10000"/>
              <a:gd name="connsiteY0" fmla="*/ 5195 h 16350"/>
              <a:gd name="connsiteX1" fmla="*/ 4934 w 10000"/>
              <a:gd name="connsiteY1" fmla="*/ 0 h 16350"/>
              <a:gd name="connsiteX2" fmla="*/ 10000 w 10000"/>
              <a:gd name="connsiteY2" fmla="*/ 5195 h 16350"/>
              <a:gd name="connsiteX3" fmla="*/ 10000 w 10000"/>
              <a:gd name="connsiteY3" fmla="*/ 11861 h 16350"/>
              <a:gd name="connsiteX4" fmla="*/ 4934 w 10000"/>
              <a:gd name="connsiteY4" fmla="*/ 16350 h 16350"/>
              <a:gd name="connsiteX5" fmla="*/ 0 w 10000"/>
              <a:gd name="connsiteY5" fmla="*/ 11861 h 16350"/>
              <a:gd name="connsiteX6" fmla="*/ 0 w 10000"/>
              <a:gd name="connsiteY6" fmla="*/ 5195 h 16350"/>
              <a:gd name="connsiteX0" fmla="*/ 0 w 10066"/>
              <a:gd name="connsiteY0" fmla="*/ 5214 h 16369"/>
              <a:gd name="connsiteX1" fmla="*/ 5000 w 10066"/>
              <a:gd name="connsiteY1" fmla="*/ 3547 h 16369"/>
              <a:gd name="connsiteX2" fmla="*/ 10000 w 10066"/>
              <a:gd name="connsiteY2" fmla="*/ 5214 h 16369"/>
              <a:gd name="connsiteX3" fmla="*/ 10000 w 10066"/>
              <a:gd name="connsiteY3" fmla="*/ 11880 h 16369"/>
              <a:gd name="connsiteX4" fmla="*/ 5000 w 10066"/>
              <a:gd name="connsiteY4" fmla="*/ 13547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10000 w 10066"/>
              <a:gd name="connsiteY0" fmla="*/ 5214 h 16369"/>
              <a:gd name="connsiteX1" fmla="*/ 4901 w 10066"/>
              <a:gd name="connsiteY1" fmla="*/ 11584 h 16369"/>
              <a:gd name="connsiteX2" fmla="*/ 0 w 10066"/>
              <a:gd name="connsiteY2" fmla="*/ 5214 h 16369"/>
              <a:gd name="connsiteX0" fmla="*/ 0 w 10066"/>
              <a:gd name="connsiteY0" fmla="*/ 5214 h 16369"/>
              <a:gd name="connsiteX1" fmla="*/ 4934 w 10066"/>
              <a:gd name="connsiteY1" fmla="*/ 19 h 16369"/>
              <a:gd name="connsiteX2" fmla="*/ 10066 w 10066"/>
              <a:gd name="connsiteY2" fmla="*/ 7330 h 16369"/>
              <a:gd name="connsiteX3" fmla="*/ 10000 w 10066"/>
              <a:gd name="connsiteY3" fmla="*/ 11880 h 16369"/>
              <a:gd name="connsiteX4" fmla="*/ 4934 w 10066"/>
              <a:gd name="connsiteY4" fmla="*/ 16369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0 w 10066"/>
              <a:gd name="connsiteY0" fmla="*/ 5214 h 16369"/>
              <a:gd name="connsiteX1" fmla="*/ 5000 w 10066"/>
              <a:gd name="connsiteY1" fmla="*/ 3547 h 16369"/>
              <a:gd name="connsiteX2" fmla="*/ 10000 w 10066"/>
              <a:gd name="connsiteY2" fmla="*/ 5214 h 16369"/>
              <a:gd name="connsiteX3" fmla="*/ 10000 w 10066"/>
              <a:gd name="connsiteY3" fmla="*/ 11880 h 16369"/>
              <a:gd name="connsiteX4" fmla="*/ 5000 w 10066"/>
              <a:gd name="connsiteY4" fmla="*/ 13547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10000 w 10066"/>
              <a:gd name="connsiteY0" fmla="*/ 7683 h 16369"/>
              <a:gd name="connsiteX1" fmla="*/ 4901 w 10066"/>
              <a:gd name="connsiteY1" fmla="*/ 11584 h 16369"/>
              <a:gd name="connsiteX2" fmla="*/ 0 w 10066"/>
              <a:gd name="connsiteY2" fmla="*/ 5214 h 16369"/>
              <a:gd name="connsiteX0" fmla="*/ 0 w 10066"/>
              <a:gd name="connsiteY0" fmla="*/ 5214 h 16369"/>
              <a:gd name="connsiteX1" fmla="*/ 4934 w 10066"/>
              <a:gd name="connsiteY1" fmla="*/ 19 h 16369"/>
              <a:gd name="connsiteX2" fmla="*/ 10066 w 10066"/>
              <a:gd name="connsiteY2" fmla="*/ 7330 h 16369"/>
              <a:gd name="connsiteX3" fmla="*/ 10000 w 10066"/>
              <a:gd name="connsiteY3" fmla="*/ 11880 h 16369"/>
              <a:gd name="connsiteX4" fmla="*/ 4934 w 10066"/>
              <a:gd name="connsiteY4" fmla="*/ 16369 h 16369"/>
              <a:gd name="connsiteX5" fmla="*/ 0 w 10066"/>
              <a:gd name="connsiteY5" fmla="*/ 11880 h 16369"/>
              <a:gd name="connsiteX6" fmla="*/ 0 w 10066"/>
              <a:gd name="connsiteY6" fmla="*/ 5214 h 16369"/>
              <a:gd name="connsiteX0" fmla="*/ 0 w 10066"/>
              <a:gd name="connsiteY0" fmla="*/ 5195 h 16350"/>
              <a:gd name="connsiteX1" fmla="*/ 5000 w 10066"/>
              <a:gd name="connsiteY1" fmla="*/ 3528 h 16350"/>
              <a:gd name="connsiteX2" fmla="*/ 10000 w 10066"/>
              <a:gd name="connsiteY2" fmla="*/ 5195 h 16350"/>
              <a:gd name="connsiteX3" fmla="*/ 10000 w 10066"/>
              <a:gd name="connsiteY3" fmla="*/ 11861 h 16350"/>
              <a:gd name="connsiteX4" fmla="*/ 5000 w 10066"/>
              <a:gd name="connsiteY4" fmla="*/ 13528 h 16350"/>
              <a:gd name="connsiteX5" fmla="*/ 0 w 10066"/>
              <a:gd name="connsiteY5" fmla="*/ 11861 h 16350"/>
              <a:gd name="connsiteX6" fmla="*/ 0 w 10066"/>
              <a:gd name="connsiteY6" fmla="*/ 5195 h 16350"/>
              <a:gd name="connsiteX0" fmla="*/ 10000 w 10066"/>
              <a:gd name="connsiteY0" fmla="*/ 7664 h 16350"/>
              <a:gd name="connsiteX1" fmla="*/ 4901 w 10066"/>
              <a:gd name="connsiteY1" fmla="*/ 11565 h 16350"/>
              <a:gd name="connsiteX2" fmla="*/ 0 w 10066"/>
              <a:gd name="connsiteY2" fmla="*/ 5195 h 16350"/>
              <a:gd name="connsiteX0" fmla="*/ 0 w 10066"/>
              <a:gd name="connsiteY0" fmla="*/ 7311 h 16350"/>
              <a:gd name="connsiteX1" fmla="*/ 4934 w 10066"/>
              <a:gd name="connsiteY1" fmla="*/ 0 h 16350"/>
              <a:gd name="connsiteX2" fmla="*/ 10066 w 10066"/>
              <a:gd name="connsiteY2" fmla="*/ 7311 h 16350"/>
              <a:gd name="connsiteX3" fmla="*/ 10000 w 10066"/>
              <a:gd name="connsiteY3" fmla="*/ 11861 h 16350"/>
              <a:gd name="connsiteX4" fmla="*/ 4934 w 10066"/>
              <a:gd name="connsiteY4" fmla="*/ 16350 h 16350"/>
              <a:gd name="connsiteX5" fmla="*/ 0 w 10066"/>
              <a:gd name="connsiteY5" fmla="*/ 11861 h 16350"/>
              <a:gd name="connsiteX6" fmla="*/ 0 w 10066"/>
              <a:gd name="connsiteY6" fmla="*/ 7311 h 16350"/>
              <a:gd name="connsiteX0" fmla="*/ 0 w 10066"/>
              <a:gd name="connsiteY0" fmla="*/ 5195 h 16350"/>
              <a:gd name="connsiteX1" fmla="*/ 5000 w 10066"/>
              <a:gd name="connsiteY1" fmla="*/ 3528 h 16350"/>
              <a:gd name="connsiteX2" fmla="*/ 10000 w 10066"/>
              <a:gd name="connsiteY2" fmla="*/ 5195 h 16350"/>
              <a:gd name="connsiteX3" fmla="*/ 10000 w 10066"/>
              <a:gd name="connsiteY3" fmla="*/ 11861 h 16350"/>
              <a:gd name="connsiteX4" fmla="*/ 5000 w 10066"/>
              <a:gd name="connsiteY4" fmla="*/ 13528 h 16350"/>
              <a:gd name="connsiteX5" fmla="*/ 0 w 10066"/>
              <a:gd name="connsiteY5" fmla="*/ 11861 h 16350"/>
              <a:gd name="connsiteX6" fmla="*/ 0 w 10066"/>
              <a:gd name="connsiteY6" fmla="*/ 5195 h 16350"/>
              <a:gd name="connsiteX0" fmla="*/ 10000 w 10066"/>
              <a:gd name="connsiteY0" fmla="*/ 7664 h 16350"/>
              <a:gd name="connsiteX1" fmla="*/ 4901 w 10066"/>
              <a:gd name="connsiteY1" fmla="*/ 11565 h 16350"/>
              <a:gd name="connsiteX2" fmla="*/ 0 w 10066"/>
              <a:gd name="connsiteY2" fmla="*/ 7429 h 16350"/>
              <a:gd name="connsiteX0" fmla="*/ 0 w 10066"/>
              <a:gd name="connsiteY0" fmla="*/ 7311 h 16350"/>
              <a:gd name="connsiteX1" fmla="*/ 4934 w 10066"/>
              <a:gd name="connsiteY1" fmla="*/ 0 h 16350"/>
              <a:gd name="connsiteX2" fmla="*/ 10066 w 10066"/>
              <a:gd name="connsiteY2" fmla="*/ 7311 h 16350"/>
              <a:gd name="connsiteX3" fmla="*/ 10000 w 10066"/>
              <a:gd name="connsiteY3" fmla="*/ 11861 h 16350"/>
              <a:gd name="connsiteX4" fmla="*/ 4934 w 10066"/>
              <a:gd name="connsiteY4" fmla="*/ 16350 h 16350"/>
              <a:gd name="connsiteX5" fmla="*/ 0 w 10066"/>
              <a:gd name="connsiteY5" fmla="*/ 11861 h 16350"/>
              <a:gd name="connsiteX6" fmla="*/ 0 w 10066"/>
              <a:gd name="connsiteY6" fmla="*/ 7311 h 16350"/>
              <a:gd name="connsiteX0" fmla="*/ 0 w 10066"/>
              <a:gd name="connsiteY0" fmla="*/ 2020 h 13175"/>
              <a:gd name="connsiteX1" fmla="*/ 5000 w 10066"/>
              <a:gd name="connsiteY1" fmla="*/ 353 h 13175"/>
              <a:gd name="connsiteX2" fmla="*/ 10000 w 10066"/>
              <a:gd name="connsiteY2" fmla="*/ 2020 h 13175"/>
              <a:gd name="connsiteX3" fmla="*/ 10000 w 10066"/>
              <a:gd name="connsiteY3" fmla="*/ 8686 h 13175"/>
              <a:gd name="connsiteX4" fmla="*/ 5000 w 10066"/>
              <a:gd name="connsiteY4" fmla="*/ 10353 h 13175"/>
              <a:gd name="connsiteX5" fmla="*/ 0 w 10066"/>
              <a:gd name="connsiteY5" fmla="*/ 8686 h 13175"/>
              <a:gd name="connsiteX6" fmla="*/ 0 w 10066"/>
              <a:gd name="connsiteY6" fmla="*/ 2020 h 13175"/>
              <a:gd name="connsiteX0" fmla="*/ 10000 w 10066"/>
              <a:gd name="connsiteY0" fmla="*/ 4489 h 13175"/>
              <a:gd name="connsiteX1" fmla="*/ 4901 w 10066"/>
              <a:gd name="connsiteY1" fmla="*/ 8390 h 13175"/>
              <a:gd name="connsiteX2" fmla="*/ 0 w 10066"/>
              <a:gd name="connsiteY2" fmla="*/ 4254 h 13175"/>
              <a:gd name="connsiteX0" fmla="*/ 0 w 10066"/>
              <a:gd name="connsiteY0" fmla="*/ 4136 h 13175"/>
              <a:gd name="connsiteX1" fmla="*/ 4934 w 10066"/>
              <a:gd name="connsiteY1" fmla="*/ 0 h 13175"/>
              <a:gd name="connsiteX2" fmla="*/ 10066 w 10066"/>
              <a:gd name="connsiteY2" fmla="*/ 4136 h 13175"/>
              <a:gd name="connsiteX3" fmla="*/ 10000 w 10066"/>
              <a:gd name="connsiteY3" fmla="*/ 8686 h 13175"/>
              <a:gd name="connsiteX4" fmla="*/ 4934 w 10066"/>
              <a:gd name="connsiteY4" fmla="*/ 13175 h 13175"/>
              <a:gd name="connsiteX5" fmla="*/ 0 w 10066"/>
              <a:gd name="connsiteY5" fmla="*/ 8686 h 13175"/>
              <a:gd name="connsiteX6" fmla="*/ 0 w 10066"/>
              <a:gd name="connsiteY6" fmla="*/ 4136 h 13175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037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10066 w 10066"/>
              <a:gd name="connsiteY2" fmla="*/ 3783 h 12822"/>
              <a:gd name="connsiteX3" fmla="*/ 10000 w 10066"/>
              <a:gd name="connsiteY3" fmla="*/ 8333 h 12822"/>
              <a:gd name="connsiteX4" fmla="*/ 4934 w 10066"/>
              <a:gd name="connsiteY4" fmla="*/ 12822 h 12822"/>
              <a:gd name="connsiteX5" fmla="*/ 0 w 10066"/>
              <a:gd name="connsiteY5" fmla="*/ 8333 h 12822"/>
              <a:gd name="connsiteX6" fmla="*/ 0 w 10066"/>
              <a:gd name="connsiteY6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10066 w 10066"/>
              <a:gd name="connsiteY2" fmla="*/ 3783 h 12822"/>
              <a:gd name="connsiteX3" fmla="*/ 10000 w 10066"/>
              <a:gd name="connsiteY3" fmla="*/ 8333 h 12822"/>
              <a:gd name="connsiteX4" fmla="*/ 4934 w 10066"/>
              <a:gd name="connsiteY4" fmla="*/ 12822 h 12822"/>
              <a:gd name="connsiteX5" fmla="*/ 0 w 10066"/>
              <a:gd name="connsiteY5" fmla="*/ 8333 h 12822"/>
              <a:gd name="connsiteX6" fmla="*/ 0 w 10066"/>
              <a:gd name="connsiteY6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4901 w 10066"/>
              <a:gd name="connsiteY1" fmla="*/ 470 h 12822"/>
              <a:gd name="connsiteX2" fmla="*/ 8069 w 10066"/>
              <a:gd name="connsiteY2" fmla="*/ 1094 h 12822"/>
              <a:gd name="connsiteX3" fmla="*/ 10066 w 10066"/>
              <a:gd name="connsiteY3" fmla="*/ 3783 h 12822"/>
              <a:gd name="connsiteX4" fmla="*/ 10000 w 10066"/>
              <a:gd name="connsiteY4" fmla="*/ 8333 h 12822"/>
              <a:gd name="connsiteX5" fmla="*/ 4934 w 10066"/>
              <a:gd name="connsiteY5" fmla="*/ 12822 h 12822"/>
              <a:gd name="connsiteX6" fmla="*/ 0 w 10066"/>
              <a:gd name="connsiteY6" fmla="*/ 8333 h 12822"/>
              <a:gd name="connsiteX7" fmla="*/ 0 w 10066"/>
              <a:gd name="connsiteY7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1554 w 10066"/>
              <a:gd name="connsiteY1" fmla="*/ 1211 h 12822"/>
              <a:gd name="connsiteX2" fmla="*/ 4901 w 10066"/>
              <a:gd name="connsiteY2" fmla="*/ 470 h 12822"/>
              <a:gd name="connsiteX3" fmla="*/ 8069 w 10066"/>
              <a:gd name="connsiteY3" fmla="*/ 1094 h 12822"/>
              <a:gd name="connsiteX4" fmla="*/ 10066 w 10066"/>
              <a:gd name="connsiteY4" fmla="*/ 3783 h 12822"/>
              <a:gd name="connsiteX5" fmla="*/ 10000 w 10066"/>
              <a:gd name="connsiteY5" fmla="*/ 8333 h 12822"/>
              <a:gd name="connsiteX6" fmla="*/ 4934 w 10066"/>
              <a:gd name="connsiteY6" fmla="*/ 12822 h 12822"/>
              <a:gd name="connsiteX7" fmla="*/ 0 w 10066"/>
              <a:gd name="connsiteY7" fmla="*/ 8333 h 12822"/>
              <a:gd name="connsiteX8" fmla="*/ 0 w 10066"/>
              <a:gd name="connsiteY8" fmla="*/ 3783 h 12822"/>
              <a:gd name="connsiteX0" fmla="*/ 0 w 10066"/>
              <a:gd name="connsiteY0" fmla="*/ 1667 h 12822"/>
              <a:gd name="connsiteX1" fmla="*/ 5000 w 10066"/>
              <a:gd name="connsiteY1" fmla="*/ 0 h 12822"/>
              <a:gd name="connsiteX2" fmla="*/ 10000 w 10066"/>
              <a:gd name="connsiteY2" fmla="*/ 1667 h 12822"/>
              <a:gd name="connsiteX3" fmla="*/ 10000 w 10066"/>
              <a:gd name="connsiteY3" fmla="*/ 8333 h 12822"/>
              <a:gd name="connsiteX4" fmla="*/ 5000 w 10066"/>
              <a:gd name="connsiteY4" fmla="*/ 10000 h 12822"/>
              <a:gd name="connsiteX5" fmla="*/ 0 w 10066"/>
              <a:gd name="connsiteY5" fmla="*/ 8333 h 12822"/>
              <a:gd name="connsiteX6" fmla="*/ 0 w 10066"/>
              <a:gd name="connsiteY6" fmla="*/ 1667 h 12822"/>
              <a:gd name="connsiteX0" fmla="*/ 10000 w 10066"/>
              <a:gd name="connsiteY0" fmla="*/ 4136 h 12822"/>
              <a:gd name="connsiteX1" fmla="*/ 4901 w 10066"/>
              <a:gd name="connsiteY1" fmla="*/ 8625 h 12822"/>
              <a:gd name="connsiteX2" fmla="*/ 0 w 10066"/>
              <a:gd name="connsiteY2" fmla="*/ 3901 h 12822"/>
              <a:gd name="connsiteX0" fmla="*/ 0 w 10066"/>
              <a:gd name="connsiteY0" fmla="*/ 3783 h 12822"/>
              <a:gd name="connsiteX1" fmla="*/ 1554 w 10066"/>
              <a:gd name="connsiteY1" fmla="*/ 1211 h 12822"/>
              <a:gd name="connsiteX2" fmla="*/ 4901 w 10066"/>
              <a:gd name="connsiteY2" fmla="*/ 117 h 12822"/>
              <a:gd name="connsiteX3" fmla="*/ 8069 w 10066"/>
              <a:gd name="connsiteY3" fmla="*/ 1094 h 12822"/>
              <a:gd name="connsiteX4" fmla="*/ 10066 w 10066"/>
              <a:gd name="connsiteY4" fmla="*/ 3783 h 12822"/>
              <a:gd name="connsiteX5" fmla="*/ 10000 w 10066"/>
              <a:gd name="connsiteY5" fmla="*/ 8333 h 12822"/>
              <a:gd name="connsiteX6" fmla="*/ 4934 w 10066"/>
              <a:gd name="connsiteY6" fmla="*/ 12822 h 12822"/>
              <a:gd name="connsiteX7" fmla="*/ 0 w 10066"/>
              <a:gd name="connsiteY7" fmla="*/ 8333 h 12822"/>
              <a:gd name="connsiteX8" fmla="*/ 0 w 10066"/>
              <a:gd name="connsiteY8" fmla="*/ 3783 h 12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66" h="12822" stroke="0" extrusionOk="0">
                <a:moveTo>
                  <a:pt x="0" y="1667"/>
                </a:moveTo>
                <a:cubicBezTo>
                  <a:pt x="0" y="746"/>
                  <a:pt x="2239" y="0"/>
                  <a:pt x="5000" y="0"/>
                </a:cubicBezTo>
                <a:cubicBezTo>
                  <a:pt x="7761" y="0"/>
                  <a:pt x="10000" y="746"/>
                  <a:pt x="10000" y="1667"/>
                </a:cubicBezTo>
                <a:lnTo>
                  <a:pt x="10000" y="8333"/>
                </a:lnTo>
                <a:cubicBezTo>
                  <a:pt x="10000" y="9254"/>
                  <a:pt x="7761" y="10000"/>
                  <a:pt x="5000" y="10000"/>
                </a:cubicBezTo>
                <a:cubicBezTo>
                  <a:pt x="2239" y="10000"/>
                  <a:pt x="0" y="9254"/>
                  <a:pt x="0" y="8333"/>
                </a:cubicBezTo>
                <a:lnTo>
                  <a:pt x="0" y="1667"/>
                </a:lnTo>
                <a:close/>
              </a:path>
              <a:path w="10066" h="12822" fill="none" extrusionOk="0">
                <a:moveTo>
                  <a:pt x="10000" y="4136"/>
                </a:moveTo>
                <a:cubicBezTo>
                  <a:pt x="10000" y="5057"/>
                  <a:pt x="7662" y="8625"/>
                  <a:pt x="4901" y="8625"/>
                </a:cubicBezTo>
                <a:cubicBezTo>
                  <a:pt x="2140" y="8625"/>
                  <a:pt x="0" y="4822"/>
                  <a:pt x="0" y="3901"/>
                </a:cubicBezTo>
              </a:path>
              <a:path w="10066" h="12822" fill="none">
                <a:moveTo>
                  <a:pt x="0" y="3783"/>
                </a:moveTo>
                <a:cubicBezTo>
                  <a:pt x="309" y="2714"/>
                  <a:pt x="737" y="1763"/>
                  <a:pt x="1554" y="1211"/>
                </a:cubicBezTo>
                <a:cubicBezTo>
                  <a:pt x="2371" y="659"/>
                  <a:pt x="3815" y="136"/>
                  <a:pt x="4901" y="117"/>
                </a:cubicBezTo>
                <a:cubicBezTo>
                  <a:pt x="5987" y="98"/>
                  <a:pt x="7208" y="542"/>
                  <a:pt x="8069" y="1094"/>
                </a:cubicBezTo>
                <a:cubicBezTo>
                  <a:pt x="8930" y="1646"/>
                  <a:pt x="9728" y="2694"/>
                  <a:pt x="10066" y="3783"/>
                </a:cubicBezTo>
                <a:cubicBezTo>
                  <a:pt x="10044" y="5300"/>
                  <a:pt x="10022" y="6816"/>
                  <a:pt x="10000" y="8333"/>
                </a:cubicBezTo>
                <a:cubicBezTo>
                  <a:pt x="10000" y="9254"/>
                  <a:pt x="7695" y="12822"/>
                  <a:pt x="4934" y="12822"/>
                </a:cubicBezTo>
                <a:cubicBezTo>
                  <a:pt x="2173" y="12822"/>
                  <a:pt x="0" y="9254"/>
                  <a:pt x="0" y="8333"/>
                </a:cubicBezTo>
                <a:lnTo>
                  <a:pt x="0" y="3783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" name="ลูกศรขวา 35"/>
          <p:cNvSpPr/>
          <p:nvPr/>
        </p:nvSpPr>
        <p:spPr>
          <a:xfrm>
            <a:off x="3257553" y="3880294"/>
            <a:ext cx="258157" cy="202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7" name="ลูกศรขวา 36"/>
          <p:cNvSpPr/>
          <p:nvPr/>
        </p:nvSpPr>
        <p:spPr>
          <a:xfrm>
            <a:off x="6051045" y="3880294"/>
            <a:ext cx="258157" cy="202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TextBox 39"/>
          <p:cNvSpPr txBox="1"/>
          <p:nvPr/>
        </p:nvSpPr>
        <p:spPr>
          <a:xfrm>
            <a:off x="5364088" y="3356993"/>
            <a:ext cx="1531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1-2 ml of distill water</a:t>
            </a:r>
            <a:endParaRPr lang="th-TH" sz="1200" dirty="0">
              <a:latin typeface="Times New Roman" pitchFamily="18" charset="0"/>
            </a:endParaRPr>
          </a:p>
        </p:txBody>
      </p:sp>
      <p:pic>
        <p:nvPicPr>
          <p:cNvPr id="19" name="รูปภาพ 1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46" b="99187" l="0" r="100000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836" y="3929968"/>
            <a:ext cx="1287465" cy="562552"/>
          </a:xfrm>
          <a:prstGeom prst="rect">
            <a:avLst/>
          </a:prstGeom>
          <a:ln>
            <a:noFill/>
          </a:ln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46" b="99187" l="0" r="100000"/>
                    </a14:imgEffect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146" y="3919466"/>
            <a:ext cx="1287465" cy="562552"/>
          </a:xfrm>
          <a:prstGeom prst="rect">
            <a:avLst/>
          </a:prstGeom>
          <a:ln>
            <a:noFill/>
          </a:ln>
        </p:spPr>
      </p:pic>
      <p:sp>
        <p:nvSpPr>
          <p:cNvPr id="22" name="รูปแบบอิสระ 21"/>
          <p:cNvSpPr/>
          <p:nvPr/>
        </p:nvSpPr>
        <p:spPr>
          <a:xfrm rot="10800000">
            <a:off x="7687083" y="3632918"/>
            <a:ext cx="803878" cy="731546"/>
          </a:xfrm>
          <a:custGeom>
            <a:avLst/>
            <a:gdLst>
              <a:gd name="connsiteX0" fmla="*/ 106878 w 1496291"/>
              <a:gd name="connsiteY0" fmla="*/ 1270660 h 1306286"/>
              <a:gd name="connsiteX1" fmla="*/ 950026 w 1496291"/>
              <a:gd name="connsiteY1" fmla="*/ 510639 h 1306286"/>
              <a:gd name="connsiteX2" fmla="*/ 1140031 w 1496291"/>
              <a:gd name="connsiteY2" fmla="*/ 498764 h 1306286"/>
              <a:gd name="connsiteX3" fmla="*/ 1472540 w 1496291"/>
              <a:gd name="connsiteY3" fmla="*/ 213756 h 1306286"/>
              <a:gd name="connsiteX4" fmla="*/ 1496291 w 1496291"/>
              <a:gd name="connsiteY4" fmla="*/ 11876 h 1306286"/>
              <a:gd name="connsiteX5" fmla="*/ 1223159 w 1496291"/>
              <a:gd name="connsiteY5" fmla="*/ 0 h 1306286"/>
              <a:gd name="connsiteX6" fmla="*/ 855023 w 1496291"/>
              <a:gd name="connsiteY6" fmla="*/ 320634 h 1306286"/>
              <a:gd name="connsiteX7" fmla="*/ 855023 w 1496291"/>
              <a:gd name="connsiteY7" fmla="*/ 475013 h 1306286"/>
              <a:gd name="connsiteX8" fmla="*/ 0 w 1496291"/>
              <a:gd name="connsiteY8" fmla="*/ 1246909 h 1306286"/>
              <a:gd name="connsiteX9" fmla="*/ 59377 w 1496291"/>
              <a:gd name="connsiteY9" fmla="*/ 1306286 h 1306286"/>
              <a:gd name="connsiteX10" fmla="*/ 106878 w 1496291"/>
              <a:gd name="connsiteY10" fmla="*/ 1270660 h 1306286"/>
              <a:gd name="connsiteX0" fmla="*/ 106878 w 1496291"/>
              <a:gd name="connsiteY0" fmla="*/ 1270660 h 1306286"/>
              <a:gd name="connsiteX1" fmla="*/ 961902 w 1496291"/>
              <a:gd name="connsiteY1" fmla="*/ 581891 h 1306286"/>
              <a:gd name="connsiteX2" fmla="*/ 1140031 w 1496291"/>
              <a:gd name="connsiteY2" fmla="*/ 498764 h 1306286"/>
              <a:gd name="connsiteX3" fmla="*/ 1472540 w 1496291"/>
              <a:gd name="connsiteY3" fmla="*/ 213756 h 1306286"/>
              <a:gd name="connsiteX4" fmla="*/ 1496291 w 1496291"/>
              <a:gd name="connsiteY4" fmla="*/ 11876 h 1306286"/>
              <a:gd name="connsiteX5" fmla="*/ 1223159 w 1496291"/>
              <a:gd name="connsiteY5" fmla="*/ 0 h 1306286"/>
              <a:gd name="connsiteX6" fmla="*/ 855023 w 1496291"/>
              <a:gd name="connsiteY6" fmla="*/ 320634 h 1306286"/>
              <a:gd name="connsiteX7" fmla="*/ 855023 w 1496291"/>
              <a:gd name="connsiteY7" fmla="*/ 475013 h 1306286"/>
              <a:gd name="connsiteX8" fmla="*/ 0 w 1496291"/>
              <a:gd name="connsiteY8" fmla="*/ 1246909 h 1306286"/>
              <a:gd name="connsiteX9" fmla="*/ 59377 w 1496291"/>
              <a:gd name="connsiteY9" fmla="*/ 1306286 h 1306286"/>
              <a:gd name="connsiteX10" fmla="*/ 106878 w 1496291"/>
              <a:gd name="connsiteY10" fmla="*/ 1270660 h 1306286"/>
              <a:gd name="connsiteX0" fmla="*/ 118753 w 1496291"/>
              <a:gd name="connsiteY0" fmla="*/ 1365662 h 1365662"/>
              <a:gd name="connsiteX1" fmla="*/ 961902 w 1496291"/>
              <a:gd name="connsiteY1" fmla="*/ 581891 h 1365662"/>
              <a:gd name="connsiteX2" fmla="*/ 1140031 w 1496291"/>
              <a:gd name="connsiteY2" fmla="*/ 498764 h 1365662"/>
              <a:gd name="connsiteX3" fmla="*/ 1472540 w 1496291"/>
              <a:gd name="connsiteY3" fmla="*/ 213756 h 1365662"/>
              <a:gd name="connsiteX4" fmla="*/ 1496291 w 1496291"/>
              <a:gd name="connsiteY4" fmla="*/ 11876 h 1365662"/>
              <a:gd name="connsiteX5" fmla="*/ 1223159 w 1496291"/>
              <a:gd name="connsiteY5" fmla="*/ 0 h 1365662"/>
              <a:gd name="connsiteX6" fmla="*/ 855023 w 1496291"/>
              <a:gd name="connsiteY6" fmla="*/ 320634 h 1365662"/>
              <a:gd name="connsiteX7" fmla="*/ 855023 w 1496291"/>
              <a:gd name="connsiteY7" fmla="*/ 475013 h 1365662"/>
              <a:gd name="connsiteX8" fmla="*/ 0 w 1496291"/>
              <a:gd name="connsiteY8" fmla="*/ 1246909 h 1365662"/>
              <a:gd name="connsiteX9" fmla="*/ 59377 w 1496291"/>
              <a:gd name="connsiteY9" fmla="*/ 1306286 h 1365662"/>
              <a:gd name="connsiteX10" fmla="*/ 118753 w 1496291"/>
              <a:gd name="connsiteY10" fmla="*/ 1365662 h 1365662"/>
              <a:gd name="connsiteX0" fmla="*/ 118753 w 1496291"/>
              <a:gd name="connsiteY0" fmla="*/ 1365662 h 1365662"/>
              <a:gd name="connsiteX1" fmla="*/ 961902 w 1496291"/>
              <a:gd name="connsiteY1" fmla="*/ 581891 h 1365662"/>
              <a:gd name="connsiteX2" fmla="*/ 1175657 w 1496291"/>
              <a:gd name="connsiteY2" fmla="*/ 581891 h 1365662"/>
              <a:gd name="connsiteX3" fmla="*/ 1472540 w 1496291"/>
              <a:gd name="connsiteY3" fmla="*/ 213756 h 1365662"/>
              <a:gd name="connsiteX4" fmla="*/ 1496291 w 1496291"/>
              <a:gd name="connsiteY4" fmla="*/ 11876 h 1365662"/>
              <a:gd name="connsiteX5" fmla="*/ 1223159 w 1496291"/>
              <a:gd name="connsiteY5" fmla="*/ 0 h 1365662"/>
              <a:gd name="connsiteX6" fmla="*/ 855023 w 1496291"/>
              <a:gd name="connsiteY6" fmla="*/ 320634 h 1365662"/>
              <a:gd name="connsiteX7" fmla="*/ 855023 w 1496291"/>
              <a:gd name="connsiteY7" fmla="*/ 475013 h 1365662"/>
              <a:gd name="connsiteX8" fmla="*/ 0 w 1496291"/>
              <a:gd name="connsiteY8" fmla="*/ 1246909 h 1365662"/>
              <a:gd name="connsiteX9" fmla="*/ 59377 w 1496291"/>
              <a:gd name="connsiteY9" fmla="*/ 1306286 h 1365662"/>
              <a:gd name="connsiteX10" fmla="*/ 118753 w 1496291"/>
              <a:gd name="connsiteY10" fmla="*/ 1365662 h 1365662"/>
              <a:gd name="connsiteX0" fmla="*/ 118753 w 1520041"/>
              <a:gd name="connsiteY0" fmla="*/ 1365662 h 1365662"/>
              <a:gd name="connsiteX1" fmla="*/ 961902 w 1520041"/>
              <a:gd name="connsiteY1" fmla="*/ 581891 h 1365662"/>
              <a:gd name="connsiteX2" fmla="*/ 1175657 w 1520041"/>
              <a:gd name="connsiteY2" fmla="*/ 581891 h 1365662"/>
              <a:gd name="connsiteX3" fmla="*/ 1520041 w 1520041"/>
              <a:gd name="connsiteY3" fmla="*/ 237507 h 1365662"/>
              <a:gd name="connsiteX4" fmla="*/ 1496291 w 1520041"/>
              <a:gd name="connsiteY4" fmla="*/ 11876 h 1365662"/>
              <a:gd name="connsiteX5" fmla="*/ 1223159 w 1520041"/>
              <a:gd name="connsiteY5" fmla="*/ 0 h 1365662"/>
              <a:gd name="connsiteX6" fmla="*/ 855023 w 1520041"/>
              <a:gd name="connsiteY6" fmla="*/ 320634 h 1365662"/>
              <a:gd name="connsiteX7" fmla="*/ 855023 w 1520041"/>
              <a:gd name="connsiteY7" fmla="*/ 475013 h 1365662"/>
              <a:gd name="connsiteX8" fmla="*/ 0 w 1520041"/>
              <a:gd name="connsiteY8" fmla="*/ 1246909 h 1365662"/>
              <a:gd name="connsiteX9" fmla="*/ 59377 w 1520041"/>
              <a:gd name="connsiteY9" fmla="*/ 1306286 h 1365662"/>
              <a:gd name="connsiteX10" fmla="*/ 118753 w 1520041"/>
              <a:gd name="connsiteY10" fmla="*/ 1365662 h 1365662"/>
              <a:gd name="connsiteX0" fmla="*/ 118753 w 1520041"/>
              <a:gd name="connsiteY0" fmla="*/ 1365662 h 1365662"/>
              <a:gd name="connsiteX1" fmla="*/ 961902 w 1520041"/>
              <a:gd name="connsiteY1" fmla="*/ 581891 h 1365662"/>
              <a:gd name="connsiteX2" fmla="*/ 1401288 w 1520041"/>
              <a:gd name="connsiteY2" fmla="*/ 344385 h 1365662"/>
              <a:gd name="connsiteX3" fmla="*/ 1520041 w 1520041"/>
              <a:gd name="connsiteY3" fmla="*/ 237507 h 1365662"/>
              <a:gd name="connsiteX4" fmla="*/ 1496291 w 1520041"/>
              <a:gd name="connsiteY4" fmla="*/ 11876 h 1365662"/>
              <a:gd name="connsiteX5" fmla="*/ 1223159 w 1520041"/>
              <a:gd name="connsiteY5" fmla="*/ 0 h 1365662"/>
              <a:gd name="connsiteX6" fmla="*/ 855023 w 1520041"/>
              <a:gd name="connsiteY6" fmla="*/ 320634 h 1365662"/>
              <a:gd name="connsiteX7" fmla="*/ 855023 w 1520041"/>
              <a:gd name="connsiteY7" fmla="*/ 475013 h 1365662"/>
              <a:gd name="connsiteX8" fmla="*/ 0 w 1520041"/>
              <a:gd name="connsiteY8" fmla="*/ 1246909 h 1365662"/>
              <a:gd name="connsiteX9" fmla="*/ 59377 w 1520041"/>
              <a:gd name="connsiteY9" fmla="*/ 1306286 h 1365662"/>
              <a:gd name="connsiteX10" fmla="*/ 118753 w 1520041"/>
              <a:gd name="connsiteY10" fmla="*/ 1365662 h 1365662"/>
              <a:gd name="connsiteX0" fmla="*/ 118753 w 1520041"/>
              <a:gd name="connsiteY0" fmla="*/ 1365662 h 1365662"/>
              <a:gd name="connsiteX1" fmla="*/ 961902 w 1520041"/>
              <a:gd name="connsiteY1" fmla="*/ 581891 h 1365662"/>
              <a:gd name="connsiteX2" fmla="*/ 1401288 w 1520041"/>
              <a:gd name="connsiteY2" fmla="*/ 344385 h 1365662"/>
              <a:gd name="connsiteX3" fmla="*/ 1520041 w 1520041"/>
              <a:gd name="connsiteY3" fmla="*/ 237507 h 1365662"/>
              <a:gd name="connsiteX4" fmla="*/ 1496291 w 1520041"/>
              <a:gd name="connsiteY4" fmla="*/ 11876 h 1365662"/>
              <a:gd name="connsiteX5" fmla="*/ 1223159 w 1520041"/>
              <a:gd name="connsiteY5" fmla="*/ 0 h 1365662"/>
              <a:gd name="connsiteX6" fmla="*/ 1140031 w 1520041"/>
              <a:gd name="connsiteY6" fmla="*/ 71252 h 1365662"/>
              <a:gd name="connsiteX7" fmla="*/ 855023 w 1520041"/>
              <a:gd name="connsiteY7" fmla="*/ 475013 h 1365662"/>
              <a:gd name="connsiteX8" fmla="*/ 0 w 1520041"/>
              <a:gd name="connsiteY8" fmla="*/ 1246909 h 1365662"/>
              <a:gd name="connsiteX9" fmla="*/ 59377 w 1520041"/>
              <a:gd name="connsiteY9" fmla="*/ 1306286 h 1365662"/>
              <a:gd name="connsiteX10" fmla="*/ 118753 w 1520041"/>
              <a:gd name="connsiteY10" fmla="*/ 1365662 h 1365662"/>
              <a:gd name="connsiteX0" fmla="*/ 118753 w 1520041"/>
              <a:gd name="connsiteY0" fmla="*/ 1365662 h 1365662"/>
              <a:gd name="connsiteX1" fmla="*/ 961902 w 1520041"/>
              <a:gd name="connsiteY1" fmla="*/ 581891 h 1365662"/>
              <a:gd name="connsiteX2" fmla="*/ 1401288 w 1520041"/>
              <a:gd name="connsiteY2" fmla="*/ 344385 h 1365662"/>
              <a:gd name="connsiteX3" fmla="*/ 1520041 w 1520041"/>
              <a:gd name="connsiteY3" fmla="*/ 237507 h 1365662"/>
              <a:gd name="connsiteX4" fmla="*/ 1496291 w 1520041"/>
              <a:gd name="connsiteY4" fmla="*/ 11876 h 1365662"/>
              <a:gd name="connsiteX5" fmla="*/ 1223159 w 1520041"/>
              <a:gd name="connsiteY5" fmla="*/ 0 h 1365662"/>
              <a:gd name="connsiteX6" fmla="*/ 1140031 w 1520041"/>
              <a:gd name="connsiteY6" fmla="*/ 71252 h 1365662"/>
              <a:gd name="connsiteX7" fmla="*/ 1175657 w 1520041"/>
              <a:gd name="connsiteY7" fmla="*/ 213756 h 1365662"/>
              <a:gd name="connsiteX8" fmla="*/ 0 w 1520041"/>
              <a:gd name="connsiteY8" fmla="*/ 1246909 h 1365662"/>
              <a:gd name="connsiteX9" fmla="*/ 59377 w 1520041"/>
              <a:gd name="connsiteY9" fmla="*/ 1306286 h 1365662"/>
              <a:gd name="connsiteX10" fmla="*/ 118753 w 1520041"/>
              <a:gd name="connsiteY10" fmla="*/ 1365662 h 1365662"/>
              <a:gd name="connsiteX0" fmla="*/ 118753 w 1520041"/>
              <a:gd name="connsiteY0" fmla="*/ 1365662 h 1365662"/>
              <a:gd name="connsiteX1" fmla="*/ 1258785 w 1520041"/>
              <a:gd name="connsiteY1" fmla="*/ 308759 h 1365662"/>
              <a:gd name="connsiteX2" fmla="*/ 1401288 w 1520041"/>
              <a:gd name="connsiteY2" fmla="*/ 344385 h 1365662"/>
              <a:gd name="connsiteX3" fmla="*/ 1520041 w 1520041"/>
              <a:gd name="connsiteY3" fmla="*/ 237507 h 1365662"/>
              <a:gd name="connsiteX4" fmla="*/ 1496291 w 1520041"/>
              <a:gd name="connsiteY4" fmla="*/ 11876 h 1365662"/>
              <a:gd name="connsiteX5" fmla="*/ 1223159 w 1520041"/>
              <a:gd name="connsiteY5" fmla="*/ 0 h 1365662"/>
              <a:gd name="connsiteX6" fmla="*/ 1140031 w 1520041"/>
              <a:gd name="connsiteY6" fmla="*/ 71252 h 1365662"/>
              <a:gd name="connsiteX7" fmla="*/ 1175657 w 1520041"/>
              <a:gd name="connsiteY7" fmla="*/ 213756 h 1365662"/>
              <a:gd name="connsiteX8" fmla="*/ 0 w 1520041"/>
              <a:gd name="connsiteY8" fmla="*/ 1246909 h 1365662"/>
              <a:gd name="connsiteX9" fmla="*/ 59377 w 1520041"/>
              <a:gd name="connsiteY9" fmla="*/ 1306286 h 1365662"/>
              <a:gd name="connsiteX10" fmla="*/ 118753 w 1520041"/>
              <a:gd name="connsiteY10" fmla="*/ 1365662 h 1365662"/>
              <a:gd name="connsiteX0" fmla="*/ 118753 w 1520041"/>
              <a:gd name="connsiteY0" fmla="*/ 1365662 h 1365662"/>
              <a:gd name="connsiteX1" fmla="*/ 1258785 w 1520041"/>
              <a:gd name="connsiteY1" fmla="*/ 308759 h 1365662"/>
              <a:gd name="connsiteX2" fmla="*/ 1401288 w 1520041"/>
              <a:gd name="connsiteY2" fmla="*/ 344385 h 1365662"/>
              <a:gd name="connsiteX3" fmla="*/ 1520041 w 1520041"/>
              <a:gd name="connsiteY3" fmla="*/ 237507 h 1365662"/>
              <a:gd name="connsiteX4" fmla="*/ 1448790 w 1520041"/>
              <a:gd name="connsiteY4" fmla="*/ 71253 h 1365662"/>
              <a:gd name="connsiteX5" fmla="*/ 1223159 w 1520041"/>
              <a:gd name="connsiteY5" fmla="*/ 0 h 1365662"/>
              <a:gd name="connsiteX6" fmla="*/ 1140031 w 1520041"/>
              <a:gd name="connsiteY6" fmla="*/ 71252 h 1365662"/>
              <a:gd name="connsiteX7" fmla="*/ 1175657 w 1520041"/>
              <a:gd name="connsiteY7" fmla="*/ 213756 h 1365662"/>
              <a:gd name="connsiteX8" fmla="*/ 0 w 1520041"/>
              <a:gd name="connsiteY8" fmla="*/ 1246909 h 1365662"/>
              <a:gd name="connsiteX9" fmla="*/ 59377 w 1520041"/>
              <a:gd name="connsiteY9" fmla="*/ 1306286 h 1365662"/>
              <a:gd name="connsiteX10" fmla="*/ 118753 w 1520041"/>
              <a:gd name="connsiteY10" fmla="*/ 1365662 h 1365662"/>
              <a:gd name="connsiteX0" fmla="*/ 118753 w 1520041"/>
              <a:gd name="connsiteY0" fmla="*/ 1306285 h 1306285"/>
              <a:gd name="connsiteX1" fmla="*/ 1258785 w 1520041"/>
              <a:gd name="connsiteY1" fmla="*/ 249382 h 1306285"/>
              <a:gd name="connsiteX2" fmla="*/ 1401288 w 1520041"/>
              <a:gd name="connsiteY2" fmla="*/ 285008 h 1306285"/>
              <a:gd name="connsiteX3" fmla="*/ 1520041 w 1520041"/>
              <a:gd name="connsiteY3" fmla="*/ 178130 h 1306285"/>
              <a:gd name="connsiteX4" fmla="*/ 1448790 w 1520041"/>
              <a:gd name="connsiteY4" fmla="*/ 11876 h 1306285"/>
              <a:gd name="connsiteX5" fmla="*/ 1270660 w 1520041"/>
              <a:gd name="connsiteY5" fmla="*/ 0 h 1306285"/>
              <a:gd name="connsiteX6" fmla="*/ 1140031 w 1520041"/>
              <a:gd name="connsiteY6" fmla="*/ 11875 h 1306285"/>
              <a:gd name="connsiteX7" fmla="*/ 1175657 w 1520041"/>
              <a:gd name="connsiteY7" fmla="*/ 154379 h 1306285"/>
              <a:gd name="connsiteX8" fmla="*/ 0 w 1520041"/>
              <a:gd name="connsiteY8" fmla="*/ 1187532 h 1306285"/>
              <a:gd name="connsiteX9" fmla="*/ 59377 w 1520041"/>
              <a:gd name="connsiteY9" fmla="*/ 1246909 h 1306285"/>
              <a:gd name="connsiteX10" fmla="*/ 118753 w 1520041"/>
              <a:gd name="connsiteY10" fmla="*/ 1306285 h 1306285"/>
              <a:gd name="connsiteX0" fmla="*/ 118753 w 1520041"/>
              <a:gd name="connsiteY0" fmla="*/ 1306285 h 1306285"/>
              <a:gd name="connsiteX1" fmla="*/ 1258785 w 1520041"/>
              <a:gd name="connsiteY1" fmla="*/ 249382 h 1306285"/>
              <a:gd name="connsiteX2" fmla="*/ 1401288 w 1520041"/>
              <a:gd name="connsiteY2" fmla="*/ 285008 h 1306285"/>
              <a:gd name="connsiteX3" fmla="*/ 1520041 w 1520041"/>
              <a:gd name="connsiteY3" fmla="*/ 178130 h 1306285"/>
              <a:gd name="connsiteX4" fmla="*/ 1448790 w 1520041"/>
              <a:gd name="connsiteY4" fmla="*/ 11876 h 1306285"/>
              <a:gd name="connsiteX5" fmla="*/ 1270660 w 1520041"/>
              <a:gd name="connsiteY5" fmla="*/ 0 h 1306285"/>
              <a:gd name="connsiteX6" fmla="*/ 1199407 w 1520041"/>
              <a:gd name="connsiteY6" fmla="*/ 47501 h 1306285"/>
              <a:gd name="connsiteX7" fmla="*/ 1175657 w 1520041"/>
              <a:gd name="connsiteY7" fmla="*/ 154379 h 1306285"/>
              <a:gd name="connsiteX8" fmla="*/ 0 w 1520041"/>
              <a:gd name="connsiteY8" fmla="*/ 1187532 h 1306285"/>
              <a:gd name="connsiteX9" fmla="*/ 59377 w 1520041"/>
              <a:gd name="connsiteY9" fmla="*/ 1246909 h 1306285"/>
              <a:gd name="connsiteX10" fmla="*/ 118753 w 1520041"/>
              <a:gd name="connsiteY10" fmla="*/ 1306285 h 1306285"/>
              <a:gd name="connsiteX0" fmla="*/ 118753 w 1448790"/>
              <a:gd name="connsiteY0" fmla="*/ 1306285 h 1306285"/>
              <a:gd name="connsiteX1" fmla="*/ 1258785 w 1448790"/>
              <a:gd name="connsiteY1" fmla="*/ 249382 h 1306285"/>
              <a:gd name="connsiteX2" fmla="*/ 1401288 w 1448790"/>
              <a:gd name="connsiteY2" fmla="*/ 285008 h 1306285"/>
              <a:gd name="connsiteX3" fmla="*/ 1448789 w 1448790"/>
              <a:gd name="connsiteY3" fmla="*/ 142504 h 1306285"/>
              <a:gd name="connsiteX4" fmla="*/ 1448790 w 1448790"/>
              <a:gd name="connsiteY4" fmla="*/ 11876 h 1306285"/>
              <a:gd name="connsiteX5" fmla="*/ 1270660 w 1448790"/>
              <a:gd name="connsiteY5" fmla="*/ 0 h 1306285"/>
              <a:gd name="connsiteX6" fmla="*/ 1199407 w 1448790"/>
              <a:gd name="connsiteY6" fmla="*/ 47501 h 1306285"/>
              <a:gd name="connsiteX7" fmla="*/ 1175657 w 1448790"/>
              <a:gd name="connsiteY7" fmla="*/ 154379 h 1306285"/>
              <a:gd name="connsiteX8" fmla="*/ 0 w 1448790"/>
              <a:gd name="connsiteY8" fmla="*/ 1187532 h 1306285"/>
              <a:gd name="connsiteX9" fmla="*/ 59377 w 1448790"/>
              <a:gd name="connsiteY9" fmla="*/ 1246909 h 1306285"/>
              <a:gd name="connsiteX10" fmla="*/ 118753 w 1448790"/>
              <a:gd name="connsiteY10" fmla="*/ 1306285 h 1306285"/>
              <a:gd name="connsiteX0" fmla="*/ 118753 w 1448790"/>
              <a:gd name="connsiteY0" fmla="*/ 1306285 h 1306285"/>
              <a:gd name="connsiteX1" fmla="*/ 1258785 w 1448790"/>
              <a:gd name="connsiteY1" fmla="*/ 249382 h 1306285"/>
              <a:gd name="connsiteX2" fmla="*/ 1318160 w 1448790"/>
              <a:gd name="connsiteY2" fmla="*/ 213756 h 1306285"/>
              <a:gd name="connsiteX3" fmla="*/ 1448789 w 1448790"/>
              <a:gd name="connsiteY3" fmla="*/ 142504 h 1306285"/>
              <a:gd name="connsiteX4" fmla="*/ 1448790 w 1448790"/>
              <a:gd name="connsiteY4" fmla="*/ 11876 h 1306285"/>
              <a:gd name="connsiteX5" fmla="*/ 1270660 w 1448790"/>
              <a:gd name="connsiteY5" fmla="*/ 0 h 1306285"/>
              <a:gd name="connsiteX6" fmla="*/ 1199407 w 1448790"/>
              <a:gd name="connsiteY6" fmla="*/ 47501 h 1306285"/>
              <a:gd name="connsiteX7" fmla="*/ 1175657 w 1448790"/>
              <a:gd name="connsiteY7" fmla="*/ 154379 h 1306285"/>
              <a:gd name="connsiteX8" fmla="*/ 0 w 1448790"/>
              <a:gd name="connsiteY8" fmla="*/ 1187532 h 1306285"/>
              <a:gd name="connsiteX9" fmla="*/ 59377 w 1448790"/>
              <a:gd name="connsiteY9" fmla="*/ 1246909 h 1306285"/>
              <a:gd name="connsiteX10" fmla="*/ 118753 w 1448790"/>
              <a:gd name="connsiteY10" fmla="*/ 1306285 h 1306285"/>
              <a:gd name="connsiteX0" fmla="*/ 118753 w 1448790"/>
              <a:gd name="connsiteY0" fmla="*/ 1306285 h 1306285"/>
              <a:gd name="connsiteX1" fmla="*/ 1258785 w 1448790"/>
              <a:gd name="connsiteY1" fmla="*/ 249382 h 1306285"/>
              <a:gd name="connsiteX2" fmla="*/ 1318160 w 1448790"/>
              <a:gd name="connsiteY2" fmla="*/ 213756 h 1306285"/>
              <a:gd name="connsiteX3" fmla="*/ 1397508 w 1448790"/>
              <a:gd name="connsiteY3" fmla="*/ 243444 h 1306285"/>
              <a:gd name="connsiteX4" fmla="*/ 1448789 w 1448790"/>
              <a:gd name="connsiteY4" fmla="*/ 142504 h 1306285"/>
              <a:gd name="connsiteX5" fmla="*/ 1448790 w 1448790"/>
              <a:gd name="connsiteY5" fmla="*/ 11876 h 1306285"/>
              <a:gd name="connsiteX6" fmla="*/ 1270660 w 1448790"/>
              <a:gd name="connsiteY6" fmla="*/ 0 h 1306285"/>
              <a:gd name="connsiteX7" fmla="*/ 1199407 w 1448790"/>
              <a:gd name="connsiteY7" fmla="*/ 47501 h 1306285"/>
              <a:gd name="connsiteX8" fmla="*/ 1175657 w 1448790"/>
              <a:gd name="connsiteY8" fmla="*/ 154379 h 1306285"/>
              <a:gd name="connsiteX9" fmla="*/ 0 w 1448790"/>
              <a:gd name="connsiteY9" fmla="*/ 1187532 h 1306285"/>
              <a:gd name="connsiteX10" fmla="*/ 59377 w 1448790"/>
              <a:gd name="connsiteY10" fmla="*/ 1246909 h 1306285"/>
              <a:gd name="connsiteX11" fmla="*/ 118753 w 1448790"/>
              <a:gd name="connsiteY11" fmla="*/ 1306285 h 1306285"/>
              <a:gd name="connsiteX0" fmla="*/ 118753 w 1448790"/>
              <a:gd name="connsiteY0" fmla="*/ 1306285 h 1306285"/>
              <a:gd name="connsiteX1" fmla="*/ 1258785 w 1448790"/>
              <a:gd name="connsiteY1" fmla="*/ 249382 h 1306285"/>
              <a:gd name="connsiteX2" fmla="*/ 1318160 w 1448790"/>
              <a:gd name="connsiteY2" fmla="*/ 213756 h 1306285"/>
              <a:gd name="connsiteX3" fmla="*/ 1378458 w 1448790"/>
              <a:gd name="connsiteY3" fmla="*/ 224394 h 1306285"/>
              <a:gd name="connsiteX4" fmla="*/ 1448789 w 1448790"/>
              <a:gd name="connsiteY4" fmla="*/ 142504 h 1306285"/>
              <a:gd name="connsiteX5" fmla="*/ 1448790 w 1448790"/>
              <a:gd name="connsiteY5" fmla="*/ 11876 h 1306285"/>
              <a:gd name="connsiteX6" fmla="*/ 1270660 w 1448790"/>
              <a:gd name="connsiteY6" fmla="*/ 0 h 1306285"/>
              <a:gd name="connsiteX7" fmla="*/ 1199407 w 1448790"/>
              <a:gd name="connsiteY7" fmla="*/ 47501 h 1306285"/>
              <a:gd name="connsiteX8" fmla="*/ 1175657 w 1448790"/>
              <a:gd name="connsiteY8" fmla="*/ 154379 h 1306285"/>
              <a:gd name="connsiteX9" fmla="*/ 0 w 1448790"/>
              <a:gd name="connsiteY9" fmla="*/ 1187532 h 1306285"/>
              <a:gd name="connsiteX10" fmla="*/ 59377 w 1448790"/>
              <a:gd name="connsiteY10" fmla="*/ 1246909 h 1306285"/>
              <a:gd name="connsiteX11" fmla="*/ 118753 w 1448790"/>
              <a:gd name="connsiteY11" fmla="*/ 1306285 h 1306285"/>
              <a:gd name="connsiteX0" fmla="*/ 118753 w 1448790"/>
              <a:gd name="connsiteY0" fmla="*/ 1306285 h 1306285"/>
              <a:gd name="connsiteX1" fmla="*/ 1258785 w 1448790"/>
              <a:gd name="connsiteY1" fmla="*/ 249382 h 1306285"/>
              <a:gd name="connsiteX2" fmla="*/ 1270535 w 1448790"/>
              <a:gd name="connsiteY2" fmla="*/ 237568 h 1306285"/>
              <a:gd name="connsiteX3" fmla="*/ 1378458 w 1448790"/>
              <a:gd name="connsiteY3" fmla="*/ 224394 h 1306285"/>
              <a:gd name="connsiteX4" fmla="*/ 1448789 w 1448790"/>
              <a:gd name="connsiteY4" fmla="*/ 142504 h 1306285"/>
              <a:gd name="connsiteX5" fmla="*/ 1448790 w 1448790"/>
              <a:gd name="connsiteY5" fmla="*/ 11876 h 1306285"/>
              <a:gd name="connsiteX6" fmla="*/ 1270660 w 1448790"/>
              <a:gd name="connsiteY6" fmla="*/ 0 h 1306285"/>
              <a:gd name="connsiteX7" fmla="*/ 1199407 w 1448790"/>
              <a:gd name="connsiteY7" fmla="*/ 47501 h 1306285"/>
              <a:gd name="connsiteX8" fmla="*/ 1175657 w 1448790"/>
              <a:gd name="connsiteY8" fmla="*/ 154379 h 1306285"/>
              <a:gd name="connsiteX9" fmla="*/ 0 w 1448790"/>
              <a:gd name="connsiteY9" fmla="*/ 1187532 h 1306285"/>
              <a:gd name="connsiteX10" fmla="*/ 59377 w 1448790"/>
              <a:gd name="connsiteY10" fmla="*/ 1246909 h 1306285"/>
              <a:gd name="connsiteX11" fmla="*/ 118753 w 1448790"/>
              <a:gd name="connsiteY11" fmla="*/ 1306285 h 1306285"/>
              <a:gd name="connsiteX0" fmla="*/ 118753 w 1448789"/>
              <a:gd name="connsiteY0" fmla="*/ 1306285 h 1306285"/>
              <a:gd name="connsiteX1" fmla="*/ 1258785 w 1448789"/>
              <a:gd name="connsiteY1" fmla="*/ 249382 h 1306285"/>
              <a:gd name="connsiteX2" fmla="*/ 1270535 w 1448789"/>
              <a:gd name="connsiteY2" fmla="*/ 237568 h 1306285"/>
              <a:gd name="connsiteX3" fmla="*/ 1378458 w 1448789"/>
              <a:gd name="connsiteY3" fmla="*/ 224394 h 1306285"/>
              <a:gd name="connsiteX4" fmla="*/ 1448789 w 1448789"/>
              <a:gd name="connsiteY4" fmla="*/ 142504 h 1306285"/>
              <a:gd name="connsiteX5" fmla="*/ 1429740 w 1448789"/>
              <a:gd name="connsiteY5" fmla="*/ 21401 h 1306285"/>
              <a:gd name="connsiteX6" fmla="*/ 1270660 w 1448789"/>
              <a:gd name="connsiteY6" fmla="*/ 0 h 1306285"/>
              <a:gd name="connsiteX7" fmla="*/ 1199407 w 1448789"/>
              <a:gd name="connsiteY7" fmla="*/ 47501 h 1306285"/>
              <a:gd name="connsiteX8" fmla="*/ 1175657 w 1448789"/>
              <a:gd name="connsiteY8" fmla="*/ 154379 h 1306285"/>
              <a:gd name="connsiteX9" fmla="*/ 0 w 1448789"/>
              <a:gd name="connsiteY9" fmla="*/ 1187532 h 1306285"/>
              <a:gd name="connsiteX10" fmla="*/ 59377 w 1448789"/>
              <a:gd name="connsiteY10" fmla="*/ 1246909 h 1306285"/>
              <a:gd name="connsiteX11" fmla="*/ 118753 w 1448789"/>
              <a:gd name="connsiteY11" fmla="*/ 1306285 h 1306285"/>
              <a:gd name="connsiteX0" fmla="*/ 118753 w 1448789"/>
              <a:gd name="connsiteY0" fmla="*/ 1296760 h 1296760"/>
              <a:gd name="connsiteX1" fmla="*/ 1258785 w 1448789"/>
              <a:gd name="connsiteY1" fmla="*/ 239857 h 1296760"/>
              <a:gd name="connsiteX2" fmla="*/ 1270535 w 1448789"/>
              <a:gd name="connsiteY2" fmla="*/ 228043 h 1296760"/>
              <a:gd name="connsiteX3" fmla="*/ 1378458 w 1448789"/>
              <a:gd name="connsiteY3" fmla="*/ 214869 h 1296760"/>
              <a:gd name="connsiteX4" fmla="*/ 1448789 w 1448789"/>
              <a:gd name="connsiteY4" fmla="*/ 132979 h 1296760"/>
              <a:gd name="connsiteX5" fmla="*/ 1429740 w 1448789"/>
              <a:gd name="connsiteY5" fmla="*/ 11876 h 1296760"/>
              <a:gd name="connsiteX6" fmla="*/ 1299235 w 1448789"/>
              <a:gd name="connsiteY6" fmla="*/ 0 h 1296760"/>
              <a:gd name="connsiteX7" fmla="*/ 1199407 w 1448789"/>
              <a:gd name="connsiteY7" fmla="*/ 37976 h 1296760"/>
              <a:gd name="connsiteX8" fmla="*/ 1175657 w 1448789"/>
              <a:gd name="connsiteY8" fmla="*/ 144854 h 1296760"/>
              <a:gd name="connsiteX9" fmla="*/ 0 w 1448789"/>
              <a:gd name="connsiteY9" fmla="*/ 1178007 h 1296760"/>
              <a:gd name="connsiteX10" fmla="*/ 59377 w 1448789"/>
              <a:gd name="connsiteY10" fmla="*/ 1237384 h 1296760"/>
              <a:gd name="connsiteX11" fmla="*/ 118753 w 1448789"/>
              <a:gd name="connsiteY11" fmla="*/ 1296760 h 1296760"/>
              <a:gd name="connsiteX0" fmla="*/ 118753 w 1448789"/>
              <a:gd name="connsiteY0" fmla="*/ 1296760 h 1296760"/>
              <a:gd name="connsiteX1" fmla="*/ 1258785 w 1448789"/>
              <a:gd name="connsiteY1" fmla="*/ 239857 h 1296760"/>
              <a:gd name="connsiteX2" fmla="*/ 1270535 w 1448789"/>
              <a:gd name="connsiteY2" fmla="*/ 228043 h 1296760"/>
              <a:gd name="connsiteX3" fmla="*/ 1378458 w 1448789"/>
              <a:gd name="connsiteY3" fmla="*/ 214869 h 1296760"/>
              <a:gd name="connsiteX4" fmla="*/ 1448789 w 1448789"/>
              <a:gd name="connsiteY4" fmla="*/ 132979 h 1296760"/>
              <a:gd name="connsiteX5" fmla="*/ 1429740 w 1448789"/>
              <a:gd name="connsiteY5" fmla="*/ 11876 h 1296760"/>
              <a:gd name="connsiteX6" fmla="*/ 1299235 w 1448789"/>
              <a:gd name="connsiteY6" fmla="*/ 0 h 1296760"/>
              <a:gd name="connsiteX7" fmla="*/ 1213695 w 1448789"/>
              <a:gd name="connsiteY7" fmla="*/ 57026 h 1296760"/>
              <a:gd name="connsiteX8" fmla="*/ 1175657 w 1448789"/>
              <a:gd name="connsiteY8" fmla="*/ 144854 h 1296760"/>
              <a:gd name="connsiteX9" fmla="*/ 0 w 1448789"/>
              <a:gd name="connsiteY9" fmla="*/ 1178007 h 1296760"/>
              <a:gd name="connsiteX10" fmla="*/ 59377 w 1448789"/>
              <a:gd name="connsiteY10" fmla="*/ 1237384 h 1296760"/>
              <a:gd name="connsiteX11" fmla="*/ 118753 w 1448789"/>
              <a:gd name="connsiteY11" fmla="*/ 1296760 h 1296760"/>
              <a:gd name="connsiteX0" fmla="*/ 118753 w 1448789"/>
              <a:gd name="connsiteY0" fmla="*/ 1296760 h 1296760"/>
              <a:gd name="connsiteX1" fmla="*/ 1258785 w 1448789"/>
              <a:gd name="connsiteY1" fmla="*/ 239857 h 1296760"/>
              <a:gd name="connsiteX2" fmla="*/ 1270535 w 1448789"/>
              <a:gd name="connsiteY2" fmla="*/ 228043 h 1296760"/>
              <a:gd name="connsiteX3" fmla="*/ 1378458 w 1448789"/>
              <a:gd name="connsiteY3" fmla="*/ 214869 h 1296760"/>
              <a:gd name="connsiteX4" fmla="*/ 1448789 w 1448789"/>
              <a:gd name="connsiteY4" fmla="*/ 132979 h 1296760"/>
              <a:gd name="connsiteX5" fmla="*/ 1429740 w 1448789"/>
              <a:gd name="connsiteY5" fmla="*/ 11876 h 1296760"/>
              <a:gd name="connsiteX6" fmla="*/ 1299235 w 1448789"/>
              <a:gd name="connsiteY6" fmla="*/ 0 h 1296760"/>
              <a:gd name="connsiteX7" fmla="*/ 1213695 w 1448789"/>
              <a:gd name="connsiteY7" fmla="*/ 57026 h 1296760"/>
              <a:gd name="connsiteX8" fmla="*/ 1199469 w 1448789"/>
              <a:gd name="connsiteY8" fmla="*/ 182954 h 1296760"/>
              <a:gd name="connsiteX9" fmla="*/ 0 w 1448789"/>
              <a:gd name="connsiteY9" fmla="*/ 1178007 h 1296760"/>
              <a:gd name="connsiteX10" fmla="*/ 59377 w 1448789"/>
              <a:gd name="connsiteY10" fmla="*/ 1237384 h 1296760"/>
              <a:gd name="connsiteX11" fmla="*/ 118753 w 1448789"/>
              <a:gd name="connsiteY11" fmla="*/ 1296760 h 1296760"/>
              <a:gd name="connsiteX0" fmla="*/ 94941 w 1424977"/>
              <a:gd name="connsiteY0" fmla="*/ 1296760 h 1296760"/>
              <a:gd name="connsiteX1" fmla="*/ 1234973 w 1424977"/>
              <a:gd name="connsiteY1" fmla="*/ 239857 h 1296760"/>
              <a:gd name="connsiteX2" fmla="*/ 1246723 w 1424977"/>
              <a:gd name="connsiteY2" fmla="*/ 228043 h 1296760"/>
              <a:gd name="connsiteX3" fmla="*/ 1354646 w 1424977"/>
              <a:gd name="connsiteY3" fmla="*/ 214869 h 1296760"/>
              <a:gd name="connsiteX4" fmla="*/ 1424977 w 1424977"/>
              <a:gd name="connsiteY4" fmla="*/ 132979 h 1296760"/>
              <a:gd name="connsiteX5" fmla="*/ 1405928 w 1424977"/>
              <a:gd name="connsiteY5" fmla="*/ 11876 h 1296760"/>
              <a:gd name="connsiteX6" fmla="*/ 1275423 w 1424977"/>
              <a:gd name="connsiteY6" fmla="*/ 0 h 1296760"/>
              <a:gd name="connsiteX7" fmla="*/ 1189883 w 1424977"/>
              <a:gd name="connsiteY7" fmla="*/ 57026 h 1296760"/>
              <a:gd name="connsiteX8" fmla="*/ 1175657 w 1424977"/>
              <a:gd name="connsiteY8" fmla="*/ 182954 h 1296760"/>
              <a:gd name="connsiteX9" fmla="*/ 0 w 1424977"/>
              <a:gd name="connsiteY9" fmla="*/ 1201820 h 1296760"/>
              <a:gd name="connsiteX10" fmla="*/ 35565 w 1424977"/>
              <a:gd name="connsiteY10" fmla="*/ 1237384 h 1296760"/>
              <a:gd name="connsiteX11" fmla="*/ 94941 w 1424977"/>
              <a:gd name="connsiteY11" fmla="*/ 1296760 h 1296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4977" h="1296760">
                <a:moveTo>
                  <a:pt x="94941" y="1296760"/>
                </a:moveTo>
                <a:lnTo>
                  <a:pt x="1234973" y="239857"/>
                </a:lnTo>
                <a:lnTo>
                  <a:pt x="1246723" y="228043"/>
                </a:lnTo>
                <a:cubicBezTo>
                  <a:pt x="1261297" y="226064"/>
                  <a:pt x="1340072" y="216848"/>
                  <a:pt x="1354646" y="214869"/>
                </a:cubicBezTo>
                <a:lnTo>
                  <a:pt x="1424977" y="132979"/>
                </a:lnTo>
                <a:cubicBezTo>
                  <a:pt x="1424977" y="89436"/>
                  <a:pt x="1405928" y="55419"/>
                  <a:pt x="1405928" y="11876"/>
                </a:cubicBezTo>
                <a:lnTo>
                  <a:pt x="1275423" y="0"/>
                </a:lnTo>
                <a:lnTo>
                  <a:pt x="1189883" y="57026"/>
                </a:lnTo>
                <a:lnTo>
                  <a:pt x="1175657" y="182954"/>
                </a:lnTo>
                <a:lnTo>
                  <a:pt x="0" y="1201820"/>
                </a:lnTo>
                <a:lnTo>
                  <a:pt x="35565" y="1237384"/>
                </a:lnTo>
                <a:lnTo>
                  <a:pt x="94941" y="1296760"/>
                </a:ln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927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Result</a:t>
            </a: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>s: Mucus protein contents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611" y="1136938"/>
            <a:ext cx="83249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Average protein concentration from seven gastropod species is </a:t>
            </a:r>
            <a:r>
              <a:rPr lang="en-US" sz="2000" dirty="0" smtClean="0">
                <a:latin typeface="Times New Roman" pitchFamily="18" charset="0"/>
              </a:rPr>
              <a:t>1.44 </a:t>
            </a:r>
            <a:r>
              <a:rPr lang="en-US" sz="2000" dirty="0">
                <a:latin typeface="Times New Roman" pitchFamily="18" charset="0"/>
              </a:rPr>
              <a:t>µg/µl. 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The mucus </a:t>
            </a:r>
            <a:r>
              <a:rPr lang="en-US" sz="2000" dirty="0" smtClean="0">
                <a:latin typeface="Times New Roman" pitchFamily="18" charset="0"/>
              </a:rPr>
              <a:t>of </a:t>
            </a:r>
            <a:r>
              <a:rPr lang="en-US" sz="2000" i="1" dirty="0" smtClean="0">
                <a:latin typeface="Times New Roman" pitchFamily="18" charset="0"/>
              </a:rPr>
              <a:t>Semperula siamensis</a:t>
            </a:r>
            <a:r>
              <a:rPr lang="en-US" sz="2000" dirty="0" smtClean="0">
                <a:latin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</a:rPr>
              <a:t>had the highest protein concentration.</a:t>
            </a:r>
            <a:endParaRPr lang="en-GB" sz="2000" dirty="0">
              <a:latin typeface="Times New Roman" pitchFamily="18" charset="0"/>
            </a:endParaRPr>
          </a:p>
        </p:txBody>
      </p:sp>
      <p:graphicFrame>
        <p:nvGraphicFramePr>
          <p:cNvPr id="6" name="แผนภูมิ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4523065"/>
              </p:ext>
            </p:extLst>
          </p:nvPr>
        </p:nvGraphicFramePr>
        <p:xfrm>
          <a:off x="1901919" y="1855575"/>
          <a:ext cx="72008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67544" y="2735313"/>
            <a:ext cx="125226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Gastropod</a:t>
            </a:r>
          </a:p>
          <a:p>
            <a:r>
              <a:rPr lang="en-US" sz="2000" dirty="0" smtClean="0">
                <a:latin typeface="Times New Roman" pitchFamily="18" charset="0"/>
              </a:rPr>
              <a:t>species</a:t>
            </a:r>
            <a:endParaRPr lang="th-TH" sz="2000" dirty="0">
              <a:latin typeface="Times New Roman" pitchFamily="18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1"/>
          <a:stretch/>
        </p:blipFill>
        <p:spPr>
          <a:xfrm>
            <a:off x="265585" y="4327071"/>
            <a:ext cx="1656184" cy="551636"/>
          </a:xfrm>
          <a:prstGeom prst="rect">
            <a:avLst/>
          </a:prstGeom>
          <a:ln>
            <a:noFill/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85" y="4869160"/>
            <a:ext cx="1656184" cy="7001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535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81369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Results: gastropod mucus separated on 1D SDS gels</a:t>
            </a:r>
            <a:endParaRPr lang="th-TH" b="1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611" y="1124744"/>
            <a:ext cx="743825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Different band patterns across seven species 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Mucus from the same snail species had highly similar band profiles.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More bands appeared after silver staining.</a:t>
            </a: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268092"/>
            <a:ext cx="3520585" cy="4257252"/>
          </a:xfrm>
          <a:prstGeom prst="rect">
            <a:avLst/>
          </a:prstGeom>
          <a:ln>
            <a:noFill/>
          </a:ln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81" y="2268091"/>
            <a:ext cx="3777562" cy="4257253"/>
          </a:xfrm>
          <a:prstGeom prst="rect">
            <a:avLst/>
          </a:prstGeom>
          <a:ln>
            <a:noFill/>
          </a:ln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3284984"/>
            <a:ext cx="1656184" cy="738383"/>
          </a:xfrm>
          <a:prstGeom prst="rect">
            <a:avLst/>
          </a:prstGeom>
          <a:ln>
            <a:noFill/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013820"/>
            <a:ext cx="1656184" cy="7001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2964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76672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Results: </a:t>
            </a:r>
            <a:r>
              <a:rPr lang="en-US" b="1" dirty="0">
                <a:latin typeface="Times New Roman" pitchFamily="18" charset="0"/>
              </a:rPr>
              <a:t>Gel image analysis of mucus band patterns</a:t>
            </a:r>
            <a:endParaRPr lang="th-TH" b="1" dirty="0"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0611" y="1124744"/>
            <a:ext cx="81790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Gel image analysis by </a:t>
            </a:r>
            <a:r>
              <a:rPr lang="en-US" sz="2000" dirty="0" smtClean="0">
                <a:latin typeface="Times New Roman" pitchFamily="18" charset="0"/>
              </a:rPr>
              <a:t>GelAnalyzer program </a:t>
            </a:r>
            <a:r>
              <a:rPr lang="en-US" sz="2000" dirty="0">
                <a:latin typeface="Times New Roman" pitchFamily="18" charset="0"/>
              </a:rPr>
              <a:t>showed different numbers of </a:t>
            </a:r>
            <a:endParaRPr lang="en-US" sz="2000" dirty="0" smtClean="0">
              <a:latin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</a:rPr>
              <a:t>     protein </a:t>
            </a:r>
            <a:r>
              <a:rPr lang="en-US" sz="2000" dirty="0">
                <a:latin typeface="Times New Roman" pitchFamily="18" charset="0"/>
              </a:rPr>
              <a:t>bands </a:t>
            </a:r>
            <a:r>
              <a:rPr lang="en-US" sz="2000" dirty="0" smtClean="0">
                <a:latin typeface="Times New Roman" pitchFamily="18" charset="0"/>
              </a:rPr>
              <a:t>and </a:t>
            </a:r>
            <a:r>
              <a:rPr lang="en-US" sz="2000" dirty="0">
                <a:latin typeface="Times New Roman" pitchFamily="18" charset="0"/>
              </a:rPr>
              <a:t>intensity.</a:t>
            </a:r>
          </a:p>
        </p:txBody>
      </p:sp>
      <p:pic>
        <p:nvPicPr>
          <p:cNvPr id="1030" name="Picture 6" descr="C:\Users\TeePsyCU09NB\Desktop\Ass_Re_Job\Pic\BioTech\7 Samples GelAnalyzer [Eng]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133" y="5034801"/>
            <a:ext cx="4378132" cy="89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TeePsyCU09NB\Desktop\Ass_Re_Job\Pic\BioTech\7 Samples GelAnalyzer [Eng]_1.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013189"/>
            <a:ext cx="2290424" cy="409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TeePsyCU09NB\Desktop\Ass_Re_Job\Pic\BioTech\7 Samples GelAnalyzer [Eng]_1.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928" y="2013190"/>
            <a:ext cx="2269204" cy="409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TeePsyCU09NB\Desktop\Ass_Re_Job\Pic\BioTech\7 Samples GelAnalyzer [Eng]_2.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132" y="2013190"/>
            <a:ext cx="2201671" cy="299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TeePsyCU09NB\Desktop\Ass_Re_Job\Pic\BioTech\7 Samples GelAnalyzer [Eng]_2.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803" y="2034814"/>
            <a:ext cx="2176461" cy="299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08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945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Results: Peptides identified from gastropod mucus </a:t>
            </a:r>
            <a:endParaRPr lang="th-TH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611" y="1340768"/>
            <a:ext cx="8308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 pitchFamily="18" charset="0"/>
              </a:rPr>
              <a:t>- 2,820 peptide</a:t>
            </a:r>
            <a:r>
              <a:rPr lang="en-GB" sz="2000" dirty="0">
                <a:latin typeface="Times New Roman" pitchFamily="18" charset="0"/>
              </a:rPr>
              <a:t>s</a:t>
            </a:r>
            <a:r>
              <a:rPr lang="en-US" sz="2000" dirty="0">
                <a:latin typeface="Times New Roman" pitchFamily="18" charset="0"/>
              </a:rPr>
              <a:t> were founded in total and </a:t>
            </a:r>
            <a:r>
              <a:rPr lang="en-US" sz="2000" dirty="0" smtClean="0">
                <a:latin typeface="Times New Roman" pitchFamily="18" charset="0"/>
              </a:rPr>
              <a:t>1,317 </a:t>
            </a:r>
            <a:r>
              <a:rPr lang="en-US" sz="2000" dirty="0">
                <a:latin typeface="Times New Roman" pitchFamily="18" charset="0"/>
              </a:rPr>
              <a:t>peptides shared between these</a:t>
            </a:r>
          </a:p>
          <a:p>
            <a:r>
              <a:rPr lang="en-US" sz="2000" dirty="0">
                <a:latin typeface="Times New Roman" pitchFamily="18" charset="0"/>
              </a:rPr>
              <a:t>  seven gastropod species</a:t>
            </a:r>
            <a:r>
              <a:rPr lang="en-US" sz="2000" dirty="0" smtClean="0">
                <a:latin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</a:endParaRPr>
          </a:p>
        </p:txBody>
      </p:sp>
      <p:graphicFrame>
        <p:nvGraphicFramePr>
          <p:cNvPr id="5" name="แผนภูมิ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929329"/>
              </p:ext>
            </p:extLst>
          </p:nvPr>
        </p:nvGraphicFramePr>
        <p:xfrm>
          <a:off x="848781" y="2203491"/>
          <a:ext cx="5976664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42517" y="3616357"/>
            <a:ext cx="313183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AF =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Achatina  fulica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PC =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Pomacea  canaliculata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CS = </a:t>
            </a:r>
            <a:r>
              <a:rPr lang="en-US" sz="1400" b="1" i="1" dirty="0" smtClean="0">
                <a:latin typeface="Times New Roman" pitchFamily="18" charset="0"/>
                <a:cs typeface="Times New Roman" pitchFamily="18" charset="0"/>
              </a:rPr>
              <a:t>Cryptozona 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siamensis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SS =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Semperula  siamensis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HD =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Hemiplecta  distincta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CF =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Cyclophorus  fulcuratus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HP = </a:t>
            </a:r>
            <a:r>
              <a:rPr lang="en-US" sz="1400" b="1" i="1" dirty="0">
                <a:latin typeface="Times New Roman" pitchFamily="18" charset="0"/>
                <a:cs typeface="Times New Roman" pitchFamily="18" charset="0"/>
              </a:rPr>
              <a:t>Helix  pomatia</a:t>
            </a:r>
            <a:endParaRPr lang="th-TH" sz="1400" b="1" dirty="0">
              <a:latin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5856" y="6181273"/>
            <a:ext cx="20553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Gastropod species</a:t>
            </a:r>
            <a:endParaRPr lang="th-TH" sz="2000" dirty="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3501007"/>
            <a:ext cx="938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Peptide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sequence</a:t>
            </a:r>
            <a:endParaRPr lang="th-TH" sz="16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97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476672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Results: Properties of the identified peptides</a:t>
            </a:r>
            <a:endParaRPr lang="th-TH" sz="3200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611" y="1340768"/>
            <a:ext cx="86821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GB" sz="2000" dirty="0">
                <a:latin typeface="Times New Roman" pitchFamily="18" charset="0"/>
              </a:rPr>
              <a:t>Several short peptides were identified with similar</a:t>
            </a:r>
            <a:r>
              <a:rPr lang="th-TH" sz="2000" dirty="0">
                <a:latin typeface="Times New Roman" pitchFamily="18" charset="0"/>
              </a:rPr>
              <a:t> </a:t>
            </a:r>
            <a:r>
              <a:rPr lang="en-GB" sz="2000" dirty="0">
                <a:latin typeface="Times New Roman" pitchFamily="18" charset="0"/>
              </a:rPr>
              <a:t>physicochemical properties. </a:t>
            </a:r>
          </a:p>
        </p:txBody>
      </p:sp>
      <p:graphicFrame>
        <p:nvGraphicFramePr>
          <p:cNvPr id="11" name="ตาราง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3739898"/>
              </p:ext>
            </p:extLst>
          </p:nvPr>
        </p:nvGraphicFramePr>
        <p:xfrm>
          <a:off x="179511" y="2420888"/>
          <a:ext cx="8784977" cy="3456382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64057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89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896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6513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4620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37265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811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682338">
                <a:tc>
                  <a:txBody>
                    <a:bodyPr/>
                    <a:lstStyle/>
                    <a:p>
                      <a:pPr algn="l" fontAlgn="b"/>
                      <a:r>
                        <a:rPr lang="th-TH" sz="2000" u="none" strike="noStrike" dirty="0">
                          <a:effectLst/>
                        </a:rPr>
                        <a:t> </a:t>
                      </a:r>
                      <a:endParaRPr lang="th-TH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peptide number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average mass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average length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average hydrophobicity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average + charged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average - charged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AF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2731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888.3253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8.277554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145.413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2.654339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0.732699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PC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2415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877.3349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8.172257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143.2505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2.615321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0.718427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2360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873.5107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8.14322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142.9225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2.618644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0.722458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SS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2415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881.6808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8.209524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143.6244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2.65383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0.726294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HD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2404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869.2819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8.103577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143.2113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2.604825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0.702995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CF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2393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874.6917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8.151275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142.9068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2.618471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0.715838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292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HP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2396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874.9594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8.156093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>
                          <a:effectLst/>
                        </a:rPr>
                        <a:t>141.9366</a:t>
                      </a:r>
                      <a:endParaRPr lang="th-TH" sz="2400" b="0" i="0" u="none" strike="noStrike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2.641903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u="none" strike="noStrike" dirty="0">
                          <a:effectLst/>
                        </a:rPr>
                        <a:t>0.715359</a:t>
                      </a:r>
                      <a:endParaRPr lang="th-TH" sz="2400" b="0" i="0" u="none" strike="noStrike" dirty="0">
                        <a:solidFill>
                          <a:srgbClr val="000000"/>
                        </a:solidFill>
                        <a:effectLst/>
                        <a:latin typeface="Cordia Ne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297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Results: Clustering of mucous peptide patterns</a:t>
            </a:r>
            <a:endParaRPr lang="th-TH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611" y="1196752"/>
            <a:ext cx="86553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After removing the peptides</a:t>
            </a:r>
            <a:r>
              <a:rPr lang="th-TH" sz="2000" dirty="0">
                <a:latin typeface="Times New Roman" pitchFamily="18" charset="0"/>
              </a:rPr>
              <a:t> </a:t>
            </a:r>
            <a:r>
              <a:rPr lang="en-GB" sz="2000" dirty="0">
                <a:latin typeface="Times New Roman" pitchFamily="18" charset="0"/>
              </a:rPr>
              <a:t>found in all species, clustering unique</a:t>
            </a:r>
            <a:r>
              <a:rPr lang="en-US" sz="2000" dirty="0">
                <a:latin typeface="Times New Roman" pitchFamily="18" charset="0"/>
              </a:rPr>
              <a:t> peptides </a:t>
            </a:r>
          </a:p>
          <a:p>
            <a:r>
              <a:rPr lang="en-US" sz="2000" dirty="0">
                <a:latin typeface="Times New Roman" pitchFamily="18" charset="0"/>
              </a:rPr>
              <a:t>     showed different peptide patterns across the seven </a:t>
            </a:r>
            <a:r>
              <a:rPr lang="en-US" sz="2000" dirty="0" smtClean="0">
                <a:latin typeface="Times New Roman" pitchFamily="18" charset="0"/>
              </a:rPr>
              <a:t>gastropods species.</a:t>
            </a:r>
            <a:endParaRPr lang="en-US" sz="2000" dirty="0">
              <a:latin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</a:rPr>
              <a:t>-    These peptide patterns might be used to distinguish different gastropod species. </a:t>
            </a: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467544" y="3887233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peptides</a:t>
            </a:r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5076056" y="6297691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Gastropod species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72464" y="5866403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itchFamily="18" charset="0"/>
              </a:rPr>
              <a:t>CS         HP         CF        PC        HD         SS        AF</a:t>
            </a:r>
            <a:endParaRPr lang="th-TH" sz="1800" dirty="0">
              <a:latin typeface="Times New Roman" pitchFamily="18" charset="0"/>
            </a:endParaRPr>
          </a:p>
        </p:txBody>
      </p:sp>
      <p:pic>
        <p:nvPicPr>
          <p:cNvPr id="3074" name="Picture 2" descr="C:\Users\TeePsyCU09NB\Desktop\Ass_Re_Job\peptide prediction\Result from Analyze\pic\Compare 7 species with peptide seq._CRO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9084" y="2307362"/>
            <a:ext cx="6985790" cy="355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91"/>
          <a:stretch/>
        </p:blipFill>
        <p:spPr>
          <a:xfrm>
            <a:off x="185256" y="5639510"/>
            <a:ext cx="1362408" cy="453786"/>
          </a:xfrm>
          <a:prstGeom prst="rect">
            <a:avLst/>
          </a:prstGeom>
          <a:ln>
            <a:noFill/>
          </a:ln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56" y="6091046"/>
            <a:ext cx="1362408" cy="57597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136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Discussions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611" y="1485939"/>
            <a:ext cx="871588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>
                <a:latin typeface="Times New Roman" pitchFamily="18" charset="0"/>
              </a:rPr>
              <a:t>The mucus extracted from seven gastropod species showed different band patterns on SDS-Polyacrylamide gels confirmed by the MS-identified peptides. </a:t>
            </a:r>
          </a:p>
          <a:p>
            <a:pPr>
              <a:lnSpc>
                <a:spcPct val="150000"/>
              </a:lnSpc>
            </a:pPr>
            <a:endParaRPr lang="en-US" sz="2000" dirty="0">
              <a:latin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sz="2000" dirty="0" smtClean="0">
                <a:latin typeface="Times New Roman" pitchFamily="18" charset="0"/>
              </a:rPr>
              <a:t>Common </a:t>
            </a:r>
            <a:r>
              <a:rPr lang="en-US" sz="2000" dirty="0">
                <a:latin typeface="Times New Roman" pitchFamily="18" charset="0"/>
              </a:rPr>
              <a:t>peptides could play important roles as part of the core mucous proteins or being constituent of the proteoglycans in the mucus.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en-GB" sz="2000" dirty="0">
              <a:latin typeface="Times New Roman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GB" sz="2000" dirty="0">
                <a:latin typeface="Times New Roman" pitchFamily="18" charset="0"/>
              </a:rPr>
              <a:t>Variable peptides could be part of unique mucous proteins secreted from the protein glands or from different food sources. More genome information on these gastropods will confirm this findings.  </a:t>
            </a:r>
            <a:endParaRPr lang="th-TH" sz="2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35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Conclusion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13690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study successfully extracted and characterized the mucus from seven gastropod species. 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separation and MS-peptide sequencing identified</a:t>
            </a:r>
            <a:r>
              <a:rPr lang="th-TH" sz="2400" dirty="0">
                <a:latin typeface="Times New Roman" panose="02020603050405020304" pitchFamily="18" charset="0"/>
              </a:rPr>
              <a:t>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and variable peptides from the mucus of seven gastropod species.</a:t>
            </a:r>
          </a:p>
          <a:p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peptide patterns might be used to identify gastropod species from the mucus source. Their bioactive properties will be further characterized for future medical and cosmetic applications.  </a:t>
            </a:r>
            <a:endParaRPr lang="th-TH" sz="24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45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References</a:t>
            </a:r>
            <a:endParaRPr lang="th-TH" sz="3600" b="1" dirty="0">
              <a:latin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556792"/>
            <a:ext cx="81369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Chase, R., The function of dart shooting in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helicid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snails. American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Malacological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Bulletin, 2007. 23(1): p. 183-189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Tx/>
              <a:buChar char="-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WAGGE, L.E., The Activity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Amoebocytes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of Alkaline Phosphatases during the Regeneration of the Shell in the Snail,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Helix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aspersa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Quarterly Journal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Microscopical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Science, 1951. s3-92(19): p. 307-321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Tx/>
              <a:buChar char="-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Biswas, C., D. Sinha, and C.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Mandal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Investigation on interaction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Achatinin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9-O-acetyl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sialic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acid-binding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lectin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with lipopolysaccharide in the innate immunity of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Achatina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fulica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snails.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Immunol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2000. 37(12-13): p. 745-54.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endParaRPr lang="th-TH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08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47667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Acknowledgement</a:t>
            </a: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>s</a:t>
            </a:r>
            <a:endParaRPr lang="th-TH" sz="3600" b="1" dirty="0">
              <a:latin typeface="Times New Roman" pitchFamily="18" charset="0"/>
            </a:endParaRPr>
          </a:p>
        </p:txBody>
      </p:sp>
      <p:pic>
        <p:nvPicPr>
          <p:cNvPr id="3" name="Picture 2" descr="C:\Users\TeePsyCU09NB\Desktop\IPC\Pic\Logo, Banner, Staff\logo KU e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90952"/>
            <a:ext cx="1182954" cy="119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TeePsyCU09NB\Desktop\Ass_Re_Job\Paper 1stJob\For Osaka\Pic\Image (640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62593"/>
            <a:ext cx="1000989" cy="1025603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15496" y="2266994"/>
            <a:ext cx="809067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Dr.Teerasak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E-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kobon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Dr.Pramote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Chuamnanpuen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Dr.Sittiruk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Roytrakul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dirty="0">
                <a:latin typeface="Times New Roman" pitchFamily="18" charset="0"/>
                <a:cs typeface="Times New Roman" pitchFamily="18" charset="0"/>
              </a:rPr>
            </a:b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Do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Day Dream Co., Ltd., Bangkok,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Thailand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National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Center for Genetic Engineering and Biotechnology,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Thailand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Bioinformatics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and Systems Biology Unit, Computational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Biomodelling Laboratory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Agricultural and Technology (CBLAST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), Kasetsart University, Thailand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Department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Zoology, Faculty of Science, Kasetsart University, Thailand</a:t>
            </a:r>
          </a:p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 Department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of Genetics, Faculty of Science, Kasetsart University, Thailand</a:t>
            </a:r>
          </a:p>
          <a:p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TeePsyCU09NB\Desktop\Ass_Re_Job\Paper 1stJob\For Osaka\Pic\NST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507349"/>
            <a:ext cx="1872114" cy="112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TeePsyCU09NB\Desktop\Ass_Re_Job\Paper 1stJob\For Osaka\Pic\CBLA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630617"/>
            <a:ext cx="2254193" cy="941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86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5361</TotalTime>
  <Words>797</Words>
  <Application>Microsoft Office PowerPoint</Application>
  <PresentationFormat>On-screen Show (4:3)</PresentationFormat>
  <Paragraphs>212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Browallia New</vt:lpstr>
      <vt:lpstr>Calibri</vt:lpstr>
      <vt:lpstr>Century Gothic</vt:lpstr>
      <vt:lpstr>Cordia New</vt:lpstr>
      <vt:lpstr>Courier New</vt:lpstr>
      <vt:lpstr>DilleniaUPC</vt:lpstr>
      <vt:lpstr>Palatino Linotype</vt:lpstr>
      <vt:lpstr>Times New Roman</vt:lpstr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TaweesubPsyCU09</dc:creator>
  <cp:lastModifiedBy>Croix</cp:lastModifiedBy>
  <cp:revision>215</cp:revision>
  <dcterms:created xsi:type="dcterms:W3CDTF">2017-04-17T02:55:13Z</dcterms:created>
  <dcterms:modified xsi:type="dcterms:W3CDTF">2017-05-20T13:14:06Z</dcterms:modified>
</cp:coreProperties>
</file>