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9" r:id="rId2"/>
    <p:sldId id="257" r:id="rId3"/>
    <p:sldId id="258" r:id="rId4"/>
    <p:sldId id="260" r:id="rId5"/>
    <p:sldId id="276" r:id="rId6"/>
    <p:sldId id="263" r:id="rId7"/>
    <p:sldId id="262" r:id="rId8"/>
    <p:sldId id="274" r:id="rId9"/>
    <p:sldId id="264" r:id="rId10"/>
    <p:sldId id="265" r:id="rId11"/>
    <p:sldId id="27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4" d="100"/>
          <a:sy n="74" d="100"/>
        </p:scale>
        <p:origin x="-126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2BF3377-4425-477E-BB65-7CB27B413ABB}" type="datetimeFigureOut">
              <a:rPr lang="en-US" smtClean="0"/>
              <a:pPr/>
              <a:t>9/9/2014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8630D1C-0248-4A27-9BBB-D31DCFDC97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BF3377-4425-477E-BB65-7CB27B413ABB}" type="datetimeFigureOut">
              <a:rPr lang="en-US" smtClean="0"/>
              <a:pPr/>
              <a:t>9/9/2014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2BF3377-4425-477E-BB65-7CB27B413ABB}" type="datetimeFigureOut">
              <a:rPr lang="en-US" smtClean="0"/>
              <a:pPr/>
              <a:t>9/9/2014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30D1C-0248-4A27-9BBB-D31DCFDC97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BF3377-4425-477E-BB65-7CB27B413ABB}" type="datetimeFigureOut">
              <a:rPr lang="en-US" smtClean="0"/>
              <a:pPr/>
              <a:t>9/9/2014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2BF3377-4425-477E-BB65-7CB27B413ABB}" type="datetimeFigureOut">
              <a:rPr lang="en-US" smtClean="0"/>
              <a:pPr/>
              <a:t>9/9/2014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2BF3377-4425-477E-BB65-7CB27B413ABB}" type="datetimeFigureOut">
              <a:rPr lang="en-US" smtClean="0"/>
              <a:pPr/>
              <a:t>9/9/2014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BF3377-4425-477E-BB65-7CB27B413ABB}" type="datetimeFigureOut">
              <a:rPr lang="en-US" smtClean="0"/>
              <a:pPr/>
              <a:t>9/9/2014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BF3377-4425-477E-BB65-7CB27B413ABB}" type="datetimeFigureOut">
              <a:rPr lang="en-US" smtClean="0"/>
              <a:pPr/>
              <a:t>9/9/2014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2BF3377-4425-477E-BB65-7CB27B413ABB}" type="datetimeFigureOut">
              <a:rPr lang="en-US" smtClean="0"/>
              <a:pPr/>
              <a:t>9/9/2014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8630D1C-0248-4A27-9BBB-D31DCFDC973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BF3377-4425-477E-BB65-7CB27B413ABB}" type="datetimeFigureOut">
              <a:rPr lang="en-US" smtClean="0"/>
              <a:pPr/>
              <a:t>9/9/2014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BF3377-4425-477E-BB65-7CB27B413ABB}" type="datetimeFigureOut">
              <a:rPr lang="en-US" smtClean="0"/>
              <a:pPr/>
              <a:t>9/9/2014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30D1C-0248-4A27-9BBB-D31DCFDC97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2BF3377-4425-477E-BB65-7CB27B413ABB}" type="datetimeFigureOut">
              <a:rPr lang="en-US" smtClean="0"/>
              <a:pPr/>
              <a:t>9/9/2014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8630D1C-0248-4A27-9BBB-D31DCFDC973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virgyduby@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658112"/>
          </a:xfrm>
        </p:spPr>
        <p:txBody>
          <a:bodyPr>
            <a:normAutofit fontScale="90000"/>
          </a:bodyPr>
          <a:lstStyle/>
          <a:p>
            <a:r>
              <a:rPr lang="en-US" sz="4000" b="1" dirty="0" smtClean="0">
                <a:latin typeface="Arial" pitchFamily="34" charset="0"/>
                <a:cs typeface="Arial" pitchFamily="34" charset="0"/>
              </a:rPr>
              <a:t/>
            </a:r>
            <a:br>
              <a:rPr lang="en-US" sz="4000" b="1" dirty="0" smtClean="0">
                <a:latin typeface="Arial" pitchFamily="34" charset="0"/>
                <a:cs typeface="Arial" pitchFamily="34" charset="0"/>
              </a:rPr>
            </a:br>
            <a:r>
              <a:rPr lang="en-US" sz="4000" b="1" dirty="0">
                <a:latin typeface="Arial" pitchFamily="34" charset="0"/>
                <a:cs typeface="Arial" pitchFamily="34" charset="0"/>
              </a:rPr>
              <a:t/>
            </a:r>
            <a:br>
              <a:rPr lang="en-US" sz="4000" b="1" dirty="0">
                <a:latin typeface="Arial" pitchFamily="34" charset="0"/>
                <a:cs typeface="Arial" pitchFamily="34" charset="0"/>
              </a:rPr>
            </a:br>
            <a:r>
              <a:rPr lang="en-US" sz="4000" b="1" dirty="0">
                <a:latin typeface="Arial" pitchFamily="34" charset="0"/>
                <a:cs typeface="Arial" pitchFamily="34" charset="0"/>
              </a:rPr>
              <a:t/>
            </a:r>
            <a:br>
              <a:rPr lang="en-US" sz="4000" b="1" dirty="0">
                <a:latin typeface="Arial" pitchFamily="34" charset="0"/>
                <a:cs typeface="Arial" pitchFamily="34" charset="0"/>
              </a:rPr>
            </a:br>
            <a:r>
              <a:rPr lang="en-US" sz="4000" b="1" dirty="0" smtClean="0">
                <a:latin typeface="Arial" pitchFamily="34" charset="0"/>
                <a:cs typeface="Arial" pitchFamily="34" charset="0"/>
              </a:rPr>
              <a:t/>
            </a:r>
            <a:br>
              <a:rPr lang="en-US" sz="4000" b="1" dirty="0" smtClean="0">
                <a:latin typeface="Arial" pitchFamily="34" charset="0"/>
                <a:cs typeface="Arial" pitchFamily="34" charset="0"/>
              </a:rPr>
            </a:br>
            <a:r>
              <a:rPr lang="en-US" sz="4000" b="1" dirty="0">
                <a:latin typeface="Arial" pitchFamily="34" charset="0"/>
                <a:cs typeface="Arial" pitchFamily="34" charset="0"/>
              </a:rPr>
              <a:t/>
            </a:r>
            <a:br>
              <a:rPr lang="en-US" sz="4000" b="1" dirty="0">
                <a:latin typeface="Arial" pitchFamily="34" charset="0"/>
                <a:cs typeface="Arial" pitchFamily="34" charset="0"/>
              </a:rPr>
            </a:br>
            <a:r>
              <a:rPr lang="en-US" sz="5400" b="1" dirty="0">
                <a:latin typeface="Arial" pitchFamily="34" charset="0"/>
                <a:cs typeface="Arial" pitchFamily="34" charset="0"/>
              </a:rPr>
              <a:t/>
            </a:r>
            <a:br>
              <a:rPr lang="en-US" sz="5400" b="1" dirty="0">
                <a:latin typeface="Arial" pitchFamily="34" charset="0"/>
                <a:cs typeface="Arial" pitchFamily="34" charset="0"/>
              </a:rPr>
            </a:br>
            <a:endParaRPr lang="en-ZA" dirty="0"/>
          </a:p>
        </p:txBody>
      </p:sp>
      <p:sp>
        <p:nvSpPr>
          <p:cNvPr id="3" name="Content Placeholder 2"/>
          <p:cNvSpPr>
            <a:spLocks noGrp="1"/>
          </p:cNvSpPr>
          <p:nvPr>
            <p:ph idx="1"/>
          </p:nvPr>
        </p:nvSpPr>
        <p:spPr>
          <a:xfrm>
            <a:off x="457200" y="1871853"/>
            <a:ext cx="8229600" cy="4389120"/>
          </a:xfrm>
        </p:spPr>
        <p:txBody>
          <a:bodyPr/>
          <a:lstStyle/>
          <a:p>
            <a:endParaRPr lang="en-US" dirty="0" smtClean="0"/>
          </a:p>
          <a:p>
            <a:pPr>
              <a:buNone/>
            </a:pPr>
            <a:r>
              <a:rPr lang="en-US" dirty="0" smtClean="0"/>
              <a:t>   </a:t>
            </a:r>
            <a:endParaRPr lang="en-US" b="1" dirty="0" smtClean="0">
              <a:latin typeface="Arial" pitchFamily="34" charset="0"/>
              <a:cs typeface="Arial" pitchFamily="34" charset="0"/>
            </a:endParaRPr>
          </a:p>
          <a:p>
            <a:pPr>
              <a:buNone/>
            </a:pPr>
            <a:r>
              <a:rPr lang="en-US" b="1" dirty="0" smtClean="0">
                <a:latin typeface="Arial" pitchFamily="34" charset="0"/>
                <a:cs typeface="Arial" pitchFamily="34" charset="0"/>
              </a:rPr>
              <a:t>           </a:t>
            </a:r>
          </a:p>
          <a:p>
            <a:pPr algn="ctr">
              <a:buNone/>
            </a:pPr>
            <a:r>
              <a:rPr lang="en-US" b="1" dirty="0" smtClean="0">
                <a:latin typeface="Arial" pitchFamily="34" charset="0"/>
                <a:cs typeface="Arial" pitchFamily="34" charset="0"/>
              </a:rPr>
              <a:t>          	 </a:t>
            </a:r>
            <a:r>
              <a:rPr lang="en-US" b="1" dirty="0" smtClean="0">
                <a:cs typeface="Arial" pitchFamily="34" charset="0"/>
              </a:rPr>
              <a:t>Virgininia Dube</a:t>
            </a:r>
          </a:p>
          <a:p>
            <a:pPr algn="ctr">
              <a:buNone/>
            </a:pPr>
            <a:r>
              <a:rPr lang="en-US" b="1" dirty="0" smtClean="0">
                <a:cs typeface="Arial" pitchFamily="34" charset="0"/>
              </a:rPr>
              <a:t>			</a:t>
            </a:r>
          </a:p>
          <a:p>
            <a:pPr>
              <a:buNone/>
            </a:pPr>
            <a:endParaRPr lang="en-US" b="1" dirty="0">
              <a:latin typeface="Arial" pitchFamily="34" charset="0"/>
              <a:cs typeface="Arial" pitchFamily="34" charset="0"/>
            </a:endParaRPr>
          </a:p>
        </p:txBody>
      </p:sp>
      <p:sp>
        <p:nvSpPr>
          <p:cNvPr id="4" name="Rectangle 3"/>
          <p:cNvSpPr/>
          <p:nvPr/>
        </p:nvSpPr>
        <p:spPr>
          <a:xfrm>
            <a:off x="457200" y="1066800"/>
            <a:ext cx="8229600" cy="1569660"/>
          </a:xfrm>
          <a:prstGeom prst="rect">
            <a:avLst/>
          </a:prstGeom>
        </p:spPr>
        <p:txBody>
          <a:bodyPr wrap="square">
            <a:spAutoFit/>
          </a:bodyPr>
          <a:lstStyle/>
          <a:p>
            <a:pPr algn="ctr"/>
            <a:r>
              <a:rPr lang="en-US" sz="3200" b="1" dirty="0" smtClean="0">
                <a:cs typeface="Arial" pitchFamily="34" charset="0"/>
              </a:rPr>
              <a:t>A Medico-judicial framework for rehabilitation of forensic psychiatric patients in Zimbabwe</a:t>
            </a:r>
            <a:endParaRPr lang="en-ZA" sz="3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859" y="4267200"/>
            <a:ext cx="3528802" cy="1993773"/>
          </a:xfrm>
          <a:prstGeom prst="rect">
            <a:avLst/>
          </a:prstGeom>
        </p:spPr>
      </p:pic>
      <p:sp>
        <p:nvSpPr>
          <p:cNvPr id="6" name="Rectangle 5"/>
          <p:cNvSpPr/>
          <p:nvPr/>
        </p:nvSpPr>
        <p:spPr>
          <a:xfrm>
            <a:off x="990600" y="5867400"/>
            <a:ext cx="5562600" cy="253916"/>
          </a:xfrm>
          <a:prstGeom prst="rect">
            <a:avLst/>
          </a:prstGeom>
        </p:spPr>
        <p:txBody>
          <a:bodyPr wrap="square">
            <a:spAutoFit/>
          </a:bodyPr>
          <a:lstStyle/>
          <a:p>
            <a:r>
              <a:rPr lang="en-ZA" sz="1050" dirty="0"/>
              <a:t>http://djvcreative.com/89468/912540/portfolio/headache-relief-center-of-america-logo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20000"/>
          </a:bodyPr>
          <a:lstStyle/>
          <a:p>
            <a:pPr>
              <a:buNone/>
            </a:pPr>
            <a:r>
              <a:rPr lang="en-US" b="1" dirty="0" smtClean="0"/>
              <a:t>               </a:t>
            </a:r>
          </a:p>
          <a:p>
            <a:pPr algn="ctr">
              <a:buNone/>
            </a:pPr>
            <a:r>
              <a:rPr lang="en-US" b="1" dirty="0" smtClean="0"/>
              <a:t>                            </a:t>
            </a:r>
            <a:r>
              <a:rPr lang="en-US" sz="3500" b="1" dirty="0" smtClean="0"/>
              <a:t>Introduction and Context</a:t>
            </a:r>
          </a:p>
          <a:p>
            <a:pPr>
              <a:buNone/>
            </a:pPr>
            <a:endParaRPr lang="en-US" dirty="0"/>
          </a:p>
          <a:p>
            <a:pPr algn="just"/>
            <a:r>
              <a:rPr lang="en-US" dirty="0" smtClean="0">
                <a:cs typeface="Arial" pitchFamily="34" charset="0"/>
              </a:rPr>
              <a:t>Forensic </a:t>
            </a:r>
            <a:r>
              <a:rPr lang="en-US" dirty="0">
                <a:cs typeface="Arial" pitchFamily="34" charset="0"/>
              </a:rPr>
              <a:t>psychiatric patients </a:t>
            </a:r>
            <a:r>
              <a:rPr lang="en-US" dirty="0" smtClean="0">
                <a:cs typeface="Arial" pitchFamily="34" charset="0"/>
              </a:rPr>
              <a:t>are admitted for </a:t>
            </a:r>
            <a:r>
              <a:rPr lang="en-US" b="1" dirty="0" smtClean="0">
                <a:cs typeface="Arial" pitchFamily="34" charset="0"/>
              </a:rPr>
              <a:t>rehabilitation</a:t>
            </a:r>
            <a:r>
              <a:rPr lang="en-US" dirty="0" smtClean="0">
                <a:cs typeface="Arial" pitchFamily="34" charset="0"/>
              </a:rPr>
              <a:t> </a:t>
            </a:r>
            <a:r>
              <a:rPr lang="en-US" dirty="0">
                <a:cs typeface="Arial" pitchFamily="34" charset="0"/>
              </a:rPr>
              <a:t>in what </a:t>
            </a:r>
            <a:r>
              <a:rPr lang="en-US" dirty="0" smtClean="0">
                <a:cs typeface="Arial" pitchFamily="34" charset="0"/>
              </a:rPr>
              <a:t>are </a:t>
            </a:r>
            <a:r>
              <a:rPr lang="en-US" dirty="0">
                <a:cs typeface="Arial" pitchFamily="34" charset="0"/>
              </a:rPr>
              <a:t>called Special Institutions in </a:t>
            </a:r>
            <a:r>
              <a:rPr lang="en-US" dirty="0" smtClean="0">
                <a:cs typeface="Arial" pitchFamily="34" charset="0"/>
              </a:rPr>
              <a:t>Zimbabwe </a:t>
            </a:r>
          </a:p>
          <a:p>
            <a:pPr algn="just"/>
            <a:r>
              <a:rPr lang="en-US" dirty="0" smtClean="0">
                <a:cs typeface="Arial" pitchFamily="34" charset="0"/>
              </a:rPr>
              <a:t>These </a:t>
            </a:r>
            <a:r>
              <a:rPr lang="en-US" dirty="0">
                <a:cs typeface="Arial" pitchFamily="34" charset="0"/>
              </a:rPr>
              <a:t>institutions are </a:t>
            </a:r>
            <a:r>
              <a:rPr lang="en-US" b="1" dirty="0">
                <a:cs typeface="Arial" pitchFamily="34" charset="0"/>
              </a:rPr>
              <a:t>hospitals located within a prison </a:t>
            </a:r>
            <a:r>
              <a:rPr lang="en-US" b="1" dirty="0" smtClean="0">
                <a:cs typeface="Arial" pitchFamily="34" charset="0"/>
              </a:rPr>
              <a:t>setting </a:t>
            </a:r>
          </a:p>
          <a:p>
            <a:pPr algn="just"/>
            <a:r>
              <a:rPr lang="en-US" dirty="0">
                <a:cs typeface="Arial" pitchFamily="34" charset="0"/>
              </a:rPr>
              <a:t>P</a:t>
            </a:r>
            <a:r>
              <a:rPr lang="en-US" dirty="0" smtClean="0">
                <a:cs typeface="Arial" pitchFamily="34" charset="0"/>
              </a:rPr>
              <a:t>atients are </a:t>
            </a:r>
            <a:r>
              <a:rPr lang="en-US" dirty="0">
                <a:cs typeface="Arial" pitchFamily="34" charset="0"/>
              </a:rPr>
              <a:t>discharged from Special institutions following the recommendations of the Special Boards and Mental Health Review </a:t>
            </a:r>
            <a:r>
              <a:rPr lang="en-US" dirty="0" smtClean="0">
                <a:cs typeface="Arial" pitchFamily="34" charset="0"/>
              </a:rPr>
              <a:t>Tribunal </a:t>
            </a:r>
          </a:p>
          <a:p>
            <a:pPr algn="just"/>
            <a:r>
              <a:rPr lang="en-US" dirty="0" smtClean="0">
                <a:cs typeface="Arial" pitchFamily="34" charset="0"/>
              </a:rPr>
              <a:t>Their </a:t>
            </a:r>
            <a:r>
              <a:rPr lang="en-US" dirty="0">
                <a:cs typeface="Arial" pitchFamily="34" charset="0"/>
              </a:rPr>
              <a:t>port of exit </a:t>
            </a:r>
            <a:r>
              <a:rPr lang="en-US" dirty="0" smtClean="0">
                <a:cs typeface="Arial" pitchFamily="34" charset="0"/>
              </a:rPr>
              <a:t>is </a:t>
            </a:r>
            <a:r>
              <a:rPr lang="en-US" dirty="0">
                <a:cs typeface="Arial" pitchFamily="34" charset="0"/>
              </a:rPr>
              <a:t>to a general psychiatric hospital for rehabilitation and not into the community as </a:t>
            </a:r>
            <a:r>
              <a:rPr lang="en-US" dirty="0" smtClean="0">
                <a:cs typeface="Arial" pitchFamily="34" charset="0"/>
              </a:rPr>
              <a:t>expected</a:t>
            </a:r>
          </a:p>
          <a:p>
            <a:pPr algn="just"/>
            <a:r>
              <a:rPr lang="en-US" dirty="0" smtClean="0">
                <a:cs typeface="Arial" pitchFamily="34" charset="0"/>
              </a:rPr>
              <a:t>They often stay </a:t>
            </a:r>
            <a:r>
              <a:rPr lang="en-US" dirty="0">
                <a:cs typeface="Arial" pitchFamily="34" charset="0"/>
              </a:rPr>
              <a:t>in these institutions for more than five years and some </a:t>
            </a:r>
            <a:r>
              <a:rPr lang="en-US" dirty="0" smtClean="0">
                <a:cs typeface="Arial" pitchFamily="34" charset="0"/>
              </a:rPr>
              <a:t>are </a:t>
            </a:r>
            <a:r>
              <a:rPr lang="en-US" dirty="0">
                <a:cs typeface="Arial" pitchFamily="34" charset="0"/>
              </a:rPr>
              <a:t>eventually sent back to Special </a:t>
            </a:r>
            <a:r>
              <a:rPr lang="en-US" dirty="0" smtClean="0">
                <a:cs typeface="Arial" pitchFamily="34" charset="0"/>
              </a:rPr>
              <a:t>Institutions </a:t>
            </a:r>
            <a:r>
              <a:rPr lang="en-US" dirty="0">
                <a:cs typeface="Arial" pitchFamily="34" charset="0"/>
              </a:rPr>
              <a:t>creating </a:t>
            </a:r>
            <a:r>
              <a:rPr lang="en-US" dirty="0" smtClean="0">
                <a:cs typeface="Arial" pitchFamily="34" charset="0"/>
              </a:rPr>
              <a:t>a revolving door scenario</a:t>
            </a:r>
            <a:endParaRPr lang="en-US" dirty="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                </a:t>
            </a:r>
            <a:r>
              <a:rPr lang="en-ZA" sz="3200" b="1" dirty="0" smtClean="0">
                <a:solidFill>
                  <a:schemeClr val="tx1"/>
                </a:solidFill>
                <a:latin typeface="+mn-lt"/>
              </a:rPr>
              <a:t>Observation</a:t>
            </a:r>
            <a:endParaRPr lang="en-ZA" sz="3200" b="1" dirty="0">
              <a:solidFill>
                <a:schemeClr val="tx1"/>
              </a:solidFill>
              <a:latin typeface="+mn-lt"/>
            </a:endParaRPr>
          </a:p>
        </p:txBody>
      </p:sp>
      <p:sp>
        <p:nvSpPr>
          <p:cNvPr id="3" name="Content Placeholder 2"/>
          <p:cNvSpPr>
            <a:spLocks noGrp="1"/>
          </p:cNvSpPr>
          <p:nvPr>
            <p:ph idx="1"/>
          </p:nvPr>
        </p:nvSpPr>
        <p:spPr/>
        <p:txBody>
          <a:bodyPr>
            <a:normAutofit/>
          </a:bodyPr>
          <a:lstStyle/>
          <a:p>
            <a:pPr algn="just"/>
            <a:r>
              <a:rPr lang="en-GB" sz="2400" dirty="0" smtClean="0">
                <a:cs typeface="Arial" pitchFamily="34" charset="0"/>
              </a:rPr>
              <a:t>I observed that there were no guidelines for forensic psychiatric practice and no clear documentation on procedures to be followed in the rehabilitation process in Zimbabwe </a:t>
            </a:r>
          </a:p>
          <a:p>
            <a:pPr algn="just"/>
            <a:r>
              <a:rPr lang="en-GB" sz="2400" dirty="0" smtClean="0">
                <a:cs typeface="Arial" pitchFamily="34" charset="0"/>
              </a:rPr>
              <a:t>An average Zimbabwean should have been able to follow the entry-exit process in the continuum of care for the forensic psychiatric patient</a:t>
            </a:r>
          </a:p>
          <a:p>
            <a:pPr algn="just"/>
            <a:r>
              <a:rPr lang="en-GB" sz="2400" dirty="0" smtClean="0">
                <a:cs typeface="Arial" pitchFamily="34" charset="0"/>
              </a:rPr>
              <a:t>At the time of the conception of the research study, the medico- judicial marriage  with regards to rehabilitation of forensic psychiatric patients in special institutions was </a:t>
            </a:r>
            <a:r>
              <a:rPr lang="en-GB" sz="2400" b="1" dirty="0" smtClean="0">
                <a:cs typeface="Arial" pitchFamily="34" charset="0"/>
              </a:rPr>
              <a:t>blurred and discordant</a:t>
            </a:r>
            <a:endParaRPr lang="en-US" sz="2400" b="1" dirty="0" smtClean="0">
              <a:cs typeface="Arial" pitchFamily="34" charset="0"/>
            </a:endParaRPr>
          </a:p>
          <a:p>
            <a:pPr algn="just">
              <a:buNone/>
            </a:pPr>
            <a:endParaRPr lang="en-US"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229600" cy="5440363"/>
          </a:xfrm>
        </p:spPr>
        <p:txBody>
          <a:bodyPr>
            <a:normAutofit/>
          </a:bodyPr>
          <a:lstStyle/>
          <a:p>
            <a:pPr algn="ctr">
              <a:buNone/>
            </a:pPr>
            <a:r>
              <a:rPr lang="en-US" b="1" dirty="0" smtClean="0">
                <a:latin typeface="Arial" pitchFamily="34" charset="0"/>
                <a:cs typeface="Arial" pitchFamily="34" charset="0"/>
              </a:rPr>
              <a:t>                     </a:t>
            </a:r>
            <a:r>
              <a:rPr lang="en-US" sz="3200" b="1" dirty="0" smtClean="0">
                <a:cs typeface="Arial" pitchFamily="34" charset="0"/>
              </a:rPr>
              <a:t>Methodology</a:t>
            </a:r>
          </a:p>
          <a:p>
            <a:pPr>
              <a:buNone/>
            </a:pPr>
            <a:endParaRPr lang="en-US" sz="3200" b="1" dirty="0" smtClean="0">
              <a:latin typeface="+mj-lt"/>
              <a:cs typeface="Arial" pitchFamily="34" charset="0"/>
            </a:endParaRPr>
          </a:p>
          <a:p>
            <a:pPr algn="just"/>
            <a:r>
              <a:rPr lang="en-US" sz="2400" dirty="0" smtClean="0">
                <a:cs typeface="Arial" pitchFamily="34" charset="0"/>
              </a:rPr>
              <a:t>Grounded </a:t>
            </a:r>
            <a:r>
              <a:rPr lang="en-US" sz="2400" dirty="0">
                <a:cs typeface="Arial" pitchFamily="34" charset="0"/>
              </a:rPr>
              <a:t>theory </a:t>
            </a:r>
            <a:r>
              <a:rPr lang="en-US" sz="2400" dirty="0" smtClean="0">
                <a:cs typeface="Arial" pitchFamily="34" charset="0"/>
              </a:rPr>
              <a:t>(</a:t>
            </a:r>
            <a:r>
              <a:rPr lang="en-US" sz="2400" dirty="0" err="1" smtClean="0">
                <a:cs typeface="Arial" pitchFamily="34" charset="0"/>
              </a:rPr>
              <a:t>Charmaz</a:t>
            </a:r>
            <a:r>
              <a:rPr lang="en-US" sz="2400" dirty="0">
                <a:cs typeface="Arial" pitchFamily="34" charset="0"/>
              </a:rPr>
              <a:t> </a:t>
            </a:r>
            <a:r>
              <a:rPr lang="en-US" sz="2400" dirty="0" smtClean="0">
                <a:cs typeface="Arial" pitchFamily="34" charset="0"/>
              </a:rPr>
              <a:t>2006,2014</a:t>
            </a:r>
            <a:r>
              <a:rPr lang="en-US" sz="2400" dirty="0" smtClean="0">
                <a:cs typeface="Arial" pitchFamily="34" charset="0"/>
              </a:rPr>
              <a:t>) </a:t>
            </a:r>
            <a:endParaRPr lang="en-US" sz="2400" dirty="0" smtClean="0">
              <a:cs typeface="Arial" pitchFamily="34" charset="0"/>
            </a:endParaRPr>
          </a:p>
          <a:p>
            <a:pPr algn="just"/>
            <a:r>
              <a:rPr lang="en-US" sz="2400" dirty="0" smtClean="0">
                <a:cs typeface="Arial" pitchFamily="34" charset="0"/>
              </a:rPr>
              <a:t>Exploratory partially mixed sequential dominant status design</a:t>
            </a:r>
            <a:endParaRPr lang="en-US" sz="2400" dirty="0" smtClean="0">
              <a:cs typeface="Arial" pitchFamily="34" charset="0"/>
            </a:endParaRPr>
          </a:p>
          <a:p>
            <a:pPr algn="just"/>
            <a:r>
              <a:rPr lang="en-US" sz="2400" dirty="0">
                <a:cs typeface="Arial" pitchFamily="34" charset="0"/>
              </a:rPr>
              <a:t>T</a:t>
            </a:r>
            <a:r>
              <a:rPr lang="en-US" sz="2400" dirty="0" smtClean="0">
                <a:cs typeface="Arial" pitchFamily="34" charset="0"/>
              </a:rPr>
              <a:t>heoretical framework: Pierre Bourdieu’s, conceptual </a:t>
            </a:r>
            <a:r>
              <a:rPr lang="en-US" sz="2400" dirty="0">
                <a:cs typeface="Arial" pitchFamily="34" charset="0"/>
              </a:rPr>
              <a:t>canon of habitus, field and </a:t>
            </a:r>
            <a:r>
              <a:rPr lang="en-US" sz="2400" dirty="0" smtClean="0">
                <a:cs typeface="Arial" pitchFamily="34" charset="0"/>
              </a:rPr>
              <a:t>capital </a:t>
            </a:r>
          </a:p>
          <a:p>
            <a:endParaRPr lang="en-US" sz="22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                </a:t>
            </a:r>
            <a:r>
              <a:rPr lang="en-ZA" dirty="0" smtClean="0">
                <a:latin typeface="+mn-lt"/>
              </a:rPr>
              <a:t> </a:t>
            </a:r>
            <a:r>
              <a:rPr lang="en-ZA" sz="3200" b="1" dirty="0" smtClean="0">
                <a:solidFill>
                  <a:schemeClr val="tx1"/>
                </a:solidFill>
                <a:latin typeface="+mn-lt"/>
              </a:rPr>
              <a:t>Participants</a:t>
            </a:r>
            <a:endParaRPr lang="en-ZA" sz="3200" b="1" dirty="0">
              <a:solidFill>
                <a:schemeClr val="tx1"/>
              </a:solidFill>
              <a:latin typeface="+mn-lt"/>
            </a:endParaRPr>
          </a:p>
        </p:txBody>
      </p:sp>
      <p:sp>
        <p:nvSpPr>
          <p:cNvPr id="3" name="Content Placeholder 2"/>
          <p:cNvSpPr>
            <a:spLocks noGrp="1"/>
          </p:cNvSpPr>
          <p:nvPr>
            <p:ph idx="1"/>
          </p:nvPr>
        </p:nvSpPr>
        <p:spPr/>
        <p:txBody>
          <a:bodyPr>
            <a:normAutofit/>
          </a:bodyPr>
          <a:lstStyle/>
          <a:p>
            <a:r>
              <a:rPr lang="en-ZA" sz="2400" dirty="0" smtClean="0">
                <a:cs typeface="Arial" panose="020B0604020202020204" pitchFamily="34" charset="0"/>
              </a:rPr>
              <a:t>Purposefully selected</a:t>
            </a:r>
          </a:p>
          <a:p>
            <a:r>
              <a:rPr lang="en-ZA" sz="2400" dirty="0" smtClean="0">
                <a:cs typeface="Arial" panose="020B0604020202020204" pitchFamily="34" charset="0"/>
              </a:rPr>
              <a:t>Theoretical sampling</a:t>
            </a:r>
          </a:p>
          <a:p>
            <a:r>
              <a:rPr lang="en-ZA" sz="2400" dirty="0" smtClean="0">
                <a:cs typeface="Arial" panose="020B0604020202020204" pitchFamily="34" charset="0"/>
              </a:rPr>
              <a:t>Included:</a:t>
            </a:r>
          </a:p>
          <a:p>
            <a:pPr lvl="1"/>
            <a:r>
              <a:rPr lang="en-ZA" sz="2200" dirty="0" smtClean="0">
                <a:cs typeface="Arial" panose="020B0604020202020204" pitchFamily="34" charset="0"/>
              </a:rPr>
              <a:t>Judiciary</a:t>
            </a:r>
          </a:p>
          <a:p>
            <a:pPr lvl="1"/>
            <a:r>
              <a:rPr lang="en-ZA" sz="2200" dirty="0" smtClean="0">
                <a:cs typeface="Arial" panose="020B0604020202020204" pitchFamily="34" charset="0"/>
              </a:rPr>
              <a:t>Patients</a:t>
            </a:r>
          </a:p>
          <a:p>
            <a:pPr lvl="1"/>
            <a:r>
              <a:rPr lang="en-ZA" sz="2200" dirty="0" smtClean="0">
                <a:cs typeface="Arial" panose="020B0604020202020204" pitchFamily="34" charset="0"/>
              </a:rPr>
              <a:t>Patients’ family</a:t>
            </a:r>
          </a:p>
          <a:p>
            <a:pPr lvl="1"/>
            <a:r>
              <a:rPr lang="en-ZA" sz="2200" dirty="0" smtClean="0">
                <a:cs typeface="Arial" panose="020B0604020202020204" pitchFamily="34" charset="0"/>
              </a:rPr>
              <a:t>Psychiatrists</a:t>
            </a:r>
          </a:p>
          <a:p>
            <a:pPr lvl="1"/>
            <a:r>
              <a:rPr lang="en-ZA" sz="2200" dirty="0" smtClean="0">
                <a:cs typeface="Arial" panose="020B0604020202020204" pitchFamily="34" charset="0"/>
              </a:rPr>
              <a:t>Nurses</a:t>
            </a:r>
          </a:p>
          <a:p>
            <a:pPr lvl="1"/>
            <a:r>
              <a:rPr lang="en-ZA" sz="2200" dirty="0" smtClean="0">
                <a:cs typeface="Arial" panose="020B0604020202020204" pitchFamily="34" charset="0"/>
              </a:rPr>
              <a:t>Social </a:t>
            </a:r>
            <a:r>
              <a:rPr lang="en-ZA" sz="2200" dirty="0" smtClean="0">
                <a:cs typeface="Arial" panose="020B0604020202020204" pitchFamily="34" charset="0"/>
              </a:rPr>
              <a:t>workers</a:t>
            </a:r>
          </a:p>
          <a:p>
            <a:pPr lvl="1"/>
            <a:r>
              <a:rPr lang="en-ZA" sz="2200" dirty="0" smtClean="0">
                <a:cs typeface="Arial" panose="020B0604020202020204" pitchFamily="34" charset="0"/>
              </a:rPr>
              <a:t>119 documents/ patients’ files</a:t>
            </a:r>
            <a:endParaRPr lang="en-ZA" sz="2200" dirty="0">
              <a:cs typeface="Arial" panose="020B0604020202020204" pitchFamily="34" charset="0"/>
            </a:endParaRPr>
          </a:p>
          <a:p>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46628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                  </a:t>
            </a:r>
            <a:r>
              <a:rPr lang="en-ZA" sz="3200" b="1" dirty="0" smtClean="0">
                <a:solidFill>
                  <a:schemeClr val="tx1"/>
                </a:solidFill>
                <a:latin typeface="+mn-lt"/>
              </a:rPr>
              <a:t>Findings</a:t>
            </a:r>
            <a:endParaRPr lang="en-ZA" sz="3200" b="1" dirty="0">
              <a:solidFill>
                <a:schemeClr val="tx1"/>
              </a:solidFill>
              <a:latin typeface="+mn-lt"/>
            </a:endParaRPr>
          </a:p>
        </p:txBody>
      </p:sp>
      <p:sp>
        <p:nvSpPr>
          <p:cNvPr id="3" name="Content Placeholder 2"/>
          <p:cNvSpPr>
            <a:spLocks noGrp="1"/>
          </p:cNvSpPr>
          <p:nvPr>
            <p:ph idx="1"/>
          </p:nvPr>
        </p:nvSpPr>
        <p:spPr>
          <a:xfrm>
            <a:off x="457200" y="1828800"/>
            <a:ext cx="8229600" cy="4495800"/>
          </a:xfrm>
        </p:spPr>
        <p:txBody>
          <a:bodyPr>
            <a:normAutofit fontScale="77500" lnSpcReduction="20000"/>
          </a:bodyPr>
          <a:lstStyle/>
          <a:p>
            <a:pPr>
              <a:buNone/>
            </a:pPr>
            <a:r>
              <a:rPr lang="en-US" dirty="0" smtClean="0"/>
              <a:t>                      </a:t>
            </a:r>
          </a:p>
          <a:p>
            <a:pPr>
              <a:buNone/>
            </a:pPr>
            <a:endParaRPr lang="en-US" sz="8800" b="1" dirty="0" smtClean="0">
              <a:latin typeface="Arial" pitchFamily="34" charset="0"/>
              <a:cs typeface="Arial" pitchFamily="34" charset="0"/>
            </a:endParaRPr>
          </a:p>
          <a:p>
            <a:pPr>
              <a:buNone/>
            </a:pPr>
            <a:endParaRPr lang="en-US" sz="8800" b="1" dirty="0" smtClean="0">
              <a:latin typeface="Arial" pitchFamily="34" charset="0"/>
              <a:cs typeface="Arial" pitchFamily="34" charset="0"/>
            </a:endParaRPr>
          </a:p>
          <a:p>
            <a:pPr>
              <a:buNone/>
            </a:pPr>
            <a:r>
              <a:rPr lang="en-US" sz="8800" b="1" dirty="0" smtClean="0">
                <a:latin typeface="Arial" pitchFamily="34" charset="0"/>
                <a:cs typeface="Arial" pitchFamily="34" charset="0"/>
              </a:rPr>
              <a:t>             </a:t>
            </a:r>
          </a:p>
          <a:p>
            <a:pPr algn="just">
              <a:buNone/>
            </a:pPr>
            <a:r>
              <a:rPr lang="en-US" sz="8800" dirty="0" smtClean="0">
                <a:latin typeface="Arial" pitchFamily="34" charset="0"/>
                <a:cs typeface="Arial" pitchFamily="34" charset="0"/>
              </a:rPr>
              <a:t>   </a:t>
            </a:r>
            <a:endParaRPr lang="en-US" sz="8800" dirty="0">
              <a:latin typeface="Arial" pitchFamily="34" charset="0"/>
              <a:cs typeface="Arial" pitchFamily="34" charset="0"/>
            </a:endParaRPr>
          </a:p>
        </p:txBody>
      </p:sp>
      <p:pic>
        <p:nvPicPr>
          <p:cNvPr id="4" name="Picture 3" descr="C:\Users\DMHE\AppData\Local\Temp\chats 7 redo1.jpg"/>
          <p:cNvPicPr/>
          <p:nvPr/>
        </p:nvPicPr>
        <p:blipFill>
          <a:blip r:embed="rId2" cstate="print"/>
          <a:srcRect/>
          <a:stretch>
            <a:fillRect/>
          </a:stretch>
        </p:blipFill>
        <p:spPr bwMode="auto">
          <a:xfrm>
            <a:off x="1752600" y="33337"/>
            <a:ext cx="5638800" cy="679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buNone/>
            </a:pPr>
            <a:r>
              <a:rPr lang="en-US" sz="2800" b="1" dirty="0" smtClean="0">
                <a:latin typeface="Arial" pitchFamily="34" charset="0"/>
                <a:cs typeface="Arial" pitchFamily="34" charset="0"/>
              </a:rPr>
              <a:t>                          </a:t>
            </a:r>
          </a:p>
          <a:p>
            <a:pPr algn="ctr">
              <a:buNone/>
            </a:pPr>
            <a:r>
              <a:rPr lang="en-US" sz="2800" b="1" dirty="0" smtClean="0">
                <a:latin typeface="Arial" pitchFamily="34" charset="0"/>
                <a:cs typeface="Arial" pitchFamily="34" charset="0"/>
              </a:rPr>
              <a:t>                          </a:t>
            </a:r>
            <a:endParaRPr lang="en-US" sz="2400" dirty="0" smtClean="0">
              <a:cs typeface="Arial" pitchFamily="34" charset="0"/>
            </a:endParaRPr>
          </a:p>
        </p:txBody>
      </p:sp>
      <p:pic>
        <p:nvPicPr>
          <p:cNvPr id="4" name="Picture 3" descr="F:\chart.jpg"/>
          <p:cNvPicPr/>
          <p:nvPr/>
        </p:nvPicPr>
        <p:blipFill>
          <a:blip r:embed="rId2" cstate="print"/>
          <a:srcRect/>
          <a:stretch>
            <a:fillRect/>
          </a:stretch>
        </p:blipFill>
        <p:spPr bwMode="auto">
          <a:xfrm>
            <a:off x="1143000" y="-46672"/>
            <a:ext cx="6858000" cy="69513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600"/>
          </a:xfrm>
        </p:spPr>
        <p:txBody>
          <a:bodyPr>
            <a:normAutofit fontScale="92500" lnSpcReduction="10000"/>
          </a:bodyPr>
          <a:lstStyle/>
          <a:p>
            <a:r>
              <a:rPr lang="en-GB" sz="2400" b="1" dirty="0"/>
              <a:t>Guidelines for implementing the framework: The vision of a new medico-judicial </a:t>
            </a:r>
            <a:r>
              <a:rPr lang="en-GB" sz="2400" b="1" dirty="0" smtClean="0"/>
              <a:t>cosmos</a:t>
            </a:r>
          </a:p>
          <a:p>
            <a:endParaRPr lang="en-ZW" sz="2400" dirty="0"/>
          </a:p>
          <a:p>
            <a:r>
              <a:rPr lang="en-GB" sz="2400" dirty="0"/>
              <a:t> </a:t>
            </a:r>
            <a:r>
              <a:rPr lang="en-GB" sz="2400" b="1" dirty="0"/>
              <a:t> </a:t>
            </a:r>
            <a:r>
              <a:rPr lang="en-GB" sz="2400" dirty="0"/>
              <a:t>Exposing the dinosaur of obsolescence: Revision of the Mental Health Act of </a:t>
            </a:r>
            <a:r>
              <a:rPr lang="en-GB" sz="2400" dirty="0" smtClean="0"/>
              <a:t>1996</a:t>
            </a:r>
          </a:p>
          <a:p>
            <a:endParaRPr lang="en-GB" sz="2400" dirty="0" smtClean="0"/>
          </a:p>
          <a:p>
            <a:r>
              <a:rPr lang="en-GB" sz="2400" dirty="0"/>
              <a:t>Change of names and location for the special institutions</a:t>
            </a:r>
            <a:r>
              <a:rPr lang="en-GB" sz="2400" dirty="0" smtClean="0"/>
              <a:t>: Renaming </a:t>
            </a:r>
            <a:r>
              <a:rPr lang="en-GB" sz="2400" dirty="0"/>
              <a:t>and finding a new home for forensic psychiatry, ‘the bastard child’ </a:t>
            </a:r>
            <a:endParaRPr lang="en-GB" sz="2400" dirty="0" smtClean="0"/>
          </a:p>
          <a:p>
            <a:endParaRPr lang="en-GB" sz="2400" dirty="0" smtClean="0"/>
          </a:p>
          <a:p>
            <a:r>
              <a:rPr lang="en-GB" sz="2400" dirty="0"/>
              <a:t> </a:t>
            </a:r>
            <a:r>
              <a:rPr lang="en-GB" sz="2400" dirty="0" smtClean="0"/>
              <a:t>Realigning </a:t>
            </a:r>
            <a:r>
              <a:rPr lang="en-GB" sz="2400" dirty="0"/>
              <a:t>the conatus </a:t>
            </a:r>
            <a:r>
              <a:rPr lang="en-GB" sz="2400" dirty="0" err="1"/>
              <a:t>seseconservandi</a:t>
            </a:r>
            <a:r>
              <a:rPr lang="en-GB" sz="2400" dirty="0"/>
              <a:t>: Medical staffing of the remand </a:t>
            </a:r>
            <a:r>
              <a:rPr lang="en-GB" sz="2400" dirty="0" smtClean="0"/>
              <a:t>prison</a:t>
            </a:r>
          </a:p>
          <a:p>
            <a:endParaRPr lang="en-GB" sz="2400" dirty="0" smtClean="0"/>
          </a:p>
          <a:p>
            <a:r>
              <a:rPr lang="en-GB" sz="2400" dirty="0"/>
              <a:t>Realigning the engine and the anchor: In-service training workshops for the judiciary</a:t>
            </a:r>
            <a:endParaRPr lang="en-US" sz="2400" i="1" dirty="0" smtClean="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10000"/>
          </a:bodyPr>
          <a:lstStyle/>
          <a:p>
            <a:pPr>
              <a:buNone/>
            </a:pPr>
            <a:r>
              <a:rPr lang="en-US" dirty="0" smtClean="0"/>
              <a:t>                                                                      </a:t>
            </a:r>
          </a:p>
          <a:p>
            <a:pPr algn="ctr">
              <a:buNone/>
            </a:pPr>
            <a:r>
              <a:rPr lang="en-US" sz="5900" b="1" dirty="0" smtClean="0">
                <a:latin typeface="Arial" pitchFamily="34" charset="0"/>
                <a:cs typeface="Arial" pitchFamily="34" charset="0"/>
              </a:rPr>
              <a:t>                                </a:t>
            </a:r>
          </a:p>
          <a:p>
            <a:pPr algn="just">
              <a:buFont typeface="Wingdings" pitchFamily="2" charset="2"/>
              <a:buChar char="§"/>
            </a:pPr>
            <a:r>
              <a:rPr lang="en-GB" dirty="0"/>
              <a:t>Locating the missing pieces: Awareness </a:t>
            </a:r>
            <a:r>
              <a:rPr lang="en-GB" dirty="0" smtClean="0"/>
              <a:t>campaigns</a:t>
            </a:r>
          </a:p>
          <a:p>
            <a:pPr algn="just">
              <a:buFont typeface="Wingdings" pitchFamily="2" charset="2"/>
              <a:buChar char="§"/>
            </a:pPr>
            <a:endParaRPr lang="en-GB" dirty="0" smtClean="0"/>
          </a:p>
          <a:p>
            <a:r>
              <a:rPr lang="en-GB" dirty="0"/>
              <a:t>Repairing the cracked mirror: More psychiatric trained staff than guards in forensic </a:t>
            </a:r>
            <a:r>
              <a:rPr lang="en-GB" dirty="0" smtClean="0"/>
              <a:t>hospital</a:t>
            </a:r>
          </a:p>
          <a:p>
            <a:endParaRPr lang="en-ZW" dirty="0"/>
          </a:p>
          <a:p>
            <a:r>
              <a:rPr lang="en-GB" dirty="0"/>
              <a:t> Exposing the dinosaur of pluralism: Special office and separate clerk of </a:t>
            </a:r>
            <a:r>
              <a:rPr lang="en-GB" dirty="0" smtClean="0"/>
              <a:t>court</a:t>
            </a:r>
          </a:p>
          <a:p>
            <a:endParaRPr lang="en-ZW" dirty="0"/>
          </a:p>
          <a:p>
            <a:r>
              <a:rPr lang="en-GB" dirty="0"/>
              <a:t> Embracing a world without clones: Separating criminal mental patients and forensic psychiatric patients</a:t>
            </a:r>
            <a:endParaRPr lang="en-ZW" dirty="0"/>
          </a:p>
          <a:p>
            <a:r>
              <a:rPr lang="en-GB" dirty="0"/>
              <a:t> </a:t>
            </a:r>
            <a:endParaRPr lang="en-ZW" dirty="0"/>
          </a:p>
          <a:p>
            <a:endParaRPr lang="en-ZW" dirty="0"/>
          </a:p>
          <a:p>
            <a:endParaRPr lang="en-ZW" dirty="0"/>
          </a:p>
          <a:p>
            <a:pPr algn="just">
              <a:buFont typeface="Wingdings" pitchFamily="2" charset="2"/>
              <a:buChar char="§"/>
            </a:pPr>
            <a:endParaRPr lang="en-US" dirty="0" smtClean="0">
              <a:cs typeface="Arial" pitchFamily="34" charset="0"/>
            </a:endParaRPr>
          </a:p>
          <a:p>
            <a:pPr marL="0" indent="0" algn="just">
              <a:buNone/>
            </a:pPr>
            <a:endParaRPr lang="en-US" sz="6000" dirty="0" smtClean="0">
              <a:cs typeface="Arial" pitchFamily="34" charset="0"/>
            </a:endParaRPr>
          </a:p>
          <a:p>
            <a:pPr>
              <a:buNone/>
            </a:pPr>
            <a:endParaRPr lang="en-US" sz="6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gn="ctr">
              <a:buNone/>
            </a:pPr>
            <a:r>
              <a:rPr lang="en-US" sz="2800" dirty="0" smtClean="0"/>
              <a:t>     </a:t>
            </a:r>
            <a:r>
              <a:rPr lang="en-US" sz="2800" b="1" dirty="0" smtClean="0">
                <a:latin typeface="Arial" pitchFamily="34" charset="0"/>
                <a:cs typeface="Arial" pitchFamily="34" charset="0"/>
              </a:rPr>
              <a:t>      </a:t>
            </a:r>
            <a:endParaRPr lang="en-US" sz="3800" b="1" dirty="0" smtClean="0">
              <a:cs typeface="Arial" pitchFamily="34" charset="0"/>
            </a:endParaRPr>
          </a:p>
          <a:p>
            <a:pPr>
              <a:buNone/>
            </a:pPr>
            <a:endParaRPr lang="en-US" b="1" dirty="0" smtClean="0">
              <a:latin typeface="Arial" pitchFamily="34" charset="0"/>
              <a:cs typeface="Arial" pitchFamily="34" charset="0"/>
            </a:endParaRPr>
          </a:p>
          <a:p>
            <a:r>
              <a:rPr lang="en-GB" sz="2900" dirty="0" smtClean="0"/>
              <a:t>Navigating </a:t>
            </a:r>
            <a:r>
              <a:rPr lang="en-GB" sz="2900" dirty="0"/>
              <a:t>the libido </a:t>
            </a:r>
            <a:r>
              <a:rPr lang="en-GB" sz="2900" dirty="0" err="1"/>
              <a:t>dominandi</a:t>
            </a:r>
            <a:r>
              <a:rPr lang="en-GB" sz="2900" dirty="0"/>
              <a:t>: Integrating the Mental Health Act with the Prison Act of 1996</a:t>
            </a:r>
            <a:endParaRPr lang="en-ZW" sz="2900" dirty="0"/>
          </a:p>
          <a:p>
            <a:endParaRPr lang="en-ZW" sz="2900" dirty="0"/>
          </a:p>
          <a:p>
            <a:pPr algn="just">
              <a:lnSpc>
                <a:spcPct val="120000"/>
              </a:lnSpc>
            </a:pPr>
            <a:endParaRPr lang="en-ZA" sz="2800" dirty="0" smtClean="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3200" dirty="0" smtClean="0">
                <a:latin typeface="+mn-lt"/>
              </a:rPr>
              <a:t>Contact</a:t>
            </a:r>
            <a:endParaRPr lang="en-ZA" sz="3200" dirty="0">
              <a:latin typeface="+mn-lt"/>
            </a:endParaRPr>
          </a:p>
        </p:txBody>
      </p:sp>
      <p:sp>
        <p:nvSpPr>
          <p:cNvPr id="3" name="Content Placeholder 2"/>
          <p:cNvSpPr>
            <a:spLocks noGrp="1"/>
          </p:cNvSpPr>
          <p:nvPr>
            <p:ph idx="1"/>
          </p:nvPr>
        </p:nvSpPr>
        <p:spPr/>
        <p:txBody>
          <a:bodyPr/>
          <a:lstStyle/>
          <a:p>
            <a:pPr marL="0" indent="0" algn="ctr">
              <a:buNone/>
            </a:pPr>
            <a:r>
              <a:rPr lang="en-ZA" dirty="0" smtClean="0">
                <a:solidFill>
                  <a:schemeClr val="tx1">
                    <a:lumMod val="95000"/>
                    <a:lumOff val="5000"/>
                  </a:schemeClr>
                </a:solidFill>
                <a:hlinkClick r:id="rId2"/>
              </a:rPr>
              <a:t>virgydube@gmail.com</a:t>
            </a:r>
            <a:endParaRPr lang="en-ZA" dirty="0" smtClean="0">
              <a:solidFill>
                <a:schemeClr val="tx1">
                  <a:lumMod val="95000"/>
                  <a:lumOff val="5000"/>
                </a:schemeClr>
              </a:solidFill>
            </a:endParaRPr>
          </a:p>
          <a:p>
            <a:pPr marL="0" indent="0" algn="ctr">
              <a:buNone/>
            </a:pPr>
            <a:endParaRPr lang="en-ZA" dirty="0" smtClean="0">
              <a:solidFill>
                <a:schemeClr val="tx1">
                  <a:lumMod val="95000"/>
                  <a:lumOff val="5000"/>
                </a:schemeClr>
              </a:solidFill>
            </a:endParaRPr>
          </a:p>
          <a:p>
            <a:pPr marL="0" indent="0" algn="ctr">
              <a:buNone/>
            </a:pPr>
            <a:endParaRPr lang="en-ZA" dirty="0"/>
          </a:p>
        </p:txBody>
      </p:sp>
    </p:spTree>
    <p:extLst>
      <p:ext uri="{BB962C8B-B14F-4D97-AF65-F5344CB8AC3E}">
        <p14:creationId xmlns:p14="http://schemas.microsoft.com/office/powerpoint/2010/main" val="11760048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477</TotalTime>
  <Words>302</Words>
  <Application>Microsoft Office PowerPoint</Application>
  <PresentationFormat>On-screen Show (4:3)</PresentationFormat>
  <Paragraphs>71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      </vt:lpstr>
      <vt:lpstr>PowerPoint Presentation</vt:lpstr>
      <vt:lpstr>                Observation</vt:lpstr>
      <vt:lpstr>PowerPoint Presentation</vt:lpstr>
      <vt:lpstr>                 Participants</vt:lpstr>
      <vt:lpstr>                  Findings</vt:lpstr>
      <vt:lpstr>PowerPoint Presentation</vt:lpstr>
      <vt:lpstr>PowerPoint Presentation</vt:lpstr>
      <vt:lpstr>PowerPoint Presentation</vt:lpstr>
      <vt:lpstr>PowerPoint Presentation</vt:lpstr>
      <vt:lpstr>Contact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The purpose of the paper was to explicate or allegorise the realities of forensic psychiatric rehabilitation in Zimbabwe. The experiences of the stakeholders reflected consistent intricacies of power in the stakeholders’ relations. These intricacies seemed to affect the overall outcome of the rehabilitation processes. The findings indicated that the effects of power differential permeated the forensic psychiatric rehabilitation habitus expressed in the experiences of the stakeholders involved (medical and the judiciary systems, the relatives of patients and the forensic psychiatric patients themselves). The effects ranged from objectification and disempowerment that embodied symbolic suffering of patients, relatives and voicelessness and disillusionment of nurses in the system. The disengagement of the judiciary was reflected in processes that were prohibitive to recovery, dichotomous medical and judicial linguistic habitus and its selective reinterpretation that seemed to digress the discourse of patient rehabilitation.</dc:title>
  <dc:creator>DMHE</dc:creator>
  <cp:lastModifiedBy>Perfectshot</cp:lastModifiedBy>
  <cp:revision>147</cp:revision>
  <dcterms:created xsi:type="dcterms:W3CDTF">2014-04-30T05:14:40Z</dcterms:created>
  <dcterms:modified xsi:type="dcterms:W3CDTF">2014-09-09T01:41:34Z</dcterms:modified>
</cp:coreProperties>
</file>