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2" r:id="rId26"/>
    <p:sldId id="283" r:id="rId27"/>
    <p:sldId id="281" r:id="rId28"/>
    <p:sldId id="280"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3" d="100"/>
          <a:sy n="83" d="100"/>
        </p:scale>
        <p:origin x="-1760"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9/19/16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9/19/16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9/19/16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1F9CA3-105E-4857-9057-6DB6197DA786}" type="datetimeFigureOut">
              <a:rPr lang="en-US" smtClean="0"/>
              <a:t>9/19/16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01F9CA3-105E-4857-9057-6DB6197DA786}" type="datetimeFigureOut">
              <a:rPr lang="en-US" smtClean="0"/>
              <a:t>9/19/16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B01F9CA3-105E-4857-9057-6DB6197DA786}" type="datetimeFigureOut">
              <a:rPr lang="en-US" smtClean="0"/>
              <a:t>9/19/16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01F9CA3-105E-4857-9057-6DB6197DA786}" type="datetimeFigureOut">
              <a:rPr lang="en-US" smtClean="0"/>
              <a:t>9/19/16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1F9CA3-105E-4857-9057-6DB6197DA786}" type="datetimeFigureOut">
              <a:rPr lang="en-US" smtClean="0"/>
              <a:t>9/19/16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9/19/16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9/19/16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9/19/16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9/19/16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B01F9CA3-105E-4857-9057-6DB6197DA786}" type="datetimeFigureOut">
              <a:rPr lang="en-US" smtClean="0"/>
              <a:t>9/19/16</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7F5CE407-6216-4202-80E4-A30DC2F709B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hyperlink" Target="http://www.ncbi.nlm.nih.gov/pmc/articles/PMC3117361/"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en.wikipedia.org/wiki/Molecular_biology"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2921" y="1"/>
            <a:ext cx="6498158" cy="3998376"/>
          </a:xfrm>
        </p:spPr>
        <p:txBody>
          <a:bodyPr/>
          <a:lstStyle/>
          <a:p>
            <a:r>
              <a:rPr lang="en-US" sz="4000" b="1" dirty="0" smtClean="0">
                <a:solidFill>
                  <a:srgbClr val="0000FF"/>
                </a:solidFill>
              </a:rPr>
              <a:t>PERSONALIZED MEDICINE</a:t>
            </a:r>
            <a:br>
              <a:rPr lang="en-US" sz="4000" b="1" dirty="0" smtClean="0">
                <a:solidFill>
                  <a:srgbClr val="0000FF"/>
                </a:solidFill>
              </a:rPr>
            </a:br>
            <a:r>
              <a:rPr lang="en-US" sz="4000" b="1" dirty="0" smtClean="0">
                <a:solidFill>
                  <a:srgbClr val="0000FF"/>
                </a:solidFill>
              </a:rPr>
              <a:t/>
            </a:r>
            <a:br>
              <a:rPr lang="en-US" sz="4000" b="1" dirty="0" smtClean="0">
                <a:solidFill>
                  <a:srgbClr val="0000FF"/>
                </a:solidFill>
              </a:rPr>
            </a:br>
            <a:r>
              <a:rPr lang="en-US" sz="4400" b="1" dirty="0" smtClean="0">
                <a:solidFill>
                  <a:srgbClr val="800000"/>
                </a:solidFill>
              </a:rPr>
              <a:t>Health Care Focus for the Future</a:t>
            </a:r>
            <a:r>
              <a:rPr lang="en-US" sz="4000" b="1" dirty="0" smtClean="0">
                <a:solidFill>
                  <a:srgbClr val="800000"/>
                </a:solidFill>
              </a:rPr>
              <a:t/>
            </a:r>
            <a:br>
              <a:rPr lang="en-US" sz="4000" b="1" dirty="0" smtClean="0">
                <a:solidFill>
                  <a:srgbClr val="800000"/>
                </a:solidFill>
              </a:rPr>
            </a:br>
            <a:endParaRPr lang="en-US" sz="4000" b="1" dirty="0">
              <a:solidFill>
                <a:srgbClr val="800000"/>
              </a:solidFill>
            </a:endParaRPr>
          </a:p>
        </p:txBody>
      </p:sp>
      <p:sp>
        <p:nvSpPr>
          <p:cNvPr id="3" name="Subtitle 2"/>
          <p:cNvSpPr>
            <a:spLocks noGrp="1"/>
          </p:cNvSpPr>
          <p:nvPr>
            <p:ph type="subTitle" idx="1"/>
          </p:nvPr>
        </p:nvSpPr>
        <p:spPr>
          <a:xfrm>
            <a:off x="1322921" y="3998376"/>
            <a:ext cx="6498159" cy="2132467"/>
          </a:xfrm>
        </p:spPr>
        <p:txBody>
          <a:bodyPr>
            <a:normAutofit fontScale="85000" lnSpcReduction="20000"/>
          </a:bodyPr>
          <a:lstStyle/>
          <a:p>
            <a:r>
              <a:rPr lang="en-US" sz="3200" b="1" dirty="0" smtClean="0">
                <a:solidFill>
                  <a:srgbClr val="3366FF"/>
                </a:solidFill>
              </a:rPr>
              <a:t>Vincent S Gallicchio</a:t>
            </a:r>
          </a:p>
          <a:p>
            <a:endParaRPr lang="en-US" sz="3200" b="1" dirty="0" smtClean="0">
              <a:solidFill>
                <a:srgbClr val="3366FF"/>
              </a:solidFill>
            </a:endParaRPr>
          </a:p>
          <a:p>
            <a:r>
              <a:rPr lang="en-US" sz="2800" b="1" dirty="0" smtClean="0">
                <a:solidFill>
                  <a:srgbClr val="3366FF"/>
                </a:solidFill>
              </a:rPr>
              <a:t>Clemson University</a:t>
            </a:r>
          </a:p>
          <a:p>
            <a:r>
              <a:rPr lang="en-US" sz="2800" b="1" dirty="0" smtClean="0">
                <a:solidFill>
                  <a:srgbClr val="3366FF"/>
                </a:solidFill>
              </a:rPr>
              <a:t>Clemson, SC</a:t>
            </a:r>
          </a:p>
          <a:p>
            <a:endParaRPr lang="en-US" sz="2800" b="1" dirty="0">
              <a:solidFill>
                <a:srgbClr val="3366FF"/>
              </a:solidFill>
            </a:endParaRPr>
          </a:p>
          <a:p>
            <a:r>
              <a:rPr lang="en-US" b="1" dirty="0" smtClean="0">
                <a:solidFill>
                  <a:srgbClr val="3366FF"/>
                </a:solidFill>
              </a:rPr>
              <a:t>Personalized Medicine 2016 Phoenix, AZ</a:t>
            </a:r>
          </a:p>
          <a:p>
            <a:endParaRPr lang="en-US" sz="2800" b="1" dirty="0">
              <a:solidFill>
                <a:srgbClr val="3366FF"/>
              </a:solidFill>
            </a:endParaRPr>
          </a:p>
        </p:txBody>
      </p:sp>
    </p:spTree>
    <p:extLst>
      <p:ext uri="{BB962C8B-B14F-4D97-AF65-F5344CB8AC3E}">
        <p14:creationId xmlns:p14="http://schemas.microsoft.com/office/powerpoint/2010/main" val="20433402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800000"/>
                </a:solidFill>
              </a:rPr>
              <a:t>Personalized Medicine</a:t>
            </a:r>
            <a:endParaRPr lang="en-US" b="1" dirty="0">
              <a:solidFill>
                <a:srgbClr val="800000"/>
              </a:solidFill>
            </a:endParaRPr>
          </a:p>
        </p:txBody>
      </p:sp>
      <p:sp>
        <p:nvSpPr>
          <p:cNvPr id="3" name="Content Placeholder 2"/>
          <p:cNvSpPr>
            <a:spLocks noGrp="1"/>
          </p:cNvSpPr>
          <p:nvPr>
            <p:ph idx="1"/>
          </p:nvPr>
        </p:nvSpPr>
        <p:spPr/>
        <p:txBody>
          <a:bodyPr>
            <a:normAutofit/>
          </a:bodyPr>
          <a:lstStyle/>
          <a:p>
            <a:r>
              <a:rPr lang="en-US" b="1" dirty="0" smtClean="0">
                <a:solidFill>
                  <a:srgbClr val="3366FF"/>
                </a:solidFill>
              </a:rPr>
              <a:t>Medical model to customize delivery of health care through molecular analysis</a:t>
            </a:r>
          </a:p>
          <a:p>
            <a:r>
              <a:rPr lang="en-US" b="1" dirty="0" smtClean="0">
                <a:solidFill>
                  <a:srgbClr val="3366FF"/>
                </a:solidFill>
              </a:rPr>
              <a:t>For the patient PM means targeted medical decisions, practices &amp; therapies </a:t>
            </a:r>
          </a:p>
          <a:p>
            <a:r>
              <a:rPr lang="en-US" b="1" dirty="0" smtClean="0">
                <a:solidFill>
                  <a:srgbClr val="3366FF"/>
                </a:solidFill>
              </a:rPr>
              <a:t>For diagnostic purposes patient’s genetic profile will dictate diagnostic procedures &amp; appropriate &amp; targeted therapies</a:t>
            </a:r>
          </a:p>
          <a:p>
            <a:r>
              <a:rPr lang="en-US" b="1" dirty="0" smtClean="0">
                <a:solidFill>
                  <a:srgbClr val="3366FF"/>
                </a:solidFill>
              </a:rPr>
              <a:t>Use of genetic information to better target drug therapies – pharmacogenomics</a:t>
            </a:r>
          </a:p>
          <a:p>
            <a:endParaRPr lang="en-US" b="1" dirty="0">
              <a:solidFill>
                <a:srgbClr val="3366FF"/>
              </a:solidFill>
            </a:endParaRPr>
          </a:p>
        </p:txBody>
      </p:sp>
    </p:spTree>
    <p:extLst>
      <p:ext uri="{BB962C8B-B14F-4D97-AF65-F5344CB8AC3E}">
        <p14:creationId xmlns:p14="http://schemas.microsoft.com/office/powerpoint/2010/main" val="50421507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800000"/>
                </a:solidFill>
              </a:rPr>
              <a:t>PM - Background</a:t>
            </a:r>
            <a:endParaRPr lang="en-US" dirty="0">
              <a:solidFill>
                <a:srgbClr val="800000"/>
              </a:solidFill>
            </a:endParaRPr>
          </a:p>
        </p:txBody>
      </p:sp>
      <p:sp>
        <p:nvSpPr>
          <p:cNvPr id="3" name="Content Placeholder 2"/>
          <p:cNvSpPr>
            <a:spLocks noGrp="1"/>
          </p:cNvSpPr>
          <p:nvPr>
            <p:ph idx="1"/>
          </p:nvPr>
        </p:nvSpPr>
        <p:spPr/>
        <p:txBody>
          <a:bodyPr/>
          <a:lstStyle/>
          <a:p>
            <a:r>
              <a:rPr lang="en-US" b="1" dirty="0" smtClean="0">
                <a:solidFill>
                  <a:srgbClr val="3366FF"/>
                </a:solidFill>
              </a:rPr>
              <a:t>Everyone possesses unique variation of human genome</a:t>
            </a:r>
          </a:p>
          <a:p>
            <a:r>
              <a:rPr lang="en-US" b="1" dirty="0" smtClean="0">
                <a:solidFill>
                  <a:srgbClr val="3366FF"/>
                </a:solidFill>
              </a:rPr>
              <a:t>Most individual variation has little effect on human health, however when combined with environmental factors can influence health status</a:t>
            </a:r>
          </a:p>
          <a:p>
            <a:r>
              <a:rPr lang="en-US" b="1" dirty="0" smtClean="0">
                <a:solidFill>
                  <a:srgbClr val="3366FF"/>
                </a:solidFill>
              </a:rPr>
              <a:t>One aspect – biological variation effects on response to medications, e.g., ADHD (effective in only 1 in 10 children); Cancer (25% patients) &amp; Depression (6 in 10 patients)</a:t>
            </a:r>
            <a:endParaRPr lang="en-US" b="1" dirty="0">
              <a:solidFill>
                <a:srgbClr val="3366FF"/>
              </a:solidFill>
            </a:endParaRPr>
          </a:p>
        </p:txBody>
      </p:sp>
    </p:spTree>
    <p:extLst>
      <p:ext uri="{BB962C8B-B14F-4D97-AF65-F5344CB8AC3E}">
        <p14:creationId xmlns:p14="http://schemas.microsoft.com/office/powerpoint/2010/main" val="203525342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srcRect t="2965" b="2965"/>
          <a:stretch>
            <a:fillRect/>
          </a:stretch>
        </p:blipFill>
        <p:spPr>
          <a:xfrm>
            <a:off x="549275" y="125439"/>
            <a:ext cx="8042275" cy="6303325"/>
          </a:xfrm>
        </p:spPr>
      </p:pic>
      <p:sp>
        <p:nvSpPr>
          <p:cNvPr id="7" name="Rectangle 6"/>
          <p:cNvSpPr/>
          <p:nvPr/>
        </p:nvSpPr>
        <p:spPr>
          <a:xfrm>
            <a:off x="423297" y="5869060"/>
            <a:ext cx="8501216" cy="923330"/>
          </a:xfrm>
          <a:prstGeom prst="rect">
            <a:avLst/>
          </a:prstGeom>
        </p:spPr>
        <p:txBody>
          <a:bodyPr wrap="square">
            <a:spAutoFit/>
          </a:bodyPr>
          <a:lstStyle/>
          <a:p>
            <a:r>
              <a:rPr lang="en-US" dirty="0" smtClean="0"/>
              <a:t>Guy Haskin Fernald, </a:t>
            </a:r>
            <a:r>
              <a:rPr lang="en-US" dirty="0" err="1" smtClean="0"/>
              <a:t>Emidio</a:t>
            </a:r>
            <a:r>
              <a:rPr lang="en-US" dirty="0" smtClean="0"/>
              <a:t> </a:t>
            </a:r>
            <a:r>
              <a:rPr lang="en-US" dirty="0" err="1" smtClean="0"/>
              <a:t>Capriotti</a:t>
            </a:r>
            <a:r>
              <a:rPr lang="en-US" dirty="0" smtClean="0"/>
              <a:t>, Roxana </a:t>
            </a:r>
            <a:r>
              <a:rPr lang="en-US" dirty="0" err="1" smtClean="0"/>
              <a:t>Daneshjou</a:t>
            </a:r>
            <a:r>
              <a:rPr lang="en-US" dirty="0" smtClean="0"/>
              <a:t>, </a:t>
            </a:r>
            <a:r>
              <a:rPr lang="en-US" dirty="0" err="1" smtClean="0"/>
              <a:t>Konrad</a:t>
            </a:r>
            <a:r>
              <a:rPr lang="en-US" dirty="0" smtClean="0"/>
              <a:t> J. </a:t>
            </a:r>
            <a:r>
              <a:rPr lang="en-US" dirty="0" err="1" smtClean="0"/>
              <a:t>Karczewski</a:t>
            </a:r>
            <a:r>
              <a:rPr lang="en-US" dirty="0" smtClean="0"/>
              <a:t> and Russ B. Altman - </a:t>
            </a:r>
            <a:r>
              <a:rPr lang="en-US" dirty="0" smtClean="0">
                <a:hlinkClick r:id="rId3"/>
              </a:rPr>
              <a:t>http://www.ncbi.nlm.nih.gov/pmc/articles/PMC3117361/</a:t>
            </a:r>
            <a:endParaRPr lang="en-US" dirty="0"/>
          </a:p>
        </p:txBody>
      </p:sp>
    </p:spTree>
    <p:extLst>
      <p:ext uri="{BB962C8B-B14F-4D97-AF65-F5344CB8AC3E}">
        <p14:creationId xmlns:p14="http://schemas.microsoft.com/office/powerpoint/2010/main" val="330593468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 Background</a:t>
            </a:r>
            <a:endParaRPr lang="en-US" dirty="0">
              <a:solidFill>
                <a:srgbClr val="800000"/>
              </a:solidFill>
            </a:endParaRPr>
          </a:p>
        </p:txBody>
      </p:sp>
      <p:sp>
        <p:nvSpPr>
          <p:cNvPr id="3" name="Content Placeholder 2"/>
          <p:cNvSpPr>
            <a:spLocks noGrp="1"/>
          </p:cNvSpPr>
          <p:nvPr>
            <p:ph idx="1"/>
          </p:nvPr>
        </p:nvSpPr>
        <p:spPr>
          <a:xfrm>
            <a:off x="549275" y="1600200"/>
            <a:ext cx="8042276" cy="4985361"/>
          </a:xfrm>
        </p:spPr>
        <p:txBody>
          <a:bodyPr>
            <a:normAutofit fontScale="92500"/>
          </a:bodyPr>
          <a:lstStyle/>
          <a:p>
            <a:r>
              <a:rPr lang="en-US" b="1" dirty="0" smtClean="0">
                <a:solidFill>
                  <a:srgbClr val="3366FF"/>
                </a:solidFill>
              </a:rPr>
              <a:t>PM relies on technology to confirm patient’s biology through analysis of DNA, RNA &amp; protein</a:t>
            </a:r>
          </a:p>
          <a:p>
            <a:r>
              <a:rPr lang="en-US" b="1" dirty="0" smtClean="0">
                <a:solidFill>
                  <a:srgbClr val="3366FF"/>
                </a:solidFill>
              </a:rPr>
              <a:t>Use of analytic approaches confirms patient diagnosis</a:t>
            </a:r>
          </a:p>
          <a:p>
            <a:r>
              <a:rPr lang="en-US" b="1" dirty="0" smtClean="0">
                <a:solidFill>
                  <a:srgbClr val="3366FF"/>
                </a:solidFill>
              </a:rPr>
              <a:t>PM technique of genomic analytic analysis such as gene sequencing identifies mutations in DNA in order to aid specific diagnosis of diseases such as cancer and </a:t>
            </a:r>
            <a:r>
              <a:rPr lang="en-US" b="1" dirty="0">
                <a:solidFill>
                  <a:srgbClr val="3366FF"/>
                </a:solidFill>
              </a:rPr>
              <a:t>c</a:t>
            </a:r>
            <a:r>
              <a:rPr lang="en-US" b="1" dirty="0" smtClean="0">
                <a:solidFill>
                  <a:srgbClr val="3366FF"/>
                </a:solidFill>
              </a:rPr>
              <a:t>ystic fibrosis</a:t>
            </a:r>
          </a:p>
          <a:p>
            <a:r>
              <a:rPr lang="en-US" b="1" dirty="0" smtClean="0">
                <a:solidFill>
                  <a:srgbClr val="3366FF"/>
                </a:solidFill>
              </a:rPr>
              <a:t>Another method – RNA sequencing details specific RNAs in diseases</a:t>
            </a:r>
          </a:p>
          <a:p>
            <a:r>
              <a:rPr lang="en-US" b="1" dirty="0" smtClean="0">
                <a:solidFill>
                  <a:srgbClr val="3366FF"/>
                </a:solidFill>
              </a:rPr>
              <a:t>Methods lead to improve understanding of patient’s diagnosis &amp; condition</a:t>
            </a:r>
            <a:endParaRPr lang="en-US" b="1" dirty="0">
              <a:solidFill>
                <a:srgbClr val="3366FF"/>
              </a:solidFill>
            </a:endParaRPr>
          </a:p>
        </p:txBody>
      </p:sp>
    </p:spTree>
    <p:extLst>
      <p:ext uri="{BB962C8B-B14F-4D97-AF65-F5344CB8AC3E}">
        <p14:creationId xmlns:p14="http://schemas.microsoft.com/office/powerpoint/2010/main" val="176260109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 </a:t>
            </a:r>
            <a:r>
              <a:rPr lang="en-US" b="1" dirty="0" smtClean="0">
                <a:solidFill>
                  <a:srgbClr val="800000"/>
                </a:solidFill>
              </a:rPr>
              <a:t>Methods</a:t>
            </a:r>
            <a:endParaRPr lang="en-US" dirty="0">
              <a:solidFill>
                <a:srgbClr val="800000"/>
              </a:solidFill>
            </a:endParaRPr>
          </a:p>
        </p:txBody>
      </p:sp>
      <p:sp>
        <p:nvSpPr>
          <p:cNvPr id="3" name="Content Placeholder 2"/>
          <p:cNvSpPr>
            <a:spLocks noGrp="1"/>
          </p:cNvSpPr>
          <p:nvPr>
            <p:ph idx="1"/>
          </p:nvPr>
        </p:nvSpPr>
        <p:spPr>
          <a:xfrm>
            <a:off x="549275" y="1600200"/>
            <a:ext cx="8042276" cy="4969681"/>
          </a:xfrm>
        </p:spPr>
        <p:txBody>
          <a:bodyPr>
            <a:normAutofit fontScale="92500" lnSpcReduction="20000"/>
          </a:bodyPr>
          <a:lstStyle/>
          <a:p>
            <a:r>
              <a:rPr lang="en-US" b="1" dirty="0">
                <a:solidFill>
                  <a:srgbClr val="3366FF"/>
                </a:solidFill>
              </a:rPr>
              <a:t>I</a:t>
            </a:r>
            <a:r>
              <a:rPr lang="en-US" b="1" dirty="0" smtClean="0">
                <a:solidFill>
                  <a:srgbClr val="3366FF"/>
                </a:solidFill>
              </a:rPr>
              <a:t>ndividual genome sequencing is not difficult to obtain yet essential to PM</a:t>
            </a:r>
          </a:p>
          <a:p>
            <a:r>
              <a:rPr lang="en-US" b="1" dirty="0" smtClean="0">
                <a:solidFill>
                  <a:srgbClr val="3366FF"/>
                </a:solidFill>
              </a:rPr>
              <a:t>Body fluids such as blood or saliva can be used along with tissues. Material sent to a laboratory to isolate &amp; sequence DNA </a:t>
            </a:r>
          </a:p>
          <a:p>
            <a:r>
              <a:rPr lang="en-US" b="1" dirty="0" smtClean="0">
                <a:solidFill>
                  <a:srgbClr val="3366FF"/>
                </a:solidFill>
              </a:rPr>
              <a:t>Genomic sequencing technology is used to analyze all individual nucleotides </a:t>
            </a:r>
          </a:p>
          <a:p>
            <a:r>
              <a:rPr lang="en-US" b="1" dirty="0" smtClean="0">
                <a:solidFill>
                  <a:srgbClr val="3366FF"/>
                </a:solidFill>
              </a:rPr>
              <a:t>Nucleotide sequencing is analyzed by high-speed computers to compute variations that indicate the presence of mutations – are variations in sequencing linked to disease?</a:t>
            </a:r>
          </a:p>
          <a:p>
            <a:r>
              <a:rPr lang="en-US" b="1" dirty="0" smtClean="0">
                <a:solidFill>
                  <a:srgbClr val="3366FF"/>
                </a:solidFill>
              </a:rPr>
              <a:t>Initially procedure was expensive, now more cost-effective to appeal to greater percentage of population </a:t>
            </a:r>
          </a:p>
          <a:p>
            <a:endParaRPr lang="en-US" b="1" dirty="0" smtClean="0">
              <a:solidFill>
                <a:srgbClr val="3366FF"/>
              </a:solidFill>
            </a:endParaRPr>
          </a:p>
          <a:p>
            <a:endParaRPr lang="en-US" b="1" dirty="0">
              <a:solidFill>
                <a:srgbClr val="3366FF"/>
              </a:solidFill>
            </a:endParaRPr>
          </a:p>
        </p:txBody>
      </p:sp>
    </p:spTree>
    <p:extLst>
      <p:ext uri="{BB962C8B-B14F-4D97-AF65-F5344CB8AC3E}">
        <p14:creationId xmlns:p14="http://schemas.microsoft.com/office/powerpoint/2010/main" val="304193755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a:t>
            </a:r>
            <a:r>
              <a:rPr lang="en-US" b="1" dirty="0" smtClean="0">
                <a:solidFill>
                  <a:srgbClr val="800000"/>
                </a:solidFill>
              </a:rPr>
              <a:t>– Mutation to Disease</a:t>
            </a:r>
            <a:endParaRPr lang="en-US" dirty="0">
              <a:solidFill>
                <a:srgbClr val="800000"/>
              </a:solidFill>
            </a:endParaRPr>
          </a:p>
        </p:txBody>
      </p:sp>
      <p:sp>
        <p:nvSpPr>
          <p:cNvPr id="3" name="Content Placeholder 2"/>
          <p:cNvSpPr>
            <a:spLocks noGrp="1"/>
          </p:cNvSpPr>
          <p:nvPr>
            <p:ph idx="1"/>
          </p:nvPr>
        </p:nvSpPr>
        <p:spPr/>
        <p:txBody>
          <a:bodyPr/>
          <a:lstStyle/>
          <a:p>
            <a:r>
              <a:rPr lang="en-US" b="1" dirty="0" smtClean="0">
                <a:solidFill>
                  <a:srgbClr val="3366FF"/>
                </a:solidFill>
              </a:rPr>
              <a:t>Important – are mutations linked to disease?</a:t>
            </a:r>
          </a:p>
          <a:p>
            <a:r>
              <a:rPr lang="en-US" b="1" dirty="0" smtClean="0">
                <a:solidFill>
                  <a:srgbClr val="3366FF"/>
                </a:solidFill>
              </a:rPr>
              <a:t>Study conducted – Genome-wide association study (GWAS)</a:t>
            </a:r>
          </a:p>
          <a:p>
            <a:r>
              <a:rPr lang="en-US" b="1" dirty="0" smtClean="0">
                <a:solidFill>
                  <a:srgbClr val="3366FF"/>
                </a:solidFill>
              </a:rPr>
              <a:t>GWAS focuses on a single disease, then analyzes genomic sequences of patients with the disease to determine the presence of shared mutations</a:t>
            </a:r>
          </a:p>
          <a:p>
            <a:r>
              <a:rPr lang="en-US" b="1" dirty="0" smtClean="0">
                <a:solidFill>
                  <a:srgbClr val="3366FF"/>
                </a:solidFill>
              </a:rPr>
              <a:t>If shared mutation association identified, then search undiagnosed patients for the identical mutation to confirm disease diagnosis</a:t>
            </a:r>
          </a:p>
          <a:p>
            <a:endParaRPr lang="en-US" b="1" dirty="0">
              <a:solidFill>
                <a:srgbClr val="3366FF"/>
              </a:solidFill>
            </a:endParaRPr>
          </a:p>
        </p:txBody>
      </p:sp>
    </p:spTree>
    <p:extLst>
      <p:ext uri="{BB962C8B-B14F-4D97-AF65-F5344CB8AC3E}">
        <p14:creationId xmlns:p14="http://schemas.microsoft.com/office/powerpoint/2010/main" val="400860942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 Mutation to Disease</a:t>
            </a:r>
            <a:endParaRPr lang="en-US" dirty="0">
              <a:solidFill>
                <a:srgbClr val="800000"/>
              </a:solidFill>
            </a:endParaRPr>
          </a:p>
        </p:txBody>
      </p:sp>
      <p:sp>
        <p:nvSpPr>
          <p:cNvPr id="3" name="Content Placeholder 2"/>
          <p:cNvSpPr>
            <a:spLocks noGrp="1"/>
          </p:cNvSpPr>
          <p:nvPr>
            <p:ph idx="1"/>
          </p:nvPr>
        </p:nvSpPr>
        <p:spPr/>
        <p:txBody>
          <a:bodyPr/>
          <a:lstStyle/>
          <a:p>
            <a:r>
              <a:rPr lang="en-US" b="1" dirty="0" smtClean="0">
                <a:solidFill>
                  <a:srgbClr val="3366FF"/>
                </a:solidFill>
              </a:rPr>
              <a:t>In 2005 first GWAS performed in age-related macular degeneration (ARMD)</a:t>
            </a:r>
          </a:p>
          <a:p>
            <a:r>
              <a:rPr lang="en-US" b="1" dirty="0" smtClean="0">
                <a:solidFill>
                  <a:srgbClr val="3366FF"/>
                </a:solidFill>
              </a:rPr>
              <a:t>Study found two-mutations, each only one nucleotide change – called “single nucleotide polymorphisms” (SNPs)  </a:t>
            </a:r>
          </a:p>
          <a:p>
            <a:r>
              <a:rPr lang="en-US" b="1" dirty="0">
                <a:solidFill>
                  <a:srgbClr val="3366FF"/>
                </a:solidFill>
              </a:rPr>
              <a:t>T</a:t>
            </a:r>
            <a:r>
              <a:rPr lang="en-US" b="1" dirty="0" smtClean="0">
                <a:solidFill>
                  <a:srgbClr val="3366FF"/>
                </a:solidFill>
              </a:rPr>
              <a:t>here have been more than 1,300 GWAS performed to date. They assist in identifying genetic variations associated with diseases</a:t>
            </a:r>
            <a:endParaRPr lang="en-US" b="1" dirty="0">
              <a:solidFill>
                <a:srgbClr val="3366FF"/>
              </a:solidFill>
            </a:endParaRPr>
          </a:p>
        </p:txBody>
      </p:sp>
    </p:spTree>
    <p:extLst>
      <p:ext uri="{BB962C8B-B14F-4D97-AF65-F5344CB8AC3E}">
        <p14:creationId xmlns:p14="http://schemas.microsoft.com/office/powerpoint/2010/main" val="212984108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776" y="107576"/>
            <a:ext cx="8810849" cy="1084097"/>
          </a:xfrm>
        </p:spPr>
        <p:txBody>
          <a:bodyPr/>
          <a:lstStyle/>
          <a:p>
            <a:r>
              <a:rPr lang="en-US" sz="4400" b="1" dirty="0">
                <a:solidFill>
                  <a:srgbClr val="800000"/>
                </a:solidFill>
              </a:rPr>
              <a:t>PM – </a:t>
            </a:r>
            <a:r>
              <a:rPr lang="en-US" sz="4400" b="1" dirty="0" smtClean="0">
                <a:solidFill>
                  <a:srgbClr val="800000"/>
                </a:solidFill>
              </a:rPr>
              <a:t>Disease Risk Assessment</a:t>
            </a:r>
            <a:endParaRPr lang="en-US" sz="4400" dirty="0">
              <a:solidFill>
                <a:srgbClr val="800000"/>
              </a:solidFill>
            </a:endParaRPr>
          </a:p>
        </p:txBody>
      </p:sp>
      <p:sp>
        <p:nvSpPr>
          <p:cNvPr id="3" name="Content Placeholder 2"/>
          <p:cNvSpPr>
            <a:spLocks noGrp="1"/>
          </p:cNvSpPr>
          <p:nvPr>
            <p:ph idx="1"/>
          </p:nvPr>
        </p:nvSpPr>
        <p:spPr/>
        <p:txBody>
          <a:bodyPr/>
          <a:lstStyle/>
          <a:p>
            <a:r>
              <a:rPr lang="en-US" b="1" dirty="0" smtClean="0">
                <a:solidFill>
                  <a:srgbClr val="3366FF"/>
                </a:solidFill>
              </a:rPr>
              <a:t>PM can be used to predict &amp; assess disease risk for any patient, based upon single or several genes</a:t>
            </a:r>
          </a:p>
          <a:p>
            <a:r>
              <a:rPr lang="en-US" b="1" dirty="0" smtClean="0">
                <a:solidFill>
                  <a:srgbClr val="3366FF"/>
                </a:solidFill>
              </a:rPr>
              <a:t>Allows physicians to assess whether a patient is at risk to develop a particular genetic disease, thus preventive measures can be initiated </a:t>
            </a:r>
            <a:r>
              <a:rPr lang="en-US" b="1" i="1" dirty="0" smtClean="0">
                <a:solidFill>
                  <a:srgbClr val="3366FF"/>
                </a:solidFill>
              </a:rPr>
              <a:t>before </a:t>
            </a:r>
            <a:r>
              <a:rPr lang="en-US" b="1" dirty="0" smtClean="0">
                <a:solidFill>
                  <a:srgbClr val="3366FF"/>
                </a:solidFill>
              </a:rPr>
              <a:t>disease symptoms appear</a:t>
            </a:r>
          </a:p>
          <a:p>
            <a:r>
              <a:rPr lang="en-US" b="1" dirty="0" smtClean="0">
                <a:solidFill>
                  <a:srgbClr val="3366FF"/>
                </a:solidFill>
              </a:rPr>
              <a:t>Example, if genetic link to predispose patients to type II diabetes, then lifestyle changes can be initiated to reduce disease incidence</a:t>
            </a:r>
          </a:p>
          <a:p>
            <a:endParaRPr lang="en-US" b="1" dirty="0" smtClean="0">
              <a:solidFill>
                <a:srgbClr val="3366FF"/>
              </a:solidFill>
            </a:endParaRPr>
          </a:p>
          <a:p>
            <a:endParaRPr lang="en-US" b="1" dirty="0">
              <a:solidFill>
                <a:srgbClr val="3366FF"/>
              </a:solidFill>
            </a:endParaRPr>
          </a:p>
        </p:txBody>
      </p:sp>
    </p:spTree>
    <p:extLst>
      <p:ext uri="{BB962C8B-B14F-4D97-AF65-F5344CB8AC3E}">
        <p14:creationId xmlns:p14="http://schemas.microsoft.com/office/powerpoint/2010/main" val="33805011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 </a:t>
            </a:r>
            <a:r>
              <a:rPr lang="en-US" b="1" dirty="0" smtClean="0">
                <a:solidFill>
                  <a:srgbClr val="800000"/>
                </a:solidFill>
              </a:rPr>
              <a:t>Advantages</a:t>
            </a:r>
            <a:endParaRPr lang="en-US" dirty="0">
              <a:solidFill>
                <a:srgbClr val="800000"/>
              </a:solidFill>
            </a:endParaRPr>
          </a:p>
        </p:txBody>
      </p:sp>
      <p:sp>
        <p:nvSpPr>
          <p:cNvPr id="3" name="Content Placeholder 2"/>
          <p:cNvSpPr>
            <a:spLocks noGrp="1"/>
          </p:cNvSpPr>
          <p:nvPr>
            <p:ph idx="1"/>
          </p:nvPr>
        </p:nvSpPr>
        <p:spPr>
          <a:xfrm>
            <a:off x="549275" y="1600200"/>
            <a:ext cx="8042276" cy="4969681"/>
          </a:xfrm>
        </p:spPr>
        <p:txBody>
          <a:bodyPr>
            <a:normAutofit/>
          </a:bodyPr>
          <a:lstStyle/>
          <a:p>
            <a:r>
              <a:rPr lang="en-US" b="1" dirty="0" smtClean="0">
                <a:solidFill>
                  <a:srgbClr val="3366FF"/>
                </a:solidFill>
              </a:rPr>
              <a:t>PM will change the way medicine is practiced</a:t>
            </a:r>
          </a:p>
          <a:p>
            <a:r>
              <a:rPr lang="en-US" b="1" dirty="0" smtClean="0">
                <a:solidFill>
                  <a:srgbClr val="3366FF"/>
                </a:solidFill>
              </a:rPr>
              <a:t>One on-going issue in today’s health delivery system is the lack of standards to define how medicine is practiced</a:t>
            </a:r>
          </a:p>
          <a:p>
            <a:r>
              <a:rPr lang="en-US" b="1" dirty="0" smtClean="0">
                <a:solidFill>
                  <a:srgbClr val="3366FF"/>
                </a:solidFill>
              </a:rPr>
              <a:t>PM will be provide a more directed &amp; unified treatment approach to individual patient &amp; their genome</a:t>
            </a:r>
          </a:p>
          <a:p>
            <a:r>
              <a:rPr lang="en-US" b="1" dirty="0" smtClean="0">
                <a:solidFill>
                  <a:srgbClr val="3366FF"/>
                </a:solidFill>
              </a:rPr>
              <a:t>PM offers to patients the hope of more accurate diagnoses with earlier intervention and more targeted therapies</a:t>
            </a:r>
            <a:endParaRPr lang="en-US" b="1" dirty="0">
              <a:solidFill>
                <a:srgbClr val="3366FF"/>
              </a:solidFill>
            </a:endParaRPr>
          </a:p>
        </p:txBody>
      </p:sp>
    </p:spTree>
    <p:extLst>
      <p:ext uri="{BB962C8B-B14F-4D97-AF65-F5344CB8AC3E}">
        <p14:creationId xmlns:p14="http://schemas.microsoft.com/office/powerpoint/2010/main" val="404469561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146817"/>
          </a:xfrm>
        </p:spPr>
        <p:txBody>
          <a:bodyPr/>
          <a:lstStyle/>
          <a:p>
            <a:r>
              <a:rPr lang="en-US" sz="4400" b="1" dirty="0">
                <a:solidFill>
                  <a:srgbClr val="800000"/>
                </a:solidFill>
              </a:rPr>
              <a:t>PM – Disease </a:t>
            </a:r>
            <a:r>
              <a:rPr lang="en-US" sz="4400" b="1" dirty="0" smtClean="0">
                <a:solidFill>
                  <a:srgbClr val="800000"/>
                </a:solidFill>
              </a:rPr>
              <a:t>&amp; Intervention</a:t>
            </a:r>
            <a:endParaRPr lang="en-US" sz="4400" dirty="0">
              <a:solidFill>
                <a:srgbClr val="800000"/>
              </a:solidFill>
            </a:endParaRPr>
          </a:p>
        </p:txBody>
      </p:sp>
      <p:sp>
        <p:nvSpPr>
          <p:cNvPr id="3" name="Content Placeholder 2"/>
          <p:cNvSpPr>
            <a:spLocks noGrp="1"/>
          </p:cNvSpPr>
          <p:nvPr>
            <p:ph idx="1"/>
          </p:nvPr>
        </p:nvSpPr>
        <p:spPr>
          <a:xfrm>
            <a:off x="549275" y="1444533"/>
            <a:ext cx="8042276" cy="5413468"/>
          </a:xfrm>
        </p:spPr>
        <p:txBody>
          <a:bodyPr>
            <a:normAutofit fontScale="92500"/>
          </a:bodyPr>
          <a:lstStyle/>
          <a:p>
            <a:r>
              <a:rPr lang="en-US" b="1" dirty="0" smtClean="0">
                <a:solidFill>
                  <a:srgbClr val="3366FF"/>
                </a:solidFill>
              </a:rPr>
              <a:t>PM </a:t>
            </a:r>
            <a:r>
              <a:rPr lang="en-US" b="1" dirty="0">
                <a:solidFill>
                  <a:srgbClr val="3366FF"/>
                </a:solidFill>
              </a:rPr>
              <a:t>-</a:t>
            </a:r>
            <a:r>
              <a:rPr lang="en-US" b="1" dirty="0" smtClean="0">
                <a:solidFill>
                  <a:srgbClr val="3366FF"/>
                </a:solidFill>
              </a:rPr>
              <a:t> its focus on individual patients will allow for more accurate diagnosis &amp; effective treatment strategy</a:t>
            </a:r>
          </a:p>
          <a:p>
            <a:r>
              <a:rPr lang="en-US" b="1" dirty="0" smtClean="0">
                <a:solidFill>
                  <a:srgbClr val="3366FF"/>
                </a:solidFill>
              </a:rPr>
              <a:t>PM - will lead to genotyping – using biological methods to analyze patient DNA</a:t>
            </a:r>
          </a:p>
          <a:p>
            <a:r>
              <a:rPr lang="en-US" b="1" dirty="0" smtClean="0">
                <a:solidFill>
                  <a:srgbClr val="3366FF"/>
                </a:solidFill>
              </a:rPr>
              <a:t>PM - compares a patient’s genomic DNA profile to a reference genome in order to determine if any genetic variations in the patient’s genome increase their incidence of developing a specific disease</a:t>
            </a:r>
          </a:p>
          <a:p>
            <a:r>
              <a:rPr lang="en-US" b="1" dirty="0" smtClean="0">
                <a:solidFill>
                  <a:srgbClr val="3366FF"/>
                </a:solidFill>
              </a:rPr>
              <a:t>PM – </a:t>
            </a:r>
            <a:r>
              <a:rPr lang="en-US" b="1" dirty="0">
                <a:solidFill>
                  <a:srgbClr val="3366FF"/>
                </a:solidFill>
              </a:rPr>
              <a:t>p</a:t>
            </a:r>
            <a:r>
              <a:rPr lang="en-US" b="1" dirty="0" smtClean="0">
                <a:solidFill>
                  <a:srgbClr val="3366FF"/>
                </a:solidFill>
              </a:rPr>
              <a:t>rivate companies are now in business to provide individual genomic profiles directly to the public</a:t>
            </a:r>
          </a:p>
          <a:p>
            <a:r>
              <a:rPr lang="en-US" b="1" dirty="0" smtClean="0">
                <a:solidFill>
                  <a:srgbClr val="3366FF"/>
                </a:solidFill>
              </a:rPr>
              <a:t>PM - knowing one’s genomic profile can assist in targeting the most effective therapies to patients</a:t>
            </a:r>
          </a:p>
          <a:p>
            <a:endParaRPr lang="en-US" b="1" dirty="0">
              <a:solidFill>
                <a:srgbClr val="3366FF"/>
              </a:solidFill>
            </a:endParaRPr>
          </a:p>
        </p:txBody>
      </p:sp>
    </p:spTree>
    <p:extLst>
      <p:ext uri="{BB962C8B-B14F-4D97-AF65-F5344CB8AC3E}">
        <p14:creationId xmlns:p14="http://schemas.microsoft.com/office/powerpoint/2010/main" val="191948969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 </a:t>
            </a:r>
            <a:r>
              <a:rPr lang="en-US" b="1" dirty="0" smtClean="0">
                <a:solidFill>
                  <a:srgbClr val="800000"/>
                </a:solidFill>
              </a:rPr>
              <a:t>Pharmacogenomics</a:t>
            </a:r>
            <a:endParaRPr lang="en-US" dirty="0">
              <a:solidFill>
                <a:srgbClr val="800000"/>
              </a:solidFill>
            </a:endParaRPr>
          </a:p>
        </p:txBody>
      </p:sp>
      <p:sp>
        <p:nvSpPr>
          <p:cNvPr id="3" name="Content Placeholder 2"/>
          <p:cNvSpPr>
            <a:spLocks noGrp="1"/>
          </p:cNvSpPr>
          <p:nvPr>
            <p:ph idx="1"/>
          </p:nvPr>
        </p:nvSpPr>
        <p:spPr>
          <a:xfrm>
            <a:off x="549275" y="1615881"/>
            <a:ext cx="8042276" cy="4343400"/>
          </a:xfrm>
        </p:spPr>
        <p:txBody>
          <a:bodyPr>
            <a:normAutofit/>
          </a:bodyPr>
          <a:lstStyle/>
          <a:p>
            <a:r>
              <a:rPr lang="en-US" b="1" dirty="0" smtClean="0">
                <a:solidFill>
                  <a:srgbClr val="3366FF"/>
                </a:solidFill>
              </a:rPr>
              <a:t>Use of individual’s genome to provide more informed &amp; tailored drug medications</a:t>
            </a:r>
          </a:p>
          <a:p>
            <a:r>
              <a:rPr lang="en-US" b="1" dirty="0" smtClean="0">
                <a:solidFill>
                  <a:srgbClr val="3366FF"/>
                </a:solidFill>
              </a:rPr>
              <a:t>Drugs are developed with the assumption they work in a similar manner for all patients in the absence of patient variability</a:t>
            </a:r>
          </a:p>
          <a:p>
            <a:r>
              <a:rPr lang="en-US" b="1" dirty="0">
                <a:solidFill>
                  <a:srgbClr val="3366FF"/>
                </a:solidFill>
              </a:rPr>
              <a:t>P</a:t>
            </a:r>
            <a:r>
              <a:rPr lang="en-US" b="1" dirty="0" smtClean="0">
                <a:solidFill>
                  <a:srgbClr val="3366FF"/>
                </a:solidFill>
              </a:rPr>
              <a:t>harmacogenomics allows the design drugs that target specific genome expression, thereby providing more appropriate dosages &amp; therapeutic outcomes in patients</a:t>
            </a:r>
          </a:p>
          <a:p>
            <a:endParaRPr lang="en-US" b="1" dirty="0">
              <a:solidFill>
                <a:srgbClr val="3366FF"/>
              </a:solidFill>
            </a:endParaRPr>
          </a:p>
        </p:txBody>
      </p:sp>
    </p:spTree>
    <p:extLst>
      <p:ext uri="{BB962C8B-B14F-4D97-AF65-F5344CB8AC3E}">
        <p14:creationId xmlns:p14="http://schemas.microsoft.com/office/powerpoint/2010/main" val="388063539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 </a:t>
            </a:r>
            <a:r>
              <a:rPr lang="en-US" b="1" dirty="0" smtClean="0">
                <a:solidFill>
                  <a:srgbClr val="800000"/>
                </a:solidFill>
              </a:rPr>
              <a:t>Preventive Care</a:t>
            </a:r>
            <a:endParaRPr lang="en-US" dirty="0">
              <a:solidFill>
                <a:srgbClr val="800000"/>
              </a:solidFill>
            </a:endParaRPr>
          </a:p>
        </p:txBody>
      </p:sp>
      <p:sp>
        <p:nvSpPr>
          <p:cNvPr id="3" name="Content Placeholder 2"/>
          <p:cNvSpPr>
            <a:spLocks noGrp="1"/>
          </p:cNvSpPr>
          <p:nvPr>
            <p:ph idx="1"/>
          </p:nvPr>
        </p:nvSpPr>
        <p:spPr>
          <a:xfrm>
            <a:off x="549275" y="1600200"/>
            <a:ext cx="8042276" cy="4932685"/>
          </a:xfrm>
        </p:spPr>
        <p:txBody>
          <a:bodyPr>
            <a:normAutofit lnSpcReduction="10000"/>
          </a:bodyPr>
          <a:lstStyle/>
          <a:p>
            <a:r>
              <a:rPr lang="en-US" b="1" dirty="0" smtClean="0">
                <a:solidFill>
                  <a:srgbClr val="3366FF"/>
                </a:solidFill>
              </a:rPr>
              <a:t>PM has the potential to revolutionize preventive care</a:t>
            </a:r>
          </a:p>
          <a:p>
            <a:r>
              <a:rPr lang="en-US" b="1" dirty="0" smtClean="0">
                <a:solidFill>
                  <a:srgbClr val="3366FF"/>
                </a:solidFill>
              </a:rPr>
              <a:t>In women, many are being genotyped for certain mutations, BCRA1 &amp; BCRA2 especially if they have a family history of breast &amp; ovarian cancer</a:t>
            </a:r>
          </a:p>
          <a:p>
            <a:r>
              <a:rPr lang="en-US" b="1" dirty="0" smtClean="0">
                <a:solidFill>
                  <a:srgbClr val="3366FF"/>
                </a:solidFill>
              </a:rPr>
              <a:t>As more diseases are mapped based upon an ever increasing number of mutations in a genome, genetic induced diseases will become easier to predict &amp; therefore use preventive measures</a:t>
            </a:r>
          </a:p>
          <a:p>
            <a:r>
              <a:rPr lang="en-US" b="1" dirty="0" smtClean="0">
                <a:solidFill>
                  <a:srgbClr val="3366FF"/>
                </a:solidFill>
              </a:rPr>
              <a:t>It is expected accumulated databases in patient’s genomics will improve treatment strategies for diseases such as Alzheimer’s &amp; cancer</a:t>
            </a:r>
          </a:p>
          <a:p>
            <a:endParaRPr lang="en-US" b="1" dirty="0" smtClean="0">
              <a:solidFill>
                <a:srgbClr val="3366FF"/>
              </a:solidFill>
            </a:endParaRPr>
          </a:p>
          <a:p>
            <a:endParaRPr lang="en-US" b="1" dirty="0" smtClean="0">
              <a:solidFill>
                <a:srgbClr val="3366FF"/>
              </a:solidFill>
            </a:endParaRPr>
          </a:p>
          <a:p>
            <a:endParaRPr lang="en-US" b="1" dirty="0" smtClean="0">
              <a:solidFill>
                <a:srgbClr val="3366FF"/>
              </a:solidFill>
            </a:endParaRPr>
          </a:p>
          <a:p>
            <a:endParaRPr lang="en-US" b="1" dirty="0" smtClean="0">
              <a:solidFill>
                <a:srgbClr val="3366FF"/>
              </a:solidFill>
            </a:endParaRPr>
          </a:p>
          <a:p>
            <a:endParaRPr lang="en-US" b="1" dirty="0">
              <a:solidFill>
                <a:srgbClr val="3366FF"/>
              </a:solidFill>
            </a:endParaRPr>
          </a:p>
        </p:txBody>
      </p:sp>
    </p:spTree>
    <p:extLst>
      <p:ext uri="{BB962C8B-B14F-4D97-AF65-F5344CB8AC3E}">
        <p14:creationId xmlns:p14="http://schemas.microsoft.com/office/powerpoint/2010/main" val="75223852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 Preventive Care</a:t>
            </a:r>
            <a:endParaRPr lang="en-US" dirty="0">
              <a:solidFill>
                <a:srgbClr val="800000"/>
              </a:solidFill>
            </a:endParaRPr>
          </a:p>
        </p:txBody>
      </p:sp>
      <p:sp>
        <p:nvSpPr>
          <p:cNvPr id="3" name="Content Placeholder 2"/>
          <p:cNvSpPr>
            <a:spLocks noGrp="1"/>
          </p:cNvSpPr>
          <p:nvPr>
            <p:ph idx="1"/>
          </p:nvPr>
        </p:nvSpPr>
        <p:spPr>
          <a:xfrm>
            <a:off x="549274" y="1958335"/>
            <a:ext cx="8325053" cy="3985265"/>
          </a:xfrm>
        </p:spPr>
        <p:txBody>
          <a:bodyPr/>
          <a:lstStyle/>
          <a:p>
            <a:r>
              <a:rPr lang="en-US" b="1" dirty="0" smtClean="0">
                <a:solidFill>
                  <a:srgbClr val="3366FF"/>
                </a:solidFill>
              </a:rPr>
              <a:t>PM will lead the development of companion diagnostics</a:t>
            </a:r>
          </a:p>
          <a:p>
            <a:r>
              <a:rPr lang="en-US" b="1" dirty="0" smtClean="0">
                <a:solidFill>
                  <a:srgbClr val="3366FF"/>
                </a:solidFill>
              </a:rPr>
              <a:t>As drug experience in patients expands, the experience will be incorporated into future use in patients, thus allowing for enhanced therapeutic delivery for future patients based upon accumulated </a:t>
            </a:r>
            <a:r>
              <a:rPr lang="en-US" b="1" dirty="0" err="1" smtClean="0">
                <a:solidFill>
                  <a:srgbClr val="3366FF"/>
                </a:solidFill>
              </a:rPr>
              <a:t>pharmacogenomic</a:t>
            </a:r>
            <a:r>
              <a:rPr lang="en-US" b="1" dirty="0" smtClean="0">
                <a:solidFill>
                  <a:srgbClr val="3366FF"/>
                </a:solidFill>
              </a:rPr>
              <a:t> data </a:t>
            </a:r>
            <a:endParaRPr lang="en-US" b="1" dirty="0">
              <a:solidFill>
                <a:srgbClr val="3366FF"/>
              </a:solidFill>
            </a:endParaRPr>
          </a:p>
        </p:txBody>
      </p:sp>
    </p:spTree>
    <p:extLst>
      <p:ext uri="{BB962C8B-B14F-4D97-AF65-F5344CB8AC3E}">
        <p14:creationId xmlns:p14="http://schemas.microsoft.com/office/powerpoint/2010/main" val="396448500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 </a:t>
            </a:r>
            <a:r>
              <a:rPr lang="en-US" b="1" dirty="0" smtClean="0">
                <a:solidFill>
                  <a:srgbClr val="800000"/>
                </a:solidFill>
              </a:rPr>
              <a:t>Drug Development</a:t>
            </a:r>
            <a:endParaRPr lang="en-US" dirty="0">
              <a:solidFill>
                <a:srgbClr val="800000"/>
              </a:solidFill>
            </a:endParaRPr>
          </a:p>
        </p:txBody>
      </p:sp>
      <p:sp>
        <p:nvSpPr>
          <p:cNvPr id="3" name="Content Placeholder 2"/>
          <p:cNvSpPr>
            <a:spLocks noGrp="1"/>
          </p:cNvSpPr>
          <p:nvPr>
            <p:ph idx="1"/>
          </p:nvPr>
        </p:nvSpPr>
        <p:spPr>
          <a:xfrm>
            <a:off x="549274" y="1600200"/>
            <a:ext cx="8217949" cy="5055081"/>
          </a:xfrm>
        </p:spPr>
        <p:txBody>
          <a:bodyPr>
            <a:normAutofit lnSpcReduction="10000"/>
          </a:bodyPr>
          <a:lstStyle/>
          <a:p>
            <a:r>
              <a:rPr lang="en-US" b="1" dirty="0" smtClean="0">
                <a:solidFill>
                  <a:srgbClr val="0000FF"/>
                </a:solidFill>
              </a:rPr>
              <a:t>Having an individual’s genomic profile can be significant to develop individualized medications</a:t>
            </a:r>
          </a:p>
          <a:p>
            <a:r>
              <a:rPr lang="en-US" b="1" dirty="0" smtClean="0">
                <a:solidFill>
                  <a:srgbClr val="0000FF"/>
                </a:solidFill>
              </a:rPr>
              <a:t>Genomic profiling will allow physicians to determine who would benefit from enrolling in any given clinical trial and who may not</a:t>
            </a:r>
          </a:p>
          <a:p>
            <a:r>
              <a:rPr lang="en-US" b="1" dirty="0" smtClean="0">
                <a:solidFill>
                  <a:srgbClr val="0000FF"/>
                </a:solidFill>
              </a:rPr>
              <a:t>Benefits will include – smaller numbers of enrolled patients in a trial, thus increasing the speed by which a trial could be conducted </a:t>
            </a:r>
          </a:p>
          <a:p>
            <a:r>
              <a:rPr lang="en-US" b="1" dirty="0" smtClean="0">
                <a:solidFill>
                  <a:srgbClr val="0000FF"/>
                </a:solidFill>
              </a:rPr>
              <a:t>Reduce the chance of non-specific toxicity</a:t>
            </a:r>
          </a:p>
          <a:p>
            <a:r>
              <a:rPr lang="en-US" b="1" dirty="0">
                <a:solidFill>
                  <a:srgbClr val="0000FF"/>
                </a:solidFill>
              </a:rPr>
              <a:t>S</a:t>
            </a:r>
            <a:r>
              <a:rPr lang="en-US" b="1" dirty="0" smtClean="0">
                <a:solidFill>
                  <a:srgbClr val="0000FF"/>
                </a:solidFill>
              </a:rPr>
              <a:t>horter trials with less toxicity should reduce the overall cost of conducting clinical trials</a:t>
            </a:r>
            <a:endParaRPr lang="en-US" b="1" dirty="0">
              <a:solidFill>
                <a:srgbClr val="0000FF"/>
              </a:solidFill>
            </a:endParaRPr>
          </a:p>
        </p:txBody>
      </p:sp>
    </p:spTree>
    <p:extLst>
      <p:ext uri="{BB962C8B-B14F-4D97-AF65-F5344CB8AC3E}">
        <p14:creationId xmlns:p14="http://schemas.microsoft.com/office/powerpoint/2010/main" val="84603373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 Drug Development</a:t>
            </a:r>
            <a:endParaRPr lang="en-US" dirty="0">
              <a:solidFill>
                <a:srgbClr val="800000"/>
              </a:solidFill>
            </a:endParaRPr>
          </a:p>
        </p:txBody>
      </p:sp>
      <p:sp>
        <p:nvSpPr>
          <p:cNvPr id="3" name="Content Placeholder 2"/>
          <p:cNvSpPr>
            <a:spLocks noGrp="1"/>
          </p:cNvSpPr>
          <p:nvPr>
            <p:ph idx="1"/>
          </p:nvPr>
        </p:nvSpPr>
        <p:spPr>
          <a:xfrm>
            <a:off x="275410" y="1600200"/>
            <a:ext cx="8537715" cy="5055082"/>
          </a:xfrm>
        </p:spPr>
        <p:txBody>
          <a:bodyPr>
            <a:normAutofit/>
          </a:bodyPr>
          <a:lstStyle/>
          <a:p>
            <a:r>
              <a:rPr lang="en-US" b="1" dirty="0" smtClean="0">
                <a:solidFill>
                  <a:srgbClr val="0000FF"/>
                </a:solidFill>
              </a:rPr>
              <a:t>Drugs that would normally fail in a large scale clinical trial, might gain FDA approval if analyzed in patients with a known genomic profile</a:t>
            </a:r>
          </a:p>
          <a:p>
            <a:r>
              <a:rPr lang="en-US" b="1" dirty="0" smtClean="0">
                <a:solidFill>
                  <a:srgbClr val="0000FF"/>
                </a:solidFill>
              </a:rPr>
              <a:t>Today’s approach focuses on physicians conducting “trial &amp; error” strategy until they find a therapy that’s effective</a:t>
            </a:r>
          </a:p>
          <a:p>
            <a:r>
              <a:rPr lang="en-US" b="1" dirty="0" smtClean="0">
                <a:solidFill>
                  <a:srgbClr val="0000FF"/>
                </a:solidFill>
              </a:rPr>
              <a:t>PM will allow therapies to be tailor made to patients based upon their genomic profile</a:t>
            </a:r>
          </a:p>
          <a:p>
            <a:r>
              <a:rPr lang="en-US" b="1" dirty="0" smtClean="0">
                <a:solidFill>
                  <a:srgbClr val="0000FF"/>
                </a:solidFill>
              </a:rPr>
              <a:t>Physicians should be able to determine what therapies will work &amp; what therapies will not based upon a patient’s genome</a:t>
            </a:r>
            <a:endParaRPr lang="en-US" b="1" dirty="0">
              <a:solidFill>
                <a:srgbClr val="0000FF"/>
              </a:solidFill>
            </a:endParaRPr>
          </a:p>
        </p:txBody>
      </p:sp>
    </p:spTree>
    <p:extLst>
      <p:ext uri="{BB962C8B-B14F-4D97-AF65-F5344CB8AC3E}">
        <p14:creationId xmlns:p14="http://schemas.microsoft.com/office/powerpoint/2010/main" val="78803983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 Drug Development</a:t>
            </a:r>
            <a:endParaRPr lang="en-US" dirty="0">
              <a:solidFill>
                <a:srgbClr val="800000"/>
              </a:solidFill>
            </a:endParaRPr>
          </a:p>
        </p:txBody>
      </p:sp>
      <p:sp>
        <p:nvSpPr>
          <p:cNvPr id="3" name="Content Placeholder 2"/>
          <p:cNvSpPr>
            <a:spLocks noGrp="1"/>
          </p:cNvSpPr>
          <p:nvPr>
            <p:ph idx="1"/>
          </p:nvPr>
        </p:nvSpPr>
        <p:spPr>
          <a:xfrm>
            <a:off x="306011" y="1600201"/>
            <a:ext cx="8614218" cy="5009182"/>
          </a:xfrm>
        </p:spPr>
        <p:txBody>
          <a:bodyPr>
            <a:normAutofit/>
          </a:bodyPr>
          <a:lstStyle/>
          <a:p>
            <a:r>
              <a:rPr lang="en-US" b="1" dirty="0" smtClean="0">
                <a:solidFill>
                  <a:srgbClr val="0000FF"/>
                </a:solidFill>
              </a:rPr>
              <a:t>As the result of PM, patients will receive the most effective medicines, delivered at the most appropriate doses for the optimal period of time</a:t>
            </a:r>
          </a:p>
          <a:p>
            <a:r>
              <a:rPr lang="en-US" b="1" dirty="0" smtClean="0">
                <a:solidFill>
                  <a:srgbClr val="0000FF"/>
                </a:solidFill>
              </a:rPr>
              <a:t>Example, </a:t>
            </a:r>
            <a:r>
              <a:rPr lang="en-US" b="1" dirty="0" err="1">
                <a:solidFill>
                  <a:srgbClr val="0000FF"/>
                </a:solidFill>
              </a:rPr>
              <a:t>T</a:t>
            </a:r>
            <a:r>
              <a:rPr lang="en-US" b="1" dirty="0" err="1" smtClean="0">
                <a:solidFill>
                  <a:srgbClr val="0000FF"/>
                </a:solidFill>
              </a:rPr>
              <a:t>amoxifen</a:t>
            </a:r>
            <a:r>
              <a:rPr lang="en-US" b="1" dirty="0" smtClean="0">
                <a:solidFill>
                  <a:srgbClr val="0000FF"/>
                </a:solidFill>
              </a:rPr>
              <a:t> used to be prescribed for all ER+ breast cancer patients until it was discovered that in certain women with a mutation in their CYP2D6 gene were incapable of metabolizing the drug, thus making treatment ineffective</a:t>
            </a:r>
          </a:p>
          <a:p>
            <a:r>
              <a:rPr lang="en-US" b="1" dirty="0" smtClean="0">
                <a:solidFill>
                  <a:srgbClr val="0000FF"/>
                </a:solidFill>
              </a:rPr>
              <a:t>Now with PM women can be genotyped to identify who will be the most effective responders to the drug  </a:t>
            </a:r>
            <a:endParaRPr lang="en-US" b="1" dirty="0">
              <a:solidFill>
                <a:srgbClr val="0000FF"/>
              </a:solidFill>
            </a:endParaRPr>
          </a:p>
        </p:txBody>
      </p:sp>
    </p:spTree>
    <p:extLst>
      <p:ext uri="{BB962C8B-B14F-4D97-AF65-F5344CB8AC3E}">
        <p14:creationId xmlns:p14="http://schemas.microsoft.com/office/powerpoint/2010/main" val="122021883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 </a:t>
            </a:r>
            <a:r>
              <a:rPr lang="en-US" b="1" dirty="0" smtClean="0">
                <a:solidFill>
                  <a:srgbClr val="800000"/>
                </a:solidFill>
              </a:rPr>
              <a:t>Cancer Genomics</a:t>
            </a:r>
            <a:endParaRPr lang="en-US" dirty="0">
              <a:solidFill>
                <a:srgbClr val="800000"/>
              </a:solidFill>
            </a:endParaRPr>
          </a:p>
        </p:txBody>
      </p:sp>
      <p:sp>
        <p:nvSpPr>
          <p:cNvPr id="3" name="Content Placeholder 2"/>
          <p:cNvSpPr>
            <a:spLocks noGrp="1"/>
          </p:cNvSpPr>
          <p:nvPr>
            <p:ph idx="1"/>
          </p:nvPr>
        </p:nvSpPr>
        <p:spPr>
          <a:xfrm>
            <a:off x="198907" y="1600201"/>
            <a:ext cx="8751923" cy="5085680"/>
          </a:xfrm>
        </p:spPr>
        <p:txBody>
          <a:bodyPr>
            <a:noAutofit/>
          </a:bodyPr>
          <a:lstStyle/>
          <a:p>
            <a:r>
              <a:rPr lang="en-US" sz="2800" b="1" dirty="0" smtClean="0">
                <a:solidFill>
                  <a:srgbClr val="0000FF"/>
                </a:solidFill>
              </a:rPr>
              <a:t>PM approach to cancer genomics “</a:t>
            </a:r>
            <a:r>
              <a:rPr lang="en-US" sz="2800" b="1" dirty="0" err="1" smtClean="0">
                <a:solidFill>
                  <a:srgbClr val="0000FF"/>
                </a:solidFill>
              </a:rPr>
              <a:t>Oncogenomics</a:t>
            </a:r>
            <a:r>
              <a:rPr lang="en-US" sz="2800" b="1" dirty="0" smtClean="0">
                <a:solidFill>
                  <a:srgbClr val="0000FF"/>
                </a:solidFill>
              </a:rPr>
              <a:t>”</a:t>
            </a:r>
          </a:p>
          <a:p>
            <a:r>
              <a:rPr lang="en-US" sz="2800" b="1" dirty="0" smtClean="0">
                <a:solidFill>
                  <a:srgbClr val="0000FF"/>
                </a:solidFill>
              </a:rPr>
              <a:t>Application of PM to the treatment of cancer in order to optimize individual treatment</a:t>
            </a:r>
          </a:p>
          <a:p>
            <a:r>
              <a:rPr lang="en-US" sz="2800" b="1" dirty="0" smtClean="0">
                <a:solidFill>
                  <a:srgbClr val="0000FF"/>
                </a:solidFill>
              </a:rPr>
              <a:t>High-throughput sequencing methods are used to assess genes related to cancer to better understand disease pathology &amp; drug development</a:t>
            </a:r>
          </a:p>
          <a:p>
            <a:r>
              <a:rPr lang="en-US" sz="2800" b="1" dirty="0" smtClean="0">
                <a:solidFill>
                  <a:srgbClr val="0000FF"/>
                </a:solidFill>
              </a:rPr>
              <a:t>Most promising area of genomics currently under investigation</a:t>
            </a:r>
            <a:endParaRPr lang="en-US" sz="2800" b="1" dirty="0">
              <a:solidFill>
                <a:srgbClr val="0000FF"/>
              </a:solidFill>
            </a:endParaRPr>
          </a:p>
        </p:txBody>
      </p:sp>
    </p:spTree>
    <p:extLst>
      <p:ext uri="{BB962C8B-B14F-4D97-AF65-F5344CB8AC3E}">
        <p14:creationId xmlns:p14="http://schemas.microsoft.com/office/powerpoint/2010/main" val="58645689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 Cancer Genomics</a:t>
            </a:r>
            <a:endParaRPr lang="en-US" dirty="0"/>
          </a:p>
        </p:txBody>
      </p:sp>
      <p:sp>
        <p:nvSpPr>
          <p:cNvPr id="3" name="Content Placeholder 2"/>
          <p:cNvSpPr>
            <a:spLocks noGrp="1"/>
          </p:cNvSpPr>
          <p:nvPr>
            <p:ph idx="1"/>
          </p:nvPr>
        </p:nvSpPr>
        <p:spPr>
          <a:xfrm>
            <a:off x="229508" y="1600201"/>
            <a:ext cx="8736623" cy="5070380"/>
          </a:xfrm>
        </p:spPr>
        <p:txBody>
          <a:bodyPr/>
          <a:lstStyle/>
          <a:p>
            <a:r>
              <a:rPr lang="en-US" b="1" dirty="0" err="1" smtClean="0">
                <a:solidFill>
                  <a:srgbClr val="800000"/>
                </a:solidFill>
              </a:rPr>
              <a:t>Trastuzumab</a:t>
            </a:r>
            <a:r>
              <a:rPr lang="en-US" b="1" dirty="0" smtClean="0">
                <a:solidFill>
                  <a:srgbClr val="800000"/>
                </a:solidFill>
              </a:rPr>
              <a:t> (Herceptin) </a:t>
            </a:r>
            <a:r>
              <a:rPr lang="en-US" b="1" dirty="0" smtClean="0">
                <a:solidFill>
                  <a:srgbClr val="0000FF"/>
                </a:solidFill>
              </a:rPr>
              <a:t>is a monoclonal antibody that interferes with Her2/</a:t>
            </a:r>
            <a:r>
              <a:rPr lang="en-US" b="1" dirty="0" err="1" smtClean="0">
                <a:solidFill>
                  <a:srgbClr val="0000FF"/>
                </a:solidFill>
              </a:rPr>
              <a:t>neu</a:t>
            </a:r>
            <a:r>
              <a:rPr lang="en-US" b="1" dirty="0" smtClean="0">
                <a:solidFill>
                  <a:srgbClr val="0000FF"/>
                </a:solidFill>
              </a:rPr>
              <a:t> receptor. Used in breast cancer therapy if patients present with Her2/</a:t>
            </a:r>
            <a:r>
              <a:rPr lang="en-US" b="1" dirty="0" err="1">
                <a:solidFill>
                  <a:srgbClr val="0000FF"/>
                </a:solidFill>
              </a:rPr>
              <a:t>n</a:t>
            </a:r>
            <a:r>
              <a:rPr lang="en-US" b="1" dirty="0" err="1" smtClean="0">
                <a:solidFill>
                  <a:srgbClr val="0000FF"/>
                </a:solidFill>
              </a:rPr>
              <a:t>eu</a:t>
            </a:r>
            <a:r>
              <a:rPr lang="en-US" b="1" dirty="0" smtClean="0">
                <a:solidFill>
                  <a:srgbClr val="0000FF"/>
                </a:solidFill>
              </a:rPr>
              <a:t> receptor overexpression</a:t>
            </a:r>
          </a:p>
          <a:p>
            <a:r>
              <a:rPr lang="en-US" b="1" dirty="0" err="1">
                <a:solidFill>
                  <a:srgbClr val="800000"/>
                </a:solidFill>
              </a:rPr>
              <a:t>I</a:t>
            </a:r>
            <a:r>
              <a:rPr lang="en-US" b="1" dirty="0" err="1" smtClean="0">
                <a:solidFill>
                  <a:srgbClr val="800000"/>
                </a:solidFill>
              </a:rPr>
              <a:t>matinib</a:t>
            </a:r>
            <a:r>
              <a:rPr lang="en-US" b="1" dirty="0" smtClean="0">
                <a:solidFill>
                  <a:srgbClr val="800000"/>
                </a:solidFill>
              </a:rPr>
              <a:t> (</a:t>
            </a:r>
            <a:r>
              <a:rPr lang="en-US" b="1" dirty="0" err="1" smtClean="0">
                <a:solidFill>
                  <a:srgbClr val="800000"/>
                </a:solidFill>
              </a:rPr>
              <a:t>Gleevac</a:t>
            </a:r>
            <a:r>
              <a:rPr lang="en-US" b="1" dirty="0" smtClean="0">
                <a:solidFill>
                  <a:srgbClr val="800000"/>
                </a:solidFill>
              </a:rPr>
              <a:t>) </a:t>
            </a:r>
            <a:r>
              <a:rPr lang="en-US" b="1" dirty="0" smtClean="0">
                <a:solidFill>
                  <a:srgbClr val="0000FF"/>
                </a:solidFill>
              </a:rPr>
              <a:t>is </a:t>
            </a:r>
            <a:r>
              <a:rPr lang="en-US" b="1" dirty="0" err="1">
                <a:solidFill>
                  <a:srgbClr val="0000FF"/>
                </a:solidFill>
              </a:rPr>
              <a:t>t</a:t>
            </a:r>
            <a:r>
              <a:rPr lang="en-US" b="1" dirty="0" err="1" smtClean="0">
                <a:solidFill>
                  <a:srgbClr val="0000FF"/>
                </a:solidFill>
              </a:rPr>
              <a:t>yrokinase</a:t>
            </a:r>
            <a:r>
              <a:rPr lang="en-US" b="1" dirty="0" smtClean="0">
                <a:solidFill>
                  <a:srgbClr val="0000FF"/>
                </a:solidFill>
              </a:rPr>
              <a:t> </a:t>
            </a:r>
            <a:r>
              <a:rPr lang="en-US" b="1" dirty="0">
                <a:solidFill>
                  <a:srgbClr val="0000FF"/>
                </a:solidFill>
              </a:rPr>
              <a:t>kinase </a:t>
            </a:r>
            <a:r>
              <a:rPr lang="en-US" b="1" dirty="0" smtClean="0">
                <a:solidFill>
                  <a:srgbClr val="0000FF"/>
                </a:solidFill>
              </a:rPr>
              <a:t>inhibitor used in the treatment of CML where BCR-ABL genes are fused as a result of a reciprocal translocation between chromosome 9 &amp; 22 present in 95% cases of CML. The drug blocks the action of ABL inhibitory protein</a:t>
            </a:r>
            <a:endParaRPr lang="en-US" b="1" dirty="0">
              <a:solidFill>
                <a:srgbClr val="800000"/>
              </a:solidFill>
            </a:endParaRPr>
          </a:p>
        </p:txBody>
      </p:sp>
    </p:spTree>
    <p:extLst>
      <p:ext uri="{BB962C8B-B14F-4D97-AF65-F5344CB8AC3E}">
        <p14:creationId xmlns:p14="http://schemas.microsoft.com/office/powerpoint/2010/main" val="92367567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070485"/>
          </a:xfrm>
        </p:spPr>
        <p:txBody>
          <a:bodyPr/>
          <a:lstStyle/>
          <a:p>
            <a:r>
              <a:rPr lang="en-US" b="1" dirty="0" smtClean="0">
                <a:solidFill>
                  <a:srgbClr val="800000"/>
                </a:solidFill>
              </a:rPr>
              <a:t>PM - Challenges</a:t>
            </a:r>
            <a:endParaRPr lang="en-US" dirty="0">
              <a:solidFill>
                <a:srgbClr val="800000"/>
              </a:solidFill>
            </a:endParaRPr>
          </a:p>
        </p:txBody>
      </p:sp>
      <p:sp>
        <p:nvSpPr>
          <p:cNvPr id="3" name="Content Placeholder 2"/>
          <p:cNvSpPr>
            <a:spLocks noGrp="1"/>
          </p:cNvSpPr>
          <p:nvPr>
            <p:ph idx="1"/>
          </p:nvPr>
        </p:nvSpPr>
        <p:spPr>
          <a:xfrm>
            <a:off x="549275" y="1468752"/>
            <a:ext cx="8355654" cy="5263027"/>
          </a:xfrm>
        </p:spPr>
        <p:txBody>
          <a:bodyPr>
            <a:normAutofit/>
          </a:bodyPr>
          <a:lstStyle/>
          <a:p>
            <a:r>
              <a:rPr lang="en-US" b="1" dirty="0" smtClean="0">
                <a:solidFill>
                  <a:srgbClr val="0000FF"/>
                </a:solidFill>
              </a:rPr>
              <a:t>Areas of concern: Intellectual Property Rights, Reimbursement Policies, Patient Privacy &amp; Confidentiality</a:t>
            </a:r>
            <a:r>
              <a:rPr lang="en-US" b="1" dirty="0">
                <a:solidFill>
                  <a:srgbClr val="0000FF"/>
                </a:solidFill>
              </a:rPr>
              <a:t> </a:t>
            </a:r>
            <a:r>
              <a:rPr lang="en-US" b="1" dirty="0" smtClean="0">
                <a:solidFill>
                  <a:srgbClr val="0000FF"/>
                </a:solidFill>
              </a:rPr>
              <a:t>&amp; Regulatory Oversight</a:t>
            </a:r>
          </a:p>
          <a:p>
            <a:r>
              <a:rPr lang="en-US" b="1" dirty="0" smtClean="0">
                <a:solidFill>
                  <a:srgbClr val="0000FF"/>
                </a:solidFill>
              </a:rPr>
              <a:t>These areas will need to be redefined as PM becomes more integrated into general medical practice</a:t>
            </a:r>
          </a:p>
          <a:p>
            <a:r>
              <a:rPr lang="en-US" b="1" dirty="0" smtClean="0">
                <a:solidFill>
                  <a:srgbClr val="0000FF"/>
                </a:solidFill>
              </a:rPr>
              <a:t>Next generation sequencing will require computer-intensive data processing prior to its analysis </a:t>
            </a:r>
          </a:p>
          <a:p>
            <a:r>
              <a:rPr lang="en-US" b="1" dirty="0" smtClean="0">
                <a:solidFill>
                  <a:srgbClr val="0000FF"/>
                </a:solidFill>
              </a:rPr>
              <a:t>Will require interdisciplinary cooperation between experts representing medicine, clinical oncology, biology &amp; software engineering &amp; public health agencies </a:t>
            </a:r>
          </a:p>
          <a:p>
            <a:endParaRPr lang="en-US" b="1" dirty="0">
              <a:solidFill>
                <a:srgbClr val="0000FF"/>
              </a:solidFill>
            </a:endParaRPr>
          </a:p>
        </p:txBody>
      </p:sp>
    </p:spTree>
    <p:extLst>
      <p:ext uri="{BB962C8B-B14F-4D97-AF65-F5344CB8AC3E}">
        <p14:creationId xmlns:p14="http://schemas.microsoft.com/office/powerpoint/2010/main" val="425057526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948089"/>
          </a:xfrm>
        </p:spPr>
        <p:txBody>
          <a:bodyPr/>
          <a:lstStyle/>
          <a:p>
            <a:r>
              <a:rPr lang="en-US" b="1" dirty="0" smtClean="0">
                <a:solidFill>
                  <a:srgbClr val="800000"/>
                </a:solidFill>
              </a:rPr>
              <a:t>Regulatory Oversight</a:t>
            </a:r>
            <a:endParaRPr lang="en-US" dirty="0"/>
          </a:p>
        </p:txBody>
      </p:sp>
      <p:sp>
        <p:nvSpPr>
          <p:cNvPr id="3" name="Content Placeholder 2"/>
          <p:cNvSpPr>
            <a:spLocks noGrp="1"/>
          </p:cNvSpPr>
          <p:nvPr>
            <p:ph idx="1"/>
          </p:nvPr>
        </p:nvSpPr>
        <p:spPr>
          <a:xfrm>
            <a:off x="397816" y="1300458"/>
            <a:ext cx="8476512" cy="5316464"/>
          </a:xfrm>
        </p:spPr>
        <p:txBody>
          <a:bodyPr>
            <a:normAutofit fontScale="92500"/>
          </a:bodyPr>
          <a:lstStyle/>
          <a:p>
            <a:r>
              <a:rPr lang="en-US" b="1" dirty="0" smtClean="0">
                <a:solidFill>
                  <a:srgbClr val="0000FF"/>
                </a:solidFill>
              </a:rPr>
              <a:t>FDA has initiated incorporating PM in its regulatory policy guidelines</a:t>
            </a:r>
          </a:p>
          <a:p>
            <a:r>
              <a:rPr lang="en-US" b="1" dirty="0" smtClean="0">
                <a:solidFill>
                  <a:srgbClr val="0000FF"/>
                </a:solidFill>
              </a:rPr>
              <a:t>October </a:t>
            </a:r>
            <a:r>
              <a:rPr lang="en-US" b="1" dirty="0">
                <a:solidFill>
                  <a:srgbClr val="0000FF"/>
                </a:solidFill>
              </a:rPr>
              <a:t>2013 entitled, “</a:t>
            </a:r>
            <a:r>
              <a:rPr lang="en-US" b="1" i="1" dirty="0">
                <a:solidFill>
                  <a:srgbClr val="0000FF"/>
                </a:solidFill>
              </a:rPr>
              <a:t>Paving the Way for Personalized Medicine: FDA’s role in a New Era of Medical Product Development</a:t>
            </a:r>
            <a:r>
              <a:rPr lang="en-US" b="1" dirty="0">
                <a:solidFill>
                  <a:srgbClr val="0000FF"/>
                </a:solidFill>
              </a:rPr>
              <a:t>,” </a:t>
            </a:r>
            <a:r>
              <a:rPr lang="en-US" b="1" dirty="0" smtClean="0">
                <a:solidFill>
                  <a:srgbClr val="0000FF"/>
                </a:solidFill>
              </a:rPr>
              <a:t>outlined </a:t>
            </a:r>
            <a:r>
              <a:rPr lang="en-US" b="1" dirty="0">
                <a:solidFill>
                  <a:srgbClr val="0000FF"/>
                </a:solidFill>
              </a:rPr>
              <a:t>steps </a:t>
            </a:r>
            <a:r>
              <a:rPr lang="en-US" b="1" dirty="0" smtClean="0">
                <a:solidFill>
                  <a:srgbClr val="0000FF"/>
                </a:solidFill>
              </a:rPr>
              <a:t>to be taken </a:t>
            </a:r>
            <a:r>
              <a:rPr lang="en-US" b="1" dirty="0">
                <a:solidFill>
                  <a:srgbClr val="0000FF"/>
                </a:solidFill>
              </a:rPr>
              <a:t>to integrate genetic &amp;</a:t>
            </a:r>
            <a:r>
              <a:rPr lang="en-US" b="1" dirty="0" smtClean="0">
                <a:solidFill>
                  <a:srgbClr val="0000FF"/>
                </a:solidFill>
              </a:rPr>
              <a:t> </a:t>
            </a:r>
            <a:r>
              <a:rPr lang="en-US" b="1" dirty="0">
                <a:solidFill>
                  <a:srgbClr val="0000FF"/>
                </a:solidFill>
              </a:rPr>
              <a:t>biomarker information for clinical use &amp;</a:t>
            </a:r>
            <a:r>
              <a:rPr lang="en-US" b="1" dirty="0" smtClean="0">
                <a:solidFill>
                  <a:srgbClr val="0000FF"/>
                </a:solidFill>
              </a:rPr>
              <a:t> </a:t>
            </a:r>
            <a:r>
              <a:rPr lang="en-US" b="1" dirty="0">
                <a:solidFill>
                  <a:srgbClr val="0000FF"/>
                </a:solidFill>
              </a:rPr>
              <a:t>drug </a:t>
            </a:r>
            <a:r>
              <a:rPr lang="en-US" b="1" dirty="0" smtClean="0">
                <a:solidFill>
                  <a:srgbClr val="0000FF"/>
                </a:solidFill>
              </a:rPr>
              <a:t>development</a:t>
            </a:r>
          </a:p>
          <a:p>
            <a:r>
              <a:rPr lang="en-US" b="1" dirty="0">
                <a:solidFill>
                  <a:srgbClr val="0000FF"/>
                </a:solidFill>
              </a:rPr>
              <a:t>D</a:t>
            </a:r>
            <a:r>
              <a:rPr lang="en-US" b="1" dirty="0" smtClean="0">
                <a:solidFill>
                  <a:srgbClr val="0000FF"/>
                </a:solidFill>
              </a:rPr>
              <a:t>evelop </a:t>
            </a:r>
            <a:r>
              <a:rPr lang="en-US" b="1" dirty="0">
                <a:solidFill>
                  <a:srgbClr val="0000FF"/>
                </a:solidFill>
              </a:rPr>
              <a:t>specific regulatory science standards, research methods, reference material &amp;</a:t>
            </a:r>
            <a:r>
              <a:rPr lang="en-US" b="1" dirty="0" smtClean="0">
                <a:solidFill>
                  <a:srgbClr val="0000FF"/>
                </a:solidFill>
              </a:rPr>
              <a:t> </a:t>
            </a:r>
            <a:r>
              <a:rPr lang="en-US" b="1" dirty="0">
                <a:solidFill>
                  <a:srgbClr val="0000FF"/>
                </a:solidFill>
              </a:rPr>
              <a:t>other tools in order to incorporate </a:t>
            </a:r>
            <a:r>
              <a:rPr lang="en-US" b="1" dirty="0" smtClean="0">
                <a:solidFill>
                  <a:srgbClr val="0000FF"/>
                </a:solidFill>
              </a:rPr>
              <a:t>PM into </a:t>
            </a:r>
            <a:r>
              <a:rPr lang="en-US" b="1" dirty="0">
                <a:solidFill>
                  <a:srgbClr val="0000FF"/>
                </a:solidFill>
              </a:rPr>
              <a:t>their current regulatory </a:t>
            </a:r>
            <a:r>
              <a:rPr lang="en-US" b="1" dirty="0" smtClean="0">
                <a:solidFill>
                  <a:srgbClr val="0000FF"/>
                </a:solidFill>
              </a:rPr>
              <a:t>practices</a:t>
            </a:r>
          </a:p>
          <a:p>
            <a:r>
              <a:rPr lang="en-US" b="1" dirty="0">
                <a:solidFill>
                  <a:srgbClr val="0000FF"/>
                </a:solidFill>
              </a:rPr>
              <a:t>W</a:t>
            </a:r>
            <a:r>
              <a:rPr lang="en-US" b="1" dirty="0" smtClean="0">
                <a:solidFill>
                  <a:srgbClr val="0000FF"/>
                </a:solidFill>
              </a:rPr>
              <a:t>orking </a:t>
            </a:r>
            <a:r>
              <a:rPr lang="en-US" b="1" dirty="0">
                <a:solidFill>
                  <a:srgbClr val="0000FF"/>
                </a:solidFill>
              </a:rPr>
              <a:t>on a “genomic reference library” for regulatory agencies to compare &amp;</a:t>
            </a:r>
            <a:r>
              <a:rPr lang="en-US" b="1" dirty="0" smtClean="0">
                <a:solidFill>
                  <a:srgbClr val="0000FF"/>
                </a:solidFill>
              </a:rPr>
              <a:t> </a:t>
            </a:r>
            <a:r>
              <a:rPr lang="en-US" b="1" dirty="0">
                <a:solidFill>
                  <a:srgbClr val="0000FF"/>
                </a:solidFill>
              </a:rPr>
              <a:t>test the validity of different sequencing platforms in an effort to uphold </a:t>
            </a:r>
            <a:r>
              <a:rPr lang="en-US" b="1" dirty="0" smtClean="0">
                <a:solidFill>
                  <a:srgbClr val="0000FF"/>
                </a:solidFill>
              </a:rPr>
              <a:t>reliability</a:t>
            </a:r>
            <a:endParaRPr lang="en-US" b="1" dirty="0">
              <a:solidFill>
                <a:srgbClr val="0000FF"/>
              </a:solidFill>
            </a:endParaRPr>
          </a:p>
        </p:txBody>
      </p:sp>
    </p:spTree>
    <p:extLst>
      <p:ext uri="{BB962C8B-B14F-4D97-AF65-F5344CB8AC3E}">
        <p14:creationId xmlns:p14="http://schemas.microsoft.com/office/powerpoint/2010/main" val="131483623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978688"/>
          </a:xfrm>
        </p:spPr>
        <p:txBody>
          <a:bodyPr/>
          <a:lstStyle/>
          <a:p>
            <a:r>
              <a:rPr lang="en-US" b="1" dirty="0" smtClean="0">
                <a:solidFill>
                  <a:srgbClr val="800000"/>
                </a:solidFill>
              </a:rPr>
              <a:t>Intellectual Property Rights</a:t>
            </a:r>
            <a:endParaRPr lang="en-US" dirty="0"/>
          </a:p>
        </p:txBody>
      </p:sp>
      <p:sp>
        <p:nvSpPr>
          <p:cNvPr id="3" name="Content Placeholder 2"/>
          <p:cNvSpPr>
            <a:spLocks noGrp="1"/>
          </p:cNvSpPr>
          <p:nvPr>
            <p:ph idx="1"/>
          </p:nvPr>
        </p:nvSpPr>
        <p:spPr>
          <a:xfrm>
            <a:off x="549275" y="1346356"/>
            <a:ext cx="8263850" cy="5207845"/>
          </a:xfrm>
        </p:spPr>
        <p:txBody>
          <a:bodyPr>
            <a:normAutofit fontScale="92500" lnSpcReduction="10000"/>
          </a:bodyPr>
          <a:lstStyle/>
          <a:p>
            <a:r>
              <a:rPr lang="en-US" b="1" dirty="0">
                <a:solidFill>
                  <a:srgbClr val="0000FF"/>
                </a:solidFill>
              </a:rPr>
              <a:t>C</a:t>
            </a:r>
            <a:r>
              <a:rPr lang="en-US" b="1" dirty="0" smtClean="0">
                <a:solidFill>
                  <a:srgbClr val="0000FF"/>
                </a:solidFill>
              </a:rPr>
              <a:t>ontroversy </a:t>
            </a:r>
            <a:r>
              <a:rPr lang="en-US" b="1" dirty="0">
                <a:solidFill>
                  <a:srgbClr val="0000FF"/>
                </a:solidFill>
              </a:rPr>
              <a:t>regarding patent protection for diagnostic tools, </a:t>
            </a:r>
            <a:r>
              <a:rPr lang="en-US" b="1" dirty="0" smtClean="0">
                <a:solidFill>
                  <a:srgbClr val="0000FF"/>
                </a:solidFill>
              </a:rPr>
              <a:t>genes</a:t>
            </a:r>
            <a:r>
              <a:rPr lang="en-US" b="1" dirty="0">
                <a:solidFill>
                  <a:srgbClr val="0000FF"/>
                </a:solidFill>
              </a:rPr>
              <a:t> </a:t>
            </a:r>
            <a:r>
              <a:rPr lang="en-US" b="1" dirty="0" smtClean="0">
                <a:solidFill>
                  <a:srgbClr val="0000FF"/>
                </a:solidFill>
              </a:rPr>
              <a:t>&amp; biomarkers. June </a:t>
            </a:r>
            <a:r>
              <a:rPr lang="en-US" b="1" dirty="0">
                <a:solidFill>
                  <a:srgbClr val="0000FF"/>
                </a:solidFill>
              </a:rPr>
              <a:t>2013, </a:t>
            </a:r>
            <a:r>
              <a:rPr lang="en-US" b="1" dirty="0" smtClean="0">
                <a:solidFill>
                  <a:srgbClr val="0000FF"/>
                </a:solidFill>
              </a:rPr>
              <a:t>U.S </a:t>
            </a:r>
            <a:r>
              <a:rPr lang="en-US" b="1" dirty="0">
                <a:solidFill>
                  <a:srgbClr val="0000FF"/>
                </a:solidFill>
              </a:rPr>
              <a:t>Supreme Court </a:t>
            </a:r>
            <a:r>
              <a:rPr lang="en-US" b="1" dirty="0" smtClean="0">
                <a:solidFill>
                  <a:srgbClr val="0000FF"/>
                </a:solidFill>
              </a:rPr>
              <a:t>ruled </a:t>
            </a:r>
            <a:r>
              <a:rPr lang="en-US" b="1" dirty="0">
                <a:solidFill>
                  <a:srgbClr val="0000FF"/>
                </a:solidFill>
              </a:rPr>
              <a:t>natural occurring genes cannot be patented, while “synthetic DNA” that is edited or artificially- created can still be </a:t>
            </a:r>
            <a:r>
              <a:rPr lang="en-US" b="1" dirty="0" smtClean="0">
                <a:solidFill>
                  <a:srgbClr val="0000FF"/>
                </a:solidFill>
              </a:rPr>
              <a:t>patented</a:t>
            </a:r>
          </a:p>
          <a:p>
            <a:r>
              <a:rPr lang="en-US" b="1" dirty="0" smtClean="0">
                <a:solidFill>
                  <a:srgbClr val="0000FF"/>
                </a:solidFill>
              </a:rPr>
              <a:t>Patent </a:t>
            </a:r>
            <a:r>
              <a:rPr lang="en-US" b="1" dirty="0">
                <a:solidFill>
                  <a:srgbClr val="0000FF"/>
                </a:solidFill>
              </a:rPr>
              <a:t>Office is currently reviewing a number of issues related to patent laws for </a:t>
            </a:r>
            <a:r>
              <a:rPr lang="en-US" b="1" dirty="0" smtClean="0">
                <a:solidFill>
                  <a:srgbClr val="0000FF"/>
                </a:solidFill>
              </a:rPr>
              <a:t>PM, </a:t>
            </a:r>
            <a:r>
              <a:rPr lang="en-US" b="1" dirty="0">
                <a:solidFill>
                  <a:srgbClr val="0000FF"/>
                </a:solidFill>
              </a:rPr>
              <a:t>such as whether “confirmatory” secondary genetic tests post initial diagnosis, can have full immunity from patent </a:t>
            </a:r>
            <a:r>
              <a:rPr lang="en-US" b="1" dirty="0" smtClean="0">
                <a:solidFill>
                  <a:srgbClr val="0000FF"/>
                </a:solidFill>
              </a:rPr>
              <a:t>laws</a:t>
            </a:r>
          </a:p>
          <a:p>
            <a:r>
              <a:rPr lang="en-US" b="1" dirty="0">
                <a:solidFill>
                  <a:srgbClr val="0000FF"/>
                </a:solidFill>
              </a:rPr>
              <a:t>Those who oppose patents argue that patents on DNA sequences are an impediment to ongoing research while proponents agree that patents are necessary to protect the financial investments required for </a:t>
            </a:r>
            <a:r>
              <a:rPr lang="en-US" b="1" dirty="0" smtClean="0">
                <a:solidFill>
                  <a:srgbClr val="0000FF"/>
                </a:solidFill>
              </a:rPr>
              <a:t>research &amp; </a:t>
            </a:r>
            <a:r>
              <a:rPr lang="en-US" b="1" dirty="0">
                <a:solidFill>
                  <a:srgbClr val="0000FF"/>
                </a:solidFill>
              </a:rPr>
              <a:t>the development </a:t>
            </a:r>
            <a:r>
              <a:rPr lang="en-US" b="1" dirty="0" smtClean="0">
                <a:solidFill>
                  <a:srgbClr val="0000FF"/>
                </a:solidFill>
              </a:rPr>
              <a:t>&amp; advancement </a:t>
            </a:r>
            <a:r>
              <a:rPr lang="en-US" b="1" dirty="0">
                <a:solidFill>
                  <a:srgbClr val="0000FF"/>
                </a:solidFill>
              </a:rPr>
              <a:t>of services </a:t>
            </a:r>
            <a:r>
              <a:rPr lang="en-US" b="1" dirty="0" smtClean="0">
                <a:solidFill>
                  <a:srgbClr val="0000FF"/>
                </a:solidFill>
              </a:rPr>
              <a:t>offered</a:t>
            </a:r>
            <a:endParaRPr lang="en-US" b="1" dirty="0">
              <a:solidFill>
                <a:srgbClr val="0000FF"/>
              </a:solidFill>
            </a:endParaRPr>
          </a:p>
          <a:p>
            <a:endParaRPr lang="en-US" b="1" dirty="0">
              <a:solidFill>
                <a:srgbClr val="0000FF"/>
              </a:solidFill>
            </a:endParaRPr>
          </a:p>
        </p:txBody>
      </p:sp>
    </p:spTree>
    <p:extLst>
      <p:ext uri="{BB962C8B-B14F-4D97-AF65-F5344CB8AC3E}">
        <p14:creationId xmlns:p14="http://schemas.microsoft.com/office/powerpoint/2010/main" val="422091791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Reimbursement Policies</a:t>
            </a:r>
            <a:endParaRPr lang="en-US" dirty="0">
              <a:solidFill>
                <a:srgbClr val="800000"/>
              </a:solidFill>
            </a:endParaRPr>
          </a:p>
        </p:txBody>
      </p:sp>
      <p:sp>
        <p:nvSpPr>
          <p:cNvPr id="3" name="Content Placeholder 2"/>
          <p:cNvSpPr>
            <a:spLocks noGrp="1"/>
          </p:cNvSpPr>
          <p:nvPr>
            <p:ph idx="1"/>
          </p:nvPr>
        </p:nvSpPr>
        <p:spPr>
          <a:xfrm>
            <a:off x="306012" y="1600200"/>
            <a:ext cx="8583616" cy="5116280"/>
          </a:xfrm>
        </p:spPr>
        <p:txBody>
          <a:bodyPr>
            <a:normAutofit/>
          </a:bodyPr>
          <a:lstStyle/>
          <a:p>
            <a:r>
              <a:rPr lang="en-US" b="1" dirty="0">
                <a:solidFill>
                  <a:srgbClr val="0000FF"/>
                </a:solidFill>
              </a:rPr>
              <a:t>Reimbursement policies will have to be redefined to fit the changes that </a:t>
            </a:r>
            <a:r>
              <a:rPr lang="en-US" b="1" dirty="0" smtClean="0">
                <a:solidFill>
                  <a:srgbClr val="0000FF"/>
                </a:solidFill>
              </a:rPr>
              <a:t>PM </a:t>
            </a:r>
            <a:r>
              <a:rPr lang="en-US" b="1" dirty="0">
                <a:solidFill>
                  <a:srgbClr val="0000FF"/>
                </a:solidFill>
              </a:rPr>
              <a:t>will bring to the healthcare </a:t>
            </a:r>
            <a:r>
              <a:rPr lang="en-US" b="1" dirty="0" smtClean="0">
                <a:solidFill>
                  <a:srgbClr val="0000FF"/>
                </a:solidFill>
              </a:rPr>
              <a:t>system </a:t>
            </a:r>
          </a:p>
          <a:p>
            <a:r>
              <a:rPr lang="en-US" b="1" dirty="0">
                <a:solidFill>
                  <a:srgbClr val="0000FF"/>
                </a:solidFill>
              </a:rPr>
              <a:t>F</a:t>
            </a:r>
            <a:r>
              <a:rPr lang="en-US" b="1" dirty="0" smtClean="0">
                <a:solidFill>
                  <a:srgbClr val="0000FF"/>
                </a:solidFill>
              </a:rPr>
              <a:t>actors </a:t>
            </a:r>
            <a:r>
              <a:rPr lang="en-US" b="1" dirty="0">
                <a:solidFill>
                  <a:srgbClr val="0000FF"/>
                </a:solidFill>
              </a:rPr>
              <a:t>that should be considered are </a:t>
            </a:r>
            <a:r>
              <a:rPr lang="en-US" b="1" dirty="0" smtClean="0">
                <a:solidFill>
                  <a:srgbClr val="0000FF"/>
                </a:solidFill>
              </a:rPr>
              <a:t>(a) the </a:t>
            </a:r>
            <a:r>
              <a:rPr lang="en-US" b="1" dirty="0">
                <a:solidFill>
                  <a:srgbClr val="0000FF"/>
                </a:solidFill>
              </a:rPr>
              <a:t>level of efficacy of various genetic tests in the general population, </a:t>
            </a:r>
            <a:r>
              <a:rPr lang="en-US" b="1" dirty="0" smtClean="0">
                <a:solidFill>
                  <a:srgbClr val="0000FF"/>
                </a:solidFill>
              </a:rPr>
              <a:t>(b) cost</a:t>
            </a:r>
            <a:r>
              <a:rPr lang="en-US" b="1" dirty="0">
                <a:solidFill>
                  <a:srgbClr val="0000FF"/>
                </a:solidFill>
              </a:rPr>
              <a:t>-effectiveness relative to benefits, </a:t>
            </a:r>
            <a:r>
              <a:rPr lang="en-US" b="1" dirty="0" smtClean="0">
                <a:solidFill>
                  <a:srgbClr val="0000FF"/>
                </a:solidFill>
              </a:rPr>
              <a:t>(c) how </a:t>
            </a:r>
            <a:r>
              <a:rPr lang="en-US" b="1" dirty="0">
                <a:solidFill>
                  <a:srgbClr val="0000FF"/>
                </a:solidFill>
              </a:rPr>
              <a:t>to deal with payment systems for extremely rare </a:t>
            </a:r>
            <a:r>
              <a:rPr lang="en-US" b="1" dirty="0" smtClean="0">
                <a:solidFill>
                  <a:srgbClr val="0000FF"/>
                </a:solidFill>
              </a:rPr>
              <a:t>conditions</a:t>
            </a:r>
            <a:r>
              <a:rPr lang="en-US" b="1" dirty="0">
                <a:solidFill>
                  <a:srgbClr val="0000FF"/>
                </a:solidFill>
              </a:rPr>
              <a:t> </a:t>
            </a:r>
            <a:r>
              <a:rPr lang="en-US" b="1" dirty="0" smtClean="0">
                <a:solidFill>
                  <a:srgbClr val="0000FF"/>
                </a:solidFill>
              </a:rPr>
              <a:t>&amp; (d) </a:t>
            </a:r>
            <a:r>
              <a:rPr lang="en-US" b="1" dirty="0">
                <a:solidFill>
                  <a:srgbClr val="0000FF"/>
                </a:solidFill>
              </a:rPr>
              <a:t>how to redefine the insurance concept of “shared risk” to incorporate the effect of the newer concept of “individual risk </a:t>
            </a:r>
            <a:r>
              <a:rPr lang="en-US" b="1" dirty="0" smtClean="0">
                <a:solidFill>
                  <a:srgbClr val="0000FF"/>
                </a:solidFill>
              </a:rPr>
              <a:t>factors”</a:t>
            </a:r>
            <a:endParaRPr lang="en-US" dirty="0"/>
          </a:p>
        </p:txBody>
      </p:sp>
    </p:spTree>
    <p:extLst>
      <p:ext uri="{BB962C8B-B14F-4D97-AF65-F5344CB8AC3E}">
        <p14:creationId xmlns:p14="http://schemas.microsoft.com/office/powerpoint/2010/main" val="144390611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Patient Privacy &amp;</a:t>
            </a:r>
            <a:r>
              <a:rPr lang="en-US" b="1" dirty="0" smtClean="0">
                <a:solidFill>
                  <a:srgbClr val="800000"/>
                </a:solidFill>
              </a:rPr>
              <a:t> </a:t>
            </a:r>
            <a:r>
              <a:rPr lang="en-US" b="1" dirty="0">
                <a:solidFill>
                  <a:srgbClr val="800000"/>
                </a:solidFill>
              </a:rPr>
              <a:t>Confidentiality</a:t>
            </a:r>
            <a:endParaRPr lang="en-US" dirty="0">
              <a:solidFill>
                <a:srgbClr val="800000"/>
              </a:solidFill>
            </a:endParaRPr>
          </a:p>
        </p:txBody>
      </p:sp>
      <p:sp>
        <p:nvSpPr>
          <p:cNvPr id="3" name="Content Placeholder 2"/>
          <p:cNvSpPr>
            <a:spLocks noGrp="1"/>
          </p:cNvSpPr>
          <p:nvPr>
            <p:ph idx="1"/>
          </p:nvPr>
        </p:nvSpPr>
        <p:spPr>
          <a:xfrm>
            <a:off x="229508" y="1600200"/>
            <a:ext cx="8675421" cy="5095121"/>
          </a:xfrm>
        </p:spPr>
        <p:txBody>
          <a:bodyPr>
            <a:normAutofit fontScale="85000" lnSpcReduction="10000"/>
          </a:bodyPr>
          <a:lstStyle/>
          <a:p>
            <a:r>
              <a:rPr lang="en-US" b="1" dirty="0">
                <a:solidFill>
                  <a:srgbClr val="0000FF"/>
                </a:solidFill>
              </a:rPr>
              <a:t>M</a:t>
            </a:r>
            <a:r>
              <a:rPr lang="en-US" b="1" dirty="0" smtClean="0">
                <a:solidFill>
                  <a:srgbClr val="0000FF"/>
                </a:solidFill>
              </a:rPr>
              <a:t>ost </a:t>
            </a:r>
            <a:r>
              <a:rPr lang="en-US" b="1" dirty="0">
                <a:solidFill>
                  <a:srgbClr val="0000FF"/>
                </a:solidFill>
              </a:rPr>
              <a:t>critical issue with the commercialization of </a:t>
            </a:r>
            <a:r>
              <a:rPr lang="en-US" b="1" dirty="0" smtClean="0">
                <a:solidFill>
                  <a:srgbClr val="0000FF"/>
                </a:solidFill>
              </a:rPr>
              <a:t>PM </a:t>
            </a:r>
            <a:r>
              <a:rPr lang="en-US" b="1" dirty="0">
                <a:solidFill>
                  <a:srgbClr val="0000FF"/>
                </a:solidFill>
              </a:rPr>
              <a:t>is the protection of </a:t>
            </a:r>
            <a:r>
              <a:rPr lang="en-US" b="1" dirty="0" smtClean="0">
                <a:solidFill>
                  <a:srgbClr val="0000FF"/>
                </a:solidFill>
              </a:rPr>
              <a:t>patients </a:t>
            </a:r>
          </a:p>
          <a:p>
            <a:r>
              <a:rPr lang="en-US" b="1" dirty="0">
                <a:solidFill>
                  <a:srgbClr val="0000FF"/>
                </a:solidFill>
              </a:rPr>
              <a:t>M</a:t>
            </a:r>
            <a:r>
              <a:rPr lang="en-US" b="1" dirty="0" smtClean="0">
                <a:solidFill>
                  <a:srgbClr val="0000FF"/>
                </a:solidFill>
              </a:rPr>
              <a:t>ajor issue </a:t>
            </a:r>
            <a:r>
              <a:rPr lang="en-US" b="1" dirty="0">
                <a:solidFill>
                  <a:srgbClr val="0000FF"/>
                </a:solidFill>
              </a:rPr>
              <a:t>is the fear &amp;</a:t>
            </a:r>
            <a:r>
              <a:rPr lang="en-US" b="1" dirty="0" smtClean="0">
                <a:solidFill>
                  <a:srgbClr val="0000FF"/>
                </a:solidFill>
              </a:rPr>
              <a:t> </a:t>
            </a:r>
            <a:r>
              <a:rPr lang="en-US" b="1" dirty="0">
                <a:solidFill>
                  <a:srgbClr val="0000FF"/>
                </a:solidFill>
              </a:rPr>
              <a:t>potential consequences for patients who are predisposed after genetic testing or found to be non-responsive towards certain treatments. This </a:t>
            </a:r>
            <a:r>
              <a:rPr lang="en-US" b="1" dirty="0" smtClean="0">
                <a:solidFill>
                  <a:srgbClr val="0000FF"/>
                </a:solidFill>
              </a:rPr>
              <a:t>includes </a:t>
            </a:r>
            <a:r>
              <a:rPr lang="en-US" b="1" dirty="0">
                <a:solidFill>
                  <a:srgbClr val="0000FF"/>
                </a:solidFill>
              </a:rPr>
              <a:t>psychological effects on patients due to genetic testing </a:t>
            </a:r>
            <a:r>
              <a:rPr lang="en-US" b="1" dirty="0" smtClean="0">
                <a:solidFill>
                  <a:srgbClr val="0000FF"/>
                </a:solidFill>
              </a:rPr>
              <a:t>results </a:t>
            </a:r>
          </a:p>
          <a:p>
            <a:r>
              <a:rPr lang="en-US" b="1" dirty="0">
                <a:solidFill>
                  <a:srgbClr val="0000FF"/>
                </a:solidFill>
              </a:rPr>
              <a:t>R</a:t>
            </a:r>
            <a:r>
              <a:rPr lang="en-US" b="1" dirty="0" smtClean="0">
                <a:solidFill>
                  <a:srgbClr val="0000FF"/>
                </a:solidFill>
              </a:rPr>
              <a:t>ight </a:t>
            </a:r>
            <a:r>
              <a:rPr lang="en-US" b="1" dirty="0">
                <a:solidFill>
                  <a:srgbClr val="0000FF"/>
                </a:solidFill>
              </a:rPr>
              <a:t>of family members who do not directly consent is another issue, considering that genetic predispositions and risks are inheritable. The implications for certain ethnic groups and presence of a common allele would also have to be </a:t>
            </a:r>
            <a:r>
              <a:rPr lang="en-US" b="1" dirty="0" smtClean="0">
                <a:solidFill>
                  <a:srgbClr val="0000FF"/>
                </a:solidFill>
              </a:rPr>
              <a:t>considered</a:t>
            </a:r>
          </a:p>
          <a:p>
            <a:r>
              <a:rPr lang="en-US" b="1" dirty="0" smtClean="0">
                <a:solidFill>
                  <a:srgbClr val="0000FF"/>
                </a:solidFill>
              </a:rPr>
              <a:t>In </a:t>
            </a:r>
            <a:r>
              <a:rPr lang="en-US" b="1" dirty="0">
                <a:solidFill>
                  <a:srgbClr val="0000FF"/>
                </a:solidFill>
              </a:rPr>
              <a:t>2008, the Genetic Information Nondiscrimination Act (GINA) was passed in an effort to minimize the fear of patients participating in genetic research by ensuring that their genetic information will not be misused by employers or </a:t>
            </a:r>
            <a:r>
              <a:rPr lang="en-US" b="1" dirty="0" smtClean="0">
                <a:solidFill>
                  <a:srgbClr val="0000FF"/>
                </a:solidFill>
              </a:rPr>
              <a:t>insurers</a:t>
            </a:r>
            <a:endParaRPr lang="en-US" b="1" dirty="0">
              <a:solidFill>
                <a:srgbClr val="0000FF"/>
              </a:solidFill>
            </a:endParaRPr>
          </a:p>
        </p:txBody>
      </p:sp>
    </p:spTree>
    <p:extLst>
      <p:ext uri="{BB962C8B-B14F-4D97-AF65-F5344CB8AC3E}">
        <p14:creationId xmlns:p14="http://schemas.microsoft.com/office/powerpoint/2010/main" val="411413127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412386"/>
            <a:ext cx="8042276" cy="775289"/>
          </a:xfrm>
        </p:spPr>
        <p:txBody>
          <a:bodyPr/>
          <a:lstStyle/>
          <a:p>
            <a:r>
              <a:rPr lang="en-US" b="1" dirty="0" smtClean="0">
                <a:solidFill>
                  <a:srgbClr val="800000"/>
                </a:solidFill>
              </a:rPr>
              <a:t>Regenerative Medicine</a:t>
            </a:r>
            <a:endParaRPr lang="en-US" dirty="0"/>
          </a:p>
        </p:txBody>
      </p:sp>
      <p:sp>
        <p:nvSpPr>
          <p:cNvPr id="3" name="Content Placeholder 2"/>
          <p:cNvSpPr>
            <a:spLocks noGrp="1"/>
          </p:cNvSpPr>
          <p:nvPr>
            <p:ph idx="1"/>
          </p:nvPr>
        </p:nvSpPr>
        <p:spPr>
          <a:xfrm>
            <a:off x="214208" y="1798007"/>
            <a:ext cx="8706021" cy="4857275"/>
          </a:xfrm>
        </p:spPr>
        <p:txBody>
          <a:bodyPr/>
          <a:lstStyle/>
          <a:p>
            <a:r>
              <a:rPr lang="en-US" b="1" dirty="0">
                <a:solidFill>
                  <a:srgbClr val="0000FF"/>
                </a:solidFill>
              </a:rPr>
              <a:t>Regenerative medicine is a branch of translational research in tissue engineering and molecular biology which deals with the "process of replacing, engineering or regenerating human cells, tissues or organs to restore or establish normal function"</a:t>
            </a:r>
            <a:r>
              <a:rPr lang="en-US" b="1" dirty="0" smtClean="0">
                <a:solidFill>
                  <a:srgbClr val="0000FF"/>
                </a:solidFill>
              </a:rPr>
              <a:t>.</a:t>
            </a:r>
          </a:p>
          <a:p>
            <a:r>
              <a:rPr lang="en-US" b="1" dirty="0" smtClean="0">
                <a:solidFill>
                  <a:srgbClr val="0000FF"/>
                </a:solidFill>
              </a:rPr>
              <a:t>Use of Stem Cells has and will continue to improve disease outcomes for an ever increasing cohort of patients with diagnoses that had been categorically identified with poor disease outcomes.</a:t>
            </a:r>
            <a:endParaRPr lang="en-US" b="1" dirty="0">
              <a:solidFill>
                <a:srgbClr val="0000FF"/>
              </a:solidFill>
            </a:endParaRPr>
          </a:p>
        </p:txBody>
      </p:sp>
    </p:spTree>
    <p:extLst>
      <p:ext uri="{BB962C8B-B14F-4D97-AF65-F5344CB8AC3E}">
        <p14:creationId xmlns:p14="http://schemas.microsoft.com/office/powerpoint/2010/main" val="9094313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379396"/>
            <a:ext cx="8042276" cy="775288"/>
          </a:xfrm>
        </p:spPr>
        <p:txBody>
          <a:bodyPr/>
          <a:lstStyle/>
          <a:p>
            <a:r>
              <a:rPr lang="en-US" b="1" dirty="0">
                <a:solidFill>
                  <a:srgbClr val="800000"/>
                </a:solidFill>
              </a:rPr>
              <a:t>Regenerative Medicine</a:t>
            </a:r>
            <a:endParaRPr lang="en-US" dirty="0"/>
          </a:p>
        </p:txBody>
      </p:sp>
      <p:sp>
        <p:nvSpPr>
          <p:cNvPr id="3" name="Content Placeholder 2"/>
          <p:cNvSpPr>
            <a:spLocks noGrp="1"/>
          </p:cNvSpPr>
          <p:nvPr>
            <p:ph idx="1"/>
          </p:nvPr>
        </p:nvSpPr>
        <p:spPr>
          <a:xfrm>
            <a:off x="329884" y="1285158"/>
            <a:ext cx="8626493" cy="5416022"/>
          </a:xfrm>
        </p:spPr>
        <p:txBody>
          <a:bodyPr>
            <a:normAutofit fontScale="92500" lnSpcReduction="10000"/>
          </a:bodyPr>
          <a:lstStyle/>
          <a:p>
            <a:r>
              <a:rPr lang="en-US" b="1" dirty="0" smtClean="0">
                <a:solidFill>
                  <a:srgbClr val="0000FF"/>
                </a:solidFill>
              </a:rPr>
              <a:t>Deals with the “process of replacing, engineering or regenerating human translational research focused on regenerating human cells, tissues &amp; organs to restore or establish normal function. “process of replacing, engineering or regenerating human tissue.</a:t>
            </a:r>
          </a:p>
          <a:p>
            <a:r>
              <a:rPr lang="en-US" b="1" dirty="0" smtClean="0">
                <a:solidFill>
                  <a:srgbClr val="0000FF"/>
                </a:solidFill>
              </a:rPr>
              <a:t>RM holds promise of engineering damaged tissues &amp; organs by stimulating the body’s own repair mechanisms to functionally heal previously irreparable organs.</a:t>
            </a:r>
            <a:endParaRPr lang="en-US" b="1" u="sng" dirty="0">
              <a:solidFill>
                <a:srgbClr val="0000FF"/>
              </a:solidFill>
              <a:hlinkClick r:id="rId2"/>
            </a:endParaRPr>
          </a:p>
          <a:p>
            <a:r>
              <a:rPr lang="en-US" b="1" dirty="0" smtClean="0">
                <a:solidFill>
                  <a:srgbClr val="0000FF"/>
                </a:solidFill>
              </a:rPr>
              <a:t>RM </a:t>
            </a:r>
            <a:r>
              <a:rPr lang="en-US" b="1" dirty="0">
                <a:solidFill>
                  <a:srgbClr val="0000FF"/>
                </a:solidFill>
              </a:rPr>
              <a:t>also includes </a:t>
            </a:r>
            <a:r>
              <a:rPr lang="en-US" b="1" dirty="0" smtClean="0">
                <a:solidFill>
                  <a:srgbClr val="0000FF"/>
                </a:solidFill>
              </a:rPr>
              <a:t>possibility </a:t>
            </a:r>
            <a:r>
              <a:rPr lang="en-US" b="1" dirty="0">
                <a:solidFill>
                  <a:srgbClr val="0000FF"/>
                </a:solidFill>
              </a:rPr>
              <a:t>of growing tissues &amp;</a:t>
            </a:r>
            <a:r>
              <a:rPr lang="en-US" b="1" dirty="0" smtClean="0">
                <a:solidFill>
                  <a:srgbClr val="0000FF"/>
                </a:solidFill>
              </a:rPr>
              <a:t> </a:t>
            </a:r>
            <a:r>
              <a:rPr lang="en-US" b="1" dirty="0">
                <a:solidFill>
                  <a:srgbClr val="0000FF"/>
                </a:solidFill>
              </a:rPr>
              <a:t>organs in the laboratory </a:t>
            </a:r>
            <a:r>
              <a:rPr lang="en-US" b="1" dirty="0" smtClean="0">
                <a:solidFill>
                  <a:srgbClr val="0000FF"/>
                </a:solidFill>
              </a:rPr>
              <a:t>&amp; implanting </a:t>
            </a:r>
            <a:r>
              <a:rPr lang="en-US" b="1" dirty="0">
                <a:solidFill>
                  <a:srgbClr val="0000FF"/>
                </a:solidFill>
              </a:rPr>
              <a:t>them when the body cannot heal itself. If a regenerated organ's cells would be derived from the patient's own tissue or cells, this would potentially </a:t>
            </a:r>
            <a:r>
              <a:rPr lang="en-US" b="1" dirty="0" smtClean="0">
                <a:solidFill>
                  <a:srgbClr val="0000FF"/>
                </a:solidFill>
              </a:rPr>
              <a:t>solve </a:t>
            </a:r>
            <a:r>
              <a:rPr lang="en-US" b="1" dirty="0">
                <a:solidFill>
                  <a:srgbClr val="0000FF"/>
                </a:solidFill>
              </a:rPr>
              <a:t>problem of the shortage of organs available for </a:t>
            </a:r>
            <a:r>
              <a:rPr lang="en-US" b="1" dirty="0" smtClean="0">
                <a:solidFill>
                  <a:srgbClr val="0000FF"/>
                </a:solidFill>
              </a:rPr>
              <a:t>donation</a:t>
            </a:r>
            <a:r>
              <a:rPr lang="en-US" b="1" dirty="0">
                <a:solidFill>
                  <a:srgbClr val="0000FF"/>
                </a:solidFill>
              </a:rPr>
              <a:t> </a:t>
            </a:r>
            <a:r>
              <a:rPr lang="en-US" b="1" dirty="0" smtClean="0">
                <a:solidFill>
                  <a:srgbClr val="0000FF"/>
                </a:solidFill>
              </a:rPr>
              <a:t>&amp; </a:t>
            </a:r>
            <a:r>
              <a:rPr lang="en-US" b="1" dirty="0">
                <a:solidFill>
                  <a:srgbClr val="0000FF"/>
                </a:solidFill>
              </a:rPr>
              <a:t>problem of organ transplant rejection</a:t>
            </a:r>
            <a:r>
              <a:rPr lang="en-US" b="1" dirty="0" smtClean="0">
                <a:solidFill>
                  <a:srgbClr val="0000FF"/>
                </a:solidFill>
              </a:rPr>
              <a:t>.</a:t>
            </a:r>
            <a:endParaRPr lang="en-US" b="1" dirty="0">
              <a:solidFill>
                <a:srgbClr val="0000FF"/>
              </a:solidFill>
            </a:endParaRPr>
          </a:p>
        </p:txBody>
      </p:sp>
    </p:spTree>
    <p:extLst>
      <p:ext uri="{BB962C8B-B14F-4D97-AF65-F5344CB8AC3E}">
        <p14:creationId xmlns:p14="http://schemas.microsoft.com/office/powerpoint/2010/main" val="31110500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800000"/>
                </a:solidFill>
              </a:rPr>
              <a:t>Summary</a:t>
            </a:r>
            <a:endParaRPr lang="en-US" dirty="0"/>
          </a:p>
        </p:txBody>
      </p:sp>
      <p:sp>
        <p:nvSpPr>
          <p:cNvPr id="3" name="Content Placeholder 2"/>
          <p:cNvSpPr>
            <a:spLocks noGrp="1"/>
          </p:cNvSpPr>
          <p:nvPr>
            <p:ph idx="1"/>
          </p:nvPr>
        </p:nvSpPr>
        <p:spPr>
          <a:xfrm>
            <a:off x="260110" y="1600200"/>
            <a:ext cx="8598917" cy="5039781"/>
          </a:xfrm>
        </p:spPr>
        <p:txBody>
          <a:bodyPr/>
          <a:lstStyle/>
          <a:p>
            <a:r>
              <a:rPr lang="en-US" b="1" dirty="0" smtClean="0">
                <a:solidFill>
                  <a:srgbClr val="0000FF"/>
                </a:solidFill>
              </a:rPr>
              <a:t>PM will revolutionize health care delivery by providing more effective therapy targeted to an individual patient’s condition</a:t>
            </a:r>
          </a:p>
          <a:p>
            <a:r>
              <a:rPr lang="en-US" b="1" dirty="0" smtClean="0">
                <a:solidFill>
                  <a:srgbClr val="0000FF"/>
                </a:solidFill>
              </a:rPr>
              <a:t>PM should then provide more effective therapy while at the same time reduce overall health care costs by reducing length of hospitalizations &amp; supportive care</a:t>
            </a:r>
          </a:p>
          <a:p>
            <a:r>
              <a:rPr lang="en-US" b="1" dirty="0" smtClean="0">
                <a:solidFill>
                  <a:srgbClr val="0000FF"/>
                </a:solidFill>
              </a:rPr>
              <a:t>PM will continue to provide breakthroughs &amp; discoveries in diagnostic clinical medicine</a:t>
            </a:r>
            <a:endParaRPr lang="en-US" b="1" dirty="0">
              <a:solidFill>
                <a:srgbClr val="0000FF"/>
              </a:solidFill>
            </a:endParaRPr>
          </a:p>
        </p:txBody>
      </p:sp>
    </p:spTree>
    <p:extLst>
      <p:ext uri="{BB962C8B-B14F-4D97-AF65-F5344CB8AC3E}">
        <p14:creationId xmlns:p14="http://schemas.microsoft.com/office/powerpoint/2010/main" val="40596723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5"/>
            <a:ext cx="8042276" cy="1648575"/>
          </a:xfrm>
        </p:spPr>
        <p:txBody>
          <a:bodyPr/>
          <a:lstStyle/>
          <a:p>
            <a:r>
              <a:rPr lang="en-US" b="1" dirty="0" smtClean="0">
                <a:solidFill>
                  <a:srgbClr val="800000"/>
                </a:solidFill>
              </a:rPr>
              <a:t>Thank You for Your Attention</a:t>
            </a:r>
            <a:endParaRPr lang="en-US" dirty="0"/>
          </a:p>
        </p:txBody>
      </p:sp>
      <p:pic>
        <p:nvPicPr>
          <p:cNvPr id="4" name="Content Placeholder 3"/>
          <p:cNvPicPr>
            <a:picLocks noGrp="1" noChangeAspect="1"/>
          </p:cNvPicPr>
          <p:nvPr>
            <p:ph idx="1"/>
          </p:nvPr>
        </p:nvPicPr>
        <p:blipFill>
          <a:blip r:embed="rId2"/>
          <a:srcRect t="14597" b="14597"/>
          <a:stretch>
            <a:fillRect/>
          </a:stretch>
        </p:blipFill>
        <p:spPr>
          <a:xfrm>
            <a:off x="549275" y="1960563"/>
            <a:ext cx="8042275" cy="4279900"/>
          </a:xfrm>
        </p:spPr>
      </p:pic>
    </p:spTree>
    <p:extLst>
      <p:ext uri="{BB962C8B-B14F-4D97-AF65-F5344CB8AC3E}">
        <p14:creationId xmlns:p14="http://schemas.microsoft.com/office/powerpoint/2010/main" val="25007468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1035</TotalTime>
  <Words>2066</Words>
  <Application>Microsoft Macintosh PowerPoint</Application>
  <PresentationFormat>On-screen Show (4:3)</PresentationFormat>
  <Paragraphs>125</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Breeze</vt:lpstr>
      <vt:lpstr>PERSONALIZED MEDICINE  Health Care Focus for the Future </vt:lpstr>
      <vt:lpstr>Personalized Medicine</vt:lpstr>
      <vt:lpstr>PM - Background</vt:lpstr>
      <vt:lpstr>PowerPoint Presentation</vt:lpstr>
      <vt:lpstr>PM - Background</vt:lpstr>
      <vt:lpstr>PM - Methods</vt:lpstr>
      <vt:lpstr>PM – Mutation to Disease</vt:lpstr>
      <vt:lpstr>PM – Mutation to Disease</vt:lpstr>
      <vt:lpstr>PM – Disease Risk Assessment</vt:lpstr>
      <vt:lpstr>PM – Advantages</vt:lpstr>
      <vt:lpstr>PM – Disease &amp; Intervention</vt:lpstr>
      <vt:lpstr>PM – Pharmacogenomics</vt:lpstr>
      <vt:lpstr>PM – Preventive Care</vt:lpstr>
      <vt:lpstr>PM – Preventive Care</vt:lpstr>
      <vt:lpstr>PM – Drug Development</vt:lpstr>
      <vt:lpstr>PM – Drug Development</vt:lpstr>
      <vt:lpstr>PM – Drug Development</vt:lpstr>
      <vt:lpstr>PM – Cancer Genomics</vt:lpstr>
      <vt:lpstr>PM – Cancer Genomics</vt:lpstr>
      <vt:lpstr>PM - Challenges</vt:lpstr>
      <vt:lpstr>Regulatory Oversight</vt:lpstr>
      <vt:lpstr>Intellectual Property Rights</vt:lpstr>
      <vt:lpstr>Reimbursement Policies</vt:lpstr>
      <vt:lpstr>Patient Privacy &amp; Confidentiality</vt:lpstr>
      <vt:lpstr>Regenerative Medicine</vt:lpstr>
      <vt:lpstr>Regenerative Medicine</vt:lpstr>
      <vt:lpstr>Summary</vt:lpstr>
      <vt:lpstr>Thank You for Your Attention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PERSONALIZED MEDICINE Health Care Focus for the Future </dc:title>
  <dc:creator>Vincent Gallicchio</dc:creator>
  <cp:lastModifiedBy>Vincent Gallicchio</cp:lastModifiedBy>
  <cp:revision>71</cp:revision>
  <dcterms:created xsi:type="dcterms:W3CDTF">2014-10-12T20:53:43Z</dcterms:created>
  <dcterms:modified xsi:type="dcterms:W3CDTF">2016-09-19T12:49:14Z</dcterms:modified>
</cp:coreProperties>
</file>