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notesSlides/notesSlide1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78" r:id="rId2"/>
    <p:sldId id="305" r:id="rId3"/>
    <p:sldId id="306" r:id="rId4"/>
    <p:sldId id="348" r:id="rId5"/>
    <p:sldId id="347" r:id="rId6"/>
    <p:sldId id="344" r:id="rId7"/>
    <p:sldId id="345" r:id="rId8"/>
    <p:sldId id="346" r:id="rId9"/>
    <p:sldId id="338" r:id="rId10"/>
    <p:sldId id="339" r:id="rId11"/>
    <p:sldId id="340" r:id="rId12"/>
    <p:sldId id="341" r:id="rId13"/>
    <p:sldId id="342" r:id="rId14"/>
    <p:sldId id="343" r:id="rId15"/>
    <p:sldId id="335" r:id="rId16"/>
    <p:sldId id="309" r:id="rId17"/>
    <p:sldId id="266" r:id="rId18"/>
    <p:sldId id="355" r:id="rId19"/>
    <p:sldId id="269" r:id="rId20"/>
    <p:sldId id="270" r:id="rId21"/>
    <p:sldId id="271" r:id="rId22"/>
    <p:sldId id="274" r:id="rId23"/>
    <p:sldId id="275" r:id="rId24"/>
    <p:sldId id="353" r:id="rId25"/>
    <p:sldId id="299" r:id="rId26"/>
    <p:sldId id="298" r:id="rId27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7C80"/>
    <a:srgbClr val="66FF33"/>
    <a:srgbClr val="FF0066"/>
    <a:srgbClr val="003366"/>
    <a:srgbClr val="008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24" autoAdjust="0"/>
    <p:restoredTop sz="94627" autoAdjust="0"/>
  </p:normalViewPr>
  <p:slideViewPr>
    <p:cSldViewPr>
      <p:cViewPr varScale="1">
        <p:scale>
          <a:sx n="77" d="100"/>
          <a:sy n="77" d="100"/>
        </p:scale>
        <p:origin x="66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UBF%20project\UBF-RT-27-12-11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E:\UBF%20project\UBF-RT-27-12-11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E:\UBF%20project\UBF-RT-27-12-11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E:\UBF%20project\25-1-12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E:\UBF%20project\25-1-12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E:\UBF%20project\25-1-12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llavi%20Rajput\Downloads\TRANSFORMATION%20QUANTITATION%20(3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icha\virology\HBx+B23\rDNA%20promoter%20activity%20(npm+X0)\rDNA%20promoter%20X0+NPm%20mutants%206-3-1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D:\richa\virology\HBx+B23\Colony%20formation%20assay%207-8-14\No.%20of%20foc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3449607321788515"/>
          <c:y val="8.9148151883384763E-2"/>
          <c:w val="0.72937389269132125"/>
          <c:h val="0.51033816246382924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Sheet2!$I$47:$I$48</c:f>
                <c:numCache>
                  <c:formatCode>General</c:formatCode>
                  <c:ptCount val="2"/>
                  <c:pt idx="0">
                    <c:v>0.15537443367835985</c:v>
                  </c:pt>
                  <c:pt idx="1">
                    <c:v>0.24011999407614923</c:v>
                  </c:pt>
                </c:numCache>
              </c:numRef>
            </c:plus>
            <c:minus>
              <c:numRef>
                <c:f>Sheet2!$I$47:$I$48</c:f>
                <c:numCache>
                  <c:formatCode>General</c:formatCode>
                  <c:ptCount val="2"/>
                  <c:pt idx="0">
                    <c:v>0.15537443367835985</c:v>
                  </c:pt>
                  <c:pt idx="1">
                    <c:v>0.24011999407614923</c:v>
                  </c:pt>
                </c:numCache>
              </c:numRef>
            </c:minus>
          </c:errBars>
          <c:cat>
            <c:strRef>
              <c:f>Sheet2!$G$47:$G$48</c:f>
              <c:strCache>
                <c:ptCount val="2"/>
                <c:pt idx="0">
                  <c:v>IRES2-EGFP</c:v>
                </c:pt>
                <c:pt idx="1">
                  <c:v>X0-IRES2-EGFP</c:v>
                </c:pt>
              </c:strCache>
            </c:strRef>
          </c:cat>
          <c:val>
            <c:numRef>
              <c:f>Sheet2!$H$47:$H$48</c:f>
              <c:numCache>
                <c:formatCode>General</c:formatCode>
                <c:ptCount val="2"/>
                <c:pt idx="0">
                  <c:v>1</c:v>
                </c:pt>
                <c:pt idx="1">
                  <c:v>1.6392189225215608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154832"/>
        <c:axId val="651153744"/>
      </c:barChart>
      <c:catAx>
        <c:axId val="651154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000" b="1">
                <a:noFill/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53744"/>
        <c:crosses val="autoZero"/>
        <c:auto val="1"/>
        <c:lblAlgn val="ctr"/>
        <c:lblOffset val="100"/>
        <c:noMultiLvlLbl val="0"/>
      </c:catAx>
      <c:valAx>
        <c:axId val="6511537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8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548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32649599869292978"/>
          <c:y val="9.42486596329946E-2"/>
          <c:w val="0.40812630076783996"/>
          <c:h val="0.61324391276257728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Sheet2!$C$11:$C$12</c:f>
                <c:numCache>
                  <c:formatCode>General</c:formatCode>
                  <c:ptCount val="2"/>
                  <c:pt idx="0">
                    <c:v>0.33499223884773011</c:v>
                  </c:pt>
                  <c:pt idx="1">
                    <c:v>0.37334205045455154</c:v>
                  </c:pt>
                </c:numCache>
              </c:numRef>
            </c:plus>
            <c:minus>
              <c:numRef>
                <c:f>Sheet2!$C$11:$C$12</c:f>
                <c:numCache>
                  <c:formatCode>General</c:formatCode>
                  <c:ptCount val="2"/>
                  <c:pt idx="0">
                    <c:v>0.33499223884773011</c:v>
                  </c:pt>
                  <c:pt idx="1">
                    <c:v>0.37334205045455154</c:v>
                  </c:pt>
                </c:numCache>
              </c:numRef>
            </c:minus>
          </c:errBars>
          <c:cat>
            <c:strRef>
              <c:f>Sheet2!$A$11:$A$12</c:f>
              <c:strCache>
                <c:ptCount val="2"/>
                <c:pt idx="0">
                  <c:v>IR2-EGFP</c:v>
                </c:pt>
                <c:pt idx="1">
                  <c:v>X0-IR2-EGFP</c:v>
                </c:pt>
              </c:strCache>
            </c:strRef>
          </c:cat>
          <c:val>
            <c:numRef>
              <c:f>Sheet2!$B$11:$B$12</c:f>
              <c:numCache>
                <c:formatCode>General</c:formatCode>
                <c:ptCount val="2"/>
                <c:pt idx="0">
                  <c:v>1</c:v>
                </c:pt>
                <c:pt idx="1">
                  <c:v>3.5302915897054135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146128"/>
        <c:axId val="651154288"/>
      </c:barChart>
      <c:catAx>
        <c:axId val="651146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noFill/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54288"/>
        <c:crosses val="autoZero"/>
        <c:auto val="1"/>
        <c:lblAlgn val="ctr"/>
        <c:lblOffset val="100"/>
        <c:noMultiLvlLbl val="0"/>
      </c:catAx>
      <c:valAx>
        <c:axId val="6511542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8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4612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1973599227782032"/>
          <c:y val="5.8078661332829566E-2"/>
          <c:w val="0.58026400772217968"/>
          <c:h val="0.77553021777801434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Sheet2!$F$30:$F$31</c:f>
                <c:numCache>
                  <c:formatCode>General</c:formatCode>
                  <c:ptCount val="2"/>
                  <c:pt idx="0">
                    <c:v>5.4372174256078279E-2</c:v>
                  </c:pt>
                  <c:pt idx="1">
                    <c:v>0.25465270467835388</c:v>
                  </c:pt>
                </c:numCache>
              </c:numRef>
            </c:plus>
            <c:minus>
              <c:numRef>
                <c:f>Sheet2!$F$30:$F$31</c:f>
                <c:numCache>
                  <c:formatCode>General</c:formatCode>
                  <c:ptCount val="2"/>
                  <c:pt idx="0">
                    <c:v>5.4372174256078279E-2</c:v>
                  </c:pt>
                  <c:pt idx="1">
                    <c:v>0.25465270467835388</c:v>
                  </c:pt>
                </c:numCache>
              </c:numRef>
            </c:minus>
          </c:errBars>
          <c:cat>
            <c:strRef>
              <c:f>Sheet2!$A$36:$A$37</c:f>
              <c:strCache>
                <c:ptCount val="2"/>
                <c:pt idx="0">
                  <c:v>HepG2</c:v>
                </c:pt>
                <c:pt idx="1">
                  <c:v>HepG2215</c:v>
                </c:pt>
              </c:strCache>
            </c:strRef>
          </c:cat>
          <c:val>
            <c:numRef>
              <c:f>Sheet2!$B$36:$B$37</c:f>
              <c:numCache>
                <c:formatCode>General</c:formatCode>
                <c:ptCount val="2"/>
                <c:pt idx="0">
                  <c:v>1</c:v>
                </c:pt>
                <c:pt idx="1">
                  <c:v>1.52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151568"/>
        <c:axId val="651147760"/>
      </c:barChart>
      <c:catAx>
        <c:axId val="651151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noFill/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47760"/>
        <c:crosses val="autoZero"/>
        <c:auto val="1"/>
        <c:lblAlgn val="ctr"/>
        <c:lblOffset val="100"/>
        <c:noMultiLvlLbl val="0"/>
      </c:catAx>
      <c:valAx>
        <c:axId val="65114776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000" b="0">
                    <a:latin typeface="Arial" pitchFamily="34" charset="0"/>
                    <a:cs typeface="Arial" pitchFamily="34" charset="0"/>
                  </a:rPr>
                  <a:t>Relative expression of UBF mRNA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8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5156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6724847447841257E-2"/>
          <c:y val="0.15161689301968131"/>
          <c:w val="0.69677172286922973"/>
          <c:h val="0.61081862767802453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Sheet2!$C$9:$C$10</c:f>
                <c:numCache>
                  <c:formatCode>General</c:formatCode>
                  <c:ptCount val="2"/>
                  <c:pt idx="0">
                    <c:v>0.25402548164178107</c:v>
                  </c:pt>
                  <c:pt idx="1">
                    <c:v>1.4360500914229613</c:v>
                  </c:pt>
                </c:numCache>
              </c:numRef>
            </c:plus>
            <c:minus>
              <c:numRef>
                <c:f>Sheet2!$C$9:$C$10</c:f>
                <c:numCache>
                  <c:formatCode>General</c:formatCode>
                  <c:ptCount val="2"/>
                  <c:pt idx="0">
                    <c:v>0.25402548164178107</c:v>
                  </c:pt>
                  <c:pt idx="1">
                    <c:v>1.4360500914229613</c:v>
                  </c:pt>
                </c:numCache>
              </c:numRef>
            </c:minus>
          </c:errBars>
          <c:cat>
            <c:strRef>
              <c:f>Sheet2!$A$9:$A$10</c:f>
              <c:strCache>
                <c:ptCount val="2"/>
                <c:pt idx="0">
                  <c:v>Blc6</c:v>
                </c:pt>
                <c:pt idx="1">
                  <c:v>X15-myc</c:v>
                </c:pt>
              </c:strCache>
            </c:strRef>
          </c:cat>
          <c:val>
            <c:numRef>
              <c:f>Sheet2!$B$9:$B$10</c:f>
              <c:numCache>
                <c:formatCode>General</c:formatCode>
                <c:ptCount val="2"/>
                <c:pt idx="0">
                  <c:v>1.0196029914764126</c:v>
                </c:pt>
                <c:pt idx="1">
                  <c:v>6.6230619540969711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145584"/>
        <c:axId val="651148848"/>
      </c:barChart>
      <c:catAx>
        <c:axId val="651145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000" b="1">
                <a:noFill/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48848"/>
        <c:crosses val="autoZero"/>
        <c:auto val="1"/>
        <c:lblAlgn val="ctr"/>
        <c:lblOffset val="100"/>
        <c:noMultiLvlLbl val="0"/>
      </c:catAx>
      <c:valAx>
        <c:axId val="651148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8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455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167067658209392"/>
          <c:y val="5.1400554097404488E-2"/>
          <c:w val="0.66462561971420253"/>
          <c:h val="0.73539734616506269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Sheet2!$H$31:$H$32</c:f>
                <c:numCache>
                  <c:formatCode>General</c:formatCode>
                  <c:ptCount val="2"/>
                  <c:pt idx="0">
                    <c:v>0.3472578946391362</c:v>
                  </c:pt>
                  <c:pt idx="1">
                    <c:v>0.45050700906187741</c:v>
                  </c:pt>
                </c:numCache>
              </c:numRef>
            </c:plus>
            <c:minus>
              <c:numRef>
                <c:f>Sheet2!$H$31:$H$32</c:f>
                <c:numCache>
                  <c:formatCode>General</c:formatCode>
                  <c:ptCount val="2"/>
                  <c:pt idx="0">
                    <c:v>0.3472578946391362</c:v>
                  </c:pt>
                  <c:pt idx="1">
                    <c:v>0.45050700906187741</c:v>
                  </c:pt>
                </c:numCache>
              </c:numRef>
            </c:minus>
          </c:errBars>
          <c:cat>
            <c:strRef>
              <c:f>Sheet2!$F$31:$F$32</c:f>
              <c:strCache>
                <c:ptCount val="2"/>
                <c:pt idx="0">
                  <c:v>C57/Blc6</c:v>
                </c:pt>
                <c:pt idx="1">
                  <c:v>X15-myc</c:v>
                </c:pt>
              </c:strCache>
            </c:strRef>
          </c:cat>
          <c:val>
            <c:numRef>
              <c:f>Sheet2!$G$31:$G$32</c:f>
              <c:numCache>
                <c:formatCode>General</c:formatCode>
                <c:ptCount val="2"/>
                <c:pt idx="0">
                  <c:v>1</c:v>
                </c:pt>
                <c:pt idx="1">
                  <c:v>4.4082189638147504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153200"/>
        <c:axId val="651156464"/>
      </c:barChart>
      <c:catAx>
        <c:axId val="651153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000" b="1">
                <a:noFill/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56464"/>
        <c:crosses val="autoZero"/>
        <c:auto val="1"/>
        <c:lblAlgn val="ctr"/>
        <c:lblOffset val="100"/>
        <c:noMultiLvlLbl val="0"/>
      </c:catAx>
      <c:valAx>
        <c:axId val="6511564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532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7559443201895483"/>
          <c:y val="0.12973456227893612"/>
          <c:w val="0.69853937518510578"/>
          <c:h val="0.6230840558494507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 w="12700"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Sheet2!$I$50:$I$51</c:f>
                <c:numCache>
                  <c:formatCode>General</c:formatCode>
                  <c:ptCount val="2"/>
                  <c:pt idx="0">
                    <c:v>0.46355247997111976</c:v>
                  </c:pt>
                  <c:pt idx="1">
                    <c:v>0.40814404701143209</c:v>
                  </c:pt>
                </c:numCache>
              </c:numRef>
            </c:plus>
            <c:minus>
              <c:numRef>
                <c:f>Sheet2!$I$50:$I$51</c:f>
                <c:numCache>
                  <c:formatCode>General</c:formatCode>
                  <c:ptCount val="2"/>
                  <c:pt idx="0">
                    <c:v>0.46355247997111976</c:v>
                  </c:pt>
                  <c:pt idx="1">
                    <c:v>0.40814404701143209</c:v>
                  </c:pt>
                </c:numCache>
              </c:numRef>
            </c:minus>
          </c:errBars>
          <c:cat>
            <c:strRef>
              <c:f>Sheet2!$G$50:$G$51</c:f>
              <c:strCache>
                <c:ptCount val="2"/>
                <c:pt idx="0">
                  <c:v>C57/Blc6</c:v>
                </c:pt>
                <c:pt idx="1">
                  <c:v>X15-myc</c:v>
                </c:pt>
              </c:strCache>
            </c:strRef>
          </c:cat>
          <c:val>
            <c:numRef>
              <c:f>Sheet2!$H$50:$H$51</c:f>
              <c:numCache>
                <c:formatCode>General</c:formatCode>
                <c:ptCount val="2"/>
                <c:pt idx="0">
                  <c:v>1</c:v>
                </c:pt>
                <c:pt idx="1">
                  <c:v>7.2678947744980498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1157008"/>
        <c:axId val="651157552"/>
      </c:barChart>
      <c:catAx>
        <c:axId val="651157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000" b="1">
                <a:noFill/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57552"/>
        <c:crosses val="autoZero"/>
        <c:auto val="1"/>
        <c:lblAlgn val="ctr"/>
        <c:lblOffset val="100"/>
        <c:noMultiLvlLbl val="0"/>
      </c:catAx>
      <c:valAx>
        <c:axId val="651157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8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5115700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12049951302092"/>
          <c:y val="5.1232758453130092E-2"/>
          <c:w val="0.67017870368611965"/>
          <c:h val="0.83832929131195832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Sheet1!$C$8:$C$11</c:f>
                <c:numCache>
                  <c:formatCode>General</c:formatCode>
                  <c:ptCount val="4"/>
                  <c:pt idx="0">
                    <c:v>1.0891739989551723</c:v>
                  </c:pt>
                  <c:pt idx="1">
                    <c:v>2.2273751367921824</c:v>
                  </c:pt>
                  <c:pt idx="2">
                    <c:v>2.5</c:v>
                  </c:pt>
                  <c:pt idx="3">
                    <c:v>3.2414862846128698</c:v>
                  </c:pt>
                </c:numCache>
              </c:numRef>
            </c:plus>
            <c:minus>
              <c:numRef>
                <c:f>Sheet1!$C$8:$C$11</c:f>
                <c:numCache>
                  <c:formatCode>General</c:formatCode>
                  <c:ptCount val="4"/>
                  <c:pt idx="0">
                    <c:v>1.0891739989551723</c:v>
                  </c:pt>
                  <c:pt idx="1">
                    <c:v>2.2273751367921824</c:v>
                  </c:pt>
                  <c:pt idx="2">
                    <c:v>2.5</c:v>
                  </c:pt>
                  <c:pt idx="3">
                    <c:v>3.2414862846128698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Sheet1!$A$8:$A$11</c:f>
              <c:strCache>
                <c:ptCount val="4"/>
                <c:pt idx="0">
                  <c:v>Vector</c:v>
                </c:pt>
                <c:pt idx="1">
                  <c:v>HBx</c:v>
                </c:pt>
                <c:pt idx="2">
                  <c:v>UBF</c:v>
                </c:pt>
                <c:pt idx="3">
                  <c:v>HBx + UBF</c:v>
                </c:pt>
              </c:strCache>
            </c:strRef>
          </c:cat>
          <c:val>
            <c:numRef>
              <c:f>Sheet1!$B$8:$B$11</c:f>
              <c:numCache>
                <c:formatCode>General</c:formatCode>
                <c:ptCount val="4"/>
                <c:pt idx="0">
                  <c:v>40.11</c:v>
                </c:pt>
                <c:pt idx="1">
                  <c:v>62.589999999999996</c:v>
                </c:pt>
                <c:pt idx="2">
                  <c:v>60</c:v>
                </c:pt>
                <c:pt idx="3">
                  <c:v>77.366666666666674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1158640"/>
        <c:axId val="690392368"/>
      </c:barChart>
      <c:catAx>
        <c:axId val="65115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90392368"/>
        <c:crosses val="autoZero"/>
        <c:auto val="1"/>
        <c:lblAlgn val="ctr"/>
        <c:lblOffset val="100"/>
        <c:noMultiLvlLbl val="0"/>
      </c:catAx>
      <c:valAx>
        <c:axId val="69039236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Relative </a:t>
                </a:r>
                <a:r>
                  <a:rPr lang="en-US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BrdU</a:t>
                </a:r>
                <a:r>
                  <a:rPr lang="en-US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positive cells (%)</a:t>
                </a:r>
              </a:p>
            </c:rich>
          </c:tx>
          <c:layout>
            <c:manualLayout>
              <c:xMode val="edge"/>
              <c:yMode val="edge"/>
              <c:x val="7.1970653124263428E-2"/>
              <c:y val="0.111759293317994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5115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887431947561097"/>
          <c:y val="5.4624467538520613E-2"/>
          <c:w val="0.68599775807070518"/>
          <c:h val="0.69611084879457841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Sheet1!$C$9:$C$12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1.920286436967152</c:v>
                  </c:pt>
                  <c:pt idx="2">
                    <c:v>1.920286436967152</c:v>
                  </c:pt>
                  <c:pt idx="3">
                    <c:v>1.920286436967152</c:v>
                  </c:pt>
                </c:numCache>
              </c:numRef>
            </c:plus>
            <c:minus>
              <c:numRef>
                <c:f>Sheet1!$C$9:$C$12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1.920286436967152</c:v>
                  </c:pt>
                  <c:pt idx="2">
                    <c:v>1.920286436967152</c:v>
                  </c:pt>
                  <c:pt idx="3">
                    <c:v>1.920286436967152</c:v>
                  </c:pt>
                </c:numCache>
              </c:numRef>
            </c:minus>
          </c:errBars>
          <c:cat>
            <c:strRef>
              <c:f>Sheet1!$A$9:$A$12</c:f>
              <c:strCache>
                <c:ptCount val="4"/>
                <c:pt idx="0">
                  <c:v>Vector</c:v>
                </c:pt>
                <c:pt idx="1">
                  <c:v>HBx</c:v>
                </c:pt>
                <c:pt idx="2">
                  <c:v>UBF</c:v>
                </c:pt>
                <c:pt idx="3">
                  <c:v>HBx+UBF</c:v>
                </c:pt>
              </c:strCache>
            </c:strRef>
          </c:cat>
          <c:val>
            <c:numRef>
              <c:f>Sheet1!$B$9:$B$12</c:f>
              <c:numCache>
                <c:formatCode>General</c:formatCode>
                <c:ptCount val="4"/>
                <c:pt idx="0">
                  <c:v>0</c:v>
                </c:pt>
                <c:pt idx="1">
                  <c:v>17.25</c:v>
                </c:pt>
                <c:pt idx="2">
                  <c:v>13.25</c:v>
                </c:pt>
                <c:pt idx="3">
                  <c:v>24.75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0395088"/>
        <c:axId val="690391824"/>
      </c:barChart>
      <c:catAx>
        <c:axId val="690395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690391824"/>
        <c:crosses val="autoZero"/>
        <c:auto val="1"/>
        <c:lblAlgn val="ctr"/>
        <c:lblOffset val="100"/>
        <c:noMultiLvlLbl val="0"/>
      </c:catAx>
      <c:valAx>
        <c:axId val="6903918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colonies per million cells</a:t>
                </a:r>
              </a:p>
            </c:rich>
          </c:tx>
          <c:layout>
            <c:manualLayout>
              <c:xMode val="edge"/>
              <c:yMode val="edge"/>
              <c:x val="0.10854960354370355"/>
              <c:y val="4.6421198678183041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800" b="1"/>
            </a:pPr>
            <a:endParaRPr lang="en-US"/>
          </a:p>
        </c:txPr>
        <c:crossAx val="690395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="1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602468666009735"/>
          <c:y val="5.729406692731949E-2"/>
          <c:w val="0.78196895631704966"/>
          <c:h val="0.7106668747924123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Sheet1!$Q$5:$Q$12</c:f>
                <c:numCache>
                  <c:formatCode>General</c:formatCode>
                  <c:ptCount val="8"/>
                  <c:pt idx="0">
                    <c:v>5.9328432961117006E-2</c:v>
                  </c:pt>
                  <c:pt idx="1">
                    <c:v>0.14087221219450341</c:v>
                  </c:pt>
                  <c:pt idx="2">
                    <c:v>2.5735812186093551E-2</c:v>
                  </c:pt>
                  <c:pt idx="3">
                    <c:v>0.31999678435227075</c:v>
                  </c:pt>
                  <c:pt idx="4">
                    <c:v>0.18901870830343859</c:v>
                  </c:pt>
                  <c:pt idx="5">
                    <c:v>0.36443773876767976</c:v>
                  </c:pt>
                  <c:pt idx="6">
                    <c:v>5.190039839242714E-2</c:v>
                  </c:pt>
                </c:numCache>
              </c:numRef>
            </c:plus>
            <c:minus>
              <c:numRef>
                <c:f>Sheet1!$Q$5:$Q$12</c:f>
                <c:numCache>
                  <c:formatCode>General</c:formatCode>
                  <c:ptCount val="8"/>
                  <c:pt idx="0">
                    <c:v>5.9328432961117006E-2</c:v>
                  </c:pt>
                  <c:pt idx="1">
                    <c:v>0.14087221219450341</c:v>
                  </c:pt>
                  <c:pt idx="2">
                    <c:v>2.5735812186093551E-2</c:v>
                  </c:pt>
                  <c:pt idx="3">
                    <c:v>0.31999678435227075</c:v>
                  </c:pt>
                  <c:pt idx="4">
                    <c:v>0.18901870830343859</c:v>
                  </c:pt>
                  <c:pt idx="5">
                    <c:v>0.36443773876767976</c:v>
                  </c:pt>
                  <c:pt idx="6">
                    <c:v>5.190039839242714E-2</c:v>
                  </c:pt>
                </c:numCache>
              </c:numRef>
            </c:minus>
          </c:errBars>
          <c:cat>
            <c:strRef>
              <c:f>Sheet1!$O$5:$O$11</c:f>
              <c:strCache>
                <c:ptCount val="7"/>
                <c:pt idx="0">
                  <c:v>vector</c:v>
                </c:pt>
                <c:pt idx="1">
                  <c:v>HBx</c:v>
                </c:pt>
                <c:pt idx="2">
                  <c:v>V + NPM</c:v>
                </c:pt>
                <c:pt idx="3">
                  <c:v>NPM</c:v>
                </c:pt>
                <c:pt idx="4">
                  <c:v>NPM C1</c:v>
                </c:pt>
                <c:pt idx="5">
                  <c:v>NPM C2</c:v>
                </c:pt>
                <c:pt idx="6">
                  <c:v>NPM C3</c:v>
                </c:pt>
              </c:strCache>
            </c:strRef>
          </c:cat>
          <c:val>
            <c:numRef>
              <c:f>Sheet1!$P$5:$P$11</c:f>
              <c:numCache>
                <c:formatCode>General</c:formatCode>
                <c:ptCount val="7"/>
                <c:pt idx="0">
                  <c:v>0.99999999387582494</c:v>
                </c:pt>
                <c:pt idx="1">
                  <c:v>1.9539320447378496</c:v>
                </c:pt>
                <c:pt idx="2">
                  <c:v>1.2881137525656368</c:v>
                </c:pt>
                <c:pt idx="3">
                  <c:v>3.3316149214732107</c:v>
                </c:pt>
                <c:pt idx="4">
                  <c:v>2.4465750960946866</c:v>
                </c:pt>
                <c:pt idx="5">
                  <c:v>2.0428758293509888</c:v>
                </c:pt>
                <c:pt idx="6">
                  <c:v>1.7086819189229772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0384752"/>
        <c:axId val="690392912"/>
      </c:barChart>
      <c:catAx>
        <c:axId val="690384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90392912"/>
        <c:crosses val="autoZero"/>
        <c:auto val="1"/>
        <c:lblAlgn val="ctr"/>
        <c:lblOffset val="100"/>
        <c:noMultiLvlLbl val="0"/>
      </c:catAx>
      <c:valAx>
        <c:axId val="6903929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>
                    <a:latin typeface="Arial" pitchFamily="34" charset="0"/>
                    <a:cs typeface="Arial" pitchFamily="34" charset="0"/>
                  </a:defRPr>
                </a:pPr>
                <a:r>
                  <a:rPr lang="en-US" sz="1000" dirty="0" smtClean="0">
                    <a:latin typeface="Arial" pitchFamily="34" charset="0"/>
                    <a:cs typeface="Arial" pitchFamily="34" charset="0"/>
                  </a:rPr>
                  <a:t>Relative </a:t>
                </a:r>
                <a:r>
                  <a:rPr lang="en-US" sz="1000" baseline="0" dirty="0" smtClean="0">
                    <a:latin typeface="Arial" pitchFamily="34" charset="0"/>
                    <a:cs typeface="Arial" pitchFamily="34" charset="0"/>
                  </a:rPr>
                  <a:t>Luciferase </a:t>
                </a:r>
                <a:r>
                  <a:rPr lang="en-US" sz="1000" baseline="0" dirty="0">
                    <a:latin typeface="Arial" pitchFamily="34" charset="0"/>
                    <a:cs typeface="Arial" pitchFamily="34" charset="0"/>
                  </a:rPr>
                  <a:t>Activity</a:t>
                </a: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2.322776117481062E-2"/>
              <c:y val="5.6409510094685478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903847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561175374250856"/>
          <c:y val="5.5170190319978718E-2"/>
          <c:w val="0.65170690872943204"/>
          <c:h val="0.6135872179475664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Sheet1!$R$9:$R$12</c:f>
                <c:numCache>
                  <c:formatCode>General</c:formatCode>
                  <c:ptCount val="4"/>
                  <c:pt idx="0">
                    <c:v>0.5</c:v>
                  </c:pt>
                  <c:pt idx="1">
                    <c:v>1.2909944487358056</c:v>
                  </c:pt>
                  <c:pt idx="2">
                    <c:v>3.5118845842842465</c:v>
                  </c:pt>
                  <c:pt idx="3">
                    <c:v>0.89973541084243502</c:v>
                  </c:pt>
                </c:numCache>
              </c:numRef>
            </c:plus>
            <c:minus>
              <c:numRef>
                <c:f>Sheet1!$R$9:$R$12</c:f>
                <c:numCache>
                  <c:formatCode>General</c:formatCode>
                  <c:ptCount val="4"/>
                  <c:pt idx="0">
                    <c:v>0.5</c:v>
                  </c:pt>
                  <c:pt idx="1">
                    <c:v>1.2909944487358056</c:v>
                  </c:pt>
                  <c:pt idx="2">
                    <c:v>3.5118845842842465</c:v>
                  </c:pt>
                  <c:pt idx="3">
                    <c:v>0.89973541084243502</c:v>
                  </c:pt>
                </c:numCache>
              </c:numRef>
            </c:minus>
            <c:spPr>
              <a:ln w="12700">
                <a:solidFill>
                  <a:schemeClr val="tx1"/>
                </a:solidFill>
              </a:ln>
            </c:spPr>
          </c:errBars>
          <c:cat>
            <c:strRef>
              <c:f>Sheet1!$P$9:$P$12</c:f>
              <c:strCache>
                <c:ptCount val="4"/>
                <c:pt idx="0">
                  <c:v>Vector</c:v>
                </c:pt>
                <c:pt idx="1">
                  <c:v>HBx</c:v>
                </c:pt>
                <c:pt idx="2">
                  <c:v>NPM + HBx</c:v>
                </c:pt>
                <c:pt idx="3">
                  <c:v>NPM C3 + HBx</c:v>
                </c:pt>
              </c:strCache>
            </c:strRef>
          </c:cat>
          <c:val>
            <c:numRef>
              <c:f>Sheet1!$Q$9:$Q$12</c:f>
              <c:numCache>
                <c:formatCode>General</c:formatCode>
                <c:ptCount val="4"/>
                <c:pt idx="0">
                  <c:v>3.25</c:v>
                </c:pt>
                <c:pt idx="1">
                  <c:v>17.5</c:v>
                </c:pt>
                <c:pt idx="2">
                  <c:v>25.5</c:v>
                </c:pt>
                <c:pt idx="3">
                  <c:v>7.1428571428571432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0385840"/>
        <c:axId val="690380944"/>
      </c:barChart>
      <c:catAx>
        <c:axId val="690385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 rot="-2700000"/>
          <a:lstStyle/>
          <a:p>
            <a:pPr>
              <a:defRPr/>
            </a:pPr>
            <a:endParaRPr lang="en-US"/>
          </a:p>
        </c:txPr>
        <c:crossAx val="690380944"/>
        <c:crosses val="autoZero"/>
        <c:auto val="1"/>
        <c:lblAlgn val="ctr"/>
        <c:lblOffset val="100"/>
        <c:noMultiLvlLbl val="0"/>
      </c:catAx>
      <c:valAx>
        <c:axId val="6903809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1"/>
                </a:pPr>
                <a:r>
                  <a:rPr lang="en-US" b="1"/>
                  <a:t>Number of Foci</a:t>
                </a:r>
              </a:p>
            </c:rich>
          </c:tx>
          <c:layout>
            <c:manualLayout>
              <c:xMode val="edge"/>
              <c:yMode val="edge"/>
              <c:x val="5.3212171153024478E-2"/>
              <c:y val="0.1953863671452833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crossAx val="690385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7586F-93D5-4ADA-A15F-800E601449CB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1519E-5A6B-4DB1-ACFD-9B5FEFAEC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59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56DD6-1664-41E0-B1CC-508096B39442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97FB5-E25C-43B7-B7F0-1565528B0F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02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97FB5-E25C-43B7-B7F0-1565528B0F2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694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97FB5-E25C-43B7-B7F0-1565528B0F2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433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 smtClean="0"/>
          </a:p>
          <a:p>
            <a:endParaRPr lang="en-GB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BE0050-D435-4F5F-B0DB-409313419230}" type="slidenum">
              <a:rPr lang="en-GB" smtClean="0"/>
              <a:pPr eaLnBrk="1" hangingPunct="1"/>
              <a:t>26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49444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294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7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06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69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73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72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05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09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079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60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3EE08-98A8-4927-A63D-151528311179}" type="datetimeFigureOut">
              <a:rPr lang="en-US" smtClean="0"/>
              <a:t>12/7/2015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1F320-9F76-4595-9871-3D699B92C3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24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mmtsb.scripps.edu/viper/RENDER/v_graph.php?vipPDB=1qg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wmf"/><Relationship Id="rId3" Type="http://schemas.openxmlformats.org/officeDocument/2006/relationships/chart" Target="../charts/chart2.xml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chart" Target="../charts/chart3.xml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chart" Target="../charts/chart5.xml"/><Relationship Id="rId7" Type="http://schemas.openxmlformats.org/officeDocument/2006/relationships/image" Target="../media/image3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35.jpg"/><Relationship Id="rId5" Type="http://schemas.openxmlformats.org/officeDocument/2006/relationships/image" Target="../media/image30.png"/><Relationship Id="rId10" Type="http://schemas.openxmlformats.org/officeDocument/2006/relationships/image" Target="../media/image34.jpeg"/><Relationship Id="rId4" Type="http://schemas.openxmlformats.org/officeDocument/2006/relationships/chart" Target="../charts/chart6.xml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1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18" Type="http://schemas.openxmlformats.org/officeDocument/2006/relationships/image" Target="../media/image6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12" Type="http://schemas.openxmlformats.org/officeDocument/2006/relationships/image" Target="../media/image57.jpeg"/><Relationship Id="rId17" Type="http://schemas.openxmlformats.org/officeDocument/2006/relationships/image" Target="../media/image62.jpeg"/><Relationship Id="rId2" Type="http://schemas.openxmlformats.org/officeDocument/2006/relationships/image" Target="../media/image47.jpeg"/><Relationship Id="rId16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png"/><Relationship Id="rId15" Type="http://schemas.openxmlformats.org/officeDocument/2006/relationships/image" Target="../media/image60.jpeg"/><Relationship Id="rId10" Type="http://schemas.openxmlformats.org/officeDocument/2006/relationships/image" Target="../media/image55.jpeg"/><Relationship Id="rId19" Type="http://schemas.openxmlformats.org/officeDocument/2006/relationships/image" Target="../media/image64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Relationship Id="rId1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microsoft.com/office/2007/relationships/hdphoto" Target="../media/hdphoto9.wdp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tiff"/><Relationship Id="rId11" Type="http://schemas.microsoft.com/office/2007/relationships/hdphoto" Target="../media/hdphoto8.wdp"/><Relationship Id="rId5" Type="http://schemas.openxmlformats.org/officeDocument/2006/relationships/image" Target="../media/image70.tiff"/><Relationship Id="rId10" Type="http://schemas.openxmlformats.org/officeDocument/2006/relationships/image" Target="../media/image74.png"/><Relationship Id="rId4" Type="http://schemas.microsoft.com/office/2007/relationships/hdphoto" Target="../media/hdphoto6.wdp"/><Relationship Id="rId9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.png"/><Relationship Id="rId18" Type="http://schemas.microsoft.com/office/2007/relationships/hdphoto" Target="../media/hdphoto17.wdp"/><Relationship Id="rId26" Type="http://schemas.microsoft.com/office/2007/relationships/hdphoto" Target="../media/hdphoto21.wdp"/><Relationship Id="rId39" Type="http://schemas.openxmlformats.org/officeDocument/2006/relationships/image" Target="../media/image95.png"/><Relationship Id="rId21" Type="http://schemas.openxmlformats.org/officeDocument/2006/relationships/image" Target="../media/image86.png"/><Relationship Id="rId34" Type="http://schemas.microsoft.com/office/2007/relationships/hdphoto" Target="../media/hdphoto25.wdp"/><Relationship Id="rId42" Type="http://schemas.microsoft.com/office/2007/relationships/hdphoto" Target="../media/hdphoto29.wdp"/><Relationship Id="rId47" Type="http://schemas.openxmlformats.org/officeDocument/2006/relationships/image" Target="../media/image99.png"/><Relationship Id="rId7" Type="http://schemas.openxmlformats.org/officeDocument/2006/relationships/image" Target="../media/image79.png"/><Relationship Id="rId2" Type="http://schemas.openxmlformats.org/officeDocument/2006/relationships/image" Target="../media/image76.png"/><Relationship Id="rId16" Type="http://schemas.microsoft.com/office/2007/relationships/hdphoto" Target="../media/hdphoto16.wdp"/><Relationship Id="rId29" Type="http://schemas.openxmlformats.org/officeDocument/2006/relationships/image" Target="../media/image90.png"/><Relationship Id="rId11" Type="http://schemas.openxmlformats.org/officeDocument/2006/relationships/image" Target="../media/image81.png"/><Relationship Id="rId24" Type="http://schemas.microsoft.com/office/2007/relationships/hdphoto" Target="../media/hdphoto20.wdp"/><Relationship Id="rId32" Type="http://schemas.microsoft.com/office/2007/relationships/hdphoto" Target="../media/hdphoto24.wdp"/><Relationship Id="rId37" Type="http://schemas.openxmlformats.org/officeDocument/2006/relationships/image" Target="../media/image94.png"/><Relationship Id="rId40" Type="http://schemas.microsoft.com/office/2007/relationships/hdphoto" Target="../media/hdphoto28.wdp"/><Relationship Id="rId45" Type="http://schemas.openxmlformats.org/officeDocument/2006/relationships/image" Target="../media/image98.png"/><Relationship Id="rId5" Type="http://schemas.microsoft.com/office/2007/relationships/hdphoto" Target="../media/hdphoto11.wdp"/><Relationship Id="rId15" Type="http://schemas.openxmlformats.org/officeDocument/2006/relationships/image" Target="../media/image83.png"/><Relationship Id="rId23" Type="http://schemas.openxmlformats.org/officeDocument/2006/relationships/image" Target="../media/image87.png"/><Relationship Id="rId28" Type="http://schemas.microsoft.com/office/2007/relationships/hdphoto" Target="../media/hdphoto22.wdp"/><Relationship Id="rId36" Type="http://schemas.microsoft.com/office/2007/relationships/hdphoto" Target="../media/hdphoto26.wdp"/><Relationship Id="rId49" Type="http://schemas.openxmlformats.org/officeDocument/2006/relationships/image" Target="../media/image100.png"/><Relationship Id="rId10" Type="http://schemas.microsoft.com/office/2007/relationships/hdphoto" Target="../media/hdphoto13.wdp"/><Relationship Id="rId19" Type="http://schemas.openxmlformats.org/officeDocument/2006/relationships/image" Target="../media/image85.png"/><Relationship Id="rId31" Type="http://schemas.openxmlformats.org/officeDocument/2006/relationships/image" Target="../media/image91.png"/><Relationship Id="rId44" Type="http://schemas.microsoft.com/office/2007/relationships/hdphoto" Target="../media/hdphoto30.wdp"/><Relationship Id="rId4" Type="http://schemas.openxmlformats.org/officeDocument/2006/relationships/image" Target="../media/image77.png"/><Relationship Id="rId9" Type="http://schemas.openxmlformats.org/officeDocument/2006/relationships/image" Target="../media/image80.png"/><Relationship Id="rId14" Type="http://schemas.microsoft.com/office/2007/relationships/hdphoto" Target="../media/hdphoto15.wdp"/><Relationship Id="rId22" Type="http://schemas.microsoft.com/office/2007/relationships/hdphoto" Target="../media/hdphoto19.wdp"/><Relationship Id="rId27" Type="http://schemas.openxmlformats.org/officeDocument/2006/relationships/image" Target="../media/image89.png"/><Relationship Id="rId30" Type="http://schemas.microsoft.com/office/2007/relationships/hdphoto" Target="../media/hdphoto23.wdp"/><Relationship Id="rId35" Type="http://schemas.openxmlformats.org/officeDocument/2006/relationships/image" Target="../media/image93.png"/><Relationship Id="rId43" Type="http://schemas.openxmlformats.org/officeDocument/2006/relationships/image" Target="../media/image97.png"/><Relationship Id="rId48" Type="http://schemas.microsoft.com/office/2007/relationships/hdphoto" Target="../media/hdphoto32.wdp"/><Relationship Id="rId8" Type="http://schemas.microsoft.com/office/2007/relationships/hdphoto" Target="../media/hdphoto12.wdp"/><Relationship Id="rId3" Type="http://schemas.microsoft.com/office/2007/relationships/hdphoto" Target="../media/hdphoto10.wdp"/><Relationship Id="rId12" Type="http://schemas.microsoft.com/office/2007/relationships/hdphoto" Target="../media/hdphoto14.wdp"/><Relationship Id="rId17" Type="http://schemas.openxmlformats.org/officeDocument/2006/relationships/image" Target="../media/image84.png"/><Relationship Id="rId25" Type="http://schemas.openxmlformats.org/officeDocument/2006/relationships/image" Target="../media/image88.png"/><Relationship Id="rId33" Type="http://schemas.openxmlformats.org/officeDocument/2006/relationships/image" Target="../media/image92.png"/><Relationship Id="rId38" Type="http://schemas.microsoft.com/office/2007/relationships/hdphoto" Target="../media/hdphoto27.wdp"/><Relationship Id="rId46" Type="http://schemas.microsoft.com/office/2007/relationships/hdphoto" Target="../media/hdphoto31.wdp"/><Relationship Id="rId20" Type="http://schemas.microsoft.com/office/2007/relationships/hdphoto" Target="../media/hdphoto18.wdp"/><Relationship Id="rId41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tiff"/><Relationship Id="rId3" Type="http://schemas.openxmlformats.org/officeDocument/2006/relationships/image" Target="../media/image106.tiff"/><Relationship Id="rId7" Type="http://schemas.openxmlformats.org/officeDocument/2006/relationships/image" Target="../media/image110.tiff"/><Relationship Id="rId2" Type="http://schemas.openxmlformats.org/officeDocument/2006/relationships/image" Target="../media/image10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tiff"/><Relationship Id="rId5" Type="http://schemas.openxmlformats.org/officeDocument/2006/relationships/image" Target="../media/image108.tiff"/><Relationship Id="rId10" Type="http://schemas.openxmlformats.org/officeDocument/2006/relationships/chart" Target="../charts/chart10.xml"/><Relationship Id="rId4" Type="http://schemas.openxmlformats.org/officeDocument/2006/relationships/image" Target="../media/image107.tiff"/><Relationship Id="rId9" Type="http://schemas.openxmlformats.org/officeDocument/2006/relationships/image" Target="../media/image112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eg"/><Relationship Id="rId5" Type="http://schemas.openxmlformats.org/officeDocument/2006/relationships/image" Target="../media/image2.png"/><Relationship Id="rId4" Type="http://schemas.openxmlformats.org/officeDocument/2006/relationships/image" Target="../media/image1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Vir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6763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800600"/>
            <a:ext cx="144621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569159" y="2590800"/>
            <a:ext cx="6399381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sz="2000" b="1" i="1" dirty="0" smtClean="0">
                <a:solidFill>
                  <a:srgbClr val="008000"/>
                </a:solidFill>
              </a:rPr>
              <a:t>Vijay Kumar, Ph.D.</a:t>
            </a:r>
          </a:p>
          <a:p>
            <a:pPr algn="ctr" eaLnBrk="1" hangingPunct="1">
              <a:defRPr/>
            </a:pPr>
            <a:r>
              <a:rPr lang="en-US" sz="1600" i="1" dirty="0" smtClean="0"/>
              <a:t>(vijay@icgeb.res.in</a:t>
            </a:r>
            <a:r>
              <a:rPr lang="en-US" sz="1600" i="1" dirty="0"/>
              <a:t>)</a:t>
            </a:r>
          </a:p>
          <a:p>
            <a:pPr algn="ctr" eaLnBrk="1" hangingPunct="1">
              <a:defRPr/>
            </a:pPr>
            <a:endParaRPr lang="en-US" sz="2000" b="1" dirty="0" smtClean="0">
              <a:solidFill>
                <a:srgbClr val="0000CC"/>
              </a:solidFill>
            </a:endParaRPr>
          </a:p>
          <a:p>
            <a:pPr algn="ctr" eaLnBrk="1" hangingPunct="1">
              <a:defRPr/>
            </a:pPr>
            <a:r>
              <a:rPr lang="en-US" b="1" dirty="0" smtClean="0">
                <a:solidFill>
                  <a:srgbClr val="0000CC"/>
                </a:solidFill>
                <a:latin typeface="+mj-lt"/>
              </a:rPr>
              <a:t>Scientist, Virology Group</a:t>
            </a:r>
          </a:p>
          <a:p>
            <a:pPr algn="ctr" eaLnBrk="1" hangingPunct="1">
              <a:defRPr/>
            </a:pPr>
            <a:r>
              <a:rPr lang="en-US" b="1" dirty="0" smtClean="0">
                <a:solidFill>
                  <a:srgbClr val="0000CC"/>
                </a:solidFill>
                <a:latin typeface="+mj-lt"/>
              </a:rPr>
              <a:t>International Centre for Genetic </a:t>
            </a:r>
            <a:r>
              <a:rPr lang="en-US" b="1" dirty="0" err="1" smtClean="0">
                <a:solidFill>
                  <a:srgbClr val="0000CC"/>
                </a:solidFill>
                <a:latin typeface="+mj-lt"/>
              </a:rPr>
              <a:t>Engg</a:t>
            </a:r>
            <a:r>
              <a:rPr lang="en-US" b="1" dirty="0" smtClean="0">
                <a:solidFill>
                  <a:srgbClr val="0000CC"/>
                </a:solidFill>
                <a:latin typeface="+mj-lt"/>
              </a:rPr>
              <a:t>. and Biotechnology (ICGEB)</a:t>
            </a:r>
          </a:p>
          <a:p>
            <a:pPr algn="ctr" eaLnBrk="1" hangingPunct="1">
              <a:defRPr/>
            </a:pPr>
            <a:r>
              <a:rPr lang="en-US" b="1" dirty="0" smtClean="0">
                <a:solidFill>
                  <a:srgbClr val="0000CC"/>
                </a:solidFill>
                <a:latin typeface="+mj-lt"/>
              </a:rPr>
              <a:t>New Delhi, India</a:t>
            </a: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6528076" y="6019800"/>
            <a:ext cx="2329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600" b="1" dirty="0" smtClean="0"/>
              <a:t>Virology-2015, Atlanta</a:t>
            </a:r>
            <a:endParaRPr lang="en-US" sz="1600" b="1" dirty="0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914400" y="566454"/>
            <a:ext cx="803598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400" b="1" dirty="0" smtClean="0">
                <a:solidFill>
                  <a:srgbClr val="C00000"/>
                </a:solidFill>
              </a:rPr>
              <a:t>The </a:t>
            </a:r>
            <a:r>
              <a:rPr lang="en-US" sz="2400" b="1" dirty="0" err="1" smtClean="0">
                <a:solidFill>
                  <a:srgbClr val="C00000"/>
                </a:solidFill>
              </a:rPr>
              <a:t>HBx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err="1">
                <a:solidFill>
                  <a:srgbClr val="C00000"/>
                </a:solidFill>
              </a:rPr>
              <a:t>oncoprotein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of hepatitis B virus promotes </a:t>
            </a:r>
          </a:p>
          <a:p>
            <a:pPr algn="ctr" eaLnBrk="1" hangingPunct="1"/>
            <a:r>
              <a:rPr lang="en-US" sz="2400" b="1" dirty="0" smtClean="0">
                <a:solidFill>
                  <a:srgbClr val="C00000"/>
                </a:solidFill>
              </a:rPr>
              <a:t>cell transformation by stimulating rDNA transcription </a:t>
            </a:r>
          </a:p>
          <a:p>
            <a:pPr algn="ctr" eaLnBrk="1" hangingPunct="1"/>
            <a:r>
              <a:rPr lang="en-US" sz="2400" b="1" dirty="0" smtClean="0">
                <a:solidFill>
                  <a:srgbClr val="C00000"/>
                </a:solidFill>
              </a:rPr>
              <a:t>and ribosome biogenesis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7123322" y="6324600"/>
            <a:ext cx="125867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b="1" dirty="0" smtClean="0">
                <a:solidFill>
                  <a:srgbClr val="C00000"/>
                </a:solidFill>
              </a:rPr>
              <a:t>07 Dec. 2015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9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19" descr="1qgt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82" y="1533828"/>
            <a:ext cx="1098714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Text Box 22"/>
          <p:cNvSpPr txBox="1">
            <a:spLocks noChangeArrowheads="1"/>
          </p:cNvSpPr>
          <p:nvPr/>
        </p:nvSpPr>
        <p:spPr bwMode="auto">
          <a:xfrm>
            <a:off x="107300" y="2519239"/>
            <a:ext cx="136768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1400" dirty="0" smtClean="0"/>
              <a:t>HBV </a:t>
            </a:r>
            <a:r>
              <a:rPr lang="en-US" sz="1000" dirty="0" smtClean="0"/>
              <a:t>(DNA </a:t>
            </a:r>
            <a:r>
              <a:rPr lang="en-US" sz="1000" dirty="0"/>
              <a:t>virus)</a:t>
            </a:r>
            <a:r>
              <a:rPr lang="en-US" sz="1400" dirty="0"/>
              <a:t>  </a:t>
            </a:r>
          </a:p>
        </p:txBody>
      </p:sp>
      <p:sp>
        <p:nvSpPr>
          <p:cNvPr id="7175" name="Line 28"/>
          <p:cNvSpPr>
            <a:spLocks noChangeShapeType="1"/>
          </p:cNvSpPr>
          <p:nvPr/>
        </p:nvSpPr>
        <p:spPr bwMode="auto">
          <a:xfrm flipV="1">
            <a:off x="4141788" y="2543175"/>
            <a:ext cx="1143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30"/>
          <p:cNvSpPr>
            <a:spLocks noChangeShapeType="1"/>
          </p:cNvSpPr>
          <p:nvPr/>
        </p:nvSpPr>
        <p:spPr bwMode="auto">
          <a:xfrm>
            <a:off x="4141788" y="3228975"/>
            <a:ext cx="10668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Rectangle 32"/>
          <p:cNvSpPr>
            <a:spLocks noChangeArrowheads="1"/>
          </p:cNvSpPr>
          <p:nvPr/>
        </p:nvSpPr>
        <p:spPr bwMode="auto">
          <a:xfrm>
            <a:off x="5529263" y="1905000"/>
            <a:ext cx="2459037" cy="889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33"/>
          <p:cNvSpPr>
            <a:spLocks noChangeArrowheads="1"/>
          </p:cNvSpPr>
          <p:nvPr/>
        </p:nvSpPr>
        <p:spPr bwMode="auto">
          <a:xfrm>
            <a:off x="5516563" y="2225675"/>
            <a:ext cx="2473325" cy="568325"/>
          </a:xfrm>
          <a:prstGeom prst="rect">
            <a:avLst/>
          </a:prstGeom>
          <a:solidFill>
            <a:srgbClr val="FF99FF">
              <a:alpha val="3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79" name="Group 34"/>
          <p:cNvGrpSpPr>
            <a:grpSpLocks/>
          </p:cNvGrpSpPr>
          <p:nvPr/>
        </p:nvGrpSpPr>
        <p:grpSpPr bwMode="auto">
          <a:xfrm>
            <a:off x="5916613" y="2620963"/>
            <a:ext cx="430212" cy="147637"/>
            <a:chOff x="2896" y="2945"/>
            <a:chExt cx="312" cy="109"/>
          </a:xfrm>
        </p:grpSpPr>
        <p:sp>
          <p:nvSpPr>
            <p:cNvPr id="7220" name="AutoShape 35"/>
            <p:cNvSpPr>
              <a:spLocks noChangeArrowheads="1"/>
            </p:cNvSpPr>
            <p:nvPr/>
          </p:nvSpPr>
          <p:spPr bwMode="auto">
            <a:xfrm rot="-5400000">
              <a:off x="2998" y="2843"/>
              <a:ext cx="108" cy="312"/>
            </a:xfrm>
            <a:prstGeom prst="flowChartDelay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21" name="Oval 36"/>
            <p:cNvSpPr>
              <a:spLocks noChangeArrowheads="1"/>
            </p:cNvSpPr>
            <p:nvPr/>
          </p:nvSpPr>
          <p:spPr bwMode="auto">
            <a:xfrm>
              <a:off x="2981" y="2973"/>
              <a:ext cx="81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0" name="AutoShape 37"/>
          <p:cNvSpPr>
            <a:spLocks noChangeArrowheads="1"/>
          </p:cNvSpPr>
          <p:nvPr/>
        </p:nvSpPr>
        <p:spPr bwMode="auto">
          <a:xfrm rot="16200000">
            <a:off x="6458744" y="2478882"/>
            <a:ext cx="146050" cy="430212"/>
          </a:xfrm>
          <a:prstGeom prst="flowChartDelay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Oval 38"/>
          <p:cNvSpPr>
            <a:spLocks noChangeArrowheads="1"/>
          </p:cNvSpPr>
          <p:nvPr/>
        </p:nvSpPr>
        <p:spPr bwMode="auto">
          <a:xfrm>
            <a:off x="6434138" y="2659063"/>
            <a:ext cx="111125" cy="1095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82" name="Group 39"/>
          <p:cNvGrpSpPr>
            <a:grpSpLocks/>
          </p:cNvGrpSpPr>
          <p:nvPr/>
        </p:nvGrpSpPr>
        <p:grpSpPr bwMode="auto">
          <a:xfrm>
            <a:off x="6757988" y="2620963"/>
            <a:ext cx="430212" cy="147637"/>
            <a:chOff x="2896" y="2945"/>
            <a:chExt cx="312" cy="109"/>
          </a:xfrm>
        </p:grpSpPr>
        <p:sp>
          <p:nvSpPr>
            <p:cNvPr id="7218" name="AutoShape 40"/>
            <p:cNvSpPr>
              <a:spLocks noChangeArrowheads="1"/>
            </p:cNvSpPr>
            <p:nvPr/>
          </p:nvSpPr>
          <p:spPr bwMode="auto">
            <a:xfrm rot="-5400000">
              <a:off x="2998" y="2843"/>
              <a:ext cx="108" cy="312"/>
            </a:xfrm>
            <a:prstGeom prst="flowChartDelay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19" name="Oval 41"/>
            <p:cNvSpPr>
              <a:spLocks noChangeArrowheads="1"/>
            </p:cNvSpPr>
            <p:nvPr/>
          </p:nvSpPr>
          <p:spPr bwMode="auto">
            <a:xfrm>
              <a:off x="2981" y="2973"/>
              <a:ext cx="81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83" name="Group 42"/>
          <p:cNvGrpSpPr>
            <a:grpSpLocks/>
          </p:cNvGrpSpPr>
          <p:nvPr/>
        </p:nvGrpSpPr>
        <p:grpSpPr bwMode="auto">
          <a:xfrm>
            <a:off x="7142163" y="2620963"/>
            <a:ext cx="430212" cy="147637"/>
            <a:chOff x="2896" y="2945"/>
            <a:chExt cx="312" cy="109"/>
          </a:xfrm>
        </p:grpSpPr>
        <p:sp>
          <p:nvSpPr>
            <p:cNvPr id="7216" name="AutoShape 43"/>
            <p:cNvSpPr>
              <a:spLocks noChangeArrowheads="1"/>
            </p:cNvSpPr>
            <p:nvPr/>
          </p:nvSpPr>
          <p:spPr bwMode="auto">
            <a:xfrm rot="-5400000">
              <a:off x="2998" y="2843"/>
              <a:ext cx="108" cy="312"/>
            </a:xfrm>
            <a:prstGeom prst="flowChartDelay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17" name="Oval 44"/>
            <p:cNvSpPr>
              <a:spLocks noChangeArrowheads="1"/>
            </p:cNvSpPr>
            <p:nvPr/>
          </p:nvSpPr>
          <p:spPr bwMode="auto">
            <a:xfrm>
              <a:off x="2981" y="2973"/>
              <a:ext cx="81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84" name="Group 45"/>
          <p:cNvGrpSpPr>
            <a:grpSpLocks/>
          </p:cNvGrpSpPr>
          <p:nvPr/>
        </p:nvGrpSpPr>
        <p:grpSpPr bwMode="auto">
          <a:xfrm>
            <a:off x="7540625" y="2620963"/>
            <a:ext cx="430213" cy="147637"/>
            <a:chOff x="2896" y="2945"/>
            <a:chExt cx="312" cy="109"/>
          </a:xfrm>
        </p:grpSpPr>
        <p:sp>
          <p:nvSpPr>
            <p:cNvPr id="7214" name="AutoShape 46"/>
            <p:cNvSpPr>
              <a:spLocks noChangeArrowheads="1"/>
            </p:cNvSpPr>
            <p:nvPr/>
          </p:nvSpPr>
          <p:spPr bwMode="auto">
            <a:xfrm rot="-5400000">
              <a:off x="2998" y="2843"/>
              <a:ext cx="108" cy="312"/>
            </a:xfrm>
            <a:prstGeom prst="flowChartDelay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15" name="Oval 47"/>
            <p:cNvSpPr>
              <a:spLocks noChangeArrowheads="1"/>
            </p:cNvSpPr>
            <p:nvPr/>
          </p:nvSpPr>
          <p:spPr bwMode="auto">
            <a:xfrm>
              <a:off x="2981" y="2973"/>
              <a:ext cx="81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85" name="Group 48"/>
          <p:cNvGrpSpPr>
            <a:grpSpLocks/>
          </p:cNvGrpSpPr>
          <p:nvPr/>
        </p:nvGrpSpPr>
        <p:grpSpPr bwMode="auto">
          <a:xfrm>
            <a:off x="5541963" y="2622550"/>
            <a:ext cx="430212" cy="147638"/>
            <a:chOff x="2896" y="2945"/>
            <a:chExt cx="312" cy="109"/>
          </a:xfrm>
        </p:grpSpPr>
        <p:sp>
          <p:nvSpPr>
            <p:cNvPr id="7212" name="AutoShape 49"/>
            <p:cNvSpPr>
              <a:spLocks noChangeArrowheads="1"/>
            </p:cNvSpPr>
            <p:nvPr/>
          </p:nvSpPr>
          <p:spPr bwMode="auto">
            <a:xfrm rot="-5400000">
              <a:off x="2998" y="2843"/>
              <a:ext cx="108" cy="312"/>
            </a:xfrm>
            <a:prstGeom prst="flowChartDelay">
              <a:avLst/>
            </a:prstGeom>
            <a:solidFill>
              <a:srgbClr val="FF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13" name="Oval 50"/>
            <p:cNvSpPr>
              <a:spLocks noChangeArrowheads="1"/>
            </p:cNvSpPr>
            <p:nvPr/>
          </p:nvSpPr>
          <p:spPr bwMode="auto">
            <a:xfrm>
              <a:off x="2981" y="2973"/>
              <a:ext cx="81" cy="8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86" name="Group 52"/>
          <p:cNvGrpSpPr>
            <a:grpSpLocks/>
          </p:cNvGrpSpPr>
          <p:nvPr/>
        </p:nvGrpSpPr>
        <p:grpSpPr bwMode="auto">
          <a:xfrm>
            <a:off x="6237288" y="2430463"/>
            <a:ext cx="320675" cy="193675"/>
            <a:chOff x="4064" y="1517"/>
            <a:chExt cx="202" cy="122"/>
          </a:xfrm>
        </p:grpSpPr>
        <p:sp>
          <p:nvSpPr>
            <p:cNvPr id="7210" name="Oval 53"/>
            <p:cNvSpPr>
              <a:spLocks noChangeArrowheads="1"/>
            </p:cNvSpPr>
            <p:nvPr/>
          </p:nvSpPr>
          <p:spPr bwMode="auto">
            <a:xfrm>
              <a:off x="4064" y="1517"/>
              <a:ext cx="202" cy="12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11" name="Oval 54"/>
            <p:cNvSpPr>
              <a:spLocks noChangeArrowheads="1"/>
            </p:cNvSpPr>
            <p:nvPr/>
          </p:nvSpPr>
          <p:spPr bwMode="auto">
            <a:xfrm>
              <a:off x="4145" y="1558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87" name="Group 55"/>
          <p:cNvGrpSpPr>
            <a:grpSpLocks/>
          </p:cNvGrpSpPr>
          <p:nvPr/>
        </p:nvGrpSpPr>
        <p:grpSpPr bwMode="auto">
          <a:xfrm>
            <a:off x="6416675" y="2493963"/>
            <a:ext cx="320675" cy="193675"/>
            <a:chOff x="4064" y="1517"/>
            <a:chExt cx="202" cy="122"/>
          </a:xfrm>
        </p:grpSpPr>
        <p:sp>
          <p:nvSpPr>
            <p:cNvPr id="7208" name="Oval 56"/>
            <p:cNvSpPr>
              <a:spLocks noChangeArrowheads="1"/>
            </p:cNvSpPr>
            <p:nvPr/>
          </p:nvSpPr>
          <p:spPr bwMode="auto">
            <a:xfrm>
              <a:off x="4064" y="1517"/>
              <a:ext cx="202" cy="12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9" name="Oval 57"/>
            <p:cNvSpPr>
              <a:spLocks noChangeArrowheads="1"/>
            </p:cNvSpPr>
            <p:nvPr/>
          </p:nvSpPr>
          <p:spPr bwMode="auto">
            <a:xfrm>
              <a:off x="4145" y="1558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88" name="Group 58"/>
          <p:cNvGrpSpPr>
            <a:grpSpLocks/>
          </p:cNvGrpSpPr>
          <p:nvPr/>
        </p:nvGrpSpPr>
        <p:grpSpPr bwMode="auto">
          <a:xfrm>
            <a:off x="6181725" y="2528888"/>
            <a:ext cx="320675" cy="193675"/>
            <a:chOff x="4064" y="1517"/>
            <a:chExt cx="202" cy="122"/>
          </a:xfrm>
        </p:grpSpPr>
        <p:sp>
          <p:nvSpPr>
            <p:cNvPr id="7206" name="Oval 59"/>
            <p:cNvSpPr>
              <a:spLocks noChangeArrowheads="1"/>
            </p:cNvSpPr>
            <p:nvPr/>
          </p:nvSpPr>
          <p:spPr bwMode="auto">
            <a:xfrm>
              <a:off x="4064" y="1517"/>
              <a:ext cx="202" cy="12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7" name="Oval 60"/>
            <p:cNvSpPr>
              <a:spLocks noChangeArrowheads="1"/>
            </p:cNvSpPr>
            <p:nvPr/>
          </p:nvSpPr>
          <p:spPr bwMode="auto">
            <a:xfrm>
              <a:off x="4145" y="1558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89" name="Group 61"/>
          <p:cNvGrpSpPr>
            <a:grpSpLocks/>
          </p:cNvGrpSpPr>
          <p:nvPr/>
        </p:nvGrpSpPr>
        <p:grpSpPr bwMode="auto">
          <a:xfrm>
            <a:off x="6604000" y="2474913"/>
            <a:ext cx="320675" cy="193675"/>
            <a:chOff x="4064" y="1517"/>
            <a:chExt cx="202" cy="122"/>
          </a:xfrm>
        </p:grpSpPr>
        <p:sp>
          <p:nvSpPr>
            <p:cNvPr id="7204" name="Oval 62"/>
            <p:cNvSpPr>
              <a:spLocks noChangeArrowheads="1"/>
            </p:cNvSpPr>
            <p:nvPr/>
          </p:nvSpPr>
          <p:spPr bwMode="auto">
            <a:xfrm>
              <a:off x="4064" y="1517"/>
              <a:ext cx="202" cy="12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5" name="Oval 63"/>
            <p:cNvSpPr>
              <a:spLocks noChangeArrowheads="1"/>
            </p:cNvSpPr>
            <p:nvPr/>
          </p:nvSpPr>
          <p:spPr bwMode="auto">
            <a:xfrm>
              <a:off x="4145" y="1558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90" name="Group 64"/>
          <p:cNvGrpSpPr>
            <a:grpSpLocks/>
          </p:cNvGrpSpPr>
          <p:nvPr/>
        </p:nvGrpSpPr>
        <p:grpSpPr bwMode="auto">
          <a:xfrm>
            <a:off x="6497638" y="2384425"/>
            <a:ext cx="320675" cy="193675"/>
            <a:chOff x="4064" y="1517"/>
            <a:chExt cx="202" cy="122"/>
          </a:xfrm>
        </p:grpSpPr>
        <p:sp>
          <p:nvSpPr>
            <p:cNvPr id="7202" name="Oval 65"/>
            <p:cNvSpPr>
              <a:spLocks noChangeArrowheads="1"/>
            </p:cNvSpPr>
            <p:nvPr/>
          </p:nvSpPr>
          <p:spPr bwMode="auto">
            <a:xfrm>
              <a:off x="4064" y="1517"/>
              <a:ext cx="202" cy="12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3" name="Oval 66"/>
            <p:cNvSpPr>
              <a:spLocks noChangeArrowheads="1"/>
            </p:cNvSpPr>
            <p:nvPr/>
          </p:nvSpPr>
          <p:spPr bwMode="auto">
            <a:xfrm>
              <a:off x="4145" y="1558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91" name="Group 67"/>
          <p:cNvGrpSpPr>
            <a:grpSpLocks/>
          </p:cNvGrpSpPr>
          <p:nvPr/>
        </p:nvGrpSpPr>
        <p:grpSpPr bwMode="auto">
          <a:xfrm>
            <a:off x="6380163" y="2265363"/>
            <a:ext cx="320675" cy="193675"/>
            <a:chOff x="4064" y="1517"/>
            <a:chExt cx="202" cy="122"/>
          </a:xfrm>
        </p:grpSpPr>
        <p:sp>
          <p:nvSpPr>
            <p:cNvPr id="7200" name="Oval 68"/>
            <p:cNvSpPr>
              <a:spLocks noChangeArrowheads="1"/>
            </p:cNvSpPr>
            <p:nvPr/>
          </p:nvSpPr>
          <p:spPr bwMode="auto">
            <a:xfrm>
              <a:off x="4064" y="1517"/>
              <a:ext cx="202" cy="122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1" name="Oval 69"/>
            <p:cNvSpPr>
              <a:spLocks noChangeArrowheads="1"/>
            </p:cNvSpPr>
            <p:nvPr/>
          </p:nvSpPr>
          <p:spPr bwMode="auto">
            <a:xfrm>
              <a:off x="4145" y="1558"/>
              <a:ext cx="73" cy="7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7192" name="Picture 72" descr="Untitled-1 cop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913" y="3733800"/>
            <a:ext cx="2505075" cy="1393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93" name="Text Box 73"/>
          <p:cNvSpPr txBox="1">
            <a:spLocks noChangeArrowheads="1"/>
          </p:cNvSpPr>
          <p:nvPr/>
        </p:nvSpPr>
        <p:spPr bwMode="auto">
          <a:xfrm>
            <a:off x="5181600" y="2862263"/>
            <a:ext cx="30511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 b="1" dirty="0">
                <a:solidFill>
                  <a:srgbClr val="0000CC"/>
                </a:solidFill>
              </a:rPr>
              <a:t>Cell transformation in culture</a:t>
            </a:r>
          </a:p>
        </p:txBody>
      </p:sp>
      <p:sp>
        <p:nvSpPr>
          <p:cNvPr id="7194" name="Text Box 75"/>
          <p:cNvSpPr txBox="1">
            <a:spLocks noChangeArrowheads="1"/>
          </p:cNvSpPr>
          <p:nvPr/>
        </p:nvSpPr>
        <p:spPr bwMode="auto">
          <a:xfrm>
            <a:off x="5715000" y="5181600"/>
            <a:ext cx="221406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 b="1" dirty="0" err="1" smtClean="0">
                <a:solidFill>
                  <a:srgbClr val="0000CC"/>
                </a:solidFill>
              </a:rPr>
              <a:t>HBx</a:t>
            </a:r>
            <a:r>
              <a:rPr lang="en-US" sz="1600" b="1" dirty="0" smtClean="0">
                <a:solidFill>
                  <a:srgbClr val="0000CC"/>
                </a:solidFill>
              </a:rPr>
              <a:t> transgenic mice</a:t>
            </a:r>
            <a:endParaRPr lang="en-US" sz="1600" b="1" dirty="0">
              <a:solidFill>
                <a:srgbClr val="0000CC"/>
              </a:solidFill>
            </a:endParaRPr>
          </a:p>
        </p:txBody>
      </p:sp>
      <p:sp>
        <p:nvSpPr>
          <p:cNvPr id="7195" name="Line 76"/>
          <p:cNvSpPr>
            <a:spLocks noChangeShapeType="1"/>
          </p:cNvSpPr>
          <p:nvPr/>
        </p:nvSpPr>
        <p:spPr bwMode="auto">
          <a:xfrm>
            <a:off x="2008188" y="3232150"/>
            <a:ext cx="2133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6" name="Text Box 13"/>
          <p:cNvSpPr txBox="1">
            <a:spLocks noChangeArrowheads="1"/>
          </p:cNvSpPr>
          <p:nvPr/>
        </p:nvSpPr>
        <p:spPr bwMode="auto">
          <a:xfrm>
            <a:off x="2057400" y="381000"/>
            <a:ext cx="51587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0000CC"/>
                </a:solidFill>
              </a:rPr>
              <a:t>Oncogenic </a:t>
            </a:r>
            <a:r>
              <a:rPr lang="en-US" sz="2800" b="1" dirty="0">
                <a:solidFill>
                  <a:srgbClr val="0000CC"/>
                </a:solidFill>
              </a:rPr>
              <a:t>properties of </a:t>
            </a:r>
            <a:r>
              <a:rPr lang="en-US" sz="2800" b="1" dirty="0" err="1">
                <a:solidFill>
                  <a:srgbClr val="0000CC"/>
                </a:solidFill>
              </a:rPr>
              <a:t>HBx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7197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651466" y="5292510"/>
            <a:ext cx="5019323" cy="1372782"/>
            <a:chOff x="1348021" y="4294565"/>
            <a:chExt cx="5019323" cy="1372782"/>
          </a:xfrm>
        </p:grpSpPr>
        <p:sp>
          <p:nvSpPr>
            <p:cNvPr id="7198" name="Text Box 6"/>
            <p:cNvSpPr txBox="1">
              <a:spLocks noChangeArrowheads="1"/>
            </p:cNvSpPr>
            <p:nvPr/>
          </p:nvSpPr>
          <p:spPr bwMode="auto">
            <a:xfrm>
              <a:off x="1348021" y="4605518"/>
              <a:ext cx="5019323" cy="10618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Aft>
                  <a:spcPts val="600"/>
                </a:spcAft>
                <a:buFont typeface="Wingdings" pitchFamily="2" charset="2"/>
                <a:buChar char="v"/>
              </a:pPr>
              <a:r>
                <a:rPr lang="en-US" sz="1200" b="1" dirty="0">
                  <a:solidFill>
                    <a:srgbClr val="003366"/>
                  </a:solidFill>
                </a:rPr>
                <a:t>Deregulation of </a:t>
              </a:r>
              <a:r>
                <a:rPr lang="en-US" sz="1200" b="1" dirty="0" smtClean="0">
                  <a:solidFill>
                    <a:srgbClr val="003366"/>
                  </a:solidFill>
                </a:rPr>
                <a:t>cell </a:t>
              </a:r>
              <a:r>
                <a:rPr lang="en-US" sz="1200" b="1" dirty="0">
                  <a:solidFill>
                    <a:srgbClr val="003366"/>
                  </a:solidFill>
                </a:rPr>
                <a:t>cycle </a:t>
              </a:r>
              <a:r>
                <a:rPr lang="en-US" sz="1200" b="1" dirty="0" smtClean="0">
                  <a:solidFill>
                    <a:srgbClr val="003366"/>
                  </a:solidFill>
                </a:rPr>
                <a:t>checkpoints</a:t>
              </a:r>
              <a:endParaRPr lang="en-US" sz="1200" b="1" dirty="0">
                <a:solidFill>
                  <a:srgbClr val="003366"/>
                </a:solidFill>
              </a:endParaRPr>
            </a:p>
            <a:p>
              <a:pPr eaLnBrk="1" hangingPunct="1">
                <a:spcAft>
                  <a:spcPts val="600"/>
                </a:spcAft>
                <a:buFont typeface="Wingdings" pitchFamily="2" charset="2"/>
                <a:buChar char="v"/>
              </a:pPr>
              <a:r>
                <a:rPr lang="en-US" sz="1200" b="1" dirty="0" err="1">
                  <a:solidFill>
                    <a:srgbClr val="003366"/>
                  </a:solidFill>
                </a:rPr>
                <a:t>Mitogenic</a:t>
              </a:r>
              <a:r>
                <a:rPr lang="en-US" sz="1200" b="1" dirty="0">
                  <a:solidFill>
                    <a:srgbClr val="003366"/>
                  </a:solidFill>
                </a:rPr>
                <a:t> </a:t>
              </a:r>
              <a:r>
                <a:rPr lang="en-US" sz="1200" b="1" dirty="0" smtClean="0">
                  <a:solidFill>
                    <a:srgbClr val="003366"/>
                  </a:solidFill>
                </a:rPr>
                <a:t>signaling (e.g., MAPK, </a:t>
              </a:r>
              <a:r>
                <a:rPr lang="en-US" sz="1200" b="1" dirty="0" err="1" smtClean="0">
                  <a:solidFill>
                    <a:srgbClr val="003366"/>
                  </a:solidFill>
                </a:rPr>
                <a:t>ras</a:t>
              </a:r>
              <a:r>
                <a:rPr lang="en-US" sz="1200" b="1" dirty="0" smtClean="0">
                  <a:solidFill>
                    <a:srgbClr val="003366"/>
                  </a:solidFill>
                </a:rPr>
                <a:t> </a:t>
              </a:r>
              <a:r>
                <a:rPr lang="en-US" sz="1200" b="1" dirty="0" err="1" smtClean="0">
                  <a:solidFill>
                    <a:srgbClr val="003366"/>
                  </a:solidFill>
                </a:rPr>
                <a:t>etc</a:t>
              </a:r>
              <a:r>
                <a:rPr lang="en-US" sz="1200" b="1" dirty="0" smtClean="0">
                  <a:solidFill>
                    <a:srgbClr val="003366"/>
                  </a:solidFill>
                </a:rPr>
                <a:t>)</a:t>
              </a:r>
              <a:endParaRPr lang="en-US" sz="1200" b="1" dirty="0">
                <a:solidFill>
                  <a:srgbClr val="003366"/>
                </a:solidFill>
              </a:endParaRPr>
            </a:p>
            <a:p>
              <a:pPr eaLnBrk="1" hangingPunct="1">
                <a:spcAft>
                  <a:spcPts val="600"/>
                </a:spcAft>
                <a:buFont typeface="Wingdings" pitchFamily="2" charset="2"/>
                <a:buChar char="v"/>
              </a:pPr>
              <a:r>
                <a:rPr lang="en-US" sz="1200" b="1" dirty="0">
                  <a:solidFill>
                    <a:srgbClr val="003366"/>
                  </a:solidFill>
                </a:rPr>
                <a:t>Oncogenic </a:t>
              </a:r>
              <a:r>
                <a:rPr lang="en-US" sz="1200" b="1" dirty="0" smtClean="0">
                  <a:solidFill>
                    <a:srgbClr val="003366"/>
                  </a:solidFill>
                </a:rPr>
                <a:t>cooperation (e.g., c-</a:t>
              </a:r>
              <a:r>
                <a:rPr lang="en-US" sz="1200" b="1" dirty="0" err="1" smtClean="0">
                  <a:solidFill>
                    <a:srgbClr val="003366"/>
                  </a:solidFill>
                </a:rPr>
                <a:t>Myc</a:t>
              </a:r>
              <a:r>
                <a:rPr lang="en-US" sz="1200" b="1" dirty="0" smtClean="0">
                  <a:solidFill>
                    <a:srgbClr val="003366"/>
                  </a:solidFill>
                </a:rPr>
                <a:t>)</a:t>
              </a:r>
              <a:endParaRPr lang="en-US" sz="1200" b="1" dirty="0">
                <a:solidFill>
                  <a:srgbClr val="003366"/>
                </a:solidFill>
              </a:endParaRPr>
            </a:p>
            <a:p>
              <a:pPr eaLnBrk="1" hangingPunct="1">
                <a:spcAft>
                  <a:spcPts val="600"/>
                </a:spcAft>
                <a:buFont typeface="Wingdings" pitchFamily="2" charset="2"/>
                <a:buChar char="v"/>
              </a:pPr>
              <a:r>
                <a:rPr lang="en-US" sz="1200" b="1" dirty="0">
                  <a:solidFill>
                    <a:srgbClr val="003366"/>
                  </a:solidFill>
                </a:rPr>
                <a:t>Interference with </a:t>
              </a:r>
              <a:r>
                <a:rPr lang="en-US" sz="1200" b="1" dirty="0" err="1" smtClean="0">
                  <a:solidFill>
                    <a:srgbClr val="003366"/>
                  </a:solidFill>
                </a:rPr>
                <a:t>proteasomal</a:t>
              </a:r>
              <a:r>
                <a:rPr lang="en-US" sz="1200" b="1" dirty="0" smtClean="0">
                  <a:solidFill>
                    <a:srgbClr val="003366"/>
                  </a:solidFill>
                </a:rPr>
                <a:t> machinery (e.g., Skp2, USP37)</a:t>
              </a:r>
              <a:endParaRPr lang="en-US" sz="1200" b="1" dirty="0">
                <a:solidFill>
                  <a:srgbClr val="003366"/>
                </a:solidFill>
              </a:endParaRPr>
            </a:p>
          </p:txBody>
        </p:sp>
        <p:sp>
          <p:nvSpPr>
            <p:cNvPr id="7199" name="Text Box 77"/>
            <p:cNvSpPr txBox="1">
              <a:spLocks noChangeArrowheads="1"/>
            </p:cNvSpPr>
            <p:nvPr/>
          </p:nvSpPr>
          <p:spPr bwMode="auto">
            <a:xfrm>
              <a:off x="1450505" y="4294565"/>
              <a:ext cx="2712602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sz="1400" b="1" u="sng" dirty="0">
                  <a:solidFill>
                    <a:srgbClr val="FF0000"/>
                  </a:solidFill>
                </a:rPr>
                <a:t>Possible </a:t>
              </a:r>
              <a:r>
                <a:rPr lang="en-US" sz="1400" b="1" u="sng" dirty="0" smtClean="0">
                  <a:solidFill>
                    <a:srgbClr val="FF0000"/>
                  </a:solidFill>
                </a:rPr>
                <a:t>mechanisms of HCC</a:t>
              </a:r>
              <a:endParaRPr lang="en-US" sz="1400" b="1" u="sng" dirty="0">
                <a:solidFill>
                  <a:srgbClr val="FF0000"/>
                </a:solidFill>
              </a:endParaRPr>
            </a:p>
          </p:txBody>
        </p:sp>
      </p:grpSp>
      <p:pic>
        <p:nvPicPr>
          <p:cNvPr id="56" name="Picture 8" descr="HBV genome-RG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4" y="3234230"/>
            <a:ext cx="130176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 Box 20"/>
          <p:cNvSpPr txBox="1">
            <a:spLocks noChangeArrowheads="1"/>
          </p:cNvSpPr>
          <p:nvPr/>
        </p:nvSpPr>
        <p:spPr bwMode="auto">
          <a:xfrm>
            <a:off x="1875410" y="2459038"/>
            <a:ext cx="253627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sz="1400" b="1" dirty="0" err="1">
                <a:solidFill>
                  <a:srgbClr val="0066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HBx</a:t>
            </a:r>
            <a:r>
              <a:rPr lang="en-US" sz="1400" b="1" dirty="0">
                <a:solidFill>
                  <a:srgbClr val="0066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660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oncoprotein</a:t>
            </a:r>
            <a:endParaRPr lang="en-US" sz="1400" b="1" dirty="0" smtClean="0">
              <a:solidFill>
                <a:srgbClr val="006600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US" sz="14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154 </a:t>
            </a:r>
            <a:r>
              <a:rPr lang="en-US" sz="1400" b="1" dirty="0" err="1" smtClean="0">
                <a:latin typeface="Verdana" panose="020B0604030504040204" pitchFamily="34" charset="0"/>
                <a:cs typeface="Arial" panose="020B0604020202020204" pitchFamily="34" charset="0"/>
              </a:rPr>
              <a:t>aa</a:t>
            </a:r>
            <a:r>
              <a:rPr lang="en-US" sz="14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 long, 16.5 </a:t>
            </a:r>
            <a:r>
              <a:rPr lang="en-US" sz="1400" b="1" dirty="0" err="1">
                <a:latin typeface="Verdana" panose="020B0604030504040204" pitchFamily="34" charset="0"/>
                <a:cs typeface="Arial" panose="020B0604020202020204" pitchFamily="34" charset="0"/>
              </a:rPr>
              <a:t>KDa</a:t>
            </a:r>
            <a:r>
              <a:rPr lang="en-US" sz="1400" b="1" dirty="0">
                <a:latin typeface="Verdana" panose="020B0604030504040204" pitchFamily="34" charset="0"/>
                <a:cs typeface="Arial" panose="020B0604020202020204" pitchFamily="34" charset="0"/>
              </a:rPr>
              <a:t>, </a:t>
            </a:r>
            <a:endParaRPr lang="en-US" sz="1400" b="1" dirty="0" smtClean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algn="ctr" eaLnBrk="1" hangingPunct="1"/>
            <a:r>
              <a:rPr lang="en-US" sz="1400" b="1" dirty="0" err="1" smtClean="0">
                <a:latin typeface="Verdana" panose="020B0604030504040204" pitchFamily="34" charset="0"/>
                <a:cs typeface="Arial" panose="020B0604020202020204" pitchFamily="34" charset="0"/>
              </a:rPr>
              <a:t>Transactivator</a:t>
            </a:r>
            <a:r>
              <a:rPr lang="en-US" sz="1400" b="1" dirty="0" smtClean="0">
                <a:latin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en-US" sz="1400" b="1" dirty="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30" y="3372244"/>
            <a:ext cx="1323915" cy="176318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1066800" y="4551702"/>
            <a:ext cx="1219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52474" y="2886075"/>
            <a:ext cx="0" cy="311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18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282654" y="4667071"/>
            <a:ext cx="683392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400" b="1" dirty="0" smtClean="0"/>
              <a:t>Does viral </a:t>
            </a:r>
            <a:r>
              <a:rPr lang="en-US" sz="2400" b="1" dirty="0" err="1" smtClean="0"/>
              <a:t>HBx</a:t>
            </a:r>
            <a:r>
              <a:rPr lang="en-US" sz="2400" b="1" dirty="0" smtClean="0"/>
              <a:t> support </a:t>
            </a:r>
            <a:r>
              <a:rPr lang="en-US" sz="2400" b="1" dirty="0" smtClean="0">
                <a:solidFill>
                  <a:srgbClr val="FF0066"/>
                </a:solidFill>
              </a:rPr>
              <a:t>ribosome biogenesis </a:t>
            </a:r>
          </a:p>
          <a:p>
            <a:pPr algn="ctr" eaLnBrk="1" hangingPunct="1"/>
            <a:r>
              <a:rPr lang="en-US" sz="2400" dirty="0" smtClean="0"/>
              <a:t>during</a:t>
            </a:r>
            <a:endParaRPr lang="en-US" sz="2400" dirty="0"/>
          </a:p>
          <a:p>
            <a:pPr algn="ctr" eaLnBrk="1" hangingPunct="1"/>
            <a:r>
              <a:rPr lang="en-US" sz="2400" i="1" dirty="0" err="1" smtClean="0"/>
              <a:t>Hepatocarcinogenesis</a:t>
            </a:r>
            <a:r>
              <a:rPr lang="en-US" sz="2400" i="1" dirty="0" smtClean="0"/>
              <a:t>?</a:t>
            </a:r>
            <a:endParaRPr lang="en-US" sz="2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448892" y="784860"/>
            <a:ext cx="2342308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0" dirty="0" smtClean="0">
                <a:solidFill>
                  <a:srgbClr val="C00000"/>
                </a:solidFill>
              </a:rPr>
              <a:t>Q</a:t>
            </a:r>
            <a:endParaRPr lang="en-US" sz="250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86129" y="314980"/>
            <a:ext cx="6986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00CC"/>
                </a:solidFill>
              </a:rPr>
              <a:t>Ribosome biogenesis: Achilles heel of cancer?</a:t>
            </a:r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8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1674789" y="376535"/>
            <a:ext cx="62664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400" b="1" dirty="0" smtClean="0">
                <a:solidFill>
                  <a:srgbClr val="0000CC"/>
                </a:solidFill>
              </a:rPr>
              <a:t>Pol I transcription </a:t>
            </a:r>
            <a:r>
              <a:rPr lang="en-US" sz="2400" b="1" dirty="0" smtClean="0"/>
              <a:t>&amp;</a:t>
            </a:r>
            <a:r>
              <a:rPr lang="en-US" sz="2400" b="1" dirty="0" smtClean="0">
                <a:solidFill>
                  <a:srgbClr val="0000CC"/>
                </a:solidFill>
              </a:rPr>
              <a:t> ribosome biogenesis</a:t>
            </a:r>
            <a:endParaRPr lang="en-US" sz="2400" b="1" dirty="0">
              <a:solidFill>
                <a:srgbClr val="0000CC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6200" y="1535252"/>
            <a:ext cx="3733800" cy="2579547"/>
            <a:chOff x="76200" y="1535252"/>
            <a:chExt cx="3733800" cy="257954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1535252"/>
              <a:ext cx="3733800" cy="2579547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165225" y="1535252"/>
              <a:ext cx="2489200" cy="944542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/>
          <p:cNvSpPr/>
          <p:nvPr/>
        </p:nvSpPr>
        <p:spPr>
          <a:xfrm>
            <a:off x="420931" y="2825025"/>
            <a:ext cx="744294" cy="7288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588448" y="2816317"/>
            <a:ext cx="4396284" cy="3965448"/>
            <a:chOff x="4724400" y="1872996"/>
            <a:chExt cx="4396284" cy="396544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4400" y="1872996"/>
              <a:ext cx="4396284" cy="3965448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7467600" y="3855720"/>
              <a:ext cx="609600" cy="487680"/>
            </a:xfrm>
            <a:prstGeom prst="rect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 flipV="1">
            <a:off x="3810000" y="3276601"/>
            <a:ext cx="2057400" cy="76199"/>
          </a:xfrm>
          <a:prstGeom prst="straightConnector1">
            <a:avLst/>
          </a:prstGeom>
          <a:ln w="19050">
            <a:solidFill>
              <a:srgbClr val="FF006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96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22248" y="391924"/>
            <a:ext cx="9065302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300" b="1" dirty="0" err="1" smtClean="0">
                <a:solidFill>
                  <a:srgbClr val="0000CC"/>
                </a:solidFill>
              </a:rPr>
              <a:t>Nucleolar</a:t>
            </a:r>
            <a:r>
              <a:rPr lang="en-US" sz="2300" b="1" dirty="0" smtClean="0">
                <a:solidFill>
                  <a:srgbClr val="0000CC"/>
                </a:solidFill>
              </a:rPr>
              <a:t> protein </a:t>
            </a:r>
            <a:r>
              <a:rPr lang="en-US" sz="2300" b="1" dirty="0" err="1" smtClean="0">
                <a:solidFill>
                  <a:srgbClr val="0000CC"/>
                </a:solidFill>
              </a:rPr>
              <a:t>nucleophosmin</a:t>
            </a:r>
            <a:r>
              <a:rPr lang="en-US" sz="2300" b="1" dirty="0" smtClean="0">
                <a:solidFill>
                  <a:srgbClr val="0000CC"/>
                </a:solidFill>
              </a:rPr>
              <a:t> (</a:t>
            </a:r>
            <a:r>
              <a:rPr lang="en-US" sz="2300" b="1" dirty="0" smtClean="0">
                <a:solidFill>
                  <a:srgbClr val="FF0066"/>
                </a:solidFill>
              </a:rPr>
              <a:t>NPM</a:t>
            </a:r>
            <a:r>
              <a:rPr lang="en-US" sz="2300" b="1" dirty="0" smtClean="0">
                <a:solidFill>
                  <a:srgbClr val="0000CC"/>
                </a:solidFill>
              </a:rPr>
              <a:t>) </a:t>
            </a:r>
            <a:r>
              <a:rPr lang="en-US" sz="2300" b="1" dirty="0" smtClean="0"/>
              <a:t>&amp;</a:t>
            </a:r>
            <a:r>
              <a:rPr lang="en-US" sz="2300" b="1" dirty="0" smtClean="0">
                <a:solidFill>
                  <a:srgbClr val="0000CC"/>
                </a:solidFill>
              </a:rPr>
              <a:t> ribosome biogenesis</a:t>
            </a:r>
            <a:endParaRPr lang="en-US" sz="2300" b="1" dirty="0">
              <a:solidFill>
                <a:srgbClr val="0000CC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7" y="4791956"/>
            <a:ext cx="5597927" cy="2057189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971800" y="1338393"/>
            <a:ext cx="5873054" cy="3542103"/>
            <a:chOff x="3243805" y="3133104"/>
            <a:chExt cx="5873054" cy="354210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2400" y="3133104"/>
              <a:ext cx="5154459" cy="3542103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3390551" y="4995651"/>
              <a:ext cx="76200" cy="76200"/>
            </a:xfrm>
            <a:prstGeom prst="ellipse">
              <a:avLst/>
            </a:prstGeom>
            <a:solidFill>
              <a:srgbClr val="66FF33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66751" y="4895251"/>
              <a:ext cx="4956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NPM</a:t>
              </a:r>
              <a:endParaRPr lang="en-US" sz="1200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3243805" y="5058984"/>
              <a:ext cx="76200" cy="76200"/>
            </a:xfrm>
            <a:prstGeom prst="ellipse">
              <a:avLst/>
            </a:prstGeom>
            <a:solidFill>
              <a:srgbClr val="66FF33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263551" y="4904156"/>
              <a:ext cx="76200" cy="76200"/>
            </a:xfrm>
            <a:prstGeom prst="ellipse">
              <a:avLst/>
            </a:prstGeom>
            <a:solidFill>
              <a:srgbClr val="66FF33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248775" y="4478981"/>
              <a:ext cx="838200" cy="2286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926904" y="5854874"/>
              <a:ext cx="721127" cy="1524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6692" y="1338393"/>
            <a:ext cx="4122978" cy="830997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NPM (B23), </a:t>
            </a:r>
            <a:r>
              <a:rPr lang="en-GB" sz="1600" b="1" dirty="0" err="1" smtClean="0">
                <a:latin typeface="Arial" pitchFamily="34" charset="0"/>
                <a:cs typeface="Arial" pitchFamily="34" charset="0"/>
              </a:rPr>
              <a:t>Nucleolin</a:t>
            </a:r>
            <a:r>
              <a:rPr lang="en-GB" sz="1600" b="1" dirty="0" smtClean="0">
                <a:latin typeface="Arial" pitchFamily="34" charset="0"/>
                <a:cs typeface="Arial" pitchFamily="34" charset="0"/>
              </a:rPr>
              <a:t>  &amp;  </a:t>
            </a:r>
            <a:r>
              <a:rPr lang="en-GB" sz="1600" b="1" dirty="0" err="1" smtClean="0">
                <a:latin typeface="Arial" pitchFamily="34" charset="0"/>
                <a:cs typeface="Arial" pitchFamily="34" charset="0"/>
              </a:rPr>
              <a:t>fibrillarin</a:t>
            </a:r>
            <a:endParaRPr lang="en-GB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~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% of the total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nucleolar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 protein </a:t>
            </a:r>
            <a:r>
              <a:rPr lang="en-GB" sz="1600" dirty="0" smtClean="0">
                <a:latin typeface="Arial" pitchFamily="34" charset="0"/>
                <a:cs typeface="Arial" pitchFamily="34" charset="0"/>
              </a:rPr>
              <a:t>content</a:t>
            </a:r>
          </a:p>
          <a:p>
            <a:pPr algn="ctr"/>
            <a:r>
              <a:rPr lang="en-GB" sz="1600" dirty="0" smtClean="0">
                <a:latin typeface="Arial" pitchFamily="34" charset="0"/>
                <a:cs typeface="Arial" pitchFamily="34" charset="0"/>
              </a:rPr>
              <a:t>(~700 proteins)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9400" y="2971800"/>
            <a:ext cx="914400" cy="464669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89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438400" y="4800600"/>
            <a:ext cx="4645746" cy="1946429"/>
            <a:chOff x="1143000" y="5057763"/>
            <a:chExt cx="4645746" cy="1946429"/>
          </a:xfrm>
        </p:grpSpPr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4918796" y="6409915"/>
              <a:ext cx="8699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400" dirty="0">
                  <a:latin typeface="Times New Roman" pitchFamily="18" charset="0"/>
                  <a:cs typeface="Times New Roman" pitchFamily="18" charset="0"/>
                </a:rPr>
                <a:t>*p&lt;0.001</a:t>
              </a: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1573258" y="6696415"/>
              <a:ext cx="285475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1400" b="1" dirty="0" err="1">
                  <a:latin typeface="Arial" pitchFamily="34" charset="0"/>
                  <a:cs typeface="Arial" pitchFamily="34" charset="0"/>
                </a:rPr>
                <a:t>Tahseen</a:t>
              </a:r>
              <a:r>
                <a:rPr lang="en-GB" sz="1400" b="1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GB" sz="1400" i="1" dirty="0">
                  <a:latin typeface="Arial" pitchFamily="34" charset="0"/>
                  <a:cs typeface="Arial" pitchFamily="34" charset="0"/>
                </a:rPr>
                <a:t>et al</a:t>
              </a:r>
              <a:r>
                <a:rPr lang="en-GB" sz="1400" b="1" dirty="0">
                  <a:latin typeface="Arial" pitchFamily="34" charset="0"/>
                  <a:cs typeface="Arial" pitchFamily="34" charset="0"/>
                </a:rPr>
                <a:t>, </a:t>
              </a:r>
              <a:r>
                <a:rPr lang="nl-NL" sz="1400" b="1" dirty="0">
                  <a:latin typeface="Arial" pitchFamily="34" charset="0"/>
                  <a:cs typeface="Arial" pitchFamily="34" charset="0"/>
                </a:rPr>
                <a:t>Biomedica , 2006</a:t>
              </a:r>
              <a:endParaRPr lang="en-GB" sz="14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5057763"/>
              <a:ext cx="3838574" cy="16386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" name="Group 1"/>
          <p:cNvGrpSpPr/>
          <p:nvPr/>
        </p:nvGrpSpPr>
        <p:grpSpPr>
          <a:xfrm>
            <a:off x="522884" y="304800"/>
            <a:ext cx="8544916" cy="4045528"/>
            <a:chOff x="522884" y="304800"/>
            <a:chExt cx="8544916" cy="4045528"/>
          </a:xfrm>
        </p:grpSpPr>
        <p:sp>
          <p:nvSpPr>
            <p:cNvPr id="4" name="TextBox 4"/>
            <p:cNvSpPr txBox="1">
              <a:spLocks noChangeArrowheads="1"/>
            </p:cNvSpPr>
            <p:nvPr/>
          </p:nvSpPr>
          <p:spPr bwMode="auto">
            <a:xfrm>
              <a:off x="5004107" y="2569119"/>
              <a:ext cx="406369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285750" indent="-285750" eaLnBrk="1" hangingPunct="1">
                <a:buFont typeface="Courier New" panose="02070309020205020404" pitchFamily="49" charset="0"/>
                <a:buChar char="o"/>
              </a:pPr>
              <a:r>
                <a:rPr lang="en-GB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No</a:t>
              </a:r>
              <a:r>
                <a:rPr lang="en-GB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of </a:t>
              </a:r>
              <a:r>
                <a:rPr lang="en-GB" sz="1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AgNOR</a:t>
              </a:r>
              <a:r>
                <a:rPr lang="en-GB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GB" sz="14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Argyrophilic</a:t>
              </a:r>
              <a:r>
                <a:rPr lang="en-GB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nucleolar</a:t>
              </a:r>
              <a:r>
                <a:rPr lang="en-GB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organizer region) dots </a:t>
              </a:r>
              <a:r>
                <a:rPr lang="en-GB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rises with increasing proliferative activity of </a:t>
              </a:r>
              <a:r>
                <a:rPr lang="en-GB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cells </a:t>
              </a:r>
              <a:endParaRPr lang="en-GB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522884" y="3888663"/>
              <a:ext cx="2100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Times New Roman" pitchFamily="18" charset="0"/>
                  <a:cs typeface="Times New Roman" pitchFamily="18" charset="0"/>
                </a:rPr>
                <a:t>Liver section with cirrhosis of the liver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623633" y="3873213"/>
              <a:ext cx="255551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Times New Roman" pitchFamily="18" charset="0"/>
                  <a:cs typeface="Times New Roman" pitchFamily="18" charset="0"/>
                </a:rPr>
                <a:t>Liver section showing hepatocellular carcinoma</a:t>
              </a:r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884" y="2306784"/>
              <a:ext cx="2100749" cy="1552574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7371" y="2306784"/>
              <a:ext cx="2232998" cy="1552573"/>
            </a:xfrm>
            <a:prstGeom prst="rect">
              <a:avLst/>
            </a:prstGeom>
            <a:noFill/>
            <a:ln w="19050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304800"/>
              <a:ext cx="8229600" cy="191089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15" name="Straight Connector 14"/>
          <p:cNvCxnSpPr/>
          <p:nvPr/>
        </p:nvCxnSpPr>
        <p:spPr>
          <a:xfrm>
            <a:off x="2956820" y="4572000"/>
            <a:ext cx="2819400" cy="0"/>
          </a:xfrm>
          <a:prstGeom prst="line">
            <a:avLst/>
          </a:prstGeom>
          <a:ln w="381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11107" y="2158652"/>
            <a:ext cx="3457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216724" y="6696925"/>
            <a:ext cx="3457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5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20" y="2057400"/>
            <a:ext cx="3915380" cy="30247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C:\Users\Vijay\Desktop\Transmission-electron-micrograph-of-a-thin-section-of-a-rat-li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3102313" cy="30247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533400" y="376535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2400" b="1" dirty="0" err="1" smtClean="0">
                <a:solidFill>
                  <a:srgbClr val="0000CC"/>
                </a:solidFill>
              </a:rPr>
              <a:t>Alteration</a:t>
            </a:r>
            <a:r>
              <a:rPr lang="es-ES" sz="2400" b="1" dirty="0" smtClean="0">
                <a:solidFill>
                  <a:srgbClr val="0000CC"/>
                </a:solidFill>
              </a:rPr>
              <a:t> in </a:t>
            </a:r>
            <a:r>
              <a:rPr lang="es-ES" sz="2400" b="1" dirty="0" err="1" smtClean="0">
                <a:solidFill>
                  <a:srgbClr val="0000CC"/>
                </a:solidFill>
              </a:rPr>
              <a:t>the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r>
              <a:rPr lang="es-ES" sz="2400" b="1" dirty="0" err="1" smtClean="0">
                <a:solidFill>
                  <a:srgbClr val="0000CC"/>
                </a:solidFill>
              </a:rPr>
              <a:t>nucleolar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r>
              <a:rPr lang="es-ES" sz="2400" b="1" dirty="0" err="1" smtClean="0">
                <a:solidFill>
                  <a:srgbClr val="0000CC"/>
                </a:solidFill>
              </a:rPr>
              <a:t>architecture</a:t>
            </a:r>
            <a:r>
              <a:rPr lang="es-ES" sz="2400" b="1" dirty="0" smtClean="0">
                <a:solidFill>
                  <a:srgbClr val="0000CC"/>
                </a:solidFill>
              </a:rPr>
              <a:t> of </a:t>
            </a:r>
            <a:r>
              <a:rPr lang="es-ES" sz="2400" b="1" dirty="0" err="1" smtClean="0">
                <a:solidFill>
                  <a:srgbClr val="0000CC"/>
                </a:solidFill>
              </a:rPr>
              <a:t>hepatocytes</a:t>
            </a:r>
            <a:endParaRPr lang="es-ES" sz="2400" b="1" dirty="0">
              <a:solidFill>
                <a:srgbClr val="0000C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7400" y="5257800"/>
            <a:ext cx="95250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66"/>
                </a:solidFill>
              </a:rPr>
              <a:t>Normal 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8400" y="5257800"/>
            <a:ext cx="62709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66"/>
                </a:solidFill>
              </a:rPr>
              <a:t>HCC 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6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1621" y="4572000"/>
            <a:ext cx="4199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smtClean="0"/>
              <a:t>Ahuja </a:t>
            </a:r>
            <a:r>
              <a:rPr lang="en-US" dirty="0" smtClean="0"/>
              <a:t>et al</a:t>
            </a:r>
            <a:r>
              <a:rPr lang="en-US" dirty="0"/>
              <a:t>.,</a:t>
            </a:r>
            <a:r>
              <a:rPr lang="en-US" b="1" dirty="0"/>
              <a:t> </a:t>
            </a:r>
            <a:r>
              <a:rPr lang="en-US" b="1" i="1" dirty="0"/>
              <a:t>BBA</a:t>
            </a:r>
            <a:r>
              <a:rPr lang="en-US" i="1" dirty="0"/>
              <a:t>, 1853, </a:t>
            </a:r>
            <a:r>
              <a:rPr lang="en-US" i="1" dirty="0" smtClean="0"/>
              <a:t>1783-1795, 2015</a:t>
            </a:r>
            <a:endParaRPr lang="en-US" dirty="0" smtClean="0"/>
          </a:p>
          <a:p>
            <a:pPr algn="r"/>
            <a:r>
              <a:rPr lang="en-US" b="1" dirty="0" smtClean="0"/>
              <a:t>Rajput </a:t>
            </a:r>
            <a:r>
              <a:rPr lang="en-US" dirty="0" smtClean="0"/>
              <a:t>et al., </a:t>
            </a:r>
            <a:r>
              <a:rPr lang="en-US" b="1" i="1" dirty="0" err="1" smtClean="0"/>
              <a:t>Virol</a:t>
            </a:r>
            <a:r>
              <a:rPr lang="en-US" b="1" i="1" dirty="0"/>
              <a:t> J, </a:t>
            </a:r>
            <a:r>
              <a:rPr lang="en-US" i="1" dirty="0"/>
              <a:t>12, </a:t>
            </a:r>
            <a:r>
              <a:rPr lang="en-US" i="1" dirty="0" smtClean="0"/>
              <a:t>62, 2015</a:t>
            </a:r>
            <a:endParaRPr lang="en-US" i="1" dirty="0"/>
          </a:p>
        </p:txBody>
      </p:sp>
      <p:sp>
        <p:nvSpPr>
          <p:cNvPr id="3" name="Rectangle 2"/>
          <p:cNvSpPr/>
          <p:nvPr/>
        </p:nvSpPr>
        <p:spPr>
          <a:xfrm>
            <a:off x="304800" y="2431465"/>
            <a:ext cx="84300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/>
              <a:t>How does </a:t>
            </a:r>
            <a:r>
              <a:rPr lang="en-US" sz="2400" b="1" i="1" dirty="0" err="1" smtClean="0">
                <a:solidFill>
                  <a:srgbClr val="FF0000"/>
                </a:solidFill>
              </a:rPr>
              <a:t>HBx</a:t>
            </a:r>
            <a:r>
              <a:rPr lang="en-US" sz="2400" b="1" i="1" dirty="0" smtClean="0">
                <a:solidFill>
                  <a:srgbClr val="FF0000"/>
                </a:solidFill>
              </a:rPr>
              <a:t> </a:t>
            </a:r>
            <a:r>
              <a:rPr lang="en-US" sz="2400" b="1" i="1" dirty="0" smtClean="0"/>
              <a:t>influence </a:t>
            </a:r>
            <a:r>
              <a:rPr lang="en-US" sz="2400" b="1" i="1" dirty="0" smtClean="0">
                <a:solidFill>
                  <a:srgbClr val="FF0000"/>
                </a:solidFill>
              </a:rPr>
              <a:t>the UBF-NPM axis </a:t>
            </a:r>
          </a:p>
          <a:p>
            <a:pPr algn="ctr"/>
            <a:r>
              <a:rPr lang="en-US" sz="2400" b="1" i="1" dirty="0" smtClean="0"/>
              <a:t>&amp; enhance</a:t>
            </a:r>
          </a:p>
          <a:p>
            <a:pPr algn="ctr"/>
            <a:r>
              <a:rPr lang="en-US" sz="2400" b="1" i="1" dirty="0" smtClean="0">
                <a:solidFill>
                  <a:srgbClr val="0000CC"/>
                </a:solidFill>
              </a:rPr>
              <a:t>rDNA </a:t>
            </a:r>
            <a:r>
              <a:rPr lang="en-US" sz="2400" b="1" i="1" dirty="0">
                <a:solidFill>
                  <a:srgbClr val="0000CC"/>
                </a:solidFill>
              </a:rPr>
              <a:t>transcription</a:t>
            </a:r>
            <a:r>
              <a:rPr lang="en-US" sz="2400" b="1" i="1" dirty="0"/>
              <a:t>, </a:t>
            </a:r>
            <a:r>
              <a:rPr lang="en-US" sz="2400" b="1" i="1" dirty="0">
                <a:solidFill>
                  <a:srgbClr val="0000CC"/>
                </a:solidFill>
              </a:rPr>
              <a:t>Ribosome  </a:t>
            </a:r>
            <a:r>
              <a:rPr lang="en-US" sz="2400" b="1" i="1" dirty="0" smtClean="0">
                <a:solidFill>
                  <a:srgbClr val="0000CC"/>
                </a:solidFill>
              </a:rPr>
              <a:t>biogenesis </a:t>
            </a:r>
            <a:r>
              <a:rPr lang="en-US" sz="2400" b="1" i="1" dirty="0" smtClean="0"/>
              <a:t>&amp; </a:t>
            </a:r>
            <a:r>
              <a:rPr lang="en-US" sz="2400" b="1" i="1" dirty="0" smtClean="0">
                <a:solidFill>
                  <a:srgbClr val="0000CC"/>
                </a:solidFill>
              </a:rPr>
              <a:t>Cell transformation</a:t>
            </a:r>
            <a:endParaRPr lang="en-US" sz="2400" b="1" i="1" dirty="0">
              <a:solidFill>
                <a:srgbClr val="0000CC"/>
              </a:solidFill>
            </a:endParaRPr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2819400" y="398741"/>
            <a:ext cx="34403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chemeClr val="tx2"/>
                </a:solidFill>
              </a:rPr>
              <a:t>Scope of our study</a:t>
            </a:r>
            <a:endParaRPr lang="en-U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8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362200" y="1447800"/>
            <a:ext cx="3886200" cy="3657600"/>
            <a:chOff x="1368666" y="3512840"/>
            <a:chExt cx="2942707" cy="2863481"/>
          </a:xfrm>
        </p:grpSpPr>
        <p:sp>
          <p:nvSpPr>
            <p:cNvPr id="3" name="TextBox 58"/>
            <p:cNvSpPr txBox="1">
              <a:spLocks noChangeArrowheads="1"/>
            </p:cNvSpPr>
            <p:nvPr/>
          </p:nvSpPr>
          <p:spPr bwMode="auto">
            <a:xfrm rot="16200000">
              <a:off x="1373761" y="4373710"/>
              <a:ext cx="62388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100" b="1" dirty="0">
                  <a:latin typeface="Arial" panose="020B0604020202020204" pitchFamily="34" charset="0"/>
                </a:rPr>
                <a:t>Vector</a:t>
              </a:r>
            </a:p>
          </p:txBody>
        </p:sp>
        <p:sp>
          <p:nvSpPr>
            <p:cNvPr id="4" name="TextBox 59"/>
            <p:cNvSpPr txBox="1">
              <a:spLocks noChangeArrowheads="1"/>
            </p:cNvSpPr>
            <p:nvPr/>
          </p:nvSpPr>
          <p:spPr bwMode="auto">
            <a:xfrm rot="16200000">
              <a:off x="1479820" y="5578692"/>
              <a:ext cx="46839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100" b="1">
                  <a:latin typeface="Arial" panose="020B0604020202020204" pitchFamily="34" charset="0"/>
                </a:rPr>
                <a:t>HBx</a:t>
              </a:r>
            </a:p>
          </p:txBody>
        </p:sp>
        <p:sp>
          <p:nvSpPr>
            <p:cNvPr id="5" name="TextBox 60"/>
            <p:cNvSpPr txBox="1">
              <a:spLocks noChangeArrowheads="1"/>
            </p:cNvSpPr>
            <p:nvPr/>
          </p:nvSpPr>
          <p:spPr bwMode="auto">
            <a:xfrm>
              <a:off x="2172608" y="3683996"/>
              <a:ext cx="486719" cy="178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en-US" sz="1100" dirty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>
                  <a:latin typeface="Arial" panose="020B0604020202020204" pitchFamily="34" charset="0"/>
                </a:rPr>
                <a:t>-UBF</a:t>
              </a:r>
            </a:p>
          </p:txBody>
        </p:sp>
        <p:sp>
          <p:nvSpPr>
            <p:cNvPr id="6" name="TextBox 61"/>
            <p:cNvSpPr txBox="1">
              <a:spLocks noChangeArrowheads="1"/>
            </p:cNvSpPr>
            <p:nvPr/>
          </p:nvSpPr>
          <p:spPr bwMode="auto">
            <a:xfrm>
              <a:off x="3448365" y="3690429"/>
              <a:ext cx="398370" cy="178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100" b="1">
                  <a:latin typeface="Arial" panose="020B0604020202020204" pitchFamily="34" charset="0"/>
                </a:rPr>
                <a:t>DAPI</a:t>
              </a:r>
            </a:p>
          </p:txBody>
        </p:sp>
        <p:sp>
          <p:nvSpPr>
            <p:cNvPr id="7" name="TextBox 22"/>
            <p:cNvSpPr txBox="1">
              <a:spLocks noChangeArrowheads="1"/>
            </p:cNvSpPr>
            <p:nvPr/>
          </p:nvSpPr>
          <p:spPr bwMode="auto">
            <a:xfrm>
              <a:off x="1368666" y="3512840"/>
              <a:ext cx="18473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600" b="1" dirty="0">
                <a:latin typeface="Arial" panose="020B0604020202020204" pitchFamily="34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6317" y="3922484"/>
              <a:ext cx="1232721" cy="120015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8257" y="3922484"/>
              <a:ext cx="1203116" cy="120014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4741" y="5194109"/>
              <a:ext cx="1214297" cy="118221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2824" y="5205708"/>
              <a:ext cx="1218548" cy="117061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3220505" y="5248048"/>
            <a:ext cx="28373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20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20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1600" b="1" dirty="0" smtClean="0">
                <a:latin typeface="Arial" pitchFamily="34" charset="0"/>
                <a:cs typeface="Arial" pitchFamily="34" charset="0"/>
              </a:rPr>
              <a:t>UBF expression in cells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33400" y="376535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2400" b="1" dirty="0" smtClean="0">
                <a:solidFill>
                  <a:srgbClr val="0000CC"/>
                </a:solidFill>
              </a:rPr>
              <a:t>UBF </a:t>
            </a:r>
            <a:r>
              <a:rPr lang="es-ES" sz="2400" b="1" dirty="0" err="1" smtClean="0">
                <a:solidFill>
                  <a:srgbClr val="0000CC"/>
                </a:solidFill>
              </a:rPr>
              <a:t>expression</a:t>
            </a:r>
            <a:r>
              <a:rPr lang="es-ES" sz="2400" b="1" dirty="0" smtClean="0">
                <a:solidFill>
                  <a:srgbClr val="0000CC"/>
                </a:solidFill>
              </a:rPr>
              <a:t> in </a:t>
            </a:r>
            <a:r>
              <a:rPr lang="es-ES" sz="2400" b="1" dirty="0" err="1" smtClean="0">
                <a:solidFill>
                  <a:srgbClr val="0000CC"/>
                </a:solidFill>
              </a:rPr>
              <a:t>the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r>
              <a:rPr lang="es-ES" sz="2400" b="1" dirty="0" err="1" smtClean="0">
                <a:solidFill>
                  <a:srgbClr val="0000CC"/>
                </a:solidFill>
              </a:rPr>
              <a:t>presence</a:t>
            </a:r>
            <a:r>
              <a:rPr lang="es-ES" sz="2400" b="1" dirty="0" smtClean="0">
                <a:solidFill>
                  <a:srgbClr val="0000CC"/>
                </a:solidFill>
              </a:rPr>
              <a:t> of </a:t>
            </a:r>
            <a:r>
              <a:rPr lang="es-ES" sz="2400" b="1" dirty="0" err="1" smtClean="0">
                <a:solidFill>
                  <a:srgbClr val="0000CC"/>
                </a:solidFill>
              </a:rPr>
              <a:t>HBx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endParaRPr lang="es-ES" sz="2400" b="1" dirty="0">
              <a:solidFill>
                <a:srgbClr val="0000CC"/>
              </a:solidFill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7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0" y="1219200"/>
            <a:ext cx="6394866" cy="3386554"/>
            <a:chOff x="23500" y="6751022"/>
            <a:chExt cx="6394866" cy="3386554"/>
          </a:xfrm>
        </p:grpSpPr>
        <p:graphicFrame>
          <p:nvGraphicFramePr>
            <p:cNvPr id="3" name="Chart 2"/>
            <p:cNvGraphicFramePr>
              <a:graphicFrameLocks/>
            </p:cNvGraphicFramePr>
            <p:nvPr>
              <p:extLst/>
            </p:nvPr>
          </p:nvGraphicFramePr>
          <p:xfrm>
            <a:off x="2701261" y="6968926"/>
            <a:ext cx="1868833" cy="31686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4" name="Chart 3"/>
            <p:cNvGraphicFramePr>
              <a:graphicFrameLocks/>
            </p:cNvGraphicFramePr>
            <p:nvPr>
              <p:extLst/>
            </p:nvPr>
          </p:nvGraphicFramePr>
          <p:xfrm>
            <a:off x="23500" y="6999089"/>
            <a:ext cx="3133726" cy="25923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" name="Chart 4"/>
            <p:cNvGraphicFramePr>
              <a:graphicFrameLocks/>
            </p:cNvGraphicFramePr>
            <p:nvPr>
              <p:extLst/>
            </p:nvPr>
          </p:nvGraphicFramePr>
          <p:xfrm>
            <a:off x="4577435" y="7209747"/>
            <a:ext cx="1840931" cy="19923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" name="TextBox 2"/>
            <p:cNvSpPr txBox="1">
              <a:spLocks noChangeArrowheads="1"/>
            </p:cNvSpPr>
            <p:nvPr/>
          </p:nvSpPr>
          <p:spPr bwMode="auto">
            <a:xfrm rot="16200000">
              <a:off x="1911607" y="7877713"/>
              <a:ext cx="166445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>
                  <a:latin typeface="Arial" panose="020B0604020202020204" pitchFamily="34" charset="0"/>
                </a:rPr>
                <a:t>Relative expression of UBF mRNA</a:t>
              </a:r>
            </a:p>
          </p:txBody>
        </p:sp>
        <p:sp>
          <p:nvSpPr>
            <p:cNvPr id="7" name="TextBox 2"/>
            <p:cNvSpPr txBox="1">
              <a:spLocks noChangeArrowheads="1"/>
            </p:cNvSpPr>
            <p:nvPr/>
          </p:nvSpPr>
          <p:spPr bwMode="auto">
            <a:xfrm rot="16200000">
              <a:off x="-224457" y="7840158"/>
              <a:ext cx="166445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>
                  <a:latin typeface="Arial" panose="020B0604020202020204" pitchFamily="34" charset="0"/>
                </a:rPr>
                <a:t>Relative expression of UBF mRNA</a:t>
              </a:r>
            </a:p>
          </p:txBody>
        </p:sp>
        <p:sp>
          <p:nvSpPr>
            <p:cNvPr id="8" name="TextBox 10"/>
            <p:cNvSpPr txBox="1">
              <a:spLocks noChangeArrowheads="1"/>
            </p:cNvSpPr>
            <p:nvPr/>
          </p:nvSpPr>
          <p:spPr bwMode="auto">
            <a:xfrm>
              <a:off x="979117" y="9112682"/>
              <a:ext cx="126523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100" b="1" dirty="0" smtClean="0">
                  <a:solidFill>
                    <a:srgbClr val="C00000"/>
                  </a:solidFill>
                  <a:latin typeface="Arial" panose="020B0604020202020204" pitchFamily="34" charset="0"/>
                </a:rPr>
                <a:t>Huh7 </a:t>
              </a:r>
            </a:p>
          </p:txBody>
        </p:sp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3167196" y="9112682"/>
              <a:ext cx="1320800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100" b="1" dirty="0" smtClean="0">
                  <a:solidFill>
                    <a:srgbClr val="C00000"/>
                  </a:solidFill>
                  <a:latin typeface="Arial" panose="020B0604020202020204" pitchFamily="34" charset="0"/>
                </a:rPr>
                <a:t>IHH</a:t>
              </a:r>
            </a:p>
          </p:txBody>
        </p:sp>
        <p:sp>
          <p:nvSpPr>
            <p:cNvPr id="10" name="TextBox 3"/>
            <p:cNvSpPr txBox="1">
              <a:spLocks noChangeArrowheads="1"/>
            </p:cNvSpPr>
            <p:nvPr/>
          </p:nvSpPr>
          <p:spPr bwMode="auto">
            <a:xfrm>
              <a:off x="1050254" y="8855028"/>
              <a:ext cx="122661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000" b="1" dirty="0" smtClean="0">
                  <a:latin typeface="Arial" panose="020B0604020202020204" pitchFamily="34" charset="0"/>
                </a:rPr>
                <a:t>Vector          </a:t>
              </a:r>
              <a:r>
                <a:rPr lang="en-GB" altLang="en-US" sz="1000" b="1" dirty="0" err="1" smtClean="0">
                  <a:latin typeface="Arial" panose="020B0604020202020204" pitchFamily="34" charset="0"/>
                </a:rPr>
                <a:t>HBx</a:t>
              </a:r>
              <a:endParaRPr lang="en-GB" altLang="en-US" sz="1000" b="1" dirty="0" smtClean="0">
                <a:latin typeface="Arial" panose="020B0604020202020204" pitchFamily="34" charset="0"/>
              </a:endParaRPr>
            </a:p>
          </p:txBody>
        </p:sp>
        <p:sp>
          <p:nvSpPr>
            <p:cNvPr id="11" name="TextBox 3"/>
            <p:cNvSpPr txBox="1">
              <a:spLocks noChangeArrowheads="1"/>
            </p:cNvSpPr>
            <p:nvPr/>
          </p:nvSpPr>
          <p:spPr bwMode="auto">
            <a:xfrm>
              <a:off x="3168264" y="8865860"/>
              <a:ext cx="125386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000" b="1" dirty="0" smtClean="0">
                  <a:latin typeface="Arial" panose="020B0604020202020204" pitchFamily="34" charset="0"/>
                </a:rPr>
                <a:t>Vector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          </a:t>
              </a:r>
              <a:r>
                <a:rPr lang="en-GB" altLang="en-US" sz="1100" b="1" dirty="0" err="1" smtClean="0">
                  <a:latin typeface="Arial" panose="020B0604020202020204" pitchFamily="34" charset="0"/>
                </a:rPr>
                <a:t>HBx</a:t>
              </a:r>
              <a:endParaRPr lang="en-GB" altLang="en-US" sz="1100" b="1" dirty="0" smtClean="0">
                <a:latin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1557566" y="6966857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600" dirty="0" smtClean="0"/>
                <a:t>*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1365268" y="7188952"/>
              <a:ext cx="65211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17387" y="7191288"/>
              <a:ext cx="0" cy="1874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365943" y="7186278"/>
              <a:ext cx="0" cy="10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3683944" y="6886480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600" dirty="0" smtClean="0"/>
                <a:t>*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476706" y="7113939"/>
              <a:ext cx="6803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157031" y="7113939"/>
              <a:ext cx="0" cy="15298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476706" y="7118210"/>
              <a:ext cx="0" cy="7406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5721511" y="7006612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600" dirty="0" smtClean="0"/>
                <a:t>*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5605632" y="7227167"/>
              <a:ext cx="540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6144180" y="7229503"/>
              <a:ext cx="0" cy="1874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611268" y="7227234"/>
              <a:ext cx="0" cy="79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2"/>
            <p:cNvSpPr txBox="1">
              <a:spLocks noChangeArrowheads="1"/>
            </p:cNvSpPr>
            <p:nvPr/>
          </p:nvSpPr>
          <p:spPr bwMode="auto">
            <a:xfrm>
              <a:off x="681958" y="6774686"/>
              <a:ext cx="3321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latin typeface="Arial" panose="020B0604020202020204" pitchFamily="34" charset="0"/>
                </a:rPr>
                <a:t>A</a:t>
              </a:r>
              <a:endParaRPr lang="en-GB" altLang="en-US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25" name="TextBox 22"/>
            <p:cNvSpPr txBox="1">
              <a:spLocks noChangeArrowheads="1"/>
            </p:cNvSpPr>
            <p:nvPr/>
          </p:nvSpPr>
          <p:spPr bwMode="auto">
            <a:xfrm>
              <a:off x="2815558" y="6751022"/>
              <a:ext cx="3321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latin typeface="Arial" panose="020B0604020202020204" pitchFamily="34" charset="0"/>
                </a:rPr>
                <a:t>B</a:t>
              </a:r>
              <a:endParaRPr lang="en-GB" altLang="en-US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26" name="TextBox 22"/>
            <p:cNvSpPr txBox="1">
              <a:spLocks noChangeArrowheads="1"/>
            </p:cNvSpPr>
            <p:nvPr/>
          </p:nvSpPr>
          <p:spPr bwMode="auto">
            <a:xfrm>
              <a:off x="4936334" y="6774686"/>
              <a:ext cx="3449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latin typeface="Arial" panose="020B0604020202020204" pitchFamily="34" charset="0"/>
                </a:rPr>
                <a:t>C</a:t>
              </a:r>
              <a:endParaRPr lang="en-GB" altLang="en-US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27" name="TextBox 12"/>
            <p:cNvSpPr txBox="1">
              <a:spLocks noChangeArrowheads="1"/>
            </p:cNvSpPr>
            <p:nvPr/>
          </p:nvSpPr>
          <p:spPr bwMode="auto">
            <a:xfrm rot="19000874">
              <a:off x="5493570" y="9061663"/>
              <a:ext cx="8787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000" b="1" dirty="0" smtClean="0">
                  <a:solidFill>
                    <a:srgbClr val="C00000"/>
                  </a:solidFill>
                  <a:latin typeface="Arial" panose="020B0604020202020204" pitchFamily="34" charset="0"/>
                </a:rPr>
                <a:t>HepG2.2.15</a:t>
              </a:r>
            </a:p>
          </p:txBody>
        </p:sp>
        <p:sp>
          <p:nvSpPr>
            <p:cNvPr id="28" name="TextBox 12"/>
            <p:cNvSpPr txBox="1">
              <a:spLocks noChangeArrowheads="1"/>
            </p:cNvSpPr>
            <p:nvPr/>
          </p:nvSpPr>
          <p:spPr bwMode="auto">
            <a:xfrm rot="-2400000">
              <a:off x="5187062" y="9004386"/>
              <a:ext cx="5966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000" b="1" dirty="0" smtClean="0">
                  <a:solidFill>
                    <a:srgbClr val="C00000"/>
                  </a:solidFill>
                  <a:latin typeface="Arial" panose="020B0604020202020204" pitchFamily="34" charset="0"/>
                </a:rPr>
                <a:t>HepG</a:t>
              </a:r>
              <a:r>
                <a:rPr lang="en-GB" altLang="en-US" sz="1000" b="1" dirty="0">
                  <a:solidFill>
                    <a:srgbClr val="C00000"/>
                  </a:solidFill>
                  <a:latin typeface="Arial" panose="020B0604020202020204" pitchFamily="34" charset="0"/>
                </a:rPr>
                <a:t>2</a:t>
              </a:r>
              <a:endParaRPr lang="en-GB" altLang="en-US" sz="1000" b="1" dirty="0" smtClean="0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1981200" y="4033056"/>
            <a:ext cx="6172200" cy="2139144"/>
            <a:chOff x="1981200" y="3947778"/>
            <a:chExt cx="6172200" cy="2139144"/>
          </a:xfrm>
        </p:grpSpPr>
        <p:sp>
          <p:nvSpPr>
            <p:cNvPr id="29" name="TextBox 22"/>
            <p:cNvSpPr txBox="1">
              <a:spLocks noChangeArrowheads="1"/>
            </p:cNvSpPr>
            <p:nvPr/>
          </p:nvSpPr>
          <p:spPr bwMode="auto">
            <a:xfrm>
              <a:off x="1981200" y="3948585"/>
              <a:ext cx="3802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latin typeface="Arial" panose="020B0604020202020204" pitchFamily="34" charset="0"/>
                </a:rPr>
                <a:t>A’</a:t>
              </a:r>
              <a:endParaRPr lang="en-GB" altLang="en-US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30" name="TextBox 22"/>
            <p:cNvSpPr txBox="1">
              <a:spLocks noChangeArrowheads="1"/>
            </p:cNvSpPr>
            <p:nvPr/>
          </p:nvSpPr>
          <p:spPr bwMode="auto">
            <a:xfrm>
              <a:off x="4008049" y="3947816"/>
              <a:ext cx="389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latin typeface="Arial" panose="020B0604020202020204" pitchFamily="34" charset="0"/>
                </a:rPr>
                <a:t>B’</a:t>
              </a:r>
              <a:endParaRPr lang="en-GB" altLang="en-US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31" name="TextBox 22"/>
            <p:cNvSpPr txBox="1">
              <a:spLocks noChangeArrowheads="1"/>
            </p:cNvSpPr>
            <p:nvPr/>
          </p:nvSpPr>
          <p:spPr bwMode="auto">
            <a:xfrm>
              <a:off x="6087150" y="3947778"/>
              <a:ext cx="389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600" b="1" dirty="0" smtClean="0">
                  <a:latin typeface="Arial" panose="020B0604020202020204" pitchFamily="34" charset="0"/>
                </a:rPr>
                <a:t>C’</a:t>
              </a:r>
              <a:endParaRPr lang="en-GB" altLang="en-US" sz="1600" b="1" dirty="0">
                <a:latin typeface="Arial" panose="020B0604020202020204" pitchFamily="34" charset="0"/>
              </a:endParaRPr>
            </a:p>
          </p:txBody>
        </p:sp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8905" y="4413957"/>
              <a:ext cx="843699" cy="3313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1609" y="5458861"/>
              <a:ext cx="843699" cy="3491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5" name="TextBox 3"/>
            <p:cNvSpPr txBox="1">
              <a:spLocks noChangeArrowheads="1"/>
            </p:cNvSpPr>
            <p:nvPr/>
          </p:nvSpPr>
          <p:spPr bwMode="auto">
            <a:xfrm>
              <a:off x="2125216" y="5809493"/>
              <a:ext cx="102303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100" b="1" dirty="0" smtClean="0">
                  <a:latin typeface="Arial" panose="020B0604020202020204" pitchFamily="34" charset="0"/>
                </a:rPr>
                <a:t>Vector   </a:t>
              </a:r>
              <a:r>
                <a:rPr lang="en-GB" altLang="en-US" sz="1100" b="1" dirty="0" err="1" smtClean="0">
                  <a:latin typeface="Arial" panose="020B0604020202020204" pitchFamily="34" charset="0"/>
                </a:rPr>
                <a:t>HBx</a:t>
              </a:r>
              <a:endParaRPr lang="en-GB" altLang="en-US" sz="1100" b="1" dirty="0" smtClean="0">
                <a:latin typeface="Arial" panose="020B0604020202020204" pitchFamily="34" charset="0"/>
              </a:endParaRPr>
            </a:p>
          </p:txBody>
        </p:sp>
        <p:sp>
          <p:nvSpPr>
            <p:cNvPr id="36" name="TextBox 10"/>
            <p:cNvSpPr txBox="1">
              <a:spLocks noChangeArrowheads="1"/>
            </p:cNvSpPr>
            <p:nvPr/>
          </p:nvSpPr>
          <p:spPr bwMode="auto">
            <a:xfrm>
              <a:off x="2394034" y="4163222"/>
              <a:ext cx="60831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000" b="1" dirty="0" smtClean="0">
                  <a:latin typeface="Arial" panose="020B0604020202020204" pitchFamily="34" charset="0"/>
                </a:rPr>
                <a:t>Huh7 </a:t>
              </a:r>
            </a:p>
          </p:txBody>
        </p:sp>
        <p:sp>
          <p:nvSpPr>
            <p:cNvPr id="37" name="TextBox 11"/>
            <p:cNvSpPr txBox="1">
              <a:spLocks noChangeArrowheads="1"/>
            </p:cNvSpPr>
            <p:nvPr/>
          </p:nvSpPr>
          <p:spPr bwMode="auto">
            <a:xfrm>
              <a:off x="3070162" y="4485405"/>
              <a:ext cx="60946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100" dirty="0" smtClean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-UBF</a:t>
              </a:r>
            </a:p>
          </p:txBody>
        </p:sp>
        <p:sp>
          <p:nvSpPr>
            <p:cNvPr id="38" name="TextBox 17"/>
            <p:cNvSpPr txBox="1">
              <a:spLocks noChangeArrowheads="1"/>
            </p:cNvSpPr>
            <p:nvPr/>
          </p:nvSpPr>
          <p:spPr bwMode="auto">
            <a:xfrm>
              <a:off x="3070162" y="5555577"/>
              <a:ext cx="82907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100" dirty="0" smtClean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-GAPDH</a:t>
              </a:r>
            </a:p>
          </p:txBody>
        </p:sp>
        <p:pic>
          <p:nvPicPr>
            <p:cNvPr id="39" name="Picture 6"/>
            <p:cNvPicPr>
              <a:picLocks noChangeAspect="1" noChangeArrowheads="1"/>
            </p:cNvPicPr>
            <p:nvPr/>
          </p:nvPicPr>
          <p:blipFill>
            <a:blip r:embed="rId7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1609" y="5026828"/>
              <a:ext cx="843699" cy="34913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TextBox 24"/>
            <p:cNvSpPr txBox="1">
              <a:spLocks noChangeArrowheads="1"/>
            </p:cNvSpPr>
            <p:nvPr/>
          </p:nvSpPr>
          <p:spPr bwMode="auto">
            <a:xfrm>
              <a:off x="3070162" y="5093413"/>
              <a:ext cx="60144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100" dirty="0" smtClean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-</a:t>
              </a:r>
              <a:r>
                <a:rPr lang="en-GB" altLang="en-US" sz="1100" b="1" dirty="0" err="1" smtClean="0">
                  <a:latin typeface="Arial" panose="020B0604020202020204" pitchFamily="34" charset="0"/>
                </a:rPr>
                <a:t>HBx</a:t>
              </a:r>
              <a:endParaRPr lang="en-GB" altLang="en-US" sz="1100" b="1" dirty="0" smtClean="0">
                <a:latin typeface="Arial" panose="020B0604020202020204" pitchFamily="34" charset="0"/>
              </a:endParaRPr>
            </a:p>
          </p:txBody>
        </p:sp>
        <p:pic>
          <p:nvPicPr>
            <p:cNvPr id="41" name="Picture 3"/>
            <p:cNvPicPr>
              <a:picLocks noChangeAspect="1" noChangeArrowheads="1"/>
            </p:cNvPicPr>
            <p:nvPr/>
          </p:nvPicPr>
          <p:blipFill>
            <a:blip r:embed="rId8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5785" y="4487938"/>
              <a:ext cx="845492" cy="33659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2" name="Picture 5"/>
            <p:cNvPicPr>
              <a:picLocks noChangeAspect="1" noChangeArrowheads="1"/>
            </p:cNvPicPr>
            <p:nvPr/>
          </p:nvPicPr>
          <p:blipFill>
            <a:blip r:embed="rId9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2137" y="5526597"/>
              <a:ext cx="845492" cy="349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3" name="TextBox 16"/>
            <p:cNvSpPr txBox="1">
              <a:spLocks noChangeArrowheads="1"/>
            </p:cNvSpPr>
            <p:nvPr/>
          </p:nvSpPr>
          <p:spPr bwMode="auto">
            <a:xfrm>
              <a:off x="7217421" y="4525922"/>
              <a:ext cx="82232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100" dirty="0" smtClean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-UBF</a:t>
              </a:r>
            </a:p>
          </p:txBody>
        </p:sp>
        <p:sp>
          <p:nvSpPr>
            <p:cNvPr id="44" name="TextBox 18"/>
            <p:cNvSpPr txBox="1">
              <a:spLocks noChangeArrowheads="1"/>
            </p:cNvSpPr>
            <p:nvPr/>
          </p:nvSpPr>
          <p:spPr bwMode="auto">
            <a:xfrm>
              <a:off x="7217421" y="5544643"/>
              <a:ext cx="93597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100" dirty="0" smtClean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-GAPDH</a:t>
              </a:r>
            </a:p>
          </p:txBody>
        </p:sp>
        <p:sp>
          <p:nvSpPr>
            <p:cNvPr id="45" name="TextBox 12"/>
            <p:cNvSpPr txBox="1">
              <a:spLocks noChangeArrowheads="1"/>
            </p:cNvSpPr>
            <p:nvPr/>
          </p:nvSpPr>
          <p:spPr bwMode="auto">
            <a:xfrm rot="19200000">
              <a:off x="6782391" y="4063628"/>
              <a:ext cx="8787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000" b="1" dirty="0" smtClean="0">
                  <a:latin typeface="Arial" panose="020B0604020202020204" pitchFamily="34" charset="0"/>
                </a:rPr>
                <a:t>HepG2.2.15</a:t>
              </a:r>
            </a:p>
          </p:txBody>
        </p:sp>
        <p:pic>
          <p:nvPicPr>
            <p:cNvPr id="46" name="Picture 13"/>
            <p:cNvPicPr>
              <a:picLocks noChangeAspect="1"/>
            </p:cNvPicPr>
            <p:nvPr/>
          </p:nvPicPr>
          <p:blipFill>
            <a:blip r:embed="rId10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4662" y="5092496"/>
              <a:ext cx="845492" cy="3492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22"/>
            <p:cNvSpPr txBox="1">
              <a:spLocks noChangeArrowheads="1"/>
            </p:cNvSpPr>
            <p:nvPr/>
          </p:nvSpPr>
          <p:spPr bwMode="auto">
            <a:xfrm>
              <a:off x="7217421" y="5119792"/>
              <a:ext cx="80930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100" dirty="0" smtClean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-</a:t>
              </a:r>
              <a:r>
                <a:rPr lang="en-GB" altLang="en-US" sz="1100" b="1" dirty="0" err="1" smtClean="0">
                  <a:latin typeface="Arial" panose="020B0604020202020204" pitchFamily="34" charset="0"/>
                </a:rPr>
                <a:t>HBx</a:t>
              </a:r>
              <a:endParaRPr lang="en-GB" altLang="en-US" sz="1100" b="1" dirty="0" smtClean="0">
                <a:latin typeface="Arial" panose="020B0604020202020204" pitchFamily="34" charset="0"/>
              </a:endParaRPr>
            </a:p>
          </p:txBody>
        </p:sp>
        <p:pic>
          <p:nvPicPr>
            <p:cNvPr id="48" name="Picture 8"/>
            <p:cNvPicPr>
              <a:picLocks noChangeAspect="1"/>
            </p:cNvPicPr>
            <p:nvPr/>
          </p:nvPicPr>
          <p:blipFill>
            <a:blip r:embed="rId11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53" t="11308" r="25343" b="86459"/>
            <a:stretch>
              <a:fillRect/>
            </a:stretch>
          </p:blipFill>
          <p:spPr bwMode="auto">
            <a:xfrm>
              <a:off x="4292057" y="4409662"/>
              <a:ext cx="827508" cy="33561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10"/>
            <p:cNvPicPr>
              <a:picLocks noChangeAspect="1"/>
            </p:cNvPicPr>
            <p:nvPr/>
          </p:nvPicPr>
          <p:blipFill>
            <a:blip r:embed="rId1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7" t="9450" r="88493" b="88310"/>
            <a:stretch>
              <a:fillRect/>
            </a:stretch>
          </p:blipFill>
          <p:spPr bwMode="auto">
            <a:xfrm>
              <a:off x="4277757" y="5461420"/>
              <a:ext cx="835468" cy="3492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17"/>
            <p:cNvPicPr>
              <a:picLocks noChangeAspect="1" noChangeArrowheads="1"/>
            </p:cNvPicPr>
            <p:nvPr/>
          </p:nvPicPr>
          <p:blipFill>
            <a:blip r:embed="rId1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4273637" y="5029572"/>
              <a:ext cx="835469" cy="349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1" name="TextBox 11"/>
            <p:cNvSpPr txBox="1">
              <a:spLocks noChangeArrowheads="1"/>
            </p:cNvSpPr>
            <p:nvPr/>
          </p:nvSpPr>
          <p:spPr bwMode="auto">
            <a:xfrm>
              <a:off x="5095640" y="4450821"/>
              <a:ext cx="60946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100" dirty="0" smtClean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-UBF</a:t>
              </a:r>
            </a:p>
          </p:txBody>
        </p:sp>
        <p:sp>
          <p:nvSpPr>
            <p:cNvPr id="52" name="TextBox 17"/>
            <p:cNvSpPr txBox="1">
              <a:spLocks noChangeArrowheads="1"/>
            </p:cNvSpPr>
            <p:nvPr/>
          </p:nvSpPr>
          <p:spPr bwMode="auto">
            <a:xfrm>
              <a:off x="5095640" y="5480824"/>
              <a:ext cx="829073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100" dirty="0" smtClean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-GAPDH</a:t>
              </a:r>
            </a:p>
          </p:txBody>
        </p:sp>
        <p:sp>
          <p:nvSpPr>
            <p:cNvPr id="53" name="TextBox 24"/>
            <p:cNvSpPr txBox="1">
              <a:spLocks noChangeArrowheads="1"/>
            </p:cNvSpPr>
            <p:nvPr/>
          </p:nvSpPr>
          <p:spPr bwMode="auto">
            <a:xfrm>
              <a:off x="5095640" y="5089079"/>
              <a:ext cx="60144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l-GR" altLang="en-US" sz="1100" dirty="0" smtClean="0">
                  <a:latin typeface="Arial" panose="020B0604020202020204" pitchFamily="34" charset="0"/>
                </a:rPr>
                <a:t>α</a:t>
              </a:r>
              <a:r>
                <a:rPr lang="en-GB" altLang="en-US" sz="1100" b="1" dirty="0" smtClean="0">
                  <a:latin typeface="Arial" panose="020B0604020202020204" pitchFamily="34" charset="0"/>
                </a:rPr>
                <a:t>-</a:t>
              </a:r>
              <a:r>
                <a:rPr lang="en-GB" altLang="en-US" sz="1100" b="1" dirty="0" err="1" smtClean="0">
                  <a:latin typeface="Arial" panose="020B0604020202020204" pitchFamily="34" charset="0"/>
                </a:rPr>
                <a:t>HBx</a:t>
              </a:r>
              <a:endParaRPr lang="en-GB" altLang="en-US" sz="1100" b="1" dirty="0" smtClean="0">
                <a:latin typeface="Arial" panose="020B0604020202020204" pitchFamily="34" charset="0"/>
              </a:endParaRPr>
            </a:p>
          </p:txBody>
        </p:sp>
        <p:sp>
          <p:nvSpPr>
            <p:cNvPr id="54" name="TextBox 10"/>
            <p:cNvSpPr txBox="1">
              <a:spLocks noChangeArrowheads="1"/>
            </p:cNvSpPr>
            <p:nvPr/>
          </p:nvSpPr>
          <p:spPr bwMode="auto">
            <a:xfrm>
              <a:off x="4309473" y="4170722"/>
              <a:ext cx="7699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000" b="1" dirty="0" smtClean="0">
                  <a:latin typeface="Arial" panose="020B0604020202020204" pitchFamily="34" charset="0"/>
                </a:rPr>
                <a:t>IHH 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296617" y="4715448"/>
              <a:ext cx="9937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b="1" dirty="0" smtClean="0">
                  <a:latin typeface="Arial" panose="020B0604020202020204" pitchFamily="34" charset="0"/>
                </a:rPr>
                <a:t>1         1.8</a:t>
              </a:r>
              <a:endParaRPr lang="en-IN" sz="1000" b="1" dirty="0">
                <a:latin typeface="Arial" panose="020B0604020202020204" pitchFamily="34" charset="0"/>
              </a:endParaRPr>
            </a:p>
          </p:txBody>
        </p:sp>
        <p:sp>
          <p:nvSpPr>
            <p:cNvPr id="56" name="TextBox 3"/>
            <p:cNvSpPr txBox="1">
              <a:spLocks noChangeArrowheads="1"/>
            </p:cNvSpPr>
            <p:nvPr/>
          </p:nvSpPr>
          <p:spPr bwMode="auto">
            <a:xfrm>
              <a:off x="4175337" y="5825312"/>
              <a:ext cx="106150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100" b="1" dirty="0" smtClean="0">
                  <a:latin typeface="Arial" panose="020B0604020202020204" pitchFamily="34" charset="0"/>
                </a:rPr>
                <a:t>Vector   </a:t>
              </a:r>
              <a:r>
                <a:rPr lang="en-GB" altLang="en-US" sz="1100" b="1" dirty="0" err="1" smtClean="0">
                  <a:latin typeface="Arial" panose="020B0604020202020204" pitchFamily="34" charset="0"/>
                </a:rPr>
                <a:t>HBx</a:t>
              </a:r>
              <a:endParaRPr lang="en-GB" altLang="en-US" sz="1100" b="1" dirty="0" smtClean="0">
                <a:latin typeface="Arial" panose="020B0604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323821" y="4715448"/>
              <a:ext cx="9937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b="1" dirty="0" smtClean="0">
                  <a:latin typeface="Arial" panose="020B0604020202020204" pitchFamily="34" charset="0"/>
                </a:rPr>
                <a:t>1         1.6</a:t>
              </a:r>
              <a:endParaRPr lang="en-IN" sz="1000" b="1" dirty="0">
                <a:latin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448237" y="4794707"/>
              <a:ext cx="9937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000" b="1" dirty="0" smtClean="0">
                  <a:latin typeface="Arial" panose="020B0604020202020204" pitchFamily="34" charset="0"/>
                </a:rPr>
                <a:t>1         1.4</a:t>
              </a:r>
              <a:endParaRPr lang="en-IN" sz="1000" b="1" dirty="0">
                <a:latin typeface="Arial" panose="020B0604020202020204" pitchFamily="34" charset="0"/>
              </a:endParaRPr>
            </a:p>
          </p:txBody>
        </p:sp>
        <p:sp>
          <p:nvSpPr>
            <p:cNvPr id="59" name="TextBox 12"/>
            <p:cNvSpPr txBox="1">
              <a:spLocks noChangeArrowheads="1"/>
            </p:cNvSpPr>
            <p:nvPr/>
          </p:nvSpPr>
          <p:spPr bwMode="auto">
            <a:xfrm rot="19200000">
              <a:off x="6443230" y="4130119"/>
              <a:ext cx="5966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000" b="1" dirty="0" smtClean="0">
                  <a:latin typeface="Arial" panose="020B0604020202020204" pitchFamily="34" charset="0"/>
                </a:rPr>
                <a:t>HepG</a:t>
              </a:r>
              <a:r>
                <a:rPr lang="en-GB" altLang="en-US" sz="1000" b="1" dirty="0">
                  <a:latin typeface="Arial" panose="020B0604020202020204" pitchFamily="34" charset="0"/>
                </a:rPr>
                <a:t>2</a:t>
              </a:r>
              <a:endParaRPr lang="en-GB" altLang="en-US" sz="1000" b="1" dirty="0" smtClean="0">
                <a:latin typeface="Arial" panose="020B0604020202020204" pitchFamily="34" charset="0"/>
              </a:endParaRPr>
            </a:p>
          </p:txBody>
        </p:sp>
      </p:grpSp>
      <p:sp>
        <p:nvSpPr>
          <p:cNvPr id="65" name="Line 12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Text Box 10"/>
          <p:cNvSpPr txBox="1">
            <a:spLocks noChangeArrowheads="1"/>
          </p:cNvSpPr>
          <p:nvPr/>
        </p:nvSpPr>
        <p:spPr bwMode="auto">
          <a:xfrm>
            <a:off x="533400" y="376535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IN" sz="2400" b="1" dirty="0">
                <a:solidFill>
                  <a:srgbClr val="FF0000"/>
                </a:solidFill>
                <a:cs typeface="Arial" pitchFamily="34" charset="0"/>
                <a:sym typeface="Wingdings 3" panose="05040102010807070707" pitchFamily="18" charset="2"/>
              </a:rPr>
              <a:t> </a:t>
            </a:r>
            <a:r>
              <a:rPr lang="es-ES" sz="2400" b="1" dirty="0" smtClean="0">
                <a:solidFill>
                  <a:srgbClr val="0000CC"/>
                </a:solidFill>
              </a:rPr>
              <a:t>UBF </a:t>
            </a:r>
            <a:r>
              <a:rPr lang="es-ES" sz="2400" b="1" dirty="0" err="1" smtClean="0">
                <a:solidFill>
                  <a:srgbClr val="0000CC"/>
                </a:solidFill>
              </a:rPr>
              <a:t>expression</a:t>
            </a:r>
            <a:r>
              <a:rPr lang="es-ES" sz="2400" b="1" dirty="0" smtClean="0">
                <a:solidFill>
                  <a:srgbClr val="0000CC"/>
                </a:solidFill>
              </a:rPr>
              <a:t> in </a:t>
            </a:r>
            <a:r>
              <a:rPr lang="es-ES" sz="2400" b="1" dirty="0" err="1" smtClean="0">
                <a:solidFill>
                  <a:srgbClr val="0000CC"/>
                </a:solidFill>
              </a:rPr>
              <a:t>the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r>
              <a:rPr lang="es-ES" sz="2400" b="1" dirty="0" err="1" smtClean="0">
                <a:solidFill>
                  <a:srgbClr val="0000CC"/>
                </a:solidFill>
              </a:rPr>
              <a:t>presence</a:t>
            </a:r>
            <a:r>
              <a:rPr lang="es-ES" sz="2400" b="1" dirty="0" smtClean="0">
                <a:solidFill>
                  <a:srgbClr val="0000CC"/>
                </a:solidFill>
              </a:rPr>
              <a:t> of </a:t>
            </a:r>
            <a:r>
              <a:rPr lang="es-ES" sz="2400" b="1" dirty="0" err="1" smtClean="0">
                <a:solidFill>
                  <a:srgbClr val="0000CC"/>
                </a:solidFill>
              </a:rPr>
              <a:t>HBx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endParaRPr lang="es-ES" sz="2400" b="1" dirty="0">
              <a:solidFill>
                <a:srgbClr val="0000CC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6960" y="2470218"/>
            <a:ext cx="77617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mRNA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424136" y="5151209"/>
            <a:ext cx="86613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Protein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7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2"/>
          <p:cNvSpPr txBox="1">
            <a:spLocks noChangeArrowheads="1"/>
          </p:cNvSpPr>
          <p:nvPr/>
        </p:nvSpPr>
        <p:spPr bwMode="auto">
          <a:xfrm>
            <a:off x="1521041" y="1108654"/>
            <a:ext cx="3317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4" name="TextBox 37"/>
          <p:cNvSpPr txBox="1">
            <a:spLocks noChangeArrowheads="1"/>
          </p:cNvSpPr>
          <p:nvPr/>
        </p:nvSpPr>
        <p:spPr bwMode="auto">
          <a:xfrm>
            <a:off x="1670462" y="4265948"/>
            <a:ext cx="3321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600" b="1" dirty="0">
                <a:latin typeface="Arial" panose="020B0604020202020204" pitchFamily="34" charset="0"/>
              </a:rPr>
              <a:t>B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983925" y="1048431"/>
            <a:ext cx="5018255" cy="3066369"/>
            <a:chOff x="847821" y="1183562"/>
            <a:chExt cx="5018255" cy="3066369"/>
          </a:xfrm>
        </p:grpSpPr>
        <p:graphicFrame>
          <p:nvGraphicFramePr>
            <p:cNvPr id="29" name="Chart 28"/>
            <p:cNvGraphicFramePr>
              <a:graphicFrameLocks/>
            </p:cNvGraphicFramePr>
            <p:nvPr>
              <p:extLst/>
            </p:nvPr>
          </p:nvGraphicFramePr>
          <p:xfrm>
            <a:off x="2842735" y="1183562"/>
            <a:ext cx="1397030" cy="29145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0" name="Chart 29"/>
            <p:cNvGraphicFramePr>
              <a:graphicFrameLocks/>
            </p:cNvGraphicFramePr>
            <p:nvPr>
              <p:extLst/>
            </p:nvPr>
          </p:nvGraphicFramePr>
          <p:xfrm>
            <a:off x="1114723" y="1239515"/>
            <a:ext cx="1323430" cy="27430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1" name="Chart 30"/>
            <p:cNvGraphicFramePr>
              <a:graphicFrameLocks/>
            </p:cNvGraphicFramePr>
            <p:nvPr>
              <p:extLst/>
            </p:nvPr>
          </p:nvGraphicFramePr>
          <p:xfrm>
            <a:off x="4508742" y="1219591"/>
            <a:ext cx="1243787" cy="29182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2" name="TextBox 64"/>
            <p:cNvSpPr txBox="1">
              <a:spLocks noChangeArrowheads="1"/>
            </p:cNvSpPr>
            <p:nvPr/>
          </p:nvSpPr>
          <p:spPr bwMode="auto">
            <a:xfrm rot="16200000">
              <a:off x="-101638" y="2290285"/>
              <a:ext cx="21451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>
                  <a:latin typeface="Arial" panose="020B0604020202020204" pitchFamily="34" charset="0"/>
                </a:rPr>
                <a:t>Relative expression of UBF mRNA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3350942" y="1352076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600" dirty="0" smtClean="0"/>
                <a:t>*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518502" y="1561582"/>
              <a:ext cx="4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521356" y="1572558"/>
              <a:ext cx="0" cy="12676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992366" y="1559563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>
              <a:spLocks noChangeArrowheads="1"/>
            </p:cNvSpPr>
            <p:nvPr/>
          </p:nvSpPr>
          <p:spPr bwMode="auto">
            <a:xfrm>
              <a:off x="1622680" y="1334034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600" dirty="0" smtClean="0"/>
                <a:t>*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3239086" y="1578692"/>
              <a:ext cx="4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239973" y="1576729"/>
              <a:ext cx="0" cy="15040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712660" y="1581922"/>
              <a:ext cx="0" cy="14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>
              <a:spLocks noChangeArrowheads="1"/>
            </p:cNvSpPr>
            <p:nvPr/>
          </p:nvSpPr>
          <p:spPr bwMode="auto">
            <a:xfrm>
              <a:off x="5001842" y="1375913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GB" altLang="en-US" sz="1600" dirty="0" smtClean="0"/>
                <a:t>*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4914033" y="1595705"/>
              <a:ext cx="4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4906601" y="1599525"/>
              <a:ext cx="0" cy="1404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386734" y="1598510"/>
              <a:ext cx="0" cy="1274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2"/>
            <p:cNvSpPr txBox="1">
              <a:spLocks noChangeArrowheads="1"/>
            </p:cNvSpPr>
            <p:nvPr/>
          </p:nvSpPr>
          <p:spPr bwMode="auto">
            <a:xfrm>
              <a:off x="1080819" y="3457733"/>
              <a:ext cx="64152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b="1" dirty="0">
                  <a:latin typeface="Arial" panose="020B0604020202020204" pitchFamily="34" charset="0"/>
                </a:rPr>
                <a:t>Control</a:t>
              </a:r>
              <a:endParaRPr lang="en-GB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46" name="TextBox 3"/>
            <p:cNvSpPr txBox="1">
              <a:spLocks noChangeArrowheads="1"/>
            </p:cNvSpPr>
            <p:nvPr/>
          </p:nvSpPr>
          <p:spPr bwMode="auto">
            <a:xfrm>
              <a:off x="1729305" y="3457733"/>
              <a:ext cx="7088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b="1" dirty="0">
                  <a:latin typeface="Arial" panose="020B0604020202020204" pitchFamily="34" charset="0"/>
                </a:rPr>
                <a:t>X15-</a:t>
              </a:r>
              <a:r>
                <a:rPr lang="en-GB" altLang="en-US" sz="1000" b="1" i="1" dirty="0">
                  <a:latin typeface="Arial" panose="020B0604020202020204" pitchFamily="34" charset="0"/>
                </a:rPr>
                <a:t>myc</a:t>
              </a:r>
            </a:p>
          </p:txBody>
        </p:sp>
        <p:sp>
          <p:nvSpPr>
            <p:cNvPr id="47" name="TextBox 2"/>
            <p:cNvSpPr txBox="1">
              <a:spLocks noChangeArrowheads="1"/>
            </p:cNvSpPr>
            <p:nvPr/>
          </p:nvSpPr>
          <p:spPr bwMode="auto">
            <a:xfrm>
              <a:off x="2780550" y="3457733"/>
              <a:ext cx="64152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b="1" dirty="0">
                  <a:latin typeface="Arial" panose="020B0604020202020204" pitchFamily="34" charset="0"/>
                </a:rPr>
                <a:t>Control</a:t>
              </a:r>
              <a:endParaRPr lang="en-GB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48" name="TextBox 3"/>
            <p:cNvSpPr txBox="1">
              <a:spLocks noChangeArrowheads="1"/>
            </p:cNvSpPr>
            <p:nvPr/>
          </p:nvSpPr>
          <p:spPr bwMode="auto">
            <a:xfrm>
              <a:off x="3429036" y="3457733"/>
              <a:ext cx="7088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b="1" dirty="0">
                  <a:latin typeface="Arial" panose="020B0604020202020204" pitchFamily="34" charset="0"/>
                </a:rPr>
                <a:t>X15-</a:t>
              </a:r>
              <a:r>
                <a:rPr lang="en-GB" altLang="en-US" sz="1000" b="1" i="1" dirty="0">
                  <a:latin typeface="Arial" panose="020B0604020202020204" pitchFamily="34" charset="0"/>
                </a:rPr>
                <a:t>myc</a:t>
              </a:r>
            </a:p>
          </p:txBody>
        </p:sp>
        <p:sp>
          <p:nvSpPr>
            <p:cNvPr id="49" name="TextBox 2"/>
            <p:cNvSpPr txBox="1">
              <a:spLocks noChangeArrowheads="1"/>
            </p:cNvSpPr>
            <p:nvPr/>
          </p:nvSpPr>
          <p:spPr bwMode="auto">
            <a:xfrm>
              <a:off x="4508742" y="3457733"/>
              <a:ext cx="64152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b="1" dirty="0">
                  <a:latin typeface="Arial" panose="020B0604020202020204" pitchFamily="34" charset="0"/>
                </a:rPr>
                <a:t>Control</a:t>
              </a:r>
              <a:endParaRPr lang="en-GB" altLang="en-US" sz="1200" b="1" dirty="0">
                <a:latin typeface="Arial" panose="020B0604020202020204" pitchFamily="34" charset="0"/>
              </a:endParaRPr>
            </a:p>
          </p:txBody>
        </p:sp>
        <p:sp>
          <p:nvSpPr>
            <p:cNvPr id="50" name="TextBox 3"/>
            <p:cNvSpPr txBox="1">
              <a:spLocks noChangeArrowheads="1"/>
            </p:cNvSpPr>
            <p:nvPr/>
          </p:nvSpPr>
          <p:spPr bwMode="auto">
            <a:xfrm>
              <a:off x="5157228" y="3457733"/>
              <a:ext cx="7088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b="1" dirty="0">
                  <a:latin typeface="Arial" panose="020B0604020202020204" pitchFamily="34" charset="0"/>
                </a:rPr>
                <a:t>X15-</a:t>
              </a:r>
              <a:r>
                <a:rPr lang="en-GB" altLang="en-US" sz="1000" b="1" i="1" dirty="0">
                  <a:latin typeface="Arial" panose="020B0604020202020204" pitchFamily="34" charset="0"/>
                </a:rPr>
                <a:t>myc</a:t>
              </a:r>
            </a:p>
          </p:txBody>
        </p:sp>
        <p:sp>
          <p:nvSpPr>
            <p:cNvPr id="51" name="TextBox 64"/>
            <p:cNvSpPr txBox="1">
              <a:spLocks noChangeArrowheads="1"/>
            </p:cNvSpPr>
            <p:nvPr/>
          </p:nvSpPr>
          <p:spPr bwMode="auto">
            <a:xfrm rot="16200000">
              <a:off x="1604648" y="2298639"/>
              <a:ext cx="21451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>
                  <a:latin typeface="Arial" panose="020B0604020202020204" pitchFamily="34" charset="0"/>
                </a:rPr>
                <a:t>Relative expression of UBF mRNA</a:t>
              </a:r>
            </a:p>
          </p:txBody>
        </p:sp>
        <p:sp>
          <p:nvSpPr>
            <p:cNvPr id="52" name="TextBox 64"/>
            <p:cNvSpPr txBox="1">
              <a:spLocks noChangeArrowheads="1"/>
            </p:cNvSpPr>
            <p:nvPr/>
          </p:nvSpPr>
          <p:spPr bwMode="auto">
            <a:xfrm rot="16200000">
              <a:off x="3330995" y="2323066"/>
              <a:ext cx="214513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>
                  <a:latin typeface="Arial" panose="020B0604020202020204" pitchFamily="34" charset="0"/>
                </a:rPr>
                <a:t>Relative expression of UBF mRNA</a:t>
              </a:r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1166615" y="3728540"/>
              <a:ext cx="1116000" cy="0"/>
            </a:xfrm>
            <a:prstGeom prst="line">
              <a:avLst/>
            </a:prstGeom>
            <a:ln w="952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2924944" y="3728864"/>
              <a:ext cx="1116000" cy="0"/>
            </a:xfrm>
            <a:prstGeom prst="line">
              <a:avLst/>
            </a:prstGeom>
            <a:ln w="952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4617256" y="3728864"/>
              <a:ext cx="1116000" cy="0"/>
            </a:xfrm>
            <a:prstGeom prst="line">
              <a:avLst/>
            </a:prstGeom>
            <a:ln w="952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6"/>
            <p:cNvSpPr txBox="1">
              <a:spLocks noChangeArrowheads="1"/>
            </p:cNvSpPr>
            <p:nvPr/>
          </p:nvSpPr>
          <p:spPr bwMode="auto">
            <a:xfrm>
              <a:off x="1627999" y="3778253"/>
              <a:ext cx="37465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b="1" dirty="0" smtClean="0">
                  <a:latin typeface="Arial" panose="020B0604020202020204" pitchFamily="34" charset="0"/>
                </a:rPr>
                <a:t>1                                               3                                                6</a:t>
              </a:r>
              <a:endParaRPr lang="en-GB" altLang="en-US" sz="1000" b="1" dirty="0">
                <a:latin typeface="Arial" panose="020B0604020202020204" pitchFamily="34" charset="0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1185644" y="3993146"/>
              <a:ext cx="4547612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6"/>
            <p:cNvSpPr txBox="1">
              <a:spLocks noChangeArrowheads="1"/>
            </p:cNvSpPr>
            <p:nvPr/>
          </p:nvSpPr>
          <p:spPr bwMode="auto">
            <a:xfrm>
              <a:off x="2708920" y="3988321"/>
              <a:ext cx="152958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1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5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100" b="1" dirty="0" smtClean="0">
                  <a:latin typeface="Arial" panose="020B0604020202020204" pitchFamily="34" charset="0"/>
                </a:rPr>
                <a:t>Animal age </a:t>
              </a:r>
              <a:r>
                <a:rPr lang="en-GB" altLang="en-US" sz="1100" dirty="0" smtClean="0">
                  <a:latin typeface="Arial" panose="020B0604020202020204" pitchFamily="34" charset="0"/>
                </a:rPr>
                <a:t>(months)</a:t>
              </a:r>
              <a:endParaRPr lang="en-GB" altLang="en-US" sz="1100" dirty="0">
                <a:latin typeface="Arial" panose="020B0604020202020204" pitchFamily="34" charset="0"/>
              </a:endParaRPr>
            </a:p>
          </p:txBody>
        </p:sp>
      </p:grpSp>
      <p:sp>
        <p:nvSpPr>
          <p:cNvPr id="6" name="TextBox 10"/>
          <p:cNvSpPr txBox="1">
            <a:spLocks noChangeArrowheads="1"/>
          </p:cNvSpPr>
          <p:nvPr/>
        </p:nvSpPr>
        <p:spPr bwMode="auto">
          <a:xfrm rot="18852690">
            <a:off x="3872944" y="5782010"/>
            <a:ext cx="64152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1">
                <a:latin typeface="Arial" panose="020B0604020202020204" pitchFamily="34" charset="0"/>
              </a:rPr>
              <a:t>Control</a:t>
            </a: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 rot="18680752">
            <a:off x="4390027" y="5756440"/>
            <a:ext cx="7088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latin typeface="Arial" panose="020B0604020202020204" pitchFamily="34" charset="0"/>
              </a:rPr>
              <a:t>X15-</a:t>
            </a:r>
            <a:r>
              <a:rPr lang="en-GB" altLang="en-US" sz="1000" b="1" i="1" dirty="0">
                <a:latin typeface="Arial" panose="020B0604020202020204" pitchFamily="34" charset="0"/>
              </a:rPr>
              <a:t>myc</a:t>
            </a: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 rot="18852690">
            <a:off x="5499305" y="5734510"/>
            <a:ext cx="64152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latin typeface="Arial" panose="020B0604020202020204" pitchFamily="34" charset="0"/>
              </a:rPr>
              <a:t>Control</a:t>
            </a: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 rot="18613714">
            <a:off x="5921304" y="5744565"/>
            <a:ext cx="7088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latin typeface="Arial" panose="020B0604020202020204" pitchFamily="34" charset="0"/>
              </a:rPr>
              <a:t>X15-</a:t>
            </a:r>
            <a:r>
              <a:rPr lang="en-GB" altLang="en-US" sz="1000" b="1" i="1" dirty="0">
                <a:latin typeface="Arial" panose="020B0604020202020204" pitchFamily="34" charset="0"/>
              </a:rPr>
              <a:t>myc</a:t>
            </a:r>
          </a:p>
        </p:txBody>
      </p:sp>
      <p:sp>
        <p:nvSpPr>
          <p:cNvPr id="10" name="TextBox 31"/>
          <p:cNvSpPr txBox="1">
            <a:spLocks noChangeArrowheads="1"/>
          </p:cNvSpPr>
          <p:nvPr/>
        </p:nvSpPr>
        <p:spPr bwMode="auto">
          <a:xfrm>
            <a:off x="6750260" y="4500648"/>
            <a:ext cx="60946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100" dirty="0">
                <a:latin typeface="Arial" panose="020B0604020202020204" pitchFamily="34" charset="0"/>
              </a:rPr>
              <a:t>α</a:t>
            </a:r>
            <a:r>
              <a:rPr lang="en-GB" altLang="en-US" sz="1100" b="1" dirty="0">
                <a:latin typeface="Arial" panose="020B0604020202020204" pitchFamily="34" charset="0"/>
              </a:rPr>
              <a:t>-UBF</a:t>
            </a:r>
          </a:p>
        </p:txBody>
      </p:sp>
      <p:sp>
        <p:nvSpPr>
          <p:cNvPr id="11" name="TextBox 32"/>
          <p:cNvSpPr txBox="1">
            <a:spLocks noChangeArrowheads="1"/>
          </p:cNvSpPr>
          <p:nvPr/>
        </p:nvSpPr>
        <p:spPr bwMode="auto">
          <a:xfrm>
            <a:off x="6760367" y="5279088"/>
            <a:ext cx="82907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100" dirty="0">
                <a:latin typeface="Arial" panose="020B0604020202020204" pitchFamily="34" charset="0"/>
              </a:rPr>
              <a:t>α</a:t>
            </a:r>
            <a:r>
              <a:rPr lang="en-GB" altLang="en-US" sz="1100" b="1" dirty="0">
                <a:latin typeface="Arial" panose="020B0604020202020204" pitchFamily="34" charset="0"/>
              </a:rPr>
              <a:t>-GAPDH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3923978" y="6211829"/>
            <a:ext cx="1116000" cy="0"/>
          </a:xfrm>
          <a:prstGeom prst="line">
            <a:avLst/>
          </a:prstGeom>
          <a:ln w="95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573216" y="6211829"/>
            <a:ext cx="1116000" cy="0"/>
          </a:xfrm>
          <a:prstGeom prst="line">
            <a:avLst/>
          </a:prstGeom>
          <a:ln w="95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2618766" y="6220274"/>
            <a:ext cx="37465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 smtClean="0">
                <a:latin typeface="Arial" panose="020B0604020202020204" pitchFamily="34" charset="0"/>
              </a:rPr>
              <a:t>1                                                 3                                              6</a:t>
            </a:r>
            <a:endParaRPr lang="en-GB" altLang="en-US" sz="1000" b="1" dirty="0">
              <a:latin typeface="Arial" panose="020B06040202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140521" y="6448815"/>
            <a:ext cx="461984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3827606" y="6443990"/>
            <a:ext cx="152958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100" b="1" dirty="0" smtClean="0">
                <a:latin typeface="Arial" panose="020B0604020202020204" pitchFamily="34" charset="0"/>
              </a:rPr>
              <a:t>Animal age </a:t>
            </a:r>
            <a:r>
              <a:rPr lang="en-GB" altLang="en-US" sz="1100" dirty="0" smtClean="0">
                <a:latin typeface="Arial" panose="020B0604020202020204" pitchFamily="34" charset="0"/>
              </a:rPr>
              <a:t>(months)</a:t>
            </a:r>
            <a:endParaRPr lang="en-GB" altLang="en-US" sz="1100" dirty="0">
              <a:latin typeface="Arial" panose="020B0604020202020204" pitchFamily="34" charset="0"/>
            </a:endParaRPr>
          </a:p>
        </p:txBody>
      </p:sp>
      <p:sp>
        <p:nvSpPr>
          <p:cNvPr id="17" name="TextBox 10"/>
          <p:cNvSpPr txBox="1">
            <a:spLocks noChangeArrowheads="1"/>
          </p:cNvSpPr>
          <p:nvPr/>
        </p:nvSpPr>
        <p:spPr bwMode="auto">
          <a:xfrm rot="18852690">
            <a:off x="2117456" y="5783893"/>
            <a:ext cx="64152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1">
                <a:latin typeface="Arial" panose="020B0604020202020204" pitchFamily="34" charset="0"/>
              </a:rPr>
              <a:t>Control</a:t>
            </a: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 rot="18680752">
            <a:off x="2587541" y="5758323"/>
            <a:ext cx="7088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1" dirty="0">
                <a:latin typeface="Arial" panose="020B0604020202020204" pitchFamily="34" charset="0"/>
              </a:rPr>
              <a:t>X15-</a:t>
            </a:r>
            <a:r>
              <a:rPr lang="en-GB" altLang="en-US" sz="1000" b="1" i="1" dirty="0">
                <a:latin typeface="Arial" panose="020B0604020202020204" pitchFamily="34" charset="0"/>
              </a:rPr>
              <a:t>myc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152960" y="6213712"/>
            <a:ext cx="1116000" cy="0"/>
          </a:xfrm>
          <a:prstGeom prst="line">
            <a:avLst/>
          </a:prstGeom>
          <a:ln w="95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15" t="36904" r="45518" b="61201"/>
          <a:stretch/>
        </p:blipFill>
        <p:spPr>
          <a:xfrm flipH="1">
            <a:off x="2325021" y="4465815"/>
            <a:ext cx="1116000" cy="3593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115" t="41985" r="45518" b="56034"/>
          <a:stretch/>
        </p:blipFill>
        <p:spPr>
          <a:xfrm>
            <a:off x="2317531" y="5226259"/>
            <a:ext cx="1117905" cy="36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2" name="TextBox 21"/>
          <p:cNvSpPr txBox="1"/>
          <p:nvPr/>
        </p:nvSpPr>
        <p:spPr>
          <a:xfrm>
            <a:off x="2406739" y="4820579"/>
            <a:ext cx="1101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smtClean="0">
                <a:latin typeface="Arial" panose="020B0604020202020204" pitchFamily="34" charset="0"/>
              </a:rPr>
              <a:t>1              1.7        </a:t>
            </a:r>
            <a:endParaRPr lang="en-IN" sz="1000" dirty="0">
              <a:latin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53771" y="4799313"/>
            <a:ext cx="1101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smtClean="0">
                <a:latin typeface="Arial" panose="020B0604020202020204" pitchFamily="34" charset="0"/>
              </a:rPr>
              <a:t>1              1.6      </a:t>
            </a:r>
            <a:endParaRPr lang="en-IN" sz="1000" dirty="0"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7232" y="4788680"/>
            <a:ext cx="1101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000" dirty="0" smtClean="0">
                <a:latin typeface="Arial" panose="020B0604020202020204" pitchFamily="34" charset="0"/>
              </a:rPr>
              <a:t>1             2.0      </a:t>
            </a:r>
            <a:endParaRPr lang="en-IN" sz="1000" dirty="0">
              <a:latin typeface="Arial" panose="020B0604020202020204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186" y="4435226"/>
            <a:ext cx="1170861" cy="3720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359" y="5203957"/>
            <a:ext cx="1150687" cy="3685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883" y="5196178"/>
            <a:ext cx="1124190" cy="380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12" y="4435225"/>
            <a:ext cx="1135561" cy="3686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6" name="Rectangle 115"/>
          <p:cNvSpPr/>
          <p:nvPr/>
        </p:nvSpPr>
        <p:spPr>
          <a:xfrm>
            <a:off x="304800" y="228600"/>
            <a:ext cx="845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UBF expression in the </a:t>
            </a:r>
            <a:r>
              <a:rPr lang="en-I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HBx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transgenic mouse liver</a:t>
            </a:r>
            <a:endParaRPr lang="en-US" sz="24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386960" y="2470218"/>
            <a:ext cx="77617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mRNA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424136" y="5151209"/>
            <a:ext cx="86613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Protein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62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340501" y="1378329"/>
            <a:ext cx="6736699" cy="4368683"/>
            <a:chOff x="1340501" y="1378329"/>
            <a:chExt cx="6736699" cy="4368683"/>
          </a:xfrm>
        </p:grpSpPr>
        <p:grpSp>
          <p:nvGrpSpPr>
            <p:cNvPr id="4" name="Group 3"/>
            <p:cNvGrpSpPr/>
            <p:nvPr/>
          </p:nvGrpSpPr>
          <p:grpSpPr>
            <a:xfrm>
              <a:off x="4967363" y="2514600"/>
              <a:ext cx="3109837" cy="3089415"/>
              <a:chOff x="3715206" y="1645088"/>
              <a:chExt cx="3109837" cy="3089415"/>
            </a:xfrm>
          </p:grpSpPr>
          <p:graphicFrame>
            <p:nvGraphicFramePr>
              <p:cNvPr id="12" name="Chart 11"/>
              <p:cNvGraphicFramePr>
                <a:graphicFrameLocks/>
              </p:cNvGraphicFramePr>
              <p:nvPr>
                <p:extLst/>
              </p:nvPr>
            </p:nvGraphicFramePr>
            <p:xfrm>
              <a:off x="3715206" y="2007732"/>
              <a:ext cx="3109837" cy="27267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cxnSp>
            <p:nvCxnSpPr>
              <p:cNvPr id="13" name="Straight Connector 12"/>
              <p:cNvCxnSpPr/>
              <p:nvPr/>
            </p:nvCxnSpPr>
            <p:spPr>
              <a:xfrm>
                <a:off x="5251882" y="1851070"/>
                <a:ext cx="0" cy="882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6229021" y="1849928"/>
                <a:ext cx="0" cy="46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753389" y="2111107"/>
                <a:ext cx="39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5748564" y="2116919"/>
                <a:ext cx="0" cy="576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5254305" y="1848506"/>
                <a:ext cx="97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6151136" y="2114056"/>
                <a:ext cx="0" cy="216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>
                <a:spLocks noChangeArrowheads="1"/>
              </p:cNvSpPr>
              <p:nvPr/>
            </p:nvSpPr>
            <p:spPr bwMode="auto">
              <a:xfrm>
                <a:off x="5634914" y="1645088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1200" dirty="0" smtClean="0">
                    <a:latin typeface="+mn-lt"/>
                  </a:rPr>
                  <a:t>*</a:t>
                </a:r>
              </a:p>
            </p:txBody>
          </p:sp>
          <p:sp>
            <p:nvSpPr>
              <p:cNvPr id="20" name="TextBox 19"/>
              <p:cNvSpPr txBox="1">
                <a:spLocks noChangeArrowheads="1"/>
              </p:cNvSpPr>
              <p:nvPr/>
            </p:nvSpPr>
            <p:spPr bwMode="auto">
              <a:xfrm>
                <a:off x="5819263" y="1917234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1200" dirty="0" smtClean="0">
                    <a:latin typeface="+mn-lt"/>
                  </a:rPr>
                  <a:t>*</a:t>
                </a: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4740776" y="2545055"/>
                <a:ext cx="0" cy="756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4744956" y="2545055"/>
                <a:ext cx="43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5177146" y="2548273"/>
                <a:ext cx="0" cy="18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4642344" y="2296501"/>
                <a:ext cx="0" cy="10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4648803" y="2290983"/>
                <a:ext cx="10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5656921" y="2294552"/>
                <a:ext cx="0" cy="396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>
                <a:spLocks noChangeArrowheads="1"/>
              </p:cNvSpPr>
              <p:nvPr/>
            </p:nvSpPr>
            <p:spPr bwMode="auto">
              <a:xfrm>
                <a:off x="4998076" y="2114899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1200" dirty="0" smtClean="0">
                    <a:latin typeface="+mn-lt"/>
                  </a:rPr>
                  <a:t>*</a:t>
                </a:r>
              </a:p>
            </p:txBody>
          </p:sp>
          <p:sp>
            <p:nvSpPr>
              <p:cNvPr id="28" name="TextBox 27"/>
              <p:cNvSpPr txBox="1">
                <a:spLocks noChangeArrowheads="1"/>
              </p:cNvSpPr>
              <p:nvPr/>
            </p:nvSpPr>
            <p:spPr bwMode="auto">
              <a:xfrm>
                <a:off x="4807959" y="2321873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1200" dirty="0" smtClean="0">
                    <a:latin typeface="+mn-lt"/>
                  </a:rPr>
                  <a:t>*</a:t>
                </a: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1340501" y="1378329"/>
              <a:ext cx="3344956" cy="4302422"/>
              <a:chOff x="239839" y="606179"/>
              <a:chExt cx="3344956" cy="4302422"/>
            </a:xfrm>
          </p:grpSpPr>
          <p:sp>
            <p:nvSpPr>
              <p:cNvPr id="6" name="TextBox 5"/>
              <p:cNvSpPr txBox="1"/>
              <p:nvPr/>
            </p:nvSpPr>
            <p:spPr>
              <a:xfrm rot="16200000">
                <a:off x="-1655519" y="2657578"/>
                <a:ext cx="405232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100" b="1" dirty="0" err="1" smtClean="0">
                    <a:latin typeface="Arial" panose="020B0604020202020204" pitchFamily="34" charset="0"/>
                  </a:rPr>
                  <a:t>HBx</a:t>
                </a:r>
                <a:r>
                  <a:rPr lang="en-IN" sz="1100" b="1" dirty="0" smtClean="0">
                    <a:latin typeface="Arial" panose="020B0604020202020204" pitchFamily="34" charset="0"/>
                  </a:rPr>
                  <a:t> + UBF            </a:t>
                </a:r>
                <a:r>
                  <a:rPr lang="en-IN" sz="1100" b="1" dirty="0" err="1" smtClean="0">
                    <a:latin typeface="Arial" panose="020B0604020202020204" pitchFamily="34" charset="0"/>
                  </a:rPr>
                  <a:t>UBF</a:t>
                </a:r>
                <a:r>
                  <a:rPr lang="en-IN" sz="1100" b="1" dirty="0" smtClean="0">
                    <a:latin typeface="Arial" panose="020B0604020202020204" pitchFamily="34" charset="0"/>
                  </a:rPr>
                  <a:t>                  </a:t>
                </a:r>
                <a:r>
                  <a:rPr lang="en-IN" sz="1100" b="1" dirty="0" err="1" smtClean="0">
                    <a:latin typeface="Arial" panose="020B0604020202020204" pitchFamily="34" charset="0"/>
                  </a:rPr>
                  <a:t>HBx</a:t>
                </a:r>
                <a:r>
                  <a:rPr lang="en-IN" sz="1100" b="1" dirty="0" smtClean="0">
                    <a:latin typeface="Arial" panose="020B0604020202020204" pitchFamily="34" charset="0"/>
                  </a:rPr>
                  <a:t>                 Vector</a:t>
                </a:r>
                <a:endParaRPr lang="en-IN" sz="1100" b="1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71682" y="606179"/>
                <a:ext cx="28131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1200" b="1" dirty="0" err="1" smtClean="0">
                    <a:latin typeface="Arial" panose="020B0604020202020204" pitchFamily="34" charset="0"/>
                  </a:rPr>
                  <a:t>BrdU</a:t>
                </a:r>
                <a:r>
                  <a:rPr lang="en-IN" sz="1200" b="1" dirty="0" smtClean="0">
                    <a:latin typeface="Arial" panose="020B0604020202020204" pitchFamily="34" charset="0"/>
                  </a:rPr>
                  <a:t>              DAPI               Merge</a:t>
                </a:r>
                <a:endParaRPr lang="en-IN" sz="1200" b="1" dirty="0">
                  <a:latin typeface="Arial" panose="020B0604020202020204" pitchFamily="34" charset="0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085" y="883178"/>
                <a:ext cx="3070664" cy="1024320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085" y="1939007"/>
                <a:ext cx="3073710" cy="985864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085" y="2956770"/>
                <a:ext cx="3073710" cy="945933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085" y="3929912"/>
                <a:ext cx="3070664" cy="978689"/>
              </a:xfrm>
              <a:prstGeom prst="rect">
                <a:avLst/>
              </a:prstGeom>
            </p:spPr>
          </p:pic>
        </p:grpSp>
        <p:cxnSp>
          <p:nvCxnSpPr>
            <p:cNvPr id="29" name="Straight Connector 28"/>
            <p:cNvCxnSpPr/>
            <p:nvPr/>
          </p:nvCxnSpPr>
          <p:spPr>
            <a:xfrm>
              <a:off x="2395855" y="2583141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402005" y="3620040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430705" y="2583141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467074" y="2584472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443181" y="3617867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477731" y="3615219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393805" y="4599372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404658" y="5594612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452654" y="4600698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463797" y="4602023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439651" y="5587988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2576108" y="5747012"/>
              <a:ext cx="144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4464922" y="5586696"/>
              <a:ext cx="1692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246254" y="5854210"/>
            <a:ext cx="38016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16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BrdU</a:t>
            </a:r>
            <a:r>
              <a:rPr lang="en-IN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incorporation in cells</a:t>
            </a:r>
            <a:endParaRPr lang="en-US" sz="16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04800" y="228600"/>
            <a:ext cx="8458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Cell proliferation following HBX-UBF co-expression</a:t>
            </a:r>
            <a:endParaRPr lang="en-US" sz="24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340500" y="4681672"/>
            <a:ext cx="3460100" cy="10983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2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17480" y="2025529"/>
            <a:ext cx="6102520" cy="3460871"/>
            <a:chOff x="526880" y="5606699"/>
            <a:chExt cx="6102520" cy="3460871"/>
          </a:xfrm>
        </p:grpSpPr>
        <p:sp>
          <p:nvSpPr>
            <p:cNvPr id="3" name="TextBox 2"/>
            <p:cNvSpPr txBox="1"/>
            <p:nvPr/>
          </p:nvSpPr>
          <p:spPr>
            <a:xfrm>
              <a:off x="980071" y="5606699"/>
              <a:ext cx="24584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 smtClean="0">
                  <a:latin typeface="Arial" panose="020B0604020202020204" pitchFamily="34" charset="0"/>
                </a:rPr>
                <a:t>Vector                                   </a:t>
              </a:r>
              <a:r>
                <a:rPr lang="en-IN" sz="1100" b="1" dirty="0" err="1" smtClean="0">
                  <a:latin typeface="Arial" panose="020B0604020202020204" pitchFamily="34" charset="0"/>
                </a:rPr>
                <a:t>HBx</a:t>
              </a:r>
              <a:endParaRPr lang="en-IN" sz="1100" b="1" dirty="0">
                <a:latin typeface="Arial" panose="020B0604020202020204" pitchFamily="34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063533" y="7063105"/>
              <a:ext cx="277504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100" b="1" dirty="0" smtClean="0">
                  <a:latin typeface="Arial" panose="020B0604020202020204" pitchFamily="34" charset="0"/>
                </a:rPr>
                <a:t>UBF                               </a:t>
              </a:r>
              <a:r>
                <a:rPr lang="en-IN" sz="1100" b="1" dirty="0" err="1" smtClean="0">
                  <a:latin typeface="Arial" panose="020B0604020202020204" pitchFamily="34" charset="0"/>
                </a:rPr>
                <a:t>HBx</a:t>
              </a:r>
              <a:r>
                <a:rPr lang="en-IN" sz="1100" b="1" dirty="0" smtClean="0">
                  <a:latin typeface="Arial" panose="020B0604020202020204" pitchFamily="34" charset="0"/>
                </a:rPr>
                <a:t> + UBF</a:t>
              </a:r>
              <a:endParaRPr lang="en-IN" sz="1100" b="1" dirty="0">
                <a:latin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715838" y="5709572"/>
              <a:ext cx="2913562" cy="3357998"/>
              <a:chOff x="3639638" y="6109622"/>
              <a:chExt cx="2913562" cy="3357998"/>
            </a:xfrm>
          </p:grpSpPr>
          <p:graphicFrame>
            <p:nvGraphicFramePr>
              <p:cNvPr id="15" name="Chart 14"/>
              <p:cNvGraphicFramePr>
                <a:graphicFrameLocks/>
              </p:cNvGraphicFramePr>
              <p:nvPr>
                <p:extLst/>
              </p:nvPr>
            </p:nvGraphicFramePr>
            <p:xfrm>
              <a:off x="3639638" y="6371276"/>
              <a:ext cx="2913562" cy="309634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cxnSp>
            <p:nvCxnSpPr>
              <p:cNvPr id="16" name="Straight Connector 15"/>
              <p:cNvCxnSpPr/>
              <p:nvPr/>
            </p:nvCxnSpPr>
            <p:spPr>
              <a:xfrm>
                <a:off x="5159474" y="6293935"/>
                <a:ext cx="0" cy="90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6232827" y="6293935"/>
                <a:ext cx="0" cy="369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5669337" y="6581967"/>
                <a:ext cx="396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5663525" y="6581967"/>
                <a:ext cx="0" cy="90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165281" y="6293935"/>
                <a:ext cx="106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6073520" y="6581967"/>
                <a:ext cx="0" cy="16196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>
                <a:spLocks noChangeArrowheads="1"/>
              </p:cNvSpPr>
              <p:nvPr/>
            </p:nvSpPr>
            <p:spPr bwMode="auto">
              <a:xfrm>
                <a:off x="5600642" y="6109622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1200" dirty="0" smtClean="0">
                    <a:latin typeface="+mn-lt"/>
                  </a:rPr>
                  <a:t>*</a:t>
                </a:r>
              </a:p>
            </p:txBody>
          </p:sp>
          <p:sp>
            <p:nvSpPr>
              <p:cNvPr id="23" name="TextBox 22"/>
              <p:cNvSpPr txBox="1">
                <a:spLocks noChangeArrowheads="1"/>
              </p:cNvSpPr>
              <p:nvPr/>
            </p:nvSpPr>
            <p:spPr bwMode="auto">
              <a:xfrm>
                <a:off x="5753807" y="6402771"/>
                <a:ext cx="26161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  <a:defRPr/>
                </a:pPr>
                <a:r>
                  <a:rPr lang="en-GB" altLang="en-US" sz="1200" dirty="0" smtClean="0">
                    <a:latin typeface="+mn-lt"/>
                  </a:rPr>
                  <a:t>*</a:t>
                </a: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880" y="5868308"/>
              <a:ext cx="1523973" cy="108474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04" y="5868308"/>
              <a:ext cx="1530896" cy="1081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185" y="7301340"/>
              <a:ext cx="1539769" cy="106846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404" y="7293098"/>
              <a:ext cx="1560576" cy="10767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1789049" y="6850160"/>
              <a:ext cx="151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796423" y="8288129"/>
              <a:ext cx="151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482654" y="6847702"/>
              <a:ext cx="151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519528" y="8285675"/>
              <a:ext cx="151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381000" y="304800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2400" b="1" dirty="0" err="1" smtClean="0">
                <a:solidFill>
                  <a:srgbClr val="0000CC"/>
                </a:solidFill>
              </a:rPr>
              <a:t>Oncogenic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r>
              <a:rPr lang="es-ES" sz="2400" b="1" dirty="0" err="1" smtClean="0">
                <a:solidFill>
                  <a:srgbClr val="0000CC"/>
                </a:solidFill>
              </a:rPr>
              <a:t>co-operation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r>
              <a:rPr lang="es-ES" sz="2400" b="1" dirty="0" err="1" smtClean="0">
                <a:solidFill>
                  <a:srgbClr val="0000CC"/>
                </a:solidFill>
              </a:rPr>
              <a:t>between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r>
              <a:rPr lang="es-ES" sz="2400" b="1" dirty="0" err="1" smtClean="0">
                <a:solidFill>
                  <a:srgbClr val="0000CC"/>
                </a:solidFill>
              </a:rPr>
              <a:t>HBx</a:t>
            </a:r>
            <a:r>
              <a:rPr lang="es-ES" sz="2400" b="1" dirty="0" smtClean="0">
                <a:solidFill>
                  <a:srgbClr val="0000CC"/>
                </a:solidFill>
              </a:rPr>
              <a:t> &amp; UBF</a:t>
            </a:r>
            <a:endParaRPr lang="es-ES" sz="2400" b="1" dirty="0">
              <a:solidFill>
                <a:srgbClr val="0000CC"/>
              </a:solidFill>
            </a:endParaRPr>
          </a:p>
        </p:txBody>
      </p:sp>
      <p:sp>
        <p:nvSpPr>
          <p:cNvPr id="26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698892" y="4971744"/>
            <a:ext cx="2521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Colony formation</a:t>
            </a:r>
            <a:endParaRPr lang="en-US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128784" y="3494461"/>
            <a:ext cx="1710589" cy="135757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5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121191" y="1660902"/>
            <a:ext cx="3127209" cy="4511298"/>
            <a:chOff x="3350535" y="1660902"/>
            <a:chExt cx="3127209" cy="4511298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4645935" y="2653725"/>
              <a:ext cx="8639" cy="449731"/>
            </a:xfrm>
            <a:prstGeom prst="straightConnector1">
              <a:avLst/>
            </a:prstGeom>
            <a:ln w="28575">
              <a:solidFill>
                <a:srgbClr val="0000CC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4402508" y="2234625"/>
              <a:ext cx="5482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C00000"/>
                  </a:solidFill>
                </a:rPr>
                <a:t>HBV</a:t>
              </a:r>
              <a:endParaRPr lang="en-US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21293" y="2643885"/>
              <a:ext cx="5220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0070C0"/>
                  </a:solidFill>
                </a:rPr>
                <a:t>HBx</a:t>
              </a:r>
              <a:endParaRPr lang="en-US" sz="1600" b="1" dirty="0">
                <a:solidFill>
                  <a:srgbClr val="0070C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43943" y="3198431"/>
              <a:ext cx="28067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Upstream Binding Factor (UBF)</a:t>
              </a:r>
              <a:endParaRPr lang="en-US" sz="1600" b="1" dirty="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4645935" y="3582408"/>
              <a:ext cx="0" cy="838200"/>
            </a:xfrm>
            <a:prstGeom prst="straightConnector1">
              <a:avLst/>
            </a:prstGeom>
            <a:ln w="28575">
              <a:solidFill>
                <a:srgbClr val="0000CC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4722135" y="3819699"/>
              <a:ext cx="17556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70C0"/>
                  </a:solidFill>
                </a:rPr>
                <a:t>RNA pol I </a:t>
              </a:r>
              <a:r>
                <a:rPr lang="en-US" sz="1600" b="1" dirty="0" smtClean="0"/>
                <a:t>on rDNA</a:t>
              </a:r>
              <a:endParaRPr lang="en-US" sz="1600" b="1" dirty="0">
                <a:solidFill>
                  <a:srgbClr val="0070C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31535" y="4395752"/>
              <a:ext cx="19795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/>
                <a:t>rDNA</a:t>
              </a:r>
              <a:r>
                <a:rPr lang="en-US" sz="1600" b="1" dirty="0" smtClean="0"/>
                <a:t> transcription &amp;</a:t>
              </a:r>
            </a:p>
            <a:p>
              <a:r>
                <a:rPr lang="en-US" sz="1600" b="1" dirty="0" smtClean="0"/>
                <a:t>Ribosome biogenesis</a:t>
              </a:r>
              <a:endParaRPr lang="en-US" sz="1600" b="1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4645935" y="5027231"/>
              <a:ext cx="8639" cy="407794"/>
            </a:xfrm>
            <a:prstGeom prst="straightConnector1">
              <a:avLst/>
            </a:prstGeom>
            <a:ln w="28575">
              <a:solidFill>
                <a:srgbClr val="0000CC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731535" y="5587425"/>
              <a:ext cx="182774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/>
                <a:t>Cell proliferation &amp;</a:t>
              </a:r>
            </a:p>
            <a:p>
              <a:pPr algn="ctr"/>
              <a:r>
                <a:rPr lang="en-US" sz="1600" b="1" dirty="0" smtClean="0"/>
                <a:t>Cell transformation</a:t>
              </a:r>
              <a:endParaRPr lang="en-US" sz="1600" b="1" dirty="0"/>
            </a:p>
          </p:txBody>
        </p:sp>
        <p:sp>
          <p:nvSpPr>
            <p:cNvPr id="14" name="Up Arrow 13"/>
            <p:cNvSpPr/>
            <p:nvPr/>
          </p:nvSpPr>
          <p:spPr>
            <a:xfrm>
              <a:off x="3502935" y="4464335"/>
              <a:ext cx="143260" cy="410496"/>
            </a:xfrm>
            <a:prstGeom prst="upArrow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Up Arrow 14"/>
            <p:cNvSpPr/>
            <p:nvPr/>
          </p:nvSpPr>
          <p:spPr>
            <a:xfrm>
              <a:off x="3579135" y="5663625"/>
              <a:ext cx="154406" cy="410496"/>
            </a:xfrm>
            <a:prstGeom prst="upArrow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Up Arrow 15"/>
            <p:cNvSpPr/>
            <p:nvPr/>
          </p:nvSpPr>
          <p:spPr>
            <a:xfrm>
              <a:off x="3350535" y="3149025"/>
              <a:ext cx="126506" cy="356175"/>
            </a:xfrm>
            <a:prstGeom prst="upArrow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661" y="1660902"/>
              <a:ext cx="552450" cy="55245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7111" y="1660902"/>
              <a:ext cx="552450" cy="552450"/>
            </a:xfrm>
            <a:prstGeom prst="rect">
              <a:avLst/>
            </a:prstGeom>
          </p:spPr>
        </p:pic>
      </p:grp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533400" y="300335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2400" b="1" dirty="0" err="1" smtClean="0">
                <a:solidFill>
                  <a:srgbClr val="FF0000"/>
                </a:solidFill>
              </a:rPr>
              <a:t>Summary</a:t>
            </a:r>
            <a:r>
              <a:rPr lang="es-ES" sz="2400" b="1" dirty="0" smtClean="0">
                <a:solidFill>
                  <a:srgbClr val="0000CC"/>
                </a:solidFill>
              </a:rPr>
              <a:t> : </a:t>
            </a:r>
            <a:r>
              <a:rPr lang="es-ES" sz="2400" b="1" dirty="0" err="1" smtClean="0">
                <a:solidFill>
                  <a:srgbClr val="0000CC"/>
                </a:solidFill>
              </a:rPr>
              <a:t>HBx</a:t>
            </a:r>
            <a:r>
              <a:rPr lang="es-ES" sz="2400" b="1" dirty="0" smtClean="0">
                <a:solidFill>
                  <a:srgbClr val="0000CC"/>
                </a:solidFill>
              </a:rPr>
              <a:t>-UBF </a:t>
            </a:r>
            <a:r>
              <a:rPr lang="es-ES" sz="2400" b="1" dirty="0" err="1" smtClean="0">
                <a:solidFill>
                  <a:srgbClr val="0000CC"/>
                </a:solidFill>
              </a:rPr>
              <a:t>interaction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endParaRPr lang="es-ES" sz="2400" b="1" dirty="0">
              <a:solidFill>
                <a:srgbClr val="0000CC"/>
              </a:solidFill>
            </a:endParaRPr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8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533400" y="300335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2400" b="1" dirty="0" smtClean="0">
                <a:solidFill>
                  <a:srgbClr val="0000CC"/>
                </a:solidFill>
              </a:rPr>
              <a:t>Do </a:t>
            </a:r>
            <a:r>
              <a:rPr lang="es-ES" sz="2400" b="1" dirty="0" err="1" smtClean="0">
                <a:solidFill>
                  <a:srgbClr val="0000CC"/>
                </a:solidFill>
              </a:rPr>
              <a:t>viruses</a:t>
            </a:r>
            <a:r>
              <a:rPr lang="es-ES" sz="2400" b="1" dirty="0" smtClean="0">
                <a:solidFill>
                  <a:srgbClr val="0000CC"/>
                </a:solidFill>
              </a:rPr>
              <a:t> alter </a:t>
            </a:r>
            <a:r>
              <a:rPr lang="es-ES" sz="2400" b="1" dirty="0" err="1" smtClean="0">
                <a:solidFill>
                  <a:srgbClr val="0000CC"/>
                </a:solidFill>
              </a:rPr>
              <a:t>Nucleolar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r>
              <a:rPr lang="es-ES" sz="2400" b="1" dirty="0" err="1" smtClean="0">
                <a:solidFill>
                  <a:srgbClr val="0000CC"/>
                </a:solidFill>
              </a:rPr>
              <a:t>protein</a:t>
            </a:r>
            <a:r>
              <a:rPr lang="es-ES" sz="2400" b="1" dirty="0" smtClean="0">
                <a:solidFill>
                  <a:srgbClr val="0000CC"/>
                </a:solidFill>
              </a:rPr>
              <a:t> </a:t>
            </a:r>
            <a:r>
              <a:rPr lang="es-ES" sz="2400" b="1" dirty="0" err="1" smtClean="0">
                <a:solidFill>
                  <a:srgbClr val="0000CC"/>
                </a:solidFill>
              </a:rPr>
              <a:t>levels</a:t>
            </a:r>
            <a:r>
              <a:rPr lang="es-ES" sz="2400" b="1" dirty="0" smtClean="0">
                <a:solidFill>
                  <a:srgbClr val="0000CC"/>
                </a:solidFill>
              </a:rPr>
              <a:t>?</a:t>
            </a:r>
            <a:endParaRPr lang="es-ES" sz="2400" b="1" dirty="0">
              <a:solidFill>
                <a:srgbClr val="0000CC"/>
              </a:solidFill>
            </a:endParaRPr>
          </a:p>
        </p:txBody>
      </p:sp>
      <p:sp>
        <p:nvSpPr>
          <p:cNvPr id="3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905000" y="1143000"/>
            <a:ext cx="6227762" cy="5688229"/>
            <a:chOff x="2001838" y="96838"/>
            <a:chExt cx="6913562" cy="6669087"/>
          </a:xfrm>
        </p:grpSpPr>
        <p:sp>
          <p:nvSpPr>
            <p:cNvPr id="5" name="Rectangle 4"/>
            <p:cNvSpPr/>
            <p:nvPr/>
          </p:nvSpPr>
          <p:spPr>
            <a:xfrm>
              <a:off x="2001838" y="96838"/>
              <a:ext cx="6913562" cy="666908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199"/>
            <a:stretch>
              <a:fillRect/>
            </a:stretch>
          </p:blipFill>
          <p:spPr bwMode="auto">
            <a:xfrm>
              <a:off x="2029180" y="102281"/>
              <a:ext cx="6625869" cy="1967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021"/>
            <a:stretch>
              <a:fillRect/>
            </a:stretch>
          </p:blipFill>
          <p:spPr bwMode="auto">
            <a:xfrm>
              <a:off x="2028434" y="2046220"/>
              <a:ext cx="6626615" cy="1683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19" b="66492"/>
            <a:stretch>
              <a:fillRect/>
            </a:stretch>
          </p:blipFill>
          <p:spPr bwMode="auto">
            <a:xfrm>
              <a:off x="2001839" y="3918161"/>
              <a:ext cx="6653211" cy="1182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706" b="41000"/>
            <a:stretch>
              <a:fillRect/>
            </a:stretch>
          </p:blipFill>
          <p:spPr bwMode="auto">
            <a:xfrm>
              <a:off x="2001838" y="5081467"/>
              <a:ext cx="6653211" cy="595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294" b="1831"/>
            <a:stretch>
              <a:fillRect/>
            </a:stretch>
          </p:blipFill>
          <p:spPr bwMode="auto">
            <a:xfrm>
              <a:off x="2001838" y="5689672"/>
              <a:ext cx="6653211" cy="922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358" b="50864"/>
            <a:stretch>
              <a:fillRect/>
            </a:stretch>
          </p:blipFill>
          <p:spPr bwMode="auto">
            <a:xfrm>
              <a:off x="2029551" y="3721935"/>
              <a:ext cx="6625498" cy="196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2146300" y="3694425"/>
              <a:ext cx="6553200" cy="29881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46300" y="2033196"/>
              <a:ext cx="6553200" cy="260702"/>
            </a:xfrm>
            <a:prstGeom prst="rect">
              <a:avLst/>
            </a:prstGeom>
            <a:noFill/>
            <a:ln w="1270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146301" y="4316645"/>
              <a:ext cx="6558642" cy="1023493"/>
            </a:xfrm>
            <a:prstGeom prst="rect">
              <a:avLst/>
            </a:prstGeom>
            <a:noFill/>
            <a:ln w="1270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324552" y="3651449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??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2184182" y="2239971"/>
              <a:ext cx="381000" cy="0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184182" y="3918161"/>
              <a:ext cx="381000" cy="0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84182" y="4495800"/>
              <a:ext cx="381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184182" y="5265109"/>
              <a:ext cx="381000" cy="0"/>
            </a:xfrm>
            <a:prstGeom prst="line">
              <a:avLst/>
            </a:prstGeom>
            <a:ln w="28575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2914650" y="135460"/>
              <a:ext cx="809370" cy="62654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2028434" y="990600"/>
              <a:ext cx="688696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174624" y="6259231"/>
            <a:ext cx="1566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1100" b="1" dirty="0">
                <a:latin typeface="Arial" pitchFamily="34" charset="0"/>
                <a:cs typeface="Arial" pitchFamily="34" charset="0"/>
              </a:rPr>
              <a:t>Anna </a:t>
            </a:r>
            <a:r>
              <a:rPr lang="en-GB" sz="1100" b="1" dirty="0" smtClean="0">
                <a:latin typeface="Arial" pitchFamily="34" charset="0"/>
                <a:cs typeface="Arial" pitchFamily="34" charset="0"/>
              </a:rPr>
              <a:t>Greco, </a:t>
            </a:r>
          </a:p>
          <a:p>
            <a:r>
              <a:rPr lang="en-GB" sz="1100" i="1" dirty="0" smtClean="0">
                <a:latin typeface="Arial" pitchFamily="34" charset="0"/>
                <a:cs typeface="Arial" pitchFamily="34" charset="0"/>
              </a:rPr>
              <a:t>Rev</a:t>
            </a:r>
            <a:r>
              <a:rPr lang="en-GB" sz="1100" i="1" dirty="0">
                <a:latin typeface="Arial" pitchFamily="34" charset="0"/>
                <a:cs typeface="Arial" pitchFamily="34" charset="0"/>
              </a:rPr>
              <a:t>. Med. </a:t>
            </a:r>
            <a:r>
              <a:rPr lang="en-GB" sz="1100" i="1" dirty="0" err="1">
                <a:latin typeface="Arial" pitchFamily="34" charset="0"/>
                <a:cs typeface="Arial" pitchFamily="34" charset="0"/>
              </a:rPr>
              <a:t>Virol</a:t>
            </a:r>
            <a:r>
              <a:rPr lang="en-GB" sz="1100" b="1" dirty="0">
                <a:latin typeface="Arial" pitchFamily="34" charset="0"/>
                <a:cs typeface="Arial" pitchFamily="34" charset="0"/>
              </a:rPr>
              <a:t>., 2009</a:t>
            </a:r>
          </a:p>
        </p:txBody>
      </p:sp>
    </p:spTree>
    <p:extLst>
      <p:ext uri="{BB962C8B-B14F-4D97-AF65-F5344CB8AC3E}">
        <p14:creationId xmlns:p14="http://schemas.microsoft.com/office/powerpoint/2010/main" val="418053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676044" y="304800"/>
            <a:ext cx="77059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2400" b="1" dirty="0" smtClean="0">
                <a:solidFill>
                  <a:srgbClr val="0000CC"/>
                </a:solidFill>
              </a:rPr>
              <a:t>Status of </a:t>
            </a:r>
            <a:r>
              <a:rPr lang="en-US" sz="2400" b="1" dirty="0" err="1" smtClean="0">
                <a:solidFill>
                  <a:srgbClr val="0000CC"/>
                </a:solidFill>
              </a:rPr>
              <a:t>Nucleolar</a:t>
            </a:r>
            <a:r>
              <a:rPr lang="en-US" sz="2400" b="1" dirty="0" smtClean="0">
                <a:solidFill>
                  <a:srgbClr val="0000CC"/>
                </a:solidFill>
              </a:rPr>
              <a:t> proteins in the presence of </a:t>
            </a:r>
            <a:r>
              <a:rPr lang="en-US" sz="2400" b="1" dirty="0" err="1" smtClean="0">
                <a:solidFill>
                  <a:srgbClr val="0000CC"/>
                </a:solidFill>
              </a:rPr>
              <a:t>HBx</a:t>
            </a:r>
            <a:endParaRPr lang="en-US" sz="2400" b="1" dirty="0">
              <a:solidFill>
                <a:srgbClr val="0000CC"/>
              </a:solidFill>
            </a:endParaRPr>
          </a:p>
        </p:txBody>
      </p:sp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Box 34"/>
          <p:cNvSpPr txBox="1">
            <a:spLocks noChangeArrowheads="1"/>
          </p:cNvSpPr>
          <p:nvPr/>
        </p:nvSpPr>
        <p:spPr bwMode="auto">
          <a:xfrm>
            <a:off x="381000" y="3451850"/>
            <a:ext cx="3898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600" b="1" dirty="0" smtClean="0">
                <a:latin typeface="Arial" panose="020B0604020202020204" pitchFamily="34" charset="0"/>
              </a:rPr>
              <a:t>B </a:t>
            </a:r>
            <a:endParaRPr lang="en-GB" altLang="en-US" sz="1600" b="1" dirty="0">
              <a:latin typeface="Arial" panose="020B0604020202020204" pitchFamily="34" charset="0"/>
            </a:endParaRPr>
          </a:p>
        </p:txBody>
      </p:sp>
      <p:grpSp>
        <p:nvGrpSpPr>
          <p:cNvPr id="96" name="Group 95"/>
          <p:cNvGrpSpPr/>
          <p:nvPr/>
        </p:nvGrpSpPr>
        <p:grpSpPr>
          <a:xfrm>
            <a:off x="5628330" y="5042751"/>
            <a:ext cx="2784627" cy="1815249"/>
            <a:chOff x="5628330" y="4509351"/>
            <a:chExt cx="2784627" cy="1815249"/>
          </a:xfrm>
        </p:grpSpPr>
        <p:sp>
          <p:nvSpPr>
            <p:cNvPr id="29" name="TextBox 70"/>
            <p:cNvSpPr txBox="1">
              <a:spLocks noChangeArrowheads="1"/>
            </p:cNvSpPr>
            <p:nvPr/>
          </p:nvSpPr>
          <p:spPr bwMode="auto">
            <a:xfrm>
              <a:off x="5628330" y="4509351"/>
              <a:ext cx="3321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600" b="1" dirty="0" smtClean="0">
                  <a:latin typeface="Arial" panose="020B0604020202020204" pitchFamily="34" charset="0"/>
                </a:rPr>
                <a:t>D</a:t>
              </a:r>
              <a:endParaRPr lang="en-GB" altLang="en-US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31" name="TextBox 63"/>
            <p:cNvSpPr txBox="1">
              <a:spLocks noChangeArrowheads="1"/>
            </p:cNvSpPr>
            <p:nvPr/>
          </p:nvSpPr>
          <p:spPr bwMode="auto">
            <a:xfrm>
              <a:off x="7444582" y="5286375"/>
              <a:ext cx="793750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000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α-</a:t>
              </a:r>
              <a:r>
                <a:rPr lang="en-GB" altLang="en-US" sz="1000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NPM</a:t>
              </a:r>
              <a:endParaRPr lang="en-GB" altLang="en-US" sz="10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TextBox 64"/>
            <p:cNvSpPr txBox="1">
              <a:spLocks noChangeArrowheads="1"/>
            </p:cNvSpPr>
            <p:nvPr/>
          </p:nvSpPr>
          <p:spPr bwMode="auto">
            <a:xfrm>
              <a:off x="7444582" y="5549900"/>
              <a:ext cx="8763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000">
                  <a:latin typeface="Arial" panose="020B0604020202020204" pitchFamily="34" charset="0"/>
                </a:rPr>
                <a:t>α-</a:t>
              </a:r>
              <a:r>
                <a:rPr lang="en-GB" altLang="en-US" sz="1000" b="1">
                  <a:latin typeface="Arial" panose="020B0604020202020204" pitchFamily="34" charset="0"/>
                </a:rPr>
                <a:t>Fibrillarin</a:t>
              </a:r>
            </a:p>
          </p:txBody>
        </p:sp>
        <p:sp>
          <p:nvSpPr>
            <p:cNvPr id="33" name="TextBox 65"/>
            <p:cNvSpPr txBox="1">
              <a:spLocks noChangeArrowheads="1"/>
            </p:cNvSpPr>
            <p:nvPr/>
          </p:nvSpPr>
          <p:spPr bwMode="auto">
            <a:xfrm>
              <a:off x="7444582" y="5822950"/>
              <a:ext cx="758825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000">
                  <a:latin typeface="Arial" panose="020B0604020202020204" pitchFamily="34" charset="0"/>
                </a:rPr>
                <a:t>α-</a:t>
              </a:r>
              <a:r>
                <a:rPr lang="en-GB" altLang="en-US" sz="1000" b="1">
                  <a:latin typeface="Arial" panose="020B0604020202020204" pitchFamily="34" charset="0"/>
                </a:rPr>
                <a:t>GAPDH</a:t>
              </a:r>
            </a:p>
          </p:txBody>
        </p:sp>
        <p:sp>
          <p:nvSpPr>
            <p:cNvPr id="34" name="Text Box 83"/>
            <p:cNvSpPr txBox="1">
              <a:spLocks noChangeArrowheads="1"/>
            </p:cNvSpPr>
            <p:nvPr/>
          </p:nvSpPr>
          <p:spPr bwMode="auto">
            <a:xfrm>
              <a:off x="6134895" y="6080125"/>
              <a:ext cx="13716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latin typeface="Arial" panose="020B0604020202020204" pitchFamily="34" charset="0"/>
                </a:rPr>
                <a:t>1        2         3         4</a:t>
              </a:r>
            </a:p>
          </p:txBody>
        </p:sp>
        <p:sp>
          <p:nvSpPr>
            <p:cNvPr id="35" name="Text Box 92"/>
            <p:cNvSpPr txBox="1">
              <a:spLocks noChangeArrowheads="1"/>
            </p:cNvSpPr>
            <p:nvPr/>
          </p:nvSpPr>
          <p:spPr bwMode="auto">
            <a:xfrm>
              <a:off x="6114257" y="5037138"/>
              <a:ext cx="265113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 b="1"/>
                <a:t>C</a:t>
              </a:r>
            </a:p>
          </p:txBody>
        </p:sp>
        <p:sp>
          <p:nvSpPr>
            <p:cNvPr id="36" name="Text Box 93"/>
            <p:cNvSpPr txBox="1">
              <a:spLocks noChangeArrowheads="1"/>
            </p:cNvSpPr>
            <p:nvPr/>
          </p:nvSpPr>
          <p:spPr bwMode="auto">
            <a:xfrm>
              <a:off x="6474620" y="5037138"/>
              <a:ext cx="260350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 b="1"/>
                <a:t>T</a:t>
              </a:r>
            </a:p>
          </p:txBody>
        </p:sp>
        <p:sp>
          <p:nvSpPr>
            <p:cNvPr id="37" name="Text Box 94"/>
            <p:cNvSpPr txBox="1">
              <a:spLocks noChangeArrowheads="1"/>
            </p:cNvSpPr>
            <p:nvPr/>
          </p:nvSpPr>
          <p:spPr bwMode="auto">
            <a:xfrm>
              <a:off x="6804820" y="5033963"/>
              <a:ext cx="265112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 b="1"/>
                <a:t>C</a:t>
              </a:r>
            </a:p>
          </p:txBody>
        </p:sp>
        <p:sp>
          <p:nvSpPr>
            <p:cNvPr id="38" name="Text Box 95"/>
            <p:cNvSpPr txBox="1">
              <a:spLocks noChangeArrowheads="1"/>
            </p:cNvSpPr>
            <p:nvPr/>
          </p:nvSpPr>
          <p:spPr bwMode="auto">
            <a:xfrm>
              <a:off x="7169945" y="5037138"/>
              <a:ext cx="260350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200" b="1"/>
                <a:t>T</a:t>
              </a:r>
            </a:p>
          </p:txBody>
        </p:sp>
        <p:sp>
          <p:nvSpPr>
            <p:cNvPr id="39" name="Text Box 98"/>
            <p:cNvSpPr txBox="1">
              <a:spLocks noChangeArrowheads="1"/>
            </p:cNvSpPr>
            <p:nvPr/>
          </p:nvSpPr>
          <p:spPr bwMode="auto">
            <a:xfrm>
              <a:off x="6312695" y="4838700"/>
              <a:ext cx="2540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40" name="Text Box 99"/>
            <p:cNvSpPr txBox="1">
              <a:spLocks noChangeArrowheads="1"/>
            </p:cNvSpPr>
            <p:nvPr/>
          </p:nvSpPr>
          <p:spPr bwMode="auto">
            <a:xfrm>
              <a:off x="6998495" y="4835525"/>
              <a:ext cx="25400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41" name="Line 107"/>
            <p:cNvSpPr>
              <a:spLocks noChangeShapeType="1"/>
            </p:cNvSpPr>
            <p:nvPr/>
          </p:nvSpPr>
          <p:spPr bwMode="auto">
            <a:xfrm>
              <a:off x="6134895" y="5040313"/>
              <a:ext cx="5762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108"/>
            <p:cNvSpPr>
              <a:spLocks noChangeShapeType="1"/>
            </p:cNvSpPr>
            <p:nvPr/>
          </p:nvSpPr>
          <p:spPr bwMode="auto">
            <a:xfrm>
              <a:off x="6834982" y="5040313"/>
              <a:ext cx="5778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109"/>
            <p:cNvSpPr>
              <a:spLocks noChangeShapeType="1"/>
            </p:cNvSpPr>
            <p:nvPr/>
          </p:nvSpPr>
          <p:spPr bwMode="auto">
            <a:xfrm>
              <a:off x="6134895" y="5040313"/>
              <a:ext cx="0" cy="730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110"/>
            <p:cNvSpPr>
              <a:spLocks noChangeShapeType="1"/>
            </p:cNvSpPr>
            <p:nvPr/>
          </p:nvSpPr>
          <p:spPr bwMode="auto">
            <a:xfrm>
              <a:off x="6711157" y="5040313"/>
              <a:ext cx="0" cy="730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111"/>
            <p:cNvSpPr>
              <a:spLocks noChangeShapeType="1"/>
            </p:cNvSpPr>
            <p:nvPr/>
          </p:nvSpPr>
          <p:spPr bwMode="auto">
            <a:xfrm>
              <a:off x="6834982" y="5040313"/>
              <a:ext cx="0" cy="730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Line 112"/>
            <p:cNvSpPr>
              <a:spLocks noChangeShapeType="1"/>
            </p:cNvSpPr>
            <p:nvPr/>
          </p:nvSpPr>
          <p:spPr bwMode="auto">
            <a:xfrm>
              <a:off x="7411245" y="5040313"/>
              <a:ext cx="0" cy="730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Box 113"/>
            <p:cNvSpPr txBox="1">
              <a:spLocks noChangeArrowheads="1"/>
            </p:cNvSpPr>
            <p:nvPr/>
          </p:nvSpPr>
          <p:spPr bwMode="auto">
            <a:xfrm>
              <a:off x="7454107" y="4826348"/>
              <a:ext cx="95885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latin typeface="Arial" panose="020B0604020202020204" pitchFamily="34" charset="0"/>
                </a:rPr>
                <a:t>Age </a:t>
              </a:r>
              <a:r>
                <a:rPr lang="en-US" altLang="en-US" sz="1000">
                  <a:latin typeface="Arial" panose="020B0604020202020204" pitchFamily="34" charset="0"/>
                </a:rPr>
                <a:t>(months)</a:t>
              </a:r>
            </a:p>
          </p:txBody>
        </p:sp>
        <p:pic>
          <p:nvPicPr>
            <p:cNvPr id="48" name="Pictur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1870" y="5853113"/>
              <a:ext cx="1423830" cy="2444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8219" y="5579555"/>
              <a:ext cx="1414463" cy="2362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1395" y="5304739"/>
              <a:ext cx="1420812" cy="2237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TextBox 71"/>
            <p:cNvSpPr txBox="1"/>
            <p:nvPr/>
          </p:nvSpPr>
          <p:spPr>
            <a:xfrm>
              <a:off x="6147973" y="4540129"/>
              <a:ext cx="12676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u="sng" dirty="0" err="1" smtClean="0"/>
                <a:t>Tg</a:t>
              </a:r>
              <a:r>
                <a:rPr lang="en-US" sz="1400" b="1" u="sng" dirty="0" smtClean="0"/>
                <a:t>. </a:t>
              </a:r>
              <a:r>
                <a:rPr lang="en-US" sz="1400" b="1" u="sng" dirty="0" err="1" smtClean="0"/>
                <a:t>HBx</a:t>
              </a:r>
              <a:r>
                <a:rPr lang="en-US" sz="1400" b="1" u="sng" dirty="0" smtClean="0"/>
                <a:t> mouse</a:t>
              </a:r>
              <a:endParaRPr lang="en-US" sz="1400" b="1" u="sng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529424" y="5063908"/>
              <a:ext cx="4491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u="sng" dirty="0" smtClean="0"/>
                <a:t>WB</a:t>
              </a:r>
              <a:endParaRPr lang="en-US" sz="1400" b="1" u="sng" dirty="0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014996" y="2195173"/>
            <a:ext cx="3810000" cy="2289066"/>
            <a:chOff x="4953000" y="1524000"/>
            <a:chExt cx="3810000" cy="2289066"/>
          </a:xfrm>
        </p:grpSpPr>
        <p:sp>
          <p:nvSpPr>
            <p:cNvPr id="30" name="TextBox 1"/>
            <p:cNvSpPr txBox="1">
              <a:spLocks noChangeArrowheads="1"/>
            </p:cNvSpPr>
            <p:nvPr/>
          </p:nvSpPr>
          <p:spPr bwMode="auto">
            <a:xfrm>
              <a:off x="5466148" y="1524000"/>
              <a:ext cx="3321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600" b="1" dirty="0" smtClean="0">
                  <a:latin typeface="Arial" panose="020B0604020202020204" pitchFamily="34" charset="0"/>
                </a:rPr>
                <a:t>C</a:t>
              </a:r>
              <a:endParaRPr lang="en-GB" altLang="en-US" sz="1600" b="1" dirty="0">
                <a:latin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066187" y="1584486"/>
              <a:ext cx="14146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u="sng" dirty="0" err="1" smtClean="0"/>
                <a:t>HBx</a:t>
              </a:r>
              <a:r>
                <a:rPr lang="en-US" sz="1400" b="1" u="sng" dirty="0" smtClean="0"/>
                <a:t> transfection</a:t>
              </a:r>
              <a:endParaRPr lang="en-US" sz="1400" b="1" u="sng" dirty="0"/>
            </a:p>
          </p:txBody>
        </p:sp>
        <p:pic>
          <p:nvPicPr>
            <p:cNvPr id="8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2027299"/>
              <a:ext cx="3810000" cy="1785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7" name="TextBox 86"/>
            <p:cNvSpPr txBox="1"/>
            <p:nvPr/>
          </p:nvSpPr>
          <p:spPr>
            <a:xfrm>
              <a:off x="6344854" y="1920180"/>
              <a:ext cx="10150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solidFill>
                    <a:srgbClr val="C00000"/>
                  </a:solidFill>
                </a:rPr>
                <a:t>Cell lines</a:t>
              </a:r>
              <a:endParaRPr lang="en-US" i="1" dirty="0">
                <a:solidFill>
                  <a:srgbClr val="C00000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015537" y="2167567"/>
              <a:ext cx="357246" cy="2198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1614" y="1163991"/>
            <a:ext cx="4410182" cy="2087233"/>
            <a:chOff x="1614" y="1163991"/>
            <a:chExt cx="4410182" cy="2087233"/>
          </a:xfrm>
        </p:grpSpPr>
        <p:sp>
          <p:nvSpPr>
            <p:cNvPr id="16" name="TextBox 9"/>
            <p:cNvSpPr txBox="1">
              <a:spLocks noChangeArrowheads="1"/>
            </p:cNvSpPr>
            <p:nvPr/>
          </p:nvSpPr>
          <p:spPr bwMode="auto">
            <a:xfrm>
              <a:off x="369830" y="1517594"/>
              <a:ext cx="33178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600" b="1" dirty="0">
                  <a:latin typeface="Arial" panose="020B0604020202020204" pitchFamily="34" charset="0"/>
                </a:rPr>
                <a:t>A</a:t>
              </a:r>
            </a:p>
          </p:txBody>
        </p:sp>
        <p:pic>
          <p:nvPicPr>
            <p:cNvPr id="18" name="Picture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748" y="1799161"/>
              <a:ext cx="1137020" cy="1043531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089153" y="1517594"/>
              <a:ext cx="1723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Vector                   </a:t>
              </a:r>
              <a:r>
                <a:rPr lang="en-US" sz="1400" b="1" dirty="0" err="1" smtClean="0"/>
                <a:t>HBx</a:t>
              </a:r>
              <a:endParaRPr lang="en-US" sz="1400" b="1" dirty="0"/>
            </a:p>
          </p:txBody>
        </p:sp>
        <p:sp>
          <p:nvSpPr>
            <p:cNvPr id="74" name="TextBox 49"/>
            <p:cNvSpPr txBox="1">
              <a:spLocks noChangeArrowheads="1"/>
            </p:cNvSpPr>
            <p:nvPr/>
          </p:nvSpPr>
          <p:spPr bwMode="auto">
            <a:xfrm rot="18699508">
              <a:off x="3409615" y="1399388"/>
              <a:ext cx="64770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000" b="1">
                  <a:latin typeface="Arial" panose="020B0604020202020204" pitchFamily="34" charset="0"/>
                </a:rPr>
                <a:t>Control</a:t>
              </a:r>
            </a:p>
          </p:txBody>
        </p:sp>
        <p:sp>
          <p:nvSpPr>
            <p:cNvPr id="75" name="TextBox 50"/>
            <p:cNvSpPr txBox="1">
              <a:spLocks noChangeArrowheads="1"/>
            </p:cNvSpPr>
            <p:nvPr/>
          </p:nvSpPr>
          <p:spPr bwMode="auto">
            <a:xfrm rot="18595655">
              <a:off x="3837294" y="1300209"/>
              <a:ext cx="67254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000" b="1" dirty="0" err="1" smtClean="0">
                  <a:latin typeface="Arial" panose="020B0604020202020204" pitchFamily="34" charset="0"/>
                </a:rPr>
                <a:t>HBx</a:t>
              </a:r>
              <a:r>
                <a:rPr lang="en-GB" altLang="en-US" sz="1000" b="1" dirty="0" smtClean="0">
                  <a:latin typeface="Arial" panose="020B0604020202020204" pitchFamily="34" charset="0"/>
                </a:rPr>
                <a:t> </a:t>
              </a:r>
              <a:r>
                <a:rPr lang="en-GB" altLang="en-US" sz="1000" b="1" dirty="0" err="1" smtClean="0">
                  <a:latin typeface="Arial" panose="020B0604020202020204" pitchFamily="34" charset="0"/>
                </a:rPr>
                <a:t>Tg</a:t>
              </a:r>
              <a:r>
                <a:rPr lang="en-GB" altLang="en-US" sz="1000" b="1" dirty="0" smtClean="0">
                  <a:latin typeface="Arial" panose="020B0604020202020204" pitchFamily="34" charset="0"/>
                </a:rPr>
                <a:t> </a:t>
              </a:r>
            </a:p>
            <a:p>
              <a:pPr eaLnBrk="1" hangingPunct="1"/>
              <a:r>
                <a:rPr lang="en-GB" altLang="en-US" sz="1000" b="1" dirty="0" smtClean="0">
                  <a:latin typeface="Arial" panose="020B0604020202020204" pitchFamily="34" charset="0"/>
                </a:rPr>
                <a:t>mouse</a:t>
              </a:r>
              <a:endParaRPr lang="en-GB" altLang="en-US" sz="1000" b="1" i="1" dirty="0">
                <a:latin typeface="Arial" panose="020B0604020202020204" pitchFamily="34" charset="0"/>
              </a:endParaRPr>
            </a:p>
          </p:txBody>
        </p:sp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3404853" y="1769276"/>
              <a:ext cx="436562" cy="339725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 bwMode="auto">
            <a:xfrm>
              <a:off x="3414378" y="2128051"/>
              <a:ext cx="423862" cy="328612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 bwMode="auto">
            <a:xfrm>
              <a:off x="3409615" y="2494763"/>
              <a:ext cx="431800" cy="363538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 bwMode="auto">
            <a:xfrm>
              <a:off x="3885865" y="1769276"/>
              <a:ext cx="417513" cy="339725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 bwMode="auto">
            <a:xfrm>
              <a:off x="3882690" y="2143926"/>
              <a:ext cx="414338" cy="325437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 bwMode="auto">
            <a:xfrm>
              <a:off x="3873165" y="2502701"/>
              <a:ext cx="414338" cy="35560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90" name="TextBox 23"/>
            <p:cNvSpPr txBox="1">
              <a:spLocks noChangeArrowheads="1"/>
            </p:cNvSpPr>
            <p:nvPr/>
          </p:nvSpPr>
          <p:spPr bwMode="auto">
            <a:xfrm>
              <a:off x="1614" y="3005003"/>
              <a:ext cx="441018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b="1" dirty="0" err="1">
                  <a:solidFill>
                    <a:srgbClr val="0000CC"/>
                  </a:solidFill>
                  <a:latin typeface="Arial" panose="020B0604020202020204" pitchFamily="34" charset="0"/>
                </a:rPr>
                <a:t>AgNOR</a:t>
              </a:r>
              <a:r>
                <a:rPr lang="en-GB" altLang="en-US" sz="1000" b="1" dirty="0">
                  <a:solidFill>
                    <a:srgbClr val="0000CC"/>
                  </a:solidFill>
                  <a:latin typeface="Arial" panose="020B0604020202020204" pitchFamily="34" charset="0"/>
                </a:rPr>
                <a:t> staining: </a:t>
              </a:r>
              <a:r>
                <a:rPr lang="en-GB" altLang="en-US" sz="1000" b="1" dirty="0" smtClean="0">
                  <a:solidFill>
                    <a:srgbClr val="0000CC"/>
                  </a:solidFill>
                  <a:latin typeface="Arial" panose="020B0604020202020204" pitchFamily="34" charset="0"/>
                </a:rPr>
                <a:t>                   </a:t>
              </a:r>
              <a:r>
                <a:rPr lang="en-GB" altLang="en-US" sz="1000" b="1" dirty="0" smtClean="0">
                  <a:latin typeface="Arial" panose="020B0604020202020204" pitchFamily="34" charset="0"/>
                </a:rPr>
                <a:t>Cells                                        Liver </a:t>
              </a:r>
              <a:r>
                <a:rPr lang="en-GB" altLang="en-US" sz="1000" b="1" dirty="0">
                  <a:latin typeface="Arial" panose="020B0604020202020204" pitchFamily="34" charset="0"/>
                </a:rPr>
                <a:t>tissue</a:t>
              </a:r>
            </a:p>
          </p:txBody>
        </p:sp>
        <p:pic>
          <p:nvPicPr>
            <p:cNvPr id="91" name="Picture 78" descr="1c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6620" y="1799161"/>
              <a:ext cx="1118577" cy="104353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" name="TextBox 91"/>
            <p:cNvSpPr txBox="1"/>
            <p:nvPr/>
          </p:nvSpPr>
          <p:spPr>
            <a:xfrm>
              <a:off x="1219200" y="2834563"/>
              <a:ext cx="16049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</a:rPr>
                <a:t>13%                         23%</a:t>
              </a:r>
              <a:endParaRPr lang="en-US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903488" y="3338657"/>
            <a:ext cx="3363712" cy="3366943"/>
            <a:chOff x="813748" y="3338657"/>
            <a:chExt cx="3363712" cy="3366943"/>
          </a:xfrm>
        </p:grpSpPr>
        <p:pic>
          <p:nvPicPr>
            <p:cNvPr id="20" name="Picture 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748" y="5671485"/>
              <a:ext cx="1167451" cy="1014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9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150" y="3617449"/>
              <a:ext cx="1162049" cy="998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6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150" y="4663422"/>
              <a:ext cx="1162049" cy="96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19"/>
            <p:cNvSpPr txBox="1">
              <a:spLocks noChangeArrowheads="1"/>
            </p:cNvSpPr>
            <p:nvPr/>
          </p:nvSpPr>
          <p:spPr bwMode="auto">
            <a:xfrm>
              <a:off x="3148011" y="4037933"/>
              <a:ext cx="5517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 b="1">
                  <a:latin typeface="Arial" panose="020B0604020202020204" pitchFamily="34" charset="0"/>
                </a:rPr>
                <a:t>DAPI</a:t>
              </a:r>
            </a:p>
          </p:txBody>
        </p:sp>
        <p:sp>
          <p:nvSpPr>
            <p:cNvPr id="27" name="TextBox 20"/>
            <p:cNvSpPr txBox="1">
              <a:spLocks noChangeArrowheads="1"/>
            </p:cNvSpPr>
            <p:nvPr/>
          </p:nvSpPr>
          <p:spPr bwMode="auto">
            <a:xfrm>
              <a:off x="3148011" y="4977733"/>
              <a:ext cx="10294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>
                  <a:latin typeface="Arial" panose="020B0604020202020204" pitchFamily="34" charset="0"/>
                </a:rPr>
                <a:t>α-</a:t>
              </a:r>
              <a:r>
                <a:rPr lang="en-GB" altLang="en-US" sz="1200" b="1">
                  <a:latin typeface="Arial" panose="020B0604020202020204" pitchFamily="34" charset="0"/>
                </a:rPr>
                <a:t>Fibrillarin</a:t>
              </a:r>
            </a:p>
          </p:txBody>
        </p:sp>
        <p:sp>
          <p:nvSpPr>
            <p:cNvPr id="28" name="TextBox 26"/>
            <p:cNvSpPr txBox="1">
              <a:spLocks noChangeArrowheads="1"/>
            </p:cNvSpPr>
            <p:nvPr/>
          </p:nvSpPr>
          <p:spPr bwMode="auto">
            <a:xfrm>
              <a:off x="3148011" y="5995321"/>
              <a:ext cx="6367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1200" b="1">
                  <a:latin typeface="Arial" panose="020B0604020202020204" pitchFamily="34" charset="0"/>
                </a:rPr>
                <a:t>Merge</a:t>
              </a:r>
            </a:p>
          </p:txBody>
        </p:sp>
        <p:pic>
          <p:nvPicPr>
            <p:cNvPr id="68" name="Picture 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5845" y="5691081"/>
              <a:ext cx="1151302" cy="1014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Picture 12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7751" y="3617449"/>
              <a:ext cx="1125538" cy="998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" name="Picture 13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6418" y="4663967"/>
              <a:ext cx="1150729" cy="979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Box 92"/>
            <p:cNvSpPr txBox="1"/>
            <p:nvPr/>
          </p:nvSpPr>
          <p:spPr>
            <a:xfrm>
              <a:off x="1140528" y="3338657"/>
              <a:ext cx="17232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Vector                   </a:t>
              </a:r>
              <a:r>
                <a:rPr lang="en-US" sz="1400" b="1" dirty="0" err="1" smtClean="0"/>
                <a:t>HBx</a:t>
              </a:r>
              <a:endParaRPr 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4679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362200"/>
            <a:ext cx="3737978" cy="2819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90600" y="304800"/>
            <a:ext cx="716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NPM 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gene expression in the presence of </a:t>
            </a:r>
            <a:r>
              <a:rPr lang="en-US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HBx</a:t>
            </a:r>
            <a:endParaRPr lang="en-US" sz="2400" b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06258" y="54102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No change in NPM </a:t>
            </a:r>
            <a:r>
              <a:rPr lang="en-US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transcript levels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(by RT-</a:t>
            </a:r>
            <a:r>
              <a:rPr lang="en-US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qPCR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83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8333" y="317541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NPM protein is stabilized in the presence of </a:t>
            </a:r>
            <a:r>
              <a:rPr lang="en-I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HBx</a:t>
            </a:r>
            <a:endParaRPr lang="en-US" sz="24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Picture 11" descr="X0-X9 sch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54096"/>
            <a:ext cx="3962400" cy="933450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2726026" cy="1997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956" y="1818148"/>
            <a:ext cx="333312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8000" y="2150046"/>
            <a:ext cx="685800" cy="15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616328" y="3367113"/>
            <a:ext cx="1096425" cy="5677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67394" y="3954732"/>
            <a:ext cx="1651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sym typeface="Wingdings 3" panose="05040102010807070707" pitchFamily="18" charset="2"/>
              </a:rPr>
              <a:t></a:t>
            </a:r>
            <a:r>
              <a:rPr lang="en-US" dirty="0" smtClean="0">
                <a:solidFill>
                  <a:srgbClr val="0000CC"/>
                </a:solidFill>
              </a:rPr>
              <a:t>NPM cleavage</a:t>
            </a:r>
            <a:endParaRPr lang="en-US" dirty="0">
              <a:solidFill>
                <a:srgbClr val="0000CC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115524" y="3558953"/>
            <a:ext cx="1887802" cy="4526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603234" y="6175861"/>
            <a:ext cx="6009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N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phosphorylation </a:t>
            </a:r>
            <a:r>
              <a:rPr lang="en-IN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by CDK2 </a:t>
            </a:r>
            <a:r>
              <a:rPr lang="en-IN" b="1" dirty="0" smtClean="0">
                <a:latin typeface="Arial" pitchFamily="34" charset="0"/>
                <a:cs typeface="Arial" pitchFamily="34" charset="0"/>
              </a:rPr>
              <a:t>&amp;</a:t>
            </a:r>
            <a:r>
              <a:rPr lang="en-IN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</a:t>
            </a:r>
            <a:r>
              <a:rPr lang="en-IN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proteolytic </a:t>
            </a:r>
            <a:r>
              <a:rPr lang="en-IN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cleavage </a:t>
            </a:r>
            <a:endParaRPr lang="en-IN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85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1498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Direct interaction between </a:t>
            </a:r>
            <a:r>
              <a:rPr lang="en-I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HBx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&amp;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NPM</a:t>
            </a:r>
            <a:endParaRPr lang="en-US" sz="24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4584412" y="2286000"/>
            <a:ext cx="3939708" cy="2782200"/>
            <a:chOff x="1394292" y="5600852"/>
            <a:chExt cx="3939708" cy="2782200"/>
          </a:xfrm>
        </p:grpSpPr>
        <p:sp>
          <p:nvSpPr>
            <p:cNvPr id="62" name="TextBox 61"/>
            <p:cNvSpPr txBox="1"/>
            <p:nvPr/>
          </p:nvSpPr>
          <p:spPr>
            <a:xfrm>
              <a:off x="2023333" y="8070831"/>
              <a:ext cx="1447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Coomassie staining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1394292" y="5640722"/>
              <a:ext cx="2331714" cy="2005705"/>
              <a:chOff x="2830605" y="1830157"/>
              <a:chExt cx="2331714" cy="1851419"/>
            </a:xfrm>
          </p:grpSpPr>
          <p:grpSp>
            <p:nvGrpSpPr>
              <p:cNvPr id="64" name="Group 63"/>
              <p:cNvGrpSpPr/>
              <p:nvPr/>
            </p:nvGrpSpPr>
            <p:grpSpPr>
              <a:xfrm>
                <a:off x="2830605" y="2507524"/>
                <a:ext cx="2325024" cy="1174052"/>
                <a:chOff x="1267062" y="2219319"/>
                <a:chExt cx="2325024" cy="1174058"/>
              </a:xfrm>
            </p:grpSpPr>
            <p:sp>
              <p:nvSpPr>
                <p:cNvPr id="72" name="TextBox 71"/>
                <p:cNvSpPr txBox="1"/>
                <p:nvPr/>
              </p:nvSpPr>
              <p:spPr>
                <a:xfrm>
                  <a:off x="2434971" y="2219319"/>
                  <a:ext cx="368808" cy="198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 smtClean="0">
                      <a:latin typeface="Arial" pitchFamily="34" charset="0"/>
                      <a:cs typeface="Arial" pitchFamily="34" charset="0"/>
                    </a:rPr>
                    <a:t>-95-</a:t>
                  </a:r>
                </a:p>
              </p:txBody>
            </p:sp>
            <p:pic>
              <p:nvPicPr>
                <p:cNvPr id="73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duotone>
                    <a:prstClr val="black"/>
                    <a:schemeClr val="bg1">
                      <a:lumMod val="95000"/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4700"/>
                          </a14:imgEffect>
                          <a14:imgEffect>
                            <a14:brightnessContrast bright="-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3393" t="35554" r="27371" b="37718"/>
                <a:stretch/>
              </p:blipFill>
              <p:spPr bwMode="auto">
                <a:xfrm flipH="1">
                  <a:off x="1267062" y="2285994"/>
                  <a:ext cx="1247537" cy="107775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74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3" cstate="print">
                  <a:duotone>
                    <a:prstClr val="black"/>
                    <a:schemeClr val="bg1">
                      <a:lumMod val="95000"/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colorTemperature colorTemp="4700"/>
                          </a14:imgEffect>
                          <a14:imgEffect>
                            <a14:brightnessContrast bright="-20000" contras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8788" t="35554" r="50580" b="37718"/>
                <a:stretch/>
              </p:blipFill>
              <p:spPr bwMode="auto">
                <a:xfrm flipH="1">
                  <a:off x="2711673" y="2285993"/>
                  <a:ext cx="880413" cy="107775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75" name="TextBox 74"/>
                <p:cNvSpPr txBox="1"/>
                <p:nvPr/>
              </p:nvSpPr>
              <p:spPr>
                <a:xfrm>
                  <a:off x="2435599" y="2371718"/>
                  <a:ext cx="368808" cy="198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 smtClean="0">
                      <a:latin typeface="Arial" pitchFamily="34" charset="0"/>
                      <a:cs typeface="Arial" pitchFamily="34" charset="0"/>
                    </a:rPr>
                    <a:t>-70-</a:t>
                  </a: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2431676" y="2518225"/>
                  <a:ext cx="368808" cy="198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 smtClean="0">
                      <a:latin typeface="Arial" pitchFamily="34" charset="0"/>
                      <a:cs typeface="Arial" pitchFamily="34" charset="0"/>
                    </a:rPr>
                    <a:t>-62-</a:t>
                  </a: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2435599" y="2661099"/>
                  <a:ext cx="368808" cy="198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 smtClean="0">
                      <a:latin typeface="Arial" pitchFamily="34" charset="0"/>
                      <a:cs typeface="Arial" pitchFamily="34" charset="0"/>
                    </a:rPr>
                    <a:t>-51-</a:t>
                  </a: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2435116" y="2816785"/>
                  <a:ext cx="368808" cy="198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 smtClean="0">
                      <a:latin typeface="Arial" pitchFamily="34" charset="0"/>
                      <a:cs typeface="Arial" pitchFamily="34" charset="0"/>
                    </a:rPr>
                    <a:t>-42-</a:t>
                  </a: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2435599" y="3194506"/>
                  <a:ext cx="368808" cy="198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 smtClean="0">
                      <a:latin typeface="Arial" pitchFamily="34" charset="0"/>
                      <a:cs typeface="Arial" pitchFamily="34" charset="0"/>
                    </a:rPr>
                    <a:t>-29-</a:t>
                  </a:r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 rot="17642467">
                <a:off x="2813192" y="2160385"/>
                <a:ext cx="6858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MBP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 rot="17642467">
                <a:off x="3048989" y="2128045"/>
                <a:ext cx="78656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MBP-</a:t>
                </a:r>
                <a:r>
                  <a:rPr lang="en-US" sz="1000" b="1" dirty="0" err="1" smtClean="0">
                    <a:latin typeface="Arial" pitchFamily="34" charset="0"/>
                    <a:cs typeface="Arial" pitchFamily="34" charset="0"/>
                  </a:rPr>
                  <a:t>HBx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 rot="17642467">
                <a:off x="3349280" y="2139570"/>
                <a:ext cx="75438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His-NPM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 rot="17642467">
                <a:off x="3677055" y="2171346"/>
                <a:ext cx="6858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Marker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 rot="17642467">
                <a:off x="4182445" y="2159994"/>
                <a:ext cx="6858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Marker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 rot="17642467">
                <a:off x="4409221" y="2171346"/>
                <a:ext cx="6858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MBP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 rot="17642467">
                <a:off x="4630906" y="2115349"/>
                <a:ext cx="81660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MBP-</a:t>
                </a:r>
                <a:r>
                  <a:rPr lang="en-US" sz="1000" b="1" dirty="0" err="1" smtClean="0">
                    <a:latin typeface="Arial" pitchFamily="34" charset="0"/>
                    <a:cs typeface="Arial" pitchFamily="34" charset="0"/>
                  </a:rPr>
                  <a:t>HBx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1779776" y="7805055"/>
              <a:ext cx="5192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Input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3100450" y="5802024"/>
              <a:ext cx="58411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2771716" y="7808875"/>
              <a:ext cx="1112981" cy="254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His-Pull down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 rot="17857960">
              <a:off x="3865133" y="6325188"/>
              <a:ext cx="5125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MBP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 rot="17857960">
              <a:off x="4124244" y="6159670"/>
              <a:ext cx="9128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MBP-</a:t>
              </a:r>
              <a:r>
                <a:rPr lang="en-US" sz="1000" b="1" dirty="0" err="1" smtClean="0">
                  <a:latin typeface="Arial" pitchFamily="34" charset="0"/>
                  <a:cs typeface="Arial" pitchFamily="34" charset="0"/>
                </a:rPr>
                <a:t>HBx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810363" y="8085125"/>
              <a:ext cx="1030632" cy="297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Western Blot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615933" y="6697110"/>
              <a:ext cx="718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 dirty="0" smtClean="0">
                  <a:latin typeface="Arial" pitchFamily="34" charset="0"/>
                  <a:cs typeface="Arial" pitchFamily="34" charset="0"/>
                </a:rPr>
                <a:t>α</a:t>
              </a:r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-</a:t>
              </a:r>
              <a:r>
                <a:rPr lang="en-US" sz="1000" b="1" dirty="0" err="1" smtClean="0">
                  <a:latin typeface="Arial" pitchFamily="34" charset="0"/>
                  <a:cs typeface="Arial" pitchFamily="34" charset="0"/>
                </a:rPr>
                <a:t>HBx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609309" y="7097213"/>
              <a:ext cx="718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 dirty="0" smtClean="0">
                  <a:latin typeface="Arial" pitchFamily="34" charset="0"/>
                  <a:cs typeface="Arial" pitchFamily="34" charset="0"/>
                </a:rPr>
                <a:t>α</a:t>
              </a:r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-NPM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543539" y="6228379"/>
              <a:ext cx="4053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err="1" smtClean="0">
                  <a:latin typeface="Arial" pitchFamily="34" charset="0"/>
                  <a:cs typeface="Arial" pitchFamily="34" charset="0"/>
                </a:rPr>
                <a:t>kDa</a:t>
              </a:r>
              <a:endParaRPr 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498963" y="7587203"/>
              <a:ext cx="11317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1       2      3      4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838903" y="7590587"/>
              <a:ext cx="8804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5      6      7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929833" y="7597575"/>
              <a:ext cx="7167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  8       9     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020511" y="5600852"/>
              <a:ext cx="836199" cy="254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His-NPM +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800894" y="7804721"/>
              <a:ext cx="1112981" cy="254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His-Pull down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94" name="Straight Connector 93"/>
            <p:cNvCxnSpPr/>
            <p:nvPr/>
          </p:nvCxnSpPr>
          <p:spPr>
            <a:xfrm>
              <a:off x="1422392" y="8106456"/>
              <a:ext cx="229692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3862855" y="8105790"/>
              <a:ext cx="88556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4697" y="6647959"/>
              <a:ext cx="774700" cy="4016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7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1522" y="7097483"/>
              <a:ext cx="781050" cy="5127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8" name="TextBox 97"/>
            <p:cNvSpPr txBox="1"/>
            <p:nvPr/>
          </p:nvSpPr>
          <p:spPr>
            <a:xfrm>
              <a:off x="4691270" y="6442911"/>
              <a:ext cx="318416" cy="248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u="sng" dirty="0" smtClean="0">
                  <a:latin typeface="Arial" pitchFamily="34" charset="0"/>
                  <a:cs typeface="Arial" pitchFamily="34" charset="0"/>
                </a:rPr>
                <a:t>IB</a:t>
              </a:r>
              <a:endParaRPr lang="en-US" sz="1000" b="1" u="sng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1" name="TextBox 180"/>
          <p:cNvSpPr txBox="1"/>
          <p:nvPr/>
        </p:nvSpPr>
        <p:spPr>
          <a:xfrm>
            <a:off x="304799" y="7059560"/>
            <a:ext cx="2477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94336" y="2585344"/>
            <a:ext cx="3145232" cy="1259234"/>
            <a:chOff x="2827627" y="1756126"/>
            <a:chExt cx="3145232" cy="1259234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0534" y="2315649"/>
              <a:ext cx="1142801" cy="3247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TextBox 31"/>
            <p:cNvSpPr txBox="1">
              <a:spLocks noChangeArrowheads="1"/>
            </p:cNvSpPr>
            <p:nvPr/>
          </p:nvSpPr>
          <p:spPr bwMode="auto">
            <a:xfrm>
              <a:off x="5204292" y="2704887"/>
              <a:ext cx="76856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000" dirty="0" smtClean="0">
                  <a:latin typeface="Symbol" pitchFamily="18" charset="2"/>
                  <a:cs typeface="Arial" pitchFamily="34" charset="0"/>
                </a:rPr>
                <a:t>a</a:t>
              </a:r>
              <a:r>
                <a:rPr lang="en-GB" sz="1000" b="1" dirty="0" smtClean="0">
                  <a:latin typeface="Arial" pitchFamily="34" charset="0"/>
                  <a:cs typeface="Arial" pitchFamily="34" charset="0"/>
                </a:rPr>
                <a:t>-</a:t>
              </a:r>
              <a:r>
                <a:rPr lang="en-GB" sz="1000" b="1" dirty="0" err="1" smtClean="0">
                  <a:latin typeface="Arial" pitchFamily="34" charset="0"/>
                  <a:cs typeface="Arial" pitchFamily="34" charset="0"/>
                </a:rPr>
                <a:t>HBx</a:t>
              </a:r>
              <a:endParaRPr lang="en-GB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32"/>
            <p:cNvSpPr txBox="1">
              <a:spLocks noChangeArrowheads="1"/>
            </p:cNvSpPr>
            <p:nvPr/>
          </p:nvSpPr>
          <p:spPr bwMode="auto">
            <a:xfrm>
              <a:off x="5206698" y="2355495"/>
              <a:ext cx="62036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000" dirty="0" smtClean="0">
                  <a:latin typeface="Symbol" pitchFamily="18" charset="2"/>
                  <a:cs typeface="Arial" pitchFamily="34" charset="0"/>
                </a:rPr>
                <a:t>a</a:t>
              </a:r>
              <a:r>
                <a:rPr lang="en-GB" sz="1000" b="1" dirty="0" smtClean="0">
                  <a:latin typeface="Arial" pitchFamily="34" charset="0"/>
                  <a:cs typeface="Arial" pitchFamily="34" charset="0"/>
                </a:rPr>
                <a:t>-NPM </a:t>
              </a:r>
              <a:endParaRPr lang="en-GB" sz="10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" name="Picture 6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090" b="13997"/>
            <a:stretch/>
          </p:blipFill>
          <p:spPr bwMode="auto">
            <a:xfrm>
              <a:off x="4040534" y="2699202"/>
              <a:ext cx="1142802" cy="3161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259744" y="1758556"/>
              <a:ext cx="7125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IP: NPM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2864244" y="2035800"/>
              <a:ext cx="119312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000" b="1" dirty="0" smtClean="0">
                  <a:latin typeface="Arial" pitchFamily="34" charset="0"/>
                  <a:cs typeface="Arial" pitchFamily="34" charset="0"/>
                </a:rPr>
                <a:t>    V          HBx </a:t>
              </a:r>
              <a:endParaRPr lang="en-GB" sz="10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10">
              <a:grayscl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7627" y="2316837"/>
              <a:ext cx="1152260" cy="3235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4010071" y="2035799"/>
              <a:ext cx="119312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1000" b="1" dirty="0" smtClean="0">
                  <a:latin typeface="Arial" pitchFamily="34" charset="0"/>
                  <a:cs typeface="Arial" pitchFamily="34" charset="0"/>
                </a:rPr>
                <a:t>    V           HBx </a:t>
              </a:r>
              <a:endParaRPr lang="en-GB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162916" y="1756126"/>
              <a:ext cx="588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nput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895776" y="2018721"/>
              <a:ext cx="102424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079717" y="2013022"/>
              <a:ext cx="102424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16" t="15585" r="35667" b="77013"/>
            <a:stretch/>
          </p:blipFill>
          <p:spPr bwMode="auto">
            <a:xfrm>
              <a:off x="2827627" y="2699202"/>
              <a:ext cx="1152260" cy="31615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5293628" y="2057400"/>
              <a:ext cx="3273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u="sng" dirty="0" smtClean="0"/>
                <a:t>IB</a:t>
              </a:r>
              <a:endParaRPr lang="en-US" sz="1400" u="sng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41608" y="258534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07" name="TextBox 106"/>
          <p:cNvSpPr txBox="1"/>
          <p:nvPr/>
        </p:nvSpPr>
        <p:spPr>
          <a:xfrm>
            <a:off x="4173296" y="256287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59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4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497511" y="599141"/>
            <a:ext cx="4455489" cy="6091703"/>
            <a:chOff x="-228600" y="79846"/>
            <a:chExt cx="4591051" cy="6701954"/>
          </a:xfrm>
        </p:grpSpPr>
        <p:sp>
          <p:nvSpPr>
            <p:cNvPr id="4" name="TextBox 3"/>
            <p:cNvSpPr txBox="1"/>
            <p:nvPr/>
          </p:nvSpPr>
          <p:spPr>
            <a:xfrm>
              <a:off x="-76855" y="102351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A</a:t>
              </a:r>
              <a:endParaRPr lang="en-US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-1393" y="5539751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B</a:t>
              </a:r>
              <a:endParaRPr lang="en-US" sz="16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" name="Picture 70" descr="XY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0" r="3670"/>
            <a:stretch/>
          </p:blipFill>
          <p:spPr bwMode="auto">
            <a:xfrm>
              <a:off x="1566265" y="333207"/>
              <a:ext cx="908306" cy="985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wtnpm -x tritc1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37" t="8073" r="1" b="20763"/>
            <a:stretch/>
          </p:blipFill>
          <p:spPr bwMode="auto">
            <a:xfrm>
              <a:off x="632370" y="327929"/>
              <a:ext cx="903222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 descr="wtnpm -x dapi 1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36" t="8073" b="20763"/>
            <a:stretch>
              <a:fillRect/>
            </a:stretch>
          </p:blipFill>
          <p:spPr bwMode="auto">
            <a:xfrm>
              <a:off x="2500250" y="329235"/>
              <a:ext cx="914400" cy="990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 descr="npmc1 tritc A3 zoom.jpg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370" y="1343263"/>
              <a:ext cx="914400" cy="1003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npmc1 dapi A3 zoom.jpg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9731" y="1343263"/>
              <a:ext cx="914400" cy="1003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 descr="npmc1 all A3 zoom.jpg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0467" y="1343263"/>
              <a:ext cx="914400" cy="1003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 descr="npmc1 fitc A3 zoom.jpg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6264" y="1343263"/>
              <a:ext cx="914400" cy="1003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6" descr="wtnpm -x all1.jpg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36" t="8073" b="20763"/>
            <a:stretch>
              <a:fillRect/>
            </a:stretch>
          </p:blipFill>
          <p:spPr bwMode="auto">
            <a:xfrm>
              <a:off x="3442006" y="329235"/>
              <a:ext cx="914400" cy="990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6" descr="npmc2 dapi A3 zoom.jpg"/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0392" y="2404545"/>
              <a:ext cx="914400" cy="1018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7" descr="npmc2 all A3 zoom.jpg"/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9086" y="2404545"/>
              <a:ext cx="914400" cy="1018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8" descr="npmc2 fitc A3 zoom.jpg"/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6264" y="2404545"/>
              <a:ext cx="914400" cy="1018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9" descr="npmc2 tritc A3 zoom.jpg"/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370" y="2404545"/>
              <a:ext cx="914400" cy="1018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6" descr="npm c3 dapi A3.jpg"/>
            <p:cNvPicPr>
              <a:picLocks noChangeAspect="1"/>
            </p:cNvPicPr>
            <p:nvPr/>
          </p:nvPicPr>
          <p:blipFill>
            <a:blip r:embed="rId25" cstate="print">
              <a:extLst>
                <a:ext uri="{BEBA8EAE-BF5A-486C-A8C5-ECC9F3942E4B}">
                  <a14:imgProps xmlns:a14="http://schemas.microsoft.com/office/drawing/2010/main">
                    <a14:imgLayer r:embed="rId26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4" t="6921" r="11534" b="16148"/>
            <a:stretch>
              <a:fillRect/>
            </a:stretch>
          </p:blipFill>
          <p:spPr bwMode="auto">
            <a:xfrm>
              <a:off x="2498713" y="3465393"/>
              <a:ext cx="914400" cy="1015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7" descr="npm c3 all A3.jpg"/>
            <p:cNvPicPr>
              <a:picLocks noChangeAspect="1"/>
            </p:cNvPicPr>
            <p:nvPr/>
          </p:nvPicPr>
          <p:blipFill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4" t="6921" r="11534" b="16148"/>
            <a:stretch>
              <a:fillRect/>
            </a:stretch>
          </p:blipFill>
          <p:spPr bwMode="auto">
            <a:xfrm>
              <a:off x="3440311" y="3465393"/>
              <a:ext cx="922139" cy="1015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8" descr="npm c3 fitc A3.jpg"/>
            <p:cNvPicPr>
              <a:picLocks noChangeAspect="1"/>
            </p:cNvPicPr>
            <p:nvPr/>
          </p:nvPicPr>
          <p:blipFill>
            <a:blip r:embed="rId29" cstate="print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4" t="6921" r="11534" b="16148"/>
            <a:stretch>
              <a:fillRect/>
            </a:stretch>
          </p:blipFill>
          <p:spPr bwMode="auto">
            <a:xfrm>
              <a:off x="1566264" y="3465393"/>
              <a:ext cx="914400" cy="1015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9" descr="npm c3 tritc A3.jpg"/>
            <p:cNvPicPr>
              <a:picLocks noChangeAspect="1"/>
            </p:cNvPicPr>
            <p:nvPr/>
          </p:nvPicPr>
          <p:blipFill>
            <a:blip r:embed="rId31" cstate="print">
              <a:extLst>
                <a:ext uri="{BEBA8EAE-BF5A-486C-A8C5-ECC9F3942E4B}">
                  <a14:imgProps xmlns:a14="http://schemas.microsoft.com/office/drawing/2010/main">
                    <a14:imgLayer r:embed="rId32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4" t="6921" r="11534" b="16148"/>
            <a:stretch>
              <a:fillRect/>
            </a:stretch>
          </p:blipFill>
          <p:spPr bwMode="auto">
            <a:xfrm>
              <a:off x="632370" y="3465393"/>
              <a:ext cx="914400" cy="1015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6" descr="npmc dapi zoom.jpg"/>
            <p:cNvPicPr>
              <a:picLocks noChangeAspect="1"/>
            </p:cNvPicPr>
            <p:nvPr/>
          </p:nvPicPr>
          <p:blipFill>
            <a:blip r:embed="rId33" cstate="print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4" t="2307" r="4614" b="6921"/>
            <a:stretch>
              <a:fillRect/>
            </a:stretch>
          </p:blipFill>
          <p:spPr bwMode="auto">
            <a:xfrm>
              <a:off x="2500392" y="4538185"/>
              <a:ext cx="914400" cy="1005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7" descr="npmc all zoom.jpg"/>
            <p:cNvPicPr>
              <a:picLocks noChangeAspect="1"/>
            </p:cNvPicPr>
            <p:nvPr/>
          </p:nvPicPr>
          <p:blipFill>
            <a:blip r:embed="rId35" cstate="print">
              <a:extLst>
                <a:ext uri="{BEBA8EAE-BF5A-486C-A8C5-ECC9F3942E4B}">
                  <a14:imgProps xmlns:a14="http://schemas.microsoft.com/office/drawing/2010/main">
                    <a14:imgLayer r:embed="rId36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4" t="2307" r="4614" b="6921"/>
            <a:stretch>
              <a:fillRect/>
            </a:stretch>
          </p:blipFill>
          <p:spPr bwMode="auto">
            <a:xfrm>
              <a:off x="3440311" y="4538185"/>
              <a:ext cx="922140" cy="1005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4" descr="npmc tritc zoom.jpg"/>
            <p:cNvPicPr>
              <a:picLocks noChangeAspect="1"/>
            </p:cNvPicPr>
            <p:nvPr/>
          </p:nvPicPr>
          <p:blipFill>
            <a:blip r:embed="rId37" cstate="print">
              <a:extLst>
                <a:ext uri="{BEBA8EAE-BF5A-486C-A8C5-ECC9F3942E4B}">
                  <a14:imgProps xmlns:a14="http://schemas.microsoft.com/office/drawing/2010/main">
                    <a14:imgLayer r:embed="rId38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4" t="2307" r="4614" b="6921"/>
            <a:stretch>
              <a:fillRect/>
            </a:stretch>
          </p:blipFill>
          <p:spPr bwMode="auto">
            <a:xfrm>
              <a:off x="632370" y="4538185"/>
              <a:ext cx="914400" cy="1005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5" descr="npmc fitc zoom.jpg"/>
            <p:cNvPicPr>
              <a:picLocks noChangeAspect="1"/>
            </p:cNvPicPr>
            <p:nvPr/>
          </p:nvPicPr>
          <p:blipFill>
            <a:blip r:embed="rId39" cstate="print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4" t="2307" r="4614" b="6921"/>
            <a:stretch>
              <a:fillRect/>
            </a:stretch>
          </p:blipFill>
          <p:spPr bwMode="auto">
            <a:xfrm>
              <a:off x="1565796" y="4538185"/>
              <a:ext cx="914400" cy="1005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758582" y="86986"/>
              <a:ext cx="7026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HA-HBx</a:t>
              </a:r>
              <a:endParaRPr lang="en-US" sz="1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93275" y="79846"/>
              <a:ext cx="9278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FLAG-NPM</a:t>
              </a:r>
              <a:endParaRPr lang="en-US" sz="1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676425" y="103856"/>
              <a:ext cx="516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DAPI</a:t>
              </a:r>
              <a:endParaRPr lang="en-US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62260" y="103428"/>
              <a:ext cx="685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Merge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10"/>
            <p:cNvSpPr txBox="1">
              <a:spLocks noChangeArrowheads="1"/>
            </p:cNvSpPr>
            <p:nvPr/>
          </p:nvSpPr>
          <p:spPr bwMode="auto">
            <a:xfrm>
              <a:off x="-72374" y="1746729"/>
              <a:ext cx="69017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/>
              <a:r>
                <a:rPr lang="en-GB" sz="1000" b="1" dirty="0"/>
                <a:t>NPM C1</a:t>
              </a:r>
            </a:p>
          </p:txBody>
        </p:sp>
        <p:sp>
          <p:nvSpPr>
            <p:cNvPr id="31" name="TextBox 10"/>
            <p:cNvSpPr txBox="1">
              <a:spLocks noChangeArrowheads="1"/>
            </p:cNvSpPr>
            <p:nvPr/>
          </p:nvSpPr>
          <p:spPr bwMode="auto">
            <a:xfrm>
              <a:off x="-87776" y="727865"/>
              <a:ext cx="73152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/>
              <a:r>
                <a:rPr lang="en-GB" sz="1000" b="1" dirty="0" smtClean="0"/>
                <a:t>WT-NPM</a:t>
              </a:r>
              <a:endParaRPr lang="en-GB" sz="1000" b="1" dirty="0"/>
            </a:p>
          </p:txBody>
        </p:sp>
        <p:sp>
          <p:nvSpPr>
            <p:cNvPr id="32" name="TextBox 10"/>
            <p:cNvSpPr txBox="1">
              <a:spLocks noChangeArrowheads="1"/>
            </p:cNvSpPr>
            <p:nvPr/>
          </p:nvSpPr>
          <p:spPr bwMode="auto">
            <a:xfrm>
              <a:off x="-72374" y="2743038"/>
              <a:ext cx="69017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/>
              <a:r>
                <a:rPr lang="en-GB" sz="1000" b="1" dirty="0"/>
                <a:t>NPM </a:t>
              </a:r>
              <a:r>
                <a:rPr lang="en-GB" sz="1000" b="1" dirty="0" smtClean="0"/>
                <a:t>C2</a:t>
              </a:r>
              <a:endParaRPr lang="en-GB" sz="1000" b="1" dirty="0"/>
            </a:p>
          </p:txBody>
        </p:sp>
        <p:sp>
          <p:nvSpPr>
            <p:cNvPr id="33" name="TextBox 10"/>
            <p:cNvSpPr txBox="1">
              <a:spLocks noChangeArrowheads="1"/>
            </p:cNvSpPr>
            <p:nvPr/>
          </p:nvSpPr>
          <p:spPr bwMode="auto">
            <a:xfrm>
              <a:off x="-76854" y="3802634"/>
              <a:ext cx="69017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/>
              <a:r>
                <a:rPr lang="en-GB" sz="1000" b="1" dirty="0"/>
                <a:t>NPM </a:t>
              </a:r>
              <a:r>
                <a:rPr lang="en-GB" sz="1000" b="1" dirty="0" smtClean="0"/>
                <a:t>C3</a:t>
              </a:r>
              <a:endParaRPr lang="en-GB" sz="1000" b="1" dirty="0"/>
            </a:p>
          </p:txBody>
        </p:sp>
        <p:sp>
          <p:nvSpPr>
            <p:cNvPr id="34" name="TextBox 22"/>
            <p:cNvSpPr txBox="1">
              <a:spLocks noChangeArrowheads="1"/>
            </p:cNvSpPr>
            <p:nvPr/>
          </p:nvSpPr>
          <p:spPr bwMode="auto">
            <a:xfrm>
              <a:off x="1481" y="4828914"/>
              <a:ext cx="60456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eaLnBrk="1" hangingPunct="1"/>
              <a:r>
                <a:rPr lang="en-GB" sz="1000" b="1" dirty="0" smtClean="0"/>
                <a:t>NPMc </a:t>
              </a:r>
              <a:endParaRPr lang="en-GB" sz="1000" b="1" dirty="0"/>
            </a:p>
          </p:txBody>
        </p:sp>
        <p:pic>
          <p:nvPicPr>
            <p:cNvPr id="35" name="Picture 2"/>
            <p:cNvPicPr>
              <a:picLocks noChangeAspect="1" noChangeArrowheads="1"/>
            </p:cNvPicPr>
            <p:nvPr/>
          </p:nvPicPr>
          <p:blipFill rotWithShape="1">
            <a:blip r:embed="rId41" cstate="print">
              <a:extLst>
                <a:ext uri="{BEBA8EAE-BF5A-486C-A8C5-ECC9F3942E4B}">
                  <a14:imgProps xmlns:a14="http://schemas.microsoft.com/office/drawing/2010/main">
                    <a14:imgLayer r:embed="rId42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2" t="20844" r="19572"/>
            <a:stretch/>
          </p:blipFill>
          <p:spPr bwMode="auto">
            <a:xfrm>
              <a:off x="625095" y="5788813"/>
              <a:ext cx="910497" cy="990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 rotWithShape="1">
            <a:blip r:embed="rId43" cstate="print">
              <a:extLst>
                <a:ext uri="{BEBA8EAE-BF5A-486C-A8C5-ECC9F3942E4B}">
                  <a14:imgProps xmlns:a14="http://schemas.microsoft.com/office/drawing/2010/main">
                    <a14:imgLayer r:embed="rId44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" t="21974" r="20155"/>
            <a:stretch/>
          </p:blipFill>
          <p:spPr bwMode="auto">
            <a:xfrm>
              <a:off x="1565796" y="5788921"/>
              <a:ext cx="914400" cy="992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4"/>
            <p:cNvPicPr>
              <a:picLocks noChangeAspect="1" noChangeArrowheads="1"/>
            </p:cNvPicPr>
            <p:nvPr/>
          </p:nvPicPr>
          <p:blipFill rotWithShape="1">
            <a:blip r:embed="rId45" cstate="print">
              <a:extLst>
                <a:ext uri="{BEBA8EAE-BF5A-486C-A8C5-ECC9F3942E4B}">
                  <a14:imgProps xmlns:a14="http://schemas.microsoft.com/office/drawing/2010/main">
                    <a14:imgLayer r:embed="rId46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8" t="21974" r="19355"/>
            <a:stretch/>
          </p:blipFill>
          <p:spPr bwMode="auto">
            <a:xfrm>
              <a:off x="2500392" y="5788813"/>
              <a:ext cx="914400" cy="992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5"/>
            <p:cNvPicPr>
              <a:picLocks noChangeAspect="1" noChangeArrowheads="1"/>
            </p:cNvPicPr>
            <p:nvPr/>
          </p:nvPicPr>
          <p:blipFill rotWithShape="1">
            <a:blip r:embed="rId47" cstate="print">
              <a:extLst>
                <a:ext uri="{BEBA8EAE-BF5A-486C-A8C5-ECC9F3942E4B}">
                  <a14:imgProps xmlns:a14="http://schemas.microsoft.com/office/drawing/2010/main">
                    <a14:imgLayer r:embed="rId48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4" t="21974" r="20319"/>
            <a:stretch/>
          </p:blipFill>
          <p:spPr bwMode="auto">
            <a:xfrm>
              <a:off x="3440311" y="5788813"/>
              <a:ext cx="922140" cy="992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9" name="TextBox 38"/>
            <p:cNvSpPr txBox="1"/>
            <p:nvPr/>
          </p:nvSpPr>
          <p:spPr>
            <a:xfrm>
              <a:off x="-228600" y="6191342"/>
              <a:ext cx="8989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HepG2.2.15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8672" y="5564562"/>
              <a:ext cx="4798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HBx</a:t>
              </a:r>
              <a:endParaRPr lang="en-US" sz="1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759560" y="5565170"/>
              <a:ext cx="5201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</a:rPr>
                <a:t>NPM</a:t>
              </a:r>
              <a:endParaRPr lang="en-US" sz="1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86051" y="5581525"/>
              <a:ext cx="5161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DAPI</a:t>
              </a:r>
              <a:endParaRPr lang="en-US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558541" y="5574882"/>
              <a:ext cx="685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Merge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322897"/>
              </p:ext>
            </p:extLst>
          </p:nvPr>
        </p:nvGraphicFramePr>
        <p:xfrm>
          <a:off x="5446370" y="4073643"/>
          <a:ext cx="3316630" cy="21318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3660"/>
                <a:gridCol w="840734"/>
                <a:gridCol w="786868"/>
                <a:gridCol w="735368"/>
              </a:tblGrid>
              <a:tr h="331632"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NPM</a:t>
                      </a:r>
                      <a:endParaRPr lang="en-GB" sz="800" b="1" dirty="0">
                        <a:solidFill>
                          <a:srgbClr val="8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NPM</a:t>
                      </a:r>
                      <a:r>
                        <a:rPr lang="en-GB" sz="800" b="1" baseline="0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 localization</a:t>
                      </a:r>
                      <a:endParaRPr lang="en-GB" sz="800" b="1" dirty="0">
                        <a:solidFill>
                          <a:srgbClr val="8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HBx localization</a:t>
                      </a:r>
                      <a:endParaRPr lang="en-GB" sz="800" b="1" dirty="0">
                        <a:solidFill>
                          <a:srgbClr val="8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Interaction</a:t>
                      </a:r>
                      <a:r>
                        <a:rPr lang="en-GB" sz="800" b="1" baseline="0" dirty="0" smtClean="0">
                          <a:solidFill>
                            <a:srgbClr val="800000"/>
                          </a:solidFill>
                          <a:latin typeface="Arial" pitchFamily="34" charset="0"/>
                          <a:cs typeface="Arial" pitchFamily="34" charset="0"/>
                        </a:rPr>
                        <a:t> with HBx</a:t>
                      </a:r>
                      <a:endParaRPr lang="en-GB" sz="800" b="1" dirty="0">
                        <a:solidFill>
                          <a:srgbClr val="8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</a:tr>
              <a:tr h="449541"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WT-NPM (overexpressed / endogenous)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Nucleoli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Cytoplasm, nuclear, nucleolar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</a:tr>
              <a:tr h="331632"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NPM C1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Nucleoli/ Nucleoplasm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Cytoplasm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</a:tr>
              <a:tr h="331632"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NPM C2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Nucleoli/ Nucleoplasm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Cytoplasm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</a:tr>
              <a:tr h="331632"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NPM </a:t>
                      </a:r>
                      <a:r>
                        <a:rPr lang="en-GB" sz="800" b="0" baseline="0" dirty="0" smtClean="0">
                          <a:latin typeface="Arial" pitchFamily="34" charset="0"/>
                          <a:cs typeface="Arial" pitchFamily="34" charset="0"/>
                        </a:rPr>
                        <a:t>C3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Nucleoli/ Nucleoplasm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Cytoplasm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endParaRPr lang="en-GB" sz="8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</a:tr>
              <a:tr h="295383"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NPMc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Cytoplasm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Cytoplasm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dirty="0" smtClean="0"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  <a:endParaRPr lang="en-GB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6" marR="91436" marT="49537" marB="49537"/>
                </a:tc>
              </a:tr>
            </a:tbl>
          </a:graphicData>
        </a:graphic>
      </p:graphicFrame>
      <p:sp>
        <p:nvSpPr>
          <p:cNvPr id="46" name="Rectangle 45"/>
          <p:cNvSpPr/>
          <p:nvPr/>
        </p:nvSpPr>
        <p:spPr>
          <a:xfrm>
            <a:off x="228600" y="71735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Nucleolar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translocatin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en-I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HBx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by NPM</a:t>
            </a:r>
            <a:endParaRPr lang="en-US" sz="24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729" y="1156946"/>
            <a:ext cx="3528942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73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6589" y="26331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HBx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-NPM co-expression: </a:t>
            </a:r>
            <a:r>
              <a:rPr lang="en-IN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rDNA transcription  </a:t>
            </a:r>
            <a:endParaRPr lang="en-US" sz="24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728390" y="1524000"/>
            <a:ext cx="3463571" cy="3278660"/>
            <a:chOff x="-2200" y="1897714"/>
            <a:chExt cx="3463571" cy="3278660"/>
          </a:xfrm>
        </p:grpSpPr>
        <p:grpSp>
          <p:nvGrpSpPr>
            <p:cNvPr id="5" name="Group 4"/>
            <p:cNvGrpSpPr/>
            <p:nvPr/>
          </p:nvGrpSpPr>
          <p:grpSpPr>
            <a:xfrm>
              <a:off x="-2200" y="2121993"/>
              <a:ext cx="3463571" cy="3054381"/>
              <a:chOff x="236489" y="607619"/>
              <a:chExt cx="3708400" cy="2964791"/>
            </a:xfrm>
          </p:grpSpPr>
          <p:graphicFrame>
            <p:nvGraphicFramePr>
              <p:cNvPr id="6" name="Chart 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650214088"/>
                  </p:ext>
                </p:extLst>
              </p:nvPr>
            </p:nvGraphicFramePr>
            <p:xfrm>
              <a:off x="236489" y="607619"/>
              <a:ext cx="3708400" cy="268793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cxnSp>
            <p:nvCxnSpPr>
              <p:cNvPr id="7" name="Straight Connector 6"/>
              <p:cNvCxnSpPr/>
              <p:nvPr/>
            </p:nvCxnSpPr>
            <p:spPr>
              <a:xfrm>
                <a:off x="2084083" y="3338526"/>
                <a:ext cx="1418216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2505602" y="3333411"/>
                <a:ext cx="762000" cy="238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 smtClean="0">
                    <a:latin typeface="Arial" pitchFamily="34" charset="0"/>
                    <a:cs typeface="Arial" pitchFamily="34" charset="0"/>
                  </a:rPr>
                  <a:t>+ HBx</a:t>
                </a:r>
                <a:endParaRPr lang="en-US" sz="10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790346" y="2986419"/>
              <a:ext cx="370012" cy="634161"/>
              <a:chOff x="790345" y="2280904"/>
              <a:chExt cx="370012" cy="58538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790345" y="2283472"/>
                <a:ext cx="1" cy="58281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160356" y="2280904"/>
                <a:ext cx="1" cy="1688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H="1">
                <a:off x="795940" y="2285064"/>
                <a:ext cx="357676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/>
            <p:cNvGrpSpPr/>
            <p:nvPr/>
          </p:nvGrpSpPr>
          <p:grpSpPr>
            <a:xfrm>
              <a:off x="771951" y="2219326"/>
              <a:ext cx="1144926" cy="1412303"/>
              <a:chOff x="771950" y="1572817"/>
              <a:chExt cx="1144926" cy="1303664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1916875" y="1574742"/>
                <a:ext cx="1" cy="11530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771950" y="1580254"/>
                <a:ext cx="1" cy="129622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H="1">
                <a:off x="771950" y="1572817"/>
                <a:ext cx="113713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1995093" y="2201383"/>
              <a:ext cx="354491" cy="625458"/>
              <a:chOff x="1995092" y="1556254"/>
              <a:chExt cx="354491" cy="577346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1995092" y="1556420"/>
                <a:ext cx="1" cy="1268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2001078" y="1556254"/>
                <a:ext cx="34850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2349582" y="1556254"/>
                <a:ext cx="1" cy="57734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>
              <a:off x="1971683" y="2155590"/>
              <a:ext cx="763623" cy="824089"/>
              <a:chOff x="1971683" y="1513983"/>
              <a:chExt cx="763623" cy="760697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1971683" y="1518865"/>
                <a:ext cx="1" cy="1688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1976408" y="1515585"/>
                <a:ext cx="74895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2735306" y="1513983"/>
                <a:ext cx="0" cy="76069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/>
          </p:nvGrpSpPr>
          <p:grpSpPr>
            <a:xfrm>
              <a:off x="1939313" y="2112264"/>
              <a:ext cx="1196643" cy="1177841"/>
              <a:chOff x="1937496" y="1465370"/>
              <a:chExt cx="1196643" cy="1087238"/>
            </a:xfrm>
          </p:grpSpPr>
          <p:cxnSp>
            <p:nvCxnSpPr>
              <p:cNvPr id="26" name="Straight Connector 25"/>
              <p:cNvCxnSpPr/>
              <p:nvPr/>
            </p:nvCxnSpPr>
            <p:spPr>
              <a:xfrm>
                <a:off x="1942499" y="1475098"/>
                <a:ext cx="0" cy="21031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 flipH="1">
                <a:off x="1937496" y="1465870"/>
                <a:ext cx="118711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3134139" y="1465370"/>
                <a:ext cx="0" cy="108723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8"/>
            <p:cNvSpPr txBox="1"/>
            <p:nvPr/>
          </p:nvSpPr>
          <p:spPr>
            <a:xfrm>
              <a:off x="838201" y="2777667"/>
              <a:ext cx="1984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itchFamily="34" charset="0"/>
                  <a:cs typeface="Arial" pitchFamily="34" charset="0"/>
                </a:rPr>
                <a:t>#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83916" y="1990803"/>
              <a:ext cx="1984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itchFamily="34" charset="0"/>
                  <a:cs typeface="Arial" pitchFamily="34" charset="0"/>
                </a:rPr>
                <a:t>#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18462" y="1897714"/>
              <a:ext cx="1984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itchFamily="34" charset="0"/>
                  <a:cs typeface="Arial" pitchFamily="34" charset="0"/>
                </a:rPr>
                <a:t>#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438401" y="2106728"/>
              <a:ext cx="1984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*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057400" y="2136402"/>
              <a:ext cx="1984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*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72318" y="1749089"/>
            <a:ext cx="3509682" cy="3393476"/>
            <a:chOff x="5086822" y="2110811"/>
            <a:chExt cx="3295178" cy="3054469"/>
          </a:xfrm>
        </p:grpSpPr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6822" y="2110811"/>
              <a:ext cx="3295178" cy="3054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5086822" y="2110811"/>
              <a:ext cx="475778" cy="3275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373625" y="1759638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923681" y="1749321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839" y="4939101"/>
            <a:ext cx="2793665" cy="1870021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52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2094" y="137714"/>
            <a:ext cx="8610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HBx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-NPM co-expression:</a:t>
            </a:r>
          </a:p>
          <a:p>
            <a:pPr algn="ctr"/>
            <a:r>
              <a:rPr lang="en-IN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Ribosome biogenesis </a:t>
            </a:r>
            <a:r>
              <a:rPr lang="en-IN" sz="2400" b="1" dirty="0" smtClean="0">
                <a:latin typeface="Arial" pitchFamily="34" charset="0"/>
                <a:cs typeface="Arial" pitchFamily="34" charset="0"/>
              </a:rPr>
              <a:t>&amp;</a:t>
            </a:r>
            <a:r>
              <a:rPr lang="en-I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cell proliferation</a:t>
            </a:r>
            <a:endParaRPr lang="en-US" sz="2400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71073"/>
            <a:ext cx="3455988" cy="519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685" y="3505200"/>
            <a:ext cx="2489116" cy="1989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35443"/>
            <a:ext cx="2514600" cy="2265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7121" y="2137693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91742" y="1315472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705600" y="2945486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</a:t>
            </a:r>
            <a:endParaRPr lang="en-US" sz="2000" b="1" dirty="0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891742" y="3868223"/>
            <a:ext cx="3536046" cy="97128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1447800" y="3962400"/>
            <a:ext cx="304800" cy="2286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80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300335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HBx</a:t>
            </a:r>
            <a:r>
              <a:rPr lang="en-US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NPM co-expression: </a:t>
            </a:r>
            <a:r>
              <a:rPr lang="en-IN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Cell-transformation</a:t>
            </a:r>
            <a:endParaRPr 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58539" y="1895926"/>
            <a:ext cx="3108201" cy="3603791"/>
            <a:chOff x="1758539" y="1895926"/>
            <a:chExt cx="3108201" cy="3603791"/>
          </a:xfrm>
        </p:grpSpPr>
        <p:sp>
          <p:nvSpPr>
            <p:cNvPr id="9" name="TextBox 8"/>
            <p:cNvSpPr txBox="1"/>
            <p:nvPr/>
          </p:nvSpPr>
          <p:spPr>
            <a:xfrm>
              <a:off x="3928609" y="2422952"/>
              <a:ext cx="62345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>
                  <a:latin typeface="Arial" pitchFamily="34" charset="0"/>
                  <a:cs typeface="Arial" pitchFamily="34" charset="0"/>
                </a:rPr>
                <a:t>Vector</a:t>
              </a:r>
              <a:endParaRPr 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43923" y="3262512"/>
              <a:ext cx="4258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>
                  <a:latin typeface="Arial" pitchFamily="34" charset="0"/>
                  <a:cs typeface="Arial" pitchFamily="34" charset="0"/>
                </a:rPr>
                <a:t>HBx</a:t>
              </a:r>
              <a:endParaRPr 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28609" y="4088065"/>
              <a:ext cx="762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>
                  <a:latin typeface="Arial" pitchFamily="34" charset="0"/>
                  <a:cs typeface="Arial" pitchFamily="34" charset="0"/>
                </a:rPr>
                <a:t>NPM+HBx</a:t>
              </a:r>
              <a:endParaRPr 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8609" y="5013646"/>
              <a:ext cx="93813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>
                  <a:latin typeface="Arial" pitchFamily="34" charset="0"/>
                  <a:cs typeface="Arial" pitchFamily="34" charset="0"/>
                </a:rPr>
                <a:t>NPM C3+HBx</a:t>
              </a:r>
              <a:endParaRPr lang="en-US" sz="9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86093" y="1895926"/>
              <a:ext cx="218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I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01482" y="1895926"/>
              <a:ext cx="2947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II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384" y="2099636"/>
              <a:ext cx="1103313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600" y="2099636"/>
              <a:ext cx="1096963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383" y="2944587"/>
              <a:ext cx="1103313" cy="835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600" y="2944587"/>
              <a:ext cx="1096963" cy="835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754" y="3810000"/>
              <a:ext cx="1103313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600" y="3810000"/>
              <a:ext cx="1096963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1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539" y="4671041"/>
              <a:ext cx="1108158" cy="828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1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9249" y="4674355"/>
              <a:ext cx="1103313" cy="825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aphicFrame>
        <p:nvGraphicFramePr>
          <p:cNvPr id="29" name="Chart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735577"/>
              </p:ext>
            </p:extLst>
          </p:nvPr>
        </p:nvGraphicFramePr>
        <p:xfrm>
          <a:off x="4866740" y="2895594"/>
          <a:ext cx="32766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12199" y="5563044"/>
            <a:ext cx="2175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Colony formation assay</a:t>
            </a:r>
            <a:endParaRPr lang="en-US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051730" y="2453729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</a:t>
            </a:r>
            <a:endParaRPr lang="en-US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223094" y="1800135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</a:t>
            </a:r>
            <a:endParaRPr lang="en-US" sz="2000" b="1" dirty="0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712199" y="3740457"/>
            <a:ext cx="2309267" cy="97128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8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TextBox 560"/>
          <p:cNvSpPr txBox="1"/>
          <p:nvPr/>
        </p:nvSpPr>
        <p:spPr>
          <a:xfrm>
            <a:off x="2828828" y="1264705"/>
            <a:ext cx="425013" cy="215444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NPM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5" name="TextBox 564"/>
          <p:cNvSpPr txBox="1"/>
          <p:nvPr/>
        </p:nvSpPr>
        <p:spPr>
          <a:xfrm>
            <a:off x="3290634" y="1293488"/>
            <a:ext cx="425013" cy="215444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NPM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7" name="TextBox 566"/>
          <p:cNvSpPr txBox="1"/>
          <p:nvPr/>
        </p:nvSpPr>
        <p:spPr>
          <a:xfrm>
            <a:off x="2867426" y="1556893"/>
            <a:ext cx="425013" cy="215444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NPM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9" name="TextBox 568"/>
          <p:cNvSpPr txBox="1"/>
          <p:nvPr/>
        </p:nvSpPr>
        <p:spPr>
          <a:xfrm>
            <a:off x="3361962" y="1590999"/>
            <a:ext cx="425013" cy="215444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NPM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3" name="Striped Right Arrow 572"/>
          <p:cNvSpPr/>
          <p:nvPr/>
        </p:nvSpPr>
        <p:spPr>
          <a:xfrm rot="5400000">
            <a:off x="2917190" y="4941110"/>
            <a:ext cx="266330" cy="131179"/>
          </a:xfrm>
          <a:prstGeom prst="striped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75" name="TextBox 574"/>
          <p:cNvSpPr txBox="1"/>
          <p:nvPr/>
        </p:nvSpPr>
        <p:spPr>
          <a:xfrm>
            <a:off x="3852221" y="4448217"/>
            <a:ext cx="1595267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Ribosome biogenesis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9" name="Up Arrow 578"/>
          <p:cNvSpPr/>
          <p:nvPr/>
        </p:nvSpPr>
        <p:spPr>
          <a:xfrm>
            <a:off x="3647700" y="4652442"/>
            <a:ext cx="52880" cy="221372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1" name="Up Arrow 580"/>
          <p:cNvSpPr/>
          <p:nvPr/>
        </p:nvSpPr>
        <p:spPr>
          <a:xfrm>
            <a:off x="3757120" y="4648200"/>
            <a:ext cx="52880" cy="221372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2" name="Rounded Rectangle 581"/>
          <p:cNvSpPr/>
          <p:nvPr/>
        </p:nvSpPr>
        <p:spPr>
          <a:xfrm>
            <a:off x="3874323" y="3462434"/>
            <a:ext cx="669759" cy="356593"/>
          </a:xfrm>
          <a:prstGeom prst="roundRect">
            <a:avLst/>
          </a:prstGeom>
          <a:solidFill>
            <a:srgbClr val="FFB39B"/>
          </a:solidFill>
          <a:ln w="1270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83" name="Oval 582"/>
          <p:cNvSpPr/>
          <p:nvPr/>
        </p:nvSpPr>
        <p:spPr bwMode="auto">
          <a:xfrm>
            <a:off x="3854639" y="3494820"/>
            <a:ext cx="177111" cy="123301"/>
          </a:xfrm>
          <a:prstGeom prst="ellipse">
            <a:avLst/>
          </a:prstGeom>
          <a:solidFill>
            <a:srgbClr val="CC0000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800" b="1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85" name="Group 584"/>
          <p:cNvGrpSpPr/>
          <p:nvPr/>
        </p:nvGrpSpPr>
        <p:grpSpPr>
          <a:xfrm>
            <a:off x="937259" y="3430804"/>
            <a:ext cx="1571679" cy="277064"/>
            <a:chOff x="0" y="5733810"/>
            <a:chExt cx="4539484" cy="731582"/>
          </a:xfrm>
        </p:grpSpPr>
        <p:grpSp>
          <p:nvGrpSpPr>
            <p:cNvPr id="856" name="Group 855"/>
            <p:cNvGrpSpPr/>
            <p:nvPr/>
          </p:nvGrpSpPr>
          <p:grpSpPr>
            <a:xfrm>
              <a:off x="3197770" y="5775434"/>
              <a:ext cx="965718" cy="689958"/>
              <a:chOff x="2635897" y="5059705"/>
              <a:chExt cx="965718" cy="689958"/>
            </a:xfrm>
          </p:grpSpPr>
          <p:grpSp>
            <p:nvGrpSpPr>
              <p:cNvPr id="885" name="Group 884"/>
              <p:cNvGrpSpPr/>
              <p:nvPr/>
            </p:nvGrpSpPr>
            <p:grpSpPr>
              <a:xfrm>
                <a:off x="2919898" y="5099567"/>
                <a:ext cx="681717" cy="627485"/>
                <a:chOff x="3916522" y="685799"/>
                <a:chExt cx="1341277" cy="1254970"/>
              </a:xfrm>
            </p:grpSpPr>
            <p:sp>
              <p:nvSpPr>
                <p:cNvPr id="888" name="Moon 887"/>
                <p:cNvSpPr/>
                <p:nvPr/>
              </p:nvSpPr>
              <p:spPr>
                <a:xfrm>
                  <a:off x="3916522" y="685801"/>
                  <a:ext cx="672387" cy="1254968"/>
                </a:xfrm>
                <a:prstGeom prst="moon">
                  <a:avLst>
                    <a:gd name="adj" fmla="val 55694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89" name="Moon 888"/>
                <p:cNvSpPr/>
                <p:nvPr/>
              </p:nvSpPr>
              <p:spPr>
                <a:xfrm flipH="1">
                  <a:off x="4571998" y="685799"/>
                  <a:ext cx="685801" cy="1254968"/>
                </a:xfrm>
                <a:prstGeom prst="moon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90" name="Oval 889"/>
                <p:cNvSpPr/>
                <p:nvPr/>
              </p:nvSpPr>
              <p:spPr>
                <a:xfrm>
                  <a:off x="4289727" y="685799"/>
                  <a:ext cx="654939" cy="125496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86" name="Freeform 885"/>
              <p:cNvSpPr/>
              <p:nvPr/>
            </p:nvSpPr>
            <p:spPr>
              <a:xfrm>
                <a:off x="2635897" y="5059705"/>
                <a:ext cx="783772" cy="689958"/>
              </a:xfrm>
              <a:custGeom>
                <a:avLst/>
                <a:gdLst>
                  <a:gd name="connsiteX0" fmla="*/ 0 w 783772"/>
                  <a:gd name="connsiteY0" fmla="*/ 440160 h 689958"/>
                  <a:gd name="connsiteX1" fmla="*/ 149290 w 783772"/>
                  <a:gd name="connsiteY1" fmla="*/ 682756 h 689958"/>
                  <a:gd name="connsiteX2" fmla="*/ 335902 w 783772"/>
                  <a:gd name="connsiteY2" fmla="*/ 570789 h 689958"/>
                  <a:gd name="connsiteX3" fmla="*/ 653143 w 783772"/>
                  <a:gd name="connsiteY3" fmla="*/ 29613 h 689958"/>
                  <a:gd name="connsiteX4" fmla="*/ 783772 w 783772"/>
                  <a:gd name="connsiteY4" fmla="*/ 66936 h 689958"/>
                  <a:gd name="connsiteX5" fmla="*/ 783772 w 783772"/>
                  <a:gd name="connsiteY5" fmla="*/ 66936 h 689958"/>
                  <a:gd name="connsiteX6" fmla="*/ 783772 w 783772"/>
                  <a:gd name="connsiteY6" fmla="*/ 85597 h 68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3772" h="689958">
                    <a:moveTo>
                      <a:pt x="0" y="440160"/>
                    </a:moveTo>
                    <a:cubicBezTo>
                      <a:pt x="46653" y="550572"/>
                      <a:pt x="93306" y="660985"/>
                      <a:pt x="149290" y="682756"/>
                    </a:cubicBezTo>
                    <a:cubicBezTo>
                      <a:pt x="205274" y="704528"/>
                      <a:pt x="251927" y="679646"/>
                      <a:pt x="335902" y="570789"/>
                    </a:cubicBezTo>
                    <a:cubicBezTo>
                      <a:pt x="419877" y="461932"/>
                      <a:pt x="578498" y="113588"/>
                      <a:pt x="653143" y="29613"/>
                    </a:cubicBezTo>
                    <a:cubicBezTo>
                      <a:pt x="727788" y="-54362"/>
                      <a:pt x="783772" y="66936"/>
                      <a:pt x="783772" y="66936"/>
                    </a:cubicBezTo>
                    <a:lnTo>
                      <a:pt x="783772" y="66936"/>
                    </a:lnTo>
                    <a:lnTo>
                      <a:pt x="783772" y="8559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7" name="Freeform 886"/>
              <p:cNvSpPr/>
              <p:nvPr/>
            </p:nvSpPr>
            <p:spPr>
              <a:xfrm>
                <a:off x="3133407" y="5127548"/>
                <a:ext cx="436842" cy="596252"/>
              </a:xfrm>
              <a:custGeom>
                <a:avLst/>
                <a:gdLst>
                  <a:gd name="connsiteX0" fmla="*/ 0 w 452389"/>
                  <a:gd name="connsiteY0" fmla="*/ 596252 h 596252"/>
                  <a:gd name="connsiteX1" fmla="*/ 354563 w 452389"/>
                  <a:gd name="connsiteY1" fmla="*/ 17754 h 596252"/>
                  <a:gd name="connsiteX2" fmla="*/ 447869 w 452389"/>
                  <a:gd name="connsiteY2" fmla="*/ 148382 h 596252"/>
                  <a:gd name="connsiteX3" fmla="*/ 429208 w 452389"/>
                  <a:gd name="connsiteY3" fmla="*/ 148382 h 59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89" h="596252">
                    <a:moveTo>
                      <a:pt x="0" y="596252"/>
                    </a:moveTo>
                    <a:cubicBezTo>
                      <a:pt x="139959" y="344325"/>
                      <a:pt x="279918" y="92399"/>
                      <a:pt x="354563" y="17754"/>
                    </a:cubicBezTo>
                    <a:cubicBezTo>
                      <a:pt x="429208" y="-56891"/>
                      <a:pt x="435428" y="126611"/>
                      <a:pt x="447869" y="148382"/>
                    </a:cubicBezTo>
                    <a:cubicBezTo>
                      <a:pt x="460310" y="170153"/>
                      <a:pt x="444759" y="159267"/>
                      <a:pt x="429208" y="14838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57" name="Group 856"/>
            <p:cNvGrpSpPr/>
            <p:nvPr/>
          </p:nvGrpSpPr>
          <p:grpSpPr>
            <a:xfrm>
              <a:off x="2389679" y="5763521"/>
              <a:ext cx="965718" cy="689958"/>
              <a:chOff x="2635897" y="5059705"/>
              <a:chExt cx="965718" cy="689958"/>
            </a:xfrm>
          </p:grpSpPr>
          <p:grpSp>
            <p:nvGrpSpPr>
              <p:cNvPr id="879" name="Group 878"/>
              <p:cNvGrpSpPr/>
              <p:nvPr/>
            </p:nvGrpSpPr>
            <p:grpSpPr>
              <a:xfrm>
                <a:off x="2919898" y="5099567"/>
                <a:ext cx="681717" cy="627485"/>
                <a:chOff x="3916522" y="685799"/>
                <a:chExt cx="1341277" cy="1254970"/>
              </a:xfrm>
            </p:grpSpPr>
            <p:sp>
              <p:nvSpPr>
                <p:cNvPr id="882" name="Moon 881"/>
                <p:cNvSpPr/>
                <p:nvPr/>
              </p:nvSpPr>
              <p:spPr>
                <a:xfrm>
                  <a:off x="3916522" y="685801"/>
                  <a:ext cx="672387" cy="1254968"/>
                </a:xfrm>
                <a:prstGeom prst="moon">
                  <a:avLst>
                    <a:gd name="adj" fmla="val 55694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83" name="Moon 882"/>
                <p:cNvSpPr/>
                <p:nvPr/>
              </p:nvSpPr>
              <p:spPr>
                <a:xfrm flipH="1">
                  <a:off x="4571998" y="685799"/>
                  <a:ext cx="685801" cy="1254968"/>
                </a:xfrm>
                <a:prstGeom prst="moon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84" name="Oval 883"/>
                <p:cNvSpPr/>
                <p:nvPr/>
              </p:nvSpPr>
              <p:spPr>
                <a:xfrm>
                  <a:off x="4289727" y="685799"/>
                  <a:ext cx="654939" cy="125496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80" name="Freeform 879"/>
              <p:cNvSpPr/>
              <p:nvPr/>
            </p:nvSpPr>
            <p:spPr>
              <a:xfrm>
                <a:off x="2635897" y="5059705"/>
                <a:ext cx="783772" cy="689958"/>
              </a:xfrm>
              <a:custGeom>
                <a:avLst/>
                <a:gdLst>
                  <a:gd name="connsiteX0" fmla="*/ 0 w 783772"/>
                  <a:gd name="connsiteY0" fmla="*/ 440160 h 689958"/>
                  <a:gd name="connsiteX1" fmla="*/ 149290 w 783772"/>
                  <a:gd name="connsiteY1" fmla="*/ 682756 h 689958"/>
                  <a:gd name="connsiteX2" fmla="*/ 335902 w 783772"/>
                  <a:gd name="connsiteY2" fmla="*/ 570789 h 689958"/>
                  <a:gd name="connsiteX3" fmla="*/ 653143 w 783772"/>
                  <a:gd name="connsiteY3" fmla="*/ 29613 h 689958"/>
                  <a:gd name="connsiteX4" fmla="*/ 783772 w 783772"/>
                  <a:gd name="connsiteY4" fmla="*/ 66936 h 689958"/>
                  <a:gd name="connsiteX5" fmla="*/ 783772 w 783772"/>
                  <a:gd name="connsiteY5" fmla="*/ 66936 h 689958"/>
                  <a:gd name="connsiteX6" fmla="*/ 783772 w 783772"/>
                  <a:gd name="connsiteY6" fmla="*/ 85597 h 68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3772" h="689958">
                    <a:moveTo>
                      <a:pt x="0" y="440160"/>
                    </a:moveTo>
                    <a:cubicBezTo>
                      <a:pt x="46653" y="550572"/>
                      <a:pt x="93306" y="660985"/>
                      <a:pt x="149290" y="682756"/>
                    </a:cubicBezTo>
                    <a:cubicBezTo>
                      <a:pt x="205274" y="704528"/>
                      <a:pt x="251927" y="679646"/>
                      <a:pt x="335902" y="570789"/>
                    </a:cubicBezTo>
                    <a:cubicBezTo>
                      <a:pt x="419877" y="461932"/>
                      <a:pt x="578498" y="113588"/>
                      <a:pt x="653143" y="29613"/>
                    </a:cubicBezTo>
                    <a:cubicBezTo>
                      <a:pt x="727788" y="-54362"/>
                      <a:pt x="783772" y="66936"/>
                      <a:pt x="783772" y="66936"/>
                    </a:cubicBezTo>
                    <a:lnTo>
                      <a:pt x="783772" y="66936"/>
                    </a:lnTo>
                    <a:lnTo>
                      <a:pt x="783772" y="8559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81" name="Freeform 880"/>
              <p:cNvSpPr/>
              <p:nvPr/>
            </p:nvSpPr>
            <p:spPr>
              <a:xfrm>
                <a:off x="3133407" y="5127548"/>
                <a:ext cx="436842" cy="596252"/>
              </a:xfrm>
              <a:custGeom>
                <a:avLst/>
                <a:gdLst>
                  <a:gd name="connsiteX0" fmla="*/ 0 w 452389"/>
                  <a:gd name="connsiteY0" fmla="*/ 596252 h 596252"/>
                  <a:gd name="connsiteX1" fmla="*/ 354563 w 452389"/>
                  <a:gd name="connsiteY1" fmla="*/ 17754 h 596252"/>
                  <a:gd name="connsiteX2" fmla="*/ 447869 w 452389"/>
                  <a:gd name="connsiteY2" fmla="*/ 148382 h 596252"/>
                  <a:gd name="connsiteX3" fmla="*/ 429208 w 452389"/>
                  <a:gd name="connsiteY3" fmla="*/ 148382 h 59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89" h="596252">
                    <a:moveTo>
                      <a:pt x="0" y="596252"/>
                    </a:moveTo>
                    <a:cubicBezTo>
                      <a:pt x="139959" y="344325"/>
                      <a:pt x="279918" y="92399"/>
                      <a:pt x="354563" y="17754"/>
                    </a:cubicBezTo>
                    <a:cubicBezTo>
                      <a:pt x="429208" y="-56891"/>
                      <a:pt x="435428" y="126611"/>
                      <a:pt x="447869" y="148382"/>
                    </a:cubicBezTo>
                    <a:cubicBezTo>
                      <a:pt x="460310" y="170153"/>
                      <a:pt x="444759" y="159267"/>
                      <a:pt x="429208" y="14838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58" name="Group 857"/>
            <p:cNvGrpSpPr/>
            <p:nvPr/>
          </p:nvGrpSpPr>
          <p:grpSpPr>
            <a:xfrm>
              <a:off x="1607312" y="5770956"/>
              <a:ext cx="965718" cy="689958"/>
              <a:chOff x="2635897" y="5059705"/>
              <a:chExt cx="965718" cy="689958"/>
            </a:xfrm>
          </p:grpSpPr>
          <p:grpSp>
            <p:nvGrpSpPr>
              <p:cNvPr id="873" name="Group 872"/>
              <p:cNvGrpSpPr/>
              <p:nvPr/>
            </p:nvGrpSpPr>
            <p:grpSpPr>
              <a:xfrm>
                <a:off x="2919898" y="5099567"/>
                <a:ext cx="681717" cy="627485"/>
                <a:chOff x="3916522" y="685799"/>
                <a:chExt cx="1341277" cy="1254970"/>
              </a:xfrm>
            </p:grpSpPr>
            <p:sp>
              <p:nvSpPr>
                <p:cNvPr id="876" name="Moon 875"/>
                <p:cNvSpPr/>
                <p:nvPr/>
              </p:nvSpPr>
              <p:spPr>
                <a:xfrm>
                  <a:off x="3916522" y="685801"/>
                  <a:ext cx="672387" cy="1254968"/>
                </a:xfrm>
                <a:prstGeom prst="moon">
                  <a:avLst>
                    <a:gd name="adj" fmla="val 55694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77" name="Moon 876"/>
                <p:cNvSpPr/>
                <p:nvPr/>
              </p:nvSpPr>
              <p:spPr>
                <a:xfrm flipH="1">
                  <a:off x="4571998" y="685799"/>
                  <a:ext cx="685801" cy="1254968"/>
                </a:xfrm>
                <a:prstGeom prst="moon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78" name="Oval 877"/>
                <p:cNvSpPr/>
                <p:nvPr/>
              </p:nvSpPr>
              <p:spPr>
                <a:xfrm>
                  <a:off x="4289727" y="685799"/>
                  <a:ext cx="654939" cy="125496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74" name="Freeform 873"/>
              <p:cNvSpPr/>
              <p:nvPr/>
            </p:nvSpPr>
            <p:spPr>
              <a:xfrm>
                <a:off x="2635897" y="5059705"/>
                <a:ext cx="783772" cy="689958"/>
              </a:xfrm>
              <a:custGeom>
                <a:avLst/>
                <a:gdLst>
                  <a:gd name="connsiteX0" fmla="*/ 0 w 783772"/>
                  <a:gd name="connsiteY0" fmla="*/ 440160 h 689958"/>
                  <a:gd name="connsiteX1" fmla="*/ 149290 w 783772"/>
                  <a:gd name="connsiteY1" fmla="*/ 682756 h 689958"/>
                  <a:gd name="connsiteX2" fmla="*/ 335902 w 783772"/>
                  <a:gd name="connsiteY2" fmla="*/ 570789 h 689958"/>
                  <a:gd name="connsiteX3" fmla="*/ 653143 w 783772"/>
                  <a:gd name="connsiteY3" fmla="*/ 29613 h 689958"/>
                  <a:gd name="connsiteX4" fmla="*/ 783772 w 783772"/>
                  <a:gd name="connsiteY4" fmla="*/ 66936 h 689958"/>
                  <a:gd name="connsiteX5" fmla="*/ 783772 w 783772"/>
                  <a:gd name="connsiteY5" fmla="*/ 66936 h 689958"/>
                  <a:gd name="connsiteX6" fmla="*/ 783772 w 783772"/>
                  <a:gd name="connsiteY6" fmla="*/ 85597 h 68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3772" h="689958">
                    <a:moveTo>
                      <a:pt x="0" y="440160"/>
                    </a:moveTo>
                    <a:cubicBezTo>
                      <a:pt x="46653" y="550572"/>
                      <a:pt x="93306" y="660985"/>
                      <a:pt x="149290" y="682756"/>
                    </a:cubicBezTo>
                    <a:cubicBezTo>
                      <a:pt x="205274" y="704528"/>
                      <a:pt x="251927" y="679646"/>
                      <a:pt x="335902" y="570789"/>
                    </a:cubicBezTo>
                    <a:cubicBezTo>
                      <a:pt x="419877" y="461932"/>
                      <a:pt x="578498" y="113588"/>
                      <a:pt x="653143" y="29613"/>
                    </a:cubicBezTo>
                    <a:cubicBezTo>
                      <a:pt x="727788" y="-54362"/>
                      <a:pt x="783772" y="66936"/>
                      <a:pt x="783772" y="66936"/>
                    </a:cubicBezTo>
                    <a:lnTo>
                      <a:pt x="783772" y="66936"/>
                    </a:lnTo>
                    <a:lnTo>
                      <a:pt x="783772" y="8559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5" name="Freeform 874"/>
              <p:cNvSpPr/>
              <p:nvPr/>
            </p:nvSpPr>
            <p:spPr>
              <a:xfrm>
                <a:off x="3133407" y="5127548"/>
                <a:ext cx="436842" cy="596252"/>
              </a:xfrm>
              <a:custGeom>
                <a:avLst/>
                <a:gdLst>
                  <a:gd name="connsiteX0" fmla="*/ 0 w 452389"/>
                  <a:gd name="connsiteY0" fmla="*/ 596252 h 596252"/>
                  <a:gd name="connsiteX1" fmla="*/ 354563 w 452389"/>
                  <a:gd name="connsiteY1" fmla="*/ 17754 h 596252"/>
                  <a:gd name="connsiteX2" fmla="*/ 447869 w 452389"/>
                  <a:gd name="connsiteY2" fmla="*/ 148382 h 596252"/>
                  <a:gd name="connsiteX3" fmla="*/ 429208 w 452389"/>
                  <a:gd name="connsiteY3" fmla="*/ 148382 h 59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89" h="596252">
                    <a:moveTo>
                      <a:pt x="0" y="596252"/>
                    </a:moveTo>
                    <a:cubicBezTo>
                      <a:pt x="139959" y="344325"/>
                      <a:pt x="279918" y="92399"/>
                      <a:pt x="354563" y="17754"/>
                    </a:cubicBezTo>
                    <a:cubicBezTo>
                      <a:pt x="429208" y="-56891"/>
                      <a:pt x="435428" y="126611"/>
                      <a:pt x="447869" y="148382"/>
                    </a:cubicBezTo>
                    <a:cubicBezTo>
                      <a:pt x="460310" y="170153"/>
                      <a:pt x="444759" y="159267"/>
                      <a:pt x="429208" y="14838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59" name="Group 858"/>
            <p:cNvGrpSpPr/>
            <p:nvPr/>
          </p:nvGrpSpPr>
          <p:grpSpPr>
            <a:xfrm>
              <a:off x="807731" y="5762625"/>
              <a:ext cx="965718" cy="689958"/>
              <a:chOff x="2635897" y="5059705"/>
              <a:chExt cx="965718" cy="689958"/>
            </a:xfrm>
          </p:grpSpPr>
          <p:grpSp>
            <p:nvGrpSpPr>
              <p:cNvPr id="867" name="Group 866"/>
              <p:cNvGrpSpPr/>
              <p:nvPr/>
            </p:nvGrpSpPr>
            <p:grpSpPr>
              <a:xfrm>
                <a:off x="2919898" y="5099567"/>
                <a:ext cx="681717" cy="627485"/>
                <a:chOff x="3916522" y="685799"/>
                <a:chExt cx="1341277" cy="1254970"/>
              </a:xfrm>
            </p:grpSpPr>
            <p:sp>
              <p:nvSpPr>
                <p:cNvPr id="870" name="Moon 869"/>
                <p:cNvSpPr/>
                <p:nvPr/>
              </p:nvSpPr>
              <p:spPr>
                <a:xfrm>
                  <a:off x="3916522" y="685801"/>
                  <a:ext cx="672387" cy="1254968"/>
                </a:xfrm>
                <a:prstGeom prst="moon">
                  <a:avLst>
                    <a:gd name="adj" fmla="val 55694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71" name="Moon 870"/>
                <p:cNvSpPr/>
                <p:nvPr/>
              </p:nvSpPr>
              <p:spPr>
                <a:xfrm flipH="1">
                  <a:off x="4571998" y="685799"/>
                  <a:ext cx="685801" cy="1254968"/>
                </a:xfrm>
                <a:prstGeom prst="moon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72" name="Oval 871"/>
                <p:cNvSpPr/>
                <p:nvPr/>
              </p:nvSpPr>
              <p:spPr>
                <a:xfrm>
                  <a:off x="4289727" y="685799"/>
                  <a:ext cx="654939" cy="125496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68" name="Freeform 867"/>
              <p:cNvSpPr/>
              <p:nvPr/>
            </p:nvSpPr>
            <p:spPr>
              <a:xfrm>
                <a:off x="2635897" y="5059705"/>
                <a:ext cx="783772" cy="689958"/>
              </a:xfrm>
              <a:custGeom>
                <a:avLst/>
                <a:gdLst>
                  <a:gd name="connsiteX0" fmla="*/ 0 w 783772"/>
                  <a:gd name="connsiteY0" fmla="*/ 440160 h 689958"/>
                  <a:gd name="connsiteX1" fmla="*/ 149290 w 783772"/>
                  <a:gd name="connsiteY1" fmla="*/ 682756 h 689958"/>
                  <a:gd name="connsiteX2" fmla="*/ 335902 w 783772"/>
                  <a:gd name="connsiteY2" fmla="*/ 570789 h 689958"/>
                  <a:gd name="connsiteX3" fmla="*/ 653143 w 783772"/>
                  <a:gd name="connsiteY3" fmla="*/ 29613 h 689958"/>
                  <a:gd name="connsiteX4" fmla="*/ 783772 w 783772"/>
                  <a:gd name="connsiteY4" fmla="*/ 66936 h 689958"/>
                  <a:gd name="connsiteX5" fmla="*/ 783772 w 783772"/>
                  <a:gd name="connsiteY5" fmla="*/ 66936 h 689958"/>
                  <a:gd name="connsiteX6" fmla="*/ 783772 w 783772"/>
                  <a:gd name="connsiteY6" fmla="*/ 85597 h 68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3772" h="689958">
                    <a:moveTo>
                      <a:pt x="0" y="440160"/>
                    </a:moveTo>
                    <a:cubicBezTo>
                      <a:pt x="46653" y="550572"/>
                      <a:pt x="93306" y="660985"/>
                      <a:pt x="149290" y="682756"/>
                    </a:cubicBezTo>
                    <a:cubicBezTo>
                      <a:pt x="205274" y="704528"/>
                      <a:pt x="251927" y="679646"/>
                      <a:pt x="335902" y="570789"/>
                    </a:cubicBezTo>
                    <a:cubicBezTo>
                      <a:pt x="419877" y="461932"/>
                      <a:pt x="578498" y="113588"/>
                      <a:pt x="653143" y="29613"/>
                    </a:cubicBezTo>
                    <a:cubicBezTo>
                      <a:pt x="727788" y="-54362"/>
                      <a:pt x="783772" y="66936"/>
                      <a:pt x="783772" y="66936"/>
                    </a:cubicBezTo>
                    <a:lnTo>
                      <a:pt x="783772" y="66936"/>
                    </a:lnTo>
                    <a:lnTo>
                      <a:pt x="783772" y="8559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9" name="Freeform 868"/>
              <p:cNvSpPr/>
              <p:nvPr/>
            </p:nvSpPr>
            <p:spPr>
              <a:xfrm>
                <a:off x="3133407" y="5127548"/>
                <a:ext cx="436842" cy="596252"/>
              </a:xfrm>
              <a:custGeom>
                <a:avLst/>
                <a:gdLst>
                  <a:gd name="connsiteX0" fmla="*/ 0 w 452389"/>
                  <a:gd name="connsiteY0" fmla="*/ 596252 h 596252"/>
                  <a:gd name="connsiteX1" fmla="*/ 354563 w 452389"/>
                  <a:gd name="connsiteY1" fmla="*/ 17754 h 596252"/>
                  <a:gd name="connsiteX2" fmla="*/ 447869 w 452389"/>
                  <a:gd name="connsiteY2" fmla="*/ 148382 h 596252"/>
                  <a:gd name="connsiteX3" fmla="*/ 429208 w 452389"/>
                  <a:gd name="connsiteY3" fmla="*/ 148382 h 59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89" h="596252">
                    <a:moveTo>
                      <a:pt x="0" y="596252"/>
                    </a:moveTo>
                    <a:cubicBezTo>
                      <a:pt x="139959" y="344325"/>
                      <a:pt x="279918" y="92399"/>
                      <a:pt x="354563" y="17754"/>
                    </a:cubicBezTo>
                    <a:cubicBezTo>
                      <a:pt x="429208" y="-56891"/>
                      <a:pt x="435428" y="126611"/>
                      <a:pt x="447869" y="148382"/>
                    </a:cubicBezTo>
                    <a:cubicBezTo>
                      <a:pt x="460310" y="170153"/>
                      <a:pt x="444759" y="159267"/>
                      <a:pt x="429208" y="14838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60" name="Group 859"/>
            <p:cNvGrpSpPr/>
            <p:nvPr/>
          </p:nvGrpSpPr>
          <p:grpSpPr>
            <a:xfrm>
              <a:off x="284001" y="5773672"/>
              <a:ext cx="681717" cy="627485"/>
              <a:chOff x="3916522" y="685799"/>
              <a:chExt cx="1341277" cy="1254970"/>
            </a:xfrm>
          </p:grpSpPr>
          <p:sp>
            <p:nvSpPr>
              <p:cNvPr id="864" name="Moon 863"/>
              <p:cNvSpPr/>
              <p:nvPr/>
            </p:nvSpPr>
            <p:spPr>
              <a:xfrm>
                <a:off x="3916522" y="685801"/>
                <a:ext cx="672387" cy="1254968"/>
              </a:xfrm>
              <a:prstGeom prst="moon">
                <a:avLst>
                  <a:gd name="adj" fmla="val 556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5" name="Moon 864"/>
              <p:cNvSpPr/>
              <p:nvPr/>
            </p:nvSpPr>
            <p:spPr>
              <a:xfrm flipH="1">
                <a:off x="4571998" y="685799"/>
                <a:ext cx="685801" cy="1254968"/>
              </a:xfrm>
              <a:prstGeom prst="moon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66" name="Oval 865"/>
              <p:cNvSpPr/>
              <p:nvPr/>
            </p:nvSpPr>
            <p:spPr>
              <a:xfrm>
                <a:off x="4289727" y="685799"/>
                <a:ext cx="654939" cy="1254968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61" name="Freeform 860"/>
            <p:cNvSpPr/>
            <p:nvPr/>
          </p:nvSpPr>
          <p:spPr>
            <a:xfrm>
              <a:off x="0" y="5733810"/>
              <a:ext cx="783772" cy="689958"/>
            </a:xfrm>
            <a:custGeom>
              <a:avLst/>
              <a:gdLst>
                <a:gd name="connsiteX0" fmla="*/ 0 w 783772"/>
                <a:gd name="connsiteY0" fmla="*/ 440160 h 689958"/>
                <a:gd name="connsiteX1" fmla="*/ 149290 w 783772"/>
                <a:gd name="connsiteY1" fmla="*/ 682756 h 689958"/>
                <a:gd name="connsiteX2" fmla="*/ 335902 w 783772"/>
                <a:gd name="connsiteY2" fmla="*/ 570789 h 689958"/>
                <a:gd name="connsiteX3" fmla="*/ 653143 w 783772"/>
                <a:gd name="connsiteY3" fmla="*/ 29613 h 689958"/>
                <a:gd name="connsiteX4" fmla="*/ 783772 w 783772"/>
                <a:gd name="connsiteY4" fmla="*/ 66936 h 689958"/>
                <a:gd name="connsiteX5" fmla="*/ 783772 w 783772"/>
                <a:gd name="connsiteY5" fmla="*/ 66936 h 689958"/>
                <a:gd name="connsiteX6" fmla="*/ 783772 w 783772"/>
                <a:gd name="connsiteY6" fmla="*/ 85597 h 68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3772" h="689958">
                  <a:moveTo>
                    <a:pt x="0" y="440160"/>
                  </a:moveTo>
                  <a:cubicBezTo>
                    <a:pt x="46653" y="550572"/>
                    <a:pt x="93306" y="660985"/>
                    <a:pt x="149290" y="682756"/>
                  </a:cubicBezTo>
                  <a:cubicBezTo>
                    <a:pt x="205274" y="704528"/>
                    <a:pt x="251927" y="679646"/>
                    <a:pt x="335902" y="570789"/>
                  </a:cubicBezTo>
                  <a:cubicBezTo>
                    <a:pt x="419877" y="461932"/>
                    <a:pt x="578498" y="113588"/>
                    <a:pt x="653143" y="29613"/>
                  </a:cubicBezTo>
                  <a:cubicBezTo>
                    <a:pt x="727788" y="-54362"/>
                    <a:pt x="783772" y="66936"/>
                    <a:pt x="783772" y="66936"/>
                  </a:cubicBezTo>
                  <a:lnTo>
                    <a:pt x="783772" y="66936"/>
                  </a:lnTo>
                  <a:lnTo>
                    <a:pt x="783772" y="85597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2" name="Freeform 861"/>
            <p:cNvSpPr/>
            <p:nvPr/>
          </p:nvSpPr>
          <p:spPr>
            <a:xfrm>
              <a:off x="497510" y="5801653"/>
              <a:ext cx="436842" cy="596252"/>
            </a:xfrm>
            <a:custGeom>
              <a:avLst/>
              <a:gdLst>
                <a:gd name="connsiteX0" fmla="*/ 0 w 452389"/>
                <a:gd name="connsiteY0" fmla="*/ 596252 h 596252"/>
                <a:gd name="connsiteX1" fmla="*/ 354563 w 452389"/>
                <a:gd name="connsiteY1" fmla="*/ 17754 h 596252"/>
                <a:gd name="connsiteX2" fmla="*/ 447869 w 452389"/>
                <a:gd name="connsiteY2" fmla="*/ 148382 h 596252"/>
                <a:gd name="connsiteX3" fmla="*/ 429208 w 452389"/>
                <a:gd name="connsiteY3" fmla="*/ 148382 h 59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389" h="596252">
                  <a:moveTo>
                    <a:pt x="0" y="596252"/>
                  </a:moveTo>
                  <a:cubicBezTo>
                    <a:pt x="139959" y="344325"/>
                    <a:pt x="279918" y="92399"/>
                    <a:pt x="354563" y="17754"/>
                  </a:cubicBezTo>
                  <a:cubicBezTo>
                    <a:pt x="429208" y="-56891"/>
                    <a:pt x="435428" y="126611"/>
                    <a:pt x="447869" y="148382"/>
                  </a:cubicBezTo>
                  <a:cubicBezTo>
                    <a:pt x="460310" y="170153"/>
                    <a:pt x="444759" y="159267"/>
                    <a:pt x="429208" y="148382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3" name="Freeform 862"/>
            <p:cNvSpPr/>
            <p:nvPr/>
          </p:nvSpPr>
          <p:spPr>
            <a:xfrm>
              <a:off x="4113814" y="5975130"/>
              <a:ext cx="425670" cy="459300"/>
            </a:xfrm>
            <a:custGeom>
              <a:avLst/>
              <a:gdLst>
                <a:gd name="connsiteX0" fmla="*/ 0 w 425669"/>
                <a:gd name="connsiteY0" fmla="*/ 331075 h 459300"/>
                <a:gd name="connsiteX1" fmla="*/ 141890 w 425669"/>
                <a:gd name="connsiteY1" fmla="*/ 441434 h 459300"/>
                <a:gd name="connsiteX2" fmla="*/ 425669 w 425669"/>
                <a:gd name="connsiteY2" fmla="*/ 0 h 459300"/>
                <a:gd name="connsiteX3" fmla="*/ 425669 w 425669"/>
                <a:gd name="connsiteY3" fmla="*/ 0 h 45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669" h="459300">
                  <a:moveTo>
                    <a:pt x="0" y="331075"/>
                  </a:moveTo>
                  <a:cubicBezTo>
                    <a:pt x="35472" y="413844"/>
                    <a:pt x="70945" y="496613"/>
                    <a:pt x="141890" y="441434"/>
                  </a:cubicBezTo>
                  <a:cubicBezTo>
                    <a:pt x="212835" y="386255"/>
                    <a:pt x="425669" y="0"/>
                    <a:pt x="425669" y="0"/>
                  </a:cubicBezTo>
                  <a:lnTo>
                    <a:pt x="425669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86" name="Group 585"/>
          <p:cNvGrpSpPr/>
          <p:nvPr/>
        </p:nvGrpSpPr>
        <p:grpSpPr>
          <a:xfrm>
            <a:off x="2885272" y="3409698"/>
            <a:ext cx="2441000" cy="298170"/>
            <a:chOff x="1350851" y="5249490"/>
            <a:chExt cx="3804474" cy="482072"/>
          </a:xfrm>
        </p:grpSpPr>
        <p:grpSp>
          <p:nvGrpSpPr>
            <p:cNvPr id="820" name="Group 819"/>
            <p:cNvGrpSpPr/>
            <p:nvPr/>
          </p:nvGrpSpPr>
          <p:grpSpPr>
            <a:xfrm>
              <a:off x="4332826" y="5284755"/>
              <a:ext cx="592005" cy="446807"/>
              <a:chOff x="2635897" y="5059705"/>
              <a:chExt cx="965718" cy="689958"/>
            </a:xfrm>
          </p:grpSpPr>
          <p:grpSp>
            <p:nvGrpSpPr>
              <p:cNvPr id="850" name="Group 849"/>
              <p:cNvGrpSpPr/>
              <p:nvPr/>
            </p:nvGrpSpPr>
            <p:grpSpPr>
              <a:xfrm>
                <a:off x="2919898" y="5099567"/>
                <a:ext cx="681717" cy="627485"/>
                <a:chOff x="3916522" y="685799"/>
                <a:chExt cx="1341277" cy="1254970"/>
              </a:xfrm>
            </p:grpSpPr>
            <p:sp>
              <p:nvSpPr>
                <p:cNvPr id="853" name="Moon 852"/>
                <p:cNvSpPr/>
                <p:nvPr/>
              </p:nvSpPr>
              <p:spPr>
                <a:xfrm>
                  <a:off x="3916522" y="685801"/>
                  <a:ext cx="672387" cy="1254968"/>
                </a:xfrm>
                <a:prstGeom prst="moon">
                  <a:avLst>
                    <a:gd name="adj" fmla="val 55694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54" name="Moon 853"/>
                <p:cNvSpPr/>
                <p:nvPr/>
              </p:nvSpPr>
              <p:spPr>
                <a:xfrm flipH="1">
                  <a:off x="4571998" y="685799"/>
                  <a:ext cx="685801" cy="1254968"/>
                </a:xfrm>
                <a:prstGeom prst="moon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55" name="Oval 854"/>
                <p:cNvSpPr/>
                <p:nvPr/>
              </p:nvSpPr>
              <p:spPr>
                <a:xfrm>
                  <a:off x="4289727" y="685799"/>
                  <a:ext cx="654939" cy="125496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51" name="Freeform 850"/>
              <p:cNvSpPr/>
              <p:nvPr/>
            </p:nvSpPr>
            <p:spPr>
              <a:xfrm>
                <a:off x="2635897" y="5059705"/>
                <a:ext cx="783772" cy="689958"/>
              </a:xfrm>
              <a:custGeom>
                <a:avLst/>
                <a:gdLst>
                  <a:gd name="connsiteX0" fmla="*/ 0 w 783772"/>
                  <a:gd name="connsiteY0" fmla="*/ 440160 h 689958"/>
                  <a:gd name="connsiteX1" fmla="*/ 149290 w 783772"/>
                  <a:gd name="connsiteY1" fmla="*/ 682756 h 689958"/>
                  <a:gd name="connsiteX2" fmla="*/ 335902 w 783772"/>
                  <a:gd name="connsiteY2" fmla="*/ 570789 h 689958"/>
                  <a:gd name="connsiteX3" fmla="*/ 653143 w 783772"/>
                  <a:gd name="connsiteY3" fmla="*/ 29613 h 689958"/>
                  <a:gd name="connsiteX4" fmla="*/ 783772 w 783772"/>
                  <a:gd name="connsiteY4" fmla="*/ 66936 h 689958"/>
                  <a:gd name="connsiteX5" fmla="*/ 783772 w 783772"/>
                  <a:gd name="connsiteY5" fmla="*/ 66936 h 689958"/>
                  <a:gd name="connsiteX6" fmla="*/ 783772 w 783772"/>
                  <a:gd name="connsiteY6" fmla="*/ 85597 h 68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3772" h="689958">
                    <a:moveTo>
                      <a:pt x="0" y="440160"/>
                    </a:moveTo>
                    <a:cubicBezTo>
                      <a:pt x="46653" y="550572"/>
                      <a:pt x="93306" y="660985"/>
                      <a:pt x="149290" y="682756"/>
                    </a:cubicBezTo>
                    <a:cubicBezTo>
                      <a:pt x="205274" y="704528"/>
                      <a:pt x="251927" y="679646"/>
                      <a:pt x="335902" y="570789"/>
                    </a:cubicBezTo>
                    <a:cubicBezTo>
                      <a:pt x="419877" y="461932"/>
                      <a:pt x="578498" y="113588"/>
                      <a:pt x="653143" y="29613"/>
                    </a:cubicBezTo>
                    <a:cubicBezTo>
                      <a:pt x="727788" y="-54362"/>
                      <a:pt x="783772" y="66936"/>
                      <a:pt x="783772" y="66936"/>
                    </a:cubicBezTo>
                    <a:lnTo>
                      <a:pt x="783772" y="66936"/>
                    </a:lnTo>
                    <a:lnTo>
                      <a:pt x="783772" y="8559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2" name="Freeform 851"/>
              <p:cNvSpPr/>
              <p:nvPr/>
            </p:nvSpPr>
            <p:spPr>
              <a:xfrm>
                <a:off x="3133407" y="5127548"/>
                <a:ext cx="436842" cy="596252"/>
              </a:xfrm>
              <a:custGeom>
                <a:avLst/>
                <a:gdLst>
                  <a:gd name="connsiteX0" fmla="*/ 0 w 452389"/>
                  <a:gd name="connsiteY0" fmla="*/ 596252 h 596252"/>
                  <a:gd name="connsiteX1" fmla="*/ 354563 w 452389"/>
                  <a:gd name="connsiteY1" fmla="*/ 17754 h 596252"/>
                  <a:gd name="connsiteX2" fmla="*/ 447869 w 452389"/>
                  <a:gd name="connsiteY2" fmla="*/ 148382 h 596252"/>
                  <a:gd name="connsiteX3" fmla="*/ 429208 w 452389"/>
                  <a:gd name="connsiteY3" fmla="*/ 148382 h 59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89" h="596252">
                    <a:moveTo>
                      <a:pt x="0" y="596252"/>
                    </a:moveTo>
                    <a:cubicBezTo>
                      <a:pt x="139959" y="344325"/>
                      <a:pt x="279918" y="92399"/>
                      <a:pt x="354563" y="17754"/>
                    </a:cubicBezTo>
                    <a:cubicBezTo>
                      <a:pt x="429208" y="-56891"/>
                      <a:pt x="435428" y="126611"/>
                      <a:pt x="447869" y="148382"/>
                    </a:cubicBezTo>
                    <a:cubicBezTo>
                      <a:pt x="460310" y="170153"/>
                      <a:pt x="444759" y="159267"/>
                      <a:pt x="429208" y="14838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21" name="Group 820"/>
            <p:cNvGrpSpPr/>
            <p:nvPr/>
          </p:nvGrpSpPr>
          <p:grpSpPr>
            <a:xfrm>
              <a:off x="4011550" y="5302851"/>
              <a:ext cx="417907" cy="406350"/>
              <a:chOff x="2919898" y="5099567"/>
              <a:chExt cx="681717" cy="627485"/>
            </a:xfrm>
          </p:grpSpPr>
          <p:grpSp>
            <p:nvGrpSpPr>
              <p:cNvPr id="845" name="Group 844"/>
              <p:cNvGrpSpPr/>
              <p:nvPr/>
            </p:nvGrpSpPr>
            <p:grpSpPr>
              <a:xfrm>
                <a:off x="2919898" y="5099567"/>
                <a:ext cx="681717" cy="627485"/>
                <a:chOff x="3916522" y="685799"/>
                <a:chExt cx="1341277" cy="1254970"/>
              </a:xfrm>
            </p:grpSpPr>
            <p:sp>
              <p:nvSpPr>
                <p:cNvPr id="847" name="Moon 846"/>
                <p:cNvSpPr/>
                <p:nvPr/>
              </p:nvSpPr>
              <p:spPr>
                <a:xfrm>
                  <a:off x="3916522" y="685801"/>
                  <a:ext cx="672387" cy="1254968"/>
                </a:xfrm>
                <a:prstGeom prst="moon">
                  <a:avLst>
                    <a:gd name="adj" fmla="val 55694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48" name="Moon 847"/>
                <p:cNvSpPr/>
                <p:nvPr/>
              </p:nvSpPr>
              <p:spPr>
                <a:xfrm flipH="1">
                  <a:off x="4571998" y="685799"/>
                  <a:ext cx="685801" cy="1254968"/>
                </a:xfrm>
                <a:prstGeom prst="moon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49" name="Oval 848"/>
                <p:cNvSpPr/>
                <p:nvPr/>
              </p:nvSpPr>
              <p:spPr>
                <a:xfrm>
                  <a:off x="4289727" y="685799"/>
                  <a:ext cx="654939" cy="125496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46" name="Freeform 845"/>
              <p:cNvSpPr/>
              <p:nvPr/>
            </p:nvSpPr>
            <p:spPr>
              <a:xfrm>
                <a:off x="3133407" y="5127548"/>
                <a:ext cx="436842" cy="596252"/>
              </a:xfrm>
              <a:custGeom>
                <a:avLst/>
                <a:gdLst>
                  <a:gd name="connsiteX0" fmla="*/ 0 w 452389"/>
                  <a:gd name="connsiteY0" fmla="*/ 596252 h 596252"/>
                  <a:gd name="connsiteX1" fmla="*/ 354563 w 452389"/>
                  <a:gd name="connsiteY1" fmla="*/ 17754 h 596252"/>
                  <a:gd name="connsiteX2" fmla="*/ 447869 w 452389"/>
                  <a:gd name="connsiteY2" fmla="*/ 148382 h 596252"/>
                  <a:gd name="connsiteX3" fmla="*/ 429208 w 452389"/>
                  <a:gd name="connsiteY3" fmla="*/ 148382 h 59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89" h="596252">
                    <a:moveTo>
                      <a:pt x="0" y="596252"/>
                    </a:moveTo>
                    <a:cubicBezTo>
                      <a:pt x="139959" y="344325"/>
                      <a:pt x="279918" y="92399"/>
                      <a:pt x="354563" y="17754"/>
                    </a:cubicBezTo>
                    <a:cubicBezTo>
                      <a:pt x="429208" y="-56891"/>
                      <a:pt x="435428" y="126611"/>
                      <a:pt x="447869" y="148382"/>
                    </a:cubicBezTo>
                    <a:cubicBezTo>
                      <a:pt x="460310" y="170153"/>
                      <a:pt x="444759" y="159267"/>
                      <a:pt x="429208" y="14838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22" name="Group 821"/>
            <p:cNvGrpSpPr/>
            <p:nvPr/>
          </p:nvGrpSpPr>
          <p:grpSpPr>
            <a:xfrm>
              <a:off x="2336167" y="5281855"/>
              <a:ext cx="592005" cy="446807"/>
              <a:chOff x="2635897" y="5059705"/>
              <a:chExt cx="965718" cy="689958"/>
            </a:xfrm>
          </p:grpSpPr>
          <p:grpSp>
            <p:nvGrpSpPr>
              <p:cNvPr id="839" name="Group 838"/>
              <p:cNvGrpSpPr/>
              <p:nvPr/>
            </p:nvGrpSpPr>
            <p:grpSpPr>
              <a:xfrm>
                <a:off x="2919898" y="5099567"/>
                <a:ext cx="681717" cy="627485"/>
                <a:chOff x="3916522" y="685799"/>
                <a:chExt cx="1341277" cy="1254970"/>
              </a:xfrm>
            </p:grpSpPr>
            <p:sp>
              <p:nvSpPr>
                <p:cNvPr id="842" name="Moon 841"/>
                <p:cNvSpPr/>
                <p:nvPr/>
              </p:nvSpPr>
              <p:spPr>
                <a:xfrm>
                  <a:off x="3916522" y="685801"/>
                  <a:ext cx="672387" cy="1254968"/>
                </a:xfrm>
                <a:prstGeom prst="moon">
                  <a:avLst>
                    <a:gd name="adj" fmla="val 55694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43" name="Moon 842"/>
                <p:cNvSpPr/>
                <p:nvPr/>
              </p:nvSpPr>
              <p:spPr>
                <a:xfrm flipH="1">
                  <a:off x="4571998" y="685799"/>
                  <a:ext cx="685801" cy="1254968"/>
                </a:xfrm>
                <a:prstGeom prst="moon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44" name="Oval 843"/>
                <p:cNvSpPr/>
                <p:nvPr/>
              </p:nvSpPr>
              <p:spPr>
                <a:xfrm>
                  <a:off x="4289727" y="685799"/>
                  <a:ext cx="654939" cy="125496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40" name="Freeform 839"/>
              <p:cNvSpPr/>
              <p:nvPr/>
            </p:nvSpPr>
            <p:spPr>
              <a:xfrm>
                <a:off x="2635897" y="5059705"/>
                <a:ext cx="783772" cy="689958"/>
              </a:xfrm>
              <a:custGeom>
                <a:avLst/>
                <a:gdLst>
                  <a:gd name="connsiteX0" fmla="*/ 0 w 783772"/>
                  <a:gd name="connsiteY0" fmla="*/ 440160 h 689958"/>
                  <a:gd name="connsiteX1" fmla="*/ 149290 w 783772"/>
                  <a:gd name="connsiteY1" fmla="*/ 682756 h 689958"/>
                  <a:gd name="connsiteX2" fmla="*/ 335902 w 783772"/>
                  <a:gd name="connsiteY2" fmla="*/ 570789 h 689958"/>
                  <a:gd name="connsiteX3" fmla="*/ 653143 w 783772"/>
                  <a:gd name="connsiteY3" fmla="*/ 29613 h 689958"/>
                  <a:gd name="connsiteX4" fmla="*/ 783772 w 783772"/>
                  <a:gd name="connsiteY4" fmla="*/ 66936 h 689958"/>
                  <a:gd name="connsiteX5" fmla="*/ 783772 w 783772"/>
                  <a:gd name="connsiteY5" fmla="*/ 66936 h 689958"/>
                  <a:gd name="connsiteX6" fmla="*/ 783772 w 783772"/>
                  <a:gd name="connsiteY6" fmla="*/ 85597 h 68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3772" h="689958">
                    <a:moveTo>
                      <a:pt x="0" y="440160"/>
                    </a:moveTo>
                    <a:cubicBezTo>
                      <a:pt x="46653" y="550572"/>
                      <a:pt x="93306" y="660985"/>
                      <a:pt x="149290" y="682756"/>
                    </a:cubicBezTo>
                    <a:cubicBezTo>
                      <a:pt x="205274" y="704528"/>
                      <a:pt x="251927" y="679646"/>
                      <a:pt x="335902" y="570789"/>
                    </a:cubicBezTo>
                    <a:cubicBezTo>
                      <a:pt x="419877" y="461932"/>
                      <a:pt x="578498" y="113588"/>
                      <a:pt x="653143" y="29613"/>
                    </a:cubicBezTo>
                    <a:cubicBezTo>
                      <a:pt x="727788" y="-54362"/>
                      <a:pt x="783772" y="66936"/>
                      <a:pt x="783772" y="66936"/>
                    </a:cubicBezTo>
                    <a:lnTo>
                      <a:pt x="783772" y="66936"/>
                    </a:lnTo>
                    <a:lnTo>
                      <a:pt x="783772" y="8559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1" name="Freeform 840"/>
              <p:cNvSpPr/>
              <p:nvPr/>
            </p:nvSpPr>
            <p:spPr>
              <a:xfrm>
                <a:off x="3133407" y="5127548"/>
                <a:ext cx="436842" cy="596252"/>
              </a:xfrm>
              <a:custGeom>
                <a:avLst/>
                <a:gdLst>
                  <a:gd name="connsiteX0" fmla="*/ 0 w 452389"/>
                  <a:gd name="connsiteY0" fmla="*/ 596252 h 596252"/>
                  <a:gd name="connsiteX1" fmla="*/ 354563 w 452389"/>
                  <a:gd name="connsiteY1" fmla="*/ 17754 h 596252"/>
                  <a:gd name="connsiteX2" fmla="*/ 447869 w 452389"/>
                  <a:gd name="connsiteY2" fmla="*/ 148382 h 596252"/>
                  <a:gd name="connsiteX3" fmla="*/ 429208 w 452389"/>
                  <a:gd name="connsiteY3" fmla="*/ 148382 h 59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89" h="596252">
                    <a:moveTo>
                      <a:pt x="0" y="596252"/>
                    </a:moveTo>
                    <a:cubicBezTo>
                      <a:pt x="139959" y="344325"/>
                      <a:pt x="279918" y="92399"/>
                      <a:pt x="354563" y="17754"/>
                    </a:cubicBezTo>
                    <a:cubicBezTo>
                      <a:pt x="429208" y="-56891"/>
                      <a:pt x="435428" y="126611"/>
                      <a:pt x="447869" y="148382"/>
                    </a:cubicBezTo>
                    <a:cubicBezTo>
                      <a:pt x="460310" y="170153"/>
                      <a:pt x="444759" y="159267"/>
                      <a:pt x="429208" y="14838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23" name="Group 822"/>
            <p:cNvGrpSpPr/>
            <p:nvPr/>
          </p:nvGrpSpPr>
          <p:grpSpPr>
            <a:xfrm>
              <a:off x="1846007" y="5276460"/>
              <a:ext cx="592005" cy="446807"/>
              <a:chOff x="2635897" y="5059705"/>
              <a:chExt cx="965718" cy="689958"/>
            </a:xfrm>
          </p:grpSpPr>
          <p:grpSp>
            <p:nvGrpSpPr>
              <p:cNvPr id="833" name="Group 832"/>
              <p:cNvGrpSpPr/>
              <p:nvPr/>
            </p:nvGrpSpPr>
            <p:grpSpPr>
              <a:xfrm>
                <a:off x="2919898" y="5099567"/>
                <a:ext cx="681717" cy="627485"/>
                <a:chOff x="3916522" y="685799"/>
                <a:chExt cx="1341277" cy="1254970"/>
              </a:xfrm>
            </p:grpSpPr>
            <p:sp>
              <p:nvSpPr>
                <p:cNvPr id="836" name="Moon 835"/>
                <p:cNvSpPr/>
                <p:nvPr/>
              </p:nvSpPr>
              <p:spPr>
                <a:xfrm>
                  <a:off x="3916522" y="685801"/>
                  <a:ext cx="672387" cy="1254968"/>
                </a:xfrm>
                <a:prstGeom prst="moon">
                  <a:avLst>
                    <a:gd name="adj" fmla="val 55694"/>
                  </a:avLst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37" name="Moon 836"/>
                <p:cNvSpPr/>
                <p:nvPr/>
              </p:nvSpPr>
              <p:spPr>
                <a:xfrm flipH="1">
                  <a:off x="4571998" y="685799"/>
                  <a:ext cx="685801" cy="1254968"/>
                </a:xfrm>
                <a:prstGeom prst="moon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38" name="Oval 837"/>
                <p:cNvSpPr/>
                <p:nvPr/>
              </p:nvSpPr>
              <p:spPr>
                <a:xfrm>
                  <a:off x="4289727" y="685799"/>
                  <a:ext cx="654939" cy="125496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800" b="1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834" name="Freeform 833"/>
              <p:cNvSpPr/>
              <p:nvPr/>
            </p:nvSpPr>
            <p:spPr>
              <a:xfrm>
                <a:off x="2635897" y="5059705"/>
                <a:ext cx="783772" cy="689958"/>
              </a:xfrm>
              <a:custGeom>
                <a:avLst/>
                <a:gdLst>
                  <a:gd name="connsiteX0" fmla="*/ 0 w 783772"/>
                  <a:gd name="connsiteY0" fmla="*/ 440160 h 689958"/>
                  <a:gd name="connsiteX1" fmla="*/ 149290 w 783772"/>
                  <a:gd name="connsiteY1" fmla="*/ 682756 h 689958"/>
                  <a:gd name="connsiteX2" fmla="*/ 335902 w 783772"/>
                  <a:gd name="connsiteY2" fmla="*/ 570789 h 689958"/>
                  <a:gd name="connsiteX3" fmla="*/ 653143 w 783772"/>
                  <a:gd name="connsiteY3" fmla="*/ 29613 h 689958"/>
                  <a:gd name="connsiteX4" fmla="*/ 783772 w 783772"/>
                  <a:gd name="connsiteY4" fmla="*/ 66936 h 689958"/>
                  <a:gd name="connsiteX5" fmla="*/ 783772 w 783772"/>
                  <a:gd name="connsiteY5" fmla="*/ 66936 h 689958"/>
                  <a:gd name="connsiteX6" fmla="*/ 783772 w 783772"/>
                  <a:gd name="connsiteY6" fmla="*/ 85597 h 689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3772" h="689958">
                    <a:moveTo>
                      <a:pt x="0" y="440160"/>
                    </a:moveTo>
                    <a:cubicBezTo>
                      <a:pt x="46653" y="550572"/>
                      <a:pt x="93306" y="660985"/>
                      <a:pt x="149290" y="682756"/>
                    </a:cubicBezTo>
                    <a:cubicBezTo>
                      <a:pt x="205274" y="704528"/>
                      <a:pt x="251927" y="679646"/>
                      <a:pt x="335902" y="570789"/>
                    </a:cubicBezTo>
                    <a:cubicBezTo>
                      <a:pt x="419877" y="461932"/>
                      <a:pt x="578498" y="113588"/>
                      <a:pt x="653143" y="29613"/>
                    </a:cubicBezTo>
                    <a:cubicBezTo>
                      <a:pt x="727788" y="-54362"/>
                      <a:pt x="783772" y="66936"/>
                      <a:pt x="783772" y="66936"/>
                    </a:cubicBezTo>
                    <a:lnTo>
                      <a:pt x="783772" y="66936"/>
                    </a:lnTo>
                    <a:lnTo>
                      <a:pt x="783772" y="85597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" name="Freeform 834"/>
              <p:cNvSpPr/>
              <p:nvPr/>
            </p:nvSpPr>
            <p:spPr>
              <a:xfrm>
                <a:off x="3133407" y="5127548"/>
                <a:ext cx="436842" cy="596252"/>
              </a:xfrm>
              <a:custGeom>
                <a:avLst/>
                <a:gdLst>
                  <a:gd name="connsiteX0" fmla="*/ 0 w 452389"/>
                  <a:gd name="connsiteY0" fmla="*/ 596252 h 596252"/>
                  <a:gd name="connsiteX1" fmla="*/ 354563 w 452389"/>
                  <a:gd name="connsiteY1" fmla="*/ 17754 h 596252"/>
                  <a:gd name="connsiteX2" fmla="*/ 447869 w 452389"/>
                  <a:gd name="connsiteY2" fmla="*/ 148382 h 596252"/>
                  <a:gd name="connsiteX3" fmla="*/ 429208 w 452389"/>
                  <a:gd name="connsiteY3" fmla="*/ 148382 h 596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89" h="596252">
                    <a:moveTo>
                      <a:pt x="0" y="596252"/>
                    </a:moveTo>
                    <a:cubicBezTo>
                      <a:pt x="139959" y="344325"/>
                      <a:pt x="279918" y="92399"/>
                      <a:pt x="354563" y="17754"/>
                    </a:cubicBezTo>
                    <a:cubicBezTo>
                      <a:pt x="429208" y="-56891"/>
                      <a:pt x="435428" y="126611"/>
                      <a:pt x="447869" y="148382"/>
                    </a:cubicBezTo>
                    <a:cubicBezTo>
                      <a:pt x="460310" y="170153"/>
                      <a:pt x="444759" y="159267"/>
                      <a:pt x="429208" y="148382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24" name="Group 823"/>
            <p:cNvGrpSpPr/>
            <p:nvPr/>
          </p:nvGrpSpPr>
          <p:grpSpPr>
            <a:xfrm>
              <a:off x="1524950" y="5283614"/>
              <a:ext cx="417907" cy="406350"/>
              <a:chOff x="3916522" y="685799"/>
              <a:chExt cx="1341277" cy="1254970"/>
            </a:xfrm>
          </p:grpSpPr>
          <p:sp>
            <p:nvSpPr>
              <p:cNvPr id="830" name="Moon 829"/>
              <p:cNvSpPr/>
              <p:nvPr/>
            </p:nvSpPr>
            <p:spPr>
              <a:xfrm>
                <a:off x="3916522" y="685801"/>
                <a:ext cx="672387" cy="1254968"/>
              </a:xfrm>
              <a:prstGeom prst="moon">
                <a:avLst>
                  <a:gd name="adj" fmla="val 55694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" name="Moon 830"/>
              <p:cNvSpPr/>
              <p:nvPr/>
            </p:nvSpPr>
            <p:spPr>
              <a:xfrm flipH="1">
                <a:off x="4571998" y="685799"/>
                <a:ext cx="685801" cy="1254968"/>
              </a:xfrm>
              <a:prstGeom prst="moon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" name="Oval 831"/>
              <p:cNvSpPr/>
              <p:nvPr/>
            </p:nvSpPr>
            <p:spPr>
              <a:xfrm>
                <a:off x="4289727" y="685799"/>
                <a:ext cx="654939" cy="1254968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25" name="Freeform 824"/>
            <p:cNvSpPr/>
            <p:nvPr/>
          </p:nvSpPr>
          <p:spPr>
            <a:xfrm>
              <a:off x="1350851" y="5257800"/>
              <a:ext cx="480469" cy="446807"/>
            </a:xfrm>
            <a:custGeom>
              <a:avLst/>
              <a:gdLst>
                <a:gd name="connsiteX0" fmla="*/ 0 w 783772"/>
                <a:gd name="connsiteY0" fmla="*/ 440160 h 689958"/>
                <a:gd name="connsiteX1" fmla="*/ 149290 w 783772"/>
                <a:gd name="connsiteY1" fmla="*/ 682756 h 689958"/>
                <a:gd name="connsiteX2" fmla="*/ 335902 w 783772"/>
                <a:gd name="connsiteY2" fmla="*/ 570789 h 689958"/>
                <a:gd name="connsiteX3" fmla="*/ 653143 w 783772"/>
                <a:gd name="connsiteY3" fmla="*/ 29613 h 689958"/>
                <a:gd name="connsiteX4" fmla="*/ 783772 w 783772"/>
                <a:gd name="connsiteY4" fmla="*/ 66936 h 689958"/>
                <a:gd name="connsiteX5" fmla="*/ 783772 w 783772"/>
                <a:gd name="connsiteY5" fmla="*/ 66936 h 689958"/>
                <a:gd name="connsiteX6" fmla="*/ 783772 w 783772"/>
                <a:gd name="connsiteY6" fmla="*/ 85597 h 689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3772" h="689958">
                  <a:moveTo>
                    <a:pt x="0" y="440160"/>
                  </a:moveTo>
                  <a:cubicBezTo>
                    <a:pt x="46653" y="550572"/>
                    <a:pt x="93306" y="660985"/>
                    <a:pt x="149290" y="682756"/>
                  </a:cubicBezTo>
                  <a:cubicBezTo>
                    <a:pt x="205274" y="704528"/>
                    <a:pt x="251927" y="679646"/>
                    <a:pt x="335902" y="570789"/>
                  </a:cubicBezTo>
                  <a:cubicBezTo>
                    <a:pt x="419877" y="461932"/>
                    <a:pt x="578498" y="113588"/>
                    <a:pt x="653143" y="29613"/>
                  </a:cubicBezTo>
                  <a:cubicBezTo>
                    <a:pt x="727788" y="-54362"/>
                    <a:pt x="783772" y="66936"/>
                    <a:pt x="783772" y="66936"/>
                  </a:cubicBezTo>
                  <a:lnTo>
                    <a:pt x="783772" y="66936"/>
                  </a:lnTo>
                  <a:lnTo>
                    <a:pt x="783772" y="85597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" name="Freeform 825"/>
            <p:cNvSpPr/>
            <p:nvPr/>
          </p:nvSpPr>
          <p:spPr>
            <a:xfrm>
              <a:off x="1655835" y="5301734"/>
              <a:ext cx="267793" cy="386124"/>
            </a:xfrm>
            <a:custGeom>
              <a:avLst/>
              <a:gdLst>
                <a:gd name="connsiteX0" fmla="*/ 0 w 452389"/>
                <a:gd name="connsiteY0" fmla="*/ 596252 h 596252"/>
                <a:gd name="connsiteX1" fmla="*/ 354563 w 452389"/>
                <a:gd name="connsiteY1" fmla="*/ 17754 h 596252"/>
                <a:gd name="connsiteX2" fmla="*/ 447869 w 452389"/>
                <a:gd name="connsiteY2" fmla="*/ 148382 h 596252"/>
                <a:gd name="connsiteX3" fmla="*/ 429208 w 452389"/>
                <a:gd name="connsiteY3" fmla="*/ 148382 h 59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389" h="596252">
                  <a:moveTo>
                    <a:pt x="0" y="596252"/>
                  </a:moveTo>
                  <a:cubicBezTo>
                    <a:pt x="139959" y="344325"/>
                    <a:pt x="279918" y="92399"/>
                    <a:pt x="354563" y="17754"/>
                  </a:cubicBezTo>
                  <a:cubicBezTo>
                    <a:pt x="429208" y="-56891"/>
                    <a:pt x="435428" y="126611"/>
                    <a:pt x="447869" y="148382"/>
                  </a:cubicBezTo>
                  <a:cubicBezTo>
                    <a:pt x="460310" y="170153"/>
                    <a:pt x="444759" y="159267"/>
                    <a:pt x="429208" y="148382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" name="Freeform 826"/>
            <p:cNvSpPr/>
            <p:nvPr/>
          </p:nvSpPr>
          <p:spPr>
            <a:xfrm>
              <a:off x="4894380" y="5414075"/>
              <a:ext cx="260945" cy="297436"/>
            </a:xfrm>
            <a:custGeom>
              <a:avLst/>
              <a:gdLst>
                <a:gd name="connsiteX0" fmla="*/ 0 w 425669"/>
                <a:gd name="connsiteY0" fmla="*/ 331075 h 459300"/>
                <a:gd name="connsiteX1" fmla="*/ 141890 w 425669"/>
                <a:gd name="connsiteY1" fmla="*/ 441434 h 459300"/>
                <a:gd name="connsiteX2" fmla="*/ 425669 w 425669"/>
                <a:gd name="connsiteY2" fmla="*/ 0 h 459300"/>
                <a:gd name="connsiteX3" fmla="*/ 425669 w 425669"/>
                <a:gd name="connsiteY3" fmla="*/ 0 h 45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669" h="459300">
                  <a:moveTo>
                    <a:pt x="0" y="331075"/>
                  </a:moveTo>
                  <a:cubicBezTo>
                    <a:pt x="35472" y="413844"/>
                    <a:pt x="70945" y="496613"/>
                    <a:pt x="141890" y="441434"/>
                  </a:cubicBezTo>
                  <a:cubicBezTo>
                    <a:pt x="212835" y="386255"/>
                    <a:pt x="425669" y="0"/>
                    <a:pt x="425669" y="0"/>
                  </a:cubicBezTo>
                  <a:lnTo>
                    <a:pt x="425669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" name="Freeform 827"/>
            <p:cNvSpPr/>
            <p:nvPr/>
          </p:nvSpPr>
          <p:spPr>
            <a:xfrm>
              <a:off x="3810000" y="5249490"/>
              <a:ext cx="488731" cy="441839"/>
            </a:xfrm>
            <a:custGeom>
              <a:avLst/>
              <a:gdLst>
                <a:gd name="connsiteX0" fmla="*/ 0 w 488731"/>
                <a:gd name="connsiteY0" fmla="*/ 347268 h 379125"/>
                <a:gd name="connsiteX1" fmla="*/ 204952 w 488731"/>
                <a:gd name="connsiteY1" fmla="*/ 347268 h 379125"/>
                <a:gd name="connsiteX2" fmla="*/ 394138 w 488731"/>
                <a:gd name="connsiteY2" fmla="*/ 16192 h 379125"/>
                <a:gd name="connsiteX3" fmla="*/ 488731 w 488731"/>
                <a:gd name="connsiteY3" fmla="*/ 47723 h 379125"/>
                <a:gd name="connsiteX4" fmla="*/ 488731 w 488731"/>
                <a:gd name="connsiteY4" fmla="*/ 47723 h 37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731" h="379125">
                  <a:moveTo>
                    <a:pt x="0" y="347268"/>
                  </a:moveTo>
                  <a:cubicBezTo>
                    <a:pt x="69631" y="374857"/>
                    <a:pt x="139262" y="402447"/>
                    <a:pt x="204952" y="347268"/>
                  </a:cubicBezTo>
                  <a:cubicBezTo>
                    <a:pt x="270642" y="292089"/>
                    <a:pt x="346842" y="66116"/>
                    <a:pt x="394138" y="16192"/>
                  </a:cubicBezTo>
                  <a:cubicBezTo>
                    <a:pt x="441434" y="-33732"/>
                    <a:pt x="488731" y="47723"/>
                    <a:pt x="488731" y="47723"/>
                  </a:cubicBezTo>
                  <a:lnTo>
                    <a:pt x="488731" y="47723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9" name="Freeform 828"/>
            <p:cNvSpPr/>
            <p:nvPr/>
          </p:nvSpPr>
          <p:spPr>
            <a:xfrm>
              <a:off x="2922446" y="5565228"/>
              <a:ext cx="924340" cy="126660"/>
            </a:xfrm>
            <a:custGeom>
              <a:avLst/>
              <a:gdLst>
                <a:gd name="connsiteX0" fmla="*/ 9940 w 924340"/>
                <a:gd name="connsiteY0" fmla="*/ 0 h 126660"/>
                <a:gd name="connsiteX1" fmla="*/ 88768 w 924340"/>
                <a:gd name="connsiteY1" fmla="*/ 126124 h 126660"/>
                <a:gd name="connsiteX2" fmla="*/ 656326 w 924340"/>
                <a:gd name="connsiteY2" fmla="*/ 47296 h 126660"/>
                <a:gd name="connsiteX3" fmla="*/ 924340 w 924340"/>
                <a:gd name="connsiteY3" fmla="*/ 94593 h 126660"/>
                <a:gd name="connsiteX4" fmla="*/ 924340 w 924340"/>
                <a:gd name="connsiteY4" fmla="*/ 94593 h 126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340" h="126660">
                  <a:moveTo>
                    <a:pt x="9940" y="0"/>
                  </a:moveTo>
                  <a:cubicBezTo>
                    <a:pt x="-4512" y="59120"/>
                    <a:pt x="-18963" y="118241"/>
                    <a:pt x="88768" y="126124"/>
                  </a:cubicBezTo>
                  <a:cubicBezTo>
                    <a:pt x="196499" y="134007"/>
                    <a:pt x="517064" y="52551"/>
                    <a:pt x="656326" y="47296"/>
                  </a:cubicBezTo>
                  <a:cubicBezTo>
                    <a:pt x="795588" y="42041"/>
                    <a:pt x="924340" y="94593"/>
                    <a:pt x="924340" y="94593"/>
                  </a:cubicBezTo>
                  <a:lnTo>
                    <a:pt x="924340" y="94593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87" name="Moon 586"/>
          <p:cNvSpPr/>
          <p:nvPr/>
        </p:nvSpPr>
        <p:spPr>
          <a:xfrm>
            <a:off x="3661578" y="3165808"/>
            <a:ext cx="145226" cy="197453"/>
          </a:xfrm>
          <a:prstGeom prst="moon">
            <a:avLst>
              <a:gd name="adj" fmla="val 55694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88" name="Moon 587"/>
          <p:cNvSpPr/>
          <p:nvPr/>
        </p:nvSpPr>
        <p:spPr>
          <a:xfrm flipH="1">
            <a:off x="3713521" y="3789188"/>
            <a:ext cx="171608" cy="197453"/>
          </a:xfrm>
          <a:prstGeom prst="moon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89" name="Oval 588"/>
          <p:cNvSpPr/>
          <p:nvPr/>
        </p:nvSpPr>
        <p:spPr>
          <a:xfrm>
            <a:off x="3880800" y="3176572"/>
            <a:ext cx="150950" cy="1866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90" name="Moon 589"/>
          <p:cNvSpPr/>
          <p:nvPr/>
        </p:nvSpPr>
        <p:spPr>
          <a:xfrm>
            <a:off x="4488607" y="3838587"/>
            <a:ext cx="145226" cy="197453"/>
          </a:xfrm>
          <a:prstGeom prst="moon">
            <a:avLst>
              <a:gd name="adj" fmla="val 55694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91" name="Moon 590"/>
          <p:cNvSpPr/>
          <p:nvPr/>
        </p:nvSpPr>
        <p:spPr>
          <a:xfrm flipH="1">
            <a:off x="4486696" y="3187362"/>
            <a:ext cx="171608" cy="197453"/>
          </a:xfrm>
          <a:prstGeom prst="moon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92" name="Oval 591"/>
          <p:cNvSpPr/>
          <p:nvPr/>
        </p:nvSpPr>
        <p:spPr>
          <a:xfrm>
            <a:off x="4686258" y="3789188"/>
            <a:ext cx="150950" cy="18668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93" name="Isosceles Triangle 592"/>
          <p:cNvSpPr/>
          <p:nvPr/>
        </p:nvSpPr>
        <p:spPr bwMode="auto">
          <a:xfrm>
            <a:off x="3986358" y="3470565"/>
            <a:ext cx="190053" cy="181997"/>
          </a:xfrm>
          <a:prstGeom prst="triangle">
            <a:avLst/>
          </a:prstGeom>
          <a:solidFill>
            <a:srgbClr val="FFFF00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94" name="Pie 593"/>
          <p:cNvSpPr/>
          <p:nvPr/>
        </p:nvSpPr>
        <p:spPr bwMode="auto">
          <a:xfrm>
            <a:off x="4211539" y="3478712"/>
            <a:ext cx="330172" cy="320399"/>
          </a:xfrm>
          <a:prstGeom prst="pie">
            <a:avLst>
              <a:gd name="adj1" fmla="val 1133293"/>
              <a:gd name="adj2" fmla="val 20226957"/>
            </a:avLst>
          </a:prstGeom>
          <a:solidFill>
            <a:srgbClr val="DA3B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8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5" name="Isosceles Triangle 594"/>
          <p:cNvSpPr/>
          <p:nvPr/>
        </p:nvSpPr>
        <p:spPr bwMode="auto">
          <a:xfrm>
            <a:off x="3874323" y="3516814"/>
            <a:ext cx="190053" cy="181997"/>
          </a:xfrm>
          <a:prstGeom prst="triangle">
            <a:avLst/>
          </a:prstGeom>
          <a:solidFill>
            <a:srgbClr val="FFFF00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96" name="Oval 595"/>
          <p:cNvSpPr/>
          <p:nvPr/>
        </p:nvSpPr>
        <p:spPr bwMode="auto">
          <a:xfrm>
            <a:off x="4064376" y="3567895"/>
            <a:ext cx="177111" cy="123301"/>
          </a:xfrm>
          <a:prstGeom prst="ellipse">
            <a:avLst/>
          </a:prstGeom>
          <a:solidFill>
            <a:srgbClr val="CC0000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99" name="Arc 598"/>
          <p:cNvSpPr/>
          <p:nvPr/>
        </p:nvSpPr>
        <p:spPr>
          <a:xfrm flipV="1">
            <a:off x="653525" y="3765805"/>
            <a:ext cx="4765316" cy="501395"/>
          </a:xfrm>
          <a:prstGeom prst="arc">
            <a:avLst>
              <a:gd name="adj1" fmla="val 10840399"/>
              <a:gd name="adj2" fmla="val 0"/>
            </a:avLst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00" name="Right Arrow 599"/>
          <p:cNvSpPr/>
          <p:nvPr/>
        </p:nvSpPr>
        <p:spPr>
          <a:xfrm>
            <a:off x="2543374" y="3481816"/>
            <a:ext cx="314476" cy="142401"/>
          </a:xfrm>
          <a:prstGeom prst="rightArrow">
            <a:avLst/>
          </a:prstGeom>
          <a:solidFill>
            <a:srgbClr val="FF0066"/>
          </a:solidFill>
          <a:ln w="12700">
            <a:solidFill>
              <a:srgbClr val="99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01" name="TextBox 600"/>
          <p:cNvSpPr txBox="1"/>
          <p:nvPr/>
        </p:nvSpPr>
        <p:spPr>
          <a:xfrm>
            <a:off x="2841162" y="3700046"/>
            <a:ext cx="840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Nucleosome Disassembly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2" name="TextBox 601"/>
          <p:cNvSpPr txBox="1"/>
          <p:nvPr/>
        </p:nvSpPr>
        <p:spPr>
          <a:xfrm>
            <a:off x="3989389" y="2826120"/>
            <a:ext cx="7323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Nucleolus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08" name="Arc 607"/>
          <p:cNvSpPr/>
          <p:nvPr/>
        </p:nvSpPr>
        <p:spPr>
          <a:xfrm>
            <a:off x="589589" y="2643232"/>
            <a:ext cx="4765316" cy="508296"/>
          </a:xfrm>
          <a:prstGeom prst="arc">
            <a:avLst>
              <a:gd name="adj1" fmla="val 10790470"/>
              <a:gd name="adj2" fmla="val 0"/>
            </a:avLst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09" name="Arc 608"/>
          <p:cNvSpPr/>
          <p:nvPr/>
        </p:nvSpPr>
        <p:spPr>
          <a:xfrm>
            <a:off x="570688" y="2763914"/>
            <a:ext cx="4765316" cy="508296"/>
          </a:xfrm>
          <a:prstGeom prst="arc">
            <a:avLst>
              <a:gd name="adj1" fmla="val 10790470"/>
              <a:gd name="adj2" fmla="val 0"/>
            </a:avLst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10" name="Arc 609"/>
          <p:cNvSpPr/>
          <p:nvPr/>
        </p:nvSpPr>
        <p:spPr>
          <a:xfrm flipV="1">
            <a:off x="603758" y="3657600"/>
            <a:ext cx="4765316" cy="501395"/>
          </a:xfrm>
          <a:prstGeom prst="arc">
            <a:avLst>
              <a:gd name="adj1" fmla="val 10785088"/>
              <a:gd name="adj2" fmla="val 0"/>
            </a:avLst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11" name="Straight Arrow Connector 610"/>
          <p:cNvCxnSpPr/>
          <p:nvPr/>
        </p:nvCxnSpPr>
        <p:spPr>
          <a:xfrm>
            <a:off x="3047152" y="1874032"/>
            <a:ext cx="0" cy="3077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2" name="TextBox 611"/>
          <p:cNvSpPr txBox="1"/>
          <p:nvPr/>
        </p:nvSpPr>
        <p:spPr>
          <a:xfrm>
            <a:off x="2007233" y="1751571"/>
            <a:ext cx="103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err="1" smtClean="0">
                <a:latin typeface="Arial" pitchFamily="34" charset="0"/>
                <a:cs typeface="Arial" pitchFamily="34" charset="0"/>
              </a:rPr>
              <a:t>Nucleolar</a:t>
            </a:r>
            <a:r>
              <a:rPr lang="en-US" sz="9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translocation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" name="TextBox 613"/>
          <p:cNvSpPr txBox="1"/>
          <p:nvPr/>
        </p:nvSpPr>
        <p:spPr>
          <a:xfrm>
            <a:off x="1337555" y="3202336"/>
            <a:ext cx="1100845" cy="23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rDNA promoter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5" name="Group 614"/>
          <p:cNvGrpSpPr/>
          <p:nvPr/>
        </p:nvGrpSpPr>
        <p:grpSpPr>
          <a:xfrm>
            <a:off x="1103775" y="1269265"/>
            <a:ext cx="420765" cy="215444"/>
            <a:chOff x="5810810" y="957851"/>
            <a:chExt cx="420765" cy="198871"/>
          </a:xfrm>
        </p:grpSpPr>
        <p:sp>
          <p:nvSpPr>
            <p:cNvPr id="818" name="Oval 817"/>
            <p:cNvSpPr/>
            <p:nvPr/>
          </p:nvSpPr>
          <p:spPr>
            <a:xfrm>
              <a:off x="5834428" y="975235"/>
              <a:ext cx="334307" cy="169914"/>
            </a:xfrm>
            <a:prstGeom prst="ellipse">
              <a:avLst/>
            </a:prstGeom>
            <a:solidFill>
              <a:srgbClr val="FFFF4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9" name="TextBox 818"/>
            <p:cNvSpPr txBox="1"/>
            <p:nvPr/>
          </p:nvSpPr>
          <p:spPr>
            <a:xfrm>
              <a:off x="5810810" y="957851"/>
              <a:ext cx="420765" cy="198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>
                  <a:latin typeface="Arial" pitchFamily="34" charset="0"/>
                  <a:cs typeface="Arial" pitchFamily="34" charset="0"/>
                </a:rPr>
                <a:t>HBx</a:t>
              </a:r>
              <a:endParaRPr lang="en-US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16" name="Group 615"/>
          <p:cNvGrpSpPr/>
          <p:nvPr/>
        </p:nvGrpSpPr>
        <p:grpSpPr>
          <a:xfrm>
            <a:off x="1334985" y="1432883"/>
            <a:ext cx="420765" cy="215444"/>
            <a:chOff x="5798935" y="969726"/>
            <a:chExt cx="420765" cy="198871"/>
          </a:xfrm>
        </p:grpSpPr>
        <p:sp>
          <p:nvSpPr>
            <p:cNvPr id="816" name="Oval 815"/>
            <p:cNvSpPr/>
            <p:nvPr/>
          </p:nvSpPr>
          <p:spPr>
            <a:xfrm>
              <a:off x="5834428" y="975235"/>
              <a:ext cx="334307" cy="169914"/>
            </a:xfrm>
            <a:prstGeom prst="ellipse">
              <a:avLst/>
            </a:prstGeom>
            <a:solidFill>
              <a:srgbClr val="FFFF4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7" name="TextBox 816"/>
            <p:cNvSpPr txBox="1"/>
            <p:nvPr/>
          </p:nvSpPr>
          <p:spPr>
            <a:xfrm>
              <a:off x="5798935" y="969726"/>
              <a:ext cx="420765" cy="198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>
                  <a:latin typeface="Arial" pitchFamily="34" charset="0"/>
                  <a:cs typeface="Arial" pitchFamily="34" charset="0"/>
                </a:rPr>
                <a:t>HBx</a:t>
              </a:r>
              <a:endParaRPr lang="en-US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21" name="Oval 620"/>
          <p:cNvSpPr/>
          <p:nvPr/>
        </p:nvSpPr>
        <p:spPr bwMode="auto">
          <a:xfrm>
            <a:off x="2688712" y="4511224"/>
            <a:ext cx="223096" cy="188285"/>
          </a:xfrm>
          <a:prstGeom prst="ellipse">
            <a:avLst/>
          </a:prstGeom>
          <a:solidFill>
            <a:srgbClr val="00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22" name="Oval 621"/>
          <p:cNvSpPr/>
          <p:nvPr/>
        </p:nvSpPr>
        <p:spPr bwMode="auto">
          <a:xfrm>
            <a:off x="2727470" y="4430661"/>
            <a:ext cx="149278" cy="125984"/>
          </a:xfrm>
          <a:prstGeom prst="ellipse">
            <a:avLst/>
          </a:prstGeom>
          <a:solidFill>
            <a:srgbClr val="99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23" name="Oval 622"/>
          <p:cNvSpPr/>
          <p:nvPr/>
        </p:nvSpPr>
        <p:spPr bwMode="auto">
          <a:xfrm>
            <a:off x="2977304" y="4522576"/>
            <a:ext cx="223096" cy="188285"/>
          </a:xfrm>
          <a:prstGeom prst="ellipse">
            <a:avLst/>
          </a:prstGeom>
          <a:solidFill>
            <a:srgbClr val="00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24" name="Oval 623"/>
          <p:cNvSpPr/>
          <p:nvPr/>
        </p:nvSpPr>
        <p:spPr bwMode="auto">
          <a:xfrm>
            <a:off x="3016062" y="4442013"/>
            <a:ext cx="149278" cy="125984"/>
          </a:xfrm>
          <a:prstGeom prst="ellipse">
            <a:avLst/>
          </a:prstGeom>
          <a:solidFill>
            <a:srgbClr val="99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25" name="Oval 624"/>
          <p:cNvSpPr/>
          <p:nvPr/>
        </p:nvSpPr>
        <p:spPr bwMode="auto">
          <a:xfrm>
            <a:off x="3252920" y="4522576"/>
            <a:ext cx="223096" cy="188285"/>
          </a:xfrm>
          <a:prstGeom prst="ellipse">
            <a:avLst/>
          </a:prstGeom>
          <a:solidFill>
            <a:srgbClr val="00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26" name="Oval 625"/>
          <p:cNvSpPr/>
          <p:nvPr/>
        </p:nvSpPr>
        <p:spPr bwMode="auto">
          <a:xfrm>
            <a:off x="3291678" y="4442013"/>
            <a:ext cx="149278" cy="125984"/>
          </a:xfrm>
          <a:prstGeom prst="ellipse">
            <a:avLst/>
          </a:prstGeom>
          <a:solidFill>
            <a:srgbClr val="99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27" name="Oval 626"/>
          <p:cNvSpPr/>
          <p:nvPr/>
        </p:nvSpPr>
        <p:spPr bwMode="auto">
          <a:xfrm>
            <a:off x="2741576" y="4824416"/>
            <a:ext cx="223096" cy="188285"/>
          </a:xfrm>
          <a:prstGeom prst="ellipse">
            <a:avLst/>
          </a:prstGeom>
          <a:solidFill>
            <a:srgbClr val="00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28" name="Oval 627"/>
          <p:cNvSpPr/>
          <p:nvPr/>
        </p:nvSpPr>
        <p:spPr bwMode="auto">
          <a:xfrm>
            <a:off x="2780334" y="4743853"/>
            <a:ext cx="149278" cy="125984"/>
          </a:xfrm>
          <a:prstGeom prst="ellipse">
            <a:avLst/>
          </a:prstGeom>
          <a:solidFill>
            <a:srgbClr val="99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29" name="Oval 628"/>
          <p:cNvSpPr/>
          <p:nvPr/>
        </p:nvSpPr>
        <p:spPr bwMode="auto">
          <a:xfrm>
            <a:off x="3166992" y="4827376"/>
            <a:ext cx="223096" cy="188285"/>
          </a:xfrm>
          <a:prstGeom prst="ellipse">
            <a:avLst/>
          </a:prstGeom>
          <a:solidFill>
            <a:srgbClr val="00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30" name="Oval 629"/>
          <p:cNvSpPr/>
          <p:nvPr/>
        </p:nvSpPr>
        <p:spPr bwMode="auto">
          <a:xfrm>
            <a:off x="3205750" y="4746813"/>
            <a:ext cx="149278" cy="125984"/>
          </a:xfrm>
          <a:prstGeom prst="ellipse">
            <a:avLst/>
          </a:prstGeom>
          <a:solidFill>
            <a:srgbClr val="99CC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632" name="Group 631"/>
          <p:cNvGrpSpPr/>
          <p:nvPr/>
        </p:nvGrpSpPr>
        <p:grpSpPr>
          <a:xfrm>
            <a:off x="2562262" y="5195909"/>
            <a:ext cx="934834" cy="692071"/>
            <a:chOff x="3323616" y="6564552"/>
            <a:chExt cx="934834" cy="692071"/>
          </a:xfrm>
        </p:grpSpPr>
        <p:grpSp>
          <p:nvGrpSpPr>
            <p:cNvPr id="647" name="Group 646"/>
            <p:cNvGrpSpPr/>
            <p:nvPr/>
          </p:nvGrpSpPr>
          <p:grpSpPr>
            <a:xfrm>
              <a:off x="4056432" y="6934200"/>
              <a:ext cx="202018" cy="152400"/>
              <a:chOff x="1873165" y="6858000"/>
              <a:chExt cx="277940" cy="228600"/>
            </a:xfrm>
          </p:grpSpPr>
          <p:sp>
            <p:nvSpPr>
              <p:cNvPr id="738" name="Octagon 737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9" name="Oval 738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8" name="Group 647"/>
            <p:cNvGrpSpPr/>
            <p:nvPr/>
          </p:nvGrpSpPr>
          <p:grpSpPr>
            <a:xfrm>
              <a:off x="3894422" y="6673934"/>
              <a:ext cx="202018" cy="152400"/>
              <a:chOff x="1873165" y="6858000"/>
              <a:chExt cx="277940" cy="228600"/>
            </a:xfrm>
          </p:grpSpPr>
          <p:sp>
            <p:nvSpPr>
              <p:cNvPr id="736" name="Octagon 735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7" name="Oval 736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9" name="Group 648"/>
            <p:cNvGrpSpPr/>
            <p:nvPr/>
          </p:nvGrpSpPr>
          <p:grpSpPr>
            <a:xfrm>
              <a:off x="3639269" y="6890642"/>
              <a:ext cx="202018" cy="152400"/>
              <a:chOff x="1873165" y="6858000"/>
              <a:chExt cx="277940" cy="228600"/>
            </a:xfrm>
          </p:grpSpPr>
          <p:sp>
            <p:nvSpPr>
              <p:cNvPr id="734" name="Octagon 733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" name="Oval 734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0" name="Group 649"/>
            <p:cNvGrpSpPr/>
            <p:nvPr/>
          </p:nvGrpSpPr>
          <p:grpSpPr>
            <a:xfrm>
              <a:off x="3379458" y="6666152"/>
              <a:ext cx="202018" cy="152400"/>
              <a:chOff x="1873165" y="6858000"/>
              <a:chExt cx="277940" cy="228600"/>
            </a:xfrm>
          </p:grpSpPr>
          <p:sp>
            <p:nvSpPr>
              <p:cNvPr id="732" name="Octagon 731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" name="Oval 732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1" name="Group 650"/>
            <p:cNvGrpSpPr/>
            <p:nvPr/>
          </p:nvGrpSpPr>
          <p:grpSpPr>
            <a:xfrm>
              <a:off x="3531858" y="6615352"/>
              <a:ext cx="202018" cy="152400"/>
              <a:chOff x="1873165" y="6858000"/>
              <a:chExt cx="277940" cy="228600"/>
            </a:xfrm>
          </p:grpSpPr>
          <p:sp>
            <p:nvSpPr>
              <p:cNvPr id="730" name="Octagon 729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" name="Oval 730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2" name="Group 651"/>
            <p:cNvGrpSpPr/>
            <p:nvPr/>
          </p:nvGrpSpPr>
          <p:grpSpPr>
            <a:xfrm>
              <a:off x="3542252" y="6760397"/>
              <a:ext cx="202018" cy="152400"/>
              <a:chOff x="1873165" y="6858000"/>
              <a:chExt cx="277940" cy="228600"/>
            </a:xfrm>
          </p:grpSpPr>
          <p:sp>
            <p:nvSpPr>
              <p:cNvPr id="728" name="Octagon 727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" name="Oval 728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3" name="Group 652"/>
            <p:cNvGrpSpPr/>
            <p:nvPr/>
          </p:nvGrpSpPr>
          <p:grpSpPr>
            <a:xfrm>
              <a:off x="3366496" y="6801037"/>
              <a:ext cx="202018" cy="152400"/>
              <a:chOff x="1873165" y="6858000"/>
              <a:chExt cx="277940" cy="228600"/>
            </a:xfrm>
          </p:grpSpPr>
          <p:sp>
            <p:nvSpPr>
              <p:cNvPr id="726" name="Octagon 725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" name="Oval 726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4" name="Group 653"/>
            <p:cNvGrpSpPr/>
            <p:nvPr/>
          </p:nvGrpSpPr>
          <p:grpSpPr>
            <a:xfrm>
              <a:off x="3483594" y="6890642"/>
              <a:ext cx="202018" cy="152400"/>
              <a:chOff x="1873165" y="6858000"/>
              <a:chExt cx="277940" cy="228600"/>
            </a:xfrm>
          </p:grpSpPr>
          <p:sp>
            <p:nvSpPr>
              <p:cNvPr id="724" name="Octagon 723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" name="Oval 724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5" name="Group 654"/>
            <p:cNvGrpSpPr/>
            <p:nvPr/>
          </p:nvGrpSpPr>
          <p:grpSpPr>
            <a:xfrm>
              <a:off x="3717378" y="6687656"/>
              <a:ext cx="202018" cy="152400"/>
              <a:chOff x="1873165" y="6858000"/>
              <a:chExt cx="277940" cy="228600"/>
            </a:xfrm>
          </p:grpSpPr>
          <p:sp>
            <p:nvSpPr>
              <p:cNvPr id="722" name="Octagon 721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" name="Oval 722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6" name="Group 655"/>
            <p:cNvGrpSpPr/>
            <p:nvPr/>
          </p:nvGrpSpPr>
          <p:grpSpPr>
            <a:xfrm>
              <a:off x="3707828" y="6826437"/>
              <a:ext cx="202018" cy="152400"/>
              <a:chOff x="1873165" y="6858000"/>
              <a:chExt cx="277940" cy="228600"/>
            </a:xfrm>
          </p:grpSpPr>
          <p:sp>
            <p:nvSpPr>
              <p:cNvPr id="720" name="Octagon 719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1" name="Oval 720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7" name="Group 656"/>
            <p:cNvGrpSpPr/>
            <p:nvPr/>
          </p:nvGrpSpPr>
          <p:grpSpPr>
            <a:xfrm>
              <a:off x="3842608" y="6763856"/>
              <a:ext cx="202018" cy="152400"/>
              <a:chOff x="1873165" y="6858000"/>
              <a:chExt cx="277940" cy="228600"/>
            </a:xfrm>
          </p:grpSpPr>
          <p:sp>
            <p:nvSpPr>
              <p:cNvPr id="718" name="Octagon 717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19" name="Oval 718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8" name="Group 657"/>
            <p:cNvGrpSpPr/>
            <p:nvPr/>
          </p:nvGrpSpPr>
          <p:grpSpPr>
            <a:xfrm>
              <a:off x="3734796" y="6564552"/>
              <a:ext cx="202018" cy="152400"/>
              <a:chOff x="1873165" y="6858000"/>
              <a:chExt cx="277940" cy="228600"/>
            </a:xfrm>
          </p:grpSpPr>
          <p:sp>
            <p:nvSpPr>
              <p:cNvPr id="716" name="Octagon 715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17" name="Oval 716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9" name="Group 658"/>
            <p:cNvGrpSpPr/>
            <p:nvPr/>
          </p:nvGrpSpPr>
          <p:grpSpPr>
            <a:xfrm>
              <a:off x="3851486" y="6861026"/>
              <a:ext cx="202018" cy="152400"/>
              <a:chOff x="1873165" y="6858000"/>
              <a:chExt cx="277940" cy="228600"/>
            </a:xfrm>
          </p:grpSpPr>
          <p:sp>
            <p:nvSpPr>
              <p:cNvPr id="714" name="Octagon 713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15" name="Oval 714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0" name="Group 659"/>
            <p:cNvGrpSpPr/>
            <p:nvPr/>
          </p:nvGrpSpPr>
          <p:grpSpPr>
            <a:xfrm>
              <a:off x="3323616" y="6960034"/>
              <a:ext cx="202018" cy="152400"/>
              <a:chOff x="1873165" y="6858000"/>
              <a:chExt cx="277940" cy="228600"/>
            </a:xfrm>
          </p:grpSpPr>
          <p:sp>
            <p:nvSpPr>
              <p:cNvPr id="712" name="Octagon 711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13" name="Oval 712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1" name="Group 660"/>
            <p:cNvGrpSpPr/>
            <p:nvPr/>
          </p:nvGrpSpPr>
          <p:grpSpPr>
            <a:xfrm>
              <a:off x="3441109" y="7104223"/>
              <a:ext cx="202018" cy="152400"/>
              <a:chOff x="1873165" y="6858000"/>
              <a:chExt cx="277940" cy="228600"/>
            </a:xfrm>
          </p:grpSpPr>
          <p:sp>
            <p:nvSpPr>
              <p:cNvPr id="710" name="Octagon 709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11" name="Oval 710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2" name="Group 661"/>
            <p:cNvGrpSpPr/>
            <p:nvPr/>
          </p:nvGrpSpPr>
          <p:grpSpPr>
            <a:xfrm>
              <a:off x="3625184" y="7104223"/>
              <a:ext cx="202018" cy="152400"/>
              <a:chOff x="1873165" y="6858000"/>
              <a:chExt cx="277940" cy="228600"/>
            </a:xfrm>
          </p:grpSpPr>
          <p:sp>
            <p:nvSpPr>
              <p:cNvPr id="708" name="Octagon 707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9" name="Oval 708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3" name="Group 662"/>
            <p:cNvGrpSpPr/>
            <p:nvPr/>
          </p:nvGrpSpPr>
          <p:grpSpPr>
            <a:xfrm>
              <a:off x="3821892" y="6967167"/>
              <a:ext cx="202018" cy="152400"/>
              <a:chOff x="1873165" y="6858000"/>
              <a:chExt cx="277940" cy="228600"/>
            </a:xfrm>
          </p:grpSpPr>
          <p:sp>
            <p:nvSpPr>
              <p:cNvPr id="706" name="Octagon 705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7" name="Oval 706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4" name="Group 663"/>
            <p:cNvGrpSpPr/>
            <p:nvPr/>
          </p:nvGrpSpPr>
          <p:grpSpPr>
            <a:xfrm>
              <a:off x="3555785" y="6755317"/>
              <a:ext cx="202018" cy="152400"/>
              <a:chOff x="1873165" y="6858000"/>
              <a:chExt cx="277940" cy="228600"/>
            </a:xfrm>
          </p:grpSpPr>
          <p:sp>
            <p:nvSpPr>
              <p:cNvPr id="704" name="Octagon 703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5" name="Oval 704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5" name="Group 664"/>
            <p:cNvGrpSpPr/>
            <p:nvPr/>
          </p:nvGrpSpPr>
          <p:grpSpPr>
            <a:xfrm>
              <a:off x="3988982" y="6799208"/>
              <a:ext cx="202018" cy="152400"/>
              <a:chOff x="1873165" y="6858000"/>
              <a:chExt cx="277940" cy="228600"/>
            </a:xfrm>
          </p:grpSpPr>
          <p:sp>
            <p:nvSpPr>
              <p:cNvPr id="702" name="Octagon 701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3" name="Oval 702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6" name="Group 665"/>
            <p:cNvGrpSpPr/>
            <p:nvPr/>
          </p:nvGrpSpPr>
          <p:grpSpPr>
            <a:xfrm>
              <a:off x="3688729" y="6695872"/>
              <a:ext cx="202018" cy="152400"/>
              <a:chOff x="1873165" y="6858000"/>
              <a:chExt cx="277940" cy="228600"/>
            </a:xfrm>
          </p:grpSpPr>
          <p:sp>
            <p:nvSpPr>
              <p:cNvPr id="700" name="Octagon 699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1" name="Oval 700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7" name="Group 666"/>
            <p:cNvGrpSpPr/>
            <p:nvPr/>
          </p:nvGrpSpPr>
          <p:grpSpPr>
            <a:xfrm>
              <a:off x="3698457" y="6839621"/>
              <a:ext cx="202018" cy="152400"/>
              <a:chOff x="1873165" y="6858000"/>
              <a:chExt cx="277940" cy="228600"/>
            </a:xfrm>
          </p:grpSpPr>
          <p:sp>
            <p:nvSpPr>
              <p:cNvPr id="698" name="Octagon 697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9" name="Oval 698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8" name="Group 667"/>
            <p:cNvGrpSpPr/>
            <p:nvPr/>
          </p:nvGrpSpPr>
          <p:grpSpPr>
            <a:xfrm>
              <a:off x="3456560" y="6859077"/>
              <a:ext cx="202018" cy="152400"/>
              <a:chOff x="1873165" y="6858000"/>
              <a:chExt cx="277940" cy="228600"/>
            </a:xfrm>
          </p:grpSpPr>
          <p:sp>
            <p:nvSpPr>
              <p:cNvPr id="696" name="Octagon 695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7" name="Oval 696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9" name="Group 668"/>
            <p:cNvGrpSpPr/>
            <p:nvPr/>
          </p:nvGrpSpPr>
          <p:grpSpPr>
            <a:xfrm>
              <a:off x="3581400" y="6907717"/>
              <a:ext cx="202018" cy="152400"/>
              <a:chOff x="1873165" y="6858000"/>
              <a:chExt cx="277940" cy="228600"/>
            </a:xfrm>
          </p:grpSpPr>
          <p:sp>
            <p:nvSpPr>
              <p:cNvPr id="694" name="Octagon 693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5" name="Oval 694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0" name="Group 669"/>
            <p:cNvGrpSpPr/>
            <p:nvPr/>
          </p:nvGrpSpPr>
          <p:grpSpPr>
            <a:xfrm>
              <a:off x="3770110" y="6946629"/>
              <a:ext cx="202018" cy="152400"/>
              <a:chOff x="1873165" y="6858000"/>
              <a:chExt cx="277940" cy="228600"/>
            </a:xfrm>
          </p:grpSpPr>
          <p:sp>
            <p:nvSpPr>
              <p:cNvPr id="692" name="Octagon 691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3" name="Oval 692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1" name="Group 670"/>
            <p:cNvGrpSpPr/>
            <p:nvPr/>
          </p:nvGrpSpPr>
          <p:grpSpPr>
            <a:xfrm>
              <a:off x="3848912" y="6789904"/>
              <a:ext cx="202018" cy="152400"/>
              <a:chOff x="1873165" y="6858000"/>
              <a:chExt cx="277940" cy="228600"/>
            </a:xfrm>
          </p:grpSpPr>
          <p:sp>
            <p:nvSpPr>
              <p:cNvPr id="690" name="Octagon 689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91" name="Oval 690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2" name="Group 671"/>
            <p:cNvGrpSpPr/>
            <p:nvPr/>
          </p:nvGrpSpPr>
          <p:grpSpPr>
            <a:xfrm>
              <a:off x="3933216" y="6922848"/>
              <a:ext cx="202018" cy="152400"/>
              <a:chOff x="1873165" y="6858000"/>
              <a:chExt cx="277940" cy="228600"/>
            </a:xfrm>
          </p:grpSpPr>
          <p:sp>
            <p:nvSpPr>
              <p:cNvPr id="688" name="Octagon 687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9" name="Oval 688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3" name="Group 672"/>
            <p:cNvGrpSpPr/>
            <p:nvPr/>
          </p:nvGrpSpPr>
          <p:grpSpPr>
            <a:xfrm>
              <a:off x="3657600" y="7010400"/>
              <a:ext cx="202018" cy="152400"/>
              <a:chOff x="1873165" y="6858000"/>
              <a:chExt cx="277940" cy="228600"/>
            </a:xfrm>
          </p:grpSpPr>
          <p:sp>
            <p:nvSpPr>
              <p:cNvPr id="686" name="Octagon 685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7" name="Oval 686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4" name="Group 673"/>
            <p:cNvGrpSpPr/>
            <p:nvPr/>
          </p:nvGrpSpPr>
          <p:grpSpPr>
            <a:xfrm>
              <a:off x="3487368" y="7010400"/>
              <a:ext cx="202018" cy="152400"/>
              <a:chOff x="1873165" y="6858000"/>
              <a:chExt cx="277940" cy="228600"/>
            </a:xfrm>
          </p:grpSpPr>
          <p:sp>
            <p:nvSpPr>
              <p:cNvPr id="684" name="Octagon 683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5" name="Oval 684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5" name="Group 674"/>
            <p:cNvGrpSpPr/>
            <p:nvPr/>
          </p:nvGrpSpPr>
          <p:grpSpPr>
            <a:xfrm>
              <a:off x="3836582" y="7010400"/>
              <a:ext cx="202018" cy="152400"/>
              <a:chOff x="1873165" y="6858000"/>
              <a:chExt cx="277940" cy="228600"/>
            </a:xfrm>
          </p:grpSpPr>
          <p:sp>
            <p:nvSpPr>
              <p:cNvPr id="682" name="Octagon 681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66006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3" name="Oval 682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6" name="Group 675"/>
            <p:cNvGrpSpPr/>
            <p:nvPr/>
          </p:nvGrpSpPr>
          <p:grpSpPr>
            <a:xfrm>
              <a:off x="3810000" y="7096328"/>
              <a:ext cx="202018" cy="152400"/>
              <a:chOff x="1873165" y="6858000"/>
              <a:chExt cx="277940" cy="228600"/>
            </a:xfrm>
          </p:grpSpPr>
          <p:sp>
            <p:nvSpPr>
              <p:cNvPr id="680" name="Octagon 679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81" name="Oval 680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7" name="Group 676"/>
            <p:cNvGrpSpPr/>
            <p:nvPr/>
          </p:nvGrpSpPr>
          <p:grpSpPr>
            <a:xfrm>
              <a:off x="3994075" y="7067144"/>
              <a:ext cx="202018" cy="152400"/>
              <a:chOff x="1873165" y="6858000"/>
              <a:chExt cx="277940" cy="228600"/>
            </a:xfrm>
          </p:grpSpPr>
          <p:sp>
            <p:nvSpPr>
              <p:cNvPr id="678" name="Octagon 677"/>
              <p:cNvSpPr/>
              <p:nvPr/>
            </p:nvSpPr>
            <p:spPr>
              <a:xfrm>
                <a:off x="1873165" y="6858000"/>
                <a:ext cx="277940" cy="228600"/>
              </a:xfrm>
              <a:prstGeom prst="octagon">
                <a:avLst/>
              </a:prstGeom>
              <a:solidFill>
                <a:srgbClr val="FF6699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9" name="Oval 678"/>
              <p:cNvSpPr/>
              <p:nvPr/>
            </p:nvSpPr>
            <p:spPr>
              <a:xfrm>
                <a:off x="1965960" y="6918960"/>
                <a:ext cx="91440" cy="91440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33" name="TextBox 632"/>
          <p:cNvSpPr txBox="1"/>
          <p:nvPr/>
        </p:nvSpPr>
        <p:spPr>
          <a:xfrm>
            <a:off x="3598946" y="5420021"/>
            <a:ext cx="1003862" cy="37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 pitchFamily="34" charset="0"/>
                <a:cs typeface="Arial" pitchFamily="34" charset="0"/>
              </a:rPr>
              <a:t>Abnormal cell proliferation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34" name="Straight Connector 633"/>
          <p:cNvCxnSpPr/>
          <p:nvPr/>
        </p:nvCxnSpPr>
        <p:spPr>
          <a:xfrm>
            <a:off x="3252975" y="5615336"/>
            <a:ext cx="4270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5" name="Pie 634"/>
          <p:cNvSpPr/>
          <p:nvPr/>
        </p:nvSpPr>
        <p:spPr bwMode="auto">
          <a:xfrm>
            <a:off x="726085" y="6282807"/>
            <a:ext cx="330172" cy="320399"/>
          </a:xfrm>
          <a:prstGeom prst="pie">
            <a:avLst>
              <a:gd name="adj1" fmla="val 1133293"/>
              <a:gd name="adj2" fmla="val 20226957"/>
            </a:avLst>
          </a:prstGeom>
          <a:solidFill>
            <a:srgbClr val="DA3BFF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8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6" name="TextBox 635"/>
          <p:cNvSpPr txBox="1"/>
          <p:nvPr/>
        </p:nvSpPr>
        <p:spPr>
          <a:xfrm>
            <a:off x="1018574" y="6314656"/>
            <a:ext cx="737616" cy="22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RNA Pol I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7" name="Isosceles Triangle 636"/>
          <p:cNvSpPr/>
          <p:nvPr/>
        </p:nvSpPr>
        <p:spPr bwMode="auto">
          <a:xfrm>
            <a:off x="4278132" y="6262205"/>
            <a:ext cx="190053" cy="181997"/>
          </a:xfrm>
          <a:prstGeom prst="triangle">
            <a:avLst/>
          </a:prstGeom>
          <a:solidFill>
            <a:srgbClr val="FFFF00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38" name="Oval 637"/>
          <p:cNvSpPr/>
          <p:nvPr/>
        </p:nvSpPr>
        <p:spPr bwMode="auto">
          <a:xfrm>
            <a:off x="4468185" y="6313286"/>
            <a:ext cx="177111" cy="123301"/>
          </a:xfrm>
          <a:prstGeom prst="ellipse">
            <a:avLst/>
          </a:prstGeom>
          <a:solidFill>
            <a:srgbClr val="CC0000"/>
          </a:solidFill>
          <a:ln w="762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39" name="TextBox 638"/>
          <p:cNvSpPr txBox="1"/>
          <p:nvPr/>
        </p:nvSpPr>
        <p:spPr>
          <a:xfrm>
            <a:off x="4574308" y="6265030"/>
            <a:ext cx="95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 pitchFamily="34" charset="0"/>
                <a:cs typeface="Arial" pitchFamily="34" charset="0"/>
              </a:rPr>
              <a:t>Transcription factors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0" name="Moon 639"/>
          <p:cNvSpPr/>
          <p:nvPr/>
        </p:nvSpPr>
        <p:spPr>
          <a:xfrm>
            <a:off x="3073354" y="6288990"/>
            <a:ext cx="118321" cy="237640"/>
          </a:xfrm>
          <a:prstGeom prst="moon">
            <a:avLst>
              <a:gd name="adj" fmla="val 55694"/>
            </a:avLst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41" name="Moon 640"/>
          <p:cNvSpPr/>
          <p:nvPr/>
        </p:nvSpPr>
        <p:spPr>
          <a:xfrm flipH="1">
            <a:off x="3188699" y="6288990"/>
            <a:ext cx="120682" cy="237640"/>
          </a:xfrm>
          <a:prstGeom prst="moon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42" name="Oval 641"/>
          <p:cNvSpPr/>
          <p:nvPr/>
        </p:nvSpPr>
        <p:spPr>
          <a:xfrm>
            <a:off x="3139028" y="6288990"/>
            <a:ext cx="115251" cy="23764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43" name="TextBox 642"/>
          <p:cNvSpPr txBox="1"/>
          <p:nvPr/>
        </p:nvSpPr>
        <p:spPr>
          <a:xfrm>
            <a:off x="3250911" y="6306984"/>
            <a:ext cx="9557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 pitchFamily="34" charset="0"/>
                <a:cs typeface="Arial" pitchFamily="34" charset="0"/>
              </a:rPr>
              <a:t>Nucleosomes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4" name="Pie 643"/>
          <p:cNvSpPr/>
          <p:nvPr/>
        </p:nvSpPr>
        <p:spPr>
          <a:xfrm flipH="1" flipV="1">
            <a:off x="1866375" y="6263457"/>
            <a:ext cx="460802" cy="343145"/>
          </a:xfrm>
          <a:prstGeom prst="pie">
            <a:avLst/>
          </a:prstGeom>
          <a:solidFill>
            <a:srgbClr val="6FDB6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b="1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5" name="TextBox 644"/>
          <p:cNvSpPr txBox="1"/>
          <p:nvPr/>
        </p:nvSpPr>
        <p:spPr>
          <a:xfrm>
            <a:off x="2300998" y="6305831"/>
            <a:ext cx="8158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latin typeface="Arial" pitchFamily="34" charset="0"/>
                <a:cs typeface="Arial" pitchFamily="34" charset="0"/>
              </a:rPr>
              <a:t>Caspase-3</a:t>
            </a:r>
            <a:endParaRPr lang="en-US" sz="9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46" name="Rectangle 645"/>
          <p:cNvSpPr/>
          <p:nvPr/>
        </p:nvSpPr>
        <p:spPr>
          <a:xfrm>
            <a:off x="457200" y="6197996"/>
            <a:ext cx="5040888" cy="45704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3" name="Rectangle 892"/>
          <p:cNvSpPr/>
          <p:nvPr/>
        </p:nvSpPr>
        <p:spPr>
          <a:xfrm>
            <a:off x="5701952" y="1365895"/>
            <a:ext cx="35813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en-US" sz="1600" i="1" u="sng" dirty="0" err="1" smtClean="0">
                <a:latin typeface="Arial" pitchFamily="34" charset="0"/>
                <a:cs typeface="Arial" pitchFamily="34" charset="0"/>
              </a:rPr>
              <a:t>HBx</a:t>
            </a:r>
            <a:r>
              <a:rPr lang="en-US" sz="1600" i="1" u="sng" dirty="0" smtClean="0">
                <a:latin typeface="Arial" pitchFamily="34" charset="0"/>
                <a:cs typeface="Arial" pitchFamily="34" charset="0"/>
              </a:rPr>
              <a:t> microenvironment</a:t>
            </a:r>
          </a:p>
          <a:p>
            <a:pPr marL="457200" lvl="0" indent="-457200" algn="just">
              <a:buFont typeface="Courier New" panose="02070309020205020404" pitchFamily="49" charset="0"/>
              <a:buChar char="o"/>
            </a:pPr>
            <a:endParaRPr lang="en-US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Courier New" panose="02070309020205020404" pitchFamily="49" charset="0"/>
              <a:buChar char="o"/>
            </a:pPr>
            <a:r>
              <a:rPr lang="en-IN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1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1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UBF </a:t>
            </a:r>
            <a:r>
              <a:rPr lang="en-IN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expression</a:t>
            </a:r>
          </a:p>
          <a:p>
            <a:pPr marL="285750" lvl="0" indent="-285750" algn="just">
              <a:buFont typeface="Courier New" panose="02070309020205020404" pitchFamily="49" charset="0"/>
              <a:buChar char="o"/>
            </a:pPr>
            <a:endParaRPr lang="en-IN" sz="16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Courier New" panose="02070309020205020404" pitchFamily="49" charset="0"/>
              <a:buChar char="o"/>
            </a:pPr>
            <a:r>
              <a:rPr lang="en-IN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1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1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NPM stabilization</a:t>
            </a:r>
          </a:p>
          <a:p>
            <a:pPr marL="285750" lvl="0" indent="-285750" algn="just">
              <a:buFont typeface="Courier New" panose="02070309020205020404" pitchFamily="49" charset="0"/>
              <a:buChar char="o"/>
            </a:pPr>
            <a:endParaRPr lang="en-IN" sz="16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Courier New" panose="02070309020205020404" pitchFamily="49" charset="0"/>
              <a:buChar char="o"/>
            </a:pPr>
            <a:r>
              <a:rPr lang="en-IN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1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1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16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Nucleolar</a:t>
            </a:r>
            <a:r>
              <a:rPr lang="en-IN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transport of </a:t>
            </a:r>
            <a:r>
              <a:rPr lang="en-IN" sz="16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HBx</a:t>
            </a:r>
            <a:endParaRPr lang="en-IN" sz="1600" b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Courier New" panose="02070309020205020404" pitchFamily="49" charset="0"/>
              <a:buChar char="o"/>
            </a:pPr>
            <a:endParaRPr lang="en-IN" sz="16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Courier New" panose="02070309020205020404" pitchFamily="49" charset="0"/>
              <a:buChar char="o"/>
            </a:pPr>
            <a:r>
              <a:rPr lang="en-IN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1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1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rDNA transcription &amp; </a:t>
            </a:r>
          </a:p>
          <a:p>
            <a:pPr lvl="0" algn="just"/>
            <a:r>
              <a:rPr lang="en-IN" sz="16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IN" sz="16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cell proliferation</a:t>
            </a:r>
            <a:endParaRPr lang="en-US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endParaRPr lang="en-US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Courier New" panose="02070309020205020404" pitchFamily="49" charset="0"/>
              <a:buChar char="o"/>
            </a:pPr>
            <a:endParaRPr lang="en-US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en-US" sz="16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Conclusions:</a:t>
            </a:r>
          </a:p>
          <a:p>
            <a:pPr lvl="0" algn="just"/>
            <a:endParaRPr lang="en-US" sz="8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Engagement of Pol I machinery </a:t>
            </a:r>
          </a:p>
          <a:p>
            <a:pPr lvl="0" algn="just"/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by </a:t>
            </a:r>
            <a:r>
              <a:rPr lang="en-US" sz="16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HBx</a:t>
            </a:r>
            <a:r>
              <a:rPr lang="en-US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 novel mechanism of virus-induced oncogenesis.</a:t>
            </a:r>
          </a:p>
        </p:txBody>
      </p:sp>
      <p:sp>
        <p:nvSpPr>
          <p:cNvPr id="894" name="Text Box 10"/>
          <p:cNvSpPr txBox="1">
            <a:spLocks noChangeArrowheads="1"/>
          </p:cNvSpPr>
          <p:nvPr/>
        </p:nvSpPr>
        <p:spPr bwMode="auto">
          <a:xfrm>
            <a:off x="533400" y="300335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sz="2400" b="1" dirty="0" err="1" smtClean="0">
                <a:solidFill>
                  <a:srgbClr val="FF0000"/>
                </a:solidFill>
              </a:rPr>
              <a:t>Summary</a:t>
            </a:r>
            <a:r>
              <a:rPr lang="es-ES" sz="2400" b="1" dirty="0" smtClean="0">
                <a:solidFill>
                  <a:srgbClr val="0000CC"/>
                </a:solidFill>
              </a:rPr>
              <a:t>: </a:t>
            </a:r>
            <a:r>
              <a:rPr lang="es-ES" sz="2400" b="1" dirty="0" err="1" smtClean="0">
                <a:solidFill>
                  <a:srgbClr val="0000CC"/>
                </a:solidFill>
              </a:rPr>
              <a:t>HBx</a:t>
            </a:r>
            <a:r>
              <a:rPr lang="es-ES" sz="2400" b="1" dirty="0" smtClean="0">
                <a:solidFill>
                  <a:srgbClr val="0000CC"/>
                </a:solidFill>
              </a:rPr>
              <a:t>-UBF-NPM axis in HCC </a:t>
            </a:r>
            <a:endParaRPr lang="es-ES" sz="2400" b="1" dirty="0">
              <a:solidFill>
                <a:srgbClr val="0000CC"/>
              </a:solidFill>
            </a:endParaRPr>
          </a:p>
        </p:txBody>
      </p:sp>
      <p:sp>
        <p:nvSpPr>
          <p:cNvPr id="895" name="Line 12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96" name="Group 895"/>
          <p:cNvGrpSpPr/>
          <p:nvPr/>
        </p:nvGrpSpPr>
        <p:grpSpPr>
          <a:xfrm>
            <a:off x="685800" y="1346327"/>
            <a:ext cx="420765" cy="215444"/>
            <a:chOff x="5810810" y="957851"/>
            <a:chExt cx="420765" cy="198871"/>
          </a:xfrm>
        </p:grpSpPr>
        <p:sp>
          <p:nvSpPr>
            <p:cNvPr id="897" name="Oval 896"/>
            <p:cNvSpPr/>
            <p:nvPr/>
          </p:nvSpPr>
          <p:spPr>
            <a:xfrm>
              <a:off x="5834428" y="975235"/>
              <a:ext cx="334307" cy="169914"/>
            </a:xfrm>
            <a:prstGeom prst="ellipse">
              <a:avLst/>
            </a:prstGeom>
            <a:solidFill>
              <a:srgbClr val="FFFF4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8" name="TextBox 897"/>
            <p:cNvSpPr txBox="1"/>
            <p:nvPr/>
          </p:nvSpPr>
          <p:spPr>
            <a:xfrm>
              <a:off x="5810810" y="957851"/>
              <a:ext cx="420765" cy="198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>
                  <a:latin typeface="Arial" pitchFamily="34" charset="0"/>
                  <a:cs typeface="Arial" pitchFamily="34" charset="0"/>
                </a:rPr>
                <a:t>HBx</a:t>
              </a:r>
              <a:endParaRPr lang="en-US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899" name="Group 898"/>
          <p:cNvGrpSpPr/>
          <p:nvPr/>
        </p:nvGrpSpPr>
        <p:grpSpPr>
          <a:xfrm>
            <a:off x="977122" y="1537156"/>
            <a:ext cx="420765" cy="215444"/>
            <a:chOff x="5798935" y="969726"/>
            <a:chExt cx="420765" cy="198871"/>
          </a:xfrm>
        </p:grpSpPr>
        <p:sp>
          <p:nvSpPr>
            <p:cNvPr id="900" name="Oval 899"/>
            <p:cNvSpPr/>
            <p:nvPr/>
          </p:nvSpPr>
          <p:spPr>
            <a:xfrm>
              <a:off x="5834428" y="975235"/>
              <a:ext cx="334307" cy="169914"/>
            </a:xfrm>
            <a:prstGeom prst="ellipse">
              <a:avLst/>
            </a:prstGeom>
            <a:solidFill>
              <a:srgbClr val="FFFF4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1" name="TextBox 900"/>
            <p:cNvSpPr txBox="1"/>
            <p:nvPr/>
          </p:nvSpPr>
          <p:spPr>
            <a:xfrm>
              <a:off x="5798935" y="969726"/>
              <a:ext cx="420765" cy="198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>
                  <a:latin typeface="Arial" pitchFamily="34" charset="0"/>
                  <a:cs typeface="Arial" pitchFamily="34" charset="0"/>
                </a:rPr>
                <a:t>HBx</a:t>
              </a:r>
              <a:endParaRPr lang="en-US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785321" y="2086020"/>
            <a:ext cx="639582" cy="469272"/>
            <a:chOff x="2785321" y="2086020"/>
            <a:chExt cx="639582" cy="469272"/>
          </a:xfrm>
        </p:grpSpPr>
        <p:grpSp>
          <p:nvGrpSpPr>
            <p:cNvPr id="2" name="Group 1"/>
            <p:cNvGrpSpPr/>
            <p:nvPr/>
          </p:nvGrpSpPr>
          <p:grpSpPr>
            <a:xfrm>
              <a:off x="2785321" y="2086020"/>
              <a:ext cx="160041" cy="215444"/>
              <a:chOff x="2098979" y="1705818"/>
              <a:chExt cx="160041" cy="215444"/>
            </a:xfrm>
          </p:grpSpPr>
          <p:sp>
            <p:nvSpPr>
              <p:cNvPr id="814" name="Flowchart: Connector 813"/>
              <p:cNvSpPr/>
              <p:nvPr/>
            </p:nvSpPr>
            <p:spPr>
              <a:xfrm>
                <a:off x="2106281" y="1744144"/>
                <a:ext cx="152739" cy="129913"/>
              </a:xfrm>
              <a:prstGeom prst="flowChartConnector">
                <a:avLst/>
              </a:prstGeom>
              <a:solidFill>
                <a:srgbClr val="FF7C8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15" name="TextBox 814"/>
              <p:cNvSpPr txBox="1"/>
              <p:nvPr/>
            </p:nvSpPr>
            <p:spPr>
              <a:xfrm>
                <a:off x="2098979" y="1705818"/>
                <a:ext cx="1269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 smtClean="0">
                    <a:latin typeface="Arial" pitchFamily="34" charset="0"/>
                    <a:cs typeface="Arial" pitchFamily="34" charset="0"/>
                  </a:rPr>
                  <a:t>P</a:t>
                </a:r>
                <a:endParaRPr 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811" name="Straight Connector 810"/>
            <p:cNvCxnSpPr/>
            <p:nvPr/>
          </p:nvCxnSpPr>
          <p:spPr>
            <a:xfrm>
              <a:off x="2895009" y="2265921"/>
              <a:ext cx="70791" cy="10706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6" name="Group 805"/>
            <p:cNvGrpSpPr/>
            <p:nvPr/>
          </p:nvGrpSpPr>
          <p:grpSpPr>
            <a:xfrm>
              <a:off x="3004138" y="2152339"/>
              <a:ext cx="420765" cy="215444"/>
              <a:chOff x="5810810" y="957851"/>
              <a:chExt cx="420765" cy="198871"/>
            </a:xfrm>
          </p:grpSpPr>
          <p:sp>
            <p:nvSpPr>
              <p:cNvPr id="807" name="Oval 806"/>
              <p:cNvSpPr/>
              <p:nvPr/>
            </p:nvSpPr>
            <p:spPr>
              <a:xfrm>
                <a:off x="5834428" y="975235"/>
                <a:ext cx="334307" cy="169914"/>
              </a:xfrm>
              <a:prstGeom prst="ellipse">
                <a:avLst/>
              </a:prstGeom>
              <a:solidFill>
                <a:srgbClr val="FFFF4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08" name="TextBox 807"/>
              <p:cNvSpPr txBox="1"/>
              <p:nvPr/>
            </p:nvSpPr>
            <p:spPr>
              <a:xfrm>
                <a:off x="5810810" y="957851"/>
                <a:ext cx="420765" cy="19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 smtClean="0">
                    <a:latin typeface="Arial" pitchFamily="34" charset="0"/>
                    <a:cs typeface="Arial" pitchFamily="34" charset="0"/>
                  </a:rPr>
                  <a:t>HBx</a:t>
                </a:r>
                <a:endParaRPr 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902" name="TextBox 901"/>
            <p:cNvSpPr txBox="1"/>
            <p:nvPr/>
          </p:nvSpPr>
          <p:spPr>
            <a:xfrm>
              <a:off x="2930148" y="2339848"/>
              <a:ext cx="425013" cy="215444"/>
            </a:xfrm>
            <a:prstGeom prst="rect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>
                  <a:latin typeface="Arial" pitchFamily="34" charset="0"/>
                  <a:cs typeface="Arial" pitchFamily="34" charset="0"/>
                </a:rPr>
                <a:t>NPM</a:t>
              </a:r>
              <a:endParaRPr lang="en-US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3" name="Group 902"/>
          <p:cNvGrpSpPr/>
          <p:nvPr/>
        </p:nvGrpSpPr>
        <p:grpSpPr>
          <a:xfrm>
            <a:off x="2835929" y="2835699"/>
            <a:ext cx="639582" cy="469272"/>
            <a:chOff x="2785321" y="2086020"/>
            <a:chExt cx="639582" cy="469272"/>
          </a:xfrm>
        </p:grpSpPr>
        <p:grpSp>
          <p:nvGrpSpPr>
            <p:cNvPr id="904" name="Group 903"/>
            <p:cNvGrpSpPr/>
            <p:nvPr/>
          </p:nvGrpSpPr>
          <p:grpSpPr>
            <a:xfrm>
              <a:off x="2785321" y="2086020"/>
              <a:ext cx="160041" cy="215444"/>
              <a:chOff x="2098979" y="1705818"/>
              <a:chExt cx="160041" cy="215444"/>
            </a:xfrm>
          </p:grpSpPr>
          <p:sp>
            <p:nvSpPr>
              <p:cNvPr id="910" name="Flowchart: Connector 909"/>
              <p:cNvSpPr/>
              <p:nvPr/>
            </p:nvSpPr>
            <p:spPr>
              <a:xfrm>
                <a:off x="2106281" y="1744144"/>
                <a:ext cx="152739" cy="129913"/>
              </a:xfrm>
              <a:prstGeom prst="flowChartConnector">
                <a:avLst/>
              </a:prstGeom>
              <a:solidFill>
                <a:srgbClr val="FF7C8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11" name="TextBox 910"/>
              <p:cNvSpPr txBox="1"/>
              <p:nvPr/>
            </p:nvSpPr>
            <p:spPr>
              <a:xfrm>
                <a:off x="2098979" y="1705818"/>
                <a:ext cx="12690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 smtClean="0">
                    <a:latin typeface="Arial" pitchFamily="34" charset="0"/>
                    <a:cs typeface="Arial" pitchFamily="34" charset="0"/>
                  </a:rPr>
                  <a:t>P</a:t>
                </a:r>
                <a:endParaRPr 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905" name="Straight Connector 904"/>
            <p:cNvCxnSpPr/>
            <p:nvPr/>
          </p:nvCxnSpPr>
          <p:spPr>
            <a:xfrm>
              <a:off x="2895009" y="2265921"/>
              <a:ext cx="70791" cy="10706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6" name="Group 905"/>
            <p:cNvGrpSpPr/>
            <p:nvPr/>
          </p:nvGrpSpPr>
          <p:grpSpPr>
            <a:xfrm>
              <a:off x="3004138" y="2152339"/>
              <a:ext cx="420765" cy="215444"/>
              <a:chOff x="5810810" y="957851"/>
              <a:chExt cx="420765" cy="198871"/>
            </a:xfrm>
          </p:grpSpPr>
          <p:sp>
            <p:nvSpPr>
              <p:cNvPr id="908" name="Oval 907"/>
              <p:cNvSpPr/>
              <p:nvPr/>
            </p:nvSpPr>
            <p:spPr>
              <a:xfrm>
                <a:off x="5834428" y="975235"/>
                <a:ext cx="334307" cy="169914"/>
              </a:xfrm>
              <a:prstGeom prst="ellipse">
                <a:avLst/>
              </a:prstGeom>
              <a:solidFill>
                <a:srgbClr val="FFFF4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09" name="TextBox 908"/>
              <p:cNvSpPr txBox="1"/>
              <p:nvPr/>
            </p:nvSpPr>
            <p:spPr>
              <a:xfrm>
                <a:off x="5810810" y="957851"/>
                <a:ext cx="420765" cy="198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 smtClean="0">
                    <a:latin typeface="Arial" pitchFamily="34" charset="0"/>
                    <a:cs typeface="Arial" pitchFamily="34" charset="0"/>
                  </a:rPr>
                  <a:t>HBx</a:t>
                </a:r>
                <a:endParaRPr lang="en-US" sz="8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907" name="TextBox 906"/>
            <p:cNvSpPr txBox="1"/>
            <p:nvPr/>
          </p:nvSpPr>
          <p:spPr>
            <a:xfrm>
              <a:off x="2930148" y="2339848"/>
              <a:ext cx="425013" cy="215444"/>
            </a:xfrm>
            <a:prstGeom prst="rect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>
                  <a:latin typeface="Arial" pitchFamily="34" charset="0"/>
                  <a:cs typeface="Arial" pitchFamily="34" charset="0"/>
                </a:rPr>
                <a:t>NPM</a:t>
              </a:r>
              <a:endParaRPr lang="en-US" sz="800" b="1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4" name="Straight Arrow Connector 13"/>
          <p:cNvCxnSpPr/>
          <p:nvPr/>
        </p:nvCxnSpPr>
        <p:spPr>
          <a:xfrm>
            <a:off x="1752600" y="1567355"/>
            <a:ext cx="994602" cy="278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25981" y="1837787"/>
            <a:ext cx="48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cdk2</a:t>
            </a:r>
            <a:endParaRPr lang="en-US" sz="1200" b="1" dirty="0"/>
          </a:p>
        </p:txBody>
      </p:sp>
      <p:cxnSp>
        <p:nvCxnSpPr>
          <p:cNvPr id="912" name="Straight Arrow Connector 911"/>
          <p:cNvCxnSpPr/>
          <p:nvPr/>
        </p:nvCxnSpPr>
        <p:spPr>
          <a:xfrm>
            <a:off x="1321059" y="1816616"/>
            <a:ext cx="251852" cy="2623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15732" y="2074065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12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12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1200" b="1" dirty="0" smtClean="0">
                <a:latin typeface="Arial" pitchFamily="34" charset="0"/>
                <a:cs typeface="Arial" pitchFamily="34" charset="0"/>
              </a:rPr>
              <a:t>UBF expression </a:t>
            </a:r>
            <a:endParaRPr lang="en-US" sz="1200" dirty="0"/>
          </a:p>
        </p:txBody>
      </p:sp>
      <p:cxnSp>
        <p:nvCxnSpPr>
          <p:cNvPr id="913" name="Straight Arrow Connector 912"/>
          <p:cNvCxnSpPr/>
          <p:nvPr/>
        </p:nvCxnSpPr>
        <p:spPr>
          <a:xfrm>
            <a:off x="1862288" y="2355246"/>
            <a:ext cx="28731" cy="79628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4" name="Straight Arrow Connector 913"/>
          <p:cNvCxnSpPr/>
          <p:nvPr/>
        </p:nvCxnSpPr>
        <p:spPr>
          <a:xfrm>
            <a:off x="3022064" y="2589672"/>
            <a:ext cx="0" cy="3077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806869" y="1311899"/>
            <a:ext cx="9380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</a:t>
            </a:r>
            <a:r>
              <a:rPr lang="en-IN" sz="12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  <a:sym typeface="Wingdings 3" panose="05040102010807070707" pitchFamily="18" charset="2"/>
              </a:rPr>
              <a:t> </a:t>
            </a:r>
            <a:r>
              <a:rPr lang="en-IN" sz="12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1200" b="1" dirty="0" smtClean="0">
                <a:latin typeface="Arial" pitchFamily="34" charset="0"/>
                <a:cs typeface="Arial" pitchFamily="34" charset="0"/>
              </a:rPr>
              <a:t>stability</a:t>
            </a:r>
            <a:endParaRPr lang="en-US" sz="1200" dirty="0"/>
          </a:p>
        </p:txBody>
      </p:sp>
      <p:cxnSp>
        <p:nvCxnSpPr>
          <p:cNvPr id="916" name="Straight Arrow Connector 915"/>
          <p:cNvCxnSpPr/>
          <p:nvPr/>
        </p:nvCxnSpPr>
        <p:spPr>
          <a:xfrm>
            <a:off x="1531062" y="1782132"/>
            <a:ext cx="1194952" cy="55771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25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CG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4" y="544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385848" y="697562"/>
            <a:ext cx="4624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b="1" dirty="0" smtClean="0">
                <a:solidFill>
                  <a:srgbClr val="C00000"/>
                </a:solidFill>
                <a:latin typeface="Tekton Pro Ext" pitchFamily="34" charset="0"/>
                <a:cs typeface="Times New Roman" pitchFamily="18" charset="0"/>
              </a:rPr>
              <a:t>Acknowledgements</a:t>
            </a:r>
            <a:endParaRPr lang="en-US" sz="3200" dirty="0">
              <a:solidFill>
                <a:srgbClr val="C00000"/>
              </a:solidFill>
              <a:latin typeface="Tekton Pro Ext" pitchFamily="34" charset="0"/>
              <a:cs typeface="Times New Roman" pitchFamily="18" charset="0"/>
            </a:endParaRPr>
          </a:p>
        </p:txBody>
      </p:sp>
      <p:pic>
        <p:nvPicPr>
          <p:cNvPr id="11" name="Picture 15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2" t="9471" r="23026" b="46941"/>
          <a:stretch>
            <a:fillRect/>
          </a:stretch>
        </p:blipFill>
        <p:spPr bwMode="auto">
          <a:xfrm>
            <a:off x="7063947" y="3709245"/>
            <a:ext cx="1555698" cy="173035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100108" y="5439598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Richa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Ahuja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60919" y="3088865"/>
            <a:ext cx="1953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Pallavi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Rajput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18053" y="5115694"/>
            <a:ext cx="12049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b="1" i="1" u="sng" dirty="0">
                <a:solidFill>
                  <a:srgbClr val="0000CC"/>
                </a:solidFill>
              </a:rPr>
              <a:t>Funding</a:t>
            </a:r>
            <a:r>
              <a:rPr lang="en-US" b="1" i="1" dirty="0">
                <a:solidFill>
                  <a:srgbClr val="0000CC"/>
                </a:solidFill>
              </a:rPr>
              <a:t>: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53991" y="5543802"/>
            <a:ext cx="5928226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sz="1400" b="1" dirty="0">
                <a:solidFill>
                  <a:srgbClr val="C00000"/>
                </a:solidFill>
              </a:rPr>
              <a:t>ICGEB</a:t>
            </a:r>
            <a:r>
              <a:rPr lang="en-US" sz="1400" b="1" dirty="0"/>
              <a:t> </a:t>
            </a:r>
            <a:r>
              <a:rPr lang="en-US" sz="1400" b="1" dirty="0" smtClean="0"/>
              <a:t>– Core </a:t>
            </a:r>
            <a:r>
              <a:rPr lang="en-US" sz="1400" b="1" dirty="0"/>
              <a:t>grant</a:t>
            </a:r>
          </a:p>
          <a:p>
            <a:pPr eaLnBrk="1" hangingPunct="1">
              <a:lnSpc>
                <a:spcPct val="150000"/>
              </a:lnSpc>
            </a:pPr>
            <a:r>
              <a:rPr lang="en-US" sz="1400" b="1" dirty="0" smtClean="0">
                <a:solidFill>
                  <a:srgbClr val="C00000"/>
                </a:solidFill>
              </a:rPr>
              <a:t>CSIR</a:t>
            </a:r>
            <a:r>
              <a:rPr lang="en-US" sz="1400" b="1" dirty="0" smtClean="0">
                <a:solidFill>
                  <a:srgbClr val="FF0066"/>
                </a:solidFill>
              </a:rPr>
              <a:t> </a:t>
            </a:r>
            <a:r>
              <a:rPr lang="en-US" sz="1400" b="1" dirty="0" smtClean="0"/>
              <a:t>- (Council </a:t>
            </a:r>
            <a:r>
              <a:rPr lang="en-US" sz="1400" b="1" dirty="0"/>
              <a:t>of Scientific and Industrial Research, Govt. of </a:t>
            </a:r>
            <a:r>
              <a:rPr lang="en-US" sz="1400" b="1" dirty="0" smtClean="0"/>
              <a:t>India)</a:t>
            </a:r>
            <a:endParaRPr lang="en-US" sz="1400" b="1" dirty="0"/>
          </a:p>
          <a:p>
            <a:pPr eaLnBrk="1" hangingPunct="1">
              <a:lnSpc>
                <a:spcPct val="150000"/>
              </a:lnSpc>
            </a:pPr>
            <a:r>
              <a:rPr lang="en-US" sz="1400" b="1" dirty="0" smtClean="0">
                <a:solidFill>
                  <a:srgbClr val="C00000"/>
                </a:solidFill>
              </a:rPr>
              <a:t>DBT</a:t>
            </a:r>
            <a:r>
              <a:rPr lang="en-US" sz="1400" b="1" dirty="0" smtClean="0">
                <a:solidFill>
                  <a:srgbClr val="FF0066"/>
                </a:solidFill>
              </a:rPr>
              <a:t> </a:t>
            </a:r>
            <a:r>
              <a:rPr lang="en-US" sz="1400" b="1" dirty="0" smtClean="0"/>
              <a:t>(Department </a:t>
            </a:r>
            <a:r>
              <a:rPr lang="en-US" sz="1400" b="1" dirty="0"/>
              <a:t>of </a:t>
            </a:r>
            <a:r>
              <a:rPr lang="en-US" sz="1400" b="1" dirty="0" smtClean="0"/>
              <a:t>Biotechnology,  </a:t>
            </a:r>
            <a:r>
              <a:rPr lang="en-US" sz="1400" b="1" dirty="0"/>
              <a:t>Govt. of </a:t>
            </a:r>
            <a:r>
              <a:rPr lang="en-US" sz="1400" b="1" dirty="0" smtClean="0"/>
              <a:t>India)</a:t>
            </a:r>
            <a:endParaRPr lang="en-US" sz="1400" b="1" dirty="0"/>
          </a:p>
        </p:txBody>
      </p:sp>
      <p:pic>
        <p:nvPicPr>
          <p:cNvPr id="1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1" y="220225"/>
            <a:ext cx="981357" cy="113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 cstate="print"/>
          <a:srcRect l="6250"/>
          <a:stretch>
            <a:fillRect/>
          </a:stretch>
        </p:blipFill>
        <p:spPr bwMode="auto">
          <a:xfrm>
            <a:off x="7066124" y="1327300"/>
            <a:ext cx="1553521" cy="177799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578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6" y="0"/>
            <a:ext cx="915625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77611" y="5200471"/>
            <a:ext cx="43327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FF00"/>
                </a:solidFill>
                <a:latin typeface="Lucida Handwriting" panose="03010101010101010101" pitchFamily="66" charset="0"/>
              </a:rPr>
              <a:t>Thank you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Wildflower Hall, Shimla, India</a:t>
            </a:r>
            <a:endParaRPr lang="en-US" sz="2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65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2705</TotalTime>
  <Words>921</Words>
  <Application>Microsoft Office PowerPoint</Application>
  <PresentationFormat>On-screen Show (4:3)</PresentationFormat>
  <Paragraphs>363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Arial</vt:lpstr>
      <vt:lpstr>Calibri</vt:lpstr>
      <vt:lpstr>Courier New</vt:lpstr>
      <vt:lpstr>Lucida Handwriting</vt:lpstr>
      <vt:lpstr>ＭＳ Ｐゴシック</vt:lpstr>
      <vt:lpstr>Rockwell</vt:lpstr>
      <vt:lpstr>Symbol</vt:lpstr>
      <vt:lpstr>Tekton Pro Ext</vt:lpstr>
      <vt:lpstr>Times New Roman</vt:lpstr>
      <vt:lpstr>Verdana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 ahuja</dc:creator>
  <cp:lastModifiedBy>Vijay Kumar</cp:lastModifiedBy>
  <cp:revision>211</cp:revision>
  <cp:lastPrinted>2015-03-28T12:39:32Z</cp:lastPrinted>
  <dcterms:created xsi:type="dcterms:W3CDTF">2014-11-13T07:50:23Z</dcterms:created>
  <dcterms:modified xsi:type="dcterms:W3CDTF">2015-12-07T02:54:47Z</dcterms:modified>
</cp:coreProperties>
</file>