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saveSubsetFonts="1">
  <p:sldMasterIdLst>
    <p:sldMasterId id="2147483660" r:id="rId1"/>
  </p:sldMasterIdLst>
  <p:notesMasterIdLst>
    <p:notesMasterId r:id="rId24"/>
  </p:notes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79" r:id="rId9"/>
    <p:sldId id="280" r:id="rId10"/>
    <p:sldId id="264" r:id="rId11"/>
    <p:sldId id="265" r:id="rId12"/>
    <p:sldId id="284" r:id="rId13"/>
    <p:sldId id="283" r:id="rId14"/>
    <p:sldId id="267" r:id="rId15"/>
    <p:sldId id="268" r:id="rId16"/>
    <p:sldId id="269" r:id="rId17"/>
    <p:sldId id="270" r:id="rId18"/>
    <p:sldId id="271" r:id="rId19"/>
    <p:sldId id="285" r:id="rId20"/>
    <p:sldId id="275" r:id="rId21"/>
    <p:sldId id="286" r:id="rId22"/>
    <p:sldId id="287" r:id="rId23"/>
  </p:sldIdLst>
  <p:sldSz cx="9144000" cy="6858000" type="screen4x3"/>
  <p:notesSz cx="6858000" cy="9144000"/>
  <p:embeddedFontLst>
    <p:embeddedFont>
      <p:font typeface="Calibri" pitchFamily="34" charset="0"/>
      <p:regular r:id="rId25"/>
      <p:bold r:id="rId26"/>
      <p:italic r:id="rId27"/>
      <p:boldItalic r:id="rId28"/>
    </p:embeddedFont>
    <p:embeddedFont>
      <p:font typeface="Century Schoolbook" pitchFamily="18" charset="0"/>
      <p:regular r:id="rId29"/>
      <p:bold r:id="rId30"/>
      <p:italic r:id="rId31"/>
      <p:boldItalic r:id="rId32"/>
    </p:embeddedFont>
    <p:embeddedFont>
      <p:font typeface="Ebrima" pitchFamily="2" charset="0"/>
      <p:regular r:id="rId33"/>
      <p:bold r:id="rId3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10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33" Type="http://schemas.openxmlformats.org/officeDocument/2006/relationships/font" Target="fonts/font9.fntdata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32" Type="http://schemas.openxmlformats.org/officeDocument/2006/relationships/font" Target="fonts/font8.fntdata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4.fntdata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3.fntdata"/><Relationship Id="rId30" Type="http://schemas.openxmlformats.org/officeDocument/2006/relationships/font" Target="fonts/font6.fntdata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D65721-781B-401D-AE3F-C228DCD0F1D9}" type="datetimeFigureOut">
              <a:rPr lang="en-US" smtClean="0"/>
              <a:pPr/>
              <a:t>3/14/2015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F6D7A7-4CCA-4C66-A63A-72697DA0BAA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99760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1. Above glass transition temperature, lipids are in the fluid state. Therefore,</a:t>
            </a:r>
            <a:r>
              <a:rPr lang="en-US" baseline="0" dirty="0" smtClean="0"/>
              <a:t> they can move around and self assemble.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F6D7A7-4CCA-4C66-A63A-72697DA0BAA6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93643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Different volumes of precipitating agents were added and incubated for different time periods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F6D7A7-4CCA-4C66-A63A-72697DA0BAA6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96259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68E6E01-0D73-4B79-945D-B489D6A03F99}" type="datetime1">
              <a:rPr lang="en-US" smtClean="0"/>
              <a:pPr/>
              <a:t>3/14/2015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10BE6E9-1EC3-4D5F-A3BF-30086102E17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557946C-2230-4DDF-A1F8-045A0FD4E657}" type="datetime1">
              <a:rPr lang="en-US" smtClean="0"/>
              <a:pPr/>
              <a:t>3/14/2015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10BE6E9-1EC3-4D5F-A3BF-30086102E17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9A41F6-1B89-4BC3-AFA7-636E2DD82BE3}" type="datetime1">
              <a:rPr lang="en-US" smtClean="0"/>
              <a:pPr/>
              <a:t>3/14/2015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10BE6E9-1EC3-4D5F-A3BF-30086102E17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0FCF97A-2829-43CE-876F-CBA009D457EC}" type="datetime1">
              <a:rPr lang="en-US" smtClean="0"/>
              <a:pPr/>
              <a:t>3/14/2015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10BE6E9-1EC3-4D5F-A3BF-30086102E17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0BD1EC-F2CE-44CF-94F4-05D61F8800B0}" type="datetime1">
              <a:rPr lang="en-US" smtClean="0"/>
              <a:pPr/>
              <a:t>3/14/2015</a:t>
            </a:fld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10BE6E9-1EC3-4D5F-A3BF-30086102E17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8D36904-1C18-4652-ABEF-F48A78E3420D}" type="datetime1">
              <a:rPr lang="en-US" smtClean="0"/>
              <a:pPr/>
              <a:t>3/14/2015</a:t>
            </a:fld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10BE6E9-1EC3-4D5F-A3BF-30086102E17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6520390-363A-416C-AC52-5F0D4AADF2C1}" type="datetime1">
              <a:rPr lang="en-US" smtClean="0"/>
              <a:pPr/>
              <a:t>3/14/2015</a:t>
            </a:fld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10BE6E9-1EC3-4D5F-A3BF-30086102E17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2B688CC-AE18-4AB1-B660-51A6995A80E2}" type="datetime1">
              <a:rPr lang="en-US" smtClean="0"/>
              <a:pPr/>
              <a:t>3/14/2015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10BE6E9-1EC3-4D5F-A3BF-30086102E17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57B34A4-C1A5-463A-BFB4-B3475F8822EF}" type="datetime1">
              <a:rPr lang="en-US" smtClean="0"/>
              <a:pPr/>
              <a:t>3/14/2015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10BE6E9-1EC3-4D5F-A3BF-30086102E17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237085D-0DD8-4D92-BED5-83C0E293F9ED}" type="datetime1">
              <a:rPr lang="en-US" smtClean="0"/>
              <a:pPr/>
              <a:t>3/14/2015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10BE6E9-1EC3-4D5F-A3BF-30086102E17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47E7FD9-34AD-4EC8-A6D4-873058A75985}" type="datetime1">
              <a:rPr lang="en-US" smtClean="0"/>
              <a:pPr/>
              <a:t>3/14/2015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10BE6E9-1EC3-4D5F-A3BF-30086102E17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C0BE5EF-2C21-4C0B-ADE9-82AC6385AF53}" type="datetime1">
              <a:rPr lang="en-US" smtClean="0"/>
              <a:pPr/>
              <a:t>3/14/2015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10BE6E9-1EC3-4D5F-A3BF-30086102E17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CC"/>
            </a:gs>
            <a:gs pos="100000">
              <a:schemeClr val="tx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 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ClrTx/>
              <a:buSzTx/>
              <a:buFontTx/>
              <a:buNone/>
              <a:defRPr sz="1400"/>
            </a:lvl1pPr>
          </a:lstStyle>
          <a:p>
            <a:fld id="{BAE9736F-F636-4E8F-BB1B-A5DE1D5B61D3}" type="datetime1">
              <a:rPr lang="en-US" smtClean="0"/>
              <a:pPr/>
              <a:t>3/14/2015</a:t>
            </a:fld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590800" y="6245225"/>
            <a:ext cx="3962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buClrTx/>
              <a:buSzTx/>
              <a:buFontTx/>
              <a:buNone/>
              <a:defRPr sz="1400" i="1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ClrTx/>
              <a:buSzTx/>
              <a:buFontTx/>
              <a:buNone/>
              <a:defRPr sz="1400" baseline="0">
                <a:solidFill>
                  <a:schemeClr val="bg1"/>
                </a:solidFill>
              </a:defRPr>
            </a:lvl1pPr>
          </a:lstStyle>
          <a:p>
            <a:fld id="{710BE6E9-1EC3-4D5F-A3BF-30086102E17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FFFF00"/>
        </a:buClr>
        <a:buChar char="•"/>
        <a:defRPr sz="28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Ø"/>
        <a:defRPr sz="2400">
          <a:solidFill>
            <a:schemeClr val="bg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FFFF99"/>
        </a:buClr>
        <a:buChar char="•"/>
        <a:defRPr sz="2000">
          <a:solidFill>
            <a:schemeClr val="bg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FFFFCC"/>
        </a:buClr>
        <a:buFont typeface="Wingdings" pitchFamily="2" charset="2"/>
        <a:buChar char="§"/>
        <a:defRPr sz="1800">
          <a:solidFill>
            <a:schemeClr val="bg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buFont typeface="Times New Roman" pitchFamily="18" charset="0"/>
        <a:buChar char="-"/>
        <a:defRPr sz="1800">
          <a:solidFill>
            <a:schemeClr val="bg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buFont typeface="Times New Roman" pitchFamily="18" charset="0"/>
        <a:buChar char="-"/>
        <a:defRPr sz="2000">
          <a:solidFill>
            <a:schemeClr val="bg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buFont typeface="Times New Roman" pitchFamily="18" charset="0"/>
        <a:buChar char="-"/>
        <a:defRPr sz="2000">
          <a:solidFill>
            <a:schemeClr val="bg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buFont typeface="Times New Roman" pitchFamily="18" charset="0"/>
        <a:buChar char="-"/>
        <a:defRPr sz="2000">
          <a:solidFill>
            <a:schemeClr val="bg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buFont typeface="Times New Roman" pitchFamily="18" charset="0"/>
        <a:buChar char="-"/>
        <a:defRPr sz="2000">
          <a:solidFill>
            <a:schemeClr val="bg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1295400" y="434975"/>
            <a:ext cx="7772400" cy="1470025"/>
          </a:xfrm>
        </p:spPr>
        <p:txBody>
          <a:bodyPr/>
          <a:lstStyle/>
          <a:p>
            <a:r>
              <a:rPr lang="en-US" sz="3600" b="1" dirty="0">
                <a:ea typeface="Ebrima" pitchFamily="2" charset="0"/>
                <a:cs typeface="Ebrima" pitchFamily="2" charset="0"/>
              </a:rPr>
              <a:t>A Novel and Simple Technique for Separation of Liposomes from Unloaded Drug Molecules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685800" y="2438400"/>
            <a:ext cx="7772400" cy="3962400"/>
          </a:xfrm>
        </p:spPr>
        <p:txBody>
          <a:bodyPr/>
          <a:lstStyle/>
          <a:p>
            <a:r>
              <a:rPr lang="en-US" dirty="0" err="1" smtClean="0">
                <a:solidFill>
                  <a:srgbClr val="FFFF00"/>
                </a:solidFill>
                <a:latin typeface="+mj-lt"/>
                <a:ea typeface="Ebrima" pitchFamily="2" charset="0"/>
                <a:cs typeface="Ebrima" pitchFamily="2" charset="0"/>
              </a:rPr>
              <a:t>Naagarajan</a:t>
            </a:r>
            <a:r>
              <a:rPr lang="en-US" dirty="0" smtClean="0">
                <a:solidFill>
                  <a:srgbClr val="FFFF00"/>
                </a:solidFill>
                <a:latin typeface="+mj-lt"/>
                <a:ea typeface="Ebrima" pitchFamily="2" charset="0"/>
                <a:cs typeface="Ebrima" pitchFamily="2" charset="0"/>
              </a:rPr>
              <a:t> Narayanan</a:t>
            </a:r>
          </a:p>
          <a:p>
            <a:r>
              <a:rPr lang="en-US" dirty="0" err="1" smtClean="0">
                <a:solidFill>
                  <a:srgbClr val="FFFF00"/>
                </a:solidFill>
                <a:latin typeface="+mj-lt"/>
                <a:ea typeface="Ebrima" pitchFamily="2" charset="0"/>
                <a:cs typeface="Ebrima" pitchFamily="2" charset="0"/>
              </a:rPr>
              <a:t>Vignesh</a:t>
            </a:r>
            <a:r>
              <a:rPr lang="en-US" dirty="0" smtClean="0">
                <a:solidFill>
                  <a:srgbClr val="FFFF00"/>
                </a:solidFill>
                <a:latin typeface="+mj-lt"/>
                <a:ea typeface="Ebrima" pitchFamily="2" charset="0"/>
                <a:cs typeface="Ebrima" pitchFamily="2" charset="0"/>
              </a:rPr>
              <a:t> </a:t>
            </a:r>
            <a:r>
              <a:rPr lang="en-US" dirty="0" err="1" smtClean="0">
                <a:solidFill>
                  <a:srgbClr val="FFFF00"/>
                </a:solidFill>
                <a:latin typeface="+mj-lt"/>
                <a:ea typeface="Ebrima" pitchFamily="2" charset="0"/>
                <a:cs typeface="Ebrima" pitchFamily="2" charset="0"/>
              </a:rPr>
              <a:t>Muthuvijayan</a:t>
            </a:r>
            <a:r>
              <a:rPr lang="en-US" dirty="0" smtClean="0">
                <a:solidFill>
                  <a:srgbClr val="FFFF00"/>
                </a:solidFill>
                <a:latin typeface="+mj-lt"/>
                <a:ea typeface="Ebrima" pitchFamily="2" charset="0"/>
                <a:cs typeface="Ebrima" pitchFamily="2" charset="0"/>
              </a:rPr>
              <a:t>*</a:t>
            </a:r>
          </a:p>
          <a:p>
            <a:r>
              <a:rPr lang="en-US" sz="2100" dirty="0" smtClean="0">
                <a:latin typeface="+mj-lt"/>
                <a:ea typeface="Ebrima" pitchFamily="2" charset="0"/>
                <a:cs typeface="Ebrima" pitchFamily="2" charset="0"/>
              </a:rPr>
              <a:t>Department of Biotechnology</a:t>
            </a:r>
          </a:p>
          <a:p>
            <a:r>
              <a:rPr lang="en-US" sz="2100" dirty="0" err="1" smtClean="0">
                <a:latin typeface="+mj-lt"/>
                <a:ea typeface="Ebrima" pitchFamily="2" charset="0"/>
                <a:cs typeface="Ebrima" pitchFamily="2" charset="0"/>
              </a:rPr>
              <a:t>Bhupat</a:t>
            </a:r>
            <a:r>
              <a:rPr lang="en-US" sz="2100" dirty="0" smtClean="0">
                <a:latin typeface="+mj-lt"/>
                <a:ea typeface="Ebrima" pitchFamily="2" charset="0"/>
                <a:cs typeface="Ebrima" pitchFamily="2" charset="0"/>
              </a:rPr>
              <a:t> and </a:t>
            </a:r>
            <a:r>
              <a:rPr lang="en-US" sz="2100" dirty="0" err="1" smtClean="0">
                <a:latin typeface="+mj-lt"/>
                <a:ea typeface="Ebrima" pitchFamily="2" charset="0"/>
                <a:cs typeface="Ebrima" pitchFamily="2" charset="0"/>
              </a:rPr>
              <a:t>Jyoti</a:t>
            </a:r>
            <a:r>
              <a:rPr lang="en-US" sz="2100" dirty="0" smtClean="0">
                <a:latin typeface="+mj-lt"/>
                <a:ea typeface="Ebrima" pitchFamily="2" charset="0"/>
                <a:cs typeface="Ebrima" pitchFamily="2" charset="0"/>
              </a:rPr>
              <a:t> Mehta School of Biosciences</a:t>
            </a:r>
          </a:p>
          <a:p>
            <a:r>
              <a:rPr lang="en-US" sz="2100" dirty="0" smtClean="0">
                <a:latin typeface="+mj-lt"/>
                <a:ea typeface="Ebrima" pitchFamily="2" charset="0"/>
                <a:cs typeface="Ebrima" pitchFamily="2" charset="0"/>
              </a:rPr>
              <a:t>Indian Institute of Technology Madras</a:t>
            </a:r>
          </a:p>
          <a:p>
            <a:r>
              <a:rPr lang="en-US" sz="2100" dirty="0" smtClean="0">
                <a:latin typeface="+mj-lt"/>
                <a:ea typeface="Ebrima" pitchFamily="2" charset="0"/>
                <a:cs typeface="Ebrima" pitchFamily="2" charset="0"/>
              </a:rPr>
              <a:t>Chennai 600 036, India</a:t>
            </a:r>
          </a:p>
          <a:p>
            <a:endParaRPr lang="en-US" sz="2400" dirty="0" smtClean="0">
              <a:latin typeface="+mj-lt"/>
              <a:ea typeface="Ebrima" pitchFamily="2" charset="0"/>
              <a:cs typeface="Ebrima" pitchFamily="2" charset="0"/>
            </a:endParaRPr>
          </a:p>
          <a:p>
            <a:r>
              <a:rPr lang="en-US" sz="2100" i="1" dirty="0">
                <a:latin typeface="+mj-lt"/>
                <a:ea typeface="Ebrima" pitchFamily="2" charset="0"/>
                <a:cs typeface="Ebrima" pitchFamily="2" charset="0"/>
              </a:rPr>
              <a:t>5th International Conference and Exhibition on Pharmaceutics &amp; Novel Drug Delivery Systems</a:t>
            </a:r>
          </a:p>
          <a:p>
            <a:endParaRPr lang="en-US" sz="2400" dirty="0">
              <a:latin typeface="+mj-lt"/>
              <a:ea typeface="Ebrima" pitchFamily="2" charset="0"/>
              <a:cs typeface="Ebrima" pitchFamily="2" charset="0"/>
            </a:endParaRPr>
          </a:p>
        </p:txBody>
      </p:sp>
      <p:pic>
        <p:nvPicPr>
          <p:cNvPr id="6" name="Picture 4" descr="Color croppe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522287"/>
            <a:ext cx="12954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45805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Liposomes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525963"/>
          </a:xfrm>
        </p:spPr>
        <p:txBody>
          <a:bodyPr/>
          <a:lstStyle/>
          <a:p>
            <a:r>
              <a:rPr lang="en-US" dirty="0" smtClean="0"/>
              <a:t>Lipid </a:t>
            </a:r>
            <a:r>
              <a:rPr lang="en-US" dirty="0" err="1" smtClean="0"/>
              <a:t>vessicles</a:t>
            </a:r>
            <a:endParaRPr lang="en-US" dirty="0" smtClean="0"/>
          </a:p>
          <a:p>
            <a:r>
              <a:rPr lang="en-US" dirty="0" smtClean="0"/>
              <a:t>Can self assemble to spheres at T &gt; </a:t>
            </a:r>
            <a:r>
              <a:rPr lang="en-US" dirty="0" err="1" smtClean="0"/>
              <a:t>T</a:t>
            </a:r>
            <a:r>
              <a:rPr lang="en-US" baseline="-25000" dirty="0" err="1" smtClean="0"/>
              <a:t>g</a:t>
            </a:r>
            <a:endParaRPr lang="en-US" baseline="-25000" dirty="0" smtClean="0"/>
          </a:p>
          <a:p>
            <a:pPr lvl="1"/>
            <a:r>
              <a:rPr lang="en-US" dirty="0" err="1" smtClean="0"/>
              <a:t>Amphiphilic</a:t>
            </a:r>
            <a:r>
              <a:rPr lang="en-US" dirty="0" smtClean="0"/>
              <a:t> nature of the lipids</a:t>
            </a:r>
          </a:p>
          <a:p>
            <a:r>
              <a:rPr lang="en-US" dirty="0" smtClean="0"/>
              <a:t>Phospholipids: Polar group and hydrophobic chain</a:t>
            </a:r>
          </a:p>
          <a:p>
            <a:pPr lvl="1"/>
            <a:r>
              <a:rPr lang="en-US" dirty="0" smtClean="0"/>
              <a:t>Self assemble with hydrophobic core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BE6E9-1EC3-4D5F-A3BF-30086102E178}" type="slidenum">
              <a:rPr lang="en-US" smtClean="0"/>
              <a:pPr/>
              <a:t>2</a:t>
            </a:fld>
            <a:endParaRPr lang="en-US" dirty="0"/>
          </a:p>
        </p:txBody>
      </p:sp>
      <p:pic>
        <p:nvPicPr>
          <p:cNvPr id="1027" name="Picture 3" descr="C:\Users\Vignesh\Dropbox\Research\Pharmaceutica 2015\Presentation\Images\liposome-600x272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636"/>
          <a:stretch/>
        </p:blipFill>
        <p:spPr bwMode="auto">
          <a:xfrm>
            <a:off x="1714500" y="3858491"/>
            <a:ext cx="5715000" cy="22375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1219200" y="6248400"/>
            <a:ext cx="701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>
                <a:solidFill>
                  <a:schemeClr val="bg1"/>
                </a:solidFill>
              </a:rPr>
              <a:t>Image </a:t>
            </a:r>
            <a:r>
              <a:rPr lang="en-US" dirty="0">
                <a:solidFill>
                  <a:schemeClr val="bg1"/>
                </a:solidFill>
              </a:rPr>
              <a:t>from http://www.reemazeineldin.com/Liposome.html</a:t>
            </a:r>
          </a:p>
        </p:txBody>
      </p:sp>
    </p:spTree>
    <p:extLst>
      <p:ext uri="{BB962C8B-B14F-4D97-AF65-F5344CB8AC3E}">
        <p14:creationId xmlns:p14="http://schemas.microsoft.com/office/powerpoint/2010/main" val="232269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Liposomes for Drug Delivery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Biocompatible</a:t>
            </a:r>
          </a:p>
          <a:p>
            <a:r>
              <a:rPr lang="en-US" dirty="0" err="1" smtClean="0"/>
              <a:t>Amphiphilic</a:t>
            </a:r>
            <a:r>
              <a:rPr lang="en-US" dirty="0" smtClean="0"/>
              <a:t> </a:t>
            </a:r>
            <a:r>
              <a:rPr lang="en-US" dirty="0" smtClean="0">
                <a:sym typeface="Symbol"/>
              </a:rPr>
              <a:t> Both hydrophobic and hydrophilic drugs can be loaded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BE6E9-1EC3-4D5F-A3BF-30086102E178}" type="slidenum">
              <a:rPr lang="en-US" smtClean="0"/>
              <a:pPr/>
              <a:t>3</a:t>
            </a:fld>
            <a:endParaRPr lang="en-US" dirty="0"/>
          </a:p>
        </p:txBody>
      </p:sp>
      <p:pic>
        <p:nvPicPr>
          <p:cNvPr id="2050" name="Picture 2" descr="C:\Users\Vignesh\Dropbox\Research\Pharmaceutica 2015\Presentation\Images\Drug loading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1507" y="3200400"/>
            <a:ext cx="5740987" cy="289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429000" y="6248400"/>
            <a:ext cx="487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>
                <a:solidFill>
                  <a:schemeClr val="bg1"/>
                </a:solidFill>
              </a:rPr>
              <a:t>Image from Journal of Cancer Science &amp; Therapy 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4108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Separation of Liposomes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Important to separate liposomes from unloaded drug molecules</a:t>
            </a:r>
          </a:p>
          <a:p>
            <a:r>
              <a:rPr lang="en-US" dirty="0" smtClean="0"/>
              <a:t>Separation – Size and </a:t>
            </a:r>
            <a:r>
              <a:rPr lang="en-US" dirty="0"/>
              <a:t>m</a:t>
            </a:r>
            <a:r>
              <a:rPr lang="en-US" dirty="0" smtClean="0"/>
              <a:t>olecular weight</a:t>
            </a:r>
          </a:p>
          <a:p>
            <a:r>
              <a:rPr lang="en-US" i="1" dirty="0" smtClean="0"/>
              <a:t>Ultra centrifugation</a:t>
            </a:r>
          </a:p>
          <a:p>
            <a:pPr lvl="1"/>
            <a:r>
              <a:rPr lang="en-US" dirty="0" smtClean="0"/>
              <a:t>Liposomes &gt; 100 nm</a:t>
            </a:r>
          </a:p>
          <a:p>
            <a:pPr lvl="1"/>
            <a:r>
              <a:rPr lang="en-US" dirty="0" smtClean="0"/>
              <a:t>Pellet down due to higher sedimentation coefficient</a:t>
            </a:r>
          </a:p>
          <a:p>
            <a:pPr lvl="1"/>
            <a:r>
              <a:rPr lang="en-US" dirty="0" smtClean="0"/>
              <a:t>Lipid-lipid fusion is possible</a:t>
            </a:r>
          </a:p>
          <a:p>
            <a:pPr lvl="2"/>
            <a:r>
              <a:rPr lang="en-US" dirty="0" smtClean="0"/>
              <a:t>Breakage of liposomes</a:t>
            </a:r>
          </a:p>
          <a:p>
            <a:pPr lvl="2"/>
            <a:r>
              <a:rPr lang="en-US" dirty="0" smtClean="0"/>
              <a:t>Loss of loaded drug molecule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BE6E9-1EC3-4D5F-A3BF-30086102E178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3286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Separation of Liposomes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Dialysis</a:t>
            </a:r>
          </a:p>
          <a:p>
            <a:pPr lvl="1"/>
            <a:r>
              <a:rPr lang="en-US" dirty="0" smtClean="0"/>
              <a:t>Cut-off range of dialysis bag</a:t>
            </a:r>
          </a:p>
          <a:p>
            <a:r>
              <a:rPr lang="en-US" dirty="0" smtClean="0"/>
              <a:t>Density gradient centrifugation</a:t>
            </a:r>
          </a:p>
          <a:p>
            <a:pPr lvl="1"/>
            <a:r>
              <a:rPr lang="en-US" dirty="0" smtClean="0"/>
              <a:t>Sucrose or </a:t>
            </a:r>
            <a:r>
              <a:rPr lang="en-US" dirty="0" err="1" smtClean="0"/>
              <a:t>Ficoll</a:t>
            </a:r>
            <a:r>
              <a:rPr lang="en-US" dirty="0" smtClean="0"/>
              <a:t> gradient</a:t>
            </a:r>
          </a:p>
          <a:p>
            <a:pPr lvl="1"/>
            <a:r>
              <a:rPr lang="en-US" dirty="0" smtClean="0"/>
              <a:t>Combined with ultracentrifugation</a:t>
            </a:r>
          </a:p>
          <a:p>
            <a:pPr lvl="1"/>
            <a:r>
              <a:rPr lang="en-US" dirty="0" smtClean="0"/>
              <a:t>Density of liposomes</a:t>
            </a:r>
          </a:p>
          <a:p>
            <a:r>
              <a:rPr lang="en-US" dirty="0" smtClean="0"/>
              <a:t>Column chromatography</a:t>
            </a:r>
          </a:p>
          <a:p>
            <a:pPr lvl="1"/>
            <a:r>
              <a:rPr lang="en-US" dirty="0" smtClean="0"/>
              <a:t>Most effective method</a:t>
            </a:r>
          </a:p>
          <a:p>
            <a:pPr lvl="1"/>
            <a:r>
              <a:rPr lang="en-US" dirty="0" smtClean="0"/>
              <a:t>Liposome morphology is maintained</a:t>
            </a:r>
          </a:p>
          <a:p>
            <a:pPr lvl="1"/>
            <a:r>
              <a:rPr lang="en-US" dirty="0" smtClean="0"/>
              <a:t>Expensive and large scale can be a problem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BE6E9-1EC3-4D5F-A3BF-30086102E178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3286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 Statement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Develop a novel and simple technique for separation of liposomes from unloaded drug molecules</a:t>
            </a:r>
          </a:p>
          <a:p>
            <a:pPr lvl="1"/>
            <a:r>
              <a:rPr lang="en-US" dirty="0" smtClean="0"/>
              <a:t>Rapid</a:t>
            </a:r>
          </a:p>
          <a:p>
            <a:pPr lvl="1"/>
            <a:r>
              <a:rPr lang="en-US" dirty="0" smtClean="0"/>
              <a:t>Cost effective</a:t>
            </a:r>
          </a:p>
          <a:p>
            <a:pPr lvl="1"/>
            <a:r>
              <a:rPr lang="en-US" dirty="0" smtClean="0"/>
              <a:t>Potential for large-scale application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1843881"/>
            <a:ext cx="4038600" cy="4038600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BE6E9-1EC3-4D5F-A3BF-30086102E178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3286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Protocols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Isolation of phospholipids from egg </a:t>
            </a:r>
            <a:r>
              <a:rPr lang="en-US" dirty="0" smtClean="0"/>
              <a:t>yolk</a:t>
            </a:r>
          </a:p>
          <a:p>
            <a:r>
              <a:rPr lang="en-US" dirty="0"/>
              <a:t>Preparation of </a:t>
            </a:r>
            <a:r>
              <a:rPr lang="en-US" dirty="0" smtClean="0"/>
              <a:t>liposomes</a:t>
            </a:r>
          </a:p>
          <a:p>
            <a:r>
              <a:rPr lang="en-US" dirty="0" smtClean="0"/>
              <a:t>Separation of liposomes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BE6E9-1EC3-4D5F-A3BF-30086102E178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3286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Isolation of Phospholipids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Protocol described by </a:t>
            </a:r>
            <a:r>
              <a:rPr lang="en-US" dirty="0" err="1" smtClean="0"/>
              <a:t>Merkle</a:t>
            </a:r>
            <a:r>
              <a:rPr lang="en-US" dirty="0" smtClean="0"/>
              <a:t> and Ball (2001</a:t>
            </a:r>
            <a:r>
              <a:rPr lang="en-US" dirty="0"/>
              <a:t>), US Patent 6,217,926</a:t>
            </a:r>
            <a:endParaRPr lang="en-US" dirty="0" smtClean="0"/>
          </a:p>
          <a:p>
            <a:r>
              <a:rPr lang="en-US" dirty="0" smtClean="0"/>
              <a:t>10 mL egg yolk with 37 mL distilled water</a:t>
            </a:r>
          </a:p>
          <a:p>
            <a:r>
              <a:rPr lang="en-US" dirty="0" smtClean="0"/>
              <a:t>Centrifuge for 15 min at 10,000 rpm</a:t>
            </a:r>
          </a:p>
          <a:p>
            <a:r>
              <a:rPr lang="en-US" dirty="0" smtClean="0"/>
              <a:t>Add 0.15% </a:t>
            </a:r>
            <a:r>
              <a:rPr lang="en-US" dirty="0" err="1" smtClean="0"/>
              <a:t>carboxymethyl</a:t>
            </a:r>
            <a:r>
              <a:rPr lang="en-US" dirty="0" smtClean="0"/>
              <a:t> cellulose to supernatant (1:2 ratio)</a:t>
            </a:r>
          </a:p>
          <a:p>
            <a:r>
              <a:rPr lang="en-US" dirty="0" smtClean="0"/>
              <a:t>Extract creamy layer with 25 mL of chloroform</a:t>
            </a:r>
          </a:p>
          <a:p>
            <a:r>
              <a:rPr lang="en-US" dirty="0" smtClean="0"/>
              <a:t>Centrifuge at 7,000 rpm for 10 min</a:t>
            </a:r>
          </a:p>
          <a:p>
            <a:r>
              <a:rPr lang="en-US" dirty="0" smtClean="0"/>
              <a:t>Dry chloroform to obtain phospholipids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BE6E9-1EC3-4D5F-A3BF-30086102E178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7909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Preparation of Liposomes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Protocol described by </a:t>
            </a:r>
            <a:r>
              <a:rPr lang="en-US" dirty="0" smtClean="0"/>
              <a:t>Chen </a:t>
            </a:r>
            <a:r>
              <a:rPr lang="en-US" i="1" dirty="0" smtClean="0"/>
              <a:t>et al. </a:t>
            </a:r>
            <a:r>
              <a:rPr lang="en-US" dirty="0" smtClean="0"/>
              <a:t>(2012), Molecules</a:t>
            </a:r>
            <a:r>
              <a:rPr lang="en-US" dirty="0"/>
              <a:t>, 17, 5972–87</a:t>
            </a:r>
          </a:p>
          <a:p>
            <a:r>
              <a:rPr lang="en-US" dirty="0" smtClean="0"/>
              <a:t>2 mL of 50 mg/mL phospholipids in 100 mL</a:t>
            </a:r>
          </a:p>
          <a:p>
            <a:r>
              <a:rPr lang="en-US" dirty="0" smtClean="0"/>
              <a:t>10 mL of phosphate buffed</a:t>
            </a:r>
          </a:p>
          <a:p>
            <a:r>
              <a:rPr lang="en-US" dirty="0" smtClean="0"/>
              <a:t>Stirring at 400 rpm for 30 min (50°C)</a:t>
            </a:r>
          </a:p>
          <a:p>
            <a:r>
              <a:rPr lang="en-US" dirty="0" smtClean="0"/>
              <a:t>Sonication for 6 min (10 s on &amp; 5 s off cycles at 30%)</a:t>
            </a:r>
          </a:p>
          <a:p>
            <a:pPr lvl="1"/>
            <a:r>
              <a:rPr lang="en-US" dirty="0" smtClean="0"/>
              <a:t>Milky white colloidal liposomes solution homogenized by sonication</a:t>
            </a:r>
          </a:p>
          <a:p>
            <a:r>
              <a:rPr lang="en-US" dirty="0" smtClean="0"/>
              <a:t>Samples were cooled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BE6E9-1EC3-4D5F-A3BF-30086102E178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1907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Separation of Liposomes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Using precipitating agents to separate liposomes</a:t>
            </a:r>
          </a:p>
          <a:p>
            <a:pPr lvl="1"/>
            <a:r>
              <a:rPr lang="en-US" dirty="0" smtClean="0"/>
              <a:t>Analogy to precipitation of DNA</a:t>
            </a:r>
          </a:p>
          <a:p>
            <a:r>
              <a:rPr lang="en-US" dirty="0" smtClean="0"/>
              <a:t>Precipitating agents</a:t>
            </a:r>
          </a:p>
          <a:p>
            <a:pPr lvl="1"/>
            <a:r>
              <a:rPr lang="en-US" dirty="0" smtClean="0"/>
              <a:t>Ethanol</a:t>
            </a:r>
          </a:p>
          <a:p>
            <a:pPr lvl="1"/>
            <a:r>
              <a:rPr lang="en-US" dirty="0" smtClean="0"/>
              <a:t>Acetone</a:t>
            </a:r>
          </a:p>
          <a:p>
            <a:pPr lvl="1"/>
            <a:r>
              <a:rPr lang="en-US" dirty="0" smtClean="0"/>
              <a:t>Isopropanol</a:t>
            </a:r>
          </a:p>
          <a:p>
            <a:r>
              <a:rPr lang="en-US" dirty="0" smtClean="0"/>
              <a:t>Treated samples were centrifuged 7000 rpm for 10 min to obtain pellet</a:t>
            </a:r>
          </a:p>
          <a:p>
            <a:r>
              <a:rPr lang="en-US" dirty="0" smtClean="0"/>
              <a:t>Pellet was air dried and </a:t>
            </a:r>
            <a:r>
              <a:rPr lang="en-US" dirty="0" err="1" smtClean="0"/>
              <a:t>resuspended</a:t>
            </a:r>
            <a:r>
              <a:rPr lang="en-US" dirty="0" smtClean="0"/>
              <a:t> in PBS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BE6E9-1EC3-4D5F-A3BF-30086102E178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3286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Optimization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2-factorial design</a:t>
            </a:r>
          </a:p>
          <a:p>
            <a:pPr lvl="1"/>
            <a:r>
              <a:rPr lang="en-US" dirty="0" smtClean="0"/>
              <a:t>4-corner points with a central point</a:t>
            </a:r>
          </a:p>
          <a:p>
            <a:pPr lvl="1"/>
            <a:r>
              <a:rPr lang="en-US" dirty="0" smtClean="0"/>
              <a:t>Evaluate the interaction effects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BE6E9-1EC3-4D5F-A3BF-30086102E178}" type="slidenum">
              <a:rPr lang="en-US" smtClean="0"/>
              <a:pPr/>
              <a:t>11</a:t>
            </a:fld>
            <a:endParaRPr lang="en-US" dirty="0"/>
          </a:p>
        </p:txBody>
      </p:sp>
      <p:graphicFrame>
        <p:nvGraphicFramePr>
          <p:cNvPr id="5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02543383"/>
              </p:ext>
            </p:extLst>
          </p:nvPr>
        </p:nvGraphicFramePr>
        <p:xfrm>
          <a:off x="457200" y="3276600"/>
          <a:ext cx="8229600" cy="2494280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1645920"/>
                <a:gridCol w="1645920"/>
                <a:gridCol w="1645920"/>
                <a:gridCol w="1645920"/>
                <a:gridCol w="164592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FFFF00"/>
                          </a:solidFill>
                        </a:rPr>
                        <a:t>Liposome</a:t>
                      </a:r>
                      <a:r>
                        <a:rPr lang="en-US" baseline="0" dirty="0" smtClean="0">
                          <a:solidFill>
                            <a:srgbClr val="FFFF00"/>
                          </a:solidFill>
                        </a:rPr>
                        <a:t> volume (</a:t>
                      </a:r>
                      <a:r>
                        <a:rPr lang="el-GR" baseline="0" dirty="0" smtClean="0">
                          <a:solidFill>
                            <a:srgbClr val="FFFF00"/>
                          </a:solidFill>
                        </a:rPr>
                        <a:t>μ</a:t>
                      </a:r>
                      <a:r>
                        <a:rPr lang="en-US" baseline="0" dirty="0" smtClean="0">
                          <a:solidFill>
                            <a:srgbClr val="FFFF00"/>
                          </a:solidFill>
                        </a:rPr>
                        <a:t>L)</a:t>
                      </a:r>
                      <a:endParaRPr lang="en-US" dirty="0">
                        <a:solidFill>
                          <a:srgbClr val="FFFF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>
                          <a:solidFill>
                            <a:srgbClr val="FFFF00"/>
                          </a:solidFill>
                        </a:rPr>
                        <a:t>Ppt</a:t>
                      </a:r>
                      <a:r>
                        <a:rPr lang="en-US" dirty="0" smtClean="0">
                          <a:solidFill>
                            <a:srgbClr val="FFFF00"/>
                          </a:solidFill>
                        </a:rPr>
                        <a:t> agent</a:t>
                      </a:r>
                      <a:r>
                        <a:rPr lang="en-US" baseline="0" dirty="0" smtClean="0">
                          <a:solidFill>
                            <a:srgbClr val="FFFF00"/>
                          </a:solidFill>
                        </a:rPr>
                        <a:t> volume (</a:t>
                      </a:r>
                      <a:r>
                        <a:rPr lang="el-GR" baseline="0" dirty="0" smtClean="0">
                          <a:solidFill>
                            <a:srgbClr val="FFFF00"/>
                          </a:solidFill>
                        </a:rPr>
                        <a:t>μ</a:t>
                      </a:r>
                      <a:r>
                        <a:rPr lang="en-US" baseline="0" dirty="0" smtClean="0">
                          <a:solidFill>
                            <a:srgbClr val="FFFF00"/>
                          </a:solidFill>
                        </a:rPr>
                        <a:t>L)</a:t>
                      </a:r>
                      <a:endParaRPr lang="en-US" dirty="0">
                        <a:solidFill>
                          <a:srgbClr val="FFFF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FFFF00"/>
                          </a:solidFill>
                        </a:rPr>
                        <a:t>Time (min)</a:t>
                      </a:r>
                      <a:endParaRPr lang="en-US" dirty="0">
                        <a:solidFill>
                          <a:srgbClr val="FFFF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FFFF00"/>
                          </a:solidFill>
                        </a:rPr>
                        <a:t>Particle size</a:t>
                      </a:r>
                      <a:endParaRPr lang="en-US" dirty="0">
                        <a:solidFill>
                          <a:srgbClr val="FFFF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FFFF00"/>
                          </a:solidFill>
                        </a:rPr>
                        <a:t>% recovery</a:t>
                      </a:r>
                      <a:endParaRPr lang="en-US" dirty="0">
                        <a:solidFill>
                          <a:srgbClr val="FFFF00"/>
                        </a:solidFill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500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100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60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500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100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10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500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300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35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500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500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10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500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500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60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13286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Ethanol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Optimum volume of </a:t>
            </a:r>
            <a:r>
              <a:rPr lang="en-US" dirty="0" err="1" smtClean="0"/>
              <a:t>ppt</a:t>
            </a:r>
            <a:r>
              <a:rPr lang="en-US" dirty="0" smtClean="0"/>
              <a:t> agent – 500 </a:t>
            </a:r>
            <a:r>
              <a:rPr lang="el-GR" dirty="0" smtClean="0"/>
              <a:t>μ</a:t>
            </a:r>
            <a:r>
              <a:rPr lang="en-US" dirty="0" smtClean="0"/>
              <a:t>L</a:t>
            </a:r>
          </a:p>
          <a:p>
            <a:r>
              <a:rPr lang="en-US" dirty="0" smtClean="0"/>
              <a:t>Optimum time – 10 min (faster)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BE6E9-1EC3-4D5F-A3BF-30086102E178}" type="slidenum">
              <a:rPr lang="en-US" smtClean="0"/>
              <a:pPr/>
              <a:t>12</a:t>
            </a:fld>
            <a:endParaRPr lang="en-US" dirty="0"/>
          </a:p>
        </p:txBody>
      </p:sp>
      <p:pic>
        <p:nvPicPr>
          <p:cNvPr id="5122" name="Picture 2" descr="C:\Users\Vignesh\Dropbox\Research\Pharmaceutica 2015\Data\ethanol-page-0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4350" y="2757055"/>
            <a:ext cx="5575300" cy="3365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5301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Ethanol – Minitab Optimization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Volume of precipitating agent plays a significant role</a:t>
            </a:r>
          </a:p>
          <a:p>
            <a:r>
              <a:rPr lang="en-US" dirty="0" smtClean="0"/>
              <a:t>Incubation time doesn’t have much effect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BE6E9-1EC3-4D5F-A3BF-30086102E178}" type="slidenum">
              <a:rPr lang="en-US" smtClean="0"/>
              <a:pPr/>
              <a:t>13</a:t>
            </a:fld>
            <a:endParaRPr lang="en-US" dirty="0"/>
          </a:p>
        </p:txBody>
      </p:sp>
      <p:pic>
        <p:nvPicPr>
          <p:cNvPr id="5" name="Picture 2" descr="C:\Users\Vignesh\Dropbox\Research\Pharmaceutica 2015\Data\ratioeth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40" r="17727"/>
          <a:stretch/>
        </p:blipFill>
        <p:spPr bwMode="auto">
          <a:xfrm>
            <a:off x="587829" y="2895600"/>
            <a:ext cx="3831771" cy="297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 descr="C:\Users\Vignesh\Dropbox\Research\Pharmaceutica 2015\Data\recoveth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27" r="19243"/>
          <a:stretch/>
        </p:blipFill>
        <p:spPr bwMode="auto">
          <a:xfrm>
            <a:off x="4724400" y="2895600"/>
            <a:ext cx="3815936" cy="29717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949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Acetone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Optimum volume of </a:t>
            </a:r>
            <a:r>
              <a:rPr lang="en-US" dirty="0" err="1"/>
              <a:t>ppt</a:t>
            </a:r>
            <a:r>
              <a:rPr lang="en-US" dirty="0"/>
              <a:t> agent – 500 </a:t>
            </a:r>
            <a:r>
              <a:rPr lang="el-GR" dirty="0"/>
              <a:t>μ</a:t>
            </a:r>
            <a:r>
              <a:rPr lang="en-US" dirty="0"/>
              <a:t>L</a:t>
            </a:r>
          </a:p>
          <a:p>
            <a:r>
              <a:rPr lang="en-US" dirty="0"/>
              <a:t>Optimum time – 10 min (faster</a:t>
            </a:r>
            <a:r>
              <a:rPr lang="en-US" dirty="0" smtClean="0"/>
              <a:t>)</a:t>
            </a:r>
          </a:p>
          <a:p>
            <a:r>
              <a:rPr lang="en-US" dirty="0" smtClean="0"/>
              <a:t>Particle size ratio might be slightly lower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BE6E9-1EC3-4D5F-A3BF-30086102E178}" type="slidenum">
              <a:rPr lang="en-US" smtClean="0"/>
              <a:pPr/>
              <a:t>14</a:t>
            </a:fld>
            <a:endParaRPr lang="en-US" dirty="0"/>
          </a:p>
        </p:txBody>
      </p:sp>
      <p:pic>
        <p:nvPicPr>
          <p:cNvPr id="6146" name="Picture 2" descr="C:\Users\Vignesh\Dropbox\Research\Pharmaceutica 2015\Data\acetone-page-0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4350" y="3200400"/>
            <a:ext cx="5575300" cy="3365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3286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Acetone – </a:t>
            </a:r>
            <a:r>
              <a:rPr lang="en-US" dirty="0"/>
              <a:t>Minitab Optimization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Volume of precipitating agent plays a significant role</a:t>
            </a:r>
          </a:p>
          <a:p>
            <a:r>
              <a:rPr lang="en-US" dirty="0"/>
              <a:t>Incubation time doesn’t have much effect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BE6E9-1EC3-4D5F-A3BF-30086102E178}" type="slidenum">
              <a:rPr lang="en-US" smtClean="0"/>
              <a:pPr/>
              <a:t>15</a:t>
            </a:fld>
            <a:endParaRPr lang="en-US" dirty="0"/>
          </a:p>
        </p:txBody>
      </p:sp>
      <p:pic>
        <p:nvPicPr>
          <p:cNvPr id="7170" name="Picture 2" descr="C:\Users\Vignesh\Dropbox\Research\Pharmaceutica 2015\Data\ratioacetone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61" r="18030"/>
          <a:stretch/>
        </p:blipFill>
        <p:spPr bwMode="auto">
          <a:xfrm>
            <a:off x="561110" y="2895600"/>
            <a:ext cx="3854282" cy="3091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C:\Users\Vignesh\Dropbox\Research\Pharmaceutica 2015\Data\recovacetone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85" r="20597"/>
          <a:stretch/>
        </p:blipFill>
        <p:spPr bwMode="auto">
          <a:xfrm>
            <a:off x="4706337" y="2909455"/>
            <a:ext cx="3886200" cy="307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3286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Isopropanol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Low recovery of liposomes</a:t>
            </a:r>
          </a:p>
          <a:p>
            <a:r>
              <a:rPr lang="en-US" dirty="0" smtClean="0"/>
              <a:t>Particle size ratio was also varying from one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BE6E9-1EC3-4D5F-A3BF-30086102E178}" type="slidenum">
              <a:rPr lang="en-US" smtClean="0"/>
              <a:pPr/>
              <a:t>16</a:t>
            </a:fld>
            <a:endParaRPr lang="en-US" dirty="0"/>
          </a:p>
        </p:txBody>
      </p:sp>
      <p:pic>
        <p:nvPicPr>
          <p:cNvPr id="8194" name="Picture 2" descr="C:\Users\Vignesh\Dropbox\Research\Pharmaceutica 2015\Data\isopropanol-page-0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2819400"/>
            <a:ext cx="5575300" cy="3365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3286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9100" y="274638"/>
            <a:ext cx="8305800" cy="1143000"/>
          </a:xfrm>
        </p:spPr>
        <p:txBody>
          <a:bodyPr/>
          <a:lstStyle/>
          <a:p>
            <a:r>
              <a:rPr lang="en-US" dirty="0" smtClean="0"/>
              <a:t>Isopropanol – </a:t>
            </a:r>
            <a:r>
              <a:rPr lang="en-US" dirty="0"/>
              <a:t>Minitab Optimization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Minitab analysis showed no significant factor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BE6E9-1EC3-4D5F-A3BF-30086102E178}" type="slidenum">
              <a:rPr lang="en-US" smtClean="0"/>
              <a:pPr/>
              <a:t>17</a:t>
            </a:fld>
            <a:endParaRPr lang="en-US" dirty="0"/>
          </a:p>
        </p:txBody>
      </p:sp>
      <p:pic>
        <p:nvPicPr>
          <p:cNvPr id="9218" name="Picture 2" descr="C:\Users\Vignesh\Dropbox\Research\Pharmaceutica 2015\Data\ratioacetone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06" r="19394"/>
          <a:stretch/>
        </p:blipFill>
        <p:spPr bwMode="auto">
          <a:xfrm>
            <a:off x="382575" y="2514600"/>
            <a:ext cx="3950677" cy="3209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9" name="Picture 3" descr="C:\Users\Vignesh\Dropbox\Research\Pharmaceutica 2015\Data\recoviso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70" r="19696"/>
          <a:stretch/>
        </p:blipFill>
        <p:spPr bwMode="auto">
          <a:xfrm>
            <a:off x="4610343" y="2514600"/>
            <a:ext cx="4138802" cy="3209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3286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A simple technique based on precipitation</a:t>
            </a:r>
          </a:p>
          <a:p>
            <a:r>
              <a:rPr lang="en-US" sz="2400" dirty="0" smtClean="0"/>
              <a:t>Ethanol</a:t>
            </a:r>
          </a:p>
          <a:p>
            <a:pPr lvl="1"/>
            <a:r>
              <a:rPr lang="en-US" sz="2000" dirty="0" smtClean="0"/>
              <a:t>500 </a:t>
            </a:r>
            <a:r>
              <a:rPr lang="el-GR" sz="2000" dirty="0" smtClean="0"/>
              <a:t>μ</a:t>
            </a:r>
            <a:r>
              <a:rPr lang="en-US" sz="2000" dirty="0" smtClean="0"/>
              <a:t>L ethanol for 10 min incubation</a:t>
            </a:r>
          </a:p>
          <a:p>
            <a:pPr lvl="1"/>
            <a:r>
              <a:rPr lang="en-US" sz="2000" dirty="0" smtClean="0"/>
              <a:t>100% recovery without any effect on particle size</a:t>
            </a:r>
          </a:p>
          <a:p>
            <a:r>
              <a:rPr lang="en-US" sz="2400" dirty="0" smtClean="0"/>
              <a:t>Acetone</a:t>
            </a:r>
          </a:p>
          <a:p>
            <a:pPr lvl="1"/>
            <a:r>
              <a:rPr lang="en-US" sz="2000" dirty="0"/>
              <a:t>500 </a:t>
            </a:r>
            <a:r>
              <a:rPr lang="el-GR" sz="2000" dirty="0"/>
              <a:t>μ</a:t>
            </a:r>
            <a:r>
              <a:rPr lang="en-US" sz="2000" dirty="0"/>
              <a:t>L ethanol for 10 min incubation</a:t>
            </a:r>
          </a:p>
          <a:p>
            <a:pPr lvl="1"/>
            <a:r>
              <a:rPr lang="en-US" sz="2000" dirty="0"/>
              <a:t>100% </a:t>
            </a:r>
            <a:r>
              <a:rPr lang="en-US" sz="2000" dirty="0" smtClean="0"/>
              <a:t>recovery</a:t>
            </a:r>
          </a:p>
          <a:p>
            <a:pPr lvl="1"/>
            <a:r>
              <a:rPr lang="en-US" sz="2000" dirty="0" smtClean="0"/>
              <a:t>Particle size ratio may be slightly lower than 1</a:t>
            </a:r>
          </a:p>
          <a:p>
            <a:r>
              <a:rPr lang="en-US" sz="2400" dirty="0" smtClean="0"/>
              <a:t>Isopropanol</a:t>
            </a:r>
          </a:p>
          <a:p>
            <a:pPr lvl="1"/>
            <a:r>
              <a:rPr lang="en-US" sz="2000" dirty="0" smtClean="0"/>
              <a:t>Low recovery</a:t>
            </a:r>
          </a:p>
          <a:p>
            <a:r>
              <a:rPr lang="en-US" sz="2400" dirty="0" smtClean="0"/>
              <a:t>SEM / TEM images to confirm the findings</a:t>
            </a:r>
            <a:endParaRPr lang="en-US" sz="2400" dirty="0"/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BE6E9-1EC3-4D5F-A3BF-30086102E178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3286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Acknowledgment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Indian Institute of Technology Madras</a:t>
            </a:r>
          </a:p>
          <a:p>
            <a:r>
              <a:rPr lang="en-US" dirty="0" smtClean="0"/>
              <a:t>Prof. </a:t>
            </a:r>
            <a:r>
              <a:rPr lang="en-US" dirty="0" err="1" smtClean="0"/>
              <a:t>Mukesh</a:t>
            </a:r>
            <a:r>
              <a:rPr lang="en-US" dirty="0" smtClean="0"/>
              <a:t> </a:t>
            </a:r>
            <a:r>
              <a:rPr lang="en-US" dirty="0" err="1" smtClean="0"/>
              <a:t>Doble</a:t>
            </a:r>
            <a:endParaRPr lang="en-US" dirty="0" smtClean="0"/>
          </a:p>
          <a:p>
            <a:r>
              <a:rPr lang="en-US" dirty="0" smtClean="0"/>
              <a:t>Dr. R </a:t>
            </a:r>
            <a:r>
              <a:rPr lang="en-US" dirty="0" err="1" smtClean="0"/>
              <a:t>Nandakumar</a:t>
            </a:r>
            <a:endParaRPr lang="en-US" dirty="0" smtClean="0"/>
          </a:p>
          <a:p>
            <a:r>
              <a:rPr lang="en-US" dirty="0" err="1" smtClean="0"/>
              <a:t>Balaji</a:t>
            </a:r>
            <a:r>
              <a:rPr lang="en-US" dirty="0" smtClean="0"/>
              <a:t> </a:t>
            </a:r>
            <a:r>
              <a:rPr lang="en-US" dirty="0" err="1" smtClean="0"/>
              <a:t>Ramachandran</a:t>
            </a:r>
            <a:endParaRPr lang="en-US" dirty="0"/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0264" y="1600200"/>
            <a:ext cx="3394472" cy="4525963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BE6E9-1EC3-4D5F-A3BF-30086102E178}" type="slidenum">
              <a:rPr lang="en-US" smtClean="0"/>
              <a:pPr/>
              <a:t>19</a:t>
            </a:fld>
            <a:endParaRPr lang="en-US" dirty="0"/>
          </a:p>
        </p:txBody>
      </p:sp>
      <p:pic>
        <p:nvPicPr>
          <p:cNvPr id="1028" name="Picture 4" descr="https://c2.staticflickr.com/2/1118/1182541617_9e663ad09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191000"/>
            <a:ext cx="4144209" cy="2362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0599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2857500"/>
            <a:ext cx="8229600" cy="1143000"/>
          </a:xfrm>
        </p:spPr>
        <p:txBody>
          <a:bodyPr/>
          <a:lstStyle/>
          <a:p>
            <a:r>
              <a:rPr lang="en-US" sz="20000" dirty="0" smtClean="0">
                <a:latin typeface="Century Schoolbook" pitchFamily="18" charset="0"/>
              </a:rPr>
              <a:t>?</a:t>
            </a:r>
            <a:endParaRPr lang="en-US" sz="20000" dirty="0">
              <a:latin typeface="Century Schoolbook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BE6E9-1EC3-4D5F-A3BF-30086102E178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3286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Particle Size Analysis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Zetatrac</a:t>
            </a:r>
            <a:r>
              <a:rPr lang="en-US" dirty="0" smtClean="0"/>
              <a:t> Particle Size Analyzer at </a:t>
            </a:r>
            <a:r>
              <a:rPr lang="en-US" dirty="0"/>
              <a:t>room temperature at a back scattering angle of 180</a:t>
            </a:r>
            <a:r>
              <a:rPr lang="en-US" i="1" dirty="0"/>
              <a:t>◦</a:t>
            </a:r>
            <a:r>
              <a:rPr lang="en-US" dirty="0"/>
              <a:t>, and wavelength of 780 nm</a:t>
            </a:r>
          </a:p>
          <a:p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BE6E9-1EC3-4D5F-A3BF-30086102E178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449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Phospholipid Estimation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300" dirty="0" smtClean="0"/>
              <a:t>Protocol described by Stewart (</a:t>
            </a:r>
            <a:r>
              <a:rPr lang="en-US" sz="2300" dirty="0"/>
              <a:t>1980), Analytical Biochemistry, 104, 10–14</a:t>
            </a:r>
            <a:endParaRPr lang="en-US" sz="2300" dirty="0" smtClean="0"/>
          </a:p>
          <a:p>
            <a:r>
              <a:rPr lang="en-US" sz="2300" dirty="0"/>
              <a:t>A</a:t>
            </a:r>
            <a:r>
              <a:rPr lang="en-US" sz="2300" dirty="0" smtClean="0"/>
              <a:t>mmonium </a:t>
            </a:r>
            <a:r>
              <a:rPr lang="en-US" sz="2300" dirty="0" err="1"/>
              <a:t>ferrothiocyanate</a:t>
            </a:r>
            <a:r>
              <a:rPr lang="en-US" sz="2300" dirty="0"/>
              <a:t> reagent (2.703 g of </a:t>
            </a:r>
            <a:r>
              <a:rPr lang="en-US" sz="2300" dirty="0" smtClean="0"/>
              <a:t>FeCl</a:t>
            </a:r>
            <a:r>
              <a:rPr lang="en-US" sz="2300" baseline="-25000" dirty="0" smtClean="0"/>
              <a:t>3</a:t>
            </a:r>
            <a:r>
              <a:rPr lang="en-US" sz="2300" dirty="0" smtClean="0"/>
              <a:t>.6H</a:t>
            </a:r>
            <a:r>
              <a:rPr lang="en-US" sz="2300" baseline="-25000" dirty="0" smtClean="0"/>
              <a:t>2</a:t>
            </a:r>
            <a:r>
              <a:rPr lang="en-US" sz="2300" dirty="0" smtClean="0"/>
              <a:t>O </a:t>
            </a:r>
            <a:r>
              <a:rPr lang="en-US" sz="2300" dirty="0"/>
              <a:t>and 3.04g of </a:t>
            </a:r>
            <a:r>
              <a:rPr lang="en-US" sz="2300" dirty="0" smtClean="0"/>
              <a:t>NH</a:t>
            </a:r>
            <a:r>
              <a:rPr lang="en-US" sz="2300" baseline="-25000" dirty="0" smtClean="0"/>
              <a:t>4</a:t>
            </a:r>
            <a:r>
              <a:rPr lang="en-US" sz="2300" dirty="0" smtClean="0"/>
              <a:t>SCN in 100 </a:t>
            </a:r>
            <a:r>
              <a:rPr lang="en-US" sz="2300" dirty="0"/>
              <a:t>mL of distilled </a:t>
            </a:r>
            <a:r>
              <a:rPr lang="en-US" sz="2300" dirty="0" smtClean="0"/>
              <a:t>water)</a:t>
            </a:r>
          </a:p>
          <a:p>
            <a:r>
              <a:rPr lang="en-US" sz="2300" dirty="0" smtClean="0"/>
              <a:t>4 mL sample + 3 mL chloroform (</a:t>
            </a:r>
            <a:r>
              <a:rPr lang="en-US" sz="2300" dirty="0" err="1" smtClean="0"/>
              <a:t>rotamixer</a:t>
            </a:r>
            <a:r>
              <a:rPr lang="en-US" sz="2300" dirty="0" smtClean="0"/>
              <a:t> for 1 h)</a:t>
            </a:r>
          </a:p>
          <a:p>
            <a:r>
              <a:rPr lang="en-US" sz="2300" dirty="0" smtClean="0"/>
              <a:t>Chloroform layer was extracted</a:t>
            </a:r>
          </a:p>
          <a:p>
            <a:r>
              <a:rPr lang="en-US" sz="2300" dirty="0" smtClean="0"/>
              <a:t>1 mL chloroform was added to the extract, followed by 2 mL ammonium </a:t>
            </a:r>
            <a:r>
              <a:rPr lang="en-US" sz="2300" dirty="0" err="1" smtClean="0"/>
              <a:t>ferrothiocyanate</a:t>
            </a:r>
            <a:r>
              <a:rPr lang="en-US" sz="2300" dirty="0" smtClean="0"/>
              <a:t> reagent</a:t>
            </a:r>
          </a:p>
          <a:p>
            <a:r>
              <a:rPr lang="en-US" sz="2300" dirty="0" err="1" smtClean="0"/>
              <a:t>Vortexed</a:t>
            </a:r>
            <a:r>
              <a:rPr lang="en-US" sz="2300" dirty="0" smtClean="0"/>
              <a:t> for 1 min and allowed to separate</a:t>
            </a:r>
          </a:p>
          <a:p>
            <a:r>
              <a:rPr lang="en-US" sz="2300" dirty="0" smtClean="0"/>
              <a:t>Lower phase was extracted and analyzed at 488 nm</a:t>
            </a:r>
          </a:p>
          <a:p>
            <a:r>
              <a:rPr lang="en-US" sz="2300" dirty="0" smtClean="0"/>
              <a:t>3 mL chloroform + 2 mL reagent was used as blank</a:t>
            </a:r>
            <a:endParaRPr lang="en-US" sz="23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BE6E9-1EC3-4D5F-A3BF-30086102E178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5939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esentation_VM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742950" marR="0" indent="-28575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chemeClr val="accent1"/>
          </a:buClr>
          <a:buSzPct val="75000"/>
          <a:buFont typeface="Wingdings" pitchFamily="2" charset="2"/>
          <a:buChar char="Ø"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742950" marR="0" indent="-28575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chemeClr val="accent1"/>
          </a:buClr>
          <a:buSzPct val="75000"/>
          <a:buFont typeface="Wingdings" pitchFamily="2" charset="2"/>
          <a:buChar char="Ø"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Presentation_VM</Template>
  <TotalTime>161</TotalTime>
  <Words>798</Words>
  <Application>Microsoft Office PowerPoint</Application>
  <PresentationFormat>On-screen Show (4:3)</PresentationFormat>
  <Paragraphs>170</Paragraphs>
  <Slides>22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0" baseType="lpstr">
      <vt:lpstr>Arial</vt:lpstr>
      <vt:lpstr>Wingdings</vt:lpstr>
      <vt:lpstr>Times New Roman</vt:lpstr>
      <vt:lpstr>Symbol</vt:lpstr>
      <vt:lpstr>Calibri</vt:lpstr>
      <vt:lpstr>Century Schoolbook</vt:lpstr>
      <vt:lpstr>Ebrima</vt:lpstr>
      <vt:lpstr>Presentation_VM</vt:lpstr>
      <vt:lpstr>A Novel and Simple Technique for Separation of Liposomes from Unloaded Drug Molecules</vt:lpstr>
      <vt:lpstr>Liposomes</vt:lpstr>
      <vt:lpstr>Liposomes for Drug Delivery</vt:lpstr>
      <vt:lpstr>Separation of Liposomes</vt:lpstr>
      <vt:lpstr>Separation of Liposomes</vt:lpstr>
      <vt:lpstr>Problem Statement</vt:lpstr>
      <vt:lpstr>Protocols</vt:lpstr>
      <vt:lpstr>Isolation of Phospholipids</vt:lpstr>
      <vt:lpstr>Preparation of Liposomes</vt:lpstr>
      <vt:lpstr>Separation of Liposomes</vt:lpstr>
      <vt:lpstr>Optimization</vt:lpstr>
      <vt:lpstr>Ethanol</vt:lpstr>
      <vt:lpstr>Ethanol – Minitab Optimization</vt:lpstr>
      <vt:lpstr>Acetone</vt:lpstr>
      <vt:lpstr>Acetone – Minitab Optimization</vt:lpstr>
      <vt:lpstr>Isopropanol</vt:lpstr>
      <vt:lpstr>Isopropanol – Minitab Optimization</vt:lpstr>
      <vt:lpstr>Summary</vt:lpstr>
      <vt:lpstr>Acknowledgment</vt:lpstr>
      <vt:lpstr>?</vt:lpstr>
      <vt:lpstr>Particle Size Analysis</vt:lpstr>
      <vt:lpstr>Phospholipid Estimation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Novel and Simple Technique for Separation of Liposomes from Unloaded Drug Molecules</dc:title>
  <dc:creator>Vignesh Muthuvijayan</dc:creator>
  <cp:lastModifiedBy>Vignesh Muthuvijayan</cp:lastModifiedBy>
  <cp:revision>109</cp:revision>
  <dcterms:created xsi:type="dcterms:W3CDTF">2015-03-14T01:09:45Z</dcterms:created>
  <dcterms:modified xsi:type="dcterms:W3CDTF">2015-03-14T03:52:06Z</dcterms:modified>
</cp:coreProperties>
</file>