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37"/>
  </p:notesMasterIdLst>
  <p:sldIdLst>
    <p:sldId id="256" r:id="rId4"/>
    <p:sldId id="258" r:id="rId5"/>
    <p:sldId id="259" r:id="rId6"/>
    <p:sldId id="261" r:id="rId7"/>
    <p:sldId id="263" r:id="rId8"/>
    <p:sldId id="264" r:id="rId9"/>
    <p:sldId id="262" r:id="rId10"/>
    <p:sldId id="289" r:id="rId11"/>
    <p:sldId id="292" r:id="rId12"/>
    <p:sldId id="295" r:id="rId13"/>
    <p:sldId id="314" r:id="rId14"/>
    <p:sldId id="296" r:id="rId15"/>
    <p:sldId id="297" r:id="rId16"/>
    <p:sldId id="321" r:id="rId17"/>
    <p:sldId id="324" r:id="rId18"/>
    <p:sldId id="319" r:id="rId19"/>
    <p:sldId id="320" r:id="rId20"/>
    <p:sldId id="322" r:id="rId21"/>
    <p:sldId id="311" r:id="rId22"/>
    <p:sldId id="305" r:id="rId23"/>
    <p:sldId id="306" r:id="rId24"/>
    <p:sldId id="308" r:id="rId25"/>
    <p:sldId id="312" r:id="rId26"/>
    <p:sldId id="265" r:id="rId27"/>
    <p:sldId id="266" r:id="rId28"/>
    <p:sldId id="325" r:id="rId29"/>
    <p:sldId id="268" r:id="rId30"/>
    <p:sldId id="271" r:id="rId31"/>
    <p:sldId id="316" r:id="rId32"/>
    <p:sldId id="323" r:id="rId33"/>
    <p:sldId id="313" r:id="rId34"/>
    <p:sldId id="285" r:id="rId35"/>
    <p:sldId id="28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EBFFFF"/>
    <a:srgbClr val="00FF00"/>
    <a:srgbClr val="BAFED4"/>
    <a:srgbClr val="EAFEE8"/>
    <a:srgbClr val="E3F6C2"/>
    <a:srgbClr val="FDF7E9"/>
    <a:srgbClr val="FBF1D9"/>
    <a:srgbClr val="F6E7D2"/>
    <a:srgbClr val="FAECFE"/>
  </p:clrMru>
</p:presentationPr>
</file>

<file path=ppt/tableStyles.xml><?xml version="1.0" encoding="utf-8"?>
<a:tblStyleLst xmlns:a="http://schemas.openxmlformats.org/drawingml/2006/main" def="{5C22544A-7EE6-4342-B048-85BDC9FD1C3A}">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62" autoAdjust="0"/>
    <p:restoredTop sz="94660"/>
  </p:normalViewPr>
  <p:slideViewPr>
    <p:cSldViewPr>
      <p:cViewPr>
        <p:scale>
          <a:sx n="70" d="100"/>
          <a:sy n="70" d="100"/>
        </p:scale>
        <p:origin x="-1380" y="-1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4FDEAB-0230-4745-BEE0-355D17AB069B}" type="datetimeFigureOut">
              <a:rPr lang="en-US" smtClean="0"/>
              <a:pPr/>
              <a:t>10/5/2015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7734A7-BF6C-4C53-9C7F-725A07A54DA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7734A7-BF6C-4C53-9C7F-725A07A54DA4}"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IN" smtClean="0"/>
          </a:p>
        </p:txBody>
      </p:sp>
      <p:sp>
        <p:nvSpPr>
          <p:cNvPr id="4" name="Slide Number Placeholder 3"/>
          <p:cNvSpPr>
            <a:spLocks noGrp="1"/>
          </p:cNvSpPr>
          <p:nvPr>
            <p:ph type="sldNum" sz="quarter" idx="5"/>
          </p:nvPr>
        </p:nvSpPr>
        <p:spPr/>
        <p:txBody>
          <a:bodyPr/>
          <a:lstStyle/>
          <a:p>
            <a:pPr>
              <a:defRPr/>
            </a:pPr>
            <a:fld id="{38092F9A-229D-4F48-B44F-874820EC0801}" type="slidenum">
              <a:rPr lang="en-IN" smtClean="0"/>
              <a:pPr>
                <a:defRPr/>
              </a:pPr>
              <a:t>6</a:t>
            </a:fld>
            <a:endParaRPr lang="en-I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7734A7-BF6C-4C53-9C7F-725A07A54DA4}" type="slidenum">
              <a:rPr lang="en-US" smtClean="0"/>
              <a:pPr/>
              <a:t>21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7734A7-BF6C-4C53-9C7F-725A07A54DA4}"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D40A03C-9E4E-4F3A-A27D-9AE7769F19FF}" type="datetime1">
              <a:rPr lang="en-US" smtClean="0"/>
              <a:t>10/5/2015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1211A6-4BE0-464E-AADE-76E173B15BF2}"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5A8D90C-A7D5-4157-8547-E2D2FF7DA444}"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5868966-9BD8-4C58-8B22-B94E60C9778F}"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7DF2089-5837-41A5-8494-B0F3032B95D6}" type="datetime1">
              <a:rPr lang="en-US" smtClean="0"/>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8A79E5B-A7A0-4BA6-B0BC-F5E36E7AEE48}" type="datetime1">
              <a:rPr lang="en-US" smtClean="0"/>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074C8-642E-41B8-BC96-5787D1D16D35}" type="datetime1">
              <a:rPr lang="en-US" smtClean="0"/>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6D25CDB-A270-453A-A271-F9E62E2674DF}"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7B701E9-48D3-44F7-96E5-47F41D9932A4}"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004BDCA-9EA6-4B3C-80F4-CBE8350E766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C63FE9-511F-4986-BC07-D3E4032463AC}"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DE7A358-C19F-48BB-9F25-67ADB055642E}"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EF46CAC-4B56-4B7B-9F4E-3A028C121B58}" type="datetime1">
              <a:rPr lang="en-US" smtClean="0"/>
              <a:t>10/5/2015</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004BDCA-9EA6-4B3C-80F4-CBE8350E766E}"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A89CD81-5D57-4AE6-B23B-939E0D5B423D}"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D004BDCA-9EA6-4B3C-80F4-CBE8350E766E}"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3192FC0-876E-421D-99BD-3E74D741C6BE}" type="datetime1">
              <a:rPr lang="en-US" smtClean="0"/>
              <a:t>10/5/2015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004BDCA-9EA6-4B3C-80F4-CBE8350E766E}"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9B83422-8905-487D-B1B2-128A24E9C9F0}"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4BDCA-9EA6-4B3C-80F4-CBE8350E766E}"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B85B32E-5002-4C60-AE1D-047CD35BFBC6}" type="datetime1">
              <a:rPr lang="en-US" smtClean="0"/>
              <a:t>10/5/2015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D004BDCA-9EA6-4B3C-80F4-CBE8350E766E}"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37323BE-931E-46E3-AE27-C5C92DDBF5BA}" type="datetime1">
              <a:rPr lang="en-US" smtClean="0"/>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D004BDCA-9EA6-4B3C-80F4-CBE8350E766E}"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AA023B8-E9E1-4244-B06E-3141D4C9BFAA}" type="datetime1">
              <a:rPr lang="en-US" smtClean="0"/>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004BDCA-9EA6-4B3C-80F4-CBE8350E766E}"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004BDCA-9EA6-4B3C-80F4-CBE8350E766E}"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90779F0-76FD-4C16-8119-3BF30BDAE5FF}" type="datetime1">
              <a:rPr lang="en-US" smtClean="0"/>
              <a:t>10/5/2015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D004BDCA-9EA6-4B3C-80F4-CBE8350E766E}"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A175A5C-BCC5-4296-9406-7540AA0EC76E}" type="datetime1">
              <a:rPr lang="en-US" smtClean="0"/>
              <a:t>10/5/2015</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104773-6E69-4771-A8D2-647125B36173}"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4BDCA-9EA6-4B3C-80F4-CBE8350E766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D004BDCA-9EA6-4B3C-80F4-CBE8350E766E}"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860E66A-EB8D-4D97-8B5D-B809417DC085}"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F321C60-E1EC-40D4-BDDD-9FB9E0A9BB88}" type="datetime1">
              <a:rPr lang="en-US" smtClean="0"/>
              <a:t>10/5/2015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AD3563-3966-4B85-A5FC-195E153AE625}"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7C3396-02C6-4E9B-8929-93F9CF7F028A}"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03E6BB5-B6C0-4D06-8A0D-31A06C778414}"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1C887B9-D781-4D8F-A61C-6111A232E249}" type="datetime1">
              <a:rPr lang="en-US" smtClean="0"/>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C91D633-A26F-47AB-86D4-F8ECD10D8893}" type="datetime1">
              <a:rPr lang="en-US" smtClean="0"/>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48884-9C9A-48E0-875E-1419B58AA4E0}" type="datetime1">
              <a:rPr lang="en-US" smtClean="0"/>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795E1F7-0131-4338-8FD2-B10DB96DD7A9}"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FC358AF-3F75-4599-A978-05DA979435A8}"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004BDCA-9EA6-4B3C-80F4-CBE8350E766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9C868D-814F-4178-9556-BBE3CE0617DF}"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D510F7-296B-4EB0-A090-DA57A77376FB}"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4BDCA-9EA6-4B3C-80F4-CBE8350E76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4101403-81DD-4B8C-B35F-C62FCDED817B}" type="datetime1">
              <a:rPr lang="en-US" smtClean="0"/>
              <a:t>10/5/2015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004BDCA-9EA6-4B3C-80F4-CBE8350E766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F7F9322-20DC-4BBB-A9DA-894371D9298F}" type="datetime1">
              <a:rPr lang="en-US" smtClean="0"/>
              <a:t>10/5/2015</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004BDCA-9EA6-4B3C-80F4-CBE8350E766E}"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0FF47B8-91A1-456D-894F-9741BC33B230}" type="datetime1">
              <a:rPr lang="en-US" smtClean="0"/>
              <a:t>10/5/2015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004BDCA-9EA6-4B3C-80F4-CBE8350E766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oleObject" Target="../embeddings/Microsoft_Office_Excel_97-2003_Worksheet1.xls"/><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 Id="rId9" Type="http://schemas.openxmlformats.org/officeDocument/2006/relationships/image" Target="../media/image3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male_infertility_genetic_mu.jpg"/>
          <p:cNvPicPr>
            <a:picLocks noChangeAspect="1"/>
          </p:cNvPicPr>
          <p:nvPr/>
        </p:nvPicPr>
        <p:blipFill>
          <a:blip r:embed="rId2">
            <a:lum bright="-10000" contrast="40000"/>
          </a:blip>
          <a:stretch>
            <a:fillRect/>
          </a:stretch>
        </p:blipFill>
        <p:spPr>
          <a:xfrm rot="5400000">
            <a:off x="1181099" y="-1181099"/>
            <a:ext cx="6858001" cy="9220200"/>
          </a:xfrm>
          <a:prstGeom prst="rect">
            <a:avLst/>
          </a:prstGeom>
        </p:spPr>
      </p:pic>
      <p:sp>
        <p:nvSpPr>
          <p:cNvPr id="5" name="TextBox 4"/>
          <p:cNvSpPr txBox="1"/>
          <p:nvPr/>
        </p:nvSpPr>
        <p:spPr>
          <a:xfrm>
            <a:off x="304800" y="1752600"/>
            <a:ext cx="8305800" cy="1754326"/>
          </a:xfrm>
          <a:prstGeom prst="rect">
            <a:avLst/>
          </a:prstGeom>
          <a:noFill/>
          <a:ln w="38100">
            <a:solidFill>
              <a:schemeClr val="bg1"/>
            </a:solidFill>
          </a:ln>
        </p:spPr>
        <p:txBody>
          <a:bodyPr wrap="square" rtlCol="0">
            <a:spAutoFit/>
          </a:bodyPr>
          <a:lstStyle/>
          <a:p>
            <a:pPr algn="ctr"/>
            <a:r>
              <a:rPr lang="en-US" sz="2800" b="1" dirty="0">
                <a:solidFill>
                  <a:srgbClr val="FFFF00"/>
                </a:solidFill>
                <a:latin typeface="Times New Roman" pitchFamily="18" charset="0"/>
                <a:cs typeface="Times New Roman" pitchFamily="18" charset="0"/>
              </a:rPr>
              <a:t>Association of novel candidate genes with impaired spermatogenesis in infertile patients: Genomic &amp; transcriptomic appr</a:t>
            </a:r>
            <a:r>
              <a:rPr lang="en-US" sz="2400" b="1" dirty="0">
                <a:solidFill>
                  <a:srgbClr val="FFFF00"/>
                </a:solidFill>
                <a:latin typeface="Times New Roman" pitchFamily="18" charset="0"/>
                <a:cs typeface="Times New Roman" pitchFamily="18" charset="0"/>
              </a:rPr>
              <a:t>oach</a:t>
            </a:r>
          </a:p>
          <a:p>
            <a:pPr algn="ctr"/>
            <a:endParaRPr lang="en-US" sz="2400" b="1" dirty="0">
              <a:solidFill>
                <a:schemeClr val="bg1"/>
              </a:solidFill>
              <a:latin typeface="Times New Roman" pitchFamily="18" charset="0"/>
              <a:cs typeface="Times New Roman" pitchFamily="18" charset="0"/>
            </a:endParaRPr>
          </a:p>
        </p:txBody>
      </p:sp>
      <p:sp>
        <p:nvSpPr>
          <p:cNvPr id="6" name="TextBox 5"/>
          <p:cNvSpPr txBox="1"/>
          <p:nvPr/>
        </p:nvSpPr>
        <p:spPr>
          <a:xfrm>
            <a:off x="1524000" y="4953000"/>
            <a:ext cx="5580695" cy="1323439"/>
          </a:xfrm>
          <a:prstGeom prst="rect">
            <a:avLst/>
          </a:prstGeom>
          <a:noFill/>
          <a:ln w="19050">
            <a:solidFill>
              <a:srgbClr val="00FF00"/>
            </a:solidFill>
          </a:ln>
        </p:spPr>
        <p:txBody>
          <a:bodyPr wrap="none" rtlCol="0">
            <a:spAutoFit/>
          </a:bodyPr>
          <a:lstStyle/>
          <a:p>
            <a:pPr algn="ctr"/>
            <a:r>
              <a:rPr lang="en-US" sz="2000" b="1" dirty="0" smtClean="0">
                <a:solidFill>
                  <a:schemeClr val="bg1"/>
                </a:solidFill>
              </a:rPr>
              <a:t>Vertika Singh</a:t>
            </a:r>
          </a:p>
          <a:p>
            <a:pPr algn="ctr"/>
            <a:r>
              <a:rPr lang="en-US" sz="2000" b="1" dirty="0" smtClean="0">
                <a:solidFill>
                  <a:schemeClr val="bg1"/>
                </a:solidFill>
              </a:rPr>
              <a:t>Doctoral Student</a:t>
            </a:r>
          </a:p>
          <a:p>
            <a:pPr algn="ctr"/>
            <a:r>
              <a:rPr lang="en-US" sz="2000" b="1" dirty="0" smtClean="0">
                <a:solidFill>
                  <a:schemeClr val="bg1"/>
                </a:solidFill>
              </a:rPr>
              <a:t>Department of Molecular &amp; Human Genetics</a:t>
            </a:r>
          </a:p>
          <a:p>
            <a:pPr algn="ctr"/>
            <a:r>
              <a:rPr lang="en-US" sz="2000" b="1" dirty="0" smtClean="0">
                <a:solidFill>
                  <a:schemeClr val="bg1"/>
                </a:solidFill>
              </a:rPr>
              <a:t>B.H.U., Varanasi</a:t>
            </a:r>
            <a:endParaRPr lang="en-US" sz="2000" b="1" dirty="0">
              <a:solidFill>
                <a:schemeClr val="bg1"/>
              </a:solidFill>
            </a:endParaRPr>
          </a:p>
        </p:txBody>
      </p:sp>
      <p:sp>
        <p:nvSpPr>
          <p:cNvPr id="7" name="Rectangle 6"/>
          <p:cNvSpPr/>
          <p:nvPr/>
        </p:nvSpPr>
        <p:spPr>
          <a:xfrm>
            <a:off x="685800" y="457200"/>
            <a:ext cx="7772400" cy="6096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sz="3200" dirty="0" smtClean="0">
                <a:solidFill>
                  <a:schemeClr val="bg1"/>
                </a:solidFill>
                <a:latin typeface="Times New Roman" pitchFamily="18" charset="0"/>
                <a:cs typeface="Times New Roman" pitchFamily="18" charset="0"/>
              </a:rPr>
              <a:t>6</a:t>
            </a:r>
            <a:r>
              <a:rPr lang="en-US" sz="3200" baseline="30000" dirty="0" smtClean="0">
                <a:solidFill>
                  <a:schemeClr val="bg1"/>
                </a:solidFill>
                <a:latin typeface="Times New Roman" pitchFamily="18" charset="0"/>
                <a:cs typeface="Times New Roman" pitchFamily="18" charset="0"/>
              </a:rPr>
              <a:t>th</a:t>
            </a:r>
            <a:r>
              <a:rPr lang="en-US" sz="3200" dirty="0" smtClean="0">
                <a:solidFill>
                  <a:schemeClr val="bg1"/>
                </a:solidFill>
                <a:latin typeface="Times New Roman" pitchFamily="18" charset="0"/>
                <a:cs typeface="Times New Roman" pitchFamily="18" charset="0"/>
              </a:rPr>
              <a:t> World Congress on Biotechnology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sp>
        <p:nvSpPr>
          <p:cNvPr id="3" name="TextBox 2"/>
          <p:cNvSpPr txBox="1"/>
          <p:nvPr/>
        </p:nvSpPr>
        <p:spPr>
          <a:xfrm>
            <a:off x="381000" y="1600200"/>
            <a:ext cx="8305800" cy="830997"/>
          </a:xfrm>
          <a:prstGeom prst="rect">
            <a:avLst/>
          </a:prstGeom>
          <a:noFill/>
          <a:ln w="28575">
            <a:solidFill>
              <a:srgbClr val="FFFF00"/>
            </a:solidFill>
          </a:ln>
        </p:spPr>
        <p:txBody>
          <a:bodyPr wrap="square" rtlCol="0">
            <a:spAutoFit/>
          </a:bodyPr>
          <a:lstStyle/>
          <a:p>
            <a:r>
              <a:rPr lang="en-US" sz="2400" dirty="0" smtClean="0">
                <a:latin typeface="Times New Roman" pitchFamily="18" charset="0"/>
                <a:cs typeface="Times New Roman" pitchFamily="18" charset="0"/>
              </a:rPr>
              <a:t>Infertility applies to couples who fail to achieve a pregnancy after 1 year of regular coitus without any contraception.</a:t>
            </a:r>
            <a:endParaRPr lang="en-US" sz="2400" dirty="0">
              <a:latin typeface="Times New Roman" pitchFamily="18" charset="0"/>
              <a:cs typeface="Times New Roman" pitchFamily="18" charset="0"/>
            </a:endParaRPr>
          </a:p>
        </p:txBody>
      </p:sp>
      <p:sp>
        <p:nvSpPr>
          <p:cNvPr id="4" name="TextBox 3"/>
          <p:cNvSpPr txBox="1"/>
          <p:nvPr/>
        </p:nvSpPr>
        <p:spPr>
          <a:xfrm>
            <a:off x="1981200" y="609600"/>
            <a:ext cx="4876800" cy="523220"/>
          </a:xfrm>
          <a:prstGeom prst="rect">
            <a:avLst/>
          </a:prstGeom>
          <a:noFill/>
          <a:ln w="28575">
            <a:solidFill>
              <a:srgbClr val="FFFF00"/>
            </a:solidFill>
          </a:ln>
          <a:effectLst>
            <a:outerShdw blurRad="44450" dist="27940" dir="5400000" algn="ctr">
              <a:srgbClr val="000000">
                <a:alpha val="32000"/>
              </a:srgbClr>
            </a:outerShdw>
          </a:effectLst>
        </p:spPr>
        <p:txBody>
          <a:bodyPr wrap="square" rtlCol="0">
            <a:spAutoFit/>
          </a:bodyPr>
          <a:lstStyle/>
          <a:p>
            <a:r>
              <a:rPr lang="en-US" sz="2800" b="1" dirty="0" smtClean="0">
                <a:latin typeface="Times New Roman" pitchFamily="18" charset="0"/>
                <a:cs typeface="Times New Roman" pitchFamily="18" charset="0"/>
              </a:rPr>
              <a:t>     Definition of Infertility</a:t>
            </a:r>
            <a:endParaRPr lang="en-US" sz="2800" b="1" dirty="0">
              <a:latin typeface="Times New Roman" pitchFamily="18" charset="0"/>
              <a:cs typeface="Times New Roman" pitchFamily="18" charset="0"/>
            </a:endParaRPr>
          </a:p>
        </p:txBody>
      </p:sp>
      <p:grpSp>
        <p:nvGrpSpPr>
          <p:cNvPr id="9" name="Group 8"/>
          <p:cNvGrpSpPr/>
          <p:nvPr/>
        </p:nvGrpSpPr>
        <p:grpSpPr>
          <a:xfrm>
            <a:off x="381000" y="3048000"/>
            <a:ext cx="6400800" cy="2895600"/>
            <a:chOff x="381000" y="2667000"/>
            <a:chExt cx="6324600" cy="3810000"/>
          </a:xfrm>
        </p:grpSpPr>
        <p:sp>
          <p:nvSpPr>
            <p:cNvPr id="7" name="Rounded Rectangle 6"/>
            <p:cNvSpPr/>
            <p:nvPr/>
          </p:nvSpPr>
          <p:spPr>
            <a:xfrm>
              <a:off x="381000" y="2667000"/>
              <a:ext cx="6324600" cy="381000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http://www.itoozhiayurveda.in/wp-content/uploads/2013/04/Infertility-treatment-in-Ayurveda.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3400" y="2895600"/>
              <a:ext cx="6007100" cy="3276600"/>
            </a:xfrm>
            <a:prstGeom prst="rect">
              <a:avLst/>
            </a:prstGeom>
            <a:noFill/>
          </p:spPr>
        </p:pic>
      </p:gr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pic>
        <p:nvPicPr>
          <p:cNvPr id="7" name="Picture 11"/>
          <p:cNvPicPr>
            <a:picLocks noChangeAspect="1" noChangeArrowheads="1"/>
          </p:cNvPicPr>
          <p:nvPr/>
        </p:nvPicPr>
        <p:blipFill>
          <a:blip r:embed="rId4"/>
          <a:srcRect/>
          <a:stretch>
            <a:fillRect/>
          </a:stretch>
        </p:blipFill>
        <p:spPr bwMode="auto">
          <a:xfrm>
            <a:off x="4267200" y="1447800"/>
            <a:ext cx="4572000" cy="5105400"/>
          </a:xfrm>
          <a:prstGeom prst="rect">
            <a:avLst/>
          </a:prstGeom>
          <a:noFill/>
          <a:ln w="9525">
            <a:noFill/>
            <a:miter lim="800000"/>
            <a:headEnd/>
            <a:tailEnd/>
          </a:ln>
        </p:spPr>
      </p:pic>
      <p:sp>
        <p:nvSpPr>
          <p:cNvPr id="8" name="Rounded Rectangle 7"/>
          <p:cNvSpPr/>
          <p:nvPr/>
        </p:nvSpPr>
        <p:spPr>
          <a:xfrm>
            <a:off x="2133600" y="381000"/>
            <a:ext cx="4495800" cy="609600"/>
          </a:xfrm>
          <a:prstGeom prst="roundRect">
            <a:avLst/>
          </a:prstGeom>
          <a:solidFill>
            <a:schemeClr val="tx2">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Etiology</a:t>
            </a:r>
            <a:endParaRPr lang="en-US" sz="3200" b="1" dirty="0">
              <a:solidFill>
                <a:schemeClr val="tx1"/>
              </a:solidFill>
            </a:endParaRPr>
          </a:p>
        </p:txBody>
      </p:sp>
      <p:graphicFrame>
        <p:nvGraphicFramePr>
          <p:cNvPr id="1028" name="Chart 6"/>
          <p:cNvGraphicFramePr>
            <a:graphicFrameLocks/>
          </p:cNvGraphicFramePr>
          <p:nvPr/>
        </p:nvGraphicFramePr>
        <p:xfrm>
          <a:off x="457200" y="1752600"/>
          <a:ext cx="3657600" cy="3962400"/>
        </p:xfrm>
        <a:graphic>
          <a:graphicData uri="http://schemas.openxmlformats.org/presentationml/2006/ole">
            <p:oleObj spid="_x0000_s1028" name="Worksheet" r:id="rId5" imgW="4115157" imgH="5413717" progId="Excel.Sheet.8">
              <p:embed/>
            </p:oleObj>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46"/>
          <p:cNvGrpSpPr>
            <a:grpSpLocks/>
          </p:cNvGrpSpPr>
          <p:nvPr/>
        </p:nvGrpSpPr>
        <p:grpSpPr bwMode="auto">
          <a:xfrm>
            <a:off x="609600" y="1066800"/>
            <a:ext cx="3886200" cy="5638800"/>
            <a:chOff x="381000" y="381000"/>
            <a:chExt cx="3886200" cy="5638800"/>
          </a:xfrm>
        </p:grpSpPr>
        <p:sp>
          <p:nvSpPr>
            <p:cNvPr id="4" name="Down Arrow 3"/>
            <p:cNvSpPr/>
            <p:nvPr/>
          </p:nvSpPr>
          <p:spPr>
            <a:xfrm>
              <a:off x="381000" y="685800"/>
              <a:ext cx="762000" cy="5334000"/>
            </a:xfrm>
            <a:prstGeom prst="downArrow">
              <a:avLst/>
            </a:prstGeom>
            <a:solidFill>
              <a:schemeClr val="accent3">
                <a:lumMod val="40000"/>
                <a:lumOff val="60000"/>
              </a:schemeClr>
            </a:solidFill>
            <a:ln w="25400" cap="flat" cmpd="sng" algn="ctr">
              <a:noFill/>
              <a:prstDash val="solid"/>
            </a:ln>
            <a:effectLst/>
          </p:spPr>
          <p:txBody>
            <a:bodyPr anchor="ctr"/>
            <a:lstStyle/>
            <a:p>
              <a:pPr algn="ctr" fontAlgn="auto">
                <a:spcBef>
                  <a:spcPts val="0"/>
                </a:spcBef>
                <a:spcAft>
                  <a:spcPts val="0"/>
                </a:spcAft>
                <a:defRPr/>
              </a:pPr>
              <a:endParaRPr lang="en-US" kern="0" dirty="0">
                <a:solidFill>
                  <a:srgbClr val="E8EAE6"/>
                </a:solidFill>
                <a:latin typeface="Arial"/>
                <a:cs typeface="+mn-cs"/>
              </a:endParaRPr>
            </a:p>
          </p:txBody>
        </p:sp>
        <p:sp>
          <p:nvSpPr>
            <p:cNvPr id="5" name="TextBox 4"/>
            <p:cNvSpPr txBox="1">
              <a:spLocks noChangeArrowheads="1"/>
            </p:cNvSpPr>
            <p:nvPr/>
          </p:nvSpPr>
          <p:spPr bwMode="auto">
            <a:xfrm rot="-5400000">
              <a:off x="-1069181" y="2740819"/>
              <a:ext cx="3657600" cy="461962"/>
            </a:xfrm>
            <a:prstGeom prst="rect">
              <a:avLst/>
            </a:prstGeom>
            <a:noFill/>
            <a:ln w="9525">
              <a:noFill/>
              <a:miter lim="800000"/>
              <a:headEnd/>
              <a:tailEnd/>
            </a:ln>
          </p:spPr>
          <p:txBody>
            <a:bodyPr>
              <a:spAutoFit/>
            </a:bodyPr>
            <a:lstStyle/>
            <a:p>
              <a:pPr algn="ctr" fontAlgn="auto">
                <a:spcBef>
                  <a:spcPts val="0"/>
                </a:spcBef>
                <a:spcAft>
                  <a:spcPts val="0"/>
                </a:spcAft>
                <a:defRPr/>
              </a:pPr>
              <a:r>
                <a:rPr lang="en-US" sz="2400" b="1" kern="0" dirty="0">
                  <a:solidFill>
                    <a:sysClr val="windowText" lastClr="000000"/>
                  </a:solidFill>
                  <a:latin typeface="Times New Roman" pitchFamily="18" charset="0"/>
                  <a:cs typeface="Times New Roman" pitchFamily="18" charset="0"/>
                </a:rPr>
                <a:t>SPERMATOGENESIS</a:t>
              </a:r>
            </a:p>
          </p:txBody>
        </p:sp>
        <p:sp>
          <p:nvSpPr>
            <p:cNvPr id="6" name="Rectangle 5"/>
            <p:cNvSpPr/>
            <p:nvPr/>
          </p:nvSpPr>
          <p:spPr>
            <a:xfrm>
              <a:off x="990600" y="685800"/>
              <a:ext cx="381000" cy="4953000"/>
            </a:xfrm>
            <a:prstGeom prst="rect">
              <a:avLst/>
            </a:prstGeom>
            <a:solidFill>
              <a:srgbClr val="FFCCFF"/>
            </a:solidFill>
            <a:ln w="25400" cap="flat" cmpd="sng" algn="ctr">
              <a:noFill/>
              <a:prstDash val="solid"/>
            </a:ln>
            <a:effectLst/>
          </p:spPr>
          <p:txBody>
            <a:bodyPr anchor="ctr"/>
            <a:lstStyle/>
            <a:p>
              <a:pPr algn="ctr" fontAlgn="auto">
                <a:spcBef>
                  <a:spcPts val="0"/>
                </a:spcBef>
                <a:spcAft>
                  <a:spcPts val="0"/>
                </a:spcAft>
                <a:defRPr/>
              </a:pPr>
              <a:endParaRPr lang="en-US" kern="0" dirty="0">
                <a:solidFill>
                  <a:schemeClr val="bg1"/>
                </a:solidFill>
                <a:latin typeface="Arial"/>
                <a:cs typeface="+mn-cs"/>
              </a:endParaRPr>
            </a:p>
          </p:txBody>
        </p:sp>
        <p:sp>
          <p:nvSpPr>
            <p:cNvPr id="7" name="TextBox 6"/>
            <p:cNvSpPr txBox="1">
              <a:spLocks noChangeArrowheads="1"/>
            </p:cNvSpPr>
            <p:nvPr/>
          </p:nvSpPr>
          <p:spPr bwMode="auto">
            <a:xfrm rot="-5400000">
              <a:off x="153988" y="4189412"/>
              <a:ext cx="1981200" cy="307975"/>
            </a:xfrm>
            <a:prstGeom prst="rect">
              <a:avLst/>
            </a:prstGeom>
            <a:noFill/>
            <a:ln w="9525">
              <a:noFill/>
              <a:miter lim="800000"/>
              <a:headEnd/>
              <a:tailEnd/>
            </a:ln>
          </p:spPr>
          <p:txBody>
            <a:bodyPr>
              <a:spAutoFit/>
            </a:bodyPr>
            <a:lstStyle/>
            <a:p>
              <a:pPr fontAlgn="auto">
                <a:spcBef>
                  <a:spcPts val="0"/>
                </a:spcBef>
                <a:spcAft>
                  <a:spcPts val="0"/>
                </a:spcAft>
                <a:defRPr/>
              </a:pPr>
              <a:r>
                <a:rPr lang="en-US" sz="1400" b="1" kern="0" dirty="0">
                  <a:solidFill>
                    <a:sysClr val="windowText" lastClr="000000"/>
                  </a:solidFill>
                  <a:latin typeface="Times New Roman" pitchFamily="18" charset="0"/>
                  <a:cs typeface="Times New Roman" pitchFamily="18" charset="0"/>
                </a:rPr>
                <a:t>SPERMIOGENESIS</a:t>
              </a:r>
            </a:p>
          </p:txBody>
        </p:sp>
        <p:sp>
          <p:nvSpPr>
            <p:cNvPr id="8" name="TextBox 7"/>
            <p:cNvSpPr txBox="1">
              <a:spLocks noChangeArrowheads="1"/>
            </p:cNvSpPr>
            <p:nvPr/>
          </p:nvSpPr>
          <p:spPr bwMode="auto">
            <a:xfrm rot="16200000">
              <a:off x="-278606" y="1497806"/>
              <a:ext cx="2971800" cy="738188"/>
            </a:xfrm>
            <a:prstGeom prst="rect">
              <a:avLst/>
            </a:prstGeom>
            <a:noFill/>
            <a:ln w="9525">
              <a:noFill/>
              <a:miter lim="800000"/>
              <a:headEnd/>
              <a:tailEnd/>
            </a:ln>
          </p:spPr>
          <p:txBody>
            <a:bodyPr>
              <a:spAutoFit/>
            </a:bodyPr>
            <a:lstStyle/>
            <a:p>
              <a:pPr fontAlgn="auto">
                <a:spcBef>
                  <a:spcPts val="0"/>
                </a:spcBef>
                <a:spcAft>
                  <a:spcPts val="0"/>
                </a:spcAft>
                <a:defRPr/>
              </a:pPr>
              <a:r>
                <a:rPr lang="en-US" sz="1400" b="1" kern="0" dirty="0">
                  <a:solidFill>
                    <a:sysClr val="windowText" lastClr="000000"/>
                  </a:solidFill>
                  <a:latin typeface="Times New Roman" pitchFamily="18" charset="0"/>
                  <a:cs typeface="Times New Roman" pitchFamily="18" charset="0"/>
                </a:rPr>
                <a:t>             SPERMATOCYTOGENESIS</a:t>
              </a:r>
            </a:p>
            <a:p>
              <a:pPr fontAlgn="auto">
                <a:spcBef>
                  <a:spcPts val="0"/>
                </a:spcBef>
                <a:spcAft>
                  <a:spcPts val="0"/>
                </a:spcAft>
                <a:defRPr/>
              </a:pPr>
              <a:endParaRPr lang="en-US" sz="1400" b="1" kern="0" dirty="0">
                <a:solidFill>
                  <a:sysClr val="windowText" lastClr="000000"/>
                </a:solidFill>
                <a:latin typeface="Times New Roman" pitchFamily="18" charset="0"/>
                <a:cs typeface="Times New Roman" pitchFamily="18" charset="0"/>
              </a:endParaRPr>
            </a:p>
          </p:txBody>
        </p:sp>
        <p:sp>
          <p:nvSpPr>
            <p:cNvPr id="9" name="Rectangle 8"/>
            <p:cNvSpPr/>
            <p:nvPr/>
          </p:nvSpPr>
          <p:spPr>
            <a:xfrm>
              <a:off x="1371600" y="685800"/>
              <a:ext cx="457200" cy="4953000"/>
            </a:xfrm>
            <a:prstGeom prst="rect">
              <a:avLst/>
            </a:prstGeom>
            <a:solidFill>
              <a:schemeClr val="accent1">
                <a:lumMod val="20000"/>
                <a:lumOff val="80000"/>
              </a:schemeClr>
            </a:solidFill>
            <a:ln w="25400" cap="flat" cmpd="sng" algn="ctr">
              <a:no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10" name="TextBox 11"/>
            <p:cNvSpPr txBox="1">
              <a:spLocks noChangeArrowheads="1"/>
            </p:cNvSpPr>
            <p:nvPr/>
          </p:nvSpPr>
          <p:spPr bwMode="auto">
            <a:xfrm rot="-5400000">
              <a:off x="647700" y="4305300"/>
              <a:ext cx="1905000" cy="304800"/>
            </a:xfrm>
            <a:prstGeom prst="rect">
              <a:avLst/>
            </a:prstGeom>
            <a:noFill/>
            <a:ln w="9525">
              <a:noFill/>
              <a:miter lim="800000"/>
              <a:headEnd/>
              <a:tailEnd/>
            </a:ln>
          </p:spPr>
          <p:txBody>
            <a:bodyPr>
              <a:spAutoFit/>
            </a:bodyPr>
            <a:lstStyle/>
            <a:p>
              <a:pPr fontAlgn="auto">
                <a:spcBef>
                  <a:spcPts val="0"/>
                </a:spcBef>
                <a:spcAft>
                  <a:spcPts val="0"/>
                </a:spcAft>
                <a:defRPr/>
              </a:pPr>
              <a:r>
                <a:rPr lang="en-US" sz="1400" b="1" kern="0" dirty="0">
                  <a:solidFill>
                    <a:sysClr val="windowText" lastClr="000000"/>
                  </a:solidFill>
                  <a:latin typeface="Times New Roman" pitchFamily="18" charset="0"/>
                  <a:cs typeface="Times New Roman" pitchFamily="18" charset="0"/>
                </a:rPr>
                <a:t>DIFFERENTIATION</a:t>
              </a:r>
            </a:p>
          </p:txBody>
        </p:sp>
        <p:sp>
          <p:nvSpPr>
            <p:cNvPr id="11" name="TextBox 12"/>
            <p:cNvSpPr txBox="1">
              <a:spLocks noChangeArrowheads="1"/>
            </p:cNvSpPr>
            <p:nvPr/>
          </p:nvSpPr>
          <p:spPr bwMode="auto">
            <a:xfrm rot="-5400000">
              <a:off x="1106488" y="2551112"/>
              <a:ext cx="990600" cy="307975"/>
            </a:xfrm>
            <a:prstGeom prst="rect">
              <a:avLst/>
            </a:prstGeom>
            <a:noFill/>
            <a:ln w="9525">
              <a:noFill/>
              <a:miter lim="800000"/>
              <a:headEnd/>
              <a:tailEnd/>
            </a:ln>
          </p:spPr>
          <p:txBody>
            <a:bodyPr>
              <a:spAutoFit/>
            </a:bodyPr>
            <a:lstStyle/>
            <a:p>
              <a:pPr fontAlgn="auto">
                <a:spcBef>
                  <a:spcPts val="0"/>
                </a:spcBef>
                <a:spcAft>
                  <a:spcPts val="0"/>
                </a:spcAft>
                <a:defRPr/>
              </a:pPr>
              <a:r>
                <a:rPr lang="en-US" sz="1400" b="1" kern="0" dirty="0">
                  <a:solidFill>
                    <a:sysClr val="windowText" lastClr="000000"/>
                  </a:solidFill>
                  <a:latin typeface="Times New Roman" pitchFamily="18" charset="0"/>
                  <a:cs typeface="Times New Roman" pitchFamily="18" charset="0"/>
                </a:rPr>
                <a:t>MEIOSIS</a:t>
              </a:r>
            </a:p>
          </p:txBody>
        </p:sp>
        <p:sp>
          <p:nvSpPr>
            <p:cNvPr id="12" name="TextBox 13"/>
            <p:cNvSpPr txBox="1">
              <a:spLocks noChangeArrowheads="1"/>
            </p:cNvSpPr>
            <p:nvPr/>
          </p:nvSpPr>
          <p:spPr bwMode="auto">
            <a:xfrm rot="-5400000">
              <a:off x="1106488" y="1103312"/>
              <a:ext cx="990600" cy="307975"/>
            </a:xfrm>
            <a:prstGeom prst="rect">
              <a:avLst/>
            </a:prstGeom>
            <a:noFill/>
            <a:ln w="9525">
              <a:noFill/>
              <a:miter lim="800000"/>
              <a:headEnd/>
              <a:tailEnd/>
            </a:ln>
          </p:spPr>
          <p:txBody>
            <a:bodyPr>
              <a:spAutoFit/>
            </a:bodyPr>
            <a:lstStyle/>
            <a:p>
              <a:pPr fontAlgn="auto">
                <a:spcBef>
                  <a:spcPts val="0"/>
                </a:spcBef>
                <a:spcAft>
                  <a:spcPts val="0"/>
                </a:spcAft>
                <a:defRPr/>
              </a:pPr>
              <a:r>
                <a:rPr lang="en-US" sz="1400" b="1" kern="0" dirty="0">
                  <a:solidFill>
                    <a:sysClr val="windowText" lastClr="000000"/>
                  </a:solidFill>
                  <a:latin typeface="Times New Roman" pitchFamily="18" charset="0"/>
                  <a:cs typeface="Times New Roman" pitchFamily="18" charset="0"/>
                </a:rPr>
                <a:t>MITOSIS</a:t>
              </a:r>
            </a:p>
          </p:txBody>
        </p:sp>
        <p:cxnSp>
          <p:nvCxnSpPr>
            <p:cNvPr id="13" name="Straight Connector 54"/>
            <p:cNvCxnSpPr>
              <a:cxnSpLocks noChangeShapeType="1"/>
            </p:cNvCxnSpPr>
            <p:nvPr/>
          </p:nvCxnSpPr>
          <p:spPr bwMode="auto">
            <a:xfrm>
              <a:off x="1371600" y="1981200"/>
              <a:ext cx="457200" cy="1588"/>
            </a:xfrm>
            <a:prstGeom prst="line">
              <a:avLst/>
            </a:prstGeom>
            <a:noFill/>
            <a:ln w="9525" algn="ctr">
              <a:solidFill>
                <a:srgbClr val="000000"/>
              </a:solidFill>
              <a:round/>
              <a:headEnd/>
              <a:tailEnd/>
            </a:ln>
          </p:spPr>
        </p:cxnSp>
        <p:cxnSp>
          <p:nvCxnSpPr>
            <p:cNvPr id="14" name="Straight Connector 55"/>
            <p:cNvCxnSpPr>
              <a:cxnSpLocks noChangeShapeType="1"/>
            </p:cNvCxnSpPr>
            <p:nvPr/>
          </p:nvCxnSpPr>
          <p:spPr bwMode="auto">
            <a:xfrm>
              <a:off x="990600" y="3352800"/>
              <a:ext cx="838200" cy="1588"/>
            </a:xfrm>
            <a:prstGeom prst="line">
              <a:avLst/>
            </a:prstGeom>
            <a:noFill/>
            <a:ln w="9525" algn="ctr">
              <a:solidFill>
                <a:srgbClr val="000000"/>
              </a:solidFill>
              <a:round/>
              <a:headEnd/>
              <a:tailEnd/>
            </a:ln>
          </p:spPr>
        </p:cxnSp>
        <p:sp>
          <p:nvSpPr>
            <p:cNvPr id="15" name="Freeform 14"/>
            <p:cNvSpPr/>
            <p:nvPr/>
          </p:nvSpPr>
          <p:spPr>
            <a:xfrm>
              <a:off x="1981200" y="685800"/>
              <a:ext cx="431800" cy="422275"/>
            </a:xfrm>
            <a:custGeom>
              <a:avLst/>
              <a:gdLst>
                <a:gd name="connsiteX0" fmla="*/ 188347 w 431286"/>
                <a:gd name="connsiteY0" fmla="*/ 28135 h 422031"/>
                <a:gd name="connsiteX1" fmla="*/ 89873 w 431286"/>
                <a:gd name="connsiteY1" fmla="*/ 84406 h 422031"/>
                <a:gd name="connsiteX2" fmla="*/ 47670 w 431286"/>
                <a:gd name="connsiteY2" fmla="*/ 126609 h 422031"/>
                <a:gd name="connsiteX3" fmla="*/ 33603 w 431286"/>
                <a:gd name="connsiteY3" fmla="*/ 168812 h 422031"/>
                <a:gd name="connsiteX4" fmla="*/ 33603 w 431286"/>
                <a:gd name="connsiteY4" fmla="*/ 365760 h 422031"/>
                <a:gd name="connsiteX5" fmla="*/ 118009 w 431286"/>
                <a:gd name="connsiteY5" fmla="*/ 422031 h 422031"/>
                <a:gd name="connsiteX6" fmla="*/ 230550 w 431286"/>
                <a:gd name="connsiteY6" fmla="*/ 407963 h 422031"/>
                <a:gd name="connsiteX7" fmla="*/ 272753 w 431286"/>
                <a:gd name="connsiteY7" fmla="*/ 393895 h 422031"/>
                <a:gd name="connsiteX8" fmla="*/ 371227 w 431286"/>
                <a:gd name="connsiteY8" fmla="*/ 365760 h 422031"/>
                <a:gd name="connsiteX9" fmla="*/ 399363 w 431286"/>
                <a:gd name="connsiteY9" fmla="*/ 337624 h 422031"/>
                <a:gd name="connsiteX10" fmla="*/ 427498 w 431286"/>
                <a:gd name="connsiteY10" fmla="*/ 253218 h 422031"/>
                <a:gd name="connsiteX11" fmla="*/ 413430 w 431286"/>
                <a:gd name="connsiteY11" fmla="*/ 84406 h 422031"/>
                <a:gd name="connsiteX12" fmla="*/ 357160 w 431286"/>
                <a:gd name="connsiteY12" fmla="*/ 42203 h 422031"/>
                <a:gd name="connsiteX13" fmla="*/ 272753 w 431286"/>
                <a:gd name="connsiteY13" fmla="*/ 0 h 422031"/>
                <a:gd name="connsiteX14" fmla="*/ 216483 w 431286"/>
                <a:gd name="connsiteY14" fmla="*/ 14068 h 422031"/>
                <a:gd name="connsiteX15" fmla="*/ 188347 w 431286"/>
                <a:gd name="connsiteY15" fmla="*/ 28135 h 42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1286" h="422031">
                  <a:moveTo>
                    <a:pt x="188347" y="28135"/>
                  </a:moveTo>
                  <a:cubicBezTo>
                    <a:pt x="167245" y="39858"/>
                    <a:pt x="119697" y="59553"/>
                    <a:pt x="89873" y="84406"/>
                  </a:cubicBezTo>
                  <a:cubicBezTo>
                    <a:pt x="74589" y="97142"/>
                    <a:pt x="61738" y="112541"/>
                    <a:pt x="47670" y="126609"/>
                  </a:cubicBezTo>
                  <a:cubicBezTo>
                    <a:pt x="42981" y="140677"/>
                    <a:pt x="37677" y="154554"/>
                    <a:pt x="33603" y="168812"/>
                  </a:cubicBezTo>
                  <a:cubicBezTo>
                    <a:pt x="15330" y="232767"/>
                    <a:pt x="0" y="298553"/>
                    <a:pt x="33603" y="365760"/>
                  </a:cubicBezTo>
                  <a:cubicBezTo>
                    <a:pt x="48725" y="396005"/>
                    <a:pt x="118009" y="422031"/>
                    <a:pt x="118009" y="422031"/>
                  </a:cubicBezTo>
                  <a:cubicBezTo>
                    <a:pt x="155523" y="417342"/>
                    <a:pt x="193354" y="414726"/>
                    <a:pt x="230550" y="407963"/>
                  </a:cubicBezTo>
                  <a:cubicBezTo>
                    <a:pt x="245139" y="405310"/>
                    <a:pt x="258495" y="397969"/>
                    <a:pt x="272753" y="393895"/>
                  </a:cubicBezTo>
                  <a:cubicBezTo>
                    <a:pt x="396402" y="358567"/>
                    <a:pt x="270039" y="399490"/>
                    <a:pt x="371227" y="365760"/>
                  </a:cubicBezTo>
                  <a:cubicBezTo>
                    <a:pt x="380606" y="356381"/>
                    <a:pt x="393431" y="349487"/>
                    <a:pt x="399363" y="337624"/>
                  </a:cubicBezTo>
                  <a:cubicBezTo>
                    <a:pt x="412626" y="311098"/>
                    <a:pt x="427498" y="253218"/>
                    <a:pt x="427498" y="253218"/>
                  </a:cubicBezTo>
                  <a:cubicBezTo>
                    <a:pt x="422809" y="196947"/>
                    <a:pt x="431286" y="137974"/>
                    <a:pt x="413430" y="84406"/>
                  </a:cubicBezTo>
                  <a:cubicBezTo>
                    <a:pt x="406016" y="62163"/>
                    <a:pt x="376239" y="55831"/>
                    <a:pt x="357160" y="42203"/>
                  </a:cubicBezTo>
                  <a:cubicBezTo>
                    <a:pt x="309438" y="8116"/>
                    <a:pt x="325014" y="17421"/>
                    <a:pt x="272753" y="0"/>
                  </a:cubicBezTo>
                  <a:cubicBezTo>
                    <a:pt x="253996" y="4689"/>
                    <a:pt x="232570" y="3343"/>
                    <a:pt x="216483" y="14068"/>
                  </a:cubicBezTo>
                  <a:cubicBezTo>
                    <a:pt x="141474" y="64074"/>
                    <a:pt x="209449" y="16412"/>
                    <a:pt x="188347" y="28135"/>
                  </a:cubicBezTo>
                  <a:close/>
                </a:path>
              </a:pathLst>
            </a:custGeom>
            <a:solidFill>
              <a:srgbClr val="FFFFFF"/>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16" name="Freeform 15"/>
            <p:cNvSpPr/>
            <p:nvPr/>
          </p:nvSpPr>
          <p:spPr>
            <a:xfrm>
              <a:off x="1981200" y="1295400"/>
              <a:ext cx="431800" cy="422275"/>
            </a:xfrm>
            <a:custGeom>
              <a:avLst/>
              <a:gdLst>
                <a:gd name="connsiteX0" fmla="*/ 188347 w 431286"/>
                <a:gd name="connsiteY0" fmla="*/ 28135 h 422031"/>
                <a:gd name="connsiteX1" fmla="*/ 89873 w 431286"/>
                <a:gd name="connsiteY1" fmla="*/ 84406 h 422031"/>
                <a:gd name="connsiteX2" fmla="*/ 47670 w 431286"/>
                <a:gd name="connsiteY2" fmla="*/ 126609 h 422031"/>
                <a:gd name="connsiteX3" fmla="*/ 33603 w 431286"/>
                <a:gd name="connsiteY3" fmla="*/ 168812 h 422031"/>
                <a:gd name="connsiteX4" fmla="*/ 33603 w 431286"/>
                <a:gd name="connsiteY4" fmla="*/ 365760 h 422031"/>
                <a:gd name="connsiteX5" fmla="*/ 118009 w 431286"/>
                <a:gd name="connsiteY5" fmla="*/ 422031 h 422031"/>
                <a:gd name="connsiteX6" fmla="*/ 230550 w 431286"/>
                <a:gd name="connsiteY6" fmla="*/ 407963 h 422031"/>
                <a:gd name="connsiteX7" fmla="*/ 272753 w 431286"/>
                <a:gd name="connsiteY7" fmla="*/ 393895 h 422031"/>
                <a:gd name="connsiteX8" fmla="*/ 371227 w 431286"/>
                <a:gd name="connsiteY8" fmla="*/ 365760 h 422031"/>
                <a:gd name="connsiteX9" fmla="*/ 399363 w 431286"/>
                <a:gd name="connsiteY9" fmla="*/ 337624 h 422031"/>
                <a:gd name="connsiteX10" fmla="*/ 427498 w 431286"/>
                <a:gd name="connsiteY10" fmla="*/ 253218 h 422031"/>
                <a:gd name="connsiteX11" fmla="*/ 413430 w 431286"/>
                <a:gd name="connsiteY11" fmla="*/ 84406 h 422031"/>
                <a:gd name="connsiteX12" fmla="*/ 357160 w 431286"/>
                <a:gd name="connsiteY12" fmla="*/ 42203 h 422031"/>
                <a:gd name="connsiteX13" fmla="*/ 272753 w 431286"/>
                <a:gd name="connsiteY13" fmla="*/ 0 h 422031"/>
                <a:gd name="connsiteX14" fmla="*/ 216483 w 431286"/>
                <a:gd name="connsiteY14" fmla="*/ 14068 h 422031"/>
                <a:gd name="connsiteX15" fmla="*/ 188347 w 431286"/>
                <a:gd name="connsiteY15" fmla="*/ 28135 h 42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1286" h="422031">
                  <a:moveTo>
                    <a:pt x="188347" y="28135"/>
                  </a:moveTo>
                  <a:cubicBezTo>
                    <a:pt x="167245" y="39858"/>
                    <a:pt x="119697" y="59553"/>
                    <a:pt x="89873" y="84406"/>
                  </a:cubicBezTo>
                  <a:cubicBezTo>
                    <a:pt x="74589" y="97142"/>
                    <a:pt x="61738" y="112541"/>
                    <a:pt x="47670" y="126609"/>
                  </a:cubicBezTo>
                  <a:cubicBezTo>
                    <a:pt x="42981" y="140677"/>
                    <a:pt x="37677" y="154554"/>
                    <a:pt x="33603" y="168812"/>
                  </a:cubicBezTo>
                  <a:cubicBezTo>
                    <a:pt x="15330" y="232767"/>
                    <a:pt x="0" y="298553"/>
                    <a:pt x="33603" y="365760"/>
                  </a:cubicBezTo>
                  <a:cubicBezTo>
                    <a:pt x="48725" y="396005"/>
                    <a:pt x="118009" y="422031"/>
                    <a:pt x="118009" y="422031"/>
                  </a:cubicBezTo>
                  <a:cubicBezTo>
                    <a:pt x="155523" y="417342"/>
                    <a:pt x="193354" y="414726"/>
                    <a:pt x="230550" y="407963"/>
                  </a:cubicBezTo>
                  <a:cubicBezTo>
                    <a:pt x="245139" y="405310"/>
                    <a:pt x="258495" y="397969"/>
                    <a:pt x="272753" y="393895"/>
                  </a:cubicBezTo>
                  <a:cubicBezTo>
                    <a:pt x="396402" y="358567"/>
                    <a:pt x="270039" y="399490"/>
                    <a:pt x="371227" y="365760"/>
                  </a:cubicBezTo>
                  <a:cubicBezTo>
                    <a:pt x="380606" y="356381"/>
                    <a:pt x="393431" y="349487"/>
                    <a:pt x="399363" y="337624"/>
                  </a:cubicBezTo>
                  <a:cubicBezTo>
                    <a:pt x="412626" y="311098"/>
                    <a:pt x="427498" y="253218"/>
                    <a:pt x="427498" y="253218"/>
                  </a:cubicBezTo>
                  <a:cubicBezTo>
                    <a:pt x="422809" y="196947"/>
                    <a:pt x="431286" y="137974"/>
                    <a:pt x="413430" y="84406"/>
                  </a:cubicBezTo>
                  <a:cubicBezTo>
                    <a:pt x="406016" y="62163"/>
                    <a:pt x="376239" y="55831"/>
                    <a:pt x="357160" y="42203"/>
                  </a:cubicBezTo>
                  <a:cubicBezTo>
                    <a:pt x="309438" y="8116"/>
                    <a:pt x="325014" y="17421"/>
                    <a:pt x="272753" y="0"/>
                  </a:cubicBezTo>
                  <a:cubicBezTo>
                    <a:pt x="253996" y="4689"/>
                    <a:pt x="232570" y="3343"/>
                    <a:pt x="216483" y="14068"/>
                  </a:cubicBezTo>
                  <a:cubicBezTo>
                    <a:pt x="141474" y="64074"/>
                    <a:pt x="209449" y="16412"/>
                    <a:pt x="188347" y="28135"/>
                  </a:cubicBezTo>
                  <a:close/>
                </a:path>
              </a:pathLst>
            </a:custGeom>
            <a:solidFill>
              <a:srgbClr val="FFFFFF"/>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17" name="Freeform 16"/>
            <p:cNvSpPr/>
            <p:nvPr/>
          </p:nvSpPr>
          <p:spPr>
            <a:xfrm>
              <a:off x="1981200" y="1981200"/>
              <a:ext cx="431800" cy="422275"/>
            </a:xfrm>
            <a:custGeom>
              <a:avLst/>
              <a:gdLst>
                <a:gd name="connsiteX0" fmla="*/ 188347 w 431286"/>
                <a:gd name="connsiteY0" fmla="*/ 28135 h 422031"/>
                <a:gd name="connsiteX1" fmla="*/ 89873 w 431286"/>
                <a:gd name="connsiteY1" fmla="*/ 84406 h 422031"/>
                <a:gd name="connsiteX2" fmla="*/ 47670 w 431286"/>
                <a:gd name="connsiteY2" fmla="*/ 126609 h 422031"/>
                <a:gd name="connsiteX3" fmla="*/ 33603 w 431286"/>
                <a:gd name="connsiteY3" fmla="*/ 168812 h 422031"/>
                <a:gd name="connsiteX4" fmla="*/ 33603 w 431286"/>
                <a:gd name="connsiteY4" fmla="*/ 365760 h 422031"/>
                <a:gd name="connsiteX5" fmla="*/ 118009 w 431286"/>
                <a:gd name="connsiteY5" fmla="*/ 422031 h 422031"/>
                <a:gd name="connsiteX6" fmla="*/ 230550 w 431286"/>
                <a:gd name="connsiteY6" fmla="*/ 407963 h 422031"/>
                <a:gd name="connsiteX7" fmla="*/ 272753 w 431286"/>
                <a:gd name="connsiteY7" fmla="*/ 393895 h 422031"/>
                <a:gd name="connsiteX8" fmla="*/ 371227 w 431286"/>
                <a:gd name="connsiteY8" fmla="*/ 365760 h 422031"/>
                <a:gd name="connsiteX9" fmla="*/ 399363 w 431286"/>
                <a:gd name="connsiteY9" fmla="*/ 337624 h 422031"/>
                <a:gd name="connsiteX10" fmla="*/ 427498 w 431286"/>
                <a:gd name="connsiteY10" fmla="*/ 253218 h 422031"/>
                <a:gd name="connsiteX11" fmla="*/ 413430 w 431286"/>
                <a:gd name="connsiteY11" fmla="*/ 84406 h 422031"/>
                <a:gd name="connsiteX12" fmla="*/ 357160 w 431286"/>
                <a:gd name="connsiteY12" fmla="*/ 42203 h 422031"/>
                <a:gd name="connsiteX13" fmla="*/ 272753 w 431286"/>
                <a:gd name="connsiteY13" fmla="*/ 0 h 422031"/>
                <a:gd name="connsiteX14" fmla="*/ 216483 w 431286"/>
                <a:gd name="connsiteY14" fmla="*/ 14068 h 422031"/>
                <a:gd name="connsiteX15" fmla="*/ 188347 w 431286"/>
                <a:gd name="connsiteY15" fmla="*/ 28135 h 42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1286" h="422031">
                  <a:moveTo>
                    <a:pt x="188347" y="28135"/>
                  </a:moveTo>
                  <a:cubicBezTo>
                    <a:pt x="167245" y="39858"/>
                    <a:pt x="119697" y="59553"/>
                    <a:pt x="89873" y="84406"/>
                  </a:cubicBezTo>
                  <a:cubicBezTo>
                    <a:pt x="74589" y="97142"/>
                    <a:pt x="61738" y="112541"/>
                    <a:pt x="47670" y="126609"/>
                  </a:cubicBezTo>
                  <a:cubicBezTo>
                    <a:pt x="42981" y="140677"/>
                    <a:pt x="37677" y="154554"/>
                    <a:pt x="33603" y="168812"/>
                  </a:cubicBezTo>
                  <a:cubicBezTo>
                    <a:pt x="15330" y="232767"/>
                    <a:pt x="0" y="298553"/>
                    <a:pt x="33603" y="365760"/>
                  </a:cubicBezTo>
                  <a:cubicBezTo>
                    <a:pt x="48725" y="396005"/>
                    <a:pt x="118009" y="422031"/>
                    <a:pt x="118009" y="422031"/>
                  </a:cubicBezTo>
                  <a:cubicBezTo>
                    <a:pt x="155523" y="417342"/>
                    <a:pt x="193354" y="414726"/>
                    <a:pt x="230550" y="407963"/>
                  </a:cubicBezTo>
                  <a:cubicBezTo>
                    <a:pt x="245139" y="405310"/>
                    <a:pt x="258495" y="397969"/>
                    <a:pt x="272753" y="393895"/>
                  </a:cubicBezTo>
                  <a:cubicBezTo>
                    <a:pt x="396402" y="358567"/>
                    <a:pt x="270039" y="399490"/>
                    <a:pt x="371227" y="365760"/>
                  </a:cubicBezTo>
                  <a:cubicBezTo>
                    <a:pt x="380606" y="356381"/>
                    <a:pt x="393431" y="349487"/>
                    <a:pt x="399363" y="337624"/>
                  </a:cubicBezTo>
                  <a:cubicBezTo>
                    <a:pt x="412626" y="311098"/>
                    <a:pt x="427498" y="253218"/>
                    <a:pt x="427498" y="253218"/>
                  </a:cubicBezTo>
                  <a:cubicBezTo>
                    <a:pt x="422809" y="196947"/>
                    <a:pt x="431286" y="137974"/>
                    <a:pt x="413430" y="84406"/>
                  </a:cubicBezTo>
                  <a:cubicBezTo>
                    <a:pt x="406016" y="62163"/>
                    <a:pt x="376239" y="55831"/>
                    <a:pt x="357160" y="42203"/>
                  </a:cubicBezTo>
                  <a:cubicBezTo>
                    <a:pt x="309438" y="8116"/>
                    <a:pt x="325014" y="17421"/>
                    <a:pt x="272753" y="0"/>
                  </a:cubicBezTo>
                  <a:cubicBezTo>
                    <a:pt x="253996" y="4689"/>
                    <a:pt x="232570" y="3343"/>
                    <a:pt x="216483" y="14068"/>
                  </a:cubicBezTo>
                  <a:cubicBezTo>
                    <a:pt x="141474" y="64074"/>
                    <a:pt x="209449" y="16412"/>
                    <a:pt x="188347" y="28135"/>
                  </a:cubicBezTo>
                  <a:close/>
                </a:path>
              </a:pathLst>
            </a:custGeom>
            <a:solidFill>
              <a:srgbClr val="FFFFFF"/>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18" name="Freeform 17"/>
            <p:cNvSpPr/>
            <p:nvPr/>
          </p:nvSpPr>
          <p:spPr>
            <a:xfrm>
              <a:off x="1981200" y="2514600"/>
              <a:ext cx="431800" cy="422275"/>
            </a:xfrm>
            <a:custGeom>
              <a:avLst/>
              <a:gdLst>
                <a:gd name="connsiteX0" fmla="*/ 188347 w 431286"/>
                <a:gd name="connsiteY0" fmla="*/ 28135 h 422031"/>
                <a:gd name="connsiteX1" fmla="*/ 89873 w 431286"/>
                <a:gd name="connsiteY1" fmla="*/ 84406 h 422031"/>
                <a:gd name="connsiteX2" fmla="*/ 47670 w 431286"/>
                <a:gd name="connsiteY2" fmla="*/ 126609 h 422031"/>
                <a:gd name="connsiteX3" fmla="*/ 33603 w 431286"/>
                <a:gd name="connsiteY3" fmla="*/ 168812 h 422031"/>
                <a:gd name="connsiteX4" fmla="*/ 33603 w 431286"/>
                <a:gd name="connsiteY4" fmla="*/ 365760 h 422031"/>
                <a:gd name="connsiteX5" fmla="*/ 118009 w 431286"/>
                <a:gd name="connsiteY5" fmla="*/ 422031 h 422031"/>
                <a:gd name="connsiteX6" fmla="*/ 230550 w 431286"/>
                <a:gd name="connsiteY6" fmla="*/ 407963 h 422031"/>
                <a:gd name="connsiteX7" fmla="*/ 272753 w 431286"/>
                <a:gd name="connsiteY7" fmla="*/ 393895 h 422031"/>
                <a:gd name="connsiteX8" fmla="*/ 371227 w 431286"/>
                <a:gd name="connsiteY8" fmla="*/ 365760 h 422031"/>
                <a:gd name="connsiteX9" fmla="*/ 399363 w 431286"/>
                <a:gd name="connsiteY9" fmla="*/ 337624 h 422031"/>
                <a:gd name="connsiteX10" fmla="*/ 427498 w 431286"/>
                <a:gd name="connsiteY10" fmla="*/ 253218 h 422031"/>
                <a:gd name="connsiteX11" fmla="*/ 413430 w 431286"/>
                <a:gd name="connsiteY11" fmla="*/ 84406 h 422031"/>
                <a:gd name="connsiteX12" fmla="*/ 357160 w 431286"/>
                <a:gd name="connsiteY12" fmla="*/ 42203 h 422031"/>
                <a:gd name="connsiteX13" fmla="*/ 272753 w 431286"/>
                <a:gd name="connsiteY13" fmla="*/ 0 h 422031"/>
                <a:gd name="connsiteX14" fmla="*/ 216483 w 431286"/>
                <a:gd name="connsiteY14" fmla="*/ 14068 h 422031"/>
                <a:gd name="connsiteX15" fmla="*/ 188347 w 431286"/>
                <a:gd name="connsiteY15" fmla="*/ 28135 h 42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1286" h="422031">
                  <a:moveTo>
                    <a:pt x="188347" y="28135"/>
                  </a:moveTo>
                  <a:cubicBezTo>
                    <a:pt x="167245" y="39858"/>
                    <a:pt x="119697" y="59553"/>
                    <a:pt x="89873" y="84406"/>
                  </a:cubicBezTo>
                  <a:cubicBezTo>
                    <a:pt x="74589" y="97142"/>
                    <a:pt x="61738" y="112541"/>
                    <a:pt x="47670" y="126609"/>
                  </a:cubicBezTo>
                  <a:cubicBezTo>
                    <a:pt x="42981" y="140677"/>
                    <a:pt x="37677" y="154554"/>
                    <a:pt x="33603" y="168812"/>
                  </a:cubicBezTo>
                  <a:cubicBezTo>
                    <a:pt x="15330" y="232767"/>
                    <a:pt x="0" y="298553"/>
                    <a:pt x="33603" y="365760"/>
                  </a:cubicBezTo>
                  <a:cubicBezTo>
                    <a:pt x="48725" y="396005"/>
                    <a:pt x="118009" y="422031"/>
                    <a:pt x="118009" y="422031"/>
                  </a:cubicBezTo>
                  <a:cubicBezTo>
                    <a:pt x="155523" y="417342"/>
                    <a:pt x="193354" y="414726"/>
                    <a:pt x="230550" y="407963"/>
                  </a:cubicBezTo>
                  <a:cubicBezTo>
                    <a:pt x="245139" y="405310"/>
                    <a:pt x="258495" y="397969"/>
                    <a:pt x="272753" y="393895"/>
                  </a:cubicBezTo>
                  <a:cubicBezTo>
                    <a:pt x="396402" y="358567"/>
                    <a:pt x="270039" y="399490"/>
                    <a:pt x="371227" y="365760"/>
                  </a:cubicBezTo>
                  <a:cubicBezTo>
                    <a:pt x="380606" y="356381"/>
                    <a:pt x="393431" y="349487"/>
                    <a:pt x="399363" y="337624"/>
                  </a:cubicBezTo>
                  <a:cubicBezTo>
                    <a:pt x="412626" y="311098"/>
                    <a:pt x="427498" y="253218"/>
                    <a:pt x="427498" y="253218"/>
                  </a:cubicBezTo>
                  <a:cubicBezTo>
                    <a:pt x="422809" y="196947"/>
                    <a:pt x="431286" y="137974"/>
                    <a:pt x="413430" y="84406"/>
                  </a:cubicBezTo>
                  <a:cubicBezTo>
                    <a:pt x="406016" y="62163"/>
                    <a:pt x="376239" y="55831"/>
                    <a:pt x="357160" y="42203"/>
                  </a:cubicBezTo>
                  <a:cubicBezTo>
                    <a:pt x="309438" y="8116"/>
                    <a:pt x="325014" y="17421"/>
                    <a:pt x="272753" y="0"/>
                  </a:cubicBezTo>
                  <a:cubicBezTo>
                    <a:pt x="253996" y="4689"/>
                    <a:pt x="232570" y="3343"/>
                    <a:pt x="216483" y="14068"/>
                  </a:cubicBezTo>
                  <a:cubicBezTo>
                    <a:pt x="141474" y="64074"/>
                    <a:pt x="209449" y="16412"/>
                    <a:pt x="188347" y="28135"/>
                  </a:cubicBezTo>
                  <a:close/>
                </a:path>
              </a:pathLst>
            </a:custGeom>
            <a:solidFill>
              <a:srgbClr val="FFFFFF"/>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19" name="Freeform 18"/>
            <p:cNvSpPr/>
            <p:nvPr/>
          </p:nvSpPr>
          <p:spPr>
            <a:xfrm>
              <a:off x="1981200" y="3276600"/>
              <a:ext cx="431800" cy="422275"/>
            </a:xfrm>
            <a:custGeom>
              <a:avLst/>
              <a:gdLst>
                <a:gd name="connsiteX0" fmla="*/ 188347 w 431286"/>
                <a:gd name="connsiteY0" fmla="*/ 28135 h 422031"/>
                <a:gd name="connsiteX1" fmla="*/ 89873 w 431286"/>
                <a:gd name="connsiteY1" fmla="*/ 84406 h 422031"/>
                <a:gd name="connsiteX2" fmla="*/ 47670 w 431286"/>
                <a:gd name="connsiteY2" fmla="*/ 126609 h 422031"/>
                <a:gd name="connsiteX3" fmla="*/ 33603 w 431286"/>
                <a:gd name="connsiteY3" fmla="*/ 168812 h 422031"/>
                <a:gd name="connsiteX4" fmla="*/ 33603 w 431286"/>
                <a:gd name="connsiteY4" fmla="*/ 365760 h 422031"/>
                <a:gd name="connsiteX5" fmla="*/ 118009 w 431286"/>
                <a:gd name="connsiteY5" fmla="*/ 422031 h 422031"/>
                <a:gd name="connsiteX6" fmla="*/ 230550 w 431286"/>
                <a:gd name="connsiteY6" fmla="*/ 407963 h 422031"/>
                <a:gd name="connsiteX7" fmla="*/ 272753 w 431286"/>
                <a:gd name="connsiteY7" fmla="*/ 393895 h 422031"/>
                <a:gd name="connsiteX8" fmla="*/ 371227 w 431286"/>
                <a:gd name="connsiteY8" fmla="*/ 365760 h 422031"/>
                <a:gd name="connsiteX9" fmla="*/ 399363 w 431286"/>
                <a:gd name="connsiteY9" fmla="*/ 337624 h 422031"/>
                <a:gd name="connsiteX10" fmla="*/ 427498 w 431286"/>
                <a:gd name="connsiteY10" fmla="*/ 253218 h 422031"/>
                <a:gd name="connsiteX11" fmla="*/ 413430 w 431286"/>
                <a:gd name="connsiteY11" fmla="*/ 84406 h 422031"/>
                <a:gd name="connsiteX12" fmla="*/ 357160 w 431286"/>
                <a:gd name="connsiteY12" fmla="*/ 42203 h 422031"/>
                <a:gd name="connsiteX13" fmla="*/ 272753 w 431286"/>
                <a:gd name="connsiteY13" fmla="*/ 0 h 422031"/>
                <a:gd name="connsiteX14" fmla="*/ 216483 w 431286"/>
                <a:gd name="connsiteY14" fmla="*/ 14068 h 422031"/>
                <a:gd name="connsiteX15" fmla="*/ 188347 w 431286"/>
                <a:gd name="connsiteY15" fmla="*/ 28135 h 42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1286" h="422031">
                  <a:moveTo>
                    <a:pt x="188347" y="28135"/>
                  </a:moveTo>
                  <a:cubicBezTo>
                    <a:pt x="167245" y="39858"/>
                    <a:pt x="119697" y="59553"/>
                    <a:pt x="89873" y="84406"/>
                  </a:cubicBezTo>
                  <a:cubicBezTo>
                    <a:pt x="74589" y="97142"/>
                    <a:pt x="61738" y="112541"/>
                    <a:pt x="47670" y="126609"/>
                  </a:cubicBezTo>
                  <a:cubicBezTo>
                    <a:pt x="42981" y="140677"/>
                    <a:pt x="37677" y="154554"/>
                    <a:pt x="33603" y="168812"/>
                  </a:cubicBezTo>
                  <a:cubicBezTo>
                    <a:pt x="15330" y="232767"/>
                    <a:pt x="0" y="298553"/>
                    <a:pt x="33603" y="365760"/>
                  </a:cubicBezTo>
                  <a:cubicBezTo>
                    <a:pt x="48725" y="396005"/>
                    <a:pt x="118009" y="422031"/>
                    <a:pt x="118009" y="422031"/>
                  </a:cubicBezTo>
                  <a:cubicBezTo>
                    <a:pt x="155523" y="417342"/>
                    <a:pt x="193354" y="414726"/>
                    <a:pt x="230550" y="407963"/>
                  </a:cubicBezTo>
                  <a:cubicBezTo>
                    <a:pt x="245139" y="405310"/>
                    <a:pt x="258495" y="397969"/>
                    <a:pt x="272753" y="393895"/>
                  </a:cubicBezTo>
                  <a:cubicBezTo>
                    <a:pt x="396402" y="358567"/>
                    <a:pt x="270039" y="399490"/>
                    <a:pt x="371227" y="365760"/>
                  </a:cubicBezTo>
                  <a:cubicBezTo>
                    <a:pt x="380606" y="356381"/>
                    <a:pt x="393431" y="349487"/>
                    <a:pt x="399363" y="337624"/>
                  </a:cubicBezTo>
                  <a:cubicBezTo>
                    <a:pt x="412626" y="311098"/>
                    <a:pt x="427498" y="253218"/>
                    <a:pt x="427498" y="253218"/>
                  </a:cubicBezTo>
                  <a:cubicBezTo>
                    <a:pt x="422809" y="196947"/>
                    <a:pt x="431286" y="137974"/>
                    <a:pt x="413430" y="84406"/>
                  </a:cubicBezTo>
                  <a:cubicBezTo>
                    <a:pt x="406016" y="62163"/>
                    <a:pt x="376239" y="55831"/>
                    <a:pt x="357160" y="42203"/>
                  </a:cubicBezTo>
                  <a:cubicBezTo>
                    <a:pt x="309438" y="8116"/>
                    <a:pt x="325014" y="17421"/>
                    <a:pt x="272753" y="0"/>
                  </a:cubicBezTo>
                  <a:cubicBezTo>
                    <a:pt x="253996" y="4689"/>
                    <a:pt x="232570" y="3343"/>
                    <a:pt x="216483" y="14068"/>
                  </a:cubicBezTo>
                  <a:cubicBezTo>
                    <a:pt x="141474" y="64074"/>
                    <a:pt x="209449" y="16412"/>
                    <a:pt x="188347" y="28135"/>
                  </a:cubicBezTo>
                  <a:close/>
                </a:path>
              </a:pathLst>
            </a:custGeom>
            <a:solidFill>
              <a:srgbClr val="FFFFFF"/>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20" name="Freeform 19"/>
            <p:cNvSpPr/>
            <p:nvPr/>
          </p:nvSpPr>
          <p:spPr>
            <a:xfrm>
              <a:off x="2057400" y="4114800"/>
              <a:ext cx="466725" cy="319088"/>
            </a:xfrm>
            <a:custGeom>
              <a:avLst/>
              <a:gdLst>
                <a:gd name="connsiteX0" fmla="*/ 0 w 674993"/>
                <a:gd name="connsiteY0" fmla="*/ 1483 h 458021"/>
                <a:gd name="connsiteX1" fmla="*/ 464233 w 674993"/>
                <a:gd name="connsiteY1" fmla="*/ 15550 h 458021"/>
                <a:gd name="connsiteX2" fmla="*/ 520504 w 674993"/>
                <a:gd name="connsiteY2" fmla="*/ 29618 h 458021"/>
                <a:gd name="connsiteX3" fmla="*/ 590843 w 674993"/>
                <a:gd name="connsiteY3" fmla="*/ 71821 h 458021"/>
                <a:gd name="connsiteX4" fmla="*/ 647113 w 674993"/>
                <a:gd name="connsiteY4" fmla="*/ 170295 h 458021"/>
                <a:gd name="connsiteX5" fmla="*/ 661181 w 674993"/>
                <a:gd name="connsiteY5" fmla="*/ 212498 h 458021"/>
                <a:gd name="connsiteX6" fmla="*/ 647113 w 674993"/>
                <a:gd name="connsiteY6" fmla="*/ 353175 h 458021"/>
                <a:gd name="connsiteX7" fmla="*/ 576775 w 674993"/>
                <a:gd name="connsiteY7" fmla="*/ 409446 h 458021"/>
                <a:gd name="connsiteX8" fmla="*/ 478301 w 674993"/>
                <a:gd name="connsiteY8" fmla="*/ 451649 h 458021"/>
                <a:gd name="connsiteX9" fmla="*/ 239150 w 674993"/>
                <a:gd name="connsiteY9" fmla="*/ 437581 h 458021"/>
                <a:gd name="connsiteX10" fmla="*/ 196947 w 674993"/>
                <a:gd name="connsiteY10" fmla="*/ 423513 h 458021"/>
                <a:gd name="connsiteX11" fmla="*/ 140676 w 674993"/>
                <a:gd name="connsiteY11" fmla="*/ 409446 h 458021"/>
                <a:gd name="connsiteX12" fmla="*/ 112541 w 674993"/>
                <a:gd name="connsiteY12" fmla="*/ 381310 h 458021"/>
                <a:gd name="connsiteX13" fmla="*/ 112541 w 674993"/>
                <a:gd name="connsiteY13" fmla="*/ 282836 h 458021"/>
                <a:gd name="connsiteX14" fmla="*/ 196947 w 674993"/>
                <a:gd name="connsiteY14" fmla="*/ 268769 h 458021"/>
                <a:gd name="connsiteX15" fmla="*/ 295421 w 674993"/>
                <a:gd name="connsiteY15" fmla="*/ 240633 h 458021"/>
                <a:gd name="connsiteX16" fmla="*/ 323556 w 674993"/>
                <a:gd name="connsiteY16" fmla="*/ 198430 h 458021"/>
                <a:gd name="connsiteX17" fmla="*/ 309489 w 674993"/>
                <a:gd name="connsiteY17" fmla="*/ 128092 h 458021"/>
                <a:gd name="connsiteX18" fmla="*/ 253218 w 674993"/>
                <a:gd name="connsiteY18" fmla="*/ 114024 h 458021"/>
                <a:gd name="connsiteX19" fmla="*/ 126609 w 674993"/>
                <a:gd name="connsiteY19" fmla="*/ 99956 h 458021"/>
                <a:gd name="connsiteX20" fmla="*/ 42203 w 674993"/>
                <a:gd name="connsiteY20" fmla="*/ 57753 h 458021"/>
                <a:gd name="connsiteX21" fmla="*/ 28135 w 674993"/>
                <a:gd name="connsiteY21" fmla="*/ 15550 h 458021"/>
                <a:gd name="connsiteX22" fmla="*/ 84406 w 674993"/>
                <a:gd name="connsiteY22" fmla="*/ 1483 h 458021"/>
                <a:gd name="connsiteX23" fmla="*/ 211015 w 674993"/>
                <a:gd name="connsiteY23" fmla="*/ 15550 h 458021"/>
                <a:gd name="connsiteX24" fmla="*/ 0 w 674993"/>
                <a:gd name="connsiteY24" fmla="*/ 1483 h 458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4993" h="458021">
                  <a:moveTo>
                    <a:pt x="0" y="1483"/>
                  </a:moveTo>
                  <a:cubicBezTo>
                    <a:pt x="154744" y="6172"/>
                    <a:pt x="309643" y="7194"/>
                    <a:pt x="464233" y="15550"/>
                  </a:cubicBezTo>
                  <a:cubicBezTo>
                    <a:pt x="483539" y="16594"/>
                    <a:pt x="503211" y="20972"/>
                    <a:pt x="520504" y="29618"/>
                  </a:cubicBezTo>
                  <a:cubicBezTo>
                    <a:pt x="674993" y="106862"/>
                    <a:pt x="406514" y="10377"/>
                    <a:pt x="590843" y="71821"/>
                  </a:cubicBezTo>
                  <a:cubicBezTo>
                    <a:pt x="619100" y="114207"/>
                    <a:pt x="625694" y="120318"/>
                    <a:pt x="647113" y="170295"/>
                  </a:cubicBezTo>
                  <a:cubicBezTo>
                    <a:pt x="652954" y="183925"/>
                    <a:pt x="656492" y="198430"/>
                    <a:pt x="661181" y="212498"/>
                  </a:cubicBezTo>
                  <a:cubicBezTo>
                    <a:pt x="656492" y="259390"/>
                    <a:pt x="657710" y="307256"/>
                    <a:pt x="647113" y="353175"/>
                  </a:cubicBezTo>
                  <a:cubicBezTo>
                    <a:pt x="634740" y="406790"/>
                    <a:pt x="613979" y="390844"/>
                    <a:pt x="576775" y="409446"/>
                  </a:cubicBezTo>
                  <a:cubicBezTo>
                    <a:pt x="479626" y="458021"/>
                    <a:pt x="595412" y="422371"/>
                    <a:pt x="478301" y="451649"/>
                  </a:cubicBezTo>
                  <a:cubicBezTo>
                    <a:pt x="398584" y="446960"/>
                    <a:pt x="318608" y="445527"/>
                    <a:pt x="239150" y="437581"/>
                  </a:cubicBezTo>
                  <a:cubicBezTo>
                    <a:pt x="224395" y="436105"/>
                    <a:pt x="211205" y="427587"/>
                    <a:pt x="196947" y="423513"/>
                  </a:cubicBezTo>
                  <a:cubicBezTo>
                    <a:pt x="178357" y="418202"/>
                    <a:pt x="159433" y="414135"/>
                    <a:pt x="140676" y="409446"/>
                  </a:cubicBezTo>
                  <a:cubicBezTo>
                    <a:pt x="131298" y="400067"/>
                    <a:pt x="119365" y="392683"/>
                    <a:pt x="112541" y="381310"/>
                  </a:cubicBezTo>
                  <a:cubicBezTo>
                    <a:pt x="99753" y="359997"/>
                    <a:pt x="85235" y="302340"/>
                    <a:pt x="112541" y="282836"/>
                  </a:cubicBezTo>
                  <a:cubicBezTo>
                    <a:pt x="135751" y="266257"/>
                    <a:pt x="168978" y="274363"/>
                    <a:pt x="196947" y="268769"/>
                  </a:cubicBezTo>
                  <a:cubicBezTo>
                    <a:pt x="241106" y="259937"/>
                    <a:pt x="255199" y="254041"/>
                    <a:pt x="295421" y="240633"/>
                  </a:cubicBezTo>
                  <a:cubicBezTo>
                    <a:pt x="304799" y="226565"/>
                    <a:pt x="321459" y="215207"/>
                    <a:pt x="323556" y="198430"/>
                  </a:cubicBezTo>
                  <a:cubicBezTo>
                    <a:pt x="326522" y="174704"/>
                    <a:pt x="324796" y="146460"/>
                    <a:pt x="309489" y="128092"/>
                  </a:cubicBezTo>
                  <a:cubicBezTo>
                    <a:pt x="297112" y="113239"/>
                    <a:pt x="272327" y="116964"/>
                    <a:pt x="253218" y="114024"/>
                  </a:cubicBezTo>
                  <a:cubicBezTo>
                    <a:pt x="211249" y="107567"/>
                    <a:pt x="168812" y="104645"/>
                    <a:pt x="126609" y="99956"/>
                  </a:cubicBezTo>
                  <a:cubicBezTo>
                    <a:pt x="98805" y="90689"/>
                    <a:pt x="62038" y="82546"/>
                    <a:pt x="42203" y="57753"/>
                  </a:cubicBezTo>
                  <a:cubicBezTo>
                    <a:pt x="32940" y="46174"/>
                    <a:pt x="32824" y="29618"/>
                    <a:pt x="28135" y="15550"/>
                  </a:cubicBezTo>
                  <a:cubicBezTo>
                    <a:pt x="74787" y="0"/>
                    <a:pt x="55509" y="1483"/>
                    <a:pt x="84406" y="1483"/>
                  </a:cubicBezTo>
                  <a:lnTo>
                    <a:pt x="211015" y="15550"/>
                  </a:lnTo>
                  <a:lnTo>
                    <a:pt x="0" y="1483"/>
                  </a:lnTo>
                  <a:close/>
                </a:path>
              </a:pathLst>
            </a:custGeom>
            <a:solidFill>
              <a:srgbClr val="FFFFFF"/>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21" name="Oval 20"/>
            <p:cNvSpPr/>
            <p:nvPr/>
          </p:nvSpPr>
          <p:spPr>
            <a:xfrm>
              <a:off x="2133600" y="4191000"/>
              <a:ext cx="152400" cy="152400"/>
            </a:xfrm>
            <a:prstGeom prst="ellipse">
              <a:avLst/>
            </a:prstGeom>
            <a:solidFill>
              <a:srgbClr val="000000"/>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22" name="Oval 21"/>
            <p:cNvSpPr/>
            <p:nvPr/>
          </p:nvSpPr>
          <p:spPr>
            <a:xfrm>
              <a:off x="2133600" y="838200"/>
              <a:ext cx="152400" cy="152400"/>
            </a:xfrm>
            <a:prstGeom prst="ellipse">
              <a:avLst/>
            </a:prstGeom>
            <a:solidFill>
              <a:srgbClr val="000000"/>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23" name="Oval 22"/>
            <p:cNvSpPr/>
            <p:nvPr/>
          </p:nvSpPr>
          <p:spPr>
            <a:xfrm>
              <a:off x="2133600" y="1447800"/>
              <a:ext cx="152400" cy="152400"/>
            </a:xfrm>
            <a:prstGeom prst="ellipse">
              <a:avLst/>
            </a:prstGeom>
            <a:solidFill>
              <a:srgbClr val="000000"/>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24" name="Oval 23"/>
            <p:cNvSpPr/>
            <p:nvPr/>
          </p:nvSpPr>
          <p:spPr>
            <a:xfrm>
              <a:off x="2133600" y="2133600"/>
              <a:ext cx="152400" cy="152400"/>
            </a:xfrm>
            <a:prstGeom prst="ellipse">
              <a:avLst/>
            </a:prstGeom>
            <a:solidFill>
              <a:srgbClr val="000000"/>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25" name="Oval 24"/>
            <p:cNvSpPr/>
            <p:nvPr/>
          </p:nvSpPr>
          <p:spPr>
            <a:xfrm>
              <a:off x="2133600" y="2667000"/>
              <a:ext cx="152400" cy="152400"/>
            </a:xfrm>
            <a:prstGeom prst="ellipse">
              <a:avLst/>
            </a:prstGeom>
            <a:solidFill>
              <a:srgbClr val="000000"/>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sp>
          <p:nvSpPr>
            <p:cNvPr id="26" name="Oval 25"/>
            <p:cNvSpPr/>
            <p:nvPr/>
          </p:nvSpPr>
          <p:spPr>
            <a:xfrm>
              <a:off x="2133600" y="3429000"/>
              <a:ext cx="152400" cy="152400"/>
            </a:xfrm>
            <a:prstGeom prst="ellipse">
              <a:avLst/>
            </a:prstGeom>
            <a:solidFill>
              <a:srgbClr val="000000"/>
            </a:solidFill>
            <a:ln w="25400" cap="flat" cmpd="sng" algn="ctr">
              <a:solidFill>
                <a:srgbClr val="000000"/>
              </a:solidFill>
              <a:prstDash val="solid"/>
            </a:ln>
            <a:effectLst/>
          </p:spPr>
          <p:txBody>
            <a:bodyPr anchor="ctr"/>
            <a:lstStyle/>
            <a:p>
              <a:pPr algn="ctr" fontAlgn="auto">
                <a:spcBef>
                  <a:spcPts val="0"/>
                </a:spcBef>
                <a:spcAft>
                  <a:spcPts val="0"/>
                </a:spcAft>
                <a:defRPr/>
              </a:pPr>
              <a:endParaRPr lang="en-US" kern="0" dirty="0">
                <a:solidFill>
                  <a:srgbClr val="FFFFFF"/>
                </a:solidFill>
                <a:latin typeface="Arial"/>
                <a:cs typeface="+mn-cs"/>
              </a:endParaRPr>
            </a:p>
          </p:txBody>
        </p:sp>
        <p:pic>
          <p:nvPicPr>
            <p:cNvPr id="27"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rot="-7164641">
              <a:off x="2324509" y="4495754"/>
              <a:ext cx="231071" cy="1064336"/>
            </a:xfrm>
            <a:prstGeom prst="rect">
              <a:avLst/>
            </a:prstGeom>
            <a:noFill/>
            <a:ln w="9525">
              <a:noFill/>
              <a:miter lim="800000"/>
              <a:headEnd/>
              <a:tailEnd/>
            </a:ln>
          </p:spPr>
        </p:pic>
        <p:sp>
          <p:nvSpPr>
            <p:cNvPr id="28" name="TextBox 39"/>
            <p:cNvSpPr txBox="1">
              <a:spLocks noChangeArrowheads="1"/>
            </p:cNvSpPr>
            <p:nvPr/>
          </p:nvSpPr>
          <p:spPr bwMode="auto">
            <a:xfrm>
              <a:off x="2514600" y="762000"/>
              <a:ext cx="1371600" cy="276225"/>
            </a:xfrm>
            <a:prstGeom prst="rect">
              <a:avLst/>
            </a:prstGeom>
            <a:noFill/>
            <a:ln w="9525">
              <a:noFill/>
              <a:miter lim="800000"/>
              <a:headEnd/>
              <a:tailEnd/>
            </a:ln>
          </p:spPr>
          <p:txBody>
            <a:bodyPr>
              <a:spAutoFit/>
            </a:bodyPr>
            <a:lstStyle/>
            <a:p>
              <a:pPr fontAlgn="auto">
                <a:spcBef>
                  <a:spcPts val="0"/>
                </a:spcBef>
                <a:spcAft>
                  <a:spcPts val="0"/>
                </a:spcAft>
                <a:defRPr/>
              </a:pPr>
              <a:r>
                <a:rPr lang="en-US" sz="1200" b="1" kern="0" dirty="0">
                  <a:solidFill>
                    <a:sysClr val="windowText" lastClr="000000"/>
                  </a:solidFill>
                  <a:latin typeface="Times New Roman" pitchFamily="18" charset="0"/>
                  <a:cs typeface="Times New Roman" pitchFamily="18" charset="0"/>
                </a:rPr>
                <a:t>Spermatogonia A</a:t>
              </a:r>
            </a:p>
          </p:txBody>
        </p:sp>
        <p:sp>
          <p:nvSpPr>
            <p:cNvPr id="29" name="TextBox 40"/>
            <p:cNvSpPr txBox="1">
              <a:spLocks noChangeArrowheads="1"/>
            </p:cNvSpPr>
            <p:nvPr/>
          </p:nvSpPr>
          <p:spPr bwMode="auto">
            <a:xfrm>
              <a:off x="2514600" y="1371600"/>
              <a:ext cx="1371600" cy="276225"/>
            </a:xfrm>
            <a:prstGeom prst="rect">
              <a:avLst/>
            </a:prstGeom>
            <a:noFill/>
            <a:ln w="9525">
              <a:noFill/>
              <a:miter lim="800000"/>
              <a:headEnd/>
              <a:tailEnd/>
            </a:ln>
          </p:spPr>
          <p:txBody>
            <a:bodyPr>
              <a:spAutoFit/>
            </a:bodyPr>
            <a:lstStyle/>
            <a:p>
              <a:pPr fontAlgn="auto">
                <a:spcBef>
                  <a:spcPts val="0"/>
                </a:spcBef>
                <a:spcAft>
                  <a:spcPts val="0"/>
                </a:spcAft>
                <a:defRPr/>
              </a:pPr>
              <a:r>
                <a:rPr lang="en-US" sz="1200" b="1" kern="0" dirty="0">
                  <a:solidFill>
                    <a:sysClr val="windowText" lastClr="000000"/>
                  </a:solidFill>
                  <a:latin typeface="Times New Roman" pitchFamily="18" charset="0"/>
                  <a:cs typeface="Times New Roman" pitchFamily="18" charset="0"/>
                </a:rPr>
                <a:t>Spermatogonia B</a:t>
              </a:r>
            </a:p>
          </p:txBody>
        </p:sp>
        <p:sp>
          <p:nvSpPr>
            <p:cNvPr id="30" name="TextBox 41"/>
            <p:cNvSpPr txBox="1">
              <a:spLocks noChangeArrowheads="1"/>
            </p:cNvSpPr>
            <p:nvPr/>
          </p:nvSpPr>
          <p:spPr bwMode="auto">
            <a:xfrm>
              <a:off x="2514600" y="1905000"/>
              <a:ext cx="1371600" cy="276225"/>
            </a:xfrm>
            <a:prstGeom prst="rect">
              <a:avLst/>
            </a:prstGeom>
            <a:noFill/>
            <a:ln w="9525">
              <a:noFill/>
              <a:miter lim="800000"/>
              <a:headEnd/>
              <a:tailEnd/>
            </a:ln>
          </p:spPr>
          <p:txBody>
            <a:bodyPr>
              <a:spAutoFit/>
            </a:bodyPr>
            <a:lstStyle/>
            <a:p>
              <a:pPr fontAlgn="auto">
                <a:spcBef>
                  <a:spcPts val="0"/>
                </a:spcBef>
                <a:spcAft>
                  <a:spcPts val="0"/>
                </a:spcAft>
                <a:defRPr/>
              </a:pPr>
              <a:r>
                <a:rPr lang="en-US" sz="1200" b="1" kern="0">
                  <a:solidFill>
                    <a:sysClr val="windowText" lastClr="000000"/>
                  </a:solidFill>
                  <a:latin typeface="Times New Roman" pitchFamily="18" charset="0"/>
                  <a:cs typeface="Times New Roman" pitchFamily="18" charset="0"/>
                </a:rPr>
                <a:t>Spermatocyte I</a:t>
              </a:r>
            </a:p>
          </p:txBody>
        </p:sp>
        <p:sp>
          <p:nvSpPr>
            <p:cNvPr id="31" name="TextBox 42"/>
            <p:cNvSpPr txBox="1">
              <a:spLocks noChangeArrowheads="1"/>
            </p:cNvSpPr>
            <p:nvPr/>
          </p:nvSpPr>
          <p:spPr bwMode="auto">
            <a:xfrm>
              <a:off x="2514600" y="2514600"/>
              <a:ext cx="1371600" cy="276225"/>
            </a:xfrm>
            <a:prstGeom prst="rect">
              <a:avLst/>
            </a:prstGeom>
            <a:noFill/>
            <a:ln w="9525">
              <a:noFill/>
              <a:miter lim="800000"/>
              <a:headEnd/>
              <a:tailEnd/>
            </a:ln>
          </p:spPr>
          <p:txBody>
            <a:bodyPr>
              <a:spAutoFit/>
            </a:bodyPr>
            <a:lstStyle/>
            <a:p>
              <a:pPr fontAlgn="auto">
                <a:spcBef>
                  <a:spcPts val="0"/>
                </a:spcBef>
                <a:spcAft>
                  <a:spcPts val="0"/>
                </a:spcAft>
                <a:defRPr/>
              </a:pPr>
              <a:r>
                <a:rPr lang="en-US" sz="1200" b="1" kern="0">
                  <a:solidFill>
                    <a:sysClr val="windowText" lastClr="000000"/>
                  </a:solidFill>
                  <a:latin typeface="Times New Roman" pitchFamily="18" charset="0"/>
                  <a:cs typeface="Times New Roman" pitchFamily="18" charset="0"/>
                </a:rPr>
                <a:t>Spermatocyte II</a:t>
              </a:r>
            </a:p>
          </p:txBody>
        </p:sp>
        <p:sp>
          <p:nvSpPr>
            <p:cNvPr id="32" name="TextBox 43"/>
            <p:cNvSpPr txBox="1">
              <a:spLocks noChangeArrowheads="1"/>
            </p:cNvSpPr>
            <p:nvPr/>
          </p:nvSpPr>
          <p:spPr bwMode="auto">
            <a:xfrm>
              <a:off x="2514600" y="3352800"/>
              <a:ext cx="1371600" cy="276225"/>
            </a:xfrm>
            <a:prstGeom prst="rect">
              <a:avLst/>
            </a:prstGeom>
            <a:noFill/>
            <a:ln w="9525">
              <a:noFill/>
              <a:miter lim="800000"/>
              <a:headEnd/>
              <a:tailEnd/>
            </a:ln>
          </p:spPr>
          <p:txBody>
            <a:bodyPr>
              <a:spAutoFit/>
            </a:bodyPr>
            <a:lstStyle/>
            <a:p>
              <a:pPr fontAlgn="auto">
                <a:spcBef>
                  <a:spcPts val="0"/>
                </a:spcBef>
                <a:spcAft>
                  <a:spcPts val="0"/>
                </a:spcAft>
                <a:defRPr/>
              </a:pPr>
              <a:r>
                <a:rPr lang="en-US" sz="1200" b="1" kern="0" dirty="0">
                  <a:solidFill>
                    <a:sysClr val="windowText" lastClr="000000"/>
                  </a:solidFill>
                  <a:latin typeface="Times New Roman" pitchFamily="18" charset="0"/>
                  <a:cs typeface="Times New Roman" pitchFamily="18" charset="0"/>
                </a:rPr>
                <a:t>Round Spermatid</a:t>
              </a:r>
            </a:p>
          </p:txBody>
        </p:sp>
        <p:sp>
          <p:nvSpPr>
            <p:cNvPr id="33" name="TextBox 44"/>
            <p:cNvSpPr txBox="1">
              <a:spLocks noChangeArrowheads="1"/>
            </p:cNvSpPr>
            <p:nvPr/>
          </p:nvSpPr>
          <p:spPr bwMode="auto">
            <a:xfrm>
              <a:off x="2514600" y="4038600"/>
              <a:ext cx="1752600" cy="276225"/>
            </a:xfrm>
            <a:prstGeom prst="rect">
              <a:avLst/>
            </a:prstGeom>
            <a:noFill/>
            <a:ln w="9525">
              <a:noFill/>
              <a:miter lim="800000"/>
              <a:headEnd/>
              <a:tailEnd/>
            </a:ln>
          </p:spPr>
          <p:txBody>
            <a:bodyPr>
              <a:spAutoFit/>
            </a:bodyPr>
            <a:lstStyle/>
            <a:p>
              <a:pPr fontAlgn="auto">
                <a:spcBef>
                  <a:spcPts val="0"/>
                </a:spcBef>
                <a:spcAft>
                  <a:spcPts val="0"/>
                </a:spcAft>
                <a:defRPr/>
              </a:pPr>
              <a:r>
                <a:rPr lang="en-US" sz="1200" b="1" kern="0" dirty="0">
                  <a:solidFill>
                    <a:sysClr val="windowText" lastClr="000000"/>
                  </a:solidFill>
                  <a:latin typeface="Times New Roman" pitchFamily="18" charset="0"/>
                  <a:cs typeface="Times New Roman" pitchFamily="18" charset="0"/>
                </a:rPr>
                <a:t>Elongated  Spermatid</a:t>
              </a:r>
            </a:p>
          </p:txBody>
        </p:sp>
        <p:sp>
          <p:nvSpPr>
            <p:cNvPr id="34" name="TextBox 45"/>
            <p:cNvSpPr txBox="1">
              <a:spLocks noChangeArrowheads="1"/>
            </p:cNvSpPr>
            <p:nvPr/>
          </p:nvSpPr>
          <p:spPr bwMode="auto">
            <a:xfrm>
              <a:off x="2514600" y="5029200"/>
              <a:ext cx="1676400" cy="276225"/>
            </a:xfrm>
            <a:prstGeom prst="rect">
              <a:avLst/>
            </a:prstGeom>
            <a:noFill/>
            <a:ln w="9525">
              <a:noFill/>
              <a:miter lim="800000"/>
              <a:headEnd/>
              <a:tailEnd/>
            </a:ln>
          </p:spPr>
          <p:txBody>
            <a:bodyPr>
              <a:spAutoFit/>
            </a:bodyPr>
            <a:lstStyle/>
            <a:p>
              <a:pPr fontAlgn="auto">
                <a:spcBef>
                  <a:spcPts val="0"/>
                </a:spcBef>
                <a:spcAft>
                  <a:spcPts val="0"/>
                </a:spcAft>
                <a:defRPr/>
              </a:pPr>
              <a:r>
                <a:rPr lang="en-US" sz="1200" b="1" kern="0">
                  <a:solidFill>
                    <a:sysClr val="windowText" lastClr="000000"/>
                  </a:solidFill>
                  <a:latin typeface="Times New Roman" pitchFamily="18" charset="0"/>
                  <a:cs typeface="Times New Roman" pitchFamily="18" charset="0"/>
                </a:rPr>
                <a:t>Mature spermatozoa</a:t>
              </a:r>
            </a:p>
          </p:txBody>
        </p:sp>
      </p:grpSp>
      <p:sp>
        <p:nvSpPr>
          <p:cNvPr id="35" name="Right Brace 34"/>
          <p:cNvSpPr/>
          <p:nvPr/>
        </p:nvSpPr>
        <p:spPr bwMode="auto">
          <a:xfrm>
            <a:off x="4495800" y="1447800"/>
            <a:ext cx="914400" cy="4628603"/>
          </a:xfrm>
          <a:prstGeom prst="rightBrace">
            <a:avLst/>
          </a:prstGeom>
          <a:noFill/>
          <a:ln w="28575" cap="flat" cmpd="sng" algn="ctr">
            <a:solidFill>
              <a:srgbClr val="002060"/>
            </a:solidFill>
            <a:prstDash val="solid"/>
          </a:ln>
          <a:effectLst/>
        </p:spPr>
        <p:txBody>
          <a:bodyPr anchor="ctr"/>
          <a:lstStyle/>
          <a:p>
            <a:pPr algn="ctr" fontAlgn="auto">
              <a:spcBef>
                <a:spcPts val="0"/>
              </a:spcBef>
              <a:spcAft>
                <a:spcPts val="0"/>
              </a:spcAft>
              <a:defRPr/>
            </a:pPr>
            <a:endParaRPr lang="en-US" kern="0" dirty="0">
              <a:solidFill>
                <a:srgbClr val="000000"/>
              </a:solidFill>
              <a:latin typeface="Arial"/>
              <a:cs typeface="+mn-cs"/>
            </a:endParaRPr>
          </a:p>
        </p:txBody>
      </p:sp>
      <p:sp>
        <p:nvSpPr>
          <p:cNvPr id="36" name="TextBox 35"/>
          <p:cNvSpPr txBox="1"/>
          <p:nvPr/>
        </p:nvSpPr>
        <p:spPr bwMode="auto">
          <a:xfrm>
            <a:off x="5562600" y="2971800"/>
            <a:ext cx="2971800" cy="1600200"/>
          </a:xfrm>
          <a:prstGeom prst="rect">
            <a:avLst/>
          </a:prstGeom>
          <a:solidFill>
            <a:schemeClr val="accent3">
              <a:lumMod val="20000"/>
              <a:lumOff val="80000"/>
            </a:schemeClr>
          </a:solidFill>
          <a:ln w="9525" cap="flat" cmpd="sng" algn="ctr">
            <a:noFill/>
            <a:prstDash val="solid"/>
          </a:ln>
          <a:effectLst>
            <a:outerShdw blurRad="40000" dist="20000" dir="5400000" rotWithShape="0">
              <a:srgbClr val="000000">
                <a:alpha val="38000"/>
              </a:srgbClr>
            </a:outerShdw>
          </a:effectLst>
        </p:spPr>
        <p:txBody>
          <a:bodyPr>
            <a:spAutoFit/>
          </a:bodyPr>
          <a:lstStyle/>
          <a:p>
            <a:pPr marL="342900" indent="-342900" algn="just" fontAlgn="auto">
              <a:spcBef>
                <a:spcPts val="0"/>
              </a:spcBef>
              <a:spcAft>
                <a:spcPts val="0"/>
              </a:spcAft>
              <a:buFont typeface="+mj-lt"/>
              <a:buAutoNum type="arabicPeriod"/>
              <a:defRPr/>
            </a:pPr>
            <a:r>
              <a:rPr lang="en-US" sz="1400" b="1" kern="0" dirty="0" smtClean="0">
                <a:solidFill>
                  <a:srgbClr val="000000"/>
                </a:solidFill>
                <a:latin typeface="Times New Roman" pitchFamily="18" charset="0"/>
                <a:cs typeface="Times New Roman" pitchFamily="18" charset="0"/>
              </a:rPr>
              <a:t>Altered </a:t>
            </a:r>
            <a:r>
              <a:rPr lang="en-US" sz="1400" b="1" kern="0" dirty="0">
                <a:solidFill>
                  <a:srgbClr val="000000"/>
                </a:solidFill>
                <a:latin typeface="Times New Roman" pitchFamily="18" charset="0"/>
                <a:cs typeface="Times New Roman" pitchFamily="18" charset="0"/>
              </a:rPr>
              <a:t>gene expression of important pathways can affect the process of spermatogenesis.</a:t>
            </a:r>
          </a:p>
          <a:p>
            <a:pPr marL="342900" indent="-342900" algn="just" fontAlgn="auto">
              <a:spcBef>
                <a:spcPts val="0"/>
              </a:spcBef>
              <a:spcAft>
                <a:spcPts val="0"/>
              </a:spcAft>
              <a:buFont typeface="+mj-lt"/>
              <a:buAutoNum type="arabicPeriod"/>
              <a:defRPr/>
            </a:pPr>
            <a:endParaRPr lang="en-US" sz="1400" b="1" kern="0" dirty="0">
              <a:solidFill>
                <a:srgbClr val="000000"/>
              </a:solidFill>
              <a:latin typeface="Times New Roman" pitchFamily="18" charset="0"/>
              <a:cs typeface="Times New Roman" pitchFamily="18" charset="0"/>
            </a:endParaRPr>
          </a:p>
          <a:p>
            <a:pPr marL="342900" indent="-342900" algn="just" fontAlgn="auto">
              <a:spcBef>
                <a:spcPts val="0"/>
              </a:spcBef>
              <a:spcAft>
                <a:spcPts val="0"/>
              </a:spcAft>
              <a:buFont typeface="+mj-lt"/>
              <a:buAutoNum type="arabicPeriod"/>
              <a:defRPr/>
            </a:pPr>
            <a:r>
              <a:rPr lang="en-US" sz="1400" b="1" kern="0" dirty="0">
                <a:solidFill>
                  <a:srgbClr val="000000"/>
                </a:solidFill>
                <a:latin typeface="Times New Roman" pitchFamily="18" charset="0"/>
                <a:cs typeface="Times New Roman" pitchFamily="18" charset="0"/>
              </a:rPr>
              <a:t>Aberrant epigenetic regulation may also affect the formation of spermatozoa.</a:t>
            </a:r>
          </a:p>
        </p:txBody>
      </p:sp>
      <p:sp>
        <p:nvSpPr>
          <p:cNvPr id="38" name="Rounded Rectangle 37"/>
          <p:cNvSpPr/>
          <p:nvPr/>
        </p:nvSpPr>
        <p:spPr>
          <a:xfrm>
            <a:off x="533400" y="457200"/>
            <a:ext cx="3505200" cy="609600"/>
          </a:xfrm>
          <a:prstGeom prst="round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Spermatogenesis</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28600" y="152400"/>
            <a:ext cx="8915400" cy="461665"/>
          </a:xfrm>
          <a:prstGeom prst="rect">
            <a:avLst/>
          </a:prstGeom>
        </p:spPr>
        <p:txBody>
          <a:bodyPr wrap="square">
            <a:spAutoFit/>
          </a:bodyPr>
          <a:lstStyle/>
          <a:p>
            <a:pPr fontAlgn="auto">
              <a:spcBef>
                <a:spcPts val="0"/>
              </a:spcBef>
              <a:spcAft>
                <a:spcPts val="0"/>
              </a:spcAft>
              <a:defRPr/>
            </a:pPr>
            <a:r>
              <a:rPr lang="en-IN" sz="2400" b="1" dirty="0">
                <a:ln w="11430"/>
                <a:solidFill>
                  <a:schemeClr val="accent3">
                    <a:lumMod val="50000"/>
                  </a:schemeClr>
                </a:solidFill>
                <a:latin typeface="Times New Roman" pitchFamily="18" charset="0"/>
                <a:cs typeface="Times New Roman" pitchFamily="18" charset="0"/>
              </a:rPr>
              <a:t>A complex multifactorial phenotype.......</a:t>
            </a:r>
            <a:endParaRPr lang="en-IN" sz="2400" dirty="0">
              <a:solidFill>
                <a:schemeClr val="accent3">
                  <a:lumMod val="50000"/>
                </a:schemeClr>
              </a:solidFill>
              <a:latin typeface="Times New Roman" pitchFamily="18" charset="0"/>
              <a:cs typeface="Times New Roman" pitchFamily="18" charset="0"/>
            </a:endParaRPr>
          </a:p>
        </p:txBody>
      </p:sp>
      <p:sp>
        <p:nvSpPr>
          <p:cNvPr id="3" name="Rectangle 2"/>
          <p:cNvSpPr/>
          <p:nvPr/>
        </p:nvSpPr>
        <p:spPr>
          <a:xfrm>
            <a:off x="2971800" y="2438400"/>
            <a:ext cx="3200400" cy="20574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b="1" dirty="0"/>
          </a:p>
        </p:txBody>
      </p:sp>
      <p:sp>
        <p:nvSpPr>
          <p:cNvPr id="4" name="TextBox 4"/>
          <p:cNvSpPr txBox="1">
            <a:spLocks noChangeArrowheads="1"/>
          </p:cNvSpPr>
          <p:nvPr/>
        </p:nvSpPr>
        <p:spPr bwMode="auto">
          <a:xfrm>
            <a:off x="3124200" y="2895600"/>
            <a:ext cx="2819400" cy="1077218"/>
          </a:xfrm>
          <a:prstGeom prst="rect">
            <a:avLst/>
          </a:prstGeom>
          <a:noFill/>
          <a:ln w="9525">
            <a:noFill/>
            <a:miter lim="800000"/>
            <a:headEnd/>
            <a:tailEnd/>
          </a:ln>
        </p:spPr>
        <p:txBody>
          <a:bodyPr>
            <a:spAutoFit/>
          </a:bodyPr>
          <a:lstStyle/>
          <a:p>
            <a:pPr algn="ctr"/>
            <a:r>
              <a:rPr lang="en-US" sz="3200" b="1" dirty="0">
                <a:solidFill>
                  <a:schemeClr val="accent3">
                    <a:lumMod val="50000"/>
                  </a:schemeClr>
                </a:solidFill>
                <a:latin typeface="Times New Roman" pitchFamily="18" charset="0"/>
                <a:cs typeface="Times New Roman" pitchFamily="18" charset="0"/>
              </a:rPr>
              <a:t>Human Male Infertility</a:t>
            </a:r>
          </a:p>
        </p:txBody>
      </p:sp>
      <p:cxnSp>
        <p:nvCxnSpPr>
          <p:cNvPr id="5" name="Straight Arrow Connector 4"/>
          <p:cNvCxnSpPr/>
          <p:nvPr/>
        </p:nvCxnSpPr>
        <p:spPr>
          <a:xfrm rot="5400000" flipH="1" flipV="1">
            <a:off x="3925094" y="2323306"/>
            <a:ext cx="1143000" cy="1587"/>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6" name="Straight Arrow Connector 5"/>
          <p:cNvCxnSpPr/>
          <p:nvPr/>
        </p:nvCxnSpPr>
        <p:spPr>
          <a:xfrm rot="16200000" flipH="1">
            <a:off x="3925094" y="4761707"/>
            <a:ext cx="1143000" cy="1587"/>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7" name="Straight Arrow Connector 6"/>
          <p:cNvCxnSpPr/>
          <p:nvPr/>
        </p:nvCxnSpPr>
        <p:spPr>
          <a:xfrm flipV="1">
            <a:off x="5791200" y="1981200"/>
            <a:ext cx="838200" cy="685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8" name="Straight Arrow Connector 7"/>
          <p:cNvCxnSpPr/>
          <p:nvPr/>
        </p:nvCxnSpPr>
        <p:spPr>
          <a:xfrm>
            <a:off x="5867400" y="3429000"/>
            <a:ext cx="9906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9" name="Straight Arrow Connector 8"/>
          <p:cNvCxnSpPr/>
          <p:nvPr/>
        </p:nvCxnSpPr>
        <p:spPr>
          <a:xfrm rot="16200000" flipH="1">
            <a:off x="5676900" y="4076700"/>
            <a:ext cx="838200" cy="7620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0" name="Straight Arrow Connector 9"/>
          <p:cNvCxnSpPr/>
          <p:nvPr/>
        </p:nvCxnSpPr>
        <p:spPr>
          <a:xfrm rot="10800000" flipV="1">
            <a:off x="2438400" y="4267200"/>
            <a:ext cx="914400" cy="7620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1" name="Straight Arrow Connector 10"/>
          <p:cNvCxnSpPr/>
          <p:nvPr/>
        </p:nvCxnSpPr>
        <p:spPr>
          <a:xfrm rot="10800000" flipV="1">
            <a:off x="2133600" y="3505200"/>
            <a:ext cx="10668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2" name="Straight Arrow Connector 11"/>
          <p:cNvCxnSpPr/>
          <p:nvPr/>
        </p:nvCxnSpPr>
        <p:spPr>
          <a:xfrm rot="10800000">
            <a:off x="2667000" y="2057400"/>
            <a:ext cx="762000" cy="6858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4" name="Oval 13"/>
          <p:cNvSpPr/>
          <p:nvPr/>
        </p:nvSpPr>
        <p:spPr bwMode="auto">
          <a:xfrm>
            <a:off x="3505200" y="685800"/>
            <a:ext cx="1905000" cy="685800"/>
          </a:xfrm>
          <a:prstGeom prst="ellipse">
            <a:avLst/>
          </a:prstGeom>
          <a:solidFill>
            <a:schemeClr val="accent3">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anchor="ctr"/>
          <a:lstStyle/>
          <a:p>
            <a:r>
              <a:rPr lang="en-US" b="1" dirty="0" smtClean="0">
                <a:latin typeface="Times New Roman" pitchFamily="18" charset="0"/>
                <a:cs typeface="Times New Roman" pitchFamily="18" charset="0"/>
              </a:rPr>
              <a:t>Apoptosis</a:t>
            </a:r>
            <a:endParaRPr lang="en-US" b="1" dirty="0">
              <a:latin typeface="Times New Roman" pitchFamily="18" charset="0"/>
              <a:cs typeface="Times New Roman" pitchFamily="18" charset="0"/>
            </a:endParaRPr>
          </a:p>
        </p:txBody>
      </p:sp>
      <p:sp>
        <p:nvSpPr>
          <p:cNvPr id="17" name="Oval 16"/>
          <p:cNvSpPr/>
          <p:nvPr/>
        </p:nvSpPr>
        <p:spPr bwMode="auto">
          <a:xfrm>
            <a:off x="6019800" y="762000"/>
            <a:ext cx="2438400" cy="1066801"/>
          </a:xfrm>
          <a:prstGeom prst="ellipse">
            <a:avLst/>
          </a:prstGeom>
          <a:solidFill>
            <a:schemeClr val="accent3">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anchor="ctr"/>
          <a:lstStyle/>
          <a:p>
            <a:pPr algn="ctr"/>
            <a:r>
              <a:rPr lang="en-US" b="1" dirty="0" smtClean="0">
                <a:latin typeface="Times New Roman" pitchFamily="18" charset="0"/>
                <a:cs typeface="Times New Roman" pitchFamily="18" charset="0"/>
              </a:rPr>
              <a:t>DNA  damage and Repair  pathway</a:t>
            </a:r>
            <a:endParaRPr lang="en-US" b="1" dirty="0">
              <a:latin typeface="Times New Roman" pitchFamily="18" charset="0"/>
              <a:cs typeface="Times New Roman" pitchFamily="18" charset="0"/>
            </a:endParaRPr>
          </a:p>
        </p:txBody>
      </p:sp>
      <p:sp>
        <p:nvSpPr>
          <p:cNvPr id="20" name="Oval 19"/>
          <p:cNvSpPr/>
          <p:nvPr/>
        </p:nvSpPr>
        <p:spPr bwMode="auto">
          <a:xfrm>
            <a:off x="6906904" y="2971800"/>
            <a:ext cx="2209800" cy="838200"/>
          </a:xfrm>
          <a:prstGeom prst="ellipse">
            <a:avLst/>
          </a:prstGeom>
          <a:solidFill>
            <a:schemeClr val="accent3">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anchor="ctr"/>
          <a:lstStyle/>
          <a:p>
            <a:pPr algn="ctr"/>
            <a:r>
              <a:rPr lang="en-US" b="1" dirty="0" smtClean="0">
                <a:latin typeface="Times New Roman" pitchFamily="18" charset="0"/>
                <a:cs typeface="Times New Roman" pitchFamily="18" charset="0"/>
              </a:rPr>
              <a:t>Detoxification pathway</a:t>
            </a:r>
            <a:endParaRPr lang="en-US" b="1" dirty="0">
              <a:latin typeface="Times New Roman" pitchFamily="18" charset="0"/>
              <a:cs typeface="Times New Roman" pitchFamily="18" charset="0"/>
            </a:endParaRPr>
          </a:p>
        </p:txBody>
      </p:sp>
      <p:sp>
        <p:nvSpPr>
          <p:cNvPr id="23" name="Oval 22"/>
          <p:cNvSpPr/>
          <p:nvPr/>
        </p:nvSpPr>
        <p:spPr bwMode="auto">
          <a:xfrm>
            <a:off x="3352800" y="5486400"/>
            <a:ext cx="2209800" cy="762000"/>
          </a:xfrm>
          <a:prstGeom prst="ellipse">
            <a:avLst/>
          </a:prstGeom>
          <a:solidFill>
            <a:schemeClr val="accent3">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anchor="ctr"/>
          <a:lstStyle/>
          <a:p>
            <a:pPr algn="ctr"/>
            <a:r>
              <a:rPr lang="en-US" b="1" dirty="0" smtClean="0">
                <a:latin typeface="Times New Roman" pitchFamily="18" charset="0"/>
                <a:cs typeface="Times New Roman" pitchFamily="18" charset="0"/>
              </a:rPr>
              <a:t>Signal Transduction </a:t>
            </a:r>
            <a:endParaRPr lang="en-US" b="1" dirty="0">
              <a:latin typeface="Times New Roman" pitchFamily="18" charset="0"/>
              <a:cs typeface="Times New Roman" pitchFamily="18" charset="0"/>
            </a:endParaRPr>
          </a:p>
        </p:txBody>
      </p:sp>
      <p:sp>
        <p:nvSpPr>
          <p:cNvPr id="26" name="Oval 25"/>
          <p:cNvSpPr/>
          <p:nvPr/>
        </p:nvSpPr>
        <p:spPr bwMode="auto">
          <a:xfrm>
            <a:off x="381000" y="990600"/>
            <a:ext cx="2438400" cy="838200"/>
          </a:xfrm>
          <a:prstGeom prst="ellipse">
            <a:avLst/>
          </a:prstGeom>
          <a:solidFill>
            <a:schemeClr val="accent3">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anchor="ctr"/>
          <a:lstStyle/>
          <a:p>
            <a:r>
              <a:rPr lang="en-US" b="1" dirty="0" smtClean="0">
                <a:latin typeface="Times New Roman" pitchFamily="18" charset="0"/>
                <a:cs typeface="Times New Roman" pitchFamily="18" charset="0"/>
              </a:rPr>
              <a:t>Y-chromosome </a:t>
            </a:r>
            <a:endParaRPr lang="en-US" b="1" dirty="0">
              <a:latin typeface="Times New Roman" pitchFamily="18" charset="0"/>
              <a:cs typeface="Times New Roman" pitchFamily="18" charset="0"/>
            </a:endParaRPr>
          </a:p>
        </p:txBody>
      </p:sp>
      <p:sp>
        <p:nvSpPr>
          <p:cNvPr id="29" name="Oval 28"/>
          <p:cNvSpPr/>
          <p:nvPr/>
        </p:nvSpPr>
        <p:spPr bwMode="auto">
          <a:xfrm>
            <a:off x="228600" y="2971800"/>
            <a:ext cx="1905000" cy="685800"/>
          </a:xfrm>
          <a:prstGeom prst="ellipse">
            <a:avLst/>
          </a:prstGeom>
          <a:solidFill>
            <a:schemeClr val="accent3">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anchor="ctr"/>
          <a:lstStyle/>
          <a:p>
            <a:r>
              <a:rPr lang="en-US" b="1" dirty="0" smtClean="0">
                <a:latin typeface="Times New Roman" pitchFamily="18" charset="0"/>
                <a:cs typeface="Times New Roman" pitchFamily="18" charset="0"/>
              </a:rPr>
              <a:t>Cytogenetic</a:t>
            </a:r>
            <a:endParaRPr lang="en-US" b="1" dirty="0">
              <a:latin typeface="Times New Roman" pitchFamily="18" charset="0"/>
              <a:cs typeface="Times New Roman" pitchFamily="18" charset="0"/>
            </a:endParaRPr>
          </a:p>
        </p:txBody>
      </p:sp>
      <p:sp>
        <p:nvSpPr>
          <p:cNvPr id="32" name="Oval 31"/>
          <p:cNvSpPr/>
          <p:nvPr/>
        </p:nvSpPr>
        <p:spPr bwMode="auto">
          <a:xfrm>
            <a:off x="533400" y="5181600"/>
            <a:ext cx="1905000" cy="685800"/>
          </a:xfrm>
          <a:prstGeom prst="ellipse">
            <a:avLst/>
          </a:prstGeom>
          <a:solidFill>
            <a:schemeClr val="accent3">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dirty="0"/>
          </a:p>
        </p:txBody>
      </p:sp>
      <p:sp>
        <p:nvSpPr>
          <p:cNvPr id="35" name="Oval 34"/>
          <p:cNvSpPr/>
          <p:nvPr/>
        </p:nvSpPr>
        <p:spPr bwMode="auto">
          <a:xfrm>
            <a:off x="6477000" y="4953000"/>
            <a:ext cx="2057400" cy="838200"/>
          </a:xfrm>
          <a:prstGeom prst="ellipse">
            <a:avLst/>
          </a:prstGeom>
          <a:solidFill>
            <a:schemeClr val="accent3">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anchor="ctr"/>
          <a:lstStyle/>
          <a:p>
            <a:pPr algn="ctr"/>
            <a:r>
              <a:rPr lang="en-US" b="1" dirty="0" smtClean="0">
                <a:latin typeface="Times New Roman" pitchFamily="18" charset="0"/>
                <a:cs typeface="Times New Roman" pitchFamily="18" charset="0"/>
              </a:rPr>
              <a:t>Steroids and Cytokines</a:t>
            </a:r>
            <a:endParaRPr lang="en-US" b="1" dirty="0">
              <a:latin typeface="Times New Roman" pitchFamily="18" charset="0"/>
              <a:cs typeface="Times New Roman" pitchFamily="18" charset="0"/>
            </a:endParaRPr>
          </a:p>
        </p:txBody>
      </p:sp>
      <p:sp>
        <p:nvSpPr>
          <p:cNvPr id="38" name="TextBox 37"/>
          <p:cNvSpPr txBox="1"/>
          <p:nvPr/>
        </p:nvSpPr>
        <p:spPr>
          <a:xfrm>
            <a:off x="4876800" y="1295400"/>
            <a:ext cx="685800" cy="584775"/>
          </a:xfrm>
          <a:prstGeom prst="rect">
            <a:avLst/>
          </a:prstGeom>
          <a:noFill/>
        </p:spPr>
        <p:txBody>
          <a:bodyPr>
            <a:spAutoFit/>
          </a:bodyPr>
          <a:lstStyle/>
          <a:p>
            <a:pPr fontAlgn="auto">
              <a:spcBef>
                <a:spcPts val="0"/>
              </a:spcBef>
              <a:spcAft>
                <a:spcPts val="0"/>
              </a:spcAft>
              <a:defRPr/>
            </a:pPr>
            <a:r>
              <a:rPr lang="en-US" sz="3200" b="1" dirty="0">
                <a:ln w="17780" cmpd="sng">
                  <a:solidFill>
                    <a:srgbClr val="FFFFFF"/>
                  </a:solidFill>
                  <a:prstDash val="solid"/>
                  <a:miter lim="800000"/>
                </a:ln>
                <a:solidFill>
                  <a:schemeClr val="accent4">
                    <a:lumMod val="75000"/>
                  </a:schemeClr>
                </a:solidFill>
                <a:latin typeface="Arial Black" pitchFamily="34" charset="0"/>
                <a:cs typeface="+mn-cs"/>
              </a:rPr>
              <a:t>?</a:t>
            </a:r>
          </a:p>
        </p:txBody>
      </p:sp>
      <p:sp>
        <p:nvSpPr>
          <p:cNvPr id="46" name="Rectangle 45"/>
          <p:cNvSpPr/>
          <p:nvPr/>
        </p:nvSpPr>
        <p:spPr>
          <a:xfrm>
            <a:off x="838200" y="5334000"/>
            <a:ext cx="1313180" cy="369332"/>
          </a:xfrm>
          <a:prstGeom prst="rect">
            <a:avLst/>
          </a:prstGeom>
        </p:spPr>
        <p:txBody>
          <a:bodyPr wrap="none">
            <a:spAutoFit/>
          </a:bodyPr>
          <a:lstStyle/>
          <a:p>
            <a:pPr algn="ctr"/>
            <a:r>
              <a:rPr lang="en-US" b="1" dirty="0" smtClean="0">
                <a:latin typeface="Times New Roman" pitchFamily="18" charset="0"/>
                <a:cs typeface="Times New Roman" pitchFamily="18" charset="0"/>
              </a:rPr>
              <a:t>Epigenetics</a:t>
            </a:r>
            <a:endParaRPr lang="en-US" b="1" dirty="0">
              <a:latin typeface="Times New Roman" pitchFamily="18" charset="0"/>
              <a:cs typeface="Times New Roman" pitchFamily="18" charset="0"/>
            </a:endParaRPr>
          </a:p>
        </p:txBody>
      </p:sp>
      <p:sp>
        <p:nvSpPr>
          <p:cNvPr id="48" name="TextBox 47"/>
          <p:cNvSpPr txBox="1"/>
          <p:nvPr/>
        </p:nvSpPr>
        <p:spPr>
          <a:xfrm>
            <a:off x="7924800" y="1752600"/>
            <a:ext cx="685800" cy="584775"/>
          </a:xfrm>
          <a:prstGeom prst="rect">
            <a:avLst/>
          </a:prstGeom>
          <a:noFill/>
        </p:spPr>
        <p:txBody>
          <a:bodyPr>
            <a:spAutoFit/>
          </a:bodyPr>
          <a:lstStyle/>
          <a:p>
            <a:pPr fontAlgn="auto">
              <a:spcBef>
                <a:spcPts val="0"/>
              </a:spcBef>
              <a:spcAft>
                <a:spcPts val="0"/>
              </a:spcAft>
              <a:defRPr/>
            </a:pPr>
            <a:r>
              <a:rPr lang="en-US" sz="3200" b="1" dirty="0">
                <a:ln w="17780" cmpd="sng">
                  <a:solidFill>
                    <a:srgbClr val="FFFFFF"/>
                  </a:solidFill>
                  <a:prstDash val="solid"/>
                  <a:miter lim="800000"/>
                </a:ln>
                <a:solidFill>
                  <a:schemeClr val="accent4">
                    <a:lumMod val="75000"/>
                  </a:schemeClr>
                </a:solidFill>
                <a:latin typeface="Arial Black" pitchFamily="34" charset="0"/>
                <a:cs typeface="+mn-cs"/>
              </a:rPr>
              <a:t>?</a:t>
            </a:r>
          </a:p>
        </p:txBody>
      </p:sp>
      <p:sp>
        <p:nvSpPr>
          <p:cNvPr id="49" name="TextBox 48"/>
          <p:cNvSpPr txBox="1"/>
          <p:nvPr/>
        </p:nvSpPr>
        <p:spPr>
          <a:xfrm>
            <a:off x="8001000" y="3886200"/>
            <a:ext cx="685800" cy="584775"/>
          </a:xfrm>
          <a:prstGeom prst="rect">
            <a:avLst/>
          </a:prstGeom>
          <a:noFill/>
        </p:spPr>
        <p:txBody>
          <a:bodyPr>
            <a:spAutoFit/>
          </a:bodyPr>
          <a:lstStyle/>
          <a:p>
            <a:pPr fontAlgn="auto">
              <a:spcBef>
                <a:spcPts val="0"/>
              </a:spcBef>
              <a:spcAft>
                <a:spcPts val="0"/>
              </a:spcAft>
              <a:defRPr/>
            </a:pPr>
            <a:r>
              <a:rPr lang="en-US" sz="3200" b="1" dirty="0">
                <a:ln w="17780" cmpd="sng">
                  <a:solidFill>
                    <a:srgbClr val="FFFFFF"/>
                  </a:solidFill>
                  <a:prstDash val="solid"/>
                  <a:miter lim="800000"/>
                </a:ln>
                <a:solidFill>
                  <a:schemeClr val="accent4">
                    <a:lumMod val="75000"/>
                  </a:schemeClr>
                </a:solidFill>
                <a:latin typeface="Arial Black" pitchFamily="34" charset="0"/>
                <a:cs typeface="+mn-cs"/>
              </a:rPr>
              <a:t>?</a:t>
            </a:r>
          </a:p>
        </p:txBody>
      </p:sp>
      <p:sp>
        <p:nvSpPr>
          <p:cNvPr id="50" name="TextBox 49"/>
          <p:cNvSpPr txBox="1"/>
          <p:nvPr/>
        </p:nvSpPr>
        <p:spPr>
          <a:xfrm>
            <a:off x="7848600" y="5867400"/>
            <a:ext cx="685800" cy="584775"/>
          </a:xfrm>
          <a:prstGeom prst="rect">
            <a:avLst/>
          </a:prstGeom>
          <a:noFill/>
        </p:spPr>
        <p:txBody>
          <a:bodyPr>
            <a:spAutoFit/>
          </a:bodyPr>
          <a:lstStyle/>
          <a:p>
            <a:pPr fontAlgn="auto">
              <a:spcBef>
                <a:spcPts val="0"/>
              </a:spcBef>
              <a:spcAft>
                <a:spcPts val="0"/>
              </a:spcAft>
              <a:defRPr/>
            </a:pPr>
            <a:r>
              <a:rPr lang="en-US" sz="3200" b="1" dirty="0">
                <a:ln w="17780" cmpd="sng">
                  <a:solidFill>
                    <a:srgbClr val="FFFFFF"/>
                  </a:solidFill>
                  <a:prstDash val="solid"/>
                  <a:miter lim="800000"/>
                </a:ln>
                <a:solidFill>
                  <a:schemeClr val="accent4">
                    <a:lumMod val="75000"/>
                  </a:schemeClr>
                </a:solidFill>
                <a:latin typeface="Arial Black" pitchFamily="34" charset="0"/>
                <a:cs typeface="+mn-cs"/>
              </a:rPr>
              <a:t>?</a:t>
            </a:r>
          </a:p>
        </p:txBody>
      </p:sp>
      <p:sp>
        <p:nvSpPr>
          <p:cNvPr id="51" name="TextBox 50"/>
          <p:cNvSpPr txBox="1"/>
          <p:nvPr/>
        </p:nvSpPr>
        <p:spPr>
          <a:xfrm>
            <a:off x="5562600" y="5943600"/>
            <a:ext cx="685800" cy="584775"/>
          </a:xfrm>
          <a:prstGeom prst="rect">
            <a:avLst/>
          </a:prstGeom>
          <a:noFill/>
        </p:spPr>
        <p:txBody>
          <a:bodyPr>
            <a:spAutoFit/>
          </a:bodyPr>
          <a:lstStyle/>
          <a:p>
            <a:pPr fontAlgn="auto">
              <a:spcBef>
                <a:spcPts val="0"/>
              </a:spcBef>
              <a:spcAft>
                <a:spcPts val="0"/>
              </a:spcAft>
              <a:defRPr/>
            </a:pPr>
            <a:r>
              <a:rPr lang="en-US" sz="3200" b="1" dirty="0">
                <a:ln w="17780" cmpd="sng">
                  <a:solidFill>
                    <a:srgbClr val="FFFFFF"/>
                  </a:solidFill>
                  <a:prstDash val="solid"/>
                  <a:miter lim="800000"/>
                </a:ln>
                <a:solidFill>
                  <a:schemeClr val="accent4">
                    <a:lumMod val="75000"/>
                  </a:schemeClr>
                </a:solidFill>
                <a:latin typeface="Arial Black" pitchFamily="34" charset="0"/>
                <a:cs typeface="+mn-cs"/>
              </a:rPr>
              <a:t>?</a:t>
            </a:r>
          </a:p>
        </p:txBody>
      </p:sp>
      <p:sp>
        <p:nvSpPr>
          <p:cNvPr id="52" name="TextBox 51"/>
          <p:cNvSpPr txBox="1"/>
          <p:nvPr/>
        </p:nvSpPr>
        <p:spPr>
          <a:xfrm>
            <a:off x="2133600" y="5943600"/>
            <a:ext cx="685800" cy="584775"/>
          </a:xfrm>
          <a:prstGeom prst="rect">
            <a:avLst/>
          </a:prstGeom>
          <a:noFill/>
        </p:spPr>
        <p:txBody>
          <a:bodyPr>
            <a:spAutoFit/>
          </a:bodyPr>
          <a:lstStyle/>
          <a:p>
            <a:pPr fontAlgn="auto">
              <a:spcBef>
                <a:spcPts val="0"/>
              </a:spcBef>
              <a:spcAft>
                <a:spcPts val="0"/>
              </a:spcAft>
              <a:defRPr/>
            </a:pPr>
            <a:r>
              <a:rPr lang="en-US" sz="3200" b="1" dirty="0">
                <a:ln w="17780" cmpd="sng">
                  <a:solidFill>
                    <a:srgbClr val="FFFFFF"/>
                  </a:solidFill>
                  <a:prstDash val="solid"/>
                  <a:miter lim="800000"/>
                </a:ln>
                <a:solidFill>
                  <a:schemeClr val="accent4">
                    <a:lumMod val="75000"/>
                  </a:schemeClr>
                </a:solidFill>
                <a:latin typeface="Arial Black" pitchFamily="34" charset="0"/>
                <a:cs typeface="+mn-cs"/>
              </a:rPr>
              <a:t>?</a:t>
            </a:r>
          </a:p>
        </p:txBody>
      </p:sp>
      <p:sp>
        <p:nvSpPr>
          <p:cNvPr id="53" name="TextBox 52"/>
          <p:cNvSpPr txBox="1"/>
          <p:nvPr/>
        </p:nvSpPr>
        <p:spPr>
          <a:xfrm>
            <a:off x="1295400" y="3810000"/>
            <a:ext cx="685800" cy="584775"/>
          </a:xfrm>
          <a:prstGeom prst="rect">
            <a:avLst/>
          </a:prstGeom>
          <a:noFill/>
        </p:spPr>
        <p:txBody>
          <a:bodyPr>
            <a:spAutoFit/>
          </a:bodyPr>
          <a:lstStyle/>
          <a:p>
            <a:pPr fontAlgn="auto">
              <a:spcBef>
                <a:spcPts val="0"/>
              </a:spcBef>
              <a:spcAft>
                <a:spcPts val="0"/>
              </a:spcAft>
              <a:defRPr/>
            </a:pPr>
            <a:r>
              <a:rPr lang="en-US" sz="3200" b="1" dirty="0">
                <a:ln w="17780" cmpd="sng">
                  <a:solidFill>
                    <a:srgbClr val="FFFFFF"/>
                  </a:solidFill>
                  <a:prstDash val="solid"/>
                  <a:miter lim="800000"/>
                </a:ln>
                <a:solidFill>
                  <a:schemeClr val="accent4">
                    <a:lumMod val="75000"/>
                  </a:schemeClr>
                </a:solidFill>
                <a:latin typeface="Arial Black" pitchFamily="34" charset="0"/>
                <a:cs typeface="+mn-cs"/>
              </a:rPr>
              <a:t>?</a:t>
            </a:r>
          </a:p>
        </p:txBody>
      </p:sp>
      <p:sp>
        <p:nvSpPr>
          <p:cNvPr id="54" name="TextBox 53"/>
          <p:cNvSpPr txBox="1"/>
          <p:nvPr/>
        </p:nvSpPr>
        <p:spPr>
          <a:xfrm>
            <a:off x="1524000" y="1905000"/>
            <a:ext cx="685800" cy="584775"/>
          </a:xfrm>
          <a:prstGeom prst="rect">
            <a:avLst/>
          </a:prstGeom>
          <a:noFill/>
        </p:spPr>
        <p:txBody>
          <a:bodyPr>
            <a:spAutoFit/>
          </a:bodyPr>
          <a:lstStyle/>
          <a:p>
            <a:pPr fontAlgn="auto">
              <a:spcBef>
                <a:spcPts val="0"/>
              </a:spcBef>
              <a:spcAft>
                <a:spcPts val="0"/>
              </a:spcAft>
              <a:defRPr/>
            </a:pPr>
            <a:r>
              <a:rPr lang="en-US" sz="3200" b="1" dirty="0">
                <a:ln w="17780" cmpd="sng">
                  <a:solidFill>
                    <a:srgbClr val="FFFFFF"/>
                  </a:solidFill>
                  <a:prstDash val="solid"/>
                  <a:miter lim="800000"/>
                </a:ln>
                <a:solidFill>
                  <a:schemeClr val="accent4">
                    <a:lumMod val="75000"/>
                  </a:schemeClr>
                </a:solidFill>
                <a:latin typeface="Arial Black" pitchFamily="34" charset="0"/>
                <a:cs typeface="+mn-cs"/>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9219" name="TextBox 7"/>
          <p:cNvSpPr txBox="1">
            <a:spLocks noChangeArrowheads="1"/>
          </p:cNvSpPr>
          <p:nvPr/>
        </p:nvSpPr>
        <p:spPr bwMode="auto">
          <a:xfrm>
            <a:off x="381000" y="990600"/>
            <a:ext cx="7696200" cy="646113"/>
          </a:xfrm>
          <a:prstGeom prst="rect">
            <a:avLst/>
          </a:prstGeom>
          <a:noFill/>
          <a:ln w="9525">
            <a:noFill/>
            <a:miter lim="800000"/>
            <a:headEnd/>
            <a:tailEnd/>
          </a:ln>
        </p:spPr>
        <p:txBody>
          <a:bodyPr>
            <a:spAutoFit/>
          </a:bodyPr>
          <a:lstStyle/>
          <a:p>
            <a:r>
              <a:rPr lang="en-US" sz="1600" b="1" dirty="0">
                <a:solidFill>
                  <a:schemeClr val="bg1"/>
                </a:solidFill>
                <a:latin typeface="Monotype Corsiva" pitchFamily="66" charset="0"/>
              </a:rPr>
              <a:t> </a:t>
            </a:r>
            <a:r>
              <a:rPr lang="en-US" sz="3600" b="1" dirty="0">
                <a:latin typeface="Monotype Corsiva" pitchFamily="66" charset="0"/>
              </a:rPr>
              <a:t>Cytogenetic Analysis</a:t>
            </a:r>
          </a:p>
        </p:txBody>
      </p:sp>
      <p:graphicFrame>
        <p:nvGraphicFramePr>
          <p:cNvPr id="5" name="Table 4"/>
          <p:cNvGraphicFramePr>
            <a:graphicFrameLocks noGrp="1"/>
          </p:cNvGraphicFramePr>
          <p:nvPr/>
        </p:nvGraphicFramePr>
        <p:xfrm>
          <a:off x="152400" y="1828800"/>
          <a:ext cx="4572000" cy="4211320"/>
        </p:xfrm>
        <a:graphic>
          <a:graphicData uri="http://schemas.openxmlformats.org/drawingml/2006/table">
            <a:tbl>
              <a:tblPr firstRow="1" bandRow="1">
                <a:tableStyleId>{0505E3EF-67EA-436B-97B2-0124C06EBD24}</a:tableStyleId>
              </a:tblPr>
              <a:tblGrid>
                <a:gridCol w="3352800"/>
                <a:gridCol w="1219200"/>
              </a:tblGrid>
              <a:tr h="370840">
                <a:tc>
                  <a:txBody>
                    <a:bodyPr/>
                    <a:lstStyle/>
                    <a:p>
                      <a:pPr algn="l"/>
                      <a:r>
                        <a:rPr lang="en-US" dirty="0" smtClean="0"/>
                        <a:t>Total number of patients analyzed</a:t>
                      </a:r>
                      <a:endParaRPr lang="en-US" dirty="0">
                        <a:latin typeface="Times New Roman" pitchFamily="18" charset="0"/>
                        <a:cs typeface="Times New Roman" pitchFamily="18" charset="0"/>
                      </a:endParaRPr>
                    </a:p>
                  </a:txBody>
                  <a:tcPr/>
                </a:tc>
                <a:tc>
                  <a:txBody>
                    <a:bodyPr/>
                    <a:lstStyle/>
                    <a:p>
                      <a:pPr algn="ctr"/>
                      <a:r>
                        <a:rPr lang="en-US" dirty="0" smtClean="0"/>
                        <a:t>472</a:t>
                      </a:r>
                      <a:endParaRPr lang="en-US" dirty="0">
                        <a:latin typeface="Times New Roman" pitchFamily="18" charset="0"/>
                        <a:cs typeface="Times New Roman"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Number of patients with normal karyotype</a:t>
                      </a:r>
                      <a:endParaRPr lang="en-US" dirty="0">
                        <a:latin typeface="Times New Roman" pitchFamily="18" charset="0"/>
                        <a:cs typeface="Times New Roman" pitchFamily="18" charset="0"/>
                      </a:endParaRPr>
                    </a:p>
                  </a:txBody>
                  <a:tcPr/>
                </a:tc>
                <a:tc>
                  <a:txBody>
                    <a:bodyPr/>
                    <a:lstStyle/>
                    <a:p>
                      <a:pPr algn="ctr"/>
                      <a:r>
                        <a:rPr lang="en-US" dirty="0" smtClean="0"/>
                        <a:t>447</a:t>
                      </a:r>
                      <a:endParaRPr lang="en-US" dirty="0">
                        <a:latin typeface="Times New Roman" pitchFamily="18" charset="0"/>
                        <a:cs typeface="Times New Roman" pitchFamily="18" charset="0"/>
                      </a:endParaRPr>
                    </a:p>
                  </a:txBody>
                  <a:tcPr/>
                </a:tc>
              </a:tr>
              <a:tr h="370840">
                <a:tc>
                  <a:txBody>
                    <a:bodyPr/>
                    <a:lstStyle/>
                    <a:p>
                      <a:pPr algn="l"/>
                      <a:r>
                        <a:rPr lang="en-US" dirty="0" smtClean="0"/>
                        <a:t>Number of patients with abnormal karyotype</a:t>
                      </a:r>
                      <a:endParaRPr lang="en-US" dirty="0">
                        <a:latin typeface="Times New Roman" pitchFamily="18" charset="0"/>
                        <a:cs typeface="Times New Roman" pitchFamily="18" charset="0"/>
                      </a:endParaRPr>
                    </a:p>
                  </a:txBody>
                  <a:tcPr/>
                </a:tc>
                <a:tc>
                  <a:txBody>
                    <a:bodyPr/>
                    <a:lstStyle/>
                    <a:p>
                      <a:pPr algn="ctr"/>
                      <a:r>
                        <a:rPr lang="en-US" dirty="0" smtClean="0"/>
                        <a:t>25/472</a:t>
                      </a:r>
                    </a:p>
                    <a:p>
                      <a:pPr algn="ctr"/>
                      <a:r>
                        <a:rPr lang="en-US" dirty="0" smtClean="0"/>
                        <a:t>(5.29%)</a:t>
                      </a:r>
                      <a:endParaRPr lang="en-US" dirty="0">
                        <a:latin typeface="Times New Roman" pitchFamily="18" charset="0"/>
                        <a:cs typeface="Times New Roman" pitchFamily="18" charset="0"/>
                      </a:endParaRPr>
                    </a:p>
                  </a:txBody>
                  <a:tcPr/>
                </a:tc>
              </a:tr>
              <a:tr h="370840">
                <a:tc>
                  <a:txBody>
                    <a:bodyPr/>
                    <a:lstStyle/>
                    <a:p>
                      <a:pPr algn="l"/>
                      <a:r>
                        <a:rPr lang="en-US" dirty="0" smtClean="0"/>
                        <a:t>Klinefelter  (47,XXY)</a:t>
                      </a:r>
                      <a:endParaRPr lang="en-US" dirty="0">
                        <a:latin typeface="Times New Roman" pitchFamily="18" charset="0"/>
                        <a:cs typeface="Times New Roman" pitchFamily="18" charset="0"/>
                      </a:endParaRPr>
                    </a:p>
                  </a:txBody>
                  <a:tcPr/>
                </a:tc>
                <a:tc>
                  <a:txBody>
                    <a:bodyPr/>
                    <a:lstStyle/>
                    <a:p>
                      <a:pPr algn="ctr"/>
                      <a:r>
                        <a:rPr lang="en-US" dirty="0" smtClean="0"/>
                        <a:t>12/472</a:t>
                      </a:r>
                    </a:p>
                    <a:p>
                      <a:pPr algn="ctr"/>
                      <a:r>
                        <a:rPr lang="en-US" dirty="0" smtClean="0"/>
                        <a:t>(2.54%) </a:t>
                      </a:r>
                      <a:endParaRPr lang="en-US" dirty="0">
                        <a:latin typeface="Times New Roman" pitchFamily="18" charset="0"/>
                        <a:cs typeface="Times New Roman" pitchFamily="18"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Klinefelter mosaic  (47,XXY/46XY/45X)</a:t>
                      </a:r>
                      <a:endParaRPr lang="en-US" dirty="0">
                        <a:latin typeface="Times New Roman" pitchFamily="18" charset="0"/>
                        <a:cs typeface="Times New Roman" pitchFamily="18" charset="0"/>
                      </a:endParaRPr>
                    </a:p>
                  </a:txBody>
                  <a:tcPr/>
                </a:tc>
                <a:tc>
                  <a:txBody>
                    <a:bodyPr/>
                    <a:lstStyle/>
                    <a:p>
                      <a:pPr algn="ctr"/>
                      <a:r>
                        <a:rPr lang="en-US" dirty="0" smtClean="0"/>
                        <a:t>13/472</a:t>
                      </a:r>
                    </a:p>
                    <a:p>
                      <a:pPr algn="ctr"/>
                      <a:r>
                        <a:rPr lang="en-US" dirty="0" smtClean="0"/>
                        <a:t>(2.7%)</a:t>
                      </a:r>
                      <a:endParaRPr lang="en-US" dirty="0">
                        <a:latin typeface="Times New Roman" pitchFamily="18" charset="0"/>
                        <a:cs typeface="Times New Roman" pitchFamily="18" charset="0"/>
                      </a:endParaRPr>
                    </a:p>
                  </a:txBody>
                  <a:tcPr/>
                </a:tc>
              </a:tr>
              <a:tr h="370840">
                <a:tc>
                  <a:txBody>
                    <a:bodyPr/>
                    <a:lstStyle/>
                    <a:p>
                      <a:pPr algn="l"/>
                      <a:r>
                        <a:rPr lang="en-US" dirty="0" smtClean="0"/>
                        <a:t>Chromosomal rearrangements</a:t>
                      </a:r>
                      <a:endParaRPr lang="en-US" dirty="0">
                        <a:latin typeface="Times New Roman" pitchFamily="18" charset="0"/>
                        <a:cs typeface="Times New Roman" pitchFamily="18" charset="0"/>
                      </a:endParaRPr>
                    </a:p>
                  </a:txBody>
                  <a:tcPr/>
                </a:tc>
                <a:tc>
                  <a:txBody>
                    <a:bodyPr/>
                    <a:lstStyle/>
                    <a:p>
                      <a:pPr algn="ctr"/>
                      <a:r>
                        <a:rPr lang="en-US" dirty="0" smtClean="0"/>
                        <a:t>0/472</a:t>
                      </a:r>
                      <a:endParaRPr lang="en-US" dirty="0">
                        <a:latin typeface="Times New Roman" pitchFamily="18" charset="0"/>
                        <a:cs typeface="Times New Roman" pitchFamily="18" charset="0"/>
                      </a:endParaRPr>
                    </a:p>
                  </a:txBody>
                  <a:tcPr/>
                </a:tc>
              </a:tr>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Total percentage of patients with abnormal karyotype: 5.29%</a:t>
                      </a:r>
                      <a:endParaRPr lang="en-US" b="1" dirty="0">
                        <a:solidFill>
                          <a:srgbClr val="0000FF"/>
                        </a:solidFill>
                        <a:latin typeface="Times New Roman" pitchFamily="18" charset="0"/>
                        <a:cs typeface="Times New Roman" pitchFamily="18" charset="0"/>
                      </a:endParaRPr>
                    </a:p>
                  </a:txBody>
                  <a:tcPr/>
                </a:tc>
                <a:tc hMerge="1">
                  <a:txBody>
                    <a:bodyPr/>
                    <a:lstStyle/>
                    <a:p>
                      <a:endParaRPr lang="en-US" dirty="0"/>
                    </a:p>
                  </a:txBody>
                  <a:tcPr/>
                </a:tc>
              </a:tr>
            </a:tbl>
          </a:graphicData>
        </a:graphic>
      </p:graphicFrame>
      <p:pic>
        <p:nvPicPr>
          <p:cNvPr id="9246" name="Picture 2"/>
          <p:cNvPicPr>
            <a:picLocks noChangeAspect="1" noChangeArrowheads="1"/>
          </p:cNvPicPr>
          <p:nvPr/>
        </p:nvPicPr>
        <p:blipFill>
          <a:blip r:embed="rId3"/>
          <a:srcRect/>
          <a:stretch>
            <a:fillRect/>
          </a:stretch>
        </p:blipFill>
        <p:spPr bwMode="auto">
          <a:xfrm>
            <a:off x="4724400" y="1828800"/>
            <a:ext cx="4114800" cy="4191000"/>
          </a:xfrm>
          <a:prstGeom prst="rect">
            <a:avLst/>
          </a:prstGeom>
          <a:noFill/>
          <a:ln w="9525">
            <a:solidFill>
              <a:schemeClr val="tx1"/>
            </a:solidFill>
            <a:miter lim="800000"/>
            <a:headEnd/>
            <a:tailEnd/>
          </a:ln>
        </p:spPr>
      </p:pic>
      <p:sp>
        <p:nvSpPr>
          <p:cNvPr id="7" name="TextBox 6"/>
          <p:cNvSpPr txBox="1"/>
          <p:nvPr/>
        </p:nvSpPr>
        <p:spPr>
          <a:xfrm>
            <a:off x="7086600" y="1447800"/>
            <a:ext cx="990600" cy="369332"/>
          </a:xfrm>
          <a:prstGeom prst="rect">
            <a:avLst/>
          </a:prstGeom>
          <a:noFill/>
        </p:spPr>
        <p:txBody>
          <a:bodyPr>
            <a:spAutoFit/>
          </a:bodyPr>
          <a:lstStyle/>
          <a:p>
            <a:pPr>
              <a:defRPr/>
            </a:pPr>
            <a:r>
              <a:rPr lang="en-US" b="1" dirty="0">
                <a:ln w="12700">
                  <a:solidFill>
                    <a:schemeClr val="tx2">
                      <a:satMod val="155000"/>
                    </a:schemeClr>
                  </a:solidFill>
                  <a:prstDash val="solid"/>
                </a:ln>
                <a:effectLst>
                  <a:outerShdw blurRad="41275" dist="20320" dir="1800000" algn="tl" rotWithShape="0">
                    <a:srgbClr val="000000">
                      <a:alpha val="40000"/>
                    </a:srgbClr>
                  </a:outerShdw>
                </a:effectLst>
                <a:latin typeface="Aparajita" pitchFamily="34" charset="0"/>
                <a:cs typeface="Aparajita" pitchFamily="34" charset="0"/>
              </a:rPr>
              <a:t>47, XXY</a:t>
            </a:r>
            <a:endParaRPr lang="en-IN" b="1" dirty="0">
              <a:ln w="12700">
                <a:solidFill>
                  <a:schemeClr val="tx2">
                    <a:satMod val="155000"/>
                  </a:schemeClr>
                </a:solidFill>
                <a:prstDash val="solid"/>
              </a:ln>
              <a:effectLst>
                <a:outerShdw blurRad="41275" dist="20320" dir="1800000" algn="tl" rotWithShape="0">
                  <a:srgbClr val="000000">
                    <a:alpha val="40000"/>
                  </a:srgbClr>
                </a:outerShdw>
              </a:effectLst>
              <a:latin typeface="Aparajita" pitchFamily="34" charset="0"/>
              <a:cs typeface="Aparajita"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Ref idx="1003">
        <a:schemeClr val="bg2"/>
      </p:bgRef>
    </p:bg>
    <p:spTree>
      <p:nvGrpSpPr>
        <p:cNvPr id="1" name=""/>
        <p:cNvGrpSpPr/>
        <p:nvPr/>
      </p:nvGrpSpPr>
      <p:grpSpPr>
        <a:xfrm>
          <a:off x="0" y="0"/>
          <a:ext cx="0" cy="0"/>
          <a:chOff x="0" y="0"/>
          <a:chExt cx="0" cy="0"/>
        </a:xfrm>
      </p:grpSpPr>
      <p:sp>
        <p:nvSpPr>
          <p:cNvPr id="5" name="Rectangle 4"/>
          <p:cNvSpPr/>
          <p:nvPr/>
        </p:nvSpPr>
        <p:spPr>
          <a:xfrm>
            <a:off x="104504" y="1066800"/>
            <a:ext cx="4419600" cy="57912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724400" y="1676400"/>
            <a:ext cx="3886200" cy="4829014"/>
          </a:xfrm>
          <a:prstGeom prst="rect">
            <a:avLst/>
          </a:prstGeom>
          <a:ln>
            <a:solidFill>
              <a:schemeClr val="tx1"/>
            </a:solidFill>
          </a:ln>
        </p:spPr>
        <p:txBody>
          <a:bodyPr wrap="square">
            <a:spAutoFit/>
          </a:bodyPr>
          <a:lstStyle/>
          <a:p>
            <a:pPr marL="342900" lvl="0" indent="-342900">
              <a:spcBef>
                <a:spcPct val="20000"/>
              </a:spcBef>
              <a:defRPr/>
            </a:pPr>
            <a:r>
              <a:rPr lang="en-US" sz="2000" b="1" kern="0" dirty="0" smtClean="0">
                <a:solidFill>
                  <a:srgbClr val="FFFF00"/>
                </a:solidFill>
                <a:latin typeface="Times New Roman" pitchFamily="18" charset="0"/>
                <a:cs typeface="Times New Roman" pitchFamily="18" charset="0"/>
              </a:rPr>
              <a:t>Total number of patient : 412</a:t>
            </a:r>
          </a:p>
          <a:p>
            <a:pPr marL="342900" lvl="0" indent="-342900">
              <a:spcBef>
                <a:spcPct val="20000"/>
              </a:spcBef>
              <a:defRPr/>
            </a:pPr>
            <a:endParaRPr lang="en-US" b="1" kern="0" dirty="0" smtClean="0">
              <a:latin typeface="Times New Roman" pitchFamily="18" charset="0"/>
              <a:cs typeface="Times New Roman" pitchFamily="18" charset="0"/>
            </a:endParaRPr>
          </a:p>
          <a:p>
            <a:pPr marL="342900" lvl="0" indent="-342900">
              <a:spcBef>
                <a:spcPct val="20000"/>
              </a:spcBef>
              <a:defRPr/>
            </a:pPr>
            <a:r>
              <a:rPr lang="en-US" b="1" kern="0" dirty="0" smtClean="0">
                <a:latin typeface="Times New Roman" pitchFamily="18" charset="0"/>
                <a:cs typeface="Times New Roman" pitchFamily="18" charset="0"/>
              </a:rPr>
              <a:t>Number of Patient with Y chromosome microdeletion: 24</a:t>
            </a:r>
          </a:p>
          <a:p>
            <a:pPr marL="342900" lvl="0" indent="-342900">
              <a:spcBef>
                <a:spcPct val="20000"/>
              </a:spcBef>
              <a:defRPr/>
            </a:pPr>
            <a:r>
              <a:rPr lang="en-US" b="1" kern="0" dirty="0" smtClean="0">
                <a:latin typeface="Times New Roman" pitchFamily="18" charset="0"/>
                <a:cs typeface="Times New Roman" pitchFamily="18" charset="0"/>
              </a:rPr>
              <a:t>Total percentage of Y chromosome microdeletions: (5.82%)</a:t>
            </a:r>
          </a:p>
          <a:p>
            <a:pPr marL="342900" lvl="0" indent="-342900" eaLnBrk="0" hangingPunct="0">
              <a:spcBef>
                <a:spcPct val="50000"/>
              </a:spcBef>
              <a:defRPr/>
            </a:pPr>
            <a:r>
              <a:rPr lang="en-US" b="1" kern="0" dirty="0" smtClean="0">
                <a:latin typeface="Times New Roman" pitchFamily="18" charset="0"/>
                <a:cs typeface="Times New Roman" pitchFamily="18" charset="0"/>
              </a:rPr>
              <a:t>AZF a deletion          0/412</a:t>
            </a:r>
          </a:p>
          <a:p>
            <a:pPr marL="342900" lvl="0" indent="-342900" eaLnBrk="0" hangingPunct="0">
              <a:spcBef>
                <a:spcPct val="50000"/>
              </a:spcBef>
              <a:defRPr/>
            </a:pPr>
            <a:r>
              <a:rPr lang="en-US" b="1" kern="0" dirty="0" smtClean="0">
                <a:latin typeface="Times New Roman" pitchFamily="18" charset="0"/>
                <a:cs typeface="Times New Roman" pitchFamily="18" charset="0"/>
              </a:rPr>
              <a:t>AZF b deletion        2/412 (0.48%) </a:t>
            </a:r>
          </a:p>
          <a:p>
            <a:pPr marL="342900" lvl="0" indent="-342900" eaLnBrk="0" hangingPunct="0">
              <a:spcBef>
                <a:spcPct val="50000"/>
              </a:spcBef>
              <a:defRPr/>
            </a:pPr>
            <a:r>
              <a:rPr lang="en-US" b="1" kern="0" dirty="0" smtClean="0">
                <a:latin typeface="Times New Roman" pitchFamily="18" charset="0"/>
                <a:cs typeface="Times New Roman" pitchFamily="18" charset="0"/>
              </a:rPr>
              <a:t>AZF c deletion       21/412 (5.09%)</a:t>
            </a:r>
          </a:p>
          <a:p>
            <a:pPr marL="342900" lvl="0" indent="-342900" eaLnBrk="0" hangingPunct="0">
              <a:spcBef>
                <a:spcPct val="50000"/>
              </a:spcBef>
              <a:defRPr/>
            </a:pPr>
            <a:r>
              <a:rPr lang="en-US" b="1" kern="0" dirty="0" smtClean="0">
                <a:latin typeface="Times New Roman" pitchFamily="18" charset="0"/>
                <a:cs typeface="Times New Roman" pitchFamily="18" charset="0"/>
              </a:rPr>
              <a:t>AZF </a:t>
            </a:r>
            <a:r>
              <a:rPr lang="en-US" b="1" kern="0" dirty="0" err="1" smtClean="0">
                <a:latin typeface="Times New Roman" pitchFamily="18" charset="0"/>
                <a:cs typeface="Times New Roman" pitchFamily="18" charset="0"/>
              </a:rPr>
              <a:t>a+b</a:t>
            </a:r>
            <a:r>
              <a:rPr lang="en-US" b="1" kern="0" dirty="0" smtClean="0">
                <a:latin typeface="Times New Roman" pitchFamily="18" charset="0"/>
                <a:cs typeface="Times New Roman" pitchFamily="18" charset="0"/>
              </a:rPr>
              <a:t> deletion     0/412</a:t>
            </a:r>
          </a:p>
          <a:p>
            <a:pPr marL="342900" lvl="0" indent="-342900" eaLnBrk="0" hangingPunct="0">
              <a:spcBef>
                <a:spcPct val="50000"/>
              </a:spcBef>
              <a:defRPr/>
            </a:pPr>
            <a:r>
              <a:rPr lang="en-US" b="1" kern="0" dirty="0" smtClean="0">
                <a:latin typeface="Times New Roman" pitchFamily="18" charset="0"/>
                <a:cs typeface="Times New Roman" pitchFamily="18" charset="0"/>
              </a:rPr>
              <a:t>AZF </a:t>
            </a:r>
            <a:r>
              <a:rPr lang="en-US" b="1" kern="0" dirty="0" err="1" smtClean="0">
                <a:latin typeface="Times New Roman" pitchFamily="18" charset="0"/>
                <a:cs typeface="Times New Roman" pitchFamily="18" charset="0"/>
              </a:rPr>
              <a:t>b+c</a:t>
            </a:r>
            <a:r>
              <a:rPr lang="en-US" b="1" kern="0" dirty="0" smtClean="0">
                <a:latin typeface="Times New Roman" pitchFamily="18" charset="0"/>
                <a:cs typeface="Times New Roman" pitchFamily="18" charset="0"/>
              </a:rPr>
              <a:t> deletion     1/412 (0.24%)</a:t>
            </a:r>
          </a:p>
          <a:p>
            <a:pPr marL="342900" lvl="0" indent="-342900" eaLnBrk="0" hangingPunct="0">
              <a:spcBef>
                <a:spcPct val="50000"/>
              </a:spcBef>
              <a:defRPr/>
            </a:pPr>
            <a:r>
              <a:rPr lang="en-US" b="1" kern="0" dirty="0" smtClean="0">
                <a:latin typeface="Times New Roman" pitchFamily="18" charset="0"/>
                <a:cs typeface="Times New Roman" pitchFamily="18" charset="0"/>
              </a:rPr>
              <a:t>AZF </a:t>
            </a:r>
            <a:r>
              <a:rPr lang="en-US" b="1" kern="0" dirty="0" err="1" smtClean="0">
                <a:latin typeface="Times New Roman" pitchFamily="18" charset="0"/>
                <a:cs typeface="Times New Roman" pitchFamily="18" charset="0"/>
              </a:rPr>
              <a:t>a+c</a:t>
            </a:r>
            <a:r>
              <a:rPr lang="en-US" b="1" kern="0" dirty="0" smtClean="0">
                <a:latin typeface="Times New Roman" pitchFamily="18" charset="0"/>
                <a:cs typeface="Times New Roman" pitchFamily="18" charset="0"/>
              </a:rPr>
              <a:t> deletion      0/412</a:t>
            </a:r>
          </a:p>
          <a:p>
            <a:pPr marL="342900" lvl="0" indent="-342900" eaLnBrk="0" hangingPunct="0">
              <a:spcBef>
                <a:spcPct val="50000"/>
              </a:spcBef>
              <a:defRPr/>
            </a:pPr>
            <a:r>
              <a:rPr lang="en-US" b="1" kern="0" dirty="0" smtClean="0">
                <a:latin typeface="Times New Roman" pitchFamily="18" charset="0"/>
                <a:cs typeface="Times New Roman" pitchFamily="18" charset="0"/>
              </a:rPr>
              <a:t>AZF </a:t>
            </a:r>
            <a:r>
              <a:rPr lang="en-US" b="1" kern="0" dirty="0" err="1" smtClean="0">
                <a:latin typeface="Times New Roman" pitchFamily="18" charset="0"/>
                <a:cs typeface="Times New Roman" pitchFamily="18" charset="0"/>
              </a:rPr>
              <a:t>a+b+c</a:t>
            </a:r>
            <a:r>
              <a:rPr lang="en-US" b="1" kern="0" dirty="0" smtClean="0">
                <a:latin typeface="Times New Roman" pitchFamily="18" charset="0"/>
                <a:cs typeface="Times New Roman" pitchFamily="18" charset="0"/>
              </a:rPr>
              <a:t> deletion  0/412</a:t>
            </a:r>
            <a:endParaRPr lang="en-US" b="1" kern="0" dirty="0">
              <a:latin typeface="Times New Roman" pitchFamily="18" charset="0"/>
              <a:cs typeface="Times New Roman" pitchFamily="18" charset="0"/>
            </a:endParaRPr>
          </a:p>
        </p:txBody>
      </p:sp>
      <p:pic>
        <p:nvPicPr>
          <p:cNvPr id="6" name="Picture 5" descr="Picture1.png"/>
          <p:cNvPicPr>
            <a:picLocks noChangeAspect="1"/>
          </p:cNvPicPr>
          <p:nvPr/>
        </p:nvPicPr>
        <p:blipFill>
          <a:blip r:embed="rId2"/>
          <a:stretch>
            <a:fillRect/>
          </a:stretch>
        </p:blipFill>
        <p:spPr>
          <a:xfrm rot="16200000">
            <a:off x="-912222" y="2057400"/>
            <a:ext cx="6248400" cy="4267200"/>
          </a:xfrm>
          <a:prstGeom prst="rect">
            <a:avLst/>
          </a:prstGeom>
          <a:ln>
            <a:noFill/>
          </a:ln>
        </p:spPr>
      </p:pic>
      <p:sp>
        <p:nvSpPr>
          <p:cNvPr id="7" name="TextBox 6"/>
          <p:cNvSpPr txBox="1"/>
          <p:nvPr/>
        </p:nvSpPr>
        <p:spPr>
          <a:xfrm>
            <a:off x="1371600" y="228600"/>
            <a:ext cx="6789551" cy="523220"/>
          </a:xfrm>
          <a:prstGeom prst="rect">
            <a:avLst/>
          </a:prstGeom>
          <a:noFill/>
          <a:ln>
            <a:solidFill>
              <a:srgbClr val="FFFF00"/>
            </a:solidFill>
          </a:ln>
        </p:spPr>
        <p:txBody>
          <a:bodyPr wrap="none" rtlCol="0">
            <a:spAutoFit/>
          </a:bodyPr>
          <a:lstStyle/>
          <a:p>
            <a:r>
              <a:rPr lang="en-US" sz="2800" b="1" dirty="0" smtClean="0"/>
              <a:t>Y Chromosome microdeletion  analysis</a:t>
            </a:r>
            <a:endParaRPr lang="en-US" sz="2800" b="1" dirty="0"/>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_genome_as_a_person.png"/>
          <p:cNvPicPr>
            <a:picLocks noChangeAspect="1"/>
          </p:cNvPicPr>
          <p:nvPr/>
        </p:nvPicPr>
        <p:blipFill>
          <a:blip r:embed="rId2">
            <a:lum contrast="40000"/>
          </a:blip>
          <a:stretch>
            <a:fillRect/>
          </a:stretch>
        </p:blipFill>
        <p:spPr>
          <a:xfrm>
            <a:off x="0" y="0"/>
            <a:ext cx="9144000" cy="6858000"/>
          </a:xfrm>
          <a:prstGeom prst="rect">
            <a:avLst/>
          </a:prstGeom>
        </p:spPr>
      </p:pic>
      <p:sp>
        <p:nvSpPr>
          <p:cNvPr id="4" name="TextBox 3"/>
          <p:cNvSpPr txBox="1"/>
          <p:nvPr/>
        </p:nvSpPr>
        <p:spPr>
          <a:xfrm>
            <a:off x="533400" y="4114800"/>
            <a:ext cx="8305800" cy="584775"/>
          </a:xfrm>
          <a:prstGeom prst="rect">
            <a:avLst/>
          </a:prstGeom>
          <a:solidFill>
            <a:srgbClr val="00FF00"/>
          </a:solidFill>
          <a:effectLst>
            <a:outerShdw blurRad="50800" dist="38100" dir="5400000" algn="t" rotWithShape="0">
              <a:prstClr val="black">
                <a:alpha val="40000"/>
              </a:prstClr>
            </a:outerShdw>
          </a:effectLst>
        </p:spPr>
        <p:txBody>
          <a:bodyPr wrap="square" rtlCol="0">
            <a:spAutoFit/>
          </a:bodyPr>
          <a:lstStyle/>
          <a:p>
            <a:r>
              <a:rPr lang="en-US" sz="3200" b="1" dirty="0" smtClean="0">
                <a:latin typeface="Bodoni MT Condensed" pitchFamily="18" charset="0"/>
              </a:rPr>
              <a:t>After Y chromosome. Lets explore at the genome level…..</a:t>
            </a:r>
            <a:endParaRPr lang="en-US" sz="3200" b="1" dirty="0">
              <a:latin typeface="Bodoni MT Condense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3000" fill="hold"/>
                                        <p:tgtEl>
                                          <p:spTgt spid="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1" presetClass="emph" presetSubtype="0" fill="hold" grpId="1" nodeType="clickEffect">
                                  <p:stCondLst>
                                    <p:cond delay="0"/>
                                  </p:stCondLst>
                                  <p:childTnLst>
                                    <p:animClr clrSpc="hsl">
                                      <p:cBhvr override="childStyle">
                                        <p:cTn id="10" dur="500" fill="hold"/>
                                        <p:tgtEl>
                                          <p:spTgt spid="4"/>
                                        </p:tgtEl>
                                        <p:attrNameLst>
                                          <p:attrName>style.color</p:attrName>
                                        </p:attrNameLst>
                                      </p:cBhvr>
                                      <p:by>
                                        <p:hsl h="7200000" s="0" l="0"/>
                                      </p:by>
                                    </p:animClr>
                                    <p:animClr clrSpc="hsl">
                                      <p:cBhvr>
                                        <p:cTn id="11" dur="500" fill="hold"/>
                                        <p:tgtEl>
                                          <p:spTgt spid="4"/>
                                        </p:tgtEl>
                                        <p:attrNameLst>
                                          <p:attrName>fillcolor</p:attrName>
                                        </p:attrNameLst>
                                      </p:cBhvr>
                                      <p:by>
                                        <p:hsl h="7200000" s="0" l="0"/>
                                      </p:by>
                                    </p:animClr>
                                    <p:animClr clrSpc="hsl">
                                      <p:cBhvr>
                                        <p:cTn id="12" dur="500" fill="hold"/>
                                        <p:tgtEl>
                                          <p:spTgt spid="4"/>
                                        </p:tgtEl>
                                        <p:attrNameLst>
                                          <p:attrName>stroke.color</p:attrName>
                                        </p:attrNameLst>
                                      </p:cBhvr>
                                      <p:by>
                                        <p:hsl h="7200000" s="0" l="0"/>
                                      </p:by>
                                    </p:animClr>
                                    <p:set>
                                      <p:cBhvr>
                                        <p:cTn id="13" dur="5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41959" y="228600"/>
            <a:ext cx="8382000" cy="707886"/>
          </a:xfrm>
          <a:prstGeom prst="rect">
            <a:avLst/>
          </a:prstGeom>
          <a:solidFill>
            <a:schemeClr val="accent3">
              <a:lumMod val="40000"/>
              <a:lumOff val="60000"/>
            </a:schemeClr>
          </a:solidFill>
          <a:ln>
            <a:noFill/>
          </a:ln>
          <a:effectLst/>
          <a:scene3d>
            <a:camera prst="orthographicFront">
              <a:rot lat="0" lon="0" rev="0"/>
            </a:camera>
            <a:lightRig rig="glow" dir="t">
              <a:rot lat="0" lon="0" rev="4800000"/>
            </a:lightRig>
          </a:scene3d>
          <a:sp3d prstMaterial="matte">
            <a:bevelT w="127000" h="63500"/>
          </a:sp3d>
        </p:spPr>
        <p:txBody>
          <a:bodyPr wrap="square">
            <a:spAutoFit/>
          </a:bodyPr>
          <a:lstStyle/>
          <a:p>
            <a:pPr lvl="0" algn="ctr" eaLnBrk="0" fontAlgn="base" hangingPunct="0">
              <a:spcBef>
                <a:spcPct val="0"/>
              </a:spcBef>
              <a:spcAft>
                <a:spcPct val="0"/>
              </a:spcAft>
            </a:pPr>
            <a:r>
              <a:rPr lang="en-US" sz="2000" b="1" dirty="0" smtClean="0">
                <a:latin typeface="Times New Roman" pitchFamily="18" charset="0"/>
                <a:ea typeface="Times New Roman" pitchFamily="18" charset="0"/>
                <a:cs typeface="Times New Roman" pitchFamily="18" charset="0"/>
              </a:rPr>
              <a:t>Chromosomal microarray approach to understand the whole genome imbalances associated </a:t>
            </a:r>
            <a:r>
              <a:rPr lang="en-US" sz="2000" b="1" dirty="0" smtClean="0">
                <a:latin typeface="Times New Roman" pitchFamily="18" charset="0"/>
                <a:ea typeface="Times New Roman" pitchFamily="18" charset="0"/>
                <a:cs typeface="Times New Roman" pitchFamily="18" charset="0"/>
              </a:rPr>
              <a:t> with infertile </a:t>
            </a:r>
            <a:r>
              <a:rPr lang="en-US" sz="2000" b="1" dirty="0" smtClean="0">
                <a:latin typeface="Times New Roman" pitchFamily="18" charset="0"/>
                <a:ea typeface="Times New Roman" pitchFamily="18" charset="0"/>
                <a:cs typeface="Times New Roman" pitchFamily="18" charset="0"/>
              </a:rPr>
              <a:t>patients</a:t>
            </a:r>
          </a:p>
        </p:txBody>
      </p:sp>
      <p:pic>
        <p:nvPicPr>
          <p:cNvPr id="3" name="Picture 2" descr="hypo.jpg"/>
          <p:cNvPicPr>
            <a:picLocks noChangeAspect="1"/>
          </p:cNvPicPr>
          <p:nvPr/>
        </p:nvPicPr>
        <p:blipFill>
          <a:blip r:embed="rId2" cstate="print">
            <a:clrChange>
              <a:clrFrom>
                <a:srgbClr val="FFFFFF"/>
              </a:clrFrom>
              <a:clrTo>
                <a:srgbClr val="FFFFFF">
                  <a:alpha val="0"/>
                </a:srgbClr>
              </a:clrTo>
            </a:clrChange>
          </a:blip>
          <a:srcRect l="13430" t="4114" r="4649"/>
          <a:stretch>
            <a:fillRect/>
          </a:stretch>
        </p:blipFill>
        <p:spPr>
          <a:xfrm>
            <a:off x="2819400" y="2362200"/>
            <a:ext cx="3657600" cy="4192032"/>
          </a:xfrm>
          <a:prstGeom prst="rect">
            <a:avLst/>
          </a:prstGeom>
        </p:spPr>
      </p:pic>
      <p:sp>
        <p:nvSpPr>
          <p:cNvPr id="4" name="Rounded Rectangle 3"/>
          <p:cNvSpPr/>
          <p:nvPr/>
        </p:nvSpPr>
        <p:spPr>
          <a:xfrm>
            <a:off x="2971800" y="1600200"/>
            <a:ext cx="3429000" cy="533400"/>
          </a:xfrm>
          <a:prstGeom prst="roundRect">
            <a:avLst/>
          </a:prstGeom>
          <a:solidFill>
            <a:srgbClr val="27E5E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Times New Roman" pitchFamily="18" charset="0"/>
                <a:cs typeface="Times New Roman" pitchFamily="18" charset="0"/>
              </a:rPr>
              <a:t>Hypothesis</a:t>
            </a:r>
            <a:endParaRPr lang="en-US" b="1" dirty="0">
              <a:solidFill>
                <a:schemeClr val="tx1"/>
              </a:solidFill>
              <a:latin typeface="Times New Roman" pitchFamily="18" charset="0"/>
              <a:cs typeface="Times New Roman" pitchFamily="18" charset="0"/>
            </a:endParaRPr>
          </a:p>
        </p:txBody>
      </p:sp>
      <p:pic>
        <p:nvPicPr>
          <p:cNvPr id="5" name="Picture 4" descr="30738-fig1.jpg"/>
          <p:cNvPicPr>
            <a:picLocks noChangeAspect="1"/>
          </p:cNvPicPr>
          <p:nvPr/>
        </p:nvPicPr>
        <p:blipFill>
          <a:blip r:embed="rId3">
            <a:clrChange>
              <a:clrFrom>
                <a:srgbClr val="DBDAC8"/>
              </a:clrFrom>
              <a:clrTo>
                <a:srgbClr val="DBDAC8">
                  <a:alpha val="0"/>
                </a:srgbClr>
              </a:clrTo>
            </a:clrChange>
          </a:blip>
          <a:stretch>
            <a:fillRect/>
          </a:stretch>
        </p:blipFill>
        <p:spPr>
          <a:xfrm>
            <a:off x="7924800" y="5528795"/>
            <a:ext cx="963159" cy="117680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download.jpg"/>
          <p:cNvPicPr>
            <a:picLocks noChangeAspect="1"/>
          </p:cNvPicPr>
          <p:nvPr/>
        </p:nvPicPr>
        <p:blipFill>
          <a:blip r:embed="rId2">
            <a:clrChange>
              <a:clrFrom>
                <a:srgbClr val="FEFEFE"/>
              </a:clrFrom>
              <a:clrTo>
                <a:srgbClr val="FEFEFE">
                  <a:alpha val="0"/>
                </a:srgbClr>
              </a:clrTo>
            </a:clrChange>
          </a:blip>
          <a:stretch>
            <a:fillRect/>
          </a:stretch>
        </p:blipFill>
        <p:spPr>
          <a:xfrm>
            <a:off x="1981200" y="1578430"/>
            <a:ext cx="1498526" cy="992773"/>
          </a:xfrm>
          <a:prstGeom prst="rect">
            <a:avLst/>
          </a:prstGeom>
        </p:spPr>
      </p:pic>
      <p:sp>
        <p:nvSpPr>
          <p:cNvPr id="4" name="TextBox 3"/>
          <p:cNvSpPr txBox="1"/>
          <p:nvPr/>
        </p:nvSpPr>
        <p:spPr>
          <a:xfrm>
            <a:off x="3491092" y="1674227"/>
            <a:ext cx="3153427"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Collection of Peripheral blood</a:t>
            </a:r>
            <a:endParaRPr lang="en-US" b="1" dirty="0">
              <a:latin typeface="Times New Roman" pitchFamily="18" charset="0"/>
              <a:cs typeface="Times New Roman" pitchFamily="18" charset="0"/>
            </a:endParaRPr>
          </a:p>
        </p:txBody>
      </p:sp>
      <p:cxnSp>
        <p:nvCxnSpPr>
          <p:cNvPr id="5" name="Straight Arrow Connector 4"/>
          <p:cNvCxnSpPr/>
          <p:nvPr/>
        </p:nvCxnSpPr>
        <p:spPr>
          <a:xfrm rot="5400000">
            <a:off x="2729886" y="2796841"/>
            <a:ext cx="456406" cy="794"/>
          </a:xfrm>
          <a:prstGeom prst="straightConnector1">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6" name="Picture 5" descr="images (2).jpg"/>
          <p:cNvPicPr>
            <a:picLocks noChangeAspect="1"/>
          </p:cNvPicPr>
          <p:nvPr/>
        </p:nvPicPr>
        <p:blipFill>
          <a:blip r:embed="rId3">
            <a:clrChange>
              <a:clrFrom>
                <a:srgbClr val="FFFFFF"/>
              </a:clrFrom>
              <a:clrTo>
                <a:srgbClr val="FFFFFF">
                  <a:alpha val="0"/>
                </a:srgbClr>
              </a:clrTo>
            </a:clrChange>
          </a:blip>
          <a:stretch>
            <a:fillRect/>
          </a:stretch>
        </p:blipFill>
        <p:spPr>
          <a:xfrm>
            <a:off x="2133600" y="3191693"/>
            <a:ext cx="1658210" cy="1246440"/>
          </a:xfrm>
          <a:prstGeom prst="rect">
            <a:avLst/>
          </a:prstGeom>
        </p:spPr>
      </p:pic>
      <p:sp>
        <p:nvSpPr>
          <p:cNvPr id="7" name="TextBox 6"/>
          <p:cNvSpPr txBox="1"/>
          <p:nvPr/>
        </p:nvSpPr>
        <p:spPr>
          <a:xfrm>
            <a:off x="3657600" y="3581400"/>
            <a:ext cx="1410835" cy="338554"/>
          </a:xfrm>
          <a:prstGeom prst="rect">
            <a:avLst/>
          </a:prstGeom>
          <a:noFill/>
        </p:spPr>
        <p:txBody>
          <a:bodyPr wrap="none" rtlCol="0">
            <a:spAutoFit/>
          </a:bodyPr>
          <a:lstStyle/>
          <a:p>
            <a:r>
              <a:rPr lang="en-US" sz="1600" b="1" dirty="0" smtClean="0">
                <a:latin typeface="Times New Roman" pitchFamily="18" charset="0"/>
                <a:cs typeface="Times New Roman" pitchFamily="18" charset="0"/>
              </a:rPr>
              <a:t>DNA isolation</a:t>
            </a:r>
            <a:endParaRPr lang="en-US" sz="1600" b="1" dirty="0">
              <a:latin typeface="Times New Roman" pitchFamily="18" charset="0"/>
              <a:cs typeface="Times New Roman" pitchFamily="18" charset="0"/>
            </a:endParaRPr>
          </a:p>
        </p:txBody>
      </p:sp>
      <p:pic>
        <p:nvPicPr>
          <p:cNvPr id="8" name="Picture 7" descr="GeneChiptilt.jpg"/>
          <p:cNvPicPr>
            <a:picLocks noChangeAspect="1"/>
          </p:cNvPicPr>
          <p:nvPr/>
        </p:nvPicPr>
        <p:blipFill>
          <a:blip r:embed="rId4">
            <a:clrChange>
              <a:clrFrom>
                <a:srgbClr val="FFFFFF"/>
              </a:clrFrom>
              <a:clrTo>
                <a:srgbClr val="FFFFFF">
                  <a:alpha val="0"/>
                </a:srgbClr>
              </a:clrTo>
            </a:clrChange>
          </a:blip>
          <a:stretch>
            <a:fillRect/>
          </a:stretch>
        </p:blipFill>
        <p:spPr>
          <a:xfrm rot="2297795">
            <a:off x="2485307" y="5081361"/>
            <a:ext cx="1101714" cy="1271659"/>
          </a:xfrm>
          <a:prstGeom prst="rect">
            <a:avLst/>
          </a:prstGeom>
        </p:spPr>
      </p:pic>
      <p:cxnSp>
        <p:nvCxnSpPr>
          <p:cNvPr id="9" name="Straight Arrow Connector 8"/>
          <p:cNvCxnSpPr/>
          <p:nvPr/>
        </p:nvCxnSpPr>
        <p:spPr>
          <a:xfrm rot="5400000">
            <a:off x="2729886" y="4841178"/>
            <a:ext cx="456406" cy="794"/>
          </a:xfrm>
          <a:prstGeom prst="straightConnector1">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58000" y="5181600"/>
            <a:ext cx="2057400" cy="1508105"/>
          </a:xfrm>
          <a:prstGeom prst="rect">
            <a:avLst/>
          </a:prstGeom>
          <a:noFill/>
        </p:spPr>
        <p:txBody>
          <a:bodyPr wrap="square" rtlCol="0">
            <a:spAutoFit/>
          </a:bodyPr>
          <a:lstStyle/>
          <a:p>
            <a:r>
              <a:rPr lang="en-US" sz="1400" b="1" dirty="0" smtClean="0">
                <a:latin typeface="Times New Roman" pitchFamily="18" charset="0"/>
                <a:cs typeface="Times New Roman" pitchFamily="18" charset="0"/>
              </a:rPr>
              <a:t>Analysis by ChAS software</a:t>
            </a:r>
          </a:p>
          <a:p>
            <a:r>
              <a:rPr lang="en-US" sz="1400" b="1" dirty="0" smtClean="0">
                <a:latin typeface="Times New Roman" pitchFamily="18" charset="0"/>
                <a:cs typeface="Times New Roman" pitchFamily="18" charset="0"/>
              </a:rPr>
              <a:t>(Chromosomal analysis suite)</a:t>
            </a:r>
            <a:r>
              <a:rPr lang="en-US" dirty="0" smtClean="0"/>
              <a:t/>
            </a:r>
            <a:br>
              <a:rPr lang="en-US" dirty="0" smtClean="0"/>
            </a:br>
            <a:r>
              <a:rPr lang="en-US" dirty="0" smtClean="0"/>
              <a:t/>
            </a:r>
            <a:br>
              <a:rPr lang="en-US" dirty="0" smtClean="0"/>
            </a:br>
            <a:endParaRPr lang="en-US" dirty="0"/>
          </a:p>
        </p:txBody>
      </p:sp>
      <p:cxnSp>
        <p:nvCxnSpPr>
          <p:cNvPr id="16" name="Straight Arrow Connector 15"/>
          <p:cNvCxnSpPr/>
          <p:nvPr/>
        </p:nvCxnSpPr>
        <p:spPr>
          <a:xfrm>
            <a:off x="6019800" y="5715000"/>
            <a:ext cx="608806" cy="1588"/>
          </a:xfrm>
          <a:prstGeom prst="straightConnector1">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09600" y="381000"/>
            <a:ext cx="8153400" cy="646331"/>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txBody>
          <a:bodyPr wrap="square">
            <a:spAutoFit/>
          </a:bodyPr>
          <a:lstStyle/>
          <a:p>
            <a:r>
              <a:rPr lang="en-US" b="1" dirty="0" smtClean="0">
                <a:latin typeface="Times New Roman" pitchFamily="18" charset="0"/>
                <a:cs typeface="Times New Roman" pitchFamily="18" charset="0"/>
              </a:rPr>
              <a:t>Analysis of genomic imbalances in Azoospermic infertile patients with different testicular phenotypes using cytogenetic microarray</a:t>
            </a:r>
            <a:endParaRPr lang="en-US" b="1" dirty="0"/>
          </a:p>
        </p:txBody>
      </p:sp>
      <p:sp>
        <p:nvSpPr>
          <p:cNvPr id="19" name="TextBox 18"/>
          <p:cNvSpPr txBox="1"/>
          <p:nvPr/>
        </p:nvSpPr>
        <p:spPr>
          <a:xfrm>
            <a:off x="3657600" y="2131427"/>
            <a:ext cx="2667000" cy="646331"/>
          </a:xfrm>
          <a:prstGeom prst="rect">
            <a:avLst/>
          </a:prstGeom>
          <a:solidFill>
            <a:schemeClr val="accent3">
              <a:lumMod val="40000"/>
              <a:lumOff val="60000"/>
            </a:schemeClr>
          </a:solidFill>
        </p:spPr>
        <p:txBody>
          <a:bodyPr wrap="square" rtlCol="0">
            <a:spAutoFit/>
          </a:bodyPr>
          <a:lstStyle/>
          <a:p>
            <a:r>
              <a:rPr lang="en-US" b="1" dirty="0" smtClean="0">
                <a:latin typeface="Times New Roman" pitchFamily="18" charset="0"/>
                <a:cs typeface="Times New Roman" pitchFamily="18" charset="0"/>
              </a:rPr>
              <a:t>Cases: 14</a:t>
            </a:r>
          </a:p>
          <a:p>
            <a:r>
              <a:rPr lang="en-US" b="1" dirty="0" smtClean="0">
                <a:latin typeface="Times New Roman" pitchFamily="18" charset="0"/>
                <a:cs typeface="Times New Roman" pitchFamily="18" charset="0"/>
              </a:rPr>
              <a:t>Normal fertile control: 8</a:t>
            </a:r>
            <a:endParaRPr lang="en-US" b="1" dirty="0">
              <a:latin typeface="Times New Roman" pitchFamily="18" charset="0"/>
              <a:cs typeface="Times New Roman" pitchFamily="18" charset="0"/>
            </a:endParaRPr>
          </a:p>
        </p:txBody>
      </p:sp>
      <p:sp>
        <p:nvSpPr>
          <p:cNvPr id="14" name="TextBox 13"/>
          <p:cNvSpPr txBox="1"/>
          <p:nvPr/>
        </p:nvSpPr>
        <p:spPr>
          <a:xfrm>
            <a:off x="3733800" y="5257800"/>
            <a:ext cx="2514600" cy="1077218"/>
          </a:xfrm>
          <a:prstGeom prst="rect">
            <a:avLst/>
          </a:prstGeom>
          <a:noFill/>
        </p:spPr>
        <p:txBody>
          <a:bodyPr wrap="square" rtlCol="0">
            <a:spAutoFit/>
          </a:bodyPr>
          <a:lstStyle/>
          <a:p>
            <a:r>
              <a:rPr lang="en-US"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Cytoscan</a:t>
            </a:r>
            <a:r>
              <a:rPr lang="en-US" sz="1400" b="1" dirty="0" smtClean="0">
                <a:latin typeface="Times New Roman" pitchFamily="18" charset="0"/>
                <a:cs typeface="Times New Roman" pitchFamily="18" charset="0"/>
              </a:rPr>
              <a:t>™ 750K array(Affymetrix, USA)</a:t>
            </a:r>
            <a:br>
              <a:rPr lang="en-US" sz="1400" b="1" dirty="0" smtClean="0">
                <a:latin typeface="Times New Roman" pitchFamily="18" charset="0"/>
                <a:cs typeface="Times New Roman" pitchFamily="18" charset="0"/>
              </a:rPr>
            </a:br>
            <a:endParaRPr lang="en-US" sz="1400"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52600" y="2362200"/>
            <a:ext cx="5562600" cy="914400"/>
          </a:xfrm>
          <a:prstGeom prst="roundRect">
            <a:avLst/>
          </a:prstGeom>
          <a:solidFill>
            <a:schemeClr val="accent3">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3760788">
              <a:spcBef>
                <a:spcPct val="50000"/>
              </a:spcBef>
              <a:defRPr/>
            </a:pPr>
            <a:r>
              <a:rPr lang="en-US" sz="5400" b="1" dirty="0" smtClean="0">
                <a:solidFill>
                  <a:schemeClr val="tx1"/>
                </a:solidFill>
                <a:latin typeface="Times New Roman" pitchFamily="18" charset="0"/>
                <a:cs typeface="Times New Roman" pitchFamily="18" charset="0"/>
              </a:rPr>
              <a:t>Results</a:t>
            </a:r>
            <a:endParaRPr lang="en-US" sz="5400"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a:stretch>
            <a:fillRect/>
          </a:stretch>
        </p:blipFill>
        <p:spPr bwMode="auto">
          <a:xfrm>
            <a:off x="228600" y="2590800"/>
            <a:ext cx="4572000" cy="2057400"/>
          </a:xfrm>
          <a:prstGeom prst="rect">
            <a:avLst/>
          </a:prstGeom>
          <a:noFill/>
          <a:ln w="9525">
            <a:noFill/>
            <a:miter lim="800000"/>
            <a:headEnd/>
            <a:tailEnd/>
          </a:ln>
        </p:spPr>
      </p:pic>
      <p:sp>
        <p:nvSpPr>
          <p:cNvPr id="5" name="TextBox 4"/>
          <p:cNvSpPr txBox="1"/>
          <p:nvPr/>
        </p:nvSpPr>
        <p:spPr>
          <a:xfrm>
            <a:off x="4800600" y="5562600"/>
            <a:ext cx="4191000" cy="954107"/>
          </a:xfrm>
          <a:prstGeom prst="rect">
            <a:avLst/>
          </a:prstGeom>
          <a:solidFill>
            <a:schemeClr val="accent4">
              <a:lumMod val="20000"/>
              <a:lumOff val="80000"/>
            </a:schemeClr>
          </a:solidFill>
        </p:spPr>
        <p:txBody>
          <a:bodyPr wrap="square" rtlCol="0">
            <a:spAutoFit/>
          </a:bodyPr>
          <a:lstStyle/>
          <a:p>
            <a:pPr lvl="0" algn="just"/>
            <a:r>
              <a:rPr lang="en-US" sz="1400" b="1" kern="0" dirty="0" smtClean="0">
                <a:solidFill>
                  <a:sysClr val="windowText" lastClr="000000"/>
                </a:solidFill>
                <a:latin typeface="Times New Roman" pitchFamily="18" charset="0"/>
                <a:cs typeface="Times New Roman" pitchFamily="18" charset="0"/>
              </a:rPr>
              <a:t>Table showing functional significance of the common genes in 19p13.3 region obtained through  microarray analysis  in infertile patients</a:t>
            </a:r>
            <a:endParaRPr lang="en-US" sz="1400" b="1" kern="0" dirty="0" smtClean="0">
              <a:solidFill>
                <a:sysClr val="windowText" lastClr="000000"/>
              </a:solidFill>
            </a:endParaRPr>
          </a:p>
          <a:p>
            <a:pPr algn="just"/>
            <a:endParaRPr lang="en-US" sz="1400" dirty="0"/>
          </a:p>
        </p:txBody>
      </p:sp>
      <p:graphicFrame>
        <p:nvGraphicFramePr>
          <p:cNvPr id="6" name="Table 5"/>
          <p:cNvGraphicFramePr>
            <a:graphicFrameLocks noGrp="1"/>
          </p:cNvGraphicFramePr>
          <p:nvPr/>
        </p:nvGraphicFramePr>
        <p:xfrm>
          <a:off x="11277600" y="28956000"/>
          <a:ext cx="7162800" cy="6635492"/>
        </p:xfrm>
        <a:graphic>
          <a:graphicData uri="http://schemas.openxmlformats.org/drawingml/2006/table">
            <a:tbl>
              <a:tblPr>
                <a:tableStyleId>{5C22544A-7EE6-4342-B048-85BDC9FD1C3A}</a:tableStyleId>
              </a:tblPr>
              <a:tblGrid>
                <a:gridCol w="803594"/>
                <a:gridCol w="1374876"/>
                <a:gridCol w="3665021"/>
                <a:gridCol w="1319309"/>
              </a:tblGrid>
              <a:tr h="429908">
                <a:tc>
                  <a:txBody>
                    <a:bodyPr/>
                    <a:lstStyle/>
                    <a:p>
                      <a:endParaRPr lang="en-US"/>
                    </a:p>
                  </a:txBody>
                  <a:tcPr marL="30939" marR="30939" marT="0" marB="0">
                    <a:solidFill>
                      <a:srgbClr val="F7D4FC">
                        <a:alpha val="16863"/>
                      </a:srgbClr>
                    </a:solidFill>
                  </a:tcPr>
                </a:tc>
                <a:tc>
                  <a:txBody>
                    <a:bodyPr/>
                    <a:lstStyle/>
                    <a:p>
                      <a:endParaRPr lang="en-US"/>
                    </a:p>
                  </a:txBody>
                  <a:tcPr marL="30939" marR="30939" marT="0" marB="0">
                    <a:solidFill>
                      <a:srgbClr val="F7D4FC">
                        <a:alpha val="16863"/>
                      </a:srgbClr>
                    </a:solidFill>
                  </a:tcPr>
                </a:tc>
                <a:tc>
                  <a:txBody>
                    <a:bodyPr/>
                    <a:lstStyle/>
                    <a:p>
                      <a:endParaRPr lang="en-US"/>
                    </a:p>
                  </a:txBody>
                  <a:tcPr marL="30939" marR="30939" marT="0" marB="0">
                    <a:solidFill>
                      <a:srgbClr val="F7D4FC">
                        <a:alpha val="16863"/>
                      </a:srgbClr>
                    </a:solidFill>
                  </a:tcPr>
                </a:tc>
                <a:tc>
                  <a:txBody>
                    <a:bodyPr/>
                    <a:lstStyle/>
                    <a:p>
                      <a:endParaRPr lang="en-US"/>
                    </a:p>
                  </a:txBody>
                  <a:tcPr marL="30939" marR="30939" marT="0" marB="0">
                    <a:solidFill>
                      <a:srgbClr val="F7D4FC">
                        <a:alpha val="16863"/>
                      </a:srgbClr>
                    </a:solidFill>
                  </a:tcPr>
                </a:tc>
              </a:tr>
              <a:tr h="644861">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r>
              <a:tr h="644861">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r>
              <a:tr h="1074769">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r>
              <a:tr h="1074769">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r>
              <a:tr h="736196">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r>
              <a:tr h="920243">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r>
              <a:tr h="1109885">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a:p>
                  </a:txBody>
                  <a:tcPr marL="30939" marR="30939" marT="0" marB="0">
                    <a:solidFill>
                      <a:srgbClr val="D9FFD9">
                        <a:alpha val="16863"/>
                      </a:srgbClr>
                    </a:solidFill>
                  </a:tcPr>
                </a:tc>
                <a:tc>
                  <a:txBody>
                    <a:bodyPr/>
                    <a:lstStyle/>
                    <a:p>
                      <a:endParaRPr lang="en-US" dirty="0"/>
                    </a:p>
                  </a:txBody>
                  <a:tcPr marL="30939" marR="30939" marT="0" marB="0">
                    <a:solidFill>
                      <a:srgbClr val="D9FFD9">
                        <a:alpha val="16863"/>
                      </a:srgbClr>
                    </a:solidFill>
                  </a:tcPr>
                </a:tc>
              </a:tr>
            </a:tbl>
          </a:graphicData>
        </a:graphic>
      </p:graphicFrame>
      <p:pic>
        <p:nvPicPr>
          <p:cNvPr id="8" name="Picture 7" descr="Picture3.png"/>
          <p:cNvPicPr>
            <a:picLocks noChangeAspect="1"/>
          </p:cNvPicPr>
          <p:nvPr/>
        </p:nvPicPr>
        <p:blipFill>
          <a:blip r:embed="rId3"/>
          <a:stretch>
            <a:fillRect/>
          </a:stretch>
        </p:blipFill>
        <p:spPr>
          <a:xfrm>
            <a:off x="4992301" y="1143000"/>
            <a:ext cx="4151699" cy="4397547"/>
          </a:xfrm>
          <a:prstGeom prst="rect">
            <a:avLst/>
          </a:prstGeom>
        </p:spPr>
      </p:pic>
      <p:sp>
        <p:nvSpPr>
          <p:cNvPr id="9" name="Rounded Rectangle 8"/>
          <p:cNvSpPr/>
          <p:nvPr/>
        </p:nvSpPr>
        <p:spPr>
          <a:xfrm>
            <a:off x="304800" y="4724400"/>
            <a:ext cx="4419600" cy="685800"/>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auto">
              <a:spcBef>
                <a:spcPts val="0"/>
              </a:spcBef>
              <a:spcAft>
                <a:spcPts val="0"/>
              </a:spcAft>
              <a:defRPr/>
            </a:pPr>
            <a:r>
              <a:rPr lang="en-US" sz="1200" b="1" kern="0" dirty="0" smtClean="0">
                <a:solidFill>
                  <a:schemeClr val="tx1"/>
                </a:solidFill>
                <a:latin typeface="Times New Roman" pitchFamily="18" charset="0"/>
                <a:cs typeface="Times New Roman" pitchFamily="18" charset="0"/>
              </a:rPr>
              <a:t>Representation of the extent of gain in 19p13.3 region with the help of ChAS software, Affymetrix. (1C,2C,3C ; SCO and Case 7 ; Hypospermatogenesis</a:t>
            </a:r>
            <a:r>
              <a:rPr lang="en-US" b="1" kern="0" dirty="0" smtClean="0">
                <a:solidFill>
                  <a:schemeClr val="tx1"/>
                </a:solidFill>
                <a:latin typeface="Times New Roman" pitchFamily="18" charset="0"/>
                <a:cs typeface="Times New Roman" pitchFamily="18" charset="0"/>
              </a:rPr>
              <a:t>)</a:t>
            </a:r>
            <a:endParaRPr lang="en-US" kern="0" dirty="0">
              <a:solidFill>
                <a:schemeClr val="tx1"/>
              </a:solidFill>
              <a:latin typeface="Times New Roman" pitchFamily="18" charset="0"/>
              <a:cs typeface="Times New Roman" pitchFamily="18" charset="0"/>
            </a:endParaRPr>
          </a:p>
        </p:txBody>
      </p:sp>
      <p:sp>
        <p:nvSpPr>
          <p:cNvPr id="10" name="Rectangle 9"/>
          <p:cNvSpPr/>
          <p:nvPr/>
        </p:nvSpPr>
        <p:spPr>
          <a:xfrm>
            <a:off x="228600" y="1143000"/>
            <a:ext cx="4572000" cy="1077218"/>
          </a:xfrm>
          <a:prstGeom prst="rect">
            <a:avLst/>
          </a:prstGeom>
          <a:solidFill>
            <a:schemeClr val="accent4">
              <a:lumMod val="20000"/>
              <a:lumOff val="80000"/>
            </a:schemeClr>
          </a:solidFill>
        </p:spPr>
        <p:txBody>
          <a:bodyPr wrap="square">
            <a:spAutoFit/>
          </a:bodyPr>
          <a:lstStyle/>
          <a:p>
            <a:pPr algn="just"/>
            <a:r>
              <a:rPr lang="en-US" sz="1600" b="1" dirty="0" smtClean="0">
                <a:latin typeface="Times New Roman" pitchFamily="18" charset="0"/>
                <a:cs typeface="Times New Roman" pitchFamily="18" charset="0"/>
              </a:rPr>
              <a:t>Common gain in the 19p13.3 region in 4 (28.5%) cases. </a:t>
            </a:r>
          </a:p>
          <a:p>
            <a:pPr algn="just"/>
            <a:r>
              <a:rPr lang="en-US" sz="1600" b="1" dirty="0" smtClean="0">
                <a:latin typeface="Times New Roman" pitchFamily="18" charset="0"/>
                <a:cs typeface="Times New Roman" pitchFamily="18" charset="0"/>
              </a:rPr>
              <a:t>Genes: </a:t>
            </a:r>
            <a:r>
              <a:rPr lang="en-US" sz="1600" b="1" dirty="0" smtClean="0">
                <a:solidFill>
                  <a:srgbClr val="FF0000"/>
                </a:solidFill>
                <a:latin typeface="Times New Roman" pitchFamily="18" charset="0"/>
                <a:cs typeface="Times New Roman" pitchFamily="18" charset="0"/>
              </a:rPr>
              <a:t>STK11, FSTL3, PTB1, KISS1R, ABCA7, GPX4, CIRBP </a:t>
            </a:r>
            <a:endParaRPr lang="en-US" sz="1600" b="1" dirty="0">
              <a:solidFill>
                <a:srgbClr val="FF0000"/>
              </a:solidFill>
              <a:latin typeface="Times New Roman" pitchFamily="18" charset="0"/>
              <a:cs typeface="Times New Roman" pitchFamily="18" charset="0"/>
            </a:endParaRPr>
          </a:p>
        </p:txBody>
      </p:sp>
      <p:sp>
        <p:nvSpPr>
          <p:cNvPr id="12" name="Rectangle 11"/>
          <p:cNvSpPr>
            <a:spLocks noChangeArrowheads="1"/>
          </p:cNvSpPr>
          <p:nvPr/>
        </p:nvSpPr>
        <p:spPr bwMode="auto">
          <a:xfrm>
            <a:off x="313765" y="5414682"/>
            <a:ext cx="3209533" cy="1384995"/>
          </a:xfrm>
          <a:prstGeom prst="rect">
            <a:avLst/>
          </a:prstGeom>
          <a:solidFill>
            <a:srgbClr val="FAECFE"/>
          </a:solidFill>
          <a:ln w="9525">
            <a:noFill/>
            <a:miter lim="800000"/>
            <a:headEnd/>
            <a:tailEnd/>
          </a:ln>
        </p:spPr>
        <p:txBody>
          <a:bodyPr wrap="square" anchor="ctr">
            <a:spAutoFit/>
          </a:bodyPr>
          <a:lstStyle/>
          <a:p>
            <a:r>
              <a:rPr lang="en-US" sz="1400" b="1" dirty="0">
                <a:latin typeface="Times New Roman" pitchFamily="18" charset="0"/>
                <a:cs typeface="Times New Roman" pitchFamily="18" charset="0"/>
              </a:rPr>
              <a:t>CYTOARRAY BREAKPOINT</a:t>
            </a:r>
            <a:endParaRPr lang="en-US" sz="1400" dirty="0"/>
          </a:p>
          <a:p>
            <a:pPr eaLnBrk="0" hangingPunct="0"/>
            <a:r>
              <a:rPr lang="en-US" sz="1400" b="1" dirty="0">
                <a:latin typeface="Times New Roman" pitchFamily="18" charset="0"/>
                <a:cs typeface="Times New Roman" pitchFamily="18" charset="0"/>
              </a:rPr>
              <a:t>19p13.3 (gain)</a:t>
            </a:r>
            <a:endParaRPr lang="en-US" sz="1400" dirty="0"/>
          </a:p>
          <a:p>
            <a:pPr eaLnBrk="0" hangingPunct="0"/>
            <a:r>
              <a:rPr lang="en-US" sz="1400" b="1" dirty="0">
                <a:latin typeface="Times New Roman" pitchFamily="18" charset="0"/>
                <a:cs typeface="Times New Roman" pitchFamily="18" charset="0"/>
              </a:rPr>
              <a:t>Sample 1C : Chr19:1,221,968-1,676,383</a:t>
            </a:r>
            <a:endParaRPr lang="en-US" sz="1400" dirty="0"/>
          </a:p>
          <a:p>
            <a:pPr eaLnBrk="0" hangingPunct="0"/>
            <a:r>
              <a:rPr lang="en-US" sz="1400" b="1" dirty="0">
                <a:latin typeface="Times New Roman" pitchFamily="18" charset="0"/>
                <a:cs typeface="Times New Roman" pitchFamily="18" charset="0"/>
              </a:rPr>
              <a:t>Sample 2C : Chr19:675,955-1,612,855</a:t>
            </a:r>
            <a:endParaRPr lang="en-US" sz="1400" dirty="0"/>
          </a:p>
          <a:p>
            <a:pPr eaLnBrk="0" hangingPunct="0"/>
            <a:r>
              <a:rPr lang="en-US" sz="1400" b="1" dirty="0">
                <a:latin typeface="Times New Roman" pitchFamily="18" charset="0"/>
                <a:cs typeface="Times New Roman" pitchFamily="18" charset="0"/>
              </a:rPr>
              <a:t>Sample 3C : Chr19:633,754-1,612,855</a:t>
            </a:r>
            <a:endParaRPr lang="en-US" sz="1400" dirty="0"/>
          </a:p>
          <a:p>
            <a:pPr eaLnBrk="0" hangingPunct="0"/>
            <a:r>
              <a:rPr lang="en-US" sz="1400" b="1" dirty="0">
                <a:latin typeface="Times New Roman" pitchFamily="18" charset="0"/>
                <a:cs typeface="Times New Roman" pitchFamily="18" charset="0"/>
              </a:rPr>
              <a:t>Sample 4C:     Chr19:675,955-1,676,383</a:t>
            </a:r>
            <a:endParaRPr lang="en-US" sz="1400" dirty="0"/>
          </a:p>
        </p:txBody>
      </p:sp>
      <p:sp>
        <p:nvSpPr>
          <p:cNvPr id="13" name="Rectangle 12"/>
          <p:cNvSpPr/>
          <p:nvPr/>
        </p:nvSpPr>
        <p:spPr>
          <a:xfrm>
            <a:off x="1752600" y="228600"/>
            <a:ext cx="5410200" cy="685800"/>
          </a:xfrm>
          <a:prstGeom prst="rect">
            <a:avLst/>
          </a:prstGeom>
          <a:solidFill>
            <a:schemeClr val="accent1">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Common gain in the 19p13.3 region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7" presetClass="emph" presetSubtype="0" fill="hold" nodeType="clickEffect">
                                  <p:stCondLst>
                                    <p:cond delay="0"/>
                                  </p:stCondLst>
                                  <p:childTnLst>
                                    <p:animClr clrSpc="rgb">
                                      <p:cBhvr override="childStyle">
                                        <p:cTn id="10" dur="250" autoRev="1" fill="hold"/>
                                        <p:tgtEl>
                                          <p:spTgt spid="10">
                                            <p:txEl>
                                              <p:pRg st="1" end="1"/>
                                            </p:txEl>
                                          </p:spTgt>
                                        </p:tgtEl>
                                        <p:attrNameLst>
                                          <p:attrName>style.color</p:attrName>
                                        </p:attrNameLst>
                                      </p:cBhvr>
                                      <p:to>
                                        <a:schemeClr val="bg1"/>
                                      </p:to>
                                    </p:animClr>
                                    <p:animClr clrSpc="rgb">
                                      <p:cBhvr>
                                        <p:cTn id="11" dur="250" autoRev="1" fill="hold"/>
                                        <p:tgtEl>
                                          <p:spTgt spid="10">
                                            <p:txEl>
                                              <p:pRg st="1" end="1"/>
                                            </p:txEl>
                                          </p:spTgt>
                                        </p:tgtEl>
                                        <p:attrNameLst>
                                          <p:attrName>fillcolor</p:attrName>
                                        </p:attrNameLst>
                                      </p:cBhvr>
                                      <p:to>
                                        <a:schemeClr val="bg1"/>
                                      </p:to>
                                    </p:animClr>
                                    <p:set>
                                      <p:cBhvr>
                                        <p:cTn id="12" dur="250" autoRev="1" fill="hold"/>
                                        <p:tgtEl>
                                          <p:spTgt spid="10">
                                            <p:txEl>
                                              <p:pRg st="1" end="1"/>
                                            </p:txEl>
                                          </p:spTgt>
                                        </p:tgtEl>
                                        <p:attrNameLst>
                                          <p:attrName>fill.type</p:attrName>
                                        </p:attrNameLst>
                                      </p:cBhvr>
                                      <p:to>
                                        <p:strVal val="solid"/>
                                      </p:to>
                                    </p:set>
                                    <p:set>
                                      <p:cBhvr>
                                        <p:cTn id="13" dur="250" autoRev="1" fill="hold"/>
                                        <p:tgtEl>
                                          <p:spTgt spid="10">
                                            <p:txEl>
                                              <p:pRg st="1" end="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28600" y="609600"/>
            <a:ext cx="5334000" cy="954107"/>
          </a:xfrm>
          <a:prstGeom prst="rect">
            <a:avLst/>
          </a:prstGeom>
          <a:solidFill>
            <a:schemeClr val="accent4">
              <a:lumMod val="40000"/>
              <a:lumOff val="60000"/>
            </a:schemeClr>
          </a:solidFill>
        </p:spPr>
        <p:txBody>
          <a:bodyPr wrap="square" rtlCol="0">
            <a:spAutoFit/>
          </a:bodyPr>
          <a:lstStyle/>
          <a:p>
            <a:r>
              <a:rPr lang="en-US" sz="1400" b="1" dirty="0" smtClean="0">
                <a:latin typeface="Times New Roman" pitchFamily="18" charset="0"/>
                <a:cs typeface="Times New Roman" pitchFamily="18" charset="0"/>
              </a:rPr>
              <a:t>Common gain in Yp11.2 region in 3 cases (21.4%) </a:t>
            </a:r>
          </a:p>
          <a:p>
            <a:r>
              <a:rPr lang="en-US" sz="1400" b="1" dirty="0" smtClean="0">
                <a:latin typeface="Times New Roman" pitchFamily="18" charset="0"/>
                <a:cs typeface="Times New Roman" pitchFamily="18" charset="0"/>
              </a:rPr>
              <a:t>Gene : PCDH11Y (present in the pseudoautosomal region (PAR) important</a:t>
            </a:r>
          </a:p>
          <a:p>
            <a:r>
              <a:rPr lang="en-US" sz="1400" b="1" dirty="0" smtClean="0">
                <a:latin typeface="Times New Roman" pitchFamily="18" charset="0"/>
                <a:cs typeface="Times New Roman" pitchFamily="18" charset="0"/>
              </a:rPr>
              <a:t> for pairing during meiosis)</a:t>
            </a:r>
            <a:endParaRPr lang="en-US" sz="1400" b="1" dirty="0">
              <a:latin typeface="Times New Roman" pitchFamily="18" charset="0"/>
              <a:cs typeface="Times New Roman" pitchFamily="18" charset="0"/>
            </a:endParaRPr>
          </a:p>
        </p:txBody>
      </p:sp>
      <p:pic>
        <p:nvPicPr>
          <p:cNvPr id="5" name="Picture 4" descr="T.png"/>
          <p:cNvPicPr>
            <a:picLocks noChangeAspect="1"/>
          </p:cNvPicPr>
          <p:nvPr/>
        </p:nvPicPr>
        <p:blipFill>
          <a:blip r:embed="rId2"/>
          <a:stretch>
            <a:fillRect/>
          </a:stretch>
        </p:blipFill>
        <p:spPr>
          <a:xfrm>
            <a:off x="228600" y="1676400"/>
            <a:ext cx="3733800" cy="1751559"/>
          </a:xfrm>
          <a:prstGeom prst="rect">
            <a:avLst/>
          </a:prstGeom>
        </p:spPr>
      </p:pic>
      <p:sp>
        <p:nvSpPr>
          <p:cNvPr id="7" name="Rectangle 6"/>
          <p:cNvSpPr/>
          <p:nvPr/>
        </p:nvSpPr>
        <p:spPr>
          <a:xfrm>
            <a:off x="304800" y="3505200"/>
            <a:ext cx="4876800" cy="954107"/>
          </a:xfrm>
          <a:prstGeom prst="rect">
            <a:avLst/>
          </a:prstGeom>
        </p:spPr>
        <p:txBody>
          <a:bodyPr wrap="square">
            <a:spAutoFit/>
          </a:bodyPr>
          <a:lstStyle/>
          <a:p>
            <a:pPr lvl="0" algn="just">
              <a:defRPr/>
            </a:pPr>
            <a:r>
              <a:rPr lang="en-US" sz="1400" b="1" kern="0" dirty="0" smtClean="0">
                <a:solidFill>
                  <a:sysClr val="windowText" lastClr="000000"/>
                </a:solidFill>
                <a:latin typeface="Times New Roman" pitchFamily="18" charset="0"/>
                <a:cs typeface="Times New Roman" pitchFamily="18" charset="0"/>
              </a:rPr>
              <a:t>Representation of the extent of gain in Yp11.2 region observed in three infertile samples observed with the help of ChAS software, Affymetrix. (Case 210, Case 6; SCO and Case 9; Maturation arrest).</a:t>
            </a:r>
            <a:endParaRPr lang="en-US" sz="1400" kern="0" dirty="0" smtClean="0">
              <a:solidFill>
                <a:sysClr val="windowText" lastClr="000000"/>
              </a:solidFill>
              <a:latin typeface="Times New Roman" pitchFamily="18" charset="0"/>
              <a:cs typeface="Times New Roman" pitchFamily="18" charset="0"/>
            </a:endParaRPr>
          </a:p>
        </p:txBody>
      </p:sp>
      <p:pic>
        <p:nvPicPr>
          <p:cNvPr id="9" name="Picture 8" descr="Q.png"/>
          <p:cNvPicPr>
            <a:picLocks noChangeAspect="1"/>
          </p:cNvPicPr>
          <p:nvPr/>
        </p:nvPicPr>
        <p:blipFill>
          <a:blip r:embed="rId3" cstate="print">
            <a:clrChange>
              <a:clrFrom>
                <a:srgbClr val="000000">
                  <a:alpha val="0"/>
                </a:srgbClr>
              </a:clrFrom>
              <a:clrTo>
                <a:srgbClr val="000000">
                  <a:alpha val="0"/>
                </a:srgbClr>
              </a:clrTo>
            </a:clrChange>
          </a:blip>
          <a:stretch>
            <a:fillRect/>
          </a:stretch>
        </p:blipFill>
        <p:spPr>
          <a:xfrm>
            <a:off x="457200" y="4572000"/>
            <a:ext cx="2611641" cy="2286000"/>
          </a:xfrm>
          <a:prstGeom prst="rect">
            <a:avLst/>
          </a:prstGeom>
        </p:spPr>
      </p:pic>
      <p:sp>
        <p:nvSpPr>
          <p:cNvPr id="13" name="TextBox 12"/>
          <p:cNvSpPr txBox="1"/>
          <p:nvPr/>
        </p:nvSpPr>
        <p:spPr>
          <a:xfrm>
            <a:off x="2438400" y="5715000"/>
            <a:ext cx="3124200" cy="707886"/>
          </a:xfrm>
          <a:prstGeom prst="rect">
            <a:avLst/>
          </a:prstGeom>
          <a:noFill/>
        </p:spPr>
        <p:txBody>
          <a:bodyPr wrap="square" rtlCol="0">
            <a:spAutoFit/>
          </a:bodyPr>
          <a:lstStyle/>
          <a:p>
            <a:r>
              <a:rPr lang="en-US" sz="1100" b="1" dirty="0" smtClean="0">
                <a:latin typeface="Times New Roman" pitchFamily="18" charset="0"/>
                <a:cs typeface="Times New Roman" pitchFamily="18" charset="0"/>
              </a:rPr>
              <a:t>Putative model showing the molecular interaction of proteins using STRING software</a:t>
            </a:r>
          </a:p>
          <a:p>
            <a:endParaRPr lang="en-US" dirty="0"/>
          </a:p>
        </p:txBody>
      </p:sp>
      <p:sp>
        <p:nvSpPr>
          <p:cNvPr id="15" name="TextBox 14"/>
          <p:cNvSpPr txBox="1"/>
          <p:nvPr/>
        </p:nvSpPr>
        <p:spPr>
          <a:xfrm>
            <a:off x="5638800" y="609600"/>
            <a:ext cx="3048000" cy="1169551"/>
          </a:xfrm>
          <a:prstGeom prst="rect">
            <a:avLst/>
          </a:prstGeom>
          <a:noFill/>
        </p:spPr>
        <p:txBody>
          <a:bodyPr wrap="square" rtlCol="0">
            <a:spAutoFit/>
          </a:bodyPr>
          <a:lstStyle/>
          <a:p>
            <a:pPr lvl="0"/>
            <a:r>
              <a:rPr lang="en-US" sz="1400" b="1" dirty="0" smtClean="0">
                <a:solidFill>
                  <a:prstClr val="black"/>
                </a:solidFill>
                <a:latin typeface="Times New Roman" pitchFamily="18" charset="0"/>
                <a:cs typeface="Times New Roman" pitchFamily="18" charset="0"/>
              </a:rPr>
              <a:t>Common deletion in 7q11.2 region in 2 (14.2%) cases</a:t>
            </a:r>
          </a:p>
          <a:p>
            <a:r>
              <a:rPr lang="en-US" sz="1400" b="1" dirty="0" smtClean="0">
                <a:solidFill>
                  <a:prstClr val="black"/>
                </a:solidFill>
                <a:latin typeface="Times New Roman" pitchFamily="18" charset="0"/>
                <a:cs typeface="Times New Roman" pitchFamily="18" charset="0"/>
              </a:rPr>
              <a:t>Gene: ZNF92</a:t>
            </a:r>
          </a:p>
          <a:p>
            <a:pPr lvl="0"/>
            <a:endParaRPr lang="en-US" sz="1400" b="1" dirty="0" smtClean="0">
              <a:solidFill>
                <a:prstClr val="black"/>
              </a:solidFill>
              <a:latin typeface="Times New Roman" pitchFamily="18" charset="0"/>
              <a:cs typeface="Times New Roman" pitchFamily="18" charset="0"/>
            </a:endParaRPr>
          </a:p>
          <a:p>
            <a:endParaRPr lang="en-US" sz="1400" dirty="0"/>
          </a:p>
        </p:txBody>
      </p:sp>
      <p:pic>
        <p:nvPicPr>
          <p:cNvPr id="17" name="Picture 16" descr="F.png"/>
          <p:cNvPicPr>
            <a:picLocks noChangeAspect="1"/>
          </p:cNvPicPr>
          <p:nvPr/>
        </p:nvPicPr>
        <p:blipFill>
          <a:blip r:embed="rId4"/>
          <a:stretch>
            <a:fillRect/>
          </a:stretch>
        </p:blipFill>
        <p:spPr>
          <a:xfrm>
            <a:off x="5562600" y="1447800"/>
            <a:ext cx="3464560" cy="914400"/>
          </a:xfrm>
          <a:prstGeom prst="rect">
            <a:avLst/>
          </a:prstGeom>
        </p:spPr>
      </p:pic>
      <p:sp>
        <p:nvSpPr>
          <p:cNvPr id="18" name="TextBox 17"/>
          <p:cNvSpPr txBox="1"/>
          <p:nvPr/>
        </p:nvSpPr>
        <p:spPr>
          <a:xfrm>
            <a:off x="5486401" y="2514600"/>
            <a:ext cx="3657599" cy="1107996"/>
          </a:xfrm>
          <a:prstGeom prst="rect">
            <a:avLst/>
          </a:prstGeom>
          <a:noFill/>
        </p:spPr>
        <p:txBody>
          <a:bodyPr wrap="square" rtlCol="0">
            <a:spAutoFit/>
          </a:bodyPr>
          <a:lstStyle/>
          <a:p>
            <a:pPr lvl="0"/>
            <a:r>
              <a:rPr lang="en-US" sz="1200" b="1" kern="0" dirty="0" smtClean="0">
                <a:solidFill>
                  <a:sysClr val="windowText" lastClr="000000"/>
                </a:solidFill>
                <a:latin typeface="Times New Roman" pitchFamily="18" charset="0"/>
                <a:cs typeface="Times New Roman" pitchFamily="18" charset="0"/>
              </a:rPr>
              <a:t>Representation of the extent of deletion in 7q11.2 region observed in two infertile samples observed with the help of ChAS software, Affymetrix. (Cae101; SCO and Case 7 ; Hypospermatogenesis).</a:t>
            </a:r>
            <a:endParaRPr lang="en-US" sz="1200" kern="0" dirty="0" smtClean="0">
              <a:solidFill>
                <a:sysClr val="windowText" lastClr="000000"/>
              </a:solidFill>
              <a:latin typeface="Times New Roman" pitchFamily="18" charset="0"/>
              <a:cs typeface="Times New Roman" pitchFamily="18" charset="0"/>
            </a:endParaRPr>
          </a:p>
          <a:p>
            <a:endParaRPr lang="en-US" dirty="0"/>
          </a:p>
        </p:txBody>
      </p:sp>
      <p:pic>
        <p:nvPicPr>
          <p:cNvPr id="19" name="Picture 18" descr="S.png"/>
          <p:cNvPicPr>
            <a:picLocks noChangeAspect="1"/>
          </p:cNvPicPr>
          <p:nvPr/>
        </p:nvPicPr>
        <p:blipFill>
          <a:blip r:embed="rId5"/>
          <a:stretch>
            <a:fillRect/>
          </a:stretch>
        </p:blipFill>
        <p:spPr>
          <a:xfrm>
            <a:off x="5486400" y="4800600"/>
            <a:ext cx="3352800" cy="672083"/>
          </a:xfrm>
          <a:prstGeom prst="rect">
            <a:avLst/>
          </a:prstGeom>
        </p:spPr>
      </p:pic>
      <p:sp>
        <p:nvSpPr>
          <p:cNvPr id="20" name="TextBox 19"/>
          <p:cNvSpPr txBox="1"/>
          <p:nvPr/>
        </p:nvSpPr>
        <p:spPr>
          <a:xfrm>
            <a:off x="5452732" y="5562600"/>
            <a:ext cx="3581400" cy="923330"/>
          </a:xfrm>
          <a:prstGeom prst="rect">
            <a:avLst/>
          </a:prstGeom>
          <a:noFill/>
        </p:spPr>
        <p:txBody>
          <a:bodyPr wrap="square" rtlCol="0">
            <a:spAutoFit/>
          </a:bodyPr>
          <a:lstStyle/>
          <a:p>
            <a:pPr lvl="0"/>
            <a:r>
              <a:rPr lang="en-US" sz="1200" b="1" dirty="0" smtClean="0">
                <a:solidFill>
                  <a:prstClr val="black"/>
                </a:solidFill>
                <a:latin typeface="Times New Roman" pitchFamily="18" charset="0"/>
                <a:cs typeface="Times New Roman" pitchFamily="18" charset="0"/>
              </a:rPr>
              <a:t>Figure representing karyoview of control (normal fertile) samples through ChAS software, Affymetrix.</a:t>
            </a:r>
          </a:p>
          <a:p>
            <a:endParaRPr lang="en-US" dirty="0"/>
          </a:p>
        </p:txBody>
      </p:sp>
      <p:pic>
        <p:nvPicPr>
          <p:cNvPr id="16" name="Picture 15" descr="tab.png"/>
          <p:cNvPicPr>
            <a:picLocks noChangeAspect="1"/>
          </p:cNvPicPr>
          <p:nvPr/>
        </p:nvPicPr>
        <p:blipFill>
          <a:blip r:embed="rId6"/>
          <a:stretch>
            <a:fillRect/>
          </a:stretch>
        </p:blipFill>
        <p:spPr>
          <a:xfrm>
            <a:off x="5638800" y="3352800"/>
            <a:ext cx="3505200" cy="839981"/>
          </a:xfrm>
          <a:prstGeom prst="rect">
            <a:avLst/>
          </a:prstGeom>
        </p:spPr>
      </p:pic>
      <p:sp>
        <p:nvSpPr>
          <p:cNvPr id="21" name="TextBox 20"/>
          <p:cNvSpPr txBox="1"/>
          <p:nvPr/>
        </p:nvSpPr>
        <p:spPr>
          <a:xfrm>
            <a:off x="5486400" y="4267200"/>
            <a:ext cx="3505200" cy="400110"/>
          </a:xfrm>
          <a:prstGeom prst="rect">
            <a:avLst/>
          </a:prstGeom>
          <a:noFill/>
        </p:spPr>
        <p:txBody>
          <a:bodyPr wrap="square" rtlCol="0">
            <a:spAutoFit/>
          </a:bodyPr>
          <a:lstStyle/>
          <a:p>
            <a:pPr algn="just"/>
            <a:r>
              <a:rPr lang="en-US" sz="1000" b="1" dirty="0" smtClean="0"/>
              <a:t>Table showing some other genes found to be duplicated in cases</a:t>
            </a:r>
            <a:endParaRPr lang="en-US" sz="1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pic>
        <p:nvPicPr>
          <p:cNvPr id="2" name="Picture 1" descr="cluster.gif"/>
          <p:cNvPicPr>
            <a:picLocks noChangeAspect="1"/>
          </p:cNvPicPr>
          <p:nvPr/>
        </p:nvPicPr>
        <p:blipFill>
          <a:blip r:embed="rId2">
            <a:lum bright="-40000"/>
          </a:blip>
          <a:stretch>
            <a:fillRect/>
          </a:stretch>
        </p:blipFill>
        <p:spPr>
          <a:xfrm>
            <a:off x="0" y="0"/>
            <a:ext cx="9144000" cy="6858000"/>
          </a:xfrm>
          <a:prstGeom prst="rect">
            <a:avLst/>
          </a:prstGeom>
        </p:spPr>
      </p:pic>
      <p:sp>
        <p:nvSpPr>
          <p:cNvPr id="3" name="TextBox 2"/>
          <p:cNvSpPr txBox="1"/>
          <p:nvPr/>
        </p:nvSpPr>
        <p:spPr>
          <a:xfrm>
            <a:off x="609600" y="2590800"/>
            <a:ext cx="8199424" cy="584775"/>
          </a:xfrm>
          <a:prstGeom prst="rect">
            <a:avLst/>
          </a:prstGeom>
          <a:noFill/>
        </p:spPr>
        <p:txBody>
          <a:bodyPr wrap="none" rtlCol="0">
            <a:spAutoFit/>
          </a:bodyPr>
          <a:lstStyle/>
          <a:p>
            <a:r>
              <a:rPr lang="en-US" sz="3200" b="1" dirty="0" smtClean="0"/>
              <a:t>What the transcriptome data tells……………</a:t>
            </a:r>
            <a:endParaRPr lang="en-US" sz="3200" b="1" dirty="0"/>
          </a:p>
        </p:txBody>
      </p:sp>
    </p:spTree>
  </p:cSld>
  <p:clrMapOvr>
    <a:overrideClrMapping bg1="dk1" tx1="lt1" bg2="dk2" tx2="lt2" accent1="accent1" accent2="accent2" accent3="accent3" accent4="accent4" accent5="accent5" accent6="accent6" hlink="hlink" folHlink="folHlink"/>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28600" y="2743200"/>
          <a:ext cx="8458200" cy="2282190"/>
        </p:xfrm>
        <a:graphic>
          <a:graphicData uri="http://schemas.openxmlformats.org/drawingml/2006/table">
            <a:tbl>
              <a:tblPr firstRow="1" bandRow="1">
                <a:tableStyleId>{F5AB1C69-6EDB-4FF4-983F-18BD219EF322}</a:tableStyleId>
              </a:tblPr>
              <a:tblGrid>
                <a:gridCol w="1281546"/>
                <a:gridCol w="5467927"/>
                <a:gridCol w="1708727"/>
              </a:tblGrid>
              <a:tr h="333375">
                <a:tc>
                  <a:txBody>
                    <a:bodyPr/>
                    <a:lstStyle/>
                    <a:p>
                      <a:pPr algn="ctr"/>
                      <a:r>
                        <a:rPr lang="en-US" sz="2000" dirty="0" smtClean="0"/>
                        <a:t>Gene</a:t>
                      </a:r>
                      <a:endParaRPr lang="en-US" sz="2000" dirty="0"/>
                    </a:p>
                  </a:txBody>
                  <a:tcPr/>
                </a:tc>
                <a:tc>
                  <a:txBody>
                    <a:bodyPr/>
                    <a:lstStyle/>
                    <a:p>
                      <a:pPr algn="ctr"/>
                      <a:endParaRPr lang="en-US" sz="2000" dirty="0"/>
                    </a:p>
                  </a:txBody>
                  <a:tcPr/>
                </a:tc>
                <a:tc>
                  <a:txBody>
                    <a:bodyPr/>
                    <a:lstStyle/>
                    <a:p>
                      <a:pPr algn="ctr"/>
                      <a:r>
                        <a:rPr lang="en-US" sz="2000" dirty="0" smtClean="0"/>
                        <a:t>Fold</a:t>
                      </a:r>
                      <a:r>
                        <a:rPr lang="en-US" sz="2000" baseline="0" dirty="0" smtClean="0"/>
                        <a:t> change</a:t>
                      </a:r>
                      <a:endParaRPr lang="en-US" sz="2000" dirty="0"/>
                    </a:p>
                  </a:txBody>
                  <a:tcPr/>
                </a:tc>
              </a:tr>
              <a:tr h="333375">
                <a:tc>
                  <a:txBody>
                    <a:bodyPr/>
                    <a:lstStyle/>
                    <a:p>
                      <a:pPr algn="ctr" fontAlgn="ctr"/>
                      <a:r>
                        <a:rPr lang="en-US" sz="2000" b="1" i="0" u="none" strike="noStrike" dirty="0">
                          <a:solidFill>
                            <a:srgbClr val="000000"/>
                          </a:solidFill>
                          <a:latin typeface="Times New Roman" pitchFamily="18" charset="0"/>
                          <a:cs typeface="Times New Roman" pitchFamily="18" charset="0"/>
                        </a:rPr>
                        <a:t>GPX4</a:t>
                      </a:r>
                    </a:p>
                  </a:txBody>
                  <a:tcPr marL="9525" marR="9525" marT="9525" marB="0" anchor="ctr"/>
                </a:tc>
                <a:tc>
                  <a:txBody>
                    <a:bodyPr/>
                    <a:lstStyle/>
                    <a:p>
                      <a:pPr algn="ctr" fontAlgn="ctr"/>
                      <a:r>
                        <a:rPr lang="es-ES" sz="2000" b="1" i="0" u="none" strike="noStrike" dirty="0" smtClean="0">
                          <a:solidFill>
                            <a:srgbClr val="000000"/>
                          </a:solidFill>
                          <a:latin typeface="Times New Roman" pitchFamily="18" charset="0"/>
                          <a:cs typeface="Times New Roman" pitchFamily="18" charset="0"/>
                        </a:rPr>
                        <a:t>Glutathione </a:t>
                      </a:r>
                      <a:r>
                        <a:rPr lang="es-ES" sz="2000" b="1" i="0" u="none" strike="noStrike" dirty="0">
                          <a:solidFill>
                            <a:srgbClr val="000000"/>
                          </a:solidFill>
                          <a:latin typeface="Times New Roman" pitchFamily="18" charset="0"/>
                          <a:cs typeface="Times New Roman" pitchFamily="18" charset="0"/>
                        </a:rPr>
                        <a:t>peroxidase 4 (phospholipid hydroperoxidase)</a:t>
                      </a:r>
                    </a:p>
                  </a:txBody>
                  <a:tcPr marL="9525" marR="9525" marT="9525" marB="0" anchor="ctr"/>
                </a:tc>
                <a:tc>
                  <a:txBody>
                    <a:bodyPr/>
                    <a:lstStyle/>
                    <a:p>
                      <a:pPr algn="ctr" fontAlgn="ctr"/>
                      <a:r>
                        <a:rPr lang="en-US" sz="2000" b="1" i="0" u="none" strike="noStrike" dirty="0">
                          <a:solidFill>
                            <a:srgbClr val="000000"/>
                          </a:solidFill>
                          <a:latin typeface="Times New Roman" pitchFamily="18" charset="0"/>
                          <a:cs typeface="Times New Roman" pitchFamily="18" charset="0"/>
                        </a:rPr>
                        <a:t>5.08</a:t>
                      </a:r>
                    </a:p>
                  </a:txBody>
                  <a:tcPr marL="9525" marR="9525" marT="9525" marB="0" anchor="ctr"/>
                </a:tc>
              </a:tr>
              <a:tr h="280035">
                <a:tc>
                  <a:txBody>
                    <a:bodyPr/>
                    <a:lstStyle/>
                    <a:p>
                      <a:pPr algn="ctr" fontAlgn="ctr"/>
                      <a:r>
                        <a:rPr lang="en-US" sz="2000" b="1" i="0" u="none" strike="noStrike" dirty="0">
                          <a:solidFill>
                            <a:srgbClr val="000000"/>
                          </a:solidFill>
                          <a:latin typeface="Times New Roman" pitchFamily="18" charset="0"/>
                          <a:cs typeface="Times New Roman" pitchFamily="18" charset="0"/>
                        </a:rPr>
                        <a:t>CIRBP</a:t>
                      </a:r>
                    </a:p>
                  </a:txBody>
                  <a:tcPr marL="9525" marR="9525" marT="9525" marB="0" anchor="ctr"/>
                </a:tc>
                <a:tc>
                  <a:txBody>
                    <a:bodyPr/>
                    <a:lstStyle/>
                    <a:p>
                      <a:pPr algn="ctr" fontAlgn="ctr"/>
                      <a:r>
                        <a:rPr lang="en-US" sz="2000" b="1" i="0" u="none" strike="noStrike" dirty="0" smtClean="0">
                          <a:solidFill>
                            <a:srgbClr val="000000"/>
                          </a:solidFill>
                          <a:latin typeface="Times New Roman" pitchFamily="18" charset="0"/>
                          <a:cs typeface="Times New Roman" pitchFamily="18" charset="0"/>
                        </a:rPr>
                        <a:t>Cold </a:t>
                      </a:r>
                      <a:r>
                        <a:rPr lang="en-US" sz="2000" b="1" i="0" u="none" strike="noStrike" dirty="0">
                          <a:solidFill>
                            <a:srgbClr val="000000"/>
                          </a:solidFill>
                          <a:latin typeface="Times New Roman" pitchFamily="18" charset="0"/>
                          <a:cs typeface="Times New Roman" pitchFamily="18" charset="0"/>
                        </a:rPr>
                        <a:t>inducible RNA binding protein</a:t>
                      </a:r>
                    </a:p>
                  </a:txBody>
                  <a:tcPr marL="9525" marR="9525" marT="9525" marB="0" anchor="ctr"/>
                </a:tc>
                <a:tc>
                  <a:txBody>
                    <a:bodyPr/>
                    <a:lstStyle/>
                    <a:p>
                      <a:pPr algn="ctr" fontAlgn="ctr"/>
                      <a:r>
                        <a:rPr lang="en-US" sz="2000" b="1" i="0" u="none" strike="noStrike" dirty="0">
                          <a:solidFill>
                            <a:srgbClr val="000000"/>
                          </a:solidFill>
                          <a:latin typeface="Times New Roman" pitchFamily="18" charset="0"/>
                          <a:cs typeface="Times New Roman" pitchFamily="18" charset="0"/>
                        </a:rPr>
                        <a:t>5.14</a:t>
                      </a:r>
                    </a:p>
                  </a:txBody>
                  <a:tcPr marL="9525" marR="9525" marT="9525" marB="0" anchor="ctr"/>
                </a:tc>
              </a:tr>
              <a:tr h="333375">
                <a:tc>
                  <a:txBody>
                    <a:bodyPr/>
                    <a:lstStyle/>
                    <a:p>
                      <a:pPr algn="ctr" fontAlgn="ctr"/>
                      <a:r>
                        <a:rPr lang="en-US" sz="2000" b="1" i="0" u="none" strike="noStrike" dirty="0">
                          <a:solidFill>
                            <a:srgbClr val="000000"/>
                          </a:solidFill>
                          <a:latin typeface="Times New Roman" pitchFamily="18" charset="0"/>
                          <a:cs typeface="Times New Roman" pitchFamily="18" charset="0"/>
                        </a:rPr>
                        <a:t>STK11</a:t>
                      </a:r>
                    </a:p>
                  </a:txBody>
                  <a:tcPr marL="9525" marR="9525" marT="9525" marB="0" anchor="ctr"/>
                </a:tc>
                <a:tc>
                  <a:txBody>
                    <a:bodyPr/>
                    <a:lstStyle/>
                    <a:p>
                      <a:pPr algn="ctr" fontAlgn="ctr"/>
                      <a:r>
                        <a:rPr lang="en-US" sz="2000" b="1" i="0" u="none" strike="noStrike" dirty="0" smtClean="0">
                          <a:solidFill>
                            <a:srgbClr val="000000"/>
                          </a:solidFill>
                          <a:latin typeface="Times New Roman" pitchFamily="18" charset="0"/>
                          <a:cs typeface="Times New Roman" pitchFamily="18" charset="0"/>
                        </a:rPr>
                        <a:t>Serine/</a:t>
                      </a:r>
                      <a:r>
                        <a:rPr lang="en-US" sz="2000" b="1" i="0" u="none" strike="noStrike" dirty="0" err="1" smtClean="0">
                          <a:solidFill>
                            <a:srgbClr val="000000"/>
                          </a:solidFill>
                          <a:latin typeface="Times New Roman" pitchFamily="18" charset="0"/>
                          <a:cs typeface="Times New Roman" pitchFamily="18" charset="0"/>
                        </a:rPr>
                        <a:t>threonine</a:t>
                      </a:r>
                      <a:r>
                        <a:rPr lang="en-US" sz="2000" b="1" i="0" u="none" strike="noStrike" dirty="0" smtClean="0">
                          <a:solidFill>
                            <a:srgbClr val="000000"/>
                          </a:solidFill>
                          <a:latin typeface="Times New Roman" pitchFamily="18" charset="0"/>
                          <a:cs typeface="Times New Roman" pitchFamily="18" charset="0"/>
                        </a:rPr>
                        <a:t> </a:t>
                      </a:r>
                      <a:r>
                        <a:rPr lang="en-US" sz="2000" b="1" i="0" u="none" strike="noStrike" dirty="0">
                          <a:solidFill>
                            <a:srgbClr val="000000"/>
                          </a:solidFill>
                          <a:latin typeface="Times New Roman" pitchFamily="18" charset="0"/>
                          <a:cs typeface="Times New Roman" pitchFamily="18" charset="0"/>
                        </a:rPr>
                        <a:t>kinase 11</a:t>
                      </a:r>
                    </a:p>
                  </a:txBody>
                  <a:tcPr marL="9525" marR="9525" marT="9525" marB="0" anchor="ctr"/>
                </a:tc>
                <a:tc>
                  <a:txBody>
                    <a:bodyPr/>
                    <a:lstStyle/>
                    <a:p>
                      <a:pPr algn="ctr" fontAlgn="ctr"/>
                      <a:r>
                        <a:rPr lang="en-US" sz="2000" b="1" i="0" u="none" strike="noStrike" dirty="0">
                          <a:solidFill>
                            <a:srgbClr val="000000"/>
                          </a:solidFill>
                          <a:latin typeface="Times New Roman" pitchFamily="18" charset="0"/>
                          <a:cs typeface="Times New Roman" pitchFamily="18" charset="0"/>
                        </a:rPr>
                        <a:t>5.66</a:t>
                      </a:r>
                    </a:p>
                  </a:txBody>
                  <a:tcPr marL="9525" marR="9525" marT="9525" marB="0" anchor="ctr"/>
                </a:tc>
              </a:tr>
              <a:tr h="333375">
                <a:tc>
                  <a:txBody>
                    <a:bodyPr/>
                    <a:lstStyle/>
                    <a:p>
                      <a:pPr algn="ctr" fontAlgn="ctr"/>
                      <a:r>
                        <a:rPr lang="en-US" sz="2000" b="1" i="0" u="none" strike="noStrike" dirty="0">
                          <a:solidFill>
                            <a:srgbClr val="000000"/>
                          </a:solidFill>
                          <a:latin typeface="Times New Roman" pitchFamily="18" charset="0"/>
                          <a:cs typeface="Times New Roman" pitchFamily="18" charset="0"/>
                        </a:rPr>
                        <a:t>KISS1R</a:t>
                      </a: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000" b="1" i="0" u="none" strike="noStrike" dirty="0" smtClean="0">
                          <a:solidFill>
                            <a:srgbClr val="000000"/>
                          </a:solidFill>
                          <a:latin typeface="Times New Roman" pitchFamily="18" charset="0"/>
                          <a:cs typeface="Times New Roman" pitchFamily="18" charset="0"/>
                        </a:rPr>
                        <a:t>KISS1 receptor</a:t>
                      </a:r>
                    </a:p>
                    <a:p>
                      <a:pPr algn="ctr" fontAlgn="ctr"/>
                      <a:endParaRPr lang="en-US" sz="2000" b="1"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ctr"/>
                      <a:r>
                        <a:rPr lang="en-US" sz="2000" b="1" i="0" u="none" strike="noStrike" dirty="0">
                          <a:solidFill>
                            <a:srgbClr val="000000"/>
                          </a:solidFill>
                          <a:latin typeface="Times New Roman" pitchFamily="18" charset="0"/>
                          <a:cs typeface="Times New Roman" pitchFamily="18" charset="0"/>
                        </a:rPr>
                        <a:t>3.75</a:t>
                      </a:r>
                    </a:p>
                  </a:txBody>
                  <a:tcPr marL="9525" marR="9525" marT="9525" marB="0" anchor="ctr"/>
                </a:tc>
              </a:tr>
            </a:tbl>
          </a:graphicData>
        </a:graphic>
      </p:graphicFrame>
      <p:sp>
        <p:nvSpPr>
          <p:cNvPr id="4" name="TextBox 3"/>
          <p:cNvSpPr txBox="1"/>
          <p:nvPr/>
        </p:nvSpPr>
        <p:spPr>
          <a:xfrm>
            <a:off x="228600" y="1219200"/>
            <a:ext cx="8458200" cy="830997"/>
          </a:xfrm>
          <a:prstGeom prst="rect">
            <a:avLst/>
          </a:prstGeom>
          <a:solidFill>
            <a:schemeClr val="accent3">
              <a:lumMod val="20000"/>
              <a:lumOff val="80000"/>
            </a:schemeClr>
          </a:solidFill>
          <a:effectLst>
            <a:outerShdw blurRad="50800" dist="38100" dir="5400000" algn="t" rotWithShape="0">
              <a:prstClr val="black">
                <a:alpha val="40000"/>
              </a:prstClr>
            </a:outerShdw>
          </a:effectLst>
        </p:spPr>
        <p:txBody>
          <a:bodyPr wrap="square" rtlCol="0">
            <a:spAutoFit/>
          </a:bodyPr>
          <a:lstStyle/>
          <a:p>
            <a:pPr algn="just"/>
            <a:r>
              <a:rPr lang="en-US" sz="2400" b="1" dirty="0" smtClean="0"/>
              <a:t>The transcriptome analysis revealed an upregulation of  duplicated genes</a:t>
            </a:r>
            <a:endParaRPr lang="en-US" sz="2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1295400"/>
          <a:ext cx="8382000" cy="5074304"/>
        </p:xfrm>
        <a:graphic>
          <a:graphicData uri="http://schemas.openxmlformats.org/drawingml/2006/table">
            <a:tbl>
              <a:tblPr>
                <a:tableStyleId>{F5AB1C69-6EDB-4FF4-983F-18BD219EF322}</a:tableStyleId>
              </a:tblPr>
              <a:tblGrid>
                <a:gridCol w="1036564"/>
                <a:gridCol w="5745236"/>
                <a:gridCol w="1600200"/>
              </a:tblGrid>
              <a:tr h="419569">
                <a:tc>
                  <a:txBody>
                    <a:bodyPr/>
                    <a:lstStyle/>
                    <a:p>
                      <a:pPr algn="ctr" fontAlgn="ctr">
                        <a:lnSpc>
                          <a:spcPct val="150000"/>
                        </a:lnSpc>
                      </a:pPr>
                      <a:r>
                        <a:rPr lang="en-US" sz="1200" b="1" u="none" strike="noStrike" dirty="0">
                          <a:latin typeface="Times New Roman" pitchFamily="18" charset="0"/>
                          <a:cs typeface="Times New Roman" pitchFamily="18" charset="0"/>
                        </a:rPr>
                        <a:t>IL12A</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interleukin 12A (natural killer cell stimulatory factor 1, cytotoxic lymphocyte maturation factor 1, p35)</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rowSpan="5">
                  <a:txBody>
                    <a:bodyPr/>
                    <a:lstStyle/>
                    <a:p>
                      <a:pPr algn="ctr" fontAlgn="ctr">
                        <a:lnSpc>
                          <a:spcPct val="150000"/>
                        </a:lnSpc>
                      </a:pPr>
                      <a:r>
                        <a:rPr lang="en-US" sz="1200" b="1" i="0" u="none" strike="noStrike" dirty="0" smtClean="0">
                          <a:solidFill>
                            <a:srgbClr val="000000"/>
                          </a:solidFill>
                          <a:latin typeface="Times New Roman" pitchFamily="18" charset="0"/>
                          <a:cs typeface="Times New Roman" pitchFamily="18" charset="0"/>
                        </a:rPr>
                        <a:t>Immunological</a:t>
                      </a:r>
                      <a:r>
                        <a:rPr lang="en-US" sz="1200" b="1" i="0" u="none" strike="noStrike" baseline="0" dirty="0" smtClean="0">
                          <a:solidFill>
                            <a:srgbClr val="000000"/>
                          </a:solidFill>
                          <a:latin typeface="Times New Roman" pitchFamily="18" charset="0"/>
                          <a:cs typeface="Times New Roman" pitchFamily="18" charset="0"/>
                        </a:rPr>
                        <a:t> pathway</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r>
              <a:tr h="228555">
                <a:tc>
                  <a:txBody>
                    <a:bodyPr/>
                    <a:lstStyle/>
                    <a:p>
                      <a:pPr algn="ctr" fontAlgn="ctr">
                        <a:lnSpc>
                          <a:spcPct val="150000"/>
                        </a:lnSpc>
                      </a:pPr>
                      <a:r>
                        <a:rPr lang="en-US" sz="1200" b="1" u="none" strike="noStrike" dirty="0">
                          <a:latin typeface="Times New Roman" pitchFamily="18" charset="0"/>
                          <a:cs typeface="Times New Roman" pitchFamily="18" charset="0"/>
                        </a:rPr>
                        <a:t>IL10RA</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interleukin 10 receptor, alpha</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accent2">
                        <a:lumMod val="20000"/>
                        <a:lumOff val="80000"/>
                      </a:schemeClr>
                    </a:solidFill>
                  </a:tcPr>
                </a:tc>
              </a:tr>
              <a:tr h="228555">
                <a:tc>
                  <a:txBody>
                    <a:bodyPr/>
                    <a:lstStyle/>
                    <a:p>
                      <a:pPr algn="ctr" fontAlgn="ctr">
                        <a:lnSpc>
                          <a:spcPct val="150000"/>
                        </a:lnSpc>
                      </a:pPr>
                      <a:r>
                        <a:rPr lang="en-US" sz="1200" b="1" u="none" strike="noStrike" dirty="0">
                          <a:latin typeface="Times New Roman" pitchFamily="18" charset="0"/>
                          <a:cs typeface="Times New Roman" pitchFamily="18" charset="0"/>
                        </a:rPr>
                        <a:t>IL13</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interleukin 13</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accent2">
                        <a:lumMod val="20000"/>
                        <a:lumOff val="80000"/>
                      </a:schemeClr>
                    </a:solidFill>
                  </a:tcPr>
                </a:tc>
              </a:tr>
              <a:tr h="228555">
                <a:tc>
                  <a:txBody>
                    <a:bodyPr/>
                    <a:lstStyle/>
                    <a:p>
                      <a:pPr algn="ctr" fontAlgn="ctr">
                        <a:lnSpc>
                          <a:spcPct val="150000"/>
                        </a:lnSpc>
                      </a:pPr>
                      <a:r>
                        <a:rPr lang="en-US" sz="1200" b="1" u="none" strike="noStrike" dirty="0">
                          <a:latin typeface="Times New Roman" pitchFamily="18" charset="0"/>
                          <a:cs typeface="Times New Roman" pitchFamily="18" charset="0"/>
                        </a:rPr>
                        <a:t>IL13RA2</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interleukin 13 receptor, alpha 2</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accent2">
                        <a:lumMod val="20000"/>
                        <a:lumOff val="80000"/>
                      </a:schemeClr>
                    </a:solidFill>
                  </a:tcPr>
                </a:tc>
              </a:tr>
              <a:tr h="228555">
                <a:tc>
                  <a:txBody>
                    <a:bodyPr/>
                    <a:lstStyle/>
                    <a:p>
                      <a:pPr algn="ctr" fontAlgn="ctr">
                        <a:lnSpc>
                          <a:spcPct val="150000"/>
                        </a:lnSpc>
                      </a:pPr>
                      <a:r>
                        <a:rPr lang="en-US" sz="1200" b="1" u="none" strike="noStrike">
                          <a:latin typeface="Times New Roman" pitchFamily="18" charset="0"/>
                          <a:cs typeface="Times New Roman" pitchFamily="18" charset="0"/>
                        </a:rPr>
                        <a:t>IL18R1</a:t>
                      </a:r>
                      <a:endParaRPr lang="en-US" sz="1200" b="1" i="0" u="none" strike="noStrike">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interleukin 18 receptor 1</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accent2">
                        <a:lumMod val="20000"/>
                        <a:lumOff val="80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accent2">
                        <a:lumMod val="20000"/>
                        <a:lumOff val="80000"/>
                      </a:schemeClr>
                    </a:solidFill>
                  </a:tcPr>
                </a:tc>
              </a:tr>
              <a:tr h="228555">
                <a:tc>
                  <a:txBody>
                    <a:bodyPr/>
                    <a:lstStyle/>
                    <a:p>
                      <a:pPr algn="ctr" fontAlgn="ctr">
                        <a:lnSpc>
                          <a:spcPct val="150000"/>
                        </a:lnSpc>
                      </a:pPr>
                      <a:r>
                        <a:rPr lang="en-US" sz="1200" b="1" u="none" strike="noStrike" dirty="0">
                          <a:latin typeface="Times New Roman" pitchFamily="18" charset="0"/>
                          <a:cs typeface="Times New Roman" pitchFamily="18" charset="0"/>
                        </a:rPr>
                        <a:t>MTHFD2L</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rgbClr val="FDF7E9"/>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methylenetetrahydrofolate dehydrogenase (NADP+ dependent) 2-like</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rgbClr val="FDF7E9"/>
                    </a:solidFill>
                  </a:tcPr>
                </a:tc>
                <a:tc rowSpan="4">
                  <a:txBody>
                    <a:bodyPr/>
                    <a:lstStyle/>
                    <a:p>
                      <a:pPr algn="ctr" fontAlgn="ctr">
                        <a:lnSpc>
                          <a:spcPct val="150000"/>
                        </a:lnSpc>
                      </a:pPr>
                      <a:r>
                        <a:rPr lang="en-US" sz="1200" b="1" i="0" u="none" strike="noStrike" dirty="0" smtClean="0">
                          <a:solidFill>
                            <a:srgbClr val="000000"/>
                          </a:solidFill>
                          <a:latin typeface="Times New Roman" pitchFamily="18" charset="0"/>
                          <a:cs typeface="Times New Roman" pitchFamily="18" charset="0"/>
                        </a:rPr>
                        <a:t>Folate metabolism pathway</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rgbClr val="FDF7E9"/>
                    </a:solidFill>
                  </a:tcPr>
                </a:tc>
              </a:tr>
              <a:tr h="419569">
                <a:tc>
                  <a:txBody>
                    <a:bodyPr/>
                    <a:lstStyle/>
                    <a:p>
                      <a:pPr algn="ctr" fontAlgn="ctr">
                        <a:lnSpc>
                          <a:spcPct val="150000"/>
                        </a:lnSpc>
                      </a:pPr>
                      <a:r>
                        <a:rPr lang="en-US" sz="1200" b="1" u="none" strike="noStrike" dirty="0">
                          <a:latin typeface="Times New Roman" pitchFamily="18" charset="0"/>
                          <a:cs typeface="Times New Roman" pitchFamily="18" charset="0"/>
                        </a:rPr>
                        <a:t>MTHFD1</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rgbClr val="FDF7E9"/>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methylenetetrahydrofolate dehydrogenase (NADP+ dependent) 1, methenyltetrahydrofolate cyclohydrolase, formyltetrahydrofolate synthetase</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rgbClr val="FDF7E9"/>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rgbClr val="FDF7E9"/>
                    </a:solidFill>
                  </a:tcPr>
                </a:tc>
              </a:tr>
              <a:tr h="228555">
                <a:tc>
                  <a:txBody>
                    <a:bodyPr/>
                    <a:lstStyle/>
                    <a:p>
                      <a:pPr algn="ctr" fontAlgn="ctr">
                        <a:lnSpc>
                          <a:spcPct val="150000"/>
                        </a:lnSpc>
                      </a:pPr>
                      <a:r>
                        <a:rPr lang="en-US" sz="1200" b="1" u="none" strike="noStrike" dirty="0">
                          <a:latin typeface="Times New Roman" pitchFamily="18" charset="0"/>
                          <a:cs typeface="Times New Roman" pitchFamily="18" charset="0"/>
                        </a:rPr>
                        <a:t>DHFRL1</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rgbClr val="FDF7E9"/>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dihydrofolate </a:t>
                      </a:r>
                      <a:r>
                        <a:rPr lang="en-US" sz="1200" b="1" u="none" strike="noStrike" dirty="0" err="1">
                          <a:latin typeface="Times New Roman" pitchFamily="18" charset="0"/>
                          <a:cs typeface="Times New Roman" pitchFamily="18" charset="0"/>
                        </a:rPr>
                        <a:t>reductase</a:t>
                      </a:r>
                      <a:r>
                        <a:rPr lang="en-US" sz="1200" b="1" u="none" strike="noStrike" dirty="0">
                          <a:latin typeface="Times New Roman" pitchFamily="18" charset="0"/>
                          <a:cs typeface="Times New Roman" pitchFamily="18" charset="0"/>
                        </a:rPr>
                        <a:t>-like 1</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rgbClr val="FDF7E9"/>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rgbClr val="FDF7E9"/>
                    </a:solidFill>
                  </a:tcPr>
                </a:tc>
              </a:tr>
              <a:tr h="228555">
                <a:tc>
                  <a:txBody>
                    <a:bodyPr/>
                    <a:lstStyle/>
                    <a:p>
                      <a:pPr algn="ctr" fontAlgn="ctr">
                        <a:lnSpc>
                          <a:spcPct val="150000"/>
                        </a:lnSpc>
                      </a:pPr>
                      <a:r>
                        <a:rPr lang="en-US" sz="1200" b="1" u="none" strike="noStrike">
                          <a:latin typeface="Times New Roman" pitchFamily="18" charset="0"/>
                          <a:cs typeface="Times New Roman" pitchFamily="18" charset="0"/>
                        </a:rPr>
                        <a:t>MTHFSD</a:t>
                      </a:r>
                      <a:endParaRPr lang="en-US" sz="1200" b="1" i="0" u="none" strike="noStrike">
                        <a:solidFill>
                          <a:srgbClr val="000000"/>
                        </a:solidFill>
                        <a:latin typeface="Times New Roman" pitchFamily="18" charset="0"/>
                        <a:cs typeface="Times New Roman" pitchFamily="18" charset="0"/>
                      </a:endParaRPr>
                    </a:p>
                  </a:txBody>
                  <a:tcPr marL="8534" marR="8534" marT="8534" marB="0" anchor="ctr">
                    <a:solidFill>
                      <a:srgbClr val="FDF7E9"/>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methenyltetrahydrofolate synthetase domain containing</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rgbClr val="FDF7E9"/>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rgbClr val="FDF7E9"/>
                    </a:solidFill>
                  </a:tcPr>
                </a:tc>
              </a:tr>
              <a:tr h="228555">
                <a:tc>
                  <a:txBody>
                    <a:bodyPr/>
                    <a:lstStyle/>
                    <a:p>
                      <a:pPr algn="ctr" fontAlgn="ctr">
                        <a:lnSpc>
                          <a:spcPct val="150000"/>
                        </a:lnSpc>
                      </a:pPr>
                      <a:r>
                        <a:rPr lang="en-US" sz="1200" b="1" u="none" strike="noStrike" dirty="0">
                          <a:latin typeface="Times New Roman" pitchFamily="18" charset="0"/>
                          <a:cs typeface="Times New Roman" pitchFamily="18" charset="0"/>
                        </a:rPr>
                        <a:t>GSTM1</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glutathione S-</a:t>
                      </a:r>
                      <a:r>
                        <a:rPr lang="en-US" sz="1200" b="1" u="none" strike="noStrike" dirty="0" err="1">
                          <a:latin typeface="Times New Roman" pitchFamily="18" charset="0"/>
                          <a:cs typeface="Times New Roman" pitchFamily="18" charset="0"/>
                        </a:rPr>
                        <a:t>transferase</a:t>
                      </a:r>
                      <a:r>
                        <a:rPr lang="en-US" sz="1200" b="1" u="none" strike="noStrike" dirty="0">
                          <a:latin typeface="Times New Roman" pitchFamily="18" charset="0"/>
                          <a:cs typeface="Times New Roman" pitchFamily="18" charset="0"/>
                        </a:rPr>
                        <a:t> mu 1</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rowSpan="7">
                  <a:txBody>
                    <a:bodyPr/>
                    <a:lstStyle/>
                    <a:p>
                      <a:pPr algn="ctr" fontAlgn="ctr">
                        <a:lnSpc>
                          <a:spcPct val="150000"/>
                        </a:lnSpc>
                      </a:pPr>
                      <a:r>
                        <a:rPr lang="en-US" sz="1200" b="1" i="0" u="none" strike="noStrike" dirty="0" smtClean="0">
                          <a:solidFill>
                            <a:srgbClr val="000000"/>
                          </a:solidFill>
                          <a:latin typeface="Times New Roman" pitchFamily="18" charset="0"/>
                          <a:cs typeface="Times New Roman" pitchFamily="18" charset="0"/>
                        </a:rPr>
                        <a:t>Detoxification pathway</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r>
              <a:tr h="228555">
                <a:tc>
                  <a:txBody>
                    <a:bodyPr/>
                    <a:lstStyle/>
                    <a:p>
                      <a:pPr algn="ctr" fontAlgn="ctr">
                        <a:lnSpc>
                          <a:spcPct val="150000"/>
                        </a:lnSpc>
                      </a:pPr>
                      <a:r>
                        <a:rPr lang="en-US" sz="1200" b="1" u="none" strike="noStrike" dirty="0">
                          <a:latin typeface="Times New Roman" pitchFamily="18" charset="0"/>
                          <a:cs typeface="Times New Roman" pitchFamily="18" charset="0"/>
                        </a:rPr>
                        <a:t>GSTCD</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glutathione S-</a:t>
                      </a:r>
                      <a:r>
                        <a:rPr lang="en-US" sz="1200" b="1" u="none" strike="noStrike" dirty="0" err="1">
                          <a:latin typeface="Times New Roman" pitchFamily="18" charset="0"/>
                          <a:cs typeface="Times New Roman" pitchFamily="18" charset="0"/>
                        </a:rPr>
                        <a:t>transferase</a:t>
                      </a:r>
                      <a:r>
                        <a:rPr lang="en-US" sz="1200" b="1" u="none" strike="noStrike" dirty="0">
                          <a:latin typeface="Times New Roman" pitchFamily="18" charset="0"/>
                          <a:cs typeface="Times New Roman" pitchFamily="18" charset="0"/>
                        </a:rPr>
                        <a:t>, C-terminal domain containing</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bg1">
                        <a:lumMod val="95000"/>
                      </a:schemeClr>
                    </a:solidFill>
                  </a:tcPr>
                </a:tc>
              </a:tr>
              <a:tr h="228555">
                <a:tc>
                  <a:txBody>
                    <a:bodyPr/>
                    <a:lstStyle/>
                    <a:p>
                      <a:pPr algn="ctr" fontAlgn="ctr">
                        <a:lnSpc>
                          <a:spcPct val="150000"/>
                        </a:lnSpc>
                      </a:pPr>
                      <a:r>
                        <a:rPr lang="en-US" sz="1200" b="1" u="none" strike="noStrike">
                          <a:latin typeface="Times New Roman" pitchFamily="18" charset="0"/>
                          <a:cs typeface="Times New Roman" pitchFamily="18" charset="0"/>
                        </a:rPr>
                        <a:t>GSTP1</a:t>
                      </a:r>
                      <a:endParaRPr lang="en-US" sz="1200" b="1" i="0" u="none" strike="noStrike">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glutathione S-</a:t>
                      </a:r>
                      <a:r>
                        <a:rPr lang="en-US" sz="1200" b="1" u="none" strike="noStrike" dirty="0" err="1">
                          <a:latin typeface="Times New Roman" pitchFamily="18" charset="0"/>
                          <a:cs typeface="Times New Roman" pitchFamily="18" charset="0"/>
                        </a:rPr>
                        <a:t>transferase</a:t>
                      </a:r>
                      <a:r>
                        <a:rPr lang="en-US" sz="1200" b="1" u="none" strike="noStrike" dirty="0">
                          <a:latin typeface="Times New Roman" pitchFamily="18" charset="0"/>
                          <a:cs typeface="Times New Roman" pitchFamily="18" charset="0"/>
                        </a:rPr>
                        <a:t> pi 1</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bg1">
                        <a:lumMod val="95000"/>
                      </a:schemeClr>
                    </a:solidFill>
                  </a:tcPr>
                </a:tc>
              </a:tr>
              <a:tr h="228555">
                <a:tc>
                  <a:txBody>
                    <a:bodyPr/>
                    <a:lstStyle/>
                    <a:p>
                      <a:pPr algn="ctr" fontAlgn="ctr">
                        <a:lnSpc>
                          <a:spcPct val="150000"/>
                        </a:lnSpc>
                      </a:pPr>
                      <a:r>
                        <a:rPr lang="en-US" sz="1200" b="1" u="none" strike="noStrike">
                          <a:latin typeface="Times New Roman" pitchFamily="18" charset="0"/>
                          <a:cs typeface="Times New Roman" pitchFamily="18" charset="0"/>
                        </a:rPr>
                        <a:t>GSTM4</a:t>
                      </a:r>
                      <a:endParaRPr lang="en-US" sz="1200" b="1" i="0" u="none" strike="noStrike">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glutathione S-</a:t>
                      </a:r>
                      <a:r>
                        <a:rPr lang="en-US" sz="1200" b="1" u="none" strike="noStrike" dirty="0" err="1">
                          <a:latin typeface="Times New Roman" pitchFamily="18" charset="0"/>
                          <a:cs typeface="Times New Roman" pitchFamily="18" charset="0"/>
                        </a:rPr>
                        <a:t>transferase</a:t>
                      </a:r>
                      <a:r>
                        <a:rPr lang="en-US" sz="1200" b="1" u="none" strike="noStrike" dirty="0">
                          <a:latin typeface="Times New Roman" pitchFamily="18" charset="0"/>
                          <a:cs typeface="Times New Roman" pitchFamily="18" charset="0"/>
                        </a:rPr>
                        <a:t> mu 4</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bg1">
                        <a:lumMod val="95000"/>
                      </a:schemeClr>
                    </a:solidFill>
                  </a:tcPr>
                </a:tc>
              </a:tr>
              <a:tr h="228555">
                <a:tc>
                  <a:txBody>
                    <a:bodyPr/>
                    <a:lstStyle/>
                    <a:p>
                      <a:pPr algn="ctr" fontAlgn="ctr">
                        <a:lnSpc>
                          <a:spcPct val="150000"/>
                        </a:lnSpc>
                      </a:pPr>
                      <a:r>
                        <a:rPr lang="en-US" sz="1200" b="1" u="none" strike="noStrike">
                          <a:latin typeface="Times New Roman" pitchFamily="18" charset="0"/>
                          <a:cs typeface="Times New Roman" pitchFamily="18" charset="0"/>
                        </a:rPr>
                        <a:t>GSTT1</a:t>
                      </a:r>
                      <a:endParaRPr lang="en-US" sz="1200" b="1" i="0" u="none" strike="noStrike">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glutathione S-</a:t>
                      </a:r>
                      <a:r>
                        <a:rPr lang="en-US" sz="1200" b="1" u="none" strike="noStrike" dirty="0" err="1">
                          <a:latin typeface="Times New Roman" pitchFamily="18" charset="0"/>
                          <a:cs typeface="Times New Roman" pitchFamily="18" charset="0"/>
                        </a:rPr>
                        <a:t>transferase</a:t>
                      </a:r>
                      <a:r>
                        <a:rPr lang="en-US" sz="1200" b="1" u="none" strike="noStrike" dirty="0">
                          <a:latin typeface="Times New Roman" pitchFamily="18" charset="0"/>
                          <a:cs typeface="Times New Roman" pitchFamily="18" charset="0"/>
                        </a:rPr>
                        <a:t> theta 1</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bg1">
                        <a:lumMod val="95000"/>
                      </a:schemeClr>
                    </a:solidFill>
                  </a:tcPr>
                </a:tc>
              </a:tr>
              <a:tr h="228555">
                <a:tc>
                  <a:txBody>
                    <a:bodyPr/>
                    <a:lstStyle/>
                    <a:p>
                      <a:pPr algn="ctr" fontAlgn="ctr">
                        <a:lnSpc>
                          <a:spcPct val="150000"/>
                        </a:lnSpc>
                      </a:pPr>
                      <a:r>
                        <a:rPr lang="en-US" sz="1200" b="1" u="none" strike="noStrike">
                          <a:latin typeface="Times New Roman" pitchFamily="18" charset="0"/>
                          <a:cs typeface="Times New Roman" pitchFamily="18" charset="0"/>
                        </a:rPr>
                        <a:t>GSTM5</a:t>
                      </a:r>
                      <a:endParaRPr lang="en-US" sz="1200" b="1" i="0" u="none" strike="noStrike">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glutathione S-</a:t>
                      </a:r>
                      <a:r>
                        <a:rPr lang="en-US" sz="1200" b="1" u="none" strike="noStrike" dirty="0" err="1">
                          <a:latin typeface="Times New Roman" pitchFamily="18" charset="0"/>
                          <a:cs typeface="Times New Roman" pitchFamily="18" charset="0"/>
                        </a:rPr>
                        <a:t>transferase</a:t>
                      </a:r>
                      <a:r>
                        <a:rPr lang="en-US" sz="1200" b="1" u="none" strike="noStrike" dirty="0">
                          <a:latin typeface="Times New Roman" pitchFamily="18" charset="0"/>
                          <a:cs typeface="Times New Roman" pitchFamily="18" charset="0"/>
                        </a:rPr>
                        <a:t> mu 5</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bg1">
                        <a:lumMod val="95000"/>
                      </a:schemeClr>
                    </a:solidFill>
                  </a:tcPr>
                </a:tc>
              </a:tr>
              <a:tr h="228555">
                <a:tc>
                  <a:txBody>
                    <a:bodyPr/>
                    <a:lstStyle/>
                    <a:p>
                      <a:pPr algn="ctr" fontAlgn="ctr">
                        <a:lnSpc>
                          <a:spcPct val="150000"/>
                        </a:lnSpc>
                      </a:pPr>
                      <a:r>
                        <a:rPr lang="en-US" sz="1200" b="1" u="none" strike="noStrike" dirty="0">
                          <a:latin typeface="Times New Roman" pitchFamily="18" charset="0"/>
                          <a:cs typeface="Times New Roman" pitchFamily="18" charset="0"/>
                        </a:rPr>
                        <a:t>GSTA2</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a:txBody>
                    <a:bodyPr/>
                    <a:lstStyle/>
                    <a:p>
                      <a:pPr algn="l" fontAlgn="ctr">
                        <a:lnSpc>
                          <a:spcPct val="150000"/>
                        </a:lnSpc>
                      </a:pPr>
                      <a:r>
                        <a:rPr lang="en-US" sz="1200" b="1" u="none" strike="noStrike" dirty="0">
                          <a:latin typeface="Times New Roman" pitchFamily="18" charset="0"/>
                          <a:cs typeface="Times New Roman" pitchFamily="18" charset="0"/>
                        </a:rPr>
                        <a:t>glutathione S-</a:t>
                      </a:r>
                      <a:r>
                        <a:rPr lang="en-US" sz="1200" b="1" u="none" strike="noStrike" dirty="0" err="1">
                          <a:latin typeface="Times New Roman" pitchFamily="18" charset="0"/>
                          <a:cs typeface="Times New Roman" pitchFamily="18" charset="0"/>
                        </a:rPr>
                        <a:t>transferase</a:t>
                      </a:r>
                      <a:r>
                        <a:rPr lang="en-US" sz="1200" b="1" u="none" strike="noStrike" dirty="0">
                          <a:latin typeface="Times New Roman" pitchFamily="18" charset="0"/>
                          <a:cs typeface="Times New Roman" pitchFamily="18" charset="0"/>
                        </a:rPr>
                        <a:t> alpha 2</a:t>
                      </a:r>
                      <a:endParaRPr lang="en-US" sz="1200" b="1" i="0" u="none" strike="noStrike" dirty="0">
                        <a:solidFill>
                          <a:srgbClr val="000000"/>
                        </a:solidFill>
                        <a:latin typeface="Times New Roman" pitchFamily="18" charset="0"/>
                        <a:cs typeface="Times New Roman" pitchFamily="18" charset="0"/>
                      </a:endParaRPr>
                    </a:p>
                  </a:txBody>
                  <a:tcPr marL="8534" marR="8534" marT="8534" marB="0" anchor="ctr">
                    <a:solidFill>
                      <a:schemeClr val="bg1">
                        <a:lumMod val="95000"/>
                      </a:schemeClr>
                    </a:solidFill>
                  </a:tcPr>
                </a:tc>
                <a:tc vMerge="1">
                  <a:txBody>
                    <a:bodyPr/>
                    <a:lstStyle/>
                    <a:p>
                      <a:pPr algn="l" fontAlgn="ctr"/>
                      <a:endParaRPr lang="en-US" sz="1200" b="1" i="0" u="none" strike="noStrike" dirty="0">
                        <a:solidFill>
                          <a:srgbClr val="000000"/>
                        </a:solidFill>
                        <a:latin typeface="Calibri"/>
                      </a:endParaRPr>
                    </a:p>
                  </a:txBody>
                  <a:tcPr marL="8534" marR="8534" marT="8534" marB="0" anchor="ctr">
                    <a:solidFill>
                      <a:schemeClr val="bg1">
                        <a:lumMod val="95000"/>
                      </a:schemeClr>
                    </a:solidFill>
                  </a:tcPr>
                </a:tc>
              </a:tr>
            </a:tbl>
          </a:graphicData>
        </a:graphic>
      </p:graphicFrame>
      <p:sp>
        <p:nvSpPr>
          <p:cNvPr id="3" name="Rounded Rectangle 2"/>
          <p:cNvSpPr/>
          <p:nvPr/>
        </p:nvSpPr>
        <p:spPr>
          <a:xfrm>
            <a:off x="304800" y="381000"/>
            <a:ext cx="8458200" cy="609600"/>
          </a:xfrm>
          <a:prstGeom prst="roundRect">
            <a:avLst/>
          </a:prstGeom>
          <a:solidFill>
            <a:schemeClr val="accent3">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List of differentially expressed  pathways from infertile patients and the genes involved</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 y="304800"/>
          <a:ext cx="8686798" cy="6324608"/>
        </p:xfrm>
        <a:graphic>
          <a:graphicData uri="http://schemas.openxmlformats.org/drawingml/2006/table">
            <a:tbl>
              <a:tblPr>
                <a:tableStyleId>{5C22544A-7EE6-4342-B048-85BDC9FD1C3A}</a:tableStyleId>
              </a:tblPr>
              <a:tblGrid>
                <a:gridCol w="914400"/>
                <a:gridCol w="5486400"/>
                <a:gridCol w="2285998"/>
              </a:tblGrid>
              <a:tr h="197644">
                <a:tc>
                  <a:txBody>
                    <a:bodyPr/>
                    <a:lstStyle/>
                    <a:p>
                      <a:pPr algn="ctr" fontAlgn="ctr"/>
                      <a:r>
                        <a:rPr lang="en-US" sz="1200" b="1" u="none" strike="noStrike" dirty="0">
                          <a:latin typeface="Times New Roman" pitchFamily="18" charset="0"/>
                          <a:cs typeface="Times New Roman" pitchFamily="18" charset="0"/>
                        </a:rPr>
                        <a:t>ATM</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solidFill>
                      <a:schemeClr val="bg2"/>
                    </a:solidFill>
                  </a:tcPr>
                </a:tc>
                <a:tc>
                  <a:txBody>
                    <a:bodyPr/>
                    <a:lstStyle/>
                    <a:p>
                      <a:pPr algn="ctr" fontAlgn="ctr"/>
                      <a:r>
                        <a:rPr lang="en-US" sz="1200" b="1" u="none" strike="noStrike" dirty="0">
                          <a:latin typeface="Times New Roman" pitchFamily="18" charset="0"/>
                          <a:cs typeface="Times New Roman" pitchFamily="18" charset="0"/>
                        </a:rPr>
                        <a:t>ataxia telangiectasia mutated</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solidFill>
                      <a:schemeClr val="bg2"/>
                    </a:solidFill>
                  </a:tcPr>
                </a:tc>
                <a:tc rowSpan="2">
                  <a:txBody>
                    <a:bodyPr/>
                    <a:lstStyle/>
                    <a:p>
                      <a:pPr algn="ctr" fontAlgn="ctr"/>
                      <a:r>
                        <a:rPr lang="en-US" sz="1400" b="1" u="none" strike="noStrike" dirty="0" smtClean="0">
                          <a:latin typeface="Times New Roman" pitchFamily="18" charset="0"/>
                          <a:cs typeface="Times New Roman" pitchFamily="18" charset="0"/>
                        </a:rPr>
                        <a:t>Apoptosis pathway</a:t>
                      </a:r>
                      <a:endParaRPr lang="en-US" sz="1400" b="1" i="0" u="none" strike="noStrike" dirty="0">
                        <a:solidFill>
                          <a:srgbClr val="000000"/>
                        </a:solidFill>
                        <a:latin typeface="Times New Roman" pitchFamily="18" charset="0"/>
                        <a:cs typeface="Times New Roman" pitchFamily="18" charset="0"/>
                      </a:endParaRPr>
                    </a:p>
                  </a:txBody>
                  <a:tcPr marL="6350" marR="6350" marT="6350" marB="0" anchor="ctr">
                    <a:solidFill>
                      <a:schemeClr val="bg2"/>
                    </a:solidFill>
                  </a:tcPr>
                </a:tc>
              </a:tr>
              <a:tr h="197644">
                <a:tc>
                  <a:txBody>
                    <a:bodyPr/>
                    <a:lstStyle/>
                    <a:p>
                      <a:pPr algn="ctr" fontAlgn="ctr"/>
                      <a:r>
                        <a:rPr lang="en-US" sz="1200" b="1" u="none" strike="noStrike" dirty="0">
                          <a:latin typeface="Times New Roman" pitchFamily="18" charset="0"/>
                          <a:cs typeface="Times New Roman" pitchFamily="18" charset="0"/>
                        </a:rPr>
                        <a:t>ATR</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solidFill>
                      <a:schemeClr val="bg2"/>
                    </a:solidFill>
                  </a:tcPr>
                </a:tc>
                <a:tc>
                  <a:txBody>
                    <a:bodyPr/>
                    <a:lstStyle/>
                    <a:p>
                      <a:pPr algn="ctr" fontAlgn="ctr"/>
                      <a:r>
                        <a:rPr lang="en-US" sz="1200" b="1" u="none" strike="noStrike" dirty="0">
                          <a:latin typeface="Times New Roman" pitchFamily="18" charset="0"/>
                          <a:cs typeface="Times New Roman" pitchFamily="18" charset="0"/>
                        </a:rPr>
                        <a:t>ataxia telangiectasia and Rad3 related</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solidFill>
                      <a:schemeClr val="bg2"/>
                    </a:solidFill>
                  </a:tcP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dirty="0">
                          <a:latin typeface="Times New Roman" pitchFamily="18" charset="0"/>
                          <a:cs typeface="Times New Roman" pitchFamily="18" charset="0"/>
                        </a:rPr>
                        <a:t>ATXN3L</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err="1">
                          <a:latin typeface="Times New Roman" pitchFamily="18" charset="0"/>
                          <a:cs typeface="Times New Roman" pitchFamily="18" charset="0"/>
                        </a:rPr>
                        <a:t>ataxin</a:t>
                      </a:r>
                      <a:r>
                        <a:rPr lang="en-US" sz="1200" b="1" u="none" strike="noStrike" dirty="0">
                          <a:latin typeface="Times New Roman" pitchFamily="18" charset="0"/>
                          <a:cs typeface="Times New Roman" pitchFamily="18" charset="0"/>
                        </a:rPr>
                        <a:t> 3-like</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rowSpan="30">
                  <a:txBody>
                    <a:bodyPr/>
                    <a:lstStyle/>
                    <a:p>
                      <a:pPr algn="ctr" fontAlgn="ctr"/>
                      <a:endParaRPr lang="en-US" sz="1400" b="1" i="0" u="none" strike="noStrike" dirty="0">
                        <a:solidFill>
                          <a:srgbClr val="000000"/>
                        </a:solidFill>
                        <a:latin typeface="Times New Roman" pitchFamily="18" charset="0"/>
                        <a:cs typeface="Times New Roman" pitchFamily="18" charset="0"/>
                      </a:endParaRPr>
                    </a:p>
                  </a:txBody>
                  <a:tcPr marL="6350" marR="6350" marT="6350" marB="0" anchor="ctr"/>
                </a:tc>
              </a:tr>
              <a:tr h="197644">
                <a:tc>
                  <a:txBody>
                    <a:bodyPr/>
                    <a:lstStyle/>
                    <a:p>
                      <a:pPr algn="ctr" fontAlgn="ctr"/>
                      <a:r>
                        <a:rPr lang="en-US" sz="1200" b="1" u="none" strike="noStrike" dirty="0">
                          <a:latin typeface="Times New Roman" pitchFamily="18" charset="0"/>
                          <a:cs typeface="Times New Roman" pitchFamily="18" charset="0"/>
                        </a:rPr>
                        <a:t>ATXN10</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err="1">
                          <a:latin typeface="Times New Roman" pitchFamily="18" charset="0"/>
                          <a:cs typeface="Times New Roman" pitchFamily="18" charset="0"/>
                        </a:rPr>
                        <a:t>ataxin</a:t>
                      </a:r>
                      <a:r>
                        <a:rPr lang="en-US" sz="1200" b="1" u="none" strike="noStrike" dirty="0">
                          <a:latin typeface="Times New Roman" pitchFamily="18" charset="0"/>
                          <a:cs typeface="Times New Roman" pitchFamily="18" charset="0"/>
                        </a:rPr>
                        <a:t> 10</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dirty="0">
                          <a:latin typeface="Times New Roman" pitchFamily="18" charset="0"/>
                          <a:cs typeface="Times New Roman" pitchFamily="18" charset="0"/>
                        </a:rPr>
                        <a:t>ATXN7</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err="1">
                          <a:latin typeface="Times New Roman" pitchFamily="18" charset="0"/>
                          <a:cs typeface="Times New Roman" pitchFamily="18" charset="0"/>
                        </a:rPr>
                        <a:t>ataxin</a:t>
                      </a:r>
                      <a:r>
                        <a:rPr lang="en-US" sz="1200" b="1" u="none" strike="noStrike" dirty="0">
                          <a:latin typeface="Times New Roman" pitchFamily="18" charset="0"/>
                          <a:cs typeface="Times New Roman" pitchFamily="18" charset="0"/>
                        </a:rPr>
                        <a:t> 7</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BARD1</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BRCA1 associated RING domain 1</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dirty="0">
                          <a:latin typeface="Times New Roman" pitchFamily="18" charset="0"/>
                          <a:cs typeface="Times New Roman" pitchFamily="18" charset="0"/>
                        </a:rPr>
                        <a:t>BRAP</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BRCA1 associated protein</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BRIP1</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BRCA1 interacting protein C-terminal </a:t>
                      </a:r>
                      <a:r>
                        <a:rPr lang="en-US" sz="1200" b="1" u="none" strike="noStrike" dirty="0" err="1">
                          <a:latin typeface="Times New Roman" pitchFamily="18" charset="0"/>
                          <a:cs typeface="Times New Roman" pitchFamily="18" charset="0"/>
                        </a:rPr>
                        <a:t>helicase</a:t>
                      </a:r>
                      <a:r>
                        <a:rPr lang="en-US" sz="1200" b="1" u="none" strike="noStrike" dirty="0">
                          <a:latin typeface="Times New Roman" pitchFamily="18" charset="0"/>
                          <a:cs typeface="Times New Roman" pitchFamily="18" charset="0"/>
                        </a:rPr>
                        <a:t> 1</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BARD1</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BRCA1 associated RING domain 1</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COBRA1</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cofactor of BRCA1</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BAP1</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BRCA1 associated protein-1 (</a:t>
                      </a:r>
                      <a:r>
                        <a:rPr lang="en-US" sz="1200" b="1" u="none" strike="noStrike" dirty="0" err="1">
                          <a:latin typeface="Times New Roman" pitchFamily="18" charset="0"/>
                          <a:cs typeface="Times New Roman" pitchFamily="18" charset="0"/>
                        </a:rPr>
                        <a:t>ubiquitin</a:t>
                      </a:r>
                      <a:r>
                        <a:rPr lang="en-US" sz="1200" b="1" u="none" strike="noStrike" dirty="0">
                          <a:latin typeface="Times New Roman" pitchFamily="18" charset="0"/>
                          <a:cs typeface="Times New Roman" pitchFamily="18" charset="0"/>
                        </a:rPr>
                        <a:t> </a:t>
                      </a:r>
                      <a:r>
                        <a:rPr lang="en-US" sz="1200" b="1" u="none" strike="noStrike" dirty="0" err="1">
                          <a:latin typeface="Times New Roman" pitchFamily="18" charset="0"/>
                          <a:cs typeface="Times New Roman" pitchFamily="18" charset="0"/>
                        </a:rPr>
                        <a:t>carboxy</a:t>
                      </a:r>
                      <a:r>
                        <a:rPr lang="en-US" sz="1200" b="1" u="none" strike="noStrike" dirty="0">
                          <a:latin typeface="Times New Roman" pitchFamily="18" charset="0"/>
                          <a:cs typeface="Times New Roman" pitchFamily="18" charset="0"/>
                        </a:rPr>
                        <a:t>-terminal </a:t>
                      </a:r>
                      <a:r>
                        <a:rPr lang="en-US" sz="1200" b="1" u="none" strike="noStrike" dirty="0" err="1">
                          <a:latin typeface="Times New Roman" pitchFamily="18" charset="0"/>
                          <a:cs typeface="Times New Roman" pitchFamily="18" charset="0"/>
                        </a:rPr>
                        <a:t>hydrolase</a:t>
                      </a:r>
                      <a:r>
                        <a:rPr lang="en-US" sz="1200" b="1" u="none" strike="noStrike" dirty="0">
                          <a:latin typeface="Times New Roman" pitchFamily="18" charset="0"/>
                          <a:cs typeface="Times New Roman" pitchFamily="18" charset="0"/>
                        </a:rPr>
                        <a:t>)</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CNTROB</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err="1">
                          <a:latin typeface="Times New Roman" pitchFamily="18" charset="0"/>
                          <a:cs typeface="Times New Roman" pitchFamily="18" charset="0"/>
                        </a:rPr>
                        <a:t>centrobin</a:t>
                      </a:r>
                      <a:r>
                        <a:rPr lang="en-US" sz="1200" b="1" u="none" strike="noStrike" dirty="0">
                          <a:latin typeface="Times New Roman" pitchFamily="18" charset="0"/>
                          <a:cs typeface="Times New Roman" pitchFamily="18" charset="0"/>
                        </a:rPr>
                        <a:t>, </a:t>
                      </a:r>
                      <a:r>
                        <a:rPr lang="en-US" sz="1200" b="1" u="none" strike="noStrike" dirty="0" err="1">
                          <a:latin typeface="Times New Roman" pitchFamily="18" charset="0"/>
                          <a:cs typeface="Times New Roman" pitchFamily="18" charset="0"/>
                        </a:rPr>
                        <a:t>centrosomal</a:t>
                      </a:r>
                      <a:r>
                        <a:rPr lang="en-US" sz="1200" b="1" u="none" strike="noStrike" dirty="0">
                          <a:latin typeface="Times New Roman" pitchFamily="18" charset="0"/>
                          <a:cs typeface="Times New Roman" pitchFamily="18" charset="0"/>
                        </a:rPr>
                        <a:t> BRCA2 interacting protein</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CCNH</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err="1">
                          <a:latin typeface="Times New Roman" pitchFamily="18" charset="0"/>
                          <a:cs typeface="Times New Roman" pitchFamily="18" charset="0"/>
                        </a:rPr>
                        <a:t>cyclin</a:t>
                      </a:r>
                      <a:r>
                        <a:rPr lang="en-US" sz="1200" b="1" u="none" strike="noStrike" dirty="0">
                          <a:latin typeface="Times New Roman" pitchFamily="18" charset="0"/>
                          <a:cs typeface="Times New Roman" pitchFamily="18" charset="0"/>
                        </a:rPr>
                        <a:t> H</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DCAF6</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DDB1 and CUL4 associated factor 6</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DCAF12L2</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DDB1 and CUL4 associated factor 12-like 2</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MLH3</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err="1">
                          <a:latin typeface="Times New Roman" pitchFamily="18" charset="0"/>
                          <a:cs typeface="Times New Roman" pitchFamily="18" charset="0"/>
                        </a:rPr>
                        <a:t>mutL</a:t>
                      </a:r>
                      <a:r>
                        <a:rPr lang="en-US" sz="1200" b="1" u="none" strike="noStrike" dirty="0">
                          <a:latin typeface="Times New Roman" pitchFamily="18" charset="0"/>
                          <a:cs typeface="Times New Roman" pitchFamily="18" charset="0"/>
                        </a:rPr>
                        <a:t> homolog 3 (E. coli)</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MMS22L</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MMS22-like, DNA repair protein</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MRE11A</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MRE11 meiotic recombination 11 homolog A (S. </a:t>
                      </a:r>
                      <a:r>
                        <a:rPr lang="en-US" sz="1200" b="1" u="none" strike="noStrike" dirty="0" err="1">
                          <a:latin typeface="Times New Roman" pitchFamily="18" charset="0"/>
                          <a:cs typeface="Times New Roman" pitchFamily="18" charset="0"/>
                        </a:rPr>
                        <a:t>cerevisiae</a:t>
                      </a:r>
                      <a:r>
                        <a:rPr lang="en-US" sz="1200" b="1" u="none" strike="noStrike" dirty="0">
                          <a:latin typeface="Times New Roman" pitchFamily="18" charset="0"/>
                          <a:cs typeface="Times New Roman" pitchFamily="18" charset="0"/>
                        </a:rPr>
                        <a:t>)</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MSH4</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err="1">
                          <a:latin typeface="Times New Roman" pitchFamily="18" charset="0"/>
                          <a:cs typeface="Times New Roman" pitchFamily="18" charset="0"/>
                        </a:rPr>
                        <a:t>mutS</a:t>
                      </a:r>
                      <a:r>
                        <a:rPr lang="en-US" sz="1200" b="1" u="none" strike="noStrike" dirty="0">
                          <a:latin typeface="Times New Roman" pitchFamily="18" charset="0"/>
                          <a:cs typeface="Times New Roman" pitchFamily="18" charset="0"/>
                        </a:rPr>
                        <a:t> homolog 4 (E. coli)</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NTHL1</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nth </a:t>
                      </a:r>
                      <a:r>
                        <a:rPr lang="en-US" sz="1200" b="1" u="none" strike="noStrike" dirty="0" err="1">
                          <a:latin typeface="Times New Roman" pitchFamily="18" charset="0"/>
                          <a:cs typeface="Times New Roman" pitchFamily="18" charset="0"/>
                        </a:rPr>
                        <a:t>endonuclease</a:t>
                      </a:r>
                      <a:r>
                        <a:rPr lang="en-US" sz="1200" b="1" u="none" strike="noStrike" dirty="0">
                          <a:latin typeface="Times New Roman" pitchFamily="18" charset="0"/>
                          <a:cs typeface="Times New Roman" pitchFamily="18" charset="0"/>
                        </a:rPr>
                        <a:t> III-like 1 (E. coli)</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PARP8</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poly (ADP-ribose) polymerase family, member 8</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PARP12</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poly (ADP-ribose) polymerase family, member 12</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PARP1</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poly (ADP-ribose) polymerase 1</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PAPOLB</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poly(A) polymerase beta (testis specific)</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POLD3</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polymerase (DNA-directed), delta 3, accessory subunit</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RAD17</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RAD17 homolog (S. </a:t>
                      </a:r>
                      <a:r>
                        <a:rPr lang="en-US" sz="1200" b="1" u="none" strike="noStrike" dirty="0" err="1">
                          <a:latin typeface="Times New Roman" pitchFamily="18" charset="0"/>
                          <a:cs typeface="Times New Roman" pitchFamily="18" charset="0"/>
                        </a:rPr>
                        <a:t>pombe</a:t>
                      </a:r>
                      <a:r>
                        <a:rPr lang="en-US" sz="1200" b="1" u="none" strike="noStrike" dirty="0">
                          <a:latin typeface="Times New Roman" pitchFamily="18" charset="0"/>
                          <a:cs typeface="Times New Roman" pitchFamily="18" charset="0"/>
                        </a:rPr>
                        <a:t>)</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RAD21</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RAD21 homolog (S. </a:t>
                      </a:r>
                      <a:r>
                        <a:rPr lang="en-US" sz="1200" b="1" u="none" strike="noStrike" dirty="0" err="1">
                          <a:latin typeface="Times New Roman" pitchFamily="18" charset="0"/>
                          <a:cs typeface="Times New Roman" pitchFamily="18" charset="0"/>
                        </a:rPr>
                        <a:t>pombe</a:t>
                      </a:r>
                      <a:r>
                        <a:rPr lang="en-US" sz="1200" b="1" u="none" strike="noStrike" dirty="0">
                          <a:latin typeface="Times New Roman" pitchFamily="18" charset="0"/>
                          <a:cs typeface="Times New Roman" pitchFamily="18" charset="0"/>
                        </a:rPr>
                        <a:t>)</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RAD21L1</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RAD21-like 1 (S. </a:t>
                      </a:r>
                      <a:r>
                        <a:rPr lang="en-US" sz="1200" b="1" u="none" strike="noStrike" dirty="0" err="1">
                          <a:latin typeface="Times New Roman" pitchFamily="18" charset="0"/>
                          <a:cs typeface="Times New Roman" pitchFamily="18" charset="0"/>
                        </a:rPr>
                        <a:t>pombe</a:t>
                      </a:r>
                      <a:r>
                        <a:rPr lang="en-US" sz="1200" b="1" u="none" strike="noStrike" dirty="0">
                          <a:latin typeface="Times New Roman" pitchFamily="18" charset="0"/>
                          <a:cs typeface="Times New Roman" pitchFamily="18" charset="0"/>
                        </a:rPr>
                        <a:t>)</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RAD54B</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RAD54 homolog B (S. </a:t>
                      </a:r>
                      <a:r>
                        <a:rPr lang="en-US" sz="1200" b="1" u="none" strike="noStrike" dirty="0" err="1">
                          <a:latin typeface="Times New Roman" pitchFamily="18" charset="0"/>
                          <a:cs typeface="Times New Roman" pitchFamily="18" charset="0"/>
                        </a:rPr>
                        <a:t>cerevisiae</a:t>
                      </a:r>
                      <a:r>
                        <a:rPr lang="en-US" sz="1200" b="1" u="none" strike="noStrike" dirty="0">
                          <a:latin typeface="Times New Roman" pitchFamily="18" charset="0"/>
                          <a:cs typeface="Times New Roman" pitchFamily="18" charset="0"/>
                        </a:rPr>
                        <a:t>)</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RAD9B</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RAD9 homolog B (S. </a:t>
                      </a:r>
                      <a:r>
                        <a:rPr lang="en-US" sz="1200" b="1" u="none" strike="noStrike" dirty="0" err="1">
                          <a:latin typeface="Times New Roman" pitchFamily="18" charset="0"/>
                          <a:cs typeface="Times New Roman" pitchFamily="18" charset="0"/>
                        </a:rPr>
                        <a:t>pombe</a:t>
                      </a:r>
                      <a:r>
                        <a:rPr lang="en-US" sz="1200" b="1" u="none" strike="noStrike" dirty="0">
                          <a:latin typeface="Times New Roman" pitchFamily="18" charset="0"/>
                          <a:cs typeface="Times New Roman" pitchFamily="18" charset="0"/>
                        </a:rPr>
                        <a:t>)</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RFC3</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replication factor C (activator 1) 3, 38kDa</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r h="197644">
                <a:tc>
                  <a:txBody>
                    <a:bodyPr/>
                    <a:lstStyle/>
                    <a:p>
                      <a:pPr algn="ctr" fontAlgn="ctr"/>
                      <a:r>
                        <a:rPr lang="en-US" sz="1200" b="1" u="none" strike="noStrike">
                          <a:latin typeface="Times New Roman" pitchFamily="18" charset="0"/>
                          <a:cs typeface="Times New Roman" pitchFamily="18" charset="0"/>
                        </a:rPr>
                        <a:t>XRCC4</a:t>
                      </a:r>
                      <a:endParaRPr lang="en-US" sz="1200" b="1" i="0" u="none" strike="noStrike">
                        <a:solidFill>
                          <a:srgbClr val="000000"/>
                        </a:solidFill>
                        <a:latin typeface="Times New Roman" pitchFamily="18" charset="0"/>
                        <a:cs typeface="Times New Roman" pitchFamily="18" charset="0"/>
                      </a:endParaRPr>
                    </a:p>
                  </a:txBody>
                  <a:tcPr marL="6350" marR="6350" marT="6350" marB="0" anchor="ctr"/>
                </a:tc>
                <a:tc>
                  <a:txBody>
                    <a:bodyPr/>
                    <a:lstStyle/>
                    <a:p>
                      <a:pPr algn="ctr" fontAlgn="ctr"/>
                      <a:r>
                        <a:rPr lang="en-US" sz="1200" b="1" u="none" strike="noStrike" dirty="0">
                          <a:latin typeface="Times New Roman" pitchFamily="18" charset="0"/>
                          <a:cs typeface="Times New Roman" pitchFamily="18" charset="0"/>
                        </a:rPr>
                        <a:t>X-ray repair complementing defective repair in Chinese hamster cells 4</a:t>
                      </a:r>
                      <a:endParaRPr lang="en-US" sz="1200" b="1" i="0" u="none" strike="noStrike" dirty="0">
                        <a:solidFill>
                          <a:srgbClr val="000000"/>
                        </a:solidFill>
                        <a:latin typeface="Times New Roman" pitchFamily="18" charset="0"/>
                        <a:cs typeface="Times New Roman" pitchFamily="18" charset="0"/>
                      </a:endParaRPr>
                    </a:p>
                  </a:txBody>
                  <a:tcPr marL="6350" marR="6350" marT="6350" marB="0" anchor="ctr"/>
                </a:tc>
                <a:tc vMerge="1">
                  <a:txBody>
                    <a:bodyPr/>
                    <a:lstStyle/>
                    <a:p>
                      <a:pPr algn="l" fontAlgn="ctr"/>
                      <a:endParaRPr lang="en-US" sz="1000" b="1" i="0" u="none" strike="noStrike" dirty="0">
                        <a:solidFill>
                          <a:srgbClr val="000000"/>
                        </a:solidFill>
                        <a:latin typeface="Constantia" pitchFamily="18" charset="0"/>
                      </a:endParaRPr>
                    </a:p>
                  </a:txBody>
                  <a:tcPr marL="6350" marR="6350" marT="6350" marB="0" anchor="ctr"/>
                </a:tc>
              </a:tr>
            </a:tbl>
          </a:graphicData>
        </a:graphic>
      </p:graphicFrame>
      <p:sp>
        <p:nvSpPr>
          <p:cNvPr id="3" name="Rounded Rectangle 2">
            <a:hlinkClick r:id="" action="ppaction://noaction" highlightClick="1"/>
          </p:cNvPr>
          <p:cNvSpPr/>
          <p:nvPr/>
        </p:nvSpPr>
        <p:spPr>
          <a:xfrm>
            <a:off x="6934200" y="2819400"/>
            <a:ext cx="1600200"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r>
              <a:rPr lang="en-US" b="1" dirty="0" smtClean="0">
                <a:solidFill>
                  <a:schemeClr val="tx1"/>
                </a:solidFill>
                <a:latin typeface="Times New Roman" pitchFamily="18" charset="0"/>
                <a:cs typeface="Times New Roman" pitchFamily="18" charset="0"/>
              </a:rPr>
              <a:t>DNA repair  pathway</a:t>
            </a:r>
            <a:endParaRPr lang="en-US"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1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81000" y="1066800"/>
            <a:ext cx="8458200" cy="1477328"/>
          </a:xfrm>
          <a:prstGeom prst="rect">
            <a:avLst/>
          </a:prstGeom>
          <a:noFill/>
        </p:spPr>
        <p:txBody>
          <a:bodyPr wrap="square" rtlCol="0">
            <a:spAutoFit/>
          </a:bodyPr>
          <a:lstStyle/>
          <a:p>
            <a:pPr algn="just"/>
            <a:endParaRPr lang="en-US" b="1"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It is crucial for any DNA damage, incurred during crossing over and other phases of meiosis, to be detected and repaired. An ineffective DNA repair during these phases may effect spermatogenesis leading to male infertility.</a:t>
            </a:r>
          </a:p>
          <a:p>
            <a:endParaRPr lang="en-US" dirty="0"/>
          </a:p>
        </p:txBody>
      </p:sp>
      <p:pic>
        <p:nvPicPr>
          <p:cNvPr id="3" name="Picture 2" descr="A.png"/>
          <p:cNvPicPr>
            <a:picLocks noChangeAspect="1"/>
          </p:cNvPicPr>
          <p:nvPr/>
        </p:nvPicPr>
        <p:blipFill>
          <a:blip r:embed="rId2" cstate="print"/>
          <a:stretch>
            <a:fillRect/>
          </a:stretch>
        </p:blipFill>
        <p:spPr>
          <a:xfrm>
            <a:off x="1600200" y="2209800"/>
            <a:ext cx="5867400" cy="4419600"/>
          </a:xfrm>
          <a:prstGeom prst="rect">
            <a:avLst/>
          </a:prstGeom>
        </p:spPr>
      </p:pic>
      <p:sp>
        <p:nvSpPr>
          <p:cNvPr id="4" name="Rounded Rectangle 3"/>
          <p:cNvSpPr/>
          <p:nvPr/>
        </p:nvSpPr>
        <p:spPr>
          <a:xfrm>
            <a:off x="2895600" y="304800"/>
            <a:ext cx="3429000" cy="609600"/>
          </a:xfrm>
          <a:prstGeom prst="roundRect">
            <a:avLst/>
          </a:prstGeom>
          <a:solidFill>
            <a:schemeClr val="accent3">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Times New Roman" pitchFamily="18" charset="0"/>
                <a:cs typeface="Times New Roman" pitchFamily="18" charset="0"/>
              </a:rPr>
              <a:t>Hypothesis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heckerboard(across)">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narepair_iStock_000013028070XS.jp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457200" y="685800"/>
            <a:ext cx="8094460" cy="923330"/>
          </a:xfrm>
          <a:prstGeom prst="rect">
            <a:avLst/>
          </a:prstGeom>
          <a:solidFill>
            <a:srgbClr val="00FF00"/>
          </a:solidFill>
        </p:spPr>
        <p:txBody>
          <a:bodyPr wrap="none" rtlCol="0">
            <a:spAutoFit/>
          </a:bodyPr>
          <a:lstStyle/>
          <a:p>
            <a:r>
              <a:rPr lang="en-US" sz="5400" b="1" dirty="0" smtClean="0"/>
              <a:t>The DNA repair pathway</a:t>
            </a:r>
            <a:endParaRPr lang="en-US" sz="5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1"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gtEl>
                                        <p:attrNameLst>
                                          <p:attrName>ppt_x</p:attrName>
                                          <p:attrName>ppt_y</p:attrName>
                                        </p:attrNameLst>
                                      </p:cBhvr>
                                    </p:animMotion>
                                    <p:animRot by="1500000">
                                      <p:cBhvr>
                                        <p:cTn id="7" dur="125" fill="hold">
                                          <p:stCondLst>
                                            <p:cond delay="0"/>
                                          </p:stCondLst>
                                        </p:cTn>
                                        <p:tgtEl>
                                          <p:spTgt spid="3"/>
                                        </p:tgtEl>
                                        <p:attrNameLst>
                                          <p:attrName>r</p:attrName>
                                        </p:attrNameLst>
                                      </p:cBhvr>
                                    </p:animRot>
                                    <p:animRot by="-1500000">
                                      <p:cBhvr>
                                        <p:cTn id="8" dur="125" fill="hold">
                                          <p:stCondLst>
                                            <p:cond delay="125"/>
                                          </p:stCondLst>
                                        </p:cTn>
                                        <p:tgtEl>
                                          <p:spTgt spid="3"/>
                                        </p:tgtEl>
                                        <p:attrNameLst>
                                          <p:attrName>r</p:attrName>
                                        </p:attrNameLst>
                                      </p:cBhvr>
                                    </p:animRot>
                                    <p:animRot by="-1500000">
                                      <p:cBhvr>
                                        <p:cTn id="9" dur="125" fill="hold">
                                          <p:stCondLst>
                                            <p:cond delay="250"/>
                                          </p:stCondLst>
                                        </p:cTn>
                                        <p:tgtEl>
                                          <p:spTgt spid="3"/>
                                        </p:tgtEl>
                                        <p:attrNameLst>
                                          <p:attrName>r</p:attrName>
                                        </p:attrNameLst>
                                      </p:cBhvr>
                                    </p:animRot>
                                    <p:animRot by="1500000">
                                      <p:cBhvr>
                                        <p:cTn id="10" dur="125" fill="hold">
                                          <p:stCondLst>
                                            <p:cond delay="375"/>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t="10225"/>
          <a:stretch>
            <a:fillRect/>
          </a:stretch>
        </p:blipFill>
        <p:spPr bwMode="auto">
          <a:xfrm>
            <a:off x="4419600" y="3352800"/>
            <a:ext cx="1600200" cy="1109211"/>
          </a:xfrm>
          <a:prstGeom prst="rect">
            <a:avLst/>
          </a:prstGeom>
          <a:noFill/>
          <a:ln w="9525">
            <a:noFill/>
            <a:miter lim="800000"/>
            <a:headEnd/>
            <a:tailEnd/>
          </a:ln>
          <a:effectLst/>
        </p:spPr>
      </p:pic>
      <p:pic>
        <p:nvPicPr>
          <p:cNvPr id="17411" name="Picture 3"/>
          <p:cNvPicPr>
            <a:picLocks noChangeAspect="1" noChangeArrowheads="1"/>
          </p:cNvPicPr>
          <p:nvPr/>
        </p:nvPicPr>
        <p:blipFill>
          <a:blip r:embed="rId3"/>
          <a:srcRect/>
          <a:stretch>
            <a:fillRect/>
          </a:stretch>
        </p:blipFill>
        <p:spPr bwMode="auto">
          <a:xfrm>
            <a:off x="2438400" y="3429000"/>
            <a:ext cx="1580331" cy="1066800"/>
          </a:xfrm>
          <a:prstGeom prst="rect">
            <a:avLst/>
          </a:prstGeom>
          <a:noFill/>
          <a:ln w="9525">
            <a:noFill/>
            <a:miter lim="800000"/>
            <a:headEnd/>
            <a:tailEnd/>
          </a:ln>
          <a:effectLst/>
        </p:spPr>
      </p:pic>
      <p:pic>
        <p:nvPicPr>
          <p:cNvPr id="17412" name="Picture 4"/>
          <p:cNvPicPr>
            <a:picLocks noChangeAspect="1" noChangeArrowheads="1"/>
          </p:cNvPicPr>
          <p:nvPr/>
        </p:nvPicPr>
        <p:blipFill>
          <a:blip r:embed="rId4"/>
          <a:srcRect/>
          <a:stretch>
            <a:fillRect/>
          </a:stretch>
        </p:blipFill>
        <p:spPr bwMode="auto">
          <a:xfrm>
            <a:off x="457200" y="3429000"/>
            <a:ext cx="1497862" cy="1066800"/>
          </a:xfrm>
          <a:prstGeom prst="rect">
            <a:avLst/>
          </a:prstGeom>
          <a:noFill/>
          <a:ln w="9525">
            <a:noFill/>
            <a:miter lim="800000"/>
            <a:headEnd/>
            <a:tailEnd/>
          </a:ln>
          <a:effectLst/>
        </p:spPr>
      </p:pic>
      <p:sp>
        <p:nvSpPr>
          <p:cNvPr id="6" name="Rounded Rectangle 5"/>
          <p:cNvSpPr/>
          <p:nvPr/>
        </p:nvSpPr>
        <p:spPr>
          <a:xfrm>
            <a:off x="152400" y="187656"/>
            <a:ext cx="4191000" cy="498144"/>
          </a:xfrm>
          <a:prstGeom prst="roundRect">
            <a:avLst/>
          </a:prstGeom>
          <a:solidFill>
            <a:schemeClr val="accent4">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Visualization of  fold change regulation</a:t>
            </a:r>
            <a:endParaRPr lang="en-US" sz="1400" b="1" dirty="0">
              <a:solidFill>
                <a:schemeClr val="tx1"/>
              </a:solidFill>
            </a:endParaRPr>
          </a:p>
        </p:txBody>
      </p:sp>
      <p:pic>
        <p:nvPicPr>
          <p:cNvPr id="7" name="Picture 6" descr="Untitled.jpg"/>
          <p:cNvPicPr>
            <a:picLocks noChangeAspect="1"/>
          </p:cNvPicPr>
          <p:nvPr/>
        </p:nvPicPr>
        <p:blipFill>
          <a:blip r:embed="rId5" cstate="print"/>
          <a:srcRect b="40940"/>
          <a:stretch>
            <a:fillRect/>
          </a:stretch>
        </p:blipFill>
        <p:spPr>
          <a:xfrm>
            <a:off x="228599" y="1219200"/>
            <a:ext cx="4637049" cy="1584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228600" y="838200"/>
            <a:ext cx="1930721" cy="276999"/>
          </a:xfrm>
          <a:prstGeom prst="rect">
            <a:avLst/>
          </a:prstGeom>
          <a:noFill/>
        </p:spPr>
        <p:txBody>
          <a:bodyPr wrap="none" rtlCol="0">
            <a:spAutoFit/>
          </a:bodyPr>
          <a:lstStyle/>
          <a:p>
            <a:r>
              <a:rPr lang="en-US" sz="1200" b="1" dirty="0" smtClean="0"/>
              <a:t>Layout of the array plate</a:t>
            </a:r>
            <a:endParaRPr lang="en-US" sz="1200" b="1" dirty="0"/>
          </a:p>
        </p:txBody>
      </p:sp>
      <p:pic>
        <p:nvPicPr>
          <p:cNvPr id="17413" name="Picture 5"/>
          <p:cNvPicPr>
            <a:picLocks noChangeAspect="1" noChangeArrowheads="1"/>
          </p:cNvPicPr>
          <p:nvPr/>
        </p:nvPicPr>
        <p:blipFill>
          <a:blip r:embed="rId6"/>
          <a:srcRect/>
          <a:stretch>
            <a:fillRect/>
          </a:stretch>
        </p:blipFill>
        <p:spPr bwMode="auto">
          <a:xfrm>
            <a:off x="4419600" y="4648200"/>
            <a:ext cx="1666002" cy="2057400"/>
          </a:xfrm>
          <a:prstGeom prst="rect">
            <a:avLst/>
          </a:prstGeom>
          <a:noFill/>
          <a:ln w="9525">
            <a:noFill/>
            <a:miter lim="800000"/>
            <a:headEnd/>
            <a:tailEnd/>
          </a:ln>
          <a:effectLst/>
        </p:spPr>
      </p:pic>
      <p:pic>
        <p:nvPicPr>
          <p:cNvPr id="17414" name="Picture 6"/>
          <p:cNvPicPr>
            <a:picLocks noChangeAspect="1" noChangeArrowheads="1"/>
          </p:cNvPicPr>
          <p:nvPr/>
        </p:nvPicPr>
        <p:blipFill>
          <a:blip r:embed="rId7"/>
          <a:srcRect/>
          <a:stretch>
            <a:fillRect/>
          </a:stretch>
        </p:blipFill>
        <p:spPr bwMode="auto">
          <a:xfrm>
            <a:off x="2362200" y="4648200"/>
            <a:ext cx="1685925" cy="2057400"/>
          </a:xfrm>
          <a:prstGeom prst="rect">
            <a:avLst/>
          </a:prstGeom>
          <a:noFill/>
          <a:ln w="9525">
            <a:noFill/>
            <a:miter lim="800000"/>
            <a:headEnd/>
            <a:tailEnd/>
          </a:ln>
          <a:effectLst/>
        </p:spPr>
      </p:pic>
      <p:pic>
        <p:nvPicPr>
          <p:cNvPr id="17415" name="Picture 7"/>
          <p:cNvPicPr>
            <a:picLocks noChangeAspect="1" noChangeArrowheads="1"/>
          </p:cNvPicPr>
          <p:nvPr/>
        </p:nvPicPr>
        <p:blipFill>
          <a:blip r:embed="rId8"/>
          <a:srcRect/>
          <a:stretch>
            <a:fillRect/>
          </a:stretch>
        </p:blipFill>
        <p:spPr bwMode="auto">
          <a:xfrm>
            <a:off x="304800" y="4698248"/>
            <a:ext cx="1726282" cy="1981200"/>
          </a:xfrm>
          <a:prstGeom prst="rect">
            <a:avLst/>
          </a:prstGeom>
          <a:noFill/>
          <a:ln w="9525">
            <a:noFill/>
            <a:miter lim="800000"/>
            <a:headEnd/>
            <a:tailEnd/>
          </a:ln>
          <a:effectLst/>
        </p:spPr>
      </p:pic>
      <p:sp>
        <p:nvSpPr>
          <p:cNvPr id="12" name="TextBox 11"/>
          <p:cNvSpPr txBox="1"/>
          <p:nvPr/>
        </p:nvSpPr>
        <p:spPr>
          <a:xfrm>
            <a:off x="457200" y="3124200"/>
            <a:ext cx="5674951" cy="261610"/>
          </a:xfrm>
          <a:prstGeom prst="rect">
            <a:avLst/>
          </a:prstGeom>
          <a:noFill/>
        </p:spPr>
        <p:txBody>
          <a:bodyPr wrap="none" rtlCol="0">
            <a:spAutoFit/>
          </a:bodyPr>
          <a:lstStyle/>
          <a:p>
            <a:r>
              <a:rPr lang="en-US" sz="1100" b="1" dirty="0" smtClean="0"/>
              <a:t>Hypospermatogenesis                  Maturation arrest              Sertoli cell only syndrome</a:t>
            </a:r>
            <a:endParaRPr lang="en-US" sz="1100" b="1" dirty="0"/>
          </a:p>
        </p:txBody>
      </p:sp>
      <p:pic>
        <p:nvPicPr>
          <p:cNvPr id="13" name="Picture 12" descr="png.jpg"/>
          <p:cNvPicPr>
            <a:picLocks noChangeAspect="1"/>
          </p:cNvPicPr>
          <p:nvPr/>
        </p:nvPicPr>
        <p:blipFill>
          <a:blip r:embed="rId9"/>
          <a:srcRect r="46838"/>
          <a:stretch>
            <a:fillRect/>
          </a:stretch>
        </p:blipFill>
        <p:spPr>
          <a:xfrm>
            <a:off x="6248400" y="68240"/>
            <a:ext cx="2562225" cy="6553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hold" grpId="0" nodeType="clickEffect">
                                  <p:stCondLst>
                                    <p:cond delay="0"/>
                                  </p:stCondLst>
                                  <p:childTnLst>
                                    <p:animClr clrSpc="rgb">
                                      <p:cBhvr override="childStyle">
                                        <p:cTn id="6" dur="250" autoRev="1" fill="hold"/>
                                        <p:tgtEl>
                                          <p:spTgt spid="6"/>
                                        </p:tgtEl>
                                        <p:attrNameLst>
                                          <p:attrName>style.color</p:attrName>
                                        </p:attrNameLst>
                                      </p:cBhvr>
                                      <p:to>
                                        <a:schemeClr val="bg1"/>
                                      </p:to>
                                    </p:animClr>
                                    <p:animClr clrSpc="rgb">
                                      <p:cBhvr>
                                        <p:cTn id="7" dur="250" autoRev="1" fill="hold"/>
                                        <p:tgtEl>
                                          <p:spTgt spid="6"/>
                                        </p:tgtEl>
                                        <p:attrNameLst>
                                          <p:attrName>fillcolor</p:attrName>
                                        </p:attrNameLst>
                                      </p:cBhvr>
                                      <p:to>
                                        <a:schemeClr val="bg1"/>
                                      </p:to>
                                    </p:animClr>
                                    <p:set>
                                      <p:cBhvr>
                                        <p:cTn id="8" dur="250" autoRev="1" fill="hold"/>
                                        <p:tgtEl>
                                          <p:spTgt spid="6"/>
                                        </p:tgtEl>
                                        <p:attrNameLst>
                                          <p:attrName>fill.type</p:attrName>
                                        </p:attrNameLst>
                                      </p:cBhvr>
                                      <p:to>
                                        <p:strVal val="solid"/>
                                      </p:to>
                                    </p:set>
                                    <p:set>
                                      <p:cBhvr>
                                        <p:cTn id="9" dur="250" autoRev="1"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ounded Rectangle 1"/>
          <p:cNvSpPr/>
          <p:nvPr/>
        </p:nvSpPr>
        <p:spPr>
          <a:xfrm>
            <a:off x="152400" y="13648"/>
            <a:ext cx="8839200" cy="457200"/>
          </a:xfrm>
          <a:prstGeom prst="round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solidFill>
                  <a:schemeClr val="bg1"/>
                </a:solidFill>
              </a:rPr>
              <a:t>Number of genes found to be significantly down-regulated in cases as compared to control</a:t>
            </a:r>
            <a:endParaRPr lang="en-US" sz="1600" b="1" dirty="0">
              <a:solidFill>
                <a:schemeClr val="bg1"/>
              </a:solidFill>
            </a:endParaRPr>
          </a:p>
        </p:txBody>
      </p:sp>
      <p:graphicFrame>
        <p:nvGraphicFramePr>
          <p:cNvPr id="4" name="Table 3"/>
          <p:cNvGraphicFramePr>
            <a:graphicFrameLocks noGrp="1"/>
          </p:cNvGraphicFramePr>
          <p:nvPr/>
        </p:nvGraphicFramePr>
        <p:xfrm>
          <a:off x="54592" y="491313"/>
          <a:ext cx="9048464" cy="6317937"/>
        </p:xfrm>
        <a:graphic>
          <a:graphicData uri="http://schemas.openxmlformats.org/drawingml/2006/table">
            <a:tbl>
              <a:tblPr firstRow="1" bandRow="1">
                <a:tableStyleId>{00A15C55-8517-42AA-B614-E9B94910E393}</a:tableStyleId>
              </a:tblPr>
              <a:tblGrid>
                <a:gridCol w="4320636"/>
                <a:gridCol w="1796972"/>
                <a:gridCol w="1070728"/>
                <a:gridCol w="1860128"/>
              </a:tblGrid>
              <a:tr h="319591">
                <a:tc>
                  <a:txBody>
                    <a:bodyPr/>
                    <a:lstStyle/>
                    <a:p>
                      <a:pPr algn="ctr"/>
                      <a:r>
                        <a:rPr lang="en-US" sz="1100" dirty="0" smtClean="0"/>
                        <a:t>Gene</a:t>
                      </a:r>
                      <a:endParaRPr lang="en-US" sz="1100" b="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smtClean="0">
                          <a:solidFill>
                            <a:schemeClr val="bg1"/>
                          </a:solidFill>
                        </a:rPr>
                        <a:t>Pathway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Fold regulation</a:t>
                      </a:r>
                      <a:endParaRPr lang="en-US" sz="1100" b="0" dirty="0" smtClean="0">
                        <a:solidFill>
                          <a:schemeClr val="tx1"/>
                        </a:solidFill>
                      </a:endParaRPr>
                    </a:p>
                  </a:txBody>
                  <a:tcPr/>
                </a:tc>
                <a:tc>
                  <a:txBody>
                    <a:bodyPr/>
                    <a:lstStyle/>
                    <a:p>
                      <a:pPr algn="ctr"/>
                      <a:r>
                        <a:rPr lang="en-US" sz="1100" dirty="0" smtClean="0"/>
                        <a:t>Phenotype</a:t>
                      </a:r>
                      <a:endParaRPr lang="en-US" sz="1100" b="0" dirty="0">
                        <a:solidFill>
                          <a:schemeClr val="tx1"/>
                        </a:solidFill>
                      </a:endParaRPr>
                    </a:p>
                  </a:txBody>
                  <a:tcPr/>
                </a:tc>
              </a:tr>
              <a:tr h="3511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strike="noStrike" dirty="0" smtClean="0">
                          <a:latin typeface="Times New Roman" pitchFamily="18" charset="0"/>
                          <a:cs typeface="Times New Roman" pitchFamily="18" charset="0"/>
                        </a:rPr>
                        <a:t>NEIL3 (</a:t>
                      </a:r>
                      <a:r>
                        <a:rPr lang="en-US" sz="1200" dirty="0" smtClean="0">
                          <a:latin typeface="Times New Roman" pitchFamily="18" charset="0"/>
                          <a:cs typeface="Times New Roman" pitchFamily="18" charset="0"/>
                        </a:rPr>
                        <a:t>Nei Endonuclease VIII-Like 3)</a:t>
                      </a:r>
                      <a:endParaRPr lang="en-US" sz="1200" b="1" dirty="0" smtClean="0">
                        <a:latin typeface="Times New Roman" pitchFamily="18" charset="0"/>
                        <a:cs typeface="Times New Roman" pitchFamily="18" charset="0"/>
                      </a:endParaRPr>
                    </a:p>
                  </a:txBody>
                  <a:tcPr/>
                </a:tc>
                <a:tc>
                  <a:txBody>
                    <a:bodyPr/>
                    <a:lstStyle/>
                    <a:p>
                      <a:pPr algn="l" fontAlgn="b"/>
                      <a:r>
                        <a:rPr lang="en-US" sz="1000" b="1" i="0" u="none" strike="noStrike" dirty="0" smtClean="0">
                          <a:solidFill>
                            <a:srgbClr val="000000"/>
                          </a:solidFill>
                          <a:latin typeface="Times New Roman" pitchFamily="18" charset="0"/>
                          <a:cs typeface="Times New Roman" pitchFamily="18" charset="0"/>
                        </a:rPr>
                        <a:t>Base Excision Repair  </a:t>
                      </a:r>
                    </a:p>
                  </a:txBody>
                  <a:tcPr/>
                </a:tc>
                <a:tc>
                  <a:txBody>
                    <a:bodyPr/>
                    <a:lstStyle/>
                    <a:p>
                      <a:pPr algn="ctr"/>
                      <a:r>
                        <a:rPr lang="en-US" sz="1000" b="1" dirty="0" smtClean="0">
                          <a:solidFill>
                            <a:srgbClr val="FF0000"/>
                          </a:solidFill>
                          <a:latin typeface="Times New Roman" pitchFamily="18" charset="0"/>
                          <a:cs typeface="Times New Roman" pitchFamily="18" charset="0"/>
                        </a:rPr>
                        <a:t>-143.144</a:t>
                      </a:r>
                    </a:p>
                  </a:txBody>
                  <a:tcPr/>
                </a:tc>
                <a:tc>
                  <a:txBody>
                    <a:bodyPr/>
                    <a:lstStyle/>
                    <a:p>
                      <a:pPr algn="ct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a:latin typeface="Times New Roman" pitchFamily="18" charset="0"/>
                        <a:cs typeface="Times New Roman" pitchFamily="18" charset="0"/>
                      </a:endParaRPr>
                    </a:p>
                  </a:txBody>
                  <a:tcPr/>
                </a:tc>
              </a:tr>
              <a:tr h="351135">
                <a:tc>
                  <a:txBody>
                    <a:bodyPr/>
                    <a:lstStyle/>
                    <a:p>
                      <a:pPr algn="l"/>
                      <a:r>
                        <a:rPr lang="en-US" sz="1200" dirty="0" smtClean="0">
                          <a:latin typeface="Times New Roman" pitchFamily="18" charset="0"/>
                          <a:cs typeface="Times New Roman" pitchFamily="18" charset="0"/>
                        </a:rPr>
                        <a:t>NTHL1 (</a:t>
                      </a:r>
                      <a:r>
                        <a:rPr kumimoji="0" lang="en-US" sz="1200" kern="1200" dirty="0" smtClean="0">
                          <a:latin typeface="Times New Roman" pitchFamily="18" charset="0"/>
                          <a:cs typeface="Times New Roman" pitchFamily="18" charset="0"/>
                        </a:rPr>
                        <a:t>Nth Endonuclease III-Like 1)</a:t>
                      </a:r>
                      <a:endParaRPr lang="en-US" sz="1200" b="1" dirty="0" smtClean="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000000"/>
                          </a:solidFill>
                          <a:latin typeface="Times New Roman" pitchFamily="18" charset="0"/>
                          <a:cs typeface="Times New Roman" pitchFamily="18" charset="0"/>
                        </a:rPr>
                        <a:t>Base Excision Repair  </a:t>
                      </a:r>
                    </a:p>
                    <a:p>
                      <a:endParaRPr lang="en-US"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-96.9562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Times New Roman" pitchFamily="18" charset="0"/>
                          <a:cs typeface="Times New Roman" pitchFamily="18" charset="0"/>
                        </a:rPr>
                        <a:t>Sertoli</a:t>
                      </a:r>
                      <a:r>
                        <a:rPr lang="en-US" sz="1000" b="1" baseline="0" dirty="0" smtClean="0">
                          <a:solidFill>
                            <a:schemeClr val="tx1"/>
                          </a:solidFill>
                          <a:latin typeface="Times New Roman" pitchFamily="18" charset="0"/>
                          <a:cs typeface="Times New Roman" pitchFamily="18" charset="0"/>
                        </a:rPr>
                        <a:t> cell only syndrome</a:t>
                      </a:r>
                      <a:endParaRPr lang="en-US" sz="1000" b="1" dirty="0" smtClean="0">
                        <a:solidFill>
                          <a:schemeClr val="tx1"/>
                        </a:solidFill>
                        <a:latin typeface="Times New Roman" pitchFamily="18" charset="0"/>
                        <a:cs typeface="Times New Roman" pitchFamily="18" charset="0"/>
                      </a:endParaRPr>
                    </a:p>
                    <a:p>
                      <a:endParaRPr lang="en-US" sz="1000" dirty="0">
                        <a:latin typeface="Times New Roman" pitchFamily="18" charset="0"/>
                        <a:cs typeface="Times New Roman" pitchFamily="18" charset="0"/>
                      </a:endParaRPr>
                    </a:p>
                  </a:txBody>
                  <a:tcPr/>
                </a:tc>
              </a:tr>
              <a:tr h="3511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latin typeface="Times New Roman" pitchFamily="18" charset="0"/>
                          <a:cs typeface="Times New Roman" pitchFamily="18" charset="0"/>
                        </a:rPr>
                        <a:t>POLB  (</a:t>
                      </a:r>
                      <a:r>
                        <a:rPr kumimoji="0" lang="en-US" sz="1200" kern="1200" dirty="0" smtClean="0">
                          <a:latin typeface="Times New Roman" pitchFamily="18" charset="0"/>
                          <a:cs typeface="Times New Roman" pitchFamily="18" charset="0"/>
                        </a:rPr>
                        <a:t>Polymerase (DNA Directed),</a:t>
                      </a:r>
                      <a:r>
                        <a:rPr kumimoji="0" lang="en-US" sz="1200" kern="1200" baseline="0" dirty="0" smtClean="0">
                          <a:latin typeface="Times New Roman" pitchFamily="18" charset="0"/>
                          <a:cs typeface="Times New Roman" pitchFamily="18" charset="0"/>
                        </a:rPr>
                        <a:t> </a:t>
                      </a:r>
                      <a:r>
                        <a:rPr kumimoji="0" lang="en-US" sz="1200" kern="1200" dirty="0" smtClean="0">
                          <a:latin typeface="Times New Roman" pitchFamily="18" charset="0"/>
                          <a:cs typeface="Times New Roman" pitchFamily="18" charset="0"/>
                        </a:rPr>
                        <a:t>Beta</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000000"/>
                          </a:solidFill>
                          <a:latin typeface="Times New Roman" pitchFamily="18" charset="0"/>
                          <a:cs typeface="Times New Roman" pitchFamily="18" charset="0"/>
                        </a:rPr>
                        <a:t>Base Excision Repair  </a:t>
                      </a:r>
                    </a:p>
                    <a:p>
                      <a:endParaRPr lang="en-US"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-254.886</a:t>
                      </a:r>
                    </a:p>
                  </a:txBody>
                  <a:tcPr/>
                </a:tc>
                <a:tc>
                  <a:txBody>
                    <a:bodyPr/>
                    <a:lstStyle/>
                    <a:p>
                      <a:r>
                        <a:rPr lang="en-US" sz="1000" b="1" dirty="0" smtClean="0">
                          <a:solidFill>
                            <a:schemeClr val="tx1"/>
                          </a:solidFill>
                          <a:latin typeface="Times New Roman" pitchFamily="18" charset="0"/>
                          <a:cs typeface="Times New Roman" pitchFamily="18" charset="0"/>
                        </a:rPr>
                        <a:t>Sertoli</a:t>
                      </a:r>
                      <a:r>
                        <a:rPr lang="en-US" sz="1000" b="1" baseline="0" dirty="0" smtClean="0">
                          <a:solidFill>
                            <a:schemeClr val="tx1"/>
                          </a:solidFill>
                          <a:latin typeface="Times New Roman" pitchFamily="18" charset="0"/>
                          <a:cs typeface="Times New Roman" pitchFamily="18" charset="0"/>
                        </a:rPr>
                        <a:t> cell only syndrome</a:t>
                      </a:r>
                      <a:endParaRPr lang="en-US" sz="1000" b="1" dirty="0">
                        <a:solidFill>
                          <a:schemeClr val="tx1"/>
                        </a:solidFill>
                        <a:latin typeface="Times New Roman" pitchFamily="18" charset="0"/>
                        <a:cs typeface="Times New Roman" pitchFamily="18" charset="0"/>
                      </a:endParaRPr>
                    </a:p>
                  </a:txBody>
                  <a:tcPr/>
                </a:tc>
              </a:tr>
              <a:tr h="4389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strike="noStrike" dirty="0" smtClean="0">
                          <a:latin typeface="Times New Roman" pitchFamily="18" charset="0"/>
                          <a:cs typeface="Times New Roman" pitchFamily="18" charset="0"/>
                        </a:rPr>
                        <a:t>BRIP1  (BRCA1 Interacting Protein C-Terminal Helicase 1)</a:t>
                      </a:r>
                      <a:endParaRPr lang="en-US" sz="1200" b="1" i="0" u="none" strike="noStrike" dirty="0" smtClean="0">
                        <a:solidFill>
                          <a:srgbClr val="000000"/>
                        </a:solidFill>
                        <a:latin typeface="Times New Roman" pitchFamily="18" charset="0"/>
                        <a:cs typeface="Times New Roman" pitchFamily="18" charset="0"/>
                      </a:endParaRPr>
                    </a:p>
                  </a:txBody>
                  <a:tcPr/>
                </a:tc>
                <a:tc>
                  <a:txBody>
                    <a:bodyPr/>
                    <a:lstStyle/>
                    <a:p>
                      <a:r>
                        <a:rPr lang="en-US" sz="1000" b="1" i="0" u="none" strike="noStrike" dirty="0" smtClean="0">
                          <a:solidFill>
                            <a:srgbClr val="000000"/>
                          </a:solidFill>
                          <a:latin typeface="Times New Roman" pitchFamily="18" charset="0"/>
                          <a:cs typeface="Times New Roman" pitchFamily="18" charset="0"/>
                        </a:rPr>
                        <a:t>Nucleotide Excision Repair </a:t>
                      </a:r>
                      <a:endParaRPr lang="en-US"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-100.753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smtClean="0">
                        <a:latin typeface="Times New Roman" pitchFamily="18" charset="0"/>
                        <a:cs typeface="Times New Roman" pitchFamily="18" charset="0"/>
                      </a:endParaRPr>
                    </a:p>
                    <a:p>
                      <a:endParaRPr lang="en-US" sz="1000" dirty="0">
                        <a:latin typeface="Times New Roman" pitchFamily="18" charset="0"/>
                        <a:cs typeface="Times New Roman" pitchFamily="18" charset="0"/>
                      </a:endParaRPr>
                    </a:p>
                  </a:txBody>
                  <a:tcPr/>
                </a:tc>
              </a:tr>
              <a:tr h="3511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latin typeface="Times New Roman" pitchFamily="18" charset="0"/>
                          <a:cs typeface="Times New Roman" pitchFamily="18" charset="0"/>
                        </a:rPr>
                        <a:t>CCNH (</a:t>
                      </a:r>
                      <a:r>
                        <a:rPr kumimoji="0" lang="en-US" sz="1200" kern="1200" dirty="0" smtClean="0">
                          <a:latin typeface="Times New Roman" pitchFamily="18" charset="0"/>
                          <a:cs typeface="Times New Roman" pitchFamily="18" charset="0"/>
                        </a:rPr>
                        <a:t>Cyclin H)</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txBody>
                  <a:tcPr/>
                </a:tc>
                <a:tc>
                  <a:txBody>
                    <a:bodyPr/>
                    <a:lstStyle/>
                    <a:p>
                      <a:r>
                        <a:rPr lang="en-US" sz="1000" b="1" i="0" u="none" strike="noStrike" dirty="0" smtClean="0">
                          <a:solidFill>
                            <a:srgbClr val="000000"/>
                          </a:solidFill>
                          <a:latin typeface="Times New Roman" pitchFamily="18" charset="0"/>
                          <a:cs typeface="Times New Roman" pitchFamily="18" charset="0"/>
                        </a:rPr>
                        <a:t>Nucleotide Excision Repair </a:t>
                      </a:r>
                      <a:endParaRPr lang="en-US"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-111.085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smtClean="0">
                        <a:latin typeface="Times New Roman" pitchFamily="18" charset="0"/>
                        <a:cs typeface="Times New Roman" pitchFamily="18" charset="0"/>
                      </a:endParaRPr>
                    </a:p>
                    <a:p>
                      <a:endParaRPr lang="en-US" sz="1000" dirty="0">
                        <a:latin typeface="Times New Roman" pitchFamily="18" charset="0"/>
                        <a:cs typeface="Times New Roman" pitchFamily="18" charset="0"/>
                      </a:endParaRPr>
                    </a:p>
                  </a:txBody>
                  <a:tcPr/>
                </a:tc>
              </a:tr>
              <a:tr h="35850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u="none" strike="noStrike" dirty="0" smtClean="0">
                          <a:latin typeface="Times New Roman" pitchFamily="18" charset="0"/>
                          <a:cs typeface="Times New Roman" pitchFamily="18" charset="0"/>
                        </a:rPr>
                        <a:t>   ERCC4 (</a:t>
                      </a:r>
                      <a:r>
                        <a:rPr kumimoji="0" lang="en-US" sz="1200" kern="1200" dirty="0" smtClean="0">
                          <a:latin typeface="Times New Roman" pitchFamily="18" charset="0"/>
                          <a:cs typeface="Times New Roman" pitchFamily="18" charset="0"/>
                        </a:rPr>
                        <a:t>Excision Repair Cross-   Complementation Group 4)</a:t>
                      </a:r>
                      <a:endParaRPr lang="en-US" sz="1200" b="1" i="0" u="none" strike="noStrike" dirty="0" smtClean="0">
                        <a:solidFill>
                          <a:srgbClr val="000000"/>
                        </a:solidFill>
                        <a:latin typeface="Times New Roman" pitchFamily="18" charset="0"/>
                        <a:cs typeface="Times New Roman" pitchFamily="18" charset="0"/>
                      </a:endParaRPr>
                    </a:p>
                  </a:txBody>
                  <a:tcPr marL="7671" marR="7671" marT="7671" marB="0" anchor="b"/>
                </a:tc>
                <a:tc>
                  <a:txBody>
                    <a:bodyPr/>
                    <a:lstStyle/>
                    <a:p>
                      <a:r>
                        <a:rPr lang="en-US" sz="1000" b="1" i="0" u="none" strike="noStrike" dirty="0" smtClean="0">
                          <a:solidFill>
                            <a:srgbClr val="000000"/>
                          </a:solidFill>
                          <a:latin typeface="Times New Roman" pitchFamily="18" charset="0"/>
                          <a:cs typeface="Times New Roman" pitchFamily="18" charset="0"/>
                        </a:rPr>
                        <a:t>Nucleotide Excision Repair </a:t>
                      </a:r>
                      <a:endParaRPr lang="en-US"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-175.011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smtClean="0">
                        <a:latin typeface="Times New Roman" pitchFamily="18" charset="0"/>
                        <a:cs typeface="Times New Roman" pitchFamily="18" charset="0"/>
                      </a:endParaRPr>
                    </a:p>
                    <a:p>
                      <a:endParaRPr lang="en-US" sz="1000" dirty="0">
                        <a:latin typeface="Times New Roman" pitchFamily="18" charset="0"/>
                        <a:cs typeface="Times New Roman" pitchFamily="18" charset="0"/>
                      </a:endParaRPr>
                    </a:p>
                  </a:txBody>
                  <a:tcPr/>
                </a:tc>
              </a:tr>
              <a:tr h="358500">
                <a:tc>
                  <a:txBody>
                    <a:bodyPr/>
                    <a:lstStyle/>
                    <a:p>
                      <a:pPr algn="l" fontAlgn="b"/>
                      <a:r>
                        <a:rPr lang="en-US" sz="1200" u="none" strike="noStrike" baseline="0" dirty="0" smtClean="0">
                          <a:latin typeface="Times New Roman" pitchFamily="18" charset="0"/>
                          <a:cs typeface="Times New Roman" pitchFamily="18" charset="0"/>
                        </a:rPr>
                        <a:t>   </a:t>
                      </a:r>
                      <a:r>
                        <a:rPr lang="en-US" sz="1200" u="none" strike="noStrike" dirty="0" smtClean="0">
                          <a:latin typeface="Times New Roman" pitchFamily="18" charset="0"/>
                          <a:cs typeface="Times New Roman" pitchFamily="18" charset="0"/>
                        </a:rPr>
                        <a:t>ERCC5 (</a:t>
                      </a:r>
                      <a:r>
                        <a:rPr kumimoji="0" lang="en-US" sz="1200" kern="1200" dirty="0" smtClean="0">
                          <a:latin typeface="Times New Roman" pitchFamily="18" charset="0"/>
                          <a:cs typeface="Times New Roman" pitchFamily="18" charset="0"/>
                        </a:rPr>
                        <a:t>Excision Repair Cross-   Complementation Group 5)</a:t>
                      </a:r>
                      <a:endParaRPr lang="en-US" sz="1200" b="1" i="0" u="none" strike="noStrike" dirty="0" smtClean="0">
                        <a:solidFill>
                          <a:srgbClr val="000000"/>
                        </a:solidFill>
                        <a:latin typeface="Times New Roman" pitchFamily="18" charset="0"/>
                        <a:cs typeface="Times New Roman" pitchFamily="18" charset="0"/>
                      </a:endParaRPr>
                    </a:p>
                  </a:txBody>
                  <a:tcPr marL="7671" marR="7671" marT="7671" marB="0" anchor="b"/>
                </a:tc>
                <a:tc>
                  <a:txBody>
                    <a:bodyPr/>
                    <a:lstStyle/>
                    <a:p>
                      <a:r>
                        <a:rPr lang="en-US" sz="1000" b="1" i="0" u="none" strike="noStrike" dirty="0" smtClean="0">
                          <a:solidFill>
                            <a:srgbClr val="000000"/>
                          </a:solidFill>
                          <a:latin typeface="Times New Roman" pitchFamily="18" charset="0"/>
                          <a:cs typeface="Times New Roman" pitchFamily="18" charset="0"/>
                        </a:rPr>
                        <a:t>Nucleotide Excision Repair </a:t>
                      </a:r>
                      <a:endParaRPr lang="en-US"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-88.4252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smtClean="0">
                        <a:latin typeface="Times New Roman" pitchFamily="18" charset="0"/>
                        <a:cs typeface="Times New Roman" pitchFamily="18" charset="0"/>
                      </a:endParaRPr>
                    </a:p>
                    <a:p>
                      <a:endParaRPr lang="en-US" sz="1000" dirty="0">
                        <a:latin typeface="Times New Roman" pitchFamily="18" charset="0"/>
                        <a:cs typeface="Times New Roman" pitchFamily="18" charset="0"/>
                      </a:endParaRPr>
                    </a:p>
                  </a:txBody>
                  <a:tcPr/>
                </a:tc>
              </a:tr>
              <a:tr h="3511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latin typeface="Times New Roman" pitchFamily="18" charset="0"/>
                          <a:cs typeface="Times New Roman" pitchFamily="18" charset="0"/>
                        </a:rPr>
                        <a:t>PNKP (</a:t>
                      </a:r>
                      <a:r>
                        <a:rPr kumimoji="0" lang="en-US" sz="1200" kern="1200" dirty="0" smtClean="0">
                          <a:latin typeface="Times New Roman" pitchFamily="18" charset="0"/>
                          <a:cs typeface="Times New Roman" pitchFamily="18" charset="0"/>
                        </a:rPr>
                        <a:t>Polynucleotide Kinase 3'-Phosphatase)</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txBody>
                  <a:tcPr/>
                </a:tc>
                <a:tc>
                  <a:txBody>
                    <a:bodyPr/>
                    <a:lstStyle/>
                    <a:p>
                      <a:r>
                        <a:rPr lang="en-US" sz="1000" b="1" i="0" u="none" strike="noStrike" dirty="0" smtClean="0">
                          <a:solidFill>
                            <a:srgbClr val="000000"/>
                          </a:solidFill>
                          <a:latin typeface="Times New Roman" pitchFamily="18" charset="0"/>
                          <a:cs typeface="Times New Roman" pitchFamily="18" charset="0"/>
                        </a:rPr>
                        <a:t>Nucleotide Excision Repair </a:t>
                      </a:r>
                      <a:endParaRPr lang="en-US"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-88.3134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smtClean="0">
                        <a:latin typeface="Times New Roman" pitchFamily="18" charset="0"/>
                        <a:cs typeface="Times New Roman" pitchFamily="18" charset="0"/>
                      </a:endParaRPr>
                    </a:p>
                    <a:p>
                      <a:endParaRPr lang="en-US" sz="1000" dirty="0">
                        <a:latin typeface="Times New Roman" pitchFamily="18" charset="0"/>
                        <a:cs typeface="Times New Roman" pitchFamily="18" charset="0"/>
                      </a:endParaRPr>
                    </a:p>
                  </a:txBody>
                  <a:tcPr/>
                </a:tc>
              </a:tr>
              <a:tr h="3511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latin typeface="Times New Roman" pitchFamily="18" charset="0"/>
                          <a:cs typeface="Times New Roman" pitchFamily="18" charset="0"/>
                        </a:rPr>
                        <a:t>SLK  (</a:t>
                      </a:r>
                      <a:r>
                        <a:rPr kumimoji="0" lang="en-US" sz="1200" b="0" i="0" kern="1200" dirty="0" smtClean="0">
                          <a:solidFill>
                            <a:schemeClr val="dk1"/>
                          </a:solidFill>
                          <a:latin typeface="Times New Roman" pitchFamily="18" charset="0"/>
                          <a:ea typeface="+mn-ea"/>
                          <a:cs typeface="Times New Roman" pitchFamily="18" charset="0"/>
                        </a:rPr>
                        <a:t>STE20-Like Kinase)</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txBody>
                  <a:tcPr/>
                </a:tc>
                <a:tc>
                  <a:txBody>
                    <a:bodyPr/>
                    <a:lstStyle/>
                    <a:p>
                      <a:r>
                        <a:rPr lang="en-US" sz="1000" b="1" i="0" u="none" strike="noStrike" dirty="0" smtClean="0">
                          <a:solidFill>
                            <a:srgbClr val="000000"/>
                          </a:solidFill>
                          <a:latin typeface="Times New Roman" pitchFamily="18" charset="0"/>
                          <a:cs typeface="Times New Roman" pitchFamily="18" charset="0"/>
                        </a:rPr>
                        <a:t>Nucleotide Excision Repair </a:t>
                      </a:r>
                      <a:endParaRPr lang="en-US"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-228.724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Times New Roman" pitchFamily="18" charset="0"/>
                          <a:cs typeface="Times New Roman" pitchFamily="18" charset="0"/>
                        </a:rPr>
                        <a:t>Sertoli</a:t>
                      </a:r>
                      <a:r>
                        <a:rPr lang="en-US" sz="1000" b="1" baseline="0" dirty="0" smtClean="0">
                          <a:solidFill>
                            <a:schemeClr val="tx1"/>
                          </a:solidFill>
                          <a:latin typeface="Times New Roman" pitchFamily="18" charset="0"/>
                          <a:cs typeface="Times New Roman" pitchFamily="18" charset="0"/>
                        </a:rPr>
                        <a:t> cell only syndrome</a:t>
                      </a:r>
                      <a:endParaRPr lang="en-US" sz="1000" b="1" dirty="0" smtClean="0">
                        <a:solidFill>
                          <a:schemeClr val="tx1"/>
                        </a:solidFill>
                        <a:latin typeface="Times New Roman" pitchFamily="18" charset="0"/>
                        <a:cs typeface="Times New Roman" pitchFamily="18" charset="0"/>
                      </a:endParaRPr>
                    </a:p>
                  </a:txBody>
                  <a:tcPr/>
                </a:tc>
              </a:tr>
              <a:tr h="43891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latin typeface="Times New Roman" pitchFamily="18" charset="0"/>
                          <a:cs typeface="Times New Roman" pitchFamily="18" charset="0"/>
                        </a:rPr>
                        <a:t>XPA  (</a:t>
                      </a:r>
                      <a:r>
                        <a:rPr kumimoji="0" lang="en-US" sz="1200" b="0" i="0" kern="1200" dirty="0" smtClean="0">
                          <a:solidFill>
                            <a:schemeClr val="dk1"/>
                          </a:solidFill>
                          <a:latin typeface="Times New Roman" pitchFamily="18" charset="0"/>
                          <a:ea typeface="+mn-ea"/>
                          <a:cs typeface="Times New Roman" pitchFamily="18" charset="0"/>
                        </a:rPr>
                        <a:t>Xeroderma Pigmentosum, Complementation Group A)</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txBody>
                  <a:tcPr/>
                </a:tc>
                <a:tc>
                  <a:txBody>
                    <a:bodyPr/>
                    <a:lstStyle/>
                    <a:p>
                      <a:r>
                        <a:rPr lang="en-US" sz="1000" b="1" i="0" u="none" strike="noStrike" dirty="0" smtClean="0">
                          <a:solidFill>
                            <a:srgbClr val="000000"/>
                          </a:solidFill>
                          <a:latin typeface="Times New Roman" pitchFamily="18" charset="0"/>
                          <a:cs typeface="Times New Roman" pitchFamily="18" charset="0"/>
                        </a:rPr>
                        <a:t>Nucleotide Excision Repair </a:t>
                      </a:r>
                      <a:endParaRPr lang="en-US" sz="10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-170.676</a:t>
                      </a:r>
                    </a:p>
                  </a:txBody>
                  <a:tcPr/>
                </a:tc>
                <a:tc>
                  <a:txBody>
                    <a:bodyPr/>
                    <a:lstStyle/>
                    <a:p>
                      <a:r>
                        <a:rPr lang="en-US" sz="1000" b="1" dirty="0" smtClean="0">
                          <a:solidFill>
                            <a:schemeClr val="tx1"/>
                          </a:solidFill>
                          <a:latin typeface="Times New Roman" pitchFamily="18" charset="0"/>
                          <a:cs typeface="Times New Roman" pitchFamily="18" charset="0"/>
                        </a:rPr>
                        <a:t>Sertoli</a:t>
                      </a:r>
                      <a:r>
                        <a:rPr lang="en-US" sz="1000" b="1" baseline="0" dirty="0" smtClean="0">
                          <a:solidFill>
                            <a:schemeClr val="tx1"/>
                          </a:solidFill>
                          <a:latin typeface="Times New Roman" pitchFamily="18" charset="0"/>
                          <a:cs typeface="Times New Roman" pitchFamily="18" charset="0"/>
                        </a:rPr>
                        <a:t> cell only syndrome</a:t>
                      </a:r>
                      <a:endParaRPr lang="en-US" sz="1000" b="1" dirty="0">
                        <a:solidFill>
                          <a:schemeClr val="tx1"/>
                        </a:solidFill>
                        <a:latin typeface="Times New Roman" pitchFamily="18" charset="0"/>
                        <a:cs typeface="Times New Roman" pitchFamily="18" charset="0"/>
                      </a:endParaRPr>
                    </a:p>
                  </a:txBody>
                  <a:tcPr/>
                </a:tc>
              </a:tr>
              <a:tr h="3511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latin typeface="Times New Roman" pitchFamily="18" charset="0"/>
                          <a:cs typeface="Times New Roman" pitchFamily="18" charset="0"/>
                        </a:rPr>
                        <a:t>MSH2 (</a:t>
                      </a:r>
                      <a:r>
                        <a:rPr kumimoji="0" lang="en-US" sz="1200" b="0" i="0" kern="1200" dirty="0" smtClean="0">
                          <a:solidFill>
                            <a:schemeClr val="dk1"/>
                          </a:solidFill>
                          <a:latin typeface="Times New Roman" pitchFamily="18" charset="0"/>
                          <a:ea typeface="+mn-ea"/>
                          <a:cs typeface="Times New Roman" pitchFamily="18" charset="0"/>
                        </a:rPr>
                        <a:t>MutS Homolog 2)</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txBody>
                  <a:tcPr/>
                </a:tc>
                <a:tc>
                  <a:txBody>
                    <a:bodyPr/>
                    <a:lstStyle/>
                    <a:p>
                      <a:r>
                        <a:rPr lang="en-US" sz="1000" b="1" dirty="0" smtClean="0">
                          <a:latin typeface="Times New Roman" pitchFamily="18" charset="0"/>
                          <a:cs typeface="Times New Roman" pitchFamily="18" charset="0"/>
                        </a:rPr>
                        <a:t>Mismatch Repair</a:t>
                      </a:r>
                      <a:endParaRPr lang="en-US" sz="1000" b="1"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-130.932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tx1"/>
                          </a:solidFill>
                          <a:latin typeface="Times New Roman" pitchFamily="18" charset="0"/>
                          <a:cs typeface="Times New Roman" pitchFamily="18" charset="0"/>
                        </a:rPr>
                        <a:t>Sertoli</a:t>
                      </a:r>
                      <a:r>
                        <a:rPr lang="en-US" sz="1000" b="1" baseline="0" dirty="0" smtClean="0">
                          <a:solidFill>
                            <a:schemeClr val="tx1"/>
                          </a:solidFill>
                          <a:latin typeface="Times New Roman" pitchFamily="18" charset="0"/>
                          <a:cs typeface="Times New Roman" pitchFamily="18" charset="0"/>
                        </a:rPr>
                        <a:t> cell only syndrome</a:t>
                      </a:r>
                      <a:endParaRPr lang="en-US" sz="1000" b="1" dirty="0" smtClean="0">
                        <a:solidFill>
                          <a:schemeClr val="tx1"/>
                        </a:solidFill>
                        <a:latin typeface="Times New Roman" pitchFamily="18" charset="0"/>
                        <a:cs typeface="Times New Roman" pitchFamily="18" charset="0"/>
                      </a:endParaRPr>
                    </a:p>
                  </a:txBody>
                  <a:tcPr/>
                </a:tc>
              </a:tr>
              <a:tr h="3511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latin typeface="Times New Roman" pitchFamily="18" charset="0"/>
                          <a:cs typeface="Times New Roman" pitchFamily="18" charset="0"/>
                        </a:rPr>
                        <a:t>PMS1 (</a:t>
                      </a:r>
                      <a:r>
                        <a:rPr kumimoji="0" lang="en-US" sz="1200" b="0" i="0" kern="1200" dirty="0" smtClean="0">
                          <a:solidFill>
                            <a:schemeClr val="dk1"/>
                          </a:solidFill>
                          <a:latin typeface="Times New Roman" pitchFamily="18" charset="0"/>
                          <a:ea typeface="+mn-ea"/>
                          <a:cs typeface="Times New Roman" pitchFamily="18" charset="0"/>
                        </a:rPr>
                        <a:t>Postmeiotic Segregation Increased 1)</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txBody>
                  <a:tcPr/>
                </a:tc>
                <a:tc>
                  <a:txBody>
                    <a:bodyPr/>
                    <a:lstStyle/>
                    <a:p>
                      <a:r>
                        <a:rPr lang="en-US" sz="1000" b="1" dirty="0" smtClean="0">
                          <a:latin typeface="Times New Roman" pitchFamily="18" charset="0"/>
                          <a:cs typeface="Times New Roman" pitchFamily="18" charset="0"/>
                        </a:rPr>
                        <a:t>Mismatch</a:t>
                      </a:r>
                      <a:r>
                        <a:rPr lang="en-US" sz="1000" b="1" baseline="0" dirty="0" smtClean="0">
                          <a:latin typeface="Times New Roman" pitchFamily="18" charset="0"/>
                          <a:cs typeface="Times New Roman" pitchFamily="18" charset="0"/>
                        </a:rPr>
                        <a:t> Repair</a:t>
                      </a:r>
                      <a:endParaRPr lang="en-US" sz="1000" b="1"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-235.405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smtClean="0">
                        <a:latin typeface="Times New Roman" pitchFamily="18" charset="0"/>
                        <a:cs typeface="Times New Roman" pitchFamily="18" charset="0"/>
                      </a:endParaRPr>
                    </a:p>
                  </a:txBody>
                  <a:tcPr/>
                </a:tc>
              </a:tr>
              <a:tr h="43891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latin typeface="Times New Roman" pitchFamily="18" charset="0"/>
                          <a:cs typeface="Times New Roman" pitchFamily="18" charset="0"/>
                        </a:rPr>
                        <a:t>MGMT  (</a:t>
                      </a:r>
                      <a:r>
                        <a:rPr kumimoji="0" lang="en-US" sz="1200" b="0" i="0" kern="1200" dirty="0" smtClean="0">
                          <a:solidFill>
                            <a:schemeClr val="dk1"/>
                          </a:solidFill>
                          <a:latin typeface="Times New Roman" pitchFamily="18" charset="0"/>
                          <a:ea typeface="+mn-ea"/>
                          <a:cs typeface="Times New Roman" pitchFamily="18" charset="0"/>
                        </a:rPr>
                        <a:t>O-6-Methylguanine-DNA Methyltransferase)</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txBody>
                  <a:tcPr/>
                </a:tc>
                <a:tc>
                  <a:txBody>
                    <a:bodyPr/>
                    <a:lstStyle/>
                    <a:p>
                      <a:r>
                        <a:rPr lang="en-US" sz="1000" b="1" dirty="0" smtClean="0">
                          <a:latin typeface="Times New Roman" pitchFamily="18" charset="0"/>
                          <a:cs typeface="Times New Roman" pitchFamily="18" charset="0"/>
                        </a:rPr>
                        <a:t>Other</a:t>
                      </a:r>
                      <a:r>
                        <a:rPr lang="en-US" sz="1000" b="1" baseline="0" dirty="0" smtClean="0">
                          <a:latin typeface="Times New Roman" pitchFamily="18" charset="0"/>
                          <a:cs typeface="Times New Roman" pitchFamily="18" charset="0"/>
                        </a:rPr>
                        <a:t> repair gene</a:t>
                      </a:r>
                      <a:endParaRPr lang="en-US" sz="1000" b="1"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-87.8776</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smtClean="0">
                        <a:latin typeface="Times New Roman" pitchFamily="18" charset="0"/>
                        <a:cs typeface="Times New Roman" pitchFamily="18" charset="0"/>
                      </a:endParaRPr>
                    </a:p>
                    <a:p>
                      <a:endParaRPr lang="en-US" sz="1000" dirty="0">
                        <a:latin typeface="Times New Roman" pitchFamily="18" charset="0"/>
                        <a:cs typeface="Times New Roman" pitchFamily="18" charset="0"/>
                      </a:endParaRPr>
                    </a:p>
                  </a:txBody>
                  <a:tcPr/>
                </a:tc>
              </a:tr>
              <a:tr h="3511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smtClean="0">
                          <a:ln>
                            <a:noFill/>
                          </a:ln>
                          <a:effectLst/>
                          <a:uLnTx/>
                          <a:uFillTx/>
                          <a:latin typeface="Times New Roman" pitchFamily="18" charset="0"/>
                          <a:cs typeface="Times New Roman" pitchFamily="18" charset="0"/>
                        </a:rPr>
                        <a:t>LIG4 (</a:t>
                      </a:r>
                      <a:r>
                        <a:rPr kumimoji="0" lang="en-US" sz="1200" b="0" i="0" kern="1200" dirty="0" smtClean="0">
                          <a:solidFill>
                            <a:schemeClr val="dk1"/>
                          </a:solidFill>
                          <a:latin typeface="Times New Roman" pitchFamily="18" charset="0"/>
                          <a:ea typeface="+mn-ea"/>
                          <a:cs typeface="Times New Roman" pitchFamily="18" charset="0"/>
                        </a:rPr>
                        <a:t>Ligase IV, DNA, ATP-Dependent)</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txBody>
                  <a:tcPr/>
                </a:tc>
                <a:tc>
                  <a:txBody>
                    <a:bodyPr/>
                    <a:lstStyle/>
                    <a:p>
                      <a:r>
                        <a:rPr lang="en-US" sz="1000" b="1" dirty="0" smtClean="0">
                          <a:latin typeface="Times New Roman" pitchFamily="18" charset="0"/>
                          <a:cs typeface="Times New Roman" pitchFamily="18" charset="0"/>
                        </a:rPr>
                        <a:t>Double Strand break repair</a:t>
                      </a:r>
                      <a:endParaRPr lang="en-US" sz="1000" b="1"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-84.898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smtClean="0">
                        <a:latin typeface="Times New Roman" pitchFamily="18" charset="0"/>
                        <a:cs typeface="Times New Roman" pitchFamily="18" charset="0"/>
                      </a:endParaRPr>
                    </a:p>
                    <a:p>
                      <a:endParaRPr lang="en-US" sz="1000" dirty="0">
                        <a:latin typeface="Times New Roman" pitchFamily="18" charset="0"/>
                        <a:cs typeface="Times New Roman" pitchFamily="18" charset="0"/>
                      </a:endParaRPr>
                    </a:p>
                  </a:txBody>
                  <a:tcPr/>
                </a:tc>
              </a:tr>
              <a:tr h="3511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ERCC6  </a:t>
                      </a:r>
                      <a:r>
                        <a:rPr lang="en-US" sz="1200" u="none" strike="noStrike" dirty="0" smtClean="0">
                          <a:latin typeface="Times New Roman" pitchFamily="18" charset="0"/>
                          <a:cs typeface="Times New Roman" pitchFamily="18" charset="0"/>
                        </a:rPr>
                        <a:t>(</a:t>
                      </a:r>
                      <a:r>
                        <a:rPr kumimoji="0" lang="en-US" sz="1200" kern="1200" dirty="0" smtClean="0">
                          <a:latin typeface="Times New Roman" pitchFamily="18" charset="0"/>
                          <a:cs typeface="Times New Roman" pitchFamily="18" charset="0"/>
                        </a:rPr>
                        <a:t>Excision Repair Cross-   Complementation Group 6)</a:t>
                      </a:r>
                      <a:endParaRPr lang="en-US" sz="1200" b="1" i="0" u="none" strike="noStrike" dirty="0" smtClean="0">
                        <a:solidFill>
                          <a:srgbClr val="000000"/>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000000"/>
                          </a:solidFill>
                          <a:latin typeface="Times New Roman" pitchFamily="18" charset="0"/>
                          <a:cs typeface="Times New Roman" pitchFamily="18" charset="0"/>
                        </a:rPr>
                        <a:t>Nucleotide Excision Repair </a:t>
                      </a:r>
                      <a:endParaRPr lang="en-US" sz="1000" dirty="0" smtClean="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FF0000"/>
                          </a:solidFill>
                          <a:latin typeface="Times New Roman" pitchFamily="18" charset="0"/>
                          <a:cs typeface="Times New Roman" pitchFamily="18" charset="0"/>
                        </a:rPr>
                        <a:t>-71.8303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smtClean="0">
                          <a:latin typeface="Times New Roman" pitchFamily="18" charset="0"/>
                          <a:cs typeface="Times New Roman" pitchFamily="18" charset="0"/>
                        </a:rPr>
                        <a:t>Maturation</a:t>
                      </a:r>
                      <a:r>
                        <a:rPr lang="en-US" sz="1000" b="1" baseline="0" dirty="0" smtClean="0">
                          <a:latin typeface="Times New Roman" pitchFamily="18" charset="0"/>
                          <a:cs typeface="Times New Roman" pitchFamily="18" charset="0"/>
                        </a:rPr>
                        <a:t> arrest</a:t>
                      </a:r>
                      <a:endParaRPr lang="en-US" sz="1000" b="1" dirty="0" smtClean="0">
                        <a:latin typeface="Times New Roman" pitchFamily="18" charset="0"/>
                        <a:cs typeface="Times New Roman" pitchFamily="18" charset="0"/>
                      </a:endParaRPr>
                    </a:p>
                    <a:p>
                      <a:endParaRPr lang="en-US" sz="1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pic>
        <p:nvPicPr>
          <p:cNvPr id="18" name="Picture 2"/>
          <p:cNvPicPr>
            <a:picLocks noChangeAspect="1" noChangeArrowheads="1"/>
          </p:cNvPicPr>
          <p:nvPr/>
        </p:nvPicPr>
        <p:blipFill>
          <a:blip r:embed="rId2" cstate="print"/>
          <a:srcRect/>
          <a:stretch>
            <a:fillRect/>
          </a:stretch>
        </p:blipFill>
        <p:spPr bwMode="auto">
          <a:xfrm>
            <a:off x="457200" y="2216940"/>
            <a:ext cx="8527459" cy="2922588"/>
          </a:xfrm>
          <a:prstGeom prst="rect">
            <a:avLst/>
          </a:prstGeom>
          <a:noFill/>
          <a:ln w="9525">
            <a:noFill/>
            <a:miter lim="800000"/>
            <a:headEnd/>
            <a:tailEnd/>
          </a:ln>
          <a:effectLst/>
        </p:spPr>
      </p:pic>
      <p:sp>
        <p:nvSpPr>
          <p:cNvPr id="20" name="TextBox 15"/>
          <p:cNvSpPr txBox="1">
            <a:spLocks noChangeArrowheads="1"/>
          </p:cNvSpPr>
          <p:nvPr/>
        </p:nvSpPr>
        <p:spPr bwMode="auto">
          <a:xfrm>
            <a:off x="457200" y="1405728"/>
            <a:ext cx="8458200" cy="646331"/>
          </a:xfrm>
          <a:prstGeom prst="rect">
            <a:avLst/>
          </a:prstGeom>
          <a:noFill/>
          <a:ln w="9525">
            <a:solidFill>
              <a:srgbClr val="00B0F0"/>
            </a:solidFill>
            <a:miter lim="800000"/>
            <a:headEnd/>
            <a:tailEnd/>
          </a:ln>
        </p:spPr>
        <p:txBody>
          <a:bodyPr>
            <a:spAutoFit/>
          </a:bodyPr>
          <a:lstStyle/>
          <a:p>
            <a:pPr algn="ctr">
              <a:defRPr/>
            </a:pPr>
            <a:r>
              <a:rPr lang="en-US" b="1" dirty="0">
                <a:solidFill>
                  <a:srgbClr val="F79646">
                    <a:lumMod val="20000"/>
                    <a:lumOff val="80000"/>
                  </a:srgbClr>
                </a:solidFill>
                <a:latin typeface="Times New Roman" pitchFamily="18" charset="0"/>
                <a:cs typeface="Times New Roman" pitchFamily="18" charset="0"/>
              </a:rPr>
              <a:t>Bar graph showing Fold change (2</a:t>
            </a:r>
            <a:r>
              <a:rPr lang="el-GR" b="1" baseline="30000" dirty="0">
                <a:solidFill>
                  <a:srgbClr val="F79646">
                    <a:lumMod val="20000"/>
                    <a:lumOff val="80000"/>
                  </a:srgbClr>
                </a:solidFill>
                <a:latin typeface="Times New Roman" pitchFamily="18" charset="0"/>
                <a:cs typeface="Times New Roman" pitchFamily="18" charset="0"/>
              </a:rPr>
              <a:t> </a:t>
            </a:r>
            <a:r>
              <a:rPr lang="en-US" b="1" baseline="30000" dirty="0">
                <a:solidFill>
                  <a:srgbClr val="F79646">
                    <a:lumMod val="20000"/>
                    <a:lumOff val="80000"/>
                  </a:srgbClr>
                </a:solidFill>
                <a:latin typeface="Times New Roman" pitchFamily="18" charset="0"/>
                <a:cs typeface="Times New Roman" pitchFamily="18" charset="0"/>
              </a:rPr>
              <a:t>-</a:t>
            </a:r>
            <a:r>
              <a:rPr lang="el-GR" b="1" baseline="30000" dirty="0">
                <a:solidFill>
                  <a:srgbClr val="F79646">
                    <a:lumMod val="20000"/>
                    <a:lumOff val="80000"/>
                  </a:srgbClr>
                </a:solidFill>
                <a:latin typeface="Times New Roman" pitchFamily="18" charset="0"/>
                <a:cs typeface="Times New Roman" pitchFamily="18" charset="0"/>
              </a:rPr>
              <a:t>Δ Δ</a:t>
            </a:r>
            <a:r>
              <a:rPr lang="en-US" b="1" baseline="30000" dirty="0">
                <a:solidFill>
                  <a:srgbClr val="F79646">
                    <a:lumMod val="20000"/>
                    <a:lumOff val="80000"/>
                  </a:srgbClr>
                </a:solidFill>
                <a:latin typeface="Times New Roman" pitchFamily="18" charset="0"/>
                <a:cs typeface="Times New Roman" pitchFamily="18" charset="0"/>
              </a:rPr>
              <a:t>Ct</a:t>
            </a:r>
            <a:r>
              <a:rPr lang="en-US" b="1" dirty="0">
                <a:solidFill>
                  <a:srgbClr val="F79646">
                    <a:lumMod val="20000"/>
                    <a:lumOff val="80000"/>
                  </a:srgbClr>
                </a:solidFill>
                <a:latin typeface="Times New Roman" pitchFamily="18" charset="0"/>
                <a:cs typeface="Times New Roman" pitchFamily="18" charset="0"/>
              </a:rPr>
              <a:t>) in expression through quantitative Real time PCR</a:t>
            </a:r>
          </a:p>
        </p:txBody>
      </p:sp>
      <p:sp>
        <p:nvSpPr>
          <p:cNvPr id="44039" name="TextBox 20"/>
          <p:cNvSpPr txBox="1">
            <a:spLocks noChangeArrowheads="1"/>
          </p:cNvSpPr>
          <p:nvPr/>
        </p:nvSpPr>
        <p:spPr bwMode="auto">
          <a:xfrm>
            <a:off x="5638800" y="5758653"/>
            <a:ext cx="3505200" cy="523875"/>
          </a:xfrm>
          <a:prstGeom prst="rect">
            <a:avLst/>
          </a:prstGeom>
          <a:noFill/>
          <a:ln w="9525">
            <a:noFill/>
            <a:miter lim="800000"/>
            <a:headEnd/>
            <a:tailEnd/>
          </a:ln>
        </p:spPr>
        <p:txBody>
          <a:bodyPr>
            <a:spAutoFit/>
          </a:bodyPr>
          <a:lstStyle/>
          <a:p>
            <a:r>
              <a:rPr lang="en-IN" sz="1400" b="1" dirty="0">
                <a:solidFill>
                  <a:prstClr val="white"/>
                </a:solidFill>
                <a:latin typeface="Times New Roman" pitchFamily="18" charset="0"/>
                <a:cs typeface="Times New Roman" pitchFamily="18" charset="0"/>
              </a:rPr>
              <a:t>Controls (obstructive azoospermia) (n= </a:t>
            </a:r>
            <a:r>
              <a:rPr lang="en-IN" sz="1400" b="1" dirty="0" smtClean="0">
                <a:solidFill>
                  <a:prstClr val="white"/>
                </a:solidFill>
                <a:latin typeface="Times New Roman" pitchFamily="18" charset="0"/>
                <a:cs typeface="Times New Roman" pitchFamily="18" charset="0"/>
              </a:rPr>
              <a:t>15)</a:t>
            </a:r>
            <a:endParaRPr lang="en-IN" sz="1400" b="1" dirty="0">
              <a:solidFill>
                <a:prstClr val="white"/>
              </a:solidFill>
              <a:latin typeface="Times New Roman" pitchFamily="18" charset="0"/>
              <a:cs typeface="Times New Roman" pitchFamily="18" charset="0"/>
            </a:endParaRPr>
          </a:p>
          <a:p>
            <a:r>
              <a:rPr lang="en-IN" sz="1400" b="1" dirty="0">
                <a:solidFill>
                  <a:prstClr val="white"/>
                </a:solidFill>
                <a:latin typeface="Times New Roman" pitchFamily="18" charset="0"/>
                <a:cs typeface="Times New Roman" pitchFamily="18" charset="0"/>
              </a:rPr>
              <a:t> Cases (Impaired Spermatogenesis) (n= </a:t>
            </a:r>
            <a:r>
              <a:rPr lang="en-IN" sz="1400" b="1" dirty="0" smtClean="0">
                <a:solidFill>
                  <a:prstClr val="white"/>
                </a:solidFill>
                <a:latin typeface="Times New Roman" pitchFamily="18" charset="0"/>
                <a:cs typeface="Times New Roman" pitchFamily="18" charset="0"/>
              </a:rPr>
              <a:t>42)</a:t>
            </a:r>
            <a:endParaRPr lang="en-IN" sz="1400" b="1" dirty="0">
              <a:solidFill>
                <a:prstClr val="white"/>
              </a:solidFill>
              <a:latin typeface="Times New Roman" pitchFamily="18" charset="0"/>
              <a:cs typeface="Times New Roman" pitchFamily="18" charset="0"/>
            </a:endParaRPr>
          </a:p>
        </p:txBody>
      </p:sp>
      <p:sp>
        <p:nvSpPr>
          <p:cNvPr id="44040" name="TextBox 11"/>
          <p:cNvSpPr txBox="1">
            <a:spLocks noChangeArrowheads="1"/>
          </p:cNvSpPr>
          <p:nvPr/>
        </p:nvSpPr>
        <p:spPr bwMode="auto">
          <a:xfrm rot="-5400000">
            <a:off x="-731044" y="3746497"/>
            <a:ext cx="1922463" cy="307975"/>
          </a:xfrm>
          <a:prstGeom prst="rect">
            <a:avLst/>
          </a:prstGeom>
          <a:noFill/>
          <a:ln w="9525">
            <a:noFill/>
            <a:miter lim="800000"/>
            <a:headEnd/>
            <a:tailEnd/>
          </a:ln>
        </p:spPr>
        <p:txBody>
          <a:bodyPr>
            <a:spAutoFit/>
          </a:bodyPr>
          <a:lstStyle/>
          <a:p>
            <a:pPr algn="ctr"/>
            <a:r>
              <a:rPr lang="en-IN" sz="1400" b="1">
                <a:solidFill>
                  <a:prstClr val="white"/>
                </a:solidFill>
                <a:latin typeface="Times New Roman" pitchFamily="18" charset="0"/>
                <a:cs typeface="Times New Roman" pitchFamily="18" charset="0"/>
              </a:rPr>
              <a:t>FOLD CHANGE</a:t>
            </a:r>
          </a:p>
        </p:txBody>
      </p:sp>
      <p:sp>
        <p:nvSpPr>
          <p:cNvPr id="44042" name="TextBox 7"/>
          <p:cNvSpPr txBox="1">
            <a:spLocks noChangeArrowheads="1"/>
          </p:cNvSpPr>
          <p:nvPr/>
        </p:nvSpPr>
        <p:spPr bwMode="auto">
          <a:xfrm>
            <a:off x="3581400" y="4072728"/>
            <a:ext cx="914400" cy="246062"/>
          </a:xfrm>
          <a:prstGeom prst="rect">
            <a:avLst/>
          </a:prstGeom>
          <a:noFill/>
          <a:ln w="9525">
            <a:noFill/>
            <a:miter lim="800000"/>
            <a:headEnd/>
            <a:tailEnd/>
          </a:ln>
        </p:spPr>
        <p:txBody>
          <a:bodyPr>
            <a:spAutoFit/>
          </a:bodyPr>
          <a:lstStyle/>
          <a:p>
            <a:r>
              <a:rPr lang="en-IN" sz="1000" b="1" dirty="0" smtClean="0">
                <a:solidFill>
                  <a:prstClr val="black"/>
                </a:solidFill>
                <a:latin typeface="Times New Roman" pitchFamily="18" charset="0"/>
                <a:cs typeface="Times New Roman" pitchFamily="18" charset="0"/>
              </a:rPr>
              <a:t>P=0.01</a:t>
            </a:r>
            <a:endParaRPr lang="en-IN" sz="1000" b="1" dirty="0">
              <a:solidFill>
                <a:prstClr val="black"/>
              </a:solidFill>
              <a:latin typeface="Times New Roman" pitchFamily="18" charset="0"/>
              <a:cs typeface="Times New Roman" pitchFamily="18" charset="0"/>
            </a:endParaRPr>
          </a:p>
        </p:txBody>
      </p:sp>
      <p:sp>
        <p:nvSpPr>
          <p:cNvPr id="44043" name="TextBox 8"/>
          <p:cNvSpPr txBox="1">
            <a:spLocks noChangeArrowheads="1"/>
          </p:cNvSpPr>
          <p:nvPr/>
        </p:nvSpPr>
        <p:spPr bwMode="auto">
          <a:xfrm>
            <a:off x="5410200" y="3521707"/>
            <a:ext cx="762000" cy="246221"/>
          </a:xfrm>
          <a:prstGeom prst="rect">
            <a:avLst/>
          </a:prstGeom>
          <a:noFill/>
          <a:ln w="9525">
            <a:noFill/>
            <a:miter lim="800000"/>
            <a:headEnd/>
            <a:tailEnd/>
          </a:ln>
        </p:spPr>
        <p:txBody>
          <a:bodyPr wrap="square">
            <a:spAutoFit/>
          </a:bodyPr>
          <a:lstStyle/>
          <a:p>
            <a:pPr algn="ctr"/>
            <a:r>
              <a:rPr lang="en-IN" sz="1000" b="1" dirty="0" smtClean="0">
                <a:solidFill>
                  <a:prstClr val="black"/>
                </a:solidFill>
                <a:latin typeface="Times New Roman" pitchFamily="18" charset="0"/>
                <a:cs typeface="Times New Roman" pitchFamily="18" charset="0"/>
              </a:rPr>
              <a:t>P=0.004</a:t>
            </a:r>
            <a:endParaRPr lang="en-IN" sz="1000" b="1" dirty="0">
              <a:solidFill>
                <a:prstClr val="black"/>
              </a:solidFill>
              <a:latin typeface="Times New Roman" pitchFamily="18" charset="0"/>
              <a:cs typeface="Times New Roman" pitchFamily="18" charset="0"/>
            </a:endParaRPr>
          </a:p>
        </p:txBody>
      </p:sp>
      <p:sp>
        <p:nvSpPr>
          <p:cNvPr id="44044" name="TextBox 10"/>
          <p:cNvSpPr txBox="1">
            <a:spLocks noChangeArrowheads="1"/>
          </p:cNvSpPr>
          <p:nvPr/>
        </p:nvSpPr>
        <p:spPr bwMode="auto">
          <a:xfrm>
            <a:off x="8382000" y="3310728"/>
            <a:ext cx="609600" cy="246221"/>
          </a:xfrm>
          <a:prstGeom prst="rect">
            <a:avLst/>
          </a:prstGeom>
          <a:noFill/>
          <a:ln w="9525">
            <a:noFill/>
            <a:miter lim="800000"/>
            <a:headEnd/>
            <a:tailEnd/>
          </a:ln>
        </p:spPr>
        <p:txBody>
          <a:bodyPr wrap="square">
            <a:spAutoFit/>
          </a:bodyPr>
          <a:lstStyle/>
          <a:p>
            <a:pPr algn="ctr"/>
            <a:r>
              <a:rPr lang="en-IN" sz="1000" b="1" dirty="0" smtClean="0">
                <a:solidFill>
                  <a:prstClr val="black"/>
                </a:solidFill>
                <a:latin typeface="Times New Roman" pitchFamily="18" charset="0"/>
                <a:cs typeface="Times New Roman" pitchFamily="18" charset="0"/>
              </a:rPr>
              <a:t>P=0.02</a:t>
            </a:r>
            <a:endParaRPr lang="en-IN" sz="1000" b="1" dirty="0">
              <a:solidFill>
                <a:prstClr val="black"/>
              </a:solidFill>
              <a:latin typeface="Times New Roman" pitchFamily="18" charset="0"/>
              <a:cs typeface="Times New Roman" pitchFamily="18" charset="0"/>
            </a:endParaRPr>
          </a:p>
        </p:txBody>
      </p:sp>
      <p:sp>
        <p:nvSpPr>
          <p:cNvPr id="44045" name="TextBox 11"/>
          <p:cNvSpPr txBox="1">
            <a:spLocks noChangeArrowheads="1"/>
          </p:cNvSpPr>
          <p:nvPr/>
        </p:nvSpPr>
        <p:spPr bwMode="auto">
          <a:xfrm>
            <a:off x="1447800" y="2836065"/>
            <a:ext cx="685800" cy="246063"/>
          </a:xfrm>
          <a:prstGeom prst="rect">
            <a:avLst/>
          </a:prstGeom>
          <a:noFill/>
          <a:ln w="9525">
            <a:noFill/>
            <a:miter lim="800000"/>
            <a:headEnd/>
            <a:tailEnd/>
          </a:ln>
        </p:spPr>
        <p:txBody>
          <a:bodyPr>
            <a:spAutoFit/>
          </a:bodyPr>
          <a:lstStyle/>
          <a:p>
            <a:r>
              <a:rPr lang="en-IN" sz="1000" b="1" dirty="0" smtClean="0">
                <a:solidFill>
                  <a:prstClr val="black"/>
                </a:solidFill>
                <a:latin typeface="Times New Roman" pitchFamily="18" charset="0"/>
                <a:cs typeface="Times New Roman" pitchFamily="18" charset="0"/>
              </a:rPr>
              <a:t>P=0.02</a:t>
            </a:r>
            <a:endParaRPr lang="en-IN" sz="1000" b="1" dirty="0">
              <a:solidFill>
                <a:prstClr val="black"/>
              </a:solidFill>
              <a:latin typeface="Times New Roman" pitchFamily="18" charset="0"/>
              <a:cs typeface="Times New Roman" pitchFamily="18" charset="0"/>
            </a:endParaRPr>
          </a:p>
        </p:txBody>
      </p:sp>
      <p:sp>
        <p:nvSpPr>
          <p:cNvPr id="44046" name="TextBox 8"/>
          <p:cNvSpPr txBox="1">
            <a:spLocks noChangeArrowheads="1"/>
          </p:cNvSpPr>
          <p:nvPr/>
        </p:nvSpPr>
        <p:spPr bwMode="auto">
          <a:xfrm>
            <a:off x="6019800" y="3386928"/>
            <a:ext cx="609600" cy="246221"/>
          </a:xfrm>
          <a:prstGeom prst="rect">
            <a:avLst/>
          </a:prstGeom>
          <a:noFill/>
          <a:ln w="9525">
            <a:noFill/>
            <a:miter lim="800000"/>
            <a:headEnd/>
            <a:tailEnd/>
          </a:ln>
        </p:spPr>
        <p:txBody>
          <a:bodyPr wrap="square">
            <a:spAutoFit/>
          </a:bodyPr>
          <a:lstStyle/>
          <a:p>
            <a:pPr algn="ctr"/>
            <a:r>
              <a:rPr lang="en-IN" sz="1000" b="1" dirty="0">
                <a:solidFill>
                  <a:prstClr val="black"/>
                </a:solidFill>
                <a:latin typeface="Times New Roman" pitchFamily="18" charset="0"/>
                <a:cs typeface="Times New Roman" pitchFamily="18" charset="0"/>
              </a:rPr>
              <a:t>P=0.01</a:t>
            </a:r>
          </a:p>
        </p:txBody>
      </p:sp>
      <p:sp>
        <p:nvSpPr>
          <p:cNvPr id="44047" name="TextBox 6"/>
          <p:cNvSpPr txBox="1">
            <a:spLocks noChangeArrowheads="1"/>
          </p:cNvSpPr>
          <p:nvPr/>
        </p:nvSpPr>
        <p:spPr bwMode="auto">
          <a:xfrm>
            <a:off x="4495800" y="3597907"/>
            <a:ext cx="685800" cy="246221"/>
          </a:xfrm>
          <a:prstGeom prst="rect">
            <a:avLst/>
          </a:prstGeom>
          <a:noFill/>
          <a:ln w="9525">
            <a:noFill/>
            <a:miter lim="800000"/>
            <a:headEnd/>
            <a:tailEnd/>
          </a:ln>
        </p:spPr>
        <p:txBody>
          <a:bodyPr wrap="square">
            <a:spAutoFit/>
          </a:bodyPr>
          <a:lstStyle/>
          <a:p>
            <a:r>
              <a:rPr lang="en-IN" sz="1000" b="1" dirty="0" smtClean="0">
                <a:solidFill>
                  <a:prstClr val="black"/>
                </a:solidFill>
                <a:latin typeface="Times New Roman" pitchFamily="18" charset="0"/>
                <a:cs typeface="Times New Roman" pitchFamily="18" charset="0"/>
              </a:rPr>
              <a:t>P=0.002</a:t>
            </a:r>
            <a:endParaRPr lang="en-IN" sz="1000" b="1" dirty="0">
              <a:solidFill>
                <a:prstClr val="black"/>
              </a:solidFill>
              <a:latin typeface="Times New Roman" pitchFamily="18" charset="0"/>
              <a:cs typeface="Times New Roman" pitchFamily="18" charset="0"/>
            </a:endParaRPr>
          </a:p>
        </p:txBody>
      </p:sp>
      <p:sp>
        <p:nvSpPr>
          <p:cNvPr id="44048" name="TextBox 8"/>
          <p:cNvSpPr txBox="1">
            <a:spLocks noChangeArrowheads="1"/>
          </p:cNvSpPr>
          <p:nvPr/>
        </p:nvSpPr>
        <p:spPr bwMode="auto">
          <a:xfrm>
            <a:off x="6400800" y="3996528"/>
            <a:ext cx="685800" cy="246221"/>
          </a:xfrm>
          <a:prstGeom prst="rect">
            <a:avLst/>
          </a:prstGeom>
          <a:noFill/>
          <a:ln w="9525">
            <a:noFill/>
            <a:miter lim="800000"/>
            <a:headEnd/>
            <a:tailEnd/>
          </a:ln>
        </p:spPr>
        <p:txBody>
          <a:bodyPr wrap="square">
            <a:spAutoFit/>
          </a:bodyPr>
          <a:lstStyle/>
          <a:p>
            <a:pPr algn="ctr"/>
            <a:r>
              <a:rPr lang="en-IN" sz="1000" b="1" dirty="0" smtClean="0">
                <a:solidFill>
                  <a:prstClr val="black"/>
                </a:solidFill>
                <a:latin typeface="Times New Roman" pitchFamily="18" charset="0"/>
                <a:cs typeface="Times New Roman" pitchFamily="18" charset="0"/>
              </a:rPr>
              <a:t>P=0.009</a:t>
            </a:r>
            <a:endParaRPr lang="en-IN" sz="1000" b="1" dirty="0">
              <a:solidFill>
                <a:prstClr val="black"/>
              </a:solidFill>
              <a:latin typeface="Times New Roman" pitchFamily="18" charset="0"/>
              <a:cs typeface="Times New Roman" pitchFamily="18" charset="0"/>
            </a:endParaRPr>
          </a:p>
        </p:txBody>
      </p:sp>
      <p:sp>
        <p:nvSpPr>
          <p:cNvPr id="44051" name="TextBox 7"/>
          <p:cNvSpPr txBox="1">
            <a:spLocks noChangeArrowheads="1"/>
          </p:cNvSpPr>
          <p:nvPr/>
        </p:nvSpPr>
        <p:spPr bwMode="auto">
          <a:xfrm>
            <a:off x="4114800" y="3996528"/>
            <a:ext cx="685800" cy="246221"/>
          </a:xfrm>
          <a:prstGeom prst="rect">
            <a:avLst/>
          </a:prstGeom>
          <a:noFill/>
          <a:ln w="9525">
            <a:noFill/>
            <a:miter lim="800000"/>
            <a:headEnd/>
            <a:tailEnd/>
          </a:ln>
        </p:spPr>
        <p:txBody>
          <a:bodyPr wrap="square">
            <a:spAutoFit/>
          </a:bodyPr>
          <a:lstStyle/>
          <a:p>
            <a:r>
              <a:rPr lang="en-IN" sz="1000" b="1" dirty="0" smtClean="0">
                <a:solidFill>
                  <a:prstClr val="black"/>
                </a:solidFill>
                <a:latin typeface="Times New Roman" pitchFamily="18" charset="0"/>
                <a:cs typeface="Times New Roman" pitchFamily="18" charset="0"/>
              </a:rPr>
              <a:t>P=0.001</a:t>
            </a:r>
            <a:endParaRPr lang="en-IN" sz="1000" b="1" dirty="0">
              <a:solidFill>
                <a:prstClr val="black"/>
              </a:solidFill>
              <a:latin typeface="Times New Roman" pitchFamily="18" charset="0"/>
              <a:cs typeface="Times New Roman" pitchFamily="18" charset="0"/>
            </a:endParaRPr>
          </a:p>
        </p:txBody>
      </p:sp>
      <p:sp>
        <p:nvSpPr>
          <p:cNvPr id="44052" name="TextBox 7"/>
          <p:cNvSpPr txBox="1">
            <a:spLocks noChangeArrowheads="1"/>
          </p:cNvSpPr>
          <p:nvPr/>
        </p:nvSpPr>
        <p:spPr bwMode="auto">
          <a:xfrm>
            <a:off x="5029200" y="3844128"/>
            <a:ext cx="609600" cy="246221"/>
          </a:xfrm>
          <a:prstGeom prst="rect">
            <a:avLst/>
          </a:prstGeom>
          <a:noFill/>
          <a:ln w="9525">
            <a:noFill/>
            <a:miter lim="800000"/>
            <a:headEnd/>
            <a:tailEnd/>
          </a:ln>
        </p:spPr>
        <p:txBody>
          <a:bodyPr wrap="square">
            <a:spAutoFit/>
          </a:bodyPr>
          <a:lstStyle/>
          <a:p>
            <a:r>
              <a:rPr lang="en-IN" sz="1000" b="1" dirty="0">
                <a:solidFill>
                  <a:prstClr val="black"/>
                </a:solidFill>
                <a:latin typeface="Times New Roman" pitchFamily="18" charset="0"/>
                <a:cs typeface="Times New Roman" pitchFamily="18" charset="0"/>
              </a:rPr>
              <a:t>P=0.03</a:t>
            </a:r>
          </a:p>
        </p:txBody>
      </p:sp>
      <p:sp>
        <p:nvSpPr>
          <p:cNvPr id="44054" name="TextBox 10"/>
          <p:cNvSpPr txBox="1">
            <a:spLocks noChangeArrowheads="1"/>
          </p:cNvSpPr>
          <p:nvPr/>
        </p:nvSpPr>
        <p:spPr bwMode="auto">
          <a:xfrm>
            <a:off x="7848600" y="3140707"/>
            <a:ext cx="609600" cy="246221"/>
          </a:xfrm>
          <a:prstGeom prst="rect">
            <a:avLst/>
          </a:prstGeom>
          <a:noFill/>
          <a:ln w="9525">
            <a:noFill/>
            <a:miter lim="800000"/>
            <a:headEnd/>
            <a:tailEnd/>
          </a:ln>
        </p:spPr>
        <p:txBody>
          <a:bodyPr wrap="square">
            <a:spAutoFit/>
          </a:bodyPr>
          <a:lstStyle/>
          <a:p>
            <a:pPr algn="ctr"/>
            <a:r>
              <a:rPr lang="en-IN" sz="1000" b="1" dirty="0">
                <a:solidFill>
                  <a:prstClr val="black"/>
                </a:solidFill>
                <a:latin typeface="Times New Roman" pitchFamily="18" charset="0"/>
                <a:cs typeface="Times New Roman" pitchFamily="18" charset="0"/>
              </a:rPr>
              <a:t>P=0.03</a:t>
            </a:r>
          </a:p>
        </p:txBody>
      </p:sp>
      <p:sp>
        <p:nvSpPr>
          <p:cNvPr id="19" name="5-Point Star 18"/>
          <p:cNvSpPr/>
          <p:nvPr/>
        </p:nvSpPr>
        <p:spPr>
          <a:xfrm>
            <a:off x="1524000" y="2701128"/>
            <a:ext cx="152400" cy="152400"/>
          </a:xfrm>
          <a:prstGeom prst="star5">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23" name="5-Point Star 22"/>
          <p:cNvSpPr/>
          <p:nvPr/>
        </p:nvSpPr>
        <p:spPr>
          <a:xfrm>
            <a:off x="3810000" y="3920328"/>
            <a:ext cx="152400" cy="152400"/>
          </a:xfrm>
          <a:prstGeom prst="star5">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24" name="5-Point Star 23"/>
          <p:cNvSpPr/>
          <p:nvPr/>
        </p:nvSpPr>
        <p:spPr>
          <a:xfrm>
            <a:off x="4267200" y="3844128"/>
            <a:ext cx="152400" cy="152400"/>
          </a:xfrm>
          <a:prstGeom prst="star5">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25" name="5-Point Star 24"/>
          <p:cNvSpPr/>
          <p:nvPr/>
        </p:nvSpPr>
        <p:spPr>
          <a:xfrm>
            <a:off x="4800600" y="3463128"/>
            <a:ext cx="152400" cy="152400"/>
          </a:xfrm>
          <a:prstGeom prst="star5">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26" name="5-Point Star 25"/>
          <p:cNvSpPr/>
          <p:nvPr/>
        </p:nvSpPr>
        <p:spPr>
          <a:xfrm>
            <a:off x="5257800" y="3691728"/>
            <a:ext cx="152400" cy="152400"/>
          </a:xfrm>
          <a:prstGeom prst="star5">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27" name="5-Point Star 26"/>
          <p:cNvSpPr/>
          <p:nvPr/>
        </p:nvSpPr>
        <p:spPr>
          <a:xfrm>
            <a:off x="5715000" y="3386928"/>
            <a:ext cx="152400" cy="152400"/>
          </a:xfrm>
          <a:prstGeom prst="star5">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28" name="5-Point Star 27"/>
          <p:cNvSpPr/>
          <p:nvPr/>
        </p:nvSpPr>
        <p:spPr>
          <a:xfrm>
            <a:off x="6248400" y="3234528"/>
            <a:ext cx="152400" cy="152400"/>
          </a:xfrm>
          <a:prstGeom prst="star5">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29" name="5-Point Star 28"/>
          <p:cNvSpPr/>
          <p:nvPr/>
        </p:nvSpPr>
        <p:spPr>
          <a:xfrm>
            <a:off x="6705600" y="3844128"/>
            <a:ext cx="152400" cy="152400"/>
          </a:xfrm>
          <a:prstGeom prst="star5">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30" name="5-Point Star 29"/>
          <p:cNvSpPr/>
          <p:nvPr/>
        </p:nvSpPr>
        <p:spPr>
          <a:xfrm>
            <a:off x="8077200" y="3005928"/>
            <a:ext cx="152400" cy="152400"/>
          </a:xfrm>
          <a:prstGeom prst="star5">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31" name="5-Point Star 30"/>
          <p:cNvSpPr/>
          <p:nvPr/>
        </p:nvSpPr>
        <p:spPr>
          <a:xfrm>
            <a:off x="8610600" y="3234528"/>
            <a:ext cx="152400" cy="152400"/>
          </a:xfrm>
          <a:prstGeom prst="star5">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32" name="5-Point Star 31"/>
          <p:cNvSpPr/>
          <p:nvPr/>
        </p:nvSpPr>
        <p:spPr>
          <a:xfrm>
            <a:off x="7162800" y="2247103"/>
            <a:ext cx="152400" cy="152400"/>
          </a:xfrm>
          <a:prstGeom prst="star5">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33" name="TextBox 13"/>
          <p:cNvSpPr txBox="1">
            <a:spLocks noChangeArrowheads="1"/>
          </p:cNvSpPr>
          <p:nvPr/>
        </p:nvSpPr>
        <p:spPr bwMode="auto">
          <a:xfrm>
            <a:off x="7315200" y="2167728"/>
            <a:ext cx="1752600" cy="307975"/>
          </a:xfrm>
          <a:prstGeom prst="rect">
            <a:avLst/>
          </a:prstGeom>
          <a:noFill/>
          <a:ln w="9525">
            <a:noFill/>
            <a:miter lim="800000"/>
            <a:headEnd/>
            <a:tailEnd/>
          </a:ln>
        </p:spPr>
        <p:txBody>
          <a:bodyPr>
            <a:spAutoFit/>
          </a:bodyPr>
          <a:lstStyle/>
          <a:p>
            <a:r>
              <a:rPr lang="en-IN" sz="1400" b="1" dirty="0">
                <a:solidFill>
                  <a:prstClr val="black"/>
                </a:solidFill>
                <a:latin typeface="Times New Roman" pitchFamily="18" charset="0"/>
                <a:cs typeface="Times New Roman" pitchFamily="18" charset="0"/>
              </a:rPr>
              <a:t>= Up-regulation</a:t>
            </a:r>
          </a:p>
        </p:txBody>
      </p:sp>
      <p:sp>
        <p:nvSpPr>
          <p:cNvPr id="34" name="5-Point Star 33"/>
          <p:cNvSpPr/>
          <p:nvPr/>
        </p:nvSpPr>
        <p:spPr>
          <a:xfrm>
            <a:off x="7162800" y="2475703"/>
            <a:ext cx="152400" cy="152400"/>
          </a:xfrm>
          <a:prstGeom prst="star5">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35" name="TextBox 13"/>
          <p:cNvSpPr txBox="1">
            <a:spLocks noChangeArrowheads="1"/>
          </p:cNvSpPr>
          <p:nvPr/>
        </p:nvSpPr>
        <p:spPr bwMode="auto">
          <a:xfrm>
            <a:off x="7315200" y="2399503"/>
            <a:ext cx="1752600" cy="307975"/>
          </a:xfrm>
          <a:prstGeom prst="rect">
            <a:avLst/>
          </a:prstGeom>
          <a:noFill/>
          <a:ln w="9525">
            <a:noFill/>
            <a:miter lim="800000"/>
            <a:headEnd/>
            <a:tailEnd/>
          </a:ln>
        </p:spPr>
        <p:txBody>
          <a:bodyPr>
            <a:spAutoFit/>
          </a:bodyPr>
          <a:lstStyle/>
          <a:p>
            <a:r>
              <a:rPr lang="en-IN" sz="1400" b="1" dirty="0">
                <a:solidFill>
                  <a:prstClr val="black"/>
                </a:solidFill>
                <a:latin typeface="Times New Roman" pitchFamily="18" charset="0"/>
                <a:cs typeface="Times New Roman" pitchFamily="18" charset="0"/>
              </a:rPr>
              <a:t>= Down-regulation</a:t>
            </a:r>
          </a:p>
        </p:txBody>
      </p:sp>
      <p:sp>
        <p:nvSpPr>
          <p:cNvPr id="38" name="TextBox 6"/>
          <p:cNvSpPr txBox="1">
            <a:spLocks noChangeArrowheads="1"/>
          </p:cNvSpPr>
          <p:nvPr/>
        </p:nvSpPr>
        <p:spPr bwMode="auto">
          <a:xfrm>
            <a:off x="2133600" y="3293107"/>
            <a:ext cx="609600" cy="246221"/>
          </a:xfrm>
          <a:prstGeom prst="rect">
            <a:avLst/>
          </a:prstGeom>
          <a:noFill/>
          <a:ln w="9525">
            <a:noFill/>
            <a:miter lim="800000"/>
            <a:headEnd/>
            <a:tailEnd/>
          </a:ln>
        </p:spPr>
        <p:txBody>
          <a:bodyPr wrap="square">
            <a:spAutoFit/>
          </a:bodyPr>
          <a:lstStyle/>
          <a:p>
            <a:r>
              <a:rPr lang="en-IN" sz="1000" b="1" dirty="0" smtClean="0">
                <a:solidFill>
                  <a:prstClr val="black"/>
                </a:solidFill>
                <a:latin typeface="Times New Roman" pitchFamily="18" charset="0"/>
                <a:cs typeface="Times New Roman" pitchFamily="18" charset="0"/>
              </a:rPr>
              <a:t>P=0.03</a:t>
            </a:r>
            <a:endParaRPr lang="en-IN" sz="1000" b="1" dirty="0">
              <a:solidFill>
                <a:prstClr val="black"/>
              </a:solidFill>
              <a:latin typeface="Times New Roman" pitchFamily="18" charset="0"/>
              <a:cs typeface="Times New Roman" pitchFamily="18" charset="0"/>
            </a:endParaRPr>
          </a:p>
        </p:txBody>
      </p:sp>
      <p:sp>
        <p:nvSpPr>
          <p:cNvPr id="39" name="5-Point Star 38"/>
          <p:cNvSpPr/>
          <p:nvPr/>
        </p:nvSpPr>
        <p:spPr>
          <a:xfrm>
            <a:off x="2362200" y="3158328"/>
            <a:ext cx="152400" cy="152400"/>
          </a:xfrm>
          <a:prstGeom prst="star5">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40" name="TextBox 7"/>
          <p:cNvSpPr txBox="1">
            <a:spLocks noChangeArrowheads="1"/>
          </p:cNvSpPr>
          <p:nvPr/>
        </p:nvSpPr>
        <p:spPr bwMode="auto">
          <a:xfrm>
            <a:off x="3124200" y="4131466"/>
            <a:ext cx="914400" cy="246062"/>
          </a:xfrm>
          <a:prstGeom prst="rect">
            <a:avLst/>
          </a:prstGeom>
          <a:noFill/>
          <a:ln w="9525">
            <a:noFill/>
            <a:miter lim="800000"/>
            <a:headEnd/>
            <a:tailEnd/>
          </a:ln>
        </p:spPr>
        <p:txBody>
          <a:bodyPr>
            <a:spAutoFit/>
          </a:bodyPr>
          <a:lstStyle/>
          <a:p>
            <a:r>
              <a:rPr lang="en-IN" sz="1000" b="1" dirty="0" smtClean="0">
                <a:solidFill>
                  <a:prstClr val="black"/>
                </a:solidFill>
                <a:latin typeface="Times New Roman" pitchFamily="18" charset="0"/>
                <a:cs typeface="Times New Roman" pitchFamily="18" charset="0"/>
              </a:rPr>
              <a:t>P=0.02</a:t>
            </a:r>
            <a:endParaRPr lang="en-IN" sz="1000" b="1" dirty="0">
              <a:solidFill>
                <a:prstClr val="black"/>
              </a:solidFill>
              <a:latin typeface="Times New Roman" pitchFamily="18" charset="0"/>
              <a:cs typeface="Times New Roman" pitchFamily="18" charset="0"/>
            </a:endParaRPr>
          </a:p>
        </p:txBody>
      </p:sp>
      <p:sp>
        <p:nvSpPr>
          <p:cNvPr id="41" name="5-Point Star 40"/>
          <p:cNvSpPr/>
          <p:nvPr/>
        </p:nvSpPr>
        <p:spPr>
          <a:xfrm>
            <a:off x="3352800" y="3979066"/>
            <a:ext cx="152400" cy="152400"/>
          </a:xfrm>
          <a:prstGeom prst="star5">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solidFill>
                <a:prstClr val="white"/>
              </a:solidFill>
            </a:endParaRPr>
          </a:p>
        </p:txBody>
      </p:sp>
      <p:sp>
        <p:nvSpPr>
          <p:cNvPr id="36" name="Rounded Rectangle 35"/>
          <p:cNvSpPr/>
          <p:nvPr/>
        </p:nvSpPr>
        <p:spPr>
          <a:xfrm>
            <a:off x="304800" y="304800"/>
            <a:ext cx="8534400" cy="914400"/>
          </a:xfrm>
          <a:prstGeom prst="roundRect">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Validation of candidate genes from DNA damage, repair and apoptosis pathway in more number of samples at transcript level</a:t>
            </a:r>
            <a:endParaRPr lang="en-US" dirty="0"/>
          </a:p>
        </p:txBody>
      </p:sp>
    </p:spTree>
  </p:cSld>
  <p:clrMapOvr>
    <a:overrideClrMapping bg1="dk1" tx1="lt1" bg2="dk2" tx2="lt2" accent1="accent1" accent2="accent2" accent3="accent3" accent4="accent4" accent5="accent5" accent6="accent6" hlink="hlink" folHlink="folHlink"/>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pic>
        <p:nvPicPr>
          <p:cNvPr id="2" name="Picture 1" descr="DNA variant_10448176.jpg"/>
          <p:cNvPicPr>
            <a:picLocks noChangeAspect="1"/>
          </p:cNvPicPr>
          <p:nvPr/>
        </p:nvPicPr>
        <p:blipFill>
          <a:blip r:embed="rId2">
            <a:clrChange>
              <a:clrFrom>
                <a:srgbClr val="F8F8F8"/>
              </a:clrFrom>
              <a:clrTo>
                <a:srgbClr val="F8F8F8">
                  <a:alpha val="0"/>
                </a:srgbClr>
              </a:clrTo>
            </a:clrChange>
          </a:blip>
          <a:stretch>
            <a:fillRect/>
          </a:stretch>
        </p:blipFill>
        <p:spPr>
          <a:xfrm>
            <a:off x="990600" y="1371600"/>
            <a:ext cx="7010400" cy="5257800"/>
          </a:xfrm>
          <a:prstGeom prst="rect">
            <a:avLst/>
          </a:prstGeom>
        </p:spPr>
      </p:pic>
      <p:sp>
        <p:nvSpPr>
          <p:cNvPr id="3" name="TextBox 2"/>
          <p:cNvSpPr txBox="1"/>
          <p:nvPr/>
        </p:nvSpPr>
        <p:spPr>
          <a:xfrm>
            <a:off x="304800" y="304800"/>
            <a:ext cx="8458200" cy="923330"/>
          </a:xfrm>
          <a:prstGeom prst="rect">
            <a:avLst/>
          </a:prstGeom>
          <a:noFill/>
          <a:ln>
            <a:solidFill>
              <a:schemeClr val="tx1"/>
            </a:solidFill>
          </a:ln>
        </p:spPr>
        <p:txBody>
          <a:bodyPr wrap="square" rtlCol="0">
            <a:spAutoFit/>
          </a:bodyPr>
          <a:lstStyle/>
          <a:p>
            <a:pPr algn="just"/>
            <a:r>
              <a:rPr lang="en-US" b="1" dirty="0" smtClean="0">
                <a:solidFill>
                  <a:srgbClr val="FF0000"/>
                </a:solidFill>
              </a:rPr>
              <a:t>Candidate Gene variants from DNA damage, repair, immunological, detoxification, folate metabolism and apoptotic pathway and their association with human male infertility</a:t>
            </a:r>
            <a:endParaRPr lang="en-US" b="1" dirty="0">
              <a:solidFill>
                <a:srgbClr val="FF0000"/>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2"/>
          <p:cNvSpPr/>
          <p:nvPr/>
        </p:nvSpPr>
        <p:spPr>
          <a:xfrm>
            <a:off x="228600" y="152400"/>
            <a:ext cx="8686800" cy="1066800"/>
          </a:xfrm>
          <a:prstGeom prst="roundRect">
            <a:avLst/>
          </a:prstGeom>
          <a:solidFill>
            <a:schemeClr val="accent2">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accent1">
                    <a:lumMod val="50000"/>
                  </a:schemeClr>
                </a:solidFill>
              </a:rPr>
              <a:t>Association studies: </a:t>
            </a:r>
            <a:r>
              <a:rPr lang="en-US" sz="1600" dirty="0" smtClean="0">
                <a:solidFill>
                  <a:schemeClr val="accent3">
                    <a:lumMod val="50000"/>
                  </a:schemeClr>
                </a:solidFill>
              </a:rPr>
              <a:t>An approach to find  an allele which  is significantly more or less frequent in a group of affected individuals (male infertile patients) than in a group of comparable non-affected individuals (individuals with proven fertility).</a:t>
            </a:r>
            <a:endParaRPr lang="en-US" sz="1600" dirty="0">
              <a:solidFill>
                <a:schemeClr val="accent3">
                  <a:lumMod val="50000"/>
                </a:schemeClr>
              </a:solidFill>
            </a:endParaRPr>
          </a:p>
        </p:txBody>
      </p:sp>
      <p:sp>
        <p:nvSpPr>
          <p:cNvPr id="4" name="Oval 3"/>
          <p:cNvSpPr/>
          <p:nvPr/>
        </p:nvSpPr>
        <p:spPr>
          <a:xfrm>
            <a:off x="3657600" y="3429000"/>
            <a:ext cx="1905000" cy="990600"/>
          </a:xfrm>
          <a:prstGeom prst="ellipse">
            <a:avLst/>
          </a:prstGeom>
          <a:solidFill>
            <a:schemeClr val="accent3">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Pathways</a:t>
            </a:r>
            <a:endParaRPr lang="en-US" b="1" dirty="0"/>
          </a:p>
        </p:txBody>
      </p:sp>
      <p:cxnSp>
        <p:nvCxnSpPr>
          <p:cNvPr id="6" name="Straight Arrow Connector 5"/>
          <p:cNvCxnSpPr/>
          <p:nvPr/>
        </p:nvCxnSpPr>
        <p:spPr>
          <a:xfrm flipV="1">
            <a:off x="5486400" y="2971800"/>
            <a:ext cx="685800" cy="4572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562600" y="4267200"/>
            <a:ext cx="609600" cy="4572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a:off x="2743200" y="3048000"/>
            <a:ext cx="762000" cy="3810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flipV="1">
            <a:off x="3048000" y="4343400"/>
            <a:ext cx="609600" cy="4572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6477000" y="2438400"/>
            <a:ext cx="2209800" cy="609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One carbon folate pathway</a:t>
            </a:r>
            <a:endParaRPr lang="en-US" sz="1400" b="1" dirty="0">
              <a:solidFill>
                <a:schemeClr val="tx1"/>
              </a:solidFill>
            </a:endParaRPr>
          </a:p>
        </p:txBody>
      </p:sp>
      <p:sp>
        <p:nvSpPr>
          <p:cNvPr id="19" name="Rounded Rectangle 18"/>
          <p:cNvSpPr/>
          <p:nvPr/>
        </p:nvSpPr>
        <p:spPr>
          <a:xfrm>
            <a:off x="381000" y="2209800"/>
            <a:ext cx="2362200" cy="8382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b="1" dirty="0" smtClean="0">
                <a:solidFill>
                  <a:prstClr val="black"/>
                </a:solidFill>
                <a:latin typeface="Times New Roman" pitchFamily="18" charset="0"/>
                <a:cs typeface="Times New Roman" pitchFamily="18" charset="0"/>
              </a:rPr>
              <a:t>Immunological Pathway</a:t>
            </a:r>
          </a:p>
          <a:p>
            <a:pPr algn="ctr"/>
            <a:endParaRPr lang="en-US" sz="1400" b="1" dirty="0">
              <a:solidFill>
                <a:schemeClr val="tx1"/>
              </a:solidFill>
            </a:endParaRPr>
          </a:p>
        </p:txBody>
      </p:sp>
      <p:sp>
        <p:nvSpPr>
          <p:cNvPr id="20" name="Rounded Rectangle 19"/>
          <p:cNvSpPr/>
          <p:nvPr/>
        </p:nvSpPr>
        <p:spPr>
          <a:xfrm>
            <a:off x="5562600" y="5105400"/>
            <a:ext cx="2133600" cy="5334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Detoxification</a:t>
            </a:r>
          </a:p>
          <a:p>
            <a:pPr algn="ctr"/>
            <a:endParaRPr lang="en-US" sz="1400" b="1" dirty="0">
              <a:solidFill>
                <a:schemeClr val="tx1"/>
              </a:solidFill>
            </a:endParaRPr>
          </a:p>
        </p:txBody>
      </p:sp>
      <p:sp>
        <p:nvSpPr>
          <p:cNvPr id="21" name="Rounded Rectangle 20"/>
          <p:cNvSpPr/>
          <p:nvPr/>
        </p:nvSpPr>
        <p:spPr>
          <a:xfrm>
            <a:off x="1752600" y="5181600"/>
            <a:ext cx="1905000" cy="4572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Apoptosis</a:t>
            </a:r>
          </a:p>
          <a:p>
            <a:pPr algn="ctr"/>
            <a:endParaRPr lang="en-US" sz="1400" b="1" dirty="0">
              <a:solidFill>
                <a:schemeClr val="tx1"/>
              </a:solidFill>
            </a:endParaRPr>
          </a:p>
        </p:txBody>
      </p:sp>
      <p:pic>
        <p:nvPicPr>
          <p:cNvPr id="22" name="Picture 2" descr="Gen Epi_Association"/>
          <p:cNvPicPr>
            <a:picLocks noChangeAspect="1" noChangeArrowheads="1"/>
          </p:cNvPicPr>
          <p:nvPr/>
        </p:nvPicPr>
        <p:blipFill>
          <a:blip r:embed="rId2" cstate="print"/>
          <a:srcRect l="4369" t="20168" r="4369" b="42857"/>
          <a:stretch>
            <a:fillRect/>
          </a:stretch>
        </p:blipFill>
        <p:spPr bwMode="auto">
          <a:xfrm>
            <a:off x="7543800" y="1371600"/>
            <a:ext cx="1205441" cy="457200"/>
          </a:xfrm>
          <a:prstGeom prst="rect">
            <a:avLst/>
          </a:prstGeom>
          <a:noFill/>
          <a:ln w="9525">
            <a:solidFill>
              <a:schemeClr val="tx1"/>
            </a:solidFill>
            <a:miter lim="800000"/>
            <a:headEnd/>
            <a:tailEnd/>
          </a:ln>
        </p:spPr>
      </p:pic>
      <p:pic>
        <p:nvPicPr>
          <p:cNvPr id="23" name="Picture 2" descr="Gen Epi_Association"/>
          <p:cNvPicPr>
            <a:picLocks noChangeAspect="1" noChangeArrowheads="1"/>
          </p:cNvPicPr>
          <p:nvPr/>
        </p:nvPicPr>
        <p:blipFill>
          <a:blip r:embed="rId3"/>
          <a:srcRect l="3883" t="85715" r="90291" b="841"/>
          <a:stretch>
            <a:fillRect/>
          </a:stretch>
        </p:blipFill>
        <p:spPr bwMode="auto">
          <a:xfrm>
            <a:off x="7086600" y="1371600"/>
            <a:ext cx="406400" cy="609600"/>
          </a:xfrm>
          <a:prstGeom prst="rect">
            <a:avLst/>
          </a:prstGeom>
          <a:noFill/>
          <a:ln w="9525">
            <a:noFill/>
            <a:miter lim="800000"/>
            <a:headEnd/>
            <a:tailEnd/>
          </a:ln>
        </p:spPr>
      </p:pic>
      <p:sp>
        <p:nvSpPr>
          <p:cNvPr id="24" name="TextBox 10"/>
          <p:cNvSpPr txBox="1">
            <a:spLocks noChangeArrowheads="1"/>
          </p:cNvSpPr>
          <p:nvPr/>
        </p:nvSpPr>
        <p:spPr bwMode="auto">
          <a:xfrm>
            <a:off x="6324600" y="1981200"/>
            <a:ext cx="838200" cy="276225"/>
          </a:xfrm>
          <a:prstGeom prst="rect">
            <a:avLst/>
          </a:prstGeom>
          <a:solidFill>
            <a:schemeClr val="bg1"/>
          </a:solidFill>
          <a:ln w="9525">
            <a:noFill/>
            <a:miter lim="800000"/>
            <a:headEnd/>
            <a:tailEnd/>
          </a:ln>
        </p:spPr>
        <p:txBody>
          <a:bodyPr>
            <a:spAutoFit/>
          </a:bodyPr>
          <a:lstStyle/>
          <a:p>
            <a:pPr algn="ctr"/>
            <a:r>
              <a:rPr lang="en-US" sz="1200" b="1" dirty="0">
                <a:solidFill>
                  <a:srgbClr val="000000"/>
                </a:solidFill>
                <a:latin typeface="Times New Roman" pitchFamily="18" charset="0"/>
                <a:cs typeface="Times New Roman" pitchFamily="18" charset="0"/>
              </a:rPr>
              <a:t>A allele</a:t>
            </a:r>
            <a:endParaRPr lang="en-IN" sz="1200" b="1" dirty="0">
              <a:solidFill>
                <a:srgbClr val="000000"/>
              </a:solidFill>
              <a:latin typeface="Times New Roman" pitchFamily="18" charset="0"/>
              <a:cs typeface="Times New Roman" pitchFamily="18" charset="0"/>
            </a:endParaRPr>
          </a:p>
        </p:txBody>
      </p:sp>
      <p:pic>
        <p:nvPicPr>
          <p:cNvPr id="25" name="Picture 2" descr="Gen Epi_Association"/>
          <p:cNvPicPr>
            <a:picLocks noChangeAspect="1" noChangeArrowheads="1"/>
          </p:cNvPicPr>
          <p:nvPr/>
        </p:nvPicPr>
        <p:blipFill>
          <a:blip r:embed="rId3"/>
          <a:srcRect l="58716" t="84314" r="37614"/>
          <a:stretch>
            <a:fillRect/>
          </a:stretch>
        </p:blipFill>
        <p:spPr bwMode="auto">
          <a:xfrm>
            <a:off x="6629400" y="1371600"/>
            <a:ext cx="342900" cy="609600"/>
          </a:xfrm>
          <a:prstGeom prst="rect">
            <a:avLst/>
          </a:prstGeom>
          <a:noFill/>
          <a:ln w="9525">
            <a:noFill/>
            <a:miter lim="800000"/>
            <a:headEnd/>
            <a:tailEnd/>
          </a:ln>
        </p:spPr>
      </p:pic>
      <p:sp>
        <p:nvSpPr>
          <p:cNvPr id="26" name="TextBox 11"/>
          <p:cNvSpPr txBox="1">
            <a:spLocks noChangeArrowheads="1"/>
          </p:cNvSpPr>
          <p:nvPr/>
        </p:nvSpPr>
        <p:spPr bwMode="auto">
          <a:xfrm>
            <a:off x="7162800" y="1981200"/>
            <a:ext cx="838200" cy="276225"/>
          </a:xfrm>
          <a:prstGeom prst="rect">
            <a:avLst/>
          </a:prstGeom>
          <a:solidFill>
            <a:schemeClr val="bg1"/>
          </a:solidFill>
          <a:ln w="9525">
            <a:noFill/>
            <a:miter lim="800000"/>
            <a:headEnd/>
            <a:tailEnd/>
          </a:ln>
        </p:spPr>
        <p:txBody>
          <a:bodyPr>
            <a:spAutoFit/>
          </a:bodyPr>
          <a:lstStyle/>
          <a:p>
            <a:pPr algn="ctr"/>
            <a:r>
              <a:rPr lang="en-US" sz="1200" b="1" dirty="0">
                <a:solidFill>
                  <a:srgbClr val="000000"/>
                </a:solidFill>
              </a:rPr>
              <a:t>B  allele</a:t>
            </a:r>
            <a:endParaRPr lang="en-IN" sz="1200" b="1" dirty="0">
              <a:solidFill>
                <a:srgbClr val="000000"/>
              </a:solidFill>
            </a:endParaRPr>
          </a:p>
        </p:txBody>
      </p:sp>
      <p:sp>
        <p:nvSpPr>
          <p:cNvPr id="27" name="TextBox 26"/>
          <p:cNvSpPr txBox="1"/>
          <p:nvPr/>
        </p:nvSpPr>
        <p:spPr>
          <a:xfrm>
            <a:off x="6477000" y="3200400"/>
            <a:ext cx="2057400" cy="954107"/>
          </a:xfrm>
          <a:prstGeom prst="rect">
            <a:avLst/>
          </a:prstGeom>
          <a:noFill/>
        </p:spPr>
        <p:txBody>
          <a:bodyPr wrap="square" rtlCol="0">
            <a:spAutoFit/>
          </a:bodyPr>
          <a:lstStyle/>
          <a:p>
            <a:pPr algn="ctr"/>
            <a:r>
              <a:rPr lang="en-US" sz="1400" b="1" i="1" dirty="0" smtClean="0">
                <a:latin typeface="Times New Roman" pitchFamily="18" charset="0"/>
                <a:cs typeface="Times New Roman" pitchFamily="18" charset="0"/>
              </a:rPr>
              <a:t>MTHFR</a:t>
            </a:r>
          </a:p>
          <a:p>
            <a:pPr algn="ctr"/>
            <a:endParaRPr lang="en-IN" sz="1200" b="1" dirty="0" smtClean="0">
              <a:solidFill>
                <a:srgbClr val="002060"/>
              </a:solidFill>
              <a:latin typeface="Times New Roman" pitchFamily="18" charset="0"/>
              <a:cs typeface="Times New Roman" pitchFamily="18" charset="0"/>
            </a:endParaRPr>
          </a:p>
          <a:p>
            <a:pPr algn="ctr"/>
            <a:r>
              <a:rPr lang="en-IN" sz="1200" b="1" dirty="0" smtClean="0">
                <a:solidFill>
                  <a:srgbClr val="002060"/>
                </a:solidFill>
                <a:latin typeface="Times New Roman" pitchFamily="18" charset="0"/>
                <a:cs typeface="Times New Roman" pitchFamily="18" charset="0"/>
              </a:rPr>
              <a:t>1298 A&gt;C</a:t>
            </a:r>
          </a:p>
          <a:p>
            <a:endParaRPr lang="en-US" dirty="0"/>
          </a:p>
        </p:txBody>
      </p:sp>
      <p:sp>
        <p:nvSpPr>
          <p:cNvPr id="28" name="TextBox 27"/>
          <p:cNvSpPr txBox="1"/>
          <p:nvPr/>
        </p:nvSpPr>
        <p:spPr>
          <a:xfrm>
            <a:off x="457200" y="3276600"/>
            <a:ext cx="1752600" cy="1754326"/>
          </a:xfrm>
          <a:prstGeom prst="rect">
            <a:avLst/>
          </a:prstGeom>
          <a:noFill/>
        </p:spPr>
        <p:txBody>
          <a:bodyPr wrap="square" rtlCol="0">
            <a:spAutoFit/>
          </a:bodyPr>
          <a:lstStyle/>
          <a:p>
            <a:pPr algn="ctr"/>
            <a:r>
              <a:rPr lang="en-US" sz="1400" b="1" i="1" dirty="0" smtClean="0">
                <a:latin typeface="Times New Roman" pitchFamily="18" charset="0"/>
                <a:cs typeface="Times New Roman" pitchFamily="18" charset="0"/>
              </a:rPr>
              <a:t>IL-1RN</a:t>
            </a:r>
          </a:p>
          <a:p>
            <a:pPr algn="ctr"/>
            <a:endParaRPr lang="en-US" sz="1400" b="1" i="1" dirty="0" smtClean="0">
              <a:latin typeface="Times New Roman" pitchFamily="18" charset="0"/>
              <a:cs typeface="Times New Roman" pitchFamily="18" charset="0"/>
            </a:endParaRPr>
          </a:p>
          <a:p>
            <a:pPr algn="ctr"/>
            <a:endParaRPr lang="en-US" sz="1400" b="1" i="1" dirty="0" smtClean="0">
              <a:latin typeface="Times New Roman" pitchFamily="18" charset="0"/>
              <a:cs typeface="Times New Roman" pitchFamily="18" charset="0"/>
            </a:endParaRPr>
          </a:p>
          <a:p>
            <a:pPr algn="ctr"/>
            <a:r>
              <a:rPr lang="en-IN" sz="1200" b="1" dirty="0" smtClean="0">
                <a:solidFill>
                  <a:schemeClr val="accent1">
                    <a:lumMod val="50000"/>
                  </a:schemeClr>
                </a:solidFill>
                <a:latin typeface="Times New Roman" pitchFamily="18" charset="0"/>
                <a:cs typeface="Times New Roman" pitchFamily="18" charset="0"/>
              </a:rPr>
              <a:t>VNTR</a:t>
            </a:r>
          </a:p>
          <a:p>
            <a:pPr algn="ctr"/>
            <a:r>
              <a:rPr lang="en-IN" sz="1200" b="1" dirty="0" smtClean="0">
                <a:solidFill>
                  <a:schemeClr val="accent1">
                    <a:lumMod val="50000"/>
                  </a:schemeClr>
                </a:solidFill>
                <a:latin typeface="Times New Roman" pitchFamily="18" charset="0"/>
                <a:cs typeface="Times New Roman" pitchFamily="18" charset="0"/>
              </a:rPr>
              <a:t>3953 C&gt;T</a:t>
            </a:r>
          </a:p>
          <a:p>
            <a:pPr algn="ctr"/>
            <a:endParaRPr lang="el-GR" sz="1400" b="1" i="1" dirty="0" smtClean="0">
              <a:latin typeface="Times New Roman" pitchFamily="18" charset="0"/>
              <a:cs typeface="Times New Roman" pitchFamily="18" charset="0"/>
            </a:endParaRPr>
          </a:p>
          <a:p>
            <a:pPr lvl="0" algn="ctr">
              <a:defRPr/>
            </a:pPr>
            <a:endParaRPr lang="en-US" sz="1400" b="1" dirty="0" smtClean="0">
              <a:solidFill>
                <a:prstClr val="black"/>
              </a:solidFill>
              <a:latin typeface="Times New Roman" pitchFamily="18" charset="0"/>
              <a:cs typeface="Times New Roman" pitchFamily="18" charset="0"/>
            </a:endParaRPr>
          </a:p>
          <a:p>
            <a:endParaRPr lang="en-US" sz="1400" dirty="0"/>
          </a:p>
        </p:txBody>
      </p:sp>
      <p:sp>
        <p:nvSpPr>
          <p:cNvPr id="29" name="Rectangle 28"/>
          <p:cNvSpPr/>
          <p:nvPr/>
        </p:nvSpPr>
        <p:spPr>
          <a:xfrm>
            <a:off x="1447800" y="5791200"/>
            <a:ext cx="2971800" cy="923330"/>
          </a:xfrm>
          <a:prstGeom prst="rect">
            <a:avLst/>
          </a:prstGeom>
        </p:spPr>
        <p:txBody>
          <a:bodyPr wrap="square">
            <a:spAutoFit/>
          </a:bodyPr>
          <a:lstStyle/>
          <a:p>
            <a:r>
              <a:rPr lang="en-US" sz="1400" b="1" i="1" dirty="0" smtClean="0">
                <a:latin typeface="Times New Roman" pitchFamily="18" charset="0"/>
                <a:cs typeface="Times New Roman" pitchFamily="18" charset="0"/>
              </a:rPr>
              <a:t>FAS            FASLG          </a:t>
            </a:r>
            <a:r>
              <a:rPr lang="en-US" sz="1400" b="1" i="1" dirty="0" smtClean="0">
                <a:latin typeface="Times New Roman" pitchFamily="18" charset="0"/>
                <a:cs typeface="Times New Roman" pitchFamily="18" charset="0"/>
              </a:rPr>
              <a:t>GRTH</a:t>
            </a:r>
          </a:p>
          <a:p>
            <a:pPr algn="ctr">
              <a:defRPr/>
            </a:pPr>
            <a:r>
              <a:rPr lang="en-IN" sz="1400" b="1" dirty="0" smtClean="0">
                <a:latin typeface="Times New Roman" pitchFamily="18" charset="0"/>
                <a:cs typeface="Times New Roman" pitchFamily="18" charset="0"/>
              </a:rPr>
              <a:t>-</a:t>
            </a:r>
            <a:r>
              <a:rPr lang="en-IN" sz="1200" b="1" dirty="0" smtClean="0">
                <a:solidFill>
                  <a:schemeClr val="accent1">
                    <a:lumMod val="50000"/>
                  </a:schemeClr>
                </a:solidFill>
                <a:latin typeface="Times New Roman" pitchFamily="18" charset="0"/>
                <a:cs typeface="Times New Roman" pitchFamily="18" charset="0"/>
              </a:rPr>
              <a:t>670 G&gt;A       -844C&gt;T         IVS6+55G/T</a:t>
            </a:r>
          </a:p>
          <a:p>
            <a:r>
              <a:rPr lang="en-US" sz="1200" b="1" dirty="0" smtClean="0">
                <a:solidFill>
                  <a:schemeClr val="accent1">
                    <a:lumMod val="50000"/>
                  </a:schemeClr>
                </a:solidFill>
                <a:latin typeface="Times New Roman" pitchFamily="18" charset="0"/>
                <a:cs typeface="Times New Roman" pitchFamily="18" charset="0"/>
              </a:rPr>
              <a:t>-</a:t>
            </a:r>
            <a:r>
              <a:rPr lang="en-US" sz="1200" b="1" dirty="0" smtClean="0">
                <a:solidFill>
                  <a:schemeClr val="accent1">
                    <a:lumMod val="50000"/>
                  </a:schemeClr>
                </a:solidFill>
                <a:latin typeface="Times New Roman" pitchFamily="18" charset="0"/>
                <a:cs typeface="Times New Roman" pitchFamily="18" charset="0"/>
              </a:rPr>
              <a:t>1377G&gt;A      </a:t>
            </a:r>
            <a:endParaRPr lang="en-IN" sz="1200" b="1" dirty="0" smtClean="0">
              <a:solidFill>
                <a:schemeClr val="accent1">
                  <a:lumMod val="50000"/>
                </a:schemeClr>
              </a:solidFill>
              <a:latin typeface="Times New Roman" pitchFamily="18" charset="0"/>
              <a:cs typeface="Times New Roman" pitchFamily="18" charset="0"/>
            </a:endParaRPr>
          </a:p>
          <a:p>
            <a:endParaRPr lang="en-US" sz="1400" dirty="0"/>
          </a:p>
        </p:txBody>
      </p:sp>
      <p:sp>
        <p:nvSpPr>
          <p:cNvPr id="30" name="TextBox 29"/>
          <p:cNvSpPr txBox="1"/>
          <p:nvPr/>
        </p:nvSpPr>
        <p:spPr>
          <a:xfrm>
            <a:off x="5867400" y="5869355"/>
            <a:ext cx="1399742" cy="954107"/>
          </a:xfrm>
          <a:prstGeom prst="rect">
            <a:avLst/>
          </a:prstGeom>
          <a:noFill/>
        </p:spPr>
        <p:txBody>
          <a:bodyPr wrap="none" rtlCol="0">
            <a:spAutoFit/>
          </a:bodyPr>
          <a:lstStyle/>
          <a:p>
            <a:r>
              <a:rPr lang="en-US" sz="1400" b="1" i="1" dirty="0" smtClean="0">
                <a:latin typeface="Times New Roman" pitchFamily="18" charset="0"/>
                <a:cs typeface="Times New Roman" pitchFamily="18" charset="0"/>
              </a:rPr>
              <a:t>GSTT1, GSTM1</a:t>
            </a:r>
          </a:p>
          <a:p>
            <a:endParaRPr lang="en-US" sz="1200" b="1" i="1" dirty="0" smtClean="0">
              <a:latin typeface="Times New Roman" pitchFamily="18" charset="0"/>
              <a:cs typeface="Times New Roman" pitchFamily="18" charset="0"/>
            </a:endParaRPr>
          </a:p>
          <a:p>
            <a:r>
              <a:rPr lang="en-US" sz="1200" b="1" dirty="0" smtClean="0">
                <a:solidFill>
                  <a:schemeClr val="accent2">
                    <a:lumMod val="50000"/>
                  </a:schemeClr>
                </a:solidFill>
                <a:latin typeface="Times New Roman" pitchFamily="18" charset="0"/>
                <a:cs typeface="Times New Roman" pitchFamily="18" charset="0"/>
              </a:rPr>
              <a:t>Null deletion</a:t>
            </a:r>
          </a:p>
          <a:p>
            <a:endParaRPr lang="en-US" dirty="0"/>
          </a:p>
        </p:txBody>
      </p:sp>
      <p:sp>
        <p:nvSpPr>
          <p:cNvPr id="32" name="Rounded Rectangle 31"/>
          <p:cNvSpPr/>
          <p:nvPr/>
        </p:nvSpPr>
        <p:spPr>
          <a:xfrm>
            <a:off x="3352800" y="5791200"/>
            <a:ext cx="990600" cy="685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4" grpId="0" animBg="1"/>
      <p:bldP spid="26" grpId="0" animBg="1"/>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2667000"/>
          <a:ext cx="8755041" cy="1981200"/>
        </p:xfrm>
        <a:graphic>
          <a:graphicData uri="http://schemas.openxmlformats.org/drawingml/2006/table">
            <a:tbl>
              <a:tblPr/>
              <a:tblGrid>
                <a:gridCol w="1813111"/>
                <a:gridCol w="1661112"/>
                <a:gridCol w="1797911"/>
                <a:gridCol w="753474"/>
                <a:gridCol w="1795737"/>
                <a:gridCol w="933696"/>
              </a:tblGrid>
              <a:tr h="39624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cs typeface="Times New Roman" pitchFamily="18" charset="0"/>
                        </a:rPr>
                        <a:t>Polymorphism</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cs typeface="Times New Roman" pitchFamily="18" charset="0"/>
                        </a:rPr>
                        <a:t>Case (n=151)</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cs typeface="Times New Roman" pitchFamily="18" charset="0"/>
                        </a:rPr>
                        <a:t>Control (n=140)</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IN" sz="1200" b="1" i="0" u="none" strike="noStrike" cap="none" normalizeH="0" baseline="0" dirty="0" smtClean="0">
                          <a:ln>
                            <a:noFill/>
                          </a:ln>
                          <a:solidFill>
                            <a:schemeClr val="tx1"/>
                          </a:solidFill>
                          <a:effectLst/>
                          <a:latin typeface="Times New Roman" pitchFamily="18" charset="0"/>
                          <a:cs typeface="Times New Roman" pitchFamily="18" charset="0"/>
                        </a:rPr>
                        <a:t>OR</a:t>
                      </a: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IN" sz="1200" b="1" i="0" u="none" strike="noStrike" cap="none" normalizeH="0" baseline="0" dirty="0" smtClean="0">
                          <a:ln>
                            <a:noFill/>
                          </a:ln>
                          <a:solidFill>
                            <a:schemeClr val="tx1"/>
                          </a:solidFill>
                          <a:effectLst/>
                          <a:latin typeface="Times New Roman" pitchFamily="18" charset="0"/>
                          <a:cs typeface="Times New Roman" pitchFamily="18" charset="0"/>
                        </a:rPr>
                        <a:t>95%CI</a:t>
                      </a: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IN" sz="1200" b="1" i="0" u="none" strike="noStrike" cap="none" normalizeH="0" baseline="0" dirty="0" smtClean="0">
                          <a:ln>
                            <a:noFill/>
                          </a:ln>
                          <a:solidFill>
                            <a:schemeClr val="tx1"/>
                          </a:solidFill>
                          <a:effectLst/>
                          <a:latin typeface="Times New Roman" pitchFamily="18" charset="0"/>
                          <a:cs typeface="Times New Roman" pitchFamily="18" charset="0"/>
                        </a:rPr>
                        <a:t>p-value</a:t>
                      </a: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24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IN" sz="1200" b="1" i="0" u="none" strike="noStrike" cap="none" normalizeH="0" baseline="0" dirty="0" smtClean="0">
                          <a:ln>
                            <a:noFill/>
                          </a:ln>
                          <a:solidFill>
                            <a:srgbClr val="000000"/>
                          </a:solidFill>
                          <a:effectLst/>
                          <a:latin typeface="Times New Roman" pitchFamily="18" charset="0"/>
                          <a:cs typeface="Times New Roman" pitchFamily="18" charset="0"/>
                        </a:rPr>
                        <a:t>AA</a:t>
                      </a:r>
                      <a:endParaRPr kumimoji="0" lang="en-US" sz="12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66 (43.7)</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64 (45.7)</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r>
              <a:tr h="39624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IN" sz="1200" b="1" i="0" u="none" strike="noStrike" cap="none" normalizeH="0" baseline="0" dirty="0" smtClean="0">
                          <a:ln>
                            <a:noFill/>
                          </a:ln>
                          <a:solidFill>
                            <a:srgbClr val="000000"/>
                          </a:solidFill>
                          <a:effectLst/>
                          <a:latin typeface="Times New Roman" pitchFamily="18" charset="0"/>
                          <a:cs typeface="Times New Roman" pitchFamily="18" charset="0"/>
                        </a:rPr>
                        <a:t>AC</a:t>
                      </a:r>
                      <a:endParaRPr kumimoji="0" lang="en-US" sz="12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76 (50.3)</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smtClean="0">
                          <a:ln>
                            <a:noFill/>
                          </a:ln>
                          <a:solidFill>
                            <a:srgbClr val="000000"/>
                          </a:solidFill>
                          <a:effectLst/>
                          <a:latin typeface="Times New Roman" pitchFamily="18" charset="0"/>
                          <a:cs typeface="Times New Roman" pitchFamily="18" charset="0"/>
                        </a:rPr>
                        <a:t>74 (52.9)</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smtClean="0">
                          <a:ln>
                            <a:noFill/>
                          </a:ln>
                          <a:solidFill>
                            <a:srgbClr val="000000"/>
                          </a:solidFill>
                          <a:effectLst/>
                          <a:latin typeface="Times New Roman" pitchFamily="18" charset="0"/>
                          <a:cs typeface="Times New Roman" pitchFamily="18" charset="0"/>
                        </a:rPr>
                        <a:t>1.00</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N" sz="1100" b="1" i="0" u="none" strike="noStrike" cap="none" normalizeH="0" baseline="0" smtClean="0">
                          <a:ln>
                            <a:noFill/>
                          </a:ln>
                          <a:solidFill>
                            <a:srgbClr val="000000"/>
                          </a:solidFill>
                          <a:effectLst/>
                          <a:latin typeface="Times New Roman" pitchFamily="18" charset="0"/>
                          <a:cs typeface="Times New Roman" pitchFamily="18" charset="0"/>
                        </a:rPr>
                        <a:t>0.6231 to 1.5918</a:t>
                      </a:r>
                      <a:endParaRPr kumimoji="0" lang="en-US" sz="1100" b="1" i="0" u="none" strike="noStrike" cap="none" normalizeH="0" baseline="0" smtClean="0">
                        <a:ln>
                          <a:noFill/>
                        </a:ln>
                        <a:solidFill>
                          <a:srgbClr val="000000"/>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endParaRPr kumimoji="0" lang="en-US" sz="12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r>
              <a:tr h="39624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IN" sz="1200" b="1" i="0" u="none" strike="noStrike" cap="none" normalizeH="0" baseline="0" smtClean="0">
                          <a:ln>
                            <a:noFill/>
                          </a:ln>
                          <a:solidFill>
                            <a:srgbClr val="000000"/>
                          </a:solidFill>
                          <a:effectLst/>
                          <a:latin typeface="Times New Roman" pitchFamily="18" charset="0"/>
                          <a:cs typeface="Times New Roman" pitchFamily="18" charset="0"/>
                        </a:rPr>
                        <a:t>CC</a:t>
                      </a:r>
                      <a:endParaRPr kumimoji="0" lang="en-US" sz="1200" b="1" i="0" u="none" strike="noStrike" cap="none" normalizeH="0" baseline="0" smtClean="0">
                        <a:ln>
                          <a:noFill/>
                        </a:ln>
                        <a:solidFill>
                          <a:srgbClr val="000000"/>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9 (6.0)</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2 (1.4)</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smtClean="0">
                          <a:ln>
                            <a:noFill/>
                          </a:ln>
                          <a:solidFill>
                            <a:srgbClr val="000000"/>
                          </a:solidFill>
                          <a:effectLst/>
                          <a:latin typeface="Times New Roman" pitchFamily="18" charset="0"/>
                          <a:cs typeface="Times New Roman" pitchFamily="18" charset="0"/>
                        </a:rPr>
                        <a:t>3.44</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N" sz="1200" b="1" i="0" u="none" strike="noStrike" cap="none" normalizeH="0" baseline="0" smtClean="0">
                          <a:ln>
                            <a:noFill/>
                          </a:ln>
                          <a:solidFill>
                            <a:srgbClr val="000000"/>
                          </a:solidFill>
                          <a:effectLst/>
                          <a:latin typeface="Times New Roman" pitchFamily="18" charset="0"/>
                          <a:cs typeface="Times New Roman" pitchFamily="18" charset="0"/>
                        </a:rPr>
                        <a:t>1.0092 to11.7899</a:t>
                      </a:r>
                      <a:endParaRPr kumimoji="0" lang="en-US" sz="1200" b="1" i="0" u="none" strike="noStrike" cap="none" normalizeH="0" baseline="0" smtClean="0">
                        <a:ln>
                          <a:noFill/>
                        </a:ln>
                        <a:solidFill>
                          <a:srgbClr val="000000"/>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cs typeface="Times New Roman" pitchFamily="18" charset="0"/>
                        </a:rPr>
                        <a:t>0.04</a:t>
                      </a:r>
                      <a:r>
                        <a:rPr kumimoji="0" lang="en-US" sz="1800" b="1" i="0" u="none" strike="noStrike" cap="none" normalizeH="0" baseline="3000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r>
              <a:tr h="39624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AC+CC</a:t>
                      </a: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85 (56.3)</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76 (54.3)</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1.08</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N" sz="1200" b="1" i="0" u="none" strike="noStrike" cap="none" normalizeH="0" baseline="0" dirty="0" smtClean="0">
                          <a:ln>
                            <a:noFill/>
                          </a:ln>
                          <a:solidFill>
                            <a:srgbClr val="000000"/>
                          </a:solidFill>
                          <a:effectLst/>
                          <a:latin typeface="Times New Roman" pitchFamily="18" charset="0"/>
                          <a:cs typeface="Times New Roman" pitchFamily="18" charset="0"/>
                        </a:rPr>
                        <a:t>0.6833 to 1.7205</a:t>
                      </a:r>
                      <a:endParaRPr kumimoji="0" lang="en-US" sz="12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i="0" u="none" strike="noStrike" cap="none" normalizeH="0" baseline="0" dirty="0" smtClean="0">
                          <a:ln>
                            <a:noFill/>
                          </a:ln>
                          <a:solidFill>
                            <a:srgbClr val="000000"/>
                          </a:solidFill>
                          <a:effectLst/>
                          <a:latin typeface="Times New Roman" pitchFamily="18" charset="0"/>
                          <a:cs typeface="Times New Roman" pitchFamily="18" charset="0"/>
                        </a:rPr>
                        <a:t>-</a:t>
                      </a:r>
                    </a:p>
                  </a:txBody>
                  <a:tcPr marL="19050" marR="1905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0000"/>
                        <a:lumOff val="80000"/>
                      </a:schemeClr>
                    </a:solidFill>
                  </a:tcPr>
                </a:tc>
              </a:tr>
            </a:tbl>
          </a:graphicData>
        </a:graphic>
      </p:graphicFrame>
      <p:sp>
        <p:nvSpPr>
          <p:cNvPr id="3" name="Rectangle 2"/>
          <p:cNvSpPr txBox="1">
            <a:spLocks noChangeArrowheads="1"/>
          </p:cNvSpPr>
          <p:nvPr/>
        </p:nvSpPr>
        <p:spPr>
          <a:xfrm>
            <a:off x="209264" y="1752600"/>
            <a:ext cx="8839200" cy="762000"/>
          </a:xfrm>
          <a:prstGeom prst="rect">
            <a:avLst/>
          </a:prstGeom>
          <a:solidFill>
            <a:schemeClr val="accent2">
              <a:lumMod val="50000"/>
            </a:schemeClr>
          </a:solidFill>
          <a:ln w="28575">
            <a:noFill/>
          </a:ln>
        </p:spPr>
        <p:style>
          <a:lnRef idx="1">
            <a:schemeClr val="accent4"/>
          </a:lnRef>
          <a:fillRef idx="2">
            <a:schemeClr val="accent4"/>
          </a:fillRef>
          <a:effectRef idx="1">
            <a:schemeClr val="accent4"/>
          </a:effectRef>
          <a:fontRef idx="minor">
            <a:schemeClr val="dk1"/>
          </a:fontRef>
        </p:style>
        <p:txBody>
          <a:bodyPr anchor="ctr">
            <a:normAutofit/>
          </a:bodyPr>
          <a:lstStyle/>
          <a:p>
            <a:pPr algn="ctr" fontAlgn="auto">
              <a:spcAft>
                <a:spcPts val="0"/>
              </a:spcAft>
              <a:defRPr/>
            </a:pPr>
            <a:r>
              <a:rPr lang="en-US" sz="1600" b="1" dirty="0">
                <a:solidFill>
                  <a:schemeClr val="bg1"/>
                </a:solidFill>
                <a:latin typeface="Times New Roman" pitchFamily="18" charset="0"/>
                <a:cs typeface="Times New Roman" pitchFamily="18" charset="0"/>
              </a:rPr>
              <a:t>Allele and Genotypes frequencies of </a:t>
            </a:r>
            <a:r>
              <a:rPr lang="en-US" sz="1600" b="1" i="1" dirty="0">
                <a:solidFill>
                  <a:schemeClr val="bg1"/>
                </a:solidFill>
                <a:latin typeface="Times New Roman" pitchFamily="18" charset="0"/>
                <a:cs typeface="Times New Roman" pitchFamily="18" charset="0"/>
              </a:rPr>
              <a:t>MTHFR</a:t>
            </a:r>
            <a:r>
              <a:rPr lang="en-US" sz="1600" b="1" dirty="0">
                <a:solidFill>
                  <a:schemeClr val="bg1"/>
                </a:solidFill>
                <a:latin typeface="Times New Roman" pitchFamily="18" charset="0"/>
                <a:cs typeface="Times New Roman" pitchFamily="18" charset="0"/>
              </a:rPr>
              <a:t> A1298C mutation in idiopathic infertile patients and fertile male controls</a:t>
            </a:r>
          </a:p>
        </p:txBody>
      </p:sp>
      <p:sp>
        <p:nvSpPr>
          <p:cNvPr id="4" name="TextBox 5"/>
          <p:cNvSpPr txBox="1">
            <a:spLocks noChangeArrowheads="1"/>
          </p:cNvSpPr>
          <p:nvPr/>
        </p:nvSpPr>
        <p:spPr bwMode="auto">
          <a:xfrm>
            <a:off x="228600" y="5105400"/>
            <a:ext cx="8686800" cy="1077218"/>
          </a:xfrm>
          <a:prstGeom prst="rect">
            <a:avLst/>
          </a:prstGeom>
          <a:solidFill>
            <a:schemeClr val="bg1"/>
          </a:solidFill>
          <a:ln w="9525">
            <a:solidFill>
              <a:schemeClr val="tx1"/>
            </a:solidFill>
            <a:miter lim="800000"/>
            <a:headEnd/>
            <a:tailEnd/>
          </a:ln>
        </p:spPr>
        <p:txBody>
          <a:bodyPr wrap="square">
            <a:spAutoFit/>
          </a:bodyPr>
          <a:lstStyle/>
          <a:p>
            <a:pPr algn="just">
              <a:buClr>
                <a:schemeClr val="tx1"/>
              </a:buClr>
            </a:pPr>
            <a:r>
              <a:rPr lang="en-US" sz="1600" b="1" dirty="0">
                <a:latin typeface="Times New Roman" pitchFamily="18" charset="0"/>
                <a:cs typeface="Times New Roman" pitchFamily="18" charset="0"/>
              </a:rPr>
              <a:t>An association of </a:t>
            </a:r>
            <a:r>
              <a:rPr lang="en-US" sz="1600" b="1" dirty="0" smtClean="0">
                <a:latin typeface="Times New Roman" pitchFamily="18" charset="0"/>
                <a:cs typeface="Times New Roman" pitchFamily="18" charset="0"/>
              </a:rPr>
              <a:t>1298C </a:t>
            </a:r>
            <a:r>
              <a:rPr lang="en-US" sz="1600" b="1" dirty="0">
                <a:latin typeface="Times New Roman" pitchFamily="18" charset="0"/>
                <a:cs typeface="Times New Roman" pitchFamily="18" charset="0"/>
              </a:rPr>
              <a:t>allele with </a:t>
            </a:r>
            <a:r>
              <a:rPr lang="en-US" sz="1600" b="1" dirty="0" smtClean="0">
                <a:latin typeface="Times New Roman" pitchFamily="18" charset="0"/>
                <a:cs typeface="Times New Roman" pitchFamily="18" charset="0"/>
              </a:rPr>
              <a:t>infertility in homozygous </a:t>
            </a:r>
            <a:r>
              <a:rPr lang="en-US" sz="1600" b="1" dirty="0">
                <a:latin typeface="Times New Roman" pitchFamily="18" charset="0"/>
                <a:cs typeface="Times New Roman" pitchFamily="18" charset="0"/>
              </a:rPr>
              <a:t>conditions.</a:t>
            </a:r>
          </a:p>
          <a:p>
            <a:pPr algn="just">
              <a:buClr>
                <a:srgbClr val="00B050"/>
              </a:buClr>
            </a:pPr>
            <a:endParaRPr lang="en-US" sz="1600" b="1" dirty="0">
              <a:latin typeface="Times New Roman" pitchFamily="18" charset="0"/>
              <a:cs typeface="Times New Roman" pitchFamily="18" charset="0"/>
            </a:endParaRPr>
          </a:p>
          <a:p>
            <a:pPr algn="just">
              <a:buClr>
                <a:schemeClr val="tx1"/>
              </a:buClr>
            </a:pPr>
            <a:r>
              <a:rPr lang="en-US" sz="1600" b="1" dirty="0">
                <a:latin typeface="Times New Roman" pitchFamily="18" charset="0"/>
                <a:cs typeface="Times New Roman" pitchFamily="18" charset="0"/>
              </a:rPr>
              <a:t>The </a:t>
            </a:r>
            <a:r>
              <a:rPr lang="en-US" sz="1600" b="1" i="1" dirty="0">
                <a:latin typeface="Times New Roman" pitchFamily="18" charset="0"/>
                <a:cs typeface="Times New Roman" pitchFamily="18" charset="0"/>
              </a:rPr>
              <a:t>MTHFR</a:t>
            </a:r>
            <a:r>
              <a:rPr lang="en-US" sz="1600" b="1" dirty="0">
                <a:latin typeface="Times New Roman" pitchFamily="18" charset="0"/>
                <a:cs typeface="Times New Roman" pitchFamily="18" charset="0"/>
              </a:rPr>
              <a:t> 1298CC genotype is an additional genetic risk factor for idiopathic male infertility in an Indian population.</a:t>
            </a:r>
          </a:p>
        </p:txBody>
      </p:sp>
      <p:sp>
        <p:nvSpPr>
          <p:cNvPr id="5" name="TextBox 4"/>
          <p:cNvSpPr txBox="1"/>
          <p:nvPr/>
        </p:nvSpPr>
        <p:spPr>
          <a:xfrm>
            <a:off x="228600" y="152400"/>
            <a:ext cx="2906886" cy="369332"/>
          </a:xfrm>
          <a:prstGeom prst="rect">
            <a:avLst/>
          </a:prstGeom>
          <a:noFill/>
          <a:ln>
            <a:solidFill>
              <a:schemeClr val="accent4">
                <a:lumMod val="50000"/>
              </a:schemeClr>
            </a:solidFill>
          </a:ln>
        </p:spPr>
        <p:txBody>
          <a:bodyPr wrap="none" rtlCol="0">
            <a:spAutoFit/>
          </a:bodyPr>
          <a:lstStyle/>
          <a:p>
            <a:r>
              <a:rPr lang="en-US" dirty="0" smtClean="0"/>
              <a:t>Folate metabolism pathway</a:t>
            </a:r>
            <a:endParaRPr lang="en-US" dirty="0"/>
          </a:p>
        </p:txBody>
      </p:sp>
      <p:sp>
        <p:nvSpPr>
          <p:cNvPr id="6" name="TextBox 5"/>
          <p:cNvSpPr txBox="1"/>
          <p:nvPr/>
        </p:nvSpPr>
        <p:spPr>
          <a:xfrm>
            <a:off x="228600" y="609600"/>
            <a:ext cx="8610600" cy="954107"/>
          </a:xfrm>
          <a:prstGeom prst="rect">
            <a:avLst/>
          </a:prstGeom>
          <a:solidFill>
            <a:schemeClr val="accent3">
              <a:lumMod val="20000"/>
              <a:lumOff val="80000"/>
            </a:schemeClr>
          </a:solidFill>
        </p:spPr>
        <p:txBody>
          <a:bodyPr wrap="square" rtlCol="0">
            <a:spAutoFit/>
          </a:bodyPr>
          <a:lstStyle/>
          <a:p>
            <a:pPr algn="just"/>
            <a:r>
              <a:rPr lang="en-US" sz="1400" b="1" dirty="0" smtClean="0"/>
              <a:t>Methylenetetrahydrofolate reductase (MTHFR) is a candidate gene of the folate and homocysteine metabolic pathway and catalyses methylation of 5, 10 methylenetetrahydrofolate, which contributes to the methyl group in the conversion of homocysteine to methionine. DNA methylation plays an important role in the regulation of spermatogenesis</a:t>
            </a:r>
            <a:endParaRPr lang="en-US" sz="12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0208" y="1752600"/>
            <a:ext cx="8839200" cy="1816100"/>
          </a:xfrm>
          <a:prstGeom prst="rect">
            <a:avLst/>
          </a:prstGeom>
          <a:solidFill>
            <a:schemeClr val="bg1">
              <a:lumMod val="95000"/>
            </a:schemeClr>
          </a:solidFill>
          <a:ln>
            <a:solidFill>
              <a:schemeClr val="tx1"/>
            </a:solidFill>
          </a:ln>
        </p:spPr>
        <p:txBody>
          <a:bodyPr>
            <a:spAutoFit/>
          </a:bodyPr>
          <a:lstStyle/>
          <a:p>
            <a:pPr algn="just">
              <a:buFont typeface="Wingdings" pitchFamily="2" charset="2"/>
              <a:buChar char="Ø"/>
              <a:defRPr/>
            </a:pPr>
            <a:r>
              <a:rPr lang="en-US" sz="1600" b="1" dirty="0">
                <a:latin typeface="Times New Roman" pitchFamily="18" charset="0"/>
                <a:cs typeface="Times New Roman" pitchFamily="18" charset="0"/>
              </a:rPr>
              <a:t> Apoptosis of testicular germ cells is critical for spermatogenesis and maintains the homeostasis within the testis. A balance between growth and loss of the cells is maintained during spermatogenesis. </a:t>
            </a:r>
          </a:p>
          <a:p>
            <a:pPr algn="just">
              <a:buFont typeface="Wingdings" pitchFamily="2" charset="2"/>
              <a:buChar char="Ø"/>
              <a:defRPr/>
            </a:pPr>
            <a:r>
              <a:rPr lang="en-US" sz="1600" b="1" dirty="0">
                <a:latin typeface="Times New Roman" pitchFamily="18" charset="0"/>
                <a:cs typeface="Times New Roman" pitchFamily="18" charset="0"/>
              </a:rPr>
              <a:t> The spermatogonial apoptosis plays a major role in maintaining spermatocyte density as well as in the safeguard of Sertoli cells and fit the seminiferous tubule shape. </a:t>
            </a:r>
          </a:p>
          <a:p>
            <a:pPr algn="just">
              <a:buFont typeface="Wingdings" pitchFamily="2" charset="2"/>
              <a:buChar char="Ø"/>
              <a:defRPr/>
            </a:pPr>
            <a:r>
              <a:rPr lang="en-US" sz="1600" b="1" dirty="0">
                <a:latin typeface="Times New Roman" pitchFamily="18" charset="0"/>
                <a:cs typeface="Times New Roman" pitchFamily="18" charset="0"/>
              </a:rPr>
              <a:t> It also helps in eliminating defective germ cells and thus in maintaining normal spermatogenesis. FAS system has been implicated to be key regulator of spermatogenesis.</a:t>
            </a:r>
            <a:endParaRPr lang="en-US" b="1" dirty="0">
              <a:latin typeface="Times New Roman" pitchFamily="18" charset="0"/>
              <a:cs typeface="Times New Roman" pitchFamily="18" charset="0"/>
            </a:endParaRPr>
          </a:p>
        </p:txBody>
      </p:sp>
      <p:graphicFrame>
        <p:nvGraphicFramePr>
          <p:cNvPr id="5" name="Table 4"/>
          <p:cNvGraphicFramePr>
            <a:graphicFrameLocks noGrp="1"/>
          </p:cNvGraphicFramePr>
          <p:nvPr/>
        </p:nvGraphicFramePr>
        <p:xfrm>
          <a:off x="236561" y="3733800"/>
          <a:ext cx="8839199" cy="1796987"/>
        </p:xfrm>
        <a:graphic>
          <a:graphicData uri="http://schemas.openxmlformats.org/drawingml/2006/table">
            <a:tbl>
              <a:tblPr>
                <a:tableStyleId>{0505E3EF-67EA-436B-97B2-0124C06EBD24}</a:tableStyleId>
              </a:tblPr>
              <a:tblGrid>
                <a:gridCol w="1797050"/>
                <a:gridCol w="1403350"/>
                <a:gridCol w="1524000"/>
                <a:gridCol w="1417638"/>
                <a:gridCol w="1798636"/>
                <a:gridCol w="898525"/>
              </a:tblGrid>
              <a:tr h="19812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dirty="0" smtClean="0">
                          <a:ln>
                            <a:noFill/>
                          </a:ln>
                          <a:effectLst/>
                        </a:rPr>
                        <a:t>Polymorphism </a:t>
                      </a:r>
                      <a:endParaRPr kumimoji="0" lang="en-US" sz="1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dirty="0" smtClean="0">
                          <a:ln>
                            <a:noFill/>
                          </a:ln>
                          <a:effectLst/>
                        </a:rPr>
                        <a:t>Case (n=204)</a:t>
                      </a:r>
                      <a:endParaRPr kumimoji="0" lang="en-US" sz="1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dirty="0" smtClean="0">
                          <a:ln>
                            <a:noFill/>
                          </a:ln>
                          <a:effectLst/>
                        </a:rPr>
                        <a:t>Control (n=217)</a:t>
                      </a:r>
                      <a:endParaRPr kumimoji="0" lang="en-US" sz="1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dirty="0" smtClean="0">
                          <a:ln>
                            <a:noFill/>
                          </a:ln>
                          <a:effectLst/>
                        </a:rPr>
                        <a:t>OR</a:t>
                      </a:r>
                      <a:endParaRPr kumimoji="0" lang="en-US" sz="12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dirty="0" smtClean="0">
                          <a:ln>
                            <a:noFill/>
                          </a:ln>
                          <a:effectLst/>
                        </a:rPr>
                        <a:t>95%CI</a:t>
                      </a:r>
                      <a:endParaRPr kumimoji="0" lang="en-US" sz="12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dirty="0" smtClean="0">
                          <a:ln>
                            <a:noFill/>
                          </a:ln>
                          <a:effectLst/>
                        </a:rPr>
                        <a:t>p-value</a:t>
                      </a:r>
                      <a:endParaRPr kumimoji="0" lang="en-US" sz="12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anchor="ctr" horzOverflow="overflow"/>
                </a:tc>
              </a:tr>
              <a:tr h="1981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N" sz="1200" u="none" strike="noStrike" cap="none" normalizeH="0" baseline="0" smtClean="0">
                          <a:ln>
                            <a:noFill/>
                          </a:ln>
                          <a:effectLst/>
                        </a:rPr>
                        <a:t>FAS 670 A&gt;G</a:t>
                      </a: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r>
              <a:tr h="19812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smtClean="0">
                          <a:ln>
                            <a:noFill/>
                          </a:ln>
                          <a:effectLst/>
                        </a:rPr>
                        <a:t>A</a:t>
                      </a: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u="none" strike="noStrike" cap="none" normalizeH="0" baseline="0" dirty="0" smtClean="0">
                          <a:ln>
                            <a:noFill/>
                          </a:ln>
                          <a:effectLst/>
                        </a:rPr>
                        <a:t>263 (64.5%)</a:t>
                      </a: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u="none" strike="noStrike" cap="none" normalizeH="0" baseline="0" dirty="0" smtClean="0">
                          <a:ln>
                            <a:noFill/>
                          </a:ln>
                          <a:effectLst/>
                        </a:rPr>
                        <a:t>252 (58.5%)</a:t>
                      </a: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rowSpan="2">
                  <a:txBody>
                    <a:bodyPr/>
                    <a:lstStyle/>
                    <a:p>
                      <a:pPr algn="ctr">
                        <a:lnSpc>
                          <a:spcPct val="100000"/>
                        </a:lnSpc>
                      </a:pPr>
                      <a:endParaRPr lang="en-IN" sz="1100" dirty="0" smtClean="0"/>
                    </a:p>
                    <a:p>
                      <a:pPr algn="ctr">
                        <a:lnSpc>
                          <a:spcPct val="100000"/>
                        </a:lnSpc>
                      </a:pPr>
                      <a:r>
                        <a:rPr lang="en-IN" sz="1100" dirty="0" smtClean="0"/>
                        <a:t>0.76</a:t>
                      </a:r>
                    </a:p>
                    <a:p>
                      <a:pPr algn="ctr">
                        <a:lnSpc>
                          <a:spcPct val="100000"/>
                        </a:lnSpc>
                      </a:pPr>
                      <a:r>
                        <a:rPr lang="en-IN" sz="1100" dirty="0" smtClean="0"/>
                        <a:t>(0.5792 to 1.0082)</a:t>
                      </a:r>
                      <a:endParaRPr lang="en-IN" sz="1100" b="1" dirty="0">
                        <a:solidFill>
                          <a:schemeClr val="tx1"/>
                        </a:solidFill>
                        <a:latin typeface="Times New Roman" pitchFamily="18" charset="0"/>
                        <a:cs typeface="Times New Roman" pitchFamily="18" charset="0"/>
                      </a:endParaRPr>
                    </a:p>
                  </a:txBody>
                  <a:tcPr marL="68580" marR="68580" marT="0" marB="0" anchor="ctr"/>
                </a:tc>
                <a:tc rowSpan="2">
                  <a:txBody>
                    <a:bodyPr/>
                    <a:lstStyle/>
                    <a:p>
                      <a:pPr algn="ctr">
                        <a:lnSpc>
                          <a:spcPct val="100000"/>
                        </a:lnSpc>
                      </a:pPr>
                      <a:endParaRPr lang="en-IN" sz="1100" dirty="0" smtClean="0"/>
                    </a:p>
                    <a:p>
                      <a:pPr algn="ctr">
                        <a:lnSpc>
                          <a:spcPct val="100000"/>
                        </a:lnSpc>
                      </a:pPr>
                      <a:endParaRPr lang="en-IN" sz="1100" dirty="0" smtClean="0"/>
                    </a:p>
                    <a:p>
                      <a:pPr algn="ctr">
                        <a:lnSpc>
                          <a:spcPct val="100000"/>
                        </a:lnSpc>
                      </a:pPr>
                      <a:r>
                        <a:rPr lang="en-IN" sz="1100" dirty="0" smtClean="0"/>
                        <a:t>0.02*</a:t>
                      </a:r>
                      <a:endParaRPr lang="en-IN" sz="1100" b="1" dirty="0">
                        <a:solidFill>
                          <a:srgbClr val="FF0000"/>
                        </a:solidFill>
                        <a:latin typeface="Times New Roman" pitchFamily="18" charset="0"/>
                        <a:cs typeface="Times New Roman" pitchFamily="18" charset="0"/>
                      </a:endParaRPr>
                    </a:p>
                  </a:txBody>
                  <a:tcPr marL="68580" marR="68580" marT="0" marB="0" anchor="ctr"/>
                </a:tc>
                <a:tc rowSpan="2">
                  <a:txBody>
                    <a:bodyPr/>
                    <a:lstStyle/>
                    <a:p>
                      <a:pPr marL="0" marR="0" algn="ctr">
                        <a:lnSpc>
                          <a:spcPct val="100000"/>
                        </a:lnSpc>
                        <a:spcBef>
                          <a:spcPts val="0"/>
                        </a:spcBef>
                        <a:spcAft>
                          <a:spcPts val="1000"/>
                        </a:spcAft>
                      </a:pPr>
                      <a:endParaRPr lang="en-US" sz="1100" dirty="0" smtClean="0"/>
                    </a:p>
                    <a:p>
                      <a:pPr marL="0" marR="0" algn="ctr">
                        <a:lnSpc>
                          <a:spcPct val="100000"/>
                        </a:lnSpc>
                        <a:spcBef>
                          <a:spcPts val="0"/>
                        </a:spcBef>
                        <a:spcAft>
                          <a:spcPts val="1000"/>
                        </a:spcAft>
                      </a:pPr>
                      <a:r>
                        <a:rPr lang="en-US" sz="1100" dirty="0" smtClean="0"/>
                        <a:t>0.03</a:t>
                      </a:r>
                      <a:r>
                        <a:rPr lang="en-IN" sz="1100" dirty="0" smtClean="0"/>
                        <a:t>*</a:t>
                      </a:r>
                      <a:endParaRPr lang="en-US" sz="1100" b="1" dirty="0">
                        <a:solidFill>
                          <a:srgbClr val="FF0000"/>
                        </a:solidFill>
                        <a:latin typeface="Times New Roman" pitchFamily="18" charset="0"/>
                        <a:ea typeface="Times New Roman"/>
                        <a:cs typeface="Times New Roman" pitchFamily="18" charset="0"/>
                      </a:endParaRPr>
                    </a:p>
                  </a:txBody>
                  <a:tcPr marL="68580" marR="68580" marT="0" marB="0" anchor="ctr"/>
                </a:tc>
              </a:tr>
              <a:tr h="19812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smtClean="0">
                          <a:ln>
                            <a:noFill/>
                          </a:ln>
                          <a:effectLst/>
                        </a:rPr>
                        <a:t>G</a:t>
                      </a:r>
                      <a:endParaRPr kumimoji="0" lang="en-US" sz="12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u="none" strike="noStrike" cap="none" normalizeH="0" baseline="0" dirty="0" smtClean="0">
                          <a:ln>
                            <a:noFill/>
                          </a:ln>
                          <a:effectLst/>
                        </a:rPr>
                        <a:t>145 (35.5%)</a:t>
                      </a: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u="none" strike="noStrike" cap="none" normalizeH="0" baseline="0" dirty="0" smtClean="0">
                          <a:ln>
                            <a:noFill/>
                          </a:ln>
                          <a:effectLst/>
                        </a:rPr>
                        <a:t>182 (41.5%)</a:t>
                      </a: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vMerge="1">
                  <a:txBody>
                    <a:bodyPr/>
                    <a:lstStyle/>
                    <a:p>
                      <a:endParaRPr lang="en-IN"/>
                    </a:p>
                  </a:txBody>
                  <a:tcPr/>
                </a:tc>
                <a:tc vMerge="1">
                  <a:txBody>
                    <a:bodyPr/>
                    <a:lstStyle/>
                    <a:p>
                      <a:endParaRPr lang="en-IN"/>
                    </a:p>
                  </a:txBody>
                  <a:tcPr/>
                </a:tc>
                <a:tc vMerge="1">
                  <a:txBody>
                    <a:bodyPr/>
                    <a:lstStyle/>
                    <a:p>
                      <a:endParaRPr lang="en-US" dirty="0"/>
                    </a:p>
                  </a:txBody>
                  <a:tcPr/>
                </a:tc>
              </a:tr>
              <a:tr h="1981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N" sz="1200" u="none" strike="noStrike" cap="none" normalizeH="0" baseline="0" smtClean="0">
                          <a:ln>
                            <a:noFill/>
                          </a:ln>
                          <a:effectLst/>
                        </a:rPr>
                        <a:t>FAS 1377 G&gt;A</a:t>
                      </a: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rgbClr val="000000"/>
                        </a:solidFill>
                        <a:effectLst/>
                        <a:latin typeface="Times New Roman" pitchFamily="18" charset="0"/>
                        <a:cs typeface="Times New Roman" pitchFamily="18" charset="0"/>
                      </a:endParaRPr>
                    </a:p>
                  </a:txBody>
                  <a:tcPr horzOverflow="overflow"/>
                </a:tc>
              </a:tr>
              <a:tr h="19812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smtClean="0">
                          <a:ln>
                            <a:noFill/>
                          </a:ln>
                          <a:effectLst/>
                        </a:rPr>
                        <a:t>G</a:t>
                      </a:r>
                      <a:endParaRPr kumimoji="0" lang="en-US" sz="12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100" u="none" strike="noStrike" cap="none" normalizeH="0" baseline="0" dirty="0" smtClean="0">
                          <a:ln>
                            <a:noFill/>
                          </a:ln>
                          <a:effectLst/>
                        </a:rPr>
                        <a:t>213 (52.2%)</a:t>
                      </a: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100" u="none" strike="noStrike" cap="none" normalizeH="0" baseline="0" dirty="0" smtClean="0">
                          <a:ln>
                            <a:noFill/>
                          </a:ln>
                          <a:effectLst/>
                        </a:rPr>
                        <a:t>229 (53.8%)</a:t>
                      </a: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rowSpan="2">
                  <a:txBody>
                    <a:bodyPr/>
                    <a:lstStyle/>
                    <a:p>
                      <a:pPr marL="0" marR="0" algn="ctr">
                        <a:lnSpc>
                          <a:spcPct val="115000"/>
                        </a:lnSpc>
                        <a:spcBef>
                          <a:spcPts val="0"/>
                        </a:spcBef>
                        <a:spcAft>
                          <a:spcPts val="1000"/>
                        </a:spcAft>
                      </a:pPr>
                      <a:r>
                        <a:rPr lang="en-US" sz="1100" dirty="0" smtClean="0"/>
                        <a:t>1.02</a:t>
                      </a:r>
                    </a:p>
                    <a:p>
                      <a:pPr marL="0" marR="0" algn="ctr">
                        <a:lnSpc>
                          <a:spcPct val="115000"/>
                        </a:lnSpc>
                        <a:spcBef>
                          <a:spcPts val="0"/>
                        </a:spcBef>
                        <a:spcAft>
                          <a:spcPts val="1000"/>
                        </a:spcAft>
                      </a:pPr>
                      <a:r>
                        <a:rPr lang="en-US" sz="1100" dirty="0" smtClean="0"/>
                        <a:t>(0.784 to 1.3471)</a:t>
                      </a:r>
                      <a:endParaRPr lang="en-US" sz="1100" b="1" dirty="0">
                        <a:solidFill>
                          <a:schemeClr val="tx1"/>
                        </a:solidFill>
                        <a:latin typeface="Times New Roman" pitchFamily="18" charset="0"/>
                        <a:ea typeface="Times New Roman"/>
                        <a:cs typeface="Times New Roman" pitchFamily="18" charset="0"/>
                      </a:endParaRPr>
                    </a:p>
                  </a:txBody>
                  <a:tcPr marL="68580" marR="68580" marT="0" marB="0" anchor="ctr"/>
                </a:tc>
                <a:tc rowSpan="2">
                  <a:txBody>
                    <a:bodyPr/>
                    <a:lstStyle/>
                    <a:p>
                      <a:pPr algn="ctr"/>
                      <a:endParaRPr lang="en-IN" sz="1100" dirty="0" smtClean="0"/>
                    </a:p>
                    <a:p>
                      <a:pPr algn="ctr"/>
                      <a:r>
                        <a:rPr lang="en-IN" sz="1100" dirty="0" smtClean="0"/>
                        <a:t>0.87</a:t>
                      </a:r>
                      <a:endParaRPr lang="en-IN" sz="1100" b="1" dirty="0">
                        <a:solidFill>
                          <a:schemeClr val="tx1"/>
                        </a:solidFill>
                        <a:latin typeface="Times New Roman" pitchFamily="18" charset="0"/>
                        <a:cs typeface="Times New Roman" pitchFamily="18" charset="0"/>
                      </a:endParaRPr>
                    </a:p>
                  </a:txBody>
                  <a:tcPr marL="68580" marR="68580" marT="0" marB="0" anchor="ctr"/>
                </a:tc>
                <a:tc rowSpan="2">
                  <a:txBody>
                    <a:bodyPr/>
                    <a:lstStyle/>
                    <a:p>
                      <a:pPr marL="0" marR="0" algn="ctr">
                        <a:lnSpc>
                          <a:spcPct val="115000"/>
                        </a:lnSpc>
                        <a:spcBef>
                          <a:spcPts val="0"/>
                        </a:spcBef>
                        <a:spcAft>
                          <a:spcPts val="1000"/>
                        </a:spcAft>
                      </a:pPr>
                      <a:r>
                        <a:rPr lang="en-US" sz="1100" dirty="0" smtClean="0"/>
                        <a:t>0.92</a:t>
                      </a:r>
                      <a:endParaRPr lang="en-US" sz="1100" b="1" dirty="0">
                        <a:solidFill>
                          <a:schemeClr val="tx1"/>
                        </a:solidFill>
                        <a:latin typeface="Times New Roman" pitchFamily="18" charset="0"/>
                        <a:ea typeface="Times New Roman"/>
                        <a:cs typeface="Times New Roman" pitchFamily="18" charset="0"/>
                      </a:endParaRPr>
                    </a:p>
                  </a:txBody>
                  <a:tcPr marL="68580" marR="68580" marT="0" marB="0" anchor="ctr"/>
                </a:tc>
              </a:tr>
              <a:tr h="19812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u="none" strike="noStrike" cap="none" normalizeH="0" baseline="0" smtClean="0">
                          <a:ln>
                            <a:noFill/>
                          </a:ln>
                          <a:effectLst/>
                        </a:rPr>
                        <a:t>A</a:t>
                      </a:r>
                      <a:endParaRPr kumimoji="0" lang="en-US" sz="12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100" u="none" strike="noStrike" cap="none" normalizeH="0" baseline="0" dirty="0" smtClean="0">
                          <a:ln>
                            <a:noFill/>
                          </a:ln>
                          <a:effectLst/>
                        </a:rPr>
                        <a:t>195 (47.8%)</a:t>
                      </a: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100" u="none" strike="noStrike" cap="none" normalizeH="0" baseline="0" dirty="0" smtClean="0">
                          <a:ln>
                            <a:noFill/>
                          </a:ln>
                          <a:effectLst/>
                        </a:rPr>
                        <a:t>205 (46.2%)</a:t>
                      </a:r>
                      <a:endParaRPr kumimoji="0" lang="en-US"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vMerge="1">
                  <a:txBody>
                    <a:bodyPr/>
                    <a:lstStyle/>
                    <a:p>
                      <a:endParaRPr lang="en-IN"/>
                    </a:p>
                  </a:txBody>
                  <a:tcPr/>
                </a:tc>
                <a:tc vMerge="1">
                  <a:txBody>
                    <a:bodyPr/>
                    <a:lstStyle/>
                    <a:p>
                      <a:endParaRPr lang="en-IN"/>
                    </a:p>
                  </a:txBody>
                  <a:tcPr/>
                </a:tc>
                <a:tc vMerge="1">
                  <a:txBody>
                    <a:bodyPr/>
                    <a:lstStyle/>
                    <a:p>
                      <a:endParaRPr lang="en-US" dirty="0"/>
                    </a:p>
                  </a:txBody>
                  <a:tcPr/>
                </a:tc>
              </a:tr>
            </a:tbl>
          </a:graphicData>
        </a:graphic>
      </p:graphicFrame>
      <p:sp>
        <p:nvSpPr>
          <p:cNvPr id="7" name="TextBox 6"/>
          <p:cNvSpPr txBox="1"/>
          <p:nvPr/>
        </p:nvSpPr>
        <p:spPr>
          <a:xfrm>
            <a:off x="2286000" y="1066800"/>
            <a:ext cx="4114800" cy="369332"/>
          </a:xfrm>
          <a:prstGeom prst="rect">
            <a:avLst/>
          </a:prstGeom>
          <a:noFill/>
          <a:ln>
            <a:solidFill>
              <a:schemeClr val="accent3">
                <a:lumMod val="60000"/>
                <a:lumOff val="40000"/>
              </a:schemeClr>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US" dirty="0">
                <a:solidFill>
                  <a:schemeClr val="tx1"/>
                </a:solidFill>
              </a:rPr>
              <a:t>APOPTOSIS PATHWAY</a:t>
            </a:r>
          </a:p>
        </p:txBody>
      </p:sp>
      <p:sp>
        <p:nvSpPr>
          <p:cNvPr id="8" name="TextBox 7"/>
          <p:cNvSpPr txBox="1"/>
          <p:nvPr/>
        </p:nvSpPr>
        <p:spPr>
          <a:xfrm>
            <a:off x="76200" y="5867400"/>
            <a:ext cx="8991600" cy="830263"/>
          </a:xfrm>
          <a:prstGeom prst="rect">
            <a:avLst/>
          </a:prstGeom>
          <a:solidFill>
            <a:schemeClr val="accent3">
              <a:lumMod val="20000"/>
              <a:lumOff val="80000"/>
            </a:schemeClr>
          </a:solidFill>
          <a:ln>
            <a:noFill/>
          </a:ln>
        </p:spPr>
        <p:style>
          <a:lnRef idx="3">
            <a:schemeClr val="lt1"/>
          </a:lnRef>
          <a:fillRef idx="1">
            <a:schemeClr val="dk1"/>
          </a:fillRef>
          <a:effectRef idx="1">
            <a:schemeClr val="dk1"/>
          </a:effectRef>
          <a:fontRef idx="minor">
            <a:schemeClr val="lt1"/>
          </a:fontRef>
        </p:style>
        <p:txBody>
          <a:bodyPr>
            <a:spAutoFit/>
          </a:bodyPr>
          <a:lstStyle/>
          <a:p>
            <a:pPr algn="just">
              <a:buClr>
                <a:srgbClr val="FF0000"/>
              </a:buClr>
              <a:defRPr/>
            </a:pPr>
            <a:r>
              <a:rPr lang="en-US" sz="1600" b="1" dirty="0" smtClean="0">
                <a:solidFill>
                  <a:schemeClr val="tx1"/>
                </a:solidFill>
                <a:latin typeface="Times New Roman" pitchFamily="18" charset="0"/>
                <a:cs typeface="Times New Roman" pitchFamily="18" charset="0"/>
              </a:rPr>
              <a:t>The </a:t>
            </a:r>
            <a:r>
              <a:rPr lang="en-US" sz="1600" b="1" dirty="0">
                <a:solidFill>
                  <a:schemeClr val="tx1"/>
                </a:solidFill>
                <a:latin typeface="Times New Roman" pitchFamily="18" charset="0"/>
                <a:cs typeface="Times New Roman" pitchFamily="18" charset="0"/>
              </a:rPr>
              <a:t>study showed statistically significant protective association of FAS 670 A/G with human male infertility. Allele and genotype did not differ significantly between patients and controls for FAS-1377G/A.</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236560" y="1371600"/>
            <a:ext cx="8839200" cy="1200150"/>
          </a:xfrm>
          <a:prstGeom prst="rect">
            <a:avLst/>
          </a:prstGeom>
          <a:solidFill>
            <a:schemeClr val="accent3">
              <a:lumMod val="20000"/>
              <a:lumOff val="80000"/>
            </a:schemeClr>
          </a:solidFill>
          <a:ln>
            <a:noFill/>
          </a:ln>
          <a:effectLst>
            <a:outerShdw blurRad="50800" dist="38100" dir="5400000" algn="t" rotWithShape="0">
              <a:prstClr val="black">
                <a:alpha val="40000"/>
              </a:prstClr>
            </a:outerShdw>
          </a:effectLst>
        </p:spPr>
        <p:txBody>
          <a:bodyPr wrap="square">
            <a:spAutoFit/>
          </a:bodyPr>
          <a:lstStyle/>
          <a:p>
            <a:pPr algn="just">
              <a:defRPr/>
            </a:pPr>
            <a:r>
              <a:rPr lang="en-US" b="1" dirty="0" err="1">
                <a:latin typeface="Times New Roman" pitchFamily="18" charset="0"/>
                <a:cs typeface="Times New Roman" pitchFamily="18" charset="0"/>
              </a:rPr>
              <a:t>Fas</a:t>
            </a:r>
            <a:r>
              <a:rPr lang="en-US" b="1" dirty="0">
                <a:latin typeface="Times New Roman" pitchFamily="18" charset="0"/>
                <a:cs typeface="Times New Roman" pitchFamily="18" charset="0"/>
              </a:rPr>
              <a:t>/</a:t>
            </a:r>
            <a:r>
              <a:rPr lang="en-US" b="1" dirty="0" err="1">
                <a:latin typeface="Times New Roman" pitchFamily="18" charset="0"/>
                <a:cs typeface="Times New Roman" pitchFamily="18" charset="0"/>
              </a:rPr>
              <a:t>FasL</a:t>
            </a:r>
            <a:r>
              <a:rPr lang="en-US" b="1" dirty="0">
                <a:latin typeface="Times New Roman" pitchFamily="18" charset="0"/>
                <a:cs typeface="Times New Roman" pitchFamily="18" charset="0"/>
              </a:rPr>
              <a:t> expression in the human testis is developmentally regulated and it may be involved in quality control mechanism of the sperms. The FASLG –844 C&gt;T (rs763110) functional polymorphisms is located in the binding motif of transcription factors disrupt CAAT/enhancer-binding protein.</a:t>
            </a:r>
          </a:p>
        </p:txBody>
      </p:sp>
      <p:graphicFrame>
        <p:nvGraphicFramePr>
          <p:cNvPr id="4" name="Table 3"/>
          <p:cNvGraphicFramePr>
            <a:graphicFrameLocks noGrp="1"/>
          </p:cNvGraphicFramePr>
          <p:nvPr/>
        </p:nvGraphicFramePr>
        <p:xfrm>
          <a:off x="160359" y="2971800"/>
          <a:ext cx="8915401" cy="1485900"/>
        </p:xfrm>
        <a:graphic>
          <a:graphicData uri="http://schemas.openxmlformats.org/drawingml/2006/table">
            <a:tbl>
              <a:tblPr>
                <a:tableStyleId>{C4B1156A-380E-4F78-BDF5-A606A8083BF9}</a:tableStyleId>
              </a:tblPr>
              <a:tblGrid>
                <a:gridCol w="1690852"/>
                <a:gridCol w="1460281"/>
                <a:gridCol w="1613995"/>
                <a:gridCol w="1844565"/>
                <a:gridCol w="1152854"/>
                <a:gridCol w="1152854"/>
              </a:tblGrid>
              <a:tr h="371475">
                <a:tc>
                  <a:txBody>
                    <a:bodyPr/>
                    <a:lstStyle/>
                    <a:p>
                      <a:pPr marL="0" marR="0" lvl="0" indent="0" algn="ctr" defTabSz="914400" rtl="0" eaLnBrk="1" fontAlgn="base" latinLnBrk="0" hangingPunct="1">
                        <a:lnSpc>
                          <a:spcPct val="150000"/>
                        </a:lnSpc>
                        <a:spcBef>
                          <a:spcPts val="0"/>
                        </a:spcBef>
                        <a:spcAft>
                          <a:spcPts val="0"/>
                        </a:spcAft>
                        <a:buClrTx/>
                        <a:buSzTx/>
                        <a:buFontTx/>
                        <a:buNone/>
                        <a:tabLst/>
                      </a:pPr>
                      <a:r>
                        <a:rPr kumimoji="0" lang="en-US" sz="1600" b="1" u="none" strike="noStrike" cap="none" normalizeH="0" baseline="0" dirty="0" smtClean="0">
                          <a:ln>
                            <a:noFill/>
                          </a:ln>
                          <a:effectLst/>
                          <a:latin typeface="Times New Roman" pitchFamily="18" charset="0"/>
                          <a:cs typeface="Times New Roman" pitchFamily="18" charset="0"/>
                        </a:rPr>
                        <a:t>Polymorphism </a:t>
                      </a:r>
                      <a:endParaRPr kumimoji="0" lang="en-US" sz="16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endParaRPr>
                    </a:p>
                  </a:txBody>
                  <a:tcPr marL="68580" marR="68580" marT="0" marB="0"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50000"/>
                        </a:lnSpc>
                        <a:spcBef>
                          <a:spcPts val="0"/>
                        </a:spcBef>
                        <a:spcAft>
                          <a:spcPts val="0"/>
                        </a:spcAft>
                        <a:buClrTx/>
                        <a:buSzTx/>
                        <a:buFontTx/>
                        <a:buNone/>
                        <a:tabLst/>
                      </a:pPr>
                      <a:r>
                        <a:rPr kumimoji="0" lang="en-US" sz="1600" b="1" u="none" strike="noStrike" cap="none" normalizeH="0" baseline="0" dirty="0" smtClean="0">
                          <a:ln>
                            <a:noFill/>
                          </a:ln>
                          <a:effectLst/>
                          <a:latin typeface="Times New Roman" pitchFamily="18" charset="0"/>
                          <a:cs typeface="Times New Roman" pitchFamily="18" charset="0"/>
                        </a:rPr>
                        <a:t>Case (n=204)</a:t>
                      </a:r>
                      <a:endParaRPr kumimoji="0" lang="en-US" sz="16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endParaRPr>
                    </a:p>
                  </a:txBody>
                  <a:tcPr marL="68580" marR="68580" marT="0" marB="0"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50000"/>
                        </a:lnSpc>
                        <a:spcBef>
                          <a:spcPts val="0"/>
                        </a:spcBef>
                        <a:spcAft>
                          <a:spcPts val="0"/>
                        </a:spcAft>
                        <a:buClrTx/>
                        <a:buSzTx/>
                        <a:buFontTx/>
                        <a:buNone/>
                        <a:tabLst/>
                      </a:pPr>
                      <a:r>
                        <a:rPr kumimoji="0" lang="en-US" sz="1600" b="1" u="none" strike="noStrike" cap="none" normalizeH="0" baseline="0" dirty="0" smtClean="0">
                          <a:ln>
                            <a:noFill/>
                          </a:ln>
                          <a:effectLst/>
                          <a:latin typeface="Times New Roman" pitchFamily="18" charset="0"/>
                          <a:cs typeface="Times New Roman" pitchFamily="18" charset="0"/>
                        </a:rPr>
                        <a:t>Control (n=217)</a:t>
                      </a:r>
                      <a:endParaRPr kumimoji="0" lang="en-US" sz="16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endParaRPr>
                    </a:p>
                  </a:txBody>
                  <a:tcPr marL="68580" marR="68580" marT="0" marB="0"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50000"/>
                        </a:lnSpc>
                        <a:spcBef>
                          <a:spcPts val="0"/>
                        </a:spcBef>
                        <a:spcAft>
                          <a:spcPts val="0"/>
                        </a:spcAft>
                        <a:buClrTx/>
                        <a:buSzTx/>
                        <a:buFontTx/>
                        <a:buNone/>
                        <a:tabLst/>
                      </a:pPr>
                      <a:r>
                        <a:rPr kumimoji="0" lang="en-US" sz="1600" b="1" u="none" strike="noStrike" cap="none" normalizeH="0" baseline="0" dirty="0" smtClean="0">
                          <a:ln>
                            <a:noFill/>
                          </a:ln>
                          <a:effectLst/>
                          <a:latin typeface="Times New Roman" pitchFamily="18" charset="0"/>
                          <a:cs typeface="Times New Roman" pitchFamily="18" charset="0"/>
                        </a:rPr>
                        <a:t>OR</a:t>
                      </a:r>
                      <a:endParaRPr kumimoji="0" lang="en-US" sz="16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50000"/>
                        </a:lnSpc>
                        <a:spcBef>
                          <a:spcPts val="0"/>
                        </a:spcBef>
                        <a:spcAft>
                          <a:spcPts val="0"/>
                        </a:spcAft>
                        <a:buClrTx/>
                        <a:buSzTx/>
                        <a:buFontTx/>
                        <a:buNone/>
                        <a:tabLst/>
                      </a:pPr>
                      <a:r>
                        <a:rPr kumimoji="0" lang="en-US" sz="1600" b="1" u="none" strike="noStrike" cap="none" normalizeH="0" baseline="0" dirty="0" smtClean="0">
                          <a:ln>
                            <a:noFill/>
                          </a:ln>
                          <a:effectLst/>
                          <a:latin typeface="Times New Roman" pitchFamily="18" charset="0"/>
                          <a:cs typeface="Times New Roman" pitchFamily="18" charset="0"/>
                        </a:rPr>
                        <a:t>95%CI</a:t>
                      </a:r>
                      <a:endParaRPr kumimoji="0" lang="en-US" sz="16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anchor="ctr" horzOverflow="overflow">
                    <a:solidFill>
                      <a:schemeClr val="accent3">
                        <a:lumMod val="40000"/>
                        <a:lumOff val="60000"/>
                      </a:schemeClr>
                    </a:solidFill>
                  </a:tcPr>
                </a:tc>
                <a:tc>
                  <a:txBody>
                    <a:bodyPr/>
                    <a:lstStyle/>
                    <a:p>
                      <a:pPr marL="0" marR="0" lvl="0" indent="0" algn="ctr" defTabSz="914400" rtl="0" eaLnBrk="1" fontAlgn="base" latinLnBrk="0" hangingPunct="1">
                        <a:lnSpc>
                          <a:spcPct val="150000"/>
                        </a:lnSpc>
                        <a:spcBef>
                          <a:spcPts val="0"/>
                        </a:spcBef>
                        <a:spcAft>
                          <a:spcPts val="0"/>
                        </a:spcAft>
                        <a:buClrTx/>
                        <a:buSzTx/>
                        <a:buFontTx/>
                        <a:buNone/>
                        <a:tabLst/>
                      </a:pPr>
                      <a:r>
                        <a:rPr kumimoji="0" lang="en-US" sz="1600" b="1" u="none" strike="noStrike" cap="none" normalizeH="0" baseline="0" dirty="0" smtClean="0">
                          <a:ln>
                            <a:noFill/>
                          </a:ln>
                          <a:effectLst/>
                          <a:latin typeface="Times New Roman" pitchFamily="18" charset="0"/>
                          <a:cs typeface="Times New Roman" pitchFamily="18" charset="0"/>
                        </a:rPr>
                        <a:t>p-value</a:t>
                      </a:r>
                      <a:endParaRPr kumimoji="0" lang="en-US" sz="16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anchor="ctr" horzOverflow="overflow">
                    <a:solidFill>
                      <a:schemeClr val="accent3">
                        <a:lumMod val="40000"/>
                        <a:lumOff val="60000"/>
                      </a:schemeClr>
                    </a:solidFill>
                  </a:tcPr>
                </a:tc>
              </a:tr>
              <a:tr h="371475">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IN" sz="1600" b="1" i="1" u="none" strike="noStrike" cap="none" normalizeH="0" baseline="0" dirty="0" smtClean="0">
                          <a:ln>
                            <a:noFill/>
                          </a:ln>
                          <a:effectLst/>
                          <a:latin typeface="Times New Roman" pitchFamily="18" charset="0"/>
                          <a:cs typeface="Times New Roman" pitchFamily="18" charset="0"/>
                        </a:rPr>
                        <a:t>FASLG</a:t>
                      </a:r>
                      <a:r>
                        <a:rPr kumimoji="0" lang="en-IN" sz="1600" b="1" u="none" strike="noStrike" cap="none" normalizeH="0" baseline="0" dirty="0" smtClean="0">
                          <a:ln>
                            <a:noFill/>
                          </a:ln>
                          <a:effectLst/>
                          <a:latin typeface="Times New Roman" pitchFamily="18" charset="0"/>
                          <a:cs typeface="Times New Roman" pitchFamily="18" charset="0"/>
                        </a:rPr>
                        <a:t> 844 C&gt;T</a:t>
                      </a:r>
                      <a:endParaRPr kumimoji="0" lang="en-IN"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IN" sz="16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IN"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IN"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IN" sz="16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IN"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371475">
                <a:tc>
                  <a:txBody>
                    <a:bodyPr/>
                    <a:lstStyle/>
                    <a:p>
                      <a:pPr marL="0" marR="0" lvl="0" indent="0" algn="ctr" defTabSz="914400" rtl="0" eaLnBrk="1" fontAlgn="base" latinLnBrk="0" hangingPunct="1">
                        <a:lnSpc>
                          <a:spcPct val="150000"/>
                        </a:lnSpc>
                        <a:spcBef>
                          <a:spcPts val="0"/>
                        </a:spcBef>
                        <a:spcAft>
                          <a:spcPts val="0"/>
                        </a:spcAft>
                        <a:buClrTx/>
                        <a:buSzTx/>
                        <a:buFontTx/>
                        <a:buNone/>
                        <a:tabLst/>
                      </a:pPr>
                      <a:r>
                        <a:rPr kumimoji="0" lang="en-US" sz="1600" b="1" u="none" strike="noStrike" cap="none" normalizeH="0" baseline="0" dirty="0" smtClean="0">
                          <a:ln>
                            <a:noFill/>
                          </a:ln>
                          <a:effectLst/>
                          <a:latin typeface="Times New Roman" pitchFamily="18" charset="0"/>
                          <a:cs typeface="Times New Roman" pitchFamily="18" charset="0"/>
                        </a:rPr>
                        <a:t>T</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19050" marR="19050" marT="0" marB="0" horzOverflow="overflow"/>
                </a:tc>
                <a:tc>
                  <a:txBody>
                    <a:bodyPr/>
                    <a:lstStyle/>
                    <a:p>
                      <a:pPr marL="0" marR="0" algn="ctr">
                        <a:lnSpc>
                          <a:spcPct val="100000"/>
                        </a:lnSpc>
                        <a:spcBef>
                          <a:spcPts val="0"/>
                        </a:spcBef>
                        <a:spcAft>
                          <a:spcPts val="1000"/>
                        </a:spcAft>
                      </a:pPr>
                      <a:r>
                        <a:rPr lang="en-US" sz="1400" b="1" dirty="0" smtClean="0">
                          <a:solidFill>
                            <a:schemeClr val="tx1"/>
                          </a:solidFill>
                          <a:latin typeface="Times New Roman" pitchFamily="18" charset="0"/>
                          <a:ea typeface="Times New Roman"/>
                          <a:cs typeface="Times New Roman" pitchFamily="18" charset="0"/>
                        </a:rPr>
                        <a:t>264 (64.7%)</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00000"/>
                        </a:lnSpc>
                        <a:spcBef>
                          <a:spcPts val="0"/>
                        </a:spcBef>
                        <a:spcAft>
                          <a:spcPts val="1000"/>
                        </a:spcAft>
                      </a:pPr>
                      <a:r>
                        <a:rPr lang="en-US" sz="1400" b="1" dirty="0" smtClean="0">
                          <a:solidFill>
                            <a:schemeClr val="tx1"/>
                          </a:solidFill>
                          <a:latin typeface="Times New Roman" pitchFamily="18" charset="0"/>
                          <a:ea typeface="Times New Roman"/>
                          <a:cs typeface="Times New Roman" pitchFamily="18" charset="0"/>
                        </a:rPr>
                        <a:t>307 </a:t>
                      </a:r>
                      <a:r>
                        <a:rPr lang="en-US" sz="1400" b="1" dirty="0">
                          <a:solidFill>
                            <a:schemeClr val="tx1"/>
                          </a:solidFill>
                          <a:latin typeface="Times New Roman" pitchFamily="18" charset="0"/>
                          <a:ea typeface="Times New Roman"/>
                          <a:cs typeface="Times New Roman" pitchFamily="18" charset="0"/>
                        </a:rPr>
                        <a:t>(</a:t>
                      </a:r>
                      <a:r>
                        <a:rPr lang="en-US" sz="1400" b="1" dirty="0" smtClean="0">
                          <a:solidFill>
                            <a:schemeClr val="tx1"/>
                          </a:solidFill>
                          <a:latin typeface="Times New Roman" pitchFamily="18" charset="0"/>
                          <a:ea typeface="Times New Roman"/>
                          <a:cs typeface="Times New Roman" pitchFamily="18" charset="0"/>
                        </a:rPr>
                        <a:t>70.5%)</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c rowSpan="2">
                  <a:txBody>
                    <a:bodyPr/>
                    <a:lstStyle/>
                    <a:p>
                      <a:pPr marL="0" marR="0" algn="ctr">
                        <a:lnSpc>
                          <a:spcPct val="100000"/>
                        </a:lnSpc>
                        <a:spcBef>
                          <a:spcPts val="0"/>
                        </a:spcBef>
                        <a:spcAft>
                          <a:spcPts val="1000"/>
                        </a:spcAft>
                      </a:pPr>
                      <a:r>
                        <a:rPr lang="en-US" sz="1400" b="1" dirty="0" smtClean="0">
                          <a:solidFill>
                            <a:schemeClr val="tx1"/>
                          </a:solidFill>
                          <a:latin typeface="Times New Roman" pitchFamily="18" charset="0"/>
                          <a:ea typeface="Times New Roman"/>
                          <a:cs typeface="Times New Roman" pitchFamily="18" charset="0"/>
                        </a:rPr>
                        <a:t>0.87</a:t>
                      </a:r>
                    </a:p>
                    <a:p>
                      <a:pPr marL="0" marR="0" algn="ctr">
                        <a:lnSpc>
                          <a:spcPct val="100000"/>
                        </a:lnSpc>
                        <a:spcBef>
                          <a:spcPts val="0"/>
                        </a:spcBef>
                        <a:spcAft>
                          <a:spcPts val="1000"/>
                        </a:spcAft>
                      </a:pPr>
                      <a:r>
                        <a:rPr lang="en-US" sz="1400" b="1" dirty="0" smtClean="0">
                          <a:solidFill>
                            <a:schemeClr val="tx1"/>
                          </a:solidFill>
                          <a:latin typeface="Times New Roman" pitchFamily="18" charset="0"/>
                          <a:ea typeface="Times New Roman"/>
                          <a:cs typeface="Times New Roman" pitchFamily="18" charset="0"/>
                        </a:rPr>
                        <a:t>(0.6399 to 1.1902)</a:t>
                      </a:r>
                    </a:p>
                  </a:txBody>
                  <a:tcPr marL="68580" marR="68580" marT="0" marB="0" anchor="ctr"/>
                </a:tc>
                <a:tc rowSpan="2">
                  <a:txBody>
                    <a:bodyPr/>
                    <a:lstStyle/>
                    <a:p>
                      <a:pPr algn="ctr">
                        <a:lnSpc>
                          <a:spcPct val="100000"/>
                        </a:lnSpc>
                      </a:pPr>
                      <a:r>
                        <a:rPr lang="en-IN" sz="1400" b="1" dirty="0" smtClean="0">
                          <a:solidFill>
                            <a:schemeClr val="tx1"/>
                          </a:solidFill>
                          <a:latin typeface="Times New Roman" pitchFamily="18" charset="0"/>
                          <a:cs typeface="Times New Roman" pitchFamily="18" charset="0"/>
                        </a:rPr>
                        <a:t>0.38</a:t>
                      </a:r>
                      <a:endParaRPr lang="en-IN" sz="1400" b="1" dirty="0">
                        <a:solidFill>
                          <a:schemeClr val="tx1"/>
                        </a:solidFill>
                        <a:latin typeface="Times New Roman" pitchFamily="18" charset="0"/>
                        <a:cs typeface="Times New Roman" pitchFamily="18" charset="0"/>
                      </a:endParaRPr>
                    </a:p>
                  </a:txBody>
                  <a:tcPr marL="68580" marR="68580" marT="0" marB="0" anchor="ctr"/>
                </a:tc>
                <a:tc rowSpan="2">
                  <a:txBody>
                    <a:bodyPr/>
                    <a:lstStyle/>
                    <a:p>
                      <a:pPr marL="0" marR="0" algn="ctr">
                        <a:lnSpc>
                          <a:spcPct val="100000"/>
                        </a:lnSpc>
                        <a:spcBef>
                          <a:spcPts val="0"/>
                        </a:spcBef>
                        <a:spcAft>
                          <a:spcPts val="1000"/>
                        </a:spcAft>
                      </a:pPr>
                      <a:r>
                        <a:rPr lang="en-US" sz="1400" b="1" dirty="0" smtClean="0">
                          <a:solidFill>
                            <a:schemeClr val="tx1"/>
                          </a:solidFill>
                          <a:latin typeface="Times New Roman" pitchFamily="18" charset="0"/>
                          <a:ea typeface="Times New Roman"/>
                          <a:cs typeface="Times New Roman" pitchFamily="18" charset="0"/>
                        </a:rPr>
                        <a:t>0.43</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r>
              <a:tr h="371475">
                <a:tc>
                  <a:txBody>
                    <a:bodyPr/>
                    <a:lstStyle/>
                    <a:p>
                      <a:pPr marL="0" marR="0" lvl="0" indent="0" algn="ctr" defTabSz="914400" rtl="0" eaLnBrk="1" fontAlgn="base" latinLnBrk="0" hangingPunct="1">
                        <a:lnSpc>
                          <a:spcPct val="150000"/>
                        </a:lnSpc>
                        <a:spcBef>
                          <a:spcPts val="0"/>
                        </a:spcBef>
                        <a:spcAft>
                          <a:spcPts val="0"/>
                        </a:spcAft>
                        <a:buClrTx/>
                        <a:buSzTx/>
                        <a:buFontTx/>
                        <a:buNone/>
                        <a:tabLst/>
                      </a:pPr>
                      <a:r>
                        <a:rPr kumimoji="0" lang="en-US" sz="1600" b="1" u="none" strike="noStrike" cap="none" normalizeH="0" baseline="0" dirty="0" smtClean="0">
                          <a:ln>
                            <a:noFill/>
                          </a:ln>
                          <a:effectLst/>
                          <a:latin typeface="Times New Roman" pitchFamily="18" charset="0"/>
                          <a:cs typeface="Times New Roman" pitchFamily="18" charset="0"/>
                        </a:rPr>
                        <a:t>C</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19050" marR="19050" marT="0" marB="0" horzOverflow="overflow"/>
                </a:tc>
                <a:tc>
                  <a:txBody>
                    <a:bodyPr/>
                    <a:lstStyle/>
                    <a:p>
                      <a:pPr marL="0" marR="0" algn="ctr">
                        <a:lnSpc>
                          <a:spcPct val="100000"/>
                        </a:lnSpc>
                        <a:spcBef>
                          <a:spcPts val="0"/>
                        </a:spcBef>
                        <a:spcAft>
                          <a:spcPts val="1000"/>
                        </a:spcAft>
                      </a:pPr>
                      <a:r>
                        <a:rPr lang="en-US" sz="1400" b="1" dirty="0">
                          <a:solidFill>
                            <a:schemeClr val="tx1"/>
                          </a:solidFill>
                          <a:latin typeface="Times New Roman" pitchFamily="18" charset="0"/>
                          <a:ea typeface="Times New Roman"/>
                          <a:cs typeface="Times New Roman" pitchFamily="18" charset="0"/>
                        </a:rPr>
                        <a:t>96 (</a:t>
                      </a:r>
                      <a:r>
                        <a:rPr lang="en-US" sz="1400" b="1" dirty="0" smtClean="0">
                          <a:solidFill>
                            <a:schemeClr val="tx1"/>
                          </a:solidFill>
                          <a:latin typeface="Times New Roman" pitchFamily="18" charset="0"/>
                          <a:ea typeface="Times New Roman"/>
                          <a:cs typeface="Times New Roman" pitchFamily="18" charset="0"/>
                        </a:rPr>
                        <a:t>35.3%)</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00000"/>
                        </a:lnSpc>
                        <a:spcBef>
                          <a:spcPts val="0"/>
                        </a:spcBef>
                        <a:spcAft>
                          <a:spcPts val="1000"/>
                        </a:spcAft>
                      </a:pPr>
                      <a:r>
                        <a:rPr lang="en-US" sz="1400" b="1" dirty="0" smtClean="0">
                          <a:solidFill>
                            <a:schemeClr val="tx1"/>
                          </a:solidFill>
                          <a:latin typeface="Times New Roman" pitchFamily="18" charset="0"/>
                          <a:ea typeface="Times New Roman"/>
                          <a:cs typeface="Times New Roman" pitchFamily="18" charset="0"/>
                        </a:rPr>
                        <a:t>128 </a:t>
                      </a:r>
                      <a:r>
                        <a:rPr lang="en-US" sz="1400" b="1" dirty="0">
                          <a:solidFill>
                            <a:schemeClr val="tx1"/>
                          </a:solidFill>
                          <a:latin typeface="Times New Roman" pitchFamily="18" charset="0"/>
                          <a:ea typeface="Times New Roman"/>
                          <a:cs typeface="Times New Roman" pitchFamily="18" charset="0"/>
                        </a:rPr>
                        <a:t>(</a:t>
                      </a:r>
                      <a:r>
                        <a:rPr lang="en-US" sz="1400" b="1" dirty="0" smtClean="0">
                          <a:solidFill>
                            <a:schemeClr val="tx1"/>
                          </a:solidFill>
                          <a:latin typeface="Times New Roman" pitchFamily="18" charset="0"/>
                          <a:ea typeface="Times New Roman"/>
                          <a:cs typeface="Times New Roman" pitchFamily="18" charset="0"/>
                        </a:rPr>
                        <a:t>29.5%)</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c vMerge="1">
                  <a:txBody>
                    <a:bodyPr/>
                    <a:lstStyle/>
                    <a:p>
                      <a:endParaRPr lang="en-IN"/>
                    </a:p>
                  </a:txBody>
                  <a:tcPr/>
                </a:tc>
                <a:tc vMerge="1">
                  <a:txBody>
                    <a:bodyPr/>
                    <a:lstStyle/>
                    <a:p>
                      <a:endParaRPr lang="en-IN"/>
                    </a:p>
                  </a:txBody>
                  <a:tcPr/>
                </a:tc>
                <a:tc vMerge="1">
                  <a:txBody>
                    <a:bodyPr/>
                    <a:lstStyle/>
                    <a:p>
                      <a:endParaRPr lang="en-US"/>
                    </a:p>
                  </a:txBody>
                  <a:tcPr/>
                </a:tc>
              </a:tr>
            </a:tbl>
          </a:graphicData>
        </a:graphic>
      </p:graphicFrame>
      <p:sp>
        <p:nvSpPr>
          <p:cNvPr id="5" name="TextBox 4"/>
          <p:cNvSpPr txBox="1"/>
          <p:nvPr/>
        </p:nvSpPr>
        <p:spPr>
          <a:xfrm>
            <a:off x="222912" y="4876800"/>
            <a:ext cx="8839200" cy="1200329"/>
          </a:xfrm>
          <a:prstGeom prst="rect">
            <a:avLst/>
          </a:prstGeom>
          <a:noFill/>
          <a:ln>
            <a:solidFill>
              <a:schemeClr val="tx1"/>
            </a:solidFill>
          </a:ln>
        </p:spPr>
        <p:txBody>
          <a:bodyPr wrap="square">
            <a:spAutoFit/>
          </a:bodyPr>
          <a:lstStyle/>
          <a:p>
            <a:pPr algn="just">
              <a:defRPr/>
            </a:pPr>
            <a:r>
              <a:rPr lang="en-US" b="1" dirty="0">
                <a:latin typeface="Times New Roman" pitchFamily="18" charset="0"/>
                <a:cs typeface="Times New Roman" pitchFamily="18" charset="0"/>
              </a:rPr>
              <a:t>FASLG –844C&gt;T polymorphism, allele and genotype distribution did not differ significantly between patients and controls (OR: 1.03, 95% CI= 0.7638 to 1.3952, P=0.83). Thus SNP-844C&gt;T of the FASLG gene is not associated with male infertility risk in the analyzed patients. </a:t>
            </a:r>
          </a:p>
        </p:txBody>
      </p:sp>
      <p:sp>
        <p:nvSpPr>
          <p:cNvPr id="6" name="Rounded Rectangle 5"/>
          <p:cNvSpPr/>
          <p:nvPr/>
        </p:nvSpPr>
        <p:spPr>
          <a:xfrm>
            <a:off x="228600" y="609600"/>
            <a:ext cx="3048000" cy="457200"/>
          </a:xfrm>
          <a:prstGeom prst="round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3">
                    <a:lumMod val="50000"/>
                  </a:schemeClr>
                </a:solidFill>
              </a:rPr>
              <a:t>Apoptosis pathway</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52400" y="1143000"/>
            <a:ext cx="8763000" cy="1477963"/>
          </a:xfrm>
          <a:prstGeom prst="rect">
            <a:avLst/>
          </a:prstGeom>
          <a:solidFill>
            <a:schemeClr val="bg1">
              <a:lumMod val="95000"/>
            </a:schemeClr>
          </a:solidFill>
          <a:ln>
            <a:solidFill>
              <a:srgbClr val="00B050"/>
            </a:solidFill>
          </a:ln>
        </p:spPr>
        <p:txBody>
          <a:bodyPr>
            <a:spAutoFit/>
          </a:bodyPr>
          <a:lstStyle/>
          <a:p>
            <a:pPr algn="just">
              <a:defRPr/>
            </a:pPr>
            <a:r>
              <a:rPr lang="en-IN" b="1" dirty="0">
                <a:latin typeface="Times New Roman" pitchFamily="18" charset="0"/>
                <a:cs typeface="Times New Roman" pitchFamily="18" charset="0"/>
              </a:rPr>
              <a:t> Interleukin-1 (IL-1) is a regulatory cytokine that plays an important role in the maintenance of the immune environment of the testis, regulation of junction dynamics and cell differentiation during spermatogenesis.</a:t>
            </a:r>
          </a:p>
          <a:p>
            <a:pPr algn="just">
              <a:defRPr/>
            </a:pPr>
            <a:r>
              <a:rPr lang="en-IN" b="1" dirty="0" smtClean="0">
                <a:latin typeface="Times New Roman" pitchFamily="18" charset="0"/>
                <a:cs typeface="Times New Roman" pitchFamily="18" charset="0"/>
              </a:rPr>
              <a:t>Globally </a:t>
            </a:r>
            <a:r>
              <a:rPr lang="en-IN" b="1" dirty="0">
                <a:latin typeface="Times New Roman" pitchFamily="18" charset="0"/>
                <a:cs typeface="Times New Roman" pitchFamily="18" charset="0"/>
              </a:rPr>
              <a:t>the first report that links IL1RN VNTR polymorphism with human male infertility.</a:t>
            </a:r>
          </a:p>
        </p:txBody>
      </p:sp>
      <p:graphicFrame>
        <p:nvGraphicFramePr>
          <p:cNvPr id="4" name="Table 3"/>
          <p:cNvGraphicFramePr>
            <a:graphicFrameLocks noGrp="1"/>
          </p:cNvGraphicFramePr>
          <p:nvPr/>
        </p:nvGraphicFramePr>
        <p:xfrm>
          <a:off x="141024" y="2819400"/>
          <a:ext cx="8839200" cy="1541145"/>
        </p:xfrm>
        <a:graphic>
          <a:graphicData uri="http://schemas.openxmlformats.org/drawingml/2006/table">
            <a:tbl>
              <a:tblPr>
                <a:tableStyleId>{C4B1156A-380E-4F78-BDF5-A606A8083BF9}</a:tableStyleId>
              </a:tblPr>
              <a:tblGrid>
                <a:gridCol w="1676400"/>
                <a:gridCol w="1447800"/>
                <a:gridCol w="1600200"/>
                <a:gridCol w="1524000"/>
                <a:gridCol w="1447800"/>
                <a:gridCol w="1143000"/>
              </a:tblGrid>
              <a:tr h="371475">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600" b="1" u="none" strike="noStrike" cap="none" normalizeH="0" baseline="0" dirty="0" smtClean="0">
                          <a:ln>
                            <a:noFill/>
                          </a:ln>
                          <a:solidFill>
                            <a:schemeClr val="bg1"/>
                          </a:solidFill>
                          <a:effectLst/>
                          <a:latin typeface="Times New Roman" pitchFamily="18" charset="0"/>
                          <a:cs typeface="Times New Roman" pitchFamily="18" charset="0"/>
                        </a:rPr>
                        <a:t>Polymorphism </a:t>
                      </a:r>
                      <a:endParaRPr kumimoji="0" lang="en-US" sz="16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endParaRPr>
                    </a:p>
                  </a:txBody>
                  <a:tcPr marL="68580" marR="68580" marT="0" marB="0" anchor="ctr" horzOverflow="overflow">
                    <a:solidFill>
                      <a:schemeClr val="accent3">
                        <a:lumMod val="5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600" b="1" u="none" strike="noStrike" cap="none" normalizeH="0" baseline="0" dirty="0" smtClean="0">
                          <a:ln>
                            <a:noFill/>
                          </a:ln>
                          <a:solidFill>
                            <a:schemeClr val="bg1"/>
                          </a:solidFill>
                          <a:effectLst/>
                          <a:latin typeface="Times New Roman" pitchFamily="18" charset="0"/>
                          <a:cs typeface="Times New Roman" pitchFamily="18" charset="0"/>
                        </a:rPr>
                        <a:t>Case (n=204)</a:t>
                      </a:r>
                      <a:endParaRPr kumimoji="0" lang="en-US" sz="16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endParaRPr>
                    </a:p>
                  </a:txBody>
                  <a:tcPr marL="68580" marR="68580" marT="0" marB="0" anchor="ctr" horzOverflow="overflow">
                    <a:solidFill>
                      <a:schemeClr val="accent3">
                        <a:lumMod val="5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600" b="1" u="none" strike="noStrike" cap="none" normalizeH="0" baseline="0" dirty="0" smtClean="0">
                          <a:ln>
                            <a:noFill/>
                          </a:ln>
                          <a:solidFill>
                            <a:schemeClr val="bg1"/>
                          </a:solidFill>
                          <a:effectLst/>
                          <a:latin typeface="Times New Roman" pitchFamily="18" charset="0"/>
                          <a:cs typeface="Times New Roman" pitchFamily="18" charset="0"/>
                        </a:rPr>
                        <a:t>Control (n=217)</a:t>
                      </a:r>
                      <a:endParaRPr kumimoji="0" lang="en-US" sz="16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endParaRPr>
                    </a:p>
                  </a:txBody>
                  <a:tcPr marL="68580" marR="68580" marT="0" marB="0" anchor="ctr" horzOverflow="overflow">
                    <a:solidFill>
                      <a:schemeClr val="accent3">
                        <a:lumMod val="5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600" b="1" u="none" strike="noStrike" cap="none" normalizeH="0" baseline="0" dirty="0" smtClean="0">
                          <a:ln>
                            <a:noFill/>
                          </a:ln>
                          <a:solidFill>
                            <a:schemeClr val="bg1"/>
                          </a:solidFill>
                          <a:effectLst/>
                          <a:latin typeface="Times New Roman" pitchFamily="18" charset="0"/>
                          <a:cs typeface="Times New Roman" pitchFamily="18" charset="0"/>
                        </a:rPr>
                        <a:t>OR</a:t>
                      </a:r>
                      <a:endParaRPr kumimoji="0" lang="en-US" sz="16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0" marB="0" anchor="ctr" horzOverflow="overflow">
                    <a:solidFill>
                      <a:schemeClr val="accent3">
                        <a:lumMod val="5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600" b="1" u="none" strike="noStrike" cap="none" normalizeH="0" baseline="0" dirty="0" smtClean="0">
                          <a:ln>
                            <a:noFill/>
                          </a:ln>
                          <a:solidFill>
                            <a:schemeClr val="bg1"/>
                          </a:solidFill>
                          <a:effectLst/>
                          <a:latin typeface="Times New Roman" pitchFamily="18" charset="0"/>
                          <a:cs typeface="Times New Roman" pitchFamily="18" charset="0"/>
                        </a:rPr>
                        <a:t>95%CI</a:t>
                      </a:r>
                      <a:endParaRPr kumimoji="0" lang="en-US" sz="16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0" marB="0" anchor="ctr" horzOverflow="overflow">
                    <a:solidFill>
                      <a:schemeClr val="accent3">
                        <a:lumMod val="50000"/>
                      </a:schemeClr>
                    </a:solidFill>
                  </a:tcPr>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600" b="1" u="none" strike="noStrike" cap="none" normalizeH="0" baseline="0" dirty="0" smtClean="0">
                          <a:ln>
                            <a:noFill/>
                          </a:ln>
                          <a:solidFill>
                            <a:schemeClr val="bg1"/>
                          </a:solidFill>
                          <a:effectLst/>
                          <a:latin typeface="Times New Roman" pitchFamily="18" charset="0"/>
                          <a:cs typeface="Times New Roman" pitchFamily="18" charset="0"/>
                        </a:rPr>
                        <a:t>p-value</a:t>
                      </a:r>
                      <a:endParaRPr kumimoji="0" lang="en-US" sz="16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0" marB="0" anchor="ctr" horzOverflow="overflow">
                    <a:solidFill>
                      <a:schemeClr val="accent3">
                        <a:lumMod val="50000"/>
                      </a:schemeClr>
                    </a:solid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N" sz="1600" b="1" u="none" strike="noStrike" cap="none" normalizeH="0" baseline="0" dirty="0" smtClean="0">
                          <a:ln>
                            <a:noFill/>
                          </a:ln>
                          <a:effectLst/>
                          <a:latin typeface="Times New Roman" pitchFamily="18" charset="0"/>
                          <a:cs typeface="Times New Roman" pitchFamily="18" charset="0"/>
                        </a:rPr>
                        <a:t>IL1RN VNTR</a:t>
                      </a:r>
                      <a:endParaRPr kumimoji="0" lang="en-IN"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6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6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6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6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6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r>
              <a:tr h="3714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1" u="none" strike="noStrike" cap="none" normalizeH="0" baseline="0" smtClean="0">
                          <a:ln>
                            <a:noFill/>
                          </a:ln>
                          <a:effectLst/>
                          <a:latin typeface="Times New Roman" pitchFamily="18" charset="0"/>
                          <a:cs typeface="Times New Roman" pitchFamily="18" charset="0"/>
                        </a:rPr>
                        <a:t>IL1RN*1</a:t>
                      </a:r>
                      <a:endParaRPr kumimoji="0" lang="en-US" sz="16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algn="ctr">
                        <a:lnSpc>
                          <a:spcPct val="100000"/>
                        </a:lnSpc>
                        <a:spcBef>
                          <a:spcPts val="0"/>
                        </a:spcBef>
                        <a:spcAft>
                          <a:spcPts val="0"/>
                        </a:spcAft>
                      </a:pPr>
                      <a:r>
                        <a:rPr lang="en-US" sz="1400" b="1" dirty="0" smtClean="0">
                          <a:latin typeface="Times New Roman" pitchFamily="18" charset="0"/>
                          <a:cs typeface="Times New Roman" pitchFamily="18" charset="0"/>
                        </a:rPr>
                        <a:t>223 (54.7%)</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400" b="1" dirty="0" smtClean="0">
                          <a:latin typeface="Times New Roman" pitchFamily="18" charset="0"/>
                          <a:cs typeface="Times New Roman" pitchFamily="18" charset="0"/>
                        </a:rPr>
                        <a:t>273 (62.9%)</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400" b="1" dirty="0" smtClean="0">
                          <a:latin typeface="Times New Roman" pitchFamily="18" charset="0"/>
                          <a:cs typeface="Times New Roman" pitchFamily="18" charset="0"/>
                        </a:rPr>
                        <a:t>1 (Reference)</a:t>
                      </a:r>
                    </a:p>
                  </a:txBody>
                  <a:tcPr marL="68580" marR="68580" marT="0" marB="0" anchor="ctr"/>
                </a:tc>
                <a:tc>
                  <a:txBody>
                    <a:bodyPr/>
                    <a:lstStyle/>
                    <a:p>
                      <a:pPr marL="0" marR="0" algn="ctr">
                        <a:lnSpc>
                          <a:spcPct val="100000"/>
                        </a:lnSpc>
                        <a:spcBef>
                          <a:spcPts val="0"/>
                        </a:spcBef>
                        <a:spcAft>
                          <a:spcPts val="0"/>
                        </a:spcAft>
                      </a:pPr>
                      <a:r>
                        <a:rPr lang="en-US" sz="1400" b="1" dirty="0" smtClean="0">
                          <a:latin typeface="Times New Roman" pitchFamily="18" charset="0"/>
                          <a:cs typeface="Times New Roman" pitchFamily="18" charset="0"/>
                        </a:rPr>
                        <a:t>-</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400" b="1" dirty="0" smtClean="0">
                          <a:latin typeface="Times New Roman" pitchFamily="18" charset="0"/>
                          <a:cs typeface="Times New Roman" pitchFamily="18" charset="0"/>
                        </a:rPr>
                        <a:t>-</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r>
              <a:tr h="3714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600" b="1" u="none" strike="noStrike" cap="none" normalizeH="0" baseline="0" smtClean="0">
                          <a:ln>
                            <a:noFill/>
                          </a:ln>
                          <a:effectLst/>
                          <a:latin typeface="Times New Roman" pitchFamily="18" charset="0"/>
                          <a:cs typeface="Times New Roman" pitchFamily="18" charset="0"/>
                        </a:rPr>
                        <a:t>IL1RN*2</a:t>
                      </a:r>
                      <a:endParaRPr kumimoji="0" lang="en-US" sz="16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tc>
                <a:tc>
                  <a:txBody>
                    <a:bodyPr/>
                    <a:lstStyle/>
                    <a:p>
                      <a:pPr marL="0" marR="0" algn="ctr">
                        <a:lnSpc>
                          <a:spcPct val="100000"/>
                        </a:lnSpc>
                        <a:spcBef>
                          <a:spcPts val="0"/>
                        </a:spcBef>
                        <a:spcAft>
                          <a:spcPts val="0"/>
                        </a:spcAft>
                      </a:pPr>
                      <a:r>
                        <a:rPr lang="en-US" sz="1400" b="1" dirty="0" smtClean="0">
                          <a:latin typeface="Times New Roman" pitchFamily="18" charset="0"/>
                          <a:cs typeface="Times New Roman" pitchFamily="18" charset="0"/>
                        </a:rPr>
                        <a:t>177 (43.4%)</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400" b="1" dirty="0" smtClean="0">
                          <a:latin typeface="Times New Roman" pitchFamily="18" charset="0"/>
                          <a:cs typeface="Times New Roman" pitchFamily="18" charset="0"/>
                        </a:rPr>
                        <a:t>158 (36.4%)</a:t>
                      </a:r>
                      <a:endParaRPr lang="en-US" sz="1400" b="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400" b="1" dirty="0" smtClean="0">
                          <a:latin typeface="Times New Roman" pitchFamily="18" charset="0"/>
                          <a:cs typeface="Times New Roman" pitchFamily="18" charset="0"/>
                        </a:rPr>
                        <a:t>1.37</a:t>
                      </a:r>
                    </a:p>
                    <a:p>
                      <a:pPr marL="0" marR="0" algn="ctr">
                        <a:lnSpc>
                          <a:spcPct val="100000"/>
                        </a:lnSpc>
                        <a:spcBef>
                          <a:spcPts val="0"/>
                        </a:spcBef>
                        <a:spcAft>
                          <a:spcPts val="0"/>
                        </a:spcAft>
                      </a:pPr>
                      <a:r>
                        <a:rPr lang="en-US" sz="1400" b="1" dirty="0" smtClean="0">
                          <a:latin typeface="Times New Roman" pitchFamily="18" charset="0"/>
                          <a:cs typeface="Times New Roman" pitchFamily="18" charset="0"/>
                        </a:rPr>
                        <a:t>(1.0386 to 1.8082)</a:t>
                      </a:r>
                      <a:endParaRPr lang="en-US" sz="1400" b="1" dirty="0">
                        <a:solidFill>
                          <a:srgbClr val="C00000"/>
                        </a:solidFill>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400" b="1" dirty="0" smtClean="0">
                          <a:solidFill>
                            <a:srgbClr val="FF0000"/>
                          </a:solidFill>
                          <a:latin typeface="Times New Roman" pitchFamily="18" charset="0"/>
                          <a:cs typeface="Times New Roman" pitchFamily="18" charset="0"/>
                        </a:rPr>
                        <a:t>0.01</a:t>
                      </a:r>
                      <a:r>
                        <a:rPr lang="en-US" sz="1400" b="1" dirty="0" smtClean="0">
                          <a:solidFill>
                            <a:schemeClr val="tx1"/>
                          </a:solidFill>
                          <a:latin typeface="Times New Roman" pitchFamily="18" charset="0"/>
                          <a:cs typeface="Times New Roman" pitchFamily="18" charset="0"/>
                        </a:rPr>
                        <a:t>*</a:t>
                      </a:r>
                      <a:endParaRPr lang="en-US" sz="1400" b="1" dirty="0">
                        <a:solidFill>
                          <a:srgbClr val="FF0000"/>
                        </a:solidFill>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400" b="1" dirty="0" smtClean="0">
                          <a:solidFill>
                            <a:srgbClr val="FF0000"/>
                          </a:solidFill>
                          <a:latin typeface="Times New Roman" pitchFamily="18" charset="0"/>
                          <a:cs typeface="Times New Roman" pitchFamily="18" charset="0"/>
                        </a:rPr>
                        <a:t>0.02</a:t>
                      </a:r>
                      <a:r>
                        <a:rPr lang="en-US" sz="1400" b="1" dirty="0" smtClean="0">
                          <a:solidFill>
                            <a:schemeClr val="tx1"/>
                          </a:solidFill>
                          <a:latin typeface="Times New Roman" pitchFamily="18" charset="0"/>
                          <a:cs typeface="Times New Roman" pitchFamily="18" charset="0"/>
                        </a:rPr>
                        <a:t>*</a:t>
                      </a:r>
                      <a:endParaRPr lang="en-US" sz="1400" b="1" dirty="0">
                        <a:solidFill>
                          <a:srgbClr val="FF0000"/>
                        </a:solidFill>
                        <a:latin typeface="Times New Roman" pitchFamily="18" charset="0"/>
                        <a:ea typeface="Times New Roman"/>
                        <a:cs typeface="Times New Roman" pitchFamily="18" charset="0"/>
                      </a:endParaRPr>
                    </a:p>
                  </a:txBody>
                  <a:tcPr marL="68580" marR="68580" marT="0" marB="0" anchor="ctr"/>
                </a:tc>
              </a:tr>
            </a:tbl>
          </a:graphicData>
        </a:graphic>
      </p:graphicFrame>
      <p:sp>
        <p:nvSpPr>
          <p:cNvPr id="5" name="TextBox 4"/>
          <p:cNvSpPr txBox="1"/>
          <p:nvPr/>
        </p:nvSpPr>
        <p:spPr>
          <a:xfrm>
            <a:off x="97808" y="4544704"/>
            <a:ext cx="8991600" cy="1323975"/>
          </a:xfrm>
          <a:prstGeom prst="rect">
            <a:avLst/>
          </a:prstGeom>
          <a:solidFill>
            <a:schemeClr val="accent3">
              <a:lumMod val="20000"/>
              <a:lumOff val="80000"/>
            </a:schemeClr>
          </a:solidFill>
        </p:spPr>
        <p:style>
          <a:lnRef idx="3">
            <a:schemeClr val="lt1"/>
          </a:lnRef>
          <a:fillRef idx="1">
            <a:schemeClr val="dk1"/>
          </a:fillRef>
          <a:effectRef idx="1">
            <a:schemeClr val="dk1"/>
          </a:effectRef>
          <a:fontRef idx="minor">
            <a:schemeClr val="lt1"/>
          </a:fontRef>
        </p:style>
        <p:txBody>
          <a:bodyPr>
            <a:spAutoFit/>
          </a:bodyPr>
          <a:lstStyle/>
          <a:p>
            <a:pPr algn="just">
              <a:buClr>
                <a:srgbClr val="FF0000"/>
              </a:buClr>
              <a:defRPr/>
            </a:pPr>
            <a:r>
              <a:rPr lang="en-US" sz="1600" b="1" dirty="0" smtClean="0">
                <a:solidFill>
                  <a:schemeClr val="tx1"/>
                </a:solidFill>
                <a:latin typeface="Times New Roman" pitchFamily="18" charset="0"/>
                <a:cs typeface="Times New Roman" pitchFamily="18" charset="0"/>
              </a:rPr>
              <a:t>The </a:t>
            </a:r>
            <a:r>
              <a:rPr lang="en-US" sz="1600" b="1" dirty="0">
                <a:solidFill>
                  <a:schemeClr val="tx1"/>
                </a:solidFill>
                <a:latin typeface="Times New Roman" pitchFamily="18" charset="0"/>
                <a:cs typeface="Times New Roman" pitchFamily="18" charset="0"/>
              </a:rPr>
              <a:t>number of repeats is of functional significance as these repeats contain binding sites for transcription factors.</a:t>
            </a:r>
          </a:p>
          <a:p>
            <a:pPr algn="just">
              <a:buClr>
                <a:srgbClr val="FF0000"/>
              </a:buClr>
              <a:buFont typeface="Wingdings" pitchFamily="2" charset="2"/>
              <a:buChar char="v"/>
              <a:defRPr/>
            </a:pPr>
            <a:endParaRPr lang="en-US" sz="1600" b="1" dirty="0">
              <a:solidFill>
                <a:schemeClr val="tx1"/>
              </a:solidFill>
              <a:latin typeface="Times New Roman" pitchFamily="18" charset="0"/>
              <a:cs typeface="Times New Roman" pitchFamily="18" charset="0"/>
            </a:endParaRPr>
          </a:p>
          <a:p>
            <a:pPr algn="just">
              <a:buClr>
                <a:srgbClr val="FF0000"/>
              </a:buClr>
              <a:defRPr/>
            </a:pPr>
            <a:r>
              <a:rPr lang="en-US" sz="1600" b="1" dirty="0">
                <a:solidFill>
                  <a:schemeClr val="tx1"/>
                </a:solidFill>
                <a:latin typeface="Times New Roman" pitchFamily="18" charset="0"/>
                <a:cs typeface="Times New Roman" pitchFamily="18" charset="0"/>
              </a:rPr>
              <a:t>The study indicates risk of IL1RN2 variant with male infertility. To our best knowledge, this is the first report that links IL1RN VNTR polymorphism with human male infertility.</a:t>
            </a:r>
          </a:p>
        </p:txBody>
      </p:sp>
      <p:sp>
        <p:nvSpPr>
          <p:cNvPr id="6" name="Rounded Rectangle 5"/>
          <p:cNvSpPr/>
          <p:nvPr/>
        </p:nvSpPr>
        <p:spPr>
          <a:xfrm>
            <a:off x="228600" y="457200"/>
            <a:ext cx="3048000" cy="457200"/>
          </a:xfrm>
          <a:prstGeom prst="round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3">
                    <a:lumMod val="50000"/>
                  </a:schemeClr>
                </a:solidFill>
              </a:rPr>
              <a:t>Immunological pathway</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381000" y="1219200"/>
            <a:ext cx="8534400" cy="584775"/>
          </a:xfrm>
          <a:prstGeom prst="rect">
            <a:avLst/>
          </a:prstGeom>
          <a:solidFill>
            <a:schemeClr val="accent3">
              <a:lumMod val="75000"/>
            </a:schemeClr>
          </a:solidFill>
          <a:ln w="9525">
            <a:noFill/>
            <a:miter lim="800000"/>
            <a:headEnd/>
            <a:tailEnd/>
          </a:ln>
        </p:spPr>
        <p:txBody>
          <a:bodyPr wrap="square">
            <a:spAutoFit/>
          </a:bodyPr>
          <a:lstStyle/>
          <a:p>
            <a:pPr algn="just">
              <a:defRPr/>
            </a:pPr>
            <a:r>
              <a:rPr lang="en-US" sz="1600" b="1" dirty="0">
                <a:solidFill>
                  <a:schemeClr val="bg1"/>
                </a:solidFill>
                <a:latin typeface="Times New Roman" pitchFamily="18" charset="0"/>
                <a:cs typeface="Times New Roman" pitchFamily="18" charset="0"/>
              </a:rPr>
              <a:t>Detoxification pathway is involved in regulation of spermatogenesis by reducing oxidative stress and contributes in the maintenance of global methylation in concert with other pathways. </a:t>
            </a:r>
          </a:p>
        </p:txBody>
      </p:sp>
      <p:sp>
        <p:nvSpPr>
          <p:cNvPr id="3" name="TextBox 4"/>
          <p:cNvSpPr txBox="1">
            <a:spLocks noChangeArrowheads="1"/>
          </p:cNvSpPr>
          <p:nvPr/>
        </p:nvSpPr>
        <p:spPr bwMode="auto">
          <a:xfrm>
            <a:off x="381000" y="2057400"/>
            <a:ext cx="8534400" cy="523220"/>
          </a:xfrm>
          <a:prstGeom prst="rect">
            <a:avLst/>
          </a:prstGeom>
          <a:solidFill>
            <a:schemeClr val="accent3">
              <a:lumMod val="60000"/>
              <a:lumOff val="40000"/>
            </a:schemeClr>
          </a:solidFill>
          <a:ln w="9525">
            <a:noFill/>
            <a:miter lim="800000"/>
            <a:headEnd/>
            <a:tailEnd/>
          </a:ln>
        </p:spPr>
        <p:txBody>
          <a:bodyPr wrap="square">
            <a:spAutoFit/>
          </a:bodyPr>
          <a:lstStyle/>
          <a:p>
            <a:pPr algn="just">
              <a:defRPr/>
            </a:pPr>
            <a:r>
              <a:rPr lang="en-US" sz="1400" b="1" dirty="0">
                <a:latin typeface="Times New Roman" pitchFamily="18" charset="0"/>
                <a:cs typeface="Times New Roman" pitchFamily="18" charset="0"/>
              </a:rPr>
              <a:t>Glutathione-S-</a:t>
            </a:r>
            <a:r>
              <a:rPr lang="en-US" sz="1400" b="1" dirty="0" err="1">
                <a:latin typeface="Times New Roman" pitchFamily="18" charset="0"/>
                <a:cs typeface="Times New Roman" pitchFamily="18" charset="0"/>
              </a:rPr>
              <a:t>transferases</a:t>
            </a:r>
            <a:r>
              <a:rPr lang="en-US" sz="1400" b="1" dirty="0">
                <a:latin typeface="Times New Roman" pitchFamily="18" charset="0"/>
                <a:cs typeface="Times New Roman" pitchFamily="18" charset="0"/>
              </a:rPr>
              <a:t> (GSTs) are family of phase II antioxidant enzymes involved in the cellular detoxification of various physiological substances and they reduce ROS to less reactive metabolites</a:t>
            </a:r>
          </a:p>
        </p:txBody>
      </p:sp>
      <p:graphicFrame>
        <p:nvGraphicFramePr>
          <p:cNvPr id="4" name="Table 3"/>
          <p:cNvGraphicFramePr>
            <a:graphicFrameLocks noGrp="1"/>
          </p:cNvGraphicFramePr>
          <p:nvPr/>
        </p:nvGraphicFramePr>
        <p:xfrm>
          <a:off x="381000" y="2743200"/>
          <a:ext cx="8534402" cy="2331720"/>
        </p:xfrm>
        <a:graphic>
          <a:graphicData uri="http://schemas.openxmlformats.org/drawingml/2006/table">
            <a:tbl>
              <a:tblPr>
                <a:tableStyleId>{C4B1156A-380E-4F78-BDF5-A606A8083BF9}</a:tableStyleId>
              </a:tblPr>
              <a:tblGrid>
                <a:gridCol w="1618593"/>
                <a:gridCol w="1397876"/>
                <a:gridCol w="1545022"/>
                <a:gridCol w="1177159"/>
                <a:gridCol w="1692165"/>
                <a:gridCol w="1103587"/>
              </a:tblGrid>
              <a:tr h="0">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u="none" strike="noStrike" cap="none" normalizeH="0" baseline="0" dirty="0" smtClean="0">
                          <a:ln>
                            <a:noFill/>
                          </a:ln>
                          <a:effectLst/>
                          <a:latin typeface="Times New Roman" pitchFamily="18" charset="0"/>
                          <a:cs typeface="Times New Roman" pitchFamily="18" charset="0"/>
                        </a:rPr>
                        <a:t>Polymorphism </a:t>
                      </a:r>
                      <a:endParaRPr kumimoji="0" lang="en-US" sz="1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u="none" strike="noStrike" cap="none" normalizeH="0" baseline="0" dirty="0" smtClean="0">
                          <a:ln>
                            <a:noFill/>
                          </a:ln>
                          <a:effectLst/>
                          <a:latin typeface="Times New Roman" pitchFamily="18" charset="0"/>
                          <a:cs typeface="Times New Roman" pitchFamily="18" charset="0"/>
                        </a:rPr>
                        <a:t>Case (n=204)</a:t>
                      </a:r>
                      <a:endParaRPr kumimoji="0" lang="en-US" sz="1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u="none" strike="noStrike" cap="none" normalizeH="0" baseline="0" dirty="0" smtClean="0">
                          <a:ln>
                            <a:noFill/>
                          </a:ln>
                          <a:effectLst/>
                          <a:latin typeface="Times New Roman" pitchFamily="18" charset="0"/>
                          <a:cs typeface="Times New Roman" pitchFamily="18" charset="0"/>
                        </a:rPr>
                        <a:t>Control (n=217)</a:t>
                      </a:r>
                      <a:endParaRPr kumimoji="0" lang="en-US" sz="1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u="none" strike="noStrike" cap="none" normalizeH="0" baseline="0" dirty="0" smtClean="0">
                          <a:ln>
                            <a:noFill/>
                          </a:ln>
                          <a:effectLst/>
                          <a:latin typeface="Times New Roman" pitchFamily="18" charset="0"/>
                          <a:cs typeface="Times New Roman" pitchFamily="18" charset="0"/>
                        </a:rPr>
                        <a:t>OR</a:t>
                      </a:r>
                      <a:endParaRPr kumimoji="0" lang="en-US" sz="12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u="none" strike="noStrike" cap="none" normalizeH="0" baseline="0" dirty="0" smtClean="0">
                          <a:ln>
                            <a:noFill/>
                          </a:ln>
                          <a:effectLst/>
                          <a:latin typeface="Times New Roman" pitchFamily="18" charset="0"/>
                          <a:cs typeface="Times New Roman" pitchFamily="18" charset="0"/>
                        </a:rPr>
                        <a:t>95%CI</a:t>
                      </a:r>
                      <a:endParaRPr kumimoji="0" lang="en-US" sz="12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200" b="1" u="none" strike="noStrike" cap="none" normalizeH="0" baseline="0" dirty="0" smtClean="0">
                          <a:ln>
                            <a:noFill/>
                          </a:ln>
                          <a:effectLst/>
                          <a:latin typeface="Times New Roman" pitchFamily="18" charset="0"/>
                          <a:cs typeface="Times New Roman" pitchFamily="18" charset="0"/>
                        </a:rPr>
                        <a:t>p-value</a:t>
                      </a:r>
                      <a:endParaRPr kumimoji="0" lang="en-US" sz="12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anchor="ctr" horzOverflow="overflow"/>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N" sz="1200" b="1" u="none" strike="noStrike" cap="none" normalizeH="0" baseline="0" dirty="0" smtClean="0">
                          <a:ln>
                            <a:noFill/>
                          </a:ln>
                          <a:effectLst/>
                          <a:latin typeface="Times New Roman" pitchFamily="18" charset="0"/>
                          <a:cs typeface="Times New Roman" pitchFamily="18" charset="0"/>
                        </a:rPr>
                        <a:t>GSTT1</a:t>
                      </a:r>
                      <a:endParaRPr kumimoji="0" lang="en-IN"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r>
              <a:tr h="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IN" sz="1200" b="1" u="none" strike="noStrike" cap="none" normalizeH="0" baseline="0" dirty="0" smtClean="0">
                          <a:ln>
                            <a:noFill/>
                          </a:ln>
                          <a:effectLst/>
                          <a:latin typeface="Times New Roman" pitchFamily="18" charset="0"/>
                          <a:cs typeface="Times New Roman" pitchFamily="18" charset="0"/>
                        </a:rPr>
                        <a:t>Present</a:t>
                      </a:r>
                      <a:endParaRPr kumimoji="0" lang="en-IN"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68580" marR="68580" marT="0" marB="0" horzOverflow="overflow"/>
                </a:tc>
                <a:tc>
                  <a:txBody>
                    <a:bodyPr/>
                    <a:lstStyle/>
                    <a:p>
                      <a:pPr algn="ctr">
                        <a:lnSpc>
                          <a:spcPct val="100000"/>
                        </a:lnSpc>
                        <a:spcAft>
                          <a:spcPts val="0"/>
                        </a:spcAft>
                      </a:pPr>
                      <a:endParaRPr lang="en-IN" sz="1100" b="1" baseline="0" dirty="0" smtClean="0">
                        <a:solidFill>
                          <a:schemeClr val="tx1"/>
                        </a:solidFill>
                        <a:latin typeface="Times New Roman" pitchFamily="18" charset="0"/>
                        <a:cs typeface="Times New Roman" pitchFamily="18" charset="0"/>
                      </a:endParaRPr>
                    </a:p>
                    <a:p>
                      <a:pPr algn="ctr">
                        <a:lnSpc>
                          <a:spcPct val="100000"/>
                        </a:lnSpc>
                        <a:spcAft>
                          <a:spcPts val="0"/>
                        </a:spcAft>
                      </a:pPr>
                      <a:r>
                        <a:rPr lang="en-IN" sz="1100" b="1" baseline="0" dirty="0" smtClean="0">
                          <a:solidFill>
                            <a:schemeClr val="tx1"/>
                          </a:solidFill>
                          <a:latin typeface="Times New Roman" pitchFamily="18" charset="0"/>
                          <a:cs typeface="Times New Roman" pitchFamily="18" charset="0"/>
                        </a:rPr>
                        <a:t>192 </a:t>
                      </a:r>
                      <a:r>
                        <a:rPr lang="en-IN" sz="1100" b="1" dirty="0" smtClean="0">
                          <a:solidFill>
                            <a:schemeClr val="tx1"/>
                          </a:solidFill>
                          <a:latin typeface="Times New Roman" pitchFamily="18" charset="0"/>
                          <a:cs typeface="Times New Roman" pitchFamily="18" charset="0"/>
                        </a:rPr>
                        <a:t>(94.1%)</a:t>
                      </a:r>
                      <a:endParaRPr lang="en-IN"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a:lnSpc>
                          <a:spcPct val="100000"/>
                        </a:lnSpc>
                        <a:spcAft>
                          <a:spcPts val="0"/>
                        </a:spcAft>
                      </a:pPr>
                      <a:endParaRPr lang="en-IN" sz="1100" b="1" dirty="0" smtClean="0">
                        <a:solidFill>
                          <a:schemeClr val="tx1"/>
                        </a:solidFill>
                        <a:latin typeface="Times New Roman" pitchFamily="18" charset="0"/>
                        <a:cs typeface="Times New Roman" pitchFamily="18" charset="0"/>
                      </a:endParaRPr>
                    </a:p>
                    <a:p>
                      <a:pPr algn="ctr">
                        <a:lnSpc>
                          <a:spcPct val="100000"/>
                        </a:lnSpc>
                        <a:spcAft>
                          <a:spcPts val="0"/>
                        </a:spcAft>
                      </a:pPr>
                      <a:r>
                        <a:rPr lang="en-IN" sz="1100" b="1" dirty="0" smtClean="0">
                          <a:solidFill>
                            <a:schemeClr val="tx1"/>
                          </a:solidFill>
                          <a:latin typeface="Times New Roman" pitchFamily="18" charset="0"/>
                          <a:cs typeface="Times New Roman" pitchFamily="18" charset="0"/>
                        </a:rPr>
                        <a:t>176 (81.1%)</a:t>
                      </a:r>
                      <a:endParaRPr lang="en-IN"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a:lnSpc>
                          <a:spcPct val="100000"/>
                        </a:lnSpc>
                      </a:pPr>
                      <a:endParaRPr lang="en-IN" sz="1100" b="1" dirty="0" smtClean="0">
                        <a:solidFill>
                          <a:schemeClr val="tx1"/>
                        </a:solidFill>
                        <a:latin typeface="Times New Roman" pitchFamily="18" charset="0"/>
                        <a:cs typeface="Times New Roman" pitchFamily="18" charset="0"/>
                      </a:endParaRPr>
                    </a:p>
                    <a:p>
                      <a:pPr algn="ctr">
                        <a:lnSpc>
                          <a:spcPct val="100000"/>
                        </a:lnSpc>
                      </a:pPr>
                      <a:r>
                        <a:rPr lang="en-IN" sz="1100" b="1" dirty="0" smtClean="0">
                          <a:solidFill>
                            <a:schemeClr val="tx1"/>
                          </a:solidFill>
                          <a:latin typeface="Times New Roman" pitchFamily="18" charset="0"/>
                          <a:cs typeface="Times New Roman" pitchFamily="18" charset="0"/>
                        </a:rPr>
                        <a:t>1  (Reference)</a:t>
                      </a:r>
                      <a:endParaRPr lang="en-IN" sz="1100" b="1" dirty="0">
                        <a:solidFill>
                          <a:schemeClr val="tx1"/>
                        </a:solidFill>
                        <a:latin typeface="Times New Roman" pitchFamily="18" charset="0"/>
                        <a:cs typeface="Times New Roman" pitchFamily="18" charset="0"/>
                      </a:endParaRPr>
                    </a:p>
                  </a:txBody>
                  <a:tcPr marL="68580" marR="68580" marT="0" marB="0" anchor="ctr"/>
                </a:tc>
                <a:tc>
                  <a:txBody>
                    <a:bodyPr/>
                    <a:lstStyle/>
                    <a:p>
                      <a:pPr>
                        <a:lnSpc>
                          <a:spcPct val="100000"/>
                        </a:lnSpc>
                      </a:pPr>
                      <a:endParaRPr lang="en-IN" sz="1100" dirty="0" smtClean="0">
                        <a:solidFill>
                          <a:schemeClr val="tx1"/>
                        </a:solidFill>
                        <a:latin typeface="Times New Roman" pitchFamily="18" charset="0"/>
                        <a:cs typeface="Times New Roman" pitchFamily="18" charset="0"/>
                      </a:endParaRPr>
                    </a:p>
                    <a:p>
                      <a:pPr algn="ctr">
                        <a:lnSpc>
                          <a:spcPct val="100000"/>
                        </a:lnSpc>
                      </a:pPr>
                      <a:r>
                        <a:rPr lang="en-IN" sz="1100" b="1" dirty="0" smtClean="0">
                          <a:solidFill>
                            <a:schemeClr val="tx1"/>
                          </a:solidFill>
                          <a:latin typeface="Times New Roman" pitchFamily="18" charset="0"/>
                          <a:cs typeface="Times New Roman" pitchFamily="18" charset="0"/>
                        </a:rPr>
                        <a:t>-</a:t>
                      </a:r>
                      <a:endParaRPr lang="en-IN" sz="1100" b="1" dirty="0">
                        <a:solidFill>
                          <a:schemeClr val="tx1"/>
                        </a:solidFill>
                        <a:latin typeface="Times New Roman" pitchFamily="18" charset="0"/>
                        <a:cs typeface="Times New Roman" pitchFamily="18" charset="0"/>
                      </a:endParaRPr>
                    </a:p>
                  </a:txBody>
                  <a:tcPr marL="68580" marR="68580" marT="0" marB="0" anchor="ctr"/>
                </a:tc>
                <a:tc>
                  <a:txBody>
                    <a:bodyPr/>
                    <a:lstStyle/>
                    <a:p>
                      <a:pPr algn="ctr">
                        <a:lnSpc>
                          <a:spcPct val="100000"/>
                        </a:lnSpc>
                      </a:pPr>
                      <a:r>
                        <a:rPr lang="en-IN" sz="1100" b="1" dirty="0" smtClean="0">
                          <a:solidFill>
                            <a:schemeClr val="tx1"/>
                          </a:solidFill>
                          <a:latin typeface="Times New Roman" pitchFamily="18" charset="0"/>
                          <a:cs typeface="Times New Roman" pitchFamily="18" charset="0"/>
                        </a:rPr>
                        <a:t> </a:t>
                      </a:r>
                    </a:p>
                    <a:p>
                      <a:pPr algn="ctr">
                        <a:lnSpc>
                          <a:spcPct val="100000"/>
                        </a:lnSpc>
                      </a:pPr>
                      <a:r>
                        <a:rPr lang="en-IN" sz="1100" b="1" dirty="0" smtClean="0">
                          <a:solidFill>
                            <a:schemeClr val="tx1"/>
                          </a:solidFill>
                          <a:latin typeface="Times New Roman" pitchFamily="18" charset="0"/>
                          <a:cs typeface="Times New Roman" pitchFamily="18" charset="0"/>
                        </a:rPr>
                        <a:t>-</a:t>
                      </a:r>
                      <a:endParaRPr lang="en-IN" sz="1100" b="1" dirty="0">
                        <a:solidFill>
                          <a:schemeClr val="tx1"/>
                        </a:solidFill>
                        <a:latin typeface="Times New Roman" pitchFamily="18" charset="0"/>
                        <a:cs typeface="Times New Roman" pitchFamily="18" charset="0"/>
                      </a:endParaRPr>
                    </a:p>
                  </a:txBody>
                  <a:tcPr marL="68580" marR="68580" marT="0" marB="0" anchor="ctr"/>
                </a:tc>
              </a:tr>
              <a:tr h="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IN" sz="1200" b="1" u="none" strike="noStrike" cap="none" normalizeH="0" baseline="0" dirty="0" smtClean="0">
                          <a:ln>
                            <a:noFill/>
                          </a:ln>
                          <a:effectLst/>
                          <a:latin typeface="Times New Roman" pitchFamily="18" charset="0"/>
                          <a:cs typeface="Times New Roman" pitchFamily="18" charset="0"/>
                        </a:rPr>
                        <a:t>Null</a:t>
                      </a:r>
                      <a:endParaRPr kumimoji="0" lang="en-IN"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txBody>
                  <a:tcPr marL="68580" marR="68580" marT="0" marB="0" horzOverflow="overflow"/>
                </a:tc>
                <a:tc>
                  <a:txBody>
                    <a:bodyPr/>
                    <a:lstStyle/>
                    <a:p>
                      <a:pPr algn="ctr">
                        <a:lnSpc>
                          <a:spcPct val="100000"/>
                        </a:lnSpc>
                        <a:spcAft>
                          <a:spcPts val="0"/>
                        </a:spcAft>
                      </a:pPr>
                      <a:endParaRPr lang="en-IN" sz="1100" b="1" dirty="0" smtClean="0">
                        <a:solidFill>
                          <a:schemeClr val="tx1"/>
                        </a:solidFill>
                        <a:latin typeface="Times New Roman" pitchFamily="18" charset="0"/>
                        <a:cs typeface="Times New Roman" pitchFamily="18" charset="0"/>
                      </a:endParaRPr>
                    </a:p>
                    <a:p>
                      <a:pPr algn="ctr">
                        <a:lnSpc>
                          <a:spcPct val="100000"/>
                        </a:lnSpc>
                        <a:spcAft>
                          <a:spcPts val="0"/>
                        </a:spcAft>
                      </a:pPr>
                      <a:r>
                        <a:rPr lang="en-IN" sz="1100" b="1" dirty="0" smtClean="0">
                          <a:solidFill>
                            <a:schemeClr val="tx1"/>
                          </a:solidFill>
                          <a:latin typeface="Times New Roman" pitchFamily="18" charset="0"/>
                          <a:cs typeface="Times New Roman" pitchFamily="18" charset="0"/>
                        </a:rPr>
                        <a:t>12 (5.88%)</a:t>
                      </a:r>
                      <a:endParaRPr lang="en-IN"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a:lnSpc>
                          <a:spcPct val="100000"/>
                        </a:lnSpc>
                        <a:spcAft>
                          <a:spcPts val="0"/>
                        </a:spcAft>
                      </a:pPr>
                      <a:endParaRPr lang="en-IN" sz="1100" b="1" dirty="0" smtClean="0">
                        <a:solidFill>
                          <a:schemeClr val="tx1"/>
                        </a:solidFill>
                        <a:latin typeface="Times New Roman" pitchFamily="18" charset="0"/>
                        <a:cs typeface="Times New Roman" pitchFamily="18" charset="0"/>
                      </a:endParaRPr>
                    </a:p>
                    <a:p>
                      <a:pPr algn="ctr">
                        <a:lnSpc>
                          <a:spcPct val="100000"/>
                        </a:lnSpc>
                        <a:spcAft>
                          <a:spcPts val="0"/>
                        </a:spcAft>
                      </a:pPr>
                      <a:r>
                        <a:rPr lang="en-IN" sz="1100" b="1" dirty="0" smtClean="0">
                          <a:solidFill>
                            <a:schemeClr val="tx1"/>
                          </a:solidFill>
                          <a:latin typeface="Times New Roman" pitchFamily="18" charset="0"/>
                          <a:cs typeface="Times New Roman" pitchFamily="18" charset="0"/>
                        </a:rPr>
                        <a:t>41 (18.9%)</a:t>
                      </a:r>
                      <a:endParaRPr lang="en-IN"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100" b="1" dirty="0" smtClean="0">
                          <a:solidFill>
                            <a:schemeClr val="tx1"/>
                          </a:solidFill>
                          <a:latin typeface="Times New Roman" pitchFamily="18" charset="0"/>
                          <a:ea typeface="Calibri"/>
                          <a:cs typeface="Times New Roman" pitchFamily="18" charset="0"/>
                        </a:rPr>
                        <a:t>0.3</a:t>
                      </a:r>
                    </a:p>
                    <a:p>
                      <a:pPr marL="0" marR="0" algn="ctr">
                        <a:lnSpc>
                          <a:spcPct val="100000"/>
                        </a:lnSpc>
                        <a:spcBef>
                          <a:spcPts val="0"/>
                        </a:spcBef>
                        <a:spcAft>
                          <a:spcPts val="0"/>
                        </a:spcAft>
                      </a:pPr>
                      <a:r>
                        <a:rPr lang="en-US" sz="1100" b="1" dirty="0" smtClean="0">
                          <a:solidFill>
                            <a:schemeClr val="tx1"/>
                          </a:solidFill>
                          <a:latin typeface="Times New Roman" pitchFamily="18" charset="0"/>
                          <a:ea typeface="Calibri"/>
                          <a:cs typeface="Times New Roman" pitchFamily="18" charset="0"/>
                        </a:rPr>
                        <a:t>(0.1729 to 0.5466)</a:t>
                      </a:r>
                      <a:endParaRPr lang="en-US"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100" b="1" dirty="0" smtClean="0">
                          <a:solidFill>
                            <a:srgbClr val="FF0000"/>
                          </a:solidFill>
                          <a:latin typeface="Times New Roman" pitchFamily="18" charset="0"/>
                          <a:ea typeface="Calibri"/>
                          <a:cs typeface="Times New Roman" pitchFamily="18" charset="0"/>
                        </a:rPr>
                        <a:t>0.00005</a:t>
                      </a:r>
                      <a:r>
                        <a:rPr lang="en-IN" sz="1100" b="1" dirty="0" smtClean="0">
                          <a:solidFill>
                            <a:srgbClr val="FF0000"/>
                          </a:solidFill>
                          <a:latin typeface="Times New Roman" pitchFamily="18" charset="0"/>
                          <a:cs typeface="Times New Roman" pitchFamily="18" charset="0"/>
                        </a:rPr>
                        <a:t>*</a:t>
                      </a:r>
                      <a:endParaRPr lang="en-US" sz="1100" b="1" dirty="0">
                        <a:solidFill>
                          <a:srgbClr val="FF0000"/>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100" b="1" dirty="0" smtClean="0">
                          <a:solidFill>
                            <a:srgbClr val="FF0000"/>
                          </a:solidFill>
                          <a:latin typeface="Times New Roman" pitchFamily="18" charset="0"/>
                          <a:ea typeface="Calibri"/>
                          <a:cs typeface="Times New Roman" pitchFamily="18" charset="0"/>
                        </a:rPr>
                        <a:t>0.0001</a:t>
                      </a:r>
                      <a:r>
                        <a:rPr lang="en-IN" sz="1100" b="1" dirty="0" smtClean="0">
                          <a:solidFill>
                            <a:srgbClr val="FF0000"/>
                          </a:solidFill>
                          <a:latin typeface="Times New Roman" pitchFamily="18" charset="0"/>
                          <a:cs typeface="Times New Roman" pitchFamily="18" charset="0"/>
                        </a:rPr>
                        <a:t>*</a:t>
                      </a:r>
                      <a:endParaRPr lang="en-US" sz="1100" b="1" dirty="0">
                        <a:solidFill>
                          <a:srgbClr val="FF0000"/>
                        </a:solidFill>
                        <a:latin typeface="Times New Roman" pitchFamily="18" charset="0"/>
                        <a:ea typeface="Calibri"/>
                        <a:cs typeface="Times New Roman" pitchFamily="18" charset="0"/>
                      </a:endParaRPr>
                    </a:p>
                  </a:txBody>
                  <a:tcPr marL="68580" marR="68580" marT="0" marB="0" anchor="ctr"/>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N" sz="1200" b="1" u="none" strike="noStrike" cap="none" normalizeH="0" baseline="0" dirty="0" smtClean="0">
                          <a:ln>
                            <a:noFill/>
                          </a:ln>
                          <a:effectLst/>
                          <a:latin typeface="Times New Roman" pitchFamily="18" charset="0"/>
                          <a:cs typeface="Times New Roman" pitchFamily="18" charset="0"/>
                        </a:rPr>
                        <a:t>GSTM1</a:t>
                      </a:r>
                      <a:endParaRPr kumimoji="0" lang="en-IN"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IN" sz="1200" b="1"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tc>
              </a:tr>
              <a:tr h="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IN" sz="1200" b="1" u="none" strike="noStrike" cap="none" normalizeH="0" baseline="0" smtClean="0">
                          <a:ln>
                            <a:noFill/>
                          </a:ln>
                          <a:effectLst/>
                          <a:latin typeface="Times New Roman" pitchFamily="18" charset="0"/>
                          <a:cs typeface="Times New Roman" pitchFamily="18" charset="0"/>
                        </a:rPr>
                        <a:t>Present</a:t>
                      </a:r>
                      <a:endParaRPr kumimoji="0" lang="en-IN"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68580" marR="68580" marT="0" marB="0" horzOverflow="overflow"/>
                </a:tc>
                <a:tc>
                  <a:txBody>
                    <a:bodyPr/>
                    <a:lstStyle/>
                    <a:p>
                      <a:pPr algn="ctr">
                        <a:lnSpc>
                          <a:spcPct val="100000"/>
                        </a:lnSpc>
                        <a:spcAft>
                          <a:spcPts val="0"/>
                        </a:spcAft>
                      </a:pPr>
                      <a:endParaRPr lang="en-IN" sz="1100" b="1" dirty="0" smtClean="0">
                        <a:solidFill>
                          <a:schemeClr val="tx1"/>
                        </a:solidFill>
                        <a:latin typeface="Times New Roman" pitchFamily="18" charset="0"/>
                        <a:cs typeface="Times New Roman" pitchFamily="18" charset="0"/>
                      </a:endParaRPr>
                    </a:p>
                    <a:p>
                      <a:pPr algn="ctr">
                        <a:lnSpc>
                          <a:spcPct val="100000"/>
                        </a:lnSpc>
                        <a:spcAft>
                          <a:spcPts val="0"/>
                        </a:spcAft>
                      </a:pPr>
                      <a:r>
                        <a:rPr lang="en-IN" sz="1100" b="1" dirty="0" smtClean="0">
                          <a:solidFill>
                            <a:schemeClr val="tx1"/>
                          </a:solidFill>
                          <a:latin typeface="Times New Roman" pitchFamily="18" charset="0"/>
                          <a:cs typeface="Times New Roman" pitchFamily="18" charset="0"/>
                        </a:rPr>
                        <a:t>150  (73.5%)</a:t>
                      </a:r>
                      <a:endParaRPr lang="en-IN"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a:lnSpc>
                          <a:spcPct val="100000"/>
                        </a:lnSpc>
                        <a:spcAft>
                          <a:spcPts val="0"/>
                        </a:spcAft>
                      </a:pPr>
                      <a:endParaRPr lang="en-IN" sz="1100" b="1" dirty="0" smtClean="0">
                        <a:solidFill>
                          <a:schemeClr val="tx1"/>
                        </a:solidFill>
                        <a:latin typeface="Times New Roman" pitchFamily="18" charset="0"/>
                        <a:cs typeface="Times New Roman" pitchFamily="18" charset="0"/>
                      </a:endParaRPr>
                    </a:p>
                    <a:p>
                      <a:pPr algn="ctr">
                        <a:lnSpc>
                          <a:spcPct val="100000"/>
                        </a:lnSpc>
                        <a:spcAft>
                          <a:spcPts val="0"/>
                        </a:spcAft>
                      </a:pPr>
                      <a:r>
                        <a:rPr lang="en-IN" sz="1100" b="1" dirty="0" smtClean="0">
                          <a:solidFill>
                            <a:schemeClr val="tx1"/>
                          </a:solidFill>
                          <a:latin typeface="Times New Roman" pitchFamily="18" charset="0"/>
                          <a:cs typeface="Times New Roman" pitchFamily="18" charset="0"/>
                        </a:rPr>
                        <a:t>148 (68.2%)</a:t>
                      </a:r>
                      <a:endParaRPr lang="en-IN"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a:lnSpc>
                          <a:spcPct val="100000"/>
                        </a:lnSpc>
                      </a:pPr>
                      <a:endParaRPr lang="en-IN" sz="1100" b="1" dirty="0" smtClean="0">
                        <a:solidFill>
                          <a:schemeClr val="tx1"/>
                        </a:solidFill>
                        <a:latin typeface="Times New Roman" pitchFamily="18" charset="0"/>
                        <a:cs typeface="Times New Roman" pitchFamily="18" charset="0"/>
                      </a:endParaRPr>
                    </a:p>
                    <a:p>
                      <a:pPr algn="ctr">
                        <a:lnSpc>
                          <a:spcPct val="100000"/>
                        </a:lnSpc>
                      </a:pPr>
                      <a:r>
                        <a:rPr lang="en-IN" sz="1100" b="1" dirty="0" smtClean="0">
                          <a:solidFill>
                            <a:schemeClr val="tx1"/>
                          </a:solidFill>
                          <a:latin typeface="Times New Roman" pitchFamily="18" charset="0"/>
                          <a:cs typeface="Times New Roman" pitchFamily="18" charset="0"/>
                        </a:rPr>
                        <a:t>1</a:t>
                      </a:r>
                      <a:endParaRPr lang="en-IN" sz="1100" b="1" dirty="0">
                        <a:solidFill>
                          <a:schemeClr val="tx1"/>
                        </a:solidFill>
                        <a:latin typeface="Times New Roman" pitchFamily="18" charset="0"/>
                        <a:cs typeface="Times New Roman" pitchFamily="18" charset="0"/>
                      </a:endParaRPr>
                    </a:p>
                  </a:txBody>
                  <a:tcPr marL="68580" marR="68580" marT="0" marB="0" anchor="ctr"/>
                </a:tc>
                <a:tc>
                  <a:txBody>
                    <a:bodyPr/>
                    <a:lstStyle/>
                    <a:p>
                      <a:pPr>
                        <a:lnSpc>
                          <a:spcPct val="100000"/>
                        </a:lnSpc>
                      </a:pPr>
                      <a:endParaRPr lang="en-IN" sz="1100" dirty="0" smtClean="0">
                        <a:solidFill>
                          <a:schemeClr val="tx1"/>
                        </a:solidFill>
                        <a:latin typeface="Times New Roman" pitchFamily="18" charset="0"/>
                        <a:cs typeface="Times New Roman" pitchFamily="18" charset="0"/>
                      </a:endParaRPr>
                    </a:p>
                    <a:p>
                      <a:pPr algn="ctr">
                        <a:lnSpc>
                          <a:spcPct val="100000"/>
                        </a:lnSpc>
                      </a:pPr>
                      <a:r>
                        <a:rPr lang="en-IN" sz="1100" b="1" dirty="0" smtClean="0">
                          <a:solidFill>
                            <a:schemeClr val="tx1"/>
                          </a:solidFill>
                          <a:latin typeface="Times New Roman" pitchFamily="18" charset="0"/>
                          <a:cs typeface="Times New Roman" pitchFamily="18" charset="0"/>
                        </a:rPr>
                        <a:t>-</a:t>
                      </a:r>
                      <a:endParaRPr lang="en-IN" sz="1100" b="1" dirty="0">
                        <a:solidFill>
                          <a:schemeClr val="tx1"/>
                        </a:solidFill>
                        <a:latin typeface="Times New Roman" pitchFamily="18" charset="0"/>
                        <a:cs typeface="Times New Roman" pitchFamily="18" charset="0"/>
                      </a:endParaRPr>
                    </a:p>
                  </a:txBody>
                  <a:tcPr marL="68580" marR="68580" marT="0" marB="0" anchor="ctr"/>
                </a:tc>
                <a:tc>
                  <a:txBody>
                    <a:bodyPr/>
                    <a:lstStyle/>
                    <a:p>
                      <a:pPr algn="ctr">
                        <a:lnSpc>
                          <a:spcPct val="100000"/>
                        </a:lnSpc>
                      </a:pPr>
                      <a:r>
                        <a:rPr lang="en-IN" sz="1100" b="1" dirty="0" smtClean="0">
                          <a:solidFill>
                            <a:schemeClr val="tx1"/>
                          </a:solidFill>
                          <a:latin typeface="Times New Roman" pitchFamily="18" charset="0"/>
                          <a:cs typeface="Times New Roman" pitchFamily="18" charset="0"/>
                        </a:rPr>
                        <a:t> </a:t>
                      </a:r>
                    </a:p>
                    <a:p>
                      <a:pPr algn="ctr">
                        <a:lnSpc>
                          <a:spcPct val="100000"/>
                        </a:lnSpc>
                      </a:pPr>
                      <a:r>
                        <a:rPr lang="en-IN" sz="1100" b="1" dirty="0" smtClean="0">
                          <a:solidFill>
                            <a:schemeClr val="tx1"/>
                          </a:solidFill>
                          <a:latin typeface="Times New Roman" pitchFamily="18" charset="0"/>
                          <a:cs typeface="Times New Roman" pitchFamily="18" charset="0"/>
                        </a:rPr>
                        <a:t>-</a:t>
                      </a:r>
                      <a:endParaRPr lang="en-IN" sz="1100" b="1" dirty="0">
                        <a:solidFill>
                          <a:schemeClr val="tx1"/>
                        </a:solidFill>
                        <a:latin typeface="Times New Roman" pitchFamily="18" charset="0"/>
                        <a:cs typeface="Times New Roman" pitchFamily="18" charset="0"/>
                      </a:endParaRPr>
                    </a:p>
                  </a:txBody>
                  <a:tcPr marL="68580" marR="68580" marT="0" marB="0" anchor="ctr"/>
                </a:tc>
              </a:tr>
              <a:tr h="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IN" sz="1200" b="1" u="none" strike="noStrike" cap="none" normalizeH="0" baseline="0" smtClean="0">
                          <a:ln>
                            <a:noFill/>
                          </a:ln>
                          <a:effectLst/>
                          <a:latin typeface="Times New Roman" pitchFamily="18" charset="0"/>
                          <a:cs typeface="Times New Roman" pitchFamily="18" charset="0"/>
                        </a:rPr>
                        <a:t>Null</a:t>
                      </a:r>
                      <a:endParaRPr kumimoji="0" lang="en-IN"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txBody>
                  <a:tcPr marL="68580" marR="68580" marT="0" marB="0" horzOverflow="overflow"/>
                </a:tc>
                <a:tc>
                  <a:txBody>
                    <a:bodyPr/>
                    <a:lstStyle/>
                    <a:p>
                      <a:pPr algn="ctr">
                        <a:lnSpc>
                          <a:spcPct val="100000"/>
                        </a:lnSpc>
                        <a:spcAft>
                          <a:spcPts val="0"/>
                        </a:spcAft>
                      </a:pPr>
                      <a:endParaRPr lang="en-IN" sz="1100" b="1" dirty="0" smtClean="0">
                        <a:solidFill>
                          <a:schemeClr val="tx1"/>
                        </a:solidFill>
                        <a:latin typeface="Times New Roman" pitchFamily="18" charset="0"/>
                        <a:cs typeface="Times New Roman" pitchFamily="18" charset="0"/>
                      </a:endParaRPr>
                    </a:p>
                    <a:p>
                      <a:pPr algn="ctr">
                        <a:lnSpc>
                          <a:spcPct val="100000"/>
                        </a:lnSpc>
                        <a:spcAft>
                          <a:spcPts val="0"/>
                        </a:spcAft>
                      </a:pPr>
                      <a:r>
                        <a:rPr lang="en-IN" sz="1100" b="1" dirty="0" smtClean="0">
                          <a:solidFill>
                            <a:schemeClr val="tx1"/>
                          </a:solidFill>
                          <a:latin typeface="Times New Roman" pitchFamily="18" charset="0"/>
                          <a:cs typeface="Times New Roman" pitchFamily="18" charset="0"/>
                        </a:rPr>
                        <a:t>54 (26.5%)</a:t>
                      </a:r>
                      <a:endParaRPr lang="en-IN"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algn="ctr">
                        <a:lnSpc>
                          <a:spcPct val="100000"/>
                        </a:lnSpc>
                        <a:spcAft>
                          <a:spcPts val="0"/>
                        </a:spcAft>
                      </a:pPr>
                      <a:endParaRPr lang="en-IN" sz="1100" b="1" dirty="0" smtClean="0">
                        <a:solidFill>
                          <a:schemeClr val="tx1"/>
                        </a:solidFill>
                        <a:latin typeface="Times New Roman" pitchFamily="18" charset="0"/>
                        <a:cs typeface="Times New Roman" pitchFamily="18" charset="0"/>
                      </a:endParaRPr>
                    </a:p>
                    <a:p>
                      <a:pPr algn="ctr">
                        <a:lnSpc>
                          <a:spcPct val="100000"/>
                        </a:lnSpc>
                        <a:spcAft>
                          <a:spcPts val="0"/>
                        </a:spcAft>
                      </a:pPr>
                      <a:r>
                        <a:rPr lang="en-IN" sz="1100" b="1" dirty="0" smtClean="0">
                          <a:solidFill>
                            <a:schemeClr val="tx1"/>
                          </a:solidFill>
                          <a:latin typeface="Times New Roman" pitchFamily="18" charset="0"/>
                          <a:cs typeface="Times New Roman" pitchFamily="18" charset="0"/>
                        </a:rPr>
                        <a:t>69 (31.8%)</a:t>
                      </a:r>
                      <a:endParaRPr lang="en-IN"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smtClean="0">
                          <a:solidFill>
                            <a:schemeClr val="tx1"/>
                          </a:solidFill>
                          <a:latin typeface="Times New Roman" pitchFamily="18" charset="0"/>
                          <a:ea typeface="Calibri"/>
                          <a:cs typeface="Times New Roman" pitchFamily="18" charset="0"/>
                        </a:rPr>
                        <a:t>0.83</a:t>
                      </a:r>
                    </a:p>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smtClean="0">
                          <a:solidFill>
                            <a:schemeClr val="tx1"/>
                          </a:solidFill>
                          <a:latin typeface="Times New Roman" pitchFamily="18" charset="0"/>
                          <a:ea typeface="Calibri"/>
                          <a:cs typeface="Times New Roman" pitchFamily="18" charset="0"/>
                        </a:rPr>
                        <a:t>(0.5481 to 1.257)</a:t>
                      </a:r>
                      <a:endParaRPr lang="en-US"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100" b="1" dirty="0" smtClean="0">
                          <a:solidFill>
                            <a:schemeClr val="tx1"/>
                          </a:solidFill>
                          <a:latin typeface="Times New Roman" pitchFamily="18" charset="0"/>
                          <a:ea typeface="Calibri"/>
                          <a:cs typeface="Times New Roman" pitchFamily="18" charset="0"/>
                        </a:rPr>
                        <a:t>0.37</a:t>
                      </a:r>
                      <a:endParaRPr lang="en-US" sz="1100" b="1" dirty="0">
                        <a:solidFill>
                          <a:schemeClr val="tx1"/>
                        </a:solidFill>
                        <a:latin typeface="Times New Roman" pitchFamily="18" charset="0"/>
                        <a:ea typeface="Calibri"/>
                        <a:cs typeface="Times New Roman" pitchFamily="18" charset="0"/>
                      </a:endParaRPr>
                    </a:p>
                  </a:txBody>
                  <a:tcPr marL="68580" marR="68580" marT="0" marB="0" anchor="ctr"/>
                </a:tc>
                <a:tc>
                  <a:txBody>
                    <a:bodyPr/>
                    <a:lstStyle/>
                    <a:p>
                      <a:pPr marL="0" marR="0" algn="ctr">
                        <a:lnSpc>
                          <a:spcPct val="100000"/>
                        </a:lnSpc>
                        <a:spcBef>
                          <a:spcPts val="0"/>
                        </a:spcBef>
                        <a:spcAft>
                          <a:spcPts val="0"/>
                        </a:spcAft>
                      </a:pPr>
                      <a:r>
                        <a:rPr lang="en-US" sz="1100" b="1" dirty="0" smtClean="0">
                          <a:solidFill>
                            <a:schemeClr val="tx1"/>
                          </a:solidFill>
                          <a:latin typeface="Times New Roman" pitchFamily="18" charset="0"/>
                          <a:ea typeface="Calibri"/>
                          <a:cs typeface="Times New Roman" pitchFamily="18" charset="0"/>
                        </a:rPr>
                        <a:t>0.43</a:t>
                      </a:r>
                      <a:endParaRPr lang="en-US" sz="1100" b="1" dirty="0">
                        <a:solidFill>
                          <a:schemeClr val="tx1"/>
                        </a:solidFill>
                        <a:latin typeface="Times New Roman" pitchFamily="18" charset="0"/>
                        <a:ea typeface="Calibri"/>
                        <a:cs typeface="Times New Roman" pitchFamily="18" charset="0"/>
                      </a:endParaRPr>
                    </a:p>
                  </a:txBody>
                  <a:tcPr marL="68580" marR="68580" marT="0" marB="0" anchor="ctr"/>
                </a:tc>
              </a:tr>
            </a:tbl>
          </a:graphicData>
        </a:graphic>
      </p:graphicFrame>
      <p:sp>
        <p:nvSpPr>
          <p:cNvPr id="6" name="Rounded Rectangle 5"/>
          <p:cNvSpPr/>
          <p:nvPr/>
        </p:nvSpPr>
        <p:spPr>
          <a:xfrm>
            <a:off x="381000" y="457200"/>
            <a:ext cx="3048000" cy="457200"/>
          </a:xfrm>
          <a:prstGeom prst="round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accent3">
                    <a:lumMod val="50000"/>
                  </a:schemeClr>
                </a:solidFill>
              </a:rPr>
              <a:t>Detoxification pathway</a:t>
            </a:r>
            <a:endParaRPr lang="en-US" b="1" dirty="0">
              <a:solidFill>
                <a:schemeClr val="accent3">
                  <a:lumMod val="50000"/>
                </a:schemeClr>
              </a:solidFill>
            </a:endParaRPr>
          </a:p>
        </p:txBody>
      </p:sp>
      <p:sp>
        <p:nvSpPr>
          <p:cNvPr id="7" name="TextBox 6"/>
          <p:cNvSpPr txBox="1"/>
          <p:nvPr/>
        </p:nvSpPr>
        <p:spPr>
          <a:xfrm>
            <a:off x="381000" y="5257800"/>
            <a:ext cx="8534400" cy="1200329"/>
          </a:xfrm>
          <a:prstGeom prst="rect">
            <a:avLst/>
          </a:prstGeom>
          <a:noFill/>
          <a:ln>
            <a:solidFill>
              <a:schemeClr val="tx1"/>
            </a:solidFill>
          </a:ln>
        </p:spPr>
        <p:txBody>
          <a:bodyPr wrap="square" rtlCol="0">
            <a:spAutoFit/>
          </a:bodyPr>
          <a:lstStyle/>
          <a:p>
            <a:pPr algn="just"/>
            <a:r>
              <a:rPr lang="en-US" b="1" dirty="0" smtClean="0">
                <a:latin typeface="Times New Roman" pitchFamily="18" charset="0"/>
                <a:cs typeface="Times New Roman" pitchFamily="18" charset="0"/>
              </a:rPr>
              <a:t>The study showed statistically significant protective association of GSTT1 null genotype with human male infertility. study underscores the significance of combined effect of GSTT1 and GSTM1 null genotypes in modulating the risk of male infertility.</a:t>
            </a:r>
          </a:p>
          <a:p>
            <a:pPr algn="just"/>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533400" y="2286000"/>
            <a:ext cx="8229600" cy="3788858"/>
          </a:xfrm>
          <a:prstGeom prst="rect">
            <a:avLst/>
          </a:prstGeom>
          <a:noFill/>
          <a:ln w="28575">
            <a:solidFill>
              <a:schemeClr val="accent3">
                <a:lumMod val="60000"/>
                <a:lumOff val="40000"/>
              </a:schemeClr>
            </a:solidFill>
          </a:ln>
        </p:spPr>
        <p:txBody>
          <a:bodyPr wrap="square" rtlCol="0">
            <a:spAutoFit/>
          </a:bodyPr>
          <a:lstStyle/>
          <a:p>
            <a:pPr algn="just">
              <a:lnSpc>
                <a:spcPct val="150000"/>
              </a:lnSpc>
            </a:pPr>
            <a:r>
              <a:rPr lang="en-IN" sz="2400" b="1" dirty="0" smtClean="0"/>
              <a:t>The present study suggests that the pathology of human male infertility is associated with a number of genetic variations involved in the regulation of diverse biological pathways and it opens up new horizons for further investigation of the role of these genes in spermatogenesis.</a:t>
            </a:r>
            <a:endParaRPr lang="en-US" sz="2400" b="1" dirty="0" smtClean="0"/>
          </a:p>
          <a:p>
            <a:pPr algn="just">
              <a:lnSpc>
                <a:spcPct val="150000"/>
              </a:lnSpc>
            </a:pPr>
            <a:endParaRPr lang="en-US" dirty="0"/>
          </a:p>
        </p:txBody>
      </p:sp>
      <p:sp>
        <p:nvSpPr>
          <p:cNvPr id="3" name="Rounded Rectangle 2"/>
          <p:cNvSpPr/>
          <p:nvPr/>
        </p:nvSpPr>
        <p:spPr>
          <a:xfrm>
            <a:off x="2057400" y="1219200"/>
            <a:ext cx="4267200" cy="685800"/>
          </a:xfrm>
          <a:prstGeom prst="roundRect">
            <a:avLst/>
          </a:prstGeom>
          <a:solidFill>
            <a:schemeClr val="accent3">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Conclusion</a:t>
            </a:r>
            <a:endParaRPr lang="en-US" sz="2400" b="1" dirty="0">
              <a:solidFill>
                <a:schemeClr val="tx1"/>
              </a:solidFill>
            </a:endParaRPr>
          </a:p>
        </p:txBody>
      </p:sp>
      <p:pic>
        <p:nvPicPr>
          <p:cNvPr id="4" name="Picture 3" descr="team-clip-art-395849.jpg"/>
          <p:cNvPicPr>
            <a:picLocks noChangeAspect="1"/>
          </p:cNvPicPr>
          <p:nvPr/>
        </p:nvPicPr>
        <p:blipFill>
          <a:blip r:embed="rId2">
            <a:clrChange>
              <a:clrFrom>
                <a:srgbClr val="FCFCFC"/>
              </a:clrFrom>
              <a:clrTo>
                <a:srgbClr val="FCFCFC">
                  <a:alpha val="0"/>
                </a:srgbClr>
              </a:clrTo>
            </a:clrChange>
          </a:blip>
          <a:stretch>
            <a:fillRect/>
          </a:stretch>
        </p:blipFill>
        <p:spPr>
          <a:xfrm>
            <a:off x="6629400" y="152400"/>
            <a:ext cx="2247900" cy="1905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828800" y="609600"/>
            <a:ext cx="5486400" cy="523220"/>
          </a:xfrm>
          <a:prstGeom prst="rect">
            <a:avLst/>
          </a:prstGeom>
          <a:solidFill>
            <a:schemeClr val="accent2">
              <a:lumMod val="20000"/>
              <a:lumOff val="80000"/>
            </a:schemeClr>
          </a:solidFill>
          <a:effectLst>
            <a:outerShdw blurRad="50800" dist="38100" dir="5400000" algn="t" rotWithShape="0">
              <a:prstClr val="black">
                <a:alpha val="40000"/>
              </a:prstClr>
            </a:outerShdw>
          </a:effectLst>
        </p:spPr>
        <p:txBody>
          <a:bodyPr wrap="square" rtlCol="0">
            <a:spAutoFit/>
          </a:bodyPr>
          <a:lstStyle/>
          <a:p>
            <a:pPr algn="ctr"/>
            <a:r>
              <a:rPr lang="en-US" sz="2800" b="1" dirty="0" smtClean="0">
                <a:latin typeface="Times New Roman" pitchFamily="18" charset="0"/>
                <a:cs typeface="Times New Roman" pitchFamily="18" charset="0"/>
              </a:rPr>
              <a:t>Significance of the study</a:t>
            </a:r>
            <a:endParaRPr lang="en-US" sz="2800" b="1" dirty="0">
              <a:latin typeface="Times New Roman" pitchFamily="18" charset="0"/>
              <a:cs typeface="Times New Roman" pitchFamily="18" charset="0"/>
            </a:endParaRPr>
          </a:p>
        </p:txBody>
      </p:sp>
      <p:sp>
        <p:nvSpPr>
          <p:cNvPr id="3" name="TextBox 2"/>
          <p:cNvSpPr txBox="1"/>
          <p:nvPr/>
        </p:nvSpPr>
        <p:spPr>
          <a:xfrm>
            <a:off x="457200" y="1447800"/>
            <a:ext cx="8305800" cy="5122941"/>
          </a:xfrm>
          <a:prstGeom prst="rect">
            <a:avLst/>
          </a:prstGeom>
          <a:noFill/>
          <a:ln>
            <a:solidFill>
              <a:schemeClr val="tx1"/>
            </a:solidFill>
          </a:ln>
        </p:spPr>
        <p:txBody>
          <a:bodyPr wrap="square" rtlCol="0">
            <a:spAutoFit/>
          </a:bodyPr>
          <a:lstStyle/>
          <a:p>
            <a:pPr algn="just">
              <a:lnSpc>
                <a:spcPct val="150000"/>
              </a:lnSpc>
              <a:buFont typeface="Arial" pitchFamily="34" charset="0"/>
              <a:buChar char="•"/>
            </a:pPr>
            <a:r>
              <a:rPr lang="en-US" sz="2000" b="1" dirty="0" smtClean="0">
                <a:latin typeface="Times New Roman" pitchFamily="18" charset="0"/>
                <a:cs typeface="Times New Roman" pitchFamily="18" charset="0"/>
              </a:rPr>
              <a:t> These studies will help in identifying the imbalances in the infertile population which differ with the control population group. </a:t>
            </a:r>
          </a:p>
          <a:p>
            <a:pPr algn="just">
              <a:lnSpc>
                <a:spcPct val="150000"/>
              </a:lnSpc>
              <a:buFont typeface="Arial" pitchFamily="34" charset="0"/>
              <a:buChar char="•"/>
            </a:pPr>
            <a:r>
              <a:rPr lang="en-US" sz="2000" b="1" dirty="0" smtClean="0">
                <a:latin typeface="Times New Roman" pitchFamily="18" charset="0"/>
                <a:cs typeface="Times New Roman" pitchFamily="18" charset="0"/>
              </a:rPr>
              <a:t> The variations will provide a platform for understanding the pathophysiology of Male Infertility at genomic and transcriptomic level. </a:t>
            </a:r>
          </a:p>
          <a:p>
            <a:pPr algn="just">
              <a:lnSpc>
                <a:spcPct val="150000"/>
              </a:lnSpc>
              <a:buFont typeface="Arial" pitchFamily="34" charset="0"/>
              <a:buChar char="•"/>
            </a:pPr>
            <a:r>
              <a:rPr lang="en-US" sz="2000" b="1" dirty="0" smtClean="0">
                <a:latin typeface="Times New Roman" pitchFamily="18" charset="0"/>
                <a:cs typeface="Times New Roman" pitchFamily="18" charset="0"/>
              </a:rPr>
              <a:t> Leads generated from the study will help in deciphering the etiology of human male infertility. </a:t>
            </a:r>
          </a:p>
          <a:p>
            <a:pPr algn="just">
              <a:lnSpc>
                <a:spcPct val="150000"/>
              </a:lnSpc>
              <a:buFont typeface="Arial" pitchFamily="34" charset="0"/>
              <a:buChar char="•"/>
            </a:pPr>
            <a:r>
              <a:rPr lang="en-US" sz="2000" b="1" dirty="0" smtClean="0">
                <a:latin typeface="Times New Roman" pitchFamily="18" charset="0"/>
                <a:cs typeface="Times New Roman" pitchFamily="18" charset="0"/>
              </a:rPr>
              <a:t> It will further help in proposing testicular phenotype based biomarkers and  molecular targets. </a:t>
            </a:r>
          </a:p>
          <a:p>
            <a:pPr algn="just">
              <a:lnSpc>
                <a:spcPct val="150000"/>
              </a:lnSpc>
              <a:buFont typeface="Arial" pitchFamily="34" charset="0"/>
              <a:buChar char="•"/>
            </a:pPr>
            <a:r>
              <a:rPr lang="en-US" sz="2000" b="1" dirty="0" smtClean="0">
                <a:latin typeface="Times New Roman" pitchFamily="18" charset="0"/>
                <a:cs typeface="Times New Roman" pitchFamily="18" charset="0"/>
              </a:rPr>
              <a:t>The outcomes will also help clinicians in counseling and management of male infertility .</a:t>
            </a:r>
            <a:endParaRPr lang="en-US" sz="2000" dirty="0" smtClean="0">
              <a:latin typeface="Times New Roman" pitchFamily="18" charset="0"/>
              <a:cs typeface="Times New Roman" pitchFamily="18" charset="0"/>
            </a:endParaRPr>
          </a:p>
          <a:p>
            <a:pPr algn="just">
              <a:lnSpc>
                <a:spcPct val="150000"/>
              </a:lnSpc>
            </a:pP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hold" grpId="0" nodeType="clickEffect">
                                  <p:stCondLst>
                                    <p:cond delay="0"/>
                                  </p:stCondLst>
                                  <p:childTnLst>
                                    <p:animClr clrSpc="rgb">
                                      <p:cBhvr override="childStyle">
                                        <p:cTn id="6" dur="250" autoRev="1" fill="hold"/>
                                        <p:tgtEl>
                                          <p:spTgt spid="2"/>
                                        </p:tgtEl>
                                        <p:attrNameLst>
                                          <p:attrName>style.color</p:attrName>
                                        </p:attrNameLst>
                                      </p:cBhvr>
                                      <p:to>
                                        <a:schemeClr val="bg1"/>
                                      </p:to>
                                    </p:animClr>
                                    <p:animClr clrSpc="rgb">
                                      <p:cBhvr>
                                        <p:cTn id="7" dur="250" autoRev="1" fill="hold"/>
                                        <p:tgtEl>
                                          <p:spTgt spid="2"/>
                                        </p:tgtEl>
                                        <p:attrNameLst>
                                          <p:attrName>fillcolor</p:attrName>
                                        </p:attrNameLst>
                                      </p:cBhvr>
                                      <p:to>
                                        <a:schemeClr val="bg1"/>
                                      </p:to>
                                    </p:animClr>
                                    <p:set>
                                      <p:cBhvr>
                                        <p:cTn id="8" dur="250" autoRev="1" fill="hold"/>
                                        <p:tgtEl>
                                          <p:spTgt spid="2"/>
                                        </p:tgtEl>
                                        <p:attrNameLst>
                                          <p:attrName>fill.type</p:attrName>
                                        </p:attrNameLst>
                                      </p:cBhvr>
                                      <p:to>
                                        <p:strVal val="solid"/>
                                      </p:to>
                                    </p:set>
                                    <p:set>
                                      <p:cBhvr>
                                        <p:cTn id="9" dur="250" autoRev="1" fill="hold"/>
                                        <p:tgtEl>
                                          <p:spTgt spid="2"/>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ox(i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ounded Rectangle 1"/>
          <p:cNvSpPr/>
          <p:nvPr/>
        </p:nvSpPr>
        <p:spPr>
          <a:xfrm>
            <a:off x="304800" y="457200"/>
            <a:ext cx="4648200" cy="838200"/>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Times New Roman" pitchFamily="18" charset="0"/>
                <a:cs typeface="Times New Roman" pitchFamily="18" charset="0"/>
              </a:rPr>
              <a:t>What remains unanswered…….</a:t>
            </a:r>
            <a:endParaRPr lang="en-US" sz="2400" b="1" dirty="0">
              <a:solidFill>
                <a:schemeClr val="tx1"/>
              </a:solidFill>
              <a:latin typeface="Times New Roman" pitchFamily="18" charset="0"/>
              <a:cs typeface="Times New Roman" pitchFamily="18" charset="0"/>
            </a:endParaRPr>
          </a:p>
        </p:txBody>
      </p:sp>
      <p:pic>
        <p:nvPicPr>
          <p:cNvPr id="4" name="Picture 3" descr="science_dna.png"/>
          <p:cNvPicPr>
            <a:picLocks noChangeAspect="1"/>
          </p:cNvPicPr>
          <p:nvPr/>
        </p:nvPicPr>
        <p:blipFill>
          <a:blip r:embed="rId2" cstate="print">
            <a:clrChange>
              <a:clrFrom>
                <a:srgbClr val="000000">
                  <a:alpha val="0"/>
                </a:srgbClr>
              </a:clrFrom>
              <a:clrTo>
                <a:srgbClr val="000000">
                  <a:alpha val="0"/>
                </a:srgbClr>
              </a:clrTo>
            </a:clrChange>
          </a:blip>
          <a:stretch>
            <a:fillRect/>
          </a:stretch>
        </p:blipFill>
        <p:spPr>
          <a:xfrm>
            <a:off x="7239000" y="228600"/>
            <a:ext cx="1519312" cy="1066800"/>
          </a:xfrm>
          <a:prstGeom prst="rect">
            <a:avLst/>
          </a:prstGeom>
        </p:spPr>
      </p:pic>
      <p:sp>
        <p:nvSpPr>
          <p:cNvPr id="6" name="TextBox 5"/>
          <p:cNvSpPr txBox="1"/>
          <p:nvPr/>
        </p:nvSpPr>
        <p:spPr>
          <a:xfrm>
            <a:off x="381000" y="3429000"/>
            <a:ext cx="184731" cy="369332"/>
          </a:xfrm>
          <a:prstGeom prst="rect">
            <a:avLst/>
          </a:prstGeom>
          <a:noFill/>
        </p:spPr>
        <p:txBody>
          <a:bodyPr wrap="none" rtlCol="0">
            <a:spAutoFit/>
          </a:bodyPr>
          <a:lstStyle/>
          <a:p>
            <a:endParaRPr lang="en-US" dirty="0"/>
          </a:p>
        </p:txBody>
      </p:sp>
      <p:sp>
        <p:nvSpPr>
          <p:cNvPr id="7" name="TextBox 6"/>
          <p:cNvSpPr txBox="1"/>
          <p:nvPr/>
        </p:nvSpPr>
        <p:spPr>
          <a:xfrm>
            <a:off x="381000" y="1524000"/>
            <a:ext cx="8077200" cy="4662815"/>
          </a:xfrm>
          <a:prstGeom prst="rect">
            <a:avLst/>
          </a:prstGeom>
          <a:noFill/>
        </p:spPr>
        <p:txBody>
          <a:bodyPr wrap="square" rtlCol="0">
            <a:spAutoFit/>
          </a:bodyPr>
          <a:lstStyle/>
          <a:p>
            <a:pPr>
              <a:lnSpc>
                <a:spcPct val="150000"/>
              </a:lnSpc>
              <a:buFont typeface="Arial" pitchFamily="34" charset="0"/>
              <a:buChar char="•"/>
            </a:pPr>
            <a:r>
              <a:rPr lang="en-US" b="1" dirty="0" smtClean="0"/>
              <a:t>  </a:t>
            </a:r>
            <a:r>
              <a:rPr lang="en-US" b="1" dirty="0" smtClean="0">
                <a:latin typeface="Times New Roman" pitchFamily="18" charset="0"/>
                <a:cs typeface="Times New Roman" pitchFamily="18" charset="0"/>
              </a:rPr>
              <a:t>Investigation of the epigenetic status of duplicated genes to check if the duplication is affecting the gene expression.</a:t>
            </a:r>
          </a:p>
          <a:p>
            <a:pPr algn="just">
              <a:lnSpc>
                <a:spcPct val="150000"/>
              </a:lnSpc>
            </a:pPr>
            <a:endParaRPr lang="en-US" b="1" dirty="0" smtClean="0">
              <a:latin typeface="Times New Roman" pitchFamily="18" charset="0"/>
              <a:cs typeface="Times New Roman" pitchFamily="18" charset="0"/>
            </a:endParaRPr>
          </a:p>
          <a:p>
            <a:pPr algn="just">
              <a:lnSpc>
                <a:spcPct val="150000"/>
              </a:lnSpc>
              <a:buFont typeface="Arial" pitchFamily="34" charset="0"/>
              <a:buChar char="•"/>
            </a:pPr>
            <a:r>
              <a:rPr lang="en-US" b="1" dirty="0" smtClean="0">
                <a:latin typeface="Times New Roman" pitchFamily="18" charset="0"/>
                <a:cs typeface="Times New Roman" pitchFamily="18" charset="0"/>
              </a:rPr>
              <a:t> The effect of gene dosage on increasing the severity of infertile phenotype and the underlying mechanism is yet to be explored at the functional level. </a:t>
            </a:r>
          </a:p>
          <a:p>
            <a:pPr>
              <a:lnSpc>
                <a:spcPct val="150000"/>
              </a:lnSpc>
            </a:pPr>
            <a:endParaRPr lang="en-US" b="1" dirty="0" smtClean="0">
              <a:latin typeface="Times New Roman" pitchFamily="18" charset="0"/>
              <a:cs typeface="Times New Roman" pitchFamily="18" charset="0"/>
            </a:endParaRPr>
          </a:p>
          <a:p>
            <a:pPr algn="just">
              <a:lnSpc>
                <a:spcPct val="150000"/>
              </a:lnSpc>
              <a:buFont typeface="Arial" pitchFamily="34" charset="0"/>
              <a:buChar char="•"/>
            </a:pPr>
            <a:r>
              <a:rPr lang="en-US" b="1" dirty="0" smtClean="0">
                <a:latin typeface="Times New Roman" pitchFamily="18" charset="0"/>
                <a:cs typeface="Times New Roman" pitchFamily="18" charset="0"/>
              </a:rPr>
              <a:t> To understand that compromised DNA damage, DNA repair , apoptosis, immunological and detoxification pathways in the testicular cells may impair the process of spermatogenesis which may subsequently drive the normal testicular phenotype towards development of different degrees of </a:t>
            </a:r>
            <a:r>
              <a:rPr lang="en-US" b="1" dirty="0" err="1" smtClean="0">
                <a:latin typeface="Times New Roman" pitchFamily="18" charset="0"/>
                <a:cs typeface="Times New Roman" pitchFamily="18" charset="0"/>
              </a:rPr>
              <a:t>spermatogenic</a:t>
            </a:r>
            <a:r>
              <a:rPr lang="en-US" b="1" dirty="0" smtClean="0">
                <a:latin typeface="Times New Roman" pitchFamily="18" charset="0"/>
                <a:cs typeface="Times New Roman" pitchFamily="18" charset="0"/>
              </a:rPr>
              <a:t> impairments.</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3D-Man-Animated-Questions-Blue-original.jpg"/>
          <p:cNvPicPr>
            <a:picLocks noChangeAspect="1"/>
          </p:cNvPicPr>
          <p:nvPr/>
        </p:nvPicPr>
        <p:blipFill>
          <a:blip r:embed="rId3"/>
          <a:stretch>
            <a:fillRect/>
          </a:stretch>
        </p:blipFill>
        <p:spPr>
          <a:xfrm>
            <a:off x="1" y="0"/>
            <a:ext cx="9144000" cy="6858000"/>
          </a:xfrm>
          <a:prstGeom prst="rect">
            <a:avLst/>
          </a:prstGeom>
        </p:spPr>
      </p:pic>
      <p:sp>
        <p:nvSpPr>
          <p:cNvPr id="3" name="Oval Callout 2"/>
          <p:cNvSpPr/>
          <p:nvPr/>
        </p:nvSpPr>
        <p:spPr>
          <a:xfrm>
            <a:off x="6019800" y="609600"/>
            <a:ext cx="2438400" cy="1219200"/>
          </a:xfrm>
          <a:prstGeom prst="wedgeEllipseCallou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Thank you for listening…</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hold" grpId="0" nodeType="clickEffect">
                                  <p:stCondLst>
                                    <p:cond delay="0"/>
                                  </p:stCondLst>
                                  <p:childTnLst>
                                    <p:animClr clrSpc="rgb">
                                      <p:cBhvr override="childStyle">
                                        <p:cTn id="6" dur="250" autoRev="1" fill="hold"/>
                                        <p:tgtEl>
                                          <p:spTgt spid="3"/>
                                        </p:tgtEl>
                                        <p:attrNameLst>
                                          <p:attrName>style.color</p:attrName>
                                        </p:attrNameLst>
                                      </p:cBhvr>
                                      <p:to>
                                        <a:schemeClr val="bg1"/>
                                      </p:to>
                                    </p:animClr>
                                    <p:animClr clrSpc="rgb">
                                      <p:cBhvr>
                                        <p:cTn id="7" dur="250" autoRev="1" fill="hold"/>
                                        <p:tgtEl>
                                          <p:spTgt spid="3"/>
                                        </p:tgtEl>
                                        <p:attrNameLst>
                                          <p:attrName>fillcolor</p:attrName>
                                        </p:attrNameLst>
                                      </p:cBhvr>
                                      <p:to>
                                        <a:schemeClr val="bg1"/>
                                      </p:to>
                                    </p:animClr>
                                    <p:set>
                                      <p:cBhvr>
                                        <p:cTn id="8" dur="250" autoRev="1" fill="hold"/>
                                        <p:tgtEl>
                                          <p:spTgt spid="3"/>
                                        </p:tgtEl>
                                        <p:attrNameLst>
                                          <p:attrName>fill.type</p:attrName>
                                        </p:attrNameLst>
                                      </p:cBhvr>
                                      <p:to>
                                        <p:strVal val="solid"/>
                                      </p:to>
                                    </p:set>
                                    <p:set>
                                      <p:cBhvr>
                                        <p:cTn id="9" dur="250" autoRev="1" fill="hold"/>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7231</TotalTime>
  <Words>2543</Words>
  <Application>Microsoft Office PowerPoint</Application>
  <PresentationFormat>On-screen Show (4:3)</PresentationFormat>
  <Paragraphs>530</Paragraphs>
  <Slides>33</Slides>
  <Notes>4</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33</vt:i4>
      </vt:variant>
    </vt:vector>
  </HeadingPairs>
  <TitlesOfParts>
    <vt:vector size="37" baseType="lpstr">
      <vt:lpstr>Flow</vt:lpstr>
      <vt:lpstr>Civic</vt:lpstr>
      <vt:lpstr>1_Flow</vt:lpstr>
      <vt:lpstr>Worksheet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Vartika</dc:creator>
  <cp:lastModifiedBy>Vartika</cp:lastModifiedBy>
  <cp:revision>116</cp:revision>
  <dcterms:created xsi:type="dcterms:W3CDTF">2015-09-11T05:40:42Z</dcterms:created>
  <dcterms:modified xsi:type="dcterms:W3CDTF">2015-10-06T02:30:35Z</dcterms:modified>
</cp:coreProperties>
</file>