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36" r:id="rId3"/>
    <p:sldId id="297" r:id="rId4"/>
    <p:sldId id="334" r:id="rId5"/>
    <p:sldId id="329" r:id="rId6"/>
    <p:sldId id="330" r:id="rId7"/>
    <p:sldId id="287" r:id="rId8"/>
    <p:sldId id="332" r:id="rId9"/>
    <p:sldId id="310" r:id="rId10"/>
    <p:sldId id="322" r:id="rId11"/>
    <p:sldId id="289" r:id="rId12"/>
    <p:sldId id="314" r:id="rId13"/>
    <p:sldId id="290" r:id="rId14"/>
    <p:sldId id="292" r:id="rId15"/>
    <p:sldId id="298" r:id="rId16"/>
    <p:sldId id="316" r:id="rId17"/>
    <p:sldId id="317" r:id="rId18"/>
    <p:sldId id="320" r:id="rId19"/>
    <p:sldId id="321" r:id="rId20"/>
    <p:sldId id="328" r:id="rId2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nnifer Green" initials="JG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75" autoAdjust="0"/>
    <p:restoredTop sz="40594" autoAdjust="0"/>
  </p:normalViewPr>
  <p:slideViewPr>
    <p:cSldViewPr>
      <p:cViewPr>
        <p:scale>
          <a:sx n="62" d="100"/>
          <a:sy n="62" d="100"/>
        </p:scale>
        <p:origin x="-2436" y="-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4" d="100"/>
        <a:sy n="7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6112A4-1118-448D-832B-D3A31189DCDB}" type="datetimeFigureOut">
              <a:rPr lang="en-US" smtClean="0"/>
              <a:t>9/19/2014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3EADD-7930-4B88-86C0-7C9517651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639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81"/>
            <a:ext cx="9144000" cy="68357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ltGray">
          <a:xfrm>
            <a:off x="457200" y="5029200"/>
            <a:ext cx="7772400" cy="78105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ltGray">
          <a:xfrm>
            <a:off x="473102" y="5867400"/>
            <a:ext cx="7391400" cy="609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407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ransi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"/>
          <a:stretch/>
        </p:blipFill>
        <p:spPr>
          <a:xfrm>
            <a:off x="0" y="-49097"/>
            <a:ext cx="9144000" cy="69197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905000"/>
            <a:ext cx="7772400" cy="78105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053" y="2743200"/>
            <a:ext cx="7391400" cy="609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467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ransi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487"/>
            <a:ext cx="9144000" cy="69294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ltGray">
          <a:xfrm>
            <a:off x="457200" y="1905000"/>
            <a:ext cx="7772400" cy="78105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ltGray">
          <a:xfrm>
            <a:off x="481053" y="2743200"/>
            <a:ext cx="7391400" cy="609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421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  <a:lvl2pPr marL="742950" indent="-285750">
              <a:buFont typeface="Arial" pitchFamily="34" charset="0"/>
              <a:buChar char="•"/>
              <a:defRPr/>
            </a:lvl2pPr>
            <a:lvl3pPr marL="1143000" indent="-228600">
              <a:buClr>
                <a:schemeClr val="tx2"/>
              </a:buClr>
              <a:buFont typeface="Arial" pitchFamily="34" charset="0"/>
              <a:buChar char="•"/>
              <a:defRPr/>
            </a:lvl3pPr>
            <a:lvl4pPr marL="1600200" indent="-228600">
              <a:buClr>
                <a:schemeClr val="tx2"/>
              </a:buClr>
              <a:buFont typeface="Arial" pitchFamily="34" charset="0"/>
              <a:buChar char="•"/>
              <a:defRPr/>
            </a:lvl4pPr>
            <a:lvl5pPr marL="2057400" indent="-228600">
              <a:buClr>
                <a:schemeClr val="tx2"/>
              </a:buCl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438C-91A5-4E79-A00A-224FF9B0A9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391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438C-91A5-4E79-A00A-224FF9B0A9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12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438C-91A5-4E79-A00A-224FF9B0A9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649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438C-91A5-4E79-A00A-224FF9B0A9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356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438C-91A5-4E79-A00A-224FF9B0A9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985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438C-91A5-4E79-A00A-224FF9B0A9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813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438C-91A5-4E79-A00A-224FF9B0A9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570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438C-91A5-4E79-A00A-224FF9B0A9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193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438C-91A5-4E79-A00A-224FF9B0A9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812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A5438C-91A5-4E79-A00A-224FF9B0A9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313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38325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203" y="64749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82A5438C-91A5-4E79-A00A-224FF9B0A9E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477000"/>
            <a:ext cx="1187450" cy="28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09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Open Sans" pitchFamily="34" charset="0"/>
          <a:ea typeface="Open Sans" pitchFamily="34" charset="0"/>
          <a:cs typeface="Open Sans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59FC35"/>
        </a:buClr>
        <a:buFont typeface="Arial" pitchFamily="34" charset="0"/>
        <a:buChar char="•"/>
        <a:defRPr sz="2100" kern="1200">
          <a:solidFill>
            <a:schemeClr val="tx1"/>
          </a:solidFill>
          <a:latin typeface="Open Sans" pitchFamily="34" charset="0"/>
          <a:ea typeface="Open Sans" pitchFamily="34" charset="0"/>
          <a:cs typeface="Open Sans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59FC35"/>
        </a:buClr>
        <a:buFont typeface="Arial" pitchFamily="34" charset="0"/>
        <a:buChar char="–"/>
        <a:defRPr sz="1900" kern="1200">
          <a:solidFill>
            <a:schemeClr val="tx1"/>
          </a:solidFill>
          <a:latin typeface="Open Sans" pitchFamily="34" charset="0"/>
          <a:ea typeface="Open Sans" pitchFamily="34" charset="0"/>
          <a:cs typeface="Open Sans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59FC35"/>
        </a:buClr>
        <a:buFont typeface="Arial" pitchFamily="34" charset="0"/>
        <a:buChar char="•"/>
        <a:defRPr sz="1600" kern="1200">
          <a:solidFill>
            <a:schemeClr val="tx1"/>
          </a:solidFill>
          <a:latin typeface="Open Sans" pitchFamily="34" charset="0"/>
          <a:ea typeface="Open Sans" pitchFamily="34" charset="0"/>
          <a:cs typeface="Open Sans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59FC35"/>
        </a:buClr>
        <a:buFont typeface="Arial" pitchFamily="34" charset="0"/>
        <a:buChar char="•"/>
        <a:defRPr sz="1600" kern="1200">
          <a:solidFill>
            <a:schemeClr val="tx1"/>
          </a:solidFill>
          <a:latin typeface="Open Sans" pitchFamily="34" charset="0"/>
          <a:ea typeface="Open Sans" pitchFamily="34" charset="0"/>
          <a:cs typeface="Open Sans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59FC35"/>
        </a:buClr>
        <a:buFont typeface="Arial" pitchFamily="34" charset="0"/>
        <a:buChar char="•"/>
        <a:defRPr sz="1600" kern="1200">
          <a:solidFill>
            <a:schemeClr val="tx1"/>
          </a:solidFill>
          <a:latin typeface="Open Sans" pitchFamily="34" charset="0"/>
          <a:ea typeface="Open Sans" pitchFamily="34" charset="0"/>
          <a:cs typeface="Open Sans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800600"/>
            <a:ext cx="7772400" cy="78105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Venky Ramakrishna PhD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Celldex Therapeutics, Hampton NJ, USA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www.celldextherapeutics.com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905000"/>
            <a:ext cx="434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Antibody Targeting of Human CD27 with Varlilumab (CDX-1127)  identifies genes</a:t>
            </a:r>
          </a:p>
          <a:p>
            <a:r>
              <a:rPr lang="en-US" sz="2000" dirty="0"/>
              <a:t>a</a:t>
            </a:r>
            <a:r>
              <a:rPr lang="en-US" sz="2000" dirty="0" smtClean="0"/>
              <a:t>nd pathways related to inflammation</a:t>
            </a:r>
            <a:endParaRPr lang="en-US" sz="20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04800" y="3048000"/>
            <a:ext cx="35052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4800" y="1813560"/>
            <a:ext cx="35052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90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D27%20Pathwa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43840"/>
            <a:ext cx="5849938" cy="637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01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09600" y="292746"/>
            <a:ext cx="8396288" cy="5841013"/>
            <a:chOff x="609600" y="292746"/>
            <a:chExt cx="8396288" cy="5841013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641019"/>
              <a:ext cx="8396288" cy="4911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371600" y="292746"/>
              <a:ext cx="66479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Targeting Cell Surface Molecules for Immune Modulation with mAbs	</a:t>
              </a:r>
              <a:endParaRPr lang="en-US" sz="1200" b="1" i="1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3276600" y="5825982"/>
              <a:ext cx="533400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i="1" dirty="0" smtClean="0"/>
                <a:t>Sheng Yao, </a:t>
              </a:r>
              <a:r>
                <a:rPr lang="en-US" sz="1400" i="1" dirty="0" err="1" smtClean="0"/>
                <a:t>Yuwen</a:t>
              </a:r>
              <a:r>
                <a:rPr lang="en-US" sz="1400" i="1" dirty="0" smtClean="0"/>
                <a:t> Zhu and </a:t>
              </a:r>
              <a:r>
                <a:rPr lang="en-US" sz="1400" i="1" dirty="0" err="1" smtClean="0"/>
                <a:t>Lieping</a:t>
              </a:r>
              <a:r>
                <a:rPr lang="en-US" sz="1400" i="1" dirty="0" smtClean="0"/>
                <a:t> Chen </a:t>
              </a:r>
              <a:r>
                <a:rPr lang="en-US" sz="1400" i="1" dirty="0"/>
                <a:t>Nat. Rev. Drug Disc. 2013; </a:t>
              </a:r>
              <a:r>
                <a:rPr lang="en-US" sz="1400" b="1" i="1" dirty="0"/>
                <a:t>130</a:t>
              </a:r>
              <a:endParaRPr lang="en-US" sz="1400" dirty="0"/>
            </a:p>
          </p:txBody>
        </p:sp>
        <p:sp>
          <p:nvSpPr>
            <p:cNvPr id="4" name="Oval 3"/>
            <p:cNvSpPr/>
            <p:nvPr/>
          </p:nvSpPr>
          <p:spPr>
            <a:xfrm>
              <a:off x="1241234" y="2245608"/>
              <a:ext cx="152400" cy="1524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2512762" y="2244690"/>
              <a:ext cx="152400" cy="1524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2047302" y="2253871"/>
              <a:ext cx="152400" cy="1524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2979141" y="1887556"/>
              <a:ext cx="152400" cy="1524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152181" y="2282330"/>
              <a:ext cx="152400" cy="152400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5671851" y="2269475"/>
              <a:ext cx="152400" cy="1524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077639" y="2272229"/>
              <a:ext cx="152400" cy="1524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586251" y="1730566"/>
              <a:ext cx="152400" cy="1524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6477000" y="2272229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6858000" y="2272229"/>
              <a:ext cx="152400" cy="1524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8370064" y="1732403"/>
              <a:ext cx="152400" cy="1524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3924767" y="2743200"/>
              <a:ext cx="152400" cy="1524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8544498" y="1741582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4807744" y="2292429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3592419" y="2741362"/>
              <a:ext cx="152400" cy="1524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9320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666875" y="240268"/>
            <a:ext cx="7244513" cy="6431935"/>
            <a:chOff x="1666875" y="240268"/>
            <a:chExt cx="7244513" cy="643193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6875" y="671453"/>
              <a:ext cx="5934075" cy="6000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3869815" y="240268"/>
              <a:ext cx="50415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To Costimulate or Not to Costimulate?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88405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19125"/>
            <a:ext cx="9134475" cy="623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933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1" y="857905"/>
            <a:ext cx="4888270" cy="584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7640" y="396240"/>
            <a:ext cx="2880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Predicting  the Storm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8506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19437" y="196329"/>
            <a:ext cx="8754403" cy="6209539"/>
            <a:chOff x="119437" y="196329"/>
            <a:chExt cx="8754403" cy="6209539"/>
          </a:xfrm>
        </p:grpSpPr>
        <p:grpSp>
          <p:nvGrpSpPr>
            <p:cNvPr id="1301" name="Group 1300"/>
            <p:cNvGrpSpPr/>
            <p:nvPr/>
          </p:nvGrpSpPr>
          <p:grpSpPr>
            <a:xfrm>
              <a:off x="119437" y="303565"/>
              <a:ext cx="7354857" cy="5982361"/>
              <a:chOff x="990600" y="354706"/>
              <a:chExt cx="7354857" cy="5982361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0953" y="557012"/>
                <a:ext cx="2984504" cy="28769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" name="TextBox 1"/>
              <p:cNvSpPr txBox="1"/>
              <p:nvPr/>
            </p:nvSpPr>
            <p:spPr>
              <a:xfrm>
                <a:off x="5011707" y="557012"/>
                <a:ext cx="292762" cy="3369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B</a:t>
                </a:r>
                <a:endParaRPr lang="en-US" b="1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990600" y="623444"/>
                <a:ext cx="301715" cy="3369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A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151182" y="3765131"/>
                <a:ext cx="307683" cy="3369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D</a:t>
                </a:r>
                <a:endParaRPr lang="en-US" b="1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999553" y="3746628"/>
                <a:ext cx="292762" cy="3369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/>
                  <a:t>C</a:t>
                </a:r>
                <a:endParaRPr lang="en-US" b="1" dirty="0"/>
              </a:p>
            </p:txBody>
          </p:sp>
          <p:pic>
            <p:nvPicPr>
              <p:cNvPr id="1031" name="Picture 7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52373" y="3854048"/>
                <a:ext cx="2457459" cy="24830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32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5043" y="354706"/>
                <a:ext cx="3253823" cy="32950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5" name="Group 4"/>
            <p:cNvGrpSpPr/>
            <p:nvPr/>
          </p:nvGrpSpPr>
          <p:grpSpPr>
            <a:xfrm>
              <a:off x="6077041" y="3599672"/>
              <a:ext cx="1985310" cy="1628776"/>
              <a:chOff x="6007766" y="4126162"/>
              <a:chExt cx="1985310" cy="1628776"/>
            </a:xfrm>
          </p:grpSpPr>
          <p:sp>
            <p:nvSpPr>
              <p:cNvPr id="1160" name="Rectangle 65"/>
              <p:cNvSpPr>
                <a:spLocks noChangeArrowheads="1"/>
              </p:cNvSpPr>
              <p:nvPr/>
            </p:nvSpPr>
            <p:spPr bwMode="auto">
              <a:xfrm>
                <a:off x="7523396" y="5350557"/>
                <a:ext cx="46968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ERK1/2</a:t>
                </a:r>
                <a:endParaRPr kumimoji="0" lang="en-US" alt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1100" name="Rectangle 5"/>
              <p:cNvSpPr>
                <a:spLocks noChangeArrowheads="1"/>
              </p:cNvSpPr>
              <p:nvPr/>
            </p:nvSpPr>
            <p:spPr bwMode="auto">
              <a:xfrm>
                <a:off x="6206203" y="4410325"/>
                <a:ext cx="731838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Untreated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1" name="Rectangle 6"/>
              <p:cNvSpPr>
                <a:spLocks noChangeArrowheads="1"/>
              </p:cNvSpPr>
              <p:nvPr/>
            </p:nvSpPr>
            <p:spPr bwMode="auto">
              <a:xfrm>
                <a:off x="6014116" y="4459537"/>
                <a:ext cx="152400" cy="936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" name="Rectangle 7"/>
              <p:cNvSpPr>
                <a:spLocks noChangeArrowheads="1"/>
              </p:cNvSpPr>
              <p:nvPr/>
            </p:nvSpPr>
            <p:spPr bwMode="auto">
              <a:xfrm>
                <a:off x="6206203" y="4615112"/>
                <a:ext cx="56356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AG490/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3" name="Rectangle 8"/>
              <p:cNvSpPr>
                <a:spLocks noChangeArrowheads="1"/>
              </p:cNvSpPr>
              <p:nvPr/>
            </p:nvSpPr>
            <p:spPr bwMode="auto">
              <a:xfrm>
                <a:off x="6679278" y="4615112"/>
                <a:ext cx="39211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JAK2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4" name="Rectangle 9"/>
              <p:cNvSpPr>
                <a:spLocks noChangeArrowheads="1"/>
              </p:cNvSpPr>
              <p:nvPr/>
            </p:nvSpPr>
            <p:spPr bwMode="auto">
              <a:xfrm>
                <a:off x="6014116" y="4661150"/>
                <a:ext cx="152400" cy="92075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" name="Rectangle 10"/>
              <p:cNvSpPr>
                <a:spLocks noChangeArrowheads="1"/>
              </p:cNvSpPr>
              <p:nvPr/>
            </p:nvSpPr>
            <p:spPr bwMode="auto">
              <a:xfrm>
                <a:off x="6212553" y="4810375"/>
                <a:ext cx="488950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BAY11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6" name="Rectangle 11"/>
              <p:cNvSpPr>
                <a:spLocks noChangeArrowheads="1"/>
              </p:cNvSpPr>
              <p:nvPr/>
            </p:nvSpPr>
            <p:spPr bwMode="auto">
              <a:xfrm>
                <a:off x="6611016" y="4810375"/>
                <a:ext cx="128588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7" name="Rectangle 12"/>
              <p:cNvSpPr>
                <a:spLocks noChangeArrowheads="1"/>
              </p:cNvSpPr>
              <p:nvPr/>
            </p:nvSpPr>
            <p:spPr bwMode="auto">
              <a:xfrm>
                <a:off x="6658641" y="4810375"/>
                <a:ext cx="454025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7082/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8" name="Rectangle 13"/>
              <p:cNvSpPr>
                <a:spLocks noChangeArrowheads="1"/>
              </p:cNvSpPr>
              <p:nvPr/>
            </p:nvSpPr>
            <p:spPr bwMode="auto">
              <a:xfrm>
                <a:off x="7023766" y="4810375"/>
                <a:ext cx="12541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I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9" name="Rectangle 14"/>
              <p:cNvSpPr>
                <a:spLocks noChangeArrowheads="1"/>
              </p:cNvSpPr>
              <p:nvPr/>
            </p:nvSpPr>
            <p:spPr bwMode="auto">
              <a:xfrm>
                <a:off x="7065041" y="4794500"/>
                <a:ext cx="177800" cy="220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0" name="Rectangle 15"/>
              <p:cNvSpPr>
                <a:spLocks noChangeArrowheads="1"/>
              </p:cNvSpPr>
              <p:nvPr/>
            </p:nvSpPr>
            <p:spPr bwMode="auto">
              <a:xfrm>
                <a:off x="7146003" y="4810375"/>
                <a:ext cx="16986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B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1" name="Rectangle 16"/>
              <p:cNvSpPr>
                <a:spLocks noChangeArrowheads="1"/>
              </p:cNvSpPr>
              <p:nvPr/>
            </p:nvSpPr>
            <p:spPr bwMode="auto">
              <a:xfrm>
                <a:off x="7231728" y="4794500"/>
                <a:ext cx="177800" cy="220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2" name="Rectangle 17"/>
              <p:cNvSpPr>
                <a:spLocks noChangeArrowheads="1"/>
              </p:cNvSpPr>
              <p:nvPr/>
            </p:nvSpPr>
            <p:spPr bwMode="auto">
              <a:xfrm>
                <a:off x="6220491" y="5008812"/>
                <a:ext cx="76676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SB203580/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3" name="Rectangle 18"/>
              <p:cNvSpPr>
                <a:spLocks noChangeArrowheads="1"/>
              </p:cNvSpPr>
              <p:nvPr/>
            </p:nvSpPr>
            <p:spPr bwMode="auto">
              <a:xfrm>
                <a:off x="6893591" y="5008812"/>
                <a:ext cx="323850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p38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4" name="Rectangle 19"/>
              <p:cNvSpPr>
                <a:spLocks noChangeArrowheads="1"/>
              </p:cNvSpPr>
              <p:nvPr/>
            </p:nvSpPr>
            <p:spPr bwMode="auto">
              <a:xfrm>
                <a:off x="7161878" y="5008812"/>
                <a:ext cx="48101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MAPK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5" name="Rectangle 20"/>
              <p:cNvSpPr>
                <a:spLocks noChangeArrowheads="1"/>
              </p:cNvSpPr>
              <p:nvPr/>
            </p:nvSpPr>
            <p:spPr bwMode="auto">
              <a:xfrm>
                <a:off x="6014116" y="5059612"/>
                <a:ext cx="131763" cy="809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" name="Rectangle 21"/>
              <p:cNvSpPr>
                <a:spLocks noChangeArrowheads="1"/>
              </p:cNvSpPr>
              <p:nvPr/>
            </p:nvSpPr>
            <p:spPr bwMode="auto">
              <a:xfrm>
                <a:off x="6014116" y="5059612"/>
                <a:ext cx="152400" cy="936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" name="Rectangle 22"/>
              <p:cNvSpPr>
                <a:spLocks noChangeArrowheads="1"/>
              </p:cNvSpPr>
              <p:nvPr/>
            </p:nvSpPr>
            <p:spPr bwMode="auto">
              <a:xfrm>
                <a:off x="6212553" y="5194550"/>
                <a:ext cx="158750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8" name="Rectangle 23"/>
              <p:cNvSpPr>
                <a:spLocks noChangeArrowheads="1"/>
              </p:cNvSpPr>
              <p:nvPr/>
            </p:nvSpPr>
            <p:spPr bwMode="auto">
              <a:xfrm>
                <a:off x="6288753" y="5194550"/>
                <a:ext cx="128588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9" name="Rectangle 24"/>
              <p:cNvSpPr>
                <a:spLocks noChangeArrowheads="1"/>
              </p:cNvSpPr>
              <p:nvPr/>
            </p:nvSpPr>
            <p:spPr bwMode="auto">
              <a:xfrm>
                <a:off x="6336378" y="5194550"/>
                <a:ext cx="965200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Aminopurine/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0" name="Rectangle 25"/>
              <p:cNvSpPr>
                <a:spLocks noChangeArrowheads="1"/>
              </p:cNvSpPr>
              <p:nvPr/>
            </p:nvSpPr>
            <p:spPr bwMode="auto">
              <a:xfrm>
                <a:off x="7201566" y="5194550"/>
                <a:ext cx="338138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PKR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1" name="Rectangle 26"/>
              <p:cNvSpPr>
                <a:spLocks noChangeArrowheads="1"/>
              </p:cNvSpPr>
              <p:nvPr/>
            </p:nvSpPr>
            <p:spPr bwMode="auto">
              <a:xfrm>
                <a:off x="6014116" y="5237412"/>
                <a:ext cx="152400" cy="92075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Rectangle 27"/>
              <p:cNvSpPr>
                <a:spLocks noChangeArrowheads="1"/>
              </p:cNvSpPr>
              <p:nvPr/>
            </p:nvSpPr>
            <p:spPr bwMode="auto">
              <a:xfrm>
                <a:off x="6220491" y="5364412"/>
                <a:ext cx="708025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PD98059/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3" name="Rectangle 28"/>
              <p:cNvSpPr>
                <a:spLocks noChangeArrowheads="1"/>
              </p:cNvSpPr>
              <p:nvPr/>
            </p:nvSpPr>
            <p:spPr bwMode="auto">
              <a:xfrm>
                <a:off x="6836441" y="5364412"/>
                <a:ext cx="565150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MAPKK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4" name="Rectangle 29"/>
              <p:cNvSpPr>
                <a:spLocks noChangeArrowheads="1"/>
              </p:cNvSpPr>
              <p:nvPr/>
            </p:nvSpPr>
            <p:spPr bwMode="auto">
              <a:xfrm>
                <a:off x="7341266" y="5364412"/>
                <a:ext cx="25241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or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6" name="Rectangle 31"/>
              <p:cNvSpPr>
                <a:spLocks noChangeArrowheads="1"/>
              </p:cNvSpPr>
              <p:nvPr/>
            </p:nvSpPr>
            <p:spPr bwMode="auto">
              <a:xfrm>
                <a:off x="6014116" y="5415212"/>
                <a:ext cx="152400" cy="90488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" name="Rectangle 32"/>
              <p:cNvSpPr>
                <a:spLocks noChangeArrowheads="1"/>
              </p:cNvSpPr>
              <p:nvPr/>
            </p:nvSpPr>
            <p:spPr bwMode="auto">
              <a:xfrm>
                <a:off x="6028403" y="5593012"/>
                <a:ext cx="131763" cy="80963"/>
              </a:xfrm>
              <a:prstGeom prst="rect">
                <a:avLst/>
              </a:prstGeom>
              <a:solidFill>
                <a:srgbClr val="93A9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Rectangle 33"/>
              <p:cNvSpPr>
                <a:spLocks noChangeArrowheads="1"/>
              </p:cNvSpPr>
              <p:nvPr/>
            </p:nvSpPr>
            <p:spPr bwMode="auto">
              <a:xfrm>
                <a:off x="6206203" y="5527925"/>
                <a:ext cx="695325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Celastrol/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9" name="Rectangle 34"/>
              <p:cNvSpPr>
                <a:spLocks noChangeArrowheads="1"/>
              </p:cNvSpPr>
              <p:nvPr/>
            </p:nvSpPr>
            <p:spPr bwMode="auto">
              <a:xfrm>
                <a:off x="6804691" y="5527925"/>
                <a:ext cx="25876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NF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0" name="Rectangle 35"/>
              <p:cNvSpPr>
                <a:spLocks noChangeArrowheads="1"/>
              </p:cNvSpPr>
              <p:nvPr/>
            </p:nvSpPr>
            <p:spPr bwMode="auto">
              <a:xfrm>
                <a:off x="6977728" y="5512050"/>
                <a:ext cx="177800" cy="220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" name="Rectangle 36"/>
              <p:cNvSpPr>
                <a:spLocks noChangeArrowheads="1"/>
              </p:cNvSpPr>
              <p:nvPr/>
            </p:nvSpPr>
            <p:spPr bwMode="auto">
              <a:xfrm>
                <a:off x="7058691" y="5527925"/>
                <a:ext cx="16986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B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" name="Rectangle 37"/>
              <p:cNvSpPr>
                <a:spLocks noChangeArrowheads="1"/>
              </p:cNvSpPr>
              <p:nvPr/>
            </p:nvSpPr>
            <p:spPr bwMode="auto">
              <a:xfrm>
                <a:off x="6074441" y="4126162"/>
                <a:ext cx="1087438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Inhibitor added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" name="Line 38"/>
              <p:cNvSpPr>
                <a:spLocks noChangeShapeType="1"/>
              </p:cNvSpPr>
              <p:nvPr/>
            </p:nvSpPr>
            <p:spPr bwMode="auto">
              <a:xfrm>
                <a:off x="6014116" y="4348412"/>
                <a:ext cx="1162050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" name="Rectangle 39"/>
              <p:cNvSpPr>
                <a:spLocks noChangeArrowheads="1"/>
              </p:cNvSpPr>
              <p:nvPr/>
            </p:nvSpPr>
            <p:spPr bwMode="auto">
              <a:xfrm>
                <a:off x="6206203" y="4410325"/>
                <a:ext cx="731838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Untreated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" name="Rectangle 40"/>
              <p:cNvSpPr>
                <a:spLocks noChangeArrowheads="1"/>
              </p:cNvSpPr>
              <p:nvPr/>
            </p:nvSpPr>
            <p:spPr bwMode="auto">
              <a:xfrm>
                <a:off x="6014116" y="4459537"/>
                <a:ext cx="152400" cy="936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" name="Rectangle 41"/>
              <p:cNvSpPr>
                <a:spLocks noChangeArrowheads="1"/>
              </p:cNvSpPr>
              <p:nvPr/>
            </p:nvSpPr>
            <p:spPr bwMode="auto">
              <a:xfrm>
                <a:off x="6206203" y="4615112"/>
                <a:ext cx="56356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AG490/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" name="Rectangle 42"/>
              <p:cNvSpPr>
                <a:spLocks noChangeArrowheads="1"/>
              </p:cNvSpPr>
              <p:nvPr/>
            </p:nvSpPr>
            <p:spPr bwMode="auto">
              <a:xfrm>
                <a:off x="6679278" y="4615112"/>
                <a:ext cx="39211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JAK2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" name="Rectangle 43"/>
              <p:cNvSpPr>
                <a:spLocks noChangeArrowheads="1"/>
              </p:cNvSpPr>
              <p:nvPr/>
            </p:nvSpPr>
            <p:spPr bwMode="auto">
              <a:xfrm>
                <a:off x="6014116" y="4661150"/>
                <a:ext cx="152400" cy="92075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" name="Rectangle 44"/>
              <p:cNvSpPr>
                <a:spLocks noChangeArrowheads="1"/>
              </p:cNvSpPr>
              <p:nvPr/>
            </p:nvSpPr>
            <p:spPr bwMode="auto">
              <a:xfrm>
                <a:off x="6212553" y="4810375"/>
                <a:ext cx="488950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BAY11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" name="Rectangle 45"/>
              <p:cNvSpPr>
                <a:spLocks noChangeArrowheads="1"/>
              </p:cNvSpPr>
              <p:nvPr/>
            </p:nvSpPr>
            <p:spPr bwMode="auto">
              <a:xfrm>
                <a:off x="6611016" y="4810375"/>
                <a:ext cx="128588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1" name="Rectangle 46"/>
              <p:cNvSpPr>
                <a:spLocks noChangeArrowheads="1"/>
              </p:cNvSpPr>
              <p:nvPr/>
            </p:nvSpPr>
            <p:spPr bwMode="auto">
              <a:xfrm>
                <a:off x="6658641" y="4810375"/>
                <a:ext cx="454025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7082/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" name="Rectangle 47"/>
              <p:cNvSpPr>
                <a:spLocks noChangeArrowheads="1"/>
              </p:cNvSpPr>
              <p:nvPr/>
            </p:nvSpPr>
            <p:spPr bwMode="auto">
              <a:xfrm>
                <a:off x="7023766" y="4810375"/>
                <a:ext cx="12541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I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" name="Rectangle 48"/>
              <p:cNvSpPr>
                <a:spLocks noChangeArrowheads="1"/>
              </p:cNvSpPr>
              <p:nvPr/>
            </p:nvSpPr>
            <p:spPr bwMode="auto">
              <a:xfrm>
                <a:off x="7065041" y="4794500"/>
                <a:ext cx="177800" cy="220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" name="Rectangle 49"/>
              <p:cNvSpPr>
                <a:spLocks noChangeArrowheads="1"/>
              </p:cNvSpPr>
              <p:nvPr/>
            </p:nvSpPr>
            <p:spPr bwMode="auto">
              <a:xfrm>
                <a:off x="7146003" y="4810375"/>
                <a:ext cx="16986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B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" name="Rectangle 50"/>
              <p:cNvSpPr>
                <a:spLocks noChangeArrowheads="1"/>
              </p:cNvSpPr>
              <p:nvPr/>
            </p:nvSpPr>
            <p:spPr bwMode="auto">
              <a:xfrm>
                <a:off x="7231728" y="4794500"/>
                <a:ext cx="177800" cy="220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6" name="Rectangle 51"/>
              <p:cNvSpPr>
                <a:spLocks noChangeArrowheads="1"/>
              </p:cNvSpPr>
              <p:nvPr/>
            </p:nvSpPr>
            <p:spPr bwMode="auto">
              <a:xfrm>
                <a:off x="6007766" y="4854825"/>
                <a:ext cx="158750" cy="98425"/>
              </a:xfrm>
              <a:prstGeom prst="rect">
                <a:avLst/>
              </a:prstGeom>
              <a:solidFill>
                <a:srgbClr val="89A5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" name="Rectangle 52"/>
              <p:cNvSpPr>
                <a:spLocks noChangeArrowheads="1"/>
              </p:cNvSpPr>
              <p:nvPr/>
            </p:nvSpPr>
            <p:spPr bwMode="auto">
              <a:xfrm>
                <a:off x="6220491" y="5008812"/>
                <a:ext cx="76676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SB203580/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8" name="Rectangle 53"/>
              <p:cNvSpPr>
                <a:spLocks noChangeArrowheads="1"/>
              </p:cNvSpPr>
              <p:nvPr/>
            </p:nvSpPr>
            <p:spPr bwMode="auto">
              <a:xfrm>
                <a:off x="6893591" y="5008812"/>
                <a:ext cx="323850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p38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9" name="Rectangle 54"/>
              <p:cNvSpPr>
                <a:spLocks noChangeArrowheads="1"/>
              </p:cNvSpPr>
              <p:nvPr/>
            </p:nvSpPr>
            <p:spPr bwMode="auto">
              <a:xfrm>
                <a:off x="7161878" y="5008812"/>
                <a:ext cx="48101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MAPK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0" name="Rectangle 55"/>
              <p:cNvSpPr>
                <a:spLocks noChangeArrowheads="1"/>
              </p:cNvSpPr>
              <p:nvPr/>
            </p:nvSpPr>
            <p:spPr bwMode="auto">
              <a:xfrm>
                <a:off x="6014116" y="5059612"/>
                <a:ext cx="131763" cy="809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" name="Rectangle 56"/>
              <p:cNvSpPr>
                <a:spLocks noChangeArrowheads="1"/>
              </p:cNvSpPr>
              <p:nvPr/>
            </p:nvSpPr>
            <p:spPr bwMode="auto">
              <a:xfrm>
                <a:off x="6014116" y="5059612"/>
                <a:ext cx="152400" cy="936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" name="Rectangle 57"/>
              <p:cNvSpPr>
                <a:spLocks noChangeArrowheads="1"/>
              </p:cNvSpPr>
              <p:nvPr/>
            </p:nvSpPr>
            <p:spPr bwMode="auto">
              <a:xfrm>
                <a:off x="6212553" y="5194550"/>
                <a:ext cx="158750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3" name="Rectangle 58"/>
              <p:cNvSpPr>
                <a:spLocks noChangeArrowheads="1"/>
              </p:cNvSpPr>
              <p:nvPr/>
            </p:nvSpPr>
            <p:spPr bwMode="auto">
              <a:xfrm>
                <a:off x="6288753" y="5194550"/>
                <a:ext cx="128588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4" name="Rectangle 59"/>
              <p:cNvSpPr>
                <a:spLocks noChangeArrowheads="1"/>
              </p:cNvSpPr>
              <p:nvPr/>
            </p:nvSpPr>
            <p:spPr bwMode="auto">
              <a:xfrm>
                <a:off x="6336378" y="5194550"/>
                <a:ext cx="965200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Aminopurine/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5" name="Rectangle 60"/>
              <p:cNvSpPr>
                <a:spLocks noChangeArrowheads="1"/>
              </p:cNvSpPr>
              <p:nvPr/>
            </p:nvSpPr>
            <p:spPr bwMode="auto">
              <a:xfrm>
                <a:off x="7201566" y="5194550"/>
                <a:ext cx="338138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PKR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6" name="Rectangle 61"/>
              <p:cNvSpPr>
                <a:spLocks noChangeArrowheads="1"/>
              </p:cNvSpPr>
              <p:nvPr/>
            </p:nvSpPr>
            <p:spPr bwMode="auto">
              <a:xfrm>
                <a:off x="6014116" y="5237412"/>
                <a:ext cx="152400" cy="92075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7" name="Rectangle 62"/>
              <p:cNvSpPr>
                <a:spLocks noChangeArrowheads="1"/>
              </p:cNvSpPr>
              <p:nvPr/>
            </p:nvSpPr>
            <p:spPr bwMode="auto">
              <a:xfrm>
                <a:off x="6220491" y="5364412"/>
                <a:ext cx="708025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PD98059/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8" name="Rectangle 63"/>
              <p:cNvSpPr>
                <a:spLocks noChangeArrowheads="1"/>
              </p:cNvSpPr>
              <p:nvPr/>
            </p:nvSpPr>
            <p:spPr bwMode="auto">
              <a:xfrm>
                <a:off x="6836441" y="5364412"/>
                <a:ext cx="565150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MAPKK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9" name="Rectangle 64"/>
              <p:cNvSpPr>
                <a:spLocks noChangeArrowheads="1"/>
              </p:cNvSpPr>
              <p:nvPr/>
            </p:nvSpPr>
            <p:spPr bwMode="auto">
              <a:xfrm>
                <a:off x="7341266" y="5364412"/>
                <a:ext cx="25241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or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1" name="Rectangle 66"/>
              <p:cNvSpPr>
                <a:spLocks noChangeArrowheads="1"/>
              </p:cNvSpPr>
              <p:nvPr/>
            </p:nvSpPr>
            <p:spPr bwMode="auto">
              <a:xfrm>
                <a:off x="6014116" y="5415212"/>
                <a:ext cx="152400" cy="90488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2" name="Rectangle 67"/>
              <p:cNvSpPr>
                <a:spLocks noChangeArrowheads="1"/>
              </p:cNvSpPr>
              <p:nvPr/>
            </p:nvSpPr>
            <p:spPr bwMode="auto">
              <a:xfrm>
                <a:off x="6028403" y="5593012"/>
                <a:ext cx="131763" cy="80963"/>
              </a:xfrm>
              <a:prstGeom prst="rect">
                <a:avLst/>
              </a:prstGeom>
              <a:solidFill>
                <a:srgbClr val="93A9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3" name="Rectangle 68"/>
              <p:cNvSpPr>
                <a:spLocks noChangeArrowheads="1"/>
              </p:cNvSpPr>
              <p:nvPr/>
            </p:nvSpPr>
            <p:spPr bwMode="auto">
              <a:xfrm>
                <a:off x="6206203" y="5527925"/>
                <a:ext cx="695325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Celastrol/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4" name="Rectangle 69"/>
              <p:cNvSpPr>
                <a:spLocks noChangeArrowheads="1"/>
              </p:cNvSpPr>
              <p:nvPr/>
            </p:nvSpPr>
            <p:spPr bwMode="auto">
              <a:xfrm>
                <a:off x="6804691" y="5527925"/>
                <a:ext cx="25876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NF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5" name="Rectangle 70"/>
              <p:cNvSpPr>
                <a:spLocks noChangeArrowheads="1"/>
              </p:cNvSpPr>
              <p:nvPr/>
            </p:nvSpPr>
            <p:spPr bwMode="auto">
              <a:xfrm>
                <a:off x="6977728" y="5512050"/>
                <a:ext cx="177800" cy="220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6" name="Rectangle 71"/>
              <p:cNvSpPr>
                <a:spLocks noChangeArrowheads="1"/>
              </p:cNvSpPr>
              <p:nvPr/>
            </p:nvSpPr>
            <p:spPr bwMode="auto">
              <a:xfrm>
                <a:off x="7058691" y="5527925"/>
                <a:ext cx="16986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B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7" name="Rectangle 72"/>
              <p:cNvSpPr>
                <a:spLocks noChangeArrowheads="1"/>
              </p:cNvSpPr>
              <p:nvPr/>
            </p:nvSpPr>
            <p:spPr bwMode="auto">
              <a:xfrm>
                <a:off x="6074441" y="4126162"/>
                <a:ext cx="1087438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Inhibitor added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8" name="Line 73"/>
              <p:cNvSpPr>
                <a:spLocks noChangeShapeType="1"/>
              </p:cNvSpPr>
              <p:nvPr/>
            </p:nvSpPr>
            <p:spPr bwMode="auto">
              <a:xfrm>
                <a:off x="6014116" y="4348412"/>
                <a:ext cx="1162050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9" name="Rectangle 74"/>
              <p:cNvSpPr>
                <a:spLocks noChangeArrowheads="1"/>
              </p:cNvSpPr>
              <p:nvPr/>
            </p:nvSpPr>
            <p:spPr bwMode="auto">
              <a:xfrm>
                <a:off x="6206203" y="4410325"/>
                <a:ext cx="731838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Untreated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0" name="Rectangle 75"/>
              <p:cNvSpPr>
                <a:spLocks noChangeArrowheads="1"/>
              </p:cNvSpPr>
              <p:nvPr/>
            </p:nvSpPr>
            <p:spPr bwMode="auto">
              <a:xfrm>
                <a:off x="6014116" y="4459537"/>
                <a:ext cx="152400" cy="936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1" name="Rectangle 76"/>
              <p:cNvSpPr>
                <a:spLocks noChangeArrowheads="1"/>
              </p:cNvSpPr>
              <p:nvPr/>
            </p:nvSpPr>
            <p:spPr bwMode="auto">
              <a:xfrm>
                <a:off x="6206203" y="4410325"/>
                <a:ext cx="731838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Untreated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2" name="Rectangle 77"/>
              <p:cNvSpPr>
                <a:spLocks noChangeArrowheads="1"/>
              </p:cNvSpPr>
              <p:nvPr/>
            </p:nvSpPr>
            <p:spPr bwMode="auto">
              <a:xfrm>
                <a:off x="6014116" y="4459537"/>
                <a:ext cx="152400" cy="936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3" name="Rectangle 78"/>
              <p:cNvSpPr>
                <a:spLocks noChangeArrowheads="1"/>
              </p:cNvSpPr>
              <p:nvPr/>
            </p:nvSpPr>
            <p:spPr bwMode="auto">
              <a:xfrm>
                <a:off x="6206203" y="4615112"/>
                <a:ext cx="56356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AG490/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4" name="Rectangle 79"/>
              <p:cNvSpPr>
                <a:spLocks noChangeArrowheads="1"/>
              </p:cNvSpPr>
              <p:nvPr/>
            </p:nvSpPr>
            <p:spPr bwMode="auto">
              <a:xfrm>
                <a:off x="6679278" y="4615112"/>
                <a:ext cx="39211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JAK2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5" name="Rectangle 80"/>
              <p:cNvSpPr>
                <a:spLocks noChangeArrowheads="1"/>
              </p:cNvSpPr>
              <p:nvPr/>
            </p:nvSpPr>
            <p:spPr bwMode="auto">
              <a:xfrm>
                <a:off x="6014116" y="4661150"/>
                <a:ext cx="152400" cy="92075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6" name="Rectangle 81"/>
              <p:cNvSpPr>
                <a:spLocks noChangeArrowheads="1"/>
              </p:cNvSpPr>
              <p:nvPr/>
            </p:nvSpPr>
            <p:spPr bwMode="auto">
              <a:xfrm>
                <a:off x="6212553" y="4810375"/>
                <a:ext cx="488950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BAY11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7" name="Rectangle 82"/>
              <p:cNvSpPr>
                <a:spLocks noChangeArrowheads="1"/>
              </p:cNvSpPr>
              <p:nvPr/>
            </p:nvSpPr>
            <p:spPr bwMode="auto">
              <a:xfrm>
                <a:off x="6611016" y="4810375"/>
                <a:ext cx="128588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8" name="Rectangle 83"/>
              <p:cNvSpPr>
                <a:spLocks noChangeArrowheads="1"/>
              </p:cNvSpPr>
              <p:nvPr/>
            </p:nvSpPr>
            <p:spPr bwMode="auto">
              <a:xfrm>
                <a:off x="6658641" y="4810375"/>
                <a:ext cx="454025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7082/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9" name="Rectangle 84"/>
              <p:cNvSpPr>
                <a:spLocks noChangeArrowheads="1"/>
              </p:cNvSpPr>
              <p:nvPr/>
            </p:nvSpPr>
            <p:spPr bwMode="auto">
              <a:xfrm>
                <a:off x="7023766" y="4810375"/>
                <a:ext cx="115416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Ik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0" name="Rectangle 85"/>
              <p:cNvSpPr>
                <a:spLocks noChangeArrowheads="1"/>
              </p:cNvSpPr>
              <p:nvPr/>
            </p:nvSpPr>
            <p:spPr bwMode="auto">
              <a:xfrm>
                <a:off x="7065041" y="4794500"/>
                <a:ext cx="177800" cy="220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1" name="Rectangle 86"/>
              <p:cNvSpPr>
                <a:spLocks noChangeArrowheads="1"/>
              </p:cNvSpPr>
              <p:nvPr/>
            </p:nvSpPr>
            <p:spPr bwMode="auto">
              <a:xfrm>
                <a:off x="7146003" y="4810375"/>
                <a:ext cx="184346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B</a:t>
                </a:r>
                <a:r>
                  <a:rPr kumimoji="0" lang="en-US" alt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Symbol" panose="05050102010706020507" pitchFamily="18" charset="2"/>
                  </a:rPr>
                  <a:t>a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Symbol" panose="05050102010706020507" pitchFamily="18" charset="2"/>
                </a:endParaRPr>
              </a:p>
            </p:txBody>
          </p:sp>
          <p:sp>
            <p:nvSpPr>
              <p:cNvPr id="1182" name="Rectangle 87"/>
              <p:cNvSpPr>
                <a:spLocks noChangeArrowheads="1"/>
              </p:cNvSpPr>
              <p:nvPr/>
            </p:nvSpPr>
            <p:spPr bwMode="auto">
              <a:xfrm>
                <a:off x="7231728" y="4794500"/>
                <a:ext cx="177800" cy="220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3" name="Rectangle 88"/>
              <p:cNvSpPr>
                <a:spLocks noChangeArrowheads="1"/>
              </p:cNvSpPr>
              <p:nvPr/>
            </p:nvSpPr>
            <p:spPr bwMode="auto">
              <a:xfrm>
                <a:off x="6220491" y="5008812"/>
                <a:ext cx="76676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SB203580/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4" name="Rectangle 89"/>
              <p:cNvSpPr>
                <a:spLocks noChangeArrowheads="1"/>
              </p:cNvSpPr>
              <p:nvPr/>
            </p:nvSpPr>
            <p:spPr bwMode="auto">
              <a:xfrm>
                <a:off x="6893591" y="5008812"/>
                <a:ext cx="323850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p38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5" name="Rectangle 90"/>
              <p:cNvSpPr>
                <a:spLocks noChangeArrowheads="1"/>
              </p:cNvSpPr>
              <p:nvPr/>
            </p:nvSpPr>
            <p:spPr bwMode="auto">
              <a:xfrm>
                <a:off x="7161878" y="5008812"/>
                <a:ext cx="48101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MAPK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6" name="Rectangle 91"/>
              <p:cNvSpPr>
                <a:spLocks noChangeArrowheads="1"/>
              </p:cNvSpPr>
              <p:nvPr/>
            </p:nvSpPr>
            <p:spPr bwMode="auto">
              <a:xfrm>
                <a:off x="6014116" y="5059612"/>
                <a:ext cx="131763" cy="809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7" name="Rectangle 92"/>
              <p:cNvSpPr>
                <a:spLocks noChangeArrowheads="1"/>
              </p:cNvSpPr>
              <p:nvPr/>
            </p:nvSpPr>
            <p:spPr bwMode="auto">
              <a:xfrm>
                <a:off x="6014116" y="5059612"/>
                <a:ext cx="152400" cy="9366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8" name="Rectangle 93"/>
              <p:cNvSpPr>
                <a:spLocks noChangeArrowheads="1"/>
              </p:cNvSpPr>
              <p:nvPr/>
            </p:nvSpPr>
            <p:spPr bwMode="auto">
              <a:xfrm>
                <a:off x="6212553" y="5194550"/>
                <a:ext cx="158750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2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9" name="Rectangle 94"/>
              <p:cNvSpPr>
                <a:spLocks noChangeArrowheads="1"/>
              </p:cNvSpPr>
              <p:nvPr/>
            </p:nvSpPr>
            <p:spPr bwMode="auto">
              <a:xfrm>
                <a:off x="6288753" y="5194550"/>
                <a:ext cx="128588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-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0" name="Rectangle 95"/>
              <p:cNvSpPr>
                <a:spLocks noChangeArrowheads="1"/>
              </p:cNvSpPr>
              <p:nvPr/>
            </p:nvSpPr>
            <p:spPr bwMode="auto">
              <a:xfrm>
                <a:off x="6336378" y="5194550"/>
                <a:ext cx="965200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Aminopurine/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1" name="Rectangle 96"/>
              <p:cNvSpPr>
                <a:spLocks noChangeArrowheads="1"/>
              </p:cNvSpPr>
              <p:nvPr/>
            </p:nvSpPr>
            <p:spPr bwMode="auto">
              <a:xfrm>
                <a:off x="7201566" y="5194550"/>
                <a:ext cx="338138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PKR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2" name="Rectangle 97"/>
              <p:cNvSpPr>
                <a:spLocks noChangeArrowheads="1"/>
              </p:cNvSpPr>
              <p:nvPr/>
            </p:nvSpPr>
            <p:spPr bwMode="auto">
              <a:xfrm>
                <a:off x="6014116" y="5237412"/>
                <a:ext cx="152400" cy="92075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3" name="Rectangle 98"/>
              <p:cNvSpPr>
                <a:spLocks noChangeArrowheads="1"/>
              </p:cNvSpPr>
              <p:nvPr/>
            </p:nvSpPr>
            <p:spPr bwMode="auto">
              <a:xfrm>
                <a:off x="6220491" y="5364412"/>
                <a:ext cx="708025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PD98059/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4" name="Rectangle 99"/>
              <p:cNvSpPr>
                <a:spLocks noChangeArrowheads="1"/>
              </p:cNvSpPr>
              <p:nvPr/>
            </p:nvSpPr>
            <p:spPr bwMode="auto">
              <a:xfrm>
                <a:off x="6836441" y="5364412"/>
                <a:ext cx="565150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MAPKK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5" name="Rectangle 100"/>
              <p:cNvSpPr>
                <a:spLocks noChangeArrowheads="1"/>
              </p:cNvSpPr>
              <p:nvPr/>
            </p:nvSpPr>
            <p:spPr bwMode="auto">
              <a:xfrm>
                <a:off x="7341266" y="5364412"/>
                <a:ext cx="25241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or 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7" name="Rectangle 102"/>
              <p:cNvSpPr>
                <a:spLocks noChangeArrowheads="1"/>
              </p:cNvSpPr>
              <p:nvPr/>
            </p:nvSpPr>
            <p:spPr bwMode="auto">
              <a:xfrm>
                <a:off x="6014116" y="5415212"/>
                <a:ext cx="152400" cy="90488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8" name="Rectangle 103"/>
              <p:cNvSpPr>
                <a:spLocks noChangeArrowheads="1"/>
              </p:cNvSpPr>
              <p:nvPr/>
            </p:nvSpPr>
            <p:spPr bwMode="auto">
              <a:xfrm>
                <a:off x="6028403" y="5593012"/>
                <a:ext cx="131763" cy="80963"/>
              </a:xfrm>
              <a:prstGeom prst="rect">
                <a:avLst/>
              </a:pr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9" name="Rectangle 104"/>
              <p:cNvSpPr>
                <a:spLocks noChangeArrowheads="1"/>
              </p:cNvSpPr>
              <p:nvPr/>
            </p:nvSpPr>
            <p:spPr bwMode="auto">
              <a:xfrm>
                <a:off x="6206203" y="5527925"/>
                <a:ext cx="695325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Celastrol/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0" name="Rectangle 105"/>
              <p:cNvSpPr>
                <a:spLocks noChangeArrowheads="1"/>
              </p:cNvSpPr>
              <p:nvPr/>
            </p:nvSpPr>
            <p:spPr bwMode="auto">
              <a:xfrm>
                <a:off x="6804691" y="5527925"/>
                <a:ext cx="24526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NFk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1" name="Rectangle 106"/>
              <p:cNvSpPr>
                <a:spLocks noChangeArrowheads="1"/>
              </p:cNvSpPr>
              <p:nvPr/>
            </p:nvSpPr>
            <p:spPr bwMode="auto">
              <a:xfrm>
                <a:off x="6977728" y="5512050"/>
                <a:ext cx="177800" cy="220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2" name="Rectangle 107"/>
              <p:cNvSpPr>
                <a:spLocks noChangeArrowheads="1"/>
              </p:cNvSpPr>
              <p:nvPr/>
            </p:nvSpPr>
            <p:spPr bwMode="auto">
              <a:xfrm>
                <a:off x="7058691" y="5527925"/>
                <a:ext cx="169863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B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3" name="Rectangle 108"/>
              <p:cNvSpPr>
                <a:spLocks noChangeArrowheads="1"/>
              </p:cNvSpPr>
              <p:nvPr/>
            </p:nvSpPr>
            <p:spPr bwMode="auto">
              <a:xfrm>
                <a:off x="6074441" y="4126162"/>
                <a:ext cx="1087438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Inhibitor added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4" name="Line 109"/>
              <p:cNvSpPr>
                <a:spLocks noChangeShapeType="1"/>
              </p:cNvSpPr>
              <p:nvPr/>
            </p:nvSpPr>
            <p:spPr bwMode="auto">
              <a:xfrm>
                <a:off x="6014116" y="4348412"/>
                <a:ext cx="1162050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5" name="Rectangle 110"/>
              <p:cNvSpPr>
                <a:spLocks noChangeArrowheads="1"/>
              </p:cNvSpPr>
              <p:nvPr/>
            </p:nvSpPr>
            <p:spPr bwMode="auto">
              <a:xfrm>
                <a:off x="6074441" y="4126162"/>
                <a:ext cx="1087438" cy="227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Inhibitor added</a:t>
                </a:r>
                <a:endParaRPr kumimoji="0" lang="en-US" alt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6" name="Line 111"/>
              <p:cNvSpPr>
                <a:spLocks noChangeShapeType="1"/>
              </p:cNvSpPr>
              <p:nvPr/>
            </p:nvSpPr>
            <p:spPr bwMode="auto">
              <a:xfrm>
                <a:off x="6014116" y="4348412"/>
                <a:ext cx="1162050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41" name="Rectangle 146"/>
            <p:cNvSpPr>
              <a:spLocks noChangeArrowheads="1"/>
            </p:cNvSpPr>
            <p:nvPr/>
          </p:nvSpPr>
          <p:spPr bwMode="auto">
            <a:xfrm>
              <a:off x="3985006" y="4975887"/>
              <a:ext cx="173038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3" name="Rectangle 148"/>
            <p:cNvSpPr>
              <a:spLocks noChangeArrowheads="1"/>
            </p:cNvSpPr>
            <p:nvPr/>
          </p:nvSpPr>
          <p:spPr bwMode="auto">
            <a:xfrm>
              <a:off x="3808793" y="4407562"/>
              <a:ext cx="344488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4" name="Rectangle 149"/>
            <p:cNvSpPr>
              <a:spLocks noChangeArrowheads="1"/>
            </p:cNvSpPr>
            <p:nvPr/>
          </p:nvSpPr>
          <p:spPr bwMode="auto">
            <a:xfrm>
              <a:off x="3808793" y="4121812"/>
              <a:ext cx="344488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5" name="Rectangle 150"/>
            <p:cNvSpPr>
              <a:spLocks noChangeArrowheads="1"/>
            </p:cNvSpPr>
            <p:nvPr/>
          </p:nvSpPr>
          <p:spPr bwMode="auto">
            <a:xfrm>
              <a:off x="3808793" y="3839237"/>
              <a:ext cx="344488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209"/>
            <p:cNvSpPr>
              <a:spLocks noChangeArrowheads="1"/>
            </p:cNvSpPr>
            <p:nvPr/>
          </p:nvSpPr>
          <p:spPr bwMode="auto">
            <a:xfrm>
              <a:off x="3985005" y="4975887"/>
              <a:ext cx="173038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211"/>
            <p:cNvSpPr>
              <a:spLocks noChangeArrowheads="1"/>
            </p:cNvSpPr>
            <p:nvPr/>
          </p:nvSpPr>
          <p:spPr bwMode="auto">
            <a:xfrm>
              <a:off x="3808793" y="4407562"/>
              <a:ext cx="344488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212"/>
            <p:cNvSpPr>
              <a:spLocks noChangeArrowheads="1"/>
            </p:cNvSpPr>
            <p:nvPr/>
          </p:nvSpPr>
          <p:spPr bwMode="auto">
            <a:xfrm>
              <a:off x="3808793" y="4121812"/>
              <a:ext cx="344488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213"/>
            <p:cNvSpPr>
              <a:spLocks noChangeArrowheads="1"/>
            </p:cNvSpPr>
            <p:nvPr/>
          </p:nvSpPr>
          <p:spPr bwMode="auto">
            <a:xfrm>
              <a:off x="3808793" y="3839237"/>
              <a:ext cx="344488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Rectangle 271"/>
            <p:cNvSpPr>
              <a:spLocks noChangeArrowheads="1"/>
            </p:cNvSpPr>
            <p:nvPr/>
          </p:nvSpPr>
          <p:spPr bwMode="auto">
            <a:xfrm>
              <a:off x="3985005" y="4975887"/>
              <a:ext cx="173038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Rectangle 273"/>
            <p:cNvSpPr>
              <a:spLocks noChangeArrowheads="1"/>
            </p:cNvSpPr>
            <p:nvPr/>
          </p:nvSpPr>
          <p:spPr bwMode="auto">
            <a:xfrm>
              <a:off x="3808793" y="4407562"/>
              <a:ext cx="344488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" name="Rectangle 274"/>
            <p:cNvSpPr>
              <a:spLocks noChangeArrowheads="1"/>
            </p:cNvSpPr>
            <p:nvPr/>
          </p:nvSpPr>
          <p:spPr bwMode="auto">
            <a:xfrm>
              <a:off x="3808793" y="4121812"/>
              <a:ext cx="344488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150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Rectangle 275"/>
            <p:cNvSpPr>
              <a:spLocks noChangeArrowheads="1"/>
            </p:cNvSpPr>
            <p:nvPr/>
          </p:nvSpPr>
          <p:spPr bwMode="auto">
            <a:xfrm>
              <a:off x="3808793" y="3839237"/>
              <a:ext cx="344488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200</a:t>
              </a:r>
              <a:endPara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302" name="Group 1301"/>
            <p:cNvGrpSpPr/>
            <p:nvPr/>
          </p:nvGrpSpPr>
          <p:grpSpPr>
            <a:xfrm>
              <a:off x="3896105" y="3901149"/>
              <a:ext cx="1865313" cy="1225551"/>
              <a:chOff x="4614863" y="4187825"/>
              <a:chExt cx="1865313" cy="1225551"/>
            </a:xfrm>
          </p:grpSpPr>
          <p:sp>
            <p:nvSpPr>
              <p:cNvPr id="1222" name="Rectangle 127"/>
              <p:cNvSpPr>
                <a:spLocks noChangeArrowheads="1"/>
              </p:cNvSpPr>
              <p:nvPr/>
            </p:nvSpPr>
            <p:spPr bwMode="auto">
              <a:xfrm>
                <a:off x="4983164" y="4792663"/>
                <a:ext cx="87313" cy="56832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3" name="Rectangle 128"/>
              <p:cNvSpPr>
                <a:spLocks noChangeArrowheads="1"/>
              </p:cNvSpPr>
              <p:nvPr/>
            </p:nvSpPr>
            <p:spPr bwMode="auto">
              <a:xfrm>
                <a:off x="5810251" y="4792663"/>
                <a:ext cx="87313" cy="56832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4" name="Rectangle 129"/>
              <p:cNvSpPr>
                <a:spLocks noChangeArrowheads="1"/>
              </p:cNvSpPr>
              <p:nvPr/>
            </p:nvSpPr>
            <p:spPr bwMode="auto">
              <a:xfrm>
                <a:off x="5070476" y="5119688"/>
                <a:ext cx="79375" cy="241300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5" name="Rectangle 130"/>
              <p:cNvSpPr>
                <a:spLocks noChangeArrowheads="1"/>
              </p:cNvSpPr>
              <p:nvPr/>
            </p:nvSpPr>
            <p:spPr bwMode="auto">
              <a:xfrm>
                <a:off x="5897564" y="5310188"/>
                <a:ext cx="79375" cy="50800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6" name="Rectangle 131"/>
              <p:cNvSpPr>
                <a:spLocks noChangeArrowheads="1"/>
              </p:cNvSpPr>
              <p:nvPr/>
            </p:nvSpPr>
            <p:spPr bwMode="auto">
              <a:xfrm>
                <a:off x="5149851" y="5222876"/>
                <a:ext cx="87313" cy="138113"/>
              </a:xfrm>
              <a:prstGeom prst="rect">
                <a:avLst/>
              </a:prstGeom>
              <a:solidFill>
                <a:srgbClr val="89A5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Rectangle 132"/>
              <p:cNvSpPr>
                <a:spLocks noChangeArrowheads="1"/>
              </p:cNvSpPr>
              <p:nvPr/>
            </p:nvSpPr>
            <p:spPr bwMode="auto">
              <a:xfrm>
                <a:off x="5237164" y="4697413"/>
                <a:ext cx="87313" cy="6635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8" name="Rectangle 133"/>
              <p:cNvSpPr>
                <a:spLocks noChangeArrowheads="1"/>
              </p:cNvSpPr>
              <p:nvPr/>
            </p:nvSpPr>
            <p:spPr bwMode="auto">
              <a:xfrm>
                <a:off x="6064251" y="4568826"/>
                <a:ext cx="87313" cy="792163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" name="Rectangle 134"/>
              <p:cNvSpPr>
                <a:spLocks noChangeArrowheads="1"/>
              </p:cNvSpPr>
              <p:nvPr/>
            </p:nvSpPr>
            <p:spPr bwMode="auto">
              <a:xfrm>
                <a:off x="6064251" y="4568826"/>
                <a:ext cx="87313" cy="792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" name="Rectangle 135"/>
              <p:cNvSpPr>
                <a:spLocks noChangeArrowheads="1"/>
              </p:cNvSpPr>
              <p:nvPr/>
            </p:nvSpPr>
            <p:spPr bwMode="auto">
              <a:xfrm>
                <a:off x="5324476" y="4619626"/>
                <a:ext cx="87313" cy="741363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1" name="Rectangle 136"/>
              <p:cNvSpPr>
                <a:spLocks noChangeArrowheads="1"/>
              </p:cNvSpPr>
              <p:nvPr/>
            </p:nvSpPr>
            <p:spPr bwMode="auto">
              <a:xfrm>
                <a:off x="5411789" y="4714876"/>
                <a:ext cx="77788" cy="646113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" name="Line 137"/>
              <p:cNvSpPr>
                <a:spLocks noChangeShapeType="1"/>
              </p:cNvSpPr>
              <p:nvPr/>
            </p:nvSpPr>
            <p:spPr bwMode="auto">
              <a:xfrm>
                <a:off x="4911726" y="4187826"/>
                <a:ext cx="9525" cy="1173163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" name="Line 138"/>
              <p:cNvSpPr>
                <a:spLocks noChangeShapeType="1"/>
              </p:cNvSpPr>
              <p:nvPr/>
            </p:nvSpPr>
            <p:spPr bwMode="auto">
              <a:xfrm>
                <a:off x="4868864" y="5360988"/>
                <a:ext cx="523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" name="Line 139"/>
              <p:cNvSpPr>
                <a:spLocks noChangeShapeType="1"/>
              </p:cNvSpPr>
              <p:nvPr/>
            </p:nvSpPr>
            <p:spPr bwMode="auto">
              <a:xfrm>
                <a:off x="4868864" y="5076826"/>
                <a:ext cx="523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" name="Line 140"/>
              <p:cNvSpPr>
                <a:spLocks noChangeShapeType="1"/>
              </p:cNvSpPr>
              <p:nvPr/>
            </p:nvSpPr>
            <p:spPr bwMode="auto">
              <a:xfrm>
                <a:off x="4868864" y="4792663"/>
                <a:ext cx="523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Line 141"/>
              <p:cNvSpPr>
                <a:spLocks noChangeShapeType="1"/>
              </p:cNvSpPr>
              <p:nvPr/>
            </p:nvSpPr>
            <p:spPr bwMode="auto">
              <a:xfrm>
                <a:off x="4868864" y="4508501"/>
                <a:ext cx="523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" name="Line 142"/>
              <p:cNvSpPr>
                <a:spLocks noChangeShapeType="1"/>
              </p:cNvSpPr>
              <p:nvPr/>
            </p:nvSpPr>
            <p:spPr bwMode="auto">
              <a:xfrm>
                <a:off x="4868864" y="4222751"/>
                <a:ext cx="523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" name="Line 143"/>
              <p:cNvSpPr>
                <a:spLocks noChangeShapeType="1"/>
              </p:cNvSpPr>
              <p:nvPr/>
            </p:nvSpPr>
            <p:spPr bwMode="auto">
              <a:xfrm flipV="1">
                <a:off x="4921251" y="5360988"/>
                <a:ext cx="0" cy="523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" name="Line 144"/>
              <p:cNvSpPr>
                <a:spLocks noChangeShapeType="1"/>
              </p:cNvSpPr>
              <p:nvPr/>
            </p:nvSpPr>
            <p:spPr bwMode="auto">
              <a:xfrm flipV="1">
                <a:off x="5646739" y="5360988"/>
                <a:ext cx="0" cy="523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" name="Line 145"/>
              <p:cNvSpPr>
                <a:spLocks noChangeShapeType="1"/>
              </p:cNvSpPr>
              <p:nvPr/>
            </p:nvSpPr>
            <p:spPr bwMode="auto">
              <a:xfrm flipV="1">
                <a:off x="6475414" y="5360988"/>
                <a:ext cx="0" cy="523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" name="Rectangle 147"/>
              <p:cNvSpPr>
                <a:spLocks noChangeArrowheads="1"/>
              </p:cNvSpPr>
              <p:nvPr/>
            </p:nvSpPr>
            <p:spPr bwMode="auto">
              <a:xfrm>
                <a:off x="4614864" y="4978401"/>
                <a:ext cx="258763" cy="244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50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8" name="Line 173"/>
              <p:cNvSpPr>
                <a:spLocks noChangeShapeType="1"/>
              </p:cNvSpPr>
              <p:nvPr/>
            </p:nvSpPr>
            <p:spPr bwMode="auto">
              <a:xfrm>
                <a:off x="4860926" y="5367338"/>
                <a:ext cx="1619250" cy="0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4" name="Rectangle 189"/>
              <p:cNvSpPr>
                <a:spLocks noChangeArrowheads="1"/>
              </p:cNvSpPr>
              <p:nvPr/>
            </p:nvSpPr>
            <p:spPr bwMode="auto">
              <a:xfrm>
                <a:off x="4983164" y="4792663"/>
                <a:ext cx="87313" cy="56832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5" name="Rectangle 190"/>
              <p:cNvSpPr>
                <a:spLocks noChangeArrowheads="1"/>
              </p:cNvSpPr>
              <p:nvPr/>
            </p:nvSpPr>
            <p:spPr bwMode="auto">
              <a:xfrm>
                <a:off x="5810251" y="4792663"/>
                <a:ext cx="87313" cy="56832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6" name="Rectangle 191"/>
              <p:cNvSpPr>
                <a:spLocks noChangeArrowheads="1"/>
              </p:cNvSpPr>
              <p:nvPr/>
            </p:nvSpPr>
            <p:spPr bwMode="auto">
              <a:xfrm>
                <a:off x="5070476" y="5119688"/>
                <a:ext cx="79375" cy="241300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7" name="Rectangle 192"/>
              <p:cNvSpPr>
                <a:spLocks noChangeArrowheads="1"/>
              </p:cNvSpPr>
              <p:nvPr/>
            </p:nvSpPr>
            <p:spPr bwMode="auto">
              <a:xfrm>
                <a:off x="5897564" y="5310188"/>
                <a:ext cx="79375" cy="50800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8" name="Rectangle 193"/>
              <p:cNvSpPr>
                <a:spLocks noChangeArrowheads="1"/>
              </p:cNvSpPr>
              <p:nvPr/>
            </p:nvSpPr>
            <p:spPr bwMode="auto">
              <a:xfrm>
                <a:off x="5149851" y="5222876"/>
                <a:ext cx="87313" cy="138113"/>
              </a:xfrm>
              <a:prstGeom prst="rect">
                <a:avLst/>
              </a:prstGeom>
              <a:solidFill>
                <a:srgbClr val="89A5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9" name="Rectangle 194"/>
              <p:cNvSpPr>
                <a:spLocks noChangeArrowheads="1"/>
              </p:cNvSpPr>
              <p:nvPr/>
            </p:nvSpPr>
            <p:spPr bwMode="auto">
              <a:xfrm>
                <a:off x="5237164" y="4697413"/>
                <a:ext cx="87313" cy="66357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0" name="Rectangle 195"/>
              <p:cNvSpPr>
                <a:spLocks noChangeArrowheads="1"/>
              </p:cNvSpPr>
              <p:nvPr/>
            </p:nvSpPr>
            <p:spPr bwMode="auto">
              <a:xfrm>
                <a:off x="6064251" y="4568826"/>
                <a:ext cx="87313" cy="792163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1" name="Rectangle 196"/>
              <p:cNvSpPr>
                <a:spLocks noChangeArrowheads="1"/>
              </p:cNvSpPr>
              <p:nvPr/>
            </p:nvSpPr>
            <p:spPr bwMode="auto">
              <a:xfrm>
                <a:off x="6064251" y="4568826"/>
                <a:ext cx="87313" cy="7921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2" name="Rectangle 197"/>
              <p:cNvSpPr>
                <a:spLocks noChangeArrowheads="1"/>
              </p:cNvSpPr>
              <p:nvPr/>
            </p:nvSpPr>
            <p:spPr bwMode="auto">
              <a:xfrm>
                <a:off x="5324476" y="4619626"/>
                <a:ext cx="87313" cy="741363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3" name="Rectangle 198"/>
              <p:cNvSpPr>
                <a:spLocks noChangeArrowheads="1"/>
              </p:cNvSpPr>
              <p:nvPr/>
            </p:nvSpPr>
            <p:spPr bwMode="auto">
              <a:xfrm>
                <a:off x="5411789" y="4714876"/>
                <a:ext cx="77788" cy="646113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4" name="Line 199"/>
              <p:cNvSpPr>
                <a:spLocks noChangeShapeType="1"/>
              </p:cNvSpPr>
              <p:nvPr/>
            </p:nvSpPr>
            <p:spPr bwMode="auto">
              <a:xfrm>
                <a:off x="4911726" y="4187826"/>
                <a:ext cx="9525" cy="1173163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5" name="Line 200"/>
              <p:cNvSpPr>
                <a:spLocks noChangeShapeType="1"/>
              </p:cNvSpPr>
              <p:nvPr/>
            </p:nvSpPr>
            <p:spPr bwMode="auto">
              <a:xfrm>
                <a:off x="4868864" y="5360988"/>
                <a:ext cx="523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6" name="Line 201"/>
              <p:cNvSpPr>
                <a:spLocks noChangeShapeType="1"/>
              </p:cNvSpPr>
              <p:nvPr/>
            </p:nvSpPr>
            <p:spPr bwMode="auto">
              <a:xfrm>
                <a:off x="4868864" y="5076826"/>
                <a:ext cx="523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7" name="Line 202"/>
              <p:cNvSpPr>
                <a:spLocks noChangeShapeType="1"/>
              </p:cNvSpPr>
              <p:nvPr/>
            </p:nvSpPr>
            <p:spPr bwMode="auto">
              <a:xfrm>
                <a:off x="4868864" y="4792663"/>
                <a:ext cx="523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8" name="Line 203"/>
              <p:cNvSpPr>
                <a:spLocks noChangeShapeType="1"/>
              </p:cNvSpPr>
              <p:nvPr/>
            </p:nvSpPr>
            <p:spPr bwMode="auto">
              <a:xfrm>
                <a:off x="4868864" y="4508501"/>
                <a:ext cx="523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9" name="Line 204"/>
              <p:cNvSpPr>
                <a:spLocks noChangeShapeType="1"/>
              </p:cNvSpPr>
              <p:nvPr/>
            </p:nvSpPr>
            <p:spPr bwMode="auto">
              <a:xfrm>
                <a:off x="4868864" y="4222751"/>
                <a:ext cx="523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Line 206"/>
              <p:cNvSpPr>
                <a:spLocks noChangeShapeType="1"/>
              </p:cNvSpPr>
              <p:nvPr/>
            </p:nvSpPr>
            <p:spPr bwMode="auto">
              <a:xfrm flipV="1">
                <a:off x="4921251" y="5360988"/>
                <a:ext cx="0" cy="523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Line 207"/>
              <p:cNvSpPr>
                <a:spLocks noChangeShapeType="1"/>
              </p:cNvSpPr>
              <p:nvPr/>
            </p:nvSpPr>
            <p:spPr bwMode="auto">
              <a:xfrm flipV="1">
                <a:off x="5646738" y="5360988"/>
                <a:ext cx="0" cy="523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Line 208"/>
              <p:cNvSpPr>
                <a:spLocks noChangeShapeType="1"/>
              </p:cNvSpPr>
              <p:nvPr/>
            </p:nvSpPr>
            <p:spPr bwMode="auto">
              <a:xfrm flipV="1">
                <a:off x="6475413" y="5360988"/>
                <a:ext cx="0" cy="523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Rectangle 210"/>
              <p:cNvSpPr>
                <a:spLocks noChangeArrowheads="1"/>
              </p:cNvSpPr>
              <p:nvPr/>
            </p:nvSpPr>
            <p:spPr bwMode="auto">
              <a:xfrm>
                <a:off x="4614863" y="4978400"/>
                <a:ext cx="258763" cy="244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50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Line 236"/>
              <p:cNvSpPr>
                <a:spLocks noChangeShapeType="1"/>
              </p:cNvSpPr>
              <p:nvPr/>
            </p:nvSpPr>
            <p:spPr bwMode="auto">
              <a:xfrm>
                <a:off x="4860926" y="5367338"/>
                <a:ext cx="1619250" cy="0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3" name="Rectangle 252"/>
              <p:cNvSpPr>
                <a:spLocks noChangeArrowheads="1"/>
              </p:cNvSpPr>
              <p:nvPr/>
            </p:nvSpPr>
            <p:spPr bwMode="auto">
              <a:xfrm>
                <a:off x="4983163" y="4792663"/>
                <a:ext cx="87313" cy="56832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4" name="Rectangle 253"/>
              <p:cNvSpPr>
                <a:spLocks noChangeArrowheads="1"/>
              </p:cNvSpPr>
              <p:nvPr/>
            </p:nvSpPr>
            <p:spPr bwMode="auto">
              <a:xfrm>
                <a:off x="5810251" y="4792663"/>
                <a:ext cx="87313" cy="56832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5" name="Rectangle 254"/>
              <p:cNvSpPr>
                <a:spLocks noChangeArrowheads="1"/>
              </p:cNvSpPr>
              <p:nvPr/>
            </p:nvSpPr>
            <p:spPr bwMode="auto">
              <a:xfrm>
                <a:off x="5070476" y="5119688"/>
                <a:ext cx="79375" cy="241300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6" name="Rectangle 255"/>
              <p:cNvSpPr>
                <a:spLocks noChangeArrowheads="1"/>
              </p:cNvSpPr>
              <p:nvPr/>
            </p:nvSpPr>
            <p:spPr bwMode="auto">
              <a:xfrm>
                <a:off x="5897563" y="5310188"/>
                <a:ext cx="79375" cy="50800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7" name="Rectangle 256"/>
              <p:cNvSpPr>
                <a:spLocks noChangeArrowheads="1"/>
              </p:cNvSpPr>
              <p:nvPr/>
            </p:nvSpPr>
            <p:spPr bwMode="auto">
              <a:xfrm>
                <a:off x="5149851" y="5222875"/>
                <a:ext cx="87313" cy="138113"/>
              </a:xfrm>
              <a:prstGeom prst="rect">
                <a:avLst/>
              </a:prstGeom>
              <a:solidFill>
                <a:srgbClr val="89A5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8" name="Rectangle 257"/>
              <p:cNvSpPr>
                <a:spLocks noChangeArrowheads="1"/>
              </p:cNvSpPr>
              <p:nvPr/>
            </p:nvSpPr>
            <p:spPr bwMode="auto">
              <a:xfrm>
                <a:off x="5237163" y="4697413"/>
                <a:ext cx="87313" cy="663575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9" name="Rectangle 258"/>
              <p:cNvSpPr>
                <a:spLocks noChangeArrowheads="1"/>
              </p:cNvSpPr>
              <p:nvPr/>
            </p:nvSpPr>
            <p:spPr bwMode="auto">
              <a:xfrm>
                <a:off x="6064251" y="4568825"/>
                <a:ext cx="87313" cy="792163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0" name="Rectangle 259"/>
              <p:cNvSpPr>
                <a:spLocks noChangeArrowheads="1"/>
              </p:cNvSpPr>
              <p:nvPr/>
            </p:nvSpPr>
            <p:spPr bwMode="auto">
              <a:xfrm>
                <a:off x="6064251" y="4568825"/>
                <a:ext cx="87313" cy="79216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1" name="Rectangle 260"/>
              <p:cNvSpPr>
                <a:spLocks noChangeArrowheads="1"/>
              </p:cNvSpPr>
              <p:nvPr/>
            </p:nvSpPr>
            <p:spPr bwMode="auto">
              <a:xfrm>
                <a:off x="5324476" y="4619625"/>
                <a:ext cx="87313" cy="741363"/>
              </a:xfrm>
              <a:prstGeom prst="rect">
                <a:avLst/>
              </a:prstGeom>
              <a:solidFill>
                <a:srgbClr val="33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2" name="Rectangle 261"/>
              <p:cNvSpPr>
                <a:spLocks noChangeArrowheads="1"/>
              </p:cNvSpPr>
              <p:nvPr/>
            </p:nvSpPr>
            <p:spPr bwMode="auto">
              <a:xfrm>
                <a:off x="5411788" y="4714875"/>
                <a:ext cx="77788" cy="646113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3" name="Line 262"/>
              <p:cNvSpPr>
                <a:spLocks noChangeShapeType="1"/>
              </p:cNvSpPr>
              <p:nvPr/>
            </p:nvSpPr>
            <p:spPr bwMode="auto">
              <a:xfrm>
                <a:off x="4911726" y="4187825"/>
                <a:ext cx="9525" cy="1173163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4" name="Line 263"/>
              <p:cNvSpPr>
                <a:spLocks noChangeShapeType="1"/>
              </p:cNvSpPr>
              <p:nvPr/>
            </p:nvSpPr>
            <p:spPr bwMode="auto">
              <a:xfrm>
                <a:off x="4868863" y="5360988"/>
                <a:ext cx="523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5" name="Line 264"/>
              <p:cNvSpPr>
                <a:spLocks noChangeShapeType="1"/>
              </p:cNvSpPr>
              <p:nvPr/>
            </p:nvSpPr>
            <p:spPr bwMode="auto">
              <a:xfrm>
                <a:off x="4868863" y="5076825"/>
                <a:ext cx="523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6" name="Line 265"/>
              <p:cNvSpPr>
                <a:spLocks noChangeShapeType="1"/>
              </p:cNvSpPr>
              <p:nvPr/>
            </p:nvSpPr>
            <p:spPr bwMode="auto">
              <a:xfrm>
                <a:off x="4868863" y="4792663"/>
                <a:ext cx="523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7" name="Line 266"/>
              <p:cNvSpPr>
                <a:spLocks noChangeShapeType="1"/>
              </p:cNvSpPr>
              <p:nvPr/>
            </p:nvSpPr>
            <p:spPr bwMode="auto">
              <a:xfrm>
                <a:off x="4868863" y="4508500"/>
                <a:ext cx="523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" name="Line 267"/>
              <p:cNvSpPr>
                <a:spLocks noChangeShapeType="1"/>
              </p:cNvSpPr>
              <p:nvPr/>
            </p:nvSpPr>
            <p:spPr bwMode="auto">
              <a:xfrm>
                <a:off x="4868863" y="4222750"/>
                <a:ext cx="52388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9" name="Line 268"/>
              <p:cNvSpPr>
                <a:spLocks noChangeShapeType="1"/>
              </p:cNvSpPr>
              <p:nvPr/>
            </p:nvSpPr>
            <p:spPr bwMode="auto">
              <a:xfrm flipV="1">
                <a:off x="4921251" y="5360988"/>
                <a:ext cx="0" cy="523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0" name="Line 269"/>
              <p:cNvSpPr>
                <a:spLocks noChangeShapeType="1"/>
              </p:cNvSpPr>
              <p:nvPr/>
            </p:nvSpPr>
            <p:spPr bwMode="auto">
              <a:xfrm flipV="1">
                <a:off x="5646738" y="5360988"/>
                <a:ext cx="0" cy="523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1" name="Line 270"/>
              <p:cNvSpPr>
                <a:spLocks noChangeShapeType="1"/>
              </p:cNvSpPr>
              <p:nvPr/>
            </p:nvSpPr>
            <p:spPr bwMode="auto">
              <a:xfrm flipV="1">
                <a:off x="6475413" y="5360988"/>
                <a:ext cx="0" cy="523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" name="Rectangle 272"/>
              <p:cNvSpPr>
                <a:spLocks noChangeArrowheads="1"/>
              </p:cNvSpPr>
              <p:nvPr/>
            </p:nvSpPr>
            <p:spPr bwMode="auto">
              <a:xfrm>
                <a:off x="4614863" y="4978400"/>
                <a:ext cx="258763" cy="244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50</a:t>
                </a:r>
                <a:endParaRPr kumimoji="0" lang="en-US" alt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9" name="Line 298"/>
              <p:cNvSpPr>
                <a:spLocks noChangeShapeType="1"/>
              </p:cNvSpPr>
              <p:nvPr/>
            </p:nvSpPr>
            <p:spPr bwMode="auto">
              <a:xfrm>
                <a:off x="4860926" y="5367338"/>
                <a:ext cx="1619250" cy="0"/>
              </a:xfrm>
              <a:prstGeom prst="line">
                <a:avLst/>
              </a:prstGeom>
              <a:noFill/>
              <a:ln w="222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03" name="TextBox 1302"/>
            <p:cNvSpPr txBox="1"/>
            <p:nvPr/>
          </p:nvSpPr>
          <p:spPr>
            <a:xfrm rot="16200000">
              <a:off x="2882085" y="4433924"/>
              <a:ext cx="13733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% </a:t>
              </a:r>
              <a:r>
                <a:rPr lang="en-US" sz="1400" dirty="0" err="1" smtClean="0"/>
                <a:t>IFN</a:t>
              </a:r>
              <a:r>
                <a:rPr lang="en-US" sz="1400" dirty="0" err="1" smtClean="0">
                  <a:latin typeface="Symbol" panose="05050102010706020507" pitchFamily="18" charset="2"/>
                </a:rPr>
                <a:t>g</a:t>
              </a:r>
              <a:r>
                <a:rPr lang="en-US" sz="1400" dirty="0" smtClean="0"/>
                <a:t> response</a:t>
              </a:r>
              <a:endParaRPr lang="en-US" sz="1400" dirty="0"/>
            </a:p>
          </p:txBody>
        </p:sp>
        <p:sp>
          <p:nvSpPr>
            <p:cNvPr id="1304" name="TextBox 1303"/>
            <p:cNvSpPr txBox="1"/>
            <p:nvPr/>
          </p:nvSpPr>
          <p:spPr>
            <a:xfrm>
              <a:off x="4215133" y="5097814"/>
              <a:ext cx="68800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OKT3+</a:t>
              </a:r>
            </a:p>
            <a:p>
              <a:r>
                <a:rPr lang="en-US" sz="1400" dirty="0" smtClean="0">
                  <a:latin typeface="Symbol" panose="05050102010706020507" pitchFamily="18" charset="2"/>
                </a:rPr>
                <a:t>a</a:t>
              </a:r>
              <a:r>
                <a:rPr lang="en-US" sz="1400" dirty="0" smtClean="0"/>
                <a:t>CD28</a:t>
              </a:r>
              <a:endParaRPr lang="en-US" sz="1400" dirty="0"/>
            </a:p>
          </p:txBody>
        </p:sp>
        <p:sp>
          <p:nvSpPr>
            <p:cNvPr id="313" name="TextBox 312"/>
            <p:cNvSpPr txBox="1"/>
            <p:nvPr/>
          </p:nvSpPr>
          <p:spPr>
            <a:xfrm>
              <a:off x="5021502" y="5093649"/>
              <a:ext cx="68800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OKT3+</a:t>
              </a:r>
            </a:p>
            <a:p>
              <a:r>
                <a:rPr lang="en-US" sz="1400" dirty="0" smtClean="0">
                  <a:latin typeface="Symbol" panose="05050102010706020507" pitchFamily="18" charset="2"/>
                </a:rPr>
                <a:t>a</a:t>
              </a:r>
              <a:r>
                <a:rPr lang="en-US" sz="1400" dirty="0" smtClean="0"/>
                <a:t>CD27</a:t>
              </a:r>
              <a:endParaRPr lang="en-US" sz="1400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97290" y="196329"/>
              <a:ext cx="76055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Costimulation with Varlilumab- Kinetics, TCR-dependence &amp; Signaling Pathways</a:t>
              </a:r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838669" y="5561449"/>
              <a:ext cx="6035171" cy="84441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969940" y="5611784"/>
              <a:ext cx="59039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Costimulation with Varlilumab parallels that with natural ligand- CD70.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Removal of  signal 1 (OKT3) abolishes Varlilumab effect.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 smtClean="0"/>
                <a:t>CD28 and CD27 costimulation follow distinct downstream pathways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7445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52400" y="501134"/>
            <a:ext cx="8551567" cy="5570090"/>
            <a:chOff x="152400" y="501134"/>
            <a:chExt cx="8551567" cy="557009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2480" y="501134"/>
              <a:ext cx="4281487" cy="55700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52400" y="501134"/>
              <a:ext cx="4307589" cy="4524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 sCD27 shedding</a:t>
              </a:r>
            </a:p>
            <a:p>
              <a:endParaRPr lang="en-US" sz="3200" b="1" dirty="0"/>
            </a:p>
            <a:p>
              <a:pPr marL="457200" indent="-457200">
                <a:buFontTx/>
                <a:buChar char="-"/>
              </a:pPr>
              <a:r>
                <a:rPr lang="en-US" sz="3200" b="1" dirty="0" smtClean="0">
                  <a:solidFill>
                    <a:schemeClr val="accent2">
                      <a:lumMod val="75000"/>
                    </a:schemeClr>
                  </a:solidFill>
                </a:rPr>
                <a:t>Circulating biomarker</a:t>
              </a:r>
            </a:p>
            <a:p>
              <a:pPr marL="457200" indent="-457200">
                <a:buFontTx/>
                <a:buChar char="-"/>
              </a:pPr>
              <a:r>
                <a:rPr lang="en-US" sz="3200" b="1" dirty="0" smtClean="0">
                  <a:solidFill>
                    <a:schemeClr val="accent2">
                      <a:lumMod val="75000"/>
                    </a:schemeClr>
                  </a:solidFill>
                </a:rPr>
                <a:t>Cell culture Supes</a:t>
              </a:r>
            </a:p>
            <a:p>
              <a:endParaRPr lang="en-US" sz="3200" b="1" dirty="0"/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b="1" dirty="0" smtClean="0">
                  <a:solidFill>
                    <a:srgbClr val="7030A0"/>
                  </a:solidFill>
                </a:rPr>
                <a:t>Activation of T cells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b="1" dirty="0" smtClean="0">
                  <a:solidFill>
                    <a:srgbClr val="7030A0"/>
                  </a:solidFill>
                </a:rPr>
                <a:t>Marker of favorable</a:t>
              </a:r>
            </a:p>
            <a:p>
              <a:r>
                <a:rPr lang="en-US" sz="3200" b="1" dirty="0" smtClean="0">
                  <a:solidFill>
                    <a:srgbClr val="7030A0"/>
                  </a:solidFill>
                </a:rPr>
                <a:t>     immune response</a:t>
              </a:r>
            </a:p>
            <a:p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85555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7160" y="68262"/>
            <a:ext cx="8763000" cy="6332538"/>
            <a:chOff x="137160" y="68262"/>
            <a:chExt cx="8763000" cy="6332538"/>
          </a:xfrm>
        </p:grpSpPr>
        <p:grpSp>
          <p:nvGrpSpPr>
            <p:cNvPr id="105" name="Group 84"/>
            <p:cNvGrpSpPr>
              <a:grpSpLocks/>
            </p:cNvGrpSpPr>
            <p:nvPr/>
          </p:nvGrpSpPr>
          <p:grpSpPr bwMode="auto">
            <a:xfrm>
              <a:off x="900908" y="68262"/>
              <a:ext cx="6902449" cy="4675188"/>
              <a:chOff x="1007" y="210"/>
              <a:chExt cx="4348" cy="2945"/>
            </a:xfrm>
          </p:grpSpPr>
          <p:sp>
            <p:nvSpPr>
              <p:cNvPr id="106" name="Text Box 3"/>
              <p:cNvSpPr txBox="1">
                <a:spLocks noChangeArrowheads="1"/>
              </p:cNvSpPr>
              <p:nvPr/>
            </p:nvSpPr>
            <p:spPr bwMode="auto">
              <a:xfrm>
                <a:off x="1584" y="210"/>
                <a:ext cx="3771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800" dirty="0">
                    <a:latin typeface="Calibri" pitchFamily="34" charset="0"/>
                  </a:rPr>
                  <a:t>Does 1F5 per se cause sCD27 shedding?</a:t>
                </a:r>
              </a:p>
            </p:txBody>
          </p:sp>
          <p:sp>
            <p:nvSpPr>
              <p:cNvPr id="107" name="Rectangle 20"/>
              <p:cNvSpPr>
                <a:spLocks noChangeArrowheads="1"/>
              </p:cNvSpPr>
              <p:nvPr/>
            </p:nvSpPr>
            <p:spPr bwMode="auto">
              <a:xfrm>
                <a:off x="2807" y="2668"/>
                <a:ext cx="119" cy="42"/>
              </a:xfrm>
              <a:prstGeom prst="rect">
                <a:avLst/>
              </a:prstGeom>
              <a:solidFill>
                <a:srgbClr val="CC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1176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08" name="Rectangle 21"/>
              <p:cNvSpPr>
                <a:spLocks noChangeArrowheads="1"/>
              </p:cNvSpPr>
              <p:nvPr/>
            </p:nvSpPr>
            <p:spPr bwMode="auto">
              <a:xfrm>
                <a:off x="3220" y="2423"/>
                <a:ext cx="126" cy="287"/>
              </a:xfrm>
              <a:prstGeom prst="rect">
                <a:avLst/>
              </a:prstGeom>
              <a:solidFill>
                <a:srgbClr val="CC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1176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09" name="Rectangle 22"/>
              <p:cNvSpPr>
                <a:spLocks noChangeArrowheads="1"/>
              </p:cNvSpPr>
              <p:nvPr/>
            </p:nvSpPr>
            <p:spPr bwMode="auto">
              <a:xfrm>
                <a:off x="3640" y="1674"/>
                <a:ext cx="126" cy="1036"/>
              </a:xfrm>
              <a:prstGeom prst="rect">
                <a:avLst/>
              </a:prstGeom>
              <a:solidFill>
                <a:srgbClr val="CC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1176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10" name="Rectangle 23"/>
              <p:cNvSpPr>
                <a:spLocks noChangeArrowheads="1"/>
              </p:cNvSpPr>
              <p:nvPr/>
            </p:nvSpPr>
            <p:spPr bwMode="auto">
              <a:xfrm>
                <a:off x="4060" y="1723"/>
                <a:ext cx="126" cy="987"/>
              </a:xfrm>
              <a:prstGeom prst="rect">
                <a:avLst/>
              </a:prstGeom>
              <a:solidFill>
                <a:srgbClr val="CC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1176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11" name="Rectangle 24"/>
              <p:cNvSpPr>
                <a:spLocks noChangeArrowheads="1"/>
              </p:cNvSpPr>
              <p:nvPr/>
            </p:nvSpPr>
            <p:spPr bwMode="auto">
              <a:xfrm>
                <a:off x="2093" y="2591"/>
                <a:ext cx="119" cy="119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1176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12" name="Rectangle 25"/>
              <p:cNvSpPr>
                <a:spLocks noChangeArrowheads="1"/>
              </p:cNvSpPr>
              <p:nvPr/>
            </p:nvSpPr>
            <p:spPr bwMode="auto">
              <a:xfrm>
                <a:off x="2926" y="2584"/>
                <a:ext cx="119" cy="126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1176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13" name="Rectangle 26"/>
              <p:cNvSpPr>
                <a:spLocks noChangeArrowheads="1"/>
              </p:cNvSpPr>
              <p:nvPr/>
            </p:nvSpPr>
            <p:spPr bwMode="auto">
              <a:xfrm>
                <a:off x="3346" y="2367"/>
                <a:ext cx="119" cy="343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1176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14" name="Rectangle 27"/>
              <p:cNvSpPr>
                <a:spLocks noChangeArrowheads="1"/>
              </p:cNvSpPr>
              <p:nvPr/>
            </p:nvSpPr>
            <p:spPr bwMode="auto">
              <a:xfrm>
                <a:off x="3766" y="1576"/>
                <a:ext cx="119" cy="1134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1176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15" name="Rectangle 28"/>
              <p:cNvSpPr>
                <a:spLocks noChangeArrowheads="1"/>
              </p:cNvSpPr>
              <p:nvPr/>
            </p:nvSpPr>
            <p:spPr bwMode="auto">
              <a:xfrm>
                <a:off x="4186" y="1562"/>
                <a:ext cx="119" cy="1148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1176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16" name="Line 29"/>
              <p:cNvSpPr>
                <a:spLocks noChangeShapeType="1"/>
              </p:cNvSpPr>
              <p:nvPr/>
            </p:nvSpPr>
            <p:spPr bwMode="auto">
              <a:xfrm>
                <a:off x="1463" y="1429"/>
                <a:ext cx="0" cy="1281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Line 31"/>
              <p:cNvSpPr>
                <a:spLocks noChangeShapeType="1"/>
              </p:cNvSpPr>
              <p:nvPr/>
            </p:nvSpPr>
            <p:spPr bwMode="auto">
              <a:xfrm>
                <a:off x="1435" y="2584"/>
                <a:ext cx="2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Line 32"/>
              <p:cNvSpPr>
                <a:spLocks noChangeShapeType="1"/>
              </p:cNvSpPr>
              <p:nvPr/>
            </p:nvSpPr>
            <p:spPr bwMode="auto">
              <a:xfrm>
                <a:off x="1435" y="2451"/>
                <a:ext cx="2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Line 33"/>
              <p:cNvSpPr>
                <a:spLocks noChangeShapeType="1"/>
              </p:cNvSpPr>
              <p:nvPr/>
            </p:nvSpPr>
            <p:spPr bwMode="auto">
              <a:xfrm>
                <a:off x="1435" y="2325"/>
                <a:ext cx="2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Line 34"/>
              <p:cNvSpPr>
                <a:spLocks noChangeShapeType="1"/>
              </p:cNvSpPr>
              <p:nvPr/>
            </p:nvSpPr>
            <p:spPr bwMode="auto">
              <a:xfrm>
                <a:off x="1435" y="2199"/>
                <a:ext cx="2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Line 35"/>
              <p:cNvSpPr>
                <a:spLocks noChangeShapeType="1"/>
              </p:cNvSpPr>
              <p:nvPr/>
            </p:nvSpPr>
            <p:spPr bwMode="auto">
              <a:xfrm>
                <a:off x="1435" y="2073"/>
                <a:ext cx="2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Line 36"/>
              <p:cNvSpPr>
                <a:spLocks noChangeShapeType="1"/>
              </p:cNvSpPr>
              <p:nvPr/>
            </p:nvSpPr>
            <p:spPr bwMode="auto">
              <a:xfrm>
                <a:off x="1435" y="1940"/>
                <a:ext cx="2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Line 37"/>
              <p:cNvSpPr>
                <a:spLocks noChangeShapeType="1"/>
              </p:cNvSpPr>
              <p:nvPr/>
            </p:nvSpPr>
            <p:spPr bwMode="auto">
              <a:xfrm>
                <a:off x="1435" y="1814"/>
                <a:ext cx="2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Line 38"/>
              <p:cNvSpPr>
                <a:spLocks noChangeShapeType="1"/>
              </p:cNvSpPr>
              <p:nvPr/>
            </p:nvSpPr>
            <p:spPr bwMode="auto">
              <a:xfrm>
                <a:off x="1435" y="1688"/>
                <a:ext cx="2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Line 39"/>
              <p:cNvSpPr>
                <a:spLocks noChangeShapeType="1"/>
              </p:cNvSpPr>
              <p:nvPr/>
            </p:nvSpPr>
            <p:spPr bwMode="auto">
              <a:xfrm>
                <a:off x="1435" y="1555"/>
                <a:ext cx="2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Line 40"/>
              <p:cNvSpPr>
                <a:spLocks noChangeShapeType="1"/>
              </p:cNvSpPr>
              <p:nvPr/>
            </p:nvSpPr>
            <p:spPr bwMode="auto">
              <a:xfrm>
                <a:off x="1435" y="1429"/>
                <a:ext cx="2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Line 41"/>
              <p:cNvSpPr>
                <a:spLocks noChangeShapeType="1"/>
              </p:cNvSpPr>
              <p:nvPr/>
            </p:nvSpPr>
            <p:spPr bwMode="auto">
              <a:xfrm>
                <a:off x="1463" y="2710"/>
                <a:ext cx="2933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Rectangle 50"/>
              <p:cNvSpPr>
                <a:spLocks noChangeArrowheads="1"/>
              </p:cNvSpPr>
              <p:nvPr/>
            </p:nvSpPr>
            <p:spPr bwMode="auto">
              <a:xfrm>
                <a:off x="1920" y="960"/>
                <a:ext cx="717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rgbClr val="000000"/>
                    </a:solidFill>
                    <a:latin typeface="Calibri" pitchFamily="34" charset="0"/>
                  </a:rPr>
                  <a:t>sCD27 ELISA</a:t>
                </a:r>
                <a:endParaRPr lang="en-US" altLang="en-US" sz="1800">
                  <a:latin typeface="Calibri" pitchFamily="34" charset="0"/>
                </a:endParaRPr>
              </a:p>
            </p:txBody>
          </p:sp>
          <p:sp>
            <p:nvSpPr>
              <p:cNvPr id="129" name="Rectangle 53"/>
              <p:cNvSpPr>
                <a:spLocks noChangeArrowheads="1"/>
              </p:cNvSpPr>
              <p:nvPr/>
            </p:nvSpPr>
            <p:spPr bwMode="auto">
              <a:xfrm>
                <a:off x="1283" y="2378"/>
                <a:ext cx="13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00"/>
                    </a:solidFill>
                    <a:latin typeface="Calibri" pitchFamily="34" charset="0"/>
                  </a:rPr>
                  <a:t>10</a:t>
                </a:r>
                <a:endParaRPr lang="en-US" altLang="en-US" sz="1600">
                  <a:latin typeface="Calibri" pitchFamily="34" charset="0"/>
                </a:endParaRPr>
              </a:p>
            </p:txBody>
          </p:sp>
          <p:sp>
            <p:nvSpPr>
              <p:cNvPr id="130" name="Rectangle 55"/>
              <p:cNvSpPr>
                <a:spLocks noChangeArrowheads="1"/>
              </p:cNvSpPr>
              <p:nvPr/>
            </p:nvSpPr>
            <p:spPr bwMode="auto">
              <a:xfrm>
                <a:off x="1283" y="2126"/>
                <a:ext cx="13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00"/>
                    </a:solidFill>
                    <a:latin typeface="Calibri" pitchFamily="34" charset="0"/>
                  </a:rPr>
                  <a:t>20</a:t>
                </a:r>
                <a:endParaRPr lang="en-US" altLang="en-US" sz="1600">
                  <a:latin typeface="Calibri" pitchFamily="34" charset="0"/>
                </a:endParaRPr>
              </a:p>
            </p:txBody>
          </p:sp>
          <p:sp>
            <p:nvSpPr>
              <p:cNvPr id="131" name="Rectangle 57"/>
              <p:cNvSpPr>
                <a:spLocks noChangeArrowheads="1"/>
              </p:cNvSpPr>
              <p:nvPr/>
            </p:nvSpPr>
            <p:spPr bwMode="auto">
              <a:xfrm>
                <a:off x="1283" y="1867"/>
                <a:ext cx="13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00"/>
                    </a:solidFill>
                    <a:latin typeface="Calibri" pitchFamily="34" charset="0"/>
                  </a:rPr>
                  <a:t>30</a:t>
                </a:r>
                <a:endParaRPr lang="en-US" altLang="en-US" sz="1600">
                  <a:latin typeface="Calibri" pitchFamily="34" charset="0"/>
                </a:endParaRPr>
              </a:p>
            </p:txBody>
          </p:sp>
          <p:sp>
            <p:nvSpPr>
              <p:cNvPr id="132" name="Rectangle 59"/>
              <p:cNvSpPr>
                <a:spLocks noChangeArrowheads="1"/>
              </p:cNvSpPr>
              <p:nvPr/>
            </p:nvSpPr>
            <p:spPr bwMode="auto">
              <a:xfrm>
                <a:off x="1283" y="1615"/>
                <a:ext cx="13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00"/>
                    </a:solidFill>
                    <a:latin typeface="Calibri" pitchFamily="34" charset="0"/>
                  </a:rPr>
                  <a:t>40</a:t>
                </a:r>
                <a:endParaRPr lang="en-US" altLang="en-US" sz="1600">
                  <a:latin typeface="Calibri" pitchFamily="34" charset="0"/>
                </a:endParaRPr>
              </a:p>
            </p:txBody>
          </p:sp>
          <p:sp>
            <p:nvSpPr>
              <p:cNvPr id="133" name="Rectangle 61"/>
              <p:cNvSpPr>
                <a:spLocks noChangeArrowheads="1"/>
              </p:cNvSpPr>
              <p:nvPr/>
            </p:nvSpPr>
            <p:spPr bwMode="auto">
              <a:xfrm>
                <a:off x="1283" y="1356"/>
                <a:ext cx="13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00"/>
                    </a:solidFill>
                    <a:latin typeface="Calibri" pitchFamily="34" charset="0"/>
                  </a:rPr>
                  <a:t>50</a:t>
                </a:r>
                <a:endParaRPr lang="en-US" altLang="en-US" sz="1600">
                  <a:latin typeface="Calibri" pitchFamily="34" charset="0"/>
                </a:endParaRPr>
              </a:p>
            </p:txBody>
          </p:sp>
          <p:sp>
            <p:nvSpPr>
              <p:cNvPr id="134" name="Rectangle 62"/>
              <p:cNvSpPr>
                <a:spLocks noChangeArrowheads="1"/>
              </p:cNvSpPr>
              <p:nvPr/>
            </p:nvSpPr>
            <p:spPr bwMode="auto">
              <a:xfrm rot="-5400000">
                <a:off x="1575" y="2838"/>
                <a:ext cx="24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00"/>
                    </a:solidFill>
                    <a:latin typeface="Calibri" pitchFamily="34" charset="0"/>
                  </a:rPr>
                  <a:t>hIgG</a:t>
                </a:r>
                <a:endParaRPr lang="en-US" altLang="en-US" sz="1600"/>
              </a:p>
            </p:txBody>
          </p:sp>
          <p:sp>
            <p:nvSpPr>
              <p:cNvPr id="135" name="Rectangle 63"/>
              <p:cNvSpPr>
                <a:spLocks noChangeArrowheads="1"/>
              </p:cNvSpPr>
              <p:nvPr/>
            </p:nvSpPr>
            <p:spPr bwMode="auto">
              <a:xfrm rot="-5400000">
                <a:off x="1978" y="2836"/>
                <a:ext cx="18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00"/>
                    </a:solidFill>
                    <a:latin typeface="Calibri" pitchFamily="34" charset="0"/>
                  </a:rPr>
                  <a:t>1F5</a:t>
                </a:r>
                <a:endParaRPr lang="en-US" altLang="en-US" sz="1600"/>
              </a:p>
            </p:txBody>
          </p:sp>
          <p:sp>
            <p:nvSpPr>
              <p:cNvPr id="136" name="Rectangle 64"/>
              <p:cNvSpPr>
                <a:spLocks noChangeArrowheads="1"/>
              </p:cNvSpPr>
              <p:nvPr/>
            </p:nvSpPr>
            <p:spPr bwMode="auto">
              <a:xfrm rot="-5400000">
                <a:off x="2356" y="2898"/>
                <a:ext cx="35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00"/>
                    </a:solidFill>
                    <a:latin typeface="Symbol" pitchFamily="18" charset="2"/>
                  </a:rPr>
                  <a:t>a</a:t>
                </a:r>
                <a:r>
                  <a:rPr lang="en-US" altLang="en-US" sz="1600">
                    <a:solidFill>
                      <a:srgbClr val="000000"/>
                    </a:solidFill>
                    <a:latin typeface="Calibri" pitchFamily="34" charset="0"/>
                  </a:rPr>
                  <a:t>CD28</a:t>
                </a:r>
                <a:endParaRPr lang="en-US" altLang="en-US" sz="1600"/>
              </a:p>
            </p:txBody>
          </p:sp>
          <p:sp>
            <p:nvSpPr>
              <p:cNvPr id="137" name="Rectangle 65"/>
              <p:cNvSpPr>
                <a:spLocks noChangeArrowheads="1"/>
              </p:cNvSpPr>
              <p:nvPr/>
            </p:nvSpPr>
            <p:spPr bwMode="auto">
              <a:xfrm rot="-5400000">
                <a:off x="2815" y="2854"/>
                <a:ext cx="27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solidFill>
                      <a:srgbClr val="000000"/>
                    </a:solidFill>
                    <a:latin typeface="Calibri" pitchFamily="34" charset="0"/>
                  </a:rPr>
                  <a:t>OKT3</a:t>
                </a:r>
                <a:endParaRPr lang="en-US" altLang="en-US" sz="1600" dirty="0"/>
              </a:p>
            </p:txBody>
          </p:sp>
          <p:sp>
            <p:nvSpPr>
              <p:cNvPr id="138" name="Rectangle 66"/>
              <p:cNvSpPr>
                <a:spLocks noChangeArrowheads="1"/>
              </p:cNvSpPr>
              <p:nvPr/>
            </p:nvSpPr>
            <p:spPr bwMode="auto">
              <a:xfrm rot="-5400000">
                <a:off x="3248" y="2837"/>
                <a:ext cx="24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00"/>
                    </a:solidFill>
                    <a:latin typeface="Calibri" pitchFamily="34" charset="0"/>
                  </a:rPr>
                  <a:t>hIgG</a:t>
                </a:r>
                <a:endParaRPr lang="en-US" altLang="en-US" sz="1600"/>
              </a:p>
            </p:txBody>
          </p:sp>
          <p:sp>
            <p:nvSpPr>
              <p:cNvPr id="139" name="Rectangle 67"/>
              <p:cNvSpPr>
                <a:spLocks noChangeArrowheads="1"/>
              </p:cNvSpPr>
              <p:nvPr/>
            </p:nvSpPr>
            <p:spPr bwMode="auto">
              <a:xfrm rot="-5400000">
                <a:off x="3692" y="2817"/>
                <a:ext cx="18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 dirty="0">
                    <a:solidFill>
                      <a:srgbClr val="000000"/>
                    </a:solidFill>
                    <a:latin typeface="Calibri" pitchFamily="34" charset="0"/>
                  </a:rPr>
                  <a:t>1F5</a:t>
                </a:r>
                <a:endParaRPr lang="en-US" altLang="en-US" sz="1600" dirty="0"/>
              </a:p>
            </p:txBody>
          </p:sp>
          <p:sp>
            <p:nvSpPr>
              <p:cNvPr id="140" name="Rectangle 68"/>
              <p:cNvSpPr>
                <a:spLocks noChangeArrowheads="1"/>
              </p:cNvSpPr>
              <p:nvPr/>
            </p:nvSpPr>
            <p:spPr bwMode="auto">
              <a:xfrm rot="-5400000">
                <a:off x="4029" y="2899"/>
                <a:ext cx="35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00"/>
                    </a:solidFill>
                    <a:latin typeface="Symbol" pitchFamily="18" charset="2"/>
                  </a:rPr>
                  <a:t>a</a:t>
                </a:r>
                <a:r>
                  <a:rPr lang="en-US" altLang="en-US" sz="1600">
                    <a:solidFill>
                      <a:srgbClr val="000000"/>
                    </a:solidFill>
                    <a:latin typeface="Calibri" pitchFamily="34" charset="0"/>
                  </a:rPr>
                  <a:t>CD28</a:t>
                </a:r>
                <a:endParaRPr lang="en-US" altLang="en-US" sz="1600"/>
              </a:p>
            </p:txBody>
          </p:sp>
          <p:sp>
            <p:nvSpPr>
              <p:cNvPr id="141" name="Rectangle 69"/>
              <p:cNvSpPr>
                <a:spLocks noChangeArrowheads="1"/>
              </p:cNvSpPr>
              <p:nvPr/>
            </p:nvSpPr>
            <p:spPr bwMode="auto">
              <a:xfrm rot="-5400000">
                <a:off x="940" y="1952"/>
                <a:ext cx="28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600">
                    <a:solidFill>
                      <a:srgbClr val="000000"/>
                    </a:solidFill>
                    <a:latin typeface="Calibri" pitchFamily="34" charset="0"/>
                  </a:rPr>
                  <a:t>U/mL</a:t>
                </a:r>
                <a:endParaRPr lang="en-US" altLang="en-US" sz="1600"/>
              </a:p>
            </p:txBody>
          </p:sp>
          <p:grpSp>
            <p:nvGrpSpPr>
              <p:cNvPr id="142" name="Group 79"/>
              <p:cNvGrpSpPr>
                <a:grpSpLocks/>
              </p:cNvGrpSpPr>
              <p:nvPr/>
            </p:nvGrpSpPr>
            <p:grpSpPr bwMode="auto">
              <a:xfrm>
                <a:off x="3168" y="1338"/>
                <a:ext cx="1200" cy="102"/>
                <a:chOff x="3168" y="1338"/>
                <a:chExt cx="1200" cy="102"/>
              </a:xfrm>
            </p:grpSpPr>
            <p:sp>
              <p:nvSpPr>
                <p:cNvPr id="149" name="Line 76"/>
                <p:cNvSpPr>
                  <a:spLocks noChangeShapeType="1"/>
                </p:cNvSpPr>
                <p:nvPr/>
              </p:nvSpPr>
              <p:spPr bwMode="auto">
                <a:xfrm>
                  <a:off x="3168" y="1344"/>
                  <a:ext cx="1200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" name="Line 77"/>
                <p:cNvSpPr>
                  <a:spLocks noChangeShapeType="1"/>
                </p:cNvSpPr>
                <p:nvPr/>
              </p:nvSpPr>
              <p:spPr bwMode="auto">
                <a:xfrm>
                  <a:off x="3168" y="1344"/>
                  <a:ext cx="0" cy="9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" name="Line 78"/>
                <p:cNvSpPr>
                  <a:spLocks noChangeShapeType="1"/>
                </p:cNvSpPr>
                <p:nvPr/>
              </p:nvSpPr>
              <p:spPr bwMode="auto">
                <a:xfrm>
                  <a:off x="4362" y="1338"/>
                  <a:ext cx="0" cy="9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3" name="Group 81"/>
              <p:cNvGrpSpPr>
                <a:grpSpLocks/>
              </p:cNvGrpSpPr>
              <p:nvPr/>
            </p:nvGrpSpPr>
            <p:grpSpPr bwMode="auto">
              <a:xfrm>
                <a:off x="4704" y="1104"/>
                <a:ext cx="430" cy="301"/>
                <a:chOff x="4032" y="736"/>
                <a:chExt cx="430" cy="301"/>
              </a:xfrm>
            </p:grpSpPr>
            <p:sp>
              <p:nvSpPr>
                <p:cNvPr id="145" name="Rectangle 72"/>
                <p:cNvSpPr>
                  <a:spLocks noChangeArrowheads="1"/>
                </p:cNvSpPr>
                <p:nvPr/>
              </p:nvSpPr>
              <p:spPr bwMode="auto">
                <a:xfrm>
                  <a:off x="4137" y="736"/>
                  <a:ext cx="325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>
                      <a:solidFill>
                        <a:srgbClr val="000000"/>
                      </a:solidFill>
                      <a:latin typeface="Calibri" pitchFamily="34" charset="0"/>
                    </a:rPr>
                    <a:t>83219</a:t>
                  </a:r>
                  <a:endParaRPr lang="en-US" altLang="en-US" sz="1600"/>
                </a:p>
              </p:txBody>
            </p:sp>
            <p:sp>
              <p:nvSpPr>
                <p:cNvPr id="146" name="Rectangle 73"/>
                <p:cNvSpPr>
                  <a:spLocks noChangeArrowheads="1"/>
                </p:cNvSpPr>
                <p:nvPr/>
              </p:nvSpPr>
              <p:spPr bwMode="auto">
                <a:xfrm>
                  <a:off x="4032" y="911"/>
                  <a:ext cx="77" cy="97"/>
                </a:xfrm>
                <a:prstGeom prst="rect">
                  <a:avLst/>
                </a:prstGeom>
                <a:solidFill>
                  <a:srgbClr val="008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1176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  <p:sp>
              <p:nvSpPr>
                <p:cNvPr id="147" name="Rectangle 74"/>
                <p:cNvSpPr>
                  <a:spLocks noChangeArrowheads="1"/>
                </p:cNvSpPr>
                <p:nvPr/>
              </p:nvSpPr>
              <p:spPr bwMode="auto">
                <a:xfrm>
                  <a:off x="4137" y="883"/>
                  <a:ext cx="325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>
                      <a:solidFill>
                        <a:srgbClr val="000000"/>
                      </a:solidFill>
                      <a:latin typeface="Calibri" pitchFamily="34" charset="0"/>
                    </a:rPr>
                    <a:t>83761</a:t>
                  </a:r>
                  <a:endParaRPr lang="en-US" altLang="en-US" sz="1600"/>
                </a:p>
              </p:txBody>
            </p:sp>
            <p:sp>
              <p:nvSpPr>
                <p:cNvPr id="148" name="Rectangle 80"/>
                <p:cNvSpPr>
                  <a:spLocks noChangeArrowheads="1"/>
                </p:cNvSpPr>
                <p:nvPr/>
              </p:nvSpPr>
              <p:spPr bwMode="auto">
                <a:xfrm>
                  <a:off x="4032" y="768"/>
                  <a:ext cx="77" cy="97"/>
                </a:xfrm>
                <a:prstGeom prst="rect">
                  <a:avLst/>
                </a:prstGeom>
                <a:solidFill>
                  <a:srgbClr val="CC99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1176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1800"/>
                </a:p>
              </p:txBody>
            </p:sp>
          </p:grpSp>
          <p:sp>
            <p:nvSpPr>
              <p:cNvPr id="144" name="Text Box 82"/>
              <p:cNvSpPr txBox="1">
                <a:spLocks noChangeArrowheads="1"/>
              </p:cNvSpPr>
              <p:nvPr/>
            </p:nvSpPr>
            <p:spPr bwMode="auto">
              <a:xfrm>
                <a:off x="3458" y="1108"/>
                <a:ext cx="53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latin typeface="Calibri" pitchFamily="34" charset="0"/>
                  </a:rPr>
                  <a:t>+ OKT3</a:t>
                </a:r>
              </a:p>
            </p:txBody>
          </p:sp>
        </p:grpSp>
        <p:sp>
          <p:nvSpPr>
            <p:cNvPr id="3" name="Rectangle 2"/>
            <p:cNvSpPr/>
            <p:nvPr/>
          </p:nvSpPr>
          <p:spPr>
            <a:xfrm>
              <a:off x="137160" y="4876799"/>
              <a:ext cx="8763000" cy="152400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28643" y="5015805"/>
              <a:ext cx="856644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Shedding is a consequence of T cell activation provided by TCR triggering or </a:t>
              </a:r>
            </a:p>
            <a:p>
              <a:r>
                <a:rPr lang="en-US" dirty="0" smtClean="0"/>
                <a:t>signal 1 (OKT3) and further augmented in the presence of costimulatory signals</a:t>
              </a:r>
            </a:p>
            <a:p>
              <a:r>
                <a:rPr lang="en-US" dirty="0" smtClean="0"/>
                <a:t> via CD27 or CD28 (signal 2). Circulating CD27 as a prognostic serum biomarker in clinically</a:t>
              </a:r>
            </a:p>
            <a:p>
              <a:r>
                <a:rPr lang="en-US" dirty="0"/>
                <a:t>r</a:t>
              </a:r>
              <a:r>
                <a:rPr lang="en-US" dirty="0" smtClean="0"/>
                <a:t>esponding patients to immunotherapy has been addressed by Schlom et al. (next slide)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3902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52399" y="245872"/>
            <a:ext cx="8839201" cy="5954426"/>
            <a:chOff x="152399" y="245872"/>
            <a:chExt cx="8839201" cy="5954426"/>
          </a:xfrm>
        </p:grpSpPr>
        <p:sp>
          <p:nvSpPr>
            <p:cNvPr id="2" name="TextBox 1"/>
            <p:cNvSpPr txBox="1"/>
            <p:nvPr/>
          </p:nvSpPr>
          <p:spPr>
            <a:xfrm>
              <a:off x="152399" y="245872"/>
              <a:ext cx="88392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P</a:t>
              </a:r>
              <a:r>
                <a:rPr lang="en-US" sz="2400" b="1" dirty="0" smtClean="0"/>
                <a:t>atients responding to immunotherapy have elevated sCD27 levels</a:t>
              </a:r>
              <a:endParaRPr lang="en-US" sz="2400" b="1" dirty="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257128" y="792480"/>
              <a:ext cx="6682187" cy="4767863"/>
              <a:chOff x="1257128" y="792480"/>
              <a:chExt cx="6682187" cy="4767863"/>
            </a:xfrm>
          </p:grpSpPr>
          <p:pic>
            <p:nvPicPr>
              <p:cNvPr id="91142" name="Picture 7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28431" y="3078768"/>
                <a:ext cx="4098360" cy="20362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91143" name="Picture 9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57128" y="5012587"/>
                <a:ext cx="6682187" cy="5477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91144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4775" y="792480"/>
                <a:ext cx="5489282" cy="20552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91145" name="Rectangle 5"/>
              <p:cNvSpPr>
                <a:spLocks noChangeArrowheads="1"/>
              </p:cNvSpPr>
              <p:nvPr/>
            </p:nvSpPr>
            <p:spPr bwMode="auto">
              <a:xfrm>
                <a:off x="2450033" y="1135423"/>
                <a:ext cx="921681" cy="1771873"/>
              </a:xfrm>
              <a:prstGeom prst="rect">
                <a:avLst/>
              </a:prstGeom>
              <a:noFill/>
              <a:ln w="22225" algn="ctr">
                <a:solidFill>
                  <a:srgbClr val="0000FF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600">
                  <a:solidFill>
                    <a:srgbClr val="0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91146" name="Rectangle 6"/>
              <p:cNvSpPr>
                <a:spLocks noChangeArrowheads="1"/>
              </p:cNvSpPr>
              <p:nvPr/>
            </p:nvSpPr>
            <p:spPr bwMode="auto">
              <a:xfrm>
                <a:off x="5150270" y="1121134"/>
                <a:ext cx="921681" cy="1771873"/>
              </a:xfrm>
              <a:prstGeom prst="rect">
                <a:avLst/>
              </a:prstGeom>
              <a:noFill/>
              <a:ln w="22225" algn="ctr">
                <a:solidFill>
                  <a:srgbClr val="CC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600">
                  <a:solidFill>
                    <a:srgbClr val="000000"/>
                  </a:solidFill>
                  <a:latin typeface="Cambria" pitchFamily="18" charset="0"/>
                </a:endParaRPr>
              </a:p>
            </p:txBody>
          </p:sp>
          <p:sp>
            <p:nvSpPr>
              <p:cNvPr id="3" name="Oval 2"/>
              <p:cNvSpPr/>
              <p:nvPr/>
            </p:nvSpPr>
            <p:spPr>
              <a:xfrm>
                <a:off x="3890557" y="1364624"/>
                <a:ext cx="515450" cy="317858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6596669" y="1332838"/>
                <a:ext cx="515450" cy="317858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257128" y="5615523"/>
              <a:ext cx="71674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/>
                <a:t>Huang J. et al.  (2013) sCD27 pool in humans may contribute to T cell activation</a:t>
              </a:r>
            </a:p>
            <a:p>
              <a:r>
                <a:rPr lang="en-US" sz="1600" i="1" dirty="0" smtClean="0"/>
                <a:t>and tumor immunity. </a:t>
              </a:r>
              <a:r>
                <a:rPr lang="en-US" sz="1600" b="1" i="1" dirty="0" smtClean="0"/>
                <a:t>Journal of Immunology 190: 6250-6258 </a:t>
              </a:r>
              <a:endParaRPr lang="en-US" sz="1600" b="1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5007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52400" y="261026"/>
            <a:ext cx="8351578" cy="6205200"/>
            <a:chOff x="152400" y="261026"/>
            <a:chExt cx="8351578" cy="620520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0" y="476497"/>
              <a:ext cx="7129352" cy="4725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533400" y="261026"/>
              <a:ext cx="74971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Molecular footprint of Gene Expression changes in Varlilumab-treated T cells</a:t>
              </a:r>
              <a:endParaRPr lang="en-US" b="1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52400" y="5267491"/>
              <a:ext cx="8229600" cy="116955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56849" y="5296675"/>
              <a:ext cx="8247129" cy="1169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Heatmap showing hierarchical clustering of highly enriched annotated select gene transcripts of cytokines</a:t>
              </a:r>
            </a:p>
            <a:p>
              <a:r>
                <a:rPr lang="en-US" sz="1400" dirty="0" smtClean="0"/>
                <a:t>transcription factors and interferon response elements contributing to inflammation - upregulated (red) or </a:t>
              </a:r>
            </a:p>
            <a:p>
              <a:r>
                <a:rPr lang="en-US" sz="1400" dirty="0" smtClean="0"/>
                <a:t>downregulated (blue) in Varlilumab-treated and control-treated lymphocytes (</a:t>
              </a:r>
              <a:r>
                <a:rPr lang="en-US" sz="1400" b="1" dirty="0" smtClean="0"/>
                <a:t>A</a:t>
              </a:r>
              <a:r>
                <a:rPr lang="en-US" sz="1400" dirty="0" smtClean="0"/>
                <a:t>); Early and Late  changes in </a:t>
              </a:r>
            </a:p>
            <a:p>
              <a:r>
                <a:rPr lang="en-US" sz="1400" dirty="0" smtClean="0"/>
                <a:t>genes with Varlilumab treatment- Top 10 genes Up (red) or Down (blue) or changes in cytokine chemokine</a:t>
              </a:r>
            </a:p>
            <a:p>
              <a:r>
                <a:rPr lang="en-US" sz="1400" dirty="0"/>
                <a:t>r</a:t>
              </a:r>
              <a:r>
                <a:rPr lang="en-US" sz="1400" dirty="0" smtClean="0"/>
                <a:t>eceptors shown as fold changes over control (</a:t>
              </a:r>
              <a:r>
                <a:rPr lang="en-US" sz="1400" b="1" dirty="0" smtClean="0"/>
                <a:t>B </a:t>
              </a:r>
              <a:r>
                <a:rPr lang="en-US" sz="1400" dirty="0" smtClean="0"/>
                <a:t>and</a:t>
              </a:r>
              <a:r>
                <a:rPr lang="en-US" sz="1400" b="1" dirty="0" smtClean="0"/>
                <a:t> C</a:t>
              </a:r>
              <a:r>
                <a:rPr lang="en-US" sz="1400" dirty="0" smtClean="0"/>
                <a:t>). (</a:t>
              </a:r>
              <a:r>
                <a:rPr lang="en-US" sz="1200" i="1" dirty="0" smtClean="0"/>
                <a:t>Total probes on chip 29,833 with 320 genes </a:t>
              </a:r>
              <a:r>
                <a:rPr lang="en-US" sz="1200" b="1" i="1" dirty="0" smtClean="0">
                  <a:solidFill>
                    <a:srgbClr val="FF0000"/>
                  </a:solidFill>
                </a:rPr>
                <a:t>Up</a:t>
              </a:r>
              <a:r>
                <a:rPr lang="en-US" sz="1200" i="1" dirty="0" smtClean="0"/>
                <a:t> and 441 </a:t>
              </a:r>
              <a:r>
                <a:rPr lang="en-US" sz="1200" b="1" i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Down</a:t>
              </a:r>
              <a:r>
                <a:rPr lang="en-US" sz="1200" i="1" dirty="0" smtClean="0"/>
                <a:t>)</a:t>
              </a:r>
              <a:endParaRPr lang="en-US" sz="12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6360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ChangeArrowheads="1"/>
          </p:cNvSpPr>
          <p:nvPr/>
        </p:nvSpPr>
        <p:spPr bwMode="auto">
          <a:xfrm>
            <a:off x="0" y="0"/>
            <a:ext cx="9144000" cy="1600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8" name="Rectangle 3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Calibri" panose="020F0502020204030204" pitchFamily="34" charset="0"/>
              </a:rPr>
              <a:t>Biomarkers associated with CD27 costimulation of TCR-triggered T cells – microarray analysis</a:t>
            </a:r>
          </a:p>
        </p:txBody>
      </p:sp>
      <p:sp>
        <p:nvSpPr>
          <p:cNvPr id="19459" name="Rectangle 4"/>
          <p:cNvSpPr>
            <a:spLocks noGrp="1"/>
          </p:cNvSpPr>
          <p:nvPr>
            <p:ph type="body" sz="half" idx="4294967295"/>
          </p:nvPr>
        </p:nvSpPr>
        <p:spPr>
          <a:xfrm>
            <a:off x="533400" y="1905000"/>
            <a:ext cx="4038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 smtClean="0"/>
              <a:t>Costimulatory</a:t>
            </a:r>
          </a:p>
          <a:p>
            <a:pPr lvl="1">
              <a:lnSpc>
                <a:spcPct val="90000"/>
              </a:lnSpc>
            </a:pPr>
            <a:r>
              <a:rPr lang="en-US" sz="2000" b="1" dirty="0" smtClean="0"/>
              <a:t>4-1BB↑</a:t>
            </a:r>
          </a:p>
          <a:p>
            <a:pPr lvl="1">
              <a:lnSpc>
                <a:spcPct val="90000"/>
              </a:lnSpc>
            </a:pPr>
            <a:r>
              <a:rPr lang="en-US" sz="2000" b="1" dirty="0" smtClean="0"/>
              <a:t>GITR↓</a:t>
            </a:r>
          </a:p>
          <a:p>
            <a:pPr lvl="1">
              <a:lnSpc>
                <a:spcPct val="90000"/>
              </a:lnSpc>
            </a:pPr>
            <a:r>
              <a:rPr lang="en-US" sz="2000" b="1" dirty="0" smtClean="0"/>
              <a:t>OX40↓</a:t>
            </a:r>
          </a:p>
          <a:p>
            <a:pPr>
              <a:lnSpc>
                <a:spcPct val="90000"/>
              </a:lnSpc>
            </a:pPr>
            <a:endParaRPr lang="en-US" sz="2400" b="1" dirty="0" smtClean="0"/>
          </a:p>
          <a:p>
            <a:pPr>
              <a:lnSpc>
                <a:spcPct val="90000"/>
              </a:lnSpc>
            </a:pPr>
            <a:r>
              <a:rPr lang="en-US" sz="2400" b="1" dirty="0" smtClean="0"/>
              <a:t>Cell signaling</a:t>
            </a:r>
          </a:p>
          <a:p>
            <a:pPr lvl="1">
              <a:lnSpc>
                <a:spcPct val="90000"/>
              </a:lnSpc>
            </a:pPr>
            <a:r>
              <a:rPr lang="en-US" sz="2000" b="1" dirty="0" smtClean="0"/>
              <a:t>Sprouty-1</a:t>
            </a:r>
          </a:p>
          <a:p>
            <a:pPr lvl="2">
              <a:lnSpc>
                <a:spcPct val="90000"/>
              </a:lnSpc>
            </a:pPr>
            <a:r>
              <a:rPr lang="en-US" sz="1800" b="1" dirty="0" smtClean="0"/>
              <a:t>MAPKK/ ERK1/2</a:t>
            </a:r>
          </a:p>
          <a:p>
            <a:pPr lvl="2">
              <a:lnSpc>
                <a:spcPct val="90000"/>
              </a:lnSpc>
            </a:pPr>
            <a:r>
              <a:rPr lang="en-US" sz="1800" b="1" dirty="0" smtClean="0"/>
              <a:t>JAK2</a:t>
            </a:r>
          </a:p>
          <a:p>
            <a:pPr lvl="2">
              <a:lnSpc>
                <a:spcPct val="90000"/>
              </a:lnSpc>
            </a:pPr>
            <a:r>
              <a:rPr lang="en-US" sz="1800" b="1" dirty="0" smtClean="0"/>
              <a:t>FGF-2</a:t>
            </a:r>
          </a:p>
          <a:p>
            <a:pPr lvl="1">
              <a:lnSpc>
                <a:spcPct val="90000"/>
              </a:lnSpc>
            </a:pPr>
            <a:r>
              <a:rPr lang="en-US" sz="2000" b="1" dirty="0" smtClean="0"/>
              <a:t>TNFRSF21 [DR6]</a:t>
            </a:r>
          </a:p>
          <a:p>
            <a:pPr lvl="2">
              <a:lnSpc>
                <a:spcPct val="90000"/>
              </a:lnSpc>
            </a:pPr>
            <a:r>
              <a:rPr lang="en-US" sz="1800" b="1" dirty="0" smtClean="0"/>
              <a:t>IL-13 production</a:t>
            </a:r>
          </a:p>
          <a:p>
            <a:pPr lvl="2">
              <a:lnSpc>
                <a:spcPct val="90000"/>
              </a:lnSpc>
            </a:pPr>
            <a:r>
              <a:rPr lang="en-US" sz="1800" b="1" dirty="0" smtClean="0"/>
              <a:t>B cell differentiation</a:t>
            </a:r>
          </a:p>
          <a:p>
            <a:pPr lvl="1">
              <a:lnSpc>
                <a:spcPct val="90000"/>
              </a:lnSpc>
            </a:pPr>
            <a:endParaRPr lang="en-US" sz="2000" dirty="0" smtClean="0"/>
          </a:p>
        </p:txBody>
      </p:sp>
      <p:sp>
        <p:nvSpPr>
          <p:cNvPr id="19460" name="Rectangle 5"/>
          <p:cNvSpPr>
            <a:spLocks noGrp="1"/>
          </p:cNvSpPr>
          <p:nvPr>
            <p:ph type="body" sz="half" idx="4294967295"/>
          </p:nvPr>
        </p:nvSpPr>
        <p:spPr>
          <a:xfrm>
            <a:off x="4572000" y="1905000"/>
            <a:ext cx="4038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 smtClean="0"/>
              <a:t>Coinhibitory</a:t>
            </a:r>
          </a:p>
          <a:p>
            <a:pPr lvl="1">
              <a:lnSpc>
                <a:spcPct val="90000"/>
              </a:lnSpc>
            </a:pPr>
            <a:r>
              <a:rPr lang="en-US" sz="2000" b="1" dirty="0" smtClean="0"/>
              <a:t>CTLA-4↓</a:t>
            </a:r>
          </a:p>
          <a:p>
            <a:pPr lvl="1">
              <a:lnSpc>
                <a:spcPct val="90000"/>
              </a:lnSpc>
            </a:pPr>
            <a:r>
              <a:rPr lang="en-US" sz="2000" b="1" dirty="0" smtClean="0"/>
              <a:t>Tim-3↑</a:t>
            </a:r>
            <a:r>
              <a:rPr lang="en-US" sz="2000" dirty="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 b="1" dirty="0" smtClean="0"/>
              <a:t>LAG-3↓</a:t>
            </a:r>
          </a:p>
          <a:p>
            <a:pPr lvl="1">
              <a:lnSpc>
                <a:spcPct val="90000"/>
              </a:lnSpc>
            </a:pPr>
            <a:r>
              <a:rPr lang="en-US" sz="2000" b="1" dirty="0" smtClean="0"/>
              <a:t>BTLA↑</a:t>
            </a:r>
          </a:p>
          <a:p>
            <a:pPr lvl="1">
              <a:lnSpc>
                <a:spcPct val="90000"/>
              </a:lnSpc>
            </a:pPr>
            <a:r>
              <a:rPr lang="en-US" sz="2000" b="1" dirty="0" smtClean="0"/>
              <a:t>ICOS↓</a:t>
            </a:r>
          </a:p>
          <a:p>
            <a:pPr lvl="1">
              <a:lnSpc>
                <a:spcPct val="90000"/>
              </a:lnSpc>
            </a:pPr>
            <a:r>
              <a:rPr lang="en-US" sz="2000" b="1" dirty="0" smtClean="0"/>
              <a:t>PD-1↑</a:t>
            </a:r>
          </a:p>
        </p:txBody>
      </p:sp>
    </p:spTree>
    <p:extLst>
      <p:ext uri="{BB962C8B-B14F-4D97-AF65-F5344CB8AC3E}">
        <p14:creationId xmlns:p14="http://schemas.microsoft.com/office/powerpoint/2010/main" val="116474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24648" y="322922"/>
            <a:ext cx="8273225" cy="6077878"/>
            <a:chOff x="724648" y="322922"/>
            <a:chExt cx="8273225" cy="6077878"/>
          </a:xfrm>
        </p:grpSpPr>
        <p:sp>
          <p:nvSpPr>
            <p:cNvPr id="9" name="Rectangle 8"/>
            <p:cNvSpPr/>
            <p:nvPr/>
          </p:nvSpPr>
          <p:spPr>
            <a:xfrm>
              <a:off x="3938942" y="5393403"/>
              <a:ext cx="4984562" cy="100739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925008" y="1506136"/>
              <a:ext cx="4953000" cy="3751664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776" y="1582384"/>
              <a:ext cx="2827337" cy="44899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001" name="TextBox 7000"/>
            <p:cNvSpPr txBox="1"/>
            <p:nvPr/>
          </p:nvSpPr>
          <p:spPr>
            <a:xfrm>
              <a:off x="724648" y="1191822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</a:t>
              </a:r>
              <a:endParaRPr lang="en-US" b="1" dirty="0"/>
            </a:p>
          </p:txBody>
        </p:sp>
        <p:sp>
          <p:nvSpPr>
            <p:cNvPr id="2958" name="TextBox 2957"/>
            <p:cNvSpPr txBox="1"/>
            <p:nvPr/>
          </p:nvSpPr>
          <p:spPr>
            <a:xfrm>
              <a:off x="6553200" y="1179122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B</a:t>
              </a:r>
              <a:endParaRPr lang="en-US" b="1" dirty="0"/>
            </a:p>
          </p:txBody>
        </p:sp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2400" y="1730371"/>
              <a:ext cx="4878216" cy="3246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731064" y="1502786"/>
              <a:ext cx="3075688" cy="474561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24000" y="533400"/>
              <a:ext cx="457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86712" y="322922"/>
              <a:ext cx="7620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Varlilumab-induced expression of co-signaling molecules in proliferating CD8+ and CD4+ lymphocytes </a:t>
              </a:r>
              <a:endParaRPr lang="en-US" sz="2400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948670" y="5403131"/>
              <a:ext cx="5049203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Varlilumab treatment of T cells ensures propagation of recently</a:t>
              </a:r>
            </a:p>
            <a:p>
              <a:r>
                <a:rPr lang="en-US" sz="1400" dirty="0"/>
                <a:t>a</a:t>
              </a:r>
              <a:r>
                <a:rPr lang="en-US" sz="1400" dirty="0" smtClean="0"/>
                <a:t>ctivated T cells with sustained survival mechanisms potentially</a:t>
              </a:r>
            </a:p>
            <a:p>
              <a:r>
                <a:rPr lang="en-US" sz="1400" dirty="0"/>
                <a:t>a</a:t>
              </a:r>
              <a:r>
                <a:rPr lang="en-US" sz="1400" dirty="0" smtClean="0"/>
                <a:t>fforded by co-expression of positive (4-1BB, OX40, ICOS and GITR)</a:t>
              </a:r>
            </a:p>
            <a:p>
              <a:r>
                <a:rPr lang="en-US" sz="1400" dirty="0" smtClean="0"/>
                <a:t>or negative </a:t>
              </a:r>
              <a:r>
                <a:rPr lang="en-US" sz="1400" dirty="0"/>
                <a:t>(</a:t>
              </a:r>
              <a:r>
                <a:rPr lang="en-US" sz="1400" dirty="0" smtClean="0"/>
                <a:t>PD-1, CTLA-4, BTLA) regulators.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97853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215900" y="97302"/>
            <a:ext cx="8819198" cy="6308824"/>
            <a:chOff x="215900" y="97302"/>
            <a:chExt cx="8819198" cy="6308824"/>
          </a:xfrm>
        </p:grpSpPr>
        <p:sp>
          <p:nvSpPr>
            <p:cNvPr id="12" name="TextBox 11"/>
            <p:cNvSpPr txBox="1"/>
            <p:nvPr/>
          </p:nvSpPr>
          <p:spPr>
            <a:xfrm>
              <a:off x="381000" y="97302"/>
              <a:ext cx="811768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Costimulatory requirements of Tregs may substantially differ from those of non-Tregs (i.e. effector T cells)</a:t>
              </a:r>
              <a:endParaRPr lang="en-US" sz="2400" b="1" dirty="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215900" y="958164"/>
              <a:ext cx="8817378" cy="4546600"/>
              <a:chOff x="215900" y="1224864"/>
              <a:chExt cx="8817378" cy="4546600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215900" y="1224864"/>
                <a:ext cx="3263900" cy="3881735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197" name="Picture 5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5797" y="1698152"/>
                <a:ext cx="2807236" cy="304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098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95700" y="1367952"/>
                <a:ext cx="5337578" cy="27988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8" name="Straight Connector 7"/>
              <p:cNvCxnSpPr/>
              <p:nvPr/>
            </p:nvCxnSpPr>
            <p:spPr>
              <a:xfrm>
                <a:off x="3695700" y="1250264"/>
                <a:ext cx="5337578" cy="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3670300" y="4234764"/>
                <a:ext cx="5337578" cy="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493997" y="5125133"/>
                <a:ext cx="278223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Purified Tregs (MACS kit)- </a:t>
                </a:r>
              </a:p>
              <a:p>
                <a:r>
                  <a:rPr lang="en-US" dirty="0" smtClean="0"/>
                  <a:t>CD4/CD25hi/FoxP3 (nTregs)</a:t>
                </a:r>
                <a:endParaRPr lang="en-US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490642" y="4239229"/>
                <a:ext cx="426572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Detection of Tregs in a Pan T cell prep; CFSE</a:t>
                </a:r>
              </a:p>
              <a:p>
                <a:r>
                  <a:rPr lang="en-US" dirty="0"/>
                  <a:t>s</a:t>
                </a:r>
                <a:r>
                  <a:rPr lang="en-US" dirty="0" smtClean="0"/>
                  <a:t>tained T cells in a 3 day Varlilumab culture</a:t>
                </a:r>
                <a:endParaRPr lang="en-US" dirty="0"/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3581400" y="4639100"/>
              <a:ext cx="5426478" cy="175432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657600" y="4651800"/>
              <a:ext cx="5377498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Crosslinking CD27 with Varlilumab on Tregs is akin to </a:t>
              </a:r>
            </a:p>
            <a:p>
              <a:r>
                <a:rPr lang="en-US" dirty="0" smtClean="0"/>
                <a:t>crosslinking GITR with GITR-Abs. Understanding how </a:t>
              </a:r>
            </a:p>
            <a:p>
              <a:r>
                <a:rPr lang="en-US" dirty="0" smtClean="0"/>
                <a:t>closely receptors  interplay requires specific knowledge</a:t>
              </a:r>
            </a:p>
            <a:p>
              <a:r>
                <a:rPr lang="en-US" dirty="0"/>
                <a:t>o</a:t>
              </a:r>
              <a:r>
                <a:rPr lang="en-US" dirty="0" smtClean="0"/>
                <a:t>f receptor availability, Ab affinity, cells and tissues that</a:t>
              </a:r>
            </a:p>
            <a:p>
              <a:r>
                <a:rPr lang="en-US" dirty="0"/>
                <a:t>e</a:t>
              </a:r>
              <a:r>
                <a:rPr lang="en-US" dirty="0" smtClean="0"/>
                <a:t>xpress them and status of inhibitory circuits (CTLA-4,</a:t>
              </a:r>
            </a:p>
            <a:p>
              <a:r>
                <a:rPr lang="en-US" dirty="0" smtClean="0"/>
                <a:t>PD-1, BTLA, Tim-3, KLRG1, LAG-3 etc.).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5428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flipH="1">
            <a:off x="762000" y="838200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Costimulation via CD28 is the only way to expand Tregs </a:t>
            </a:r>
            <a:endParaRPr lang="en-US" sz="2400" dirty="0"/>
          </a:p>
        </p:txBody>
      </p:sp>
      <p:grpSp>
        <p:nvGrpSpPr>
          <p:cNvPr id="5" name="Group 4"/>
          <p:cNvGrpSpPr/>
          <p:nvPr/>
        </p:nvGrpSpPr>
        <p:grpSpPr>
          <a:xfrm>
            <a:off x="2266604" y="1600200"/>
            <a:ext cx="4633117" cy="4409397"/>
            <a:chOff x="2266604" y="1600200"/>
            <a:chExt cx="4633117" cy="4409397"/>
          </a:xfrm>
        </p:grpSpPr>
        <p:grpSp>
          <p:nvGrpSpPr>
            <p:cNvPr id="2" name="Group 1"/>
            <p:cNvGrpSpPr/>
            <p:nvPr/>
          </p:nvGrpSpPr>
          <p:grpSpPr>
            <a:xfrm>
              <a:off x="2266604" y="1600200"/>
              <a:ext cx="4633117" cy="4409397"/>
              <a:chOff x="2047874" y="685800"/>
              <a:chExt cx="5181600" cy="4866597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05830" y="685800"/>
                <a:ext cx="4865687" cy="24511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7874" y="3352800"/>
                <a:ext cx="5181600" cy="21995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4" name="Down Arrow 3"/>
            <p:cNvSpPr/>
            <p:nvPr/>
          </p:nvSpPr>
          <p:spPr>
            <a:xfrm>
              <a:off x="3352800" y="3912468"/>
              <a:ext cx="152400" cy="195617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Down Arrow 6"/>
            <p:cNvSpPr/>
            <p:nvPr/>
          </p:nvSpPr>
          <p:spPr>
            <a:xfrm>
              <a:off x="3383280" y="4948788"/>
              <a:ext cx="152400" cy="195617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4709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52400"/>
            <a:ext cx="72951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Clinical Immune Response Modifiers in Patients receiving Varlilumab</a:t>
            </a:r>
          </a:p>
          <a:p>
            <a:r>
              <a:rPr lang="en-US" sz="1400" dirty="0" smtClean="0"/>
              <a:t>Solid tumors: Melanoma, Ovarian</a:t>
            </a:r>
            <a:r>
              <a:rPr lang="en-US" sz="1400" dirty="0"/>
              <a:t>,</a:t>
            </a:r>
            <a:r>
              <a:rPr lang="en-US" sz="1400" dirty="0" smtClean="0"/>
              <a:t> Colorectal, Renal, NSCLC, Prostate, Pancreatic</a:t>
            </a:r>
          </a:p>
          <a:p>
            <a:r>
              <a:rPr lang="en-US" sz="1400" dirty="0" smtClean="0"/>
              <a:t>Circulating biomarkers in serum</a:t>
            </a:r>
            <a:endParaRPr lang="en-US" sz="1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11237"/>
            <a:ext cx="6779077" cy="566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033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2475" y="1219200"/>
            <a:ext cx="4572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atin typeface="Calibri" panose="020F0502020204030204" pitchFamily="34" charset="0"/>
              </a:rPr>
              <a:t>IP-10 [CXCL10] signature</a:t>
            </a:r>
            <a:br>
              <a:rPr lang="en-US" b="1" dirty="0" smtClean="0">
                <a:latin typeface="Calibri" panose="020F0502020204030204" pitchFamily="34" charset="0"/>
              </a:rPr>
            </a:br>
            <a:r>
              <a:rPr lang="en-US" sz="1800" dirty="0" smtClean="0">
                <a:latin typeface="Calibri" panose="020F0502020204030204" pitchFamily="34" charset="0"/>
              </a:rPr>
              <a:t>Heatmap of serum IP-10 protein; fold-change</a:t>
            </a:r>
            <a:br>
              <a:rPr lang="en-US" sz="1800" dirty="0" smtClean="0">
                <a:latin typeface="Calibri" panose="020F0502020204030204" pitchFamily="34" charset="0"/>
              </a:rPr>
            </a:br>
            <a:r>
              <a:rPr lang="en-US" sz="1800" dirty="0" smtClean="0">
                <a:latin typeface="Calibri" panose="020F0502020204030204" pitchFamily="34" charset="0"/>
              </a:rPr>
              <a:t>over PreVaccine sample</a:t>
            </a:r>
            <a:endParaRPr lang="en-US" sz="1800" dirty="0">
              <a:latin typeface="Calibri" panose="020F050202020403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525" y="2667000"/>
            <a:ext cx="3775075" cy="2619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6392" y="270301"/>
            <a:ext cx="8834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Screening for serum biomarkers for prognostic/ diagnostic purposes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31696" y="5486400"/>
            <a:ext cx="66034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There may be other signatures worth pursuing but this one looks</a:t>
            </a:r>
          </a:p>
          <a:p>
            <a:r>
              <a:rPr lang="en-US" dirty="0"/>
              <a:t>c</a:t>
            </a:r>
            <a:r>
              <a:rPr lang="en-US" dirty="0" smtClean="0"/>
              <a:t>onsistent and promising. Currently we’re building the infrastructure</a:t>
            </a:r>
          </a:p>
          <a:p>
            <a:r>
              <a:rPr lang="en-US" dirty="0"/>
              <a:t>t</a:t>
            </a:r>
            <a:r>
              <a:rPr lang="en-US" dirty="0" smtClean="0"/>
              <a:t>o have data mining  and bioinformatics capability in house.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87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04801" y="349258"/>
            <a:ext cx="8464295" cy="5871341"/>
            <a:chOff x="304801" y="349258"/>
            <a:chExt cx="8464295" cy="5871341"/>
          </a:xfrm>
        </p:grpSpPr>
        <p:grpSp>
          <p:nvGrpSpPr>
            <p:cNvPr id="3" name="Group 2"/>
            <p:cNvGrpSpPr/>
            <p:nvPr/>
          </p:nvGrpSpPr>
          <p:grpSpPr>
            <a:xfrm>
              <a:off x="304801" y="349258"/>
              <a:ext cx="8464295" cy="5065502"/>
              <a:chOff x="304801" y="349258"/>
              <a:chExt cx="8464295" cy="5065502"/>
            </a:xfrm>
          </p:grpSpPr>
          <p:pic>
            <p:nvPicPr>
              <p:cNvPr id="717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54296" y="1195390"/>
                <a:ext cx="4114800" cy="42193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71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4801" y="1172381"/>
                <a:ext cx="4114800" cy="41616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" name="TextBox 1"/>
              <p:cNvSpPr txBox="1"/>
              <p:nvPr/>
            </p:nvSpPr>
            <p:spPr>
              <a:xfrm>
                <a:off x="838200" y="349258"/>
                <a:ext cx="714798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CDX-1127 Phase I PAXgene RNAseq Data: Source FiosGenomics, UK</a:t>
                </a:r>
                <a:endParaRPr lang="en-US" sz="2000" dirty="0"/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626960" y="5574268"/>
              <a:ext cx="633801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 vitro studies show some degree of overlap with patient data</a:t>
              </a:r>
            </a:p>
            <a:p>
              <a:r>
                <a:rPr lang="en-US" dirty="0"/>
                <a:t>w</a:t>
              </a:r>
              <a:r>
                <a:rPr lang="en-US" dirty="0" smtClean="0"/>
                <a:t>ith regard to PD-1/L1, CTLA-4, LIGHT, Spry-1, FGF-2, CD40LG etc.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4914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533400" y="133147"/>
            <a:ext cx="8483604" cy="6632212"/>
            <a:chOff x="533400" y="133147"/>
            <a:chExt cx="8483604" cy="6632212"/>
          </a:xfrm>
        </p:grpSpPr>
        <p:sp>
          <p:nvSpPr>
            <p:cNvPr id="2" name="TextBox 1"/>
            <p:cNvSpPr txBox="1"/>
            <p:nvPr/>
          </p:nvSpPr>
          <p:spPr>
            <a:xfrm>
              <a:off x="533400" y="133147"/>
              <a:ext cx="848360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/>
                <a:t>Congruence between In vitro and Human Phase I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45464" y="798576"/>
              <a:ext cx="7092776" cy="52629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4">
                      <a:lumMod val="75000"/>
                    </a:schemeClr>
                  </a:solidFill>
                </a:rPr>
                <a:t>BRMs</a:t>
              </a:r>
              <a:r>
                <a:rPr lang="en-US" sz="2800" b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	        	   T cells In Vitro*</a:t>
              </a:r>
              <a:r>
                <a:rPr lang="en-US" sz="2800" dirty="0"/>
                <a:t>	</a:t>
              </a:r>
              <a:r>
                <a:rPr lang="en-US" sz="2800" b="1" dirty="0" smtClean="0">
                  <a:solidFill>
                    <a:srgbClr val="C00000"/>
                  </a:solidFill>
                </a:rPr>
                <a:t>Patient Serum*</a:t>
              </a:r>
            </a:p>
            <a:p>
              <a:endParaRPr lang="en-US" sz="2800" dirty="0" smtClean="0"/>
            </a:p>
            <a:p>
              <a:r>
                <a:rPr lang="en-US" sz="2000" dirty="0" smtClean="0"/>
                <a:t>CD27 shedding	   	 +		       ??</a:t>
              </a:r>
            </a:p>
            <a:p>
              <a:r>
                <a:rPr lang="en-US" sz="2000" dirty="0" smtClean="0"/>
                <a:t>sCD40L		   	 +		       +</a:t>
              </a:r>
            </a:p>
            <a:p>
              <a:r>
                <a:rPr lang="en-US" sz="2000" dirty="0" smtClean="0"/>
                <a:t>IL-2			 +</a:t>
              </a:r>
              <a:r>
                <a:rPr lang="en-US" sz="2000" dirty="0"/>
                <a:t>		       </a:t>
              </a:r>
              <a:r>
                <a:rPr lang="en-US" sz="2000" dirty="0" smtClean="0"/>
                <a:t>+</a:t>
              </a:r>
            </a:p>
            <a:p>
              <a:r>
                <a:rPr lang="en-US" sz="2000" dirty="0" smtClean="0"/>
                <a:t>IL-12p40/p70	   	 --</a:t>
              </a:r>
              <a:r>
                <a:rPr lang="en-US" sz="2000" dirty="0"/>
                <a:t>		       </a:t>
              </a:r>
              <a:r>
                <a:rPr lang="en-US" sz="2000" dirty="0" smtClean="0"/>
                <a:t>+</a:t>
              </a:r>
            </a:p>
            <a:p>
              <a:r>
                <a:rPr lang="en-US" sz="2000" dirty="0" smtClean="0"/>
                <a:t>IL-15			</a:t>
              </a:r>
              <a:r>
                <a:rPr lang="en-US" sz="2000" dirty="0"/>
                <a:t> --		       +</a:t>
              </a:r>
            </a:p>
            <a:p>
              <a:r>
                <a:rPr lang="en-US" sz="2000" dirty="0" smtClean="0"/>
                <a:t>IL-9			</a:t>
              </a:r>
              <a:r>
                <a:rPr lang="en-US" sz="2000" dirty="0"/>
                <a:t> --		       </a:t>
              </a:r>
              <a:r>
                <a:rPr lang="en-US" sz="2000" dirty="0" smtClean="0"/>
                <a:t>+</a:t>
              </a:r>
            </a:p>
            <a:p>
              <a:r>
                <a:rPr lang="en-US" sz="2000" dirty="0" smtClean="0"/>
                <a:t>IL-17A			</a:t>
              </a:r>
              <a:r>
                <a:rPr lang="en-US" sz="2000" dirty="0"/>
                <a:t> --		       +</a:t>
              </a:r>
            </a:p>
            <a:p>
              <a:r>
                <a:rPr lang="en-US" sz="2000" dirty="0" smtClean="0"/>
                <a:t>IL-1b, IL-6		</a:t>
              </a:r>
              <a:r>
                <a:rPr lang="en-US" sz="2000" dirty="0"/>
                <a:t> --		       </a:t>
              </a:r>
              <a:r>
                <a:rPr lang="en-US" sz="2000" dirty="0" smtClean="0"/>
                <a:t>+</a:t>
              </a:r>
            </a:p>
            <a:p>
              <a:r>
                <a:rPr lang="en-US" sz="2000" dirty="0" smtClean="0"/>
                <a:t>IFNs			</a:t>
              </a:r>
              <a:r>
                <a:rPr lang="en-US" sz="2000" dirty="0"/>
                <a:t> </a:t>
              </a:r>
              <a:r>
                <a:rPr lang="en-US" sz="2000" dirty="0" smtClean="0"/>
                <a:t> +</a:t>
              </a:r>
              <a:r>
                <a:rPr lang="en-US" sz="2000" dirty="0"/>
                <a:t>		       +</a:t>
              </a:r>
              <a:endParaRPr lang="en-US" sz="2000" dirty="0" smtClean="0"/>
            </a:p>
            <a:p>
              <a:r>
                <a:rPr lang="en-US" sz="2000" dirty="0" smtClean="0"/>
                <a:t>TNF			</a:t>
              </a:r>
              <a:r>
                <a:rPr lang="en-US" sz="2000" dirty="0"/>
                <a:t> </a:t>
              </a:r>
              <a:r>
                <a:rPr lang="en-US" sz="2000" dirty="0" smtClean="0"/>
                <a:t> +</a:t>
              </a:r>
              <a:r>
                <a:rPr lang="en-US" sz="2000" dirty="0"/>
                <a:t>		       +</a:t>
              </a:r>
              <a:endParaRPr lang="en-US" sz="2000" dirty="0" smtClean="0"/>
            </a:p>
            <a:p>
              <a:r>
                <a:rPr lang="en-US" sz="2000" dirty="0" smtClean="0"/>
                <a:t>IL-13			  +</a:t>
              </a:r>
              <a:r>
                <a:rPr lang="en-US" sz="2000" dirty="0"/>
                <a:t>		       </a:t>
              </a:r>
              <a:r>
                <a:rPr lang="en-US" sz="2000" dirty="0" smtClean="0"/>
                <a:t>+</a:t>
              </a:r>
            </a:p>
            <a:p>
              <a:r>
                <a:rPr lang="en-US" sz="2000" dirty="0" smtClean="0"/>
                <a:t>IP-10			  +</a:t>
              </a:r>
              <a:r>
                <a:rPr lang="en-US" sz="2000" dirty="0"/>
                <a:t>		       </a:t>
              </a:r>
              <a:r>
                <a:rPr lang="en-US" sz="2000" dirty="0" smtClean="0"/>
                <a:t>+</a:t>
              </a:r>
            </a:p>
            <a:p>
              <a:r>
                <a:rPr lang="en-US" sz="2000" dirty="0" smtClean="0"/>
                <a:t>MIP-1			  +</a:t>
              </a:r>
              <a:r>
                <a:rPr lang="en-US" sz="2000" dirty="0"/>
                <a:t>		       </a:t>
              </a:r>
              <a:r>
                <a:rPr lang="en-US" sz="2000" dirty="0" smtClean="0"/>
                <a:t>+</a:t>
              </a:r>
            </a:p>
            <a:p>
              <a:r>
                <a:rPr lang="en-US" sz="2000" dirty="0" smtClean="0"/>
                <a:t>MCP-1		   	  +</a:t>
              </a:r>
              <a:r>
                <a:rPr lang="en-US" sz="2000" dirty="0"/>
                <a:t>		       </a:t>
              </a:r>
              <a:r>
                <a:rPr lang="en-US" sz="2000" dirty="0" smtClean="0"/>
                <a:t>+</a:t>
              </a:r>
              <a:endParaRPr lang="en-US" sz="20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223290" y="6082467"/>
              <a:ext cx="25015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* 72h post Varlilumab</a:t>
              </a:r>
              <a:endParaRPr lang="en-US" sz="2000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834598" y="1371600"/>
              <a:ext cx="7293864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1219200" y="6365249"/>
              <a:ext cx="430605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* 2h post Varlilumab @ 1.0mg/kg dose</a:t>
              </a:r>
              <a:endParaRPr lang="en-US" sz="2000" dirty="0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844376" y="798576"/>
              <a:ext cx="7293864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935239" y="6078792"/>
              <a:ext cx="7293864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057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8076" y="549444"/>
            <a:ext cx="8377531" cy="4403556"/>
            <a:chOff x="28076" y="549444"/>
            <a:chExt cx="8377531" cy="4403556"/>
          </a:xfrm>
        </p:grpSpPr>
        <p:grpSp>
          <p:nvGrpSpPr>
            <p:cNvPr id="5" name="Group 4"/>
            <p:cNvGrpSpPr/>
            <p:nvPr/>
          </p:nvGrpSpPr>
          <p:grpSpPr>
            <a:xfrm>
              <a:off x="28076" y="549444"/>
              <a:ext cx="4112972" cy="4403556"/>
              <a:chOff x="28076" y="549444"/>
              <a:chExt cx="4112972" cy="4403556"/>
            </a:xfrm>
          </p:grpSpPr>
          <p:pic>
            <p:nvPicPr>
              <p:cNvPr id="3074" name="Picture 2" descr="C:\Users\vramakrishna\Desktop\Industry News\HD Analysis of Immune System.gif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370" y="1125095"/>
                <a:ext cx="4022678" cy="38279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TextBox 1"/>
              <p:cNvSpPr txBox="1"/>
              <p:nvPr/>
            </p:nvSpPr>
            <p:spPr>
              <a:xfrm>
                <a:off x="28076" y="549444"/>
                <a:ext cx="3533916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 smtClean="0"/>
                  <a:t>Acknowledgements</a:t>
                </a:r>
                <a:endParaRPr lang="en-US" sz="3200" b="1" dirty="0"/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4290634" y="1042738"/>
              <a:ext cx="4114973" cy="3416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Celldex Team, NJ &amp; MA</a:t>
              </a:r>
            </a:p>
            <a:p>
              <a:r>
                <a:rPr lang="en-US" dirty="0" smtClean="0"/>
                <a:t>Dr. Tibor Keler, SVP/CSO</a:t>
              </a:r>
            </a:p>
            <a:p>
              <a:r>
                <a:rPr lang="en-US" dirty="0" smtClean="0"/>
                <a:t>Dr. Henry Marsh VP R&amp;D</a:t>
              </a:r>
            </a:p>
            <a:p>
              <a:r>
                <a:rPr lang="en-US" dirty="0" smtClean="0"/>
                <a:t>Dr. Biwei Zhao</a:t>
              </a:r>
            </a:p>
            <a:p>
              <a:r>
                <a:rPr lang="en-US" dirty="0" smtClean="0"/>
                <a:t>Karuna Sundarapandiyan</a:t>
              </a:r>
            </a:p>
            <a:p>
              <a:endParaRPr lang="en-US" dirty="0"/>
            </a:p>
            <a:p>
              <a:r>
                <a:rPr lang="en-US" b="1" dirty="0" smtClean="0"/>
                <a:t>External Collaborators</a:t>
              </a:r>
            </a:p>
            <a:p>
              <a:r>
                <a:rPr lang="en-US" dirty="0" smtClean="0"/>
                <a:t>Dr. Nir Yosef, UC Berkeley, CA</a:t>
              </a:r>
            </a:p>
            <a:p>
              <a:r>
                <a:rPr lang="en-US" dirty="0" smtClean="0"/>
                <a:t>Dr. Michael DeSalvo, Phalanx Biotech, CA</a:t>
              </a:r>
            </a:p>
            <a:p>
              <a:r>
                <a:rPr lang="en-US" dirty="0" smtClean="0"/>
                <a:t>Dr. Max Bylesjo, FiosGenomics, UK</a:t>
              </a:r>
            </a:p>
            <a:p>
              <a:r>
                <a:rPr lang="en-US" dirty="0" smtClean="0"/>
                <a:t>Dr. Jutta Kollett, Miltenyi-Biotec, Germany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710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0">
      <a:dk1>
        <a:srgbClr val="000000"/>
      </a:dk1>
      <a:lt1>
        <a:sysClr val="window" lastClr="FFFFFF"/>
      </a:lt1>
      <a:dk2>
        <a:srgbClr val="6C6C6C"/>
      </a:dk2>
      <a:lt2>
        <a:srgbClr val="EBF1DD"/>
      </a:lt2>
      <a:accent1>
        <a:srgbClr val="2CD54A"/>
      </a:accent1>
      <a:accent2>
        <a:srgbClr val="29ADF7"/>
      </a:accent2>
      <a:accent3>
        <a:srgbClr val="004990"/>
      </a:accent3>
      <a:accent4>
        <a:srgbClr val="F79646"/>
      </a:accent4>
      <a:accent5>
        <a:srgbClr val="4BACC6"/>
      </a:accent5>
      <a:accent6>
        <a:srgbClr val="FFD256"/>
      </a:accent6>
      <a:hlink>
        <a:srgbClr val="00B0F0"/>
      </a:hlink>
      <a:folHlink>
        <a:srgbClr val="548DD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2310</TotalTime>
  <Words>869</Words>
  <Application>Microsoft Office PowerPoint</Application>
  <PresentationFormat>On-screen Show (4:3)</PresentationFormat>
  <Paragraphs>226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Venky Ramakrishna PhD Celldex Therapeutics, Hampton NJ, USA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Biomarkers associated with CD27 costimulation of TCR-triggered T cells – microarray analysis</vt:lpstr>
      <vt:lpstr>PowerPoint Presentation</vt:lpstr>
      <vt:lpstr>PowerPoint Presentation</vt:lpstr>
      <vt:lpstr>PowerPoint Presentation</vt:lpstr>
      <vt:lpstr>PowerPoint Presentation</vt:lpstr>
      <vt:lpstr>IP-10 [CXCL10] signature Heatmap of serum IP-10 protein; fold-change over PreVaccine sample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ccummings</dc:creator>
  <cp:lastModifiedBy>Venky Ramakrishna</cp:lastModifiedBy>
  <cp:revision>178</cp:revision>
  <cp:lastPrinted>2014-09-16T14:07:25Z</cp:lastPrinted>
  <dcterms:created xsi:type="dcterms:W3CDTF">2013-09-09T20:17:58Z</dcterms:created>
  <dcterms:modified xsi:type="dcterms:W3CDTF">2014-09-19T15:39:14Z</dcterms:modified>
</cp:coreProperties>
</file>