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79" r:id="rId4"/>
    <p:sldId id="274" r:id="rId5"/>
    <p:sldId id="275" r:id="rId6"/>
    <p:sldId id="276" r:id="rId7"/>
    <p:sldId id="277" r:id="rId8"/>
    <p:sldId id="278"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1" r:id="rId22"/>
    <p:sldId id="272" r:id="rId23"/>
    <p:sldId id="270" r:id="rId24"/>
    <p:sldId id="273" r:id="rId25"/>
    <p:sldId id="280" r:id="rId26"/>
    <p:sldId id="28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10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BB49D97-72BD-4D8E-8A1C-C13EF3CFB244}" type="doc">
      <dgm:prSet loTypeId="urn:microsoft.com/office/officeart/2005/8/layout/chevron2" loCatId="list" qsTypeId="urn:microsoft.com/office/officeart/2005/8/quickstyle/simple1" qsCatId="simple" csTypeId="urn:microsoft.com/office/officeart/2005/8/colors/accent0_1" csCatId="mainScheme" phldr="1"/>
      <dgm:spPr/>
      <dgm:t>
        <a:bodyPr/>
        <a:lstStyle/>
        <a:p>
          <a:endParaRPr lang="en-MY"/>
        </a:p>
      </dgm:t>
    </dgm:pt>
    <dgm:pt modelId="{CE460ADB-AEC2-46E7-A980-EF33DCEE8489}">
      <dgm:prSet phldrT="[Text]" custT="1">
        <dgm:style>
          <a:lnRef idx="1">
            <a:schemeClr val="accent2"/>
          </a:lnRef>
          <a:fillRef idx="2">
            <a:schemeClr val="accent2"/>
          </a:fillRef>
          <a:effectRef idx="1">
            <a:schemeClr val="accent2"/>
          </a:effectRef>
          <a:fontRef idx="minor">
            <a:schemeClr val="dk1"/>
          </a:fontRef>
        </dgm:style>
      </dgm:prSet>
      <dgm:spPr>
        <a:xfrm rot="5400000">
          <a:off x="-119855" y="120443"/>
          <a:ext cx="720188" cy="480478"/>
        </a:xfrm>
        <a:ln/>
      </dgm:spPr>
      <dgm:t>
        <a:bodyPr/>
        <a:lstStyle/>
        <a:p>
          <a:pPr algn="ctr"/>
          <a:r>
            <a:rPr lang="en-MY" sz="1100" dirty="0">
              <a:solidFill>
                <a:sysClr val="windowText" lastClr="000000">
                  <a:hueOff val="0"/>
                  <a:satOff val="0"/>
                  <a:lumOff val="0"/>
                  <a:alphaOff val="0"/>
                </a:sysClr>
              </a:solidFill>
              <a:latin typeface="Arial" pitchFamily="34" charset="0"/>
              <a:ea typeface="+mn-ea"/>
              <a:cs typeface="Arial" pitchFamily="34" charset="0"/>
            </a:rPr>
            <a:t>1</a:t>
          </a:r>
        </a:p>
      </dgm:t>
    </dgm:pt>
    <dgm:pt modelId="{A1ED2434-4C14-4F88-9DF3-39827D9E24D8}" type="parTrans" cxnId="{5D3C9BD8-98B6-4472-95F0-AA450B55F36A}">
      <dgm:prSet/>
      <dgm:spPr/>
      <dgm:t>
        <a:bodyPr/>
        <a:lstStyle/>
        <a:p>
          <a:pPr algn="l"/>
          <a:endParaRPr lang="en-MY" sz="1100">
            <a:latin typeface="Arial" pitchFamily="34" charset="0"/>
            <a:cs typeface="Arial" pitchFamily="34" charset="0"/>
          </a:endParaRPr>
        </a:p>
      </dgm:t>
    </dgm:pt>
    <dgm:pt modelId="{CA8C6EAC-93AF-4020-96B0-139CEECB7C01}" type="sibTrans" cxnId="{5D3C9BD8-98B6-4472-95F0-AA450B55F36A}">
      <dgm:prSet/>
      <dgm:spPr/>
      <dgm:t>
        <a:bodyPr/>
        <a:lstStyle/>
        <a:p>
          <a:pPr algn="l"/>
          <a:endParaRPr lang="en-MY" sz="1100">
            <a:latin typeface="Arial" pitchFamily="34" charset="0"/>
            <a:cs typeface="Arial" pitchFamily="34" charset="0"/>
          </a:endParaRPr>
        </a:p>
      </dgm:t>
    </dgm:pt>
    <dgm:pt modelId="{A46DA4F3-B6F9-49A3-B52E-8894F9039FA2}">
      <dgm:prSet phldrT="[Text]" custT="1">
        <dgm:style>
          <a:lnRef idx="2">
            <a:schemeClr val="accent2"/>
          </a:lnRef>
          <a:fillRef idx="1">
            <a:schemeClr val="lt1"/>
          </a:fillRef>
          <a:effectRef idx="0">
            <a:schemeClr val="accent2"/>
          </a:effectRef>
          <a:fontRef idx="minor">
            <a:schemeClr val="dk1"/>
          </a:fontRef>
        </dgm:style>
      </dgm:prSet>
      <dgm:spPr>
        <a:xfrm rot="5400000">
          <a:off x="2743464" y="-2262729"/>
          <a:ext cx="479949" cy="5005921"/>
        </a:xfrm>
        <a:ln/>
      </dgm:spPr>
      <dgm:t>
        <a:bodyPr/>
        <a:lstStyle/>
        <a:p>
          <a:pPr algn="l"/>
          <a:r>
            <a:rPr lang="en-MY" sz="1100" i="1">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a:solidFill>
                <a:sysClr val="windowText" lastClr="000000">
                  <a:hueOff val="0"/>
                  <a:satOff val="0"/>
                  <a:lumOff val="0"/>
                  <a:alphaOff val="0"/>
                </a:sysClr>
              </a:solidFill>
              <a:latin typeface="Arial" pitchFamily="34" charset="0"/>
              <a:ea typeface="+mn-ea"/>
              <a:cs typeface="Arial" pitchFamily="34" charset="0"/>
            </a:rPr>
            <a:t>are cut into thin slice . It were dried under sun for 10 day and finally dried in the oven for 24 hours at 50 ° C . </a:t>
          </a:r>
        </a:p>
      </dgm:t>
    </dgm:pt>
    <dgm:pt modelId="{B324A5BA-B066-4436-BF16-146376CA59AB}" type="parTrans" cxnId="{A3AF21DF-6B7B-4425-9FDF-BED3003CEBA1}">
      <dgm:prSet/>
      <dgm:spPr/>
      <dgm:t>
        <a:bodyPr/>
        <a:lstStyle/>
        <a:p>
          <a:pPr algn="l"/>
          <a:endParaRPr lang="en-MY" sz="1100">
            <a:latin typeface="Arial" pitchFamily="34" charset="0"/>
            <a:cs typeface="Arial" pitchFamily="34" charset="0"/>
          </a:endParaRPr>
        </a:p>
      </dgm:t>
    </dgm:pt>
    <dgm:pt modelId="{BEC24D25-BA59-495D-8FCB-62DF92B88627}" type="sibTrans" cxnId="{A3AF21DF-6B7B-4425-9FDF-BED3003CEBA1}">
      <dgm:prSet/>
      <dgm:spPr/>
      <dgm:t>
        <a:bodyPr/>
        <a:lstStyle/>
        <a:p>
          <a:pPr algn="l"/>
          <a:endParaRPr lang="en-MY" sz="1100">
            <a:latin typeface="Arial" pitchFamily="34" charset="0"/>
            <a:cs typeface="Arial" pitchFamily="34" charset="0"/>
          </a:endParaRPr>
        </a:p>
      </dgm:t>
    </dgm:pt>
    <dgm:pt modelId="{F2C18354-F81B-495D-864E-21B601024949}">
      <dgm:prSet phldrT="[Text]" custT="1">
        <dgm:style>
          <a:lnRef idx="2">
            <a:schemeClr val="accent2"/>
          </a:lnRef>
          <a:fillRef idx="1">
            <a:schemeClr val="lt1"/>
          </a:fillRef>
          <a:effectRef idx="0">
            <a:schemeClr val="accent2"/>
          </a:effectRef>
          <a:fontRef idx="minor">
            <a:schemeClr val="dk1"/>
          </a:fontRef>
        </dgm:style>
      </dgm:prSet>
      <dgm:spPr>
        <a:xfrm rot="5400000">
          <a:off x="2743464" y="-1666451"/>
          <a:ext cx="479949" cy="5005921"/>
        </a:xfrm>
        <a:ln/>
      </dgm:spPr>
      <dgm:t>
        <a:bodyPr/>
        <a:lstStyle/>
        <a:p>
          <a:pPr algn="l"/>
          <a:r>
            <a:rPr lang="en-MY" sz="1100">
              <a:solidFill>
                <a:sysClr val="windowText" lastClr="000000">
                  <a:hueOff val="0"/>
                  <a:satOff val="0"/>
                  <a:lumOff val="0"/>
                  <a:alphaOff val="0"/>
                </a:sysClr>
              </a:solidFill>
              <a:latin typeface="Arial" pitchFamily="34" charset="0"/>
              <a:ea typeface="+mn-ea"/>
              <a:cs typeface="Arial" pitchFamily="34" charset="0"/>
            </a:rPr>
            <a:t>Dried </a:t>
          </a:r>
          <a:r>
            <a:rPr lang="en-MY" sz="1100" i="1">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a:solidFill>
                <a:sysClr val="windowText" lastClr="000000">
                  <a:hueOff val="0"/>
                  <a:satOff val="0"/>
                  <a:lumOff val="0"/>
                  <a:alphaOff val="0"/>
                </a:sysClr>
              </a:solidFill>
              <a:latin typeface="Arial" pitchFamily="34" charset="0"/>
              <a:ea typeface="+mn-ea"/>
              <a:cs typeface="Arial" pitchFamily="34" charset="0"/>
            </a:rPr>
            <a:t>were powdered using electric grinder .</a:t>
          </a:r>
        </a:p>
      </dgm:t>
    </dgm:pt>
    <dgm:pt modelId="{0243CB7B-9095-4182-A0C6-BAABBC70D9C5}" type="parTrans" cxnId="{8E410491-B9B4-493E-93D4-25F86C12D0CB}">
      <dgm:prSet/>
      <dgm:spPr/>
      <dgm:t>
        <a:bodyPr/>
        <a:lstStyle/>
        <a:p>
          <a:pPr algn="l"/>
          <a:endParaRPr lang="en-MY" sz="1100">
            <a:latin typeface="Arial" pitchFamily="34" charset="0"/>
            <a:cs typeface="Arial" pitchFamily="34" charset="0"/>
          </a:endParaRPr>
        </a:p>
      </dgm:t>
    </dgm:pt>
    <dgm:pt modelId="{42B1DDA4-3330-4076-AD8A-D78E98B4ABA3}" type="sibTrans" cxnId="{8E410491-B9B4-493E-93D4-25F86C12D0CB}">
      <dgm:prSet/>
      <dgm:spPr/>
      <dgm:t>
        <a:bodyPr/>
        <a:lstStyle/>
        <a:p>
          <a:pPr algn="l"/>
          <a:endParaRPr lang="en-MY" sz="1100">
            <a:latin typeface="Arial" pitchFamily="34" charset="0"/>
            <a:cs typeface="Arial" pitchFamily="34" charset="0"/>
          </a:endParaRPr>
        </a:p>
      </dgm:t>
    </dgm:pt>
    <dgm:pt modelId="{E4A89147-13A7-4453-BF55-A97FBB0BCCA3}">
      <dgm:prSet phldrT="[Text]" custT="1">
        <dgm:style>
          <a:lnRef idx="1">
            <a:schemeClr val="accent2"/>
          </a:lnRef>
          <a:fillRef idx="2">
            <a:schemeClr val="accent2"/>
          </a:fillRef>
          <a:effectRef idx="1">
            <a:schemeClr val="accent2"/>
          </a:effectRef>
          <a:fontRef idx="minor">
            <a:schemeClr val="dk1"/>
          </a:fontRef>
        </dgm:style>
      </dgm:prSet>
      <dgm:spPr>
        <a:xfrm rot="5400000">
          <a:off x="-119855" y="1312335"/>
          <a:ext cx="720188" cy="480478"/>
        </a:xfrm>
        <a:ln/>
      </dgm:spPr>
      <dgm:t>
        <a:bodyPr/>
        <a:lstStyle/>
        <a:p>
          <a:pPr algn="ctr"/>
          <a:r>
            <a:rPr lang="en-MY" sz="1100">
              <a:solidFill>
                <a:sysClr val="windowText" lastClr="000000">
                  <a:hueOff val="0"/>
                  <a:satOff val="0"/>
                  <a:lumOff val="0"/>
                  <a:alphaOff val="0"/>
                </a:sysClr>
              </a:solidFill>
              <a:latin typeface="Arial" pitchFamily="34" charset="0"/>
              <a:ea typeface="+mn-ea"/>
              <a:cs typeface="Arial" pitchFamily="34" charset="0"/>
            </a:rPr>
            <a:t>3</a:t>
          </a:r>
        </a:p>
      </dgm:t>
    </dgm:pt>
    <dgm:pt modelId="{FAE3B297-31A6-40DE-9AAF-9AB597D715A1}" type="parTrans" cxnId="{DB9011CB-2B89-4093-A837-DA58E399C236}">
      <dgm:prSet/>
      <dgm:spPr/>
      <dgm:t>
        <a:bodyPr/>
        <a:lstStyle/>
        <a:p>
          <a:pPr algn="l"/>
          <a:endParaRPr lang="en-MY" sz="1100">
            <a:latin typeface="Arial" pitchFamily="34" charset="0"/>
            <a:cs typeface="Arial" pitchFamily="34" charset="0"/>
          </a:endParaRPr>
        </a:p>
      </dgm:t>
    </dgm:pt>
    <dgm:pt modelId="{037C9173-EEC4-48D0-BBA3-F85A3FCE1335}" type="sibTrans" cxnId="{DB9011CB-2B89-4093-A837-DA58E399C236}">
      <dgm:prSet/>
      <dgm:spPr/>
      <dgm:t>
        <a:bodyPr/>
        <a:lstStyle/>
        <a:p>
          <a:pPr algn="l"/>
          <a:endParaRPr lang="en-MY" sz="1100">
            <a:latin typeface="Arial" pitchFamily="34" charset="0"/>
            <a:cs typeface="Arial" pitchFamily="34" charset="0"/>
          </a:endParaRPr>
        </a:p>
      </dgm:t>
    </dgm:pt>
    <dgm:pt modelId="{DFA326A8-A138-46A6-8A19-B2DD9AA3BB52}">
      <dgm:prSet phldrT="[Text]" custT="1">
        <dgm:style>
          <a:lnRef idx="2">
            <a:schemeClr val="accent2"/>
          </a:lnRef>
          <a:fillRef idx="1">
            <a:schemeClr val="lt1"/>
          </a:fillRef>
          <a:effectRef idx="0">
            <a:schemeClr val="accent2"/>
          </a:effectRef>
          <a:fontRef idx="minor">
            <a:schemeClr val="dk1"/>
          </a:fontRef>
        </dgm:style>
      </dgm:prSet>
      <dgm:spPr>
        <a:xfrm rot="5400000">
          <a:off x="2743464" y="121387"/>
          <a:ext cx="479949" cy="5005921"/>
        </a:xfrm>
        <a:ln/>
      </dgm:spPr>
      <dgm:t>
        <a:bodyPr/>
        <a:lstStyle/>
        <a:p>
          <a:pPr algn="l"/>
          <a:r>
            <a:rPr lang="en-MY" sz="1100" i="1">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a:solidFill>
                <a:sysClr val="windowText" lastClr="000000">
                  <a:hueOff val="0"/>
                  <a:satOff val="0"/>
                  <a:lumOff val="0"/>
                  <a:alphaOff val="0"/>
                </a:sysClr>
              </a:solidFill>
              <a:latin typeface="Arial" pitchFamily="34" charset="0"/>
              <a:ea typeface="+mn-ea"/>
              <a:cs typeface="Arial" pitchFamily="34" charset="0"/>
            </a:rPr>
            <a:t>solution prepared in different concentration .</a:t>
          </a:r>
        </a:p>
      </dgm:t>
    </dgm:pt>
    <dgm:pt modelId="{2563A810-29D6-4CAD-AEFB-1C0DBAB63863}" type="parTrans" cxnId="{D0FE1179-E47F-4D7C-858F-66D9B8FC4AC6}">
      <dgm:prSet/>
      <dgm:spPr/>
      <dgm:t>
        <a:bodyPr/>
        <a:lstStyle/>
        <a:p>
          <a:pPr algn="l"/>
          <a:endParaRPr lang="en-MY" sz="1100">
            <a:latin typeface="Arial" pitchFamily="34" charset="0"/>
            <a:cs typeface="Arial" pitchFamily="34" charset="0"/>
          </a:endParaRPr>
        </a:p>
      </dgm:t>
    </dgm:pt>
    <dgm:pt modelId="{92990DEC-3B44-4F1D-8647-B855740AF387}" type="sibTrans" cxnId="{D0FE1179-E47F-4D7C-858F-66D9B8FC4AC6}">
      <dgm:prSet/>
      <dgm:spPr/>
      <dgm:t>
        <a:bodyPr/>
        <a:lstStyle/>
        <a:p>
          <a:pPr algn="l"/>
          <a:endParaRPr lang="en-MY" sz="1100">
            <a:latin typeface="Arial" pitchFamily="34" charset="0"/>
            <a:cs typeface="Arial" pitchFamily="34" charset="0"/>
          </a:endParaRPr>
        </a:p>
      </dgm:t>
    </dgm:pt>
    <dgm:pt modelId="{EB9F8B85-AA88-42FA-8C61-FD2D090F6314}">
      <dgm:prSet phldrT="[Text]" custT="1">
        <dgm:style>
          <a:lnRef idx="2">
            <a:schemeClr val="accent2"/>
          </a:lnRef>
          <a:fillRef idx="1">
            <a:schemeClr val="lt1"/>
          </a:fillRef>
          <a:effectRef idx="0">
            <a:schemeClr val="accent2"/>
          </a:effectRef>
          <a:fontRef idx="minor">
            <a:schemeClr val="dk1"/>
          </a:fontRef>
        </dgm:style>
      </dgm:prSet>
      <dgm:spPr>
        <a:xfrm rot="5400000">
          <a:off x="2743464" y="121387"/>
          <a:ext cx="479949" cy="5005921"/>
        </a:xfrm>
        <a:ln/>
      </dgm:spPr>
      <dgm:t>
        <a:bodyPr/>
        <a:lstStyle/>
        <a:p>
          <a:pPr algn="l"/>
          <a:endParaRPr lang="en-MY" sz="1100" dirty="0">
            <a:solidFill>
              <a:sysClr val="windowText" lastClr="000000">
                <a:hueOff val="0"/>
                <a:satOff val="0"/>
                <a:lumOff val="0"/>
                <a:alphaOff val="0"/>
              </a:sysClr>
            </a:solidFill>
            <a:latin typeface="Arial" pitchFamily="34" charset="0"/>
            <a:ea typeface="+mn-ea"/>
            <a:cs typeface="Arial" pitchFamily="34" charset="0"/>
          </a:endParaRPr>
        </a:p>
      </dgm:t>
    </dgm:pt>
    <dgm:pt modelId="{F034562B-CF7A-442E-BE52-283A211303B3}" type="parTrans" cxnId="{5938976F-2479-40C8-8F9B-B00BAA1308A8}">
      <dgm:prSet/>
      <dgm:spPr/>
      <dgm:t>
        <a:bodyPr/>
        <a:lstStyle/>
        <a:p>
          <a:pPr algn="l"/>
          <a:endParaRPr lang="en-MY" sz="1100">
            <a:latin typeface="Arial" pitchFamily="34" charset="0"/>
            <a:cs typeface="Arial" pitchFamily="34" charset="0"/>
          </a:endParaRPr>
        </a:p>
      </dgm:t>
    </dgm:pt>
    <dgm:pt modelId="{C1B9A8B8-FEC8-4BFE-BB07-FD1CF21BD981}" type="sibTrans" cxnId="{5938976F-2479-40C8-8F9B-B00BAA1308A8}">
      <dgm:prSet/>
      <dgm:spPr/>
      <dgm:t>
        <a:bodyPr/>
        <a:lstStyle/>
        <a:p>
          <a:pPr algn="l"/>
          <a:endParaRPr lang="en-MY" sz="1100">
            <a:latin typeface="Arial" pitchFamily="34" charset="0"/>
            <a:cs typeface="Arial" pitchFamily="34" charset="0"/>
          </a:endParaRPr>
        </a:p>
      </dgm:t>
    </dgm:pt>
    <dgm:pt modelId="{87284037-42C4-46F4-A019-16F226469281}">
      <dgm:prSet phldrT="[Text]" custT="1">
        <dgm:style>
          <a:lnRef idx="1">
            <a:schemeClr val="accent2"/>
          </a:lnRef>
          <a:fillRef idx="2">
            <a:schemeClr val="accent2"/>
          </a:fillRef>
          <a:effectRef idx="1">
            <a:schemeClr val="accent2"/>
          </a:effectRef>
          <a:fontRef idx="minor">
            <a:schemeClr val="dk1"/>
          </a:fontRef>
        </dgm:style>
      </dgm:prSet>
      <dgm:spPr>
        <a:xfrm rot="5400000">
          <a:off x="-119855" y="2504228"/>
          <a:ext cx="720188" cy="480478"/>
        </a:xfrm>
        <a:ln/>
      </dgm:spPr>
      <dgm:t>
        <a:bodyPr/>
        <a:lstStyle/>
        <a:p>
          <a:pPr algn="ctr"/>
          <a:r>
            <a:rPr lang="en-MY" sz="1100">
              <a:solidFill>
                <a:sysClr val="windowText" lastClr="000000">
                  <a:hueOff val="0"/>
                  <a:satOff val="0"/>
                  <a:lumOff val="0"/>
                  <a:alphaOff val="0"/>
                </a:sysClr>
              </a:solidFill>
              <a:latin typeface="Arial" pitchFamily="34" charset="0"/>
              <a:ea typeface="+mn-ea"/>
              <a:cs typeface="Arial" pitchFamily="34" charset="0"/>
            </a:rPr>
            <a:t>5</a:t>
          </a:r>
        </a:p>
      </dgm:t>
    </dgm:pt>
    <dgm:pt modelId="{37EA23B0-018E-4B6D-8EAD-5BF5E6D9C15F}" type="parTrans" cxnId="{F5C618E3-1C14-44A6-B12E-99DE9D53E2F9}">
      <dgm:prSet/>
      <dgm:spPr/>
      <dgm:t>
        <a:bodyPr/>
        <a:lstStyle/>
        <a:p>
          <a:pPr algn="l"/>
          <a:endParaRPr lang="en-MY" sz="1100">
            <a:latin typeface="Arial" pitchFamily="34" charset="0"/>
            <a:cs typeface="Arial" pitchFamily="34" charset="0"/>
          </a:endParaRPr>
        </a:p>
      </dgm:t>
    </dgm:pt>
    <dgm:pt modelId="{0F3B1A6A-DE1C-49C6-973C-C8BBC51E515D}" type="sibTrans" cxnId="{F5C618E3-1C14-44A6-B12E-99DE9D53E2F9}">
      <dgm:prSet/>
      <dgm:spPr/>
      <dgm:t>
        <a:bodyPr/>
        <a:lstStyle/>
        <a:p>
          <a:pPr algn="l"/>
          <a:endParaRPr lang="en-MY" sz="1100">
            <a:latin typeface="Arial" pitchFamily="34" charset="0"/>
            <a:cs typeface="Arial" pitchFamily="34" charset="0"/>
          </a:endParaRPr>
        </a:p>
      </dgm:t>
    </dgm:pt>
    <dgm:pt modelId="{B3BEDFB5-8F49-4331-8F1F-1AFAA91C261A}">
      <dgm:prSet phldrT="[Text]" custT="1">
        <dgm:style>
          <a:lnRef idx="1">
            <a:schemeClr val="accent2"/>
          </a:lnRef>
          <a:fillRef idx="2">
            <a:schemeClr val="accent2"/>
          </a:fillRef>
          <a:effectRef idx="1">
            <a:schemeClr val="accent2"/>
          </a:effectRef>
          <a:fontRef idx="minor">
            <a:schemeClr val="dk1"/>
          </a:fontRef>
        </dgm:style>
      </dgm:prSet>
      <dgm:spPr>
        <a:xfrm rot="5400000">
          <a:off x="-119855" y="1908282"/>
          <a:ext cx="720188" cy="480478"/>
        </a:xfrm>
        <a:ln/>
      </dgm:spPr>
      <dgm:t>
        <a:bodyPr/>
        <a:lstStyle/>
        <a:p>
          <a:pPr algn="ctr"/>
          <a:r>
            <a:rPr lang="en-MY" sz="1100">
              <a:solidFill>
                <a:sysClr val="windowText" lastClr="000000">
                  <a:hueOff val="0"/>
                  <a:satOff val="0"/>
                  <a:lumOff val="0"/>
                  <a:alphaOff val="0"/>
                </a:sysClr>
              </a:solidFill>
              <a:latin typeface="Arial" pitchFamily="34" charset="0"/>
              <a:ea typeface="+mn-ea"/>
              <a:cs typeface="Arial" pitchFamily="34" charset="0"/>
            </a:rPr>
            <a:t>4</a:t>
          </a:r>
        </a:p>
      </dgm:t>
    </dgm:pt>
    <dgm:pt modelId="{9E546025-F3EE-4D3D-BE92-4D9E8D6F53A7}" type="parTrans" cxnId="{755F2797-82B3-448F-A3AC-E4928514F0AC}">
      <dgm:prSet/>
      <dgm:spPr/>
      <dgm:t>
        <a:bodyPr/>
        <a:lstStyle/>
        <a:p>
          <a:pPr algn="l"/>
          <a:endParaRPr lang="en-MY" sz="1100">
            <a:latin typeface="Arial" pitchFamily="34" charset="0"/>
            <a:cs typeface="Arial" pitchFamily="34" charset="0"/>
          </a:endParaRPr>
        </a:p>
      </dgm:t>
    </dgm:pt>
    <dgm:pt modelId="{131C8F14-72E5-45DF-822C-62252DD8021F}" type="sibTrans" cxnId="{755F2797-82B3-448F-A3AC-E4928514F0AC}">
      <dgm:prSet/>
      <dgm:spPr/>
      <dgm:t>
        <a:bodyPr/>
        <a:lstStyle/>
        <a:p>
          <a:pPr algn="l"/>
          <a:endParaRPr lang="en-MY" sz="1100">
            <a:latin typeface="Arial" pitchFamily="34" charset="0"/>
            <a:cs typeface="Arial" pitchFamily="34" charset="0"/>
          </a:endParaRPr>
        </a:p>
      </dgm:t>
    </dgm:pt>
    <dgm:pt modelId="{54582536-830F-41A8-9118-A5A3CED1F254}">
      <dgm:prSet custT="1">
        <dgm:style>
          <a:lnRef idx="2">
            <a:schemeClr val="accent2"/>
          </a:lnRef>
          <a:fillRef idx="1">
            <a:schemeClr val="lt1"/>
          </a:fillRef>
          <a:effectRef idx="0">
            <a:schemeClr val="accent2"/>
          </a:effectRef>
          <a:fontRef idx="minor">
            <a:schemeClr val="dk1"/>
          </a:fontRef>
        </dgm:style>
      </dgm:prSet>
      <dgm:spPr>
        <a:xfrm rot="5400000">
          <a:off x="2743464" y="-1070505"/>
          <a:ext cx="479949" cy="5005921"/>
        </a:xfrm>
        <a:ln/>
      </dgm:spPr>
      <dgm:t>
        <a:bodyPr/>
        <a:lstStyle/>
        <a:p>
          <a:pPr algn="l"/>
          <a:r>
            <a:rPr lang="en-MY" sz="1100">
              <a:solidFill>
                <a:sysClr val="windowText" lastClr="000000">
                  <a:hueOff val="0"/>
                  <a:satOff val="0"/>
                  <a:lumOff val="0"/>
                  <a:alphaOff val="0"/>
                </a:sysClr>
              </a:solidFill>
              <a:latin typeface="Arial" pitchFamily="34" charset="0"/>
              <a:ea typeface="+mn-ea"/>
              <a:cs typeface="Arial" pitchFamily="34" charset="0"/>
            </a:rPr>
            <a:t>100g of </a:t>
          </a:r>
          <a:r>
            <a:rPr lang="en-MY" sz="1100" i="1">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a:solidFill>
                <a:sysClr val="windowText" lastClr="000000">
                  <a:hueOff val="0"/>
                  <a:satOff val="0"/>
                  <a:lumOff val="0"/>
                  <a:alphaOff val="0"/>
                </a:sysClr>
              </a:solidFill>
              <a:latin typeface="Arial" pitchFamily="34" charset="0"/>
              <a:ea typeface="+mn-ea"/>
              <a:cs typeface="Arial" pitchFamily="34" charset="0"/>
            </a:rPr>
            <a:t>were soaked in 100 ml of distilled water in beaker for 12 hours . The Soaked Momordica charantia is the filtered by muslin cloth filter .T</a:t>
          </a:r>
        </a:p>
      </dgm:t>
    </dgm:pt>
    <dgm:pt modelId="{535681C7-8C5D-4889-9793-1F9392081535}" type="parTrans" cxnId="{E123331C-6448-4AB2-A9F3-791EA34A529D}">
      <dgm:prSet/>
      <dgm:spPr/>
      <dgm:t>
        <a:bodyPr/>
        <a:lstStyle/>
        <a:p>
          <a:pPr algn="l"/>
          <a:endParaRPr lang="en-MY" sz="1100">
            <a:latin typeface="Arial" pitchFamily="34" charset="0"/>
            <a:cs typeface="Arial" pitchFamily="34" charset="0"/>
          </a:endParaRPr>
        </a:p>
      </dgm:t>
    </dgm:pt>
    <dgm:pt modelId="{DBCAABD6-B3F7-461B-A11F-16F08C76A273}" type="sibTrans" cxnId="{E123331C-6448-4AB2-A9F3-791EA34A529D}">
      <dgm:prSet/>
      <dgm:spPr/>
      <dgm:t>
        <a:bodyPr/>
        <a:lstStyle/>
        <a:p>
          <a:pPr algn="l"/>
          <a:endParaRPr lang="en-MY" sz="1100">
            <a:latin typeface="Arial" pitchFamily="34" charset="0"/>
            <a:cs typeface="Arial" pitchFamily="34" charset="0"/>
          </a:endParaRPr>
        </a:p>
      </dgm:t>
    </dgm:pt>
    <dgm:pt modelId="{258CFB65-E54A-4931-A222-64631CD8034E}">
      <dgm:prSet custT="1">
        <dgm:style>
          <a:lnRef idx="2">
            <a:schemeClr val="accent2"/>
          </a:lnRef>
          <a:fillRef idx="1">
            <a:schemeClr val="lt1"/>
          </a:fillRef>
          <a:effectRef idx="0">
            <a:schemeClr val="accent2"/>
          </a:effectRef>
          <a:fontRef idx="minor">
            <a:schemeClr val="dk1"/>
          </a:fontRef>
        </dgm:style>
      </dgm:prSet>
      <dgm:spPr>
        <a:xfrm rot="5400000">
          <a:off x="2743464" y="-474559"/>
          <a:ext cx="479949" cy="5005921"/>
        </a:xfrm>
        <a:ln/>
      </dgm:spPr>
      <dgm:t>
        <a:bodyPr/>
        <a:lstStyle/>
        <a:p>
          <a:pPr algn="l"/>
          <a:r>
            <a:rPr lang="en-MY" sz="1100">
              <a:solidFill>
                <a:sysClr val="windowText" lastClr="000000">
                  <a:hueOff val="0"/>
                  <a:satOff val="0"/>
                  <a:lumOff val="0"/>
                  <a:alphaOff val="0"/>
                </a:sysClr>
              </a:solidFill>
              <a:latin typeface="Arial" pitchFamily="34" charset="0"/>
              <a:ea typeface="+mn-ea"/>
              <a:cs typeface="Arial" pitchFamily="34" charset="0"/>
            </a:rPr>
            <a:t>The filtered </a:t>
          </a:r>
          <a:r>
            <a:rPr lang="en-MY" sz="1100" i="1">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a:solidFill>
                <a:sysClr val="windowText" lastClr="000000">
                  <a:hueOff val="0"/>
                  <a:satOff val="0"/>
                  <a:lumOff val="0"/>
                  <a:alphaOff val="0"/>
                </a:sysClr>
              </a:solidFill>
              <a:latin typeface="Arial" pitchFamily="34" charset="0"/>
              <a:ea typeface="+mn-ea"/>
              <a:cs typeface="Arial" pitchFamily="34" charset="0"/>
            </a:rPr>
            <a:t>was then evaporated by water bath system at 70 °C - 80 °C .</a:t>
          </a:r>
        </a:p>
      </dgm:t>
    </dgm:pt>
    <dgm:pt modelId="{935576B1-D137-462F-88E7-0F3589A73CA1}" type="parTrans" cxnId="{1661A917-1F0E-4910-A82A-FF61044921B7}">
      <dgm:prSet/>
      <dgm:spPr/>
      <dgm:t>
        <a:bodyPr/>
        <a:lstStyle/>
        <a:p>
          <a:pPr algn="l"/>
          <a:endParaRPr lang="en-MY" sz="1100">
            <a:latin typeface="Arial" pitchFamily="34" charset="0"/>
            <a:cs typeface="Arial" pitchFamily="34" charset="0"/>
          </a:endParaRPr>
        </a:p>
      </dgm:t>
    </dgm:pt>
    <dgm:pt modelId="{C65B0F84-F10C-44B1-A15F-665FFDA5D82D}" type="sibTrans" cxnId="{1661A917-1F0E-4910-A82A-FF61044921B7}">
      <dgm:prSet/>
      <dgm:spPr/>
      <dgm:t>
        <a:bodyPr/>
        <a:lstStyle/>
        <a:p>
          <a:pPr algn="l"/>
          <a:endParaRPr lang="en-MY" sz="1100">
            <a:latin typeface="Arial" pitchFamily="34" charset="0"/>
            <a:cs typeface="Arial" pitchFamily="34" charset="0"/>
          </a:endParaRPr>
        </a:p>
      </dgm:t>
    </dgm:pt>
    <dgm:pt modelId="{EBFBA669-EFF4-4BE3-AEE4-46D9824BD141}">
      <dgm:prSet phldrT="[Text]" custT="1">
        <dgm:style>
          <a:lnRef idx="1">
            <a:schemeClr val="accent2"/>
          </a:lnRef>
          <a:fillRef idx="2">
            <a:schemeClr val="accent2"/>
          </a:fillRef>
          <a:effectRef idx="1">
            <a:schemeClr val="accent2"/>
          </a:effectRef>
          <a:fontRef idx="minor">
            <a:schemeClr val="dk1"/>
          </a:fontRef>
        </dgm:style>
      </dgm:prSet>
      <dgm:spPr>
        <a:xfrm rot="5400000">
          <a:off x="-131127" y="727661"/>
          <a:ext cx="720188" cy="457934"/>
        </a:xfrm>
        <a:ln/>
      </dgm:spPr>
      <dgm:t>
        <a:bodyPr/>
        <a:lstStyle/>
        <a:p>
          <a:pPr algn="ctr"/>
          <a:r>
            <a:rPr lang="en-MY" sz="1100" dirty="0">
              <a:solidFill>
                <a:sysClr val="windowText" lastClr="000000">
                  <a:hueOff val="0"/>
                  <a:satOff val="0"/>
                  <a:lumOff val="0"/>
                  <a:alphaOff val="0"/>
                </a:sysClr>
              </a:solidFill>
              <a:latin typeface="Arial" pitchFamily="34" charset="0"/>
              <a:ea typeface="+mn-ea"/>
              <a:cs typeface="Arial" pitchFamily="34" charset="0"/>
            </a:rPr>
            <a:t>2</a:t>
          </a:r>
        </a:p>
      </dgm:t>
    </dgm:pt>
    <dgm:pt modelId="{6A8A36A6-BFD2-43E5-887C-3C4FCAA05669}" type="sibTrans" cxnId="{6EA74F44-E43F-4D4C-B70E-82F648CFD523}">
      <dgm:prSet/>
      <dgm:spPr/>
      <dgm:t>
        <a:bodyPr/>
        <a:lstStyle/>
        <a:p>
          <a:pPr algn="l"/>
          <a:endParaRPr lang="en-MY" sz="1100">
            <a:latin typeface="Arial" pitchFamily="34" charset="0"/>
            <a:cs typeface="Arial" pitchFamily="34" charset="0"/>
          </a:endParaRPr>
        </a:p>
      </dgm:t>
    </dgm:pt>
    <dgm:pt modelId="{64486620-2C75-4AEE-92DA-B75A13D8E0B5}" type="parTrans" cxnId="{6EA74F44-E43F-4D4C-B70E-82F648CFD523}">
      <dgm:prSet/>
      <dgm:spPr/>
      <dgm:t>
        <a:bodyPr/>
        <a:lstStyle/>
        <a:p>
          <a:pPr algn="l"/>
          <a:endParaRPr lang="en-MY" sz="1100">
            <a:latin typeface="Arial" pitchFamily="34" charset="0"/>
            <a:cs typeface="Arial" pitchFamily="34" charset="0"/>
          </a:endParaRPr>
        </a:p>
      </dgm:t>
    </dgm:pt>
    <dgm:pt modelId="{E6919BEB-D1F1-4F37-AB47-A985A3AEF689}" type="pres">
      <dgm:prSet presAssocID="{DBB49D97-72BD-4D8E-8A1C-C13EF3CFB244}" presName="linearFlow" presStyleCnt="0">
        <dgm:presLayoutVars>
          <dgm:dir/>
          <dgm:animLvl val="lvl"/>
          <dgm:resizeHandles val="exact"/>
        </dgm:presLayoutVars>
      </dgm:prSet>
      <dgm:spPr/>
    </dgm:pt>
    <dgm:pt modelId="{A3B2FD45-C0A9-48F7-9213-83CC5AC37614}" type="pres">
      <dgm:prSet presAssocID="{CE460ADB-AEC2-46E7-A980-EF33DCEE8489}" presName="composite" presStyleCnt="0"/>
      <dgm:spPr/>
    </dgm:pt>
    <dgm:pt modelId="{FA3938FE-3401-4A44-B519-FA5053DFDC4C}" type="pres">
      <dgm:prSet presAssocID="{CE460ADB-AEC2-46E7-A980-EF33DCEE8489}" presName="parentText" presStyleLbl="alignNode1" presStyleIdx="0" presStyleCnt="5">
        <dgm:presLayoutVars>
          <dgm:chMax val="1"/>
          <dgm:bulletEnabled val="1"/>
        </dgm:presLayoutVars>
      </dgm:prSet>
      <dgm:spPr>
        <a:prstGeom prst="chevron">
          <a:avLst/>
        </a:prstGeom>
      </dgm:spPr>
    </dgm:pt>
    <dgm:pt modelId="{6DE79A98-FD7B-48C5-9098-382DC1A3FA3A}" type="pres">
      <dgm:prSet presAssocID="{CE460ADB-AEC2-46E7-A980-EF33DCEE8489}" presName="descendantText" presStyleLbl="alignAcc1" presStyleIdx="0" presStyleCnt="5" custLinFactNeighborX="0" custLinFactNeighborY="-69">
        <dgm:presLayoutVars>
          <dgm:bulletEnabled val="1"/>
        </dgm:presLayoutVars>
      </dgm:prSet>
      <dgm:spPr>
        <a:prstGeom prst="round2SameRect">
          <a:avLst/>
        </a:prstGeom>
      </dgm:spPr>
    </dgm:pt>
    <dgm:pt modelId="{2715E5B0-3E15-4A96-8674-3D8128434062}" type="pres">
      <dgm:prSet presAssocID="{CA8C6EAC-93AF-4020-96B0-139CEECB7C01}" presName="sp" presStyleCnt="0"/>
      <dgm:spPr/>
    </dgm:pt>
    <dgm:pt modelId="{9825256E-56E7-4C5B-AC18-9450626E100E}" type="pres">
      <dgm:prSet presAssocID="{EBFBA669-EFF4-4BE3-AEE4-46D9824BD141}" presName="composite" presStyleCnt="0"/>
      <dgm:spPr/>
    </dgm:pt>
    <dgm:pt modelId="{3CAA65C5-475D-44C8-A2E1-1E9265AD7A03}" type="pres">
      <dgm:prSet presAssocID="{EBFBA669-EFF4-4BE3-AEE4-46D9824BD141}" presName="parentText" presStyleLbl="alignNode1" presStyleIdx="1" presStyleCnt="5" custScaleX="95308">
        <dgm:presLayoutVars>
          <dgm:chMax val="1"/>
          <dgm:bulletEnabled val="1"/>
        </dgm:presLayoutVars>
      </dgm:prSet>
      <dgm:spPr>
        <a:prstGeom prst="chevron">
          <a:avLst/>
        </a:prstGeom>
      </dgm:spPr>
    </dgm:pt>
    <dgm:pt modelId="{0D041465-3087-4DB2-9FEF-E5CD56E85C15}" type="pres">
      <dgm:prSet presAssocID="{EBFBA669-EFF4-4BE3-AEE4-46D9824BD141}" presName="descendantText" presStyleLbl="alignAcc1" presStyleIdx="1" presStyleCnt="5">
        <dgm:presLayoutVars>
          <dgm:bulletEnabled val="1"/>
        </dgm:presLayoutVars>
      </dgm:prSet>
      <dgm:spPr>
        <a:prstGeom prst="round2SameRect">
          <a:avLst/>
        </a:prstGeom>
      </dgm:spPr>
    </dgm:pt>
    <dgm:pt modelId="{88A755DA-4357-4604-BDE8-405B43ECCF4B}" type="pres">
      <dgm:prSet presAssocID="{6A8A36A6-BFD2-43E5-887C-3C4FCAA05669}" presName="sp" presStyleCnt="0"/>
      <dgm:spPr/>
    </dgm:pt>
    <dgm:pt modelId="{9CA3FD01-83FD-458E-A7E9-18A8C3E2774E}" type="pres">
      <dgm:prSet presAssocID="{E4A89147-13A7-4453-BF55-A97FBB0BCCA3}" presName="composite" presStyleCnt="0"/>
      <dgm:spPr/>
    </dgm:pt>
    <dgm:pt modelId="{3B1955A0-DA76-40B2-AFB3-4847FF9ACB4E}" type="pres">
      <dgm:prSet presAssocID="{E4A89147-13A7-4453-BF55-A97FBB0BCCA3}" presName="parentText" presStyleLbl="alignNode1" presStyleIdx="2" presStyleCnt="5">
        <dgm:presLayoutVars>
          <dgm:chMax val="1"/>
          <dgm:bulletEnabled val="1"/>
        </dgm:presLayoutVars>
      </dgm:prSet>
      <dgm:spPr>
        <a:prstGeom prst="chevron">
          <a:avLst/>
        </a:prstGeom>
      </dgm:spPr>
    </dgm:pt>
    <dgm:pt modelId="{9FE59493-C015-4192-866B-A9C91A70AA1F}" type="pres">
      <dgm:prSet presAssocID="{E4A89147-13A7-4453-BF55-A97FBB0BCCA3}" presName="descendantText" presStyleLbl="alignAcc1" presStyleIdx="2" presStyleCnt="5">
        <dgm:presLayoutVars>
          <dgm:bulletEnabled val="1"/>
        </dgm:presLayoutVars>
      </dgm:prSet>
      <dgm:spPr>
        <a:prstGeom prst="round2SameRect">
          <a:avLst/>
        </a:prstGeom>
      </dgm:spPr>
    </dgm:pt>
    <dgm:pt modelId="{496CDCE9-53A8-4F8B-8ACF-449A936EF4FE}" type="pres">
      <dgm:prSet presAssocID="{037C9173-EEC4-48D0-BBA3-F85A3FCE1335}" presName="sp" presStyleCnt="0"/>
      <dgm:spPr/>
    </dgm:pt>
    <dgm:pt modelId="{3431F5A1-B9BA-47A2-AA57-492D594BEE2B}" type="pres">
      <dgm:prSet presAssocID="{B3BEDFB5-8F49-4331-8F1F-1AFAA91C261A}" presName="composite" presStyleCnt="0"/>
      <dgm:spPr/>
    </dgm:pt>
    <dgm:pt modelId="{B5D58CCF-3B58-4DE4-BD66-F386EB3ED9BA}" type="pres">
      <dgm:prSet presAssocID="{B3BEDFB5-8F49-4331-8F1F-1AFAA91C261A}" presName="parentText" presStyleLbl="alignNode1" presStyleIdx="3" presStyleCnt="5">
        <dgm:presLayoutVars>
          <dgm:chMax val="1"/>
          <dgm:bulletEnabled val="1"/>
        </dgm:presLayoutVars>
      </dgm:prSet>
      <dgm:spPr>
        <a:prstGeom prst="chevron">
          <a:avLst/>
        </a:prstGeom>
      </dgm:spPr>
    </dgm:pt>
    <dgm:pt modelId="{62E8029A-FE7F-4C42-9400-59373A28B866}" type="pres">
      <dgm:prSet presAssocID="{B3BEDFB5-8F49-4331-8F1F-1AFAA91C261A}" presName="descendantText" presStyleLbl="alignAcc1" presStyleIdx="3" presStyleCnt="5">
        <dgm:presLayoutVars>
          <dgm:bulletEnabled val="1"/>
        </dgm:presLayoutVars>
      </dgm:prSet>
      <dgm:spPr>
        <a:prstGeom prst="round2SameRect">
          <a:avLst/>
        </a:prstGeom>
      </dgm:spPr>
    </dgm:pt>
    <dgm:pt modelId="{DE6D3E6A-FBBF-495B-9197-DE40BB40106A}" type="pres">
      <dgm:prSet presAssocID="{131C8F14-72E5-45DF-822C-62252DD8021F}" presName="sp" presStyleCnt="0"/>
      <dgm:spPr/>
    </dgm:pt>
    <dgm:pt modelId="{9F104D2C-AC9D-43BD-B615-7C1D47E5DC3C}" type="pres">
      <dgm:prSet presAssocID="{87284037-42C4-46F4-A019-16F226469281}" presName="composite" presStyleCnt="0"/>
      <dgm:spPr/>
    </dgm:pt>
    <dgm:pt modelId="{7D06BD3F-C434-43D1-8F6F-0482DAB54AC0}" type="pres">
      <dgm:prSet presAssocID="{87284037-42C4-46F4-A019-16F226469281}" presName="parentText" presStyleLbl="alignNode1" presStyleIdx="4" presStyleCnt="5">
        <dgm:presLayoutVars>
          <dgm:chMax val="1"/>
          <dgm:bulletEnabled val="1"/>
        </dgm:presLayoutVars>
      </dgm:prSet>
      <dgm:spPr>
        <a:prstGeom prst="chevron">
          <a:avLst/>
        </a:prstGeom>
      </dgm:spPr>
    </dgm:pt>
    <dgm:pt modelId="{9B465BDB-5BF9-42E2-9A0D-E0400C76875B}" type="pres">
      <dgm:prSet presAssocID="{87284037-42C4-46F4-A019-16F226469281}" presName="descendantText" presStyleLbl="alignAcc1" presStyleIdx="4" presStyleCnt="5" custLinFactNeighborY="0">
        <dgm:presLayoutVars>
          <dgm:bulletEnabled val="1"/>
        </dgm:presLayoutVars>
      </dgm:prSet>
      <dgm:spPr>
        <a:prstGeom prst="round2SameRect">
          <a:avLst/>
        </a:prstGeom>
      </dgm:spPr>
    </dgm:pt>
  </dgm:ptLst>
  <dgm:cxnLst>
    <dgm:cxn modelId="{19845027-F2B4-473B-9BDD-01BBECAD7E81}" type="presOf" srcId="{F2C18354-F81B-495D-864E-21B601024949}" destId="{0D041465-3087-4DB2-9FEF-E5CD56E85C15}" srcOrd="0" destOrd="0" presId="urn:microsoft.com/office/officeart/2005/8/layout/chevron2"/>
    <dgm:cxn modelId="{225D3130-DF77-4367-8156-0BA7DAD5D01C}" type="presOf" srcId="{CE460ADB-AEC2-46E7-A980-EF33DCEE8489}" destId="{FA3938FE-3401-4A44-B519-FA5053DFDC4C}" srcOrd="0" destOrd="0" presId="urn:microsoft.com/office/officeart/2005/8/layout/chevron2"/>
    <dgm:cxn modelId="{FC101B0D-0AF6-4B23-B74D-1C020EAC4330}" type="presOf" srcId="{258CFB65-E54A-4931-A222-64631CD8034E}" destId="{62E8029A-FE7F-4C42-9400-59373A28B866}" srcOrd="0" destOrd="0" presId="urn:microsoft.com/office/officeart/2005/8/layout/chevron2"/>
    <dgm:cxn modelId="{5938976F-2479-40C8-8F9B-B00BAA1308A8}" srcId="{87284037-42C4-46F4-A019-16F226469281}" destId="{EB9F8B85-AA88-42FA-8C61-FD2D090F6314}" srcOrd="1" destOrd="0" parTransId="{F034562B-CF7A-442E-BE52-283A211303B3}" sibTransId="{C1B9A8B8-FEC8-4BFE-BB07-FD1CF21BD981}"/>
    <dgm:cxn modelId="{E76A5375-15BB-4307-A0AE-B93509F61863}" type="presOf" srcId="{B3BEDFB5-8F49-4331-8F1F-1AFAA91C261A}" destId="{B5D58CCF-3B58-4DE4-BD66-F386EB3ED9BA}" srcOrd="0" destOrd="0" presId="urn:microsoft.com/office/officeart/2005/8/layout/chevron2"/>
    <dgm:cxn modelId="{DB9011CB-2B89-4093-A837-DA58E399C236}" srcId="{DBB49D97-72BD-4D8E-8A1C-C13EF3CFB244}" destId="{E4A89147-13A7-4453-BF55-A97FBB0BCCA3}" srcOrd="2" destOrd="0" parTransId="{FAE3B297-31A6-40DE-9AAF-9AB597D715A1}" sibTransId="{037C9173-EEC4-48D0-BBA3-F85A3FCE1335}"/>
    <dgm:cxn modelId="{8E410491-B9B4-493E-93D4-25F86C12D0CB}" srcId="{EBFBA669-EFF4-4BE3-AEE4-46D9824BD141}" destId="{F2C18354-F81B-495D-864E-21B601024949}" srcOrd="0" destOrd="0" parTransId="{0243CB7B-9095-4182-A0C6-BAABBC70D9C5}" sibTransId="{42B1DDA4-3330-4076-AD8A-D78E98B4ABA3}"/>
    <dgm:cxn modelId="{F5C618E3-1C14-44A6-B12E-99DE9D53E2F9}" srcId="{DBB49D97-72BD-4D8E-8A1C-C13EF3CFB244}" destId="{87284037-42C4-46F4-A019-16F226469281}" srcOrd="4" destOrd="0" parTransId="{37EA23B0-018E-4B6D-8EAD-5BF5E6D9C15F}" sibTransId="{0F3B1A6A-DE1C-49C6-973C-C8BBC51E515D}"/>
    <dgm:cxn modelId="{755F2797-82B3-448F-A3AC-E4928514F0AC}" srcId="{DBB49D97-72BD-4D8E-8A1C-C13EF3CFB244}" destId="{B3BEDFB5-8F49-4331-8F1F-1AFAA91C261A}" srcOrd="3" destOrd="0" parTransId="{9E546025-F3EE-4D3D-BE92-4D9E8D6F53A7}" sibTransId="{131C8F14-72E5-45DF-822C-62252DD8021F}"/>
    <dgm:cxn modelId="{5D3C9BD8-98B6-4472-95F0-AA450B55F36A}" srcId="{DBB49D97-72BD-4D8E-8A1C-C13EF3CFB244}" destId="{CE460ADB-AEC2-46E7-A980-EF33DCEE8489}" srcOrd="0" destOrd="0" parTransId="{A1ED2434-4C14-4F88-9DF3-39827D9E24D8}" sibTransId="{CA8C6EAC-93AF-4020-96B0-139CEECB7C01}"/>
    <dgm:cxn modelId="{271F7D2A-C6BE-4BDC-A188-E1D4D3E1AAA3}" type="presOf" srcId="{54582536-830F-41A8-9118-A5A3CED1F254}" destId="{9FE59493-C015-4192-866B-A9C91A70AA1F}" srcOrd="0" destOrd="0" presId="urn:microsoft.com/office/officeart/2005/8/layout/chevron2"/>
    <dgm:cxn modelId="{77E1C63C-93F7-4F67-A1A5-9052103A615D}" type="presOf" srcId="{EBFBA669-EFF4-4BE3-AEE4-46D9824BD141}" destId="{3CAA65C5-475D-44C8-A2E1-1E9265AD7A03}" srcOrd="0" destOrd="0" presId="urn:microsoft.com/office/officeart/2005/8/layout/chevron2"/>
    <dgm:cxn modelId="{CA2B944A-3042-402A-9E00-D108392122E5}" type="presOf" srcId="{A46DA4F3-B6F9-49A3-B52E-8894F9039FA2}" destId="{6DE79A98-FD7B-48C5-9098-382DC1A3FA3A}" srcOrd="0" destOrd="0" presId="urn:microsoft.com/office/officeart/2005/8/layout/chevron2"/>
    <dgm:cxn modelId="{E123331C-6448-4AB2-A9F3-791EA34A529D}" srcId="{E4A89147-13A7-4453-BF55-A97FBB0BCCA3}" destId="{54582536-830F-41A8-9118-A5A3CED1F254}" srcOrd="0" destOrd="0" parTransId="{535681C7-8C5D-4889-9793-1F9392081535}" sibTransId="{DBCAABD6-B3F7-461B-A11F-16F08C76A273}"/>
    <dgm:cxn modelId="{D0FE1179-E47F-4D7C-858F-66D9B8FC4AC6}" srcId="{87284037-42C4-46F4-A019-16F226469281}" destId="{DFA326A8-A138-46A6-8A19-B2DD9AA3BB52}" srcOrd="0" destOrd="0" parTransId="{2563A810-29D6-4CAD-AEFB-1C0DBAB63863}" sibTransId="{92990DEC-3B44-4F1D-8647-B855740AF387}"/>
    <dgm:cxn modelId="{C5696F05-ED10-41DC-96E4-F3BF97481DEE}" type="presOf" srcId="{E4A89147-13A7-4453-BF55-A97FBB0BCCA3}" destId="{3B1955A0-DA76-40B2-AFB3-4847FF9ACB4E}" srcOrd="0" destOrd="0" presId="urn:microsoft.com/office/officeart/2005/8/layout/chevron2"/>
    <dgm:cxn modelId="{F5A2F05F-831B-4EAB-AFFE-91BB0FFAE2E3}" type="presOf" srcId="{DFA326A8-A138-46A6-8A19-B2DD9AA3BB52}" destId="{9B465BDB-5BF9-42E2-9A0D-E0400C76875B}" srcOrd="0" destOrd="0" presId="urn:microsoft.com/office/officeart/2005/8/layout/chevron2"/>
    <dgm:cxn modelId="{A3AF21DF-6B7B-4425-9FDF-BED3003CEBA1}" srcId="{CE460ADB-AEC2-46E7-A980-EF33DCEE8489}" destId="{A46DA4F3-B6F9-49A3-B52E-8894F9039FA2}" srcOrd="0" destOrd="0" parTransId="{B324A5BA-B066-4436-BF16-146376CA59AB}" sibTransId="{BEC24D25-BA59-495D-8FCB-62DF92B88627}"/>
    <dgm:cxn modelId="{36243D51-79FC-4005-93DE-57351BFD2D08}" type="presOf" srcId="{EB9F8B85-AA88-42FA-8C61-FD2D090F6314}" destId="{9B465BDB-5BF9-42E2-9A0D-E0400C76875B}" srcOrd="0" destOrd="1" presId="urn:microsoft.com/office/officeart/2005/8/layout/chevron2"/>
    <dgm:cxn modelId="{6EA74F44-E43F-4D4C-B70E-82F648CFD523}" srcId="{DBB49D97-72BD-4D8E-8A1C-C13EF3CFB244}" destId="{EBFBA669-EFF4-4BE3-AEE4-46D9824BD141}" srcOrd="1" destOrd="0" parTransId="{64486620-2C75-4AEE-92DA-B75A13D8E0B5}" sibTransId="{6A8A36A6-BFD2-43E5-887C-3C4FCAA05669}"/>
    <dgm:cxn modelId="{1661A917-1F0E-4910-A82A-FF61044921B7}" srcId="{B3BEDFB5-8F49-4331-8F1F-1AFAA91C261A}" destId="{258CFB65-E54A-4931-A222-64631CD8034E}" srcOrd="0" destOrd="0" parTransId="{935576B1-D137-462F-88E7-0F3589A73CA1}" sibTransId="{C65B0F84-F10C-44B1-A15F-665FFDA5D82D}"/>
    <dgm:cxn modelId="{CBD90EA3-D792-4E9C-BF28-DFFD62345A56}" type="presOf" srcId="{DBB49D97-72BD-4D8E-8A1C-C13EF3CFB244}" destId="{E6919BEB-D1F1-4F37-AB47-A985A3AEF689}" srcOrd="0" destOrd="0" presId="urn:microsoft.com/office/officeart/2005/8/layout/chevron2"/>
    <dgm:cxn modelId="{341CAF57-099C-45D8-A6E3-1D980746B1B8}" type="presOf" srcId="{87284037-42C4-46F4-A019-16F226469281}" destId="{7D06BD3F-C434-43D1-8F6F-0482DAB54AC0}" srcOrd="0" destOrd="0" presId="urn:microsoft.com/office/officeart/2005/8/layout/chevron2"/>
    <dgm:cxn modelId="{D42EE801-4B0D-450B-916E-BDE07395069A}" type="presParOf" srcId="{E6919BEB-D1F1-4F37-AB47-A985A3AEF689}" destId="{A3B2FD45-C0A9-48F7-9213-83CC5AC37614}" srcOrd="0" destOrd="0" presId="urn:microsoft.com/office/officeart/2005/8/layout/chevron2"/>
    <dgm:cxn modelId="{67A5EA82-392D-46C5-A3FF-802A0516A61D}" type="presParOf" srcId="{A3B2FD45-C0A9-48F7-9213-83CC5AC37614}" destId="{FA3938FE-3401-4A44-B519-FA5053DFDC4C}" srcOrd="0" destOrd="0" presId="urn:microsoft.com/office/officeart/2005/8/layout/chevron2"/>
    <dgm:cxn modelId="{7E8889BF-FBB5-47A4-B076-5907F495F992}" type="presParOf" srcId="{A3B2FD45-C0A9-48F7-9213-83CC5AC37614}" destId="{6DE79A98-FD7B-48C5-9098-382DC1A3FA3A}" srcOrd="1" destOrd="0" presId="urn:microsoft.com/office/officeart/2005/8/layout/chevron2"/>
    <dgm:cxn modelId="{A1809ADF-2A16-44BB-A8EF-18E0A5A9E506}" type="presParOf" srcId="{E6919BEB-D1F1-4F37-AB47-A985A3AEF689}" destId="{2715E5B0-3E15-4A96-8674-3D8128434062}" srcOrd="1" destOrd="0" presId="urn:microsoft.com/office/officeart/2005/8/layout/chevron2"/>
    <dgm:cxn modelId="{6D337BAC-290E-46F9-A572-9A414E5C6EE8}" type="presParOf" srcId="{E6919BEB-D1F1-4F37-AB47-A985A3AEF689}" destId="{9825256E-56E7-4C5B-AC18-9450626E100E}" srcOrd="2" destOrd="0" presId="urn:microsoft.com/office/officeart/2005/8/layout/chevron2"/>
    <dgm:cxn modelId="{5C341A9D-DFA1-47EB-9338-FCB82A1F2B96}" type="presParOf" srcId="{9825256E-56E7-4C5B-AC18-9450626E100E}" destId="{3CAA65C5-475D-44C8-A2E1-1E9265AD7A03}" srcOrd="0" destOrd="0" presId="urn:microsoft.com/office/officeart/2005/8/layout/chevron2"/>
    <dgm:cxn modelId="{360A887B-5FB6-4386-9460-00EC9D639903}" type="presParOf" srcId="{9825256E-56E7-4C5B-AC18-9450626E100E}" destId="{0D041465-3087-4DB2-9FEF-E5CD56E85C15}" srcOrd="1" destOrd="0" presId="urn:microsoft.com/office/officeart/2005/8/layout/chevron2"/>
    <dgm:cxn modelId="{45DB7C99-E26D-4760-95DB-A8A89F702488}" type="presParOf" srcId="{E6919BEB-D1F1-4F37-AB47-A985A3AEF689}" destId="{88A755DA-4357-4604-BDE8-405B43ECCF4B}" srcOrd="3" destOrd="0" presId="urn:microsoft.com/office/officeart/2005/8/layout/chevron2"/>
    <dgm:cxn modelId="{6C6DCE75-EFE4-4AE2-AACB-3FC345A09FB5}" type="presParOf" srcId="{E6919BEB-D1F1-4F37-AB47-A985A3AEF689}" destId="{9CA3FD01-83FD-458E-A7E9-18A8C3E2774E}" srcOrd="4" destOrd="0" presId="urn:microsoft.com/office/officeart/2005/8/layout/chevron2"/>
    <dgm:cxn modelId="{208A3574-F398-45C4-A025-6463697666C3}" type="presParOf" srcId="{9CA3FD01-83FD-458E-A7E9-18A8C3E2774E}" destId="{3B1955A0-DA76-40B2-AFB3-4847FF9ACB4E}" srcOrd="0" destOrd="0" presId="urn:microsoft.com/office/officeart/2005/8/layout/chevron2"/>
    <dgm:cxn modelId="{7C85B7CE-3ECF-43B9-A0E7-A2108D7AB34E}" type="presParOf" srcId="{9CA3FD01-83FD-458E-A7E9-18A8C3E2774E}" destId="{9FE59493-C015-4192-866B-A9C91A70AA1F}" srcOrd="1" destOrd="0" presId="urn:microsoft.com/office/officeart/2005/8/layout/chevron2"/>
    <dgm:cxn modelId="{6BCFC597-5A1C-4017-9848-92900EF6D0C6}" type="presParOf" srcId="{E6919BEB-D1F1-4F37-AB47-A985A3AEF689}" destId="{496CDCE9-53A8-4F8B-8ACF-449A936EF4FE}" srcOrd="5" destOrd="0" presId="urn:microsoft.com/office/officeart/2005/8/layout/chevron2"/>
    <dgm:cxn modelId="{9083894B-F1F0-47FD-9E33-5588E0896F06}" type="presParOf" srcId="{E6919BEB-D1F1-4F37-AB47-A985A3AEF689}" destId="{3431F5A1-B9BA-47A2-AA57-492D594BEE2B}" srcOrd="6" destOrd="0" presId="urn:microsoft.com/office/officeart/2005/8/layout/chevron2"/>
    <dgm:cxn modelId="{9E957FF2-E3C5-48D4-BB54-5731E9A6EAB1}" type="presParOf" srcId="{3431F5A1-B9BA-47A2-AA57-492D594BEE2B}" destId="{B5D58CCF-3B58-4DE4-BD66-F386EB3ED9BA}" srcOrd="0" destOrd="0" presId="urn:microsoft.com/office/officeart/2005/8/layout/chevron2"/>
    <dgm:cxn modelId="{5B256AEB-9A47-472B-87D3-919AB6637B5C}" type="presParOf" srcId="{3431F5A1-B9BA-47A2-AA57-492D594BEE2B}" destId="{62E8029A-FE7F-4C42-9400-59373A28B866}" srcOrd="1" destOrd="0" presId="urn:microsoft.com/office/officeart/2005/8/layout/chevron2"/>
    <dgm:cxn modelId="{2C6A14F1-A0DD-42C0-AC7F-5B3B6064C7CF}" type="presParOf" srcId="{E6919BEB-D1F1-4F37-AB47-A985A3AEF689}" destId="{DE6D3E6A-FBBF-495B-9197-DE40BB40106A}" srcOrd="7" destOrd="0" presId="urn:microsoft.com/office/officeart/2005/8/layout/chevron2"/>
    <dgm:cxn modelId="{E670236E-57DB-450D-BFE2-CE7DAE2999C4}" type="presParOf" srcId="{E6919BEB-D1F1-4F37-AB47-A985A3AEF689}" destId="{9F104D2C-AC9D-43BD-B615-7C1D47E5DC3C}" srcOrd="8" destOrd="0" presId="urn:microsoft.com/office/officeart/2005/8/layout/chevron2"/>
    <dgm:cxn modelId="{5219BF03-5563-4CE7-9EDD-762CB3476668}" type="presParOf" srcId="{9F104D2C-AC9D-43BD-B615-7C1D47E5DC3C}" destId="{7D06BD3F-C434-43D1-8F6F-0482DAB54AC0}" srcOrd="0" destOrd="0" presId="urn:microsoft.com/office/officeart/2005/8/layout/chevron2"/>
    <dgm:cxn modelId="{13747185-93A7-468D-9D0A-4A86C3921640}" type="presParOf" srcId="{9F104D2C-AC9D-43BD-B615-7C1D47E5DC3C}" destId="{9B465BDB-5BF9-42E2-9A0D-E0400C76875B}"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DA96D2-202A-400C-B9F5-4760DF13C1FD}" type="doc">
      <dgm:prSet loTypeId="urn:microsoft.com/office/officeart/2005/8/layout/chevron2" loCatId="list" qsTypeId="urn:microsoft.com/office/officeart/2005/8/quickstyle/simple2" qsCatId="simple" csTypeId="urn:microsoft.com/office/officeart/2005/8/colors/accent1_2" csCatId="accent1" phldr="1"/>
      <dgm:spPr/>
      <dgm:t>
        <a:bodyPr/>
        <a:lstStyle/>
        <a:p>
          <a:endParaRPr lang="en-MY"/>
        </a:p>
      </dgm:t>
    </dgm:pt>
    <dgm:pt modelId="{204F5259-967F-40F4-B0F2-F4E6CFECF320}">
      <dgm:prSet phldrT="[Text]"/>
      <dgm:spPr/>
      <dgm:t>
        <a:bodyPr/>
        <a:lstStyle/>
        <a:p>
          <a:r>
            <a:rPr lang="en-US" dirty="0"/>
            <a:t>1</a:t>
          </a:r>
          <a:endParaRPr lang="en-MY" dirty="0"/>
        </a:p>
      </dgm:t>
    </dgm:pt>
    <dgm:pt modelId="{1955C364-C25A-4DEF-B839-ED1C7BC71DCE}" type="parTrans" cxnId="{755907BC-D0C5-4DF8-9333-2BC92CB70B26}">
      <dgm:prSet/>
      <dgm:spPr/>
      <dgm:t>
        <a:bodyPr/>
        <a:lstStyle/>
        <a:p>
          <a:endParaRPr lang="en-MY"/>
        </a:p>
      </dgm:t>
    </dgm:pt>
    <dgm:pt modelId="{D0127173-8EFA-4265-9FD7-04108B205786}" type="sibTrans" cxnId="{755907BC-D0C5-4DF8-9333-2BC92CB70B26}">
      <dgm:prSet/>
      <dgm:spPr/>
      <dgm:t>
        <a:bodyPr/>
        <a:lstStyle/>
        <a:p>
          <a:endParaRPr lang="en-MY"/>
        </a:p>
      </dgm:t>
    </dgm:pt>
    <dgm:pt modelId="{35A6A265-0453-491F-B77F-9AFAC84646AE}">
      <dgm:prSet phldrT="[Text]" custT="1"/>
      <dgm:spPr/>
      <dgm:t>
        <a:bodyPr/>
        <a:lstStyle/>
        <a:p>
          <a:r>
            <a:rPr lang="en-MY" sz="1600" dirty="0"/>
            <a:t>In this experiment , 20 rats were used and divided into 4 groups with 5 rats in each group .</a:t>
          </a:r>
        </a:p>
      </dgm:t>
    </dgm:pt>
    <dgm:pt modelId="{8B6CC5E6-91A8-45A9-951C-1F9294B54FAE}" type="parTrans" cxnId="{9E236E42-CB3D-4936-AAA8-7AD4F0E4B144}">
      <dgm:prSet/>
      <dgm:spPr/>
      <dgm:t>
        <a:bodyPr/>
        <a:lstStyle/>
        <a:p>
          <a:endParaRPr lang="en-MY"/>
        </a:p>
      </dgm:t>
    </dgm:pt>
    <dgm:pt modelId="{68B98154-C669-4870-9A59-DA3A7811D565}" type="sibTrans" cxnId="{9E236E42-CB3D-4936-AAA8-7AD4F0E4B144}">
      <dgm:prSet/>
      <dgm:spPr/>
      <dgm:t>
        <a:bodyPr/>
        <a:lstStyle/>
        <a:p>
          <a:endParaRPr lang="en-MY"/>
        </a:p>
      </dgm:t>
    </dgm:pt>
    <dgm:pt modelId="{C13EEA12-AA2A-4106-8E74-9C0DC4A9CB4E}">
      <dgm:prSet phldrT="[Text]"/>
      <dgm:spPr/>
      <dgm:t>
        <a:bodyPr/>
        <a:lstStyle/>
        <a:p>
          <a:r>
            <a:rPr lang="en-US" dirty="0"/>
            <a:t>2</a:t>
          </a:r>
          <a:endParaRPr lang="en-MY" dirty="0"/>
        </a:p>
      </dgm:t>
    </dgm:pt>
    <dgm:pt modelId="{A1EAA5CE-AFE5-4CCB-948C-F45D1C0244E3}" type="parTrans" cxnId="{E300D820-E509-48BB-AC24-032F54F5C7D7}">
      <dgm:prSet/>
      <dgm:spPr/>
      <dgm:t>
        <a:bodyPr/>
        <a:lstStyle/>
        <a:p>
          <a:endParaRPr lang="en-MY"/>
        </a:p>
      </dgm:t>
    </dgm:pt>
    <dgm:pt modelId="{8B8A220B-8519-4E39-9CBA-074CB56E09E8}" type="sibTrans" cxnId="{E300D820-E509-48BB-AC24-032F54F5C7D7}">
      <dgm:prSet/>
      <dgm:spPr/>
      <dgm:t>
        <a:bodyPr/>
        <a:lstStyle/>
        <a:p>
          <a:endParaRPr lang="en-MY"/>
        </a:p>
      </dgm:t>
    </dgm:pt>
    <dgm:pt modelId="{045BEF4B-EC27-4980-9B22-05085992FD02}">
      <dgm:prSet phldrT="[Text]" custT="1"/>
      <dgm:spPr/>
      <dgm:t>
        <a:bodyPr/>
        <a:lstStyle/>
        <a:p>
          <a:endParaRPr lang="en-MY" sz="1800" dirty="0"/>
        </a:p>
      </dgm:t>
    </dgm:pt>
    <dgm:pt modelId="{B366ABD8-3A28-4EF0-88A3-A27F3C419978}" type="parTrans" cxnId="{E71C72D3-A9CD-4FD2-A38C-FDC60119380F}">
      <dgm:prSet/>
      <dgm:spPr/>
      <dgm:t>
        <a:bodyPr/>
        <a:lstStyle/>
        <a:p>
          <a:endParaRPr lang="en-MY"/>
        </a:p>
      </dgm:t>
    </dgm:pt>
    <dgm:pt modelId="{C07A757A-02EF-498D-A03A-B3375D47E905}" type="sibTrans" cxnId="{E71C72D3-A9CD-4FD2-A38C-FDC60119380F}">
      <dgm:prSet/>
      <dgm:spPr/>
      <dgm:t>
        <a:bodyPr/>
        <a:lstStyle/>
        <a:p>
          <a:endParaRPr lang="en-MY"/>
        </a:p>
      </dgm:t>
    </dgm:pt>
    <dgm:pt modelId="{6CB287FD-8A14-4B74-8BA9-2CE642A6DB17}">
      <dgm:prSet phldrT="[Text]"/>
      <dgm:spPr/>
      <dgm:t>
        <a:bodyPr/>
        <a:lstStyle/>
        <a:p>
          <a:r>
            <a:rPr lang="en-US" dirty="0"/>
            <a:t>3</a:t>
          </a:r>
          <a:endParaRPr lang="en-MY" dirty="0"/>
        </a:p>
      </dgm:t>
    </dgm:pt>
    <dgm:pt modelId="{4EE79D55-185F-4E4F-8FCB-9CA3AA374560}" type="parTrans" cxnId="{797D335A-BA46-4F86-BB7B-C5BBF8691174}">
      <dgm:prSet/>
      <dgm:spPr/>
      <dgm:t>
        <a:bodyPr/>
        <a:lstStyle/>
        <a:p>
          <a:endParaRPr lang="en-MY"/>
        </a:p>
      </dgm:t>
    </dgm:pt>
    <dgm:pt modelId="{BC41F0D7-E764-4ABC-9E24-052935A88C92}" type="sibTrans" cxnId="{797D335A-BA46-4F86-BB7B-C5BBF8691174}">
      <dgm:prSet/>
      <dgm:spPr/>
      <dgm:t>
        <a:bodyPr/>
        <a:lstStyle/>
        <a:p>
          <a:endParaRPr lang="en-MY"/>
        </a:p>
      </dgm:t>
    </dgm:pt>
    <dgm:pt modelId="{C63FCD1C-4C44-4692-AF0F-D1687C94999D}">
      <dgm:prSet phldrT="[Text]" custT="1"/>
      <dgm:spPr/>
      <dgm:t>
        <a:bodyPr/>
        <a:lstStyle/>
        <a:p>
          <a:r>
            <a:rPr lang="en-MY" sz="1600" dirty="0"/>
            <a:t>Group B was fed with 500 mg/kg </a:t>
          </a:r>
          <a:r>
            <a:rPr lang="en-MY" sz="1600" i="1" dirty="0" err="1"/>
            <a:t>Momordica</a:t>
          </a:r>
          <a:r>
            <a:rPr lang="en-MY" sz="1600" i="1" dirty="0"/>
            <a:t> </a:t>
          </a:r>
          <a:r>
            <a:rPr lang="en-MY" sz="1600" i="1" dirty="0" err="1"/>
            <a:t>charantia</a:t>
          </a:r>
          <a:r>
            <a:rPr lang="en-MY" sz="1600" i="1" dirty="0"/>
            <a:t> </a:t>
          </a:r>
          <a:r>
            <a:rPr lang="en-MY" sz="1600" dirty="0"/>
            <a:t>aqueous extract for 14 days consecutively .</a:t>
          </a:r>
        </a:p>
      </dgm:t>
    </dgm:pt>
    <dgm:pt modelId="{F024EDF5-8711-4A17-BEF0-21A26EA60B12}" type="parTrans" cxnId="{0E7DABAF-0DE4-4F46-99F2-6CD06E6BF911}">
      <dgm:prSet/>
      <dgm:spPr/>
      <dgm:t>
        <a:bodyPr/>
        <a:lstStyle/>
        <a:p>
          <a:endParaRPr lang="en-MY"/>
        </a:p>
      </dgm:t>
    </dgm:pt>
    <dgm:pt modelId="{37360190-4DD8-451B-ABA4-86CF6D707421}" type="sibTrans" cxnId="{0E7DABAF-0DE4-4F46-99F2-6CD06E6BF911}">
      <dgm:prSet/>
      <dgm:spPr/>
      <dgm:t>
        <a:bodyPr/>
        <a:lstStyle/>
        <a:p>
          <a:endParaRPr lang="en-MY"/>
        </a:p>
      </dgm:t>
    </dgm:pt>
    <dgm:pt modelId="{F19C1171-308B-46DD-8048-684BBD277DD2}">
      <dgm:prSet phldrT="[Text]"/>
      <dgm:spPr/>
      <dgm:t>
        <a:bodyPr/>
        <a:lstStyle/>
        <a:p>
          <a:r>
            <a:rPr lang="en-US" dirty="0"/>
            <a:t>6</a:t>
          </a:r>
          <a:endParaRPr lang="en-MY" dirty="0"/>
        </a:p>
      </dgm:t>
    </dgm:pt>
    <dgm:pt modelId="{07EF54E4-8567-4D70-B892-52ED6522023F}" type="parTrans" cxnId="{BBF73AA0-5AB6-49CD-9206-88F650D1CA33}">
      <dgm:prSet/>
      <dgm:spPr/>
      <dgm:t>
        <a:bodyPr/>
        <a:lstStyle/>
        <a:p>
          <a:endParaRPr lang="en-MY"/>
        </a:p>
      </dgm:t>
    </dgm:pt>
    <dgm:pt modelId="{F66F1161-EE93-4077-A5A1-7EE038A75165}" type="sibTrans" cxnId="{BBF73AA0-5AB6-49CD-9206-88F650D1CA33}">
      <dgm:prSet/>
      <dgm:spPr/>
      <dgm:t>
        <a:bodyPr/>
        <a:lstStyle/>
        <a:p>
          <a:endParaRPr lang="en-MY"/>
        </a:p>
      </dgm:t>
    </dgm:pt>
    <dgm:pt modelId="{9063A8AE-D3B8-47D3-B9E3-83EACC470DA9}">
      <dgm:prSet phldrT="[Text]"/>
      <dgm:spPr/>
      <dgm:t>
        <a:bodyPr/>
        <a:lstStyle/>
        <a:p>
          <a:r>
            <a:rPr lang="en-US" dirty="0"/>
            <a:t>4</a:t>
          </a:r>
          <a:endParaRPr lang="en-MY" dirty="0"/>
        </a:p>
      </dgm:t>
    </dgm:pt>
    <dgm:pt modelId="{E2E342AF-7BE7-49C3-B6A5-5FCC161E7D6E}" type="parTrans" cxnId="{AF277389-C366-441A-8341-36632B32D12B}">
      <dgm:prSet/>
      <dgm:spPr/>
      <dgm:t>
        <a:bodyPr/>
        <a:lstStyle/>
        <a:p>
          <a:endParaRPr lang="en-MY"/>
        </a:p>
      </dgm:t>
    </dgm:pt>
    <dgm:pt modelId="{F3622D41-9E1A-4552-A829-95B5E3D20147}" type="sibTrans" cxnId="{AF277389-C366-441A-8341-36632B32D12B}">
      <dgm:prSet/>
      <dgm:spPr/>
      <dgm:t>
        <a:bodyPr/>
        <a:lstStyle/>
        <a:p>
          <a:endParaRPr lang="en-MY"/>
        </a:p>
      </dgm:t>
    </dgm:pt>
    <dgm:pt modelId="{574E18C1-2A46-439C-96A4-3C1BAFC6D766}">
      <dgm:prSet phldrT="[Text]"/>
      <dgm:spPr/>
      <dgm:t>
        <a:bodyPr/>
        <a:lstStyle/>
        <a:p>
          <a:r>
            <a:rPr lang="en-US" dirty="0"/>
            <a:t>5</a:t>
          </a:r>
          <a:endParaRPr lang="en-MY" dirty="0"/>
        </a:p>
      </dgm:t>
    </dgm:pt>
    <dgm:pt modelId="{01EDCB51-8C6A-41D1-9A3F-7C7F6789FC4D}" type="parTrans" cxnId="{87DF1B30-15AF-4E5C-B12E-D9350B0F3BD6}">
      <dgm:prSet/>
      <dgm:spPr/>
      <dgm:t>
        <a:bodyPr/>
        <a:lstStyle/>
        <a:p>
          <a:endParaRPr lang="en-MY"/>
        </a:p>
      </dgm:t>
    </dgm:pt>
    <dgm:pt modelId="{22D26B5D-0DC6-4909-A043-754D02B329B3}" type="sibTrans" cxnId="{87DF1B30-15AF-4E5C-B12E-D9350B0F3BD6}">
      <dgm:prSet/>
      <dgm:spPr/>
      <dgm:t>
        <a:bodyPr/>
        <a:lstStyle/>
        <a:p>
          <a:endParaRPr lang="en-MY"/>
        </a:p>
      </dgm:t>
    </dgm:pt>
    <dgm:pt modelId="{650EC978-F8CD-4D8F-87C3-0509DEA9EAFC}">
      <dgm:prSet/>
      <dgm:spPr/>
      <dgm:t>
        <a:bodyPr/>
        <a:lstStyle/>
        <a:p>
          <a:endParaRPr lang="en-MY" sz="800"/>
        </a:p>
      </dgm:t>
    </dgm:pt>
    <dgm:pt modelId="{50DC2A9B-BFEA-4FE6-B15A-736D7147825F}" type="parTrans" cxnId="{9E43202C-C556-408E-A38D-AC6761020F9F}">
      <dgm:prSet/>
      <dgm:spPr/>
      <dgm:t>
        <a:bodyPr/>
        <a:lstStyle/>
        <a:p>
          <a:endParaRPr lang="en-MY"/>
        </a:p>
      </dgm:t>
    </dgm:pt>
    <dgm:pt modelId="{A6B7D601-AECC-442D-B9FE-2103AF443346}" type="sibTrans" cxnId="{9E43202C-C556-408E-A38D-AC6761020F9F}">
      <dgm:prSet/>
      <dgm:spPr/>
      <dgm:t>
        <a:bodyPr/>
        <a:lstStyle/>
        <a:p>
          <a:endParaRPr lang="en-MY"/>
        </a:p>
      </dgm:t>
    </dgm:pt>
    <dgm:pt modelId="{6FF06879-B660-4C47-B17F-4F39AC1CAC7D}">
      <dgm:prSet custT="1"/>
      <dgm:spPr/>
      <dgm:t>
        <a:bodyPr/>
        <a:lstStyle/>
        <a:p>
          <a:r>
            <a:rPr lang="en-MY" sz="1600" dirty="0"/>
            <a:t>Group A act as control </a:t>
          </a:r>
          <a:r>
            <a:rPr lang="en-MY" sz="1800" dirty="0"/>
            <a:t>.</a:t>
          </a:r>
        </a:p>
      </dgm:t>
    </dgm:pt>
    <dgm:pt modelId="{F76A41C4-4391-4466-8A1E-35D2AA877E53}" type="parTrans" cxnId="{ADD6B72B-683E-45AD-B49F-D8734C963172}">
      <dgm:prSet/>
      <dgm:spPr/>
      <dgm:t>
        <a:bodyPr/>
        <a:lstStyle/>
        <a:p>
          <a:endParaRPr lang="en-MY"/>
        </a:p>
      </dgm:t>
    </dgm:pt>
    <dgm:pt modelId="{49683F2E-23F6-4C4B-ADEF-BE418D8715AC}" type="sibTrans" cxnId="{ADD6B72B-683E-45AD-B49F-D8734C963172}">
      <dgm:prSet/>
      <dgm:spPr/>
      <dgm:t>
        <a:bodyPr/>
        <a:lstStyle/>
        <a:p>
          <a:endParaRPr lang="en-MY"/>
        </a:p>
      </dgm:t>
    </dgm:pt>
    <dgm:pt modelId="{41E6C988-54CD-417B-9561-D6DDD4A84898}">
      <dgm:prSet/>
      <dgm:spPr/>
      <dgm:t>
        <a:bodyPr/>
        <a:lstStyle/>
        <a:p>
          <a:endParaRPr lang="en-MY" sz="800" dirty="0"/>
        </a:p>
      </dgm:t>
    </dgm:pt>
    <dgm:pt modelId="{4DD27FFC-A948-4A51-948A-1B1B48D68907}" type="parTrans" cxnId="{E144D882-E33D-457C-9FFE-86E2044287A9}">
      <dgm:prSet/>
      <dgm:spPr/>
      <dgm:t>
        <a:bodyPr/>
        <a:lstStyle/>
        <a:p>
          <a:endParaRPr lang="en-MY"/>
        </a:p>
      </dgm:t>
    </dgm:pt>
    <dgm:pt modelId="{B82FBAE2-D6CE-458B-A3BB-6D9E35B7AABE}" type="sibTrans" cxnId="{E144D882-E33D-457C-9FFE-86E2044287A9}">
      <dgm:prSet/>
      <dgm:spPr/>
      <dgm:t>
        <a:bodyPr/>
        <a:lstStyle/>
        <a:p>
          <a:endParaRPr lang="en-MY"/>
        </a:p>
      </dgm:t>
    </dgm:pt>
    <dgm:pt modelId="{AE9141A9-27CE-4AF0-80DE-E890DE2A91DC}">
      <dgm:prSet custT="1"/>
      <dgm:spPr/>
      <dgm:t>
        <a:bodyPr/>
        <a:lstStyle/>
        <a:p>
          <a:r>
            <a:rPr lang="en-MY" sz="1600" dirty="0"/>
            <a:t>Group C was fed with 600 mg/kg  </a:t>
          </a:r>
          <a:r>
            <a:rPr lang="en-MY" sz="1600" i="1" dirty="0" err="1"/>
            <a:t>Momordica</a:t>
          </a:r>
          <a:r>
            <a:rPr lang="en-MY" sz="1600" i="1" dirty="0"/>
            <a:t> </a:t>
          </a:r>
          <a:r>
            <a:rPr lang="en-MY" sz="1600" i="1" dirty="0" err="1"/>
            <a:t>charantia</a:t>
          </a:r>
          <a:r>
            <a:rPr lang="en-MY" sz="1600" i="1" dirty="0"/>
            <a:t> </a:t>
          </a:r>
          <a:r>
            <a:rPr lang="en-MY" sz="1600" dirty="0"/>
            <a:t>aqueous extract for 14 days consecutively .</a:t>
          </a:r>
        </a:p>
      </dgm:t>
    </dgm:pt>
    <dgm:pt modelId="{FC11427C-DFE5-4E12-A7BE-39EF5303064C}" type="parTrans" cxnId="{9ACA867E-D69D-4EE3-A6B7-5440EA075A70}">
      <dgm:prSet/>
      <dgm:spPr/>
      <dgm:t>
        <a:bodyPr/>
        <a:lstStyle/>
        <a:p>
          <a:endParaRPr lang="en-MY"/>
        </a:p>
      </dgm:t>
    </dgm:pt>
    <dgm:pt modelId="{A9627847-85D8-4BD2-B715-DF90B25D7738}" type="sibTrans" cxnId="{9ACA867E-D69D-4EE3-A6B7-5440EA075A70}">
      <dgm:prSet/>
      <dgm:spPr/>
      <dgm:t>
        <a:bodyPr/>
        <a:lstStyle/>
        <a:p>
          <a:endParaRPr lang="en-MY"/>
        </a:p>
      </dgm:t>
    </dgm:pt>
    <dgm:pt modelId="{9C5FCB7A-96BC-4FD6-9116-9B98EB5525D8}">
      <dgm:prSet/>
      <dgm:spPr/>
      <dgm:t>
        <a:bodyPr/>
        <a:lstStyle/>
        <a:p>
          <a:endParaRPr lang="en-MY" sz="1200" dirty="0"/>
        </a:p>
      </dgm:t>
    </dgm:pt>
    <dgm:pt modelId="{1AA18E49-7B86-4ADB-AC6F-B3F73105021F}" type="parTrans" cxnId="{6C580B8E-F494-495A-B5AB-86EEEF83A45A}">
      <dgm:prSet/>
      <dgm:spPr/>
      <dgm:t>
        <a:bodyPr/>
        <a:lstStyle/>
        <a:p>
          <a:endParaRPr lang="en-MY"/>
        </a:p>
      </dgm:t>
    </dgm:pt>
    <dgm:pt modelId="{57E03B7C-7090-4DC8-A62A-497A6FEA9FAF}" type="sibTrans" cxnId="{6C580B8E-F494-495A-B5AB-86EEEF83A45A}">
      <dgm:prSet/>
      <dgm:spPr/>
      <dgm:t>
        <a:bodyPr/>
        <a:lstStyle/>
        <a:p>
          <a:endParaRPr lang="en-MY"/>
        </a:p>
      </dgm:t>
    </dgm:pt>
    <dgm:pt modelId="{CABC9723-F181-4E30-BCD3-B7BD13D34637}">
      <dgm:prSet custT="1"/>
      <dgm:spPr/>
      <dgm:t>
        <a:bodyPr/>
        <a:lstStyle/>
        <a:p>
          <a:r>
            <a:rPr lang="en-MY" sz="1600" dirty="0"/>
            <a:t>Group D was fed with 700 mg/kg </a:t>
          </a:r>
          <a:r>
            <a:rPr lang="en-MY" sz="1600" i="1" dirty="0" err="1"/>
            <a:t>Momordica</a:t>
          </a:r>
          <a:r>
            <a:rPr lang="en-MY" sz="1600" i="1" dirty="0"/>
            <a:t> </a:t>
          </a:r>
          <a:r>
            <a:rPr lang="en-MY" sz="1600" i="1" dirty="0" err="1"/>
            <a:t>charantia</a:t>
          </a:r>
          <a:r>
            <a:rPr lang="en-MY" sz="1600" i="1" dirty="0"/>
            <a:t> </a:t>
          </a:r>
          <a:r>
            <a:rPr lang="en-MY" sz="1600" dirty="0"/>
            <a:t>aqueous extract for 14 days consecutively .</a:t>
          </a:r>
        </a:p>
      </dgm:t>
    </dgm:pt>
    <dgm:pt modelId="{257A4BE3-F86B-480B-928D-7EFF3C80F652}" type="parTrans" cxnId="{00514DC5-D7CC-4AD5-9E11-016DB5611CF2}">
      <dgm:prSet/>
      <dgm:spPr/>
      <dgm:t>
        <a:bodyPr/>
        <a:lstStyle/>
        <a:p>
          <a:endParaRPr lang="en-MY"/>
        </a:p>
      </dgm:t>
    </dgm:pt>
    <dgm:pt modelId="{7C201003-00D5-487E-B560-26C1F4B90960}" type="sibTrans" cxnId="{00514DC5-D7CC-4AD5-9E11-016DB5611CF2}">
      <dgm:prSet/>
      <dgm:spPr/>
      <dgm:t>
        <a:bodyPr/>
        <a:lstStyle/>
        <a:p>
          <a:endParaRPr lang="en-MY"/>
        </a:p>
      </dgm:t>
    </dgm:pt>
    <dgm:pt modelId="{08AFBE00-85BA-4B29-A820-701C8AD6256B}">
      <dgm:prSet/>
      <dgm:spPr/>
      <dgm:t>
        <a:bodyPr/>
        <a:lstStyle/>
        <a:p>
          <a:endParaRPr lang="en-MY" sz="1200" dirty="0"/>
        </a:p>
      </dgm:t>
    </dgm:pt>
    <dgm:pt modelId="{185A4CFA-3B77-4D42-924F-2092FC73B73F}" type="parTrans" cxnId="{21739787-AB36-46D1-8D61-CCC3DDDBA886}">
      <dgm:prSet/>
      <dgm:spPr/>
      <dgm:t>
        <a:bodyPr/>
        <a:lstStyle/>
        <a:p>
          <a:endParaRPr lang="en-MY"/>
        </a:p>
      </dgm:t>
    </dgm:pt>
    <dgm:pt modelId="{C5FC1734-1963-47D4-B10C-4BF013D36083}" type="sibTrans" cxnId="{21739787-AB36-46D1-8D61-CCC3DDDBA886}">
      <dgm:prSet/>
      <dgm:spPr/>
      <dgm:t>
        <a:bodyPr/>
        <a:lstStyle/>
        <a:p>
          <a:endParaRPr lang="en-MY"/>
        </a:p>
      </dgm:t>
    </dgm:pt>
    <dgm:pt modelId="{FD2C56F3-88A3-4CA0-8D6D-564325C311BF}">
      <dgm:prSet custT="1"/>
      <dgm:spPr/>
      <dgm:t>
        <a:bodyPr/>
        <a:lstStyle/>
        <a:p>
          <a:r>
            <a:rPr lang="en-MY" sz="1600" dirty="0"/>
            <a:t>On the 15th day , the blood was withdrawn and ALT , AST , Total Protein test was done . Data was analyzed  using SPSS and </a:t>
          </a:r>
          <a:r>
            <a:rPr lang="en-MY" sz="1600" dirty="0" err="1"/>
            <a:t>anova</a:t>
          </a:r>
          <a:r>
            <a:rPr lang="en-MY" sz="1600" dirty="0"/>
            <a:t> test .</a:t>
          </a:r>
        </a:p>
      </dgm:t>
    </dgm:pt>
    <dgm:pt modelId="{ED6C80AF-1446-43E4-BDCC-799A782284AE}" type="parTrans" cxnId="{E17A7ACF-CC07-45F1-AFD2-A0C4A1BA8098}">
      <dgm:prSet/>
      <dgm:spPr/>
      <dgm:t>
        <a:bodyPr/>
        <a:lstStyle/>
        <a:p>
          <a:endParaRPr lang="en-MY"/>
        </a:p>
      </dgm:t>
    </dgm:pt>
    <dgm:pt modelId="{64D9B5D0-98C6-4679-AB12-2D035B4E2CD6}" type="sibTrans" cxnId="{E17A7ACF-CC07-45F1-AFD2-A0C4A1BA8098}">
      <dgm:prSet/>
      <dgm:spPr/>
      <dgm:t>
        <a:bodyPr/>
        <a:lstStyle/>
        <a:p>
          <a:endParaRPr lang="en-MY"/>
        </a:p>
      </dgm:t>
    </dgm:pt>
    <dgm:pt modelId="{ABE83479-0348-47C3-B32B-564E24096E1C}">
      <dgm:prSet/>
      <dgm:spPr/>
      <dgm:t>
        <a:bodyPr/>
        <a:lstStyle/>
        <a:p>
          <a:endParaRPr lang="en-MY" sz="1200"/>
        </a:p>
      </dgm:t>
    </dgm:pt>
    <dgm:pt modelId="{96D38DD5-D332-4FF0-83B0-5A1E803CF0F8}" type="parTrans" cxnId="{40E69E7D-5830-4B51-9A3F-CB66B93D2849}">
      <dgm:prSet/>
      <dgm:spPr/>
      <dgm:t>
        <a:bodyPr/>
        <a:lstStyle/>
        <a:p>
          <a:endParaRPr lang="en-MY"/>
        </a:p>
      </dgm:t>
    </dgm:pt>
    <dgm:pt modelId="{DB20815F-313C-4430-98A9-CA450696E284}" type="sibTrans" cxnId="{40E69E7D-5830-4B51-9A3F-CB66B93D2849}">
      <dgm:prSet/>
      <dgm:spPr/>
      <dgm:t>
        <a:bodyPr/>
        <a:lstStyle/>
        <a:p>
          <a:endParaRPr lang="en-MY"/>
        </a:p>
      </dgm:t>
    </dgm:pt>
    <dgm:pt modelId="{AFEB0345-B4BF-4D7F-A469-A59F2F5C3D2E}">
      <dgm:prSet custT="1"/>
      <dgm:spPr/>
      <dgm:t>
        <a:bodyPr/>
        <a:lstStyle/>
        <a:p>
          <a:endParaRPr lang="en-MY" sz="1600" dirty="0"/>
        </a:p>
      </dgm:t>
    </dgm:pt>
    <dgm:pt modelId="{BA55B2D2-B1F1-4B4F-A116-0B000EBC1655}" type="parTrans" cxnId="{B91F94E7-F748-4471-8828-C8465120CF1A}">
      <dgm:prSet/>
      <dgm:spPr/>
      <dgm:t>
        <a:bodyPr/>
        <a:lstStyle/>
        <a:p>
          <a:endParaRPr lang="en-US"/>
        </a:p>
      </dgm:t>
    </dgm:pt>
    <dgm:pt modelId="{40F32855-9FE7-4DC1-AC8B-D4C5E04E870C}" type="sibTrans" cxnId="{B91F94E7-F748-4471-8828-C8465120CF1A}">
      <dgm:prSet/>
      <dgm:spPr/>
      <dgm:t>
        <a:bodyPr/>
        <a:lstStyle/>
        <a:p>
          <a:endParaRPr lang="en-US"/>
        </a:p>
      </dgm:t>
    </dgm:pt>
    <dgm:pt modelId="{7DD7166F-FD34-41B1-816E-7756DCF38AE8}">
      <dgm:prSet custT="1"/>
      <dgm:spPr/>
      <dgm:t>
        <a:bodyPr/>
        <a:lstStyle/>
        <a:p>
          <a:endParaRPr lang="en-MY" sz="1600" dirty="0"/>
        </a:p>
      </dgm:t>
    </dgm:pt>
    <dgm:pt modelId="{DB736991-ED0A-41EC-9E59-3C17039EAA69}" type="parTrans" cxnId="{C523F6D7-A70D-4E93-AD30-354204A4B2E6}">
      <dgm:prSet/>
      <dgm:spPr/>
      <dgm:t>
        <a:bodyPr/>
        <a:lstStyle/>
        <a:p>
          <a:endParaRPr lang="en-US"/>
        </a:p>
      </dgm:t>
    </dgm:pt>
    <dgm:pt modelId="{F1DB00E5-E7D0-484C-8769-699DB5212919}" type="sibTrans" cxnId="{C523F6D7-A70D-4E93-AD30-354204A4B2E6}">
      <dgm:prSet/>
      <dgm:spPr/>
      <dgm:t>
        <a:bodyPr/>
        <a:lstStyle/>
        <a:p>
          <a:endParaRPr lang="en-US"/>
        </a:p>
      </dgm:t>
    </dgm:pt>
    <dgm:pt modelId="{C88D0B6E-E4E1-471B-B8F6-811A74A0B0A7}">
      <dgm:prSet custT="1"/>
      <dgm:spPr/>
      <dgm:t>
        <a:bodyPr/>
        <a:lstStyle/>
        <a:p>
          <a:endParaRPr lang="en-MY" sz="1600" dirty="0"/>
        </a:p>
      </dgm:t>
    </dgm:pt>
    <dgm:pt modelId="{6A5633F0-0D60-4E04-A9FB-60E46695A192}" type="parTrans" cxnId="{800B8880-5B87-4E69-B8A8-BFCD575F5523}">
      <dgm:prSet/>
      <dgm:spPr/>
      <dgm:t>
        <a:bodyPr/>
        <a:lstStyle/>
        <a:p>
          <a:endParaRPr lang="en-US"/>
        </a:p>
      </dgm:t>
    </dgm:pt>
    <dgm:pt modelId="{FB1F8657-2061-4EDC-8473-58BEF144C862}" type="sibTrans" cxnId="{800B8880-5B87-4E69-B8A8-BFCD575F5523}">
      <dgm:prSet/>
      <dgm:spPr/>
      <dgm:t>
        <a:bodyPr/>
        <a:lstStyle/>
        <a:p>
          <a:endParaRPr lang="en-US"/>
        </a:p>
      </dgm:t>
    </dgm:pt>
    <dgm:pt modelId="{9CBBFA2B-576B-4C9E-A250-F827702743C4}" type="pres">
      <dgm:prSet presAssocID="{54DA96D2-202A-400C-B9F5-4760DF13C1FD}" presName="linearFlow" presStyleCnt="0">
        <dgm:presLayoutVars>
          <dgm:dir/>
          <dgm:animLvl val="lvl"/>
          <dgm:resizeHandles val="exact"/>
        </dgm:presLayoutVars>
      </dgm:prSet>
      <dgm:spPr/>
    </dgm:pt>
    <dgm:pt modelId="{778CDA92-C6CF-4347-8309-FB23DF92279F}" type="pres">
      <dgm:prSet presAssocID="{204F5259-967F-40F4-B0F2-F4E6CFECF320}" presName="composite" presStyleCnt="0"/>
      <dgm:spPr/>
    </dgm:pt>
    <dgm:pt modelId="{CE21BCA9-B7ED-4817-AC60-3A51191514F2}" type="pres">
      <dgm:prSet presAssocID="{204F5259-967F-40F4-B0F2-F4E6CFECF320}" presName="parentText" presStyleLbl="alignNode1" presStyleIdx="0" presStyleCnt="6">
        <dgm:presLayoutVars>
          <dgm:chMax val="1"/>
          <dgm:bulletEnabled val="1"/>
        </dgm:presLayoutVars>
      </dgm:prSet>
      <dgm:spPr/>
    </dgm:pt>
    <dgm:pt modelId="{98431591-0EEA-409A-A0A7-65602ACF79F5}" type="pres">
      <dgm:prSet presAssocID="{204F5259-967F-40F4-B0F2-F4E6CFECF320}" presName="descendantText" presStyleLbl="alignAcc1" presStyleIdx="0" presStyleCnt="6" custLinFactNeighborX="-1240" custLinFactNeighborY="3167">
        <dgm:presLayoutVars>
          <dgm:bulletEnabled val="1"/>
        </dgm:presLayoutVars>
      </dgm:prSet>
      <dgm:spPr/>
    </dgm:pt>
    <dgm:pt modelId="{7E23A759-2393-4D4F-919B-A83EDC52EF3F}" type="pres">
      <dgm:prSet presAssocID="{D0127173-8EFA-4265-9FD7-04108B205786}" presName="sp" presStyleCnt="0"/>
      <dgm:spPr/>
    </dgm:pt>
    <dgm:pt modelId="{1CFFE463-30CD-4386-BC5D-75E5EFE3E6C5}" type="pres">
      <dgm:prSet presAssocID="{C13EEA12-AA2A-4106-8E74-9C0DC4A9CB4E}" presName="composite" presStyleCnt="0"/>
      <dgm:spPr/>
    </dgm:pt>
    <dgm:pt modelId="{270C19EB-BB3F-4108-9897-CE97D4561F86}" type="pres">
      <dgm:prSet presAssocID="{C13EEA12-AA2A-4106-8E74-9C0DC4A9CB4E}" presName="parentText" presStyleLbl="alignNode1" presStyleIdx="1" presStyleCnt="6">
        <dgm:presLayoutVars>
          <dgm:chMax val="1"/>
          <dgm:bulletEnabled val="1"/>
        </dgm:presLayoutVars>
      </dgm:prSet>
      <dgm:spPr/>
    </dgm:pt>
    <dgm:pt modelId="{7B656770-CF13-4F0E-8AB8-D473E7C5E0C0}" type="pres">
      <dgm:prSet presAssocID="{C13EEA12-AA2A-4106-8E74-9C0DC4A9CB4E}" presName="descendantText" presStyleLbl="alignAcc1" presStyleIdx="1" presStyleCnt="6" custLinFactNeighborX="-440" custLinFactNeighborY="-12726">
        <dgm:presLayoutVars>
          <dgm:bulletEnabled val="1"/>
        </dgm:presLayoutVars>
      </dgm:prSet>
      <dgm:spPr/>
    </dgm:pt>
    <dgm:pt modelId="{A851552E-E6FB-443D-AC11-253398C3C3A3}" type="pres">
      <dgm:prSet presAssocID="{8B8A220B-8519-4E39-9CBA-074CB56E09E8}" presName="sp" presStyleCnt="0"/>
      <dgm:spPr/>
    </dgm:pt>
    <dgm:pt modelId="{2F29A160-BB63-4E79-B821-EA10B625CA41}" type="pres">
      <dgm:prSet presAssocID="{6CB287FD-8A14-4B74-8BA9-2CE642A6DB17}" presName="composite" presStyleCnt="0"/>
      <dgm:spPr/>
    </dgm:pt>
    <dgm:pt modelId="{32E10872-3E31-4A62-8DC3-CCE7734EECC3}" type="pres">
      <dgm:prSet presAssocID="{6CB287FD-8A14-4B74-8BA9-2CE642A6DB17}" presName="parentText" presStyleLbl="alignNode1" presStyleIdx="2" presStyleCnt="6">
        <dgm:presLayoutVars>
          <dgm:chMax val="1"/>
          <dgm:bulletEnabled val="1"/>
        </dgm:presLayoutVars>
      </dgm:prSet>
      <dgm:spPr/>
    </dgm:pt>
    <dgm:pt modelId="{319A5368-EAFF-46CB-B156-FAA544A68FF3}" type="pres">
      <dgm:prSet presAssocID="{6CB287FD-8A14-4B74-8BA9-2CE642A6DB17}" presName="descendantText" presStyleLbl="alignAcc1" presStyleIdx="2" presStyleCnt="6" custScaleY="93811">
        <dgm:presLayoutVars>
          <dgm:bulletEnabled val="1"/>
        </dgm:presLayoutVars>
      </dgm:prSet>
      <dgm:spPr/>
    </dgm:pt>
    <dgm:pt modelId="{0AB037A0-7A64-4F87-9312-AF872081FFD2}" type="pres">
      <dgm:prSet presAssocID="{BC41F0D7-E764-4ABC-9E24-052935A88C92}" presName="sp" presStyleCnt="0"/>
      <dgm:spPr/>
    </dgm:pt>
    <dgm:pt modelId="{10E25B5D-CA4C-4B15-A739-387426FE4594}" type="pres">
      <dgm:prSet presAssocID="{9063A8AE-D3B8-47D3-B9E3-83EACC470DA9}" presName="composite" presStyleCnt="0"/>
      <dgm:spPr/>
    </dgm:pt>
    <dgm:pt modelId="{7B7FC180-2C0D-4643-BF59-911BF2984BC3}" type="pres">
      <dgm:prSet presAssocID="{9063A8AE-D3B8-47D3-B9E3-83EACC470DA9}" presName="parentText" presStyleLbl="alignNode1" presStyleIdx="3" presStyleCnt="6">
        <dgm:presLayoutVars>
          <dgm:chMax val="1"/>
          <dgm:bulletEnabled val="1"/>
        </dgm:presLayoutVars>
      </dgm:prSet>
      <dgm:spPr/>
    </dgm:pt>
    <dgm:pt modelId="{55966563-4920-4CA3-81E6-1A75FD87BEA7}" type="pres">
      <dgm:prSet presAssocID="{9063A8AE-D3B8-47D3-B9E3-83EACC470DA9}" presName="descendantText" presStyleLbl="alignAcc1" presStyleIdx="3" presStyleCnt="6">
        <dgm:presLayoutVars>
          <dgm:bulletEnabled val="1"/>
        </dgm:presLayoutVars>
      </dgm:prSet>
      <dgm:spPr/>
    </dgm:pt>
    <dgm:pt modelId="{0F0D0330-4E02-4491-AA4C-99E7776A5281}" type="pres">
      <dgm:prSet presAssocID="{F3622D41-9E1A-4552-A829-95B5E3D20147}" presName="sp" presStyleCnt="0"/>
      <dgm:spPr/>
    </dgm:pt>
    <dgm:pt modelId="{D443BE0D-39FC-4F62-98A6-187ABE4D2424}" type="pres">
      <dgm:prSet presAssocID="{574E18C1-2A46-439C-96A4-3C1BAFC6D766}" presName="composite" presStyleCnt="0"/>
      <dgm:spPr/>
    </dgm:pt>
    <dgm:pt modelId="{683939D0-B8E8-490E-88FF-EA9F146494A0}" type="pres">
      <dgm:prSet presAssocID="{574E18C1-2A46-439C-96A4-3C1BAFC6D766}" presName="parentText" presStyleLbl="alignNode1" presStyleIdx="4" presStyleCnt="6">
        <dgm:presLayoutVars>
          <dgm:chMax val="1"/>
          <dgm:bulletEnabled val="1"/>
        </dgm:presLayoutVars>
      </dgm:prSet>
      <dgm:spPr/>
    </dgm:pt>
    <dgm:pt modelId="{C831A868-09A8-4B1D-810B-6E73B496266E}" type="pres">
      <dgm:prSet presAssocID="{574E18C1-2A46-439C-96A4-3C1BAFC6D766}" presName="descendantText" presStyleLbl="alignAcc1" presStyleIdx="4" presStyleCnt="6">
        <dgm:presLayoutVars>
          <dgm:bulletEnabled val="1"/>
        </dgm:presLayoutVars>
      </dgm:prSet>
      <dgm:spPr/>
    </dgm:pt>
    <dgm:pt modelId="{2B2C320B-5F81-42E1-8FF4-63647C676E16}" type="pres">
      <dgm:prSet presAssocID="{22D26B5D-0DC6-4909-A043-754D02B329B3}" presName="sp" presStyleCnt="0"/>
      <dgm:spPr/>
    </dgm:pt>
    <dgm:pt modelId="{6D3D9272-2D0E-4A4E-A514-D3CF3576E900}" type="pres">
      <dgm:prSet presAssocID="{F19C1171-308B-46DD-8048-684BBD277DD2}" presName="composite" presStyleCnt="0"/>
      <dgm:spPr/>
    </dgm:pt>
    <dgm:pt modelId="{945E46EF-BBA2-49DF-A083-6FC69C29101A}" type="pres">
      <dgm:prSet presAssocID="{F19C1171-308B-46DD-8048-684BBD277DD2}" presName="parentText" presStyleLbl="alignNode1" presStyleIdx="5" presStyleCnt="6">
        <dgm:presLayoutVars>
          <dgm:chMax val="1"/>
          <dgm:bulletEnabled val="1"/>
        </dgm:presLayoutVars>
      </dgm:prSet>
      <dgm:spPr/>
    </dgm:pt>
    <dgm:pt modelId="{A8746BCF-D43A-4023-B8B6-61C7AA940863}" type="pres">
      <dgm:prSet presAssocID="{F19C1171-308B-46DD-8048-684BBD277DD2}" presName="descendantText" presStyleLbl="alignAcc1" presStyleIdx="5" presStyleCnt="6">
        <dgm:presLayoutVars>
          <dgm:bulletEnabled val="1"/>
        </dgm:presLayoutVars>
      </dgm:prSet>
      <dgm:spPr/>
    </dgm:pt>
  </dgm:ptLst>
  <dgm:cxnLst>
    <dgm:cxn modelId="{48FC7E33-CF7B-437B-817E-C96F9D1A9AB7}" type="presOf" srcId="{574E18C1-2A46-439C-96A4-3C1BAFC6D766}" destId="{683939D0-B8E8-490E-88FF-EA9F146494A0}" srcOrd="0" destOrd="0" presId="urn:microsoft.com/office/officeart/2005/8/layout/chevron2"/>
    <dgm:cxn modelId="{4146044C-367F-4B31-B968-5A55D9A78841}" type="presOf" srcId="{C88D0B6E-E4E1-471B-B8F6-811A74A0B0A7}" destId="{55966563-4920-4CA3-81E6-1A75FD87BEA7}" srcOrd="0" destOrd="0" presId="urn:microsoft.com/office/officeart/2005/8/layout/chevron2"/>
    <dgm:cxn modelId="{44967B61-AFC1-4438-BF77-05AEA789F2EE}" type="presOf" srcId="{ABE83479-0348-47C3-B32B-564E24096E1C}" destId="{A8746BCF-D43A-4023-B8B6-61C7AA940863}" srcOrd="0" destOrd="2" presId="urn:microsoft.com/office/officeart/2005/8/layout/chevron2"/>
    <dgm:cxn modelId="{E169A12B-287A-49D9-B6D7-BB0347BB73D7}" type="presOf" srcId="{9C5FCB7A-96BC-4FD6-9116-9B98EB5525D8}" destId="{55966563-4920-4CA3-81E6-1A75FD87BEA7}" srcOrd="0" destOrd="2" presId="urn:microsoft.com/office/officeart/2005/8/layout/chevron2"/>
    <dgm:cxn modelId="{7D3D78D8-118B-4311-B3CD-E51340D63436}" type="presOf" srcId="{41E6C988-54CD-417B-9561-D6DDD4A84898}" destId="{7B656770-CF13-4F0E-8AB8-D473E7C5E0C0}" srcOrd="0" destOrd="2" presId="urn:microsoft.com/office/officeart/2005/8/layout/chevron2"/>
    <dgm:cxn modelId="{E99B6EC7-7AC6-4FA0-99FB-6B33F03180D5}" type="presOf" srcId="{6FF06879-B660-4C47-B17F-4F39AC1CAC7D}" destId="{7B656770-CF13-4F0E-8AB8-D473E7C5E0C0}" srcOrd="0" destOrd="1" presId="urn:microsoft.com/office/officeart/2005/8/layout/chevron2"/>
    <dgm:cxn modelId="{BBF73AA0-5AB6-49CD-9206-88F650D1CA33}" srcId="{54DA96D2-202A-400C-B9F5-4760DF13C1FD}" destId="{F19C1171-308B-46DD-8048-684BBD277DD2}" srcOrd="5" destOrd="0" parTransId="{07EF54E4-8567-4D70-B892-52ED6522023F}" sibTransId="{F66F1161-EE93-4077-A5A1-7EE038A75165}"/>
    <dgm:cxn modelId="{79D544F1-3686-4CDA-A453-35567F906D6E}" type="presOf" srcId="{08AFBE00-85BA-4B29-A820-701C8AD6256B}" destId="{C831A868-09A8-4B1D-810B-6E73B496266E}" srcOrd="0" destOrd="2" presId="urn:microsoft.com/office/officeart/2005/8/layout/chevron2"/>
    <dgm:cxn modelId="{06376D1C-3474-4BCC-8876-512A2DB8CF66}" type="presOf" srcId="{7DD7166F-FD34-41B1-816E-7756DCF38AE8}" destId="{C831A868-09A8-4B1D-810B-6E73B496266E}" srcOrd="0" destOrd="0" presId="urn:microsoft.com/office/officeart/2005/8/layout/chevron2"/>
    <dgm:cxn modelId="{4A30B3EF-AF5F-4E4A-B1B4-58F6A26FFA37}" type="presOf" srcId="{FD2C56F3-88A3-4CA0-8D6D-564325C311BF}" destId="{A8746BCF-D43A-4023-B8B6-61C7AA940863}" srcOrd="0" destOrd="1" presId="urn:microsoft.com/office/officeart/2005/8/layout/chevron2"/>
    <dgm:cxn modelId="{6FC4494C-E14F-4CEC-BD53-5A62AF99A475}" type="presOf" srcId="{AE9141A9-27CE-4AF0-80DE-E890DE2A91DC}" destId="{55966563-4920-4CA3-81E6-1A75FD87BEA7}" srcOrd="0" destOrd="1" presId="urn:microsoft.com/office/officeart/2005/8/layout/chevron2"/>
    <dgm:cxn modelId="{0E7DABAF-0DE4-4F46-99F2-6CD06E6BF911}" srcId="{6CB287FD-8A14-4B74-8BA9-2CE642A6DB17}" destId="{C63FCD1C-4C44-4692-AF0F-D1687C94999D}" srcOrd="0" destOrd="0" parTransId="{F024EDF5-8711-4A17-BEF0-21A26EA60B12}" sibTransId="{37360190-4DD8-451B-ABA4-86CF6D707421}"/>
    <dgm:cxn modelId="{9ACA867E-D69D-4EE3-A6B7-5440EA075A70}" srcId="{9063A8AE-D3B8-47D3-B9E3-83EACC470DA9}" destId="{AE9141A9-27CE-4AF0-80DE-E890DE2A91DC}" srcOrd="1" destOrd="0" parTransId="{FC11427C-DFE5-4E12-A7BE-39EF5303064C}" sibTransId="{A9627847-85D8-4BD2-B715-DF90B25D7738}"/>
    <dgm:cxn modelId="{40E69E7D-5830-4B51-9A3F-CB66B93D2849}" srcId="{F19C1171-308B-46DD-8048-684BBD277DD2}" destId="{ABE83479-0348-47C3-B32B-564E24096E1C}" srcOrd="2" destOrd="0" parTransId="{96D38DD5-D332-4FF0-83B0-5A1E803CF0F8}" sibTransId="{DB20815F-313C-4430-98A9-CA450696E284}"/>
    <dgm:cxn modelId="{34A3EA5C-97B6-4823-8CAC-9D7CC77B0F79}" type="presOf" srcId="{C13EEA12-AA2A-4106-8E74-9C0DC4A9CB4E}" destId="{270C19EB-BB3F-4108-9897-CE97D4561F86}" srcOrd="0" destOrd="0" presId="urn:microsoft.com/office/officeart/2005/8/layout/chevron2"/>
    <dgm:cxn modelId="{E71C72D3-A9CD-4FD2-A38C-FDC60119380F}" srcId="{C13EEA12-AA2A-4106-8E74-9C0DC4A9CB4E}" destId="{045BEF4B-EC27-4980-9B22-05085992FD02}" srcOrd="0" destOrd="0" parTransId="{B366ABD8-3A28-4EF0-88A3-A27F3C419978}" sibTransId="{C07A757A-02EF-498D-A03A-B3375D47E905}"/>
    <dgm:cxn modelId="{AF277389-C366-441A-8341-36632B32D12B}" srcId="{54DA96D2-202A-400C-B9F5-4760DF13C1FD}" destId="{9063A8AE-D3B8-47D3-B9E3-83EACC470DA9}" srcOrd="3" destOrd="0" parTransId="{E2E342AF-7BE7-49C3-B6A5-5FCC161E7D6E}" sibTransId="{F3622D41-9E1A-4552-A829-95B5E3D20147}"/>
    <dgm:cxn modelId="{797D335A-BA46-4F86-BB7B-C5BBF8691174}" srcId="{54DA96D2-202A-400C-B9F5-4760DF13C1FD}" destId="{6CB287FD-8A14-4B74-8BA9-2CE642A6DB17}" srcOrd="2" destOrd="0" parTransId="{4EE79D55-185F-4E4F-8FCB-9CA3AA374560}" sibTransId="{BC41F0D7-E764-4ABC-9E24-052935A88C92}"/>
    <dgm:cxn modelId="{ADD6B72B-683E-45AD-B49F-D8734C963172}" srcId="{C13EEA12-AA2A-4106-8E74-9C0DC4A9CB4E}" destId="{6FF06879-B660-4C47-B17F-4F39AC1CAC7D}" srcOrd="1" destOrd="0" parTransId="{F76A41C4-4391-4466-8A1E-35D2AA877E53}" sibTransId="{49683F2E-23F6-4C4B-ADEF-BE418D8715AC}"/>
    <dgm:cxn modelId="{B91F94E7-F748-4471-8828-C8465120CF1A}" srcId="{F19C1171-308B-46DD-8048-684BBD277DD2}" destId="{AFEB0345-B4BF-4D7F-A469-A59F2F5C3D2E}" srcOrd="0" destOrd="0" parTransId="{BA55B2D2-B1F1-4B4F-A116-0B000EBC1655}" sibTransId="{40F32855-9FE7-4DC1-AC8B-D4C5E04E870C}"/>
    <dgm:cxn modelId="{E4339F31-7C2E-460F-A44E-C7DB615B7534}" type="presOf" srcId="{6CB287FD-8A14-4B74-8BA9-2CE642A6DB17}" destId="{32E10872-3E31-4A62-8DC3-CCE7734EECC3}" srcOrd="0" destOrd="0" presId="urn:microsoft.com/office/officeart/2005/8/layout/chevron2"/>
    <dgm:cxn modelId="{41242CCE-6262-4818-B83E-DA179E00C6FB}" type="presOf" srcId="{C63FCD1C-4C44-4692-AF0F-D1687C94999D}" destId="{319A5368-EAFF-46CB-B156-FAA544A68FF3}" srcOrd="0" destOrd="0" presId="urn:microsoft.com/office/officeart/2005/8/layout/chevron2"/>
    <dgm:cxn modelId="{E300D820-E509-48BB-AC24-032F54F5C7D7}" srcId="{54DA96D2-202A-400C-B9F5-4760DF13C1FD}" destId="{C13EEA12-AA2A-4106-8E74-9C0DC4A9CB4E}" srcOrd="1" destOrd="0" parTransId="{A1EAA5CE-AFE5-4CCB-948C-F45D1C0244E3}" sibTransId="{8B8A220B-8519-4E39-9CBA-074CB56E09E8}"/>
    <dgm:cxn modelId="{00514DC5-D7CC-4AD5-9E11-016DB5611CF2}" srcId="{574E18C1-2A46-439C-96A4-3C1BAFC6D766}" destId="{CABC9723-F181-4E30-BCD3-B7BD13D34637}" srcOrd="1" destOrd="0" parTransId="{257A4BE3-F86B-480B-928D-7EFF3C80F652}" sibTransId="{7C201003-00D5-487E-B560-26C1F4B90960}"/>
    <dgm:cxn modelId="{766C40F8-07B8-472C-90F0-855ACAB789C1}" type="presOf" srcId="{CABC9723-F181-4E30-BCD3-B7BD13D34637}" destId="{C831A868-09A8-4B1D-810B-6E73B496266E}" srcOrd="0" destOrd="1" presId="urn:microsoft.com/office/officeart/2005/8/layout/chevron2"/>
    <dgm:cxn modelId="{9E43202C-C556-408E-A38D-AC6761020F9F}" srcId="{C13EEA12-AA2A-4106-8E74-9C0DC4A9CB4E}" destId="{650EC978-F8CD-4D8F-87C3-0509DEA9EAFC}" srcOrd="3" destOrd="0" parTransId="{50DC2A9B-BFEA-4FE6-B15A-736D7147825F}" sibTransId="{A6B7D601-AECC-442D-B9FE-2103AF443346}"/>
    <dgm:cxn modelId="{4CA027ED-C5A1-497B-8B58-C2DE7DD21C08}" type="presOf" srcId="{35A6A265-0453-491F-B77F-9AFAC84646AE}" destId="{98431591-0EEA-409A-A0A7-65602ACF79F5}" srcOrd="0" destOrd="0" presId="urn:microsoft.com/office/officeart/2005/8/layout/chevron2"/>
    <dgm:cxn modelId="{800B8880-5B87-4E69-B8A8-BFCD575F5523}" srcId="{9063A8AE-D3B8-47D3-B9E3-83EACC470DA9}" destId="{C88D0B6E-E4E1-471B-B8F6-811A74A0B0A7}" srcOrd="0" destOrd="0" parTransId="{6A5633F0-0D60-4E04-A9FB-60E46695A192}" sibTransId="{FB1F8657-2061-4EDC-8473-58BEF144C862}"/>
    <dgm:cxn modelId="{E144D882-E33D-457C-9FFE-86E2044287A9}" srcId="{C13EEA12-AA2A-4106-8E74-9C0DC4A9CB4E}" destId="{41E6C988-54CD-417B-9561-D6DDD4A84898}" srcOrd="2" destOrd="0" parTransId="{4DD27FFC-A948-4A51-948A-1B1B48D68907}" sibTransId="{B82FBAE2-D6CE-458B-A3BB-6D9E35B7AABE}"/>
    <dgm:cxn modelId="{C523F6D7-A70D-4E93-AD30-354204A4B2E6}" srcId="{574E18C1-2A46-439C-96A4-3C1BAFC6D766}" destId="{7DD7166F-FD34-41B1-816E-7756DCF38AE8}" srcOrd="0" destOrd="0" parTransId="{DB736991-ED0A-41EC-9E59-3C17039EAA69}" sibTransId="{F1DB00E5-E7D0-484C-8769-699DB5212919}"/>
    <dgm:cxn modelId="{E17A7ACF-CC07-45F1-AFD2-A0C4A1BA8098}" srcId="{F19C1171-308B-46DD-8048-684BBD277DD2}" destId="{FD2C56F3-88A3-4CA0-8D6D-564325C311BF}" srcOrd="1" destOrd="0" parTransId="{ED6C80AF-1446-43E4-BDCC-799A782284AE}" sibTransId="{64D9B5D0-98C6-4679-AB12-2D035B4E2CD6}"/>
    <dgm:cxn modelId="{DD44776D-DD5E-4F52-B52B-94357EA9BA1A}" type="presOf" srcId="{AFEB0345-B4BF-4D7F-A469-A59F2F5C3D2E}" destId="{A8746BCF-D43A-4023-B8B6-61C7AA940863}" srcOrd="0" destOrd="0" presId="urn:microsoft.com/office/officeart/2005/8/layout/chevron2"/>
    <dgm:cxn modelId="{5B00632E-D4E1-4557-BBCA-FB85E399CA64}" type="presOf" srcId="{9063A8AE-D3B8-47D3-B9E3-83EACC470DA9}" destId="{7B7FC180-2C0D-4643-BF59-911BF2984BC3}" srcOrd="0" destOrd="0" presId="urn:microsoft.com/office/officeart/2005/8/layout/chevron2"/>
    <dgm:cxn modelId="{AEF287A8-EA34-4F4D-ACAA-C104C7304A64}" type="presOf" srcId="{F19C1171-308B-46DD-8048-684BBD277DD2}" destId="{945E46EF-BBA2-49DF-A083-6FC69C29101A}" srcOrd="0" destOrd="0" presId="urn:microsoft.com/office/officeart/2005/8/layout/chevron2"/>
    <dgm:cxn modelId="{ABCB6727-BDF1-4D30-8CA5-4604271D945D}" type="presOf" srcId="{650EC978-F8CD-4D8F-87C3-0509DEA9EAFC}" destId="{7B656770-CF13-4F0E-8AB8-D473E7C5E0C0}" srcOrd="0" destOrd="3" presId="urn:microsoft.com/office/officeart/2005/8/layout/chevron2"/>
    <dgm:cxn modelId="{9E236E42-CB3D-4936-AAA8-7AD4F0E4B144}" srcId="{204F5259-967F-40F4-B0F2-F4E6CFECF320}" destId="{35A6A265-0453-491F-B77F-9AFAC84646AE}" srcOrd="0" destOrd="0" parTransId="{8B6CC5E6-91A8-45A9-951C-1F9294B54FAE}" sibTransId="{68B98154-C669-4870-9A59-DA3A7811D565}"/>
    <dgm:cxn modelId="{1D5190D6-4C4A-418F-8763-76870A0668CD}" type="presOf" srcId="{045BEF4B-EC27-4980-9B22-05085992FD02}" destId="{7B656770-CF13-4F0E-8AB8-D473E7C5E0C0}" srcOrd="0" destOrd="0" presId="urn:microsoft.com/office/officeart/2005/8/layout/chevron2"/>
    <dgm:cxn modelId="{2047ADF1-1766-42CF-9D96-EDD3412C2F6D}" type="presOf" srcId="{204F5259-967F-40F4-B0F2-F4E6CFECF320}" destId="{CE21BCA9-B7ED-4817-AC60-3A51191514F2}" srcOrd="0" destOrd="0" presId="urn:microsoft.com/office/officeart/2005/8/layout/chevron2"/>
    <dgm:cxn modelId="{6C580B8E-F494-495A-B5AB-86EEEF83A45A}" srcId="{9063A8AE-D3B8-47D3-B9E3-83EACC470DA9}" destId="{9C5FCB7A-96BC-4FD6-9116-9B98EB5525D8}" srcOrd="2" destOrd="0" parTransId="{1AA18E49-7B86-4ADB-AC6F-B3F73105021F}" sibTransId="{57E03B7C-7090-4DC8-A62A-497A6FEA9FAF}"/>
    <dgm:cxn modelId="{755907BC-D0C5-4DF8-9333-2BC92CB70B26}" srcId="{54DA96D2-202A-400C-B9F5-4760DF13C1FD}" destId="{204F5259-967F-40F4-B0F2-F4E6CFECF320}" srcOrd="0" destOrd="0" parTransId="{1955C364-C25A-4DEF-B839-ED1C7BC71DCE}" sibTransId="{D0127173-8EFA-4265-9FD7-04108B205786}"/>
    <dgm:cxn modelId="{87DF1B30-15AF-4E5C-B12E-D9350B0F3BD6}" srcId="{54DA96D2-202A-400C-B9F5-4760DF13C1FD}" destId="{574E18C1-2A46-439C-96A4-3C1BAFC6D766}" srcOrd="4" destOrd="0" parTransId="{01EDCB51-8C6A-41D1-9A3F-7C7F6789FC4D}" sibTransId="{22D26B5D-0DC6-4909-A043-754D02B329B3}"/>
    <dgm:cxn modelId="{BFF0E69F-66C2-4339-A2C9-AB0A463D4952}" type="presOf" srcId="{54DA96D2-202A-400C-B9F5-4760DF13C1FD}" destId="{9CBBFA2B-576B-4C9E-A250-F827702743C4}" srcOrd="0" destOrd="0" presId="urn:microsoft.com/office/officeart/2005/8/layout/chevron2"/>
    <dgm:cxn modelId="{21739787-AB36-46D1-8D61-CCC3DDDBA886}" srcId="{574E18C1-2A46-439C-96A4-3C1BAFC6D766}" destId="{08AFBE00-85BA-4B29-A820-701C8AD6256B}" srcOrd="2" destOrd="0" parTransId="{185A4CFA-3B77-4D42-924F-2092FC73B73F}" sibTransId="{C5FC1734-1963-47D4-B10C-4BF013D36083}"/>
    <dgm:cxn modelId="{4283D128-CB91-44AB-93D5-012DF5E7C0EA}" type="presParOf" srcId="{9CBBFA2B-576B-4C9E-A250-F827702743C4}" destId="{778CDA92-C6CF-4347-8309-FB23DF92279F}" srcOrd="0" destOrd="0" presId="urn:microsoft.com/office/officeart/2005/8/layout/chevron2"/>
    <dgm:cxn modelId="{D8FF9B13-566C-4981-862D-4302653DB3E9}" type="presParOf" srcId="{778CDA92-C6CF-4347-8309-FB23DF92279F}" destId="{CE21BCA9-B7ED-4817-AC60-3A51191514F2}" srcOrd="0" destOrd="0" presId="urn:microsoft.com/office/officeart/2005/8/layout/chevron2"/>
    <dgm:cxn modelId="{FB8BEB3A-1CD9-4873-93E6-BA52DE0162A6}" type="presParOf" srcId="{778CDA92-C6CF-4347-8309-FB23DF92279F}" destId="{98431591-0EEA-409A-A0A7-65602ACF79F5}" srcOrd="1" destOrd="0" presId="urn:microsoft.com/office/officeart/2005/8/layout/chevron2"/>
    <dgm:cxn modelId="{8B65B3E8-BEC4-4BA9-AD6E-631C46F43245}" type="presParOf" srcId="{9CBBFA2B-576B-4C9E-A250-F827702743C4}" destId="{7E23A759-2393-4D4F-919B-A83EDC52EF3F}" srcOrd="1" destOrd="0" presId="urn:microsoft.com/office/officeart/2005/8/layout/chevron2"/>
    <dgm:cxn modelId="{8F6EEEF6-1258-422C-BB10-5CA9A115F06C}" type="presParOf" srcId="{9CBBFA2B-576B-4C9E-A250-F827702743C4}" destId="{1CFFE463-30CD-4386-BC5D-75E5EFE3E6C5}" srcOrd="2" destOrd="0" presId="urn:microsoft.com/office/officeart/2005/8/layout/chevron2"/>
    <dgm:cxn modelId="{BEF6C6C8-E943-4F5F-A693-0048B62E8818}" type="presParOf" srcId="{1CFFE463-30CD-4386-BC5D-75E5EFE3E6C5}" destId="{270C19EB-BB3F-4108-9897-CE97D4561F86}" srcOrd="0" destOrd="0" presId="urn:microsoft.com/office/officeart/2005/8/layout/chevron2"/>
    <dgm:cxn modelId="{CDC2B2E8-3D8E-428E-87DA-F9DB071CE162}" type="presParOf" srcId="{1CFFE463-30CD-4386-BC5D-75E5EFE3E6C5}" destId="{7B656770-CF13-4F0E-8AB8-D473E7C5E0C0}" srcOrd="1" destOrd="0" presId="urn:microsoft.com/office/officeart/2005/8/layout/chevron2"/>
    <dgm:cxn modelId="{A835BD8D-6056-4F43-A3AC-334AED7A77D9}" type="presParOf" srcId="{9CBBFA2B-576B-4C9E-A250-F827702743C4}" destId="{A851552E-E6FB-443D-AC11-253398C3C3A3}" srcOrd="3" destOrd="0" presId="urn:microsoft.com/office/officeart/2005/8/layout/chevron2"/>
    <dgm:cxn modelId="{16302ACC-7F41-4EA7-8D60-CF02353E0767}" type="presParOf" srcId="{9CBBFA2B-576B-4C9E-A250-F827702743C4}" destId="{2F29A160-BB63-4E79-B821-EA10B625CA41}" srcOrd="4" destOrd="0" presId="urn:microsoft.com/office/officeart/2005/8/layout/chevron2"/>
    <dgm:cxn modelId="{8F4AAD91-FBF7-49FB-A82F-BA46620A004B}" type="presParOf" srcId="{2F29A160-BB63-4E79-B821-EA10B625CA41}" destId="{32E10872-3E31-4A62-8DC3-CCE7734EECC3}" srcOrd="0" destOrd="0" presId="urn:microsoft.com/office/officeart/2005/8/layout/chevron2"/>
    <dgm:cxn modelId="{EAFE823C-4B4E-45CF-8E41-2163ACFF018F}" type="presParOf" srcId="{2F29A160-BB63-4E79-B821-EA10B625CA41}" destId="{319A5368-EAFF-46CB-B156-FAA544A68FF3}" srcOrd="1" destOrd="0" presId="urn:microsoft.com/office/officeart/2005/8/layout/chevron2"/>
    <dgm:cxn modelId="{208088C1-3586-458F-BC1C-60005B6EED26}" type="presParOf" srcId="{9CBBFA2B-576B-4C9E-A250-F827702743C4}" destId="{0AB037A0-7A64-4F87-9312-AF872081FFD2}" srcOrd="5" destOrd="0" presId="urn:microsoft.com/office/officeart/2005/8/layout/chevron2"/>
    <dgm:cxn modelId="{C031421A-0BAB-448A-BA2C-486DE1778C75}" type="presParOf" srcId="{9CBBFA2B-576B-4C9E-A250-F827702743C4}" destId="{10E25B5D-CA4C-4B15-A739-387426FE4594}" srcOrd="6" destOrd="0" presId="urn:microsoft.com/office/officeart/2005/8/layout/chevron2"/>
    <dgm:cxn modelId="{B6F63C0E-1F43-4251-9435-8DAA58EC1833}" type="presParOf" srcId="{10E25B5D-CA4C-4B15-A739-387426FE4594}" destId="{7B7FC180-2C0D-4643-BF59-911BF2984BC3}" srcOrd="0" destOrd="0" presId="urn:microsoft.com/office/officeart/2005/8/layout/chevron2"/>
    <dgm:cxn modelId="{5C54A397-177E-4642-9437-FA159E3031FF}" type="presParOf" srcId="{10E25B5D-CA4C-4B15-A739-387426FE4594}" destId="{55966563-4920-4CA3-81E6-1A75FD87BEA7}" srcOrd="1" destOrd="0" presId="urn:microsoft.com/office/officeart/2005/8/layout/chevron2"/>
    <dgm:cxn modelId="{B05DAEA5-B88E-42DC-8754-A83AD69B42EE}" type="presParOf" srcId="{9CBBFA2B-576B-4C9E-A250-F827702743C4}" destId="{0F0D0330-4E02-4491-AA4C-99E7776A5281}" srcOrd="7" destOrd="0" presId="urn:microsoft.com/office/officeart/2005/8/layout/chevron2"/>
    <dgm:cxn modelId="{698DEFAD-9DC4-42B7-A68C-EF0274A8BE6C}" type="presParOf" srcId="{9CBBFA2B-576B-4C9E-A250-F827702743C4}" destId="{D443BE0D-39FC-4F62-98A6-187ABE4D2424}" srcOrd="8" destOrd="0" presId="urn:microsoft.com/office/officeart/2005/8/layout/chevron2"/>
    <dgm:cxn modelId="{C8DB9A8A-10C6-44D9-A2EF-072A6B863E4C}" type="presParOf" srcId="{D443BE0D-39FC-4F62-98A6-187ABE4D2424}" destId="{683939D0-B8E8-490E-88FF-EA9F146494A0}" srcOrd="0" destOrd="0" presId="urn:microsoft.com/office/officeart/2005/8/layout/chevron2"/>
    <dgm:cxn modelId="{FFCD03DF-EBD6-418C-BC35-6009198368AA}" type="presParOf" srcId="{D443BE0D-39FC-4F62-98A6-187ABE4D2424}" destId="{C831A868-09A8-4B1D-810B-6E73B496266E}" srcOrd="1" destOrd="0" presId="urn:microsoft.com/office/officeart/2005/8/layout/chevron2"/>
    <dgm:cxn modelId="{3E69EC43-7C3D-4BA6-B38D-64B20FC4E3D5}" type="presParOf" srcId="{9CBBFA2B-576B-4C9E-A250-F827702743C4}" destId="{2B2C320B-5F81-42E1-8FF4-63647C676E16}" srcOrd="9" destOrd="0" presId="urn:microsoft.com/office/officeart/2005/8/layout/chevron2"/>
    <dgm:cxn modelId="{80756431-283A-43E7-9B38-B06B46D43B03}" type="presParOf" srcId="{9CBBFA2B-576B-4C9E-A250-F827702743C4}" destId="{6D3D9272-2D0E-4A4E-A514-D3CF3576E900}" srcOrd="10" destOrd="0" presId="urn:microsoft.com/office/officeart/2005/8/layout/chevron2"/>
    <dgm:cxn modelId="{D9927760-D90B-4568-BAFD-31F3B366FD38}" type="presParOf" srcId="{6D3D9272-2D0E-4A4E-A514-D3CF3576E900}" destId="{945E46EF-BBA2-49DF-A083-6FC69C29101A}" srcOrd="0" destOrd="0" presId="urn:microsoft.com/office/officeart/2005/8/layout/chevron2"/>
    <dgm:cxn modelId="{65913AB2-D9AD-4CEA-A117-5381CF7E57EF}" type="presParOf" srcId="{6D3D9272-2D0E-4A4E-A514-D3CF3576E900}" destId="{A8746BCF-D43A-4023-B8B6-61C7AA94086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3938FE-3401-4A44-B519-FA5053DFDC4C}">
      <dsp:nvSpPr>
        <dsp:cNvPr id="0" name=""/>
        <dsp:cNvSpPr/>
      </dsp:nvSpPr>
      <dsp:spPr>
        <a:xfrm rot="5400000">
          <a:off x="-139814" y="141247"/>
          <a:ext cx="932095" cy="652466"/>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MY" sz="1100" kern="1200" dirty="0">
              <a:solidFill>
                <a:sysClr val="windowText" lastClr="000000">
                  <a:hueOff val="0"/>
                  <a:satOff val="0"/>
                  <a:lumOff val="0"/>
                  <a:alphaOff val="0"/>
                </a:sysClr>
              </a:solidFill>
              <a:latin typeface="Arial" pitchFamily="34" charset="0"/>
              <a:ea typeface="+mn-ea"/>
              <a:cs typeface="Arial" pitchFamily="34" charset="0"/>
            </a:rPr>
            <a:t>1</a:t>
          </a:r>
        </a:p>
      </dsp:txBody>
      <dsp:txXfrm rot="-5400000">
        <a:off x="1" y="327665"/>
        <a:ext cx="652466" cy="279629"/>
      </dsp:txXfrm>
    </dsp:sp>
    <dsp:sp modelId="{6DE79A98-FD7B-48C5-9098-382DC1A3FA3A}">
      <dsp:nvSpPr>
        <dsp:cNvPr id="0" name=""/>
        <dsp:cNvSpPr/>
      </dsp:nvSpPr>
      <dsp:spPr>
        <a:xfrm rot="5400000">
          <a:off x="3795214" y="-3141732"/>
          <a:ext cx="605862" cy="6891357"/>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en-MY" sz="1100" i="1" kern="1200">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kern="1200">
              <a:solidFill>
                <a:sysClr val="windowText" lastClr="000000">
                  <a:hueOff val="0"/>
                  <a:satOff val="0"/>
                  <a:lumOff val="0"/>
                  <a:alphaOff val="0"/>
                </a:sysClr>
              </a:solidFill>
              <a:latin typeface="Arial" pitchFamily="34" charset="0"/>
              <a:ea typeface="+mn-ea"/>
              <a:cs typeface="Arial" pitchFamily="34" charset="0"/>
            </a:rPr>
            <a:t>are cut into thin slice . It were dried under sun for 10 day and finally dried in the oven for 24 hours at 50 ° C . </a:t>
          </a:r>
        </a:p>
      </dsp:txBody>
      <dsp:txXfrm rot="-5400000">
        <a:off x="652467" y="30591"/>
        <a:ext cx="6861781" cy="546710"/>
      </dsp:txXfrm>
    </dsp:sp>
    <dsp:sp modelId="{3CAA65C5-475D-44C8-A2E1-1E9265AD7A03}">
      <dsp:nvSpPr>
        <dsp:cNvPr id="0" name=""/>
        <dsp:cNvSpPr/>
      </dsp:nvSpPr>
      <dsp:spPr>
        <a:xfrm rot="5400000">
          <a:off x="-155121" y="969377"/>
          <a:ext cx="932095" cy="621853"/>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MY" sz="1100" kern="1200" dirty="0">
              <a:solidFill>
                <a:sysClr val="windowText" lastClr="000000">
                  <a:hueOff val="0"/>
                  <a:satOff val="0"/>
                  <a:lumOff val="0"/>
                  <a:alphaOff val="0"/>
                </a:sysClr>
              </a:solidFill>
              <a:latin typeface="Arial" pitchFamily="34" charset="0"/>
              <a:ea typeface="+mn-ea"/>
              <a:cs typeface="Arial" pitchFamily="34" charset="0"/>
            </a:rPr>
            <a:t>2</a:t>
          </a:r>
        </a:p>
      </dsp:txBody>
      <dsp:txXfrm rot="-5400000">
        <a:off x="1" y="1125183"/>
        <a:ext cx="621853" cy="310242"/>
      </dsp:txXfrm>
    </dsp:sp>
    <dsp:sp modelId="{0D041465-3087-4DB2-9FEF-E5CD56E85C15}">
      <dsp:nvSpPr>
        <dsp:cNvPr id="0" name=""/>
        <dsp:cNvSpPr/>
      </dsp:nvSpPr>
      <dsp:spPr>
        <a:xfrm rot="5400000">
          <a:off x="3795214" y="-2328491"/>
          <a:ext cx="605862" cy="6891357"/>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en-MY" sz="1100" kern="1200">
              <a:solidFill>
                <a:sysClr val="windowText" lastClr="000000">
                  <a:hueOff val="0"/>
                  <a:satOff val="0"/>
                  <a:lumOff val="0"/>
                  <a:alphaOff val="0"/>
                </a:sysClr>
              </a:solidFill>
              <a:latin typeface="Arial" pitchFamily="34" charset="0"/>
              <a:ea typeface="+mn-ea"/>
              <a:cs typeface="Arial" pitchFamily="34" charset="0"/>
            </a:rPr>
            <a:t>Dried </a:t>
          </a:r>
          <a:r>
            <a:rPr lang="en-MY" sz="1100" i="1" kern="1200">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kern="1200">
              <a:solidFill>
                <a:sysClr val="windowText" lastClr="000000">
                  <a:hueOff val="0"/>
                  <a:satOff val="0"/>
                  <a:lumOff val="0"/>
                  <a:alphaOff val="0"/>
                </a:sysClr>
              </a:solidFill>
              <a:latin typeface="Arial" pitchFamily="34" charset="0"/>
              <a:ea typeface="+mn-ea"/>
              <a:cs typeface="Arial" pitchFamily="34" charset="0"/>
            </a:rPr>
            <a:t>were powdered using electric grinder .</a:t>
          </a:r>
        </a:p>
      </dsp:txBody>
      <dsp:txXfrm rot="-5400000">
        <a:off x="652467" y="843832"/>
        <a:ext cx="6861781" cy="546710"/>
      </dsp:txXfrm>
    </dsp:sp>
    <dsp:sp modelId="{3B1955A0-DA76-40B2-AFB3-4847FF9ACB4E}">
      <dsp:nvSpPr>
        <dsp:cNvPr id="0" name=""/>
        <dsp:cNvSpPr/>
      </dsp:nvSpPr>
      <dsp:spPr>
        <a:xfrm rot="5400000">
          <a:off x="-139814" y="1766893"/>
          <a:ext cx="932095" cy="652466"/>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MY" sz="1100" kern="1200">
              <a:solidFill>
                <a:sysClr val="windowText" lastClr="000000">
                  <a:hueOff val="0"/>
                  <a:satOff val="0"/>
                  <a:lumOff val="0"/>
                  <a:alphaOff val="0"/>
                </a:sysClr>
              </a:solidFill>
              <a:latin typeface="Arial" pitchFamily="34" charset="0"/>
              <a:ea typeface="+mn-ea"/>
              <a:cs typeface="Arial" pitchFamily="34" charset="0"/>
            </a:rPr>
            <a:t>3</a:t>
          </a:r>
        </a:p>
      </dsp:txBody>
      <dsp:txXfrm rot="-5400000">
        <a:off x="1" y="1953311"/>
        <a:ext cx="652466" cy="279629"/>
      </dsp:txXfrm>
    </dsp:sp>
    <dsp:sp modelId="{9FE59493-C015-4192-866B-A9C91A70AA1F}">
      <dsp:nvSpPr>
        <dsp:cNvPr id="0" name=""/>
        <dsp:cNvSpPr/>
      </dsp:nvSpPr>
      <dsp:spPr>
        <a:xfrm rot="5400000">
          <a:off x="3795214" y="-1515668"/>
          <a:ext cx="605862" cy="6891357"/>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en-MY" sz="1100" kern="1200">
              <a:solidFill>
                <a:sysClr val="windowText" lastClr="000000">
                  <a:hueOff val="0"/>
                  <a:satOff val="0"/>
                  <a:lumOff val="0"/>
                  <a:alphaOff val="0"/>
                </a:sysClr>
              </a:solidFill>
              <a:latin typeface="Arial" pitchFamily="34" charset="0"/>
              <a:ea typeface="+mn-ea"/>
              <a:cs typeface="Arial" pitchFamily="34" charset="0"/>
            </a:rPr>
            <a:t>100g of </a:t>
          </a:r>
          <a:r>
            <a:rPr lang="en-MY" sz="1100" i="1" kern="1200">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kern="1200">
              <a:solidFill>
                <a:sysClr val="windowText" lastClr="000000">
                  <a:hueOff val="0"/>
                  <a:satOff val="0"/>
                  <a:lumOff val="0"/>
                  <a:alphaOff val="0"/>
                </a:sysClr>
              </a:solidFill>
              <a:latin typeface="Arial" pitchFamily="34" charset="0"/>
              <a:ea typeface="+mn-ea"/>
              <a:cs typeface="Arial" pitchFamily="34" charset="0"/>
            </a:rPr>
            <a:t>were soaked in 100 ml of distilled water in beaker for 12 hours . The Soaked Momordica charantia is the filtered by muslin cloth filter .T</a:t>
          </a:r>
        </a:p>
      </dsp:txBody>
      <dsp:txXfrm rot="-5400000">
        <a:off x="652467" y="1656655"/>
        <a:ext cx="6861781" cy="546710"/>
      </dsp:txXfrm>
    </dsp:sp>
    <dsp:sp modelId="{B5D58CCF-3B58-4DE4-BD66-F386EB3ED9BA}">
      <dsp:nvSpPr>
        <dsp:cNvPr id="0" name=""/>
        <dsp:cNvSpPr/>
      </dsp:nvSpPr>
      <dsp:spPr>
        <a:xfrm rot="5400000">
          <a:off x="-139814" y="2579716"/>
          <a:ext cx="932095" cy="652466"/>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MY" sz="1100" kern="1200">
              <a:solidFill>
                <a:sysClr val="windowText" lastClr="000000">
                  <a:hueOff val="0"/>
                  <a:satOff val="0"/>
                  <a:lumOff val="0"/>
                  <a:alphaOff val="0"/>
                </a:sysClr>
              </a:solidFill>
              <a:latin typeface="Arial" pitchFamily="34" charset="0"/>
              <a:ea typeface="+mn-ea"/>
              <a:cs typeface="Arial" pitchFamily="34" charset="0"/>
            </a:rPr>
            <a:t>4</a:t>
          </a:r>
        </a:p>
      </dsp:txBody>
      <dsp:txXfrm rot="-5400000">
        <a:off x="1" y="2766134"/>
        <a:ext cx="652466" cy="279629"/>
      </dsp:txXfrm>
    </dsp:sp>
    <dsp:sp modelId="{62E8029A-FE7F-4C42-9400-59373A28B866}">
      <dsp:nvSpPr>
        <dsp:cNvPr id="0" name=""/>
        <dsp:cNvSpPr/>
      </dsp:nvSpPr>
      <dsp:spPr>
        <a:xfrm rot="5400000">
          <a:off x="3795214" y="-702845"/>
          <a:ext cx="605862" cy="6891357"/>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en-MY" sz="1100" kern="1200">
              <a:solidFill>
                <a:sysClr val="windowText" lastClr="000000">
                  <a:hueOff val="0"/>
                  <a:satOff val="0"/>
                  <a:lumOff val="0"/>
                  <a:alphaOff val="0"/>
                </a:sysClr>
              </a:solidFill>
              <a:latin typeface="Arial" pitchFamily="34" charset="0"/>
              <a:ea typeface="+mn-ea"/>
              <a:cs typeface="Arial" pitchFamily="34" charset="0"/>
            </a:rPr>
            <a:t>The filtered </a:t>
          </a:r>
          <a:r>
            <a:rPr lang="en-MY" sz="1100" i="1" kern="1200">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kern="1200">
              <a:solidFill>
                <a:sysClr val="windowText" lastClr="000000">
                  <a:hueOff val="0"/>
                  <a:satOff val="0"/>
                  <a:lumOff val="0"/>
                  <a:alphaOff val="0"/>
                </a:sysClr>
              </a:solidFill>
              <a:latin typeface="Arial" pitchFamily="34" charset="0"/>
              <a:ea typeface="+mn-ea"/>
              <a:cs typeface="Arial" pitchFamily="34" charset="0"/>
            </a:rPr>
            <a:t>was then evaporated by water bath system at 70 °C - 80 °C .</a:t>
          </a:r>
        </a:p>
      </dsp:txBody>
      <dsp:txXfrm rot="-5400000">
        <a:off x="652467" y="2469478"/>
        <a:ext cx="6861781" cy="546710"/>
      </dsp:txXfrm>
    </dsp:sp>
    <dsp:sp modelId="{7D06BD3F-C434-43D1-8F6F-0482DAB54AC0}">
      <dsp:nvSpPr>
        <dsp:cNvPr id="0" name=""/>
        <dsp:cNvSpPr/>
      </dsp:nvSpPr>
      <dsp:spPr>
        <a:xfrm rot="5400000">
          <a:off x="-139814" y="3392539"/>
          <a:ext cx="932095" cy="652466"/>
        </a:xfrm>
        <a:prstGeom prst="chevron">
          <a:avLst/>
        </a:prstGeom>
        <a:gradFill rotWithShape="1">
          <a:gsLst>
            <a:gs pos="0">
              <a:schemeClr val="accent2">
                <a:tint val="15000"/>
                <a:satMod val="250000"/>
              </a:schemeClr>
            </a:gs>
            <a:gs pos="49000">
              <a:schemeClr val="accent2">
                <a:tint val="50000"/>
                <a:satMod val="200000"/>
              </a:schemeClr>
            </a:gs>
            <a:gs pos="49100">
              <a:schemeClr val="accent2">
                <a:tint val="64000"/>
                <a:satMod val="160000"/>
              </a:schemeClr>
            </a:gs>
            <a:gs pos="92000">
              <a:schemeClr val="accent2">
                <a:tint val="50000"/>
                <a:satMod val="200000"/>
              </a:schemeClr>
            </a:gs>
            <a:gs pos="100000">
              <a:schemeClr val="accent2">
                <a:tint val="43000"/>
                <a:satMod val="190000"/>
              </a:schemeClr>
            </a:gs>
          </a:gsLst>
          <a:lin ang="5400000" scaled="1"/>
        </a:gradFill>
        <a:ln w="11430" cap="flat" cmpd="sng" algn="ctr">
          <a:solidFill>
            <a:schemeClr val="accent2"/>
          </a:solidFill>
          <a:prstDash val="solid"/>
        </a:ln>
        <a:effectLst>
          <a:outerShdw blurRad="50800" dist="25000" dir="5400000" rotWithShape="0">
            <a:schemeClr val="accent2">
              <a:shade val="30000"/>
              <a:satMod val="150000"/>
              <a:alpha val="38000"/>
            </a:scheme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MY" sz="1100" kern="1200">
              <a:solidFill>
                <a:sysClr val="windowText" lastClr="000000">
                  <a:hueOff val="0"/>
                  <a:satOff val="0"/>
                  <a:lumOff val="0"/>
                  <a:alphaOff val="0"/>
                </a:sysClr>
              </a:solidFill>
              <a:latin typeface="Arial" pitchFamily="34" charset="0"/>
              <a:ea typeface="+mn-ea"/>
              <a:cs typeface="Arial" pitchFamily="34" charset="0"/>
            </a:rPr>
            <a:t>5</a:t>
          </a:r>
        </a:p>
      </dsp:txBody>
      <dsp:txXfrm rot="-5400000">
        <a:off x="1" y="3578957"/>
        <a:ext cx="652466" cy="279629"/>
      </dsp:txXfrm>
    </dsp:sp>
    <dsp:sp modelId="{9B465BDB-5BF9-42E2-9A0D-E0400C76875B}">
      <dsp:nvSpPr>
        <dsp:cNvPr id="0" name=""/>
        <dsp:cNvSpPr/>
      </dsp:nvSpPr>
      <dsp:spPr>
        <a:xfrm rot="5400000">
          <a:off x="3795214" y="109977"/>
          <a:ext cx="605862" cy="6891357"/>
        </a:xfrm>
        <a:prstGeom prst="round2SameRect">
          <a:avLst/>
        </a:prstGeom>
        <a:solidFill>
          <a:schemeClr val="lt1"/>
        </a:solidFill>
        <a:ln w="40000" cap="flat" cmpd="sng" algn="ctr">
          <a:solidFill>
            <a:schemeClr val="accent2"/>
          </a:solidFill>
          <a:prstDash val="solid"/>
        </a:ln>
        <a:effectLst/>
      </dsp:spPr>
      <dsp:style>
        <a:lnRef idx="2">
          <a:schemeClr val="accent2"/>
        </a:lnRef>
        <a:fillRef idx="1">
          <a:schemeClr val="lt1"/>
        </a:fillRef>
        <a:effectRef idx="0">
          <a:schemeClr val="accent2"/>
        </a:effectRef>
        <a:fontRef idx="minor">
          <a:schemeClr val="dk1"/>
        </a:fontRef>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en-MY" sz="1100" i="1" kern="1200">
              <a:solidFill>
                <a:sysClr val="windowText" lastClr="000000">
                  <a:hueOff val="0"/>
                  <a:satOff val="0"/>
                  <a:lumOff val="0"/>
                  <a:alphaOff val="0"/>
                </a:sysClr>
              </a:solidFill>
              <a:latin typeface="Arial" pitchFamily="34" charset="0"/>
              <a:ea typeface="+mn-ea"/>
              <a:cs typeface="Arial" pitchFamily="34" charset="0"/>
            </a:rPr>
            <a:t>Momordica charantia </a:t>
          </a:r>
          <a:r>
            <a:rPr lang="en-MY" sz="1100" kern="1200">
              <a:solidFill>
                <a:sysClr val="windowText" lastClr="000000">
                  <a:hueOff val="0"/>
                  <a:satOff val="0"/>
                  <a:lumOff val="0"/>
                  <a:alphaOff val="0"/>
                </a:sysClr>
              </a:solidFill>
              <a:latin typeface="Arial" pitchFamily="34" charset="0"/>
              <a:ea typeface="+mn-ea"/>
              <a:cs typeface="Arial" pitchFamily="34" charset="0"/>
            </a:rPr>
            <a:t>solution prepared in different concentration .</a:t>
          </a:r>
        </a:p>
        <a:p>
          <a:pPr marL="57150" lvl="1" indent="-57150" algn="l" defTabSz="488950">
            <a:lnSpc>
              <a:spcPct val="90000"/>
            </a:lnSpc>
            <a:spcBef>
              <a:spcPct val="0"/>
            </a:spcBef>
            <a:spcAft>
              <a:spcPct val="15000"/>
            </a:spcAft>
            <a:buChar char="•"/>
          </a:pPr>
          <a:endParaRPr lang="en-MY" sz="1100" kern="1200" dirty="0">
            <a:solidFill>
              <a:sysClr val="windowText" lastClr="000000">
                <a:hueOff val="0"/>
                <a:satOff val="0"/>
                <a:lumOff val="0"/>
                <a:alphaOff val="0"/>
              </a:sysClr>
            </a:solidFill>
            <a:latin typeface="Arial" pitchFamily="34" charset="0"/>
            <a:ea typeface="+mn-ea"/>
            <a:cs typeface="Arial" pitchFamily="34" charset="0"/>
          </a:endParaRPr>
        </a:p>
      </dsp:txBody>
      <dsp:txXfrm rot="-5400000">
        <a:off x="652467" y="3282300"/>
        <a:ext cx="6861781" cy="5467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21BCA9-B7ED-4817-AC60-3A51191514F2}">
      <dsp:nvSpPr>
        <dsp:cNvPr id="0" name=""/>
        <dsp:cNvSpPr/>
      </dsp:nvSpPr>
      <dsp:spPr>
        <a:xfrm rot="5400000">
          <a:off x="-133251" y="138430"/>
          <a:ext cx="888343" cy="621840"/>
        </a:xfrm>
        <a:prstGeom prst="chevron">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1</a:t>
          </a:r>
          <a:endParaRPr lang="en-MY" sz="1800" kern="1200" dirty="0"/>
        </a:p>
      </dsp:txBody>
      <dsp:txXfrm rot="-5400000">
        <a:off x="1" y="316098"/>
        <a:ext cx="621840" cy="266503"/>
      </dsp:txXfrm>
    </dsp:sp>
    <dsp:sp modelId="{98431591-0EEA-409A-A0A7-65602ACF79F5}">
      <dsp:nvSpPr>
        <dsp:cNvPr id="0" name=""/>
        <dsp:cNvSpPr/>
      </dsp:nvSpPr>
      <dsp:spPr>
        <a:xfrm rot="5400000">
          <a:off x="3791901" y="-3234553"/>
          <a:ext cx="577423" cy="7093463"/>
        </a:xfrm>
        <a:prstGeom prst="round2SameRect">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MY" sz="1600" kern="1200" dirty="0"/>
            <a:t>In this experiment , 20 rats were used and divided into 4 groups with 5 rats in each group .</a:t>
          </a:r>
        </a:p>
      </dsp:txBody>
      <dsp:txXfrm rot="-5400000">
        <a:off x="533882" y="51653"/>
        <a:ext cx="7065276" cy="521049"/>
      </dsp:txXfrm>
    </dsp:sp>
    <dsp:sp modelId="{270C19EB-BB3F-4108-9897-CE97D4561F86}">
      <dsp:nvSpPr>
        <dsp:cNvPr id="0" name=""/>
        <dsp:cNvSpPr/>
      </dsp:nvSpPr>
      <dsp:spPr>
        <a:xfrm rot="5400000">
          <a:off x="-133251" y="928654"/>
          <a:ext cx="888343" cy="621840"/>
        </a:xfrm>
        <a:prstGeom prst="chevron">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2</a:t>
          </a:r>
          <a:endParaRPr lang="en-MY" sz="1800" kern="1200" dirty="0"/>
        </a:p>
      </dsp:txBody>
      <dsp:txXfrm rot="-5400000">
        <a:off x="1" y="1106322"/>
        <a:ext cx="621840" cy="266503"/>
      </dsp:txXfrm>
    </dsp:sp>
    <dsp:sp modelId="{7B656770-CF13-4F0E-8AB8-D473E7C5E0C0}">
      <dsp:nvSpPr>
        <dsp:cNvPr id="0" name=""/>
        <dsp:cNvSpPr/>
      </dsp:nvSpPr>
      <dsp:spPr>
        <a:xfrm rot="5400000">
          <a:off x="3848649" y="-2536100"/>
          <a:ext cx="577423" cy="7093463"/>
        </a:xfrm>
        <a:prstGeom prst="round2SameRect">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endParaRPr lang="en-MY" sz="1800" kern="1200" dirty="0"/>
        </a:p>
        <a:p>
          <a:pPr marL="171450" lvl="1" indent="-171450" algn="l" defTabSz="711200">
            <a:lnSpc>
              <a:spcPct val="90000"/>
            </a:lnSpc>
            <a:spcBef>
              <a:spcPct val="0"/>
            </a:spcBef>
            <a:spcAft>
              <a:spcPct val="15000"/>
            </a:spcAft>
            <a:buChar char="•"/>
          </a:pPr>
          <a:r>
            <a:rPr lang="en-MY" sz="1600" kern="1200" dirty="0"/>
            <a:t>Group A act as control </a:t>
          </a:r>
          <a:r>
            <a:rPr lang="en-MY" sz="1800" kern="1200" dirty="0"/>
            <a:t>.</a:t>
          </a:r>
        </a:p>
        <a:p>
          <a:pPr marL="57150" lvl="1" indent="-57150" algn="l" defTabSz="355600">
            <a:lnSpc>
              <a:spcPct val="90000"/>
            </a:lnSpc>
            <a:spcBef>
              <a:spcPct val="0"/>
            </a:spcBef>
            <a:spcAft>
              <a:spcPct val="15000"/>
            </a:spcAft>
            <a:buChar char="•"/>
          </a:pPr>
          <a:endParaRPr lang="en-MY" sz="800" kern="1200" dirty="0"/>
        </a:p>
        <a:p>
          <a:pPr marL="57150" lvl="1" indent="-57150" algn="l" defTabSz="355600">
            <a:lnSpc>
              <a:spcPct val="90000"/>
            </a:lnSpc>
            <a:spcBef>
              <a:spcPct val="0"/>
            </a:spcBef>
            <a:spcAft>
              <a:spcPct val="15000"/>
            </a:spcAft>
            <a:buChar char="•"/>
          </a:pPr>
          <a:endParaRPr lang="en-MY" sz="800" kern="1200"/>
        </a:p>
      </dsp:txBody>
      <dsp:txXfrm rot="-5400000">
        <a:off x="590630" y="750106"/>
        <a:ext cx="7065276" cy="521049"/>
      </dsp:txXfrm>
    </dsp:sp>
    <dsp:sp modelId="{32E10872-3E31-4A62-8DC3-CCE7734EECC3}">
      <dsp:nvSpPr>
        <dsp:cNvPr id="0" name=""/>
        <dsp:cNvSpPr/>
      </dsp:nvSpPr>
      <dsp:spPr>
        <a:xfrm rot="5400000">
          <a:off x="-133251" y="1718877"/>
          <a:ext cx="888343" cy="621840"/>
        </a:xfrm>
        <a:prstGeom prst="chevron">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3</a:t>
          </a:r>
          <a:endParaRPr lang="en-MY" sz="1800" kern="1200" dirty="0"/>
        </a:p>
      </dsp:txBody>
      <dsp:txXfrm rot="-5400000">
        <a:off x="1" y="1896545"/>
        <a:ext cx="621840" cy="266503"/>
      </dsp:txXfrm>
    </dsp:sp>
    <dsp:sp modelId="{319A5368-EAFF-46CB-B156-FAA544A68FF3}">
      <dsp:nvSpPr>
        <dsp:cNvPr id="0" name=""/>
        <dsp:cNvSpPr/>
      </dsp:nvSpPr>
      <dsp:spPr>
        <a:xfrm rot="5400000">
          <a:off x="3897728" y="-1672394"/>
          <a:ext cx="541686" cy="7093463"/>
        </a:xfrm>
        <a:prstGeom prst="round2SameRect">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r>
            <a:rPr lang="en-MY" sz="1600" kern="1200" dirty="0"/>
            <a:t>Group B was fed with 500 mg/kg </a:t>
          </a:r>
          <a:r>
            <a:rPr lang="en-MY" sz="1600" i="1" kern="1200" dirty="0" err="1"/>
            <a:t>Momordica</a:t>
          </a:r>
          <a:r>
            <a:rPr lang="en-MY" sz="1600" i="1" kern="1200" dirty="0"/>
            <a:t> </a:t>
          </a:r>
          <a:r>
            <a:rPr lang="en-MY" sz="1600" i="1" kern="1200" dirty="0" err="1"/>
            <a:t>charantia</a:t>
          </a:r>
          <a:r>
            <a:rPr lang="en-MY" sz="1600" i="1" kern="1200" dirty="0"/>
            <a:t> </a:t>
          </a:r>
          <a:r>
            <a:rPr lang="en-MY" sz="1600" kern="1200" dirty="0"/>
            <a:t>aqueous extract for 14 days consecutively .</a:t>
          </a:r>
        </a:p>
      </dsp:txBody>
      <dsp:txXfrm rot="-5400000">
        <a:off x="621840" y="1629937"/>
        <a:ext cx="7067020" cy="488800"/>
      </dsp:txXfrm>
    </dsp:sp>
    <dsp:sp modelId="{7B7FC180-2C0D-4643-BF59-911BF2984BC3}">
      <dsp:nvSpPr>
        <dsp:cNvPr id="0" name=""/>
        <dsp:cNvSpPr/>
      </dsp:nvSpPr>
      <dsp:spPr>
        <a:xfrm rot="5400000">
          <a:off x="-133251" y="2509100"/>
          <a:ext cx="888343" cy="621840"/>
        </a:xfrm>
        <a:prstGeom prst="chevron">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4</a:t>
          </a:r>
          <a:endParaRPr lang="en-MY" sz="1800" kern="1200" dirty="0"/>
        </a:p>
      </dsp:txBody>
      <dsp:txXfrm rot="-5400000">
        <a:off x="1" y="2686768"/>
        <a:ext cx="621840" cy="266503"/>
      </dsp:txXfrm>
    </dsp:sp>
    <dsp:sp modelId="{55966563-4920-4CA3-81E6-1A75FD87BEA7}">
      <dsp:nvSpPr>
        <dsp:cNvPr id="0" name=""/>
        <dsp:cNvSpPr/>
      </dsp:nvSpPr>
      <dsp:spPr>
        <a:xfrm rot="5400000">
          <a:off x="3879860" y="-882171"/>
          <a:ext cx="577423" cy="7093463"/>
        </a:xfrm>
        <a:prstGeom prst="round2SameRect">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endParaRPr lang="en-MY" sz="1600" kern="1200" dirty="0"/>
        </a:p>
        <a:p>
          <a:pPr marL="171450" lvl="1" indent="-171450" algn="l" defTabSz="711200">
            <a:lnSpc>
              <a:spcPct val="90000"/>
            </a:lnSpc>
            <a:spcBef>
              <a:spcPct val="0"/>
            </a:spcBef>
            <a:spcAft>
              <a:spcPct val="15000"/>
            </a:spcAft>
            <a:buChar char="•"/>
          </a:pPr>
          <a:r>
            <a:rPr lang="en-MY" sz="1600" kern="1200" dirty="0"/>
            <a:t>Group C was fed with 600 mg/kg  </a:t>
          </a:r>
          <a:r>
            <a:rPr lang="en-MY" sz="1600" i="1" kern="1200" dirty="0" err="1"/>
            <a:t>Momordica</a:t>
          </a:r>
          <a:r>
            <a:rPr lang="en-MY" sz="1600" i="1" kern="1200" dirty="0"/>
            <a:t> </a:t>
          </a:r>
          <a:r>
            <a:rPr lang="en-MY" sz="1600" i="1" kern="1200" dirty="0" err="1"/>
            <a:t>charantia</a:t>
          </a:r>
          <a:r>
            <a:rPr lang="en-MY" sz="1600" i="1" kern="1200" dirty="0"/>
            <a:t> </a:t>
          </a:r>
          <a:r>
            <a:rPr lang="en-MY" sz="1600" kern="1200" dirty="0"/>
            <a:t>aqueous extract for 14 days consecutively .</a:t>
          </a:r>
        </a:p>
        <a:p>
          <a:pPr marL="114300" lvl="1" indent="-114300" algn="l" defTabSz="533400">
            <a:lnSpc>
              <a:spcPct val="90000"/>
            </a:lnSpc>
            <a:spcBef>
              <a:spcPct val="0"/>
            </a:spcBef>
            <a:spcAft>
              <a:spcPct val="15000"/>
            </a:spcAft>
            <a:buChar char="•"/>
          </a:pPr>
          <a:endParaRPr lang="en-MY" sz="1200" kern="1200" dirty="0"/>
        </a:p>
      </dsp:txBody>
      <dsp:txXfrm rot="-5400000">
        <a:off x="621841" y="2404035"/>
        <a:ext cx="7065276" cy="521049"/>
      </dsp:txXfrm>
    </dsp:sp>
    <dsp:sp modelId="{683939D0-B8E8-490E-88FF-EA9F146494A0}">
      <dsp:nvSpPr>
        <dsp:cNvPr id="0" name=""/>
        <dsp:cNvSpPr/>
      </dsp:nvSpPr>
      <dsp:spPr>
        <a:xfrm rot="5400000">
          <a:off x="-133251" y="3299323"/>
          <a:ext cx="888343" cy="621840"/>
        </a:xfrm>
        <a:prstGeom prst="chevron">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5</a:t>
          </a:r>
          <a:endParaRPr lang="en-MY" sz="1800" kern="1200" dirty="0"/>
        </a:p>
      </dsp:txBody>
      <dsp:txXfrm rot="-5400000">
        <a:off x="1" y="3476991"/>
        <a:ext cx="621840" cy="266503"/>
      </dsp:txXfrm>
    </dsp:sp>
    <dsp:sp modelId="{C831A868-09A8-4B1D-810B-6E73B496266E}">
      <dsp:nvSpPr>
        <dsp:cNvPr id="0" name=""/>
        <dsp:cNvSpPr/>
      </dsp:nvSpPr>
      <dsp:spPr>
        <a:xfrm rot="5400000">
          <a:off x="3879860" y="-91948"/>
          <a:ext cx="577423" cy="7093463"/>
        </a:xfrm>
        <a:prstGeom prst="round2SameRect">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endParaRPr lang="en-MY" sz="1600" kern="1200" dirty="0"/>
        </a:p>
        <a:p>
          <a:pPr marL="171450" lvl="1" indent="-171450" algn="l" defTabSz="711200">
            <a:lnSpc>
              <a:spcPct val="90000"/>
            </a:lnSpc>
            <a:spcBef>
              <a:spcPct val="0"/>
            </a:spcBef>
            <a:spcAft>
              <a:spcPct val="15000"/>
            </a:spcAft>
            <a:buChar char="•"/>
          </a:pPr>
          <a:r>
            <a:rPr lang="en-MY" sz="1600" kern="1200" dirty="0"/>
            <a:t>Group D was fed with 700 mg/kg </a:t>
          </a:r>
          <a:r>
            <a:rPr lang="en-MY" sz="1600" i="1" kern="1200" dirty="0" err="1"/>
            <a:t>Momordica</a:t>
          </a:r>
          <a:r>
            <a:rPr lang="en-MY" sz="1600" i="1" kern="1200" dirty="0"/>
            <a:t> </a:t>
          </a:r>
          <a:r>
            <a:rPr lang="en-MY" sz="1600" i="1" kern="1200" dirty="0" err="1"/>
            <a:t>charantia</a:t>
          </a:r>
          <a:r>
            <a:rPr lang="en-MY" sz="1600" i="1" kern="1200" dirty="0"/>
            <a:t> </a:t>
          </a:r>
          <a:r>
            <a:rPr lang="en-MY" sz="1600" kern="1200" dirty="0"/>
            <a:t>aqueous extract for 14 days consecutively .</a:t>
          </a:r>
        </a:p>
        <a:p>
          <a:pPr marL="114300" lvl="1" indent="-114300" algn="l" defTabSz="533400">
            <a:lnSpc>
              <a:spcPct val="90000"/>
            </a:lnSpc>
            <a:spcBef>
              <a:spcPct val="0"/>
            </a:spcBef>
            <a:spcAft>
              <a:spcPct val="15000"/>
            </a:spcAft>
            <a:buChar char="•"/>
          </a:pPr>
          <a:endParaRPr lang="en-MY" sz="1200" kern="1200" dirty="0"/>
        </a:p>
      </dsp:txBody>
      <dsp:txXfrm rot="-5400000">
        <a:off x="621841" y="3194258"/>
        <a:ext cx="7065276" cy="521049"/>
      </dsp:txXfrm>
    </dsp:sp>
    <dsp:sp modelId="{945E46EF-BBA2-49DF-A083-6FC69C29101A}">
      <dsp:nvSpPr>
        <dsp:cNvPr id="0" name=""/>
        <dsp:cNvSpPr/>
      </dsp:nvSpPr>
      <dsp:spPr>
        <a:xfrm rot="5400000">
          <a:off x="-133251" y="4089546"/>
          <a:ext cx="888343" cy="621840"/>
        </a:xfrm>
        <a:prstGeom prst="chevron">
          <a:avLst/>
        </a:prstGeom>
        <a:solidFill>
          <a:schemeClr val="accent1">
            <a:hueOff val="0"/>
            <a:satOff val="0"/>
            <a:lumOff val="0"/>
            <a:alphaOff val="0"/>
          </a:schemeClr>
        </a:solidFill>
        <a:ln w="40000" cap="flat" cmpd="sng" algn="ctr">
          <a:solidFill>
            <a:schemeClr val="accent1">
              <a:hueOff val="0"/>
              <a:satOff val="0"/>
              <a:lumOff val="0"/>
              <a:alphaOff val="0"/>
            </a:schemeClr>
          </a:solidFill>
          <a:prstDash val="solid"/>
        </a:ln>
        <a:effectLst>
          <a:outerShdw blurRad="50800" dist="25000" dir="5400000" rotWithShape="0">
            <a:schemeClr val="accent1">
              <a:hueOff val="0"/>
              <a:satOff val="0"/>
              <a:lumOff val="0"/>
              <a:alphaOff val="0"/>
              <a:shade val="30000"/>
              <a:satMod val="150000"/>
              <a:alpha val="38000"/>
            </a:scheme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en-US" sz="1800" kern="1200" dirty="0"/>
            <a:t>6</a:t>
          </a:r>
          <a:endParaRPr lang="en-MY" sz="1800" kern="1200" dirty="0"/>
        </a:p>
      </dsp:txBody>
      <dsp:txXfrm rot="-5400000">
        <a:off x="1" y="4267214"/>
        <a:ext cx="621840" cy="266503"/>
      </dsp:txXfrm>
    </dsp:sp>
    <dsp:sp modelId="{A8746BCF-D43A-4023-B8B6-61C7AA940863}">
      <dsp:nvSpPr>
        <dsp:cNvPr id="0" name=""/>
        <dsp:cNvSpPr/>
      </dsp:nvSpPr>
      <dsp:spPr>
        <a:xfrm rot="5400000">
          <a:off x="3879860" y="698274"/>
          <a:ext cx="577423" cy="7093463"/>
        </a:xfrm>
        <a:prstGeom prst="round2SameRect">
          <a:avLst/>
        </a:prstGeom>
        <a:solidFill>
          <a:schemeClr val="lt1">
            <a:alpha val="90000"/>
            <a:hueOff val="0"/>
            <a:satOff val="0"/>
            <a:lumOff val="0"/>
            <a:alphaOff val="0"/>
          </a:schemeClr>
        </a:solidFill>
        <a:ln w="400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3792" tIns="10160" rIns="10160" bIns="10160" numCol="1" spcCol="1270" anchor="ctr" anchorCtr="0">
          <a:noAutofit/>
        </a:bodyPr>
        <a:lstStyle/>
        <a:p>
          <a:pPr marL="171450" lvl="1" indent="-171450" algn="l" defTabSz="711200">
            <a:lnSpc>
              <a:spcPct val="90000"/>
            </a:lnSpc>
            <a:spcBef>
              <a:spcPct val="0"/>
            </a:spcBef>
            <a:spcAft>
              <a:spcPct val="15000"/>
            </a:spcAft>
            <a:buChar char="•"/>
          </a:pPr>
          <a:endParaRPr lang="en-MY" sz="1600" kern="1200" dirty="0"/>
        </a:p>
        <a:p>
          <a:pPr marL="171450" lvl="1" indent="-171450" algn="l" defTabSz="711200">
            <a:lnSpc>
              <a:spcPct val="90000"/>
            </a:lnSpc>
            <a:spcBef>
              <a:spcPct val="0"/>
            </a:spcBef>
            <a:spcAft>
              <a:spcPct val="15000"/>
            </a:spcAft>
            <a:buChar char="•"/>
          </a:pPr>
          <a:r>
            <a:rPr lang="en-MY" sz="1600" kern="1200" dirty="0"/>
            <a:t>On the 15th day , the blood was withdrawn and ALT , AST , Total Protein test was done . Data was analyzed  using SPSS and </a:t>
          </a:r>
          <a:r>
            <a:rPr lang="en-MY" sz="1600" kern="1200" dirty="0" err="1"/>
            <a:t>anova</a:t>
          </a:r>
          <a:r>
            <a:rPr lang="en-MY" sz="1600" kern="1200" dirty="0"/>
            <a:t> test .</a:t>
          </a:r>
        </a:p>
        <a:p>
          <a:pPr marL="114300" lvl="1" indent="-114300" algn="l" defTabSz="533400">
            <a:lnSpc>
              <a:spcPct val="90000"/>
            </a:lnSpc>
            <a:spcBef>
              <a:spcPct val="0"/>
            </a:spcBef>
            <a:spcAft>
              <a:spcPct val="15000"/>
            </a:spcAft>
            <a:buChar char="•"/>
          </a:pPr>
          <a:endParaRPr lang="en-MY" sz="1200" kern="1200"/>
        </a:p>
      </dsp:txBody>
      <dsp:txXfrm rot="-5400000">
        <a:off x="621841" y="3984481"/>
        <a:ext cx="7065276" cy="52104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a:t>Click to edit Master title style</a:t>
            </a:r>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E32D6A88-0444-4268-BAD9-7804BBC67968}" type="datetimeFigureOut">
              <a:rPr lang="en-US" smtClean="0"/>
              <a:pPr/>
              <a:t>10/10/2016</a:t>
            </a:fld>
            <a:endParaRPr lang="en-MY"/>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MY"/>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DEABFEC-503C-47EB-A22C-209AFDE68EF1}" type="slidenum">
              <a:rPr lang="en-MY" smtClean="0"/>
              <a:pPr/>
              <a:t>‹#›</a:t>
            </a:fld>
            <a:endParaRPr lang="en-MY"/>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32D6A88-0444-4268-BAD9-7804BBC67968}" type="datetimeFigureOut">
              <a:rPr lang="en-US" smtClean="0"/>
              <a:pPr/>
              <a:t>10/10/2016</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0DEABFEC-503C-47EB-A22C-209AFDE68EF1}" type="slidenum">
              <a:rPr lang="en-MY" smtClean="0"/>
              <a:pPr/>
              <a:t>‹#›</a:t>
            </a:fld>
            <a:endParaRPr lang="en-M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a:t>Click to edit Master title style</a:t>
            </a:r>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E32D6A88-0444-4268-BAD9-7804BBC67968}" type="datetimeFigureOut">
              <a:rPr lang="en-US" smtClean="0"/>
              <a:pPr/>
              <a:t>10/10/2016</a:t>
            </a:fld>
            <a:endParaRPr lang="en-MY"/>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MY"/>
          </a:p>
        </p:txBody>
      </p:sp>
      <p:sp>
        <p:nvSpPr>
          <p:cNvPr id="6" name="Slide Number Placeholder 5"/>
          <p:cNvSpPr>
            <a:spLocks noGrp="1"/>
          </p:cNvSpPr>
          <p:nvPr>
            <p:ph type="sldNum" sz="quarter" idx="12"/>
          </p:nvPr>
        </p:nvSpPr>
        <p:spPr>
          <a:xfrm>
            <a:off x="6733952" y="6555112"/>
            <a:ext cx="588336" cy="228600"/>
          </a:xfrm>
        </p:spPr>
        <p:txBody>
          <a:bodyPr/>
          <a:lstStyle/>
          <a:p>
            <a:fld id="{0DEABFEC-503C-47EB-A22C-209AFDE68EF1}" type="slidenum">
              <a:rPr lang="en-MY" smtClean="0"/>
              <a:pPr/>
              <a:t>‹#›</a:t>
            </a:fld>
            <a:endParaRPr lang="en-MY"/>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32D6A88-0444-4268-BAD9-7804BBC67968}" type="datetimeFigureOut">
              <a:rPr lang="en-US" smtClean="0"/>
              <a:pPr/>
              <a:t>10/10/2016</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0DEABFEC-503C-47EB-A22C-209AFDE68EF1}" type="slidenum">
              <a:rPr lang="en-MY" smtClean="0"/>
              <a:pPr/>
              <a:t>‹#›</a:t>
            </a:fld>
            <a:endParaRPr lang="en-M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a:t>Click to edit Master title style</a:t>
            </a:r>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E32D6A88-0444-4268-BAD9-7804BBC67968}" type="datetimeFigureOut">
              <a:rPr lang="en-US" smtClean="0"/>
              <a:pPr/>
              <a:t>10/10/2016</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0DEABFEC-503C-47EB-A22C-209AFDE68EF1}" type="slidenum">
              <a:rPr lang="en-MY" smtClean="0"/>
              <a:pPr/>
              <a:t>‹#›</a:t>
            </a:fld>
            <a:endParaRPr lang="en-M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32D6A88-0444-4268-BAD9-7804BBC67968}" type="datetimeFigureOut">
              <a:rPr lang="en-US" smtClean="0"/>
              <a:pPr/>
              <a:t>10/10/2016</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0DEABFEC-503C-47EB-A22C-209AFDE68EF1}" type="slidenum">
              <a:rPr lang="en-MY" smtClean="0"/>
              <a:pPr/>
              <a:t>‹#›</a:t>
            </a:fld>
            <a:endParaRPr lang="en-M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E32D6A88-0444-4268-BAD9-7804BBC67968}" type="datetimeFigureOut">
              <a:rPr lang="en-US" smtClean="0"/>
              <a:pPr/>
              <a:t>10/10/2016</a:t>
            </a:fld>
            <a:endParaRPr lang="en-MY"/>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MY"/>
          </a:p>
        </p:txBody>
      </p:sp>
      <p:sp>
        <p:nvSpPr>
          <p:cNvPr id="4" name="Slide Number Placeholder 3"/>
          <p:cNvSpPr>
            <a:spLocks noGrp="1"/>
          </p:cNvSpPr>
          <p:nvPr>
            <p:ph type="sldNum" sz="quarter" idx="12"/>
          </p:nvPr>
        </p:nvSpPr>
        <p:spPr/>
        <p:txBody>
          <a:bodyPr/>
          <a:lstStyle/>
          <a:p>
            <a:fld id="{0DEABFEC-503C-47EB-A22C-209AFDE68EF1}" type="slidenum">
              <a:rPr lang="en-MY" smtClean="0"/>
              <a:pPr/>
              <a:t>‹#›</a:t>
            </a:fld>
            <a:endParaRPr lang="en-M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a:t>Click to edit Master title style</a:t>
            </a:r>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E32D6A88-0444-4268-BAD9-7804BBC67968}" type="datetimeFigureOut">
              <a:rPr lang="en-US" smtClean="0"/>
              <a:pPr/>
              <a:t>10/10/2016</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0DEABFEC-503C-47EB-A22C-209AFDE68EF1}" type="slidenum">
              <a:rPr lang="en-MY" smtClean="0"/>
              <a:pPr/>
              <a:t>‹#›</a:t>
            </a:fld>
            <a:endParaRPr lang="en-M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a:t>Click to edit Master text styles</a:t>
            </a:r>
          </a:p>
        </p:txBody>
      </p:sp>
      <p:sp>
        <p:nvSpPr>
          <p:cNvPr id="5" name="Date Placeholder 4"/>
          <p:cNvSpPr>
            <a:spLocks noGrp="1"/>
          </p:cNvSpPr>
          <p:nvPr>
            <p:ph type="dt" sz="half" idx="10"/>
          </p:nvPr>
        </p:nvSpPr>
        <p:spPr/>
        <p:txBody>
          <a:bodyPr/>
          <a:lstStyle/>
          <a:p>
            <a:fld id="{E32D6A88-0444-4268-BAD9-7804BBC67968}" type="datetimeFigureOut">
              <a:rPr lang="en-US" smtClean="0"/>
              <a:pPr/>
              <a:t>10/10/2016</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0DEABFEC-503C-47EB-A22C-209AFDE68EF1}" type="slidenum">
              <a:rPr lang="en-MY" smtClean="0"/>
              <a:pPr/>
              <a:t>‹#›</a:t>
            </a:fld>
            <a:endParaRPr lang="en-MY"/>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32D6A88-0444-4268-BAD9-7804BBC67968}" type="datetimeFigureOut">
              <a:rPr lang="en-US" smtClean="0"/>
              <a:pPr/>
              <a:t>10/10/2016</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0DEABFEC-503C-47EB-A22C-209AFDE68EF1}" type="slidenum">
              <a:rPr lang="en-MY" smtClean="0"/>
              <a:pPr/>
              <a:t>‹#›</a:t>
            </a:fld>
            <a:endParaRPr lang="en-M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p>
            <a:r>
              <a:rPr kumimoji="0" lang="en-US"/>
              <a:t>Click to edit Master title style</a:t>
            </a:r>
          </a:p>
        </p:txBody>
      </p:sp>
      <p:sp>
        <p:nvSpPr>
          <p:cNvPr id="3" name="Vertical Text Placeholder 2"/>
          <p:cNvSpPr>
            <a:spLocks noGrp="1"/>
          </p:cNvSpPr>
          <p:nvPr>
            <p:ph type="body" orient="vert" idx="1"/>
          </p:nvPr>
        </p:nvSpPr>
        <p:spPr>
          <a:xfrm>
            <a:off x="457200" y="274642"/>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p>
            <a:fld id="{E32D6A88-0444-4268-BAD9-7804BBC67968}" type="datetimeFigureOut">
              <a:rPr lang="en-US" smtClean="0"/>
              <a:pPr/>
              <a:t>10/10/2016</a:t>
            </a:fld>
            <a:endParaRPr lang="en-MY"/>
          </a:p>
        </p:txBody>
      </p:sp>
      <p:sp>
        <p:nvSpPr>
          <p:cNvPr id="5" name="Footer Placeholder 4"/>
          <p:cNvSpPr>
            <a:spLocks noGrp="1"/>
          </p:cNvSpPr>
          <p:nvPr>
            <p:ph type="ftr" sz="quarter" idx="11"/>
          </p:nvPr>
        </p:nvSpPr>
        <p:spPr>
          <a:xfrm>
            <a:off x="457200" y="6556248"/>
            <a:ext cx="3657600" cy="228600"/>
          </a:xfrm>
        </p:spPr>
        <p:txBody>
          <a:bodyPr/>
          <a:lstStyle/>
          <a:p>
            <a:endParaRPr lang="en-MY"/>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DEABFEC-503C-47EB-A22C-209AFDE68EF1}" type="slidenum">
              <a:rPr lang="en-MY" smtClean="0"/>
              <a:pPr/>
              <a:t>‹#›</a:t>
            </a:fld>
            <a:endParaRPr lang="en-M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p>
            <a:r>
              <a:rPr kumimoji="0" lang="en-US"/>
              <a:t>Click to edit Master title style</a:t>
            </a:r>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E32D6A88-0444-4268-BAD9-7804BBC67968}" type="datetimeFigureOut">
              <a:rPr lang="en-US" smtClean="0"/>
              <a:pPr/>
              <a:t>10/10/2016</a:t>
            </a:fld>
            <a:endParaRPr lang="en-MY"/>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MY"/>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DEABFEC-503C-47EB-A22C-209AFDE68EF1}" type="slidenum">
              <a:rPr lang="en-MY" smtClean="0"/>
              <a:pPr/>
              <a:t>‹#›</a:t>
            </a:fld>
            <a:endParaRPr lang="en-MY"/>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www.researchgate.net/publication/301491229_Advanced_Application_of_Bioinformatics_in_Forensic_Science?ev=prf_pub"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researchgate.net/publication/306080188_ANALYSIS_OF_CONSERVED_HYPOTHETICAL_PROTEIN_FROM_Helicobater_pylori_H-16_IN_GASTRIC_CANCER?ev=prf_pub" TargetMode="External"/><Relationship Id="rId2" Type="http://schemas.openxmlformats.org/officeDocument/2006/relationships/hyperlink" Target="https://www.researchgate.net/publication/306080271_PROTEIN_MODELLING_OF_TGONDII_PROTEIN_MIC3_AND_LIGAND_DOCKING?ev=prf_pub"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researchgate.net/publication/299862657_AN_INTERACTIVE_SEQUENCE_EDITOR_APPLICATION_IN_ANDROID_PLATFORM?ev=prf_pub" TargetMode="External"/><Relationship Id="rId2" Type="http://schemas.openxmlformats.org/officeDocument/2006/relationships/hyperlink" Target="https://www.researchgate.net/publication/300094530_AB_Initio_Structural_Analysis_on_Envelope_E_Glycoprotein_of_Dengue_Virus_DENV_Type_1-4?ev=prf_pub"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Jasmine Jaz\Desktop\280px-Bittermelonfruit.jpg"/>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 name="Title 1"/>
          <p:cNvSpPr>
            <a:spLocks noGrp="1"/>
          </p:cNvSpPr>
          <p:nvPr>
            <p:ph type="ctrTitle"/>
          </p:nvPr>
        </p:nvSpPr>
        <p:spPr>
          <a:xfrm>
            <a:off x="214282" y="0"/>
            <a:ext cx="8929718" cy="5157192"/>
          </a:xfrm>
        </p:spPr>
        <p:txBody>
          <a:bodyPr>
            <a:normAutofit fontScale="90000"/>
          </a:bodyPr>
          <a:lstStyle/>
          <a:p>
            <a:pPr algn="ctr"/>
            <a:br>
              <a:rPr lang="en-MY" b="1" dirty="0"/>
            </a:br>
            <a:br>
              <a:rPr lang="en-MY" b="1" dirty="0"/>
            </a:br>
            <a:br>
              <a:rPr lang="en-MY" b="1" dirty="0"/>
            </a:br>
            <a:br>
              <a:rPr lang="en-MY" b="1" dirty="0"/>
            </a:br>
            <a:br>
              <a:rPr lang="en-MY" b="1" dirty="0"/>
            </a:br>
            <a:br>
              <a:rPr lang="en-MY" b="1" dirty="0"/>
            </a:br>
            <a:br>
              <a:rPr lang="en-MY" b="1" dirty="0"/>
            </a:br>
            <a:r>
              <a:rPr lang="en-MY" b="1" dirty="0">
                <a:solidFill>
                  <a:schemeClr val="bg1"/>
                </a:solidFill>
              </a:rPr>
              <a:t>THE STUDY OF HEPATOTOXICITY</a:t>
            </a:r>
            <a:br>
              <a:rPr lang="en-MY" b="1" dirty="0">
                <a:solidFill>
                  <a:schemeClr val="bg1"/>
                </a:solidFill>
              </a:rPr>
            </a:br>
            <a:r>
              <a:rPr lang="en-MY" b="1" dirty="0">
                <a:solidFill>
                  <a:schemeClr val="bg1"/>
                </a:solidFill>
              </a:rPr>
              <a:t>EFFECT OF </a:t>
            </a:r>
            <a:r>
              <a:rPr lang="en-MY" b="1" i="1" dirty="0" err="1">
                <a:solidFill>
                  <a:schemeClr val="bg1"/>
                </a:solidFill>
              </a:rPr>
              <a:t>Mormordica</a:t>
            </a:r>
            <a:r>
              <a:rPr lang="en-MY" b="1" i="1" dirty="0">
                <a:solidFill>
                  <a:schemeClr val="bg1"/>
                </a:solidFill>
              </a:rPr>
              <a:t> </a:t>
            </a:r>
            <a:r>
              <a:rPr lang="en-MY" b="1" i="1" dirty="0" err="1">
                <a:solidFill>
                  <a:schemeClr val="bg1"/>
                </a:solidFill>
              </a:rPr>
              <a:t>charanthia</a:t>
            </a:r>
            <a:r>
              <a:rPr lang="en-MY" b="1" i="1" dirty="0">
                <a:solidFill>
                  <a:schemeClr val="bg1"/>
                </a:solidFill>
              </a:rPr>
              <a:t> </a:t>
            </a:r>
            <a:r>
              <a:rPr lang="en-MY" b="1" dirty="0">
                <a:solidFill>
                  <a:schemeClr val="bg1"/>
                </a:solidFill>
              </a:rPr>
              <a:t>ON RAT’S LIVER</a:t>
            </a:r>
            <a:br>
              <a:rPr lang="en-MY" dirty="0"/>
            </a:br>
            <a:r>
              <a:rPr lang="en-MY" dirty="0"/>
              <a:t> by</a:t>
            </a:r>
            <a:br>
              <a:rPr lang="en-MY" dirty="0"/>
            </a:br>
            <a:r>
              <a:rPr lang="en-MY" dirty="0" err="1"/>
              <a:t>s.venkataramanan</a:t>
            </a:r>
            <a:r>
              <a:rPr lang="en-MY" dirty="0"/>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04704"/>
          </a:xfrm>
        </p:spPr>
        <p:txBody>
          <a:bodyPr/>
          <a:lstStyle/>
          <a:p>
            <a:pPr algn="ctr"/>
            <a:r>
              <a:rPr lang="en-US" dirty="0"/>
              <a:t>DESCRIPTION OF PLANT </a:t>
            </a:r>
            <a:endParaRPr lang="en-MY" dirty="0"/>
          </a:p>
        </p:txBody>
      </p:sp>
      <p:sp>
        <p:nvSpPr>
          <p:cNvPr id="3" name="Content Placeholder 2"/>
          <p:cNvSpPr>
            <a:spLocks noGrp="1"/>
          </p:cNvSpPr>
          <p:nvPr>
            <p:ph idx="1"/>
          </p:nvPr>
        </p:nvSpPr>
        <p:spPr>
          <a:xfrm>
            <a:off x="323528" y="1124744"/>
            <a:ext cx="7704856" cy="5330992"/>
          </a:xfrm>
        </p:spPr>
        <p:txBody>
          <a:bodyPr>
            <a:normAutofit lnSpcReduction="10000"/>
          </a:bodyPr>
          <a:lstStyle/>
          <a:p>
            <a:pPr algn="just"/>
            <a:r>
              <a:rPr lang="en-MY" sz="2400" i="1" dirty="0" err="1"/>
              <a:t>Momordica</a:t>
            </a:r>
            <a:r>
              <a:rPr lang="en-MY" sz="2400" i="1" dirty="0"/>
              <a:t> </a:t>
            </a:r>
            <a:r>
              <a:rPr lang="en-MY" sz="2400" i="1" dirty="0" err="1"/>
              <a:t>charantia</a:t>
            </a:r>
            <a:r>
              <a:rPr lang="en-MY" sz="2400" dirty="0"/>
              <a:t> L. is commonly known as bitter gourd is economically important medicinal plant (</a:t>
            </a:r>
            <a:r>
              <a:rPr lang="en-MY" sz="2400" dirty="0" err="1"/>
              <a:t>Palada.M.C</a:t>
            </a:r>
            <a:r>
              <a:rPr lang="en-MY" sz="2400" dirty="0"/>
              <a:t> et al 2003). It is well known for its medicinal properties.</a:t>
            </a:r>
          </a:p>
          <a:p>
            <a:pPr algn="just"/>
            <a:r>
              <a:rPr lang="en-US" dirty="0" err="1"/>
              <a:t>Momordica</a:t>
            </a:r>
            <a:r>
              <a:rPr lang="en-US" dirty="0"/>
              <a:t> </a:t>
            </a:r>
            <a:r>
              <a:rPr lang="en-US" dirty="0" err="1"/>
              <a:t>charantia</a:t>
            </a:r>
            <a:r>
              <a:rPr lang="en-US" dirty="0"/>
              <a:t> Linn (</a:t>
            </a:r>
            <a:r>
              <a:rPr lang="en-US" dirty="0" err="1"/>
              <a:t>Karela</a:t>
            </a:r>
            <a:r>
              <a:rPr lang="en-US" dirty="0"/>
              <a:t>) commonly known as Bitter melon or Bitter gourd is tropical and subtropical climber of the family </a:t>
            </a:r>
            <a:r>
              <a:rPr lang="en-US" dirty="0" err="1"/>
              <a:t>Cucurbitaceae</a:t>
            </a:r>
            <a:r>
              <a:rPr lang="en-US" dirty="0"/>
              <a:t>.(Sushil Sharma) </a:t>
            </a:r>
          </a:p>
          <a:p>
            <a:pPr algn="just"/>
            <a:r>
              <a:rPr lang="en-US" dirty="0"/>
              <a:t>It is known with different common names in different languages i.e. Hindi – </a:t>
            </a:r>
            <a:r>
              <a:rPr lang="en-US" dirty="0" err="1"/>
              <a:t>Karela</a:t>
            </a:r>
            <a:r>
              <a:rPr lang="en-US" dirty="0"/>
              <a:t>; English – Bitter gourd; Sanskrit – </a:t>
            </a:r>
            <a:r>
              <a:rPr lang="en-US" dirty="0" err="1"/>
              <a:t>Karavelli</a:t>
            </a:r>
            <a:r>
              <a:rPr lang="en-US" dirty="0"/>
              <a:t>; Marathi – Karli; Gujarati – </a:t>
            </a:r>
            <a:r>
              <a:rPr lang="en-US" dirty="0" err="1"/>
              <a:t>Karelo</a:t>
            </a:r>
            <a:r>
              <a:rPr lang="en-US" dirty="0"/>
              <a:t>; </a:t>
            </a:r>
            <a:r>
              <a:rPr lang="en-US" dirty="0" err="1"/>
              <a:t>Bangali</a:t>
            </a:r>
            <a:r>
              <a:rPr lang="en-US" dirty="0"/>
              <a:t> – </a:t>
            </a:r>
            <a:r>
              <a:rPr lang="en-US" dirty="0" err="1"/>
              <a:t>Baramasiya</a:t>
            </a:r>
            <a:r>
              <a:rPr lang="en-US" dirty="0"/>
              <a:t>; Kannada – </a:t>
            </a:r>
            <a:r>
              <a:rPr lang="en-US" dirty="0" err="1"/>
              <a:t>Karali</a:t>
            </a:r>
            <a:r>
              <a:rPr lang="en-US" dirty="0"/>
              <a:t>; Malayalam – </a:t>
            </a:r>
            <a:r>
              <a:rPr lang="en-US" dirty="0" err="1"/>
              <a:t>Kaypa</a:t>
            </a:r>
            <a:r>
              <a:rPr lang="en-US" dirty="0"/>
              <a:t>; Tamil – </a:t>
            </a:r>
            <a:r>
              <a:rPr lang="en-US" dirty="0" err="1"/>
              <a:t>Pakar</a:t>
            </a:r>
            <a:r>
              <a:rPr lang="en-US" dirty="0"/>
              <a:t>; Telugu – </a:t>
            </a:r>
            <a:r>
              <a:rPr lang="en-US" dirty="0" err="1"/>
              <a:t>Kakara</a:t>
            </a:r>
            <a:r>
              <a:rPr lang="en-US" dirty="0"/>
              <a:t>.(</a:t>
            </a:r>
            <a:r>
              <a:rPr lang="en-US" dirty="0" err="1"/>
              <a:t>Madhu</a:t>
            </a:r>
            <a:r>
              <a:rPr lang="en-US" dirty="0"/>
              <a:t> Gupta)</a:t>
            </a:r>
          </a:p>
          <a:p>
            <a:pPr algn="just">
              <a:buNone/>
            </a:pPr>
            <a:endParaRPr lang="en-MY" sz="2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620688"/>
            <a:ext cx="7355160" cy="5303545"/>
          </a:xfrm>
        </p:spPr>
      </p:pic>
    </p:spTree>
    <p:extLst>
      <p:ext uri="{BB962C8B-B14F-4D97-AF65-F5344CB8AC3E}">
        <p14:creationId xmlns:p14="http://schemas.microsoft.com/office/powerpoint/2010/main" val="1939860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04704"/>
          </a:xfrm>
        </p:spPr>
        <p:txBody>
          <a:bodyPr/>
          <a:lstStyle/>
          <a:p>
            <a:pPr algn="ctr"/>
            <a:r>
              <a:rPr lang="en-US" dirty="0"/>
              <a:t>MEDICINAL BENEFITS</a:t>
            </a:r>
            <a:endParaRPr lang="en-MY" dirty="0"/>
          </a:p>
        </p:txBody>
      </p:sp>
      <p:sp>
        <p:nvSpPr>
          <p:cNvPr id="3" name="Content Placeholder 2"/>
          <p:cNvSpPr>
            <a:spLocks noGrp="1"/>
          </p:cNvSpPr>
          <p:nvPr>
            <p:ph idx="1"/>
          </p:nvPr>
        </p:nvSpPr>
        <p:spPr>
          <a:xfrm>
            <a:off x="323528" y="1124744"/>
            <a:ext cx="7704856" cy="5616624"/>
          </a:xfrm>
        </p:spPr>
        <p:txBody>
          <a:bodyPr>
            <a:normAutofit fontScale="92500" lnSpcReduction="10000"/>
          </a:bodyPr>
          <a:lstStyle/>
          <a:p>
            <a:pPr algn="just"/>
            <a:r>
              <a:rPr lang="en-MY" sz="2400" dirty="0"/>
              <a:t>The fresh pods are an excellent remedy for curing respiratory problems like asthma, cold and cough.</a:t>
            </a:r>
          </a:p>
          <a:p>
            <a:pPr algn="just"/>
            <a:r>
              <a:rPr lang="en-US" dirty="0"/>
              <a:t>Bitter melon juice benefits include helping to overcome type 2 diabetes. Type 2 diabetes is caused partially due to the inability of a cell to absorb the sugar in the blood due to insufficient insulin or due to development of resistance to insulin.</a:t>
            </a:r>
          </a:p>
          <a:p>
            <a:pPr fontAlgn="base"/>
            <a:r>
              <a:rPr lang="en-US" dirty="0"/>
              <a:t>In both cases, the cells are unable to absorb the sugar due to the ineffectiveness of the insulin produced.</a:t>
            </a:r>
          </a:p>
          <a:p>
            <a:pPr fontAlgn="base"/>
            <a:r>
              <a:rPr lang="en-US" dirty="0"/>
              <a:t>The absorption of sugar occurs due to the activation of AMP-activated protein kinase in the cells. Bitter gourd activates these kinases due to which the absorption of sugar increases and hence, aids in bringing diabetes under control.</a:t>
            </a:r>
          </a:p>
          <a:p>
            <a:pPr algn="just"/>
            <a:endParaRPr lang="en-MY" sz="2400" dirty="0"/>
          </a:p>
        </p:txBody>
      </p:sp>
    </p:spTree>
    <p:extLst>
      <p:ext uri="{BB962C8B-B14F-4D97-AF65-F5344CB8AC3E}">
        <p14:creationId xmlns:p14="http://schemas.microsoft.com/office/powerpoint/2010/main" val="9849427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04704"/>
          </a:xfrm>
        </p:spPr>
        <p:txBody>
          <a:bodyPr/>
          <a:lstStyle/>
          <a:p>
            <a:pPr algn="ctr"/>
            <a:r>
              <a:rPr lang="en-US" dirty="0"/>
              <a:t>MEDICINAL BENEFITS</a:t>
            </a:r>
            <a:endParaRPr lang="en-MY" dirty="0"/>
          </a:p>
        </p:txBody>
      </p:sp>
      <p:sp>
        <p:nvSpPr>
          <p:cNvPr id="3" name="Content Placeholder 2"/>
          <p:cNvSpPr>
            <a:spLocks noGrp="1"/>
          </p:cNvSpPr>
          <p:nvPr>
            <p:ph idx="1"/>
          </p:nvPr>
        </p:nvSpPr>
        <p:spPr>
          <a:xfrm>
            <a:off x="323528" y="1124744"/>
            <a:ext cx="7704856" cy="5616624"/>
          </a:xfrm>
        </p:spPr>
        <p:txBody>
          <a:bodyPr>
            <a:normAutofit/>
          </a:bodyPr>
          <a:lstStyle/>
          <a:p>
            <a:pPr algn="just"/>
            <a:r>
              <a:rPr lang="en-US" dirty="0"/>
              <a:t>Bitter melon helps in easy digestion as it contains fiber properties. The food is digested and the waste is thrown out of the body which helps in curing indigestion and constipation problems.</a:t>
            </a:r>
          </a:p>
          <a:p>
            <a:pPr algn="just"/>
            <a:r>
              <a:rPr lang="en-US" dirty="0"/>
              <a:t>Bitter melon helps to maintain a healthy liver and bladder. It is also useful in curing kidney stones.</a:t>
            </a:r>
          </a:p>
          <a:p>
            <a:pPr algn="just"/>
            <a:r>
              <a:rPr lang="en-US" dirty="0"/>
              <a:t>Bitter melon contains antioxidants that help to flush out your system. This improves your metabolism and digestive systems, thus helping lose weight.</a:t>
            </a:r>
            <a:endParaRPr lang="en-MY" sz="2400" dirty="0"/>
          </a:p>
        </p:txBody>
      </p:sp>
    </p:spTree>
    <p:extLst>
      <p:ext uri="{BB962C8B-B14F-4D97-AF65-F5344CB8AC3E}">
        <p14:creationId xmlns:p14="http://schemas.microsoft.com/office/powerpoint/2010/main" val="1066817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04704"/>
          </a:xfrm>
        </p:spPr>
        <p:txBody>
          <a:bodyPr/>
          <a:lstStyle/>
          <a:p>
            <a:pPr algn="ctr"/>
            <a:r>
              <a:rPr lang="en-US" dirty="0"/>
              <a:t>MEDICINAL BENEFITS</a:t>
            </a:r>
            <a:endParaRPr lang="en-MY" dirty="0"/>
          </a:p>
        </p:txBody>
      </p:sp>
      <p:sp>
        <p:nvSpPr>
          <p:cNvPr id="3" name="Content Placeholder 2"/>
          <p:cNvSpPr>
            <a:spLocks noGrp="1"/>
          </p:cNvSpPr>
          <p:nvPr>
            <p:ph idx="1"/>
          </p:nvPr>
        </p:nvSpPr>
        <p:spPr>
          <a:xfrm>
            <a:off x="323528" y="1124744"/>
            <a:ext cx="7704856" cy="5616624"/>
          </a:xfrm>
        </p:spPr>
        <p:txBody>
          <a:bodyPr>
            <a:normAutofit/>
          </a:bodyPr>
          <a:lstStyle/>
          <a:p>
            <a:pPr algn="just"/>
            <a:r>
              <a:rPr lang="en-US" dirty="0"/>
              <a:t>The antimicrobial and antioxidant properties of bitter gourd juice help to treat skin problems, blood disorders, clear toxins from the blood and purify it, and further improves blood circulation throughout the body.</a:t>
            </a:r>
          </a:p>
          <a:p>
            <a:pPr algn="just"/>
            <a:r>
              <a:rPr lang="en-US" dirty="0"/>
              <a:t>Bitter melon benefits in treating skin diseases or skin infections, eczema and psoriasis.</a:t>
            </a:r>
          </a:p>
          <a:p>
            <a:pPr algn="just"/>
            <a:r>
              <a:rPr lang="en-US" dirty="0"/>
              <a:t>Bitter gourd juice helps in reducing hair fall naturally.</a:t>
            </a:r>
          </a:p>
          <a:p>
            <a:pPr algn="just"/>
            <a:r>
              <a:rPr lang="en-US" dirty="0"/>
              <a:t>Finally this plant has anti-bacterial,anti-fungal,anti-carcinogenic,anti-parasitic,anit-viral,anti-fertility and hypoglycemic.</a:t>
            </a:r>
          </a:p>
          <a:p>
            <a:pPr algn="just"/>
            <a:endParaRPr lang="en-MY" sz="2400" dirty="0"/>
          </a:p>
        </p:txBody>
      </p:sp>
    </p:spTree>
    <p:extLst>
      <p:ext uri="{BB962C8B-B14F-4D97-AF65-F5344CB8AC3E}">
        <p14:creationId xmlns:p14="http://schemas.microsoft.com/office/powerpoint/2010/main" val="14174535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32696"/>
          </a:xfrm>
        </p:spPr>
        <p:txBody>
          <a:bodyPr/>
          <a:lstStyle/>
          <a:p>
            <a:pPr algn="ctr"/>
            <a:r>
              <a:rPr lang="en-US" dirty="0"/>
              <a:t>OVERDOSAGE</a:t>
            </a:r>
            <a:endParaRPr lang="en-MY" dirty="0"/>
          </a:p>
        </p:txBody>
      </p:sp>
      <p:sp>
        <p:nvSpPr>
          <p:cNvPr id="3" name="Content Placeholder 2"/>
          <p:cNvSpPr>
            <a:spLocks noGrp="1"/>
          </p:cNvSpPr>
          <p:nvPr>
            <p:ph idx="1"/>
          </p:nvPr>
        </p:nvSpPr>
        <p:spPr>
          <a:xfrm>
            <a:off x="323528" y="1124744"/>
            <a:ext cx="7704856" cy="5616624"/>
          </a:xfrm>
        </p:spPr>
        <p:txBody>
          <a:bodyPr>
            <a:normAutofit lnSpcReduction="10000"/>
          </a:bodyPr>
          <a:lstStyle/>
          <a:p>
            <a:pPr algn="just"/>
            <a:r>
              <a:rPr lang="en-MY" sz="2400" dirty="0"/>
              <a:t>Bitter Gourd juice should be consumed in small quantity if not cause nausea and abdominal pains.</a:t>
            </a:r>
          </a:p>
          <a:p>
            <a:pPr algn="just"/>
            <a:r>
              <a:rPr lang="en-MY" sz="2400" dirty="0"/>
              <a:t>Pregnant lady must avoid drinking too much </a:t>
            </a:r>
            <a:r>
              <a:rPr lang="en-MY" sz="2400" dirty="0" err="1"/>
              <a:t>orelse</a:t>
            </a:r>
            <a:r>
              <a:rPr lang="en-MY" sz="2400" dirty="0"/>
              <a:t> it cause premature labour pains.</a:t>
            </a:r>
          </a:p>
          <a:p>
            <a:pPr algn="just"/>
            <a:r>
              <a:rPr lang="en-MY" sz="2400" dirty="0"/>
              <a:t>Even though it’s a great remedy for diabetic patients but should not taken in overdose.</a:t>
            </a:r>
          </a:p>
          <a:p>
            <a:pPr algn="just"/>
            <a:r>
              <a:rPr lang="en-US" dirty="0"/>
              <a:t>Problematic for people taking diabetes drugs or with normal or low blood sugar levels. Reduced blood sugar, also called hypoglycemia, may cause dizziness, headache, irritability, hunger, sweating, shakiness, confusion and anxiety.</a:t>
            </a:r>
          </a:p>
          <a:p>
            <a:pPr algn="just"/>
            <a:r>
              <a:rPr lang="en-US" dirty="0"/>
              <a:t>Ingesting large amounts of </a:t>
            </a:r>
            <a:r>
              <a:rPr lang="en-US" dirty="0" err="1"/>
              <a:t>Momordica</a:t>
            </a:r>
            <a:r>
              <a:rPr lang="en-US" dirty="0"/>
              <a:t> </a:t>
            </a:r>
            <a:r>
              <a:rPr lang="en-US" dirty="0" err="1"/>
              <a:t>charantia</a:t>
            </a:r>
            <a:r>
              <a:rPr lang="en-US" dirty="0"/>
              <a:t> seeds may result in toxicity. Severe toxicity side effects include fever and coma.</a:t>
            </a:r>
            <a:endParaRPr lang="en-MY" sz="2400" dirty="0"/>
          </a:p>
          <a:p>
            <a:pPr marL="0" indent="0" algn="just">
              <a:buNone/>
            </a:pPr>
            <a:endParaRPr lang="en-MY" sz="2400" dirty="0"/>
          </a:p>
          <a:p>
            <a:pPr algn="just"/>
            <a:endParaRPr lang="en-MY" sz="2400" dirty="0"/>
          </a:p>
          <a:p>
            <a:pPr algn="just"/>
            <a:endParaRPr lang="en-MY" sz="2400" dirty="0"/>
          </a:p>
        </p:txBody>
      </p:sp>
    </p:spTree>
    <p:extLst>
      <p:ext uri="{BB962C8B-B14F-4D97-AF65-F5344CB8AC3E}">
        <p14:creationId xmlns:p14="http://schemas.microsoft.com/office/powerpoint/2010/main" val="1980449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732696"/>
          </a:xfrm>
        </p:spPr>
        <p:txBody>
          <a:bodyPr/>
          <a:lstStyle/>
          <a:p>
            <a:pPr algn="ctr"/>
            <a:r>
              <a:rPr lang="en-US" dirty="0"/>
              <a:t>BIOCHEMICAL CONSTITUENTS</a:t>
            </a:r>
            <a:endParaRPr lang="en-MY" dirty="0"/>
          </a:p>
        </p:txBody>
      </p:sp>
      <p:sp>
        <p:nvSpPr>
          <p:cNvPr id="3" name="Content Placeholder 2"/>
          <p:cNvSpPr>
            <a:spLocks noGrp="1"/>
          </p:cNvSpPr>
          <p:nvPr>
            <p:ph idx="1"/>
          </p:nvPr>
        </p:nvSpPr>
        <p:spPr>
          <a:xfrm>
            <a:off x="323528" y="1124744"/>
            <a:ext cx="7704856" cy="5616624"/>
          </a:xfrm>
        </p:spPr>
        <p:txBody>
          <a:bodyPr>
            <a:normAutofit/>
          </a:bodyPr>
          <a:lstStyle/>
          <a:p>
            <a:pPr algn="just"/>
            <a:r>
              <a:rPr lang="en-US" sz="2400" dirty="0" err="1"/>
              <a:t>Momordica</a:t>
            </a:r>
            <a:r>
              <a:rPr lang="en-US" sz="2400" dirty="0"/>
              <a:t> </a:t>
            </a:r>
            <a:r>
              <a:rPr lang="en-US" sz="2400" dirty="0" err="1"/>
              <a:t>charantia</a:t>
            </a:r>
            <a:r>
              <a:rPr lang="en-US" sz="2400" dirty="0"/>
              <a:t> (</a:t>
            </a:r>
            <a:r>
              <a:rPr lang="en-US" sz="2400" dirty="0" err="1"/>
              <a:t>Karela</a:t>
            </a:r>
            <a:r>
              <a:rPr lang="en-US" sz="2400" dirty="0"/>
              <a:t>) consists the following chemical constituents those are alkaloids, </a:t>
            </a:r>
            <a:r>
              <a:rPr lang="en-US" sz="2400" dirty="0" err="1"/>
              <a:t>momordicin</a:t>
            </a:r>
            <a:r>
              <a:rPr lang="en-US" sz="2400" dirty="0"/>
              <a:t> and </a:t>
            </a:r>
            <a:r>
              <a:rPr lang="en-US" sz="2400" dirty="0" err="1"/>
              <a:t>charantin</a:t>
            </a:r>
            <a:r>
              <a:rPr lang="en-US" sz="2400" dirty="0"/>
              <a:t>.</a:t>
            </a:r>
          </a:p>
          <a:p>
            <a:pPr marL="0" indent="0" algn="just">
              <a:buNone/>
            </a:pPr>
            <a:r>
              <a:rPr lang="en-US" sz="2400" dirty="0"/>
              <a:t>    </a:t>
            </a:r>
          </a:p>
          <a:p>
            <a:pPr marL="0" indent="0" algn="just">
              <a:buNone/>
            </a:pPr>
            <a:r>
              <a:rPr lang="en-US" sz="2400" dirty="0"/>
              <a:t>         Structure of </a:t>
            </a:r>
            <a:r>
              <a:rPr lang="en-US" sz="2400" dirty="0" err="1"/>
              <a:t>Charantin</a:t>
            </a:r>
            <a:endParaRPr lang="en-US" sz="2400" dirty="0"/>
          </a:p>
          <a:p>
            <a:pPr marL="0" indent="0" algn="just">
              <a:buNone/>
            </a:pPr>
            <a:endParaRPr lang="en-US" sz="2400" dirty="0"/>
          </a:p>
          <a:p>
            <a:pPr marL="0" indent="0" algn="just">
              <a:buNone/>
            </a:pPr>
            <a:endParaRPr lang="en-US" sz="2400" dirty="0"/>
          </a:p>
          <a:p>
            <a:pPr marL="0" indent="0" algn="just">
              <a:buNone/>
            </a:pPr>
            <a:endParaRPr lang="en-US" sz="2400" dirty="0"/>
          </a:p>
          <a:p>
            <a:pPr algn="just"/>
            <a:endParaRPr lang="en-US" sz="2400" dirty="0"/>
          </a:p>
          <a:p>
            <a:pPr algn="just"/>
            <a:endParaRPr lang="en-MY" sz="2400" dirty="0"/>
          </a:p>
          <a:p>
            <a:pPr algn="just"/>
            <a:endParaRPr lang="en-MY" sz="24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40632" y="3933056"/>
            <a:ext cx="4472136" cy="2333600"/>
          </a:xfrm>
          <a:prstGeom prst="rect">
            <a:avLst/>
          </a:prstGeom>
        </p:spPr>
      </p:pic>
    </p:spTree>
    <p:extLst>
      <p:ext uri="{BB962C8B-B14F-4D97-AF65-F5344CB8AC3E}">
        <p14:creationId xmlns:p14="http://schemas.microsoft.com/office/powerpoint/2010/main" val="1056186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7686700" cy="5953864"/>
          </a:xfrm>
        </p:spPr>
        <p:txBody>
          <a:bodyPr>
            <a:normAutofit fontScale="85000" lnSpcReduction="20000"/>
          </a:bodyPr>
          <a:lstStyle/>
          <a:p>
            <a:pPr>
              <a:buNone/>
            </a:pPr>
            <a:r>
              <a:rPr lang="en-MY" b="1" dirty="0">
                <a:solidFill>
                  <a:srgbClr val="00B0F0"/>
                </a:solidFill>
              </a:rPr>
              <a:t> </a:t>
            </a:r>
            <a:r>
              <a:rPr lang="en-MY" b="1" u="sng" dirty="0">
                <a:solidFill>
                  <a:srgbClr val="00B0F0"/>
                </a:solidFill>
              </a:rPr>
              <a:t>HYPOTHESIS</a:t>
            </a:r>
            <a:endParaRPr lang="en-MY" u="sng" dirty="0">
              <a:solidFill>
                <a:srgbClr val="00B0F0"/>
              </a:solidFill>
            </a:endParaRPr>
          </a:p>
          <a:p>
            <a:pPr>
              <a:buNone/>
            </a:pPr>
            <a:r>
              <a:rPr lang="en-MY" b="1" dirty="0"/>
              <a:t> </a:t>
            </a:r>
            <a:r>
              <a:rPr lang="en-MY" b="1" u="sng" dirty="0"/>
              <a:t>Null hypothesis</a:t>
            </a:r>
            <a:endParaRPr lang="en-MY" u="sng" dirty="0"/>
          </a:p>
          <a:p>
            <a:pPr>
              <a:buNone/>
            </a:pPr>
            <a:r>
              <a:rPr lang="en-MY" dirty="0"/>
              <a:t>         The component of bitter gourd known as </a:t>
            </a:r>
            <a:r>
              <a:rPr lang="en-MY" dirty="0" err="1"/>
              <a:t>monorcharins</a:t>
            </a:r>
            <a:r>
              <a:rPr lang="en-MY" dirty="0"/>
              <a:t> can cause liver toxicity .</a:t>
            </a:r>
          </a:p>
          <a:p>
            <a:pPr>
              <a:buNone/>
            </a:pPr>
            <a:endParaRPr lang="en-MY" dirty="0"/>
          </a:p>
          <a:p>
            <a:pPr>
              <a:buNone/>
            </a:pPr>
            <a:r>
              <a:rPr lang="en-MY" b="1" dirty="0"/>
              <a:t> </a:t>
            </a:r>
            <a:r>
              <a:rPr lang="en-MY" b="1" u="sng" dirty="0"/>
              <a:t>Alternative hypothesis</a:t>
            </a:r>
            <a:endParaRPr lang="en-MY" u="sng" dirty="0"/>
          </a:p>
          <a:p>
            <a:pPr>
              <a:buNone/>
            </a:pPr>
            <a:r>
              <a:rPr lang="en-MY" dirty="0"/>
              <a:t>         The component of bitter gourd known as </a:t>
            </a:r>
            <a:r>
              <a:rPr lang="en-MY" dirty="0" err="1"/>
              <a:t>monorcharins</a:t>
            </a:r>
            <a:r>
              <a:rPr lang="en-MY" dirty="0"/>
              <a:t> does not cause liver  toxicity .</a:t>
            </a:r>
          </a:p>
          <a:p>
            <a:pPr>
              <a:buNone/>
            </a:pPr>
            <a:r>
              <a:rPr lang="en-MY" dirty="0"/>
              <a:t> </a:t>
            </a:r>
            <a:endParaRPr lang="en-MY" u="sng" dirty="0"/>
          </a:p>
          <a:p>
            <a:pPr>
              <a:buNone/>
            </a:pPr>
            <a:r>
              <a:rPr lang="en-MY" b="1" u="sng" dirty="0">
                <a:solidFill>
                  <a:srgbClr val="00B0F0"/>
                </a:solidFill>
              </a:rPr>
              <a:t>OBJECTIVE</a:t>
            </a:r>
            <a:r>
              <a:rPr lang="en-MY" b="1" u="sng" dirty="0"/>
              <a:t> </a:t>
            </a:r>
            <a:endParaRPr lang="en-MY" u="sng" dirty="0"/>
          </a:p>
          <a:p>
            <a:pPr>
              <a:buNone/>
            </a:pPr>
            <a:r>
              <a:rPr lang="en-MY" b="1" u="sng" dirty="0"/>
              <a:t>General Objective</a:t>
            </a:r>
            <a:endParaRPr lang="en-MY" u="sng" dirty="0"/>
          </a:p>
          <a:p>
            <a:pPr>
              <a:buNone/>
            </a:pPr>
            <a:r>
              <a:rPr lang="en-MY" dirty="0"/>
              <a:t>         To identify the effect of </a:t>
            </a:r>
            <a:r>
              <a:rPr lang="en-MY" i="1" dirty="0" err="1"/>
              <a:t>Momocharica</a:t>
            </a:r>
            <a:r>
              <a:rPr lang="en-MY" i="1" dirty="0"/>
              <a:t> </a:t>
            </a:r>
            <a:r>
              <a:rPr lang="en-MY" i="1" dirty="0" err="1"/>
              <a:t>charantia</a:t>
            </a:r>
            <a:r>
              <a:rPr lang="en-MY" dirty="0" err="1"/>
              <a:t>on</a:t>
            </a:r>
            <a:r>
              <a:rPr lang="en-MY" dirty="0"/>
              <a:t> liver.</a:t>
            </a:r>
          </a:p>
          <a:p>
            <a:pPr>
              <a:buNone/>
            </a:pPr>
            <a:endParaRPr lang="en-MY" dirty="0"/>
          </a:p>
          <a:p>
            <a:pPr>
              <a:buNone/>
            </a:pPr>
            <a:r>
              <a:rPr lang="en-MY" b="1" dirty="0"/>
              <a:t> </a:t>
            </a:r>
            <a:r>
              <a:rPr lang="en-MY" b="1" u="sng" dirty="0"/>
              <a:t>Specific Objective </a:t>
            </a:r>
            <a:r>
              <a:rPr lang="en-MY" b="1" dirty="0"/>
              <a:t> </a:t>
            </a:r>
            <a:endParaRPr lang="en-MY" dirty="0"/>
          </a:p>
          <a:p>
            <a:pPr>
              <a:buNone/>
            </a:pPr>
            <a:r>
              <a:rPr lang="en-MY" dirty="0"/>
              <a:t>I.	To determine the level of ALT and AST .</a:t>
            </a:r>
          </a:p>
          <a:p>
            <a:pPr>
              <a:buNone/>
            </a:pPr>
            <a:r>
              <a:rPr lang="en-MY" dirty="0"/>
              <a:t>II. To identify the level of total protein .</a:t>
            </a:r>
          </a:p>
          <a:p>
            <a:endParaRPr lang="en-MY"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857232"/>
            <a:ext cx="8229600" cy="714356"/>
          </a:xfrm>
        </p:spPr>
        <p:txBody>
          <a:bodyPr>
            <a:normAutofit fontScale="90000"/>
          </a:bodyPr>
          <a:lstStyle/>
          <a:p>
            <a:pPr algn="ctr"/>
            <a:br>
              <a:rPr lang="en-US" b="1" dirty="0"/>
            </a:br>
            <a:br>
              <a:rPr lang="en-US" b="1" dirty="0"/>
            </a:br>
            <a:br>
              <a:rPr lang="en-US" dirty="0"/>
            </a:br>
            <a:br>
              <a:rPr lang="en-US" dirty="0"/>
            </a:br>
            <a:br>
              <a:rPr lang="en-US" dirty="0"/>
            </a:br>
            <a:br>
              <a:rPr lang="en-US" dirty="0"/>
            </a:br>
            <a:r>
              <a:rPr lang="en-US" b="1" dirty="0"/>
              <a:t>METHODOLOGY</a:t>
            </a:r>
            <a:br>
              <a:rPr lang="en-US" dirty="0"/>
            </a:br>
            <a:r>
              <a:rPr lang="en-MY" sz="1800" dirty="0"/>
              <a:t> </a:t>
            </a:r>
            <a:br>
              <a:rPr lang="en-MY" dirty="0"/>
            </a:br>
            <a:endParaRPr lang="en-MY" dirty="0"/>
          </a:p>
        </p:txBody>
      </p:sp>
      <p:graphicFrame>
        <p:nvGraphicFramePr>
          <p:cNvPr id="4" name="Content Placeholder 3"/>
          <p:cNvGraphicFramePr>
            <a:graphicFrameLocks noGrp="1"/>
          </p:cNvGraphicFramePr>
          <p:nvPr>
            <p:ph idx="1"/>
          </p:nvPr>
        </p:nvGraphicFramePr>
        <p:xfrm>
          <a:off x="457200" y="1600201"/>
          <a:ext cx="7543824" cy="418625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2143108" y="5857892"/>
            <a:ext cx="4929222" cy="369332"/>
          </a:xfrm>
          <a:prstGeom prst="rect">
            <a:avLst/>
          </a:prstGeom>
          <a:noFill/>
        </p:spPr>
        <p:txBody>
          <a:bodyPr wrap="square" rtlCol="0">
            <a:spAutoFit/>
          </a:bodyPr>
          <a:lstStyle/>
          <a:p>
            <a:r>
              <a:rPr lang="en-MY" dirty="0"/>
              <a:t> </a:t>
            </a:r>
            <a:r>
              <a:rPr lang="en-MY" sz="1400" dirty="0">
                <a:latin typeface="Arial" pitchFamily="34" charset="0"/>
                <a:cs typeface="Arial" pitchFamily="34" charset="0"/>
              </a:rPr>
              <a:t>Preparation of aqueous </a:t>
            </a:r>
            <a:r>
              <a:rPr lang="en-MY" sz="1400" i="1" dirty="0" err="1">
                <a:latin typeface="Arial" pitchFamily="34" charset="0"/>
                <a:cs typeface="Arial" pitchFamily="34" charset="0"/>
              </a:rPr>
              <a:t>Momordicacharantia</a:t>
            </a:r>
            <a:r>
              <a:rPr lang="en-MY" sz="1400" dirty="0">
                <a:latin typeface="Arial" pitchFamily="34" charset="0"/>
                <a:cs typeface="Arial" pitchFamily="34" charset="0"/>
              </a:rPr>
              <a:t> Extract </a:t>
            </a:r>
            <a:endParaRPr lang="en-MY"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229600" cy="5768997"/>
          </a:xfrm>
        </p:spPr>
        <p:txBody>
          <a:bodyPr/>
          <a:lstStyle/>
          <a:p>
            <a:pPr>
              <a:buNone/>
            </a:pPr>
            <a:endParaRPr lang="en-US" dirty="0"/>
          </a:p>
          <a:p>
            <a:pPr>
              <a:buNone/>
            </a:pPr>
            <a:endParaRPr lang="en-MY" dirty="0"/>
          </a:p>
        </p:txBody>
      </p:sp>
      <p:graphicFrame>
        <p:nvGraphicFramePr>
          <p:cNvPr id="4" name="Diagram 3"/>
          <p:cNvGraphicFramePr/>
          <p:nvPr/>
        </p:nvGraphicFramePr>
        <p:xfrm>
          <a:off x="357158" y="714356"/>
          <a:ext cx="7715304" cy="4849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357422" y="5786454"/>
            <a:ext cx="5000660" cy="369332"/>
          </a:xfrm>
          <a:prstGeom prst="rect">
            <a:avLst/>
          </a:prstGeom>
          <a:noFill/>
        </p:spPr>
        <p:txBody>
          <a:bodyPr wrap="square" rtlCol="0">
            <a:spAutoFit/>
          </a:bodyPr>
          <a:lstStyle/>
          <a:p>
            <a:pPr algn="ctr"/>
            <a:r>
              <a:rPr lang="en-US" dirty="0"/>
              <a:t>Experiment Methodology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8229600" cy="857256"/>
          </a:xfrm>
        </p:spPr>
        <p:txBody>
          <a:bodyPr/>
          <a:lstStyle/>
          <a:p>
            <a:pPr algn="ctr"/>
            <a:r>
              <a:rPr lang="en-US" b="1" dirty="0"/>
              <a:t>RESULTS </a:t>
            </a:r>
            <a:endParaRPr lang="en-MY" b="1" dirty="0"/>
          </a:p>
        </p:txBody>
      </p:sp>
      <p:graphicFrame>
        <p:nvGraphicFramePr>
          <p:cNvPr id="5" name="Table 4"/>
          <p:cNvGraphicFramePr>
            <a:graphicFrameLocks noGrp="1"/>
          </p:cNvGraphicFramePr>
          <p:nvPr/>
        </p:nvGraphicFramePr>
        <p:xfrm>
          <a:off x="1142977" y="1357299"/>
          <a:ext cx="6715172" cy="3786211"/>
        </p:xfrm>
        <a:graphic>
          <a:graphicData uri="http://schemas.openxmlformats.org/drawingml/2006/table">
            <a:tbl>
              <a:tblPr/>
              <a:tblGrid>
                <a:gridCol w="1071029">
                  <a:extLst>
                    <a:ext uri="{9D8B030D-6E8A-4147-A177-3AD203B41FA5}">
                      <a16:colId xmlns:a16="http://schemas.microsoft.com/office/drawing/2014/main" val="20000"/>
                    </a:ext>
                  </a:extLst>
                </a:gridCol>
                <a:gridCol w="1071029">
                  <a:extLst>
                    <a:ext uri="{9D8B030D-6E8A-4147-A177-3AD203B41FA5}">
                      <a16:colId xmlns:a16="http://schemas.microsoft.com/office/drawing/2014/main" val="20001"/>
                    </a:ext>
                  </a:extLst>
                </a:gridCol>
                <a:gridCol w="927496">
                  <a:extLst>
                    <a:ext uri="{9D8B030D-6E8A-4147-A177-3AD203B41FA5}">
                      <a16:colId xmlns:a16="http://schemas.microsoft.com/office/drawing/2014/main" val="20002"/>
                    </a:ext>
                  </a:extLst>
                </a:gridCol>
                <a:gridCol w="1001515">
                  <a:extLst>
                    <a:ext uri="{9D8B030D-6E8A-4147-A177-3AD203B41FA5}">
                      <a16:colId xmlns:a16="http://schemas.microsoft.com/office/drawing/2014/main" val="20003"/>
                    </a:ext>
                  </a:extLst>
                </a:gridCol>
                <a:gridCol w="1001515">
                  <a:extLst>
                    <a:ext uri="{9D8B030D-6E8A-4147-A177-3AD203B41FA5}">
                      <a16:colId xmlns:a16="http://schemas.microsoft.com/office/drawing/2014/main" val="20004"/>
                    </a:ext>
                  </a:extLst>
                </a:gridCol>
                <a:gridCol w="821294">
                  <a:extLst>
                    <a:ext uri="{9D8B030D-6E8A-4147-A177-3AD203B41FA5}">
                      <a16:colId xmlns:a16="http://schemas.microsoft.com/office/drawing/2014/main" val="20005"/>
                    </a:ext>
                  </a:extLst>
                </a:gridCol>
                <a:gridCol w="821294">
                  <a:extLst>
                    <a:ext uri="{9D8B030D-6E8A-4147-A177-3AD203B41FA5}">
                      <a16:colId xmlns:a16="http://schemas.microsoft.com/office/drawing/2014/main" val="20006"/>
                    </a:ext>
                  </a:extLst>
                </a:gridCol>
              </a:tblGrid>
              <a:tr h="260305">
                <a:tc gridSpan="7">
                  <a:txBody>
                    <a:bodyPr/>
                    <a:lstStyle/>
                    <a:p>
                      <a:pPr algn="ctr">
                        <a:lnSpc>
                          <a:spcPts val="1600"/>
                        </a:lnSpc>
                        <a:spcAft>
                          <a:spcPts val="0"/>
                        </a:spcAft>
                      </a:pPr>
                      <a:r>
                        <a:rPr lang="en-MY" sz="1100" b="1" dirty="0">
                          <a:solidFill>
                            <a:srgbClr val="000000"/>
                          </a:solidFill>
                          <a:latin typeface="Arial"/>
                          <a:ea typeface="Calibri"/>
                          <a:cs typeface="Times New Roman"/>
                        </a:rPr>
                        <a:t>ANOVA</a:t>
                      </a:r>
                      <a:endParaRPr lang="en-MY" sz="1100" dirty="0">
                        <a:latin typeface="Calibri"/>
                        <a:ea typeface="Calibri"/>
                        <a:cs typeface="Times New Roman"/>
                      </a:endParaRPr>
                    </a:p>
                  </a:txBody>
                  <a:tcPr marL="19050" marR="19050" marT="19050" marB="19050" anchor="ctr">
                    <a:lnL>
                      <a:noFill/>
                    </a:lnL>
                    <a:lnR>
                      <a:noFill/>
                    </a:lnR>
                    <a:lnT>
                      <a:noFill/>
                    </a:lnT>
                    <a:lnB w="28575" cap="flat" cmpd="sng" algn="ctr">
                      <a:solidFill>
                        <a:srgbClr val="000000"/>
                      </a:solidFill>
                      <a:prstDash val="solid"/>
                      <a:round/>
                      <a:headEnd type="none" w="med" len="med"/>
                      <a:tailEnd type="none" w="med" len="med"/>
                    </a:lnB>
                    <a:solidFill>
                      <a:srgbClr val="FFFFFF"/>
                    </a:solidFill>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tc hMerge="1">
                  <a:txBody>
                    <a:bodyPr/>
                    <a:lstStyle/>
                    <a:p>
                      <a:endParaRPr lang="en-MY"/>
                    </a:p>
                  </a:txBody>
                  <a:tcPr/>
                </a:tc>
                <a:extLst>
                  <a:ext uri="{0D108BD9-81ED-4DB2-BD59-A6C34878D82A}">
                    <a16:rowId xmlns:a16="http://schemas.microsoft.com/office/drawing/2014/main" val="10000"/>
                  </a:ext>
                </a:extLst>
              </a:tr>
              <a:tr h="479511">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1600"/>
                        </a:lnSpc>
                        <a:spcAft>
                          <a:spcPts val="0"/>
                        </a:spcAft>
                      </a:pPr>
                      <a:r>
                        <a:rPr lang="en-MY" sz="900">
                          <a:solidFill>
                            <a:srgbClr val="000000"/>
                          </a:solidFill>
                          <a:latin typeface="Arial"/>
                          <a:ea typeface="Calibri"/>
                          <a:cs typeface="Times New Roman"/>
                        </a:rPr>
                        <a:t>Sum of Squares</a:t>
                      </a:r>
                      <a:endParaRPr lang="en-MY" sz="1100">
                        <a:latin typeface="Calibri"/>
                        <a:ea typeface="Calibri"/>
                        <a:cs typeface="Times New Roman"/>
                      </a:endParaRPr>
                    </a:p>
                  </a:txBody>
                  <a:tcPr marL="19050" marR="19050" marT="19050" marB="19050" anchor="b">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1600"/>
                        </a:lnSpc>
                        <a:spcAft>
                          <a:spcPts val="0"/>
                        </a:spcAft>
                      </a:pPr>
                      <a:r>
                        <a:rPr lang="en-MY" sz="900">
                          <a:solidFill>
                            <a:srgbClr val="000000"/>
                          </a:solidFill>
                          <a:latin typeface="Arial"/>
                          <a:ea typeface="Calibri"/>
                          <a:cs typeface="Times New Roman"/>
                        </a:rPr>
                        <a:t>df</a:t>
                      </a:r>
                      <a:endParaRPr lang="en-MY" sz="1100">
                        <a:latin typeface="Calibri"/>
                        <a:ea typeface="Calibri"/>
                        <a:cs typeface="Times New Roman"/>
                      </a:endParaRPr>
                    </a:p>
                  </a:txBody>
                  <a:tcPr marL="19050" marR="1905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1600"/>
                        </a:lnSpc>
                        <a:spcAft>
                          <a:spcPts val="0"/>
                        </a:spcAft>
                      </a:pPr>
                      <a:r>
                        <a:rPr lang="en-MY" sz="900" dirty="0">
                          <a:solidFill>
                            <a:srgbClr val="000000"/>
                          </a:solidFill>
                          <a:latin typeface="Arial"/>
                          <a:ea typeface="Calibri"/>
                          <a:cs typeface="Times New Roman"/>
                        </a:rPr>
                        <a:t>Mean Square</a:t>
                      </a:r>
                      <a:endParaRPr lang="en-MY" sz="1100" dirty="0">
                        <a:latin typeface="Calibri"/>
                        <a:ea typeface="Calibri"/>
                        <a:cs typeface="Times New Roman"/>
                      </a:endParaRPr>
                    </a:p>
                  </a:txBody>
                  <a:tcPr marL="19050" marR="1905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1600"/>
                        </a:lnSpc>
                        <a:spcAft>
                          <a:spcPts val="0"/>
                        </a:spcAft>
                      </a:pPr>
                      <a:r>
                        <a:rPr lang="en-MY" sz="900">
                          <a:solidFill>
                            <a:srgbClr val="000000"/>
                          </a:solidFill>
                          <a:latin typeface="Arial"/>
                          <a:ea typeface="Calibri"/>
                          <a:cs typeface="Times New Roman"/>
                        </a:rPr>
                        <a:t>F</a:t>
                      </a:r>
                      <a:endParaRPr lang="en-MY" sz="1100">
                        <a:latin typeface="Calibri"/>
                        <a:ea typeface="Calibri"/>
                        <a:cs typeface="Times New Roman"/>
                      </a:endParaRPr>
                    </a:p>
                  </a:txBody>
                  <a:tcPr marL="19050" marR="19050" marT="19050" marB="1905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gn="ctr">
                        <a:lnSpc>
                          <a:spcPts val="1600"/>
                        </a:lnSpc>
                        <a:spcAft>
                          <a:spcPts val="0"/>
                        </a:spcAft>
                      </a:pPr>
                      <a:r>
                        <a:rPr lang="en-MY" sz="900">
                          <a:solidFill>
                            <a:srgbClr val="000000"/>
                          </a:solidFill>
                          <a:latin typeface="Arial"/>
                          <a:ea typeface="Calibri"/>
                          <a:cs typeface="Times New Roman"/>
                        </a:rPr>
                        <a:t>Sig.</a:t>
                      </a:r>
                      <a:endParaRPr lang="en-MY" sz="1100">
                        <a:latin typeface="Calibri"/>
                        <a:ea typeface="Calibri"/>
                        <a:cs typeface="Times New Roman"/>
                      </a:endParaRPr>
                    </a:p>
                  </a:txBody>
                  <a:tcPr marL="19050" marR="19050" marT="19050" marB="19050" anchor="b">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9511">
                <a:tc rowSpan="3">
                  <a:txBody>
                    <a:bodyPr/>
                    <a:lstStyle/>
                    <a:p>
                      <a:pPr>
                        <a:lnSpc>
                          <a:spcPts val="1600"/>
                        </a:lnSpc>
                        <a:spcAft>
                          <a:spcPts val="0"/>
                        </a:spcAft>
                      </a:pPr>
                      <a:r>
                        <a:rPr lang="en-MY" sz="900">
                          <a:solidFill>
                            <a:srgbClr val="000000"/>
                          </a:solidFill>
                          <a:latin typeface="Arial"/>
                          <a:ea typeface="Calibri"/>
                          <a:cs typeface="Times New Roman"/>
                        </a:rPr>
                        <a:t>ALT</a:t>
                      </a:r>
                      <a:endParaRPr lang="en-MY" sz="1100">
                        <a:latin typeface="Calibri"/>
                        <a:ea typeface="Calibri"/>
                        <a:cs typeface="Times New Roman"/>
                      </a:endParaRPr>
                    </a:p>
                  </a:txBody>
                  <a:tcPr marL="19050" marR="19050" marT="19050" marB="19050">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600"/>
                        </a:lnSpc>
                        <a:spcAft>
                          <a:spcPts val="0"/>
                        </a:spcAft>
                      </a:pPr>
                      <a:r>
                        <a:rPr lang="en-MY" sz="900">
                          <a:solidFill>
                            <a:srgbClr val="000000"/>
                          </a:solidFill>
                          <a:latin typeface="Arial"/>
                          <a:ea typeface="Calibri"/>
                          <a:cs typeface="Times New Roman"/>
                        </a:rPr>
                        <a:t>Between Groups</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1748.085</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3</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582.695</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105.140</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.000</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2"/>
                  </a:ext>
                </a:extLst>
              </a:tr>
              <a:tr h="267977">
                <a:tc vMerge="1">
                  <a:txBody>
                    <a:bodyPr/>
                    <a:lstStyle/>
                    <a:p>
                      <a:endParaRPr lang="en-MY"/>
                    </a:p>
                  </a:txBody>
                  <a:tcPr/>
                </a:tc>
                <a:tc>
                  <a:txBody>
                    <a:bodyPr/>
                    <a:lstStyle/>
                    <a:p>
                      <a:pPr>
                        <a:lnSpc>
                          <a:spcPts val="1600"/>
                        </a:lnSpc>
                        <a:spcAft>
                          <a:spcPts val="0"/>
                        </a:spcAft>
                      </a:pPr>
                      <a:r>
                        <a:rPr lang="en-MY" sz="900">
                          <a:solidFill>
                            <a:srgbClr val="000000"/>
                          </a:solidFill>
                          <a:latin typeface="Arial"/>
                          <a:ea typeface="Calibri"/>
                          <a:cs typeface="Times New Roman"/>
                        </a:rPr>
                        <a:t>Within Groups</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66.505</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12</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5.542</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3"/>
                  </a:ext>
                </a:extLst>
              </a:tr>
              <a:tr h="267977">
                <a:tc vMerge="1">
                  <a:txBody>
                    <a:bodyPr/>
                    <a:lstStyle/>
                    <a:p>
                      <a:endParaRPr lang="en-MY"/>
                    </a:p>
                  </a:txBody>
                  <a:tcPr/>
                </a:tc>
                <a:tc>
                  <a:txBody>
                    <a:bodyPr/>
                    <a:lstStyle/>
                    <a:p>
                      <a:pPr>
                        <a:lnSpc>
                          <a:spcPts val="1600"/>
                        </a:lnSpc>
                        <a:spcAft>
                          <a:spcPts val="0"/>
                        </a:spcAft>
                      </a:pPr>
                      <a:r>
                        <a:rPr lang="en-MY" sz="900">
                          <a:solidFill>
                            <a:srgbClr val="000000"/>
                          </a:solidFill>
                          <a:latin typeface="Arial"/>
                          <a:ea typeface="Calibri"/>
                          <a:cs typeface="Times New Roman"/>
                        </a:rPr>
                        <a:t>Total</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1814.590</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15</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79511">
                <a:tc rowSpan="3">
                  <a:txBody>
                    <a:bodyPr/>
                    <a:lstStyle/>
                    <a:p>
                      <a:pPr>
                        <a:lnSpc>
                          <a:spcPts val="1600"/>
                        </a:lnSpc>
                        <a:spcAft>
                          <a:spcPts val="0"/>
                        </a:spcAft>
                      </a:pPr>
                      <a:r>
                        <a:rPr lang="en-MY" sz="900">
                          <a:solidFill>
                            <a:srgbClr val="000000"/>
                          </a:solidFill>
                          <a:latin typeface="Arial"/>
                          <a:ea typeface="Calibri"/>
                          <a:cs typeface="Times New Roman"/>
                        </a:rPr>
                        <a:t>AST</a:t>
                      </a:r>
                      <a:endParaRPr lang="en-MY" sz="1100">
                        <a:latin typeface="Calibri"/>
                        <a:ea typeface="Calibri"/>
                        <a:cs typeface="Times New Roman"/>
                      </a:endParaRPr>
                    </a:p>
                  </a:txBody>
                  <a:tcPr marL="19050" marR="19050" marT="19050" marB="19050">
                    <a:lnL w="28575"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ts val="1600"/>
                        </a:lnSpc>
                        <a:spcAft>
                          <a:spcPts val="0"/>
                        </a:spcAft>
                      </a:pPr>
                      <a:r>
                        <a:rPr lang="en-MY" sz="900">
                          <a:solidFill>
                            <a:srgbClr val="000000"/>
                          </a:solidFill>
                          <a:latin typeface="Arial"/>
                          <a:ea typeface="Calibri"/>
                          <a:cs typeface="Times New Roman"/>
                        </a:rPr>
                        <a:t>Between Groups</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5942.738</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3</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1980.913</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457.760</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.000</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5"/>
                  </a:ext>
                </a:extLst>
              </a:tr>
              <a:tr h="267977">
                <a:tc vMerge="1">
                  <a:txBody>
                    <a:bodyPr/>
                    <a:lstStyle/>
                    <a:p>
                      <a:endParaRPr lang="en-MY"/>
                    </a:p>
                  </a:txBody>
                  <a:tcPr/>
                </a:tc>
                <a:tc>
                  <a:txBody>
                    <a:bodyPr/>
                    <a:lstStyle/>
                    <a:p>
                      <a:pPr>
                        <a:lnSpc>
                          <a:spcPts val="1600"/>
                        </a:lnSpc>
                        <a:spcAft>
                          <a:spcPts val="0"/>
                        </a:spcAft>
                      </a:pPr>
                      <a:r>
                        <a:rPr lang="en-MY" sz="900">
                          <a:solidFill>
                            <a:srgbClr val="000000"/>
                          </a:solidFill>
                          <a:latin typeface="Arial"/>
                          <a:ea typeface="Calibri"/>
                          <a:cs typeface="Times New Roman"/>
                        </a:rPr>
                        <a:t>Within Groups</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51.929</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12</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4.327</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6"/>
                  </a:ext>
                </a:extLst>
              </a:tr>
              <a:tr h="267977">
                <a:tc vMerge="1">
                  <a:txBody>
                    <a:bodyPr/>
                    <a:lstStyle/>
                    <a:p>
                      <a:endParaRPr lang="en-MY"/>
                    </a:p>
                  </a:txBody>
                  <a:tcPr/>
                </a:tc>
                <a:tc>
                  <a:txBody>
                    <a:bodyPr/>
                    <a:lstStyle/>
                    <a:p>
                      <a:pPr>
                        <a:lnSpc>
                          <a:spcPts val="1600"/>
                        </a:lnSpc>
                        <a:spcAft>
                          <a:spcPts val="0"/>
                        </a:spcAft>
                      </a:pPr>
                      <a:r>
                        <a:rPr lang="en-MY" sz="900">
                          <a:solidFill>
                            <a:srgbClr val="000000"/>
                          </a:solidFill>
                          <a:latin typeface="Arial"/>
                          <a:ea typeface="Calibri"/>
                          <a:cs typeface="Times New Roman"/>
                        </a:rPr>
                        <a:t>Total</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5994.667</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15</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r h="479511">
                <a:tc rowSpan="3">
                  <a:txBody>
                    <a:bodyPr/>
                    <a:lstStyle/>
                    <a:p>
                      <a:pPr>
                        <a:lnSpc>
                          <a:spcPts val="1600"/>
                        </a:lnSpc>
                        <a:spcAft>
                          <a:spcPts val="0"/>
                        </a:spcAft>
                      </a:pPr>
                      <a:r>
                        <a:rPr lang="en-MY" sz="900">
                          <a:solidFill>
                            <a:srgbClr val="000000"/>
                          </a:solidFill>
                          <a:latin typeface="Arial"/>
                          <a:ea typeface="Calibri"/>
                          <a:cs typeface="Times New Roman"/>
                        </a:rPr>
                        <a:t>TP</a:t>
                      </a:r>
                      <a:endParaRPr lang="en-MY" sz="1100">
                        <a:latin typeface="Calibri"/>
                        <a:ea typeface="Calibri"/>
                        <a:cs typeface="Times New Roman"/>
                      </a:endParaRPr>
                    </a:p>
                  </a:txBody>
                  <a:tcPr marL="19050" marR="19050" marT="19050" marB="19050">
                    <a:lnL w="28575"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a:lnSpc>
                          <a:spcPts val="1600"/>
                        </a:lnSpc>
                        <a:spcAft>
                          <a:spcPts val="0"/>
                        </a:spcAft>
                      </a:pPr>
                      <a:r>
                        <a:rPr lang="en-MY" sz="900">
                          <a:solidFill>
                            <a:srgbClr val="000000"/>
                          </a:solidFill>
                          <a:latin typeface="Arial"/>
                          <a:ea typeface="Calibri"/>
                          <a:cs typeface="Times New Roman"/>
                        </a:rPr>
                        <a:t>Between Groups</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3.290</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3</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1.097</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25.308</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.000</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10008"/>
                  </a:ext>
                </a:extLst>
              </a:tr>
              <a:tr h="267977">
                <a:tc vMerge="1">
                  <a:txBody>
                    <a:bodyPr/>
                    <a:lstStyle/>
                    <a:p>
                      <a:endParaRPr lang="en-MY"/>
                    </a:p>
                  </a:txBody>
                  <a:tcPr/>
                </a:tc>
                <a:tc>
                  <a:txBody>
                    <a:bodyPr/>
                    <a:lstStyle/>
                    <a:p>
                      <a:pPr>
                        <a:lnSpc>
                          <a:spcPts val="1600"/>
                        </a:lnSpc>
                        <a:spcAft>
                          <a:spcPts val="0"/>
                        </a:spcAft>
                      </a:pPr>
                      <a:r>
                        <a:rPr lang="en-MY" sz="900">
                          <a:solidFill>
                            <a:srgbClr val="000000"/>
                          </a:solidFill>
                          <a:latin typeface="Arial"/>
                          <a:ea typeface="Calibri"/>
                          <a:cs typeface="Times New Roman"/>
                        </a:rPr>
                        <a:t>Within Groups</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.520</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12</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.043</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extLst>
                  <a:ext uri="{0D108BD9-81ED-4DB2-BD59-A6C34878D82A}">
                    <a16:rowId xmlns:a16="http://schemas.microsoft.com/office/drawing/2014/main" val="10009"/>
                  </a:ext>
                </a:extLst>
              </a:tr>
              <a:tr h="267977">
                <a:tc vMerge="1">
                  <a:txBody>
                    <a:bodyPr/>
                    <a:lstStyle/>
                    <a:p>
                      <a:endParaRPr lang="en-MY"/>
                    </a:p>
                  </a:txBody>
                  <a:tcPr/>
                </a:tc>
                <a:tc>
                  <a:txBody>
                    <a:bodyPr/>
                    <a:lstStyle/>
                    <a:p>
                      <a:pPr>
                        <a:lnSpc>
                          <a:spcPts val="1600"/>
                        </a:lnSpc>
                        <a:spcAft>
                          <a:spcPts val="0"/>
                        </a:spcAft>
                      </a:pPr>
                      <a:r>
                        <a:rPr lang="en-MY" sz="900">
                          <a:solidFill>
                            <a:srgbClr val="000000"/>
                          </a:solidFill>
                          <a:latin typeface="Arial"/>
                          <a:ea typeface="Calibri"/>
                          <a:cs typeface="Times New Roman"/>
                        </a:rPr>
                        <a:t>Total</a:t>
                      </a:r>
                      <a:endParaRPr lang="en-MY" sz="1100">
                        <a:latin typeface="Calibri"/>
                        <a:ea typeface="Calibri"/>
                        <a:cs typeface="Times New Roman"/>
                      </a:endParaRPr>
                    </a:p>
                  </a:txBody>
                  <a:tcPr marL="19050" marR="19050" marT="19050" marB="19050">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3.810</a:t>
                      </a:r>
                      <a:endParaRPr lang="en-MY" sz="1100">
                        <a:latin typeface="Calibri"/>
                        <a:ea typeface="Calibri"/>
                        <a:cs typeface="Times New Roman"/>
                      </a:endParaRPr>
                    </a:p>
                  </a:txBody>
                  <a:tcPr marL="19050" marR="19050" marT="19050" marB="1905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algn="r">
                        <a:lnSpc>
                          <a:spcPts val="1600"/>
                        </a:lnSpc>
                        <a:spcAft>
                          <a:spcPts val="0"/>
                        </a:spcAft>
                      </a:pPr>
                      <a:r>
                        <a:rPr lang="en-MY" sz="900">
                          <a:solidFill>
                            <a:srgbClr val="000000"/>
                          </a:solidFill>
                          <a:latin typeface="Arial"/>
                          <a:ea typeface="Calibri"/>
                          <a:cs typeface="Times New Roman"/>
                        </a:rPr>
                        <a:t>15</a:t>
                      </a:r>
                      <a:endParaRPr lang="en-MY" sz="1100">
                        <a:latin typeface="Calibri"/>
                        <a:ea typeface="Calibri"/>
                        <a:cs typeface="Times New Roman"/>
                      </a:endParaRPr>
                    </a:p>
                  </a:txBody>
                  <a:tcPr marL="19050" marR="19050" marT="19050" marB="190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0"/>
                        </a:spcAft>
                      </a:pPr>
                      <a:endParaRPr lang="en-MY" sz="1200" dirty="0">
                        <a:latin typeface="Times New Roman"/>
                        <a:ea typeface="Calibri"/>
                        <a:cs typeface="Times New Roman"/>
                      </a:endParaRPr>
                    </a:p>
                  </a:txBody>
                  <a:tcPr marL="19050" marR="19050" marT="19050" marB="1905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10"/>
                  </a:ext>
                </a:extLst>
              </a:tr>
            </a:tbl>
          </a:graphicData>
        </a:graphic>
      </p:graphicFrame>
      <p:sp>
        <p:nvSpPr>
          <p:cNvPr id="6" name="TextBox 5"/>
          <p:cNvSpPr txBox="1"/>
          <p:nvPr/>
        </p:nvSpPr>
        <p:spPr>
          <a:xfrm>
            <a:off x="1000100" y="5572140"/>
            <a:ext cx="6786610" cy="307777"/>
          </a:xfrm>
          <a:prstGeom prst="rect">
            <a:avLst/>
          </a:prstGeom>
          <a:noFill/>
        </p:spPr>
        <p:txBody>
          <a:bodyPr wrap="square" rtlCol="0">
            <a:spAutoFit/>
          </a:bodyPr>
          <a:lstStyle/>
          <a:p>
            <a:r>
              <a:rPr lang="en-MY" sz="1400" dirty="0"/>
              <a:t>This table shows that the value between groups and within groups are significant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357158" y="2143116"/>
          <a:ext cx="7643865" cy="2344162"/>
        </p:xfrm>
        <a:graphic>
          <a:graphicData uri="http://schemas.openxmlformats.org/drawingml/2006/table">
            <a:tbl>
              <a:tblPr/>
              <a:tblGrid>
                <a:gridCol w="1528441">
                  <a:extLst>
                    <a:ext uri="{9D8B030D-6E8A-4147-A177-3AD203B41FA5}">
                      <a16:colId xmlns:a16="http://schemas.microsoft.com/office/drawing/2014/main" val="20000"/>
                    </a:ext>
                  </a:extLst>
                </a:gridCol>
                <a:gridCol w="1528441">
                  <a:extLst>
                    <a:ext uri="{9D8B030D-6E8A-4147-A177-3AD203B41FA5}">
                      <a16:colId xmlns:a16="http://schemas.microsoft.com/office/drawing/2014/main" val="20001"/>
                    </a:ext>
                  </a:extLst>
                </a:gridCol>
                <a:gridCol w="1528441">
                  <a:extLst>
                    <a:ext uri="{9D8B030D-6E8A-4147-A177-3AD203B41FA5}">
                      <a16:colId xmlns:a16="http://schemas.microsoft.com/office/drawing/2014/main" val="20002"/>
                    </a:ext>
                  </a:extLst>
                </a:gridCol>
                <a:gridCol w="1529271">
                  <a:extLst>
                    <a:ext uri="{9D8B030D-6E8A-4147-A177-3AD203B41FA5}">
                      <a16:colId xmlns:a16="http://schemas.microsoft.com/office/drawing/2014/main" val="20003"/>
                    </a:ext>
                  </a:extLst>
                </a:gridCol>
                <a:gridCol w="1529271">
                  <a:extLst>
                    <a:ext uri="{9D8B030D-6E8A-4147-A177-3AD203B41FA5}">
                      <a16:colId xmlns:a16="http://schemas.microsoft.com/office/drawing/2014/main" val="20004"/>
                    </a:ext>
                  </a:extLst>
                </a:gridCol>
              </a:tblGrid>
              <a:tr h="642941">
                <a:tc>
                  <a:txBody>
                    <a:bodyPr/>
                    <a:lstStyle/>
                    <a:p>
                      <a:pPr>
                        <a:lnSpc>
                          <a:spcPct val="115000"/>
                        </a:lnSpc>
                        <a:spcAft>
                          <a:spcPts val="0"/>
                        </a:spcAft>
                      </a:pPr>
                      <a:endParaRPr lang="en-MY" sz="1100" dirty="0">
                        <a:latin typeface="Arial"/>
                        <a:ea typeface="Calibri"/>
                        <a:cs typeface="Times New Roman"/>
                      </a:endParaRPr>
                    </a:p>
                    <a:p>
                      <a:pPr algn="ctr">
                        <a:lnSpc>
                          <a:spcPct val="115000"/>
                        </a:lnSpc>
                        <a:spcAft>
                          <a:spcPts val="0"/>
                        </a:spcAft>
                      </a:pPr>
                      <a:r>
                        <a:rPr lang="en-MY" sz="1100" dirty="0">
                          <a:latin typeface="Arial"/>
                          <a:ea typeface="Calibri"/>
                          <a:cs typeface="Times New Roman"/>
                        </a:rPr>
                        <a:t>Clinical Observation </a:t>
                      </a:r>
                      <a:endParaRPr lang="en-MY"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dirty="0">
                          <a:latin typeface="Arial"/>
                          <a:ea typeface="Calibri"/>
                          <a:cs typeface="Times New Roman"/>
                        </a:rPr>
                        <a:t>A</a:t>
                      </a:r>
                      <a:endParaRPr lang="en-MY"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B</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C</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dirty="0">
                          <a:latin typeface="Arial"/>
                          <a:ea typeface="Calibri"/>
                          <a:cs typeface="Times New Roman"/>
                        </a:rPr>
                        <a:t>D</a:t>
                      </a:r>
                      <a:endParaRPr lang="en-MY"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44177">
                <a:tc>
                  <a:txBody>
                    <a:bodyPr/>
                    <a:lstStyle/>
                    <a:p>
                      <a:pPr algn="ctr">
                        <a:lnSpc>
                          <a:spcPct val="115000"/>
                        </a:lnSpc>
                        <a:spcAft>
                          <a:spcPts val="0"/>
                        </a:spcAft>
                      </a:pPr>
                      <a:r>
                        <a:rPr lang="en-MY" sz="1100">
                          <a:latin typeface="Arial"/>
                          <a:ea typeface="Calibri"/>
                          <a:cs typeface="Times New Roman"/>
                        </a:rPr>
                        <a:t>Diarrhea</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Exist</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Exist</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Exist</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78522">
                <a:tc>
                  <a:txBody>
                    <a:bodyPr/>
                    <a:lstStyle/>
                    <a:p>
                      <a:pPr algn="ctr">
                        <a:lnSpc>
                          <a:spcPct val="115000"/>
                        </a:lnSpc>
                        <a:spcAft>
                          <a:spcPts val="0"/>
                        </a:spcAft>
                      </a:pPr>
                      <a:r>
                        <a:rPr lang="en-MY" sz="1100">
                          <a:latin typeface="Arial"/>
                          <a:ea typeface="Calibri"/>
                          <a:cs typeface="Times New Roman"/>
                        </a:rPr>
                        <a:t>Skin and Fur</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78522">
                <a:tc>
                  <a:txBody>
                    <a:bodyPr/>
                    <a:lstStyle/>
                    <a:p>
                      <a:pPr algn="ctr">
                        <a:lnSpc>
                          <a:spcPct val="115000"/>
                        </a:lnSpc>
                        <a:spcAft>
                          <a:spcPts val="0"/>
                        </a:spcAft>
                      </a:pPr>
                      <a:r>
                        <a:rPr lang="en-MY" sz="1100" dirty="0">
                          <a:latin typeface="Arial"/>
                          <a:ea typeface="Calibri"/>
                          <a:cs typeface="Times New Roman"/>
                        </a:rPr>
                        <a:t>Eyes </a:t>
                      </a:r>
                      <a:endParaRPr lang="en-MY"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a:latin typeface="Arial"/>
                          <a:ea typeface="Calibri"/>
                          <a:cs typeface="Times New Roman"/>
                        </a:rPr>
                        <a:t>Normal</a:t>
                      </a:r>
                      <a:endParaRPr lang="en-MY" sz="110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MY" sz="1100" dirty="0">
                          <a:latin typeface="Arial"/>
                          <a:ea typeface="Calibri"/>
                          <a:cs typeface="Times New Roman"/>
                        </a:rPr>
                        <a:t>Normal</a:t>
                      </a:r>
                      <a:endParaRPr lang="en-MY" sz="1100" dirty="0">
                        <a:latin typeface="Calibri"/>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9457" name="Rectangle 3"/>
          <p:cNvSpPr>
            <a:spLocks noChangeArrowheads="1"/>
          </p:cNvSpPr>
          <p:nvPr/>
        </p:nvSpPr>
        <p:spPr bwMode="auto">
          <a:xfrm>
            <a:off x="1928794" y="1785926"/>
            <a:ext cx="6072230" cy="381000"/>
          </a:xfrm>
          <a:prstGeom prst="rect">
            <a:avLst/>
          </a:prstGeom>
          <a:solidFill>
            <a:srgbClr val="FFFFFF"/>
          </a:solidFill>
          <a:ln w="25400">
            <a:solidFill>
              <a:srgbClr val="000000"/>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MY" sz="1100" b="0" i="0" u="none" strike="noStrike" cap="none" normalizeH="0" baseline="0">
                <a:ln>
                  <a:noFill/>
                </a:ln>
                <a:solidFill>
                  <a:schemeClr val="tx1"/>
                </a:solidFill>
                <a:effectLst/>
                <a:latin typeface="Arial" pitchFamily="34" charset="0"/>
                <a:cs typeface="Arial" pitchFamily="34" charset="0"/>
              </a:rPr>
              <a:t> GROUPS</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1" name="TextBox 10"/>
          <p:cNvSpPr txBox="1"/>
          <p:nvPr/>
        </p:nvSpPr>
        <p:spPr>
          <a:xfrm>
            <a:off x="857224" y="5000636"/>
            <a:ext cx="6858048" cy="338554"/>
          </a:xfrm>
          <a:prstGeom prst="rect">
            <a:avLst/>
          </a:prstGeom>
          <a:noFill/>
        </p:spPr>
        <p:txBody>
          <a:bodyPr wrap="square" rtlCol="0">
            <a:spAutoFit/>
          </a:bodyPr>
          <a:lstStyle/>
          <a:p>
            <a:r>
              <a:rPr lang="en-US" sz="1600" dirty="0"/>
              <a:t> Table shows the clinical observation on rats during the study period .</a:t>
            </a:r>
            <a:endParaRPr lang="en-MY"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1670" y="928670"/>
            <a:ext cx="4755292" cy="4316342"/>
          </a:xfrm>
          <a:prstGeom prst="rect">
            <a:avLst/>
          </a:prstGeom>
          <a:noFill/>
        </p:spPr>
      </p:pic>
      <p:sp>
        <p:nvSpPr>
          <p:cNvPr id="5" name="TextBox 4"/>
          <p:cNvSpPr txBox="1"/>
          <p:nvPr/>
        </p:nvSpPr>
        <p:spPr>
          <a:xfrm>
            <a:off x="1000100" y="5357826"/>
            <a:ext cx="7143800" cy="584775"/>
          </a:xfrm>
          <a:prstGeom prst="rect">
            <a:avLst/>
          </a:prstGeom>
          <a:noFill/>
        </p:spPr>
        <p:txBody>
          <a:bodyPr wrap="square" rtlCol="0">
            <a:spAutoFit/>
          </a:bodyPr>
          <a:lstStyle/>
          <a:p>
            <a:r>
              <a:rPr lang="en-US" sz="1600" dirty="0">
                <a:latin typeface="Arial" pitchFamily="34" charset="0"/>
                <a:cs typeface="Arial" pitchFamily="34" charset="0"/>
              </a:rPr>
              <a:t>This graph shows the level of ALT in rats. It is increasing with concentration of aqueous extract </a:t>
            </a:r>
            <a:r>
              <a:rPr lang="en-US" sz="1600" i="1" dirty="0" err="1">
                <a:latin typeface="Arial" pitchFamily="34" charset="0"/>
                <a:cs typeface="Arial" pitchFamily="34" charset="0"/>
              </a:rPr>
              <a:t>Momordica</a:t>
            </a:r>
            <a:r>
              <a:rPr lang="en-US" sz="1600" i="1" dirty="0">
                <a:latin typeface="Arial" pitchFamily="34" charset="0"/>
                <a:cs typeface="Arial" pitchFamily="34" charset="0"/>
              </a:rPr>
              <a:t> </a:t>
            </a:r>
            <a:r>
              <a:rPr lang="en-US" sz="1600" i="1" dirty="0" err="1">
                <a:latin typeface="Arial" pitchFamily="34" charset="0"/>
                <a:cs typeface="Arial" pitchFamily="34" charset="0"/>
              </a:rPr>
              <a:t>charantia</a:t>
            </a:r>
            <a:r>
              <a:rPr lang="en-US" sz="1600" i="1" dirty="0">
                <a:latin typeface="Arial" pitchFamily="34" charset="0"/>
                <a:cs typeface="Arial" pitchFamily="34" charset="0"/>
              </a:rPr>
              <a:t> </a:t>
            </a:r>
            <a:r>
              <a:rPr lang="en-US" sz="1600" dirty="0">
                <a:latin typeface="Arial" pitchFamily="34" charset="0"/>
                <a:cs typeface="Arial" pitchFamily="34" charset="0"/>
              </a:rPr>
              <a:t>.</a:t>
            </a:r>
            <a:endParaRPr lang="en-MY" sz="1600" dirty="0">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14546" y="928670"/>
            <a:ext cx="4724809" cy="3865199"/>
          </a:xfrm>
          <a:prstGeom prst="rect">
            <a:avLst/>
          </a:prstGeom>
          <a:noFill/>
        </p:spPr>
      </p:pic>
      <p:sp>
        <p:nvSpPr>
          <p:cNvPr id="21505" name="Rectangle 1"/>
          <p:cNvSpPr>
            <a:spLocks noChangeArrowheads="1"/>
          </p:cNvSpPr>
          <p:nvPr/>
        </p:nvSpPr>
        <p:spPr bwMode="auto">
          <a:xfrm>
            <a:off x="857224" y="4929198"/>
            <a:ext cx="7572396"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Arial" pitchFamily="34" charset="0"/>
                <a:ea typeface="Calibri" pitchFamily="34" charset="0"/>
                <a:cs typeface="Arial" pitchFamily="34" charset="0"/>
              </a:rPr>
              <a:t>This graph shows the level of AST in rats . The value is increasing with concentration of aqueous extract </a:t>
            </a:r>
            <a:r>
              <a:rPr kumimoji="0" lang="en-US" sz="1600" b="0" i="1" u="none" strike="noStrike" cap="none" normalizeH="0" baseline="0" dirty="0" err="1">
                <a:ln>
                  <a:noFill/>
                </a:ln>
                <a:solidFill>
                  <a:schemeClr val="tx1"/>
                </a:solidFill>
                <a:effectLst/>
                <a:latin typeface="Arial" pitchFamily="34" charset="0"/>
                <a:ea typeface="Calibri" pitchFamily="34" charset="0"/>
                <a:cs typeface="Arial" pitchFamily="34" charset="0"/>
              </a:rPr>
              <a:t>Momordica</a:t>
            </a:r>
            <a:r>
              <a:rPr kumimoji="0" lang="en-US" sz="1600" b="0" i="1"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US" sz="1600" b="0" i="1" u="none" strike="noStrike" cap="none" normalizeH="0" baseline="0" dirty="0" err="1">
                <a:ln>
                  <a:noFill/>
                </a:ln>
                <a:solidFill>
                  <a:schemeClr val="tx1"/>
                </a:solidFill>
                <a:effectLst/>
                <a:latin typeface="Arial" pitchFamily="34" charset="0"/>
                <a:ea typeface="Calibri" pitchFamily="34" charset="0"/>
                <a:cs typeface="Arial" pitchFamily="34" charset="0"/>
              </a:rPr>
              <a:t>charantia</a:t>
            </a:r>
            <a:r>
              <a:rPr kumimoji="0" lang="en-US" sz="1600" b="0" i="0" u="none" strike="noStrike" cap="none" normalizeH="0" baseline="0" dirty="0">
                <a:ln>
                  <a:noFill/>
                </a:ln>
                <a:solidFill>
                  <a:schemeClr val="tx1"/>
                </a:solidFill>
                <a:effectLst/>
                <a:latin typeface="Arial" pitchFamily="34" charset="0"/>
                <a:ea typeface="Calibri" pitchFamily="34" charset="0"/>
                <a:cs typeface="Arial" pitchFamily="34" charset="0"/>
              </a:rPr>
              <a:t>  .</a:t>
            </a:r>
            <a:endParaRPr kumimoji="0" lang="en-US"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285984" y="785794"/>
            <a:ext cx="4620895" cy="3932555"/>
          </a:xfrm>
          <a:prstGeom prst="rect">
            <a:avLst/>
          </a:prstGeom>
          <a:noFill/>
        </p:spPr>
      </p:pic>
      <p:sp>
        <p:nvSpPr>
          <p:cNvPr id="22529" name="Rectangle 1"/>
          <p:cNvSpPr>
            <a:spLocks noChangeArrowheads="1"/>
          </p:cNvSpPr>
          <p:nvPr/>
        </p:nvSpPr>
        <p:spPr bwMode="auto">
          <a:xfrm>
            <a:off x="1214414" y="5000636"/>
            <a:ext cx="6572296"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314575" algn="l"/>
              </a:tabLst>
            </a:pPr>
            <a:r>
              <a:rPr kumimoji="0" lang="en-US" sz="1600" b="0" i="0" u="none" strike="noStrike" cap="none" normalizeH="0" baseline="0" dirty="0">
                <a:ln>
                  <a:noFill/>
                </a:ln>
                <a:solidFill>
                  <a:schemeClr val="tx1"/>
                </a:solidFill>
                <a:effectLst/>
                <a:latin typeface="Arial" pitchFamily="34" charset="0"/>
                <a:ea typeface="Calibri" pitchFamily="34" charset="0"/>
                <a:cs typeface="Arial" pitchFamily="34" charset="0"/>
              </a:rPr>
              <a:t>Figure 5 : This graph shows the value of total protein in rats . The value of total protein was at normal range for control group and 500mg/kg, whereas the value increased drastically for dose at 600mg/kg and 700mg/kg .</a:t>
            </a:r>
            <a:endParaRPr kumimoji="0" lang="en-US" sz="16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DISCUSSION</a:t>
            </a:r>
            <a:endParaRPr lang="en-MY" dirty="0"/>
          </a:p>
        </p:txBody>
      </p:sp>
      <p:sp>
        <p:nvSpPr>
          <p:cNvPr id="3" name="Content Placeholder 2"/>
          <p:cNvSpPr>
            <a:spLocks noGrp="1"/>
          </p:cNvSpPr>
          <p:nvPr>
            <p:ph idx="1"/>
          </p:nvPr>
        </p:nvSpPr>
        <p:spPr/>
        <p:txBody>
          <a:bodyPr>
            <a:normAutofit fontScale="47500" lnSpcReduction="20000"/>
          </a:bodyPr>
          <a:lstStyle/>
          <a:p>
            <a:pPr algn="just">
              <a:lnSpc>
                <a:spcPct val="170000"/>
              </a:lnSpc>
            </a:pPr>
            <a:r>
              <a:rPr lang="en-MY" sz="3400" dirty="0">
                <a:latin typeface="Times New Roman" panose="02020603050405020304" pitchFamily="18" charset="0"/>
                <a:cs typeface="Times New Roman" panose="02020603050405020304" pitchFamily="18" charset="0"/>
              </a:rPr>
              <a:t>This study is done to find the effect of various concentration of aqueous extract of </a:t>
            </a:r>
            <a:r>
              <a:rPr lang="en-MY" sz="3400" b="1" i="1" dirty="0" err="1">
                <a:latin typeface="Times New Roman" panose="02020603050405020304" pitchFamily="18" charset="0"/>
                <a:cs typeface="Times New Roman" panose="02020603050405020304" pitchFamily="18" charset="0"/>
              </a:rPr>
              <a:t>Momordica</a:t>
            </a:r>
            <a:r>
              <a:rPr lang="en-MY" sz="3400" b="1" i="1" dirty="0">
                <a:latin typeface="Times New Roman" panose="02020603050405020304" pitchFamily="18" charset="0"/>
                <a:cs typeface="Times New Roman" panose="02020603050405020304" pitchFamily="18" charset="0"/>
              </a:rPr>
              <a:t> </a:t>
            </a:r>
            <a:r>
              <a:rPr lang="en-MY" sz="3400" b="1" i="1" dirty="0" err="1">
                <a:latin typeface="Times New Roman" panose="02020603050405020304" pitchFamily="18" charset="0"/>
                <a:cs typeface="Times New Roman" panose="02020603050405020304" pitchFamily="18" charset="0"/>
              </a:rPr>
              <a:t>charantia</a:t>
            </a:r>
            <a:r>
              <a:rPr lang="en-MY" sz="3400" b="1" dirty="0">
                <a:latin typeface="Times New Roman" panose="02020603050405020304" pitchFamily="18" charset="0"/>
                <a:cs typeface="Times New Roman" panose="02020603050405020304" pitchFamily="18" charset="0"/>
              </a:rPr>
              <a:t> </a:t>
            </a:r>
            <a:r>
              <a:rPr lang="en-MY" sz="3400" dirty="0">
                <a:latin typeface="Times New Roman" panose="02020603050405020304" pitchFamily="18" charset="0"/>
                <a:cs typeface="Times New Roman" panose="02020603050405020304" pitchFamily="18" charset="0"/>
              </a:rPr>
              <a:t>fruit in liver of albino rats. </a:t>
            </a:r>
            <a:r>
              <a:rPr lang="en-MY" sz="3400" b="1" i="1" dirty="0" err="1">
                <a:latin typeface="Times New Roman" panose="02020603050405020304" pitchFamily="18" charset="0"/>
                <a:cs typeface="Times New Roman" panose="02020603050405020304" pitchFamily="18" charset="0"/>
              </a:rPr>
              <a:t>Momordica</a:t>
            </a:r>
            <a:r>
              <a:rPr lang="en-MY" sz="3400" b="1" i="1" dirty="0">
                <a:latin typeface="Times New Roman" panose="02020603050405020304" pitchFamily="18" charset="0"/>
                <a:cs typeface="Times New Roman" panose="02020603050405020304" pitchFamily="18" charset="0"/>
              </a:rPr>
              <a:t> </a:t>
            </a:r>
            <a:r>
              <a:rPr lang="en-MY" sz="3400" b="1" i="1" dirty="0" err="1">
                <a:latin typeface="Times New Roman" panose="02020603050405020304" pitchFamily="18" charset="0"/>
                <a:cs typeface="Times New Roman" panose="02020603050405020304" pitchFamily="18" charset="0"/>
              </a:rPr>
              <a:t>charantia</a:t>
            </a:r>
            <a:r>
              <a:rPr lang="en-MY" sz="3400" b="1" dirty="0">
                <a:latin typeface="Times New Roman" panose="02020603050405020304" pitchFamily="18" charset="0"/>
                <a:cs typeface="Times New Roman" panose="02020603050405020304" pitchFamily="18" charset="0"/>
              </a:rPr>
              <a:t> </a:t>
            </a:r>
            <a:r>
              <a:rPr lang="en-MY" sz="3400" dirty="0">
                <a:latin typeface="Times New Roman" panose="02020603050405020304" pitchFamily="18" charset="0"/>
                <a:cs typeface="Times New Roman" panose="02020603050405020304" pitchFamily="18" charset="0"/>
              </a:rPr>
              <a:t>fruit contains </a:t>
            </a:r>
            <a:r>
              <a:rPr lang="en-MY" sz="3400" dirty="0" err="1">
                <a:latin typeface="Times New Roman" panose="02020603050405020304" pitchFamily="18" charset="0"/>
                <a:cs typeface="Times New Roman" panose="02020603050405020304" pitchFamily="18" charset="0"/>
              </a:rPr>
              <a:t>monorcharin</a:t>
            </a:r>
            <a:r>
              <a:rPr lang="en-MY" sz="3400" dirty="0">
                <a:latin typeface="Times New Roman" panose="02020603050405020304" pitchFamily="18" charset="0"/>
                <a:cs typeface="Times New Roman" panose="02020603050405020304" pitchFamily="18" charset="0"/>
              </a:rPr>
              <a:t> component and this component has the ability to damage the liver.  The toxicity level of liver was determined using different concentration of </a:t>
            </a:r>
            <a:r>
              <a:rPr lang="en-MY" sz="3400" b="1" i="1" dirty="0" err="1">
                <a:latin typeface="Times New Roman" panose="02020603050405020304" pitchFamily="18" charset="0"/>
                <a:cs typeface="Times New Roman" panose="02020603050405020304" pitchFamily="18" charset="0"/>
              </a:rPr>
              <a:t>Momordica</a:t>
            </a:r>
            <a:r>
              <a:rPr lang="en-MY" sz="3400" b="1" i="1" dirty="0">
                <a:latin typeface="Times New Roman" panose="02020603050405020304" pitchFamily="18" charset="0"/>
                <a:cs typeface="Times New Roman" panose="02020603050405020304" pitchFamily="18" charset="0"/>
              </a:rPr>
              <a:t> </a:t>
            </a:r>
            <a:r>
              <a:rPr lang="en-MY" sz="3400" b="1" i="1" dirty="0" err="1">
                <a:latin typeface="Times New Roman" panose="02020603050405020304" pitchFamily="18" charset="0"/>
                <a:cs typeface="Times New Roman" panose="02020603050405020304" pitchFamily="18" charset="0"/>
              </a:rPr>
              <a:t>charantia</a:t>
            </a:r>
            <a:r>
              <a:rPr lang="en-MY" sz="3400" b="1" dirty="0">
                <a:latin typeface="Times New Roman" panose="02020603050405020304" pitchFamily="18" charset="0"/>
                <a:cs typeface="Times New Roman" panose="02020603050405020304" pitchFamily="18" charset="0"/>
              </a:rPr>
              <a:t> </a:t>
            </a:r>
            <a:r>
              <a:rPr lang="en-MY" sz="3400" dirty="0">
                <a:latin typeface="Times New Roman" panose="02020603050405020304" pitchFamily="18" charset="0"/>
                <a:cs typeface="Times New Roman" panose="02020603050405020304" pitchFamily="18" charset="0"/>
              </a:rPr>
              <a:t>extract</a:t>
            </a:r>
          </a:p>
          <a:p>
            <a:pPr algn="just">
              <a:lnSpc>
                <a:spcPct val="170000"/>
              </a:lnSpc>
              <a:buNone/>
            </a:pPr>
            <a:endParaRPr lang="en-MY" sz="3400" dirty="0">
              <a:latin typeface="Times New Roman" panose="02020603050405020304" pitchFamily="18" charset="0"/>
              <a:cs typeface="Times New Roman" panose="02020603050405020304" pitchFamily="18" charset="0"/>
            </a:endParaRPr>
          </a:p>
          <a:p>
            <a:pPr algn="just">
              <a:lnSpc>
                <a:spcPct val="170000"/>
              </a:lnSpc>
            </a:pPr>
            <a:r>
              <a:rPr lang="en-MY" sz="3400" dirty="0">
                <a:latin typeface="Times New Roman" panose="02020603050405020304" pitchFamily="18" charset="0"/>
                <a:cs typeface="Times New Roman" panose="02020603050405020304" pitchFamily="18" charset="0"/>
              </a:rPr>
              <a:t>Level of </a:t>
            </a:r>
            <a:r>
              <a:rPr lang="en-MY" sz="3400" dirty="0" err="1">
                <a:latin typeface="Times New Roman" panose="02020603050405020304" pitchFamily="18" charset="0"/>
                <a:cs typeface="Times New Roman" panose="02020603050405020304" pitchFamily="18" charset="0"/>
              </a:rPr>
              <a:t>alanine</a:t>
            </a:r>
            <a:r>
              <a:rPr lang="en-MY" sz="3400" dirty="0">
                <a:latin typeface="Times New Roman" panose="02020603050405020304" pitchFamily="18" charset="0"/>
                <a:cs typeface="Times New Roman" panose="02020603050405020304" pitchFamily="18" charset="0"/>
              </a:rPr>
              <a:t> </a:t>
            </a:r>
            <a:r>
              <a:rPr lang="en-MY" sz="3400" dirty="0" err="1">
                <a:latin typeface="Times New Roman" panose="02020603050405020304" pitchFamily="18" charset="0"/>
                <a:cs typeface="Times New Roman" panose="02020603050405020304" pitchFamily="18" charset="0"/>
              </a:rPr>
              <a:t>aminotranferase</a:t>
            </a:r>
            <a:r>
              <a:rPr lang="en-MY" sz="3400" dirty="0">
                <a:latin typeface="Times New Roman" panose="02020603050405020304" pitchFamily="18" charset="0"/>
                <a:cs typeface="Times New Roman" panose="02020603050405020304" pitchFamily="18" charset="0"/>
              </a:rPr>
              <a:t> (ALT) and </a:t>
            </a:r>
            <a:r>
              <a:rPr lang="en-MY" sz="3400" dirty="0" err="1">
                <a:latin typeface="Times New Roman" panose="02020603050405020304" pitchFamily="18" charset="0"/>
                <a:cs typeface="Times New Roman" panose="02020603050405020304" pitchFamily="18" charset="0"/>
              </a:rPr>
              <a:t>aspartate</a:t>
            </a:r>
            <a:r>
              <a:rPr lang="en-MY" sz="3400" dirty="0">
                <a:latin typeface="Times New Roman" panose="02020603050405020304" pitchFamily="18" charset="0"/>
                <a:cs typeface="Times New Roman" panose="02020603050405020304" pitchFamily="18" charset="0"/>
              </a:rPr>
              <a:t> </a:t>
            </a:r>
            <a:r>
              <a:rPr lang="en-MY" sz="3400" dirty="0" err="1">
                <a:latin typeface="Times New Roman" panose="02020603050405020304" pitchFamily="18" charset="0"/>
                <a:cs typeface="Times New Roman" panose="02020603050405020304" pitchFamily="18" charset="0"/>
              </a:rPr>
              <a:t>aminotransferase</a:t>
            </a:r>
            <a:r>
              <a:rPr lang="en-MY" sz="3400" dirty="0">
                <a:latin typeface="Times New Roman" panose="02020603050405020304" pitchFamily="18" charset="0"/>
                <a:cs typeface="Times New Roman" panose="02020603050405020304" pitchFamily="18" charset="0"/>
              </a:rPr>
              <a:t> (AST) increased with concentration of aqueous extract of </a:t>
            </a:r>
            <a:r>
              <a:rPr lang="en-MY" sz="3400" b="1" i="1" dirty="0" err="1">
                <a:latin typeface="Times New Roman" panose="02020603050405020304" pitchFamily="18" charset="0"/>
                <a:cs typeface="Times New Roman" panose="02020603050405020304" pitchFamily="18" charset="0"/>
              </a:rPr>
              <a:t>Momordica</a:t>
            </a:r>
            <a:r>
              <a:rPr lang="en-MY" sz="3400" b="1" i="1" dirty="0">
                <a:latin typeface="Times New Roman" panose="02020603050405020304" pitchFamily="18" charset="0"/>
                <a:cs typeface="Times New Roman" panose="02020603050405020304" pitchFamily="18" charset="0"/>
              </a:rPr>
              <a:t> </a:t>
            </a:r>
            <a:r>
              <a:rPr lang="en-MY" sz="3400" b="1" i="1" dirty="0" err="1">
                <a:latin typeface="Times New Roman" panose="02020603050405020304" pitchFamily="18" charset="0"/>
                <a:cs typeface="Times New Roman" panose="02020603050405020304" pitchFamily="18" charset="0"/>
              </a:rPr>
              <a:t>charantia</a:t>
            </a:r>
            <a:r>
              <a:rPr lang="en-MY" sz="3400" b="1" dirty="0">
                <a:latin typeface="Times New Roman" panose="02020603050405020304" pitchFamily="18" charset="0"/>
                <a:cs typeface="Times New Roman" panose="02020603050405020304" pitchFamily="18" charset="0"/>
              </a:rPr>
              <a:t> </a:t>
            </a:r>
            <a:r>
              <a:rPr lang="en-MY" sz="3400" dirty="0">
                <a:latin typeface="Times New Roman" panose="02020603050405020304" pitchFamily="18" charset="0"/>
                <a:cs typeface="Times New Roman" panose="02020603050405020304" pitchFamily="18" charset="0"/>
              </a:rPr>
              <a:t>. Normal value of ALT is 17.5 – 30.2 µ/L and normal range of AST is 45.7 – 80.3 µ/L, the level both ALT and AST in albino rats which was induced with aqueous extract of </a:t>
            </a:r>
            <a:r>
              <a:rPr lang="en-MY" sz="3400" b="1" i="1" dirty="0" err="1">
                <a:latin typeface="Times New Roman" panose="02020603050405020304" pitchFamily="18" charset="0"/>
                <a:cs typeface="Times New Roman" panose="02020603050405020304" pitchFamily="18" charset="0"/>
              </a:rPr>
              <a:t>Momordicac</a:t>
            </a:r>
            <a:r>
              <a:rPr lang="en-MY" sz="3400" b="1" i="1" dirty="0">
                <a:latin typeface="Times New Roman" panose="02020603050405020304" pitchFamily="18" charset="0"/>
                <a:cs typeface="Times New Roman" panose="02020603050405020304" pitchFamily="18" charset="0"/>
              </a:rPr>
              <a:t> </a:t>
            </a:r>
            <a:r>
              <a:rPr lang="en-MY" sz="3400" b="1" i="1" dirty="0" err="1">
                <a:latin typeface="Times New Roman" panose="02020603050405020304" pitchFamily="18" charset="0"/>
                <a:cs typeface="Times New Roman" panose="02020603050405020304" pitchFamily="18" charset="0"/>
              </a:rPr>
              <a:t>harantia</a:t>
            </a:r>
            <a:r>
              <a:rPr lang="en-MY" sz="3400" b="1" i="1" dirty="0">
                <a:latin typeface="Times New Roman" panose="02020603050405020304" pitchFamily="18" charset="0"/>
                <a:cs typeface="Times New Roman" panose="02020603050405020304" pitchFamily="18" charset="0"/>
              </a:rPr>
              <a:t> </a:t>
            </a:r>
            <a:r>
              <a:rPr lang="en-MY" sz="3400" dirty="0">
                <a:latin typeface="Times New Roman" panose="02020603050405020304" pitchFamily="18" charset="0"/>
                <a:cs typeface="Times New Roman" panose="02020603050405020304" pitchFamily="18" charset="0"/>
              </a:rPr>
              <a:t>was slightly higher than normal range and it indicates liver organ damage. </a:t>
            </a:r>
            <a:endParaRPr lang="en-MY"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457200" y="714375"/>
            <a:ext cx="7686700" cy="5411788"/>
          </a:xfrm>
        </p:spPr>
        <p:txBody>
          <a:bodyPr>
            <a:normAutofit/>
          </a:bodyPr>
          <a:lstStyle/>
          <a:p>
            <a:pPr algn="just">
              <a:lnSpc>
                <a:spcPct val="150000"/>
              </a:lnSpc>
            </a:pPr>
            <a:r>
              <a:rPr lang="en-MY" sz="1400" dirty="0">
                <a:latin typeface="Times New Roman" panose="02020603050405020304" pitchFamily="18" charset="0"/>
                <a:cs typeface="Times New Roman" panose="02020603050405020304" pitchFamily="18" charset="0"/>
              </a:rPr>
              <a:t>The enzyme transaminases are predominantly found in liver hepatocytes and serve as sensitive index of the degree of liver damage (</a:t>
            </a:r>
            <a:r>
              <a:rPr lang="en-MY" sz="1400" dirty="0" err="1">
                <a:latin typeface="Times New Roman" panose="02020603050405020304" pitchFamily="18" charset="0"/>
                <a:cs typeface="Times New Roman" panose="02020603050405020304" pitchFamily="18" charset="0"/>
              </a:rPr>
              <a:t>Salawu.O.A</a:t>
            </a:r>
            <a:r>
              <a:rPr lang="en-MY" sz="1400" dirty="0">
                <a:latin typeface="Times New Roman" panose="02020603050405020304" pitchFamily="18" charset="0"/>
                <a:cs typeface="Times New Roman" panose="02020603050405020304" pitchFamily="18" charset="0"/>
              </a:rPr>
              <a:t> et al 2004).  The level of toxicity was statically significant (p&lt;0.05) with administration of 500 mg/kg , 600mg/kg and 700mg/kg of aqueous extract of </a:t>
            </a:r>
            <a:r>
              <a:rPr lang="en-MY" sz="1400" b="1" i="1" dirty="0" err="1">
                <a:latin typeface="Times New Roman" panose="02020603050405020304" pitchFamily="18" charset="0"/>
                <a:cs typeface="Times New Roman" panose="02020603050405020304" pitchFamily="18" charset="0"/>
              </a:rPr>
              <a:t>Momordica</a:t>
            </a:r>
            <a:r>
              <a:rPr lang="en-MY" sz="1400" b="1" i="1" dirty="0">
                <a:latin typeface="Times New Roman" panose="02020603050405020304" pitchFamily="18" charset="0"/>
                <a:cs typeface="Times New Roman" panose="02020603050405020304" pitchFamily="18" charset="0"/>
              </a:rPr>
              <a:t> </a:t>
            </a:r>
            <a:r>
              <a:rPr lang="en-MY" sz="1400" b="1" i="1" dirty="0" err="1">
                <a:latin typeface="Times New Roman" panose="02020603050405020304" pitchFamily="18" charset="0"/>
                <a:cs typeface="Times New Roman" panose="02020603050405020304" pitchFamily="18" charset="0"/>
              </a:rPr>
              <a:t>charantia</a:t>
            </a:r>
            <a:r>
              <a:rPr lang="en-MY" sz="1400" b="1" dirty="0">
                <a:latin typeface="Times New Roman" panose="02020603050405020304" pitchFamily="18" charset="0"/>
                <a:cs typeface="Times New Roman" panose="02020603050405020304" pitchFamily="18" charset="0"/>
              </a:rPr>
              <a:t> .  </a:t>
            </a:r>
          </a:p>
          <a:p>
            <a:pPr algn="just">
              <a:lnSpc>
                <a:spcPct val="150000"/>
              </a:lnSpc>
            </a:pPr>
            <a:r>
              <a:rPr lang="en-MY" sz="1400" dirty="0">
                <a:latin typeface="Arial" pitchFamily="34" charset="0"/>
                <a:cs typeface="Arial" pitchFamily="34" charset="0"/>
              </a:rPr>
              <a:t>The range of total protein increased from the normal range which is 5.6 – 7.6 g/</a:t>
            </a:r>
            <a:r>
              <a:rPr lang="en-MY" sz="1400" dirty="0" err="1">
                <a:latin typeface="Arial" pitchFamily="34" charset="0"/>
                <a:cs typeface="Arial" pitchFamily="34" charset="0"/>
              </a:rPr>
              <a:t>dL</a:t>
            </a:r>
            <a:r>
              <a:rPr lang="en-MY" sz="1400" dirty="0">
                <a:latin typeface="Arial" pitchFamily="34" charset="0"/>
                <a:cs typeface="Arial" pitchFamily="34" charset="0"/>
              </a:rPr>
              <a:t> among albino rats induced with 600mg/kg and 700mg/kg aqueous extract  </a:t>
            </a:r>
            <a:r>
              <a:rPr lang="en-MY" sz="1400" b="1" i="1" dirty="0" err="1">
                <a:latin typeface="Arial" pitchFamily="34" charset="0"/>
                <a:cs typeface="Arial" pitchFamily="34" charset="0"/>
              </a:rPr>
              <a:t>Momordica</a:t>
            </a:r>
            <a:r>
              <a:rPr lang="en-MY" sz="1400" b="1" i="1" dirty="0">
                <a:latin typeface="Arial" pitchFamily="34" charset="0"/>
                <a:cs typeface="Arial" pitchFamily="34" charset="0"/>
              </a:rPr>
              <a:t> </a:t>
            </a:r>
            <a:r>
              <a:rPr lang="en-MY" sz="1400" b="1" i="1" dirty="0" err="1">
                <a:latin typeface="Arial" pitchFamily="34" charset="0"/>
                <a:cs typeface="Arial" pitchFamily="34" charset="0"/>
              </a:rPr>
              <a:t>charantia</a:t>
            </a:r>
            <a:r>
              <a:rPr lang="en-MY" sz="1400" b="1" dirty="0">
                <a:latin typeface="Arial" pitchFamily="34" charset="0"/>
                <a:cs typeface="Arial" pitchFamily="34" charset="0"/>
              </a:rPr>
              <a:t>  </a:t>
            </a:r>
            <a:r>
              <a:rPr lang="en-MY" sz="1400" dirty="0">
                <a:latin typeface="Arial" pitchFamily="34" charset="0"/>
                <a:cs typeface="Arial" pitchFamily="34" charset="0"/>
              </a:rPr>
              <a:t>. The value of total protein among rats under group B which was induced with 500mg/kg were normal .  This shows that , toxicity level in albino rats starts at concentration 600mg/kg . The end result of group A for ALT , AST and total protein was normal which act as negative control was between normal range .</a:t>
            </a:r>
          </a:p>
          <a:p>
            <a:pPr algn="just">
              <a:lnSpc>
                <a:spcPct val="150000"/>
              </a:lnSpc>
            </a:pPr>
            <a:r>
              <a:rPr lang="en-MY" sz="1400" dirty="0">
                <a:latin typeface="Arial" pitchFamily="34" charset="0"/>
                <a:cs typeface="Arial" pitchFamily="34" charset="0"/>
              </a:rPr>
              <a:t>Therefore the null hypothesis was rejected and the alternative hypothesis which was the component of bitter gourd known as </a:t>
            </a:r>
            <a:r>
              <a:rPr lang="en-MY" sz="1400" dirty="0" err="1">
                <a:latin typeface="Arial" pitchFamily="34" charset="0"/>
                <a:cs typeface="Arial" pitchFamily="34" charset="0"/>
              </a:rPr>
              <a:t>monorcharins</a:t>
            </a:r>
            <a:r>
              <a:rPr lang="en-MY" sz="1400" dirty="0">
                <a:latin typeface="Arial" pitchFamily="34" charset="0"/>
                <a:cs typeface="Arial" pitchFamily="34" charset="0"/>
              </a:rPr>
              <a:t> can cause liver toxicity accepted.</a:t>
            </a:r>
          </a:p>
          <a:p>
            <a:endParaRPr lang="en-MY"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CONCLUSION </a:t>
            </a:r>
            <a:endParaRPr lang="en-MY" dirty="0"/>
          </a:p>
        </p:txBody>
      </p:sp>
      <p:sp>
        <p:nvSpPr>
          <p:cNvPr id="3" name="Content Placeholder 2"/>
          <p:cNvSpPr>
            <a:spLocks noGrp="1"/>
          </p:cNvSpPr>
          <p:nvPr>
            <p:ph idx="1"/>
          </p:nvPr>
        </p:nvSpPr>
        <p:spPr/>
        <p:txBody>
          <a:bodyPr>
            <a:normAutofit fontScale="62500" lnSpcReduction="20000"/>
          </a:bodyPr>
          <a:lstStyle/>
          <a:p>
            <a:pPr algn="just">
              <a:lnSpc>
                <a:spcPct val="170000"/>
              </a:lnSpc>
              <a:buNone/>
            </a:pPr>
            <a:r>
              <a:rPr lang="en-MY" dirty="0"/>
              <a:t>		In conclusion, the aqueous extract of </a:t>
            </a:r>
            <a:r>
              <a:rPr lang="en-MY" b="1" i="1" dirty="0" err="1"/>
              <a:t>Momordica</a:t>
            </a:r>
            <a:r>
              <a:rPr lang="en-MY" b="1" i="1" dirty="0"/>
              <a:t> </a:t>
            </a:r>
            <a:r>
              <a:rPr lang="en-MY" b="1" i="1" dirty="0" err="1"/>
              <a:t>charantia</a:t>
            </a:r>
            <a:r>
              <a:rPr lang="en-MY" b="1" dirty="0"/>
              <a:t> </a:t>
            </a:r>
            <a:r>
              <a:rPr lang="en-MY" dirty="0"/>
              <a:t>increases the liver toxicity significantly in rats. The chemical component in </a:t>
            </a:r>
            <a:r>
              <a:rPr lang="en-MY" b="1" i="1" dirty="0" err="1"/>
              <a:t>Momordica</a:t>
            </a:r>
            <a:r>
              <a:rPr lang="en-MY" b="1" i="1" dirty="0"/>
              <a:t> </a:t>
            </a:r>
            <a:r>
              <a:rPr lang="en-MY" b="1" i="1" dirty="0" err="1"/>
              <a:t>charantia</a:t>
            </a:r>
            <a:r>
              <a:rPr lang="en-MY" b="1" dirty="0"/>
              <a:t> </a:t>
            </a:r>
            <a:r>
              <a:rPr lang="en-MY" dirty="0"/>
              <a:t>which known as </a:t>
            </a:r>
            <a:r>
              <a:rPr lang="en-MY" dirty="0" err="1"/>
              <a:t>monorcharins</a:t>
            </a:r>
            <a:r>
              <a:rPr lang="en-MY" dirty="0"/>
              <a:t> is the one causing liver toxicity</a:t>
            </a:r>
          </a:p>
          <a:p>
            <a:pPr algn="just">
              <a:lnSpc>
                <a:spcPct val="170000"/>
              </a:lnSpc>
              <a:buNone/>
            </a:pPr>
            <a:r>
              <a:rPr lang="en-MY" dirty="0"/>
              <a:t>		 Overall, the hypothesis of this present study is achieved, whereby the objective of this study is also proven.</a:t>
            </a:r>
          </a:p>
          <a:p>
            <a:pPr algn="just">
              <a:lnSpc>
                <a:spcPct val="170000"/>
              </a:lnSpc>
              <a:buNone/>
            </a:pPr>
            <a:r>
              <a:rPr lang="en-MY" dirty="0"/>
              <a:t>		Further studies can be done on </a:t>
            </a:r>
            <a:r>
              <a:rPr lang="en-MY" b="1" i="1" dirty="0" err="1"/>
              <a:t>Momordica</a:t>
            </a:r>
            <a:r>
              <a:rPr lang="en-MY" b="1" i="1" dirty="0"/>
              <a:t> </a:t>
            </a:r>
            <a:r>
              <a:rPr lang="en-MY" b="1" i="1" dirty="0" err="1"/>
              <a:t>charantia</a:t>
            </a:r>
            <a:r>
              <a:rPr lang="en-MY" b="1" dirty="0"/>
              <a:t> </a:t>
            </a:r>
            <a:r>
              <a:rPr lang="en-MY" dirty="0"/>
              <a:t>to find out other component that causing harm to human if consumed at high dosage for long term in liver, kidney and gastrointestinal tract. Studies can also be done to reveal the properties in </a:t>
            </a:r>
            <a:r>
              <a:rPr lang="en-MY" b="1" i="1" dirty="0" err="1"/>
              <a:t>Momordica</a:t>
            </a:r>
            <a:r>
              <a:rPr lang="en-MY" b="1" i="1" dirty="0"/>
              <a:t> </a:t>
            </a:r>
            <a:r>
              <a:rPr lang="en-MY" b="1" i="1" dirty="0" err="1"/>
              <a:t>charantia</a:t>
            </a:r>
            <a:r>
              <a:rPr lang="en-MY" b="1" dirty="0"/>
              <a:t> </a:t>
            </a:r>
            <a:r>
              <a:rPr lang="en-MY" dirty="0"/>
              <a:t>extract using methanol or alcohol for extraction. </a:t>
            </a:r>
          </a:p>
          <a:p>
            <a:endParaRPr lang="en-MY"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REFERENCES</a:t>
            </a:r>
            <a:endParaRPr lang="en-MY" dirty="0"/>
          </a:p>
        </p:txBody>
      </p:sp>
      <p:sp>
        <p:nvSpPr>
          <p:cNvPr id="3" name="Content Placeholder 2"/>
          <p:cNvSpPr>
            <a:spLocks noGrp="1"/>
          </p:cNvSpPr>
          <p:nvPr>
            <p:ph idx="1"/>
          </p:nvPr>
        </p:nvSpPr>
        <p:spPr/>
        <p:txBody>
          <a:bodyPr>
            <a:normAutofit fontScale="70000" lnSpcReduction="20000"/>
          </a:bodyPr>
          <a:lstStyle/>
          <a:p>
            <a:pPr>
              <a:lnSpc>
                <a:spcPct val="170000"/>
              </a:lnSpc>
            </a:pPr>
            <a:r>
              <a:rPr lang="en-MY" dirty="0" err="1"/>
              <a:t>Palada</a:t>
            </a:r>
            <a:r>
              <a:rPr lang="en-MY" dirty="0"/>
              <a:t> .M.C &amp; Chang .L.C.2003.Suggested Cultural Practises for Bitter </a:t>
            </a:r>
            <a:r>
              <a:rPr lang="en-MY" dirty="0" err="1"/>
              <a:t>Gourd.International</a:t>
            </a:r>
            <a:r>
              <a:rPr lang="en-MY" dirty="0"/>
              <a:t> </a:t>
            </a:r>
            <a:r>
              <a:rPr lang="en-MY" dirty="0" err="1"/>
              <a:t>Cooperators’</a:t>
            </a:r>
            <a:r>
              <a:rPr lang="en-MY" dirty="0"/>
              <a:t> Guide.</a:t>
            </a:r>
          </a:p>
          <a:p>
            <a:pPr>
              <a:lnSpc>
                <a:spcPct val="170000"/>
              </a:lnSpc>
            </a:pPr>
            <a:r>
              <a:rPr lang="en-US" dirty="0"/>
              <a:t>Sikdar.B.,Shafiullah.M.,Sharmin&amp;Nahar.S.2005. </a:t>
            </a:r>
            <a:r>
              <a:rPr lang="en-US" dirty="0" err="1"/>
              <a:t>Agrobacterium</a:t>
            </a:r>
            <a:r>
              <a:rPr lang="en-US" dirty="0"/>
              <a:t>-mediated GUS Expression in Bitter Gourd.   Biotechnology 4(2):149-152,2005. </a:t>
            </a:r>
          </a:p>
          <a:p>
            <a:pPr>
              <a:lnSpc>
                <a:spcPct val="170000"/>
              </a:lnSpc>
            </a:pPr>
            <a:r>
              <a:rPr lang="en-US" dirty="0"/>
              <a:t> </a:t>
            </a:r>
            <a:r>
              <a:rPr lang="en-US" dirty="0" err="1"/>
              <a:t>Salawu.O.A,Ezekiele.O,Adaudia.O&amp;KwanashieH.O</a:t>
            </a:r>
            <a:r>
              <a:rPr lang="en-US" dirty="0"/>
              <a:t>. 2005. Toxicological Evaluation </a:t>
            </a:r>
            <a:r>
              <a:rPr lang="en-US" dirty="0" err="1"/>
              <a:t>ofMethanolic</a:t>
            </a:r>
            <a:r>
              <a:rPr lang="en-US" dirty="0"/>
              <a:t> Extract of </a:t>
            </a:r>
            <a:r>
              <a:rPr lang="en-US" dirty="0" err="1"/>
              <a:t>Momordica</a:t>
            </a:r>
            <a:r>
              <a:rPr lang="en-US" dirty="0"/>
              <a:t> </a:t>
            </a:r>
            <a:r>
              <a:rPr lang="en-US" dirty="0" err="1"/>
              <a:t>charantia</a:t>
            </a:r>
            <a:r>
              <a:rPr lang="en-US" dirty="0"/>
              <a:t> leaves in rats . </a:t>
            </a:r>
            <a:r>
              <a:rPr lang="en-US" i="1" dirty="0"/>
              <a:t>West </a:t>
            </a:r>
            <a:r>
              <a:rPr lang="en-US" i="1" dirty="0" err="1"/>
              <a:t>Afr.J.Pharmacol.Drug</a:t>
            </a:r>
            <a:r>
              <a:rPr lang="en-US" i="1" dirty="0"/>
              <a:t> Res. Vol. 20 (</a:t>
            </a:r>
            <a:r>
              <a:rPr lang="en-US" i="1" dirty="0" err="1"/>
              <a:t>Nos</a:t>
            </a:r>
            <a:r>
              <a:rPr lang="en-US" i="1" dirty="0"/>
              <a:t> 1 &amp; 2 January- December 2004 ; </a:t>
            </a:r>
            <a:r>
              <a:rPr lang="en-US" dirty="0"/>
              <a:t>15 – 21)</a:t>
            </a:r>
          </a:p>
          <a:p>
            <a:endParaRPr lang="en-US" dirty="0"/>
          </a:p>
          <a:p>
            <a:endParaRPr lang="en-MY"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14356"/>
            <a:ext cx="8229600" cy="1066800"/>
          </a:xfrm>
        </p:spPr>
        <p:txBody>
          <a:bodyPr/>
          <a:lstStyle/>
          <a:p>
            <a:pPr algn="ctr"/>
            <a:r>
              <a:rPr lang="en-US" dirty="0"/>
              <a:t>APPENDICES </a:t>
            </a:r>
          </a:p>
        </p:txBody>
      </p:sp>
      <p:pic>
        <p:nvPicPr>
          <p:cNvPr id="4" name="Content Placeholder 3" descr="C:\Users\User\Desktop\Thesis\DSC01237.JPG"/>
          <p:cNvPicPr>
            <a:picLocks noGrp="1"/>
          </p:cNvPicPr>
          <p:nvPr>
            <p:ph idx="1"/>
          </p:nvPr>
        </p:nvPicPr>
        <p:blipFill>
          <a:blip r:embed="rId2"/>
          <a:srcRect/>
          <a:stretch>
            <a:fillRect/>
          </a:stretch>
        </p:blipFill>
        <p:spPr bwMode="auto">
          <a:xfrm>
            <a:off x="1428728" y="1785926"/>
            <a:ext cx="2802995" cy="2043113"/>
          </a:xfrm>
          <a:prstGeom prst="rect">
            <a:avLst/>
          </a:prstGeom>
          <a:noFill/>
          <a:ln w="9525">
            <a:noFill/>
            <a:miter lim="800000"/>
            <a:headEnd/>
            <a:tailEnd/>
          </a:ln>
        </p:spPr>
      </p:pic>
      <p:pic>
        <p:nvPicPr>
          <p:cNvPr id="5" name="Picture 4" descr="C:\Users\User\Desktop\Thesis\DSC01341.JPG"/>
          <p:cNvPicPr/>
          <p:nvPr/>
        </p:nvPicPr>
        <p:blipFill>
          <a:blip r:embed="rId3"/>
          <a:srcRect/>
          <a:stretch>
            <a:fillRect/>
          </a:stretch>
        </p:blipFill>
        <p:spPr bwMode="auto">
          <a:xfrm>
            <a:off x="4643438" y="3571876"/>
            <a:ext cx="2814634" cy="2428892"/>
          </a:xfrm>
          <a:prstGeom prst="rect">
            <a:avLst/>
          </a:prstGeom>
          <a:noFill/>
          <a:ln w="9525">
            <a:noFill/>
            <a:miter lim="800000"/>
            <a:headEnd/>
            <a:tailEnd/>
          </a:ln>
        </p:spPr>
      </p:pic>
      <p:sp>
        <p:nvSpPr>
          <p:cNvPr id="6" name="TextBox 5"/>
          <p:cNvSpPr txBox="1"/>
          <p:nvPr/>
        </p:nvSpPr>
        <p:spPr>
          <a:xfrm>
            <a:off x="4786314" y="1857364"/>
            <a:ext cx="3357586" cy="646331"/>
          </a:xfrm>
          <a:prstGeom prst="rect">
            <a:avLst/>
          </a:prstGeom>
          <a:noFill/>
        </p:spPr>
        <p:txBody>
          <a:bodyPr wrap="square" rtlCol="0">
            <a:spAutoFit/>
          </a:bodyPr>
          <a:lstStyle/>
          <a:p>
            <a:r>
              <a:rPr lang="en-MY" b="1" dirty="0"/>
              <a:t>Aqueous extract of </a:t>
            </a:r>
            <a:r>
              <a:rPr lang="en-MY" b="1" i="1" dirty="0" err="1"/>
              <a:t>Momordicacharantia</a:t>
            </a:r>
            <a:endParaRPr lang="en-US" b="1" dirty="0"/>
          </a:p>
        </p:txBody>
      </p:sp>
      <p:sp>
        <p:nvSpPr>
          <p:cNvPr id="7" name="TextBox 6"/>
          <p:cNvSpPr txBox="1"/>
          <p:nvPr/>
        </p:nvSpPr>
        <p:spPr>
          <a:xfrm>
            <a:off x="1500166" y="4572008"/>
            <a:ext cx="2500330" cy="369332"/>
          </a:xfrm>
          <a:prstGeom prst="rect">
            <a:avLst/>
          </a:prstGeom>
          <a:noFill/>
        </p:spPr>
        <p:txBody>
          <a:bodyPr wrap="square" rtlCol="0">
            <a:spAutoFit/>
          </a:bodyPr>
          <a:lstStyle/>
          <a:p>
            <a:r>
              <a:rPr lang="en-MY" b="1" dirty="0"/>
              <a:t>Cardiac Puncture</a:t>
            </a:r>
            <a:endParaRPr lang="en-US" b="1"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User\Downloads\08082012041.JPG"/>
          <p:cNvPicPr>
            <a:picLocks noGrp="1"/>
          </p:cNvPicPr>
          <p:nvPr>
            <p:ph idx="1"/>
          </p:nvPr>
        </p:nvPicPr>
        <p:blipFill>
          <a:blip r:embed="rId2" cstate="print"/>
          <a:srcRect/>
          <a:stretch>
            <a:fillRect/>
          </a:stretch>
        </p:blipFill>
        <p:spPr bwMode="auto">
          <a:xfrm>
            <a:off x="1071538" y="785794"/>
            <a:ext cx="3682538" cy="3175462"/>
          </a:xfrm>
          <a:prstGeom prst="rect">
            <a:avLst/>
          </a:prstGeom>
          <a:noFill/>
          <a:ln w="9525">
            <a:noFill/>
            <a:miter lim="800000"/>
            <a:headEnd/>
            <a:tailEnd/>
          </a:ln>
        </p:spPr>
      </p:pic>
      <p:sp>
        <p:nvSpPr>
          <p:cNvPr id="5" name="TextBox 4"/>
          <p:cNvSpPr txBox="1"/>
          <p:nvPr/>
        </p:nvSpPr>
        <p:spPr>
          <a:xfrm>
            <a:off x="5143504" y="2214554"/>
            <a:ext cx="2428892" cy="369332"/>
          </a:xfrm>
          <a:prstGeom prst="rect">
            <a:avLst/>
          </a:prstGeom>
          <a:noFill/>
        </p:spPr>
        <p:txBody>
          <a:bodyPr wrap="square" rtlCol="0">
            <a:spAutoFit/>
          </a:bodyPr>
          <a:lstStyle/>
          <a:p>
            <a:r>
              <a:rPr lang="en-US" b="1" dirty="0"/>
              <a:t>Serum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ACKNOWLEDGEMENT </a:t>
            </a:r>
            <a:endParaRPr lang="en-MY" dirty="0"/>
          </a:p>
        </p:txBody>
      </p:sp>
      <p:sp>
        <p:nvSpPr>
          <p:cNvPr id="3" name="Content Placeholder 2"/>
          <p:cNvSpPr>
            <a:spLocks noGrp="1"/>
          </p:cNvSpPr>
          <p:nvPr>
            <p:ph idx="1"/>
          </p:nvPr>
        </p:nvSpPr>
        <p:spPr>
          <a:ln>
            <a:solidFill>
              <a:schemeClr val="tx1">
                <a:alpha val="75000"/>
              </a:schemeClr>
            </a:solidFill>
          </a:ln>
        </p:spPr>
        <p:txBody>
          <a:bodyPr>
            <a:normAutofit/>
          </a:bodyPr>
          <a:lstStyle/>
          <a:p>
            <a:pPr>
              <a:buNone/>
            </a:pPr>
            <a:r>
              <a:rPr lang="en-MY" sz="2600" dirty="0">
                <a:latin typeface="Arial Narrow" pitchFamily="34" charset="0"/>
              </a:rPr>
              <a:t>		</a:t>
            </a:r>
            <a:r>
              <a:rPr lang="en-MY" sz="2400" dirty="0">
                <a:latin typeface="Times New Roman" panose="02020603050405020304" pitchFamily="18" charset="0"/>
                <a:cs typeface="Times New Roman" panose="02020603050405020304" pitchFamily="18" charset="0"/>
              </a:rPr>
              <a:t>First of all I would like to praise God for giving me the strength and patience to complete this research. I would like to express my  appreciation and  gratitude to my student </a:t>
            </a:r>
            <a:r>
              <a:rPr lang="en-MY" sz="2400" dirty="0" err="1">
                <a:latin typeface="Times New Roman" panose="02020603050405020304" pitchFamily="18" charset="0"/>
                <a:cs typeface="Times New Roman" panose="02020603050405020304" pitchFamily="18" charset="0"/>
              </a:rPr>
              <a:t>Pavitra</a:t>
            </a:r>
            <a:r>
              <a:rPr lang="en-MY" sz="2400" dirty="0">
                <a:latin typeface="Times New Roman" panose="02020603050405020304" pitchFamily="18" charset="0"/>
                <a:cs typeface="Times New Roman" panose="02020603050405020304" pitchFamily="18" charset="0"/>
              </a:rPr>
              <a:t> </a:t>
            </a:r>
            <a:r>
              <a:rPr lang="en-MY" sz="2400" dirty="0" err="1">
                <a:latin typeface="Times New Roman" panose="02020603050405020304" pitchFamily="18" charset="0"/>
                <a:cs typeface="Times New Roman" panose="02020603050405020304" pitchFamily="18" charset="0"/>
              </a:rPr>
              <a:t>Velayutham</a:t>
            </a:r>
            <a:r>
              <a:rPr lang="en-MY" sz="2400" dirty="0">
                <a:latin typeface="Times New Roman" panose="02020603050405020304" pitchFamily="18" charset="0"/>
                <a:cs typeface="Times New Roman" panose="02020603050405020304" pitchFamily="18" charset="0"/>
              </a:rPr>
              <a:t> for successful completion for this work. Finally I would like to thank my ever loving wife &amp; family for giving me ample support.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60688"/>
          </a:xfrm>
        </p:spPr>
        <p:txBody>
          <a:bodyPr/>
          <a:lstStyle/>
          <a:p>
            <a:r>
              <a:rPr lang="en-US" dirty="0"/>
              <a:t>     CONFERENCE PAPERS</a:t>
            </a:r>
          </a:p>
        </p:txBody>
      </p:sp>
      <p:sp>
        <p:nvSpPr>
          <p:cNvPr id="3" name="Content Placeholder 2"/>
          <p:cNvSpPr>
            <a:spLocks noGrp="1"/>
          </p:cNvSpPr>
          <p:nvPr>
            <p:ph idx="1"/>
          </p:nvPr>
        </p:nvSpPr>
        <p:spPr>
          <a:xfrm>
            <a:off x="457200" y="1124744"/>
            <a:ext cx="7239000" cy="5330992"/>
          </a:xfrm>
        </p:spPr>
        <p:txBody>
          <a:bodyPr>
            <a:normAutofit fontScale="92500"/>
          </a:bodyPr>
          <a:lstStyle/>
          <a:p>
            <a:pPr marL="457200" indent="-457200">
              <a:buAutoNum type="arabicPeriod"/>
            </a:pPr>
            <a:r>
              <a:rPr lang="en-US" sz="2200" dirty="0">
                <a:latin typeface="Times New Roman" panose="02020603050405020304" pitchFamily="18" charset="0"/>
                <a:cs typeface="Times New Roman" panose="02020603050405020304" pitchFamily="18" charset="0"/>
              </a:rPr>
              <a:t>IN-VITRO STUDY ON EFFECT OF GARLIC AND GINGER CONSUMPTION TOWARDS LACTOBACILLUS ACIDOPHILUS, 2ND ASIAN PACIFIC PHARMACY CONFERENCE,KL,Malaysia,Dec2011.</a:t>
            </a:r>
          </a:p>
          <a:p>
            <a:pPr marL="457200" indent="-457200">
              <a:buFont typeface="Wingdings 2"/>
              <a:buAutoNum type="arabicPeriod"/>
            </a:pPr>
            <a:r>
              <a:rPr lang="en-US" sz="2200" dirty="0"/>
              <a:t>ALTERATION IN SERUM LIPID PROFILE AND HOMOCYSTEINE LEVEL INDUCED BY PALM OLEIN AND OLIVE OIL ENRICHED DIET IN RAT,</a:t>
            </a:r>
            <a:r>
              <a:rPr lang="en-US" sz="2200" dirty="0">
                <a:latin typeface="Times New Roman" panose="02020603050405020304" pitchFamily="18" charset="0"/>
                <a:cs typeface="Times New Roman" panose="02020603050405020304" pitchFamily="18" charset="0"/>
              </a:rPr>
              <a:t> 2ND ASIAN PACIFIC PHARMACY CONFERENCE,KL,Malaysia,Dec2011.</a:t>
            </a:r>
          </a:p>
          <a:p>
            <a:pPr marL="457200" indent="-457200">
              <a:buFont typeface="Wingdings 2"/>
              <a:buAutoNum type="arabicPeriod"/>
            </a:pPr>
            <a:r>
              <a:rPr lang="en-US" sz="2000" dirty="0">
                <a:latin typeface="Times New Roman" panose="02020603050405020304" pitchFamily="18" charset="0"/>
                <a:cs typeface="Times New Roman" panose="02020603050405020304" pitchFamily="18" charset="0"/>
                <a:hlinkClick r:id="rId2"/>
              </a:rPr>
              <a:t>Advanced Application of Bioinformatics in Forensic Science</a:t>
            </a:r>
            <a:r>
              <a:rPr lang="en-US" sz="2000" dirty="0">
                <a:latin typeface="Times New Roman" panose="02020603050405020304" pitchFamily="18" charset="0"/>
                <a:cs typeface="Times New Roman" panose="02020603050405020304" pitchFamily="18" charset="0"/>
              </a:rPr>
              <a:t>  at </a:t>
            </a:r>
            <a:r>
              <a:rPr lang="en-US" sz="2000" dirty="0"/>
              <a:t>1st International Forensic </a:t>
            </a:r>
            <a:r>
              <a:rPr lang="en-US" sz="2000" dirty="0" err="1"/>
              <a:t>Conference,MSU,Malaysia</a:t>
            </a:r>
            <a:r>
              <a:rPr lang="en-US" sz="2000" dirty="0"/>
              <a:t> Apr 2016</a:t>
            </a:r>
          </a:p>
          <a:p>
            <a:pPr marL="457200" indent="-457200">
              <a:buFont typeface="Wingdings 2"/>
              <a:buAutoNum type="arabicPeriod"/>
            </a:pPr>
            <a:r>
              <a:rPr lang="en-US" sz="2000" dirty="0"/>
              <a:t>NOVEL DNA PROFILING OF SHORT TANDEM REPEATS (STRs)          FROM NEXT-GENERATION SEQUENCING (NGS) DATA BY ESTABLISHING A WHOLE GENOME STRs PIPELINE FOR FORENSIC BIOINFORMATICS at 1</a:t>
            </a:r>
            <a:r>
              <a:rPr lang="en-US" sz="2000" baseline="30000" dirty="0"/>
              <a:t>st</a:t>
            </a:r>
            <a:r>
              <a:rPr lang="en-US" sz="2000" dirty="0"/>
              <a:t> International Forensic </a:t>
            </a:r>
            <a:r>
              <a:rPr lang="en-US" sz="2000" dirty="0" err="1"/>
              <a:t>Conference,MSU,Malaysia</a:t>
            </a:r>
            <a:r>
              <a:rPr lang="en-US" sz="2000" dirty="0"/>
              <a:t> Apr 2016.</a:t>
            </a:r>
          </a:p>
          <a:p>
            <a:pPr marL="0" indent="0">
              <a:buNone/>
            </a:pPr>
            <a:endParaRPr lang="en-US" sz="2000" dirty="0"/>
          </a:p>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4222687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876712"/>
          </a:xfrm>
        </p:spPr>
        <p:txBody>
          <a:bodyPr/>
          <a:lstStyle/>
          <a:p>
            <a:r>
              <a:rPr lang="en-US" dirty="0"/>
              <a:t>     CONFERENCE PAPERS</a:t>
            </a:r>
          </a:p>
        </p:txBody>
      </p:sp>
      <p:sp>
        <p:nvSpPr>
          <p:cNvPr id="3" name="Content Placeholder 2"/>
          <p:cNvSpPr>
            <a:spLocks noGrp="1"/>
          </p:cNvSpPr>
          <p:nvPr>
            <p:ph idx="1"/>
          </p:nvPr>
        </p:nvSpPr>
        <p:spPr>
          <a:xfrm>
            <a:off x="457200" y="1196752"/>
            <a:ext cx="7239000" cy="5258984"/>
          </a:xfrm>
        </p:spPr>
        <p:txBody>
          <a:bodyPr/>
          <a:lstStyle/>
          <a:p>
            <a:pPr marL="0" indent="0">
              <a:buNone/>
            </a:pPr>
            <a:r>
              <a:rPr lang="en-US" dirty="0"/>
              <a:t>5. </a:t>
            </a:r>
            <a:r>
              <a:rPr lang="en-US" sz="1800" b="1" dirty="0"/>
              <a:t> </a:t>
            </a:r>
            <a:r>
              <a:rPr lang="en-US" sz="1800" b="1" dirty="0">
                <a:hlinkClick r:id="rId2"/>
              </a:rPr>
              <a:t>PROTEIN MODELLING OF T.GONDII PROTEIN MIC3 AND LIGAND DOCKING</a:t>
            </a:r>
            <a:r>
              <a:rPr lang="en-US" sz="1800" b="1" dirty="0"/>
              <a:t>,</a:t>
            </a:r>
            <a:r>
              <a:rPr lang="en-US" dirty="0"/>
              <a:t> International Conference on </a:t>
            </a:r>
            <a:r>
              <a:rPr lang="en-US" dirty="0" err="1"/>
              <a:t>Science,Engineering</a:t>
            </a:r>
            <a:r>
              <a:rPr lang="en-US" dirty="0"/>
              <a:t> and Innovative Technology, At Management and Science University</a:t>
            </a:r>
            <a:endParaRPr lang="en-US" sz="1800" b="1" dirty="0"/>
          </a:p>
          <a:p>
            <a:pPr marL="0" indent="0">
              <a:buNone/>
            </a:pPr>
            <a:r>
              <a:rPr lang="en-US" sz="1800" b="1" dirty="0"/>
              <a:t>6. </a:t>
            </a:r>
            <a:r>
              <a:rPr lang="en-US" b="1" dirty="0"/>
              <a:t> </a:t>
            </a:r>
            <a:r>
              <a:rPr lang="en-US" b="1" dirty="0">
                <a:hlinkClick r:id="rId3"/>
              </a:rPr>
              <a:t>ANALYSIS OF CONSERVED HYPOTHETICAL PROTEIN FROM </a:t>
            </a:r>
            <a:r>
              <a:rPr lang="en-US" b="1" dirty="0" err="1">
                <a:hlinkClick r:id="rId3"/>
              </a:rPr>
              <a:t>Helicobater</a:t>
            </a:r>
            <a:r>
              <a:rPr lang="en-US" b="1" dirty="0">
                <a:hlinkClick r:id="rId3"/>
              </a:rPr>
              <a:t> pylori H-16 IN GASTRIC CANCER</a:t>
            </a:r>
            <a:r>
              <a:rPr lang="en-US" b="1" dirty="0"/>
              <a:t>,</a:t>
            </a:r>
            <a:r>
              <a:rPr lang="en-US" dirty="0"/>
              <a:t> International Conference on </a:t>
            </a:r>
            <a:r>
              <a:rPr lang="en-US" dirty="0" err="1"/>
              <a:t>Science,Engineering</a:t>
            </a:r>
            <a:r>
              <a:rPr lang="en-US" dirty="0"/>
              <a:t> and Innovative Technology, At Management and Science University</a:t>
            </a:r>
            <a:endParaRPr lang="en-US" b="1" dirty="0"/>
          </a:p>
          <a:p>
            <a:pPr marL="0" indent="0">
              <a:buNone/>
            </a:pPr>
            <a:endParaRPr lang="en-US" sz="1800" b="1" dirty="0"/>
          </a:p>
          <a:p>
            <a:pPr marL="0" indent="0">
              <a:buNone/>
            </a:pPr>
            <a:endParaRPr lang="en-US" dirty="0"/>
          </a:p>
        </p:txBody>
      </p:sp>
    </p:spTree>
    <p:extLst>
      <p:ext uri="{BB962C8B-B14F-4D97-AF65-F5344CB8AC3E}">
        <p14:creationId xmlns:p14="http://schemas.microsoft.com/office/powerpoint/2010/main" val="36621018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RESEARCH PAPERS</a:t>
            </a:r>
          </a:p>
        </p:txBody>
      </p:sp>
      <p:sp>
        <p:nvSpPr>
          <p:cNvPr id="3" name="Content Placeholder 2"/>
          <p:cNvSpPr>
            <a:spLocks noGrp="1"/>
          </p:cNvSpPr>
          <p:nvPr>
            <p:ph idx="1"/>
          </p:nvPr>
        </p:nvSpPr>
        <p:spPr/>
        <p:txBody>
          <a:bodyPr>
            <a:normAutofit lnSpcReduction="10000"/>
          </a:bodyPr>
          <a:lstStyle/>
          <a:p>
            <a:pPr marL="0" indent="0">
              <a:buNone/>
            </a:pPr>
            <a:r>
              <a:rPr lang="en-US" dirty="0"/>
              <a:t>1.</a:t>
            </a:r>
            <a:r>
              <a:rPr lang="en-US" b="1" dirty="0"/>
              <a:t>  </a:t>
            </a:r>
            <a:r>
              <a:rPr lang="en-US" b="1" dirty="0">
                <a:hlinkClick r:id="rId2"/>
              </a:rPr>
              <a:t>AB Initio Structural Analysis on Envelope (E) Glycoprotein of Dengue Virus (DENV) </a:t>
            </a:r>
            <a:r>
              <a:rPr lang="en-US" b="1">
                <a:hlinkClick r:id="rId2"/>
              </a:rPr>
              <a:t>Type 1-4</a:t>
            </a:r>
            <a:r>
              <a:rPr lang="en-US" b="1" dirty="0"/>
              <a:t>.</a:t>
            </a:r>
          </a:p>
          <a:p>
            <a:pPr marL="0" indent="0">
              <a:buNone/>
            </a:pPr>
            <a:r>
              <a:rPr lang="en-US" dirty="0"/>
              <a:t>2.</a:t>
            </a:r>
            <a:r>
              <a:rPr lang="en-US" b="1" dirty="0">
                <a:hlinkClick r:id="rId3"/>
              </a:rPr>
              <a:t>AN</a:t>
            </a:r>
            <a:r>
              <a:rPr lang="en-US" b="1" dirty="0">
                <a:highlight>
                  <a:srgbClr val="000000"/>
                </a:highlight>
                <a:hlinkClick r:id="rId3"/>
              </a:rPr>
              <a:t> INTERACTIVE SEQUENCE EDITOR APPLICATION IN ANDROID PLATFORM</a:t>
            </a:r>
            <a:r>
              <a:rPr lang="en-US" b="1" dirty="0">
                <a:highlight>
                  <a:srgbClr val="000000"/>
                </a:highlight>
              </a:rPr>
              <a:t>,</a:t>
            </a:r>
            <a:r>
              <a:rPr lang="en-US" dirty="0">
                <a:highlight>
                  <a:srgbClr val="000000"/>
                </a:highlight>
              </a:rPr>
              <a:t> </a:t>
            </a:r>
            <a:r>
              <a:rPr lang="en-US" dirty="0"/>
              <a:t>World Journal of Pharmaceutical Research.</a:t>
            </a:r>
            <a:endParaRPr lang="en-US" b="1" dirty="0"/>
          </a:p>
          <a:p>
            <a:pPr marL="0" indent="0">
              <a:buNone/>
            </a:pPr>
            <a:r>
              <a:rPr lang="en-US" dirty="0"/>
              <a:t>ACCEPTED PAPER-SCOPEX INDEX JOURNAL</a:t>
            </a:r>
          </a:p>
          <a:p>
            <a:pPr marL="0" indent="0">
              <a:buNone/>
            </a:pPr>
            <a:r>
              <a:rPr lang="en-US" dirty="0"/>
              <a:t>1.</a:t>
            </a:r>
            <a:r>
              <a:rPr lang="en-US" b="1" dirty="0"/>
              <a:t> COMPARATIVE GENOMIC ANALYSIS OF </a:t>
            </a:r>
            <a:r>
              <a:rPr lang="en-US" b="1" i="1" dirty="0"/>
              <a:t>HELICOBACTER PYLORI</a:t>
            </a:r>
            <a:r>
              <a:rPr lang="en-US" b="1" dirty="0"/>
              <a:t> STRAINS CPY1124 AND SJM180 RELATED TO GASTRIC DISORDER USING NEXT-GENERATION SEQUENCE (NGS) DATA</a:t>
            </a:r>
            <a:endParaRPr lang="en-US" dirty="0"/>
          </a:p>
        </p:txBody>
      </p:sp>
    </p:spTree>
    <p:extLst>
      <p:ext uri="{BB962C8B-B14F-4D97-AF65-F5344CB8AC3E}">
        <p14:creationId xmlns:p14="http://schemas.microsoft.com/office/powerpoint/2010/main" val="23834299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435</TotalTime>
  <Words>1432</Words>
  <Application>Microsoft Office PowerPoint</Application>
  <PresentationFormat>On-screen Show (4:3)</PresentationFormat>
  <Paragraphs>184</Paragraphs>
  <Slides>26</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Arial Narrow</vt:lpstr>
      <vt:lpstr>Calibri</vt:lpstr>
      <vt:lpstr>Times New Roman</vt:lpstr>
      <vt:lpstr>Trebuchet MS</vt:lpstr>
      <vt:lpstr>Wingdings</vt:lpstr>
      <vt:lpstr>Wingdings 2</vt:lpstr>
      <vt:lpstr>Opulent</vt:lpstr>
      <vt:lpstr>       THE STUDY OF HEPATOTOXICITY EFFECT OF Mormordica charanthia ON RAT’S LIVER  by s.venkataramanan </vt:lpstr>
      <vt:lpstr>DESCRIPTION OF PLANT </vt:lpstr>
      <vt:lpstr>PowerPoint Presentation</vt:lpstr>
      <vt:lpstr>MEDICINAL BENEFITS</vt:lpstr>
      <vt:lpstr>MEDICINAL BENEFITS</vt:lpstr>
      <vt:lpstr>MEDICINAL BENEFITS</vt:lpstr>
      <vt:lpstr>OVERDOSAGE</vt:lpstr>
      <vt:lpstr>BIOCHEMICAL CONSTITUENTS</vt:lpstr>
      <vt:lpstr>PowerPoint Presentation</vt:lpstr>
      <vt:lpstr>      METHODOLOGY   </vt:lpstr>
      <vt:lpstr>PowerPoint Presentation</vt:lpstr>
      <vt:lpstr>RESULTS </vt:lpstr>
      <vt:lpstr>PowerPoint Presentation</vt:lpstr>
      <vt:lpstr>PowerPoint Presentation</vt:lpstr>
      <vt:lpstr>PowerPoint Presentation</vt:lpstr>
      <vt:lpstr>PowerPoint Presentation</vt:lpstr>
      <vt:lpstr>DISCUSSION</vt:lpstr>
      <vt:lpstr>PowerPoint Presentation</vt:lpstr>
      <vt:lpstr>CONCLUSION </vt:lpstr>
      <vt:lpstr>REFERENCES</vt:lpstr>
      <vt:lpstr>APPENDICES </vt:lpstr>
      <vt:lpstr>PowerPoint Presentation</vt:lpstr>
      <vt:lpstr>ACKNOWLEDGEMENT </vt:lpstr>
      <vt:lpstr>     CONFERENCE PAPERS</vt:lpstr>
      <vt:lpstr>     CONFERENCE PAPERS</vt:lpstr>
      <vt:lpstr>         RESEARCH PAPERS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STUDY OF HEPATOTOXICITY EFFECT OF Mormordica charanthia ON RAT’S LIVER</dc:title>
  <dc:creator>Jasmine Jaz</dc:creator>
  <cp:lastModifiedBy>venkat</cp:lastModifiedBy>
  <cp:revision>41</cp:revision>
  <dcterms:created xsi:type="dcterms:W3CDTF">2012-10-16T19:24:49Z</dcterms:created>
  <dcterms:modified xsi:type="dcterms:W3CDTF">2016-10-09T16:19:24Z</dcterms:modified>
</cp:coreProperties>
</file>