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65" r:id="rId4"/>
    <p:sldId id="258" r:id="rId5"/>
    <p:sldId id="269" r:id="rId6"/>
    <p:sldId id="266" r:id="rId7"/>
    <p:sldId id="275" r:id="rId8"/>
    <p:sldId id="267" r:id="rId9"/>
    <p:sldId id="270" r:id="rId10"/>
    <p:sldId id="271" r:id="rId11"/>
    <p:sldId id="273" r:id="rId12"/>
    <p:sldId id="274" r:id="rId13"/>
    <p:sldId id="272" r:id="rId14"/>
    <p:sldId id="276" r:id="rId15"/>
    <p:sldId id="261" r:id="rId16"/>
    <p:sldId id="262" r:id="rId17"/>
    <p:sldId id="268" r:id="rId18"/>
    <p:sldId id="26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a:latin typeface="Times New Roman" pitchFamily="18" charset="0"/>
                <a:cs typeface="Times New Roman" pitchFamily="18" charset="0"/>
              </a:rPr>
              <a:t>Script Concordance Test</a:t>
            </a:r>
            <a:r>
              <a:rPr lang="en-US" sz="1400" baseline="0">
                <a:latin typeface="Times New Roman" pitchFamily="18" charset="0"/>
                <a:cs typeface="Times New Roman" pitchFamily="18" charset="0"/>
              </a:rPr>
              <a:t> scores by specialist areas</a:t>
            </a:r>
            <a:endParaRPr lang="en-US" sz="1400">
              <a:latin typeface="Times New Roman" pitchFamily="18" charset="0"/>
              <a:cs typeface="Times New Roman" pitchFamily="18" charset="0"/>
            </a:endParaRPr>
          </a:p>
        </c:rich>
      </c:tx>
      <c:layout/>
      <c:overlay val="0"/>
    </c:title>
    <c:autoTitleDeleted val="0"/>
    <c:plotArea>
      <c:layout/>
      <c:barChart>
        <c:barDir val="col"/>
        <c:grouping val="clustered"/>
        <c:varyColors val="0"/>
        <c:ser>
          <c:idx val="0"/>
          <c:order val="0"/>
          <c:tx>
            <c:strRef>
              <c:f>Sheet1!$F$5</c:f>
              <c:strCache>
                <c:ptCount val="1"/>
                <c:pt idx="0">
                  <c:v>BPT03</c:v>
                </c:pt>
              </c:strCache>
            </c:strRef>
          </c:tx>
          <c:spPr>
            <a:pattFill prst="ltDnDiag">
              <a:fgClr>
                <a:schemeClr val="tx1"/>
              </a:fgClr>
              <a:bgClr>
                <a:schemeClr val="bg1"/>
              </a:bgClr>
            </a:pattFill>
            <a:ln>
              <a:solidFill>
                <a:schemeClr val="tx1"/>
              </a:solidFill>
            </a:ln>
          </c:spPr>
          <c:invertIfNegative val="0"/>
          <c:errBars>
            <c:errBarType val="plus"/>
            <c:errValType val="cust"/>
            <c:noEndCap val="0"/>
            <c:plus>
              <c:numRef>
                <c:f>Sheet1!$N$6:$N$11</c:f>
                <c:numCache>
                  <c:formatCode>General</c:formatCode>
                  <c:ptCount val="6"/>
                  <c:pt idx="0">
                    <c:v>7.6</c:v>
                  </c:pt>
                  <c:pt idx="1">
                    <c:v>11.6</c:v>
                  </c:pt>
                  <c:pt idx="2">
                    <c:v>10.9</c:v>
                  </c:pt>
                  <c:pt idx="3">
                    <c:v>12.3</c:v>
                  </c:pt>
                  <c:pt idx="4">
                    <c:v>15.5</c:v>
                  </c:pt>
                  <c:pt idx="5">
                    <c:v>19.899999999999999</c:v>
                  </c:pt>
                </c:numCache>
              </c:numRef>
            </c:plus>
            <c:minus>
              <c:numLit>
                <c:formatCode>General</c:formatCode>
                <c:ptCount val="1"/>
                <c:pt idx="0">
                  <c:v>1</c:v>
                </c:pt>
              </c:numLit>
            </c:minus>
          </c:errBars>
          <c:cat>
            <c:strRef>
              <c:f>Sheet1!$E$6:$E$11</c:f>
              <c:strCache>
                <c:ptCount val="6"/>
                <c:pt idx="0">
                  <c:v>Cardiorespiratory </c:v>
                </c:pt>
                <c:pt idx="1">
                  <c:v>Musculoskeletal</c:v>
                </c:pt>
                <c:pt idx="2">
                  <c:v>Neurology</c:v>
                </c:pt>
                <c:pt idx="3">
                  <c:v>Pediatrics</c:v>
                </c:pt>
                <c:pt idx="4">
                  <c:v>Women’s Health</c:v>
                </c:pt>
                <c:pt idx="5">
                  <c:v>Gerontology</c:v>
                </c:pt>
              </c:strCache>
            </c:strRef>
          </c:cat>
          <c:val>
            <c:numRef>
              <c:f>Sheet1!$F$6:$F$11</c:f>
              <c:numCache>
                <c:formatCode>General</c:formatCode>
                <c:ptCount val="6"/>
                <c:pt idx="0">
                  <c:v>57.5</c:v>
                </c:pt>
                <c:pt idx="1">
                  <c:v>58.3</c:v>
                </c:pt>
                <c:pt idx="2">
                  <c:v>59.9</c:v>
                </c:pt>
                <c:pt idx="3">
                  <c:v>63.5</c:v>
                </c:pt>
                <c:pt idx="4">
                  <c:v>54.7</c:v>
                </c:pt>
                <c:pt idx="5">
                  <c:v>67.8</c:v>
                </c:pt>
              </c:numCache>
            </c:numRef>
          </c:val>
        </c:ser>
        <c:ser>
          <c:idx val="1"/>
          <c:order val="1"/>
          <c:tx>
            <c:strRef>
              <c:f>Sheet1!$G$5</c:f>
              <c:strCache>
                <c:ptCount val="1"/>
                <c:pt idx="0">
                  <c:v>BPT04</c:v>
                </c:pt>
              </c:strCache>
            </c:strRef>
          </c:tx>
          <c:spPr>
            <a:noFill/>
            <a:ln>
              <a:solidFill>
                <a:schemeClr val="tx1"/>
              </a:solidFill>
            </a:ln>
          </c:spPr>
          <c:invertIfNegative val="0"/>
          <c:errBars>
            <c:errBarType val="plus"/>
            <c:errValType val="cust"/>
            <c:noEndCap val="0"/>
            <c:plus>
              <c:numRef>
                <c:f>Sheet1!$O$6:$O$11</c:f>
                <c:numCache>
                  <c:formatCode>General</c:formatCode>
                  <c:ptCount val="6"/>
                  <c:pt idx="0">
                    <c:v>9.5</c:v>
                  </c:pt>
                  <c:pt idx="1">
                    <c:v>10.199999999999999</c:v>
                  </c:pt>
                  <c:pt idx="2">
                    <c:v>8.1999999999999993</c:v>
                  </c:pt>
                  <c:pt idx="3">
                    <c:v>10.7</c:v>
                  </c:pt>
                  <c:pt idx="4">
                    <c:v>10.9</c:v>
                  </c:pt>
                  <c:pt idx="5">
                    <c:v>28.95</c:v>
                  </c:pt>
                </c:numCache>
              </c:numRef>
            </c:plus>
            <c:minus>
              <c:numLit>
                <c:formatCode>General</c:formatCode>
                <c:ptCount val="1"/>
                <c:pt idx="0">
                  <c:v>1</c:v>
                </c:pt>
              </c:numLit>
            </c:minus>
          </c:errBars>
          <c:cat>
            <c:strRef>
              <c:f>Sheet1!$E$6:$E$11</c:f>
              <c:strCache>
                <c:ptCount val="6"/>
                <c:pt idx="0">
                  <c:v>Cardiorespiratory </c:v>
                </c:pt>
                <c:pt idx="1">
                  <c:v>Musculoskeletal</c:v>
                </c:pt>
                <c:pt idx="2">
                  <c:v>Neurology</c:v>
                </c:pt>
                <c:pt idx="3">
                  <c:v>Pediatrics</c:v>
                </c:pt>
                <c:pt idx="4">
                  <c:v>Women’s Health</c:v>
                </c:pt>
                <c:pt idx="5">
                  <c:v>Gerontology</c:v>
                </c:pt>
              </c:strCache>
            </c:strRef>
          </c:cat>
          <c:val>
            <c:numRef>
              <c:f>Sheet1!$G$6:$G$11</c:f>
              <c:numCache>
                <c:formatCode>General</c:formatCode>
                <c:ptCount val="6"/>
                <c:pt idx="0">
                  <c:v>65.900000000000006</c:v>
                </c:pt>
                <c:pt idx="1">
                  <c:v>65.400000000000006</c:v>
                </c:pt>
                <c:pt idx="2">
                  <c:v>54.8</c:v>
                </c:pt>
                <c:pt idx="3">
                  <c:v>75.7</c:v>
                </c:pt>
                <c:pt idx="4">
                  <c:v>66</c:v>
                </c:pt>
                <c:pt idx="5">
                  <c:v>66</c:v>
                </c:pt>
              </c:numCache>
            </c:numRef>
          </c:val>
        </c:ser>
        <c:dLbls>
          <c:showLegendKey val="0"/>
          <c:showVal val="0"/>
          <c:showCatName val="0"/>
          <c:showSerName val="0"/>
          <c:showPercent val="0"/>
          <c:showBubbleSize val="0"/>
        </c:dLbls>
        <c:gapWidth val="150"/>
        <c:axId val="75189632"/>
        <c:axId val="21873792"/>
      </c:barChart>
      <c:catAx>
        <c:axId val="75189632"/>
        <c:scaling>
          <c:orientation val="minMax"/>
        </c:scaling>
        <c:delete val="0"/>
        <c:axPos val="b"/>
        <c:title>
          <c:tx>
            <c:rich>
              <a:bodyPr/>
              <a:lstStyle/>
              <a:p>
                <a:pPr>
                  <a:defRPr>
                    <a:latin typeface="Times New Roman" pitchFamily="18" charset="0"/>
                    <a:cs typeface="Times New Roman" pitchFamily="18" charset="0"/>
                  </a:defRPr>
                </a:pPr>
                <a:r>
                  <a:rPr lang="en-US">
                    <a:latin typeface="Times New Roman" pitchFamily="18" charset="0"/>
                    <a:cs typeface="Times New Roman" pitchFamily="18" charset="0"/>
                  </a:rPr>
                  <a:t>Physiotherapy specialist area</a:t>
                </a:r>
              </a:p>
            </c:rich>
          </c:tx>
          <c:layout/>
          <c:overlay val="0"/>
        </c:title>
        <c:numFmt formatCode="General" sourceLinked="0"/>
        <c:majorTickMark val="out"/>
        <c:minorTickMark val="none"/>
        <c:tickLblPos val="nextTo"/>
        <c:txPr>
          <a:bodyPr/>
          <a:lstStyle/>
          <a:p>
            <a:pPr>
              <a:defRPr>
                <a:latin typeface="Times New Roman" pitchFamily="18" charset="0"/>
                <a:cs typeface="Times New Roman" pitchFamily="18" charset="0"/>
              </a:defRPr>
            </a:pPr>
            <a:endParaRPr lang="en-US"/>
          </a:p>
        </c:txPr>
        <c:crossAx val="21873792"/>
        <c:crosses val="autoZero"/>
        <c:auto val="1"/>
        <c:lblAlgn val="ctr"/>
        <c:lblOffset val="100"/>
        <c:noMultiLvlLbl val="0"/>
      </c:catAx>
      <c:valAx>
        <c:axId val="21873792"/>
        <c:scaling>
          <c:orientation val="minMax"/>
        </c:scaling>
        <c:delete val="0"/>
        <c:axPos val="l"/>
        <c:title>
          <c:tx>
            <c:rich>
              <a:bodyPr rot="-5400000" vert="horz"/>
              <a:lstStyle/>
              <a:p>
                <a:pPr>
                  <a:defRPr>
                    <a:latin typeface="Times New Roman" pitchFamily="18" charset="0"/>
                    <a:cs typeface="Times New Roman" pitchFamily="18" charset="0"/>
                  </a:defRPr>
                </a:pPr>
                <a:r>
                  <a:rPr lang="en-US">
                    <a:latin typeface="Times New Roman" pitchFamily="18" charset="0"/>
                    <a:cs typeface="Times New Roman" pitchFamily="18" charset="0"/>
                  </a:rPr>
                  <a:t>mean</a:t>
                </a:r>
                <a:r>
                  <a:rPr lang="en-US" baseline="0">
                    <a:latin typeface="Times New Roman" pitchFamily="18" charset="0"/>
                    <a:cs typeface="Times New Roman" pitchFamily="18" charset="0"/>
                  </a:rPr>
                  <a:t> (SD) scores (%)</a:t>
                </a:r>
                <a:endParaRPr lang="en-US">
                  <a:latin typeface="Times New Roman" pitchFamily="18" charset="0"/>
                  <a:cs typeface="Times New Roman" pitchFamily="18" charset="0"/>
                </a:endParaRPr>
              </a:p>
            </c:rich>
          </c:tx>
          <c:layout/>
          <c:overlay val="0"/>
        </c:title>
        <c:numFmt formatCode="General" sourceLinked="1"/>
        <c:majorTickMark val="out"/>
        <c:minorTickMark val="none"/>
        <c:tickLblPos val="nextTo"/>
        <c:txPr>
          <a:bodyPr/>
          <a:lstStyle/>
          <a:p>
            <a:pPr>
              <a:defRPr>
                <a:latin typeface="Times New Roman" pitchFamily="18" charset="0"/>
                <a:cs typeface="Times New Roman" pitchFamily="18" charset="0"/>
              </a:defRPr>
            </a:pPr>
            <a:endParaRPr lang="en-US"/>
          </a:p>
        </c:txPr>
        <c:crossAx val="75189632"/>
        <c:crosses val="autoZero"/>
        <c:crossBetween val="between"/>
      </c:valAx>
    </c:plotArea>
    <c:legend>
      <c:legendPos val="r"/>
      <c:layout>
        <c:manualLayout>
          <c:xMode val="edge"/>
          <c:yMode val="edge"/>
          <c:x val="0.89305925868177372"/>
          <c:y val="0.43292119352439784"/>
          <c:w val="9.3739421186213104E-2"/>
          <c:h val="0.18199686413995519"/>
        </c:manualLayout>
      </c:layout>
      <c:overlay val="0"/>
      <c:txPr>
        <a:bodyPr/>
        <a:lstStyle/>
        <a:p>
          <a:pPr>
            <a:defRPr>
              <a:latin typeface="Times New Roman" pitchFamily="18" charset="0"/>
              <a:cs typeface="Times New Roman" pitchFamily="18" charset="0"/>
            </a:defRPr>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41DCE6-2D28-4BA7-9399-0034D57EF914}" type="datetimeFigureOut">
              <a:rPr lang="en-US" smtClean="0"/>
              <a:t>5/26/2017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4360B5-5121-4F5A-A12F-9265EF419714}" type="slidenum">
              <a:rPr lang="en-US" smtClean="0"/>
              <a:t>‹#›</a:t>
            </a:fld>
            <a:endParaRPr lang="en-US"/>
          </a:p>
        </p:txBody>
      </p:sp>
    </p:spTree>
    <p:extLst>
      <p:ext uri="{BB962C8B-B14F-4D97-AF65-F5344CB8AC3E}">
        <p14:creationId xmlns:p14="http://schemas.microsoft.com/office/powerpoint/2010/main" val="89901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AB31C4F-BB37-41DE-AE50-DDB378D6497F}" type="datetimeFigureOut">
              <a:rPr lang="en-US" smtClean="0"/>
              <a:t>5/26/2017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79E83-EAB7-4494-B399-72700596AF2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B31C4F-BB37-41DE-AE50-DDB378D6497F}" type="datetimeFigureOut">
              <a:rPr lang="en-US" smtClean="0"/>
              <a:t>5/26/2017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79E83-EAB7-4494-B399-72700596AF2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B31C4F-BB37-41DE-AE50-DDB378D6497F}" type="datetimeFigureOut">
              <a:rPr lang="en-US" smtClean="0"/>
              <a:t>5/26/2017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79E83-EAB7-4494-B399-72700596AF2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AB31C4F-BB37-41DE-AE50-DDB378D6497F}" type="datetimeFigureOut">
              <a:rPr lang="en-US" smtClean="0"/>
              <a:t>5/26/2017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79E83-EAB7-4494-B399-72700596AF2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B31C4F-BB37-41DE-AE50-DDB378D6497F}" type="datetimeFigureOut">
              <a:rPr lang="en-US" smtClean="0"/>
              <a:t>5/26/2017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479E83-EAB7-4494-B399-72700596AF2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B31C4F-BB37-41DE-AE50-DDB378D6497F}" type="datetimeFigureOut">
              <a:rPr lang="en-US" smtClean="0"/>
              <a:t>5/26/2017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479E83-EAB7-4494-B399-72700596AF2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B31C4F-BB37-41DE-AE50-DDB378D6497F}" type="datetimeFigureOut">
              <a:rPr lang="en-US" smtClean="0"/>
              <a:t>5/26/2017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479E83-EAB7-4494-B399-72700596AF2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B31C4F-BB37-41DE-AE50-DDB378D6497F}" type="datetimeFigureOut">
              <a:rPr lang="en-US" smtClean="0"/>
              <a:t>5/26/2017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79E83-EAB7-4494-B399-72700596AF2E}"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AB31C4F-BB37-41DE-AE50-DDB378D6497F}" type="datetimeFigureOut">
              <a:rPr lang="en-US" smtClean="0"/>
              <a:t>5/26/2017</a:t>
            </a:fld>
            <a:endParaRPr lang="en-US"/>
          </a:p>
        </p:txBody>
      </p:sp>
      <p:sp>
        <p:nvSpPr>
          <p:cNvPr id="9" name="Slide Number Placeholder 8"/>
          <p:cNvSpPr>
            <a:spLocks noGrp="1"/>
          </p:cNvSpPr>
          <p:nvPr>
            <p:ph type="sldNum" sz="quarter" idx="11"/>
          </p:nvPr>
        </p:nvSpPr>
        <p:spPr/>
        <p:txBody>
          <a:bodyPr/>
          <a:lstStyle/>
          <a:p>
            <a:fld id="{AA479E83-EAB7-4494-B399-72700596AF2E}"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B31C4F-BB37-41DE-AE50-DDB378D6497F}" type="datetimeFigureOut">
              <a:rPr lang="en-US" smtClean="0"/>
              <a:t>5/26/2017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79E83-EAB7-4494-B399-72700596AF2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B31C4F-BB37-41DE-AE50-DDB378D6497F}" type="datetimeFigureOut">
              <a:rPr lang="en-US" smtClean="0"/>
              <a:t>5/26/2017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79E83-EAB7-4494-B399-72700596AF2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A479E83-EAB7-4494-B399-72700596AF2E}"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AB31C4F-BB37-41DE-AE50-DDB378D6497F}" type="datetimeFigureOut">
              <a:rPr lang="en-US" smtClean="0"/>
              <a:t>5/26/2017</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467600" cy="2305051"/>
          </a:xfrm>
        </p:spPr>
        <p:txBody>
          <a:bodyPr>
            <a:normAutofit/>
          </a:bodyPr>
          <a:lstStyle/>
          <a:p>
            <a:r>
              <a:rPr lang="en-US" sz="4000" b="1" dirty="0" smtClean="0">
                <a:latin typeface="Arial" panose="020B0604020202020204" pitchFamily="34" charset="0"/>
                <a:cs typeface="Arial" panose="020B0604020202020204" pitchFamily="34" charset="0"/>
              </a:rPr>
              <a:t>Clinical Education: An analysis of Clinical Reasoning amongst Physiotherapy Students in Fiji.</a:t>
            </a:r>
            <a:endParaRPr lang="en-US" sz="4000"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838200" y="4572000"/>
            <a:ext cx="7315200" cy="1371600"/>
          </a:xfrm>
        </p:spPr>
        <p:txBody>
          <a:bodyPr>
            <a:normAutofit fontScale="85000" lnSpcReduction="10000"/>
          </a:bodyPr>
          <a:lstStyle/>
          <a:p>
            <a:pPr algn="ctr"/>
            <a:r>
              <a:rPr lang="en-US" sz="2900" b="1" i="1" dirty="0" smtClean="0">
                <a:solidFill>
                  <a:schemeClr val="tx1"/>
                </a:solidFill>
                <a:latin typeface="Arial" pitchFamily="34" charset="0"/>
                <a:cs typeface="Arial" pitchFamily="34" charset="0"/>
              </a:rPr>
              <a:t>Venasio Ramabuke</a:t>
            </a:r>
          </a:p>
          <a:p>
            <a:pPr algn="ctr"/>
            <a:r>
              <a:rPr lang="en-US" sz="1800" b="1" i="1" dirty="0" smtClean="0">
                <a:solidFill>
                  <a:schemeClr val="tx1"/>
                </a:solidFill>
                <a:latin typeface="Arial" pitchFamily="34" charset="0"/>
                <a:cs typeface="Arial" pitchFamily="34" charset="0"/>
              </a:rPr>
              <a:t>Lecturer in Physiotherapy</a:t>
            </a:r>
          </a:p>
          <a:p>
            <a:pPr algn="ctr"/>
            <a:r>
              <a:rPr lang="en-US" sz="1800" b="1" i="1" dirty="0" smtClean="0">
                <a:solidFill>
                  <a:schemeClr val="tx1"/>
                </a:solidFill>
                <a:latin typeface="Arial" pitchFamily="34" charset="0"/>
                <a:cs typeface="Arial" pitchFamily="34" charset="0"/>
              </a:rPr>
              <a:t>School of Health Sciences – College of Medicine, Nursing, &amp; Health Sciences </a:t>
            </a:r>
          </a:p>
          <a:p>
            <a:pPr algn="ctr"/>
            <a:r>
              <a:rPr lang="en-US" sz="1800" b="1" i="1" dirty="0" smtClean="0">
                <a:solidFill>
                  <a:schemeClr val="tx1"/>
                </a:solidFill>
                <a:latin typeface="Arial" pitchFamily="34" charset="0"/>
                <a:cs typeface="Arial" pitchFamily="34" charset="0"/>
              </a:rPr>
              <a:t>Fiji National University</a:t>
            </a:r>
            <a:endParaRPr lang="en-US" sz="1800" b="1" i="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2251645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anose="020B0604020202020204" pitchFamily="34" charset="0"/>
                <a:cs typeface="Arial" panose="020B0604020202020204" pitchFamily="34" charset="0"/>
              </a:rPr>
              <a:t>Introduction</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752600"/>
            <a:ext cx="7620000" cy="4572000"/>
          </a:xfrm>
        </p:spPr>
        <p:txBody>
          <a:bodyPr>
            <a:normAutofit/>
          </a:bodyPr>
          <a:lstStyle/>
          <a:p>
            <a:pPr marL="457200" indent="-457200"/>
            <a:r>
              <a:rPr lang="en-US" sz="2400" dirty="0" smtClean="0">
                <a:latin typeface="Arial" panose="020B0604020202020204" pitchFamily="34" charset="0"/>
                <a:cs typeface="Arial" panose="020B0604020202020204" pitchFamily="34" charset="0"/>
              </a:rPr>
              <a:t>Clinical Reasoning is the thought process behind clinical practice (Smith, Higgs, &amp; Ellis, 2008).</a:t>
            </a:r>
          </a:p>
          <a:p>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Vaguely assessed in curriculums (</a:t>
            </a:r>
            <a:r>
              <a:rPr lang="en-US" sz="2400" dirty="0" err="1" smtClean="0">
                <a:latin typeface="Arial" panose="020B0604020202020204" pitchFamily="34" charset="0"/>
                <a:cs typeface="Arial" panose="020B0604020202020204" pitchFamily="34" charset="0"/>
              </a:rPr>
              <a:t>Boshuizen</a:t>
            </a:r>
            <a:r>
              <a:rPr lang="en-US" sz="2400" dirty="0" smtClean="0">
                <a:latin typeface="Arial" panose="020B0604020202020204" pitchFamily="34" charset="0"/>
                <a:cs typeface="Arial" panose="020B0604020202020204" pitchFamily="34" charset="0"/>
              </a:rPr>
              <a:t> &amp; Schmidt, 2008)</a:t>
            </a:r>
            <a:endParaRPr lang="en-US" sz="2400" dirty="0" smtClean="0">
              <a:solidFill>
                <a:srgbClr val="FF0000"/>
              </a:solidFill>
              <a:latin typeface="Arial" panose="020B0604020202020204" pitchFamily="34" charset="0"/>
              <a:cs typeface="Arial" panose="020B0604020202020204" pitchFamily="34" charset="0"/>
            </a:endParaRPr>
          </a:p>
          <a:p>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Cognitive process challenging objective measurement tools (Banning, 2008).</a:t>
            </a:r>
            <a:endParaRPr lang="en-US" sz="2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21404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Research</a:t>
            </a:r>
            <a:r>
              <a:rPr lang="en-US" b="1" dirty="0" smtClean="0">
                <a:latin typeface="Arial" pitchFamily="34" charset="0"/>
                <a:cs typeface="Arial" pitchFamily="34" charset="0"/>
              </a:rPr>
              <a:t> </a:t>
            </a:r>
            <a:r>
              <a:rPr lang="en-US" dirty="0" smtClean="0">
                <a:latin typeface="Arial" panose="020B0604020202020204" pitchFamily="34" charset="0"/>
                <a:cs typeface="Arial" panose="020B0604020202020204" pitchFamily="34" charset="0"/>
              </a:rPr>
              <a:t>Question</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371600"/>
            <a:ext cx="7620000" cy="5029200"/>
          </a:xfrm>
        </p:spPr>
        <p:txBody>
          <a:bodyPr>
            <a:normAutofit/>
          </a:bodyPr>
          <a:lstStyle/>
          <a:p>
            <a:pPr algn="just"/>
            <a:r>
              <a:rPr lang="en-US" sz="3200" dirty="0" smtClean="0">
                <a:latin typeface="Arial" panose="020B0604020202020204" pitchFamily="34" charset="0"/>
                <a:cs typeface="Arial" panose="020B0604020202020204" pitchFamily="34" charset="0"/>
              </a:rPr>
              <a:t>What </a:t>
            </a:r>
            <a:r>
              <a:rPr lang="en-US" sz="3200" dirty="0">
                <a:latin typeface="Arial" panose="020B0604020202020204" pitchFamily="34" charset="0"/>
                <a:cs typeface="Arial" panose="020B0604020202020204" pitchFamily="34" charset="0"/>
              </a:rPr>
              <a:t>is the level of clinical </a:t>
            </a:r>
            <a:r>
              <a:rPr lang="en-US" sz="3200" dirty="0" smtClean="0">
                <a:latin typeface="Arial" panose="020B0604020202020204" pitchFamily="34" charset="0"/>
                <a:cs typeface="Arial" panose="020B0604020202020204" pitchFamily="34" charset="0"/>
              </a:rPr>
              <a:t>reasoning among Physiotherapy students? </a:t>
            </a:r>
            <a:endParaRPr lang="en-US" sz="3200" dirty="0">
              <a:latin typeface="Arial" panose="020B0604020202020204" pitchFamily="34" charset="0"/>
              <a:cs typeface="Arial" panose="020B0604020202020204" pitchFamily="34" charset="0"/>
            </a:endParaRPr>
          </a:p>
          <a:p>
            <a:pPr marL="114300" indent="0" algn="just">
              <a:buNone/>
            </a:pPr>
            <a:r>
              <a:rPr lang="en-US" sz="3200" b="1" dirty="0" smtClean="0">
                <a:latin typeface="Arial" panose="020B0604020202020204" pitchFamily="34" charset="0"/>
                <a:cs typeface="Arial" panose="020B0604020202020204" pitchFamily="34" charset="0"/>
              </a:rPr>
              <a:t>Aim</a:t>
            </a:r>
            <a:r>
              <a:rPr lang="en-US" sz="3200" dirty="0" smtClean="0">
                <a:latin typeface="Arial" panose="020B0604020202020204" pitchFamily="34" charset="0"/>
                <a:cs typeface="Arial" panose="020B0604020202020204" pitchFamily="34" charset="0"/>
              </a:rPr>
              <a:t>:</a:t>
            </a:r>
          </a:p>
          <a:p>
            <a:pPr algn="just"/>
            <a:r>
              <a:rPr lang="en-US" sz="3200" dirty="0" smtClean="0">
                <a:latin typeface="Arial" panose="020B0604020202020204" pitchFamily="34" charset="0"/>
                <a:cs typeface="Arial" panose="020B0604020202020204" pitchFamily="34" charset="0"/>
              </a:rPr>
              <a:t>Analyze level of clinical reasoning amongst Physiotherapy students.</a:t>
            </a:r>
          </a:p>
          <a:p>
            <a:pPr marL="114300" indent="0" algn="just">
              <a:buNone/>
            </a:pPr>
            <a:r>
              <a:rPr lang="en-US" sz="3200" b="1" dirty="0" smtClean="0">
                <a:latin typeface="Arial" panose="020B0604020202020204" pitchFamily="34" charset="0"/>
                <a:cs typeface="Arial" panose="020B0604020202020204" pitchFamily="34" charset="0"/>
              </a:rPr>
              <a:t>Research Framework</a:t>
            </a:r>
            <a:r>
              <a:rPr lang="en-US" sz="3200" dirty="0" smtClean="0">
                <a:latin typeface="Arial" panose="020B0604020202020204" pitchFamily="34" charset="0"/>
                <a:cs typeface="Arial" panose="020B0604020202020204" pitchFamily="34" charset="0"/>
              </a:rPr>
              <a:t>:</a:t>
            </a:r>
          </a:p>
          <a:p>
            <a:pPr algn="just"/>
            <a:r>
              <a:rPr lang="en-US" sz="3200" dirty="0" smtClean="0">
                <a:latin typeface="Arial" panose="020B0604020202020204" pitchFamily="34" charset="0"/>
                <a:cs typeface="Arial" panose="020B0604020202020204" pitchFamily="34" charset="0"/>
              </a:rPr>
              <a:t>Empirico-analytical research </a:t>
            </a:r>
            <a:r>
              <a:rPr lang="en-US" sz="3200" dirty="0">
                <a:latin typeface="Arial" panose="020B0604020202020204" pitchFamily="34" charset="0"/>
                <a:cs typeface="Arial" panose="020B0604020202020204" pitchFamily="34" charset="0"/>
              </a:rPr>
              <a:t>paradigm</a:t>
            </a:r>
          </a:p>
          <a:p>
            <a:pPr marL="114300" indent="0" algn="just">
              <a:buNone/>
            </a:pP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25606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Methodology</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04800" y="1219200"/>
            <a:ext cx="8077200" cy="5181600"/>
          </a:xfrm>
        </p:spPr>
        <p:txBody>
          <a:bodyPr>
            <a:normAutofit/>
          </a:bodyPr>
          <a:lstStyle/>
          <a:p>
            <a:r>
              <a:rPr lang="en-US" sz="2800" dirty="0" smtClean="0">
                <a:latin typeface="Arial" panose="020B0604020202020204" pitchFamily="34" charset="0"/>
                <a:cs typeface="Arial" panose="020B0604020202020204" pitchFamily="34" charset="0"/>
              </a:rPr>
              <a:t>Study Design: Cross sectional</a:t>
            </a:r>
          </a:p>
          <a:p>
            <a:endParaRPr lang="en-US" sz="1050" dirty="0" smtClean="0">
              <a:latin typeface="Arial" panose="020B0604020202020204" pitchFamily="34" charset="0"/>
              <a:cs typeface="Arial" panose="020B0604020202020204" pitchFamily="34" charset="0"/>
            </a:endParaRPr>
          </a:p>
          <a:p>
            <a:endParaRPr lang="en-US" sz="1050" dirty="0" smtClean="0">
              <a:latin typeface="Arial" panose="020B0604020202020204" pitchFamily="34" charset="0"/>
              <a:cs typeface="Arial" panose="020B0604020202020204" pitchFamily="34" charset="0"/>
            </a:endParaRPr>
          </a:p>
          <a:p>
            <a:r>
              <a:rPr lang="en-US" sz="2800" dirty="0" smtClean="0">
                <a:latin typeface="Arial" panose="020B0604020202020204" pitchFamily="34" charset="0"/>
                <a:cs typeface="Arial" panose="020B0604020202020204" pitchFamily="34" charset="0"/>
              </a:rPr>
              <a:t>Venue: CWMH/ </a:t>
            </a:r>
            <a:r>
              <a:rPr lang="en-US" sz="2800" dirty="0" err="1" smtClean="0">
                <a:latin typeface="Arial" panose="020B0604020202020204" pitchFamily="34" charset="0"/>
                <a:cs typeface="Arial" panose="020B0604020202020204" pitchFamily="34" charset="0"/>
              </a:rPr>
              <a:t>Lautoka</a:t>
            </a:r>
            <a:r>
              <a:rPr lang="en-US" sz="2800" dirty="0" smtClean="0">
                <a:latin typeface="Arial" panose="020B0604020202020204" pitchFamily="34" charset="0"/>
                <a:cs typeface="Arial" panose="020B0604020202020204" pitchFamily="34" charset="0"/>
              </a:rPr>
              <a:t> Hospital/ CMNHS </a:t>
            </a:r>
          </a:p>
          <a:p>
            <a:endParaRPr lang="en-US" sz="1200" dirty="0" smtClean="0">
              <a:latin typeface="Arial" panose="020B0604020202020204" pitchFamily="34" charset="0"/>
              <a:cs typeface="Arial" panose="020B0604020202020204" pitchFamily="34" charset="0"/>
            </a:endParaRPr>
          </a:p>
          <a:p>
            <a:endParaRPr lang="en-US" sz="1200" dirty="0" smtClean="0">
              <a:latin typeface="Arial" panose="020B0604020202020204" pitchFamily="34" charset="0"/>
              <a:cs typeface="Arial" panose="020B0604020202020204" pitchFamily="34" charset="0"/>
            </a:endParaRPr>
          </a:p>
          <a:p>
            <a:r>
              <a:rPr lang="en-US" sz="2800" dirty="0" smtClean="0">
                <a:latin typeface="Arial" panose="020B0604020202020204" pitchFamily="34" charset="0"/>
                <a:cs typeface="Arial" panose="020B0604020202020204" pitchFamily="34" charset="0"/>
              </a:rPr>
              <a:t>Study Period: End of Semester </a:t>
            </a:r>
            <a:r>
              <a:rPr lang="en-US" sz="2800" dirty="0">
                <a:latin typeface="Arial" panose="020B0604020202020204" pitchFamily="34" charset="0"/>
                <a:cs typeface="Arial" panose="020B0604020202020204" pitchFamily="34" charset="0"/>
              </a:rPr>
              <a:t>2, 2016</a:t>
            </a:r>
          </a:p>
          <a:p>
            <a:endParaRPr lang="en-US" sz="1100" dirty="0" smtClean="0">
              <a:latin typeface="Arial" panose="020B0604020202020204" pitchFamily="34" charset="0"/>
              <a:cs typeface="Arial" panose="020B0604020202020204" pitchFamily="34" charset="0"/>
            </a:endParaRPr>
          </a:p>
          <a:p>
            <a:endParaRPr lang="en-US" sz="1100" dirty="0" smtClean="0">
              <a:latin typeface="Arial" panose="020B0604020202020204" pitchFamily="34" charset="0"/>
              <a:cs typeface="Arial" panose="020B0604020202020204" pitchFamily="34" charset="0"/>
            </a:endParaRPr>
          </a:p>
          <a:p>
            <a:r>
              <a:rPr lang="en-US" sz="2800" dirty="0" smtClean="0">
                <a:latin typeface="Arial" panose="020B0604020202020204" pitchFamily="34" charset="0"/>
                <a:cs typeface="Arial" panose="020B0604020202020204" pitchFamily="34" charset="0"/>
              </a:rPr>
              <a:t>Participants: (Recruit, inclusion and exclusion)</a:t>
            </a:r>
          </a:p>
          <a:p>
            <a:endParaRPr lang="en-US" sz="1200" dirty="0" smtClean="0">
              <a:latin typeface="Arial" panose="020B0604020202020204" pitchFamily="34" charset="0"/>
              <a:cs typeface="Arial" panose="020B0604020202020204" pitchFamily="34" charset="0"/>
            </a:endParaRPr>
          </a:p>
          <a:p>
            <a:endParaRPr lang="en-US" sz="1200" dirty="0" smtClean="0">
              <a:latin typeface="Arial" panose="020B0604020202020204" pitchFamily="34" charset="0"/>
              <a:cs typeface="Arial" panose="020B0604020202020204" pitchFamily="34" charset="0"/>
            </a:endParaRPr>
          </a:p>
          <a:p>
            <a:r>
              <a:rPr lang="en-US" sz="2800" dirty="0" smtClean="0">
                <a:latin typeface="Arial" panose="020B0604020202020204" pitchFamily="34" charset="0"/>
                <a:cs typeface="Arial" panose="020B0604020202020204" pitchFamily="34" charset="0"/>
              </a:rPr>
              <a:t>BPT Students (n=41:Year 3=30; Year 4 = 11).</a:t>
            </a:r>
            <a:endParaRPr lang="en-US" sz="2800" dirty="0">
              <a:latin typeface="Arial" panose="020B0604020202020204" pitchFamily="34" charset="0"/>
              <a:cs typeface="Arial" panose="020B0604020202020204" pitchFamily="34" charset="0"/>
            </a:endParaRPr>
          </a:p>
          <a:p>
            <a:endParaRPr lang="en-US" sz="1000" dirty="0" smtClean="0">
              <a:latin typeface="Arial" panose="020B0604020202020204" pitchFamily="34" charset="0"/>
              <a:cs typeface="Arial" panose="020B0604020202020204" pitchFamily="34" charset="0"/>
            </a:endParaRPr>
          </a:p>
          <a:p>
            <a:endParaRPr lang="en-US" sz="1000" dirty="0" smtClean="0">
              <a:latin typeface="Arial" panose="020B0604020202020204" pitchFamily="34" charset="0"/>
              <a:cs typeface="Arial" panose="020B0604020202020204" pitchFamily="34" charset="0"/>
            </a:endParaRPr>
          </a:p>
          <a:p>
            <a:r>
              <a:rPr lang="en-US" sz="2800" dirty="0" smtClean="0">
                <a:latin typeface="Arial" panose="020B0604020202020204" pitchFamily="34" charset="0"/>
                <a:cs typeface="Arial" panose="020B0604020202020204" pitchFamily="34" charset="0"/>
              </a:rPr>
              <a:t>PT Clinicians </a:t>
            </a:r>
            <a:r>
              <a:rPr lang="en-US" sz="2800" dirty="0">
                <a:latin typeface="Arial" panose="020B0604020202020204" pitchFamily="34" charset="0"/>
                <a:cs typeface="Arial" panose="020B0604020202020204" pitchFamily="34" charset="0"/>
              </a:rPr>
              <a:t>(n=13</a:t>
            </a:r>
            <a:r>
              <a:rPr lang="en-US" sz="2800" dirty="0" smtClean="0">
                <a:latin typeface="Arial" panose="020B0604020202020204" pitchFamily="34" charset="0"/>
                <a:cs typeface="Arial" panose="020B0604020202020204" pitchFamily="34" charset="0"/>
              </a:rPr>
              <a:t>) 	as reference norm</a:t>
            </a:r>
            <a:r>
              <a:rPr lang="en-US" sz="2800" dirty="0">
                <a:latin typeface="Arial" panose="020B0604020202020204" pitchFamily="34" charset="0"/>
                <a:cs typeface="Arial" panose="020B0604020202020204" pitchFamily="34" charset="0"/>
              </a:rPr>
              <a:t>.</a:t>
            </a:r>
          </a:p>
          <a:p>
            <a:endParaRPr lang="en-US" sz="1400" dirty="0" smtClean="0">
              <a:latin typeface="Arial" panose="020B0604020202020204" pitchFamily="34" charset="0"/>
              <a:cs typeface="Arial" panose="020B0604020202020204" pitchFamily="34" charset="0"/>
            </a:endParaRPr>
          </a:p>
          <a:p>
            <a:endParaRPr lang="en-US" sz="2800" dirty="0" smtClean="0">
              <a:latin typeface="Arial" panose="020B0604020202020204" pitchFamily="34" charset="0"/>
              <a:cs typeface="Arial" panose="020B0604020202020204" pitchFamily="34" charset="0"/>
            </a:endParaRPr>
          </a:p>
          <a:p>
            <a:endParaRPr lang="en-US" sz="2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478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animEffect transition="in" filter="fade">
                                      <p:cBhvr>
                                        <p:cTn id="27" dur="500"/>
                                        <p:tgtEl>
                                          <p:spTgt spid="3">
                                            <p:txEl>
                                              <p:pRg st="12" end="1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15" end="15"/>
                                            </p:txEl>
                                          </p:spTgt>
                                        </p:tgtEl>
                                        <p:attrNameLst>
                                          <p:attrName>style.visibility</p:attrName>
                                        </p:attrNameLst>
                                      </p:cBhvr>
                                      <p:to>
                                        <p:strVal val="visible"/>
                                      </p:to>
                                    </p:set>
                                    <p:animEffect transition="in" filter="fade">
                                      <p:cBhvr>
                                        <p:cTn id="32"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Methodology</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800" dirty="0">
                <a:latin typeface="Arial" panose="020B0604020202020204" pitchFamily="34" charset="0"/>
                <a:cs typeface="Arial" panose="020B0604020202020204" pitchFamily="34" charset="0"/>
              </a:rPr>
              <a:t>Variables: </a:t>
            </a:r>
          </a:p>
          <a:p>
            <a:pPr lvl="2"/>
            <a:r>
              <a:rPr lang="en-US" sz="2400" dirty="0">
                <a:latin typeface="Arial" panose="020B0604020202020204" pitchFamily="34" charset="0"/>
                <a:cs typeface="Arial" panose="020B0604020202020204" pitchFamily="34" charset="0"/>
              </a:rPr>
              <a:t>Exposure: Level of </a:t>
            </a:r>
            <a:r>
              <a:rPr lang="en-US" sz="2400" dirty="0" smtClean="0">
                <a:latin typeface="Arial" panose="020B0604020202020204" pitchFamily="34" charset="0"/>
                <a:cs typeface="Arial" panose="020B0604020202020204" pitchFamily="34" charset="0"/>
              </a:rPr>
              <a:t>clinical exposure</a:t>
            </a:r>
            <a:endParaRPr lang="en-US" sz="2400" dirty="0">
              <a:latin typeface="Arial" panose="020B0604020202020204" pitchFamily="34" charset="0"/>
              <a:cs typeface="Arial" panose="020B0604020202020204" pitchFamily="34" charset="0"/>
            </a:endParaRPr>
          </a:p>
          <a:p>
            <a:pPr lvl="2"/>
            <a:r>
              <a:rPr lang="en-US" sz="2400" dirty="0">
                <a:latin typeface="Arial" panose="020B0604020202020204" pitchFamily="34" charset="0"/>
                <a:cs typeface="Arial" panose="020B0604020202020204" pitchFamily="34" charset="0"/>
              </a:rPr>
              <a:t>Outcome: Clinical reasoning score</a:t>
            </a:r>
          </a:p>
          <a:p>
            <a:endParaRPr lang="en-US" sz="2800" dirty="0" smtClean="0">
              <a:latin typeface="Arial" panose="020B0604020202020204" pitchFamily="34" charset="0"/>
              <a:cs typeface="Arial" panose="020B0604020202020204" pitchFamily="34" charset="0"/>
            </a:endParaRPr>
          </a:p>
          <a:p>
            <a:r>
              <a:rPr lang="en-US" sz="2800" dirty="0" smtClean="0">
                <a:latin typeface="Arial" panose="020B0604020202020204" pitchFamily="34" charset="0"/>
                <a:cs typeface="Arial" panose="020B0604020202020204" pitchFamily="34" charset="0"/>
              </a:rPr>
              <a:t>Tool: Script Concordance Test (SCT)</a:t>
            </a:r>
          </a:p>
          <a:p>
            <a:pPr lvl="1"/>
            <a:r>
              <a:rPr lang="en-US" sz="2600" dirty="0" smtClean="0">
                <a:latin typeface="Arial" panose="020B0604020202020204" pitchFamily="34" charset="0"/>
                <a:cs typeface="Arial" panose="020B0604020202020204" pitchFamily="34" charset="0"/>
              </a:rPr>
              <a:t>17 </a:t>
            </a:r>
            <a:r>
              <a:rPr lang="en-US" sz="2600" dirty="0">
                <a:latin typeface="Arial" panose="020B0604020202020204" pitchFamily="34" charset="0"/>
                <a:cs typeface="Arial" panose="020B0604020202020204" pitchFamily="34" charset="0"/>
              </a:rPr>
              <a:t>case studies x 3 items/case = </a:t>
            </a:r>
            <a:r>
              <a:rPr lang="en-US" sz="2600" dirty="0" smtClean="0">
                <a:latin typeface="Arial" panose="020B0604020202020204" pitchFamily="34" charset="0"/>
                <a:cs typeface="Arial" panose="020B0604020202020204" pitchFamily="34" charset="0"/>
              </a:rPr>
              <a:t>51 items</a:t>
            </a:r>
          </a:p>
          <a:p>
            <a:pPr lvl="1"/>
            <a:r>
              <a:rPr lang="en-US" sz="2600" dirty="0" smtClean="0">
                <a:latin typeface="Arial" panose="020B0604020202020204" pitchFamily="34" charset="0"/>
                <a:cs typeface="Arial" panose="020B0604020202020204" pitchFamily="34" charset="0"/>
              </a:rPr>
              <a:t>Good clinical reasoning = Clinician mean score – 2 SD. (57.7)</a:t>
            </a:r>
          </a:p>
        </p:txBody>
      </p:sp>
    </p:spTree>
    <p:extLst>
      <p:ext uri="{BB962C8B-B14F-4D97-AF65-F5344CB8AC3E}">
        <p14:creationId xmlns:p14="http://schemas.microsoft.com/office/powerpoint/2010/main" val="10305278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rial" panose="020B0604020202020204" pitchFamily="34" charset="0"/>
                <a:cs typeface="Arial" panose="020B0604020202020204" pitchFamily="34" charset="0"/>
              </a:rPr>
              <a:t>Methodology- SCT</a:t>
            </a:r>
            <a:endParaRPr lang="en-US" dirty="0">
              <a:latin typeface="Bell MT" pitchFamily="18" charset="0"/>
            </a:endParaRPr>
          </a:p>
        </p:txBody>
      </p:sp>
      <p:sp>
        <p:nvSpPr>
          <p:cNvPr id="3" name="Content Placeholder 2"/>
          <p:cNvSpPr>
            <a:spLocks noGrp="1"/>
          </p:cNvSpPr>
          <p:nvPr>
            <p:ph idx="1"/>
          </p:nvPr>
        </p:nvSpPr>
        <p:spPr>
          <a:xfrm>
            <a:off x="452437" y="1676400"/>
            <a:ext cx="7620000" cy="4724400"/>
          </a:xfrm>
        </p:spPr>
        <p:txBody>
          <a:bodyPr>
            <a:normAutofit lnSpcReduction="10000"/>
          </a:bodyPr>
          <a:lstStyle/>
          <a:p>
            <a:r>
              <a:rPr lang="en-US" sz="2400" dirty="0" smtClean="0">
                <a:latin typeface="Arial" panose="020B0604020202020204" pitchFamily="34" charset="0"/>
                <a:cs typeface="Arial" panose="020B0604020202020204" pitchFamily="34" charset="0"/>
              </a:rPr>
              <a:t>Based on the ‘</a:t>
            </a:r>
            <a:r>
              <a:rPr lang="en-US" sz="2400" b="1" i="1" dirty="0">
                <a:latin typeface="Arial" panose="020B0604020202020204" pitchFamily="34" charset="0"/>
                <a:cs typeface="Arial" panose="020B0604020202020204" pitchFamily="34" charset="0"/>
              </a:rPr>
              <a:t>I</a:t>
            </a:r>
            <a:r>
              <a:rPr lang="en-US" sz="2400" b="1" i="1" dirty="0" smtClean="0">
                <a:latin typeface="Arial" panose="020B0604020202020204" pitchFamily="34" charset="0"/>
                <a:cs typeface="Arial" panose="020B0604020202020204" pitchFamily="34" charset="0"/>
              </a:rPr>
              <a:t>llness Script Theory</a:t>
            </a:r>
            <a:r>
              <a:rPr lang="en-US" sz="2400" dirty="0" smtClean="0">
                <a:latin typeface="Arial" panose="020B0604020202020204" pitchFamily="34" charset="0"/>
                <a:cs typeface="Arial" panose="020B0604020202020204" pitchFamily="34" charset="0"/>
              </a:rPr>
              <a:t>’</a:t>
            </a:r>
          </a:p>
          <a:p>
            <a:endParaRPr lang="en-US" sz="12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SCT: </a:t>
            </a:r>
          </a:p>
          <a:p>
            <a:pPr lvl="1" algn="just"/>
            <a:r>
              <a:rPr lang="en-US" dirty="0" smtClean="0">
                <a:latin typeface="Arial" panose="020B0604020202020204" pitchFamily="34" charset="0"/>
                <a:cs typeface="Arial" panose="020B0604020202020204" pitchFamily="34" charset="0"/>
              </a:rPr>
              <a:t>explores the </a:t>
            </a:r>
            <a:r>
              <a:rPr lang="en-US" dirty="0">
                <a:latin typeface="Arial" panose="020B0604020202020204" pitchFamily="34" charset="0"/>
                <a:cs typeface="Arial" panose="020B0604020202020204" pitchFamily="34" charset="0"/>
              </a:rPr>
              <a:t>structure and organization of the knowledge </a:t>
            </a:r>
            <a:r>
              <a:rPr lang="en-US" dirty="0" smtClean="0">
                <a:latin typeface="Arial" panose="020B0604020202020204" pitchFamily="34" charset="0"/>
                <a:cs typeface="Arial" panose="020B0604020202020204" pitchFamily="34" charset="0"/>
              </a:rPr>
              <a:t>base </a:t>
            </a:r>
          </a:p>
          <a:p>
            <a:pPr lvl="1" algn="just"/>
            <a:r>
              <a:rPr lang="en-US" dirty="0" smtClean="0">
                <a:latin typeface="Arial" panose="020B0604020202020204" pitchFamily="34" charset="0"/>
                <a:cs typeface="Arial" panose="020B0604020202020204" pitchFamily="34" charset="0"/>
              </a:rPr>
              <a:t>how </a:t>
            </a:r>
            <a:r>
              <a:rPr lang="en-US" dirty="0">
                <a:latin typeface="Arial" panose="020B0604020202020204" pitchFamily="34" charset="0"/>
                <a:cs typeface="Arial" panose="020B0604020202020204" pitchFamily="34" charset="0"/>
              </a:rPr>
              <a:t>facts are linked together in memory and applied </a:t>
            </a:r>
            <a:r>
              <a:rPr lang="en-US" dirty="0" smtClean="0">
                <a:latin typeface="Arial" panose="020B0604020202020204" pitchFamily="34" charset="0"/>
                <a:cs typeface="Arial" panose="020B0604020202020204" pitchFamily="34" charset="0"/>
              </a:rPr>
              <a:t>to context </a:t>
            </a:r>
            <a:r>
              <a:rPr lang="en-US" dirty="0">
                <a:latin typeface="Arial" panose="020B0604020202020204" pitchFamily="34" charset="0"/>
                <a:cs typeface="Arial" panose="020B0604020202020204" pitchFamily="34" charset="0"/>
              </a:rPr>
              <a:t>clinical </a:t>
            </a:r>
            <a:r>
              <a:rPr lang="en-US" dirty="0" smtClean="0">
                <a:latin typeface="Arial" panose="020B0604020202020204" pitchFamily="34" charset="0"/>
                <a:cs typeface="Arial" panose="020B0604020202020204" pitchFamily="34" charset="0"/>
              </a:rPr>
              <a:t>problems</a:t>
            </a:r>
          </a:p>
          <a:p>
            <a:endParaRPr lang="en-US" sz="105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Used in medical and health sciences curricula.</a:t>
            </a:r>
          </a:p>
          <a:p>
            <a:endParaRPr lang="en-US" sz="12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Clinical vignette followed by a 3 part question:</a:t>
            </a:r>
          </a:p>
          <a:p>
            <a:pPr lvl="2"/>
            <a:r>
              <a:rPr lang="en-US" dirty="0" smtClean="0">
                <a:latin typeface="Arial" panose="020B0604020202020204" pitchFamily="34" charset="0"/>
                <a:cs typeface="Arial" panose="020B0604020202020204" pitchFamily="34" charset="0"/>
              </a:rPr>
              <a:t>Part 1: Probable diagnosis</a:t>
            </a:r>
          </a:p>
          <a:p>
            <a:pPr lvl="2"/>
            <a:r>
              <a:rPr lang="en-US" dirty="0" smtClean="0">
                <a:latin typeface="Arial" panose="020B0604020202020204" pitchFamily="34" charset="0"/>
                <a:cs typeface="Arial" panose="020B0604020202020204" pitchFamily="34" charset="0"/>
              </a:rPr>
              <a:t>Part 2: New clinical information</a:t>
            </a:r>
          </a:p>
          <a:p>
            <a:pPr lvl="2"/>
            <a:r>
              <a:rPr lang="en-US" dirty="0" smtClean="0">
                <a:latin typeface="Arial" panose="020B0604020202020204" pitchFamily="34" charset="0"/>
                <a:cs typeface="Arial" panose="020B0604020202020204" pitchFamily="34" charset="0"/>
              </a:rPr>
              <a:t>Part 3: </a:t>
            </a:r>
            <a:r>
              <a:rPr lang="en-US" dirty="0" err="1" smtClean="0">
                <a:latin typeface="Arial" panose="020B0604020202020204" pitchFamily="34" charset="0"/>
                <a:cs typeface="Arial" panose="020B0604020202020204" pitchFamily="34" charset="0"/>
              </a:rPr>
              <a:t>likert</a:t>
            </a:r>
            <a:r>
              <a:rPr lang="en-US" dirty="0" smtClean="0">
                <a:latin typeface="Arial" panose="020B0604020202020204" pitchFamily="34" charset="0"/>
                <a:cs typeface="Arial" panose="020B0604020202020204" pitchFamily="34" charset="0"/>
              </a:rPr>
              <a:t> scale: -2 to 2.</a:t>
            </a:r>
          </a:p>
          <a:p>
            <a:pPr lvl="1"/>
            <a:endParaRPr lang="en-US" dirty="0" smtClean="0">
              <a:latin typeface="Arial" panose="020B0604020202020204" pitchFamily="34" charset="0"/>
              <a:cs typeface="Arial" panose="020B0604020202020204" pitchFamily="34" charset="0"/>
            </a:endParaRPr>
          </a:p>
          <a:p>
            <a:pPr marL="11430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55255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2400"/>
            <a:ext cx="8001001"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5567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80963"/>
            <a:ext cx="8001000" cy="669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34638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Methodology</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800" dirty="0" smtClean="0">
                <a:latin typeface="Arial" panose="020B0604020202020204" pitchFamily="34" charset="0"/>
                <a:cs typeface="Arial" panose="020B0604020202020204" pitchFamily="34" charset="0"/>
              </a:rPr>
              <a:t>Data Analysis:</a:t>
            </a:r>
          </a:p>
          <a:p>
            <a:pPr lvl="1"/>
            <a:r>
              <a:rPr lang="en-US" sz="2600" dirty="0" smtClean="0">
                <a:latin typeface="Arial" panose="020B0604020202020204" pitchFamily="34" charset="0"/>
                <a:cs typeface="Arial" panose="020B0604020202020204" pitchFamily="34" charset="0"/>
              </a:rPr>
              <a:t>Categorical variable of level of study and number of students with good clinical reasoning skills were summarized as frequency and percentages.</a:t>
            </a:r>
          </a:p>
          <a:p>
            <a:pPr lvl="1"/>
            <a:endParaRPr lang="en-US" sz="2600" dirty="0">
              <a:latin typeface="Arial" panose="020B0604020202020204" pitchFamily="34" charset="0"/>
              <a:cs typeface="Arial" panose="020B0604020202020204" pitchFamily="34" charset="0"/>
            </a:endParaRPr>
          </a:p>
          <a:p>
            <a:pPr lvl="1"/>
            <a:r>
              <a:rPr lang="en-US" sz="2600" dirty="0" smtClean="0">
                <a:latin typeface="Arial" panose="020B0604020202020204" pitchFamily="34" charset="0"/>
                <a:cs typeface="Arial" panose="020B0604020202020204" pitchFamily="34" charset="0"/>
              </a:rPr>
              <a:t>Difference in proportion of students with good clinical reasoning skill </a:t>
            </a:r>
            <a:r>
              <a:rPr lang="en-US" sz="2400" dirty="0">
                <a:latin typeface="Arial" panose="020B0604020202020204" pitchFamily="34" charset="0"/>
                <a:cs typeface="Arial" panose="020B0604020202020204" pitchFamily="34" charset="0"/>
              </a:rPr>
              <a:t>between </a:t>
            </a:r>
            <a:r>
              <a:rPr lang="en-US" sz="2400" dirty="0" smtClean="0">
                <a:latin typeface="Arial" panose="020B0604020202020204" pitchFamily="34" charset="0"/>
                <a:cs typeface="Arial" panose="020B0604020202020204" pitchFamily="34" charset="0"/>
              </a:rPr>
              <a:t>the two level was done using Chi-square test.</a:t>
            </a:r>
          </a:p>
        </p:txBody>
      </p:sp>
    </p:spTree>
    <p:extLst>
      <p:ext uri="{BB962C8B-B14F-4D97-AF65-F5344CB8AC3E}">
        <p14:creationId xmlns:p14="http://schemas.microsoft.com/office/powerpoint/2010/main" val="29193025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Result</a:t>
            </a:r>
            <a:endParaRPr lang="en-US" dirty="0">
              <a:latin typeface="Arial" pitchFamily="34" charset="0"/>
              <a:cs typeface="Arial"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52335962"/>
              </p:ext>
            </p:extLst>
          </p:nvPr>
        </p:nvGraphicFramePr>
        <p:xfrm>
          <a:off x="457200" y="1600200"/>
          <a:ext cx="7619999" cy="1752600"/>
        </p:xfrm>
        <a:graphic>
          <a:graphicData uri="http://schemas.openxmlformats.org/drawingml/2006/table">
            <a:tbl>
              <a:tblPr firstRow="1" bandRow="1">
                <a:tableStyleId>{5C22544A-7EE6-4342-B048-85BDC9FD1C3A}</a:tableStyleId>
              </a:tblPr>
              <a:tblGrid>
                <a:gridCol w="1253289"/>
                <a:gridCol w="1153026"/>
                <a:gridCol w="2470485"/>
                <a:gridCol w="2743199"/>
              </a:tblGrid>
              <a:tr h="370840">
                <a:tc gridSpan="4">
                  <a:txBody>
                    <a:bodyPr/>
                    <a:lstStyle/>
                    <a:p>
                      <a:r>
                        <a:rPr lang="en-US" dirty="0" smtClean="0">
                          <a:solidFill>
                            <a:schemeClr val="tx1"/>
                          </a:solidFill>
                          <a:latin typeface="Arial" panose="020B0604020202020204" pitchFamily="34" charset="0"/>
                          <a:cs typeface="Arial" panose="020B0604020202020204" pitchFamily="34" charset="0"/>
                        </a:rPr>
                        <a:t>Table 1: Proportion of students with levels of</a:t>
                      </a:r>
                      <a:r>
                        <a:rPr lang="en-US" baseline="0" dirty="0" smtClean="0">
                          <a:solidFill>
                            <a:schemeClr val="tx1"/>
                          </a:solidFill>
                          <a:latin typeface="Arial" panose="020B0604020202020204" pitchFamily="34" charset="0"/>
                          <a:cs typeface="Arial" panose="020B0604020202020204" pitchFamily="34" charset="0"/>
                        </a:rPr>
                        <a:t> CR norm referenced.</a:t>
                      </a:r>
                      <a:endParaRPr lang="en-US"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p>
                  </a:txBody>
                  <a:tcPr/>
                </a:tc>
                <a:tc hMerge="1">
                  <a:txBody>
                    <a:bodyPr/>
                    <a:lstStyle/>
                    <a:p>
                      <a:endParaRPr lang="en-US"/>
                    </a:p>
                  </a:txBody>
                  <a:tcPr/>
                </a:tc>
                <a:tc hMerge="1">
                  <a:txBody>
                    <a:bodyPr/>
                    <a:lstStyle/>
                    <a:p>
                      <a:endParaRPr lang="en-US" dirty="0">
                        <a:solidFill>
                          <a:schemeClr val="tx1"/>
                        </a:solidFill>
                      </a:endParaRPr>
                    </a:p>
                  </a:txBody>
                  <a:tcPr>
                    <a:noFill/>
                  </a:tcPr>
                </a:tc>
              </a:tr>
              <a:tr h="391160">
                <a:tc>
                  <a:txBody>
                    <a:bodyPr/>
                    <a:lstStyle/>
                    <a:p>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latin typeface="Arial" panose="020B0604020202020204" pitchFamily="34" charset="0"/>
                          <a:cs typeface="Arial" panose="020B0604020202020204" pitchFamily="34" charset="0"/>
                        </a:rPr>
                        <a:t>Levels</a:t>
                      </a:r>
                      <a:endParaRPr lang="en-US"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latin typeface="Arial" panose="020B0604020202020204" pitchFamily="34" charset="0"/>
                          <a:cs typeface="Arial" panose="020B0604020202020204" pitchFamily="34" charset="0"/>
                        </a:rPr>
                        <a:t>Good level of CR </a:t>
                      </a:r>
                    </a:p>
                    <a:p>
                      <a:pPr algn="ctr"/>
                      <a:endParaRPr lang="en-US"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latin typeface="Arial" panose="020B0604020202020204" pitchFamily="34" charset="0"/>
                          <a:cs typeface="Arial" panose="020B0604020202020204" pitchFamily="34" charset="0"/>
                        </a:rPr>
                        <a:t>Excellent level of CR </a:t>
                      </a:r>
                      <a:endParaRPr lang="en-US"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rowSpan="2">
                  <a:txBody>
                    <a:bodyPr/>
                    <a:lstStyle/>
                    <a:p>
                      <a:r>
                        <a:rPr lang="en-US" b="1" dirty="0" smtClean="0">
                          <a:latin typeface="Arial" panose="020B0604020202020204" pitchFamily="34" charset="0"/>
                          <a:cs typeface="Arial" panose="020B0604020202020204" pitchFamily="34" charset="0"/>
                        </a:rPr>
                        <a:t>Exposure</a:t>
                      </a:r>
                      <a:endParaRPr lang="en-US"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latin typeface="Arial" panose="020B0604020202020204" pitchFamily="34" charset="0"/>
                          <a:cs typeface="Arial" panose="020B0604020202020204" pitchFamily="34" charset="0"/>
                        </a:rPr>
                        <a:t>Year 3</a:t>
                      </a:r>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latin typeface="Arial" panose="020B0604020202020204" pitchFamily="34" charset="0"/>
                          <a:cs typeface="Arial" panose="020B0604020202020204" pitchFamily="34" charset="0"/>
                        </a:rPr>
                        <a:t>63.3% (n=19)</a:t>
                      </a:r>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latin typeface="Arial" panose="020B0604020202020204" pitchFamily="34" charset="0"/>
                          <a:cs typeface="Arial" panose="020B0604020202020204" pitchFamily="34" charset="0"/>
                        </a:rPr>
                        <a:t>3% (n=1)</a:t>
                      </a:r>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vMerge="1">
                  <a:txBody>
                    <a:bodyPr/>
                    <a:lstStyle/>
                    <a:p>
                      <a:endParaRPr lang="en-US" dirty="0"/>
                    </a:p>
                  </a:txBody>
                  <a:tcPr/>
                </a:tc>
                <a:tc>
                  <a:txBody>
                    <a:bodyPr/>
                    <a:lstStyle/>
                    <a:p>
                      <a:pPr algn="ctr"/>
                      <a:r>
                        <a:rPr lang="en-US" dirty="0" smtClean="0">
                          <a:latin typeface="Arial" panose="020B0604020202020204" pitchFamily="34" charset="0"/>
                          <a:cs typeface="Arial" panose="020B0604020202020204" pitchFamily="34" charset="0"/>
                        </a:rPr>
                        <a:t>Year 4</a:t>
                      </a:r>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latin typeface="Arial" panose="020B0604020202020204" pitchFamily="34" charset="0"/>
                          <a:cs typeface="Arial" panose="020B0604020202020204" pitchFamily="34" charset="0"/>
                        </a:rPr>
                        <a:t>72% (n=8)</a:t>
                      </a:r>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latin typeface="Arial" panose="020B0604020202020204" pitchFamily="34" charset="0"/>
                          <a:cs typeface="Arial" panose="020B0604020202020204" pitchFamily="34" charset="0"/>
                        </a:rPr>
                        <a:t>27% (n=3)</a:t>
                      </a:r>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774304604"/>
              </p:ext>
            </p:extLst>
          </p:nvPr>
        </p:nvGraphicFramePr>
        <p:xfrm>
          <a:off x="457200" y="4267200"/>
          <a:ext cx="7543800" cy="1828800"/>
        </p:xfrm>
        <a:graphic>
          <a:graphicData uri="http://schemas.openxmlformats.org/drawingml/2006/table">
            <a:tbl>
              <a:tblPr firstRow="1" bandRow="1">
                <a:tableStyleId>{5C22544A-7EE6-4342-B048-85BDC9FD1C3A}</a:tableStyleId>
              </a:tblPr>
              <a:tblGrid>
                <a:gridCol w="1856935"/>
                <a:gridCol w="1740877"/>
                <a:gridCol w="3945988"/>
              </a:tblGrid>
              <a:tr h="457200">
                <a:tc gridSpan="3">
                  <a:txBody>
                    <a:bodyPr/>
                    <a:lstStyle/>
                    <a:p>
                      <a:r>
                        <a:rPr lang="en-AU" dirty="0" smtClean="0">
                          <a:solidFill>
                            <a:schemeClr val="tx1"/>
                          </a:solidFill>
                        </a:rPr>
                        <a:t>Table 2: Proportion of students with levels of CR class referenced.</a:t>
                      </a:r>
                      <a:endParaRPr lang="en-AU"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AU"/>
                    </a:p>
                  </a:txBody>
                  <a:tcPr/>
                </a:tc>
                <a:tc hMerge="1">
                  <a:txBody>
                    <a:bodyPr/>
                    <a:lstStyle/>
                    <a:p>
                      <a:endParaRPr lang="en-AU"/>
                    </a:p>
                  </a:txBody>
                  <a:tcPr/>
                </a:tc>
              </a:tr>
              <a:tr h="457200">
                <a:tc>
                  <a:txBody>
                    <a:bodyPr/>
                    <a:lstStyle/>
                    <a:p>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smtClean="0"/>
                        <a:t>Levels</a:t>
                      </a:r>
                      <a:endParaRPr lang="en-A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smtClean="0"/>
                        <a:t>Good</a:t>
                      </a:r>
                      <a:r>
                        <a:rPr lang="en-AU" b="1" baseline="0" dirty="0" smtClean="0"/>
                        <a:t> level of CR</a:t>
                      </a:r>
                      <a:endParaRPr lang="en-A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rowSpan="2">
                  <a:txBody>
                    <a:bodyPr/>
                    <a:lstStyle/>
                    <a:p>
                      <a:r>
                        <a:rPr lang="en-AU" b="1" dirty="0" smtClean="0"/>
                        <a:t>Exposure</a:t>
                      </a:r>
                      <a:endParaRPr lang="en-A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dirty="0" smtClean="0"/>
                        <a:t>Year 3</a:t>
                      </a:r>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dirty="0" smtClean="0"/>
                        <a:t>83%</a:t>
                      </a:r>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7200">
                <a:tc vMerge="1">
                  <a:txBody>
                    <a:bodyPr/>
                    <a:lstStyle/>
                    <a:p>
                      <a:endParaRPr lang="en-AU" dirty="0"/>
                    </a:p>
                  </a:txBody>
                  <a:tcPr/>
                </a:tc>
                <a:tc>
                  <a:txBody>
                    <a:bodyPr/>
                    <a:lstStyle/>
                    <a:p>
                      <a:r>
                        <a:rPr lang="en-AU" dirty="0" smtClean="0"/>
                        <a:t>Year 4</a:t>
                      </a:r>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dirty="0" smtClean="0"/>
                        <a:t>80%</a:t>
                      </a:r>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69851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Result</a:t>
            </a:r>
            <a:endParaRPr lang="en-AU"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697977139"/>
              </p:ext>
            </p:extLst>
          </p:nvPr>
        </p:nvGraphicFramePr>
        <p:xfrm>
          <a:off x="609601" y="1417642"/>
          <a:ext cx="7619998" cy="3595846"/>
        </p:xfrm>
        <a:graphic>
          <a:graphicData uri="http://schemas.openxmlformats.org/drawingml/2006/table">
            <a:tbl>
              <a:tblPr firstRow="1" firstCol="1" bandRow="1"/>
              <a:tblGrid>
                <a:gridCol w="2012665"/>
                <a:gridCol w="1932454"/>
                <a:gridCol w="931680"/>
                <a:gridCol w="1259113"/>
                <a:gridCol w="1484086"/>
              </a:tblGrid>
              <a:tr h="304403">
                <a:tc gridSpan="5">
                  <a:txBody>
                    <a:bodyPr/>
                    <a:lstStyle/>
                    <a:p>
                      <a:pPr>
                        <a:lnSpc>
                          <a:spcPct val="115000"/>
                        </a:lnSpc>
                        <a:spcAft>
                          <a:spcPts val="0"/>
                        </a:spcAft>
                      </a:pPr>
                      <a:r>
                        <a:rPr lang="en-US" sz="1800" b="1" dirty="0" smtClean="0">
                          <a:effectLst/>
                          <a:latin typeface="Arial" panose="020B0604020202020204" pitchFamily="34" charset="0"/>
                          <a:ea typeface="Calibri" panose="020F0502020204030204" pitchFamily="34" charset="0"/>
                          <a:cs typeface="Arial" panose="020B0604020202020204" pitchFamily="34" charset="0"/>
                        </a:rPr>
                        <a:t>Table 3:</a:t>
                      </a:r>
                      <a:r>
                        <a:rPr lang="en-US" sz="1800" b="1" baseline="0" dirty="0" smtClean="0">
                          <a:effectLst/>
                          <a:latin typeface="Arial" panose="020B0604020202020204" pitchFamily="34" charset="0"/>
                          <a:ea typeface="Calibri" panose="020F0502020204030204" pitchFamily="34" charset="0"/>
                          <a:cs typeface="Arial" panose="020B0604020202020204" pitchFamily="34" charset="0"/>
                        </a:rPr>
                        <a:t> Pearson Correlations between student and clinicians level of CR (significant level set at p value = 0.05)</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r>
              <a:tr h="304403">
                <a:tc gridSpan="2">
                  <a:txBody>
                    <a:bodyPr/>
                    <a:lstStyle/>
                    <a:p>
                      <a:pPr>
                        <a:lnSpc>
                          <a:spcPct val="115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 </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a:txBody>
                    <a:bodyPr/>
                    <a:lstStyle/>
                    <a:p>
                      <a:pPr algn="ctr">
                        <a:lnSpc>
                          <a:spcPct val="115000"/>
                        </a:lnSpc>
                        <a:spcAft>
                          <a:spcPts val="0"/>
                        </a:spcAft>
                      </a:pPr>
                      <a:r>
                        <a:rPr lang="en-US" sz="1800" b="1" dirty="0">
                          <a:effectLst/>
                          <a:latin typeface="Arial" panose="020B0604020202020204" pitchFamily="34" charset="0"/>
                          <a:ea typeface="Calibri" panose="020F0502020204030204" pitchFamily="34" charset="0"/>
                          <a:cs typeface="Arial" panose="020B0604020202020204" pitchFamily="34" charset="0"/>
                        </a:rPr>
                        <a:t>BPT4</a:t>
                      </a:r>
                      <a:endParaRPr lang="en-AU"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b="1" dirty="0">
                          <a:effectLst/>
                          <a:latin typeface="Arial" panose="020B0604020202020204" pitchFamily="34" charset="0"/>
                          <a:ea typeface="Calibri" panose="020F0502020204030204" pitchFamily="34" charset="0"/>
                          <a:cs typeface="Arial" panose="020B0604020202020204" pitchFamily="34" charset="0"/>
                        </a:rPr>
                        <a:t>BPT3</a:t>
                      </a:r>
                      <a:endParaRPr lang="en-AU"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b="1" dirty="0" smtClean="0">
                          <a:effectLst/>
                          <a:latin typeface="Arial" panose="020B0604020202020204" pitchFamily="34" charset="0"/>
                          <a:ea typeface="Calibri" panose="020F0502020204030204" pitchFamily="34" charset="0"/>
                          <a:cs typeface="Arial" panose="020B0604020202020204" pitchFamily="34" charset="0"/>
                        </a:rPr>
                        <a:t>Clinicians</a:t>
                      </a:r>
                      <a:endParaRPr lang="en-AU" sz="18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166">
                <a:tc rowSpan="2">
                  <a:txBody>
                    <a:bodyPr/>
                    <a:lstStyle/>
                    <a:p>
                      <a:pPr>
                        <a:lnSpc>
                          <a:spcPct val="115000"/>
                        </a:lnSpc>
                        <a:spcAft>
                          <a:spcPts val="0"/>
                        </a:spcAft>
                      </a:pPr>
                      <a:endParaRPr lang="en-US" sz="1800" dirty="0" smtClean="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0"/>
                        </a:spcAft>
                      </a:pPr>
                      <a:endParaRPr lang="en-US" sz="1800" dirty="0" smtClean="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0"/>
                        </a:spcAft>
                      </a:pPr>
                      <a:r>
                        <a:rPr lang="en-US" sz="1800" dirty="0" smtClean="0">
                          <a:effectLst/>
                          <a:latin typeface="Arial" panose="020B0604020202020204" pitchFamily="34" charset="0"/>
                          <a:ea typeface="Calibri" panose="020F0502020204030204" pitchFamily="34" charset="0"/>
                          <a:cs typeface="Arial" panose="020B0604020202020204" pitchFamily="34" charset="0"/>
                        </a:rPr>
                        <a:t>BPT4</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Sig. (2-tailed)</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 </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0.295</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0.550</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403">
                <a:tc vMerge="1">
                  <a:txBody>
                    <a:bodyPr/>
                    <a:lstStyle/>
                    <a:p>
                      <a:endParaRPr lang="en-AU"/>
                    </a:p>
                  </a:txBody>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11</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11</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11</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166">
                <a:tc rowSpan="2">
                  <a:txBody>
                    <a:bodyPr/>
                    <a:lstStyle/>
                    <a:p>
                      <a:pPr>
                        <a:lnSpc>
                          <a:spcPct val="115000"/>
                        </a:lnSpc>
                        <a:spcAft>
                          <a:spcPts val="0"/>
                        </a:spcAft>
                      </a:pPr>
                      <a:endParaRPr lang="en-US" sz="1800" dirty="0" smtClean="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0"/>
                        </a:spcAft>
                      </a:pPr>
                      <a:endParaRPr lang="en-US" sz="1800" dirty="0" smtClean="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0"/>
                        </a:spcAft>
                      </a:pPr>
                      <a:r>
                        <a:rPr lang="en-US" sz="1800" dirty="0" smtClean="0">
                          <a:effectLst/>
                          <a:latin typeface="Arial" panose="020B0604020202020204" pitchFamily="34" charset="0"/>
                          <a:ea typeface="Calibri" panose="020F0502020204030204" pitchFamily="34" charset="0"/>
                          <a:cs typeface="Arial" panose="020B0604020202020204" pitchFamily="34" charset="0"/>
                        </a:rPr>
                        <a:t>BPT3</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Sig. (2-tailed)</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0.295</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0.398</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403">
                <a:tc vMerge="1">
                  <a:txBody>
                    <a:bodyPr/>
                    <a:lstStyle/>
                    <a:p>
                      <a:endParaRPr lang="en-AU"/>
                    </a:p>
                  </a:txBody>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11</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30</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13</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1166">
                <a:tc rowSpan="2">
                  <a:txBody>
                    <a:bodyPr/>
                    <a:lstStyle/>
                    <a:p>
                      <a:pPr>
                        <a:lnSpc>
                          <a:spcPct val="115000"/>
                        </a:lnSpc>
                        <a:spcAft>
                          <a:spcPts val="0"/>
                        </a:spcAft>
                      </a:pPr>
                      <a:endParaRPr lang="en-US" sz="1800" dirty="0" smtClean="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0"/>
                        </a:spcAft>
                      </a:pPr>
                      <a:r>
                        <a:rPr lang="en-US" sz="1800" dirty="0" smtClean="0">
                          <a:effectLst/>
                          <a:latin typeface="Arial" panose="020B0604020202020204" pitchFamily="34" charset="0"/>
                          <a:ea typeface="Calibri" panose="020F0502020204030204" pitchFamily="34" charset="0"/>
                          <a:cs typeface="Arial" panose="020B0604020202020204" pitchFamily="34" charset="0"/>
                        </a:rPr>
                        <a:t>Clinicians</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Sig. (2-tailed)</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0.550</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0.398</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 </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403">
                <a:tc vMerge="1">
                  <a:txBody>
                    <a:bodyPr/>
                    <a:lstStyle/>
                    <a:p>
                      <a:endParaRPr lang="en-AU"/>
                    </a:p>
                  </a:txBody>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11</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13</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13</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929877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271798131"/>
              </p:ext>
            </p:extLst>
          </p:nvPr>
        </p:nvGraphicFramePr>
        <p:xfrm>
          <a:off x="838201" y="1447800"/>
          <a:ext cx="7010400" cy="3962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68621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Discussion</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smtClean="0">
                <a:latin typeface="Arial" panose="020B0604020202020204" pitchFamily="34" charset="0"/>
                <a:cs typeface="Arial" panose="020B0604020202020204" pitchFamily="34" charset="0"/>
              </a:rPr>
              <a:t>A higher proportion of Year 4 students were within 1 and 2 SD of clinicians mean score compared to Year 3s. More exposure and varied clinical environment supports building of knowledge base for clinical scripts.</a:t>
            </a:r>
          </a:p>
          <a:p>
            <a:r>
              <a:rPr lang="en-US" dirty="0" smtClean="0">
                <a:latin typeface="Arial" panose="020B0604020202020204" pitchFamily="34" charset="0"/>
                <a:cs typeface="Arial" panose="020B0604020202020204" pitchFamily="34" charset="0"/>
              </a:rPr>
              <a:t>The two student cohorts are being supervised by same group of clinical educators consisting of clinicians thus reasoning skills adopted by students could be similar. Absolute levels varied but on average, they were not significant.</a:t>
            </a:r>
          </a:p>
          <a:p>
            <a:r>
              <a:rPr lang="en-US" dirty="0" smtClean="0">
                <a:latin typeface="Arial" panose="020B0604020202020204" pitchFamily="34" charset="0"/>
                <a:cs typeface="Arial" panose="020B0604020202020204" pitchFamily="34" charset="0"/>
              </a:rPr>
              <a:t>Year 3 showed least level of clinical reasoning in Women’s Health which they have no clinical experience in while Year 4s least CR level was in Neurology.</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4655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Recommendation</a:t>
            </a:r>
            <a:endParaRPr lang="en-AU" dirty="0"/>
          </a:p>
        </p:txBody>
      </p:sp>
      <p:sp>
        <p:nvSpPr>
          <p:cNvPr id="3" name="Content Placeholder 2"/>
          <p:cNvSpPr>
            <a:spLocks noGrp="1"/>
          </p:cNvSpPr>
          <p:nvPr>
            <p:ph idx="1"/>
          </p:nvPr>
        </p:nvSpPr>
        <p:spPr/>
        <p:txBody>
          <a:bodyPr/>
          <a:lstStyle/>
          <a:p>
            <a:r>
              <a:rPr lang="en-AU" dirty="0" smtClean="0">
                <a:latin typeface="Arial" panose="020B0604020202020204" pitchFamily="34" charset="0"/>
                <a:cs typeface="Arial" panose="020B0604020202020204" pitchFamily="34" charset="0"/>
              </a:rPr>
              <a:t>Physiotherapy program to include objective assessment of CR in its </a:t>
            </a:r>
            <a:r>
              <a:rPr lang="en-AU" dirty="0" smtClean="0">
                <a:latin typeface="Arial" panose="020B0604020202020204" pitchFamily="34" charset="0"/>
                <a:cs typeface="Arial" panose="020B0604020202020204" pitchFamily="34" charset="0"/>
              </a:rPr>
              <a:t>curriculum</a:t>
            </a:r>
          </a:p>
          <a:p>
            <a:pPr marL="114300" indent="0">
              <a:buNone/>
            </a:pPr>
            <a:endParaRPr lang="en-AU" dirty="0" smtClean="0">
              <a:latin typeface="Arial" panose="020B0604020202020204" pitchFamily="34" charset="0"/>
              <a:cs typeface="Arial" panose="020B0604020202020204" pitchFamily="34" charset="0"/>
            </a:endParaRPr>
          </a:p>
          <a:p>
            <a:r>
              <a:rPr lang="en-AU" dirty="0" smtClean="0">
                <a:latin typeface="Arial" panose="020B0604020202020204" pitchFamily="34" charset="0"/>
                <a:cs typeface="Arial" panose="020B0604020202020204" pitchFamily="34" charset="0"/>
              </a:rPr>
              <a:t>Continuous professional development activities for reference population (clinicians) to raise normative level</a:t>
            </a:r>
            <a:r>
              <a:rPr lang="en-AU" dirty="0" smtClean="0">
                <a:latin typeface="Arial" panose="020B0604020202020204" pitchFamily="34" charset="0"/>
                <a:cs typeface="Arial" panose="020B0604020202020204" pitchFamily="34" charset="0"/>
              </a:rPr>
              <a:t>.</a:t>
            </a:r>
          </a:p>
          <a:p>
            <a:pPr marL="114300" indent="0">
              <a:buNone/>
            </a:pPr>
            <a:endParaRPr lang="en-AU" dirty="0" smtClean="0">
              <a:latin typeface="Arial" panose="020B0604020202020204" pitchFamily="34" charset="0"/>
              <a:cs typeface="Arial" panose="020B0604020202020204" pitchFamily="34" charset="0"/>
            </a:endParaRPr>
          </a:p>
          <a:p>
            <a:r>
              <a:rPr lang="en-AU" dirty="0" smtClean="0">
                <a:latin typeface="Arial" panose="020B0604020202020204" pitchFamily="34" charset="0"/>
                <a:cs typeface="Arial" panose="020B0604020202020204" pitchFamily="34" charset="0"/>
              </a:rPr>
              <a:t>Professional </a:t>
            </a:r>
            <a:r>
              <a:rPr lang="en-AU" dirty="0" smtClean="0">
                <a:latin typeface="Arial" panose="020B0604020202020204" pitchFamily="34" charset="0"/>
                <a:cs typeface="Arial" panose="020B0604020202020204" pitchFamily="34" charset="0"/>
              </a:rPr>
              <a:t>association</a:t>
            </a:r>
            <a:r>
              <a:rPr lang="en-AU" dirty="0" smtClean="0">
                <a:latin typeface="Arial" panose="020B0604020202020204" pitchFamily="34" charset="0"/>
                <a:cs typeface="Arial" panose="020B0604020202020204" pitchFamily="34" charset="0"/>
              </a:rPr>
              <a:t> </a:t>
            </a:r>
            <a:r>
              <a:rPr lang="en-AU" dirty="0" smtClean="0">
                <a:latin typeface="Arial" panose="020B0604020202020204" pitchFamily="34" charset="0"/>
                <a:cs typeface="Arial" panose="020B0604020202020204" pitchFamily="34" charset="0"/>
              </a:rPr>
              <a:t>to set benchmark requirements for practising licence</a:t>
            </a:r>
            <a:r>
              <a:rPr lang="en-AU" dirty="0" smtClean="0">
                <a:latin typeface="Arial" panose="020B0604020202020204" pitchFamily="34" charset="0"/>
                <a:cs typeface="Arial" panose="020B0604020202020204" pitchFamily="34" charset="0"/>
              </a:rPr>
              <a:t>.</a:t>
            </a:r>
          </a:p>
          <a:p>
            <a:pPr marL="114300" indent="0">
              <a:buNone/>
            </a:pPr>
            <a:endParaRPr lang="en-AU" dirty="0" smtClean="0">
              <a:latin typeface="Arial" panose="020B0604020202020204" pitchFamily="34" charset="0"/>
              <a:cs typeface="Arial" panose="020B0604020202020204" pitchFamily="34" charset="0"/>
            </a:endParaRPr>
          </a:p>
          <a:p>
            <a:r>
              <a:rPr lang="en-AU" dirty="0" smtClean="0">
                <a:latin typeface="Arial" panose="020B0604020202020204" pitchFamily="34" charset="0"/>
                <a:cs typeface="Arial" panose="020B0604020202020204" pitchFamily="34" charset="0"/>
              </a:rPr>
              <a:t>Specific needs for clinical students during clinical exposure – Quality of exposure </a:t>
            </a:r>
            <a:r>
              <a:rPr lang="en-AU" dirty="0" err="1" smtClean="0">
                <a:latin typeface="Arial" panose="020B0604020202020204" pitchFamily="34" charset="0"/>
                <a:cs typeface="Arial" panose="020B0604020202020204" pitchFamily="34" charset="0"/>
              </a:rPr>
              <a:t>vs</a:t>
            </a:r>
            <a:r>
              <a:rPr lang="en-AU" dirty="0" smtClean="0">
                <a:latin typeface="Arial" panose="020B0604020202020204" pitchFamily="34" charset="0"/>
                <a:cs typeface="Arial" panose="020B0604020202020204" pitchFamily="34" charset="0"/>
              </a:rPr>
              <a:t> Quantity (hours).</a:t>
            </a:r>
          </a:p>
          <a:p>
            <a:r>
              <a:rPr lang="en-AU" dirty="0" smtClean="0">
                <a:latin typeface="Arial" panose="020B0604020202020204" pitchFamily="34" charset="0"/>
                <a:cs typeface="Arial" panose="020B0604020202020204" pitchFamily="34" charset="0"/>
              </a:rPr>
              <a:t>Coaching of CR in clinical students</a:t>
            </a:r>
            <a:endParaRPr lang="en-A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988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pPr algn="just"/>
            <a:r>
              <a:rPr lang="en-US" dirty="0" smtClean="0">
                <a:latin typeface="Arial" panose="020B0604020202020204" pitchFamily="34" charset="0"/>
                <a:cs typeface="Arial" panose="020B0604020202020204" pitchFamily="34" charset="0"/>
              </a:rPr>
              <a:t>Clinical reasoning of Physiotherapy students when compared to clinicians is at a good level.</a:t>
            </a:r>
          </a:p>
          <a:p>
            <a:pPr algn="just"/>
            <a:r>
              <a:rPr lang="en-US" dirty="0" smtClean="0">
                <a:latin typeface="Arial" panose="020B0604020202020204" pitchFamily="34" charset="0"/>
                <a:cs typeface="Arial" panose="020B0604020202020204" pitchFamily="34" charset="0"/>
              </a:rPr>
              <a:t>Duration of the exposure may not necessarily result in significant development of clinical reasoning. It is imperative to focus on individual student needs and quality of the exposure.</a:t>
            </a:r>
          </a:p>
          <a:p>
            <a:pPr algn="just"/>
            <a:r>
              <a:rPr lang="en-US" dirty="0">
                <a:latin typeface="Arial" panose="020B0604020202020204" pitchFamily="34" charset="0"/>
                <a:cs typeface="Arial" panose="020B0604020202020204" pitchFamily="34" charset="0"/>
              </a:rPr>
              <a:t>A substantial body of research supports the SCT’s construct validity, reliability, and feasibility across a variety of health science disciplines, and across the spectrum of health professions education from pre-clinical training to continuing professional development.</a:t>
            </a:r>
          </a:p>
          <a:p>
            <a:pPr algn="just"/>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07324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819400" cy="487362"/>
          </a:xfrm>
        </p:spPr>
        <p:txBody>
          <a:bodyPr/>
          <a:lstStyle/>
          <a:p>
            <a:r>
              <a:rPr lang="en-US" dirty="0" smtClean="0"/>
              <a:t>References</a:t>
            </a:r>
            <a:endParaRPr lang="en-US" dirty="0"/>
          </a:p>
        </p:txBody>
      </p:sp>
      <p:sp>
        <p:nvSpPr>
          <p:cNvPr id="3" name="Content Placeholder 2"/>
          <p:cNvSpPr>
            <a:spLocks noGrp="1"/>
          </p:cNvSpPr>
          <p:nvPr>
            <p:ph idx="1"/>
          </p:nvPr>
        </p:nvSpPr>
        <p:spPr>
          <a:xfrm>
            <a:off x="457200" y="1295400"/>
            <a:ext cx="7620000" cy="5105400"/>
          </a:xfrm>
        </p:spPr>
        <p:txBody>
          <a:bodyPr>
            <a:normAutofit fontScale="70000" lnSpcReduction="20000"/>
          </a:bodyPr>
          <a:lstStyle/>
          <a:p>
            <a:pPr>
              <a:lnSpc>
                <a:spcPct val="120000"/>
              </a:lnSpc>
            </a:pPr>
            <a:r>
              <a:rPr lang="en-US" dirty="0" err="1">
                <a:latin typeface="Arial" panose="020B0604020202020204" pitchFamily="34" charset="0"/>
                <a:cs typeface="Arial" panose="020B0604020202020204" pitchFamily="34" charset="0"/>
              </a:rPr>
              <a:t>Aldekhayel</a:t>
            </a:r>
            <a:r>
              <a:rPr lang="en-US" dirty="0">
                <a:latin typeface="Arial" panose="020B0604020202020204" pitchFamily="34" charset="0"/>
                <a:cs typeface="Arial" panose="020B0604020202020204" pitchFamily="34" charset="0"/>
              </a:rPr>
              <a:t>, S. A., </a:t>
            </a:r>
            <a:r>
              <a:rPr lang="en-US" dirty="0" err="1">
                <a:latin typeface="Arial" panose="020B0604020202020204" pitchFamily="34" charset="0"/>
                <a:cs typeface="Arial" panose="020B0604020202020204" pitchFamily="34" charset="0"/>
              </a:rPr>
              <a:t>ALselaim</a:t>
            </a:r>
            <a:r>
              <a:rPr lang="en-US" dirty="0">
                <a:latin typeface="Arial" panose="020B0604020202020204" pitchFamily="34" charset="0"/>
                <a:cs typeface="Arial" panose="020B0604020202020204" pitchFamily="34" charset="0"/>
              </a:rPr>
              <a:t>, N. A., </a:t>
            </a:r>
            <a:r>
              <a:rPr lang="en-US" dirty="0" err="1">
                <a:latin typeface="Arial" panose="020B0604020202020204" pitchFamily="34" charset="0"/>
                <a:cs typeface="Arial" panose="020B0604020202020204" pitchFamily="34" charset="0"/>
              </a:rPr>
              <a:t>Magzoub</a:t>
            </a:r>
            <a:r>
              <a:rPr lang="en-US" dirty="0">
                <a:latin typeface="Arial" panose="020B0604020202020204" pitchFamily="34" charset="0"/>
                <a:cs typeface="Arial" panose="020B0604020202020204" pitchFamily="34" charset="0"/>
              </a:rPr>
              <a:t>, M. E., AL-</a:t>
            </a:r>
            <a:r>
              <a:rPr lang="en-US" dirty="0" err="1">
                <a:latin typeface="Arial" panose="020B0604020202020204" pitchFamily="34" charset="0"/>
                <a:cs typeface="Arial" panose="020B0604020202020204" pitchFamily="34" charset="0"/>
              </a:rPr>
              <a:t>Qattan</a:t>
            </a:r>
            <a:r>
              <a:rPr lang="en-US" dirty="0">
                <a:latin typeface="Arial" panose="020B0604020202020204" pitchFamily="34" charset="0"/>
                <a:cs typeface="Arial" panose="020B0604020202020204" pitchFamily="34" charset="0"/>
              </a:rPr>
              <a:t>, M. M., Al-</a:t>
            </a:r>
            <a:r>
              <a:rPr lang="en-US" dirty="0" err="1">
                <a:latin typeface="Arial" panose="020B0604020202020204" pitchFamily="34" charset="0"/>
                <a:cs typeface="Arial" panose="020B0604020202020204" pitchFamily="34" charset="0"/>
              </a:rPr>
              <a:t>Namlah</a:t>
            </a:r>
            <a:r>
              <a:rPr lang="en-US" dirty="0">
                <a:latin typeface="Arial" panose="020B0604020202020204" pitchFamily="34" charset="0"/>
                <a:cs typeface="Arial" panose="020B0604020202020204" pitchFamily="34" charset="0"/>
              </a:rPr>
              <a:t>, A. M., </a:t>
            </a:r>
            <a:r>
              <a:rPr lang="en-US" dirty="0" err="1">
                <a:latin typeface="Arial" panose="020B0604020202020204" pitchFamily="34" charset="0"/>
                <a:cs typeface="Arial" panose="020B0604020202020204" pitchFamily="34" charset="0"/>
              </a:rPr>
              <a:t>Tamim</a:t>
            </a:r>
            <a:r>
              <a:rPr lang="en-US" dirty="0">
                <a:latin typeface="Arial" panose="020B0604020202020204" pitchFamily="34" charset="0"/>
                <a:cs typeface="Arial" panose="020B0604020202020204" pitchFamily="34" charset="0"/>
              </a:rPr>
              <a:t>, H., </a:t>
            </a:r>
            <a:r>
              <a:rPr lang="en-US" dirty="0" err="1">
                <a:latin typeface="Arial" panose="020B0604020202020204" pitchFamily="34" charset="0"/>
                <a:cs typeface="Arial" panose="020B0604020202020204" pitchFamily="34" charset="0"/>
              </a:rPr>
              <a:t>Zamakhshary</a:t>
            </a:r>
            <a:r>
              <a:rPr lang="en-US" dirty="0">
                <a:latin typeface="Arial" panose="020B0604020202020204" pitchFamily="34" charset="0"/>
                <a:cs typeface="Arial" panose="020B0604020202020204" pitchFamily="34" charset="0"/>
              </a:rPr>
              <a:t>, M. F. (2012). Constructing a question bank based on script concordance approach as a novel assessment methodology in surgical education. BMC Medical Education, 12, 100. http://doi.org/10.1186/1472-6920-12-100.</a:t>
            </a:r>
          </a:p>
          <a:p>
            <a:pPr>
              <a:lnSpc>
                <a:spcPct val="120000"/>
              </a:lnSpc>
            </a:pPr>
            <a:r>
              <a:rPr lang="en-US" dirty="0">
                <a:latin typeface="Arial" panose="020B0604020202020204" pitchFamily="34" charset="0"/>
                <a:cs typeface="Arial" panose="020B0604020202020204" pitchFamily="34" charset="0"/>
              </a:rPr>
              <a:t>Banning, M. (2007). A review of clinical decision makings: models and current research. Journal of clinical nursing, 17, 187 – 195.</a:t>
            </a:r>
          </a:p>
          <a:p>
            <a:pPr>
              <a:lnSpc>
                <a:spcPct val="120000"/>
              </a:lnSpc>
            </a:pPr>
            <a:r>
              <a:rPr lang="en-US" dirty="0">
                <a:latin typeface="Arial" panose="020B0604020202020204" pitchFamily="34" charset="0"/>
                <a:cs typeface="Arial" panose="020B0604020202020204" pitchFamily="34" charset="0"/>
              </a:rPr>
              <a:t>Banning, M. (2008). Clinical reasoning and its application to nursing: Concepts and research studies. Nurse Education in Practice, 8,3: 177-183</a:t>
            </a:r>
          </a:p>
          <a:p>
            <a:pPr>
              <a:lnSpc>
                <a:spcPct val="120000"/>
              </a:lnSpc>
            </a:pPr>
            <a:r>
              <a:rPr lang="en-US" dirty="0" err="1">
                <a:latin typeface="Arial" panose="020B0604020202020204" pitchFamily="34" charset="0"/>
                <a:cs typeface="Arial" panose="020B0604020202020204" pitchFamily="34" charset="0"/>
              </a:rPr>
              <a:t>Caire</a:t>
            </a:r>
            <a:r>
              <a:rPr lang="en-US" dirty="0">
                <a:latin typeface="Arial" panose="020B0604020202020204" pitchFamily="34" charset="0"/>
                <a:cs typeface="Arial" panose="020B0604020202020204" pitchFamily="34" charset="0"/>
              </a:rPr>
              <a:t>, F., Sol, J-C., </a:t>
            </a:r>
            <a:r>
              <a:rPr lang="en-US" dirty="0" err="1">
                <a:latin typeface="Arial" panose="020B0604020202020204" pitchFamily="34" charset="0"/>
                <a:cs typeface="Arial" panose="020B0604020202020204" pitchFamily="34" charset="0"/>
              </a:rPr>
              <a:t>Charlin</a:t>
            </a:r>
            <a:r>
              <a:rPr lang="en-US" dirty="0">
                <a:latin typeface="Arial" panose="020B0604020202020204" pitchFamily="34" charset="0"/>
                <a:cs typeface="Arial" panose="020B0604020202020204" pitchFamily="34" charset="0"/>
              </a:rPr>
              <a:t>, B., </a:t>
            </a:r>
            <a:r>
              <a:rPr lang="en-US" dirty="0" err="1">
                <a:latin typeface="Arial" panose="020B0604020202020204" pitchFamily="34" charset="0"/>
                <a:cs typeface="Arial" panose="020B0604020202020204" pitchFamily="34" charset="0"/>
              </a:rPr>
              <a:t>Isidori</a:t>
            </a:r>
            <a:r>
              <a:rPr lang="en-US" dirty="0">
                <a:latin typeface="Arial" panose="020B0604020202020204" pitchFamily="34" charset="0"/>
                <a:cs typeface="Arial" panose="020B0604020202020204" pitchFamily="34" charset="0"/>
              </a:rPr>
              <a:t>, P. &amp; Moreau, J-J. (2004). The script concordance test (SCT) as a tool for formative evaluation of internal Neurosurgery: Implement the test on the Internet nationwide.  Medical Education, 5(2), 87-94.</a:t>
            </a:r>
          </a:p>
          <a:p>
            <a:pPr>
              <a:lnSpc>
                <a:spcPct val="120000"/>
              </a:lnSpc>
            </a:pPr>
            <a:r>
              <a:rPr lang="en-US" dirty="0" err="1">
                <a:latin typeface="Arial" panose="020B0604020202020204" pitchFamily="34" charset="0"/>
                <a:cs typeface="Arial" panose="020B0604020202020204" pitchFamily="34" charset="0"/>
              </a:rPr>
              <a:t>Charlin</a:t>
            </a:r>
            <a:r>
              <a:rPr lang="en-US" dirty="0">
                <a:latin typeface="Arial" panose="020B0604020202020204" pitchFamily="34" charset="0"/>
                <a:cs typeface="Arial" panose="020B0604020202020204" pitchFamily="34" charset="0"/>
              </a:rPr>
              <a:t> B, </a:t>
            </a:r>
            <a:r>
              <a:rPr lang="en-US" dirty="0" err="1">
                <a:latin typeface="Arial" panose="020B0604020202020204" pitchFamily="34" charset="0"/>
                <a:cs typeface="Arial" panose="020B0604020202020204" pitchFamily="34" charset="0"/>
              </a:rPr>
              <a:t>Boshuizen</a:t>
            </a:r>
            <a:r>
              <a:rPr lang="en-US" dirty="0">
                <a:latin typeface="Arial" panose="020B0604020202020204" pitchFamily="34" charset="0"/>
                <a:cs typeface="Arial" panose="020B0604020202020204" pitchFamily="34" charset="0"/>
              </a:rPr>
              <a:t> HP, </a:t>
            </a:r>
            <a:r>
              <a:rPr lang="en-US" dirty="0" err="1">
                <a:latin typeface="Arial" panose="020B0604020202020204" pitchFamily="34" charset="0"/>
                <a:cs typeface="Arial" panose="020B0604020202020204" pitchFamily="34" charset="0"/>
              </a:rPr>
              <a:t>Custers</a:t>
            </a:r>
            <a:r>
              <a:rPr lang="en-US" dirty="0">
                <a:latin typeface="Arial" panose="020B0604020202020204" pitchFamily="34" charset="0"/>
                <a:cs typeface="Arial" panose="020B0604020202020204" pitchFamily="34" charset="0"/>
              </a:rPr>
              <a:t> EJ, </a:t>
            </a:r>
            <a:r>
              <a:rPr lang="en-US" dirty="0" err="1">
                <a:latin typeface="Arial" panose="020B0604020202020204" pitchFamily="34" charset="0"/>
                <a:cs typeface="Arial" panose="020B0604020202020204" pitchFamily="34" charset="0"/>
              </a:rPr>
              <a:t>Feltovich</a:t>
            </a:r>
            <a:r>
              <a:rPr lang="en-US" dirty="0">
                <a:latin typeface="Arial" panose="020B0604020202020204" pitchFamily="34" charset="0"/>
                <a:cs typeface="Arial" panose="020B0604020202020204" pitchFamily="34" charset="0"/>
              </a:rPr>
              <a:t> PJ. (2007). Scripts and clinical reasoning. Med Educ. 41(12):1178-84.</a:t>
            </a:r>
          </a:p>
          <a:p>
            <a:pPr>
              <a:lnSpc>
                <a:spcPct val="120000"/>
              </a:lnSpc>
            </a:pPr>
            <a:r>
              <a:rPr lang="en-US" dirty="0" err="1">
                <a:latin typeface="Arial" panose="020B0604020202020204" pitchFamily="34" charset="0"/>
                <a:cs typeface="Arial" panose="020B0604020202020204" pitchFamily="34" charset="0"/>
              </a:rPr>
              <a:t>Charlin</a:t>
            </a:r>
            <a:r>
              <a:rPr lang="en-US" dirty="0">
                <a:latin typeface="Arial" panose="020B0604020202020204" pitchFamily="34" charset="0"/>
                <a:cs typeface="Arial" panose="020B0604020202020204" pitchFamily="34" charset="0"/>
              </a:rPr>
              <a:t> B, Tardif J, </a:t>
            </a:r>
            <a:r>
              <a:rPr lang="en-US" dirty="0" err="1">
                <a:latin typeface="Arial" panose="020B0604020202020204" pitchFamily="34" charset="0"/>
                <a:cs typeface="Arial" panose="020B0604020202020204" pitchFamily="34" charset="0"/>
              </a:rPr>
              <a:t>Boshuizen</a:t>
            </a:r>
            <a:r>
              <a:rPr lang="en-US" dirty="0">
                <a:latin typeface="Arial" panose="020B0604020202020204" pitchFamily="34" charset="0"/>
                <a:cs typeface="Arial" panose="020B0604020202020204" pitchFamily="34" charset="0"/>
              </a:rPr>
              <a:t> HP. (2000). Scripts and medical diagnostic knowledge: theory and applications for clinical reasoning instruction and research. </a:t>
            </a:r>
            <a:r>
              <a:rPr lang="en-US" dirty="0" err="1">
                <a:latin typeface="Arial" panose="020B0604020202020204" pitchFamily="34" charset="0"/>
                <a:cs typeface="Arial" panose="020B0604020202020204" pitchFamily="34" charset="0"/>
              </a:rPr>
              <a:t>Acad</a:t>
            </a:r>
            <a:r>
              <a:rPr lang="en-US" dirty="0">
                <a:latin typeface="Arial" panose="020B0604020202020204" pitchFamily="34" charset="0"/>
                <a:cs typeface="Arial" panose="020B0604020202020204" pitchFamily="34" charset="0"/>
              </a:rPr>
              <a:t> Med;75:182–90.</a:t>
            </a:r>
          </a:p>
          <a:p>
            <a:pPr>
              <a:lnSpc>
                <a:spcPct val="120000"/>
              </a:lnSpc>
            </a:pPr>
            <a:r>
              <a:rPr lang="en-US" dirty="0" err="1">
                <a:latin typeface="Arial" panose="020B0604020202020204" pitchFamily="34" charset="0"/>
                <a:cs typeface="Arial" panose="020B0604020202020204" pitchFamily="34" charset="0"/>
              </a:rPr>
              <a:t>Boshuizen</a:t>
            </a:r>
            <a:r>
              <a:rPr lang="en-US" dirty="0">
                <a:latin typeface="Arial" panose="020B0604020202020204" pitchFamily="34" charset="0"/>
                <a:cs typeface="Arial" panose="020B0604020202020204" pitchFamily="34" charset="0"/>
              </a:rPr>
              <a:t>, H. &amp; Schmidt, H. (2008). The development of clinical reasoning expertise. In J. </a:t>
            </a:r>
            <a:r>
              <a:rPr lang="en-US" dirty="0" err="1">
                <a:latin typeface="Arial" panose="020B0604020202020204" pitchFamily="34" charset="0"/>
                <a:cs typeface="Arial" panose="020B0604020202020204" pitchFamily="34" charset="0"/>
              </a:rPr>
              <a:t>Higgs,M</a:t>
            </a:r>
            <a:r>
              <a:rPr lang="en-US" dirty="0">
                <a:latin typeface="Arial" panose="020B0604020202020204" pitchFamily="34" charset="0"/>
                <a:cs typeface="Arial" panose="020B0604020202020204" pitchFamily="34" charset="0"/>
              </a:rPr>
              <a:t>. Jones, S. Loftus &amp; N. Christensen (</a:t>
            </a:r>
            <a:r>
              <a:rPr lang="en-US" dirty="0" err="1">
                <a:latin typeface="Arial" panose="020B0604020202020204" pitchFamily="34" charset="0"/>
                <a:cs typeface="Arial" panose="020B0604020202020204" pitchFamily="34" charset="0"/>
              </a:rPr>
              <a:t>Eds</a:t>
            </a:r>
            <a:r>
              <a:rPr lang="en-US" dirty="0">
                <a:latin typeface="Arial" panose="020B0604020202020204" pitchFamily="34" charset="0"/>
                <a:cs typeface="Arial" panose="020B0604020202020204" pitchFamily="34" charset="0"/>
              </a:rPr>
              <a:t>), Clinical reasoning in the health professions. pp.113-122. London: Butterworth Heinemann Elsevier.</a:t>
            </a:r>
          </a:p>
        </p:txBody>
      </p:sp>
    </p:spTree>
    <p:extLst>
      <p:ext uri="{BB962C8B-B14F-4D97-AF65-F5344CB8AC3E}">
        <p14:creationId xmlns:p14="http://schemas.microsoft.com/office/powerpoint/2010/main" val="21417909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a:t>
            </a:r>
            <a:endParaRPr lang="en-US" dirty="0"/>
          </a:p>
        </p:txBody>
      </p:sp>
      <p:sp>
        <p:nvSpPr>
          <p:cNvPr id="3" name="Content Placeholder 2"/>
          <p:cNvSpPr>
            <a:spLocks noGrp="1"/>
          </p:cNvSpPr>
          <p:nvPr>
            <p:ph idx="1"/>
          </p:nvPr>
        </p:nvSpPr>
        <p:spPr/>
        <p:txBody>
          <a:bodyPr>
            <a:normAutofit lnSpcReduction="10000"/>
          </a:bodyPr>
          <a:lstStyle/>
          <a:p>
            <a:pPr marL="114300" indent="0">
              <a:buNone/>
            </a:pPr>
            <a:r>
              <a:rPr lang="en-US" dirty="0" smtClean="0">
                <a:latin typeface="Bell MT" pitchFamily="18" charset="0"/>
              </a:rPr>
              <a:t>I wish to sincerely thank the following:</a:t>
            </a:r>
          </a:p>
          <a:p>
            <a:r>
              <a:rPr lang="en-US" dirty="0">
                <a:latin typeface="Bell MT" pitchFamily="18" charset="0"/>
              </a:rPr>
              <a:t>Dr. Jeremy </a:t>
            </a:r>
            <a:r>
              <a:rPr lang="en-US" dirty="0" err="1">
                <a:latin typeface="Bell MT" pitchFamily="18" charset="0"/>
              </a:rPr>
              <a:t>Dorovolomo</a:t>
            </a:r>
            <a:r>
              <a:rPr lang="en-US" dirty="0">
                <a:latin typeface="Bell MT" pitchFamily="18" charset="0"/>
              </a:rPr>
              <a:t> – Faculty of Arts, Law and Education, U.S.P</a:t>
            </a:r>
            <a:r>
              <a:rPr lang="en-US" dirty="0" smtClean="0">
                <a:latin typeface="Bell MT" pitchFamily="18" charset="0"/>
              </a:rPr>
              <a:t>. – Research </a:t>
            </a:r>
            <a:r>
              <a:rPr lang="en-US" dirty="0" smtClean="0">
                <a:latin typeface="Bell MT" pitchFamily="18" charset="0"/>
              </a:rPr>
              <a:t>Supervisor</a:t>
            </a:r>
          </a:p>
          <a:p>
            <a:pPr marL="114300" indent="0">
              <a:buNone/>
            </a:pPr>
            <a:endParaRPr lang="en-US" dirty="0" smtClean="0">
              <a:latin typeface="Bell MT" pitchFamily="18" charset="0"/>
            </a:endParaRPr>
          </a:p>
          <a:p>
            <a:r>
              <a:rPr lang="en-US" dirty="0">
                <a:latin typeface="Bell MT" pitchFamily="18" charset="0"/>
              </a:rPr>
              <a:t>Mrs. Maria Waloki – Physiotherapy Program </a:t>
            </a:r>
            <a:r>
              <a:rPr lang="en-US" dirty="0" smtClean="0">
                <a:latin typeface="Bell MT" pitchFamily="18" charset="0"/>
              </a:rPr>
              <a:t>Coordinator</a:t>
            </a:r>
          </a:p>
          <a:p>
            <a:pPr marL="114300" indent="0">
              <a:buNone/>
            </a:pPr>
            <a:endParaRPr lang="en-US" dirty="0" smtClean="0">
              <a:latin typeface="Bell MT" pitchFamily="18" charset="0"/>
            </a:endParaRPr>
          </a:p>
          <a:p>
            <a:r>
              <a:rPr lang="en-US" dirty="0" smtClean="0">
                <a:latin typeface="Bell MT" pitchFamily="18" charset="0"/>
              </a:rPr>
              <a:t>Dr. Ayodele Akinremi – Assistant Professor: </a:t>
            </a:r>
            <a:r>
              <a:rPr lang="en-US" dirty="0" smtClean="0">
                <a:latin typeface="Bell MT" pitchFamily="18" charset="0"/>
              </a:rPr>
              <a:t>Physiotherapy</a:t>
            </a:r>
          </a:p>
          <a:p>
            <a:pPr marL="114300" indent="0">
              <a:buNone/>
            </a:pPr>
            <a:endParaRPr lang="en-US" dirty="0" smtClean="0">
              <a:latin typeface="Bell MT" pitchFamily="18" charset="0"/>
            </a:endParaRPr>
          </a:p>
          <a:p>
            <a:r>
              <a:rPr lang="en-US" dirty="0" smtClean="0">
                <a:latin typeface="Bell MT" pitchFamily="18" charset="0"/>
              </a:rPr>
              <a:t>Physiotherapy academic team – Research </a:t>
            </a:r>
            <a:r>
              <a:rPr lang="en-US" dirty="0" smtClean="0">
                <a:latin typeface="Bell MT" pitchFamily="18" charset="0"/>
              </a:rPr>
              <a:t>Supervisor (Internal)</a:t>
            </a:r>
          </a:p>
          <a:p>
            <a:pPr marL="114300" indent="0">
              <a:buNone/>
            </a:pPr>
            <a:endParaRPr lang="en-US" dirty="0" smtClean="0">
              <a:latin typeface="Bell MT" pitchFamily="18" charset="0"/>
            </a:endParaRPr>
          </a:p>
          <a:p>
            <a:r>
              <a:rPr lang="en-US" dirty="0" smtClean="0">
                <a:latin typeface="Bell MT" pitchFamily="18" charset="0"/>
              </a:rPr>
              <a:t>Clinical Physiotherapists – CWM &amp; </a:t>
            </a:r>
            <a:r>
              <a:rPr lang="en-US" dirty="0" err="1" smtClean="0">
                <a:latin typeface="Bell MT" pitchFamily="18" charset="0"/>
              </a:rPr>
              <a:t>Lautoka</a:t>
            </a:r>
            <a:r>
              <a:rPr lang="en-US" dirty="0" smtClean="0">
                <a:latin typeface="Bell MT" pitchFamily="18" charset="0"/>
              </a:rPr>
              <a:t> hospital</a:t>
            </a:r>
          </a:p>
          <a:p>
            <a:r>
              <a:rPr lang="en-US" dirty="0" smtClean="0">
                <a:latin typeface="Bell MT" pitchFamily="18" charset="0"/>
              </a:rPr>
              <a:t>BPT03 &amp; BPT04 2016 cohorts </a:t>
            </a:r>
          </a:p>
        </p:txBody>
      </p:sp>
    </p:spTree>
    <p:extLst>
      <p:ext uri="{BB962C8B-B14F-4D97-AF65-F5344CB8AC3E}">
        <p14:creationId xmlns:p14="http://schemas.microsoft.com/office/powerpoint/2010/main" val="3953954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914400"/>
            <a:ext cx="3886200" cy="5470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8107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678</TotalTime>
  <Words>1084</Words>
  <Application>Microsoft Office PowerPoint</Application>
  <PresentationFormat>On-screen Show (4:3)</PresentationFormat>
  <Paragraphs>159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Adjacency</vt:lpstr>
      <vt:lpstr>Clinical Education: An analysis of Clinical Reasoning amongst Physiotherapy Students in Fiji.</vt:lpstr>
      <vt:lpstr>Introduction</vt:lpstr>
      <vt:lpstr>Research Question</vt:lpstr>
      <vt:lpstr>Methodology</vt:lpstr>
      <vt:lpstr>Methodology</vt:lpstr>
      <vt:lpstr>Methodology- SCT</vt:lpstr>
      <vt:lpstr>PowerPoint Presentation</vt:lpstr>
      <vt:lpstr>PowerPoint Presentation</vt:lpstr>
      <vt:lpstr>Methodology</vt:lpstr>
      <vt:lpstr>Result</vt:lpstr>
      <vt:lpstr>Result</vt:lpstr>
      <vt:lpstr>PowerPoint Presentation</vt:lpstr>
      <vt:lpstr>Discussion</vt:lpstr>
      <vt:lpstr>Recommendation</vt:lpstr>
      <vt:lpstr>Conclusion</vt:lpstr>
      <vt:lpstr>References</vt:lpstr>
      <vt:lpstr>Acknowledgement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Education: An analysis of Clinical Reasoning amongst Physiotherapy Students in Fiji</dc:title>
  <dc:creator>Venasio Ramabuke</dc:creator>
  <cp:lastModifiedBy>Venasio Ramabuke</cp:lastModifiedBy>
  <cp:revision>93</cp:revision>
  <dcterms:created xsi:type="dcterms:W3CDTF">2017-03-03T03:48:40Z</dcterms:created>
  <dcterms:modified xsi:type="dcterms:W3CDTF">2017-05-25T21:10:45Z</dcterms:modified>
</cp:coreProperties>
</file>