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84" r:id="rId1"/>
  </p:sldMasterIdLst>
  <p:handoutMasterIdLst>
    <p:handoutMasterId r:id="rId35"/>
  </p:handoutMasterIdLst>
  <p:sldIdLst>
    <p:sldId id="316" r:id="rId2"/>
    <p:sldId id="317" r:id="rId3"/>
    <p:sldId id="279" r:id="rId4"/>
    <p:sldId id="257" r:id="rId5"/>
    <p:sldId id="258" r:id="rId6"/>
    <p:sldId id="259" r:id="rId7"/>
    <p:sldId id="305" r:id="rId8"/>
    <p:sldId id="306" r:id="rId9"/>
    <p:sldId id="260" r:id="rId10"/>
    <p:sldId id="307" r:id="rId11"/>
    <p:sldId id="297" r:id="rId12"/>
    <p:sldId id="261" r:id="rId13"/>
    <p:sldId id="287" r:id="rId14"/>
    <p:sldId id="262" r:id="rId15"/>
    <p:sldId id="284" r:id="rId16"/>
    <p:sldId id="281" r:id="rId17"/>
    <p:sldId id="265" r:id="rId18"/>
    <p:sldId id="285" r:id="rId19"/>
    <p:sldId id="264" r:id="rId20"/>
    <p:sldId id="267" r:id="rId21"/>
    <p:sldId id="268" r:id="rId22"/>
    <p:sldId id="269" r:id="rId23"/>
    <p:sldId id="289" r:id="rId24"/>
    <p:sldId id="299" r:id="rId25"/>
    <p:sldId id="272" r:id="rId26"/>
    <p:sldId id="300" r:id="rId27"/>
    <p:sldId id="273" r:id="rId28"/>
    <p:sldId id="298" r:id="rId29"/>
    <p:sldId id="301" r:id="rId30"/>
    <p:sldId id="310" r:id="rId31"/>
    <p:sldId id="276" r:id="rId32"/>
    <p:sldId id="315" r:id="rId33"/>
    <p:sldId id="318" r:id="rId34"/>
  </p:sldIdLst>
  <p:sldSz cx="9144000" cy="6858000" type="screen4x3"/>
  <p:notesSz cx="9942513" cy="6761163"/>
  <p:embeddedFontLst>
    <p:embeddedFont>
      <p:font typeface="Franklin Gothic Book" pitchFamily="34" charset="0"/>
      <p:regular r:id="rId36"/>
      <p:italic r:id="rId37"/>
    </p:embeddedFont>
    <p:embeddedFont>
      <p:font typeface="Aharoni" pitchFamily="2" charset="-79"/>
      <p:bold r:id="rId38"/>
    </p:embeddedFont>
    <p:embeddedFont>
      <p:font typeface="Georgia" pitchFamily="18" charset="0"/>
      <p:regular r:id="rId39"/>
      <p:bold r:id="rId40"/>
      <p:italic r:id="rId41"/>
      <p:boldItalic r:id="rId42"/>
    </p:embeddedFont>
    <p:embeddedFont>
      <p:font typeface="Calibri"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4E01E"/>
    <a:srgbClr val="43B814"/>
    <a:srgbClr val="64B5D2"/>
    <a:srgbClr val="D858F2"/>
    <a:srgbClr val="FFFF66"/>
    <a:srgbClr val="F8DA6C"/>
    <a:srgbClr val="F4A842"/>
    <a:srgbClr val="3BFBE9"/>
    <a:srgbClr val="33CC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7570" autoAdjust="0"/>
  </p:normalViewPr>
  <p:slideViewPr>
    <p:cSldViewPr>
      <p:cViewPr varScale="1">
        <p:scale>
          <a:sx n="71" d="100"/>
          <a:sy n="71" d="100"/>
        </p:scale>
        <p:origin x="-1356"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43" Type="http://schemas.openxmlformats.org/officeDocument/2006/relationships/font" Target="fonts/font8.fntdata"/><Relationship Id="rId48" Type="http://schemas.openxmlformats.org/officeDocument/2006/relationships/viewProps" Target="view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4439412-E7DE-4A23-9F88-43E08E0903D8}" type="doc">
      <dgm:prSet loTypeId="urn:microsoft.com/office/officeart/2005/8/layout/radial5" loCatId="relationship" qsTypeId="urn:microsoft.com/office/officeart/2005/8/quickstyle/3d2" qsCatId="3D" csTypeId="urn:microsoft.com/office/officeart/2005/8/colors/colorful5" csCatId="colorful" phldr="1"/>
      <dgm:spPr/>
      <dgm:t>
        <a:bodyPr/>
        <a:lstStyle/>
        <a:p>
          <a:endParaRPr lang="en-IN"/>
        </a:p>
      </dgm:t>
    </dgm:pt>
    <dgm:pt modelId="{DF19BCFE-BB68-4C80-8083-0AA4B4FE565F}">
      <dgm:prSet phldrT="[Text]"/>
      <dgm:spPr/>
      <dgm:t>
        <a:bodyPr/>
        <a:lstStyle/>
        <a:p>
          <a:r>
            <a:rPr lang="en-US" dirty="0" smtClean="0"/>
            <a:t>IMATINB</a:t>
          </a:r>
          <a:endParaRPr lang="en-IN" dirty="0"/>
        </a:p>
      </dgm:t>
    </dgm:pt>
    <dgm:pt modelId="{A10E2642-7193-4388-9A69-7D2F4928E42C}" type="parTrans" cxnId="{8AF8F012-7965-4BD8-A38E-990F45A9D8DC}">
      <dgm:prSet/>
      <dgm:spPr/>
      <dgm:t>
        <a:bodyPr/>
        <a:lstStyle/>
        <a:p>
          <a:endParaRPr lang="en-IN"/>
        </a:p>
      </dgm:t>
    </dgm:pt>
    <dgm:pt modelId="{EB92B123-68C5-475A-820B-AF4DD80FBCF6}" type="sibTrans" cxnId="{8AF8F012-7965-4BD8-A38E-990F45A9D8DC}">
      <dgm:prSet/>
      <dgm:spPr/>
      <dgm:t>
        <a:bodyPr/>
        <a:lstStyle/>
        <a:p>
          <a:endParaRPr lang="en-IN"/>
        </a:p>
      </dgm:t>
    </dgm:pt>
    <dgm:pt modelId="{3E0D2024-C1C6-4632-BF49-F1B4DF9C0FA8}">
      <dgm:prSet phldrT="[Text]"/>
      <dgm:spPr/>
      <dgm:t>
        <a:bodyPr/>
        <a:lstStyle/>
        <a:p>
          <a:r>
            <a:rPr lang="en-IN" dirty="0" smtClean="0"/>
            <a:t>PDGFR-</a:t>
          </a:r>
          <a:r>
            <a:rPr lang="el-GR" dirty="0" smtClean="0"/>
            <a:t>α</a:t>
          </a:r>
          <a:endParaRPr lang="en-IN" dirty="0"/>
        </a:p>
      </dgm:t>
    </dgm:pt>
    <dgm:pt modelId="{5A2C902F-777A-41E0-AAA6-AEBC56720BCB}" type="parTrans" cxnId="{BBB7F510-AD89-47D5-A61D-94B9ACFBAFA6}">
      <dgm:prSet/>
      <dgm:spPr/>
      <dgm:t>
        <a:bodyPr/>
        <a:lstStyle/>
        <a:p>
          <a:endParaRPr lang="en-IN"/>
        </a:p>
      </dgm:t>
    </dgm:pt>
    <dgm:pt modelId="{056FA18F-40E1-4B2F-9588-A4566090BFC1}" type="sibTrans" cxnId="{BBB7F510-AD89-47D5-A61D-94B9ACFBAFA6}">
      <dgm:prSet/>
      <dgm:spPr/>
      <dgm:t>
        <a:bodyPr/>
        <a:lstStyle/>
        <a:p>
          <a:endParaRPr lang="en-IN"/>
        </a:p>
      </dgm:t>
    </dgm:pt>
    <dgm:pt modelId="{88D5D851-E679-44A8-B38B-6F67E6A2FB0F}">
      <dgm:prSet phldrT="[Text]"/>
      <dgm:spPr/>
      <dgm:t>
        <a:bodyPr/>
        <a:lstStyle/>
        <a:p>
          <a:r>
            <a:rPr lang="en-IN" dirty="0" err="1" smtClean="0"/>
            <a:t>Arg</a:t>
          </a:r>
          <a:endParaRPr lang="en-IN" dirty="0"/>
        </a:p>
      </dgm:t>
    </dgm:pt>
    <dgm:pt modelId="{945722C2-EC2B-4319-80F6-8E216EE97269}" type="parTrans" cxnId="{0889D73B-FC82-45E2-87DE-295C917591D8}">
      <dgm:prSet/>
      <dgm:spPr/>
      <dgm:t>
        <a:bodyPr/>
        <a:lstStyle/>
        <a:p>
          <a:endParaRPr lang="en-IN"/>
        </a:p>
      </dgm:t>
    </dgm:pt>
    <dgm:pt modelId="{CE32232C-86AC-49B3-8AA7-3A423B8918A4}" type="sibTrans" cxnId="{0889D73B-FC82-45E2-87DE-295C917591D8}">
      <dgm:prSet/>
      <dgm:spPr/>
      <dgm:t>
        <a:bodyPr/>
        <a:lstStyle/>
        <a:p>
          <a:endParaRPr lang="en-IN"/>
        </a:p>
      </dgm:t>
    </dgm:pt>
    <dgm:pt modelId="{F68D4803-E4CB-43F3-B8CE-E173B297F4D4}">
      <dgm:prSet phldrT="[Text]"/>
      <dgm:spPr/>
      <dgm:t>
        <a:bodyPr/>
        <a:lstStyle/>
        <a:p>
          <a:r>
            <a:rPr lang="en-IN" dirty="0" smtClean="0"/>
            <a:t>c-</a:t>
          </a:r>
          <a:r>
            <a:rPr lang="en-IN" dirty="0" err="1" smtClean="0"/>
            <a:t>Fms</a:t>
          </a:r>
          <a:endParaRPr lang="en-IN" dirty="0"/>
        </a:p>
      </dgm:t>
    </dgm:pt>
    <dgm:pt modelId="{49AB348B-4B00-45B2-B65B-E24563FD43EB}" type="parTrans" cxnId="{215C6DD3-5F4A-4E7A-B54A-517AAA594F59}">
      <dgm:prSet/>
      <dgm:spPr/>
      <dgm:t>
        <a:bodyPr/>
        <a:lstStyle/>
        <a:p>
          <a:endParaRPr lang="en-IN"/>
        </a:p>
      </dgm:t>
    </dgm:pt>
    <dgm:pt modelId="{C36954CE-8563-40FA-A1A7-68AF83C0277A}" type="sibTrans" cxnId="{215C6DD3-5F4A-4E7A-B54A-517AAA594F59}">
      <dgm:prSet/>
      <dgm:spPr/>
      <dgm:t>
        <a:bodyPr/>
        <a:lstStyle/>
        <a:p>
          <a:endParaRPr lang="en-IN"/>
        </a:p>
      </dgm:t>
    </dgm:pt>
    <dgm:pt modelId="{81181C22-F19B-44C5-AFEF-CE45373F5BAA}">
      <dgm:prSet phldrT="[Text]"/>
      <dgm:spPr/>
      <dgm:t>
        <a:bodyPr/>
        <a:lstStyle/>
        <a:p>
          <a:r>
            <a:rPr lang="en-IN" dirty="0" smtClean="0"/>
            <a:t>PDGFR-</a:t>
          </a:r>
          <a:r>
            <a:rPr lang="el-GR" dirty="0" smtClean="0"/>
            <a:t>β</a:t>
          </a:r>
          <a:endParaRPr lang="en-IN" dirty="0"/>
        </a:p>
      </dgm:t>
    </dgm:pt>
    <dgm:pt modelId="{0F3C0AE1-049A-43AA-BED5-F4F8CA63F281}" type="parTrans" cxnId="{15C881D4-A04C-4A23-A253-8A7488BED7F4}">
      <dgm:prSet/>
      <dgm:spPr/>
      <dgm:t>
        <a:bodyPr/>
        <a:lstStyle/>
        <a:p>
          <a:endParaRPr lang="en-IN"/>
        </a:p>
      </dgm:t>
    </dgm:pt>
    <dgm:pt modelId="{DA30D4D0-9879-46EA-B3FD-2DCB48E5707D}" type="sibTrans" cxnId="{15C881D4-A04C-4A23-A253-8A7488BED7F4}">
      <dgm:prSet/>
      <dgm:spPr/>
      <dgm:t>
        <a:bodyPr/>
        <a:lstStyle/>
        <a:p>
          <a:endParaRPr lang="en-IN"/>
        </a:p>
      </dgm:t>
    </dgm:pt>
    <dgm:pt modelId="{FF05EB7D-937D-4996-BAF1-8DF8452A7DCE}">
      <dgm:prSet/>
      <dgm:spPr/>
      <dgm:t>
        <a:bodyPr/>
        <a:lstStyle/>
        <a:p>
          <a:r>
            <a:rPr lang="en-IN" smtClean="0"/>
            <a:t>BCR-ABL</a:t>
          </a:r>
          <a:endParaRPr lang="en-IN"/>
        </a:p>
      </dgm:t>
    </dgm:pt>
    <dgm:pt modelId="{E6B03DAF-BC57-4516-B62A-229E7BDAF53E}" type="parTrans" cxnId="{013F9546-54CC-4590-AD35-0696AE58B717}">
      <dgm:prSet/>
      <dgm:spPr/>
      <dgm:t>
        <a:bodyPr/>
        <a:lstStyle/>
        <a:p>
          <a:endParaRPr lang="en-IN"/>
        </a:p>
      </dgm:t>
    </dgm:pt>
    <dgm:pt modelId="{FFEE79C6-CCA1-4E59-A419-6190516DE194}" type="sibTrans" cxnId="{013F9546-54CC-4590-AD35-0696AE58B717}">
      <dgm:prSet/>
      <dgm:spPr/>
      <dgm:t>
        <a:bodyPr/>
        <a:lstStyle/>
        <a:p>
          <a:endParaRPr lang="en-IN"/>
        </a:p>
      </dgm:t>
    </dgm:pt>
    <dgm:pt modelId="{1C24BF8E-43E8-4C70-8DF1-B11DE81D2BA6}">
      <dgm:prSet/>
      <dgm:spPr/>
      <dgm:t>
        <a:bodyPr/>
        <a:lstStyle/>
        <a:p>
          <a:r>
            <a:rPr lang="en-IN" dirty="0" smtClean="0"/>
            <a:t>c-kit (stem cell factor receptor)</a:t>
          </a:r>
          <a:endParaRPr lang="en-IN" dirty="0"/>
        </a:p>
      </dgm:t>
    </dgm:pt>
    <dgm:pt modelId="{79653E52-48EC-4204-B57C-76341F35D904}" type="parTrans" cxnId="{3A92B309-4FA9-4C3B-9071-53785A9DAA81}">
      <dgm:prSet/>
      <dgm:spPr/>
      <dgm:t>
        <a:bodyPr/>
        <a:lstStyle/>
        <a:p>
          <a:endParaRPr lang="en-IN"/>
        </a:p>
      </dgm:t>
    </dgm:pt>
    <dgm:pt modelId="{09DC8541-EB7D-4798-82C6-E3B97A108CE6}" type="sibTrans" cxnId="{3A92B309-4FA9-4C3B-9071-53785A9DAA81}">
      <dgm:prSet/>
      <dgm:spPr/>
      <dgm:t>
        <a:bodyPr/>
        <a:lstStyle/>
        <a:p>
          <a:endParaRPr lang="en-IN"/>
        </a:p>
      </dgm:t>
    </dgm:pt>
    <dgm:pt modelId="{0F993AC9-1E65-49A7-A49B-5EBB1177D20D}" type="pres">
      <dgm:prSet presAssocID="{94439412-E7DE-4A23-9F88-43E08E0903D8}" presName="Name0" presStyleCnt="0">
        <dgm:presLayoutVars>
          <dgm:chMax val="1"/>
          <dgm:dir/>
          <dgm:animLvl val="ctr"/>
          <dgm:resizeHandles val="exact"/>
        </dgm:presLayoutVars>
      </dgm:prSet>
      <dgm:spPr/>
      <dgm:t>
        <a:bodyPr/>
        <a:lstStyle/>
        <a:p>
          <a:endParaRPr lang="en-IN"/>
        </a:p>
      </dgm:t>
    </dgm:pt>
    <dgm:pt modelId="{BF98DE52-B2DE-4A72-9687-6331F09365E4}" type="pres">
      <dgm:prSet presAssocID="{DF19BCFE-BB68-4C80-8083-0AA4B4FE565F}" presName="centerShape" presStyleLbl="node0" presStyleIdx="0" presStyleCnt="1"/>
      <dgm:spPr/>
      <dgm:t>
        <a:bodyPr/>
        <a:lstStyle/>
        <a:p>
          <a:endParaRPr lang="en-IN"/>
        </a:p>
      </dgm:t>
    </dgm:pt>
    <dgm:pt modelId="{3ACB537E-B9DE-4076-8818-8DE3D0AA090A}" type="pres">
      <dgm:prSet presAssocID="{E6B03DAF-BC57-4516-B62A-229E7BDAF53E}" presName="parTrans" presStyleLbl="sibTrans2D1" presStyleIdx="0" presStyleCnt="6"/>
      <dgm:spPr/>
      <dgm:t>
        <a:bodyPr/>
        <a:lstStyle/>
        <a:p>
          <a:endParaRPr lang="en-IN"/>
        </a:p>
      </dgm:t>
    </dgm:pt>
    <dgm:pt modelId="{FE9FDC87-6E00-4EDD-B0CD-3F4D457F1D91}" type="pres">
      <dgm:prSet presAssocID="{E6B03DAF-BC57-4516-B62A-229E7BDAF53E}" presName="connectorText" presStyleLbl="sibTrans2D1" presStyleIdx="0" presStyleCnt="6"/>
      <dgm:spPr/>
      <dgm:t>
        <a:bodyPr/>
        <a:lstStyle/>
        <a:p>
          <a:endParaRPr lang="en-IN"/>
        </a:p>
      </dgm:t>
    </dgm:pt>
    <dgm:pt modelId="{8CAAEE4A-4E68-45A4-B1EA-59229FE39FED}" type="pres">
      <dgm:prSet presAssocID="{FF05EB7D-937D-4996-BAF1-8DF8452A7DCE}" presName="node" presStyleLbl="node1" presStyleIdx="0" presStyleCnt="6">
        <dgm:presLayoutVars>
          <dgm:bulletEnabled val="1"/>
        </dgm:presLayoutVars>
      </dgm:prSet>
      <dgm:spPr/>
      <dgm:t>
        <a:bodyPr/>
        <a:lstStyle/>
        <a:p>
          <a:endParaRPr lang="en-IN"/>
        </a:p>
      </dgm:t>
    </dgm:pt>
    <dgm:pt modelId="{62374AB1-6837-4930-B99C-02B15A98FB09}" type="pres">
      <dgm:prSet presAssocID="{5A2C902F-777A-41E0-AAA6-AEBC56720BCB}" presName="parTrans" presStyleLbl="sibTrans2D1" presStyleIdx="1" presStyleCnt="6"/>
      <dgm:spPr/>
      <dgm:t>
        <a:bodyPr/>
        <a:lstStyle/>
        <a:p>
          <a:endParaRPr lang="en-IN"/>
        </a:p>
      </dgm:t>
    </dgm:pt>
    <dgm:pt modelId="{FADFEB71-BDE9-4DB8-B0BD-BD32569CBB99}" type="pres">
      <dgm:prSet presAssocID="{5A2C902F-777A-41E0-AAA6-AEBC56720BCB}" presName="connectorText" presStyleLbl="sibTrans2D1" presStyleIdx="1" presStyleCnt="6"/>
      <dgm:spPr/>
      <dgm:t>
        <a:bodyPr/>
        <a:lstStyle/>
        <a:p>
          <a:endParaRPr lang="en-IN"/>
        </a:p>
      </dgm:t>
    </dgm:pt>
    <dgm:pt modelId="{6A2D91BB-70C6-4E96-870B-53A3377D41D6}" type="pres">
      <dgm:prSet presAssocID="{3E0D2024-C1C6-4632-BF49-F1B4DF9C0FA8}" presName="node" presStyleLbl="node1" presStyleIdx="1" presStyleCnt="6">
        <dgm:presLayoutVars>
          <dgm:bulletEnabled val="1"/>
        </dgm:presLayoutVars>
      </dgm:prSet>
      <dgm:spPr/>
      <dgm:t>
        <a:bodyPr/>
        <a:lstStyle/>
        <a:p>
          <a:endParaRPr lang="en-IN"/>
        </a:p>
      </dgm:t>
    </dgm:pt>
    <dgm:pt modelId="{D5BDDF4E-18B5-49C6-B773-C7ED36B20906}" type="pres">
      <dgm:prSet presAssocID="{0F3C0AE1-049A-43AA-BED5-F4F8CA63F281}" presName="parTrans" presStyleLbl="sibTrans2D1" presStyleIdx="2" presStyleCnt="6"/>
      <dgm:spPr/>
      <dgm:t>
        <a:bodyPr/>
        <a:lstStyle/>
        <a:p>
          <a:endParaRPr lang="en-IN"/>
        </a:p>
      </dgm:t>
    </dgm:pt>
    <dgm:pt modelId="{BB8A8994-7DF4-4EA8-AAD1-0B8C9F9901AC}" type="pres">
      <dgm:prSet presAssocID="{0F3C0AE1-049A-43AA-BED5-F4F8CA63F281}" presName="connectorText" presStyleLbl="sibTrans2D1" presStyleIdx="2" presStyleCnt="6"/>
      <dgm:spPr/>
      <dgm:t>
        <a:bodyPr/>
        <a:lstStyle/>
        <a:p>
          <a:endParaRPr lang="en-IN"/>
        </a:p>
      </dgm:t>
    </dgm:pt>
    <dgm:pt modelId="{FE6D64D3-C88F-4967-A663-D56C9B9D0EE4}" type="pres">
      <dgm:prSet presAssocID="{81181C22-F19B-44C5-AFEF-CE45373F5BAA}" presName="node" presStyleLbl="node1" presStyleIdx="2" presStyleCnt="6">
        <dgm:presLayoutVars>
          <dgm:bulletEnabled val="1"/>
        </dgm:presLayoutVars>
      </dgm:prSet>
      <dgm:spPr/>
      <dgm:t>
        <a:bodyPr/>
        <a:lstStyle/>
        <a:p>
          <a:endParaRPr lang="en-IN"/>
        </a:p>
      </dgm:t>
    </dgm:pt>
    <dgm:pt modelId="{A4D12E19-1107-4896-909F-B2A5E4E6476B}" type="pres">
      <dgm:prSet presAssocID="{79653E52-48EC-4204-B57C-76341F35D904}" presName="parTrans" presStyleLbl="sibTrans2D1" presStyleIdx="3" presStyleCnt="6"/>
      <dgm:spPr/>
      <dgm:t>
        <a:bodyPr/>
        <a:lstStyle/>
        <a:p>
          <a:endParaRPr lang="en-IN"/>
        </a:p>
      </dgm:t>
    </dgm:pt>
    <dgm:pt modelId="{453F4CB3-EC26-4153-A722-E749C92D4B53}" type="pres">
      <dgm:prSet presAssocID="{79653E52-48EC-4204-B57C-76341F35D904}" presName="connectorText" presStyleLbl="sibTrans2D1" presStyleIdx="3" presStyleCnt="6"/>
      <dgm:spPr/>
      <dgm:t>
        <a:bodyPr/>
        <a:lstStyle/>
        <a:p>
          <a:endParaRPr lang="en-IN"/>
        </a:p>
      </dgm:t>
    </dgm:pt>
    <dgm:pt modelId="{E38BC2F0-B0E4-46A6-B56C-68B539D9BFCF}" type="pres">
      <dgm:prSet presAssocID="{1C24BF8E-43E8-4C70-8DF1-B11DE81D2BA6}" presName="node" presStyleLbl="node1" presStyleIdx="3" presStyleCnt="6">
        <dgm:presLayoutVars>
          <dgm:bulletEnabled val="1"/>
        </dgm:presLayoutVars>
      </dgm:prSet>
      <dgm:spPr/>
      <dgm:t>
        <a:bodyPr/>
        <a:lstStyle/>
        <a:p>
          <a:endParaRPr lang="en-IN"/>
        </a:p>
      </dgm:t>
    </dgm:pt>
    <dgm:pt modelId="{58E140FC-56E3-4D1E-9624-4EAF88A6F362}" type="pres">
      <dgm:prSet presAssocID="{945722C2-EC2B-4319-80F6-8E216EE97269}" presName="parTrans" presStyleLbl="sibTrans2D1" presStyleIdx="4" presStyleCnt="6"/>
      <dgm:spPr/>
      <dgm:t>
        <a:bodyPr/>
        <a:lstStyle/>
        <a:p>
          <a:endParaRPr lang="en-IN"/>
        </a:p>
      </dgm:t>
    </dgm:pt>
    <dgm:pt modelId="{5BFDE1FD-001F-48FC-A136-035DC4839FB9}" type="pres">
      <dgm:prSet presAssocID="{945722C2-EC2B-4319-80F6-8E216EE97269}" presName="connectorText" presStyleLbl="sibTrans2D1" presStyleIdx="4" presStyleCnt="6"/>
      <dgm:spPr/>
      <dgm:t>
        <a:bodyPr/>
        <a:lstStyle/>
        <a:p>
          <a:endParaRPr lang="en-IN"/>
        </a:p>
      </dgm:t>
    </dgm:pt>
    <dgm:pt modelId="{79E4C78A-366F-4D38-A5E5-B9D663CB649B}" type="pres">
      <dgm:prSet presAssocID="{88D5D851-E679-44A8-B38B-6F67E6A2FB0F}" presName="node" presStyleLbl="node1" presStyleIdx="4" presStyleCnt="6">
        <dgm:presLayoutVars>
          <dgm:bulletEnabled val="1"/>
        </dgm:presLayoutVars>
      </dgm:prSet>
      <dgm:spPr/>
      <dgm:t>
        <a:bodyPr/>
        <a:lstStyle/>
        <a:p>
          <a:endParaRPr lang="en-IN"/>
        </a:p>
      </dgm:t>
    </dgm:pt>
    <dgm:pt modelId="{4037F115-EE86-4B41-A0D9-BCD4C29F93E4}" type="pres">
      <dgm:prSet presAssocID="{49AB348B-4B00-45B2-B65B-E24563FD43EB}" presName="parTrans" presStyleLbl="sibTrans2D1" presStyleIdx="5" presStyleCnt="6"/>
      <dgm:spPr/>
      <dgm:t>
        <a:bodyPr/>
        <a:lstStyle/>
        <a:p>
          <a:endParaRPr lang="en-IN"/>
        </a:p>
      </dgm:t>
    </dgm:pt>
    <dgm:pt modelId="{AA39301E-A30F-4EDB-84C9-CA6B496F633C}" type="pres">
      <dgm:prSet presAssocID="{49AB348B-4B00-45B2-B65B-E24563FD43EB}" presName="connectorText" presStyleLbl="sibTrans2D1" presStyleIdx="5" presStyleCnt="6"/>
      <dgm:spPr/>
      <dgm:t>
        <a:bodyPr/>
        <a:lstStyle/>
        <a:p>
          <a:endParaRPr lang="en-IN"/>
        </a:p>
      </dgm:t>
    </dgm:pt>
    <dgm:pt modelId="{1E95ED95-334A-4B48-AC69-5127E076F938}" type="pres">
      <dgm:prSet presAssocID="{F68D4803-E4CB-43F3-B8CE-E173B297F4D4}" presName="node" presStyleLbl="node1" presStyleIdx="5" presStyleCnt="6">
        <dgm:presLayoutVars>
          <dgm:bulletEnabled val="1"/>
        </dgm:presLayoutVars>
      </dgm:prSet>
      <dgm:spPr/>
      <dgm:t>
        <a:bodyPr/>
        <a:lstStyle/>
        <a:p>
          <a:endParaRPr lang="en-IN"/>
        </a:p>
      </dgm:t>
    </dgm:pt>
  </dgm:ptLst>
  <dgm:cxnLst>
    <dgm:cxn modelId="{5235BC14-798C-4497-8B12-631285D17E8C}" type="presOf" srcId="{5A2C902F-777A-41E0-AAA6-AEBC56720BCB}" destId="{FADFEB71-BDE9-4DB8-B0BD-BD32569CBB99}" srcOrd="1" destOrd="0" presId="urn:microsoft.com/office/officeart/2005/8/layout/radial5"/>
    <dgm:cxn modelId="{D0357B60-FAFE-4D7D-8120-2F51A3F8C198}" type="presOf" srcId="{3E0D2024-C1C6-4632-BF49-F1B4DF9C0FA8}" destId="{6A2D91BB-70C6-4E96-870B-53A3377D41D6}" srcOrd="0" destOrd="0" presId="urn:microsoft.com/office/officeart/2005/8/layout/radial5"/>
    <dgm:cxn modelId="{17650E72-F04E-4F74-85BF-3FA1844B7640}" type="presOf" srcId="{79653E52-48EC-4204-B57C-76341F35D904}" destId="{453F4CB3-EC26-4153-A722-E749C92D4B53}" srcOrd="1" destOrd="0" presId="urn:microsoft.com/office/officeart/2005/8/layout/radial5"/>
    <dgm:cxn modelId="{3A92B309-4FA9-4C3B-9071-53785A9DAA81}" srcId="{DF19BCFE-BB68-4C80-8083-0AA4B4FE565F}" destId="{1C24BF8E-43E8-4C70-8DF1-B11DE81D2BA6}" srcOrd="3" destOrd="0" parTransId="{79653E52-48EC-4204-B57C-76341F35D904}" sibTransId="{09DC8541-EB7D-4798-82C6-E3B97A108CE6}"/>
    <dgm:cxn modelId="{33864926-A0A1-4E91-A525-AA2C502895C2}" type="presOf" srcId="{94439412-E7DE-4A23-9F88-43E08E0903D8}" destId="{0F993AC9-1E65-49A7-A49B-5EBB1177D20D}" srcOrd="0" destOrd="0" presId="urn:microsoft.com/office/officeart/2005/8/layout/radial5"/>
    <dgm:cxn modelId="{9B2C6FFA-0218-4287-91FB-DDCADD155D0E}" type="presOf" srcId="{DF19BCFE-BB68-4C80-8083-0AA4B4FE565F}" destId="{BF98DE52-B2DE-4A72-9687-6331F09365E4}" srcOrd="0" destOrd="0" presId="urn:microsoft.com/office/officeart/2005/8/layout/radial5"/>
    <dgm:cxn modelId="{5C57D5D0-5C81-4EBF-96C4-FF7348759E13}" type="presOf" srcId="{49AB348B-4B00-45B2-B65B-E24563FD43EB}" destId="{4037F115-EE86-4B41-A0D9-BCD4C29F93E4}" srcOrd="0" destOrd="0" presId="urn:microsoft.com/office/officeart/2005/8/layout/radial5"/>
    <dgm:cxn modelId="{7C607969-943D-469B-BF9A-B808CD9307C3}" type="presOf" srcId="{88D5D851-E679-44A8-B38B-6F67E6A2FB0F}" destId="{79E4C78A-366F-4D38-A5E5-B9D663CB649B}" srcOrd="0" destOrd="0" presId="urn:microsoft.com/office/officeart/2005/8/layout/radial5"/>
    <dgm:cxn modelId="{7CEACF42-F564-4040-B974-0E626EAB5EC6}" type="presOf" srcId="{0F3C0AE1-049A-43AA-BED5-F4F8CA63F281}" destId="{D5BDDF4E-18B5-49C6-B773-C7ED36B20906}" srcOrd="0" destOrd="0" presId="urn:microsoft.com/office/officeart/2005/8/layout/radial5"/>
    <dgm:cxn modelId="{7D3A24A1-CEE4-4933-AAC4-DED4692F4B9B}" type="presOf" srcId="{0F3C0AE1-049A-43AA-BED5-F4F8CA63F281}" destId="{BB8A8994-7DF4-4EA8-AAD1-0B8C9F9901AC}" srcOrd="1" destOrd="0" presId="urn:microsoft.com/office/officeart/2005/8/layout/radial5"/>
    <dgm:cxn modelId="{B239B95E-F960-435C-81EF-D5D85F30AC9F}" type="presOf" srcId="{5A2C902F-777A-41E0-AAA6-AEBC56720BCB}" destId="{62374AB1-6837-4930-B99C-02B15A98FB09}" srcOrd="0" destOrd="0" presId="urn:microsoft.com/office/officeart/2005/8/layout/radial5"/>
    <dgm:cxn modelId="{013F9546-54CC-4590-AD35-0696AE58B717}" srcId="{DF19BCFE-BB68-4C80-8083-0AA4B4FE565F}" destId="{FF05EB7D-937D-4996-BAF1-8DF8452A7DCE}" srcOrd="0" destOrd="0" parTransId="{E6B03DAF-BC57-4516-B62A-229E7BDAF53E}" sibTransId="{FFEE79C6-CCA1-4E59-A419-6190516DE194}"/>
    <dgm:cxn modelId="{3840D3DE-B63F-43FC-ABED-78D5585018CA}" type="presOf" srcId="{FF05EB7D-937D-4996-BAF1-8DF8452A7DCE}" destId="{8CAAEE4A-4E68-45A4-B1EA-59229FE39FED}" srcOrd="0" destOrd="0" presId="urn:microsoft.com/office/officeart/2005/8/layout/radial5"/>
    <dgm:cxn modelId="{5438066F-735C-4E91-873F-DEF0CB487BAF}" type="presOf" srcId="{1C24BF8E-43E8-4C70-8DF1-B11DE81D2BA6}" destId="{E38BC2F0-B0E4-46A6-B56C-68B539D9BFCF}" srcOrd="0" destOrd="0" presId="urn:microsoft.com/office/officeart/2005/8/layout/radial5"/>
    <dgm:cxn modelId="{C2C7D5AF-F44F-40DD-AE4A-C6715C47640A}" type="presOf" srcId="{E6B03DAF-BC57-4516-B62A-229E7BDAF53E}" destId="{FE9FDC87-6E00-4EDD-B0CD-3F4D457F1D91}" srcOrd="1" destOrd="0" presId="urn:microsoft.com/office/officeart/2005/8/layout/radial5"/>
    <dgm:cxn modelId="{0889D73B-FC82-45E2-87DE-295C917591D8}" srcId="{DF19BCFE-BB68-4C80-8083-0AA4B4FE565F}" destId="{88D5D851-E679-44A8-B38B-6F67E6A2FB0F}" srcOrd="4" destOrd="0" parTransId="{945722C2-EC2B-4319-80F6-8E216EE97269}" sibTransId="{CE32232C-86AC-49B3-8AA7-3A423B8918A4}"/>
    <dgm:cxn modelId="{8355E147-EDB8-4690-8788-7DA57A216388}" type="presOf" srcId="{81181C22-F19B-44C5-AFEF-CE45373F5BAA}" destId="{FE6D64D3-C88F-4967-A663-D56C9B9D0EE4}" srcOrd="0" destOrd="0" presId="urn:microsoft.com/office/officeart/2005/8/layout/radial5"/>
    <dgm:cxn modelId="{93913213-B896-4363-B0A8-50ECE0DECD09}" type="presOf" srcId="{945722C2-EC2B-4319-80F6-8E216EE97269}" destId="{5BFDE1FD-001F-48FC-A136-035DC4839FB9}" srcOrd="1" destOrd="0" presId="urn:microsoft.com/office/officeart/2005/8/layout/radial5"/>
    <dgm:cxn modelId="{97955EEC-C195-46D7-BD47-DA06853BEC7A}" type="presOf" srcId="{945722C2-EC2B-4319-80F6-8E216EE97269}" destId="{58E140FC-56E3-4D1E-9624-4EAF88A6F362}" srcOrd="0" destOrd="0" presId="urn:microsoft.com/office/officeart/2005/8/layout/radial5"/>
    <dgm:cxn modelId="{661BB351-4C19-4377-819F-32F0438E40EF}" type="presOf" srcId="{F68D4803-E4CB-43F3-B8CE-E173B297F4D4}" destId="{1E95ED95-334A-4B48-AC69-5127E076F938}" srcOrd="0" destOrd="0" presId="urn:microsoft.com/office/officeart/2005/8/layout/radial5"/>
    <dgm:cxn modelId="{5D18A533-B191-45F6-92A7-4100C694C039}" type="presOf" srcId="{49AB348B-4B00-45B2-B65B-E24563FD43EB}" destId="{AA39301E-A30F-4EDB-84C9-CA6B496F633C}" srcOrd="1" destOrd="0" presId="urn:microsoft.com/office/officeart/2005/8/layout/radial5"/>
    <dgm:cxn modelId="{E61DDDA1-DB76-4B2F-A6BF-CBE4E1AD68BA}" type="presOf" srcId="{79653E52-48EC-4204-B57C-76341F35D904}" destId="{A4D12E19-1107-4896-909F-B2A5E4E6476B}" srcOrd="0" destOrd="0" presId="urn:microsoft.com/office/officeart/2005/8/layout/radial5"/>
    <dgm:cxn modelId="{15C881D4-A04C-4A23-A253-8A7488BED7F4}" srcId="{DF19BCFE-BB68-4C80-8083-0AA4B4FE565F}" destId="{81181C22-F19B-44C5-AFEF-CE45373F5BAA}" srcOrd="2" destOrd="0" parTransId="{0F3C0AE1-049A-43AA-BED5-F4F8CA63F281}" sibTransId="{DA30D4D0-9879-46EA-B3FD-2DCB48E5707D}"/>
    <dgm:cxn modelId="{90214510-034A-4CD4-8109-D3F8B58314FA}" type="presOf" srcId="{E6B03DAF-BC57-4516-B62A-229E7BDAF53E}" destId="{3ACB537E-B9DE-4076-8818-8DE3D0AA090A}" srcOrd="0" destOrd="0" presId="urn:microsoft.com/office/officeart/2005/8/layout/radial5"/>
    <dgm:cxn modelId="{215C6DD3-5F4A-4E7A-B54A-517AAA594F59}" srcId="{DF19BCFE-BB68-4C80-8083-0AA4B4FE565F}" destId="{F68D4803-E4CB-43F3-B8CE-E173B297F4D4}" srcOrd="5" destOrd="0" parTransId="{49AB348B-4B00-45B2-B65B-E24563FD43EB}" sibTransId="{C36954CE-8563-40FA-A1A7-68AF83C0277A}"/>
    <dgm:cxn modelId="{8AF8F012-7965-4BD8-A38E-990F45A9D8DC}" srcId="{94439412-E7DE-4A23-9F88-43E08E0903D8}" destId="{DF19BCFE-BB68-4C80-8083-0AA4B4FE565F}" srcOrd="0" destOrd="0" parTransId="{A10E2642-7193-4388-9A69-7D2F4928E42C}" sibTransId="{EB92B123-68C5-475A-820B-AF4DD80FBCF6}"/>
    <dgm:cxn modelId="{BBB7F510-AD89-47D5-A61D-94B9ACFBAFA6}" srcId="{DF19BCFE-BB68-4C80-8083-0AA4B4FE565F}" destId="{3E0D2024-C1C6-4632-BF49-F1B4DF9C0FA8}" srcOrd="1" destOrd="0" parTransId="{5A2C902F-777A-41E0-AAA6-AEBC56720BCB}" sibTransId="{056FA18F-40E1-4B2F-9588-A4566090BFC1}"/>
    <dgm:cxn modelId="{1F68123D-8D42-401A-8E9F-E019FA3EB320}" type="presParOf" srcId="{0F993AC9-1E65-49A7-A49B-5EBB1177D20D}" destId="{BF98DE52-B2DE-4A72-9687-6331F09365E4}" srcOrd="0" destOrd="0" presId="urn:microsoft.com/office/officeart/2005/8/layout/radial5"/>
    <dgm:cxn modelId="{295DE810-5D92-4918-9513-BD733850A2E3}" type="presParOf" srcId="{0F993AC9-1E65-49A7-A49B-5EBB1177D20D}" destId="{3ACB537E-B9DE-4076-8818-8DE3D0AA090A}" srcOrd="1" destOrd="0" presId="urn:microsoft.com/office/officeart/2005/8/layout/radial5"/>
    <dgm:cxn modelId="{7354E13F-027F-4214-9824-1450336AB775}" type="presParOf" srcId="{3ACB537E-B9DE-4076-8818-8DE3D0AA090A}" destId="{FE9FDC87-6E00-4EDD-B0CD-3F4D457F1D91}" srcOrd="0" destOrd="0" presId="urn:microsoft.com/office/officeart/2005/8/layout/radial5"/>
    <dgm:cxn modelId="{4C1C151F-62AE-4C75-ADFF-C698F9464363}" type="presParOf" srcId="{0F993AC9-1E65-49A7-A49B-5EBB1177D20D}" destId="{8CAAEE4A-4E68-45A4-B1EA-59229FE39FED}" srcOrd="2" destOrd="0" presId="urn:microsoft.com/office/officeart/2005/8/layout/radial5"/>
    <dgm:cxn modelId="{8D123768-F9D7-4A35-9AAD-3A4D33C53FD7}" type="presParOf" srcId="{0F993AC9-1E65-49A7-A49B-5EBB1177D20D}" destId="{62374AB1-6837-4930-B99C-02B15A98FB09}" srcOrd="3" destOrd="0" presId="urn:microsoft.com/office/officeart/2005/8/layout/radial5"/>
    <dgm:cxn modelId="{B8BBCD70-B2C6-442E-ADE1-D27011B23083}" type="presParOf" srcId="{62374AB1-6837-4930-B99C-02B15A98FB09}" destId="{FADFEB71-BDE9-4DB8-B0BD-BD32569CBB99}" srcOrd="0" destOrd="0" presId="urn:microsoft.com/office/officeart/2005/8/layout/radial5"/>
    <dgm:cxn modelId="{8A156170-6301-43FF-B61F-3E165077D26D}" type="presParOf" srcId="{0F993AC9-1E65-49A7-A49B-5EBB1177D20D}" destId="{6A2D91BB-70C6-4E96-870B-53A3377D41D6}" srcOrd="4" destOrd="0" presId="urn:microsoft.com/office/officeart/2005/8/layout/radial5"/>
    <dgm:cxn modelId="{80135BD9-58FA-463C-92AE-AB08A1BFA41E}" type="presParOf" srcId="{0F993AC9-1E65-49A7-A49B-5EBB1177D20D}" destId="{D5BDDF4E-18B5-49C6-B773-C7ED36B20906}" srcOrd="5" destOrd="0" presId="urn:microsoft.com/office/officeart/2005/8/layout/radial5"/>
    <dgm:cxn modelId="{F66C1784-A411-4B3B-8E20-AD0FFC563782}" type="presParOf" srcId="{D5BDDF4E-18B5-49C6-B773-C7ED36B20906}" destId="{BB8A8994-7DF4-4EA8-AAD1-0B8C9F9901AC}" srcOrd="0" destOrd="0" presId="urn:microsoft.com/office/officeart/2005/8/layout/radial5"/>
    <dgm:cxn modelId="{4464E639-23AD-4270-9C6A-F3DF09D70D72}" type="presParOf" srcId="{0F993AC9-1E65-49A7-A49B-5EBB1177D20D}" destId="{FE6D64D3-C88F-4967-A663-D56C9B9D0EE4}" srcOrd="6" destOrd="0" presId="urn:microsoft.com/office/officeart/2005/8/layout/radial5"/>
    <dgm:cxn modelId="{A119F898-D23D-4E58-BB81-2D301C88F53F}" type="presParOf" srcId="{0F993AC9-1E65-49A7-A49B-5EBB1177D20D}" destId="{A4D12E19-1107-4896-909F-B2A5E4E6476B}" srcOrd="7" destOrd="0" presId="urn:microsoft.com/office/officeart/2005/8/layout/radial5"/>
    <dgm:cxn modelId="{FAA736F7-0B75-46D6-B826-7DF9BB5E55FD}" type="presParOf" srcId="{A4D12E19-1107-4896-909F-B2A5E4E6476B}" destId="{453F4CB3-EC26-4153-A722-E749C92D4B53}" srcOrd="0" destOrd="0" presId="urn:microsoft.com/office/officeart/2005/8/layout/radial5"/>
    <dgm:cxn modelId="{6D9A1F2C-4105-4E07-B0A5-029582E372FD}" type="presParOf" srcId="{0F993AC9-1E65-49A7-A49B-5EBB1177D20D}" destId="{E38BC2F0-B0E4-46A6-B56C-68B539D9BFCF}" srcOrd="8" destOrd="0" presId="urn:microsoft.com/office/officeart/2005/8/layout/radial5"/>
    <dgm:cxn modelId="{97683591-641C-43B9-B910-71756461B4E7}" type="presParOf" srcId="{0F993AC9-1E65-49A7-A49B-5EBB1177D20D}" destId="{58E140FC-56E3-4D1E-9624-4EAF88A6F362}" srcOrd="9" destOrd="0" presId="urn:microsoft.com/office/officeart/2005/8/layout/radial5"/>
    <dgm:cxn modelId="{5057BCEB-FE13-448B-BA9D-8CD1CA254E2A}" type="presParOf" srcId="{58E140FC-56E3-4D1E-9624-4EAF88A6F362}" destId="{5BFDE1FD-001F-48FC-A136-035DC4839FB9}" srcOrd="0" destOrd="0" presId="urn:microsoft.com/office/officeart/2005/8/layout/radial5"/>
    <dgm:cxn modelId="{29B7F2DF-F433-42E0-9505-F506B28A64F8}" type="presParOf" srcId="{0F993AC9-1E65-49A7-A49B-5EBB1177D20D}" destId="{79E4C78A-366F-4D38-A5E5-B9D663CB649B}" srcOrd="10" destOrd="0" presId="urn:microsoft.com/office/officeart/2005/8/layout/radial5"/>
    <dgm:cxn modelId="{733D72E7-FF34-4167-8996-C157FE4CE1E9}" type="presParOf" srcId="{0F993AC9-1E65-49A7-A49B-5EBB1177D20D}" destId="{4037F115-EE86-4B41-A0D9-BCD4C29F93E4}" srcOrd="11" destOrd="0" presId="urn:microsoft.com/office/officeart/2005/8/layout/radial5"/>
    <dgm:cxn modelId="{DCDF5EB2-0A6C-4A3C-A52E-4BE88C9DE4EE}" type="presParOf" srcId="{4037F115-EE86-4B41-A0D9-BCD4C29F93E4}" destId="{AA39301E-A30F-4EDB-84C9-CA6B496F633C}" srcOrd="0" destOrd="0" presId="urn:microsoft.com/office/officeart/2005/8/layout/radial5"/>
    <dgm:cxn modelId="{4C4A15E4-D703-40AE-90CD-3C5CE69041CF}" type="presParOf" srcId="{0F993AC9-1E65-49A7-A49B-5EBB1177D20D}" destId="{1E95ED95-334A-4B48-AC69-5127E076F938}" srcOrd="12" destOrd="0" presId="urn:microsoft.com/office/officeart/2005/8/layout/radial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98DE52-B2DE-4A72-9687-6331F09365E4}">
      <dsp:nvSpPr>
        <dsp:cNvPr id="0" name=""/>
        <dsp:cNvSpPr/>
      </dsp:nvSpPr>
      <dsp:spPr>
        <a:xfrm>
          <a:off x="3473871" y="1797471"/>
          <a:ext cx="1281856" cy="1281856"/>
        </a:xfrm>
        <a:prstGeom prst="ellipse">
          <a:avLst/>
        </a:prstGeom>
        <a:gradFill rotWithShape="0">
          <a:gsLst>
            <a:gs pos="0">
              <a:schemeClr val="accent4">
                <a:hueOff val="0"/>
                <a:satOff val="0"/>
                <a:lumOff val="0"/>
                <a:alphaOff val="0"/>
                <a:shade val="70000"/>
                <a:satMod val="150000"/>
              </a:schemeClr>
            </a:gs>
            <a:gs pos="34000">
              <a:schemeClr val="accent4">
                <a:hueOff val="0"/>
                <a:satOff val="0"/>
                <a:lumOff val="0"/>
                <a:alphaOff val="0"/>
                <a:shade val="70000"/>
                <a:satMod val="140000"/>
              </a:schemeClr>
            </a:gs>
            <a:gs pos="70000">
              <a:schemeClr val="accent4">
                <a:hueOff val="0"/>
                <a:satOff val="0"/>
                <a:lumOff val="0"/>
                <a:alphaOff val="0"/>
                <a:tint val="100000"/>
                <a:shade val="90000"/>
                <a:satMod val="140000"/>
              </a:schemeClr>
            </a:gs>
            <a:gs pos="100000">
              <a:schemeClr val="accent4">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US" sz="1700" kern="1200" dirty="0" smtClean="0"/>
            <a:t>IMATINB</a:t>
          </a:r>
          <a:endParaRPr lang="en-IN" sz="1700" kern="1200" dirty="0"/>
        </a:p>
      </dsp:txBody>
      <dsp:txXfrm>
        <a:off x="3661594" y="1985194"/>
        <a:ext cx="906410" cy="906410"/>
      </dsp:txXfrm>
    </dsp:sp>
    <dsp:sp modelId="{3ACB537E-B9DE-4076-8818-8DE3D0AA090A}">
      <dsp:nvSpPr>
        <dsp:cNvPr id="0" name=""/>
        <dsp:cNvSpPr/>
      </dsp:nvSpPr>
      <dsp:spPr>
        <a:xfrm rot="16200000">
          <a:off x="3978685" y="1330440"/>
          <a:ext cx="272229" cy="435831"/>
        </a:xfrm>
        <a:prstGeom prst="rightArrow">
          <a:avLst>
            <a:gd name="adj1" fmla="val 60000"/>
            <a:gd name="adj2" fmla="val 50000"/>
          </a:avLst>
        </a:prstGeom>
        <a:solidFill>
          <a:schemeClr val="accent5">
            <a:hueOff val="0"/>
            <a:satOff val="0"/>
            <a:lumOff val="0"/>
            <a:alphaOff val="0"/>
          </a:schemeClr>
        </a:soli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IN" sz="1400" kern="1200"/>
        </a:p>
      </dsp:txBody>
      <dsp:txXfrm>
        <a:off x="4019520" y="1458441"/>
        <a:ext cx="190560" cy="261499"/>
      </dsp:txXfrm>
    </dsp:sp>
    <dsp:sp modelId="{8CAAEE4A-4E68-45A4-B1EA-59229FE39FED}">
      <dsp:nvSpPr>
        <dsp:cNvPr id="0" name=""/>
        <dsp:cNvSpPr/>
      </dsp:nvSpPr>
      <dsp:spPr>
        <a:xfrm>
          <a:off x="3473871" y="1974"/>
          <a:ext cx="1281856" cy="1281856"/>
        </a:xfrm>
        <a:prstGeom prst="ellipse">
          <a:avLst/>
        </a:prstGeom>
        <a:gradFill rotWithShape="0">
          <a:gsLst>
            <a:gs pos="0">
              <a:schemeClr val="accent5">
                <a:hueOff val="0"/>
                <a:satOff val="0"/>
                <a:lumOff val="0"/>
                <a:alphaOff val="0"/>
                <a:shade val="70000"/>
                <a:satMod val="150000"/>
              </a:schemeClr>
            </a:gs>
            <a:gs pos="34000">
              <a:schemeClr val="accent5">
                <a:hueOff val="0"/>
                <a:satOff val="0"/>
                <a:lumOff val="0"/>
                <a:alphaOff val="0"/>
                <a:shade val="70000"/>
                <a:satMod val="140000"/>
              </a:schemeClr>
            </a:gs>
            <a:gs pos="70000">
              <a:schemeClr val="accent5">
                <a:hueOff val="0"/>
                <a:satOff val="0"/>
                <a:lumOff val="0"/>
                <a:alphaOff val="0"/>
                <a:tint val="100000"/>
                <a:shade val="90000"/>
                <a:satMod val="140000"/>
              </a:schemeClr>
            </a:gs>
            <a:gs pos="100000">
              <a:schemeClr val="accent5">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IN" sz="1500" kern="1200" smtClean="0"/>
            <a:t>BCR-ABL</a:t>
          </a:r>
          <a:endParaRPr lang="en-IN" sz="1500" kern="1200"/>
        </a:p>
      </dsp:txBody>
      <dsp:txXfrm>
        <a:off x="3661594" y="189697"/>
        <a:ext cx="906410" cy="906410"/>
      </dsp:txXfrm>
    </dsp:sp>
    <dsp:sp modelId="{62374AB1-6837-4930-B99C-02B15A98FB09}">
      <dsp:nvSpPr>
        <dsp:cNvPr id="0" name=""/>
        <dsp:cNvSpPr/>
      </dsp:nvSpPr>
      <dsp:spPr>
        <a:xfrm rot="19800000">
          <a:off x="4749486" y="1775462"/>
          <a:ext cx="272229" cy="435831"/>
        </a:xfrm>
        <a:prstGeom prst="rightArrow">
          <a:avLst>
            <a:gd name="adj1" fmla="val 60000"/>
            <a:gd name="adj2" fmla="val 50000"/>
          </a:avLst>
        </a:prstGeom>
        <a:solidFill>
          <a:schemeClr val="accent5">
            <a:hueOff val="-2479475"/>
            <a:satOff val="3710"/>
            <a:lumOff val="-4157"/>
            <a:alphaOff val="0"/>
          </a:schemeClr>
        </a:soli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IN" sz="1400" kern="1200"/>
        </a:p>
      </dsp:txBody>
      <dsp:txXfrm>
        <a:off x="4754957" y="1883045"/>
        <a:ext cx="190560" cy="261499"/>
      </dsp:txXfrm>
    </dsp:sp>
    <dsp:sp modelId="{6A2D91BB-70C6-4E96-870B-53A3377D41D6}">
      <dsp:nvSpPr>
        <dsp:cNvPr id="0" name=""/>
        <dsp:cNvSpPr/>
      </dsp:nvSpPr>
      <dsp:spPr>
        <a:xfrm>
          <a:off x="5028818" y="899722"/>
          <a:ext cx="1281856" cy="1281856"/>
        </a:xfrm>
        <a:prstGeom prst="ellipse">
          <a:avLst/>
        </a:prstGeom>
        <a:gradFill rotWithShape="0">
          <a:gsLst>
            <a:gs pos="0">
              <a:schemeClr val="accent5">
                <a:hueOff val="-2479475"/>
                <a:satOff val="3710"/>
                <a:lumOff val="-4157"/>
                <a:alphaOff val="0"/>
                <a:shade val="70000"/>
                <a:satMod val="150000"/>
              </a:schemeClr>
            </a:gs>
            <a:gs pos="34000">
              <a:schemeClr val="accent5">
                <a:hueOff val="-2479475"/>
                <a:satOff val="3710"/>
                <a:lumOff val="-4157"/>
                <a:alphaOff val="0"/>
                <a:shade val="70000"/>
                <a:satMod val="140000"/>
              </a:schemeClr>
            </a:gs>
            <a:gs pos="70000">
              <a:schemeClr val="accent5">
                <a:hueOff val="-2479475"/>
                <a:satOff val="3710"/>
                <a:lumOff val="-4157"/>
                <a:alphaOff val="0"/>
                <a:tint val="100000"/>
                <a:shade val="90000"/>
                <a:satMod val="140000"/>
              </a:schemeClr>
            </a:gs>
            <a:gs pos="100000">
              <a:schemeClr val="accent5">
                <a:hueOff val="-2479475"/>
                <a:satOff val="3710"/>
                <a:lumOff val="-4157"/>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IN" sz="1500" kern="1200" dirty="0" smtClean="0"/>
            <a:t>PDGFR-</a:t>
          </a:r>
          <a:r>
            <a:rPr lang="el-GR" sz="1500" kern="1200" dirty="0" smtClean="0"/>
            <a:t>α</a:t>
          </a:r>
          <a:endParaRPr lang="en-IN" sz="1500" kern="1200" dirty="0"/>
        </a:p>
      </dsp:txBody>
      <dsp:txXfrm>
        <a:off x="5216541" y="1087445"/>
        <a:ext cx="906410" cy="906410"/>
      </dsp:txXfrm>
    </dsp:sp>
    <dsp:sp modelId="{D5BDDF4E-18B5-49C6-B773-C7ED36B20906}">
      <dsp:nvSpPr>
        <dsp:cNvPr id="0" name=""/>
        <dsp:cNvSpPr/>
      </dsp:nvSpPr>
      <dsp:spPr>
        <a:xfrm rot="1800000">
          <a:off x="4749486" y="2665506"/>
          <a:ext cx="272229" cy="435831"/>
        </a:xfrm>
        <a:prstGeom prst="rightArrow">
          <a:avLst>
            <a:gd name="adj1" fmla="val 60000"/>
            <a:gd name="adj2" fmla="val 50000"/>
          </a:avLst>
        </a:prstGeom>
        <a:solidFill>
          <a:schemeClr val="accent5">
            <a:hueOff val="-4958950"/>
            <a:satOff val="7420"/>
            <a:lumOff val="-8313"/>
            <a:alphaOff val="0"/>
          </a:schemeClr>
        </a:soli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IN" sz="1400" kern="1200"/>
        </a:p>
      </dsp:txBody>
      <dsp:txXfrm>
        <a:off x="4754957" y="2732255"/>
        <a:ext cx="190560" cy="261499"/>
      </dsp:txXfrm>
    </dsp:sp>
    <dsp:sp modelId="{FE6D64D3-C88F-4967-A663-D56C9B9D0EE4}">
      <dsp:nvSpPr>
        <dsp:cNvPr id="0" name=""/>
        <dsp:cNvSpPr/>
      </dsp:nvSpPr>
      <dsp:spPr>
        <a:xfrm>
          <a:off x="5028818" y="2695220"/>
          <a:ext cx="1281856" cy="1281856"/>
        </a:xfrm>
        <a:prstGeom prst="ellipse">
          <a:avLst/>
        </a:prstGeom>
        <a:gradFill rotWithShape="0">
          <a:gsLst>
            <a:gs pos="0">
              <a:schemeClr val="accent5">
                <a:hueOff val="-4958950"/>
                <a:satOff val="7420"/>
                <a:lumOff val="-8313"/>
                <a:alphaOff val="0"/>
                <a:shade val="70000"/>
                <a:satMod val="150000"/>
              </a:schemeClr>
            </a:gs>
            <a:gs pos="34000">
              <a:schemeClr val="accent5">
                <a:hueOff val="-4958950"/>
                <a:satOff val="7420"/>
                <a:lumOff val="-8313"/>
                <a:alphaOff val="0"/>
                <a:shade val="70000"/>
                <a:satMod val="140000"/>
              </a:schemeClr>
            </a:gs>
            <a:gs pos="70000">
              <a:schemeClr val="accent5">
                <a:hueOff val="-4958950"/>
                <a:satOff val="7420"/>
                <a:lumOff val="-8313"/>
                <a:alphaOff val="0"/>
                <a:tint val="100000"/>
                <a:shade val="90000"/>
                <a:satMod val="140000"/>
              </a:schemeClr>
            </a:gs>
            <a:gs pos="100000">
              <a:schemeClr val="accent5">
                <a:hueOff val="-4958950"/>
                <a:satOff val="7420"/>
                <a:lumOff val="-8313"/>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IN" sz="1500" kern="1200" dirty="0" smtClean="0"/>
            <a:t>PDGFR-</a:t>
          </a:r>
          <a:r>
            <a:rPr lang="el-GR" sz="1500" kern="1200" dirty="0" smtClean="0"/>
            <a:t>β</a:t>
          </a:r>
          <a:endParaRPr lang="en-IN" sz="1500" kern="1200" dirty="0"/>
        </a:p>
      </dsp:txBody>
      <dsp:txXfrm>
        <a:off x="5216541" y="2882943"/>
        <a:ext cx="906410" cy="906410"/>
      </dsp:txXfrm>
    </dsp:sp>
    <dsp:sp modelId="{A4D12E19-1107-4896-909F-B2A5E4E6476B}">
      <dsp:nvSpPr>
        <dsp:cNvPr id="0" name=""/>
        <dsp:cNvSpPr/>
      </dsp:nvSpPr>
      <dsp:spPr>
        <a:xfrm rot="5400000">
          <a:off x="3978685" y="3110528"/>
          <a:ext cx="272229" cy="435831"/>
        </a:xfrm>
        <a:prstGeom prst="rightArrow">
          <a:avLst>
            <a:gd name="adj1" fmla="val 60000"/>
            <a:gd name="adj2" fmla="val 50000"/>
          </a:avLst>
        </a:prstGeom>
        <a:solidFill>
          <a:schemeClr val="accent5">
            <a:hueOff val="-7438424"/>
            <a:satOff val="11130"/>
            <a:lumOff val="-12470"/>
            <a:alphaOff val="0"/>
          </a:schemeClr>
        </a:soli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IN" sz="1400" kern="1200"/>
        </a:p>
      </dsp:txBody>
      <dsp:txXfrm>
        <a:off x="4019520" y="3156860"/>
        <a:ext cx="190560" cy="261499"/>
      </dsp:txXfrm>
    </dsp:sp>
    <dsp:sp modelId="{E38BC2F0-B0E4-46A6-B56C-68B539D9BFCF}">
      <dsp:nvSpPr>
        <dsp:cNvPr id="0" name=""/>
        <dsp:cNvSpPr/>
      </dsp:nvSpPr>
      <dsp:spPr>
        <a:xfrm>
          <a:off x="3473871" y="3592969"/>
          <a:ext cx="1281856" cy="1281856"/>
        </a:xfrm>
        <a:prstGeom prst="ellipse">
          <a:avLst/>
        </a:prstGeom>
        <a:gradFill rotWithShape="0">
          <a:gsLst>
            <a:gs pos="0">
              <a:schemeClr val="accent5">
                <a:hueOff val="-7438424"/>
                <a:satOff val="11130"/>
                <a:lumOff val="-12470"/>
                <a:alphaOff val="0"/>
                <a:shade val="70000"/>
                <a:satMod val="150000"/>
              </a:schemeClr>
            </a:gs>
            <a:gs pos="34000">
              <a:schemeClr val="accent5">
                <a:hueOff val="-7438424"/>
                <a:satOff val="11130"/>
                <a:lumOff val="-12470"/>
                <a:alphaOff val="0"/>
                <a:shade val="70000"/>
                <a:satMod val="140000"/>
              </a:schemeClr>
            </a:gs>
            <a:gs pos="70000">
              <a:schemeClr val="accent5">
                <a:hueOff val="-7438424"/>
                <a:satOff val="11130"/>
                <a:lumOff val="-12470"/>
                <a:alphaOff val="0"/>
                <a:tint val="100000"/>
                <a:shade val="90000"/>
                <a:satMod val="140000"/>
              </a:schemeClr>
            </a:gs>
            <a:gs pos="100000">
              <a:schemeClr val="accent5">
                <a:hueOff val="-7438424"/>
                <a:satOff val="11130"/>
                <a:lumOff val="-1247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IN" sz="1500" kern="1200" dirty="0" smtClean="0"/>
            <a:t>c-kit (stem cell factor receptor)</a:t>
          </a:r>
          <a:endParaRPr lang="en-IN" sz="1500" kern="1200" dirty="0"/>
        </a:p>
      </dsp:txBody>
      <dsp:txXfrm>
        <a:off x="3661594" y="3780692"/>
        <a:ext cx="906410" cy="906410"/>
      </dsp:txXfrm>
    </dsp:sp>
    <dsp:sp modelId="{58E140FC-56E3-4D1E-9624-4EAF88A6F362}">
      <dsp:nvSpPr>
        <dsp:cNvPr id="0" name=""/>
        <dsp:cNvSpPr/>
      </dsp:nvSpPr>
      <dsp:spPr>
        <a:xfrm rot="9000000">
          <a:off x="3207884" y="2665506"/>
          <a:ext cx="272229" cy="435831"/>
        </a:xfrm>
        <a:prstGeom prst="rightArrow">
          <a:avLst>
            <a:gd name="adj1" fmla="val 60000"/>
            <a:gd name="adj2" fmla="val 50000"/>
          </a:avLst>
        </a:prstGeom>
        <a:solidFill>
          <a:schemeClr val="accent5">
            <a:hueOff val="-9917899"/>
            <a:satOff val="14840"/>
            <a:lumOff val="-16626"/>
            <a:alphaOff val="0"/>
          </a:schemeClr>
        </a:soli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IN" sz="1400" kern="1200"/>
        </a:p>
      </dsp:txBody>
      <dsp:txXfrm rot="10800000">
        <a:off x="3284082" y="2732255"/>
        <a:ext cx="190560" cy="261499"/>
      </dsp:txXfrm>
    </dsp:sp>
    <dsp:sp modelId="{79E4C78A-366F-4D38-A5E5-B9D663CB649B}">
      <dsp:nvSpPr>
        <dsp:cNvPr id="0" name=""/>
        <dsp:cNvSpPr/>
      </dsp:nvSpPr>
      <dsp:spPr>
        <a:xfrm>
          <a:off x="1918925" y="2695220"/>
          <a:ext cx="1281856" cy="1281856"/>
        </a:xfrm>
        <a:prstGeom prst="ellipse">
          <a:avLst/>
        </a:prstGeom>
        <a:gradFill rotWithShape="0">
          <a:gsLst>
            <a:gs pos="0">
              <a:schemeClr val="accent5">
                <a:hueOff val="-9917899"/>
                <a:satOff val="14840"/>
                <a:lumOff val="-16626"/>
                <a:alphaOff val="0"/>
                <a:shade val="70000"/>
                <a:satMod val="150000"/>
              </a:schemeClr>
            </a:gs>
            <a:gs pos="34000">
              <a:schemeClr val="accent5">
                <a:hueOff val="-9917899"/>
                <a:satOff val="14840"/>
                <a:lumOff val="-16626"/>
                <a:alphaOff val="0"/>
                <a:shade val="70000"/>
                <a:satMod val="140000"/>
              </a:schemeClr>
            </a:gs>
            <a:gs pos="70000">
              <a:schemeClr val="accent5">
                <a:hueOff val="-9917899"/>
                <a:satOff val="14840"/>
                <a:lumOff val="-16626"/>
                <a:alphaOff val="0"/>
                <a:tint val="100000"/>
                <a:shade val="90000"/>
                <a:satMod val="140000"/>
              </a:schemeClr>
            </a:gs>
            <a:gs pos="100000">
              <a:schemeClr val="accent5">
                <a:hueOff val="-9917899"/>
                <a:satOff val="14840"/>
                <a:lumOff val="-16626"/>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IN" sz="1500" kern="1200" dirty="0" err="1" smtClean="0"/>
            <a:t>Arg</a:t>
          </a:r>
          <a:endParaRPr lang="en-IN" sz="1500" kern="1200" dirty="0"/>
        </a:p>
      </dsp:txBody>
      <dsp:txXfrm>
        <a:off x="2106648" y="2882943"/>
        <a:ext cx="906410" cy="906410"/>
      </dsp:txXfrm>
    </dsp:sp>
    <dsp:sp modelId="{4037F115-EE86-4B41-A0D9-BCD4C29F93E4}">
      <dsp:nvSpPr>
        <dsp:cNvPr id="0" name=""/>
        <dsp:cNvSpPr/>
      </dsp:nvSpPr>
      <dsp:spPr>
        <a:xfrm rot="12600000">
          <a:off x="3207884" y="1775462"/>
          <a:ext cx="272229" cy="435831"/>
        </a:xfrm>
        <a:prstGeom prst="rightArrow">
          <a:avLst>
            <a:gd name="adj1" fmla="val 60000"/>
            <a:gd name="adj2" fmla="val 50000"/>
          </a:avLst>
        </a:prstGeom>
        <a:solidFill>
          <a:schemeClr val="accent5">
            <a:hueOff val="-12397374"/>
            <a:satOff val="18550"/>
            <a:lumOff val="-20783"/>
            <a:alphaOff val="0"/>
          </a:schemeClr>
        </a:soli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IN" sz="1400" kern="1200"/>
        </a:p>
      </dsp:txBody>
      <dsp:txXfrm rot="10800000">
        <a:off x="3284082" y="1883045"/>
        <a:ext cx="190560" cy="261499"/>
      </dsp:txXfrm>
    </dsp:sp>
    <dsp:sp modelId="{1E95ED95-334A-4B48-AC69-5127E076F938}">
      <dsp:nvSpPr>
        <dsp:cNvPr id="0" name=""/>
        <dsp:cNvSpPr/>
      </dsp:nvSpPr>
      <dsp:spPr>
        <a:xfrm>
          <a:off x="1918925" y="899722"/>
          <a:ext cx="1281856" cy="1281856"/>
        </a:xfrm>
        <a:prstGeom prst="ellipse">
          <a:avLst/>
        </a:prstGeom>
        <a:gradFill rotWithShape="0">
          <a:gsLst>
            <a:gs pos="0">
              <a:schemeClr val="accent5">
                <a:hueOff val="-12397374"/>
                <a:satOff val="18550"/>
                <a:lumOff val="-20783"/>
                <a:alphaOff val="0"/>
                <a:shade val="70000"/>
                <a:satMod val="150000"/>
              </a:schemeClr>
            </a:gs>
            <a:gs pos="34000">
              <a:schemeClr val="accent5">
                <a:hueOff val="-12397374"/>
                <a:satOff val="18550"/>
                <a:lumOff val="-20783"/>
                <a:alphaOff val="0"/>
                <a:shade val="70000"/>
                <a:satMod val="140000"/>
              </a:schemeClr>
            </a:gs>
            <a:gs pos="70000">
              <a:schemeClr val="accent5">
                <a:hueOff val="-12397374"/>
                <a:satOff val="18550"/>
                <a:lumOff val="-20783"/>
                <a:alphaOff val="0"/>
                <a:tint val="100000"/>
                <a:shade val="90000"/>
                <a:satMod val="140000"/>
              </a:schemeClr>
            </a:gs>
            <a:gs pos="100000">
              <a:schemeClr val="accent5">
                <a:hueOff val="-12397374"/>
                <a:satOff val="18550"/>
                <a:lumOff val="-20783"/>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IN" sz="1500" kern="1200" dirty="0" smtClean="0"/>
            <a:t>c-</a:t>
          </a:r>
          <a:r>
            <a:rPr lang="en-IN" sz="1500" kern="1200" dirty="0" err="1" smtClean="0"/>
            <a:t>Fms</a:t>
          </a:r>
          <a:endParaRPr lang="en-IN" sz="1500" kern="1200" dirty="0"/>
        </a:p>
      </dsp:txBody>
      <dsp:txXfrm>
        <a:off x="2106648" y="1087445"/>
        <a:ext cx="906410" cy="906410"/>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309434" cy="337897"/>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sz="quarter" idx="1"/>
          </p:nvPr>
        </p:nvSpPr>
        <p:spPr>
          <a:xfrm>
            <a:off x="5630745" y="0"/>
            <a:ext cx="4309434" cy="337897"/>
          </a:xfrm>
          <a:prstGeom prst="rect">
            <a:avLst/>
          </a:prstGeom>
        </p:spPr>
        <p:txBody>
          <a:bodyPr vert="horz" lIns="91440" tIns="45720" rIns="91440" bIns="45720" rtlCol="0"/>
          <a:lstStyle>
            <a:lvl1pPr algn="r">
              <a:defRPr sz="1200"/>
            </a:lvl1pPr>
          </a:lstStyle>
          <a:p>
            <a:fld id="{8DBFD508-F233-4A10-A340-E19C3A2FD6CA}" type="datetimeFigureOut">
              <a:rPr lang="en-IN" smtClean="0"/>
              <a:pPr/>
              <a:t>08-05-2015</a:t>
            </a:fld>
            <a:endParaRPr lang="en-IN"/>
          </a:p>
        </p:txBody>
      </p:sp>
      <p:sp>
        <p:nvSpPr>
          <p:cNvPr id="4" name="Footer Placeholder 3"/>
          <p:cNvSpPr>
            <a:spLocks noGrp="1"/>
          </p:cNvSpPr>
          <p:nvPr>
            <p:ph type="ftr" sz="quarter" idx="2"/>
          </p:nvPr>
        </p:nvSpPr>
        <p:spPr>
          <a:xfrm>
            <a:off x="1" y="6422188"/>
            <a:ext cx="4309434" cy="337896"/>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p:cNvSpPr>
            <a:spLocks noGrp="1"/>
          </p:cNvSpPr>
          <p:nvPr>
            <p:ph type="sldNum" sz="quarter" idx="3"/>
          </p:nvPr>
        </p:nvSpPr>
        <p:spPr>
          <a:xfrm>
            <a:off x="5630745" y="6422188"/>
            <a:ext cx="4309434" cy="337896"/>
          </a:xfrm>
          <a:prstGeom prst="rect">
            <a:avLst/>
          </a:prstGeom>
        </p:spPr>
        <p:txBody>
          <a:bodyPr vert="horz" lIns="91440" tIns="45720" rIns="91440" bIns="45720" rtlCol="0" anchor="b"/>
          <a:lstStyle>
            <a:lvl1pPr algn="r">
              <a:defRPr sz="1200"/>
            </a:lvl1pPr>
          </a:lstStyle>
          <a:p>
            <a:fld id="{90EAD627-A4BE-4D3A-8394-C1BBCD1944E9}" type="slidenum">
              <a:rPr lang="en-IN" smtClean="0"/>
              <a:pPr/>
              <a:t>‹#›</a:t>
            </a:fld>
            <a:endParaRPr lang="en-IN"/>
          </a:p>
        </p:txBody>
      </p:sp>
    </p:spTree>
    <p:extLst>
      <p:ext uri="{BB962C8B-B14F-4D97-AF65-F5344CB8AC3E}">
        <p14:creationId xmlns:p14="http://schemas.microsoft.com/office/powerpoint/2010/main" xmlns="" val="105732478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5/8/2015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5/8/2015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5/8/2015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5/8/2015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5/8/2015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1D8BD707-D9CF-40AE-B4C6-C98DA3205C09}" type="datetimeFigureOut">
              <a:rPr lang="en-US" smtClean="0"/>
              <a:pPr/>
              <a:t>5/8/2015</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open-access-publication.php" TargetMode="External"/><Relationship Id="rId7"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http://www.omicsonline.org/international-scientific-conferences/" TargetMode="External"/><Relationship Id="rId4" Type="http://schemas.openxmlformats.org/officeDocument/2006/relationships/hyperlink" Target="http://www.omicsonline.org/scholarly-journals.php"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9.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hyperlink" Target="http://www.conferenceseries.com/clinical-research-conferences.php" TargetMode="External"/><Relationship Id="rId5" Type="http://schemas.openxmlformats.org/officeDocument/2006/relationships/hyperlink" Target="http://www.conferenceseries.com/" TargetMode="External"/><Relationship Id="rId4" Type="http://schemas.openxmlformats.org/officeDocument/2006/relationships/hyperlink" Target="http://www.metabolomicsconferenc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bject 5"/>
          <p:cNvSpPr/>
          <p:nvPr/>
        </p:nvSpPr>
        <p:spPr>
          <a:xfrm>
            <a:off x="533400" y="1981200"/>
            <a:ext cx="8001000" cy="4308872"/>
          </a:xfrm>
          <a:prstGeom prst="rect">
            <a:avLst/>
          </a:prstGeom>
          <a:blipFill>
            <a:blip r:embed="rId2" cstate="print"/>
            <a:stretch>
              <a:fillRect/>
            </a:stretch>
          </a:blipFill>
        </p:spPr>
        <p:txBody>
          <a:bodyPr wrap="square" lIns="0" tIns="0" rIns="0" bIns="0" rtlCol="0">
            <a:spAutoFit/>
          </a:bodyPr>
          <a:lstStyle/>
          <a:p>
            <a:pPr algn="just">
              <a:buFont typeface="Arial" charset="0"/>
              <a:buNone/>
              <a:defRPr/>
            </a:pPr>
            <a:r>
              <a:rPr lang="en-US" sz="2000" dirty="0">
                <a:solidFill>
                  <a:schemeClr val="tx2">
                    <a:lumMod val="10000"/>
                  </a:schemeClr>
                </a:solidFill>
              </a:rPr>
              <a:t>OMICS </a:t>
            </a:r>
            <a:r>
              <a:rPr lang="en-US" sz="2000" dirty="0" smtClean="0">
                <a:solidFill>
                  <a:schemeClr val="tx2">
                    <a:lumMod val="10000"/>
                  </a:schemeClr>
                </a:solidFill>
              </a:rPr>
              <a:t>Group International </a:t>
            </a:r>
            <a:r>
              <a:rPr lang="en-US" sz="2000" dirty="0">
                <a:solidFill>
                  <a:schemeClr val="tx2">
                    <a:lumMod val="10000"/>
                  </a:schemeClr>
                </a:solidFill>
              </a:rPr>
              <a:t>is an amalgamation of </a:t>
            </a:r>
            <a:r>
              <a:rPr lang="en-US" sz="2000" dirty="0">
                <a:solidFill>
                  <a:schemeClr val="tx2">
                    <a:lumMod val="10000"/>
                  </a:schemeClr>
                </a:solidFill>
                <a:hlinkClick r:id="rId3" tooltip="Open Access publications"/>
              </a:rPr>
              <a:t>Open Access publications</a:t>
            </a:r>
            <a:r>
              <a:rPr lang="en-US" sz="2000" dirty="0">
                <a:solidFill>
                  <a:schemeClr val="tx2">
                    <a:lumMod val="10000"/>
                  </a:schemeClr>
                </a:solidFill>
              </a:rPr>
              <a:t> and worldwide international science conferences and events. Established in the year 2007 with the sole aim of making the information on Sciences and technology ‘Open Access’, OMICS Group publishes </a:t>
            </a:r>
            <a:r>
              <a:rPr lang="en-US" sz="2000" dirty="0" smtClean="0">
                <a:solidFill>
                  <a:schemeClr val="tx2">
                    <a:lumMod val="10000"/>
                  </a:schemeClr>
                </a:solidFill>
              </a:rPr>
              <a:t>500 </a:t>
            </a:r>
            <a:r>
              <a:rPr lang="en-US" sz="2000" dirty="0">
                <a:solidFill>
                  <a:schemeClr val="tx2">
                    <a:lumMod val="10000"/>
                  </a:schemeClr>
                </a:solidFill>
              </a:rPr>
              <a:t>online open access </a:t>
            </a:r>
            <a:r>
              <a:rPr lang="en-US" sz="2000" dirty="0">
                <a:solidFill>
                  <a:schemeClr val="tx2">
                    <a:lumMod val="10000"/>
                  </a:schemeClr>
                </a:solidFill>
                <a:hlinkClick r:id="rId4" tooltip="scholarly journals"/>
              </a:rPr>
              <a:t>scholarly journals</a:t>
            </a:r>
            <a:r>
              <a:rPr lang="en-US" sz="2000" dirty="0">
                <a:solidFill>
                  <a:schemeClr val="tx2">
                    <a:lumMod val="10000"/>
                  </a:schemeClr>
                </a:solidFill>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a:t>
            </a:r>
            <a:r>
              <a:rPr lang="en-US" sz="2000" dirty="0" smtClean="0">
                <a:solidFill>
                  <a:schemeClr val="tx2">
                    <a:lumMod val="10000"/>
                  </a:schemeClr>
                </a:solidFill>
              </a:rPr>
              <a:t>International </a:t>
            </a:r>
            <a:r>
              <a:rPr lang="en-US" sz="2000" dirty="0">
                <a:solidFill>
                  <a:schemeClr val="tx2">
                    <a:lumMod val="10000"/>
                  </a:schemeClr>
                </a:solidFill>
              </a:rPr>
              <a:t>also organizes </a:t>
            </a:r>
            <a:r>
              <a:rPr lang="en-US" sz="2000" dirty="0" smtClean="0">
                <a:solidFill>
                  <a:schemeClr val="tx2">
                    <a:lumMod val="10000"/>
                  </a:schemeClr>
                </a:solidFill>
              </a:rPr>
              <a:t>500</a:t>
            </a:r>
            <a:r>
              <a:rPr lang="en-US" sz="2000" dirty="0">
                <a:solidFill>
                  <a:schemeClr val="tx2">
                    <a:lumMod val="10000"/>
                  </a:schemeClr>
                </a:solidFill>
              </a:rPr>
              <a:t> </a:t>
            </a:r>
            <a:r>
              <a:rPr lang="en-US" sz="2000" dirty="0">
                <a:solidFill>
                  <a:schemeClr val="tx2">
                    <a:lumMod val="10000"/>
                  </a:schemeClr>
                </a:solidFill>
                <a:hlinkClick r:id="rId5" tooltip="International conferences"/>
              </a:rPr>
              <a:t>International conferences</a:t>
            </a:r>
            <a:r>
              <a:rPr lang="en-US" sz="2000" dirty="0">
                <a:solidFill>
                  <a:schemeClr val="tx2">
                    <a:lumMod val="10000"/>
                  </a:schemeClr>
                </a:solidFill>
              </a:rPr>
              <a:t> annually across the globe, where knowledge transfer takes place through debates, round table discussions, poster presentations, workshops, symposia and exhibitions.</a:t>
            </a:r>
          </a:p>
        </p:txBody>
      </p:sp>
      <p:sp>
        <p:nvSpPr>
          <p:cNvPr id="2" name="object 2"/>
          <p:cNvSpPr/>
          <p:nvPr/>
        </p:nvSpPr>
        <p:spPr>
          <a:xfrm>
            <a:off x="418591" y="434212"/>
            <a:ext cx="8306815" cy="276999"/>
          </a:xfrm>
          <a:prstGeom prst="rect">
            <a:avLst/>
          </a:prstGeom>
          <a:blipFill>
            <a:blip r:embed="rId6" cstate="print"/>
            <a:stretch>
              <a:fillRect/>
            </a:stretch>
          </a:blipFill>
        </p:spPr>
        <p:txBody>
          <a:bodyPr wrap="square" lIns="0" tIns="0" rIns="0" bIns="0" rtlCol="0">
            <a:spAutoFit/>
          </a:bodyPr>
          <a:lstStyle/>
          <a:p>
            <a:endParaRPr>
              <a:latin typeface="Times New Roman" pitchFamily="18" charset="0"/>
              <a:cs typeface="Times New Roman" pitchFamily="18" charset="0"/>
            </a:endParaRPr>
          </a:p>
        </p:txBody>
      </p:sp>
      <p:sp>
        <p:nvSpPr>
          <p:cNvPr id="4" name="object 4"/>
          <p:cNvSpPr txBox="1">
            <a:spLocks noGrp="1"/>
          </p:cNvSpPr>
          <p:nvPr>
            <p:ph type="title"/>
          </p:nvPr>
        </p:nvSpPr>
        <p:spPr>
          <a:xfrm>
            <a:off x="838200" y="533400"/>
            <a:ext cx="7298537" cy="719299"/>
          </a:xfrm>
          <a:prstGeom prst="rect">
            <a:avLst/>
          </a:prstGeom>
        </p:spPr>
        <p:txBody>
          <a:bodyPr vert="horz" wrap="square" lIns="0" tIns="224663" rIns="0" bIns="0" rtlCol="0">
            <a:spAutoFit/>
          </a:bodyPr>
          <a:lstStyle/>
          <a:p>
            <a:pPr marL="44450" algn="ctr">
              <a:lnSpc>
                <a:spcPct val="100000"/>
              </a:lnSpc>
            </a:pPr>
            <a:r>
              <a:rPr lang="en-US" sz="3200" spc="5" dirty="0" smtClean="0">
                <a:latin typeface="Times New Roman" pitchFamily="18" charset="0"/>
                <a:cs typeface="Times New Roman" pitchFamily="18" charset="0"/>
              </a:rPr>
              <a:t>A</a:t>
            </a:r>
            <a:r>
              <a:rPr lang="en-US" sz="3200" spc="10" dirty="0" smtClean="0">
                <a:latin typeface="Times New Roman" pitchFamily="18" charset="0"/>
                <a:cs typeface="Times New Roman" pitchFamily="18" charset="0"/>
              </a:rPr>
              <a:t>b</a:t>
            </a:r>
            <a:r>
              <a:rPr lang="en-US" sz="3200" dirty="0" smtClean="0">
                <a:latin typeface="Times New Roman" pitchFamily="18" charset="0"/>
                <a:cs typeface="Times New Roman" pitchFamily="18" charset="0"/>
              </a:rPr>
              <a:t>o</a:t>
            </a:r>
            <a:r>
              <a:rPr lang="en-US" sz="3200" spc="10" dirty="0" smtClean="0">
                <a:latin typeface="Times New Roman" pitchFamily="18" charset="0"/>
                <a:cs typeface="Times New Roman" pitchFamily="18" charset="0"/>
              </a:rPr>
              <a:t>u</a:t>
            </a:r>
            <a:r>
              <a:rPr lang="en-US" sz="3200" spc="-10" dirty="0" smtClean="0">
                <a:latin typeface="Times New Roman" pitchFamily="18" charset="0"/>
                <a:cs typeface="Times New Roman" pitchFamily="18" charset="0"/>
              </a:rPr>
              <a:t>t</a:t>
            </a:r>
            <a:r>
              <a:rPr lang="en-US" sz="3200" spc="-50" dirty="0" smtClean="0">
                <a:latin typeface="Times New Roman" pitchFamily="18" charset="0"/>
                <a:cs typeface="Times New Roman" pitchFamily="18" charset="0"/>
              </a:rPr>
              <a:t> </a:t>
            </a:r>
            <a:r>
              <a:rPr lang="en-US" sz="3200" spc="15" dirty="0" smtClean="0">
                <a:latin typeface="Times New Roman" pitchFamily="18" charset="0"/>
                <a:cs typeface="Times New Roman" pitchFamily="18" charset="0"/>
              </a:rPr>
              <a:t>O</a:t>
            </a:r>
            <a:r>
              <a:rPr lang="en-US" sz="3200" spc="5" dirty="0" smtClean="0">
                <a:latin typeface="Times New Roman" pitchFamily="18" charset="0"/>
                <a:cs typeface="Times New Roman" pitchFamily="18" charset="0"/>
              </a:rPr>
              <a:t>M</a:t>
            </a:r>
            <a:r>
              <a:rPr lang="en-US" sz="3200" spc="10" dirty="0" smtClean="0">
                <a:latin typeface="Times New Roman" pitchFamily="18" charset="0"/>
                <a:cs typeface="Times New Roman" pitchFamily="18" charset="0"/>
              </a:rPr>
              <a:t>IC</a:t>
            </a:r>
            <a:r>
              <a:rPr lang="en-US" sz="3200" dirty="0" smtClean="0">
                <a:latin typeface="Times New Roman" pitchFamily="18" charset="0"/>
                <a:cs typeface="Times New Roman" pitchFamily="18" charset="0"/>
              </a:rPr>
              <a:t>S</a:t>
            </a:r>
            <a:r>
              <a:rPr lang="en-US" sz="3200" spc="-45" dirty="0" smtClean="0">
                <a:latin typeface="Times New Roman" pitchFamily="18" charset="0"/>
                <a:cs typeface="Times New Roman" pitchFamily="18" charset="0"/>
              </a:rPr>
              <a:t> </a:t>
            </a:r>
            <a:r>
              <a:rPr lang="en-US" sz="3200" spc="10" dirty="0" smtClean="0">
                <a:latin typeface="Times New Roman" pitchFamily="18" charset="0"/>
                <a:cs typeface="Times New Roman" pitchFamily="18" charset="0"/>
              </a:rPr>
              <a:t>Group</a:t>
            </a:r>
            <a:endParaRPr sz="3200">
              <a:latin typeface="Times New Roman" pitchFamily="18" charset="0"/>
              <a:cs typeface="Times New Roman" pitchFamily="18" charset="0"/>
            </a:endParaRPr>
          </a:p>
        </p:txBody>
      </p:sp>
      <p:sp>
        <p:nvSpPr>
          <p:cNvPr id="5" name="object 5"/>
          <p:cNvSpPr/>
          <p:nvPr/>
        </p:nvSpPr>
        <p:spPr>
          <a:xfrm>
            <a:off x="457200" y="1371600"/>
            <a:ext cx="8153400" cy="276999"/>
          </a:xfrm>
          <a:prstGeom prst="rect">
            <a:avLst/>
          </a:prstGeom>
          <a:blipFill>
            <a:blip r:embed="rId7" cstate="print"/>
            <a:stretch>
              <a:fillRect/>
            </a:stretch>
          </a:blipFill>
        </p:spPr>
        <p:txBody>
          <a:bodyPr wrap="square" lIns="0" tIns="0" rIns="0" bIns="0" rtlCol="0">
            <a:spAutoFit/>
          </a:bodyPr>
          <a:lstStyle/>
          <a:p>
            <a:endParaRPr>
              <a:latin typeface="Times New Roman" pitchFamily="18" charset="0"/>
              <a:cs typeface="Times New Roman" pitchFamily="18" charset="0"/>
            </a:endParaRPr>
          </a:p>
        </p:txBody>
      </p:sp>
      <p:sp>
        <p:nvSpPr>
          <p:cNvPr id="6" name="object 6"/>
          <p:cNvSpPr txBox="1"/>
          <p:nvPr/>
        </p:nvSpPr>
        <p:spPr>
          <a:xfrm>
            <a:off x="895603" y="1430273"/>
            <a:ext cx="5782945" cy="311150"/>
          </a:xfrm>
          <a:prstGeom prst="rect">
            <a:avLst/>
          </a:prstGeom>
        </p:spPr>
        <p:txBody>
          <a:bodyPr vert="horz" wrap="square" lIns="0" tIns="0" rIns="0" bIns="0" rtlCol="0">
            <a:spAutoFit/>
          </a:bodyPr>
          <a:lstStyle/>
          <a:p>
            <a:pPr marL="12700">
              <a:lnSpc>
                <a:spcPct val="100000"/>
              </a:lnSpc>
              <a:tabLst>
                <a:tab pos="1114425" algn="l"/>
                <a:tab pos="2124710" algn="l"/>
                <a:tab pos="4001135" algn="l"/>
                <a:tab pos="4434205" algn="l"/>
                <a:tab pos="4818380" algn="l"/>
              </a:tabLst>
            </a:pPr>
            <a:endParaRPr sz="2000">
              <a:latin typeface="Times New Roman" pitchFamily="18" charset="0"/>
              <a:cs typeface="Times New Roman" pitchFamily="18" charset="0"/>
            </a:endParaRPr>
          </a:p>
        </p:txBody>
      </p:sp>
      <p:sp>
        <p:nvSpPr>
          <p:cNvPr id="7" name="object 7"/>
          <p:cNvSpPr txBox="1"/>
          <p:nvPr/>
        </p:nvSpPr>
        <p:spPr>
          <a:xfrm>
            <a:off x="6884289" y="1430273"/>
            <a:ext cx="1648460" cy="311150"/>
          </a:xfrm>
          <a:prstGeom prst="rect">
            <a:avLst/>
          </a:prstGeom>
        </p:spPr>
        <p:txBody>
          <a:bodyPr vert="horz" wrap="square" lIns="0" tIns="0" rIns="0" bIns="0" rtlCol="0">
            <a:spAutoFit/>
          </a:bodyPr>
          <a:lstStyle/>
          <a:p>
            <a:pPr marL="12700">
              <a:lnSpc>
                <a:spcPct val="100000"/>
              </a:lnSpc>
              <a:tabLst>
                <a:tab pos="716915" algn="l"/>
              </a:tabLst>
            </a:pPr>
            <a:endParaRPr sz="200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0"/>
            <a:ext cx="7298537" cy="492443"/>
          </a:xfrm>
        </p:spPr>
        <p:txBody>
          <a:bodyPr>
            <a:normAutofit fontScale="90000"/>
          </a:bodyPr>
          <a:lstStyle/>
          <a:p>
            <a:r>
              <a:rPr lang="en-US" sz="3200" spc="5" dirty="0" smtClean="0">
                <a:latin typeface="Times New Roman" pitchFamily="18" charset="0"/>
                <a:cs typeface="Times New Roman" pitchFamily="18" charset="0"/>
              </a:rPr>
              <a:t>A</a:t>
            </a:r>
            <a:r>
              <a:rPr lang="en-US" sz="3200" spc="10" dirty="0" smtClean="0">
                <a:latin typeface="Times New Roman" pitchFamily="18" charset="0"/>
                <a:cs typeface="Times New Roman" pitchFamily="18" charset="0"/>
              </a:rPr>
              <a:t>b</a:t>
            </a:r>
            <a:r>
              <a:rPr lang="en-US" sz="3200" dirty="0" smtClean="0">
                <a:latin typeface="Times New Roman" pitchFamily="18" charset="0"/>
                <a:cs typeface="Times New Roman" pitchFamily="18" charset="0"/>
              </a:rPr>
              <a:t>o</a:t>
            </a:r>
            <a:r>
              <a:rPr lang="en-US" sz="3200" spc="10" dirty="0" smtClean="0">
                <a:latin typeface="Times New Roman" pitchFamily="18" charset="0"/>
                <a:cs typeface="Times New Roman" pitchFamily="18" charset="0"/>
              </a:rPr>
              <a:t>u</a:t>
            </a:r>
            <a:r>
              <a:rPr lang="en-US" sz="3200" spc="-10" dirty="0" smtClean="0">
                <a:latin typeface="Times New Roman" pitchFamily="18" charset="0"/>
                <a:cs typeface="Times New Roman" pitchFamily="18" charset="0"/>
              </a:rPr>
              <a:t>t</a:t>
            </a:r>
            <a:r>
              <a:rPr lang="en-US" sz="3200" spc="-50" dirty="0" smtClean="0">
                <a:latin typeface="Times New Roman" pitchFamily="18" charset="0"/>
                <a:cs typeface="Times New Roman" pitchFamily="18" charset="0"/>
              </a:rPr>
              <a:t> </a:t>
            </a:r>
            <a:r>
              <a:rPr lang="en-US" sz="3200" spc="15" dirty="0" smtClean="0">
                <a:latin typeface="Times New Roman" pitchFamily="18" charset="0"/>
                <a:cs typeface="Times New Roman" pitchFamily="18" charset="0"/>
              </a:rPr>
              <a:t>O</a:t>
            </a:r>
            <a:r>
              <a:rPr lang="en-US" sz="3200" spc="5" dirty="0" smtClean="0">
                <a:latin typeface="Times New Roman" pitchFamily="18" charset="0"/>
                <a:cs typeface="Times New Roman" pitchFamily="18" charset="0"/>
              </a:rPr>
              <a:t>M</a:t>
            </a:r>
            <a:r>
              <a:rPr lang="en-US" sz="3200" spc="10" dirty="0" smtClean="0">
                <a:latin typeface="Times New Roman" pitchFamily="18" charset="0"/>
                <a:cs typeface="Times New Roman" pitchFamily="18" charset="0"/>
              </a:rPr>
              <a:t>IC</a:t>
            </a:r>
            <a:r>
              <a:rPr lang="en-US" sz="3200" dirty="0" smtClean="0">
                <a:latin typeface="Times New Roman" pitchFamily="18" charset="0"/>
                <a:cs typeface="Times New Roman" pitchFamily="18" charset="0"/>
              </a:rPr>
              <a:t>S</a:t>
            </a:r>
            <a:r>
              <a:rPr lang="en-US" sz="3200" spc="-45" dirty="0" smtClean="0">
                <a:latin typeface="Times New Roman" pitchFamily="18" charset="0"/>
                <a:cs typeface="Times New Roman" pitchFamily="18" charset="0"/>
              </a:rPr>
              <a:t> </a:t>
            </a:r>
            <a:r>
              <a:rPr lang="en-US" sz="3200" spc="10" dirty="0" smtClean="0">
                <a:latin typeface="Times New Roman" pitchFamily="18" charset="0"/>
                <a:cs typeface="Times New Roman" pitchFamily="18" charset="0"/>
              </a:rPr>
              <a:t>International Conferences</a:t>
            </a:r>
            <a:endParaRPr lang="en-US" sz="3200" dirty="0"/>
          </a:p>
        </p:txBody>
      </p:sp>
      <p:sp>
        <p:nvSpPr>
          <p:cNvPr id="3" name="Text Placeholder 2"/>
          <p:cNvSpPr>
            <a:spLocks noGrp="1"/>
          </p:cNvSpPr>
          <p:nvPr>
            <p:ph type="body" idx="1"/>
          </p:nvPr>
        </p:nvSpPr>
        <p:spPr/>
        <p:txBody>
          <a:bodyPr/>
          <a:lstStyle/>
          <a:p>
            <a:endParaRPr lang="en-US" dirty="0"/>
          </a:p>
        </p:txBody>
      </p:sp>
      <p:sp>
        <p:nvSpPr>
          <p:cNvPr id="4" name="object 2"/>
          <p:cNvSpPr/>
          <p:nvPr/>
        </p:nvSpPr>
        <p:spPr>
          <a:xfrm>
            <a:off x="418591" y="434212"/>
            <a:ext cx="8306815" cy="276999"/>
          </a:xfrm>
          <a:prstGeom prst="rect">
            <a:avLst/>
          </a:prstGeom>
          <a:blipFill>
            <a:blip r:embed="rId2" cstate="print"/>
            <a:stretch>
              <a:fillRect/>
            </a:stretch>
          </a:blipFill>
        </p:spPr>
        <p:txBody>
          <a:bodyPr wrap="square" lIns="0" tIns="0" rIns="0" bIns="0" rtlCol="0">
            <a:spAutoFit/>
          </a:bodyPr>
          <a:lstStyle/>
          <a:p>
            <a:r>
              <a:rPr lang="en-US" spc="5" dirty="0" smtClean="0">
                <a:latin typeface="Times New Roman" pitchFamily="18" charset="0"/>
                <a:cs typeface="Times New Roman" pitchFamily="18" charset="0"/>
              </a:rPr>
              <a:t>A</a:t>
            </a:r>
            <a:r>
              <a:rPr lang="en-US" spc="10" dirty="0" smtClean="0">
                <a:latin typeface="Times New Roman" pitchFamily="18" charset="0"/>
                <a:cs typeface="Times New Roman" pitchFamily="18" charset="0"/>
              </a:rPr>
              <a:t>b</a:t>
            </a:r>
            <a:r>
              <a:rPr lang="en-US" dirty="0" smtClean="0">
                <a:latin typeface="Times New Roman" pitchFamily="18" charset="0"/>
                <a:cs typeface="Times New Roman" pitchFamily="18" charset="0"/>
              </a:rPr>
              <a:t>o</a:t>
            </a:r>
            <a:r>
              <a:rPr lang="en-US" spc="10" dirty="0" smtClean="0">
                <a:latin typeface="Times New Roman" pitchFamily="18" charset="0"/>
                <a:cs typeface="Times New Roman" pitchFamily="18" charset="0"/>
              </a:rPr>
              <a:t>u</a:t>
            </a:r>
            <a:r>
              <a:rPr lang="en-US" spc="-10" dirty="0" smtClean="0">
                <a:latin typeface="Times New Roman" pitchFamily="18" charset="0"/>
                <a:cs typeface="Times New Roman" pitchFamily="18" charset="0"/>
              </a:rPr>
              <a:t>t</a:t>
            </a:r>
            <a:r>
              <a:rPr lang="en-US" spc="-50" dirty="0" smtClean="0">
                <a:latin typeface="Times New Roman" pitchFamily="18" charset="0"/>
                <a:cs typeface="Times New Roman" pitchFamily="18" charset="0"/>
              </a:rPr>
              <a:t> </a:t>
            </a:r>
            <a:r>
              <a:rPr lang="en-US" spc="15" dirty="0" smtClean="0">
                <a:latin typeface="Times New Roman" pitchFamily="18" charset="0"/>
                <a:cs typeface="Times New Roman" pitchFamily="18" charset="0"/>
              </a:rPr>
              <a:t>O</a:t>
            </a:r>
            <a:r>
              <a:rPr lang="en-US" spc="5" dirty="0" smtClean="0">
                <a:latin typeface="Times New Roman" pitchFamily="18" charset="0"/>
                <a:cs typeface="Times New Roman" pitchFamily="18" charset="0"/>
              </a:rPr>
              <a:t>M</a:t>
            </a:r>
            <a:r>
              <a:rPr lang="en-US" spc="10" dirty="0" smtClean="0">
                <a:latin typeface="Times New Roman" pitchFamily="18" charset="0"/>
                <a:cs typeface="Times New Roman" pitchFamily="18" charset="0"/>
              </a:rPr>
              <a:t>IC</a:t>
            </a:r>
            <a:r>
              <a:rPr lang="en-US" dirty="0" smtClean="0">
                <a:latin typeface="Times New Roman" pitchFamily="18" charset="0"/>
                <a:cs typeface="Times New Roman" pitchFamily="18" charset="0"/>
              </a:rPr>
              <a:t>S</a:t>
            </a:r>
            <a:r>
              <a:rPr lang="en-US" spc="-45" dirty="0" smtClean="0">
                <a:latin typeface="Times New Roman" pitchFamily="18" charset="0"/>
                <a:cs typeface="Times New Roman" pitchFamily="18" charset="0"/>
              </a:rPr>
              <a:t> </a:t>
            </a:r>
            <a:r>
              <a:rPr lang="en-US" spc="10" dirty="0" smtClean="0">
                <a:latin typeface="Times New Roman" pitchFamily="18" charset="0"/>
                <a:cs typeface="Times New Roman" pitchFamily="18" charset="0"/>
              </a:rPr>
              <a:t>Group</a:t>
            </a:r>
            <a:endParaRPr/>
          </a:p>
        </p:txBody>
      </p:sp>
      <p:sp>
        <p:nvSpPr>
          <p:cNvPr id="5" name="object 5"/>
          <p:cNvSpPr/>
          <p:nvPr/>
        </p:nvSpPr>
        <p:spPr>
          <a:xfrm>
            <a:off x="533400" y="1752600"/>
            <a:ext cx="8001000" cy="3385542"/>
          </a:xfrm>
          <a:prstGeom prst="rect">
            <a:avLst/>
          </a:prstGeom>
          <a:blipFill>
            <a:blip r:embed="rId3" cstate="print"/>
            <a:stretch>
              <a:fillRect/>
            </a:stretch>
          </a:blipFill>
        </p:spPr>
        <p:txBody>
          <a:bodyPr wrap="square" lIns="0" tIns="0" rIns="0" bIns="0" rtlCol="0">
            <a:spAutoFit/>
          </a:bodyPr>
          <a:lstStyle/>
          <a:p>
            <a:pPr>
              <a:buFont typeface="Arial" charset="0"/>
              <a:buNone/>
              <a:defRPr/>
            </a:pPr>
            <a:r>
              <a:rPr lang="en-US" dirty="0">
                <a:solidFill>
                  <a:schemeClr val="tx2">
                    <a:lumMod val="10000"/>
                  </a:schemeClr>
                </a:solidFill>
              </a:rPr>
              <a:t> </a:t>
            </a:r>
            <a:r>
              <a:rPr lang="en-US" sz="2000" dirty="0">
                <a:solidFill>
                  <a:schemeClr val="tx2">
                    <a:lumMod val="10000"/>
                  </a:schemeClr>
                </a:solidFill>
              </a:rPr>
              <a:t>OMICS </a:t>
            </a:r>
            <a:r>
              <a:rPr lang="en-US" sz="2000" dirty="0" smtClean="0">
                <a:solidFill>
                  <a:schemeClr val="tx2">
                    <a:lumMod val="10000"/>
                  </a:schemeClr>
                </a:solidFill>
              </a:rPr>
              <a:t>International </a:t>
            </a:r>
            <a:r>
              <a:rPr lang="en-US" sz="2000" dirty="0">
                <a:solidFill>
                  <a:schemeClr val="tx2">
                    <a:lumMod val="10000"/>
                  </a:schemeClr>
                </a:solidFill>
              </a:rPr>
              <a:t>is a pioneer and leading science event organizer, which publishes around </a:t>
            </a:r>
            <a:r>
              <a:rPr lang="en-US" sz="2000" dirty="0" smtClean="0">
                <a:solidFill>
                  <a:schemeClr val="tx2">
                    <a:lumMod val="10000"/>
                  </a:schemeClr>
                </a:solidFill>
              </a:rPr>
              <a:t>500</a:t>
            </a:r>
            <a:r>
              <a:rPr lang="en-US" sz="2000" dirty="0">
                <a:solidFill>
                  <a:schemeClr val="tx2">
                    <a:lumMod val="10000"/>
                  </a:schemeClr>
                </a:solidFill>
              </a:rPr>
              <a:t> open access journals and conducts over 300 Medical, Clinical, Engineering, Life Sciences, Pharma scientific conferences all over the globe annually with the support of more than 1000 scientific associations and 30,000 editorial board members and 3.5 million followers to </a:t>
            </a:r>
            <a:r>
              <a:rPr lang="en-US" sz="2000" dirty="0" smtClean="0">
                <a:solidFill>
                  <a:schemeClr val="tx2">
                    <a:lumMod val="10000"/>
                  </a:schemeClr>
                </a:solidFill>
              </a:rPr>
              <a:t>its credit</a:t>
            </a:r>
            <a:r>
              <a:rPr lang="en-US" sz="2000" dirty="0">
                <a:solidFill>
                  <a:schemeClr val="tx2">
                    <a:lumMod val="10000"/>
                  </a:schemeClr>
                </a:solidFill>
              </a:rPr>
              <a:t>.</a:t>
            </a:r>
            <a:br>
              <a:rPr lang="en-US" sz="2000" dirty="0">
                <a:solidFill>
                  <a:schemeClr val="tx2">
                    <a:lumMod val="10000"/>
                  </a:schemeClr>
                </a:solidFill>
              </a:rPr>
            </a:br>
            <a:endParaRPr lang="en-US" sz="2000" dirty="0">
              <a:solidFill>
                <a:schemeClr val="tx2">
                  <a:lumMod val="10000"/>
                </a:schemeClr>
              </a:solidFill>
            </a:endParaRPr>
          </a:p>
          <a:p>
            <a:pPr>
              <a:buFont typeface="Arial" charset="0"/>
              <a:buNone/>
              <a:defRPr/>
            </a:pPr>
            <a:r>
              <a:rPr lang="en-US" sz="2000" dirty="0">
                <a:solidFill>
                  <a:schemeClr val="tx2">
                    <a:lumMod val="10000"/>
                  </a:schemeClr>
                </a:solidFill>
              </a:rPr>
              <a:t>    OMICS </a:t>
            </a:r>
            <a:r>
              <a:rPr lang="en-US" sz="2000" dirty="0" smtClean="0">
                <a:solidFill>
                  <a:schemeClr val="tx2">
                    <a:lumMod val="10000"/>
                  </a:schemeClr>
                </a:solidFill>
              </a:rPr>
              <a:t>International </a:t>
            </a:r>
            <a:r>
              <a:rPr lang="en-US" sz="2000" dirty="0">
                <a:solidFill>
                  <a:schemeClr val="tx2">
                    <a:lumMod val="10000"/>
                  </a:schemeClr>
                </a:solidFill>
              </a:rPr>
              <a:t>has organized 500 conferences, workshops and national symposiums across the major cities including San Francisco, Las Vegas, San Antonio, Omaha, Orlando, Raleigh, Santa Clara, Chicago, Philadelphia, Baltimore, United Kingdom, Valencia, Dubai, Beijing, Hyderabad, Bengaluru and Mumbai</a:t>
            </a:r>
            <a:r>
              <a:rPr lang="en-US" dirty="0">
                <a:solidFill>
                  <a:schemeClr val="tx2">
                    <a:lumMod val="10000"/>
                  </a:schemeClr>
                </a:solidFill>
              </a:rPr>
              <a:t>.</a:t>
            </a:r>
            <a:endParaRPr/>
          </a:p>
        </p:txBody>
      </p:sp>
      <p:sp>
        <p:nvSpPr>
          <p:cNvPr id="6" name="object 2"/>
          <p:cNvSpPr/>
          <p:nvPr/>
        </p:nvSpPr>
        <p:spPr>
          <a:xfrm>
            <a:off x="418591" y="434212"/>
            <a:ext cx="8306815" cy="276999"/>
          </a:xfrm>
          <a:prstGeom prst="rect">
            <a:avLst/>
          </a:prstGeom>
          <a:blipFill>
            <a:blip r:embed="rId2" cstate="print"/>
            <a:stretch>
              <a:fillRect/>
            </a:stretch>
          </a:blipFill>
        </p:spPr>
        <p:txBody>
          <a:bodyPr wrap="square" lIns="0" tIns="0" rIns="0" bIns="0" rtlCol="0">
            <a:spAutoFit/>
          </a:bodyPr>
          <a:lstStyle/>
          <a:p>
            <a:endParaRPr>
              <a:latin typeface="Times New Roman" pitchFamily="18" charset="0"/>
              <a:cs typeface="Times New Roman" pitchFamily="18" charset="0"/>
            </a:endParaRPr>
          </a:p>
        </p:txBody>
      </p:sp>
      <p:sp>
        <p:nvSpPr>
          <p:cNvPr id="7" name="object 5"/>
          <p:cNvSpPr/>
          <p:nvPr/>
        </p:nvSpPr>
        <p:spPr>
          <a:xfrm>
            <a:off x="457200" y="1371600"/>
            <a:ext cx="8153400" cy="276999"/>
          </a:xfrm>
          <a:prstGeom prst="rect">
            <a:avLst/>
          </a:prstGeom>
          <a:blipFill>
            <a:blip r:embed="rId4" cstate="print"/>
            <a:stretch>
              <a:fillRect/>
            </a:stretch>
          </a:blipFill>
        </p:spPr>
        <p:txBody>
          <a:bodyPr wrap="square" lIns="0" tIns="0" rIns="0" bIns="0" rtlCol="0">
            <a:spAutoFit/>
          </a:bodyPr>
          <a:lstStyle/>
          <a:p>
            <a:endParaRPr>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0" y="5867400"/>
            <a:ext cx="4114800" cy="1219200"/>
          </a:xfrm>
        </p:spPr>
        <p:txBody>
          <a:bodyPr rtlCol="0">
            <a:normAutofit fontScale="90000"/>
          </a:bodyPr>
          <a:lstStyle/>
          <a:p>
            <a:pPr>
              <a:defRPr/>
            </a:pPr>
            <a:r>
              <a:rPr lang="en-US" sz="2000" dirty="0" smtClean="0">
                <a:solidFill>
                  <a:srgbClr val="C00000"/>
                </a:solidFill>
                <a:latin typeface="Franklin Gothic Book"/>
                <a:ea typeface="+mn-ea"/>
                <a:cs typeface="+mn-cs"/>
              </a:rPr>
              <a:t>Dr. Veena Singh Ghalaut</a:t>
            </a:r>
            <a:br>
              <a:rPr lang="en-US" sz="2000" dirty="0" smtClean="0">
                <a:solidFill>
                  <a:srgbClr val="C00000"/>
                </a:solidFill>
                <a:latin typeface="Franklin Gothic Book"/>
                <a:ea typeface="+mn-ea"/>
                <a:cs typeface="+mn-cs"/>
              </a:rPr>
            </a:br>
            <a:r>
              <a:rPr lang="en-US" sz="2000" dirty="0" smtClean="0">
                <a:solidFill>
                  <a:srgbClr val="C00000"/>
                </a:solidFill>
                <a:latin typeface="Franklin Gothic Book"/>
                <a:ea typeface="+mn-ea"/>
                <a:cs typeface="+mn-cs"/>
              </a:rPr>
              <a:t>Sr. Prof. and  Head  of  Biochemistry</a:t>
            </a:r>
            <a:br>
              <a:rPr lang="en-US" sz="2000" dirty="0" smtClean="0">
                <a:solidFill>
                  <a:srgbClr val="C00000"/>
                </a:solidFill>
                <a:latin typeface="Franklin Gothic Book"/>
                <a:ea typeface="+mn-ea"/>
                <a:cs typeface="+mn-cs"/>
              </a:rPr>
            </a:br>
            <a:r>
              <a:rPr lang="en-US" sz="2000" dirty="0">
                <a:solidFill>
                  <a:srgbClr val="C00000"/>
                </a:solidFill>
                <a:latin typeface="Times New Roman" pitchFamily="18" charset="0"/>
                <a:cs typeface="Times New Roman" pitchFamily="18" charset="0"/>
              </a:rPr>
              <a:t>Pt. B. D. Sharma University of Health Sciences, </a:t>
            </a:r>
            <a:r>
              <a:rPr lang="en-US" sz="2000" dirty="0" smtClean="0">
                <a:solidFill>
                  <a:srgbClr val="C00000"/>
                </a:solidFill>
                <a:latin typeface="Times New Roman" pitchFamily="18" charset="0"/>
                <a:cs typeface="Times New Roman" pitchFamily="18" charset="0"/>
              </a:rPr>
              <a:t>ROHTAK</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r>
              <a:rPr lang="en-US" sz="2000" dirty="0">
                <a:solidFill>
                  <a:schemeClr val="tx1"/>
                </a:solidFill>
                <a:latin typeface="Times New Roman" pitchFamily="18" charset="0"/>
                <a:cs typeface="Times New Roman" pitchFamily="18" charset="0"/>
              </a:rPr>
              <a:t/>
            </a:r>
            <a:br>
              <a:rPr lang="en-US" sz="2000" dirty="0">
                <a:solidFill>
                  <a:schemeClr val="tx1"/>
                </a:solidFill>
                <a:latin typeface="Times New Roman" pitchFamily="18" charset="0"/>
                <a:cs typeface="Times New Roman" pitchFamily="18" charset="0"/>
              </a:rPr>
            </a:br>
            <a:endParaRPr lang="en-IN" sz="2000" dirty="0">
              <a:solidFill>
                <a:schemeClr val="tx1"/>
              </a:solidFill>
            </a:endParaRPr>
          </a:p>
        </p:txBody>
      </p:sp>
      <p:pic>
        <p:nvPicPr>
          <p:cNvPr id="3075" name="Picture Placeholder 4" descr="Pgims.png"/>
          <p:cNvPicPr>
            <a:picLocks noGrp="1" noChangeAspect="1"/>
          </p:cNvPicPr>
          <p:nvPr>
            <p:ph type="pic" idx="1"/>
          </p:nvPr>
        </p:nvPicPr>
        <p:blipFill>
          <a:blip r:embed="rId2">
            <a:extLst>
              <a:ext uri="{28A0092B-C50C-407E-A947-70E740481C1C}">
                <a14:useLocalDpi xmlns:a14="http://schemas.microsoft.com/office/drawing/2010/main" xmlns="" val="0"/>
              </a:ext>
            </a:extLst>
          </a:blip>
          <a:srcRect l="44" r="44"/>
          <a:stretch>
            <a:fillRect/>
          </a:stretch>
        </p:blipFill>
        <p:spPr>
          <a:xfrm>
            <a:off x="0" y="3886200"/>
            <a:ext cx="4495800" cy="2971800"/>
          </a:xfrm>
          <a:prstGeom prst="rect">
            <a:avLst/>
          </a:prstGeom>
          <a:ln>
            <a:noFill/>
          </a:ln>
          <a:effectLst>
            <a:softEdge rad="112500"/>
          </a:effectLst>
        </p:spPr>
      </p:pic>
      <p:sp>
        <p:nvSpPr>
          <p:cNvPr id="5" name="Title 1"/>
          <p:cNvSpPr txBox="1">
            <a:spLocks/>
          </p:cNvSpPr>
          <p:nvPr/>
        </p:nvSpPr>
        <p:spPr>
          <a:xfrm>
            <a:off x="0" y="4648200"/>
            <a:ext cx="9067800" cy="762000"/>
          </a:xfrm>
          <a:prstGeom prst="rect">
            <a:avLst/>
          </a:prstGeom>
        </p:spPr>
        <p:txBody>
          <a:bodyPr vert="horz" lIns="91440" tIns="45720" rIns="91440" bIns="45720" rtlCol="0" anchor="b">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lgn="l" defTabSz="914400" rtl="0" eaLnBrk="1" latinLnBrk="0" hangingPunct="1">
              <a:spcBef>
                <a:spcPct val="0"/>
              </a:spcBef>
              <a:buNone/>
              <a:defRPr sz="2000" b="1" kern="1200">
                <a:solidFill>
                  <a:schemeClr val="tx1"/>
                </a:solidFill>
                <a:latin typeface="+mj-lt"/>
                <a:ea typeface="+mj-ea"/>
                <a:cs typeface="+mj-cs"/>
              </a:defRPr>
            </a:lvl1pPr>
          </a:lstStyle>
          <a:p>
            <a:endParaRPr lang="en-IN" sz="4800"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Rectangle 2"/>
          <p:cNvSpPr/>
          <p:nvPr/>
        </p:nvSpPr>
        <p:spPr>
          <a:xfrm>
            <a:off x="2895600" y="4038600"/>
            <a:ext cx="6248400" cy="1569660"/>
          </a:xfrm>
          <a:prstGeom prst="rect">
            <a:avLst/>
          </a:prstGeom>
        </p:spPr>
        <p:txBody>
          <a:bodyPr wrap="square">
            <a:spAutoFit/>
          </a:bodyPr>
          <a:lstStyle/>
          <a:p>
            <a:pPr algn="ctr"/>
            <a:r>
              <a:rPr sz="2400" b="1" u="sng">
                <a:solidFill>
                  <a:srgbClr val="7030A0"/>
                </a:solidFill>
              </a:rPr>
              <a:t>Assessment of reproductive hormones and gynaecomastia in male CML patients with imatinib therapy</a:t>
            </a:r>
          </a:p>
          <a:p>
            <a:endParaRPr lang="en-IN" sz="2400" dirty="0"/>
          </a:p>
        </p:txBody>
      </p:sp>
      <p:pic>
        <p:nvPicPr>
          <p:cNvPr id="6" name="Picture 2" descr="https://indiantravelpictures.files.wordpress.com/2012/11/taj-mahal-indian-monuments-pictures.jpg"/>
          <p:cNvPicPr>
            <a:picLocks noChangeAspect="1" noChangeArrowheads="1"/>
          </p:cNvPicPr>
          <p:nvPr/>
        </p:nvPicPr>
        <p:blipFill>
          <a:blip r:embed="rId3" cstate="print"/>
          <a:srcRect/>
          <a:stretch>
            <a:fillRect/>
          </a:stretch>
        </p:blipFill>
        <p:spPr bwMode="auto">
          <a:xfrm>
            <a:off x="0" y="0"/>
            <a:ext cx="7086600" cy="3886200"/>
          </a:xfrm>
          <a:prstGeom prst="rect">
            <a:avLst/>
          </a:prstGeom>
          <a:noFill/>
        </p:spPr>
      </p:pic>
      <p:pic>
        <p:nvPicPr>
          <p:cNvPr id="7" name="Picture 5" descr="C:\Users\Dr. Veena Singh\Desktop\india.jpg"/>
          <p:cNvPicPr>
            <a:picLocks noChangeAspect="1" noChangeArrowheads="1"/>
          </p:cNvPicPr>
          <p:nvPr/>
        </p:nvPicPr>
        <p:blipFill>
          <a:blip r:embed="rId4" cstate="print"/>
          <a:srcRect/>
          <a:stretch>
            <a:fillRect/>
          </a:stretch>
        </p:blipFill>
        <p:spPr bwMode="auto">
          <a:xfrm>
            <a:off x="7086600" y="1905000"/>
            <a:ext cx="2057400" cy="1981200"/>
          </a:xfrm>
          <a:prstGeom prst="rect">
            <a:avLst/>
          </a:prstGeom>
          <a:noFill/>
        </p:spPr>
      </p:pic>
      <p:pic>
        <p:nvPicPr>
          <p:cNvPr id="8" name="Picture 4" descr="http://static.panoramio.com/photos/large/53808753.jpg"/>
          <p:cNvPicPr>
            <a:picLocks noChangeAspect="1" noChangeArrowheads="1"/>
          </p:cNvPicPr>
          <p:nvPr/>
        </p:nvPicPr>
        <p:blipFill>
          <a:blip r:embed="rId5" cstate="print"/>
          <a:srcRect/>
          <a:stretch>
            <a:fillRect/>
          </a:stretch>
        </p:blipFill>
        <p:spPr bwMode="auto">
          <a:xfrm>
            <a:off x="7086600" y="0"/>
            <a:ext cx="2057400" cy="1905000"/>
          </a:xfrm>
          <a:prstGeom prst="rect">
            <a:avLst/>
          </a:prstGeom>
          <a:noFill/>
        </p:spPr>
      </p:pic>
    </p:spTree>
    <p:extLst>
      <p:ext uri="{BB962C8B-B14F-4D97-AF65-F5344CB8AC3E}">
        <p14:creationId xmlns:p14="http://schemas.microsoft.com/office/powerpoint/2010/main" xmlns="" val="30166403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smtClean="0"/>
              <a:t>Chronic </a:t>
            </a:r>
            <a:r>
              <a:rPr lang="en-IN" dirty="0"/>
              <a:t>myelogenous leukaemia</a:t>
            </a:r>
          </a:p>
        </p:txBody>
      </p:sp>
      <p:sp>
        <p:nvSpPr>
          <p:cNvPr id="3" name="Content Placeholder 2"/>
          <p:cNvSpPr>
            <a:spLocks noGrp="1"/>
          </p:cNvSpPr>
          <p:nvPr>
            <p:ph idx="1"/>
          </p:nvPr>
        </p:nvSpPr>
        <p:spPr>
          <a:xfrm>
            <a:off x="152400" y="1371600"/>
            <a:ext cx="8763000" cy="5410200"/>
          </a:xfrm>
        </p:spPr>
        <p:txBody>
          <a:bodyPr>
            <a:noAutofit/>
          </a:bodyPr>
          <a:lstStyle/>
          <a:p>
            <a:r>
              <a:rPr lang="en-IN" sz="2200" dirty="0" err="1" smtClean="0"/>
              <a:t>Myeloproliferative</a:t>
            </a:r>
            <a:r>
              <a:rPr lang="en-IN" sz="2200" dirty="0" smtClean="0"/>
              <a:t> disorder </a:t>
            </a:r>
          </a:p>
          <a:p>
            <a:r>
              <a:rPr lang="en-IN" sz="2200" dirty="0" smtClean="0"/>
              <a:t>characterized by:</a:t>
            </a:r>
          </a:p>
          <a:p>
            <a:pPr lvl="1"/>
            <a:r>
              <a:rPr lang="en-IN" sz="2200" dirty="0" smtClean="0"/>
              <a:t>anaemia</a:t>
            </a:r>
          </a:p>
          <a:p>
            <a:pPr lvl="1"/>
            <a:r>
              <a:rPr lang="en-IN" sz="2200" dirty="0" smtClean="0"/>
              <a:t>extreme blood </a:t>
            </a:r>
            <a:r>
              <a:rPr lang="en-IN" sz="2200" dirty="0" err="1" smtClean="0"/>
              <a:t>granulocytosis</a:t>
            </a:r>
            <a:endParaRPr lang="en-IN" sz="2200" dirty="0" smtClean="0"/>
          </a:p>
          <a:p>
            <a:pPr lvl="1"/>
            <a:r>
              <a:rPr lang="en-IN" sz="2200" dirty="0" smtClean="0"/>
              <a:t>granulocytic immaturity</a:t>
            </a:r>
          </a:p>
          <a:p>
            <a:pPr lvl="1"/>
            <a:r>
              <a:rPr lang="en-IN" sz="2200" dirty="0" err="1" smtClean="0"/>
              <a:t>Basophilia</a:t>
            </a:r>
            <a:endParaRPr lang="en-IN" sz="2200" dirty="0" smtClean="0"/>
          </a:p>
          <a:p>
            <a:pPr lvl="1"/>
            <a:r>
              <a:rPr lang="en-IN" sz="2200" dirty="0" smtClean="0"/>
              <a:t>Thrombocytosis</a:t>
            </a:r>
          </a:p>
          <a:p>
            <a:pPr lvl="1"/>
            <a:r>
              <a:rPr lang="en-IN" sz="2200" dirty="0" smtClean="0"/>
              <a:t>splenomegaly</a:t>
            </a:r>
          </a:p>
          <a:p>
            <a:endParaRPr lang="en-IN" sz="2200" dirty="0" smtClean="0"/>
          </a:p>
          <a:p>
            <a:r>
              <a:rPr lang="en-IN" sz="2200" dirty="0" smtClean="0"/>
              <a:t>Hematopoietic </a:t>
            </a:r>
            <a:r>
              <a:rPr lang="en-IN" sz="2200" dirty="0"/>
              <a:t>cells contain the fusion gene </a:t>
            </a:r>
            <a:r>
              <a:rPr lang="en-IN" sz="2200" dirty="0" smtClean="0"/>
              <a:t>bcr-abl</a:t>
            </a:r>
          </a:p>
          <a:p>
            <a:endParaRPr lang="en-IN" sz="2200" dirty="0" smtClean="0"/>
          </a:p>
          <a:p>
            <a:r>
              <a:rPr lang="en-IN" sz="2200" dirty="0" smtClean="0"/>
              <a:t>BCR-ABL encodes </a:t>
            </a:r>
            <a:r>
              <a:rPr lang="en-IN" sz="2200" dirty="0"/>
              <a:t>a constitutively active </a:t>
            </a:r>
            <a:r>
              <a:rPr lang="en-IN" sz="2200" dirty="0" smtClean="0"/>
              <a:t>tyrosine kinase </a:t>
            </a:r>
            <a:r>
              <a:rPr lang="en-IN" sz="2200" dirty="0"/>
              <a:t>responsible for the initiation and </a:t>
            </a:r>
            <a:r>
              <a:rPr lang="en-IN" sz="2200" dirty="0" smtClean="0"/>
              <a:t>maintenance of </a:t>
            </a:r>
            <a:r>
              <a:rPr lang="en-IN" sz="2200" dirty="0"/>
              <a:t>the chronic phase of CML</a:t>
            </a:r>
          </a:p>
        </p:txBody>
      </p:sp>
      <p:pic>
        <p:nvPicPr>
          <p:cNvPr id="6" name="Picture 5"/>
          <p:cNvPicPr/>
          <p:nvPr/>
        </p:nvPicPr>
        <p:blipFill>
          <a:blip r:embed="rId2">
            <a:extLst>
              <a:ext uri="{28A0092B-C50C-407E-A947-70E740481C1C}">
                <a14:useLocalDpi xmlns:a14="http://schemas.microsoft.com/office/drawing/2010/main" xmlns="" val="0"/>
              </a:ext>
            </a:extLst>
          </a:blip>
          <a:srcRect/>
          <a:stretch>
            <a:fillRect/>
          </a:stretch>
        </p:blipFill>
        <p:spPr bwMode="auto">
          <a:xfrm>
            <a:off x="4419600" y="1553845"/>
            <a:ext cx="4622799" cy="2941955"/>
          </a:xfrm>
          <a:prstGeom prst="rect">
            <a:avLst/>
          </a:prstGeom>
          <a:noFill/>
          <a:ln w="3175" cmpd="sng">
            <a:solidFill>
              <a:srgbClr val="000000"/>
            </a:solidFill>
            <a:miter lim="800000"/>
            <a:headEnd/>
            <a:tailEnd/>
          </a:ln>
          <a:effectLst/>
        </p:spPr>
      </p:pic>
    </p:spTree>
    <p:extLst>
      <p:ext uri="{BB962C8B-B14F-4D97-AF65-F5344CB8AC3E}">
        <p14:creationId xmlns:p14="http://schemas.microsoft.com/office/powerpoint/2010/main" xmlns="" val="5978883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533400"/>
            <a:ext cx="8534400" cy="4876800"/>
          </a:xfrm>
        </p:spPr>
        <p:txBody>
          <a:bodyPr>
            <a:normAutofit/>
          </a:bodyPr>
          <a:lstStyle/>
          <a:p>
            <a:r>
              <a:rPr lang="en-US" sz="2000" dirty="0" smtClean="0"/>
              <a:t>Phases</a:t>
            </a:r>
          </a:p>
          <a:p>
            <a:pPr lvl="1"/>
            <a:r>
              <a:rPr lang="en-US" sz="1900" dirty="0" smtClean="0"/>
              <a:t>Chronic phase</a:t>
            </a:r>
          </a:p>
          <a:p>
            <a:pPr lvl="1"/>
            <a:r>
              <a:rPr lang="en-US" sz="1900" dirty="0" smtClean="0"/>
              <a:t>Accelerated phase</a:t>
            </a:r>
          </a:p>
          <a:p>
            <a:pPr lvl="1"/>
            <a:r>
              <a:rPr lang="en-US" sz="1900" dirty="0" smtClean="0"/>
              <a:t>Blast crisis </a:t>
            </a:r>
            <a:endParaRPr lang="en-IN" sz="1900" dirty="0" smtClean="0"/>
          </a:p>
          <a:p>
            <a:endParaRPr lang="en-US" dirty="0" smtClean="0"/>
          </a:p>
          <a:p>
            <a:pPr algn="just"/>
            <a:r>
              <a:rPr lang="en-IN" sz="2000" dirty="0" smtClean="0"/>
              <a:t>Natural history </a:t>
            </a:r>
            <a:r>
              <a:rPr lang="en-IN" sz="2000" dirty="0"/>
              <a:t>of the chronic phase of the disease is to undergo </a:t>
            </a:r>
            <a:r>
              <a:rPr lang="en-IN" sz="2000" dirty="0" smtClean="0"/>
              <a:t>clonal evolution </a:t>
            </a:r>
            <a:r>
              <a:rPr lang="en-IN" sz="2000" dirty="0"/>
              <a:t>into an accelerated phase and/or a </a:t>
            </a:r>
            <a:r>
              <a:rPr lang="en-IN" sz="2000" dirty="0" smtClean="0"/>
              <a:t>rapidly progressive </a:t>
            </a:r>
            <a:r>
              <a:rPr lang="en-IN" sz="2000" dirty="0"/>
              <a:t>phase (blast crisis) resembling acute </a:t>
            </a:r>
            <a:r>
              <a:rPr lang="en-IN" sz="2000" dirty="0" smtClean="0"/>
              <a:t>leukaemia in </a:t>
            </a:r>
            <a:r>
              <a:rPr lang="en-IN" sz="2000" dirty="0"/>
              <a:t>a median time of four years, which is </a:t>
            </a:r>
            <a:r>
              <a:rPr lang="en-IN" sz="2000" dirty="0" smtClean="0"/>
              <a:t>refractory to therapy</a:t>
            </a:r>
          </a:p>
          <a:p>
            <a:pPr algn="just"/>
            <a:endParaRPr lang="en-US" sz="2000" dirty="0"/>
          </a:p>
          <a:p>
            <a:pPr algn="just"/>
            <a:endParaRPr lang="en-IN" dirty="0"/>
          </a:p>
        </p:txBody>
      </p:sp>
      <p:pic>
        <p:nvPicPr>
          <p:cNvPr id="4" name="Picture 3"/>
          <p:cNvPicPr/>
          <p:nvPr/>
        </p:nvPicPr>
        <p:blipFill>
          <a:blip r:embed="rId2">
            <a:extLst>
              <a:ext uri="{28A0092B-C50C-407E-A947-70E740481C1C}">
                <a14:useLocalDpi xmlns:a14="http://schemas.microsoft.com/office/drawing/2010/main" xmlns="" val="0"/>
              </a:ext>
            </a:extLst>
          </a:blip>
          <a:srcRect l="3389" t="1971" r="3375" b="3712"/>
          <a:stretch>
            <a:fillRect/>
          </a:stretch>
        </p:blipFill>
        <p:spPr bwMode="auto">
          <a:xfrm>
            <a:off x="1752600" y="3733800"/>
            <a:ext cx="6248400" cy="3048000"/>
          </a:xfrm>
          <a:prstGeom prst="rect">
            <a:avLst/>
          </a:prstGeom>
          <a:noFill/>
          <a:ln w="3175" cmpd="sng">
            <a:solidFill>
              <a:srgbClr val="000000"/>
            </a:solidFill>
            <a:miter lim="800000"/>
            <a:headEnd/>
            <a:tailEnd/>
          </a:ln>
          <a:effectLst/>
        </p:spPr>
      </p:pic>
      <p:pic>
        <p:nvPicPr>
          <p:cNvPr id="5" name="Picture 4"/>
          <p:cNvPicPr/>
          <p:nvPr/>
        </p:nvPicPr>
        <p:blipFill>
          <a:blip r:embed="rId3">
            <a:extLst>
              <a:ext uri="{28A0092B-C50C-407E-A947-70E740481C1C}">
                <a14:useLocalDpi xmlns:a14="http://schemas.microsoft.com/office/drawing/2010/main" xmlns="" val="0"/>
              </a:ext>
            </a:extLst>
          </a:blip>
          <a:srcRect/>
          <a:stretch>
            <a:fillRect/>
          </a:stretch>
        </p:blipFill>
        <p:spPr bwMode="auto">
          <a:xfrm>
            <a:off x="4343400" y="457200"/>
            <a:ext cx="4724400" cy="1905000"/>
          </a:xfrm>
          <a:prstGeom prst="rect">
            <a:avLst/>
          </a:prstGeom>
          <a:noFill/>
          <a:ln w="3175" cmpd="sng">
            <a:solidFill>
              <a:srgbClr val="000000"/>
            </a:solidFill>
            <a:miter lim="800000"/>
            <a:headEnd/>
            <a:tailEnd/>
          </a:ln>
          <a:effectLst/>
        </p:spPr>
      </p:pic>
    </p:spTree>
    <p:extLst>
      <p:ext uri="{BB962C8B-B14F-4D97-AF65-F5344CB8AC3E}">
        <p14:creationId xmlns:p14="http://schemas.microsoft.com/office/powerpoint/2010/main" xmlns="" val="12162849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Imatinib mesylate</a:t>
            </a:r>
          </a:p>
        </p:txBody>
      </p:sp>
      <p:sp>
        <p:nvSpPr>
          <p:cNvPr id="3" name="Content Placeholder 2"/>
          <p:cNvSpPr>
            <a:spLocks noGrp="1"/>
          </p:cNvSpPr>
          <p:nvPr>
            <p:ph idx="1"/>
          </p:nvPr>
        </p:nvSpPr>
        <p:spPr>
          <a:xfrm>
            <a:off x="228600" y="1524000"/>
            <a:ext cx="4419600" cy="4876800"/>
          </a:xfrm>
        </p:spPr>
        <p:txBody>
          <a:bodyPr>
            <a:noAutofit/>
          </a:bodyPr>
          <a:lstStyle/>
          <a:p>
            <a:pPr algn="just"/>
            <a:r>
              <a:rPr lang="en-IN" sz="2200" dirty="0" smtClean="0"/>
              <a:t>Small molecular </a:t>
            </a:r>
            <a:r>
              <a:rPr lang="en-IN" sz="2200" dirty="0"/>
              <a:t>analogue </a:t>
            </a:r>
            <a:r>
              <a:rPr lang="en-IN" sz="2200" dirty="0" smtClean="0"/>
              <a:t>of ATP</a:t>
            </a:r>
          </a:p>
          <a:p>
            <a:pPr algn="just"/>
            <a:endParaRPr lang="en-IN" sz="2200" dirty="0" smtClean="0"/>
          </a:p>
          <a:p>
            <a:pPr algn="just"/>
            <a:r>
              <a:rPr lang="en-IN" sz="2200" dirty="0" smtClean="0"/>
              <a:t>Competitive </a:t>
            </a:r>
            <a:r>
              <a:rPr lang="en-IN" sz="2200" dirty="0"/>
              <a:t>inhibition at the ATP-binding site of </a:t>
            </a:r>
            <a:r>
              <a:rPr lang="en-IN" sz="2200" dirty="0" smtClean="0"/>
              <a:t>the ABL </a:t>
            </a:r>
            <a:r>
              <a:rPr lang="en-IN" sz="2200" dirty="0"/>
              <a:t>kinase </a:t>
            </a:r>
            <a:r>
              <a:rPr lang="en-IN" sz="2200" dirty="0" smtClean="0"/>
              <a:t>in </a:t>
            </a:r>
            <a:r>
              <a:rPr lang="en-IN" sz="2200" dirty="0"/>
              <a:t>the inactive conformation, which </a:t>
            </a:r>
            <a:r>
              <a:rPr lang="en-IN" sz="2200" dirty="0" smtClean="0"/>
              <a:t>leads to </a:t>
            </a:r>
            <a:r>
              <a:rPr lang="en-IN" sz="2200" dirty="0"/>
              <a:t>inhibition of tyrosine phosphorylation of </a:t>
            </a:r>
            <a:r>
              <a:rPr lang="en-IN" sz="2200" dirty="0" smtClean="0"/>
              <a:t>proteins involved </a:t>
            </a:r>
            <a:r>
              <a:rPr lang="en-IN" sz="2200" dirty="0"/>
              <a:t>in BCR-ABL signal </a:t>
            </a:r>
            <a:r>
              <a:rPr lang="en-IN" sz="2200" dirty="0" smtClean="0"/>
              <a:t>transduction</a:t>
            </a:r>
          </a:p>
          <a:p>
            <a:pPr algn="just"/>
            <a:endParaRPr lang="en-IN" sz="2200" dirty="0" smtClean="0"/>
          </a:p>
          <a:p>
            <a:pPr algn="just"/>
            <a:r>
              <a:rPr lang="en-IN" sz="2200" dirty="0" smtClean="0"/>
              <a:t>It induces apoptosis </a:t>
            </a:r>
            <a:r>
              <a:rPr lang="en-IN" sz="2200" dirty="0"/>
              <a:t>in cells expressing </a:t>
            </a:r>
            <a:r>
              <a:rPr lang="en-IN" sz="2200" dirty="0" smtClean="0"/>
              <a:t>BCR-ABL</a:t>
            </a:r>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953000" y="1219200"/>
            <a:ext cx="4152900" cy="529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6624965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76200" y="76200"/>
            <a:ext cx="9296400" cy="990600"/>
          </a:xfrm>
        </p:spPr>
        <p:txBody>
          <a:bodyPr>
            <a:noAutofit/>
          </a:bodyPr>
          <a:lstStyle/>
          <a:p>
            <a:r>
              <a:rPr lang="en-IN" sz="2800" b="1" dirty="0"/>
              <a:t>T</a:t>
            </a:r>
            <a:r>
              <a:rPr lang="en-IN" sz="2800" b="1" dirty="0" smtClean="0"/>
              <a:t>reatment </a:t>
            </a:r>
            <a:r>
              <a:rPr lang="en-IN" sz="2800" b="1" dirty="0"/>
              <a:t>with imatinib is suppressive  and not curative </a:t>
            </a:r>
            <a:br>
              <a:rPr lang="en-IN" sz="2800" b="1" dirty="0"/>
            </a:br>
            <a:endParaRPr lang="en-IN" sz="2800" b="1" dirty="0"/>
          </a:p>
        </p:txBody>
      </p:sp>
      <p:sp>
        <p:nvSpPr>
          <p:cNvPr id="11" name="Down Arrow 10"/>
          <p:cNvSpPr/>
          <p:nvPr/>
        </p:nvSpPr>
        <p:spPr>
          <a:xfrm>
            <a:off x="2362200" y="1371600"/>
            <a:ext cx="609600" cy="2362200"/>
          </a:xfrm>
          <a:prstGeom prst="downArrow">
            <a:avLst>
              <a:gd name="adj1" fmla="val 50000"/>
              <a:gd name="adj2" fmla="val 39076"/>
            </a:avLst>
          </a:prstGeom>
          <a:solidFill>
            <a:srgbClr val="43B81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I</a:t>
            </a:r>
          </a:p>
          <a:p>
            <a:pPr algn="ctr"/>
            <a:r>
              <a:rPr lang="en-US" dirty="0" smtClean="0">
                <a:solidFill>
                  <a:schemeClr val="tx1"/>
                </a:solidFill>
              </a:rPr>
              <a:t>M</a:t>
            </a:r>
          </a:p>
          <a:p>
            <a:pPr algn="ctr"/>
            <a:r>
              <a:rPr lang="en-US" dirty="0" smtClean="0">
                <a:solidFill>
                  <a:schemeClr val="tx1"/>
                </a:solidFill>
              </a:rPr>
              <a:t>A</a:t>
            </a:r>
          </a:p>
          <a:p>
            <a:pPr algn="ctr"/>
            <a:r>
              <a:rPr lang="en-US" dirty="0" smtClean="0">
                <a:solidFill>
                  <a:schemeClr val="tx1"/>
                </a:solidFill>
              </a:rPr>
              <a:t>T</a:t>
            </a:r>
          </a:p>
          <a:p>
            <a:pPr algn="ctr"/>
            <a:r>
              <a:rPr lang="en-US" dirty="0" smtClean="0">
                <a:solidFill>
                  <a:schemeClr val="tx1"/>
                </a:solidFill>
              </a:rPr>
              <a:t>I</a:t>
            </a:r>
          </a:p>
          <a:p>
            <a:pPr algn="ctr"/>
            <a:r>
              <a:rPr lang="en-US" dirty="0" smtClean="0">
                <a:solidFill>
                  <a:schemeClr val="tx1"/>
                </a:solidFill>
              </a:rPr>
              <a:t>N</a:t>
            </a:r>
          </a:p>
          <a:p>
            <a:pPr algn="ctr"/>
            <a:r>
              <a:rPr lang="en-US" dirty="0" smtClean="0">
                <a:solidFill>
                  <a:schemeClr val="tx1"/>
                </a:solidFill>
              </a:rPr>
              <a:t>I</a:t>
            </a:r>
          </a:p>
          <a:p>
            <a:pPr algn="ctr"/>
            <a:r>
              <a:rPr lang="en-US" dirty="0">
                <a:solidFill>
                  <a:schemeClr val="tx1"/>
                </a:solidFill>
              </a:rPr>
              <a:t>B</a:t>
            </a:r>
            <a:endParaRPr lang="en-US" dirty="0" smtClean="0">
              <a:solidFill>
                <a:schemeClr val="tx1"/>
              </a:solidFill>
            </a:endParaRPr>
          </a:p>
        </p:txBody>
      </p:sp>
      <p:sp>
        <p:nvSpPr>
          <p:cNvPr id="14" name="Flowchart: Process 13"/>
          <p:cNvSpPr/>
          <p:nvPr/>
        </p:nvSpPr>
        <p:spPr>
          <a:xfrm>
            <a:off x="76200" y="685800"/>
            <a:ext cx="3048000" cy="685800"/>
          </a:xfrm>
          <a:prstGeom prst="flowChartProcess">
            <a:avLst/>
          </a:prstGeom>
          <a:solidFill>
            <a:srgbClr val="FFFF66"/>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BCR-ABL +</a:t>
            </a:r>
            <a:r>
              <a:rPr lang="en-US" dirty="0" err="1" smtClean="0">
                <a:solidFill>
                  <a:schemeClr val="tx1"/>
                </a:solidFill>
              </a:rPr>
              <a:t>ve</a:t>
            </a:r>
            <a:r>
              <a:rPr lang="en-US" dirty="0" smtClean="0">
                <a:solidFill>
                  <a:schemeClr val="tx1"/>
                </a:solidFill>
              </a:rPr>
              <a:t> monoclonal hematopoiesis</a:t>
            </a:r>
            <a:endParaRPr lang="en-IN" dirty="0">
              <a:solidFill>
                <a:schemeClr val="tx1"/>
              </a:solidFill>
            </a:endParaRPr>
          </a:p>
        </p:txBody>
      </p:sp>
      <p:sp>
        <p:nvSpPr>
          <p:cNvPr id="15" name="Flowchart: Alternate Process 14"/>
          <p:cNvSpPr/>
          <p:nvPr/>
        </p:nvSpPr>
        <p:spPr>
          <a:xfrm>
            <a:off x="-25400" y="3733800"/>
            <a:ext cx="3479800" cy="1066800"/>
          </a:xfrm>
          <a:prstGeom prst="flowChartAlternateProcess">
            <a:avLst/>
          </a:prstGeom>
          <a:solidFill>
            <a:srgbClr val="C4E01E"/>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Normal Polyclonal Hematopoiesis</a:t>
            </a:r>
          </a:p>
          <a:p>
            <a:pPr algn="ctr"/>
            <a:r>
              <a:rPr lang="en-US" sz="1600" dirty="0" smtClean="0">
                <a:solidFill>
                  <a:schemeClr val="tx1"/>
                </a:solidFill>
              </a:rPr>
              <a:t>(</a:t>
            </a:r>
            <a:r>
              <a:rPr lang="en-IN" sz="1600" dirty="0">
                <a:solidFill>
                  <a:schemeClr val="tx1"/>
                </a:solidFill>
              </a:rPr>
              <a:t>BCR-ABL/ABL expression ratio &lt;0.05% by 18 months of </a:t>
            </a:r>
            <a:r>
              <a:rPr lang="en-IN" sz="1600" dirty="0" smtClean="0">
                <a:solidFill>
                  <a:schemeClr val="tx1"/>
                </a:solidFill>
              </a:rPr>
              <a:t>therapy)</a:t>
            </a:r>
            <a:endParaRPr lang="en-IN" sz="1600" dirty="0">
              <a:solidFill>
                <a:schemeClr val="tx1"/>
              </a:solidFill>
            </a:endParaRPr>
          </a:p>
          <a:p>
            <a:pPr algn="ctr"/>
            <a:endParaRPr lang="en-IN" sz="1600" dirty="0"/>
          </a:p>
        </p:txBody>
      </p:sp>
      <p:sp>
        <p:nvSpPr>
          <p:cNvPr id="18" name="Rectangle 17"/>
          <p:cNvSpPr/>
          <p:nvPr/>
        </p:nvSpPr>
        <p:spPr>
          <a:xfrm>
            <a:off x="2743200" y="6019800"/>
            <a:ext cx="4800600" cy="369332"/>
          </a:xfrm>
          <a:prstGeom prst="rect">
            <a:avLst/>
          </a:prstGeom>
          <a:effectLst>
            <a:outerShdw blurRad="38100" dist="25400" dir="2700000" algn="br" rotWithShape="0">
              <a:srgbClr val="000000">
                <a:alpha val="60000"/>
              </a:srgbClr>
            </a:outerShdw>
            <a:reflection blurRad="6350" stA="50000" endA="300" endPos="90000" dir="5400000" sy="-100000" algn="bl" rotWithShape="0"/>
          </a:effectLst>
        </p:spPr>
        <p:style>
          <a:lnRef idx="0">
            <a:schemeClr val="accent6"/>
          </a:lnRef>
          <a:fillRef idx="3">
            <a:schemeClr val="accent6"/>
          </a:fillRef>
          <a:effectRef idx="3">
            <a:schemeClr val="accent6"/>
          </a:effectRef>
          <a:fontRef idx="minor">
            <a:schemeClr val="lt1"/>
          </a:fontRef>
        </p:style>
        <p:txBody>
          <a:bodyPr wrap="square">
            <a:spAutoFit/>
          </a:bodyPr>
          <a:lstStyle/>
          <a:p>
            <a:r>
              <a:rPr lang="en-IN" dirty="0" smtClean="0"/>
              <a:t>Advisable </a:t>
            </a:r>
            <a:r>
              <a:rPr lang="en-IN" dirty="0"/>
              <a:t>to maintain treatment </a:t>
            </a:r>
            <a:r>
              <a:rPr lang="en-IN" b="1" dirty="0" smtClean="0"/>
              <a:t>indefinitely</a:t>
            </a:r>
            <a:endParaRPr lang="en-IN" dirty="0"/>
          </a:p>
        </p:txBody>
      </p:sp>
      <p:sp>
        <p:nvSpPr>
          <p:cNvPr id="19" name="Oval 18"/>
          <p:cNvSpPr/>
          <p:nvPr/>
        </p:nvSpPr>
        <p:spPr>
          <a:xfrm>
            <a:off x="127000" y="1295400"/>
            <a:ext cx="381000" cy="381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Oval 19"/>
          <p:cNvSpPr/>
          <p:nvPr/>
        </p:nvSpPr>
        <p:spPr>
          <a:xfrm>
            <a:off x="508000" y="1739900"/>
            <a:ext cx="381000" cy="381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Oval 20"/>
          <p:cNvSpPr/>
          <p:nvPr/>
        </p:nvSpPr>
        <p:spPr>
          <a:xfrm>
            <a:off x="711200" y="1358900"/>
            <a:ext cx="381000" cy="381000"/>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Oval 21"/>
          <p:cNvSpPr/>
          <p:nvPr/>
        </p:nvSpPr>
        <p:spPr>
          <a:xfrm>
            <a:off x="952500" y="1727200"/>
            <a:ext cx="381000" cy="381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 name="Oval 22"/>
          <p:cNvSpPr/>
          <p:nvPr/>
        </p:nvSpPr>
        <p:spPr>
          <a:xfrm>
            <a:off x="-76200" y="2120900"/>
            <a:ext cx="381000" cy="381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Oval 23"/>
          <p:cNvSpPr/>
          <p:nvPr/>
        </p:nvSpPr>
        <p:spPr>
          <a:xfrm>
            <a:off x="419100" y="2146300"/>
            <a:ext cx="381000" cy="381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5" name="Oval 24"/>
          <p:cNvSpPr/>
          <p:nvPr/>
        </p:nvSpPr>
        <p:spPr>
          <a:xfrm>
            <a:off x="952500" y="2235200"/>
            <a:ext cx="381000" cy="3810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00B050"/>
              </a:solidFill>
            </a:endParaRPr>
          </a:p>
        </p:txBody>
      </p:sp>
      <p:sp>
        <p:nvSpPr>
          <p:cNvPr id="26" name="Oval 25"/>
          <p:cNvSpPr/>
          <p:nvPr/>
        </p:nvSpPr>
        <p:spPr>
          <a:xfrm>
            <a:off x="1257300" y="1320800"/>
            <a:ext cx="381000" cy="381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Oval 26"/>
          <p:cNvSpPr/>
          <p:nvPr/>
        </p:nvSpPr>
        <p:spPr>
          <a:xfrm>
            <a:off x="1676400" y="1485900"/>
            <a:ext cx="381000" cy="381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8" name="Oval 27"/>
          <p:cNvSpPr/>
          <p:nvPr/>
        </p:nvSpPr>
        <p:spPr>
          <a:xfrm>
            <a:off x="76200" y="2425700"/>
            <a:ext cx="381000" cy="381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Oval 28"/>
          <p:cNvSpPr/>
          <p:nvPr/>
        </p:nvSpPr>
        <p:spPr>
          <a:xfrm>
            <a:off x="1346200" y="1587500"/>
            <a:ext cx="381000" cy="381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Oval 29"/>
          <p:cNvSpPr/>
          <p:nvPr/>
        </p:nvSpPr>
        <p:spPr>
          <a:xfrm>
            <a:off x="635000" y="2667000"/>
            <a:ext cx="381000" cy="381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1" name="Oval 30"/>
          <p:cNvSpPr/>
          <p:nvPr/>
        </p:nvSpPr>
        <p:spPr>
          <a:xfrm>
            <a:off x="114300" y="1676400"/>
            <a:ext cx="381000" cy="381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 name="Oval 31"/>
          <p:cNvSpPr/>
          <p:nvPr/>
        </p:nvSpPr>
        <p:spPr>
          <a:xfrm>
            <a:off x="1358900" y="2235200"/>
            <a:ext cx="381000" cy="381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Oval 32"/>
          <p:cNvSpPr/>
          <p:nvPr/>
        </p:nvSpPr>
        <p:spPr>
          <a:xfrm>
            <a:off x="254000" y="2819400"/>
            <a:ext cx="381000" cy="381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Oval 33"/>
          <p:cNvSpPr/>
          <p:nvPr/>
        </p:nvSpPr>
        <p:spPr>
          <a:xfrm>
            <a:off x="1778000" y="2222500"/>
            <a:ext cx="381000" cy="381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5" name="Oval 34"/>
          <p:cNvSpPr/>
          <p:nvPr/>
        </p:nvSpPr>
        <p:spPr>
          <a:xfrm>
            <a:off x="1905000" y="1562100"/>
            <a:ext cx="381000" cy="381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6" name="Oval 35"/>
          <p:cNvSpPr/>
          <p:nvPr/>
        </p:nvSpPr>
        <p:spPr>
          <a:xfrm>
            <a:off x="1752600" y="4584700"/>
            <a:ext cx="381000" cy="3810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7" name="Oval 36"/>
          <p:cNvSpPr/>
          <p:nvPr/>
        </p:nvSpPr>
        <p:spPr>
          <a:xfrm>
            <a:off x="254000" y="5168900"/>
            <a:ext cx="381000" cy="3810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Oval 37"/>
          <p:cNvSpPr/>
          <p:nvPr/>
        </p:nvSpPr>
        <p:spPr>
          <a:xfrm>
            <a:off x="1816100" y="5321300"/>
            <a:ext cx="381000" cy="3810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Oval 38"/>
          <p:cNvSpPr/>
          <p:nvPr/>
        </p:nvSpPr>
        <p:spPr>
          <a:xfrm>
            <a:off x="698500" y="5156200"/>
            <a:ext cx="381000" cy="3810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0" name="Oval 39"/>
          <p:cNvSpPr/>
          <p:nvPr/>
        </p:nvSpPr>
        <p:spPr>
          <a:xfrm>
            <a:off x="1562100" y="5549900"/>
            <a:ext cx="381000" cy="3810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1" name="Oval 40"/>
          <p:cNvSpPr/>
          <p:nvPr/>
        </p:nvSpPr>
        <p:spPr>
          <a:xfrm>
            <a:off x="165100" y="5575300"/>
            <a:ext cx="381000" cy="3810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Oval 41"/>
          <p:cNvSpPr/>
          <p:nvPr/>
        </p:nvSpPr>
        <p:spPr>
          <a:xfrm>
            <a:off x="698500" y="5664200"/>
            <a:ext cx="381000" cy="381000"/>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00B050"/>
              </a:solidFill>
            </a:endParaRPr>
          </a:p>
        </p:txBody>
      </p:sp>
      <p:sp>
        <p:nvSpPr>
          <p:cNvPr id="43" name="Oval 42"/>
          <p:cNvSpPr/>
          <p:nvPr/>
        </p:nvSpPr>
        <p:spPr>
          <a:xfrm>
            <a:off x="571500" y="6413500"/>
            <a:ext cx="381000" cy="3810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Oval 43"/>
          <p:cNvSpPr/>
          <p:nvPr/>
        </p:nvSpPr>
        <p:spPr>
          <a:xfrm>
            <a:off x="76200" y="4508500"/>
            <a:ext cx="381000" cy="3810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5" name="Oval 44"/>
          <p:cNvSpPr/>
          <p:nvPr/>
        </p:nvSpPr>
        <p:spPr>
          <a:xfrm>
            <a:off x="50800" y="4953000"/>
            <a:ext cx="381000" cy="3810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6" name="Oval 45"/>
          <p:cNvSpPr/>
          <p:nvPr/>
        </p:nvSpPr>
        <p:spPr>
          <a:xfrm>
            <a:off x="381000" y="6096000"/>
            <a:ext cx="381000" cy="3810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7" name="Oval 46"/>
          <p:cNvSpPr/>
          <p:nvPr/>
        </p:nvSpPr>
        <p:spPr>
          <a:xfrm>
            <a:off x="1676400" y="4940300"/>
            <a:ext cx="381000" cy="3810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8" name="Oval 47"/>
          <p:cNvSpPr/>
          <p:nvPr/>
        </p:nvSpPr>
        <p:spPr>
          <a:xfrm>
            <a:off x="1104900" y="5664200"/>
            <a:ext cx="381000" cy="3810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9" name="Oval 48"/>
          <p:cNvSpPr/>
          <p:nvPr/>
        </p:nvSpPr>
        <p:spPr>
          <a:xfrm>
            <a:off x="0" y="6248400"/>
            <a:ext cx="381000" cy="3810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0" name="Oval 49"/>
          <p:cNvSpPr/>
          <p:nvPr/>
        </p:nvSpPr>
        <p:spPr>
          <a:xfrm>
            <a:off x="1257300" y="5905500"/>
            <a:ext cx="381000" cy="3810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1" name="Oval 50"/>
          <p:cNvSpPr/>
          <p:nvPr/>
        </p:nvSpPr>
        <p:spPr>
          <a:xfrm>
            <a:off x="1384300" y="5245100"/>
            <a:ext cx="381000" cy="3810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2" name="Oval 51"/>
          <p:cNvSpPr/>
          <p:nvPr/>
        </p:nvSpPr>
        <p:spPr>
          <a:xfrm>
            <a:off x="850900" y="6096000"/>
            <a:ext cx="381000" cy="381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3" name="Oval 52"/>
          <p:cNvSpPr/>
          <p:nvPr/>
        </p:nvSpPr>
        <p:spPr>
          <a:xfrm>
            <a:off x="1028700" y="4699000"/>
            <a:ext cx="381000" cy="3810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4" name="Oval 53"/>
          <p:cNvSpPr/>
          <p:nvPr/>
        </p:nvSpPr>
        <p:spPr>
          <a:xfrm>
            <a:off x="381000" y="4572000"/>
            <a:ext cx="381000" cy="3810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5" name="Oval 54"/>
          <p:cNvSpPr/>
          <p:nvPr/>
        </p:nvSpPr>
        <p:spPr>
          <a:xfrm>
            <a:off x="1092200" y="5194300"/>
            <a:ext cx="381000" cy="3810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6" name="Oval 55"/>
          <p:cNvSpPr/>
          <p:nvPr/>
        </p:nvSpPr>
        <p:spPr>
          <a:xfrm>
            <a:off x="1295400" y="4889500"/>
            <a:ext cx="381000" cy="3810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7" name="Oval 56"/>
          <p:cNvSpPr/>
          <p:nvPr/>
        </p:nvSpPr>
        <p:spPr>
          <a:xfrm>
            <a:off x="546100" y="4953000"/>
            <a:ext cx="381000" cy="3810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Round Diagonal Corner Rectangle 57"/>
          <p:cNvSpPr/>
          <p:nvPr/>
        </p:nvSpPr>
        <p:spPr>
          <a:xfrm>
            <a:off x="3467100" y="2298700"/>
            <a:ext cx="5219700" cy="2501900"/>
          </a:xfrm>
          <a:prstGeom prst="round2DiagRect">
            <a:avLst/>
          </a:prstGeom>
          <a:solidFill>
            <a:srgbClr val="3BFBE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itchFamily="34" charset="0"/>
              <a:buChar char="•"/>
            </a:pPr>
            <a:r>
              <a:rPr lang="en-US" dirty="0" smtClean="0">
                <a:solidFill>
                  <a:schemeClr val="tx1"/>
                </a:solidFill>
              </a:rPr>
              <a:t>Mortality &lt; 2%</a:t>
            </a:r>
          </a:p>
          <a:p>
            <a:pPr marL="285750" indent="-285750">
              <a:buFont typeface="Arial" pitchFamily="34" charset="0"/>
              <a:buChar char="•"/>
            </a:pPr>
            <a:r>
              <a:rPr lang="en-US" dirty="0" smtClean="0">
                <a:solidFill>
                  <a:schemeClr val="tx1"/>
                </a:solidFill>
              </a:rPr>
              <a:t>10 year survival rate &gt; 80%</a:t>
            </a:r>
          </a:p>
          <a:p>
            <a:pPr marL="285750" indent="-285750">
              <a:buFont typeface="Arial" pitchFamily="34" charset="0"/>
              <a:buChar char="•"/>
            </a:pPr>
            <a:r>
              <a:rPr lang="en-IN" dirty="0" smtClean="0">
                <a:solidFill>
                  <a:schemeClr val="tx1"/>
                </a:solidFill>
              </a:rPr>
              <a:t>Normal </a:t>
            </a:r>
            <a:r>
              <a:rPr lang="en-IN" dirty="0">
                <a:solidFill>
                  <a:schemeClr val="tx1"/>
                </a:solidFill>
              </a:rPr>
              <a:t>life spans as long as they receive and adhere to prescribed </a:t>
            </a:r>
            <a:r>
              <a:rPr lang="en-IN" dirty="0" smtClean="0">
                <a:solidFill>
                  <a:schemeClr val="tx1"/>
                </a:solidFill>
              </a:rPr>
              <a:t>treatments</a:t>
            </a:r>
          </a:p>
          <a:p>
            <a:pPr marL="285750" indent="-285750">
              <a:buFont typeface="Arial" pitchFamily="34" charset="0"/>
              <a:buChar char="•"/>
            </a:pPr>
            <a:r>
              <a:rPr lang="en-IN" dirty="0" smtClean="0">
                <a:solidFill>
                  <a:schemeClr val="tx1"/>
                </a:solidFill>
              </a:rPr>
              <a:t>Management </a:t>
            </a:r>
            <a:r>
              <a:rPr lang="en-IN" dirty="0">
                <a:solidFill>
                  <a:schemeClr val="tx1"/>
                </a:solidFill>
              </a:rPr>
              <a:t>of CML has become similar to that of chronic disorders such as diabetes and </a:t>
            </a:r>
            <a:r>
              <a:rPr lang="en-IN" dirty="0" smtClean="0">
                <a:solidFill>
                  <a:schemeClr val="tx1"/>
                </a:solidFill>
              </a:rPr>
              <a:t>hypertension</a:t>
            </a:r>
            <a:endParaRPr lang="en-IN" dirty="0">
              <a:solidFill>
                <a:schemeClr val="tx1"/>
              </a:solidFill>
            </a:endParaRPr>
          </a:p>
        </p:txBody>
      </p:sp>
      <p:sp>
        <p:nvSpPr>
          <p:cNvPr id="62" name="Right Arrow 61"/>
          <p:cNvSpPr/>
          <p:nvPr/>
        </p:nvSpPr>
        <p:spPr>
          <a:xfrm>
            <a:off x="3200400" y="787400"/>
            <a:ext cx="3124200" cy="812800"/>
          </a:xfrm>
          <a:prstGeom prst="rightArrow">
            <a:avLst/>
          </a:prstGeom>
          <a:solidFill>
            <a:srgbClr val="D858F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Earlier therapies</a:t>
            </a:r>
            <a:endParaRPr lang="en-IN" dirty="0">
              <a:solidFill>
                <a:sysClr val="windowText" lastClr="000000"/>
              </a:solidFill>
            </a:endParaRPr>
          </a:p>
        </p:txBody>
      </p:sp>
      <p:sp>
        <p:nvSpPr>
          <p:cNvPr id="63" name="Oval 62"/>
          <p:cNvSpPr/>
          <p:nvPr/>
        </p:nvSpPr>
        <p:spPr>
          <a:xfrm>
            <a:off x="6400800" y="685800"/>
            <a:ext cx="2514600" cy="914400"/>
          </a:xfrm>
          <a:prstGeom prst="ellipse">
            <a:avLst/>
          </a:prstGeom>
          <a:solidFill>
            <a:srgbClr val="64B5D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Poor prognosis</a:t>
            </a:r>
            <a:endParaRPr lang="en-IN" dirty="0">
              <a:solidFill>
                <a:schemeClr val="tx1"/>
              </a:solidFill>
            </a:endParaRPr>
          </a:p>
        </p:txBody>
      </p:sp>
    </p:spTree>
    <p:extLst>
      <p:ext uri="{BB962C8B-B14F-4D97-AF65-F5344CB8AC3E}">
        <p14:creationId xmlns:p14="http://schemas.microsoft.com/office/powerpoint/2010/main" xmlns="" val="37532594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 val="4111859008"/>
              </p:ext>
            </p:extLst>
          </p:nvPr>
        </p:nvGraphicFramePr>
        <p:xfrm>
          <a:off x="-1524000" y="1752600"/>
          <a:ext cx="8229600"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5181600" y="1416308"/>
            <a:ext cx="3733800" cy="4493538"/>
          </a:xfrm>
          <a:prstGeom prst="rect">
            <a:avLst/>
          </a:prstGeom>
        </p:spPr>
        <p:txBody>
          <a:bodyPr wrap="square">
            <a:spAutoFit/>
          </a:bodyPr>
          <a:lstStyle/>
          <a:p>
            <a:r>
              <a:rPr lang="en-IN" sz="2200" dirty="0"/>
              <a:t>Action on these tyrosine kinases may be responsible for many of the documented side effects of </a:t>
            </a:r>
            <a:r>
              <a:rPr lang="en-IN" sz="2200" dirty="0" err="1" smtClean="0"/>
              <a:t>imatinib</a:t>
            </a:r>
            <a:r>
              <a:rPr lang="en-IN" sz="2200" dirty="0" smtClean="0"/>
              <a:t>. </a:t>
            </a:r>
            <a:endParaRPr lang="en-IN" sz="2200" dirty="0"/>
          </a:p>
          <a:p>
            <a:endParaRPr lang="en-IN" sz="2200" dirty="0"/>
          </a:p>
          <a:p>
            <a:endParaRPr lang="en-IN" sz="2200" dirty="0" smtClean="0"/>
          </a:p>
          <a:p>
            <a:r>
              <a:rPr lang="en-IN" sz="2200" dirty="0" smtClean="0"/>
              <a:t>Effects </a:t>
            </a:r>
            <a:r>
              <a:rPr lang="en-IN" sz="2200" dirty="0"/>
              <a:t>of imatinib on multiple endocrine hormones are being recognized and may affect quality of life in the CML patients or result in discontinuation of therapy</a:t>
            </a:r>
          </a:p>
        </p:txBody>
      </p:sp>
      <p:sp>
        <p:nvSpPr>
          <p:cNvPr id="6" name="Title 1"/>
          <p:cNvSpPr>
            <a:spLocks noGrp="1"/>
          </p:cNvSpPr>
          <p:nvPr>
            <p:ph type="title"/>
          </p:nvPr>
        </p:nvSpPr>
        <p:spPr>
          <a:xfrm>
            <a:off x="152400" y="381000"/>
            <a:ext cx="8229600" cy="990600"/>
          </a:xfrm>
        </p:spPr>
        <p:txBody>
          <a:bodyPr>
            <a:normAutofit fontScale="90000"/>
          </a:bodyPr>
          <a:lstStyle/>
          <a:p>
            <a:r>
              <a:rPr lang="en-IN" dirty="0"/>
              <a:t>Imatinib </a:t>
            </a:r>
            <a:r>
              <a:rPr lang="en-IN" dirty="0" smtClean="0"/>
              <a:t>mesylate inhibits many tyrosine kinases</a:t>
            </a:r>
            <a:endParaRPr lang="en-IN" dirty="0"/>
          </a:p>
        </p:txBody>
      </p:sp>
    </p:spTree>
    <p:extLst>
      <p:ext uri="{BB962C8B-B14F-4D97-AF65-F5344CB8AC3E}">
        <p14:creationId xmlns:p14="http://schemas.microsoft.com/office/powerpoint/2010/main" xmlns="" val="36790319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686800" cy="990600"/>
          </a:xfrm>
        </p:spPr>
        <p:txBody>
          <a:bodyPr>
            <a:noAutofit/>
          </a:bodyPr>
          <a:lstStyle/>
          <a:p>
            <a:r>
              <a:rPr lang="en-US" sz="3200" dirty="0" smtClean="0"/>
              <a:t>Endocrine effects of Imatinib: Review of literature </a:t>
            </a:r>
            <a:endParaRPr lang="en-IN" sz="3200" dirty="0"/>
          </a:p>
        </p:txBody>
      </p:sp>
      <p:sp>
        <p:nvSpPr>
          <p:cNvPr id="3" name="Content Placeholder 2"/>
          <p:cNvSpPr>
            <a:spLocks noGrp="1"/>
          </p:cNvSpPr>
          <p:nvPr>
            <p:ph idx="1"/>
          </p:nvPr>
        </p:nvSpPr>
        <p:spPr>
          <a:xfrm>
            <a:off x="152966" y="1295116"/>
            <a:ext cx="8762434" cy="4877084"/>
          </a:xfrm>
        </p:spPr>
        <p:txBody>
          <a:bodyPr>
            <a:normAutofit/>
          </a:bodyPr>
          <a:lstStyle/>
          <a:p>
            <a:pPr algn="just"/>
            <a:r>
              <a:rPr lang="en-US" sz="2200" dirty="0" smtClean="0"/>
              <a:t>Reports of effects on testicular functions have emerged </a:t>
            </a:r>
          </a:p>
          <a:p>
            <a:pPr algn="just"/>
            <a:endParaRPr lang="en-IN" sz="2200" dirty="0" smtClean="0"/>
          </a:p>
          <a:p>
            <a:pPr algn="just"/>
            <a:r>
              <a:rPr lang="en-IN" sz="2200" dirty="0" smtClean="0"/>
              <a:t>PDGF </a:t>
            </a:r>
            <a:r>
              <a:rPr lang="en-IN" sz="2200" dirty="0"/>
              <a:t>and c-kit signalling is </a:t>
            </a:r>
            <a:r>
              <a:rPr lang="en-IN" sz="2200" dirty="0" smtClean="0"/>
              <a:t>essential in </a:t>
            </a:r>
            <a:r>
              <a:rPr lang="en-IN" sz="2200" dirty="0"/>
              <a:t>testes </a:t>
            </a:r>
            <a:r>
              <a:rPr lang="en-IN" sz="2200" dirty="0" smtClean="0"/>
              <a:t>organogenesis, Leydig </a:t>
            </a:r>
            <a:r>
              <a:rPr lang="en-IN" sz="2200" dirty="0"/>
              <a:t>cell </a:t>
            </a:r>
            <a:r>
              <a:rPr lang="en-IN" sz="2200" dirty="0" smtClean="0"/>
              <a:t>differentiation and spermatogenesis</a:t>
            </a:r>
          </a:p>
          <a:p>
            <a:pPr marL="0" indent="0" algn="just">
              <a:buNone/>
            </a:pPr>
            <a:endParaRPr lang="en-IN" sz="2200" dirty="0" smtClean="0"/>
          </a:p>
          <a:p>
            <a:pPr algn="just"/>
            <a:endParaRPr lang="en-IN" sz="2200" dirty="0"/>
          </a:p>
          <a:p>
            <a:pPr algn="just"/>
            <a:endParaRPr lang="en-IN" sz="2200" dirty="0"/>
          </a:p>
        </p:txBody>
      </p:sp>
    </p:spTree>
    <p:extLst>
      <p:ext uri="{BB962C8B-B14F-4D97-AF65-F5344CB8AC3E}">
        <p14:creationId xmlns:p14="http://schemas.microsoft.com/office/powerpoint/2010/main" xmlns="" val="32714311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686800" cy="990600"/>
          </a:xfrm>
        </p:spPr>
        <p:txBody>
          <a:bodyPr>
            <a:noAutofit/>
          </a:bodyPr>
          <a:lstStyle/>
          <a:p>
            <a:r>
              <a:rPr lang="en-US" sz="3200" dirty="0" smtClean="0"/>
              <a:t>Endocrine effects of Imatinib: Review of literature </a:t>
            </a:r>
            <a:endParaRPr lang="en-IN" sz="3200" dirty="0"/>
          </a:p>
        </p:txBody>
      </p:sp>
      <p:pic>
        <p:nvPicPr>
          <p:cNvPr id="1026" name="Picture 2" descr="C:\Users\Dr. Veena Singh\Desktop\images.png"/>
          <p:cNvPicPr>
            <a:picLocks noChangeAspect="1" noChangeArrowheads="1"/>
          </p:cNvPicPr>
          <p:nvPr/>
        </p:nvPicPr>
        <p:blipFill>
          <a:blip r:embed="rId2"/>
          <a:srcRect/>
          <a:stretch>
            <a:fillRect/>
          </a:stretch>
        </p:blipFill>
        <p:spPr bwMode="auto">
          <a:xfrm>
            <a:off x="158836" y="990600"/>
            <a:ext cx="4496188" cy="3429000"/>
          </a:xfrm>
          <a:prstGeom prst="rect">
            <a:avLst/>
          </a:prstGeom>
          <a:noFill/>
        </p:spPr>
      </p:pic>
      <p:pic>
        <p:nvPicPr>
          <p:cNvPr id="6" name="Picture 3" descr="C:\Users\Dr. Veena Singh\Desktop\imatinib-400-mg-natco-500x500.jpg"/>
          <p:cNvPicPr>
            <a:picLocks noChangeAspect="1" noChangeArrowheads="1"/>
          </p:cNvPicPr>
          <p:nvPr/>
        </p:nvPicPr>
        <p:blipFill>
          <a:blip r:embed="rId3"/>
          <a:srcRect/>
          <a:stretch>
            <a:fillRect/>
          </a:stretch>
        </p:blipFill>
        <p:spPr bwMode="auto">
          <a:xfrm>
            <a:off x="5029200" y="3962400"/>
            <a:ext cx="3810000" cy="2613494"/>
          </a:xfrm>
          <a:prstGeom prst="rect">
            <a:avLst/>
          </a:prstGeom>
          <a:noFill/>
          <a:ln w="9525">
            <a:noFill/>
            <a:miter lim="800000"/>
            <a:headEnd/>
            <a:tailEnd/>
          </a:ln>
        </p:spPr>
      </p:pic>
    </p:spTree>
    <p:extLst>
      <p:ext uri="{BB962C8B-B14F-4D97-AF65-F5344CB8AC3E}">
        <p14:creationId xmlns:p14="http://schemas.microsoft.com/office/powerpoint/2010/main" xmlns="" val="4047256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90600"/>
          </a:xfrm>
        </p:spPr>
        <p:txBody>
          <a:bodyPr>
            <a:normAutofit/>
          </a:bodyPr>
          <a:lstStyle/>
          <a:p>
            <a:pPr algn="ctr"/>
            <a:r>
              <a:rPr lang="en-US" sz="3200" dirty="0" smtClean="0"/>
              <a:t>Imatinib &amp; testicular function</a:t>
            </a:r>
            <a:endParaRPr lang="en-IN" sz="3200" dirty="0"/>
          </a:p>
        </p:txBody>
      </p:sp>
      <p:sp>
        <p:nvSpPr>
          <p:cNvPr id="3" name="Content Placeholder 2"/>
          <p:cNvSpPr>
            <a:spLocks noGrp="1"/>
          </p:cNvSpPr>
          <p:nvPr>
            <p:ph idx="1"/>
          </p:nvPr>
        </p:nvSpPr>
        <p:spPr>
          <a:xfrm>
            <a:off x="152400" y="1143000"/>
            <a:ext cx="8763000" cy="4876800"/>
          </a:xfrm>
        </p:spPr>
        <p:txBody>
          <a:bodyPr>
            <a:noAutofit/>
          </a:bodyPr>
          <a:lstStyle/>
          <a:p>
            <a:pPr marL="0" indent="0" algn="just">
              <a:buNone/>
            </a:pPr>
            <a:r>
              <a:rPr lang="en-IN" sz="2200" b="1" dirty="0"/>
              <a:t>Animal </a:t>
            </a:r>
            <a:r>
              <a:rPr lang="en-IN" sz="2200" b="1" dirty="0" smtClean="0"/>
              <a:t>studies:</a:t>
            </a:r>
            <a:r>
              <a:rPr lang="en-IN" sz="2200" dirty="0" smtClean="0"/>
              <a:t> </a:t>
            </a:r>
          </a:p>
          <a:p>
            <a:pPr algn="just"/>
            <a:r>
              <a:rPr lang="en-IN" sz="2200" dirty="0" smtClean="0"/>
              <a:t>Impaired spermatogenesis in </a:t>
            </a:r>
            <a:r>
              <a:rPr lang="en-IN" sz="2200" dirty="0"/>
              <a:t>adult rats, dogs and monkeys </a:t>
            </a:r>
            <a:endParaRPr lang="en-IN" sz="2200" dirty="0" smtClean="0"/>
          </a:p>
          <a:p>
            <a:pPr algn="just"/>
            <a:r>
              <a:rPr lang="en-IN" sz="2200" dirty="0" smtClean="0"/>
              <a:t>Treatment </a:t>
            </a:r>
            <a:r>
              <a:rPr lang="en-IN" sz="2200" dirty="0"/>
              <a:t>before puberty </a:t>
            </a:r>
            <a:r>
              <a:rPr lang="en-IN" sz="2200" dirty="0" smtClean="0"/>
              <a:t>has </a:t>
            </a:r>
            <a:r>
              <a:rPr lang="en-IN" sz="2200" dirty="0"/>
              <a:t>more deleterious effects </a:t>
            </a:r>
            <a:r>
              <a:rPr lang="en-IN" sz="2200" dirty="0" smtClean="0"/>
              <a:t>(</a:t>
            </a:r>
            <a:r>
              <a:rPr lang="en-IN" sz="2200" dirty="0" err="1" smtClean="0"/>
              <a:t>Yaghmei</a:t>
            </a:r>
            <a:r>
              <a:rPr lang="en-IN" sz="2200" dirty="0" smtClean="0"/>
              <a:t> et al, </a:t>
            </a:r>
            <a:r>
              <a:rPr lang="en-IN" sz="2200" dirty="0" err="1" smtClean="0"/>
              <a:t>Nurmio</a:t>
            </a:r>
            <a:r>
              <a:rPr lang="en-IN" sz="2200" dirty="0" smtClean="0"/>
              <a:t> et al and Prasad et al)</a:t>
            </a:r>
          </a:p>
          <a:p>
            <a:pPr marL="0" indent="0" algn="just">
              <a:buNone/>
            </a:pPr>
            <a:endParaRPr lang="en-US" sz="2200" b="1" dirty="0" smtClean="0"/>
          </a:p>
          <a:p>
            <a:pPr marL="0" indent="0" algn="just">
              <a:buNone/>
            </a:pPr>
            <a:r>
              <a:rPr lang="en-US" sz="2200" b="1" dirty="0" smtClean="0"/>
              <a:t>Clinical case studies: </a:t>
            </a:r>
          </a:p>
          <a:p>
            <a:pPr algn="just"/>
            <a:r>
              <a:rPr lang="en-IN" sz="2200" dirty="0" smtClean="0"/>
              <a:t>42- year-old patient with gastrointestinal </a:t>
            </a:r>
            <a:r>
              <a:rPr lang="en-IN" sz="2200" dirty="0"/>
              <a:t>stromal tumour (GIST) </a:t>
            </a:r>
            <a:r>
              <a:rPr lang="en-IN" sz="2200" dirty="0" smtClean="0"/>
              <a:t>developed </a:t>
            </a:r>
            <a:r>
              <a:rPr lang="en-IN" sz="2200" dirty="0" err="1" smtClean="0"/>
              <a:t>gynaecomastia</a:t>
            </a:r>
            <a:r>
              <a:rPr lang="en-IN" sz="2200" dirty="0" smtClean="0"/>
              <a:t>, </a:t>
            </a:r>
            <a:r>
              <a:rPr lang="en-IN" sz="2200" b="1" dirty="0" smtClean="0"/>
              <a:t>↓ </a:t>
            </a:r>
            <a:r>
              <a:rPr lang="en-IN" sz="2200" dirty="0" smtClean="0"/>
              <a:t>testosterone and ↑ </a:t>
            </a:r>
            <a:r>
              <a:rPr lang="en-IN" sz="2200" dirty="0"/>
              <a:t>LH </a:t>
            </a:r>
            <a:r>
              <a:rPr lang="en-IN" sz="2200" dirty="0" smtClean="0"/>
              <a:t>&amp; FSH </a:t>
            </a:r>
            <a:r>
              <a:rPr lang="en-IN" sz="2200" dirty="0"/>
              <a:t>levels after </a:t>
            </a:r>
            <a:r>
              <a:rPr lang="en-IN" sz="2200" dirty="0" smtClean="0"/>
              <a:t>treatment with </a:t>
            </a:r>
            <a:r>
              <a:rPr lang="en-IN" sz="2200" dirty="0"/>
              <a:t>imatinib mesylate for 9 months. </a:t>
            </a:r>
            <a:r>
              <a:rPr lang="en-IN" sz="2200" dirty="0" smtClean="0"/>
              <a:t>Gynaecomastia </a:t>
            </a:r>
            <a:r>
              <a:rPr lang="it-IT" sz="2200" dirty="0" smtClean="0"/>
              <a:t>improved </a:t>
            </a:r>
            <a:r>
              <a:rPr lang="it-IT" sz="2200" dirty="0"/>
              <a:t>after testosterone </a:t>
            </a:r>
            <a:r>
              <a:rPr lang="it-IT" sz="2200" dirty="0" smtClean="0"/>
              <a:t>support. (Kim et al)</a:t>
            </a:r>
          </a:p>
          <a:p>
            <a:pPr algn="just"/>
            <a:r>
              <a:rPr lang="en-IN" sz="2200" dirty="0" smtClean="0"/>
              <a:t>14.6-year-old boy given imatinib since 11 years of age for CML, developed a progressive ↓ of </a:t>
            </a:r>
            <a:r>
              <a:rPr lang="en-IN" sz="2200" dirty="0" err="1" smtClean="0"/>
              <a:t>inhibin</a:t>
            </a:r>
            <a:r>
              <a:rPr lang="en-IN" sz="2200" dirty="0" smtClean="0"/>
              <a:t>-B/FSH ratio, failure of spermatogenesis and bilateral gynaecomastia within a few months after normal puberty (</a:t>
            </a:r>
            <a:r>
              <a:rPr lang="en-IN" sz="2200" dirty="0" err="1" smtClean="0"/>
              <a:t>Mariani</a:t>
            </a:r>
            <a:r>
              <a:rPr lang="en-IN" sz="2200" dirty="0" smtClean="0"/>
              <a:t> et al)</a:t>
            </a:r>
          </a:p>
          <a:p>
            <a:pPr algn="just"/>
            <a:endParaRPr lang="it-IT" sz="2200" dirty="0" smtClean="0"/>
          </a:p>
          <a:p>
            <a:pPr algn="just"/>
            <a:endParaRPr lang="it-IT" sz="2200" dirty="0"/>
          </a:p>
          <a:p>
            <a:pPr algn="just"/>
            <a:endParaRPr lang="it-IT" sz="2200" dirty="0" smtClean="0"/>
          </a:p>
          <a:p>
            <a:pPr algn="just"/>
            <a:endParaRPr lang="en-IN" sz="2200" dirty="0" smtClean="0"/>
          </a:p>
        </p:txBody>
      </p:sp>
    </p:spTree>
    <p:extLst>
      <p:ext uri="{BB962C8B-B14F-4D97-AF65-F5344CB8AC3E}">
        <p14:creationId xmlns:p14="http://schemas.microsoft.com/office/powerpoint/2010/main" xmlns="" val="7242200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609600"/>
            <a:ext cx="8534400" cy="6096000"/>
          </a:xfrm>
        </p:spPr>
        <p:txBody>
          <a:bodyPr>
            <a:normAutofit/>
          </a:bodyPr>
          <a:lstStyle/>
          <a:p>
            <a:pPr algn="just"/>
            <a:r>
              <a:rPr lang="en-IN" sz="2200" dirty="0" smtClean="0"/>
              <a:t>18 </a:t>
            </a:r>
            <a:r>
              <a:rPr lang="en-IN" sz="2200" dirty="0"/>
              <a:t>year old man with CML developed ↓ </a:t>
            </a:r>
            <a:r>
              <a:rPr lang="en-IN" sz="2200" dirty="0" err="1"/>
              <a:t>inhibin</a:t>
            </a:r>
            <a:r>
              <a:rPr lang="en-IN" sz="2200" dirty="0"/>
              <a:t>/FSH ratio and severe oligozoospermia during long-term treatment with imatinib started before the onset of puberty (</a:t>
            </a:r>
            <a:r>
              <a:rPr lang="it-IT" sz="2200" dirty="0"/>
              <a:t>Mariani et al</a:t>
            </a:r>
            <a:r>
              <a:rPr lang="it-IT" sz="2200" dirty="0" smtClean="0"/>
              <a:t>)</a:t>
            </a:r>
            <a:endParaRPr lang="en-IN" sz="2200" dirty="0"/>
          </a:p>
          <a:p>
            <a:pPr algn="just"/>
            <a:endParaRPr lang="en-IN" sz="2200" b="1" dirty="0" smtClean="0"/>
          </a:p>
          <a:p>
            <a:pPr algn="just"/>
            <a:r>
              <a:rPr lang="en-IN" sz="2200" dirty="0" smtClean="0"/>
              <a:t>In a study by, </a:t>
            </a:r>
            <a:r>
              <a:rPr lang="en-IN" sz="2200" dirty="0" err="1" smtClean="0"/>
              <a:t>Gambacorti</a:t>
            </a:r>
            <a:r>
              <a:rPr lang="en-IN" sz="2200" dirty="0" smtClean="0"/>
              <a:t>- </a:t>
            </a:r>
            <a:r>
              <a:rPr lang="en-IN" sz="2200" dirty="0" err="1" smtClean="0"/>
              <a:t>Passerini</a:t>
            </a:r>
            <a:r>
              <a:rPr lang="en-IN" sz="2200" dirty="0" smtClean="0"/>
              <a:t> </a:t>
            </a:r>
            <a:r>
              <a:rPr lang="en-IN" sz="2200" dirty="0"/>
              <a:t>et al</a:t>
            </a:r>
            <a:r>
              <a:rPr lang="en-IN" sz="2200" dirty="0" smtClean="0"/>
              <a:t>. it has been </a:t>
            </a:r>
            <a:r>
              <a:rPr lang="en-IN" sz="2200" dirty="0"/>
              <a:t>observed that </a:t>
            </a:r>
            <a:r>
              <a:rPr lang="en-IN" sz="2200" dirty="0" smtClean="0"/>
              <a:t>majority of 38 </a:t>
            </a:r>
            <a:r>
              <a:rPr lang="en-IN" sz="2200" dirty="0"/>
              <a:t>men </a:t>
            </a:r>
            <a:r>
              <a:rPr lang="en-IN" sz="2200" dirty="0" smtClean="0"/>
              <a:t>with CML had low testosterone levels and 18% developed gynaecomastia</a:t>
            </a:r>
            <a:r>
              <a:rPr lang="en-IN" sz="2200" dirty="0"/>
              <a:t>. </a:t>
            </a:r>
            <a:endParaRPr lang="en-IN" sz="2200" dirty="0" smtClean="0"/>
          </a:p>
          <a:p>
            <a:pPr algn="just"/>
            <a:endParaRPr lang="en-IN" sz="2200" dirty="0" smtClean="0"/>
          </a:p>
          <a:p>
            <a:pPr algn="just"/>
            <a:r>
              <a:rPr lang="en-US" sz="2200" dirty="0" smtClean="0"/>
              <a:t>Patients developing </a:t>
            </a:r>
            <a:r>
              <a:rPr lang="en-IN" sz="2200" dirty="0" smtClean="0"/>
              <a:t>gynaecomastia had greater ↓ in testosterone from baseline (median follow up of 23.6 months)</a:t>
            </a:r>
          </a:p>
        </p:txBody>
      </p:sp>
    </p:spTree>
    <p:extLst>
      <p:ext uri="{BB962C8B-B14F-4D97-AF65-F5344CB8AC3E}">
        <p14:creationId xmlns:p14="http://schemas.microsoft.com/office/powerpoint/2010/main" xmlns="" val="42188497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Aims and objectives</a:t>
            </a:r>
            <a:endParaRPr lang="en-IN" dirty="0"/>
          </a:p>
        </p:txBody>
      </p:sp>
      <p:sp>
        <p:nvSpPr>
          <p:cNvPr id="3" name="Content Placeholder 2"/>
          <p:cNvSpPr>
            <a:spLocks noGrp="1"/>
          </p:cNvSpPr>
          <p:nvPr>
            <p:ph idx="1"/>
          </p:nvPr>
        </p:nvSpPr>
        <p:spPr/>
        <p:txBody>
          <a:bodyPr/>
          <a:lstStyle/>
          <a:p>
            <a:endParaRPr lang="en-IN" dirty="0" smtClean="0"/>
          </a:p>
          <a:p>
            <a:r>
              <a:rPr lang="en-IN" dirty="0" smtClean="0"/>
              <a:t>To </a:t>
            </a:r>
            <a:r>
              <a:rPr lang="en-IN" dirty="0"/>
              <a:t>study </a:t>
            </a:r>
            <a:r>
              <a:rPr lang="en-IN" dirty="0" smtClean="0"/>
              <a:t>the effects of </a:t>
            </a:r>
            <a:r>
              <a:rPr lang="en-IN" dirty="0" err="1"/>
              <a:t>I</a:t>
            </a:r>
            <a:r>
              <a:rPr lang="en-IN" dirty="0" err="1" smtClean="0"/>
              <a:t>matinib</a:t>
            </a:r>
            <a:r>
              <a:rPr lang="en-IN" dirty="0" smtClean="0"/>
              <a:t> on reproductive hormones in patients of CML. </a:t>
            </a:r>
          </a:p>
        </p:txBody>
      </p:sp>
    </p:spTree>
    <p:extLst>
      <p:ext uri="{BB962C8B-B14F-4D97-AF65-F5344CB8AC3E}">
        <p14:creationId xmlns:p14="http://schemas.microsoft.com/office/powerpoint/2010/main" xmlns="" val="18556500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Material and methods</a:t>
            </a:r>
          </a:p>
        </p:txBody>
      </p:sp>
      <p:sp>
        <p:nvSpPr>
          <p:cNvPr id="3" name="Content Placeholder 2"/>
          <p:cNvSpPr>
            <a:spLocks noGrp="1"/>
          </p:cNvSpPr>
          <p:nvPr>
            <p:ph idx="1"/>
          </p:nvPr>
        </p:nvSpPr>
        <p:spPr/>
        <p:txBody>
          <a:bodyPr>
            <a:normAutofit lnSpcReduction="10000"/>
          </a:bodyPr>
          <a:lstStyle/>
          <a:p>
            <a:pPr algn="just"/>
            <a:endParaRPr lang="en-US" dirty="0" smtClean="0"/>
          </a:p>
          <a:p>
            <a:pPr algn="just"/>
            <a:r>
              <a:rPr lang="en-US" dirty="0"/>
              <a:t>Newly diagnosed patients in chronic </a:t>
            </a:r>
            <a:r>
              <a:rPr lang="en-US" dirty="0" smtClean="0"/>
              <a:t>phase were recruited </a:t>
            </a:r>
            <a:r>
              <a:rPr lang="en-IN" dirty="0" smtClean="0"/>
              <a:t>from </a:t>
            </a:r>
            <a:r>
              <a:rPr lang="en-IN" dirty="0"/>
              <a:t>the Haematology clinic in Post Graduate Institute of Medical Sciences, Rohtak, Haryana </a:t>
            </a:r>
            <a:r>
              <a:rPr lang="en-IN" dirty="0" smtClean="0"/>
              <a:t>with </a:t>
            </a:r>
            <a:r>
              <a:rPr lang="en-US" dirty="0" smtClean="0"/>
              <a:t>i</a:t>
            </a:r>
            <a:r>
              <a:rPr lang="en-IN" dirty="0" smtClean="0"/>
              <a:t>nformed consent</a:t>
            </a:r>
            <a:endParaRPr lang="en-US" dirty="0"/>
          </a:p>
          <a:p>
            <a:pPr algn="just"/>
            <a:endParaRPr lang="en-US" dirty="0" smtClean="0"/>
          </a:p>
          <a:p>
            <a:pPr algn="just"/>
            <a:r>
              <a:rPr lang="en-US" dirty="0" smtClean="0"/>
              <a:t>2 groups:</a:t>
            </a:r>
          </a:p>
          <a:p>
            <a:pPr marL="731520" lvl="1" indent="-457200" algn="just">
              <a:buAutoNum type="arabicPeriod"/>
            </a:pPr>
            <a:r>
              <a:rPr lang="en-US" dirty="0" smtClean="0"/>
              <a:t>Group </a:t>
            </a:r>
            <a:r>
              <a:rPr lang="en-US" dirty="0"/>
              <a:t>I : </a:t>
            </a:r>
            <a:r>
              <a:rPr lang="en-IN" dirty="0"/>
              <a:t>34 </a:t>
            </a:r>
            <a:r>
              <a:rPr lang="en-IN" dirty="0" smtClean="0"/>
              <a:t>male CML patients </a:t>
            </a:r>
          </a:p>
          <a:p>
            <a:pPr marL="731520" lvl="1" indent="-457200" algn="just">
              <a:buAutoNum type="arabicPeriod"/>
            </a:pPr>
            <a:r>
              <a:rPr lang="en-IN" dirty="0" smtClean="0"/>
              <a:t> Group II: 34 age and sex matched  healthy controls</a:t>
            </a:r>
            <a:endParaRPr lang="en-IN" dirty="0"/>
          </a:p>
          <a:p>
            <a:pPr marL="274320" lvl="1" indent="0" algn="just">
              <a:buNone/>
            </a:pPr>
            <a:endParaRPr/>
          </a:p>
          <a:p>
            <a:pPr marL="0" indent="0" algn="just">
              <a:buNone/>
            </a:pPr>
            <a:endParaRPr lang="en-IN" dirty="0" smtClean="0"/>
          </a:p>
          <a:p>
            <a:pPr algn="just"/>
            <a:r>
              <a:rPr lang="en-IN" dirty="0" smtClean="0"/>
              <a:t>Ethical clearance was taken from institutional board of studies</a:t>
            </a:r>
          </a:p>
          <a:p>
            <a:pPr algn="just"/>
            <a:endParaRPr lang="en-IN" dirty="0" smtClean="0"/>
          </a:p>
        </p:txBody>
      </p:sp>
    </p:spTree>
    <p:extLst>
      <p:ext uri="{BB962C8B-B14F-4D97-AF65-F5344CB8AC3E}">
        <p14:creationId xmlns:p14="http://schemas.microsoft.com/office/powerpoint/2010/main" xmlns="" val="15217799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685800"/>
            <a:ext cx="8229600" cy="5943600"/>
          </a:xfrm>
        </p:spPr>
        <p:txBody>
          <a:bodyPr>
            <a:normAutofit fontScale="92500" lnSpcReduction="10000"/>
          </a:bodyPr>
          <a:lstStyle/>
          <a:p>
            <a:pPr algn="just"/>
            <a:r>
              <a:rPr lang="en-US" dirty="0" smtClean="0"/>
              <a:t>Diagnosis was made by clinical history, examination, complete hemogram and bone marrow aspiration</a:t>
            </a:r>
            <a:endParaRPr lang="en-IN" dirty="0" smtClean="0"/>
          </a:p>
          <a:p>
            <a:pPr algn="just"/>
            <a:endParaRPr lang="en-IN" dirty="0" smtClean="0"/>
          </a:p>
          <a:p>
            <a:pPr algn="just"/>
            <a:r>
              <a:rPr lang="en-IN" dirty="0" smtClean="0"/>
              <a:t>Diagnosis </a:t>
            </a:r>
            <a:r>
              <a:rPr lang="en-IN" dirty="0"/>
              <a:t>was confirmed by real-time PCR for BCR-ABL fusion </a:t>
            </a:r>
            <a:r>
              <a:rPr lang="en-IN" dirty="0" smtClean="0"/>
              <a:t>transcript</a:t>
            </a:r>
            <a:endParaRPr lang="en-IN" dirty="0"/>
          </a:p>
          <a:p>
            <a:pPr algn="just"/>
            <a:endParaRPr lang="en-IN" dirty="0"/>
          </a:p>
          <a:p>
            <a:pPr algn="just"/>
            <a:r>
              <a:rPr lang="en-IN" dirty="0"/>
              <a:t>Imatinib was given initially in a dosage of 400 mg/day and increased to 600 mg/day or to 800 mg/day (400 mg every 12 h), if required and </a:t>
            </a:r>
            <a:r>
              <a:rPr lang="en-IN" dirty="0" smtClean="0"/>
              <a:t>tolerated</a:t>
            </a:r>
            <a:endParaRPr lang="en-US" dirty="0" smtClean="0"/>
          </a:p>
          <a:p>
            <a:pPr marL="274320" lvl="1" indent="0" algn="just">
              <a:buNone/>
            </a:pPr>
            <a:endParaRPr lang="en-US" sz="2400" dirty="0" smtClean="0"/>
          </a:p>
          <a:p>
            <a:r>
              <a:rPr lang="en-IN" dirty="0"/>
              <a:t>Haematological remission criteria were used for evaluation of response and were defined:</a:t>
            </a:r>
          </a:p>
          <a:p>
            <a:pPr lvl="1"/>
            <a:r>
              <a:rPr lang="en-IN" dirty="0"/>
              <a:t>Total leukocyte count&lt;10X10</a:t>
            </a:r>
            <a:r>
              <a:rPr lang="en-IN" baseline="30000" dirty="0"/>
              <a:t>9</a:t>
            </a:r>
            <a:r>
              <a:rPr lang="en-IN" dirty="0"/>
              <a:t>/L</a:t>
            </a:r>
          </a:p>
          <a:p>
            <a:pPr lvl="1"/>
            <a:r>
              <a:rPr lang="en-IN" dirty="0"/>
              <a:t>Platelet count&lt;450X10</a:t>
            </a:r>
            <a:r>
              <a:rPr lang="en-IN" baseline="30000" dirty="0"/>
              <a:t>9</a:t>
            </a:r>
            <a:r>
              <a:rPr lang="en-IN" dirty="0"/>
              <a:t>/L</a:t>
            </a:r>
          </a:p>
          <a:p>
            <a:pPr lvl="1"/>
            <a:r>
              <a:rPr lang="en-IN" dirty="0"/>
              <a:t>No immature myeloid cells in the blood</a:t>
            </a:r>
          </a:p>
          <a:p>
            <a:pPr lvl="1"/>
            <a:r>
              <a:rPr lang="en-IN" dirty="0"/>
              <a:t>Disappearance of all signs and symptoms related to leukaemia (including palpable splenomegaly) lasting for at least 4 weeks</a:t>
            </a:r>
          </a:p>
          <a:p>
            <a:pPr marL="274320" lvl="1" indent="0" algn="just">
              <a:buNone/>
            </a:pPr>
            <a:endParaRPr lang="en-US" dirty="0"/>
          </a:p>
          <a:p>
            <a:pPr algn="just"/>
            <a:endParaRPr lang="en-IN" dirty="0"/>
          </a:p>
        </p:txBody>
      </p:sp>
    </p:spTree>
    <p:extLst>
      <p:ext uri="{BB962C8B-B14F-4D97-AF65-F5344CB8AC3E}">
        <p14:creationId xmlns:p14="http://schemas.microsoft.com/office/powerpoint/2010/main" xmlns="" val="38142487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477000"/>
          </a:xfrm>
        </p:spPr>
        <p:txBody>
          <a:bodyPr>
            <a:normAutofit fontScale="92500" lnSpcReduction="20000"/>
          </a:bodyPr>
          <a:lstStyle/>
          <a:p>
            <a:endParaRPr lang="en-US" dirty="0" smtClean="0"/>
          </a:p>
          <a:p>
            <a:r>
              <a:rPr lang="en-US" sz="2600" dirty="0" smtClean="0"/>
              <a:t>Exclusion criteria</a:t>
            </a:r>
            <a:endParaRPr lang="en-IN" sz="2600" dirty="0" smtClean="0"/>
          </a:p>
          <a:p>
            <a:pPr lvl="1"/>
            <a:r>
              <a:rPr lang="en-IN" sz="2600" dirty="0" smtClean="0"/>
              <a:t>other acute or chronic co-morbidities</a:t>
            </a:r>
          </a:p>
          <a:p>
            <a:pPr lvl="1"/>
            <a:r>
              <a:rPr lang="en-IN" sz="2600" dirty="0" err="1" smtClean="0"/>
              <a:t>gynaecomastia</a:t>
            </a:r>
            <a:r>
              <a:rPr lang="en-IN" sz="2600" dirty="0" smtClean="0"/>
              <a:t> and sexual dysfunction due to any cause</a:t>
            </a:r>
          </a:p>
          <a:p>
            <a:pPr lvl="1"/>
            <a:r>
              <a:rPr lang="en-IN" sz="2600" dirty="0" smtClean="0"/>
              <a:t>liver and kidney diseases, </a:t>
            </a:r>
          </a:p>
          <a:p>
            <a:pPr lvl="1"/>
            <a:r>
              <a:rPr lang="en-IN" sz="2600" dirty="0" smtClean="0"/>
              <a:t>endocrine disorders </a:t>
            </a:r>
          </a:p>
          <a:p>
            <a:pPr lvl="1"/>
            <a:r>
              <a:rPr lang="en-IN" sz="2600" dirty="0" smtClean="0"/>
              <a:t>other malignancies</a:t>
            </a:r>
          </a:p>
          <a:p>
            <a:pPr lvl="1"/>
            <a:r>
              <a:rPr lang="en-IN" sz="2600" dirty="0" smtClean="0"/>
              <a:t>CML- blast crisis / accelerated phase</a:t>
            </a:r>
          </a:p>
          <a:p>
            <a:pPr lvl="1"/>
            <a:r>
              <a:rPr lang="en-IN" sz="2600" dirty="0" smtClean="0"/>
              <a:t>chronic infections like tuberculosis etc.</a:t>
            </a:r>
          </a:p>
          <a:p>
            <a:pPr lvl="1"/>
            <a:r>
              <a:rPr lang="en-IN" sz="2600" dirty="0" smtClean="0"/>
              <a:t>History of medications besides imatinib and haematinics (folic acid, vitamin B12, vitamin B6, iron, etc.)</a:t>
            </a:r>
          </a:p>
          <a:p>
            <a:endParaRPr lang="en-US" dirty="0" smtClean="0"/>
          </a:p>
          <a:p>
            <a:endParaRPr lang="en-IN" dirty="0" smtClean="0"/>
          </a:p>
          <a:p>
            <a:r>
              <a:rPr lang="en-IN" dirty="0" smtClean="0"/>
              <a:t>Accelerated </a:t>
            </a:r>
            <a:r>
              <a:rPr lang="en-IN" dirty="0"/>
              <a:t>phase was defined as blood or marrow blasts between 10 and 20%, or blood or marrow basophils &gt;20%, or platelet count &lt;100 x 109/L and blast crisis as blood or marrow blasts &gt;20%</a:t>
            </a:r>
          </a:p>
        </p:txBody>
      </p:sp>
    </p:spTree>
    <p:extLst>
      <p:ext uri="{BB962C8B-B14F-4D97-AF65-F5344CB8AC3E}">
        <p14:creationId xmlns:p14="http://schemas.microsoft.com/office/powerpoint/2010/main" xmlns="" val="9273057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Estimation of hormones</a:t>
            </a:r>
            <a:endParaRPr lang="en-IN" dirty="0"/>
          </a:p>
        </p:txBody>
      </p:sp>
      <p:sp>
        <p:nvSpPr>
          <p:cNvPr id="3" name="Content Placeholder 2"/>
          <p:cNvSpPr>
            <a:spLocks noGrp="1"/>
          </p:cNvSpPr>
          <p:nvPr>
            <p:ph idx="1"/>
          </p:nvPr>
        </p:nvSpPr>
        <p:spPr/>
        <p:txBody>
          <a:bodyPr>
            <a:normAutofit/>
          </a:bodyPr>
          <a:lstStyle/>
          <a:p>
            <a:r>
              <a:rPr lang="en-IN" dirty="0"/>
              <a:t>Venous blood sample was collected after overnight </a:t>
            </a:r>
            <a:r>
              <a:rPr lang="en-IN" dirty="0" smtClean="0"/>
              <a:t>fast in </a:t>
            </a:r>
            <a:r>
              <a:rPr lang="en-IN" dirty="0"/>
              <a:t>a red capped vacutainer under all aseptic </a:t>
            </a:r>
            <a:r>
              <a:rPr lang="en-IN" dirty="0" smtClean="0"/>
              <a:t>precautions for </a:t>
            </a:r>
            <a:r>
              <a:rPr lang="en-IN" dirty="0"/>
              <a:t>estimation </a:t>
            </a:r>
            <a:r>
              <a:rPr lang="en-IN" dirty="0" smtClean="0"/>
              <a:t>of:</a:t>
            </a:r>
          </a:p>
          <a:p>
            <a:pPr lvl="1"/>
            <a:r>
              <a:rPr lang="en-IN" dirty="0" smtClean="0"/>
              <a:t>Testosterone</a:t>
            </a:r>
            <a:r>
              <a:rPr lang="en-IN" dirty="0"/>
              <a:t>, LH and </a:t>
            </a:r>
            <a:r>
              <a:rPr lang="en-IN" dirty="0" smtClean="0"/>
              <a:t>FSH </a:t>
            </a:r>
          </a:p>
          <a:p>
            <a:pPr marL="0" lvl="1" indent="0">
              <a:buNone/>
            </a:pPr>
            <a:endParaRPr/>
          </a:p>
          <a:p>
            <a:endParaRPr lang="en-IN" dirty="0" smtClean="0"/>
          </a:p>
          <a:p>
            <a:r>
              <a:rPr lang="en-IN" dirty="0" smtClean="0"/>
              <a:t>Estimation </a:t>
            </a:r>
            <a:r>
              <a:rPr lang="en-IN" dirty="0"/>
              <a:t>of these hormones was done by </a:t>
            </a:r>
            <a:r>
              <a:rPr lang="en-IN" dirty="0" smtClean="0"/>
              <a:t> chemiluminescence </a:t>
            </a:r>
            <a:r>
              <a:rPr lang="fr-FR" dirty="0" smtClean="0"/>
              <a:t>technique </a:t>
            </a:r>
            <a:r>
              <a:rPr lang="fr-FR" dirty="0"/>
              <a:t>on ADVIA Centaur CP </a:t>
            </a:r>
            <a:r>
              <a:rPr lang="fr-FR" dirty="0" smtClean="0"/>
              <a:t>system </a:t>
            </a:r>
            <a:r>
              <a:rPr lang="en-IN" dirty="0" smtClean="0"/>
              <a:t>from Siemens</a:t>
            </a:r>
          </a:p>
          <a:p>
            <a:r>
              <a:rPr lang="en-IN" dirty="0" smtClean="0"/>
              <a:t>Appropriate </a:t>
            </a:r>
            <a:r>
              <a:rPr lang="en-IN" dirty="0"/>
              <a:t>external quality </a:t>
            </a:r>
            <a:r>
              <a:rPr lang="en-IN" dirty="0" smtClean="0"/>
              <a:t>controls were </a:t>
            </a:r>
            <a:r>
              <a:rPr lang="en-IN" dirty="0"/>
              <a:t>also </a:t>
            </a:r>
            <a:r>
              <a:rPr lang="en-IN" dirty="0" smtClean="0"/>
              <a:t>run</a:t>
            </a:r>
          </a:p>
          <a:p>
            <a:endParaRPr lang="en-IN" dirty="0" smtClean="0"/>
          </a:p>
        </p:txBody>
      </p:sp>
    </p:spTree>
    <p:extLst>
      <p:ext uri="{BB962C8B-B14F-4D97-AF65-F5344CB8AC3E}">
        <p14:creationId xmlns:p14="http://schemas.microsoft.com/office/powerpoint/2010/main" xmlns="" val="4009922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a:t>Laboratory reference intervals </a:t>
            </a:r>
            <a:r>
              <a:rPr lang="en-IN" dirty="0" smtClean="0"/>
              <a:t>used</a:t>
            </a:r>
            <a:endParaRPr lang="en-IN" dirty="0"/>
          </a:p>
        </p:txBody>
      </p:sp>
      <p:sp>
        <p:nvSpPr>
          <p:cNvPr id="3" name="Content Placeholder 2"/>
          <p:cNvSpPr>
            <a:spLocks noGrp="1"/>
          </p:cNvSpPr>
          <p:nvPr>
            <p:ph idx="1"/>
          </p:nvPr>
        </p:nvSpPr>
        <p:spPr/>
        <p:txBody>
          <a:bodyPr>
            <a:normAutofit/>
          </a:bodyPr>
          <a:lstStyle/>
          <a:p>
            <a:endParaRPr lang="en-IN" dirty="0" smtClean="0"/>
          </a:p>
          <a:p>
            <a:pPr lvl="1" algn="ctr"/>
            <a:r>
              <a:rPr lang="en-IN" dirty="0" smtClean="0"/>
              <a:t>FSH</a:t>
            </a:r>
            <a:r>
              <a:rPr lang="en-IN" dirty="0"/>
              <a:t> </a:t>
            </a:r>
            <a:r>
              <a:rPr lang="en-IN" dirty="0" smtClean="0"/>
              <a:t>(20–70 yrs): 		1.4–18.1 IU/l</a:t>
            </a:r>
          </a:p>
          <a:p>
            <a:pPr lvl="1" algn="ctr"/>
            <a:r>
              <a:rPr lang="en-IN" dirty="0" smtClean="0"/>
              <a:t>LH</a:t>
            </a:r>
            <a:r>
              <a:rPr lang="en-IN" dirty="0"/>
              <a:t> </a:t>
            </a:r>
            <a:r>
              <a:rPr lang="en-IN" dirty="0" smtClean="0"/>
              <a:t>(20–70 </a:t>
            </a:r>
            <a:r>
              <a:rPr lang="en-IN" dirty="0" err="1" smtClean="0"/>
              <a:t>yrs</a:t>
            </a:r>
            <a:r>
              <a:rPr lang="en-IN" dirty="0"/>
              <a:t>): </a:t>
            </a:r>
            <a:r>
              <a:rPr lang="en-IN" dirty="0" smtClean="0"/>
              <a:t>		1.5–9.3 IU/l</a:t>
            </a:r>
          </a:p>
          <a:p>
            <a:pPr lvl="1" algn="ctr"/>
            <a:r>
              <a:rPr lang="en-IN" dirty="0" smtClean="0"/>
              <a:t>Testosterone (20-70 </a:t>
            </a:r>
            <a:r>
              <a:rPr lang="en-IN" dirty="0" err="1" smtClean="0"/>
              <a:t>yrs</a:t>
            </a:r>
            <a:r>
              <a:rPr lang="en-IN" dirty="0" smtClean="0"/>
              <a:t>): 	</a:t>
            </a:r>
            <a:r>
              <a:rPr lang="en-IN" dirty="0"/>
              <a:t> </a:t>
            </a:r>
            <a:r>
              <a:rPr lang="en-IN" dirty="0" smtClean="0"/>
              <a:t>       8.4–28.7 </a:t>
            </a:r>
            <a:r>
              <a:rPr lang="en-IN" dirty="0" err="1"/>
              <a:t>nmol</a:t>
            </a:r>
            <a:r>
              <a:rPr lang="en-IN" dirty="0"/>
              <a:t>/l. </a:t>
            </a:r>
          </a:p>
          <a:p>
            <a:pPr lvl="1">
              <a:buNone/>
            </a:pPr>
            <a:endParaRPr lang="en-IN" dirty="0"/>
          </a:p>
        </p:txBody>
      </p:sp>
    </p:spTree>
    <p:extLst>
      <p:ext uri="{BB962C8B-B14F-4D97-AF65-F5344CB8AC3E}">
        <p14:creationId xmlns:p14="http://schemas.microsoft.com/office/powerpoint/2010/main" xmlns="" val="7338042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90600"/>
          </a:xfrm>
        </p:spPr>
        <p:txBody>
          <a:bodyPr/>
          <a:lstStyle/>
          <a:p>
            <a:r>
              <a:rPr lang="en-US" dirty="0" smtClean="0"/>
              <a:t>Follow up and outcome assessment</a:t>
            </a:r>
            <a:endParaRPr lang="en-IN" dirty="0"/>
          </a:p>
        </p:txBody>
      </p:sp>
      <p:sp>
        <p:nvSpPr>
          <p:cNvPr id="3" name="Content Placeholder 2"/>
          <p:cNvSpPr>
            <a:spLocks noGrp="1"/>
          </p:cNvSpPr>
          <p:nvPr>
            <p:ph idx="1"/>
          </p:nvPr>
        </p:nvSpPr>
        <p:spPr>
          <a:xfrm>
            <a:off x="457200" y="1295400"/>
            <a:ext cx="8229600" cy="4876800"/>
          </a:xfrm>
        </p:spPr>
        <p:txBody>
          <a:bodyPr/>
          <a:lstStyle/>
          <a:p>
            <a:r>
              <a:rPr lang="en-IN" dirty="0" smtClean="0"/>
              <a:t>At 6 </a:t>
            </a:r>
            <a:r>
              <a:rPr lang="en-IN" dirty="0"/>
              <a:t>months of treatment</a:t>
            </a:r>
          </a:p>
          <a:p>
            <a:r>
              <a:rPr lang="en-IN" dirty="0" smtClean="0"/>
              <a:t>Testosterone</a:t>
            </a:r>
            <a:r>
              <a:rPr lang="en-IN" dirty="0"/>
              <a:t>, LH and FSH estimation (primary outcome) and clinical examination for gynaecomastia (secondary outcome</a:t>
            </a:r>
            <a:r>
              <a:rPr lang="en-IN" dirty="0" smtClean="0"/>
              <a:t>)</a:t>
            </a:r>
          </a:p>
          <a:p>
            <a:endParaRPr lang="en-US" dirty="0" smtClean="0"/>
          </a:p>
          <a:p>
            <a:endParaRPr lang="en-IN" dirty="0"/>
          </a:p>
        </p:txBody>
      </p:sp>
      <p:pic>
        <p:nvPicPr>
          <p:cNvPr id="4" name="Picture 2" descr="C:\Users\Dr. Veena Singh\Desktop\ijps_2011_44_1_81_81451_u9.jpg"/>
          <p:cNvPicPr>
            <a:picLocks noChangeAspect="1" noChangeArrowheads="1"/>
          </p:cNvPicPr>
          <p:nvPr/>
        </p:nvPicPr>
        <p:blipFill>
          <a:blip r:embed="rId2"/>
          <a:srcRect/>
          <a:stretch>
            <a:fillRect/>
          </a:stretch>
        </p:blipFill>
        <p:spPr bwMode="auto">
          <a:xfrm>
            <a:off x="1447800" y="2949094"/>
            <a:ext cx="6248400" cy="3756506"/>
          </a:xfrm>
          <a:prstGeom prst="rect">
            <a:avLst/>
          </a:prstGeom>
          <a:noFill/>
        </p:spPr>
      </p:pic>
    </p:spTree>
    <p:extLst>
      <p:ext uri="{BB962C8B-B14F-4D97-AF65-F5344CB8AC3E}">
        <p14:creationId xmlns:p14="http://schemas.microsoft.com/office/powerpoint/2010/main" xmlns="" val="34107972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990600"/>
          </a:xfrm>
        </p:spPr>
        <p:txBody>
          <a:bodyPr/>
          <a:lstStyle/>
          <a:p>
            <a:r>
              <a:rPr lang="en-US" dirty="0" smtClean="0"/>
              <a:t>Observations </a:t>
            </a:r>
            <a:endParaRPr lang="en-IN" dirty="0"/>
          </a:p>
        </p:txBody>
      </p:sp>
      <p:sp>
        <p:nvSpPr>
          <p:cNvPr id="3" name="Content Placeholder 2"/>
          <p:cNvSpPr>
            <a:spLocks noGrp="1"/>
          </p:cNvSpPr>
          <p:nvPr>
            <p:ph idx="1"/>
          </p:nvPr>
        </p:nvSpPr>
        <p:spPr>
          <a:xfrm>
            <a:off x="152400" y="1066800"/>
            <a:ext cx="8229600" cy="1447800"/>
          </a:xfrm>
        </p:spPr>
        <p:txBody>
          <a:bodyPr>
            <a:normAutofit/>
          </a:bodyPr>
          <a:lstStyle/>
          <a:p>
            <a:pPr marL="0" indent="0">
              <a:buNone/>
            </a:pPr>
            <a:r>
              <a:rPr lang="en-IN" b="1" dirty="0" smtClean="0"/>
              <a:t>Patient characteristics</a:t>
            </a:r>
          </a:p>
          <a:p>
            <a:r>
              <a:rPr lang="en-US" dirty="0" smtClean="0"/>
              <a:t>Group I – 34 males</a:t>
            </a:r>
            <a:endParaRPr lang="en-IN" dirty="0" smtClean="0"/>
          </a:p>
          <a:p>
            <a:endParaRPr lang="en-IN" dirty="0" smtClean="0"/>
          </a:p>
          <a:p>
            <a:pPr marL="0" indent="0">
              <a:buNone/>
            </a:pPr>
            <a:endParaRPr lang="en-IN" dirty="0" smtClean="0"/>
          </a:p>
        </p:txBody>
      </p:sp>
      <p:graphicFrame>
        <p:nvGraphicFramePr>
          <p:cNvPr id="4" name="Table 3"/>
          <p:cNvGraphicFramePr>
            <a:graphicFrameLocks noGrp="1"/>
          </p:cNvGraphicFramePr>
          <p:nvPr>
            <p:extLst>
              <p:ext uri="{D42A27DB-BD31-4B8C-83A1-F6EECF244321}">
                <p14:modId xmlns:p14="http://schemas.microsoft.com/office/powerpoint/2010/main" xmlns="" val="2113945188"/>
              </p:ext>
            </p:extLst>
          </p:nvPr>
        </p:nvGraphicFramePr>
        <p:xfrm>
          <a:off x="152400" y="2514597"/>
          <a:ext cx="8763000" cy="3581400"/>
        </p:xfrm>
        <a:graphic>
          <a:graphicData uri="http://schemas.openxmlformats.org/drawingml/2006/table">
            <a:tbl>
              <a:tblPr firstRow="1" bandRow="1">
                <a:tableStyleId>{69012ECD-51FC-41F1-AA8D-1B2483CD663E}</a:tableStyleId>
              </a:tblPr>
              <a:tblGrid>
                <a:gridCol w="5952226"/>
                <a:gridCol w="2810774"/>
              </a:tblGrid>
              <a:tr h="463550">
                <a:tc>
                  <a:txBody>
                    <a:bodyPr/>
                    <a:lstStyle/>
                    <a:p>
                      <a:r>
                        <a:rPr lang="en-IN" b="0" dirty="0" smtClean="0">
                          <a:solidFill>
                            <a:schemeClr val="tx1"/>
                          </a:solidFill>
                        </a:rPr>
                        <a:t>Median age at diagnosis</a:t>
                      </a:r>
                      <a:endParaRPr lang="en-IN" b="0" dirty="0">
                        <a:solidFill>
                          <a:schemeClr val="tx1"/>
                        </a:solidFill>
                      </a:endParaRPr>
                    </a:p>
                  </a:txBody>
                  <a:tcPr>
                    <a:solidFill>
                      <a:schemeClr val="bg1"/>
                    </a:solidFill>
                  </a:tcPr>
                </a:tc>
                <a:tc>
                  <a:txBody>
                    <a:bodyPr/>
                    <a:lstStyle/>
                    <a:p>
                      <a:r>
                        <a:rPr lang="en-US" b="0" dirty="0" smtClean="0">
                          <a:solidFill>
                            <a:schemeClr val="tx1"/>
                          </a:solidFill>
                        </a:rPr>
                        <a:t>38.5 </a:t>
                      </a:r>
                      <a:r>
                        <a:rPr lang="en-US" b="0" dirty="0" err="1" smtClean="0">
                          <a:solidFill>
                            <a:schemeClr val="tx1"/>
                          </a:solidFill>
                        </a:rPr>
                        <a:t>yrs</a:t>
                      </a:r>
                      <a:endParaRPr lang="en-IN" b="0" dirty="0">
                        <a:solidFill>
                          <a:schemeClr val="tx1"/>
                        </a:solidFill>
                      </a:endParaRPr>
                    </a:p>
                  </a:txBody>
                  <a:tcPr>
                    <a:solidFill>
                      <a:schemeClr val="bg1"/>
                    </a:solidFill>
                  </a:tcPr>
                </a:tc>
              </a:tr>
              <a:tr h="463550">
                <a:tc>
                  <a:txBody>
                    <a:bodyPr/>
                    <a:lstStyle/>
                    <a:p>
                      <a:r>
                        <a:rPr lang="en-US" dirty="0" smtClean="0"/>
                        <a:t>Median Hb</a:t>
                      </a:r>
                      <a:endParaRPr lang="en-IN" dirty="0"/>
                    </a:p>
                  </a:txBody>
                  <a:tcPr/>
                </a:tc>
                <a:tc>
                  <a:txBody>
                    <a:bodyPr/>
                    <a:lstStyle/>
                    <a:p>
                      <a:r>
                        <a:rPr lang="en-US" dirty="0" smtClean="0"/>
                        <a:t>8.5 g/dL</a:t>
                      </a:r>
                      <a:endParaRPr lang="en-IN" dirty="0"/>
                    </a:p>
                  </a:txBody>
                  <a:tcPr/>
                </a:tc>
              </a:tr>
              <a:tr h="463550">
                <a:tc>
                  <a:txBody>
                    <a:bodyPr/>
                    <a:lstStyle/>
                    <a:p>
                      <a:r>
                        <a:rPr lang="en-IN" dirty="0" smtClean="0"/>
                        <a:t>Median TLC</a:t>
                      </a:r>
                      <a:endParaRPr lang="en-IN" dirty="0"/>
                    </a:p>
                  </a:txBody>
                  <a:tcPr/>
                </a:tc>
                <a:tc>
                  <a:txBody>
                    <a:bodyPr/>
                    <a:lstStyle/>
                    <a:p>
                      <a:r>
                        <a:rPr lang="en-IN" dirty="0" smtClean="0"/>
                        <a:t>75 X 10</a:t>
                      </a:r>
                      <a:r>
                        <a:rPr lang="en-IN" baseline="30000" dirty="0" smtClean="0"/>
                        <a:t>9</a:t>
                      </a:r>
                      <a:r>
                        <a:rPr lang="en-IN" dirty="0" smtClean="0"/>
                        <a:t>/L</a:t>
                      </a:r>
                      <a:endParaRPr lang="en-IN" dirty="0"/>
                    </a:p>
                  </a:txBody>
                  <a:tcPr/>
                </a:tc>
              </a:tr>
              <a:tr h="46355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Median blasts in peripheral blood</a:t>
                      </a:r>
                      <a:endParaRPr lang="en-IN" dirty="0"/>
                    </a:p>
                  </a:txBody>
                  <a:tcPr/>
                </a:tc>
                <a:tc>
                  <a:txBody>
                    <a:bodyPr/>
                    <a:lstStyle/>
                    <a:p>
                      <a:r>
                        <a:rPr lang="en-US" dirty="0" smtClean="0"/>
                        <a:t>5%</a:t>
                      </a:r>
                      <a:endParaRPr lang="en-IN" dirty="0"/>
                    </a:p>
                  </a:txBody>
                  <a:tcPr/>
                </a:tc>
              </a:tr>
              <a:tr h="46355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Median platelet count</a:t>
                      </a:r>
                    </a:p>
                  </a:txBody>
                  <a:tcPr/>
                </a:tc>
                <a:tc>
                  <a:txBody>
                    <a:bodyPr/>
                    <a:lstStyle/>
                    <a:p>
                      <a:r>
                        <a:rPr lang="en-IN" dirty="0" smtClean="0"/>
                        <a:t>300 X 10</a:t>
                      </a:r>
                      <a:r>
                        <a:rPr lang="en-IN" baseline="30000" dirty="0" smtClean="0"/>
                        <a:t>9</a:t>
                      </a:r>
                      <a:r>
                        <a:rPr lang="en-IN" dirty="0" smtClean="0"/>
                        <a:t>/L</a:t>
                      </a:r>
                      <a:endParaRPr lang="en-IN" dirty="0"/>
                    </a:p>
                  </a:txBody>
                  <a:tcPr/>
                </a:tc>
              </a:tr>
              <a:tr h="46355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Median duration of symptoms</a:t>
                      </a:r>
                    </a:p>
                  </a:txBody>
                  <a:tcPr/>
                </a:tc>
                <a:tc>
                  <a:txBody>
                    <a:bodyPr/>
                    <a:lstStyle/>
                    <a:p>
                      <a:r>
                        <a:rPr lang="en-IN" dirty="0" smtClean="0"/>
                        <a:t>6 weeks</a:t>
                      </a:r>
                      <a:endParaRPr lang="en-IN" dirty="0"/>
                    </a:p>
                  </a:txBody>
                  <a:tcPr/>
                </a:tc>
              </a:tr>
              <a:tr h="8001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Asymptomatic patients diagnosed incidentally on hemogram examination</a:t>
                      </a:r>
                      <a:endParaRPr lang="en-IN" dirty="0" smtClean="0"/>
                    </a:p>
                  </a:txBody>
                  <a:tcPr/>
                </a:tc>
                <a:tc>
                  <a:txBody>
                    <a:bodyPr/>
                    <a:lstStyle/>
                    <a:p>
                      <a:r>
                        <a:rPr lang="en-US" dirty="0" smtClean="0"/>
                        <a:t>6</a:t>
                      </a:r>
                      <a:r>
                        <a:rPr lang="en-US" baseline="0" dirty="0" smtClean="0"/>
                        <a:t> (9.4%)</a:t>
                      </a:r>
                      <a:endParaRPr lang="en-IN" dirty="0"/>
                    </a:p>
                  </a:txBody>
                  <a:tcPr/>
                </a:tc>
              </a:tr>
            </a:tbl>
          </a:graphicData>
        </a:graphic>
      </p:graphicFrame>
    </p:spTree>
    <p:extLst>
      <p:ext uri="{BB962C8B-B14F-4D97-AF65-F5344CB8AC3E}">
        <p14:creationId xmlns:p14="http://schemas.microsoft.com/office/powerpoint/2010/main" xmlns="" val="29306237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IN" b="1" dirty="0" smtClean="0"/>
              <a:t>Treatment outcomes</a:t>
            </a:r>
          </a:p>
          <a:p>
            <a:r>
              <a:rPr lang="en-IN" dirty="0" smtClean="0"/>
              <a:t>Thirty </a:t>
            </a:r>
            <a:r>
              <a:rPr lang="en-IN" dirty="0"/>
              <a:t>patients </a:t>
            </a:r>
            <a:r>
              <a:rPr lang="en-IN" dirty="0" smtClean="0"/>
              <a:t>out of 34 (88.2</a:t>
            </a:r>
            <a:r>
              <a:rPr lang="en-IN" dirty="0"/>
              <a:t>%) achieved remission at 6 </a:t>
            </a:r>
            <a:r>
              <a:rPr lang="en-IN" dirty="0" smtClean="0"/>
              <a:t>months</a:t>
            </a:r>
          </a:p>
          <a:p>
            <a:pPr marL="0" indent="0">
              <a:buNone/>
            </a:pPr>
            <a:endParaRPr/>
          </a:p>
          <a:p>
            <a:endParaRPr lang="en-IN" dirty="0"/>
          </a:p>
          <a:p>
            <a:r>
              <a:rPr lang="en-IN" dirty="0" smtClean="0"/>
              <a:t>Imatinib </a:t>
            </a:r>
            <a:r>
              <a:rPr lang="en-IN" dirty="0"/>
              <a:t>dosage was increased to 600 mg/day in </a:t>
            </a:r>
            <a:r>
              <a:rPr lang="en-IN" dirty="0" smtClean="0"/>
              <a:t>6.3% </a:t>
            </a:r>
            <a:r>
              <a:rPr lang="en-IN" dirty="0"/>
              <a:t>patients and </a:t>
            </a:r>
            <a:r>
              <a:rPr lang="en-IN" dirty="0" smtClean="0"/>
              <a:t>to 800 </a:t>
            </a:r>
            <a:r>
              <a:rPr lang="en-IN" dirty="0"/>
              <a:t>mg/day </a:t>
            </a:r>
            <a:r>
              <a:rPr lang="en-IN" dirty="0" smtClean="0"/>
              <a:t>in 9.4% patients</a:t>
            </a:r>
          </a:p>
        </p:txBody>
      </p:sp>
    </p:spTree>
    <p:extLst>
      <p:ext uri="{BB962C8B-B14F-4D97-AF65-F5344CB8AC3E}">
        <p14:creationId xmlns:p14="http://schemas.microsoft.com/office/powerpoint/2010/main" xmlns="" val="32112561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447800"/>
            <a:ext cx="8610600" cy="5105400"/>
          </a:xfrm>
        </p:spPr>
        <p:txBody>
          <a:bodyPr>
            <a:normAutofit/>
          </a:bodyPr>
          <a:lstStyle/>
          <a:p>
            <a:r>
              <a:rPr lang="en-IN" sz="2200" dirty="0"/>
              <a:t>None of the patients had gynaecomastia at 6 </a:t>
            </a:r>
            <a:r>
              <a:rPr lang="en-IN" sz="2200" dirty="0" smtClean="0"/>
              <a:t>months</a:t>
            </a:r>
            <a:endParaRPr lang="en-IN" sz="2200" dirty="0"/>
          </a:p>
          <a:p>
            <a:r>
              <a:rPr lang="en-IN" sz="2200" dirty="0"/>
              <a:t>The proportion of patients with low testosterone </a:t>
            </a:r>
            <a:r>
              <a:rPr lang="en-IN" sz="2200" dirty="0" smtClean="0"/>
              <a:t>level ↑ significantly </a:t>
            </a:r>
            <a:r>
              <a:rPr lang="en-IN" sz="2200" dirty="0"/>
              <a:t>from 11.8% at baseline to 58.8</a:t>
            </a:r>
            <a:r>
              <a:rPr lang="en-IN" sz="2200" dirty="0" smtClean="0"/>
              <a:t>% at </a:t>
            </a:r>
            <a:r>
              <a:rPr lang="en-IN" sz="2200" dirty="0"/>
              <a:t>6 months (p&lt;0.001</a:t>
            </a:r>
            <a:r>
              <a:rPr lang="en-IN" sz="2200" dirty="0" smtClean="0"/>
              <a:t>)</a:t>
            </a:r>
          </a:p>
          <a:p>
            <a:r>
              <a:rPr lang="en-IN" sz="2200" dirty="0" smtClean="0"/>
              <a:t>The </a:t>
            </a:r>
            <a:r>
              <a:rPr lang="en-IN" sz="2200" dirty="0"/>
              <a:t>proportion </a:t>
            </a:r>
            <a:r>
              <a:rPr lang="en-IN" sz="2200" dirty="0" smtClean="0"/>
              <a:t>of patients </a:t>
            </a:r>
            <a:r>
              <a:rPr lang="en-IN" sz="2200" dirty="0"/>
              <a:t>with high LH and FSH ↑ </a:t>
            </a:r>
            <a:r>
              <a:rPr lang="en-IN" sz="2200" dirty="0" smtClean="0"/>
              <a:t>significantly from </a:t>
            </a:r>
            <a:r>
              <a:rPr lang="en-IN" sz="2200" dirty="0"/>
              <a:t>26.4% and 23.5% to 82.4% and 76.4%, </a:t>
            </a:r>
            <a:r>
              <a:rPr lang="en-IN" sz="2200" dirty="0" smtClean="0"/>
              <a:t>respectively (</a:t>
            </a:r>
            <a:r>
              <a:rPr lang="en-IN" sz="2200" dirty="0"/>
              <a:t>p&lt;0.001 and </a:t>
            </a:r>
            <a:r>
              <a:rPr lang="en-IN" sz="2200" dirty="0" smtClean="0"/>
              <a:t>p&lt;0.001)</a:t>
            </a:r>
          </a:p>
          <a:p>
            <a:r>
              <a:rPr lang="en-IN" sz="2200" dirty="0" smtClean="0"/>
              <a:t>Serum testosterone levels ↓ significantly </a:t>
            </a:r>
            <a:r>
              <a:rPr lang="en-IN" sz="2200" dirty="0"/>
              <a:t>(</a:t>
            </a:r>
            <a:r>
              <a:rPr lang="en-IN" sz="2200" dirty="0" smtClean="0"/>
              <a:t>p=0.002)</a:t>
            </a:r>
            <a:endParaRPr lang="en-IN" sz="2200" dirty="0"/>
          </a:p>
          <a:p>
            <a:r>
              <a:rPr lang="en-IN" sz="2200" dirty="0" smtClean="0"/>
              <a:t>Serum </a:t>
            </a:r>
            <a:r>
              <a:rPr lang="en-IN" sz="2200" dirty="0"/>
              <a:t>LH and FSH levels ↑ </a:t>
            </a:r>
            <a:r>
              <a:rPr lang="en-IN" sz="2200" dirty="0" smtClean="0"/>
              <a:t>significantly (p&lt;0.001 and p=0.003)</a:t>
            </a:r>
          </a:p>
          <a:p>
            <a:endParaRPr lang="en-IN" sz="2200" dirty="0" smtClean="0"/>
          </a:p>
          <a:p>
            <a:r>
              <a:rPr lang="en-IN" sz="2200" dirty="0" smtClean="0"/>
              <a:t>The </a:t>
            </a:r>
            <a:r>
              <a:rPr lang="en-IN" sz="2200" dirty="0"/>
              <a:t>four patients </a:t>
            </a:r>
            <a:r>
              <a:rPr lang="en-IN" sz="2200" dirty="0" smtClean="0"/>
              <a:t>who were </a:t>
            </a:r>
            <a:r>
              <a:rPr lang="en-IN" sz="2200" dirty="0"/>
              <a:t>not in haematological remission had </a:t>
            </a:r>
            <a:r>
              <a:rPr lang="en-IN" sz="2200" dirty="0" smtClean="0"/>
              <a:t>testosterone levels </a:t>
            </a:r>
            <a:r>
              <a:rPr lang="en-IN" sz="2200" dirty="0"/>
              <a:t>within reference range</a:t>
            </a:r>
          </a:p>
        </p:txBody>
      </p:sp>
    </p:spTree>
    <p:extLst>
      <p:ext uri="{BB962C8B-B14F-4D97-AF65-F5344CB8AC3E}">
        <p14:creationId xmlns:p14="http://schemas.microsoft.com/office/powerpoint/2010/main" xmlns="" val="128038136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sz="2400" dirty="0">
                <a:solidFill>
                  <a:schemeClr val="tx1"/>
                </a:solidFill>
              </a:rPr>
              <a:t>Comparison of serum LH, FSH and testosterone levels before and after 6 months of imatinib therapy</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xmlns="" val="4022172462"/>
              </p:ext>
            </p:extLst>
          </p:nvPr>
        </p:nvGraphicFramePr>
        <p:xfrm>
          <a:off x="381000" y="1828800"/>
          <a:ext cx="8229600" cy="4754880"/>
        </p:xfrm>
        <a:graphic>
          <a:graphicData uri="http://schemas.openxmlformats.org/drawingml/2006/table">
            <a:tbl>
              <a:tblPr firstRow="1" bandRow="1">
                <a:tableStyleId>{638B1855-1B75-4FBE-930C-398BA8C253C6}</a:tableStyleId>
              </a:tblPr>
              <a:tblGrid>
                <a:gridCol w="1371600"/>
                <a:gridCol w="1371600"/>
                <a:gridCol w="1371600"/>
                <a:gridCol w="1371600"/>
                <a:gridCol w="1600200"/>
                <a:gridCol w="1143000"/>
              </a:tblGrid>
              <a:tr h="370840">
                <a:tc>
                  <a:txBody>
                    <a:bodyPr/>
                    <a:lstStyle/>
                    <a:p>
                      <a:r>
                        <a:rPr lang="en-IN" sz="1800" u="none" strike="noStrike" kern="1200" baseline="0" dirty="0" smtClean="0"/>
                        <a:t>Parameter (reference range)</a:t>
                      </a:r>
                      <a:endParaRPr lang="en-IN" dirty="0"/>
                    </a:p>
                  </a:txBody>
                  <a:tcPr/>
                </a:tc>
                <a:tc>
                  <a:txBody>
                    <a:bodyPr/>
                    <a:lstStyle/>
                    <a:p>
                      <a:r>
                        <a:rPr lang="en-IN" sz="1800" u="none" strike="noStrike" kern="1200" baseline="0" dirty="0" smtClean="0"/>
                        <a:t>Baseline</a:t>
                      </a:r>
                      <a:endParaRPr lang="en-IN" dirty="0"/>
                    </a:p>
                  </a:txBody>
                  <a:tcPr/>
                </a:tc>
                <a:tc>
                  <a:txBody>
                    <a:bodyPr/>
                    <a:lstStyle/>
                    <a:p>
                      <a:r>
                        <a:rPr lang="en-IN" sz="1800" u="none" strike="noStrike" kern="1200" baseline="0" dirty="0" smtClean="0"/>
                        <a:t>% patients with abnormal levels</a:t>
                      </a:r>
                      <a:endParaRPr lang="en-IN" dirty="0"/>
                    </a:p>
                  </a:txBody>
                  <a:tcPr/>
                </a:tc>
                <a:tc>
                  <a:txBody>
                    <a:bodyPr/>
                    <a:lstStyle/>
                    <a:p>
                      <a:r>
                        <a:rPr lang="en-IN" sz="1800" u="none" strike="noStrike" kern="1200" baseline="0" dirty="0" smtClean="0"/>
                        <a:t>6 months</a:t>
                      </a:r>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u="none" strike="noStrike" kern="1200" baseline="0" dirty="0" smtClean="0"/>
                        <a:t>% patients with abnormal levels</a:t>
                      </a:r>
                      <a:endParaRPr lang="en-IN" dirty="0" smtClean="0"/>
                    </a:p>
                  </a:txBody>
                  <a:tcPr/>
                </a:tc>
                <a:tc>
                  <a:txBody>
                    <a:bodyPr/>
                    <a:lstStyle/>
                    <a:p>
                      <a:r>
                        <a:rPr lang="en-US" dirty="0" smtClean="0"/>
                        <a:t>p</a:t>
                      </a:r>
                      <a:r>
                        <a:rPr lang="en-US" baseline="0" dirty="0" smtClean="0"/>
                        <a:t> value</a:t>
                      </a:r>
                      <a:endParaRPr lang="en-IN" dirty="0"/>
                    </a:p>
                  </a:txBody>
                  <a:tcPr/>
                </a:tc>
              </a:tr>
              <a:tr h="370840">
                <a:tc>
                  <a:txBody>
                    <a:bodyPr/>
                    <a:lstStyle/>
                    <a:p>
                      <a:r>
                        <a:rPr lang="en-IN" sz="1800" u="none" strike="noStrike" kern="1200" baseline="0" dirty="0" smtClean="0"/>
                        <a:t>Testosterone (8.4–28.7 </a:t>
                      </a:r>
                      <a:r>
                        <a:rPr lang="en-IN" sz="1800" u="none" strike="noStrike" kern="1200" baseline="0" dirty="0" err="1" smtClean="0"/>
                        <a:t>nmol</a:t>
                      </a:r>
                      <a:r>
                        <a:rPr lang="en-IN" sz="1800" u="none" strike="noStrike" kern="1200" baseline="0" dirty="0" smtClean="0"/>
                        <a:t>/l)</a:t>
                      </a:r>
                      <a:endParaRPr lang="en-IN" dirty="0"/>
                    </a:p>
                  </a:txBody>
                  <a:tcPr/>
                </a:tc>
                <a:tc>
                  <a:txBody>
                    <a:bodyPr/>
                    <a:lstStyle/>
                    <a:p>
                      <a:r>
                        <a:rPr lang="en-IN" dirty="0" smtClean="0"/>
                        <a:t>15.40±4.38</a:t>
                      </a:r>
                      <a:endParaRPr lang="en-IN" dirty="0"/>
                    </a:p>
                  </a:txBody>
                  <a:tcPr/>
                </a:tc>
                <a:tc>
                  <a:txBody>
                    <a:bodyPr/>
                    <a:lstStyle/>
                    <a:p>
                      <a:r>
                        <a:rPr lang="en-IN" sz="1800" u="none" strike="noStrike" kern="1200" baseline="0" dirty="0" smtClean="0"/>
                        <a:t>11.8 % below reference</a:t>
                      </a:r>
                    </a:p>
                    <a:p>
                      <a:r>
                        <a:rPr lang="en-IN" sz="1800" u="none" strike="noStrike" kern="1200" baseline="0" dirty="0" smtClean="0"/>
                        <a:t>range</a:t>
                      </a:r>
                      <a:endParaRPr lang="en-IN" dirty="0"/>
                    </a:p>
                  </a:txBody>
                  <a:tcPr/>
                </a:tc>
                <a:tc>
                  <a:txBody>
                    <a:bodyPr/>
                    <a:lstStyle/>
                    <a:p>
                      <a:r>
                        <a:rPr lang="en-IN" sz="1800" u="none" strike="noStrike" kern="1200" baseline="0" dirty="0" smtClean="0"/>
                        <a:t>9.01±4.18</a:t>
                      </a:r>
                      <a:endParaRPr lang="en-IN" dirty="0"/>
                    </a:p>
                  </a:txBody>
                  <a:tcPr/>
                </a:tc>
                <a:tc>
                  <a:txBody>
                    <a:bodyPr/>
                    <a:lstStyle/>
                    <a:p>
                      <a:r>
                        <a:rPr lang="en-IN" sz="1800" u="none" strike="noStrike" kern="1200" baseline="0" dirty="0" smtClean="0"/>
                        <a:t>58.8% below reference</a:t>
                      </a:r>
                    </a:p>
                    <a:p>
                      <a:r>
                        <a:rPr lang="en-IN" sz="1800" u="none" strike="noStrike" kern="1200" baseline="0" dirty="0" smtClean="0"/>
                        <a:t>range</a:t>
                      </a:r>
                      <a:endParaRPr lang="en-IN" dirty="0"/>
                    </a:p>
                  </a:txBody>
                  <a:tcPr/>
                </a:tc>
                <a:tc>
                  <a:txBody>
                    <a:bodyPr/>
                    <a:lstStyle/>
                    <a:p>
                      <a:r>
                        <a:rPr lang="en-US" dirty="0" smtClean="0"/>
                        <a:t>0.002</a:t>
                      </a:r>
                      <a:endParaRPr lang="en-IN" dirty="0"/>
                    </a:p>
                  </a:txBody>
                  <a:tcPr/>
                </a:tc>
              </a:tr>
              <a:tr h="370840">
                <a:tc>
                  <a:txBody>
                    <a:bodyPr/>
                    <a:lstStyle/>
                    <a:p>
                      <a:r>
                        <a:rPr lang="en-IN" sz="1800" u="none" strike="noStrike" kern="1200" baseline="0" dirty="0" smtClean="0"/>
                        <a:t>LH (1.5–9.3 IU/l)</a:t>
                      </a:r>
                      <a:endParaRPr lang="en-IN" dirty="0"/>
                    </a:p>
                  </a:txBody>
                  <a:tcPr/>
                </a:tc>
                <a:tc>
                  <a:txBody>
                    <a:bodyPr/>
                    <a:lstStyle/>
                    <a:p>
                      <a:r>
                        <a:rPr lang="en-IN" sz="1800" u="none" strike="noStrike" kern="1200" baseline="0" dirty="0" smtClean="0"/>
                        <a:t>7.32±3.84</a:t>
                      </a:r>
                      <a:endParaRPr lang="en-IN" dirty="0"/>
                    </a:p>
                  </a:txBody>
                  <a:tcPr/>
                </a:tc>
                <a:tc>
                  <a:txBody>
                    <a:bodyPr/>
                    <a:lstStyle/>
                    <a:p>
                      <a:r>
                        <a:rPr lang="en-IN" sz="1800" u="none" strike="noStrike" kern="1200" baseline="0" dirty="0" smtClean="0"/>
                        <a:t>26.4% above reference</a:t>
                      </a:r>
                    </a:p>
                    <a:p>
                      <a:r>
                        <a:rPr lang="en-IN" sz="1800" u="none" strike="noStrike" kern="1200" baseline="0" dirty="0" smtClean="0"/>
                        <a:t>range</a:t>
                      </a:r>
                      <a:endParaRPr lang="en-IN" dirty="0"/>
                    </a:p>
                  </a:txBody>
                  <a:tcPr/>
                </a:tc>
                <a:tc>
                  <a:txBody>
                    <a:bodyPr/>
                    <a:lstStyle/>
                    <a:p>
                      <a:r>
                        <a:rPr lang="en-IN" sz="1800" u="none" strike="noStrike" kern="1200" baseline="0" dirty="0" smtClean="0"/>
                        <a:t>13.8±24.25</a:t>
                      </a:r>
                      <a:endParaRPr lang="en-IN" dirty="0"/>
                    </a:p>
                  </a:txBody>
                  <a:tcPr/>
                </a:tc>
                <a:tc>
                  <a:txBody>
                    <a:bodyPr/>
                    <a:lstStyle/>
                    <a:p>
                      <a:r>
                        <a:rPr lang="en-IN" sz="1800" u="none" strike="noStrike" kern="1200" baseline="0" dirty="0" smtClean="0"/>
                        <a:t>82.4% above reference</a:t>
                      </a:r>
                    </a:p>
                    <a:p>
                      <a:r>
                        <a:rPr lang="en-IN" sz="1800" u="none" strike="noStrike" kern="1200" baseline="0" dirty="0" smtClean="0"/>
                        <a:t>range</a:t>
                      </a:r>
                      <a:endParaRPr lang="en-IN" dirty="0"/>
                    </a:p>
                  </a:txBody>
                  <a:tcPr/>
                </a:tc>
                <a:tc>
                  <a:txBody>
                    <a:bodyPr/>
                    <a:lstStyle/>
                    <a:p>
                      <a:r>
                        <a:rPr lang="en-US" dirty="0" smtClean="0"/>
                        <a:t>0.001</a:t>
                      </a:r>
                      <a:endParaRPr lang="en-IN" dirty="0"/>
                    </a:p>
                  </a:txBody>
                  <a:tcPr/>
                </a:tc>
              </a:tr>
              <a:tr h="370840">
                <a:tc>
                  <a:txBody>
                    <a:bodyPr/>
                    <a:lstStyle/>
                    <a:p>
                      <a:r>
                        <a:rPr lang="en-IN" sz="1800" u="none" strike="noStrike" kern="1200" baseline="0" dirty="0" smtClean="0"/>
                        <a:t>FSH (1.4–18.1 IU/l)</a:t>
                      </a:r>
                      <a:endParaRPr lang="en-IN" dirty="0"/>
                    </a:p>
                  </a:txBody>
                  <a:tcPr/>
                </a:tc>
                <a:tc>
                  <a:txBody>
                    <a:bodyPr/>
                    <a:lstStyle/>
                    <a:p>
                      <a:r>
                        <a:rPr lang="en-IN" sz="1800" u="none" strike="noStrike" kern="1200" baseline="0" dirty="0" smtClean="0"/>
                        <a:t>11.77±7.23</a:t>
                      </a:r>
                      <a:endParaRPr lang="en-IN" dirty="0"/>
                    </a:p>
                  </a:txBody>
                  <a:tcPr/>
                </a:tc>
                <a:tc>
                  <a:txBody>
                    <a:bodyPr/>
                    <a:lstStyle/>
                    <a:p>
                      <a:r>
                        <a:rPr lang="en-IN" sz="1800" u="none" strike="noStrike" kern="1200" baseline="0" dirty="0" smtClean="0"/>
                        <a:t>23.5% above reference</a:t>
                      </a:r>
                    </a:p>
                    <a:p>
                      <a:r>
                        <a:rPr lang="en-IN" sz="1800" u="none" strike="noStrike" kern="1200" baseline="0" dirty="0" smtClean="0"/>
                        <a:t>range</a:t>
                      </a:r>
                      <a:endParaRPr lang="en-IN" dirty="0"/>
                    </a:p>
                  </a:txBody>
                  <a:tcPr/>
                </a:tc>
                <a:tc>
                  <a:txBody>
                    <a:bodyPr/>
                    <a:lstStyle/>
                    <a:p>
                      <a:r>
                        <a:rPr lang="en-IN" sz="1800" u="none" strike="noStrike" kern="1200" baseline="0" dirty="0" smtClean="0"/>
                        <a:t>22.30±8.74</a:t>
                      </a:r>
                      <a:endParaRPr lang="en-IN" dirty="0"/>
                    </a:p>
                  </a:txBody>
                  <a:tcPr/>
                </a:tc>
                <a:tc>
                  <a:txBody>
                    <a:bodyPr/>
                    <a:lstStyle/>
                    <a:p>
                      <a:r>
                        <a:rPr lang="en-IN" sz="1800" u="none" strike="noStrike" kern="1200" baseline="0" dirty="0" smtClean="0"/>
                        <a:t>76.4% above reference</a:t>
                      </a:r>
                    </a:p>
                    <a:p>
                      <a:r>
                        <a:rPr lang="en-IN" sz="1800" u="none" strike="noStrike" kern="1200" baseline="0" dirty="0" smtClean="0"/>
                        <a:t>range</a:t>
                      </a:r>
                      <a:endParaRPr lang="en-IN" dirty="0"/>
                    </a:p>
                  </a:txBody>
                  <a:tcPr/>
                </a:tc>
                <a:tc>
                  <a:txBody>
                    <a:bodyPr/>
                    <a:lstStyle/>
                    <a:p>
                      <a:r>
                        <a:rPr lang="en-US" dirty="0" smtClean="0"/>
                        <a:t>0.003</a:t>
                      </a:r>
                      <a:endParaRPr lang="en-IN" dirty="0"/>
                    </a:p>
                  </a:txBody>
                  <a:tcPr/>
                </a:tc>
              </a:tr>
            </a:tbl>
          </a:graphicData>
        </a:graphic>
      </p:graphicFrame>
    </p:spTree>
    <p:extLst>
      <p:ext uri="{BB962C8B-B14F-4D97-AF65-F5344CB8AC3E}">
        <p14:creationId xmlns:p14="http://schemas.microsoft.com/office/powerpoint/2010/main" xmlns="" val="28564384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 val="1062912771"/>
              </p:ext>
            </p:extLst>
          </p:nvPr>
        </p:nvGraphicFramePr>
        <p:xfrm>
          <a:off x="533400" y="990600"/>
          <a:ext cx="8229600" cy="2595880"/>
        </p:xfrm>
        <a:graphic>
          <a:graphicData uri="http://schemas.openxmlformats.org/drawingml/2006/table">
            <a:tbl>
              <a:tblPr firstRow="1" bandRow="1">
                <a:tableStyleId>{72833802-FEF1-4C79-8D5D-14CF1EAF98D9}</a:tableStyleId>
              </a:tblPr>
              <a:tblGrid>
                <a:gridCol w="4114800"/>
                <a:gridCol w="4114800"/>
              </a:tblGrid>
              <a:tr h="370840">
                <a:tc>
                  <a:txBody>
                    <a:bodyPr/>
                    <a:lstStyle/>
                    <a:p>
                      <a:r>
                        <a:rPr lang="en-IN" dirty="0" smtClean="0"/>
                        <a:t>Other Side effects:</a:t>
                      </a:r>
                      <a:endParaRPr lang="en-IN" dirty="0"/>
                    </a:p>
                  </a:txBody>
                  <a:tcPr/>
                </a:tc>
                <a:tc>
                  <a:txBody>
                    <a:bodyPr/>
                    <a:lstStyle/>
                    <a:p>
                      <a:r>
                        <a:rPr lang="en-US" dirty="0" smtClean="0"/>
                        <a:t>Percentage of patients</a:t>
                      </a:r>
                      <a:endParaRPr lang="en-IN" dirty="0"/>
                    </a:p>
                  </a:txBody>
                  <a:tcPr/>
                </a:tc>
              </a:tr>
              <a:tr h="370840">
                <a:tc>
                  <a:txBody>
                    <a:bodyPr/>
                    <a:lstStyle/>
                    <a:p>
                      <a:r>
                        <a:rPr lang="en-IN" dirty="0" smtClean="0"/>
                        <a:t>peripheral </a:t>
                      </a:r>
                      <a:r>
                        <a:rPr lang="en-IN" dirty="0" err="1" smtClean="0"/>
                        <a:t>edema</a:t>
                      </a:r>
                      <a:r>
                        <a:rPr lang="en-IN" dirty="0" smtClean="0"/>
                        <a:t> on legs</a:t>
                      </a:r>
                      <a:endParaRPr lang="en-IN" dirty="0"/>
                    </a:p>
                  </a:txBody>
                  <a:tcPr/>
                </a:tc>
                <a:tc>
                  <a:txBody>
                    <a:bodyPr/>
                    <a:lstStyle/>
                    <a:p>
                      <a:r>
                        <a:rPr lang="en-US" dirty="0" smtClean="0"/>
                        <a:t>18.75</a:t>
                      </a:r>
                      <a:endParaRPr lang="en-IN" dirty="0"/>
                    </a:p>
                  </a:txBody>
                  <a:tcPr/>
                </a:tc>
              </a:tr>
              <a:tr h="370840">
                <a:tc>
                  <a:txBody>
                    <a:bodyPr/>
                    <a:lstStyle/>
                    <a:p>
                      <a:r>
                        <a:rPr lang="en-IN" dirty="0" smtClean="0"/>
                        <a:t>periorbital </a:t>
                      </a:r>
                      <a:r>
                        <a:rPr lang="en-IN" dirty="0" err="1" smtClean="0"/>
                        <a:t>edema</a:t>
                      </a:r>
                      <a:endParaRPr lang="en-IN" dirty="0"/>
                    </a:p>
                  </a:txBody>
                  <a:tcPr/>
                </a:tc>
                <a:tc>
                  <a:txBody>
                    <a:bodyPr/>
                    <a:lstStyle/>
                    <a:p>
                      <a:r>
                        <a:rPr lang="en-US" dirty="0" smtClean="0"/>
                        <a:t>12.5</a:t>
                      </a:r>
                      <a:endParaRPr lang="en-IN" dirty="0"/>
                    </a:p>
                  </a:txBody>
                  <a:tcPr/>
                </a:tc>
              </a:tr>
              <a:tr h="370840">
                <a:tc>
                  <a:txBody>
                    <a:bodyPr/>
                    <a:lstStyle/>
                    <a:p>
                      <a:r>
                        <a:rPr lang="en-IN" dirty="0" smtClean="0"/>
                        <a:t>fatigue</a:t>
                      </a:r>
                      <a:endParaRPr lang="en-IN" dirty="0"/>
                    </a:p>
                  </a:txBody>
                  <a:tcPr/>
                </a:tc>
                <a:tc>
                  <a:txBody>
                    <a:bodyPr/>
                    <a:lstStyle/>
                    <a:p>
                      <a:r>
                        <a:rPr lang="en-US" dirty="0" smtClean="0"/>
                        <a:t>18.75</a:t>
                      </a:r>
                      <a:endParaRPr lang="en-IN" dirty="0"/>
                    </a:p>
                  </a:txBody>
                  <a:tcPr/>
                </a:tc>
              </a:tr>
              <a:tr h="370840">
                <a:tc>
                  <a:txBody>
                    <a:bodyPr/>
                    <a:lstStyle/>
                    <a:p>
                      <a:r>
                        <a:rPr lang="en-IN" dirty="0" smtClean="0"/>
                        <a:t>myalgia</a:t>
                      </a:r>
                      <a:endParaRPr lang="en-IN" dirty="0"/>
                    </a:p>
                  </a:txBody>
                  <a:tcPr/>
                </a:tc>
                <a:tc>
                  <a:txBody>
                    <a:bodyPr/>
                    <a:lstStyle/>
                    <a:p>
                      <a:r>
                        <a:rPr lang="en-US" dirty="0" smtClean="0"/>
                        <a:t>15.63</a:t>
                      </a:r>
                      <a:endParaRPr lang="en-IN" dirty="0"/>
                    </a:p>
                  </a:txBody>
                  <a:tcPr/>
                </a:tc>
              </a:tr>
              <a:tr h="370840">
                <a:tc>
                  <a:txBody>
                    <a:bodyPr/>
                    <a:lstStyle/>
                    <a:p>
                      <a:r>
                        <a:rPr lang="en-IN" dirty="0" smtClean="0"/>
                        <a:t>cutaneous reactions</a:t>
                      </a:r>
                      <a:endParaRPr lang="en-IN" dirty="0"/>
                    </a:p>
                  </a:txBody>
                  <a:tcPr/>
                </a:tc>
                <a:tc>
                  <a:txBody>
                    <a:bodyPr/>
                    <a:lstStyle/>
                    <a:p>
                      <a:r>
                        <a:rPr lang="en-US" dirty="0" smtClean="0"/>
                        <a:t>18.75</a:t>
                      </a:r>
                      <a:endParaRPr lang="en-IN" dirty="0"/>
                    </a:p>
                  </a:txBody>
                  <a:tcPr/>
                </a:tc>
              </a:tr>
              <a:tr h="370840">
                <a:tc>
                  <a:txBody>
                    <a:bodyPr/>
                    <a:lstStyle/>
                    <a:p>
                      <a:r>
                        <a:rPr lang="en-IN" dirty="0" smtClean="0"/>
                        <a:t>cough</a:t>
                      </a:r>
                      <a:endParaRPr lang="en-IN" dirty="0"/>
                    </a:p>
                  </a:txBody>
                  <a:tcPr/>
                </a:tc>
                <a:tc>
                  <a:txBody>
                    <a:bodyPr/>
                    <a:lstStyle/>
                    <a:p>
                      <a:r>
                        <a:rPr lang="en-US" dirty="0" smtClean="0"/>
                        <a:t>6.25</a:t>
                      </a:r>
                      <a:endParaRPr lang="en-IN" dirty="0"/>
                    </a:p>
                  </a:txBody>
                  <a:tcPr/>
                </a:tc>
              </a:tr>
            </a:tbl>
          </a:graphicData>
        </a:graphic>
      </p:graphicFrame>
      <p:sp>
        <p:nvSpPr>
          <p:cNvPr id="2" name="Rectangle 1"/>
          <p:cNvSpPr/>
          <p:nvPr/>
        </p:nvSpPr>
        <p:spPr>
          <a:xfrm>
            <a:off x="304800" y="3962400"/>
            <a:ext cx="8534400" cy="2246769"/>
          </a:xfrm>
          <a:prstGeom prst="rect">
            <a:avLst/>
          </a:prstGeom>
        </p:spPr>
        <p:txBody>
          <a:bodyPr wrap="square">
            <a:spAutoFit/>
          </a:bodyPr>
          <a:lstStyle/>
          <a:p>
            <a:pPr marL="285750" indent="-285750">
              <a:buFont typeface="Arial" pitchFamily="34" charset="0"/>
              <a:buChar char="•"/>
            </a:pPr>
            <a:r>
              <a:rPr lang="en-IN" sz="2000" dirty="0"/>
              <a:t>The severe periorbital </a:t>
            </a:r>
            <a:r>
              <a:rPr lang="en-IN" sz="2000" dirty="0" err="1"/>
              <a:t>edema</a:t>
            </a:r>
            <a:r>
              <a:rPr lang="en-IN" sz="2000" dirty="0"/>
              <a:t> occasionally observed is postulated to be an effect on platelet-derived growth factor receptor (PDGFR) and </a:t>
            </a:r>
            <a:r>
              <a:rPr lang="en-IN" sz="2000" dirty="0" smtClean="0"/>
              <a:t>c-KIT </a:t>
            </a:r>
            <a:r>
              <a:rPr lang="en-IN" sz="2000" dirty="0"/>
              <a:t>expressed by dermal </a:t>
            </a:r>
            <a:r>
              <a:rPr lang="en-IN" sz="2000" dirty="0" err="1" smtClean="0"/>
              <a:t>dendrocytes</a:t>
            </a:r>
            <a:endParaRPr lang="en-IN" sz="2000" dirty="0" smtClean="0"/>
          </a:p>
          <a:p>
            <a:pPr marL="285750" indent="-285750">
              <a:buFont typeface="Arial" pitchFamily="34" charset="0"/>
              <a:buChar char="•"/>
            </a:pPr>
            <a:endParaRPr lang="en-IN" sz="2000" dirty="0" smtClean="0"/>
          </a:p>
          <a:p>
            <a:pPr marL="285750" indent="-285750">
              <a:buFont typeface="Arial" pitchFamily="34" charset="0"/>
              <a:buChar char="•"/>
            </a:pPr>
            <a:r>
              <a:rPr lang="en-IN" sz="2000" dirty="0" smtClean="0"/>
              <a:t>Hair </a:t>
            </a:r>
            <a:r>
              <a:rPr lang="en-IN" sz="2000" dirty="0" err="1" smtClean="0"/>
              <a:t>repigmentation</a:t>
            </a:r>
            <a:r>
              <a:rPr lang="en-IN" sz="2000" dirty="0" smtClean="0"/>
              <a:t> </a:t>
            </a:r>
            <a:r>
              <a:rPr lang="en-IN" sz="2000" dirty="0"/>
              <a:t>and hypopigmentation of the </a:t>
            </a:r>
            <a:r>
              <a:rPr lang="en-IN" sz="2000" dirty="0" smtClean="0"/>
              <a:t>skin, </a:t>
            </a:r>
            <a:r>
              <a:rPr lang="en-IN" sz="2000" dirty="0"/>
              <a:t>probably related to the inhibition of the </a:t>
            </a:r>
            <a:r>
              <a:rPr lang="en-IN" sz="2000" dirty="0" smtClean="0"/>
              <a:t>c-KIT </a:t>
            </a:r>
            <a:r>
              <a:rPr lang="en-IN" sz="2000" dirty="0"/>
              <a:t>receptor tyrosine kinase by imatinib, have been reported</a:t>
            </a:r>
          </a:p>
        </p:txBody>
      </p:sp>
    </p:spTree>
    <p:extLst>
      <p:ext uri="{BB962C8B-B14F-4D97-AF65-F5344CB8AC3E}">
        <p14:creationId xmlns:p14="http://schemas.microsoft.com/office/powerpoint/2010/main" xmlns="" val="22180105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Discussion – testicular dysfunction</a:t>
            </a:r>
            <a:endParaRPr lang="en-IN" sz="3600" dirty="0"/>
          </a:p>
        </p:txBody>
      </p:sp>
      <p:sp>
        <p:nvSpPr>
          <p:cNvPr id="3" name="Content Placeholder 2"/>
          <p:cNvSpPr>
            <a:spLocks noGrp="1"/>
          </p:cNvSpPr>
          <p:nvPr>
            <p:ph idx="1"/>
          </p:nvPr>
        </p:nvSpPr>
        <p:spPr>
          <a:xfrm>
            <a:off x="152400" y="1600200"/>
            <a:ext cx="8839200" cy="4876800"/>
          </a:xfrm>
        </p:spPr>
        <p:txBody>
          <a:bodyPr>
            <a:normAutofit/>
          </a:bodyPr>
          <a:lstStyle/>
          <a:p>
            <a:r>
              <a:rPr lang="en-IN" dirty="0"/>
              <a:t>With 6 months of imatinib therapy, </a:t>
            </a:r>
            <a:r>
              <a:rPr lang="en-IN" dirty="0" smtClean="0"/>
              <a:t>testosterone levels ↓ </a:t>
            </a:r>
            <a:r>
              <a:rPr lang="en-IN" dirty="0"/>
              <a:t>and LH and FSH </a:t>
            </a:r>
            <a:r>
              <a:rPr lang="en-IN" dirty="0" smtClean="0"/>
              <a:t>↑ significantly</a:t>
            </a:r>
            <a:endParaRPr lang="en-IN" dirty="0"/>
          </a:p>
          <a:p>
            <a:r>
              <a:rPr lang="en-IN" dirty="0"/>
              <a:t>The proportion of patients with low </a:t>
            </a:r>
            <a:r>
              <a:rPr lang="en-IN" dirty="0" smtClean="0"/>
              <a:t>testosterone and </a:t>
            </a:r>
            <a:r>
              <a:rPr lang="en-IN" dirty="0"/>
              <a:t>elevated LH and FSH ↑ </a:t>
            </a:r>
            <a:r>
              <a:rPr lang="en-IN" dirty="0" smtClean="0"/>
              <a:t>significantly</a:t>
            </a:r>
            <a:endParaRPr lang="en-IN" dirty="0"/>
          </a:p>
          <a:p>
            <a:endParaRPr lang="en-IN" dirty="0"/>
          </a:p>
          <a:p>
            <a:r>
              <a:rPr lang="en-IN" dirty="0" smtClean="0"/>
              <a:t>Similar </a:t>
            </a:r>
            <a:r>
              <a:rPr lang="en-IN" dirty="0"/>
              <a:t>effects have been documented as case </a:t>
            </a:r>
            <a:r>
              <a:rPr lang="en-IN" dirty="0" smtClean="0"/>
              <a:t>reports for </a:t>
            </a:r>
            <a:r>
              <a:rPr lang="en-IN" dirty="0"/>
              <a:t>tyrosine kinase inhibitors dasatinib and sunitinib.</a:t>
            </a:r>
          </a:p>
          <a:p>
            <a:r>
              <a:rPr lang="en-IN" dirty="0" err="1" smtClean="0"/>
              <a:t>Caocci</a:t>
            </a:r>
            <a:r>
              <a:rPr lang="en-IN" dirty="0" smtClean="0"/>
              <a:t> </a:t>
            </a:r>
            <a:r>
              <a:rPr lang="en-IN" dirty="0"/>
              <a:t>et al. had reported reduced levels </a:t>
            </a:r>
            <a:r>
              <a:rPr lang="en-IN" dirty="0" smtClean="0"/>
              <a:t>of testosterone </a:t>
            </a:r>
            <a:r>
              <a:rPr lang="en-IN" dirty="0"/>
              <a:t>and free testosterone besides </a:t>
            </a:r>
            <a:r>
              <a:rPr lang="en-IN" dirty="0" smtClean="0"/>
              <a:t>elevated </a:t>
            </a:r>
            <a:r>
              <a:rPr lang="it-IT" dirty="0" smtClean="0"/>
              <a:t>17-hydroxyprogesterone </a:t>
            </a:r>
            <a:r>
              <a:rPr lang="it-IT" dirty="0"/>
              <a:t>and gynaecomastia in </a:t>
            </a:r>
            <a:r>
              <a:rPr lang="it-IT" dirty="0" smtClean="0"/>
              <a:t>a </a:t>
            </a:r>
            <a:r>
              <a:rPr lang="en-IN" dirty="0" smtClean="0"/>
              <a:t>70-year-old </a:t>
            </a:r>
            <a:r>
              <a:rPr lang="en-IN" dirty="0"/>
              <a:t>male on dasatinib treatment for </a:t>
            </a:r>
            <a:r>
              <a:rPr lang="en-IN" dirty="0" smtClean="0"/>
              <a:t>CML</a:t>
            </a:r>
            <a:endParaRPr lang="en-IN" dirty="0"/>
          </a:p>
          <a:p>
            <a:endParaRPr lang="en-IN" dirty="0" smtClean="0"/>
          </a:p>
        </p:txBody>
      </p:sp>
    </p:spTree>
    <p:extLst>
      <p:ext uri="{BB962C8B-B14F-4D97-AF65-F5344CB8AC3E}">
        <p14:creationId xmlns:p14="http://schemas.microsoft.com/office/powerpoint/2010/main" xmlns="" val="61608045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838200"/>
            <a:ext cx="8229600" cy="5943600"/>
          </a:xfrm>
        </p:spPr>
        <p:txBody>
          <a:bodyPr>
            <a:normAutofit/>
          </a:bodyPr>
          <a:lstStyle/>
          <a:p>
            <a:pPr algn="just"/>
            <a:r>
              <a:rPr lang="en-IN" sz="2200" dirty="0"/>
              <a:t>None of the CML patients had gynaecomastia at 6 months of therapy in the present </a:t>
            </a:r>
            <a:r>
              <a:rPr lang="en-IN" sz="2200" dirty="0" smtClean="0"/>
              <a:t>study</a:t>
            </a:r>
          </a:p>
          <a:p>
            <a:pPr algn="just"/>
            <a:endParaRPr lang="en-IN" sz="2200" dirty="0" smtClean="0"/>
          </a:p>
          <a:p>
            <a:pPr algn="just"/>
            <a:r>
              <a:rPr lang="en-IN" sz="2200" dirty="0" smtClean="0"/>
              <a:t>Kim </a:t>
            </a:r>
            <a:r>
              <a:rPr lang="en-IN" sz="2200" dirty="0"/>
              <a:t>et al. had observed gynaecomastia after 9 months of therapy in a 42-year-old subject, while </a:t>
            </a:r>
            <a:r>
              <a:rPr lang="en-IN" sz="2200" dirty="0" err="1"/>
              <a:t>Gambacorti-Passerini</a:t>
            </a:r>
            <a:r>
              <a:rPr lang="en-IN" sz="2200" dirty="0"/>
              <a:t> et al. observed gynaecomastia in 7 out of 38 patients over a median follow-up time of 23.6 </a:t>
            </a:r>
            <a:r>
              <a:rPr lang="en-IN" sz="2200" dirty="0" smtClean="0"/>
              <a:t>months</a:t>
            </a:r>
          </a:p>
          <a:p>
            <a:pPr algn="just"/>
            <a:endParaRPr lang="en-IN" sz="2200" dirty="0"/>
          </a:p>
          <a:p>
            <a:pPr algn="just"/>
            <a:r>
              <a:rPr lang="en-IN" sz="2200" dirty="0"/>
              <a:t>Thus, while the consequences of decreased testosterone production may develop slowly we found lower levels in as much as 58.8% patients at 6 months of imatinib </a:t>
            </a:r>
            <a:r>
              <a:rPr lang="en-IN" sz="2200" dirty="0" smtClean="0"/>
              <a:t>therapy</a:t>
            </a:r>
          </a:p>
          <a:p>
            <a:pPr algn="just"/>
            <a:endParaRPr lang="en-IN" sz="2200" dirty="0" smtClean="0"/>
          </a:p>
          <a:p>
            <a:pPr algn="just"/>
            <a:r>
              <a:rPr lang="en-IN" sz="2200" dirty="0" err="1" smtClean="0"/>
              <a:t>Gynaecomastia</a:t>
            </a:r>
            <a:r>
              <a:rPr lang="en-IN" sz="2200" dirty="0" smtClean="0"/>
              <a:t> </a:t>
            </a:r>
            <a:r>
              <a:rPr lang="en-IN" sz="2200" dirty="0"/>
              <a:t>can result from the reduced testosterone </a:t>
            </a:r>
            <a:r>
              <a:rPr lang="en-IN" sz="2200" dirty="0" smtClean="0"/>
              <a:t>levels</a:t>
            </a:r>
          </a:p>
          <a:p>
            <a:pPr algn="just"/>
            <a:endParaRPr lang="en-IN" sz="2200" dirty="0" smtClean="0"/>
          </a:p>
          <a:p>
            <a:pPr algn="just"/>
            <a:endParaRPr lang="en-IN" sz="2200" dirty="0"/>
          </a:p>
          <a:p>
            <a:pPr algn="just"/>
            <a:endParaRPr lang="en-IN" sz="2200" dirty="0"/>
          </a:p>
        </p:txBody>
      </p:sp>
    </p:spTree>
    <p:extLst>
      <p:ext uri="{BB962C8B-B14F-4D97-AF65-F5344CB8AC3E}">
        <p14:creationId xmlns:p14="http://schemas.microsoft.com/office/powerpoint/2010/main" xmlns="" val="9607498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229600" cy="4876800"/>
          </a:xfrm>
        </p:spPr>
        <p:txBody>
          <a:bodyPr>
            <a:normAutofit/>
          </a:bodyPr>
          <a:lstStyle/>
          <a:p>
            <a:pPr algn="just"/>
            <a:r>
              <a:rPr lang="en-IN" dirty="0"/>
              <a:t>All men with decreased testosterone levels (20) </a:t>
            </a:r>
            <a:r>
              <a:rPr lang="en-IN" dirty="0" smtClean="0"/>
              <a:t>were in </a:t>
            </a:r>
            <a:r>
              <a:rPr lang="en-IN" dirty="0"/>
              <a:t>haematological remission at 6 months. </a:t>
            </a:r>
            <a:endParaRPr lang="en-IN" dirty="0" smtClean="0"/>
          </a:p>
          <a:p>
            <a:pPr algn="just"/>
            <a:r>
              <a:rPr lang="en-IN" dirty="0" smtClean="0"/>
              <a:t>However, 10 </a:t>
            </a:r>
            <a:r>
              <a:rPr lang="en-IN" dirty="0"/>
              <a:t>patients with haematological remission had </a:t>
            </a:r>
            <a:r>
              <a:rPr lang="en-IN" dirty="0" smtClean="0"/>
              <a:t>normal testosterone levels</a:t>
            </a:r>
          </a:p>
          <a:p>
            <a:pPr algn="just"/>
            <a:r>
              <a:rPr lang="en-IN" dirty="0" smtClean="0"/>
              <a:t>Thus</a:t>
            </a:r>
            <a:r>
              <a:rPr lang="en-IN" dirty="0"/>
              <a:t>, testosterone deficiency </a:t>
            </a:r>
            <a:r>
              <a:rPr lang="en-IN" dirty="0" smtClean="0"/>
              <a:t>may not </a:t>
            </a:r>
            <a:r>
              <a:rPr lang="en-IN" dirty="0"/>
              <a:t>develop in all patients achieving </a:t>
            </a:r>
            <a:r>
              <a:rPr lang="en-IN" dirty="0" smtClean="0"/>
              <a:t>remission</a:t>
            </a:r>
          </a:p>
          <a:p>
            <a:pPr algn="just"/>
            <a:endParaRPr lang="en-IN" dirty="0" smtClean="0"/>
          </a:p>
          <a:p>
            <a:pPr algn="just"/>
            <a:r>
              <a:rPr lang="en-IN" dirty="0" smtClean="0"/>
              <a:t>Testosterone </a:t>
            </a:r>
            <a:r>
              <a:rPr lang="en-IN" dirty="0"/>
              <a:t>levels in patients not in </a:t>
            </a:r>
            <a:r>
              <a:rPr lang="en-IN" dirty="0" smtClean="0"/>
              <a:t>haematological remission </a:t>
            </a:r>
            <a:r>
              <a:rPr lang="en-IN" dirty="0"/>
              <a:t>(4) were in the normal reference range</a:t>
            </a:r>
            <a:r>
              <a:rPr lang="en-IN" dirty="0" smtClean="0"/>
              <a:t>. Poor </a:t>
            </a:r>
            <a:r>
              <a:rPr lang="en-IN" dirty="0"/>
              <a:t>compliance due to the high cost of imatinib </a:t>
            </a:r>
            <a:r>
              <a:rPr lang="en-IN" dirty="0" smtClean="0"/>
              <a:t>therapy may </a:t>
            </a:r>
            <a:r>
              <a:rPr lang="en-IN" dirty="0"/>
              <a:t>be a possible </a:t>
            </a:r>
            <a:r>
              <a:rPr lang="en-IN" dirty="0" smtClean="0"/>
              <a:t>cause</a:t>
            </a:r>
            <a:endParaRPr lang="en-IN" dirty="0"/>
          </a:p>
          <a:p>
            <a:pPr algn="just"/>
            <a:endParaRPr lang="en-IN" dirty="0" smtClean="0"/>
          </a:p>
          <a:p>
            <a:pPr algn="just"/>
            <a:endParaRPr lang="en-IN" dirty="0" smtClean="0"/>
          </a:p>
        </p:txBody>
      </p:sp>
    </p:spTree>
    <p:extLst>
      <p:ext uri="{BB962C8B-B14F-4D97-AF65-F5344CB8AC3E}">
        <p14:creationId xmlns:p14="http://schemas.microsoft.com/office/powerpoint/2010/main" xmlns="" val="396916908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410200"/>
          </a:xfrm>
        </p:spPr>
        <p:txBody>
          <a:bodyPr>
            <a:normAutofit/>
          </a:bodyPr>
          <a:lstStyle/>
          <a:p>
            <a:pPr algn="just"/>
            <a:r>
              <a:rPr lang="en-IN" sz="2200" dirty="0" smtClean="0"/>
              <a:t>Imatinib </a:t>
            </a:r>
            <a:r>
              <a:rPr lang="en-IN" sz="2200" dirty="0"/>
              <a:t>reduces </a:t>
            </a:r>
            <a:r>
              <a:rPr lang="en-IN" sz="2200" dirty="0" smtClean="0"/>
              <a:t>testosterone production </a:t>
            </a:r>
            <a:r>
              <a:rPr lang="en-IN" sz="2200" dirty="0"/>
              <a:t>through the blockade of PDGFR </a:t>
            </a:r>
            <a:r>
              <a:rPr lang="en-IN" sz="2200" dirty="0" smtClean="0"/>
              <a:t>and c-kit </a:t>
            </a:r>
            <a:r>
              <a:rPr lang="en-IN" sz="2200" dirty="0"/>
              <a:t>in the </a:t>
            </a:r>
            <a:r>
              <a:rPr lang="en-IN" sz="2200" dirty="0" smtClean="0"/>
              <a:t>testis</a:t>
            </a:r>
          </a:p>
          <a:p>
            <a:pPr algn="just"/>
            <a:endParaRPr lang="en-IN" sz="2200" dirty="0" smtClean="0"/>
          </a:p>
          <a:p>
            <a:pPr algn="just"/>
            <a:r>
              <a:rPr lang="en-IN" sz="2200" dirty="0" smtClean="0"/>
              <a:t>Decreased </a:t>
            </a:r>
            <a:r>
              <a:rPr lang="en-IN" sz="2200" dirty="0"/>
              <a:t>feedback inhibition leads </a:t>
            </a:r>
            <a:r>
              <a:rPr lang="en-IN" sz="2200" dirty="0" smtClean="0"/>
              <a:t>to elevation </a:t>
            </a:r>
            <a:r>
              <a:rPr lang="en-IN" sz="2200" dirty="0"/>
              <a:t>of LH and FSH </a:t>
            </a:r>
            <a:r>
              <a:rPr lang="en-IN" sz="2200" dirty="0" smtClean="0"/>
              <a:t>levels</a:t>
            </a:r>
          </a:p>
          <a:p>
            <a:pPr algn="just"/>
            <a:endParaRPr lang="en-IN" sz="2200" dirty="0" smtClean="0"/>
          </a:p>
          <a:p>
            <a:pPr algn="just"/>
            <a:r>
              <a:rPr lang="en-IN" sz="2200" dirty="0" smtClean="0"/>
              <a:t>PDGF </a:t>
            </a:r>
            <a:r>
              <a:rPr lang="en-IN" sz="2200" dirty="0"/>
              <a:t>and </a:t>
            </a:r>
            <a:r>
              <a:rPr lang="en-IN" sz="2200" dirty="0" smtClean="0"/>
              <a:t>c-kit signalling </a:t>
            </a:r>
            <a:r>
              <a:rPr lang="en-IN" sz="2200" dirty="0"/>
              <a:t>is </a:t>
            </a:r>
            <a:r>
              <a:rPr lang="en-IN" sz="2200" dirty="0" smtClean="0"/>
              <a:t>essential in </a:t>
            </a:r>
            <a:r>
              <a:rPr lang="en-IN" sz="2200" dirty="0"/>
              <a:t>testes </a:t>
            </a:r>
            <a:r>
              <a:rPr lang="en-IN" sz="2200" dirty="0" smtClean="0"/>
              <a:t>organogenesis, Leydig </a:t>
            </a:r>
            <a:r>
              <a:rPr lang="en-IN" sz="2200" dirty="0"/>
              <a:t>cell </a:t>
            </a:r>
            <a:r>
              <a:rPr lang="en-IN" sz="2200" dirty="0" smtClean="0"/>
              <a:t>differentiation</a:t>
            </a:r>
            <a:r>
              <a:rPr lang="en-IN" sz="2200" dirty="0"/>
              <a:t> </a:t>
            </a:r>
            <a:r>
              <a:rPr lang="en-IN" sz="2200" dirty="0" smtClean="0"/>
              <a:t>and recruitment and spermatogenesis</a:t>
            </a:r>
          </a:p>
          <a:p>
            <a:pPr algn="just"/>
            <a:endParaRPr lang="en-IN" sz="2200" dirty="0" smtClean="0"/>
          </a:p>
        </p:txBody>
      </p:sp>
    </p:spTree>
    <p:extLst>
      <p:ext uri="{BB962C8B-B14F-4D97-AF65-F5344CB8AC3E}">
        <p14:creationId xmlns:p14="http://schemas.microsoft.com/office/powerpoint/2010/main" xmlns="" val="2000027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685800"/>
            <a:ext cx="8229600" cy="5943600"/>
          </a:xfrm>
        </p:spPr>
        <p:txBody>
          <a:bodyPr>
            <a:normAutofit/>
          </a:bodyPr>
          <a:lstStyle/>
          <a:p>
            <a:pPr algn="just"/>
            <a:r>
              <a:rPr lang="en-IN" sz="2100" dirty="0" smtClean="0"/>
              <a:t>c-kit stimulation effects luteinizing </a:t>
            </a:r>
            <a:r>
              <a:rPr lang="en-IN" sz="2100" dirty="0"/>
              <a:t>hormone </a:t>
            </a:r>
            <a:r>
              <a:rPr lang="en-IN" sz="2100" dirty="0" smtClean="0"/>
              <a:t>signalling and increases the </a:t>
            </a:r>
            <a:r>
              <a:rPr lang="en-IN" sz="2100" dirty="0"/>
              <a:t>expression of proteins involved in testosterone synthesis </a:t>
            </a:r>
            <a:r>
              <a:rPr lang="en-IN" sz="2100" dirty="0" smtClean="0"/>
              <a:t>like:</a:t>
            </a:r>
          </a:p>
          <a:p>
            <a:pPr marL="0" indent="0" algn="just">
              <a:buNone/>
            </a:pPr>
            <a:r>
              <a:rPr lang="en-IN" sz="2000" dirty="0" smtClean="0"/>
              <a:t>	</a:t>
            </a:r>
            <a:r>
              <a:rPr lang="en-IN" sz="1900" dirty="0" err="1" smtClean="0"/>
              <a:t>Steroidogenic</a:t>
            </a:r>
            <a:r>
              <a:rPr lang="en-IN" sz="1900" dirty="0" smtClean="0"/>
              <a:t> </a:t>
            </a:r>
            <a:r>
              <a:rPr lang="en-IN" sz="1900" dirty="0"/>
              <a:t>Acute Regulatory Protein (</a:t>
            </a:r>
            <a:r>
              <a:rPr lang="en-IN" sz="1900" dirty="0" err="1"/>
              <a:t>StAR</a:t>
            </a:r>
            <a:r>
              <a:rPr lang="en-IN" sz="1900" dirty="0" smtClean="0"/>
              <a:t>)</a:t>
            </a:r>
          </a:p>
          <a:p>
            <a:pPr marL="0" indent="0" algn="just">
              <a:buNone/>
            </a:pPr>
            <a:r>
              <a:rPr lang="en-IN" sz="1900" dirty="0"/>
              <a:t>	</a:t>
            </a:r>
            <a:r>
              <a:rPr lang="en-IN" sz="1900" dirty="0" smtClean="0"/>
              <a:t>CYP11A </a:t>
            </a:r>
            <a:r>
              <a:rPr lang="en-IN" sz="1900" dirty="0"/>
              <a:t>(cholesterol 20-22 </a:t>
            </a:r>
            <a:r>
              <a:rPr lang="en-IN" sz="1900" dirty="0" err="1"/>
              <a:t>desmolase</a:t>
            </a:r>
            <a:r>
              <a:rPr lang="en-IN" sz="1900" dirty="0" smtClean="0"/>
              <a:t>)</a:t>
            </a:r>
          </a:p>
          <a:p>
            <a:pPr marL="0" indent="0" algn="just">
              <a:buNone/>
            </a:pPr>
            <a:r>
              <a:rPr lang="en-IN" sz="1900" dirty="0" smtClean="0"/>
              <a:t>	CYP17 </a:t>
            </a:r>
            <a:r>
              <a:rPr lang="en-IN" sz="1900" dirty="0"/>
              <a:t>(steroid 17-alpha-monooxygenase</a:t>
            </a:r>
            <a:r>
              <a:rPr lang="en-IN" sz="1900" dirty="0" smtClean="0"/>
              <a:t>)</a:t>
            </a:r>
          </a:p>
          <a:p>
            <a:pPr marL="0" indent="0" algn="just">
              <a:buNone/>
            </a:pPr>
            <a:r>
              <a:rPr lang="en-IN" sz="1900" dirty="0" smtClean="0"/>
              <a:t>	3-hydroxysteroid dehydrogenase</a:t>
            </a:r>
            <a:endParaRPr lang="en-IN" sz="1900" dirty="0"/>
          </a:p>
          <a:p>
            <a:pPr algn="just"/>
            <a:endParaRPr lang="en-IN" sz="2000" dirty="0" smtClean="0"/>
          </a:p>
          <a:p>
            <a:pPr algn="just"/>
            <a:endParaRPr lang="en-IN" sz="2000" dirty="0"/>
          </a:p>
          <a:p>
            <a:pPr algn="just"/>
            <a:endParaRPr lang="en-IN" sz="2000" dirty="0"/>
          </a:p>
          <a:p>
            <a:pPr algn="just"/>
            <a:endParaRPr lang="en-IN" sz="2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09600" y="3200400"/>
            <a:ext cx="7696200" cy="3505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90592854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en-IN" sz="2200" dirty="0" err="1"/>
              <a:t>Gambacorti-Passerini</a:t>
            </a:r>
            <a:r>
              <a:rPr lang="en-IN" sz="2200" dirty="0"/>
              <a:t> et al. had observed rise of progesterone and 17-hydroxyprogesterone in imatinib treated CML patients</a:t>
            </a:r>
          </a:p>
          <a:p>
            <a:pPr algn="just"/>
            <a:r>
              <a:rPr lang="en-IN" sz="2200" dirty="0"/>
              <a:t>This represented the accumulation of  testosterone precursors as a consequence of impairment of key enzymes in the </a:t>
            </a:r>
            <a:r>
              <a:rPr lang="en-IN" sz="2200" dirty="0" err="1"/>
              <a:t>steroidogenic</a:t>
            </a:r>
            <a:r>
              <a:rPr lang="en-IN" sz="2200" dirty="0"/>
              <a:t> cascade </a:t>
            </a:r>
          </a:p>
          <a:p>
            <a:pPr algn="just"/>
            <a:endParaRPr lang="en-IN" sz="2200" dirty="0"/>
          </a:p>
          <a:p>
            <a:pPr algn="just"/>
            <a:endParaRPr lang="en-IN" sz="2200" dirty="0" smtClean="0"/>
          </a:p>
          <a:p>
            <a:pPr algn="just"/>
            <a:r>
              <a:rPr lang="en-IN" sz="2200" dirty="0" smtClean="0"/>
              <a:t>Chronic </a:t>
            </a:r>
            <a:r>
              <a:rPr lang="en-IN" sz="2200" dirty="0"/>
              <a:t>testosterone deficiency can gradually lead to sexual and metabolic derangements like reduced libido, erectile dysfunction, oligozoospermia, low bone mineral density and metabolic syndrome</a:t>
            </a:r>
          </a:p>
          <a:p>
            <a:endParaRPr lang="en-IN" sz="2200" dirty="0"/>
          </a:p>
        </p:txBody>
      </p:sp>
    </p:spTree>
    <p:extLst>
      <p:ext uri="{BB962C8B-B14F-4D97-AF65-F5344CB8AC3E}">
        <p14:creationId xmlns:p14="http://schemas.microsoft.com/office/powerpoint/2010/main" xmlns="" val="420204815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Conclusions</a:t>
            </a:r>
            <a:endParaRPr lang="en-IN" dirty="0"/>
          </a:p>
        </p:txBody>
      </p:sp>
      <p:sp>
        <p:nvSpPr>
          <p:cNvPr id="3" name="Content Placeholder 2"/>
          <p:cNvSpPr>
            <a:spLocks noGrp="1"/>
          </p:cNvSpPr>
          <p:nvPr>
            <p:ph idx="1"/>
          </p:nvPr>
        </p:nvSpPr>
        <p:spPr/>
        <p:txBody>
          <a:bodyPr>
            <a:normAutofit/>
          </a:bodyPr>
          <a:lstStyle/>
          <a:p>
            <a:r>
              <a:rPr lang="en-IN" dirty="0" smtClean="0"/>
              <a:t>The </a:t>
            </a:r>
            <a:r>
              <a:rPr lang="en-IN" dirty="0"/>
              <a:t>findings document the adverse effect of imatinib on testosterone levels in adult male CML patients much before than reported </a:t>
            </a:r>
            <a:r>
              <a:rPr lang="en-IN" dirty="0" smtClean="0"/>
              <a:t>earlier</a:t>
            </a:r>
          </a:p>
          <a:p>
            <a:endParaRPr lang="en-IN" dirty="0" smtClean="0"/>
          </a:p>
          <a:p>
            <a:endParaRPr lang="en-US" dirty="0" smtClean="0"/>
          </a:p>
          <a:p>
            <a:r>
              <a:rPr lang="en-IN" dirty="0"/>
              <a:t>Testosterone estimation in </a:t>
            </a:r>
            <a:r>
              <a:rPr lang="en-IN" dirty="0" smtClean="0"/>
              <a:t>all CML </a:t>
            </a:r>
            <a:r>
              <a:rPr lang="en-IN" dirty="0"/>
              <a:t>patients on imatinib and possibly other </a:t>
            </a:r>
            <a:r>
              <a:rPr lang="en-IN" dirty="0" smtClean="0"/>
              <a:t>TKIs will </a:t>
            </a:r>
            <a:r>
              <a:rPr lang="en-IN" dirty="0"/>
              <a:t>help in early detection of reduction in </a:t>
            </a:r>
            <a:r>
              <a:rPr lang="en-IN" dirty="0" smtClean="0"/>
              <a:t>testosterone levels </a:t>
            </a:r>
            <a:r>
              <a:rPr lang="en-IN" dirty="0"/>
              <a:t>and enable clinicians to plan possible </a:t>
            </a:r>
            <a:r>
              <a:rPr lang="en-IN" dirty="0" smtClean="0"/>
              <a:t>interventions to </a:t>
            </a:r>
            <a:r>
              <a:rPr lang="en-IN" dirty="0"/>
              <a:t>prevent the future development of </a:t>
            </a:r>
            <a:r>
              <a:rPr lang="en-IN" dirty="0" smtClean="0"/>
              <a:t>associated morbidities </a:t>
            </a:r>
            <a:r>
              <a:rPr lang="en-IN" dirty="0"/>
              <a:t>like </a:t>
            </a:r>
            <a:r>
              <a:rPr lang="en-IN" dirty="0" smtClean="0"/>
              <a:t> </a:t>
            </a:r>
            <a:r>
              <a:rPr lang="en-IN" dirty="0" err="1" smtClean="0"/>
              <a:t>gynaecomastia</a:t>
            </a:r>
            <a:r>
              <a:rPr lang="en-IN" dirty="0" smtClean="0"/>
              <a:t>, sexual and metabolic derangements.</a:t>
            </a:r>
            <a:endParaRPr lang="en-IN" dirty="0"/>
          </a:p>
        </p:txBody>
      </p:sp>
    </p:spTree>
    <p:extLst>
      <p:ext uri="{BB962C8B-B14F-4D97-AF65-F5344CB8AC3E}">
        <p14:creationId xmlns:p14="http://schemas.microsoft.com/office/powerpoint/2010/main" xmlns="" val="363998260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7346" name="Picture 2" descr="https://images-blogger-opensocial.googleusercontent.com/gadgets/proxy?url=http%3A%2F%2F1.bp.blogspot.com%2F-sqMXOgYu4OU%2FU1tigxzXvZI%2FAAAAAAAAE-Q%2Fuu_kW73quD8%2Fs1600%2FHappy%2BBuddha%2BPurnima%2BHD%2BWallpapers%2Band%2BPics%2BBuddha%2Bji%2Byellow%2Bback%2Bground.jpg&amp;container=blogger&amp;gadget=a&amp;rewriteMime=image%2F*"/>
          <p:cNvPicPr>
            <a:picLocks noChangeAspect="1" noChangeArrowheads="1"/>
          </p:cNvPicPr>
          <p:nvPr/>
        </p:nvPicPr>
        <p:blipFill>
          <a:blip r:embed="rId2"/>
          <a:srcRect/>
          <a:stretch>
            <a:fillRect/>
          </a:stretch>
        </p:blipFill>
        <p:spPr bwMode="auto">
          <a:xfrm>
            <a:off x="0" y="381000"/>
            <a:ext cx="9144000" cy="6477000"/>
          </a:xfrm>
          <a:prstGeom prst="rect">
            <a:avLst/>
          </a:prstGeom>
          <a:noFill/>
        </p:spPr>
      </p:pic>
      <p:sp>
        <p:nvSpPr>
          <p:cNvPr id="5" name="Title 3"/>
          <p:cNvSpPr txBox="1">
            <a:spLocks/>
          </p:cNvSpPr>
          <p:nvPr/>
        </p:nvSpPr>
        <p:spPr>
          <a:xfrm>
            <a:off x="228600" y="609600"/>
            <a:ext cx="3200400" cy="1704988"/>
          </a:xfrm>
          <a:prstGeom prst="rect">
            <a:avLst/>
          </a:prstGeom>
          <a:noFill/>
          <a:ln w="26425" cap="flat" cmpd="sng" algn="ctr">
            <a:noFill/>
            <a:prstDash val="solid"/>
          </a:ln>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5400" b="1" i="0" u="none" strike="noStrike" kern="1200" cap="none" spc="-100" normalizeH="0" baseline="0" noProof="0" smtClean="0">
                <a:ln>
                  <a:noFill/>
                </a:ln>
                <a:solidFill>
                  <a:schemeClr val="tx2">
                    <a:lumMod val="75000"/>
                  </a:schemeClr>
                </a:solidFill>
                <a:effectLst/>
                <a:uLnTx/>
                <a:uFillTx/>
                <a:latin typeface="Aharoni" pitchFamily="2" charset="-79"/>
                <a:ea typeface="+mn-ea"/>
                <a:cs typeface="Aharoni" pitchFamily="2" charset="-79"/>
              </a:rPr>
              <a:t>THANK </a:t>
            </a:r>
            <a:br>
              <a:rPr kumimoji="0" lang="en-US" sz="5400" b="1" i="0" u="none" strike="noStrike" kern="1200" cap="none" spc="-100" normalizeH="0" baseline="0" noProof="0" smtClean="0">
                <a:ln>
                  <a:noFill/>
                </a:ln>
                <a:solidFill>
                  <a:schemeClr val="tx2">
                    <a:lumMod val="75000"/>
                  </a:schemeClr>
                </a:solidFill>
                <a:effectLst/>
                <a:uLnTx/>
                <a:uFillTx/>
                <a:latin typeface="Aharoni" pitchFamily="2" charset="-79"/>
                <a:ea typeface="+mn-ea"/>
                <a:cs typeface="Aharoni" pitchFamily="2" charset="-79"/>
              </a:rPr>
            </a:br>
            <a:r>
              <a:rPr kumimoji="0" lang="en-US" sz="5400" b="1" i="0" u="none" strike="noStrike" kern="1200" cap="none" spc="-100" normalizeH="0" baseline="0" noProof="0" smtClean="0">
                <a:ln>
                  <a:noFill/>
                </a:ln>
                <a:solidFill>
                  <a:schemeClr val="tx2">
                    <a:lumMod val="75000"/>
                  </a:schemeClr>
                </a:solidFill>
                <a:effectLst/>
                <a:uLnTx/>
                <a:uFillTx/>
                <a:latin typeface="Aharoni" pitchFamily="2" charset="-79"/>
                <a:ea typeface="+mn-ea"/>
                <a:cs typeface="Aharoni" pitchFamily="2" charset="-79"/>
              </a:rPr>
              <a:t>YOU </a:t>
            </a:r>
            <a:endParaRPr kumimoji="0" lang="en-IN" sz="5400" b="1" i="0" u="none" strike="noStrike" kern="1200" cap="none" spc="-100" normalizeH="0" baseline="0" noProof="0" dirty="0">
              <a:ln>
                <a:noFill/>
              </a:ln>
              <a:solidFill>
                <a:schemeClr val="tx2">
                  <a:lumMod val="75000"/>
                </a:schemeClr>
              </a:solidFill>
              <a:effectLst/>
              <a:uLnTx/>
              <a:uFillTx/>
              <a:latin typeface="Aharoni" pitchFamily="2" charset="-79"/>
              <a:ea typeface="+mn-ea"/>
              <a:cs typeface="Aharoni" pitchFamily="2" charset="-79"/>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p:cNvSpPr/>
          <p:nvPr/>
        </p:nvSpPr>
        <p:spPr>
          <a:xfrm>
            <a:off x="418591" y="434212"/>
            <a:ext cx="8306815" cy="5486349"/>
          </a:xfrm>
          <a:prstGeom prst="rect">
            <a:avLst/>
          </a:prstGeom>
          <a:blipFill>
            <a:blip r:embed="rId2" cstate="print"/>
            <a:stretch>
              <a:fillRect/>
            </a:stretch>
          </a:blipFill>
        </p:spPr>
        <p:txBody>
          <a:bodyPr wrap="square" lIns="0" tIns="0" rIns="0" bIns="0" rtlCol="0">
            <a:spAutoFit/>
          </a:bodyPr>
          <a:lstStyle/>
          <a:p>
            <a:endParaRPr/>
          </a:p>
        </p:txBody>
      </p:sp>
      <p:sp>
        <p:nvSpPr>
          <p:cNvPr id="4" name="object 5"/>
          <p:cNvSpPr/>
          <p:nvPr/>
        </p:nvSpPr>
        <p:spPr>
          <a:xfrm>
            <a:off x="533400" y="1752600"/>
            <a:ext cx="8001000" cy="4000500"/>
          </a:xfrm>
          <a:prstGeom prst="rect">
            <a:avLst/>
          </a:prstGeom>
          <a:blipFill>
            <a:blip r:embed="rId3" cstate="print"/>
            <a:stretch>
              <a:fillRect/>
            </a:stretch>
          </a:blipFill>
        </p:spPr>
        <p:txBody>
          <a:bodyPr wrap="square" lIns="0" tIns="0" rIns="0" bIns="0" rtlCol="0">
            <a:spAutoFit/>
          </a:bodyPr>
          <a:lstStyle/>
          <a:p>
            <a:endParaRPr/>
          </a:p>
        </p:txBody>
      </p:sp>
      <p:sp>
        <p:nvSpPr>
          <p:cNvPr id="2" name="Title 1"/>
          <p:cNvSpPr>
            <a:spLocks noGrp="1"/>
          </p:cNvSpPr>
          <p:nvPr>
            <p:ph type="title"/>
          </p:nvPr>
        </p:nvSpPr>
        <p:spPr>
          <a:xfrm>
            <a:off x="1143000" y="914400"/>
            <a:ext cx="7298537" cy="553998"/>
          </a:xfrm>
        </p:spPr>
        <p:txBody>
          <a:bodyPr>
            <a:normAutofit fontScale="90000"/>
          </a:bodyPr>
          <a:lstStyle/>
          <a:p>
            <a:pPr algn="ctr"/>
            <a:r>
              <a:rPr lang="en-US" spc="-20" dirty="0" smtClean="0"/>
              <a:t>L</a:t>
            </a:r>
            <a:r>
              <a:rPr lang="en-US" spc="-15" dirty="0" smtClean="0"/>
              <a:t>et</a:t>
            </a:r>
            <a:r>
              <a:rPr lang="en-US" spc="-20" dirty="0" smtClean="0"/>
              <a:t> U</a:t>
            </a:r>
            <a:r>
              <a:rPr lang="en-US" spc="-15" dirty="0" smtClean="0"/>
              <a:t>s </a:t>
            </a:r>
            <a:r>
              <a:rPr lang="en-US" spc="-35" dirty="0" smtClean="0"/>
              <a:t>M</a:t>
            </a:r>
            <a:r>
              <a:rPr lang="en-US" spc="-10" dirty="0" smtClean="0"/>
              <a:t>e</a:t>
            </a:r>
            <a:r>
              <a:rPr lang="en-US" spc="-15" dirty="0" smtClean="0"/>
              <a:t>et</a:t>
            </a:r>
            <a:r>
              <a:rPr lang="en-US" spc="-5" dirty="0" smtClean="0"/>
              <a:t> </a:t>
            </a:r>
            <a:r>
              <a:rPr lang="en-US" spc="-20" dirty="0" smtClean="0"/>
              <a:t>A</a:t>
            </a:r>
            <a:r>
              <a:rPr lang="en-US" spc="-15" dirty="0" smtClean="0"/>
              <a:t>g</a:t>
            </a:r>
            <a:r>
              <a:rPr lang="en-US" spc="-5" dirty="0" smtClean="0"/>
              <a:t>ai</a:t>
            </a:r>
            <a:r>
              <a:rPr lang="en-US" spc="-20" dirty="0" smtClean="0"/>
              <a:t>n</a:t>
            </a:r>
            <a:endParaRPr lang="en-US" dirty="0"/>
          </a:p>
        </p:txBody>
      </p:sp>
      <p:sp>
        <p:nvSpPr>
          <p:cNvPr id="3" name="Text Placeholder 2"/>
          <p:cNvSpPr>
            <a:spLocks noGrp="1"/>
          </p:cNvSpPr>
          <p:nvPr>
            <p:ph type="body" idx="1"/>
          </p:nvPr>
        </p:nvSpPr>
        <p:spPr>
          <a:xfrm>
            <a:off x="683387" y="1795017"/>
            <a:ext cx="7777225" cy="3000821"/>
          </a:xfrm>
        </p:spPr>
        <p:txBody>
          <a:bodyPr>
            <a:normAutofit fontScale="92500" lnSpcReduction="20000"/>
          </a:bodyPr>
          <a:lstStyle/>
          <a:p>
            <a:pPr algn="ctr">
              <a:lnSpc>
                <a:spcPct val="100000"/>
              </a:lnSpc>
              <a:buNone/>
            </a:pPr>
            <a:r>
              <a:rPr lang="en-US" sz="2800" spc="-25" dirty="0" smtClean="0">
                <a:latin typeface="Georgia"/>
                <a:cs typeface="Georgia"/>
              </a:rPr>
              <a:t>We</a:t>
            </a:r>
            <a:r>
              <a:rPr lang="en-US" sz="2800" spc="-5" dirty="0" smtClean="0">
                <a:latin typeface="Georgia"/>
                <a:cs typeface="Georgia"/>
              </a:rPr>
              <a:t> </a:t>
            </a:r>
            <a:r>
              <a:rPr lang="en-US" sz="2800" spc="-25" dirty="0" smtClean="0">
                <a:latin typeface="Georgia"/>
                <a:cs typeface="Georgia"/>
              </a:rPr>
              <a:t>we</a:t>
            </a:r>
            <a:r>
              <a:rPr lang="en-US" sz="2800" spc="-5" dirty="0" smtClean="0">
                <a:latin typeface="Georgia"/>
                <a:cs typeface="Georgia"/>
              </a:rPr>
              <a:t>l</a:t>
            </a:r>
            <a:r>
              <a:rPr lang="en-US" sz="2800" spc="-25" dirty="0" smtClean="0">
                <a:latin typeface="Georgia"/>
                <a:cs typeface="Georgia"/>
              </a:rPr>
              <a:t>com</a:t>
            </a:r>
            <a:r>
              <a:rPr lang="en-US" sz="2800" spc="-15" dirty="0" smtClean="0">
                <a:latin typeface="Georgia"/>
                <a:cs typeface="Georgia"/>
              </a:rPr>
              <a:t>e</a:t>
            </a:r>
            <a:r>
              <a:rPr lang="en-US" sz="2800" spc="-10" dirty="0" smtClean="0">
                <a:latin typeface="Georgia"/>
                <a:cs typeface="Georgia"/>
              </a:rPr>
              <a:t> </a:t>
            </a:r>
            <a:r>
              <a:rPr lang="en-US" sz="2800" spc="-20" dirty="0" smtClean="0">
                <a:latin typeface="Georgia"/>
                <a:cs typeface="Georgia"/>
              </a:rPr>
              <a:t>y</a:t>
            </a:r>
            <a:r>
              <a:rPr lang="en-US" sz="2800" spc="-10" dirty="0" smtClean="0">
                <a:latin typeface="Georgia"/>
                <a:cs typeface="Georgia"/>
              </a:rPr>
              <a:t>o</a:t>
            </a:r>
            <a:r>
              <a:rPr lang="en-US" sz="2800" spc="-20" dirty="0" smtClean="0">
                <a:latin typeface="Georgia"/>
                <a:cs typeface="Georgia"/>
              </a:rPr>
              <a:t>u</a:t>
            </a:r>
            <a:r>
              <a:rPr lang="en-US" sz="2800" spc="-5" dirty="0" smtClean="0">
                <a:latin typeface="Georgia"/>
                <a:cs typeface="Georgia"/>
              </a:rPr>
              <a:t> </a:t>
            </a:r>
            <a:r>
              <a:rPr lang="en-US" sz="2800" spc="-10" dirty="0" smtClean="0">
                <a:latin typeface="Georgia"/>
                <a:cs typeface="Georgia"/>
              </a:rPr>
              <a:t>all</a:t>
            </a:r>
            <a:r>
              <a:rPr lang="en-US" sz="2800" spc="5" dirty="0" smtClean="0">
                <a:latin typeface="Georgia"/>
                <a:cs typeface="Georgia"/>
              </a:rPr>
              <a:t> </a:t>
            </a:r>
            <a:r>
              <a:rPr lang="en-US" sz="2800" spc="-15" dirty="0" smtClean="0">
                <a:latin typeface="Georgia"/>
                <a:cs typeface="Georgia"/>
              </a:rPr>
              <a:t>to</a:t>
            </a:r>
            <a:r>
              <a:rPr lang="en-US" sz="2800" spc="-5" dirty="0" smtClean="0">
                <a:latin typeface="Georgia"/>
                <a:cs typeface="Georgia"/>
              </a:rPr>
              <a:t> </a:t>
            </a:r>
            <a:r>
              <a:rPr lang="en-US" sz="2800" spc="-25" dirty="0" smtClean="0">
                <a:latin typeface="Georgia"/>
                <a:cs typeface="Georgia"/>
              </a:rPr>
              <a:t>ou</a:t>
            </a:r>
            <a:r>
              <a:rPr lang="en-US" sz="2800" spc="-15" dirty="0" smtClean="0">
                <a:latin typeface="Georgia"/>
                <a:cs typeface="Georgia"/>
              </a:rPr>
              <a:t>r</a:t>
            </a:r>
            <a:r>
              <a:rPr lang="en-US" sz="2800" spc="15" dirty="0" smtClean="0">
                <a:latin typeface="Georgia"/>
                <a:cs typeface="Georgia"/>
              </a:rPr>
              <a:t> </a:t>
            </a:r>
            <a:r>
              <a:rPr lang="en-US" sz="2800" spc="-20" dirty="0" smtClean="0">
                <a:latin typeface="Georgia"/>
                <a:cs typeface="Georgia"/>
              </a:rPr>
              <a:t>futur</a:t>
            </a:r>
            <a:r>
              <a:rPr lang="en-US" sz="2800" spc="-15" dirty="0" smtClean="0">
                <a:latin typeface="Georgia"/>
                <a:cs typeface="Georgia"/>
              </a:rPr>
              <a:t>e</a:t>
            </a:r>
            <a:r>
              <a:rPr lang="en-US" sz="2800" spc="5" dirty="0" smtClean="0">
                <a:latin typeface="Georgia"/>
                <a:cs typeface="Georgia"/>
              </a:rPr>
              <a:t> </a:t>
            </a:r>
            <a:r>
              <a:rPr lang="en-US" sz="2800" spc="-20" dirty="0" smtClean="0">
                <a:latin typeface="Georgia"/>
                <a:cs typeface="Georgia"/>
              </a:rPr>
              <a:t>co</a:t>
            </a:r>
            <a:r>
              <a:rPr lang="en-US" sz="2800" spc="-15" dirty="0" smtClean="0">
                <a:latin typeface="Georgia"/>
                <a:cs typeface="Georgia"/>
              </a:rPr>
              <a:t>nferences</a:t>
            </a:r>
            <a:r>
              <a:rPr lang="en-US" sz="2800" spc="-5" dirty="0" smtClean="0">
                <a:latin typeface="Georgia"/>
                <a:cs typeface="Georgia"/>
              </a:rPr>
              <a:t> </a:t>
            </a:r>
            <a:r>
              <a:rPr lang="en-US" sz="2800" spc="-20" dirty="0" smtClean="0">
                <a:latin typeface="Georgia"/>
                <a:cs typeface="Georgia"/>
              </a:rPr>
              <a:t>of</a:t>
            </a:r>
            <a:endParaRPr lang="en-US" sz="2800" dirty="0" smtClean="0">
              <a:latin typeface="Georgia"/>
              <a:cs typeface="Georgia"/>
            </a:endParaRPr>
          </a:p>
          <a:p>
            <a:pPr marL="1699895">
              <a:lnSpc>
                <a:spcPct val="100000"/>
              </a:lnSpc>
              <a:buNone/>
            </a:pPr>
            <a:r>
              <a:rPr lang="en-US" sz="2800" spc="-25" dirty="0" smtClean="0">
                <a:latin typeface="Georgia"/>
                <a:cs typeface="Georgia"/>
              </a:rPr>
              <a:t>   OMICS  International</a:t>
            </a:r>
            <a:endParaRPr lang="en-US" sz="2800" dirty="0" smtClean="0">
              <a:latin typeface="Georgia"/>
              <a:cs typeface="Georgia"/>
            </a:endParaRPr>
          </a:p>
          <a:p>
            <a:pPr>
              <a:lnSpc>
                <a:spcPts val="3500"/>
              </a:lnSpc>
              <a:spcBef>
                <a:spcPts val="7"/>
              </a:spcBef>
            </a:pPr>
            <a:endParaRPr lang="en-US" sz="2400" dirty="0" smtClean="0"/>
          </a:p>
          <a:p>
            <a:pPr marL="5080" algn="ctr">
              <a:lnSpc>
                <a:spcPts val="2155"/>
              </a:lnSpc>
              <a:buNone/>
            </a:pPr>
            <a:r>
              <a:rPr lang="en-US" spc="-25" dirty="0" smtClean="0">
                <a:latin typeface="Georgia"/>
                <a:cs typeface="Georgia"/>
              </a:rPr>
              <a:t>P</a:t>
            </a:r>
            <a:r>
              <a:rPr lang="en-US" spc="-5" dirty="0" smtClean="0">
                <a:latin typeface="Georgia"/>
                <a:cs typeface="Georgia"/>
              </a:rPr>
              <a:t>l</a:t>
            </a:r>
            <a:r>
              <a:rPr lang="en-US" dirty="0" smtClean="0">
                <a:latin typeface="Georgia"/>
                <a:cs typeface="Georgia"/>
              </a:rPr>
              <a:t>ea</a:t>
            </a:r>
            <a:r>
              <a:rPr lang="en-US" spc="5" dirty="0" smtClean="0">
                <a:latin typeface="Georgia"/>
                <a:cs typeface="Georgia"/>
              </a:rPr>
              <a:t>s</a:t>
            </a:r>
            <a:r>
              <a:rPr lang="en-US" dirty="0" smtClean="0">
                <a:latin typeface="Georgia"/>
                <a:cs typeface="Georgia"/>
              </a:rPr>
              <a:t>e</a:t>
            </a:r>
            <a:r>
              <a:rPr lang="en-US" spc="-10" dirty="0" smtClean="0">
                <a:latin typeface="Georgia"/>
                <a:cs typeface="Georgia"/>
              </a:rPr>
              <a:t> Visit:</a:t>
            </a:r>
            <a:endParaRPr lang="en-US" dirty="0" smtClean="0">
              <a:latin typeface="Georgia"/>
              <a:cs typeface="Georgia"/>
            </a:endParaRPr>
          </a:p>
          <a:p>
            <a:endParaRPr lang="en-US" sz="1200" dirty="0" smtClean="0">
              <a:latin typeface="Georgia"/>
            </a:endParaRPr>
          </a:p>
          <a:p>
            <a:pPr marL="5080" algn="ctr">
              <a:lnSpc>
                <a:spcPct val="100000"/>
              </a:lnSpc>
              <a:spcBef>
                <a:spcPts val="300"/>
              </a:spcBef>
              <a:buNone/>
            </a:pPr>
            <a:r>
              <a:rPr lang="en-US" u="heavy" spc="-5" dirty="0" smtClean="0">
                <a:solidFill>
                  <a:srgbClr val="6B9F24"/>
                </a:solidFill>
                <a:latin typeface="Georgia"/>
                <a:cs typeface="Georgia"/>
                <a:hlinkClick r:id="rId4"/>
              </a:rPr>
              <a:t>w</a:t>
            </a:r>
            <a:r>
              <a:rPr lang="en-US" u="heavy" spc="-15" dirty="0" smtClean="0">
                <a:solidFill>
                  <a:srgbClr val="6B9F24"/>
                </a:solidFill>
                <a:latin typeface="Georgia"/>
                <a:cs typeface="Georgia"/>
                <a:hlinkClick r:id="rId4"/>
              </a:rPr>
              <a:t>w</a:t>
            </a:r>
            <a:r>
              <a:rPr lang="en-US" u="heavy" spc="-25" dirty="0" smtClean="0">
                <a:solidFill>
                  <a:srgbClr val="6B9F24"/>
                </a:solidFill>
                <a:latin typeface="Georgia"/>
                <a:cs typeface="Georgia"/>
                <a:hlinkClick r:id="rId4"/>
              </a:rPr>
              <a:t>w.m</a:t>
            </a:r>
            <a:r>
              <a:rPr lang="en-US" u="heavy" spc="-5" dirty="0" smtClean="0">
                <a:solidFill>
                  <a:srgbClr val="6B9F24"/>
                </a:solidFill>
                <a:latin typeface="Georgia"/>
                <a:cs typeface="Georgia"/>
                <a:hlinkClick r:id="rId4"/>
              </a:rPr>
              <a:t>et</a:t>
            </a:r>
            <a:r>
              <a:rPr lang="en-US" u="heavy" spc="5" dirty="0" smtClean="0">
                <a:solidFill>
                  <a:srgbClr val="6B9F24"/>
                </a:solidFill>
                <a:latin typeface="Georgia"/>
                <a:cs typeface="Georgia"/>
                <a:hlinkClick r:id="rId4"/>
              </a:rPr>
              <a:t>a</a:t>
            </a:r>
            <a:r>
              <a:rPr lang="en-US" u="heavy" spc="-5" dirty="0" smtClean="0">
                <a:solidFill>
                  <a:srgbClr val="6B9F24"/>
                </a:solidFill>
                <a:latin typeface="Georgia"/>
                <a:cs typeface="Georgia"/>
                <a:hlinkClick r:id="rId4"/>
              </a:rPr>
              <a:t>bolomi</a:t>
            </a:r>
            <a:r>
              <a:rPr lang="en-US" u="heavy" spc="5" dirty="0" smtClean="0">
                <a:solidFill>
                  <a:srgbClr val="6B9F24"/>
                </a:solidFill>
                <a:latin typeface="Georgia"/>
                <a:cs typeface="Georgia"/>
                <a:hlinkClick r:id="rId4"/>
              </a:rPr>
              <a:t>c</a:t>
            </a:r>
            <a:r>
              <a:rPr lang="en-US" u="heavy" spc="-5" dirty="0" smtClean="0">
                <a:solidFill>
                  <a:srgbClr val="6B9F24"/>
                </a:solidFill>
                <a:latin typeface="Georgia"/>
                <a:cs typeface="Georgia"/>
                <a:hlinkClick r:id="rId4"/>
              </a:rPr>
              <a:t>sconferenc</a:t>
            </a:r>
            <a:r>
              <a:rPr lang="en-US" u="heavy" spc="10" dirty="0" smtClean="0">
                <a:solidFill>
                  <a:srgbClr val="6B9F24"/>
                </a:solidFill>
                <a:latin typeface="Georgia"/>
                <a:cs typeface="Georgia"/>
                <a:hlinkClick r:id="rId4"/>
              </a:rPr>
              <a:t>e</a:t>
            </a:r>
            <a:r>
              <a:rPr lang="en-US" u="heavy" spc="-15" dirty="0" smtClean="0">
                <a:solidFill>
                  <a:srgbClr val="6B9F24"/>
                </a:solidFill>
                <a:latin typeface="Georgia"/>
                <a:cs typeface="Georgia"/>
                <a:hlinkClick r:id="rId4"/>
              </a:rPr>
              <a:t>.com</a:t>
            </a:r>
            <a:endParaRPr lang="en-US" u="heavy" spc="-15" dirty="0" smtClean="0">
              <a:solidFill>
                <a:srgbClr val="6B9F24"/>
              </a:solidFill>
              <a:latin typeface="Georgia"/>
              <a:cs typeface="Georgia"/>
            </a:endParaRPr>
          </a:p>
          <a:p>
            <a:pPr marL="5715" algn="ctr">
              <a:lnSpc>
                <a:spcPct val="100000"/>
              </a:lnSpc>
              <a:spcBef>
                <a:spcPts val="300"/>
              </a:spcBef>
              <a:buNone/>
            </a:pPr>
            <a:r>
              <a:rPr lang="en-US" u="heavy" spc="-5" dirty="0" smtClean="0">
                <a:solidFill>
                  <a:srgbClr val="6B9F24"/>
                </a:solidFill>
                <a:latin typeface="Georgia"/>
                <a:cs typeface="Georgia"/>
                <a:hlinkClick r:id="rId5"/>
              </a:rPr>
              <a:t>w</a:t>
            </a:r>
            <a:r>
              <a:rPr lang="en-US" u="heavy" spc="-15" dirty="0" smtClean="0">
                <a:solidFill>
                  <a:srgbClr val="6B9F24"/>
                </a:solidFill>
                <a:latin typeface="Georgia"/>
                <a:cs typeface="Georgia"/>
                <a:hlinkClick r:id="rId5"/>
              </a:rPr>
              <a:t>w</a:t>
            </a:r>
            <a:r>
              <a:rPr lang="en-US" u="heavy" spc="-5" dirty="0" smtClean="0">
                <a:solidFill>
                  <a:srgbClr val="6B9F24"/>
                </a:solidFill>
                <a:latin typeface="Georgia"/>
                <a:cs typeface="Georgia"/>
                <a:hlinkClick r:id="rId5"/>
              </a:rPr>
              <a:t>w</a:t>
            </a:r>
            <a:r>
              <a:rPr lang="en-US" u="heavy" spc="-10" dirty="0" smtClean="0">
                <a:solidFill>
                  <a:srgbClr val="6B9F24"/>
                </a:solidFill>
                <a:latin typeface="Georgia"/>
                <a:cs typeface="Georgia"/>
                <a:hlinkClick r:id="rId5"/>
              </a:rPr>
              <a:t>.</a:t>
            </a:r>
            <a:r>
              <a:rPr lang="en-US" u="heavy" spc="-5" dirty="0" smtClean="0">
                <a:solidFill>
                  <a:srgbClr val="6B9F24"/>
                </a:solidFill>
                <a:latin typeface="Georgia"/>
                <a:cs typeface="Georgia"/>
                <a:hlinkClick r:id="rId5"/>
              </a:rPr>
              <a:t>conferenceseri</a:t>
            </a:r>
            <a:r>
              <a:rPr lang="en-US" u="heavy" spc="5" dirty="0" smtClean="0">
                <a:solidFill>
                  <a:srgbClr val="6B9F24"/>
                </a:solidFill>
                <a:latin typeface="Georgia"/>
                <a:cs typeface="Georgia"/>
                <a:hlinkClick r:id="rId5"/>
              </a:rPr>
              <a:t>e</a:t>
            </a:r>
            <a:r>
              <a:rPr lang="en-US" u="heavy" spc="-5" dirty="0" smtClean="0">
                <a:solidFill>
                  <a:srgbClr val="6B9F24"/>
                </a:solidFill>
                <a:latin typeface="Georgia"/>
                <a:cs typeface="Georgia"/>
                <a:hlinkClick r:id="rId5"/>
              </a:rPr>
              <a:t>s.com</a:t>
            </a:r>
            <a:endParaRPr lang="en-US" u="heavy" spc="-5" dirty="0" smtClean="0">
              <a:solidFill>
                <a:srgbClr val="6B9F24"/>
              </a:solidFill>
              <a:latin typeface="Georgia"/>
              <a:cs typeface="Georgia"/>
            </a:endParaRPr>
          </a:p>
          <a:p>
            <a:pPr marL="5080" algn="ctr">
              <a:lnSpc>
                <a:spcPct val="100000"/>
              </a:lnSpc>
              <a:spcBef>
                <a:spcPts val="300"/>
              </a:spcBef>
              <a:buNone/>
            </a:pPr>
            <a:r>
              <a:rPr lang="en-US" dirty="0" smtClean="0">
                <a:latin typeface="Georgia"/>
                <a:cs typeface="Georgia"/>
                <a:hlinkClick r:id="rId6"/>
              </a:rPr>
              <a:t>http://www.conferenceseries.com/clinical-research-conferences.php</a:t>
            </a:r>
            <a:endParaRPr lang="en-US" dirty="0" smtClean="0">
              <a:latin typeface="Georgia"/>
              <a:cs typeface="Georgia"/>
            </a:endParaRP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1848</TotalTime>
  <Words>1743</Words>
  <Application>Microsoft Office PowerPoint</Application>
  <PresentationFormat>On-screen Show (4:3)</PresentationFormat>
  <Paragraphs>265</Paragraphs>
  <Slides>33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Arial</vt:lpstr>
      <vt:lpstr>Times New Roman</vt:lpstr>
      <vt:lpstr>Franklin Gothic Book</vt:lpstr>
      <vt:lpstr>Aharoni</vt:lpstr>
      <vt:lpstr>Georgia</vt:lpstr>
      <vt:lpstr>Calibri</vt:lpstr>
      <vt:lpstr>Clarity</vt:lpstr>
      <vt:lpstr>About OMICS Group</vt:lpstr>
      <vt:lpstr>About OMICS International Conferences</vt:lpstr>
      <vt:lpstr>Dr. Veena Singh Ghalaut Sr. Prof. and  Head  of  Biochemistry Pt. B. D. Sharma University of Health Sciences, ROHTAK  </vt:lpstr>
      <vt:lpstr>Chronic myelogenous leukaemia</vt:lpstr>
      <vt:lpstr>Slide 5</vt:lpstr>
      <vt:lpstr>Imatinib mesylate</vt:lpstr>
      <vt:lpstr>Treatment with imatinib is suppressive  and not curative  </vt:lpstr>
      <vt:lpstr>Imatinib mesylate inhibits many tyrosine kinases</vt:lpstr>
      <vt:lpstr>Endocrine effects of Imatinib: Review of literature </vt:lpstr>
      <vt:lpstr>Endocrine effects of Imatinib: Review of literature </vt:lpstr>
      <vt:lpstr>Imatinib &amp; testicular function</vt:lpstr>
      <vt:lpstr>Slide 12</vt:lpstr>
      <vt:lpstr>Aims and objectives</vt:lpstr>
      <vt:lpstr>Material and methods</vt:lpstr>
      <vt:lpstr>Slide 15</vt:lpstr>
      <vt:lpstr>Slide 16</vt:lpstr>
      <vt:lpstr>Estimation of hormones</vt:lpstr>
      <vt:lpstr>Laboratory reference intervals used</vt:lpstr>
      <vt:lpstr>Follow up and outcome assessment</vt:lpstr>
      <vt:lpstr>Observations </vt:lpstr>
      <vt:lpstr>Slide 21</vt:lpstr>
      <vt:lpstr>Slide 22</vt:lpstr>
      <vt:lpstr>Comparison of serum LH, FSH and testosterone levels before and after 6 months of imatinib therapy</vt:lpstr>
      <vt:lpstr>Slide 24</vt:lpstr>
      <vt:lpstr>Discussion – testicular dysfunction</vt:lpstr>
      <vt:lpstr>Slide 26</vt:lpstr>
      <vt:lpstr>Slide 27</vt:lpstr>
      <vt:lpstr>Slide 28</vt:lpstr>
      <vt:lpstr>Slide 29</vt:lpstr>
      <vt:lpstr>Slide 30</vt:lpstr>
      <vt:lpstr>Conclusions</vt:lpstr>
      <vt:lpstr>Slide 32</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piyush</dc:creator>
  <cp:lastModifiedBy>Abdul Tawwab</cp:lastModifiedBy>
  <cp:revision>676</cp:revision>
  <cp:lastPrinted>2013-11-12T05:31:33Z</cp:lastPrinted>
  <dcterms:created xsi:type="dcterms:W3CDTF">2006-08-16T00:00:00Z</dcterms:created>
  <dcterms:modified xsi:type="dcterms:W3CDTF">2015-05-08T05:56:53Z</dcterms:modified>
</cp:coreProperties>
</file>