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mp4" ContentType="video/unknown"/>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75" r:id="rId3"/>
    <p:sldId id="318" r:id="rId4"/>
    <p:sldId id="295" r:id="rId5"/>
    <p:sldId id="274" r:id="rId6"/>
    <p:sldId id="311" r:id="rId7"/>
    <p:sldId id="268" r:id="rId8"/>
    <p:sldId id="304" r:id="rId9"/>
    <p:sldId id="307" r:id="rId10"/>
    <p:sldId id="308" r:id="rId11"/>
    <p:sldId id="270" r:id="rId12"/>
    <p:sldId id="287" r:id="rId13"/>
    <p:sldId id="313" r:id="rId14"/>
    <p:sldId id="317" r:id="rId15"/>
    <p:sldId id="303" r:id="rId16"/>
    <p:sldId id="309" r:id="rId17"/>
    <p:sldId id="271" r:id="rId18"/>
    <p:sldId id="321" r:id="rId19"/>
    <p:sldId id="310" r:id="rId20"/>
    <p:sldId id="305" r:id="rId21"/>
    <p:sldId id="306" r:id="rId22"/>
    <p:sldId id="272" r:id="rId23"/>
    <p:sldId id="320" r:id="rId24"/>
    <p:sldId id="283" r:id="rId25"/>
    <p:sldId id="315" r:id="rId26"/>
    <p:sldId id="284" r:id="rId27"/>
    <p:sldId id="314" r:id="rId28"/>
    <p:sldId id="316" r:id="rId29"/>
    <p:sldId id="286" r:id="rId30"/>
    <p:sldId id="312" r:id="rId31"/>
    <p:sldId id="319" r:id="rId32"/>
    <p:sldId id="29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355" autoAdjust="0"/>
  </p:normalViewPr>
  <p:slideViewPr>
    <p:cSldViewPr snapToGrid="0" snapToObjects="1">
      <p:cViewPr>
        <p:scale>
          <a:sx n="63" d="100"/>
          <a:sy n="63" d="100"/>
        </p:scale>
        <p:origin x="-2064" y="-4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vescobar:Downloads:ARL%20Exercise-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dirty="0"/>
              <a:t>2012-2014 CMS Data</a:t>
            </a:r>
            <a:r>
              <a:rPr lang="en-US" baseline="0" dirty="0"/>
              <a:t> Products By ARL</a:t>
            </a:r>
            <a:endParaRPr lang="en-US" dirty="0"/>
          </a:p>
        </c:rich>
      </c:tx>
      <c:layout/>
      <c:overlay val="0"/>
    </c:title>
    <c:autoTitleDeleted val="0"/>
    <c:plotArea>
      <c:layout/>
      <c:barChart>
        <c:barDir val="col"/>
        <c:grouping val="clustered"/>
        <c:varyColors val="0"/>
        <c:ser>
          <c:idx val="0"/>
          <c:order val="0"/>
          <c:tx>
            <c:strRef>
              <c:f>'New ARLs'!$U$1</c:f>
              <c:strCache>
                <c:ptCount val="1"/>
                <c:pt idx="0">
                  <c:v>2012 CMS Data Products</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ARLs'!$U$2:$U$10</c:f>
              <c:numCache>
                <c:formatCode>General</c:formatCode>
                <c:ptCount val="9"/>
                <c:pt idx="0">
                  <c:v>22.0</c:v>
                </c:pt>
                <c:pt idx="1">
                  <c:v>0.0</c:v>
                </c:pt>
                <c:pt idx="2">
                  <c:v>3.0</c:v>
                </c:pt>
                <c:pt idx="3">
                  <c:v>7.0</c:v>
                </c:pt>
                <c:pt idx="4">
                  <c:v>19.0</c:v>
                </c:pt>
                <c:pt idx="5">
                  <c:v>5.0</c:v>
                </c:pt>
                <c:pt idx="6">
                  <c:v>4.0</c:v>
                </c:pt>
                <c:pt idx="7">
                  <c:v>6.0</c:v>
                </c:pt>
                <c:pt idx="8">
                  <c:v>0.0</c:v>
                </c:pt>
              </c:numCache>
            </c:numRef>
          </c:val>
        </c:ser>
        <c:ser>
          <c:idx val="1"/>
          <c:order val="1"/>
          <c:tx>
            <c:strRef>
              <c:f>'New ARLs'!$V$1</c:f>
              <c:strCache>
                <c:ptCount val="1"/>
                <c:pt idx="0">
                  <c:v>2013 CMS Data Products </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ARLs'!$V$2:$V$10</c:f>
              <c:numCache>
                <c:formatCode>General</c:formatCode>
                <c:ptCount val="9"/>
                <c:pt idx="0">
                  <c:v>10.0</c:v>
                </c:pt>
                <c:pt idx="1">
                  <c:v>0.0</c:v>
                </c:pt>
                <c:pt idx="2">
                  <c:v>8.0</c:v>
                </c:pt>
                <c:pt idx="3">
                  <c:v>4.0</c:v>
                </c:pt>
                <c:pt idx="4">
                  <c:v>8.0</c:v>
                </c:pt>
                <c:pt idx="5">
                  <c:v>7.0</c:v>
                </c:pt>
                <c:pt idx="6">
                  <c:v>0.0</c:v>
                </c:pt>
                <c:pt idx="7">
                  <c:v>0.0</c:v>
                </c:pt>
                <c:pt idx="8">
                  <c:v>0.0</c:v>
                </c:pt>
              </c:numCache>
            </c:numRef>
          </c:val>
        </c:ser>
        <c:ser>
          <c:idx val="2"/>
          <c:order val="2"/>
          <c:tx>
            <c:strRef>
              <c:f>'New ARLs'!$W$1</c:f>
              <c:strCache>
                <c:ptCount val="1"/>
                <c:pt idx="0">
                  <c:v>2014 CMS Data Products</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ARLs'!$W$2:$W$10</c:f>
              <c:numCache>
                <c:formatCode>General</c:formatCode>
                <c:ptCount val="9"/>
                <c:pt idx="0">
                  <c:v>7.0</c:v>
                </c:pt>
                <c:pt idx="1">
                  <c:v>6.0</c:v>
                </c:pt>
                <c:pt idx="2">
                  <c:v>11.0</c:v>
                </c:pt>
                <c:pt idx="3">
                  <c:v>3.0</c:v>
                </c:pt>
                <c:pt idx="4">
                  <c:v>21.0</c:v>
                </c:pt>
                <c:pt idx="5">
                  <c:v>9.0</c:v>
                </c:pt>
                <c:pt idx="6">
                  <c:v>0.0</c:v>
                </c:pt>
                <c:pt idx="7">
                  <c:v>0.0</c:v>
                </c:pt>
                <c:pt idx="8">
                  <c:v>0.0</c:v>
                </c:pt>
              </c:numCache>
            </c:numRef>
          </c:val>
        </c:ser>
        <c:dLbls>
          <c:showLegendKey val="0"/>
          <c:showVal val="0"/>
          <c:showCatName val="0"/>
          <c:showSerName val="0"/>
          <c:showPercent val="0"/>
          <c:showBubbleSize val="0"/>
        </c:dLbls>
        <c:gapWidth val="150"/>
        <c:axId val="2120133160"/>
        <c:axId val="2120116056"/>
      </c:barChart>
      <c:catAx>
        <c:axId val="2120133160"/>
        <c:scaling>
          <c:orientation val="minMax"/>
        </c:scaling>
        <c:delete val="0"/>
        <c:axPos val="b"/>
        <c:title>
          <c:tx>
            <c:rich>
              <a:bodyPr/>
              <a:lstStyle/>
              <a:p>
                <a:pPr>
                  <a:defRPr/>
                </a:pPr>
                <a:r>
                  <a:rPr lang="en-US" dirty="0"/>
                  <a:t>ARL Level</a:t>
                </a:r>
              </a:p>
            </c:rich>
          </c:tx>
          <c:layout/>
          <c:overlay val="0"/>
        </c:title>
        <c:majorTickMark val="out"/>
        <c:minorTickMark val="none"/>
        <c:tickLblPos val="nextTo"/>
        <c:crossAx val="2120116056"/>
        <c:crosses val="autoZero"/>
        <c:auto val="1"/>
        <c:lblAlgn val="ctr"/>
        <c:lblOffset val="100"/>
        <c:noMultiLvlLbl val="0"/>
      </c:catAx>
      <c:valAx>
        <c:axId val="2120116056"/>
        <c:scaling>
          <c:orientation val="minMax"/>
        </c:scaling>
        <c:delete val="0"/>
        <c:axPos val="l"/>
        <c:majorGridlines/>
        <c:title>
          <c:tx>
            <c:rich>
              <a:bodyPr rot="-5400000" vert="horz"/>
              <a:lstStyle/>
              <a:p>
                <a:pPr>
                  <a:defRPr/>
                </a:pPr>
                <a:r>
                  <a:rPr lang="en-US" dirty="0"/>
                  <a:t>#</a:t>
                </a:r>
                <a:r>
                  <a:rPr lang="en-US" baseline="0" dirty="0"/>
                  <a:t> of Data Products</a:t>
                </a:r>
                <a:endParaRPr lang="en-US" dirty="0"/>
              </a:p>
            </c:rich>
          </c:tx>
          <c:layout/>
          <c:overlay val="0"/>
        </c:title>
        <c:numFmt formatCode="General" sourceLinked="1"/>
        <c:majorTickMark val="out"/>
        <c:minorTickMark val="none"/>
        <c:tickLblPos val="nextTo"/>
        <c:crossAx val="2120133160"/>
        <c:crosses val="autoZero"/>
        <c:crossBetween val="between"/>
      </c:valAx>
    </c:plotArea>
    <c:legend>
      <c:legendPos val="r"/>
      <c:layout/>
      <c:overlay val="0"/>
    </c:legend>
    <c:plotVisOnly val="1"/>
    <c:dispBlanksAs val="gap"/>
    <c:showDLblsOverMax val="0"/>
  </c:chart>
  <c:spPr>
    <a:ln>
      <a:solidFill>
        <a:srgbClr val="000000"/>
      </a:solid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7BAF9C-4C5D-C645-A854-A301721CAE4E}" type="datetimeFigureOut">
              <a:rPr lang="en-US" smtClean="0"/>
              <a:t>5/12/17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52E747-595F-2C4A-BF59-3C75155492E0}" type="slidenum">
              <a:rPr lang="en-US" smtClean="0"/>
              <a:t>‹#›</a:t>
            </a:fld>
            <a:endParaRPr lang="en-US"/>
          </a:p>
        </p:txBody>
      </p:sp>
    </p:spTree>
    <p:extLst>
      <p:ext uri="{BB962C8B-B14F-4D97-AF65-F5344CB8AC3E}">
        <p14:creationId xmlns:p14="http://schemas.microsoft.com/office/powerpoint/2010/main" val="2454255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This paper describes the mission application development process at NASA and within the Earth Science Directorate.  We present the successes and challenges faced by NASA data users and explain how ARLs helps link NASA science to the appropriate policies and decision frameworks.  The methods presented here can be adapted to other programs and institutions seeking to rapidly move scientific research to applications that have societal impact.</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a:t>
            </a:fld>
            <a:endParaRPr lang="en-US"/>
          </a:p>
        </p:txBody>
      </p:sp>
    </p:spTree>
    <p:extLst>
      <p:ext uri="{BB962C8B-B14F-4D97-AF65-F5344CB8AC3E}">
        <p14:creationId xmlns:p14="http://schemas.microsoft.com/office/powerpoint/2010/main" val="3832137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FFFF"/>
                </a:solidFill>
              </a:rPr>
              <a:t>NASA Satellites (</a:t>
            </a:r>
            <a:r>
              <a:rPr lang="en-US" dirty="0" err="1" smtClean="0">
                <a:solidFill>
                  <a:srgbClr val="FFFFFF"/>
                </a:solidFill>
              </a:rPr>
              <a:t>est</a:t>
            </a:r>
            <a:r>
              <a:rPr lang="en-US" dirty="0" smtClean="0">
                <a:solidFill>
                  <a:srgbClr val="FFFFFF"/>
                </a:solidFill>
              </a:rPr>
              <a:t> Oct 1958 by </a:t>
            </a:r>
            <a:r>
              <a:rPr lang="en-US" dirty="0" err="1" smtClean="0">
                <a:solidFill>
                  <a:srgbClr val="FFFFFF"/>
                </a:solidFill>
              </a:rPr>
              <a:t>Pres</a:t>
            </a:r>
            <a:r>
              <a:rPr lang="en-US" dirty="0" smtClean="0">
                <a:solidFill>
                  <a:srgbClr val="FFFFFF"/>
                </a:solidFill>
              </a:rPr>
              <a:t> Eisenhower.  The first was Explorer 1 in 1958.)</a:t>
            </a:r>
          </a:p>
          <a:p>
            <a:pPr lvl="1"/>
            <a:r>
              <a:rPr lang="en-US" dirty="0" smtClean="0">
                <a:solidFill>
                  <a:srgbClr val="FFFFFF"/>
                </a:solidFill>
              </a:rPr>
              <a:t>21 NASA satellites</a:t>
            </a:r>
          </a:p>
          <a:p>
            <a:pPr lvl="1"/>
            <a:r>
              <a:rPr lang="en-US" dirty="0" smtClean="0">
                <a:solidFill>
                  <a:srgbClr val="FFFFFF"/>
                </a:solidFill>
              </a:rPr>
              <a:t>ESA satellites</a:t>
            </a:r>
          </a:p>
          <a:p>
            <a:pPr lvl="1"/>
            <a:r>
              <a:rPr lang="en-US" dirty="0" smtClean="0">
                <a:solidFill>
                  <a:srgbClr val="FFFFFF"/>
                </a:solidFill>
              </a:rPr>
              <a:t>Partners and data…what do we cover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a:t>
            </a:fld>
            <a:endParaRPr lang="en-US"/>
          </a:p>
        </p:txBody>
      </p:sp>
    </p:spTree>
    <p:extLst>
      <p:ext uri="{BB962C8B-B14F-4D97-AF65-F5344CB8AC3E}">
        <p14:creationId xmlns:p14="http://schemas.microsoft.com/office/powerpoint/2010/main" val="231769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NR recognizes the need for</a:t>
            </a:r>
            <a:r>
              <a:rPr lang="en-US" baseline="0" dirty="0" smtClean="0"/>
              <a:t> satellite data to have actionable applications and uses.  However, this is not just true for NASA but other space agencies as well. </a:t>
            </a:r>
          </a:p>
          <a:p>
            <a:r>
              <a:rPr lang="en-US" baseline="0" dirty="0" smtClean="0"/>
              <a:t>The Continuous need for measurements and monitoring of human and environmental health, and the safety of the earth and its inhabitants, makes the links between science and applications invaluable.  </a:t>
            </a:r>
          </a:p>
          <a:p>
            <a:endParaRPr lang="en-US" baseline="0" dirty="0" smtClean="0"/>
          </a:p>
          <a:p>
            <a:r>
              <a:rPr lang="en-US" baseline="0" dirty="0" smtClean="0"/>
              <a:t>The NRC has made applications a requirement for all NASA missions and NASA has recently added to that requirement by asking all missions to implement engagement with users during the development of their missions-meaning the products and science from future satellites will have the feedback and influence of users in health, agriculture, flooding, droughts, and other </a:t>
            </a:r>
            <a:r>
              <a:rPr lang="en-US" baseline="0" dirty="0" err="1" smtClean="0"/>
              <a:t>applciations</a:t>
            </a:r>
            <a:r>
              <a:rPr lang="en-US" baseline="0" dirty="0" smtClean="0"/>
              <a:t>, from those that actually use and apply the data on a daily basis.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4</a:t>
            </a:fld>
            <a:endParaRPr lang="en-US"/>
          </a:p>
        </p:txBody>
      </p:sp>
    </p:spTree>
    <p:extLst>
      <p:ext uri="{BB962C8B-B14F-4D97-AF65-F5344CB8AC3E}">
        <p14:creationId xmlns:p14="http://schemas.microsoft.com/office/powerpoint/2010/main" val="3248763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NASA Applied sciences has 5 categories</a:t>
            </a:r>
            <a:r>
              <a:rPr lang="en-US" baseline="0" dirty="0" smtClean="0"/>
              <a:t> of “applications” that enable science products to help respond to </a:t>
            </a:r>
            <a:r>
              <a:rPr lang="en-US" dirty="0" smtClean="0"/>
              <a:t>9 areas of societal benefit:</a:t>
            </a:r>
            <a:r>
              <a:rPr lang="en-US" baseline="0" dirty="0" smtClean="0"/>
              <a:t>  </a:t>
            </a:r>
          </a:p>
          <a:p>
            <a:r>
              <a:rPr lang="en-US" baseline="0" dirty="0" smtClean="0"/>
              <a:t>Weather</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5</a:t>
            </a:fld>
            <a:endParaRPr lang="en-US"/>
          </a:p>
        </p:txBody>
      </p:sp>
    </p:spTree>
    <p:extLst>
      <p:ext uri="{BB962C8B-B14F-4D97-AF65-F5344CB8AC3E}">
        <p14:creationId xmlns:p14="http://schemas.microsoft.com/office/powerpoint/2010/main" val="170267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generally, when we talk about</a:t>
            </a:r>
            <a:r>
              <a:rPr lang="en-US" baseline="0" dirty="0" smtClean="0"/>
              <a:t> NASA developing science that has societal impact…this is what people see. </a:t>
            </a:r>
          </a:p>
          <a:p>
            <a:r>
              <a:rPr lang="en-US" baseline="0" dirty="0" smtClean="0"/>
              <a:t>You have the users out here on one side of a cliff…then across this huge divide you have the science product developer.  The products are too often created independent of the user and the developer.  </a:t>
            </a:r>
          </a:p>
          <a:p>
            <a:r>
              <a:rPr lang="en-US" baseline="0" dirty="0" smtClean="0"/>
              <a:t>I will provide some samples as to how this dynamic has changed at NASA.  I’ll also illustrate how we at NASA continue to evolve our road maps for merging science and society.  </a:t>
            </a:r>
            <a:endParaRPr lang="en-US" dirty="0"/>
          </a:p>
        </p:txBody>
      </p:sp>
      <p:sp>
        <p:nvSpPr>
          <p:cNvPr id="4" name="Slide Number Placeholder 3"/>
          <p:cNvSpPr>
            <a:spLocks noGrp="1"/>
          </p:cNvSpPr>
          <p:nvPr>
            <p:ph type="sldNum" sz="quarter" idx="10"/>
          </p:nvPr>
        </p:nvSpPr>
        <p:spPr/>
        <p:txBody>
          <a:bodyPr/>
          <a:lstStyle/>
          <a:p>
            <a:fld id="{30C1B680-861E-A748-BA67-14252F155F6A}" type="slidenum">
              <a:rPr lang="en-US" smtClean="0"/>
              <a:t>6</a:t>
            </a:fld>
            <a:endParaRPr lang="en-US"/>
          </a:p>
        </p:txBody>
      </p:sp>
    </p:spTree>
    <p:extLst>
      <p:ext uri="{BB962C8B-B14F-4D97-AF65-F5344CB8AC3E}">
        <p14:creationId xmlns:p14="http://schemas.microsoft.com/office/powerpoint/2010/main" val="90992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With new satellite missions being launched every year, new types of Earth Science data are being incorporated into science models and decision-making systems in a broad array of organizations. So its important we define what is meant by</a:t>
            </a:r>
            <a:r>
              <a:rPr lang="en-US" baseline="0" dirty="0" smtClean="0">
                <a:solidFill>
                  <a:srgbClr val="FFFFFF"/>
                </a:solidFill>
              </a:rPr>
              <a:t> </a:t>
            </a:r>
            <a:r>
              <a:rPr lang="en-US" baseline="0" dirty="0" err="1" smtClean="0">
                <a:solidFill>
                  <a:srgbClr val="FFFFFF"/>
                </a:solidFill>
              </a:rPr>
              <a:t>applicaitns</a:t>
            </a:r>
            <a:r>
              <a:rPr lang="en-US" baseline="0" dirty="0" smtClean="0">
                <a:solidFill>
                  <a:srgbClr val="FFFFFF"/>
                </a:solidFill>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Ensuring that satellite missions serve both the scientific and user communities without becoming unfocused and overly expensive is a critical outcome from engagement of user communities.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7</a:t>
            </a:fld>
            <a:endParaRPr lang="en-US"/>
          </a:p>
        </p:txBody>
      </p:sp>
    </p:spTree>
    <p:extLst>
      <p:ext uri="{BB962C8B-B14F-4D97-AF65-F5344CB8AC3E}">
        <p14:creationId xmlns:p14="http://schemas.microsoft.com/office/powerpoint/2010/main" val="1858678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ensure</a:t>
            </a:r>
            <a:r>
              <a:rPr lang="en-US" baseline="0" dirty="0" smtClean="0"/>
              <a:t> we are gathering user feedback and needs effectively, missions work with a community of volunteers known as early adopters. </a:t>
            </a:r>
            <a:br>
              <a:rPr lang="en-US" baseline="0" dirty="0" smtClean="0"/>
            </a:br>
            <a:endParaRPr lang="en-US" baseline="0" dirty="0" smtClean="0"/>
          </a:p>
          <a:p>
            <a:r>
              <a:rPr lang="en-US" baseline="0" dirty="0" err="1" smtClean="0"/>
              <a:t>Eas</a:t>
            </a:r>
            <a:r>
              <a:rPr lang="en-US" baseline="0" dirty="0" smtClean="0"/>
              <a:t> are volunteers that are interested in using mission data AND providing feedback that help stream line products and make them easier to use, access and process.  More applicable to the everyday needs of society. </a:t>
            </a:r>
          </a:p>
          <a:p>
            <a:endParaRPr lang="en-US" baseline="0" dirty="0" smtClean="0"/>
          </a:p>
          <a:p>
            <a:r>
              <a:rPr lang="en-US" baseline="0" dirty="0" smtClean="0"/>
              <a:t>So as an EA, you get access to pre and post data that may be exclusive to the mission Science Team.  The selection process of these </a:t>
            </a:r>
            <a:r>
              <a:rPr lang="en-US" baseline="0" dirty="0" err="1" smtClean="0"/>
              <a:t>Eas</a:t>
            </a:r>
            <a:r>
              <a:rPr lang="en-US" baseline="0" dirty="0" smtClean="0"/>
              <a:t> can vary but the end result is to have a community of users that provide thematic </a:t>
            </a:r>
            <a:r>
              <a:rPr lang="en-US" baseline="0" dirty="0" err="1" smtClean="0"/>
              <a:t>guidnace</a:t>
            </a:r>
            <a:r>
              <a:rPr lang="en-US" baseline="0" dirty="0" smtClean="0"/>
              <a:t> to the uses of the data and connect those </a:t>
            </a:r>
            <a:r>
              <a:rPr lang="en-US" baseline="0" dirty="0" err="1" smtClean="0"/>
              <a:t>Eas</a:t>
            </a:r>
            <a:r>
              <a:rPr lang="en-US" baseline="0" dirty="0" smtClean="0"/>
              <a:t> with the developers of the products so the data are impactful right after launch, rather than have to wait 1-2 years to work out the kinks….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8</a:t>
            </a:fld>
            <a:endParaRPr lang="en-US"/>
          </a:p>
        </p:txBody>
      </p:sp>
    </p:spTree>
    <p:extLst>
      <p:ext uri="{BB962C8B-B14F-4D97-AF65-F5344CB8AC3E}">
        <p14:creationId xmlns:p14="http://schemas.microsoft.com/office/powerpoint/2010/main" val="2928311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through case studies</a:t>
            </a:r>
            <a:r>
              <a:rPr lang="en-US" baseline="0" dirty="0" smtClean="0"/>
              <a:t> and a closer look at some EA efforts, We will have a qualitative example of how the early engagement, communication, outreach feedback connect to improved societal applications. </a:t>
            </a:r>
          </a:p>
          <a:p>
            <a:endParaRPr lang="en-US" baseline="0" dirty="0" smtClean="0"/>
          </a:p>
          <a:p>
            <a:r>
              <a:rPr lang="en-US" baseline="0" dirty="0" smtClean="0"/>
              <a:t>So things such as format, resolution, even latency are addresses in the pre-formulation process and help make applications more streamline and effective. </a:t>
            </a:r>
          </a:p>
          <a:p>
            <a:endParaRPr lang="en-US" baseline="0" dirty="0" smtClean="0"/>
          </a:p>
          <a:p>
            <a:r>
              <a:rPr lang="en-US" baseline="0" dirty="0" smtClean="0"/>
              <a:t>Through this inclusive process, we continuously look for ways of expanding applications, providing guidance and clarity to the uses of the products and build a community that can champion mission research and demonstrate the value.  </a:t>
            </a:r>
          </a:p>
        </p:txBody>
      </p:sp>
      <p:sp>
        <p:nvSpPr>
          <p:cNvPr id="4" name="Slide Number Placeholder 3"/>
          <p:cNvSpPr>
            <a:spLocks noGrp="1"/>
          </p:cNvSpPr>
          <p:nvPr>
            <p:ph type="sldNum" sz="quarter" idx="10"/>
          </p:nvPr>
        </p:nvSpPr>
        <p:spPr/>
        <p:txBody>
          <a:bodyPr/>
          <a:lstStyle/>
          <a:p>
            <a:fld id="{4D6B31F1-BFEE-1545-8DC2-902DEF31FC89}" type="slidenum">
              <a:rPr lang="en-US" smtClean="0"/>
              <a:t>9</a:t>
            </a:fld>
            <a:endParaRPr lang="en-US"/>
          </a:p>
        </p:txBody>
      </p:sp>
    </p:spTree>
    <p:extLst>
      <p:ext uri="{BB962C8B-B14F-4D97-AF65-F5344CB8AC3E}">
        <p14:creationId xmlns:p14="http://schemas.microsoft.com/office/powerpoint/2010/main" val="3896922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its all about the products…   Single</a:t>
            </a:r>
            <a:r>
              <a:rPr lang="en-US" baseline="0" dirty="0" smtClean="0"/>
              <a:t> products are not stand alone solutions for society but rather an added compliment to a suite of data.  Thus its critical we provide the unique user with the details they need to apply products accordingly.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10</a:t>
            </a:fld>
            <a:endParaRPr lang="en-US"/>
          </a:p>
        </p:txBody>
      </p:sp>
    </p:spTree>
    <p:extLst>
      <p:ext uri="{BB962C8B-B14F-4D97-AF65-F5344CB8AC3E}">
        <p14:creationId xmlns:p14="http://schemas.microsoft.com/office/powerpoint/2010/main" val="4056622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solidFill>
                  <a:srgbClr val="FFFFFF"/>
                </a:solidFill>
              </a:rPr>
              <a:t>Technology Readiness Levels.</a:t>
            </a:r>
          </a:p>
          <a:p>
            <a:r>
              <a:rPr lang="en-US" dirty="0" smtClean="0">
                <a:solidFill>
                  <a:srgbClr val="FFFFFF"/>
                </a:solidFill>
              </a:rPr>
              <a:t>Most of you are familiar</a:t>
            </a:r>
            <a:r>
              <a:rPr lang="en-US" baseline="0" dirty="0" smtClean="0">
                <a:solidFill>
                  <a:srgbClr val="FFFFFF"/>
                </a:solidFill>
              </a:rPr>
              <a:t> with this schema. </a:t>
            </a:r>
          </a:p>
          <a:p>
            <a:endParaRPr lang="en-US" baseline="0" dirty="0" smtClean="0">
              <a:solidFill>
                <a:srgbClr val="FFFFFF"/>
              </a:solidFill>
            </a:endParaRPr>
          </a:p>
          <a:p>
            <a:r>
              <a:rPr lang="en-US" baseline="0" dirty="0" smtClean="0">
                <a:solidFill>
                  <a:srgbClr val="FFFFFF"/>
                </a:solidFill>
              </a:rPr>
              <a:t>TRLs provide description of where a product is during development and the evolution of it’s technology. </a:t>
            </a:r>
          </a:p>
          <a:p>
            <a:r>
              <a:rPr lang="en-US" baseline="0" dirty="0" smtClean="0">
                <a:solidFill>
                  <a:srgbClr val="FFFFFF"/>
                </a:solidFill>
              </a:rPr>
              <a:t>Thus in the early TRLs, 1-4 you are dealing with a product that has technology that sits in the research stages and is working its way into a prototype (beta product) before reaching TRL 8/9 where the technology is ready for commercialization.  </a:t>
            </a:r>
          </a:p>
          <a:p>
            <a:endParaRPr lang="en-US" baseline="0" dirty="0" smtClean="0">
              <a:solidFill>
                <a:srgbClr val="FFFFFF"/>
              </a:solidFill>
            </a:endParaRPr>
          </a:p>
          <a:p>
            <a:r>
              <a:rPr lang="en-US" baseline="0" dirty="0" smtClean="0">
                <a:solidFill>
                  <a:srgbClr val="FFFFFF"/>
                </a:solidFill>
              </a:rPr>
              <a:t>TRLs are critical!   </a:t>
            </a:r>
          </a:p>
          <a:p>
            <a:r>
              <a:rPr lang="en-US" baseline="0" dirty="0" smtClean="0">
                <a:solidFill>
                  <a:srgbClr val="FFFFFF"/>
                </a:solidFill>
              </a:rPr>
              <a:t>Can you imagine buying your iPhone at a TRL 4 or 5 (a stage where the technology is only development and not yet scaled for public use?)?   As a consumer, you want to know (and have a choice) on purchasing products that are </a:t>
            </a:r>
            <a:r>
              <a:rPr lang="en-US" baseline="0" dirty="0" err="1" smtClean="0">
                <a:solidFill>
                  <a:srgbClr val="FFFFFF"/>
                </a:solidFill>
              </a:rPr>
              <a:t>stil</a:t>
            </a:r>
            <a:r>
              <a:rPr lang="en-US" baseline="0" dirty="0" smtClean="0">
                <a:solidFill>
                  <a:srgbClr val="FFFFFF"/>
                </a:solidFill>
              </a:rPr>
              <a:t> maturing. </a:t>
            </a:r>
          </a:p>
          <a:p>
            <a:endParaRPr lang="en-US" baseline="0" dirty="0" smtClean="0">
              <a:solidFill>
                <a:srgbClr val="FFFFFF"/>
              </a:solidFill>
            </a:endParaRPr>
          </a:p>
          <a:p>
            <a:r>
              <a:rPr lang="en-US" baseline="0" dirty="0" smtClean="0">
                <a:solidFill>
                  <a:srgbClr val="FFFFFF"/>
                </a:solidFill>
              </a:rPr>
              <a:t>So why should applications be any different?  NASA wants its users to know the application maturity of data products.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11</a:t>
            </a:fld>
            <a:endParaRPr lang="en-US"/>
          </a:p>
        </p:txBody>
      </p:sp>
    </p:spTree>
    <p:extLst>
      <p:ext uri="{BB962C8B-B14F-4D97-AF65-F5344CB8AC3E}">
        <p14:creationId xmlns:p14="http://schemas.microsoft.com/office/powerpoint/2010/main" val="1584252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Satellites provide information about Earth's clouds, oceans, land and air. They also can observe wildfires, volcanoes and smoke. All this information helps scientists predict weather and climate. It helps farmers know what crops to plant. It helps control the spread of disease. And it helps with response to emergencies.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Policy guidance and knowledge of product maturity can influence mission design as well as development of product applications in user organizations.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ARLs are the “applied” version of TRLs.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1" dirty="0" smtClean="0">
              <a:solidFill>
                <a:schemeClr val="bg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Go over the levels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marL="0" indent="0">
              <a:buNone/>
            </a:pPr>
            <a:r>
              <a:rPr lang="en-US" dirty="0" smtClean="0">
                <a:solidFill>
                  <a:schemeClr val="bg1"/>
                </a:solidFill>
              </a:rPr>
              <a:t>ARLS</a:t>
            </a:r>
            <a:r>
              <a:rPr lang="en-US" baseline="0" dirty="0" smtClean="0">
                <a:solidFill>
                  <a:schemeClr val="bg1"/>
                </a:solidFill>
              </a:rPr>
              <a:t> are </a:t>
            </a:r>
            <a:r>
              <a:rPr lang="en-US" dirty="0" err="1" smtClean="0">
                <a:solidFill>
                  <a:schemeClr val="bg1"/>
                </a:solidFill>
              </a:rPr>
              <a:t>Flexibile</a:t>
            </a:r>
            <a:r>
              <a:rPr lang="en-US" baseline="0" dirty="0" smtClean="0">
                <a:solidFill>
                  <a:schemeClr val="bg1"/>
                </a:solidFill>
              </a:rPr>
              <a:t> and act as a </a:t>
            </a:r>
            <a:r>
              <a:rPr lang="en-US" dirty="0" smtClean="0">
                <a:solidFill>
                  <a:schemeClr val="bg1"/>
                </a:solidFill>
              </a:rPr>
              <a:t>road map for the user on</a:t>
            </a:r>
            <a:r>
              <a:rPr lang="en-US" baseline="0" dirty="0" smtClean="0">
                <a:solidFill>
                  <a:schemeClr val="bg1"/>
                </a:solidFill>
              </a:rPr>
              <a:t> the maturity of a product.  </a:t>
            </a:r>
          </a:p>
          <a:p>
            <a:pPr marL="0" indent="0">
              <a:buNone/>
            </a:pPr>
            <a:endParaRPr lang="en-US" dirty="0" smtClean="0">
              <a:solidFill>
                <a:schemeClr val="bg1"/>
              </a:solidFill>
            </a:endParaRPr>
          </a:p>
          <a:p>
            <a:pPr marL="0" indent="0">
              <a:buNone/>
            </a:pPr>
            <a:r>
              <a:rPr lang="en-US" dirty="0" smtClean="0">
                <a:solidFill>
                  <a:schemeClr val="bg1"/>
                </a:solidFill>
              </a:rPr>
              <a:t>Later provide samples for how this works</a:t>
            </a:r>
          </a:p>
          <a:p>
            <a:endParaRPr lang="en-US" dirty="0"/>
          </a:p>
        </p:txBody>
      </p:sp>
      <p:sp>
        <p:nvSpPr>
          <p:cNvPr id="4" name="Slide Number Placeholder 3"/>
          <p:cNvSpPr>
            <a:spLocks noGrp="1"/>
          </p:cNvSpPr>
          <p:nvPr>
            <p:ph type="sldNum" sz="quarter" idx="10"/>
          </p:nvPr>
        </p:nvSpPr>
        <p:spPr/>
        <p:txBody>
          <a:bodyPr/>
          <a:lstStyle/>
          <a:p>
            <a:fld id="{83D55312-08F6-7C4D-89C2-5D4D9B82FDE3}" type="slidenum">
              <a:rPr lang="en-US" smtClean="0"/>
              <a:t>12</a:t>
            </a:fld>
            <a:endParaRPr lang="en-US"/>
          </a:p>
        </p:txBody>
      </p:sp>
    </p:spTree>
    <p:extLst>
      <p:ext uri="{BB962C8B-B14F-4D97-AF65-F5344CB8AC3E}">
        <p14:creationId xmlns:p14="http://schemas.microsoft.com/office/powerpoint/2010/main" val="71518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Informative:  is this intended to be a validation</a:t>
            </a:r>
            <a:r>
              <a:rPr lang="en-US" baseline="0" dirty="0" smtClean="0"/>
              <a:t> product or is it ready for operational support???</a:t>
            </a:r>
          </a:p>
          <a:p>
            <a:r>
              <a:rPr lang="en-US" baseline="0" dirty="0" smtClean="0"/>
              <a:t>Flexible: users and developers may use a different ARL based on the theme and the scale of the application. A developer may intend their product go into operations from the moment you download it… However, the user may need to scale the ARL Back to ARL 5 based on their organizations needs, process, limitation and requirement.  So ARL9 doesn't meant its ready for prime time unless the developer and the user are working together.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13</a:t>
            </a:fld>
            <a:endParaRPr lang="en-US"/>
          </a:p>
        </p:txBody>
      </p:sp>
    </p:spTree>
    <p:extLst>
      <p:ext uri="{BB962C8B-B14F-4D97-AF65-F5344CB8AC3E}">
        <p14:creationId xmlns:p14="http://schemas.microsoft.com/office/powerpoint/2010/main" val="14157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Products don</a:t>
            </a:r>
            <a:r>
              <a:rPr lang="fr-FR" dirty="0" smtClean="0"/>
              <a:t>’</a:t>
            </a:r>
            <a:r>
              <a:rPr lang="en-US" dirty="0" smtClean="0"/>
              <a:t>t have to start at an ARL 1..</a:t>
            </a:r>
            <a:r>
              <a:rPr lang="en-US" baseline="0" dirty="0" smtClean="0"/>
              <a:t>  And finish at an ARL 9. </a:t>
            </a:r>
          </a:p>
          <a:p>
            <a:r>
              <a:rPr lang="en-US" baseline="0" dirty="0" smtClean="0"/>
              <a:t>They can begin in the middle as a calibration product (ARL 5)  and only move up to an ARL 6- something intended to be tested and demonstrated in a relevant environment but never intended for operational uses.  </a:t>
            </a:r>
          </a:p>
          <a:p>
            <a:endParaRPr lang="en-US" baseline="0" dirty="0" smtClean="0"/>
          </a:p>
          <a:p>
            <a:r>
              <a:rPr lang="en-US" baseline="0" dirty="0" smtClean="0"/>
              <a:t>Just like your iPhone-you as a data user WANT to know if the intent of this product is to remain as a beta product or if its meant to polished to an operational application use. </a:t>
            </a:r>
          </a:p>
          <a:p>
            <a:r>
              <a:rPr lang="en-US" baseline="0" dirty="0" smtClean="0"/>
              <a:t>This figure shows the distribution of data from NASA’s CMS initiative …..products have a broad distribution of ARLs in the solid color and the intent of the PI in the hashed brown color.  Thus this helps communicate where the product applications readiness is at the current moment (according to the developer) and where he or she intends to take the product …</a:t>
            </a:r>
          </a:p>
          <a:p>
            <a:r>
              <a:rPr lang="en-US" baseline="0" dirty="0" smtClean="0"/>
              <a:t>BUT … as I mention earlier.  The developers ARL is only the start of that products thematic ARL.   Products defined as an ARL 5 by the developer, may be good enough for decision support and a users operation, thus making the actual use of the product an ARL 9. </a:t>
            </a:r>
          </a:p>
          <a:p>
            <a:r>
              <a:rPr lang="en-US" baseline="0" dirty="0" smtClean="0"/>
              <a:t>The opposite can also happen-an operationally polished product (ARL-9) can shift to an ARL 6 by a user due to their need of having to test this product in their own environment and through their own organizational processes.  </a:t>
            </a:r>
          </a:p>
          <a:p>
            <a:endParaRPr lang="en-US" baseline="0" dirty="0" smtClean="0"/>
          </a:p>
          <a:p>
            <a:r>
              <a:rPr lang="en-US" baseline="0" dirty="0" smtClean="0"/>
              <a:t>We now take a look at the users of data and how the ARL can evolve based on the thematic application.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15</a:t>
            </a:fld>
            <a:endParaRPr lang="en-US"/>
          </a:p>
        </p:txBody>
      </p:sp>
    </p:spTree>
    <p:extLst>
      <p:ext uri="{BB962C8B-B14F-4D97-AF65-F5344CB8AC3E}">
        <p14:creationId xmlns:p14="http://schemas.microsoft.com/office/powerpoint/2010/main" val="3335600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Id like to do now is transition to a few stories that will provide you with a </a:t>
            </a:r>
            <a:r>
              <a:rPr lang="en-US" dirty="0" err="1" smtClean="0"/>
              <a:t>smaple</a:t>
            </a:r>
            <a:r>
              <a:rPr lang="en-US" dirty="0" smtClean="0"/>
              <a:t> of the mission, the </a:t>
            </a:r>
            <a:r>
              <a:rPr lang="en-US" dirty="0" err="1" smtClean="0"/>
              <a:t>porduct</a:t>
            </a:r>
            <a:r>
              <a:rPr lang="en-US" dirty="0" smtClean="0"/>
              <a:t>,</a:t>
            </a:r>
            <a:r>
              <a:rPr lang="en-US" baseline="0" dirty="0" smtClean="0"/>
              <a:t> the ARL at the developers side and then the ARL from the users end.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16</a:t>
            </a:fld>
            <a:endParaRPr lang="en-US"/>
          </a:p>
        </p:txBody>
      </p:sp>
    </p:spTree>
    <p:extLst>
      <p:ext uri="{BB962C8B-B14F-4D97-AF65-F5344CB8AC3E}">
        <p14:creationId xmlns:p14="http://schemas.microsoft.com/office/powerpoint/2010/main" val="777369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solidFill>
                  <a:srgbClr val="FFFFFF"/>
                </a:solidFill>
              </a:rPr>
              <a:t>List objectives of mission and goals</a:t>
            </a:r>
          </a:p>
          <a:p>
            <a:r>
              <a:rPr lang="en-US" dirty="0" smtClean="0">
                <a:solidFill>
                  <a:srgbClr val="FFFFFF"/>
                </a:solidFill>
              </a:rPr>
              <a:t>Talk about the users and the </a:t>
            </a:r>
            <a:r>
              <a:rPr lang="en-US" dirty="0" err="1" smtClean="0">
                <a:solidFill>
                  <a:srgbClr val="FFFFFF"/>
                </a:solidFill>
              </a:rPr>
              <a:t>Eas</a:t>
            </a:r>
            <a:endParaRPr lang="en-US" dirty="0" smtClean="0">
              <a:solidFill>
                <a:srgbClr val="FFFFFF"/>
              </a:solidFill>
            </a:endParaRPr>
          </a:p>
          <a:p>
            <a:r>
              <a:rPr lang="en-US" dirty="0" smtClean="0">
                <a:solidFill>
                  <a:srgbClr val="FFFFFF"/>
                </a:solidFill>
              </a:rPr>
              <a:t>And 2 samples of how different products are used.   Use the case studies</a:t>
            </a:r>
          </a:p>
          <a:p>
            <a:r>
              <a:rPr lang="en-US" dirty="0" smtClean="0">
                <a:solidFill>
                  <a:srgbClr val="FFFFFF"/>
                </a:solidFill>
              </a:rPr>
              <a:t>SMAP is a mission with a 3-5 year life expectancy and product that are all ARL9.  </a:t>
            </a:r>
          </a:p>
          <a:p>
            <a:pPr lvl="1"/>
            <a:r>
              <a:rPr lang="en-US" dirty="0" smtClean="0">
                <a:solidFill>
                  <a:srgbClr val="FFFFFF"/>
                </a:solidFill>
              </a:rPr>
              <a:t>Intended for use in system and ways operationally ready to support decisions---off they go.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17</a:t>
            </a:fld>
            <a:endParaRPr lang="en-US"/>
          </a:p>
        </p:txBody>
      </p:sp>
    </p:spTree>
    <p:extLst>
      <p:ext uri="{BB962C8B-B14F-4D97-AF65-F5344CB8AC3E}">
        <p14:creationId xmlns:p14="http://schemas.microsoft.com/office/powerpoint/2010/main" val="1882009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solidFill>
                  <a:srgbClr val="FFFFFF"/>
                </a:solidFill>
                <a:latin typeface="+mn-lt"/>
                <a:cs typeface="Calibri"/>
              </a:rPr>
              <a:t>SMAP has 52 active EA teams with over 120 collaborators in national / intl. government agencies, universities, and the private sector. </a:t>
            </a:r>
          </a:p>
          <a:p>
            <a:endParaRPr lang="en-US" sz="800" dirty="0" smtClean="0">
              <a:solidFill>
                <a:srgbClr val="FFFFFF"/>
              </a:solidFill>
              <a:latin typeface="+mn-lt"/>
              <a:cs typeface="Calibri"/>
            </a:endParaRPr>
          </a:p>
          <a:p>
            <a:pPr marL="173736" indent="-173736">
              <a:buFont typeface="Arial" panose="020B0604020202020204" pitchFamily="34" charset="0"/>
              <a:buChar char="•"/>
            </a:pPr>
            <a:r>
              <a:rPr lang="en-US" sz="1200" dirty="0" smtClean="0">
                <a:solidFill>
                  <a:srgbClr val="FFFFFF"/>
                </a:solidFill>
                <a:latin typeface="+mn-lt"/>
                <a:cs typeface="Calibri"/>
              </a:rPr>
              <a:t>L2/3SMP are the most used products to date</a:t>
            </a:r>
          </a:p>
          <a:p>
            <a:endParaRPr lang="en-US" sz="800" dirty="0" smtClean="0">
              <a:solidFill>
                <a:srgbClr val="FFFFFF"/>
              </a:solidFill>
              <a:latin typeface="+mn-lt"/>
              <a:cs typeface="Calibri"/>
            </a:endParaRPr>
          </a:p>
          <a:p>
            <a:pPr marL="171450" indent="-171450">
              <a:buFont typeface="Arial" panose="020B0604020202020204" pitchFamily="34" charset="0"/>
              <a:buChar char="•"/>
            </a:pPr>
            <a:r>
              <a:rPr lang="en-US" sz="1200" dirty="0" smtClean="0">
                <a:solidFill>
                  <a:srgbClr val="FFFFFF"/>
                </a:solidFill>
                <a:latin typeface="+mn-lt"/>
                <a:cs typeface="Calibri"/>
              </a:rPr>
              <a:t>38% of Early Adopter teams have provided recent results and updates using SMAP data</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18</a:t>
            </a:fld>
            <a:endParaRPr lang="en-US"/>
          </a:p>
        </p:txBody>
      </p:sp>
    </p:spTree>
    <p:extLst>
      <p:ext uri="{BB962C8B-B14F-4D97-AF65-F5344CB8AC3E}">
        <p14:creationId xmlns:p14="http://schemas.microsoft.com/office/powerpoint/2010/main" val="827561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lgn="l">
              <a:spcAft>
                <a:spcPts val="300"/>
              </a:spcAft>
              <a:buNone/>
            </a:pPr>
            <a:r>
              <a:rPr lang="en-US" sz="1400" b="1" dirty="0" smtClean="0">
                <a:solidFill>
                  <a:srgbClr val="FFFFFF"/>
                </a:solidFill>
                <a:latin typeface="+mn-lt"/>
                <a:cs typeface="Calibri"/>
              </a:rPr>
              <a:t>The SMAP </a:t>
            </a:r>
            <a:r>
              <a:rPr lang="en-US" sz="1600" b="1" dirty="0" smtClean="0">
                <a:solidFill>
                  <a:srgbClr val="FFFFFF"/>
                </a:solidFill>
                <a:latin typeface="+mn-lt"/>
                <a:cs typeface="Calibri"/>
              </a:rPr>
              <a:t>Application Program Goals are</a:t>
            </a:r>
            <a:r>
              <a:rPr lang="en-US" sz="1600" b="1" baseline="0" dirty="0" smtClean="0">
                <a:solidFill>
                  <a:srgbClr val="FFFFFF"/>
                </a:solidFill>
                <a:latin typeface="+mn-lt"/>
                <a:cs typeface="Calibri"/>
              </a:rPr>
              <a:t> to:</a:t>
            </a:r>
            <a:endParaRPr lang="en-US" sz="1000" dirty="0" smtClean="0">
              <a:solidFill>
                <a:srgbClr val="FFFFFF"/>
              </a:solidFill>
              <a:latin typeface="+mn-lt"/>
              <a:cs typeface="Calibri"/>
            </a:endParaRPr>
          </a:p>
          <a:p>
            <a:pPr>
              <a:buFont typeface="Wingdings" charset="2"/>
              <a:buChar char="Ø"/>
            </a:pPr>
            <a:r>
              <a:rPr lang="en-US" sz="1400" dirty="0" smtClean="0">
                <a:solidFill>
                  <a:srgbClr val="FFFFFF"/>
                </a:solidFill>
                <a:latin typeface="+mn-lt"/>
                <a:cs typeface="Calibri"/>
              </a:rPr>
              <a:t>Expedite the use of mission data products through early engagement with the user community.</a:t>
            </a:r>
          </a:p>
          <a:p>
            <a:pPr>
              <a:buFont typeface="Wingdings" charset="2"/>
              <a:buChar char="Ø"/>
            </a:pPr>
            <a:r>
              <a:rPr lang="en-US" sz="1400" dirty="0" smtClean="0">
                <a:solidFill>
                  <a:srgbClr val="FFFFFF"/>
                </a:solidFill>
                <a:latin typeface="+mn-lt"/>
                <a:cs typeface="Calibri"/>
              </a:rPr>
              <a:t>Increase awareness and knowledge of SMAP mission science. </a:t>
            </a:r>
          </a:p>
          <a:p>
            <a:pPr>
              <a:buFont typeface="Wingdings" charset="2"/>
              <a:buChar char="Ø"/>
            </a:pPr>
            <a:r>
              <a:rPr lang="en-US" sz="1400" dirty="0" smtClean="0">
                <a:solidFill>
                  <a:srgbClr val="FFFFFF"/>
                </a:solidFill>
                <a:latin typeface="+mn-lt"/>
                <a:cs typeface="Calibri"/>
              </a:rPr>
              <a:t>Grow a diverse user community that will represent all areas of SMAP applications.</a:t>
            </a:r>
          </a:p>
          <a:p>
            <a:pPr>
              <a:buFont typeface="Wingdings" charset="2"/>
              <a:buChar char="Ø"/>
            </a:pPr>
            <a:r>
              <a:rPr lang="en-US" sz="1400" dirty="0" smtClean="0">
                <a:solidFill>
                  <a:srgbClr val="FFFFFF"/>
                </a:solidFill>
                <a:latin typeface="+mn-lt"/>
                <a:cs typeface="Calibri"/>
              </a:rPr>
              <a:t>Provide user feedback to the SMAP mission of ways of improving data development and applications.</a:t>
            </a:r>
          </a:p>
          <a:p>
            <a:pPr marL="0" indent="0">
              <a:buFont typeface="Arial"/>
              <a:buNone/>
            </a:pPr>
            <a:endParaRPr lang="en-US" sz="1400" b="1" dirty="0" smtClean="0">
              <a:solidFill>
                <a:srgbClr val="FFFFFF"/>
              </a:solidFill>
              <a:latin typeface="+mn-lt"/>
              <a:cs typeface="Calibri"/>
            </a:endParaRPr>
          </a:p>
          <a:p>
            <a:pPr marL="0" indent="0">
              <a:buFont typeface="Arial"/>
              <a:buNone/>
            </a:pPr>
            <a:r>
              <a:rPr lang="en-US" sz="1400" b="1" dirty="0" smtClean="0">
                <a:solidFill>
                  <a:srgbClr val="FFFFFF"/>
                </a:solidFill>
                <a:latin typeface="+mn-lt"/>
                <a:cs typeface="Calibri"/>
              </a:rPr>
              <a:t>10 areas of applications:  </a:t>
            </a:r>
            <a:endParaRPr lang="en-US" sz="1400" dirty="0" smtClean="0">
              <a:solidFill>
                <a:srgbClr val="FFFFFF"/>
              </a:solidFill>
            </a:endParaRPr>
          </a:p>
          <a:p>
            <a:r>
              <a:rPr lang="en-US" sz="1400" dirty="0" smtClean="0">
                <a:solidFill>
                  <a:srgbClr val="FFFFFF"/>
                </a:solidFill>
              </a:rPr>
              <a:t>(agriculture, weather, drought, flood, health, military mobility, sea ice thickness, sea surface winds, IT imaging and decision support, carbon accounting)</a:t>
            </a:r>
          </a:p>
        </p:txBody>
      </p:sp>
      <p:sp>
        <p:nvSpPr>
          <p:cNvPr id="4" name="Slide Number Placeholder 3"/>
          <p:cNvSpPr>
            <a:spLocks noGrp="1"/>
          </p:cNvSpPr>
          <p:nvPr>
            <p:ph type="sldNum" sz="quarter" idx="10"/>
          </p:nvPr>
        </p:nvSpPr>
        <p:spPr/>
        <p:txBody>
          <a:bodyPr/>
          <a:lstStyle/>
          <a:p>
            <a:fld id="{6E52E747-595F-2C4A-BF59-3C75155492E0}" type="slidenum">
              <a:rPr lang="en-US" smtClean="0"/>
              <a:t>19</a:t>
            </a:fld>
            <a:endParaRPr lang="en-US"/>
          </a:p>
        </p:txBody>
      </p:sp>
    </p:spTree>
    <p:extLst>
      <p:ext uri="{BB962C8B-B14F-4D97-AF65-F5344CB8AC3E}">
        <p14:creationId xmlns:p14="http://schemas.microsoft.com/office/powerpoint/2010/main" val="1912971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ea typeface="Verdana" charset="0"/>
                <a:cs typeface="Verdana" charset="0"/>
              </a:rPr>
              <a:t>The goal for NASA’s CMS project is to prototype the development of capabilities necessary to support stakeholders’ needs for Monitoring, Reporting and Verification (MRV) for carbon stocks and fluxes.</a:t>
            </a:r>
          </a:p>
          <a:p>
            <a:endParaRPr lang="en-US" dirty="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n w="1905"/>
                <a:solidFill>
                  <a:schemeClr val="tx1"/>
                </a:solidFill>
                <a:effectLst>
                  <a:innerShdw blurRad="69850" dist="43180" dir="5400000">
                    <a:srgbClr val="000000">
                      <a:alpha val="65000"/>
                    </a:srgbClr>
                  </a:innerShdw>
                </a:effectLst>
              </a:rPr>
              <a:t>NASA CMS has 73 projects and 181 data products.</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22</a:t>
            </a:fld>
            <a:endParaRPr lang="en-US"/>
          </a:p>
        </p:txBody>
      </p:sp>
    </p:spTree>
    <p:extLst>
      <p:ext uri="{BB962C8B-B14F-4D97-AF65-F5344CB8AC3E}">
        <p14:creationId xmlns:p14="http://schemas.microsoft.com/office/powerpoint/2010/main" val="2729376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Because CMS is not a mission but rather an initiative, the product development milestones, the product applications and the ARLs all vary….</a:t>
            </a:r>
          </a:p>
          <a:p>
            <a:endParaRPr lang="en-US" b="1" dirty="0" smtClean="0"/>
          </a:p>
          <a:p>
            <a:r>
              <a:rPr lang="en-US" b="0" dirty="0" smtClean="0"/>
              <a:t>Most of the CMS products sit at an ARL 5 which is the </a:t>
            </a:r>
            <a:r>
              <a:rPr lang="en-US" b="0" dirty="0" err="1" smtClean="0"/>
              <a:t>cal</a:t>
            </a:r>
            <a:r>
              <a:rPr lang="en-US" b="0" dirty="0" smtClean="0"/>
              <a:t> </a:t>
            </a:r>
            <a:r>
              <a:rPr lang="en-US" b="0" dirty="0" err="1" smtClean="0"/>
              <a:t>val</a:t>
            </a:r>
            <a:r>
              <a:rPr lang="en-US" b="0" dirty="0" smtClean="0"/>
              <a:t> stage of ARLs.  </a:t>
            </a:r>
          </a:p>
          <a:p>
            <a:r>
              <a:rPr lang="en-US" b="0" dirty="0" smtClean="0"/>
              <a:t>This</a:t>
            </a:r>
            <a:r>
              <a:rPr lang="en-US" b="0" baseline="0" dirty="0" smtClean="0"/>
              <a:t> ARL is </a:t>
            </a:r>
            <a:r>
              <a:rPr lang="en-US" b="0" baseline="0" dirty="0" err="1" smtClean="0"/>
              <a:t>oftern</a:t>
            </a:r>
            <a:r>
              <a:rPr lang="en-US" b="0" baseline="0" dirty="0" smtClean="0"/>
              <a:t> good enough for users of carbon data. </a:t>
            </a:r>
          </a:p>
          <a:p>
            <a:r>
              <a:rPr lang="en-US" b="0" baseline="0" dirty="0" smtClean="0"/>
              <a:t>CMS products of ARLs 3 (research viability has been established) have been used as reference by the IPCC for policy guidelines increasing the ARL from 3 to an ARL  8-(proven functionality of a product). </a:t>
            </a:r>
          </a:p>
          <a:p>
            <a:endParaRPr lang="en-US" b="1" dirty="0" smtClean="0"/>
          </a:p>
        </p:txBody>
      </p:sp>
      <p:sp>
        <p:nvSpPr>
          <p:cNvPr id="4" name="Slide Number Placeholder 3"/>
          <p:cNvSpPr>
            <a:spLocks noGrp="1"/>
          </p:cNvSpPr>
          <p:nvPr>
            <p:ph type="sldNum" sz="quarter" idx="10"/>
          </p:nvPr>
        </p:nvSpPr>
        <p:spPr/>
        <p:txBody>
          <a:bodyPr/>
          <a:lstStyle/>
          <a:p>
            <a:fld id="{83D55312-08F6-7C4D-89C2-5D4D9B82FDE3}" type="slidenum">
              <a:rPr lang="en-US" smtClean="0"/>
              <a:t>23</a:t>
            </a:fld>
            <a:endParaRPr lang="en-US"/>
          </a:p>
        </p:txBody>
      </p:sp>
    </p:spTree>
    <p:extLst>
      <p:ext uri="{BB962C8B-B14F-4D97-AF65-F5344CB8AC3E}">
        <p14:creationId xmlns:p14="http://schemas.microsoft.com/office/powerpoint/2010/main" val="1510759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FFFF"/>
                </a:solidFill>
              </a:rPr>
              <a:t>CMS users cover a broad range of applications</a:t>
            </a:r>
            <a:r>
              <a:rPr lang="en-US" baseline="0" dirty="0" smtClean="0">
                <a:solidFill>
                  <a:srgbClr val="FFFFFF"/>
                </a:solidFill>
              </a:rPr>
              <a:t> covering Forest, Land use air quality, GHG inventory, conservation and ecosystem services.  </a:t>
            </a:r>
          </a:p>
          <a:p>
            <a:endParaRPr lang="en-US" dirty="0" smtClean="0">
              <a:solidFill>
                <a:srgbClr val="FFFFFF"/>
              </a:solidFill>
            </a:endParaRPr>
          </a:p>
          <a:p>
            <a:r>
              <a:rPr lang="en-US" dirty="0" smtClean="0">
                <a:solidFill>
                  <a:srgbClr val="FFFFFF"/>
                </a:solidFill>
              </a:rPr>
              <a:t>CMS Applications Goals and Objectives</a:t>
            </a:r>
          </a:p>
          <a:p>
            <a:r>
              <a:rPr lang="en-US" sz="1200" dirty="0" smtClean="0">
                <a:solidFill>
                  <a:srgbClr val="FFFFFF"/>
                </a:solidFill>
              </a:rPr>
              <a:t>Understand and engage the user community and stakeholders involved in carbon monitoring and MRV.</a:t>
            </a:r>
          </a:p>
          <a:p>
            <a:r>
              <a:rPr lang="en-US" sz="1200" dirty="0" smtClean="0">
                <a:solidFill>
                  <a:srgbClr val="FFFFFF"/>
                </a:solidFill>
              </a:rPr>
              <a:t>Evaluate current and planned CMS products with regards to their value for decision making by appropriate users.</a:t>
            </a:r>
          </a:p>
          <a:p>
            <a:r>
              <a:rPr lang="en-US" sz="1200" dirty="0" smtClean="0">
                <a:solidFill>
                  <a:srgbClr val="FFFFFF"/>
                </a:solidFill>
              </a:rPr>
              <a:t>Communicate to the CMS science community the user requirement and needs to help guide prototype development and CMS product generation.</a:t>
            </a:r>
          </a:p>
          <a:p>
            <a:r>
              <a:rPr lang="en-US" sz="1200" dirty="0" smtClean="0">
                <a:solidFill>
                  <a:srgbClr val="FFFFFF"/>
                </a:solidFill>
              </a:rPr>
              <a:t>Develop user-friendly visualization and communication tools describing CMS data products, and translation of science jargon.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24</a:t>
            </a:fld>
            <a:endParaRPr lang="en-US"/>
          </a:p>
        </p:txBody>
      </p:sp>
    </p:spTree>
    <p:extLst>
      <p:ext uri="{BB962C8B-B14F-4D97-AF65-F5344CB8AC3E}">
        <p14:creationId xmlns:p14="http://schemas.microsoft.com/office/powerpoint/2010/main" val="2890264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CMS product</a:t>
            </a:r>
            <a:r>
              <a:rPr lang="en-US" sz="1200" kern="1200" baseline="0" dirty="0" smtClean="0">
                <a:solidFill>
                  <a:schemeClr val="tx1"/>
                </a:solidFill>
                <a:effectLst/>
                <a:latin typeface="+mn-lt"/>
                <a:ea typeface="+mn-ea"/>
                <a:cs typeface="+mn-cs"/>
              </a:rPr>
              <a:t> (Canopy Cover maps produced by </a:t>
            </a:r>
            <a:r>
              <a:rPr lang="en-US" sz="1200" kern="1200" baseline="0" dirty="0" err="1" smtClean="0">
                <a:solidFill>
                  <a:schemeClr val="tx1"/>
                </a:solidFill>
                <a:effectLst/>
                <a:latin typeface="+mn-lt"/>
                <a:ea typeface="+mn-ea"/>
                <a:cs typeface="+mn-cs"/>
              </a:rPr>
              <a:t>Lidar</a:t>
            </a:r>
            <a:r>
              <a:rPr lang="en-US" sz="1200" kern="1200" baseline="0" dirty="0" smtClean="0">
                <a:solidFill>
                  <a:schemeClr val="tx1"/>
                </a:solidFill>
                <a:effectLst/>
                <a:latin typeface="+mn-lt"/>
                <a:ea typeface="+mn-ea"/>
                <a:cs typeface="+mn-cs"/>
              </a:rPr>
              <a:t> imaging) is currently being developed by a CMS PI at an ARL 9. </a:t>
            </a:r>
          </a:p>
          <a:p>
            <a:r>
              <a:rPr lang="en-US" sz="1200" kern="1200" baseline="0" dirty="0" smtClean="0">
                <a:solidFill>
                  <a:schemeClr val="tx1"/>
                </a:solidFill>
                <a:effectLst/>
                <a:latin typeface="+mn-lt"/>
                <a:ea typeface="+mn-ea"/>
                <a:cs typeface="+mn-cs"/>
              </a:rPr>
              <a:t>It ready for use and application to support above ground biomass estimates as well as state forest policy programs.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Maryland</a:t>
            </a:r>
            <a:r>
              <a:rPr lang="en-US" sz="1200" kern="1200" baseline="0" dirty="0" smtClean="0">
                <a:solidFill>
                  <a:schemeClr val="tx1"/>
                </a:solidFill>
                <a:effectLst/>
                <a:latin typeface="+mn-lt"/>
                <a:ea typeface="+mn-ea"/>
                <a:cs typeface="+mn-cs"/>
              </a:rPr>
              <a:t> counties are required to provide forest cover estimates at a county scale each year.  </a:t>
            </a:r>
          </a:p>
          <a:p>
            <a:r>
              <a:rPr lang="en-US" sz="1200" kern="1200" baseline="0" dirty="0" smtClean="0">
                <a:solidFill>
                  <a:schemeClr val="tx1"/>
                </a:solidFill>
                <a:effectLst/>
                <a:latin typeface="+mn-lt"/>
                <a:ea typeface="+mn-ea"/>
                <a:cs typeface="+mn-cs"/>
              </a:rPr>
              <a:t>This is part of the </a:t>
            </a:r>
            <a:r>
              <a:rPr lang="en-US" sz="1200" kern="1200" dirty="0" smtClean="0">
                <a:solidFill>
                  <a:schemeClr val="tx1"/>
                </a:solidFill>
                <a:effectLst/>
                <a:latin typeface="+mn-lt"/>
                <a:ea typeface="+mn-ea"/>
                <a:cs typeface="+mn-cs"/>
              </a:rPr>
              <a:t>National Capital Park and Planning Commission</a:t>
            </a:r>
            <a:r>
              <a:rPr lang="en-US" sz="1200" kern="1200" baseline="0" dirty="0" smtClean="0">
                <a:solidFill>
                  <a:schemeClr val="tx1"/>
                </a:solidFill>
                <a:effectLst/>
                <a:latin typeface="+mn-lt"/>
                <a:ea typeface="+mn-ea"/>
                <a:cs typeface="+mn-cs"/>
              </a:rPr>
              <a:t> requirements.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This movie shows one MD County, </a:t>
            </a:r>
            <a:r>
              <a:rPr lang="en-US" dirty="0" smtClean="0"/>
              <a:t>Prince </a:t>
            </a:r>
            <a:r>
              <a:rPr lang="en-US" dirty="0" err="1" smtClean="0"/>
              <a:t>George’sCounty’s</a:t>
            </a:r>
            <a:r>
              <a:rPr lang="en-US" dirty="0" smtClean="0"/>
              <a:t> use</a:t>
            </a:r>
            <a:r>
              <a:rPr lang="en-US" baseline="0" dirty="0" smtClean="0"/>
              <a:t> of </a:t>
            </a:r>
            <a:r>
              <a:rPr lang="en-US" baseline="0" dirty="0" err="1" smtClean="0"/>
              <a:t>lidar</a:t>
            </a:r>
            <a:r>
              <a:rPr lang="en-US" baseline="0" dirty="0" smtClean="0"/>
              <a:t> data for its </a:t>
            </a:r>
            <a:r>
              <a:rPr lang="en-US" dirty="0" smtClean="0"/>
              <a:t>2010 Forest Canopy Assessment Goal… to have countywide</a:t>
            </a:r>
            <a:r>
              <a:rPr lang="en-US" baseline="0" dirty="0" smtClean="0"/>
              <a:t> </a:t>
            </a:r>
            <a:r>
              <a:rPr lang="en-US" dirty="0" smtClean="0"/>
              <a:t>44% of the</a:t>
            </a:r>
            <a:r>
              <a:rPr lang="en-US" baseline="0" dirty="0" smtClean="0"/>
              <a:t> County C</a:t>
            </a:r>
            <a:r>
              <a:rPr lang="en-US" dirty="0" smtClean="0"/>
              <a:t>anopy Coverage by</a:t>
            </a:r>
            <a:r>
              <a:rPr lang="en-US" baseline="0" dirty="0" smtClean="0"/>
              <a:t> </a:t>
            </a:r>
            <a:r>
              <a:rPr lang="en-US" dirty="0" smtClean="0"/>
              <a:t>2025.</a:t>
            </a:r>
            <a:r>
              <a:rPr lang="en-US" baseline="0" dirty="0" smtClean="0"/>
              <a:t> Its new 2035 Canopy Coverage goal is to have </a:t>
            </a:r>
            <a:r>
              <a:rPr lang="en-US" dirty="0" smtClean="0"/>
              <a:t>52% forest and tree canopy countywide: forest canopy 44% and tree canopy 8%</a:t>
            </a:r>
          </a:p>
          <a:p>
            <a:endParaRPr lang="en-US" dirty="0" smtClean="0"/>
          </a:p>
          <a:p>
            <a:r>
              <a:rPr lang="en-US" dirty="0" smtClean="0"/>
              <a:t>To</a:t>
            </a:r>
            <a:r>
              <a:rPr lang="en-US" baseline="0" dirty="0" smtClean="0"/>
              <a:t> reach these goals, monitoring is needed and quality data is important.  By applying the CMS data to this need, MD improved their estimates by 20% simple from the new continuous data.  Most the </a:t>
            </a:r>
            <a:r>
              <a:rPr lang="en-US" baseline="0" dirty="0" err="1" smtClean="0"/>
              <a:t>lidar</a:t>
            </a:r>
            <a:r>
              <a:rPr lang="en-US" baseline="0" dirty="0" smtClean="0"/>
              <a:t> applied prior to this were discontinuous data sets spanning 10-15 year and different style </a:t>
            </a:r>
            <a:r>
              <a:rPr lang="en-US" baseline="0" dirty="0" err="1" smtClean="0"/>
              <a:t>lidar</a:t>
            </a:r>
            <a:r>
              <a:rPr lang="en-US" baseline="0" dirty="0" smtClean="0"/>
              <a:t> technologies. </a:t>
            </a:r>
          </a:p>
          <a:p>
            <a:endParaRPr lang="en-US" dirty="0" smtClean="0"/>
          </a:p>
          <a:p>
            <a:pPr marL="0" marR="0" algn="ctr">
              <a:lnSpc>
                <a:spcPct val="120000"/>
              </a:lnSpc>
              <a:spcBef>
                <a:spcPts val="0"/>
              </a:spcBef>
              <a:spcAft>
                <a:spcPts val="0"/>
              </a:spcAft>
            </a:pPr>
            <a:r>
              <a:rPr lang="en-US" sz="1600" b="1" kern="1200" dirty="0" smtClean="0">
                <a:solidFill>
                  <a:schemeClr val="bg1"/>
                </a:solidFill>
                <a:effectLst/>
                <a:latin typeface="Garamond"/>
                <a:ea typeface="Arial"/>
              </a:rPr>
              <a:t>Policies of Interest within the MD DNR Forestry Programs </a:t>
            </a:r>
          </a:p>
          <a:p>
            <a:pPr marL="0" marR="0" algn="ctr">
              <a:lnSpc>
                <a:spcPct val="120000"/>
              </a:lnSpc>
              <a:spcBef>
                <a:spcPts val="0"/>
              </a:spcBef>
              <a:spcAft>
                <a:spcPts val="0"/>
              </a:spcAft>
            </a:pPr>
            <a:endParaRPr lang="en-US" sz="1400" dirty="0" smtClean="0">
              <a:solidFill>
                <a:schemeClr val="bg1"/>
              </a:solidFill>
              <a:effectLst/>
              <a:latin typeface="Arial"/>
              <a:ea typeface="Arial"/>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Woodland Incentive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Conservation Reserve Enhancement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Lawn to Woodland</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Environmental Quality Incentive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Urban Tree Canopy</a:t>
            </a:r>
          </a:p>
          <a:p>
            <a:pPr marL="285750" marR="0" lvl="0" indent="-285750">
              <a:spcBef>
                <a:spcPts val="0"/>
              </a:spcBef>
              <a:spcAft>
                <a:spcPts val="0"/>
              </a:spcAft>
              <a:buFont typeface="Arial"/>
              <a:buChar char="•"/>
            </a:pPr>
            <a:r>
              <a:rPr lang="en-US" sz="1400" dirty="0" smtClean="0">
                <a:solidFill>
                  <a:schemeClr val="bg1"/>
                </a:solidFill>
                <a:latin typeface="Garamond"/>
                <a:cs typeface="Garamond"/>
              </a:rPr>
              <a:t>No Net Loss of Forests Policy</a:t>
            </a:r>
            <a:endParaRPr lang="en-US" sz="1400" dirty="0">
              <a:solidFill>
                <a:schemeClr val="bg1"/>
              </a:solidFill>
              <a:effectLst/>
              <a:latin typeface="Garamond"/>
              <a:ea typeface="ＭＳ 明朝"/>
              <a:cs typeface="Garamond"/>
            </a:endParaRPr>
          </a:p>
        </p:txBody>
      </p:sp>
      <p:sp>
        <p:nvSpPr>
          <p:cNvPr id="4" name="Slide Number Placeholder 3"/>
          <p:cNvSpPr>
            <a:spLocks noGrp="1"/>
          </p:cNvSpPr>
          <p:nvPr>
            <p:ph type="sldNum" sz="quarter" idx="10"/>
          </p:nvPr>
        </p:nvSpPr>
        <p:spPr/>
        <p:txBody>
          <a:bodyPr/>
          <a:lstStyle/>
          <a:p>
            <a:fld id="{9687064A-23AB-884F-8944-C10AA3BF5A92}" type="slidenum">
              <a:rPr lang="en-US" smtClean="0"/>
              <a:t>25</a:t>
            </a:fld>
            <a:endParaRPr lang="en-US"/>
          </a:p>
        </p:txBody>
      </p:sp>
    </p:spTree>
    <p:extLst>
      <p:ext uri="{BB962C8B-B14F-4D97-AF65-F5344CB8AC3E}">
        <p14:creationId xmlns:p14="http://schemas.microsoft.com/office/powerpoint/2010/main" val="497172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the CMS product was an obvious need and something we transitioned to DNR immediately for use.  </a:t>
            </a:r>
          </a:p>
          <a:p>
            <a:endParaRPr lang="en-US" dirty="0" smtClean="0"/>
          </a:p>
          <a:p>
            <a:r>
              <a:rPr lang="en-US" dirty="0" smtClean="0"/>
              <a:t>We continue</a:t>
            </a:r>
            <a:r>
              <a:rPr lang="en-US" baseline="0" dirty="0" smtClean="0"/>
              <a:t> to engage with MD DNR, but this specific  discussion of tree canopy mapping went on for 2 year.  We gave them the data, assessed the impacts on policy… and still the data were not being used.  NOTHING?!  Why?  The product was an ARL9.. Ready to go!  It needed only to be applied.  </a:t>
            </a:r>
          </a:p>
          <a:p>
            <a:r>
              <a:rPr lang="en-US" baseline="0" dirty="0" smtClean="0"/>
              <a:t>Format was addressed early on, file size, took care of that too… what was the issue?</a:t>
            </a:r>
          </a:p>
          <a:p>
            <a:endParaRPr lang="en-US" baseline="0" dirty="0" smtClean="0"/>
          </a:p>
          <a:p>
            <a:r>
              <a:rPr lang="en-US" baseline="0" dirty="0" smtClean="0"/>
              <a:t>MD DNR was treating an ARL 9 product as an ARL 5 (a product where the potential has been determined)</a:t>
            </a:r>
          </a:p>
          <a:p>
            <a:r>
              <a:rPr lang="en-US" baseline="0" dirty="0" smtClean="0"/>
              <a:t>What was needed at this point??</a:t>
            </a:r>
          </a:p>
          <a:p>
            <a:endParaRPr lang="en-US" baseline="0" dirty="0" smtClean="0"/>
          </a:p>
          <a:p>
            <a:r>
              <a:rPr lang="en-US" baseline="0" dirty="0" smtClean="0"/>
              <a:t>POLICY APPROVAL and funding. </a:t>
            </a:r>
          </a:p>
          <a:p>
            <a:r>
              <a:rPr lang="en-US" baseline="0" dirty="0" smtClean="0"/>
              <a:t>MD DNR’s funding focus at that time was with the Department of Transportation… not Forest.  So… even thought the product was deemed needed and useful-there was an organizational priority that needed to be addressed.  </a:t>
            </a:r>
          </a:p>
          <a:p>
            <a:endParaRPr lang="en-US" baseline="0" dirty="0" smtClean="0"/>
          </a:p>
          <a:p>
            <a:r>
              <a:rPr lang="en-US" baseline="0" dirty="0" smtClean="0"/>
              <a:t>Funds and focus at DNR at that time were concentrated on Impervious surfaces!</a:t>
            </a:r>
          </a:p>
          <a:p>
            <a:r>
              <a:rPr lang="en-US" baseline="0" dirty="0" smtClean="0"/>
              <a:t>Although their hearts were in the forests … their organization and state dollars were on the streets!  So if we wanted CMS to help support forest policy-we needed to work with DNR to translate the benefits of this product for DOT and in turn, Forestry would benefit. </a:t>
            </a:r>
          </a:p>
          <a:p>
            <a:r>
              <a:rPr lang="en-US" baseline="0" dirty="0" smtClean="0"/>
              <a:t>If we </a:t>
            </a:r>
            <a:r>
              <a:rPr lang="en-US" baseline="0" dirty="0" err="1" smtClean="0"/>
              <a:t>couldn</a:t>
            </a:r>
            <a:r>
              <a:rPr lang="fr-FR" baseline="0" dirty="0" smtClean="0"/>
              <a:t>’</a:t>
            </a:r>
            <a:r>
              <a:rPr lang="en-US" baseline="0" dirty="0" smtClean="0"/>
              <a:t>t frame biomass and canopy cover In a way that encompassed impervious surface-the data although proven valuable… were not useful!!!</a:t>
            </a:r>
          </a:p>
          <a:p>
            <a:endParaRPr lang="en-US" baseline="0" dirty="0" smtClean="0"/>
          </a:p>
          <a:p>
            <a:r>
              <a:rPr lang="en-US" baseline="0" dirty="0" smtClean="0"/>
              <a:t>So… </a:t>
            </a:r>
          </a:p>
          <a:p>
            <a:endParaRPr lang="en-US" baseline="0" dirty="0" smtClean="0"/>
          </a:p>
          <a:p>
            <a:r>
              <a:rPr lang="en-US" baseline="0" dirty="0" smtClean="0"/>
              <a:t>Well… In a meeting </a:t>
            </a:r>
            <a:endParaRPr lang="en-US" dirty="0" smtClean="0"/>
          </a:p>
          <a:p>
            <a:endParaRPr lang="en-US" dirty="0" smtClean="0"/>
          </a:p>
          <a:p>
            <a:r>
              <a:rPr lang="en-US" dirty="0" smtClean="0"/>
              <a:t>The MD project has been a multi</a:t>
            </a:r>
            <a:r>
              <a:rPr lang="en-US" baseline="0" dirty="0" smtClean="0"/>
              <a:t> year effort to </a:t>
            </a:r>
            <a:r>
              <a:rPr lang="en-US" baseline="0" dirty="0" err="1" smtClean="0"/>
              <a:t>unedrstaind</a:t>
            </a:r>
            <a:r>
              <a:rPr lang="en-US" baseline="0" dirty="0" smtClean="0"/>
              <a:t> how CMS </a:t>
            </a:r>
            <a:r>
              <a:rPr lang="en-US" baseline="0" dirty="0" err="1" smtClean="0"/>
              <a:t>lidar</a:t>
            </a:r>
            <a:r>
              <a:rPr lang="en-US" baseline="0" dirty="0" smtClean="0"/>
              <a:t> could help the Department of Natural </a:t>
            </a:r>
            <a:r>
              <a:rPr lang="en-US" baseline="0" dirty="0" err="1" smtClean="0"/>
              <a:t>reources</a:t>
            </a:r>
            <a:r>
              <a:rPr lang="en-US" baseline="0" dirty="0" smtClean="0"/>
              <a:t> in GHG, Forestry </a:t>
            </a:r>
            <a:r>
              <a:rPr lang="en-US" baseline="0" dirty="0" err="1" smtClean="0"/>
              <a:t>inverntory</a:t>
            </a:r>
            <a:r>
              <a:rPr lang="en-US" baseline="0" dirty="0" smtClean="0"/>
              <a:t>, etc. </a:t>
            </a:r>
          </a:p>
          <a:p>
            <a:endParaRPr lang="en-US" baseline="0" dirty="0" smtClean="0"/>
          </a:p>
          <a:p>
            <a:r>
              <a:rPr lang="en-US" baseline="0" dirty="0" smtClean="0"/>
              <a:t>We have worked closely with the MD DNR to gather details on the uses of the </a:t>
            </a:r>
            <a:r>
              <a:rPr lang="en-US" baseline="0" dirty="0" err="1" smtClean="0"/>
              <a:t>Dubayah</a:t>
            </a:r>
            <a:r>
              <a:rPr lang="en-US" baseline="0" dirty="0" smtClean="0"/>
              <a:t> and </a:t>
            </a:r>
            <a:r>
              <a:rPr lang="en-US" baseline="0" dirty="0" err="1" smtClean="0"/>
              <a:t>Hurrt</a:t>
            </a:r>
            <a:r>
              <a:rPr lang="en-US" baseline="0" dirty="0" smtClean="0"/>
              <a:t> products. </a:t>
            </a:r>
          </a:p>
          <a:p>
            <a:r>
              <a:rPr lang="en-US" baseline="0" dirty="0" smtClean="0"/>
              <a:t>We surveyed the MD DNR and gather the following details: </a:t>
            </a:r>
          </a:p>
          <a:p>
            <a:endParaRPr lang="en-US" baseline="0" dirty="0" smtClean="0"/>
          </a:p>
          <a:p>
            <a:pPr marL="285750" indent="-285750">
              <a:buFont typeface="Arial"/>
              <a:buChar char="•"/>
            </a:pPr>
            <a:r>
              <a:rPr lang="en-US" sz="2200" dirty="0" smtClean="0"/>
              <a:t>Conducted a Survey through MD DNR over the summer.</a:t>
            </a:r>
          </a:p>
          <a:p>
            <a:pPr marL="285750" indent="-285750">
              <a:buFont typeface="Arial"/>
              <a:buChar char="•"/>
            </a:pPr>
            <a:r>
              <a:rPr lang="en-US" sz="2200" dirty="0" smtClean="0"/>
              <a:t>Elicit feedback on who uses the MD </a:t>
            </a:r>
            <a:r>
              <a:rPr lang="en-US" sz="2200" dirty="0" err="1" smtClean="0"/>
              <a:t>Lidar</a:t>
            </a:r>
            <a:r>
              <a:rPr lang="en-US" sz="2200" dirty="0" smtClean="0"/>
              <a:t> data from CMS.</a:t>
            </a:r>
          </a:p>
          <a:p>
            <a:pPr marL="742950" lvl="1" indent="-285750">
              <a:buFont typeface="Arial"/>
              <a:buChar char="•"/>
            </a:pPr>
            <a:r>
              <a:rPr lang="en-US" sz="2200" dirty="0" smtClean="0"/>
              <a:t>28 participants</a:t>
            </a:r>
          </a:p>
          <a:p>
            <a:pPr marL="742950" lvl="1" indent="-285750">
              <a:buFont typeface="Arial"/>
              <a:buChar char="•"/>
            </a:pPr>
            <a:r>
              <a:rPr lang="en-US" sz="2200" dirty="0" smtClean="0"/>
              <a:t>71% have accessed the data</a:t>
            </a:r>
          </a:p>
          <a:p>
            <a:pPr marL="742950" lvl="1" indent="-285750">
              <a:buFont typeface="Arial"/>
              <a:buChar char="•"/>
            </a:pPr>
            <a:r>
              <a:rPr lang="en-US" sz="2200" dirty="0" smtClean="0"/>
              <a:t>Most common product used:  </a:t>
            </a:r>
          </a:p>
          <a:p>
            <a:pPr marL="1200150" lvl="2" indent="-285750">
              <a:buFont typeface="Arial"/>
              <a:buChar char="•"/>
            </a:pPr>
            <a:r>
              <a:rPr lang="en-US" sz="2200" dirty="0" smtClean="0"/>
              <a:t>1-meter Canopy cover map (used by 80% of the participants).</a:t>
            </a:r>
          </a:p>
          <a:p>
            <a:r>
              <a:rPr lang="en-US" dirty="0" smtClean="0"/>
              <a:t>The</a:t>
            </a:r>
            <a:r>
              <a:rPr lang="en-US" baseline="0" dirty="0" smtClean="0"/>
              <a:t> feedback we are looking into now is in this category here..</a:t>
            </a:r>
          </a:p>
          <a:p>
            <a:r>
              <a:rPr lang="en-US" baseline="0" dirty="0" smtClean="0"/>
              <a:t>Why is access a challenge…  start with low hanging fruit:</a:t>
            </a:r>
          </a:p>
          <a:p>
            <a:endParaRPr lang="en-US" dirty="0" smtClean="0"/>
          </a:p>
          <a:p>
            <a:r>
              <a:rPr lang="en-US" dirty="0" smtClean="0"/>
              <a:t>Other category:</a:t>
            </a:r>
          </a:p>
          <a:p>
            <a:r>
              <a:rPr lang="en-US" dirty="0" smtClean="0"/>
              <a:t>Size, </a:t>
            </a:r>
          </a:p>
          <a:p>
            <a:r>
              <a:rPr lang="en-US" dirty="0" smtClean="0"/>
              <a:t>Know</a:t>
            </a:r>
            <a:r>
              <a:rPr lang="en-US" baseline="0" dirty="0" smtClean="0"/>
              <a:t> knowledge on how to use the data. </a:t>
            </a:r>
          </a:p>
          <a:p>
            <a:r>
              <a:rPr lang="en-US" baseline="0" dirty="0" smtClean="0"/>
              <a:t>Not sure how to use with other products we have </a:t>
            </a:r>
          </a:p>
          <a:p>
            <a:r>
              <a:rPr lang="en-US" baseline="0" dirty="0" smtClean="0"/>
              <a:t>We purchase other </a:t>
            </a:r>
            <a:r>
              <a:rPr lang="en-US" baseline="0" dirty="0" err="1" smtClean="0"/>
              <a:t>lidar</a:t>
            </a:r>
            <a:r>
              <a:rPr lang="en-US" baseline="0" dirty="0" smtClean="0"/>
              <a:t> independent of DNR.  </a:t>
            </a:r>
          </a:p>
          <a:p>
            <a:endParaRPr lang="en-US" baseline="0" dirty="0" smtClean="0"/>
          </a:p>
          <a:p>
            <a:endParaRPr lang="en-US" baseline="0" dirty="0" smtClean="0"/>
          </a:p>
          <a:p>
            <a:r>
              <a:rPr lang="en-US" baseline="0" dirty="0" smtClean="0"/>
              <a:t>So this comes back to CMS.. How can we help make the data more accessible ??  More user friendly??</a:t>
            </a:r>
          </a:p>
          <a:p>
            <a:endParaRPr lang="en-US" dirty="0"/>
          </a:p>
        </p:txBody>
      </p:sp>
      <p:sp>
        <p:nvSpPr>
          <p:cNvPr id="4" name="Slide Number Placeholder 3"/>
          <p:cNvSpPr>
            <a:spLocks noGrp="1"/>
          </p:cNvSpPr>
          <p:nvPr>
            <p:ph type="sldNum" sz="quarter" idx="10"/>
          </p:nvPr>
        </p:nvSpPr>
        <p:spPr/>
        <p:txBody>
          <a:bodyPr/>
          <a:lstStyle/>
          <a:p>
            <a:fld id="{83D55312-08F6-7C4D-89C2-5D4D9B82FDE3}" type="slidenum">
              <a:rPr lang="en-US" smtClean="0"/>
              <a:t>26</a:t>
            </a:fld>
            <a:endParaRPr lang="en-US"/>
          </a:p>
        </p:txBody>
      </p:sp>
    </p:spTree>
    <p:extLst>
      <p:ext uri="{BB962C8B-B14F-4D97-AF65-F5344CB8AC3E}">
        <p14:creationId xmlns:p14="http://schemas.microsoft.com/office/powerpoint/2010/main" val="1812427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last year,</a:t>
            </a:r>
            <a:r>
              <a:rPr lang="en-US" baseline="0" dirty="0" smtClean="0"/>
              <a:t> the CMS developed an impervious surface map for the project, that has now expanded from Maryland, to </a:t>
            </a:r>
            <a:r>
              <a:rPr lang="en-US" baseline="0" dirty="0" err="1" smtClean="0"/>
              <a:t>Deleware</a:t>
            </a:r>
            <a:r>
              <a:rPr lang="en-US" baseline="0" dirty="0" smtClean="0"/>
              <a:t> and Pennsylvania.  </a:t>
            </a:r>
          </a:p>
          <a:p>
            <a:endParaRPr lang="en-US" baseline="0" dirty="0" smtClean="0"/>
          </a:p>
          <a:p>
            <a:r>
              <a:rPr lang="en-US" baseline="0" dirty="0" smtClean="0"/>
              <a:t>And in doing so, this impervious map has enabled the use and applications of canopy cover, canopy extent and biomass estimates.  It easily justified state employees time to work on what was both funded (impervious surface) and what was needed (canopy cover).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27</a:t>
            </a:fld>
            <a:endParaRPr lang="en-US"/>
          </a:p>
        </p:txBody>
      </p:sp>
    </p:spTree>
    <p:extLst>
      <p:ext uri="{BB962C8B-B14F-4D97-AF65-F5344CB8AC3E}">
        <p14:creationId xmlns:p14="http://schemas.microsoft.com/office/powerpoint/2010/main" val="3291839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29</a:t>
            </a:fld>
            <a:endParaRPr lang="en-US"/>
          </a:p>
        </p:txBody>
      </p:sp>
    </p:spTree>
    <p:extLst>
      <p:ext uri="{BB962C8B-B14F-4D97-AF65-F5344CB8AC3E}">
        <p14:creationId xmlns:p14="http://schemas.microsoft.com/office/powerpoint/2010/main" val="3617920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When we talk about</a:t>
            </a:r>
            <a:r>
              <a:rPr lang="en-US" baseline="0" dirty="0" smtClean="0"/>
              <a:t> NASA developing science that has societal impact…this is what people see. </a:t>
            </a:r>
          </a:p>
          <a:p>
            <a:r>
              <a:rPr lang="en-US" baseline="0" dirty="0" smtClean="0"/>
              <a:t>You have the users out here on one side of a cliff…then across this huge divide you have the science product developer. </a:t>
            </a:r>
          </a:p>
          <a:p>
            <a:r>
              <a:rPr lang="en-US" baseline="0" dirty="0" smtClean="0"/>
              <a:t>Conferences like this help bridge this gap and create products that will be more usable and impactful form the moment they are releases.  </a:t>
            </a:r>
          </a:p>
          <a:p>
            <a:endParaRPr lang="en-US" baseline="0" dirty="0" smtClean="0"/>
          </a:p>
          <a:p>
            <a:r>
              <a:rPr lang="en-US" baseline="0" dirty="0" smtClean="0"/>
              <a:t>How SMAP does this with applications is through the feedback of the user community.  Through applications strategies and the EA program we seek to make data easier to find, familiar and easier to use. </a:t>
            </a:r>
          </a:p>
          <a:p>
            <a:pPr eaLnBrk="0" hangingPunct="0"/>
            <a:r>
              <a:rPr lang="en-US" sz="1200" b="1" dirty="0" smtClean="0">
                <a:solidFill>
                  <a:schemeClr val="bg1"/>
                </a:solidFill>
                <a:cs typeface="Trebuchet MS"/>
              </a:rPr>
              <a:t>User Community</a:t>
            </a:r>
            <a:r>
              <a:rPr lang="en-US" sz="1200" dirty="0" smtClean="0">
                <a:solidFill>
                  <a:schemeClr val="bg1"/>
                </a:solidFill>
                <a:cs typeface="Trebuchet MS"/>
              </a:rPr>
              <a:t> includes </a:t>
            </a:r>
          </a:p>
          <a:p>
            <a:pPr eaLnBrk="0" hangingPunct="0"/>
            <a:r>
              <a:rPr lang="en-US" sz="1200" dirty="0" smtClean="0">
                <a:solidFill>
                  <a:schemeClr val="bg1"/>
                </a:solidFill>
                <a:cs typeface="Trebuchet MS"/>
              </a:rPr>
              <a:t> - individuals or groups </a:t>
            </a:r>
          </a:p>
          <a:p>
            <a:pPr eaLnBrk="0" hangingPunct="0"/>
            <a:r>
              <a:rPr lang="en-US" sz="1200" dirty="0" smtClean="0">
                <a:solidFill>
                  <a:schemeClr val="bg1"/>
                </a:solidFill>
                <a:cs typeface="Trebuchet MS"/>
              </a:rPr>
              <a:t> - public or private sectors </a:t>
            </a:r>
          </a:p>
          <a:p>
            <a:pPr eaLnBrk="0" hangingPunct="0"/>
            <a:r>
              <a:rPr lang="en-US" sz="1200" dirty="0" smtClean="0">
                <a:solidFill>
                  <a:schemeClr val="bg1"/>
                </a:solidFill>
                <a:cs typeface="Trebuchet MS"/>
              </a:rPr>
              <a:t> - national or international organizations</a:t>
            </a:r>
          </a:p>
          <a:p>
            <a:pPr eaLnBrk="0" hangingPunct="0"/>
            <a:r>
              <a:rPr lang="en-US" sz="1200" dirty="0" smtClean="0">
                <a:solidFill>
                  <a:schemeClr val="bg1"/>
                </a:solidFill>
                <a:cs typeface="Trebuchet MS"/>
              </a:rPr>
              <a:t> - local to global scales of decision making</a:t>
            </a:r>
          </a:p>
          <a:p>
            <a:endParaRPr lang="en-US" dirty="0" smtClean="0"/>
          </a:p>
          <a:p>
            <a:endParaRPr lang="en-US" dirty="0" smtClean="0"/>
          </a:p>
          <a:p>
            <a:pPr marL="342900" indent="-342900">
              <a:buFont typeface="Arial" charset="0"/>
              <a:buChar char="•"/>
            </a:pPr>
            <a:r>
              <a:rPr lang="en-US" sz="1200" dirty="0" smtClean="0"/>
              <a:t>EAs bridge science products to decision makers</a:t>
            </a:r>
          </a:p>
          <a:p>
            <a:pPr marL="342900" indent="-342900">
              <a:buFont typeface="Arial" charset="0"/>
              <a:buChar char="•"/>
            </a:pPr>
            <a:r>
              <a:rPr lang="en-US" sz="1200" dirty="0" smtClean="0"/>
              <a:t>The EA program links EA to the SMAP Science Team to trade ideas, guidance, and feedback in an effort to better understand the </a:t>
            </a:r>
            <a:r>
              <a:rPr lang="en-US" sz="1200" i="1" dirty="0" smtClean="0"/>
              <a:t>applications</a:t>
            </a:r>
            <a:r>
              <a:rPr lang="en-US" sz="1200" dirty="0" smtClean="0"/>
              <a:t> of SMAP data</a:t>
            </a:r>
          </a:p>
          <a:p>
            <a:endParaRPr lang="en-US" dirty="0"/>
          </a:p>
        </p:txBody>
      </p:sp>
      <p:sp>
        <p:nvSpPr>
          <p:cNvPr id="4" name="Slide Number Placeholder 3"/>
          <p:cNvSpPr>
            <a:spLocks noGrp="1"/>
          </p:cNvSpPr>
          <p:nvPr>
            <p:ph type="sldNum" sz="quarter" idx="10"/>
          </p:nvPr>
        </p:nvSpPr>
        <p:spPr/>
        <p:txBody>
          <a:bodyPr/>
          <a:lstStyle/>
          <a:p>
            <a:fld id="{30C1B680-861E-A748-BA67-14252F155F6A}" type="slidenum">
              <a:rPr lang="en-US" smtClean="0"/>
              <a:t>30</a:t>
            </a:fld>
            <a:endParaRPr lang="en-US"/>
          </a:p>
        </p:txBody>
      </p:sp>
    </p:spTree>
    <p:extLst>
      <p:ext uri="{BB962C8B-B14F-4D97-AF65-F5344CB8AC3E}">
        <p14:creationId xmlns:p14="http://schemas.microsoft.com/office/powerpoint/2010/main" val="909920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Improve the data record, time series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31</a:t>
            </a:fld>
            <a:endParaRPr lang="en-US"/>
          </a:p>
        </p:txBody>
      </p:sp>
    </p:spTree>
    <p:extLst>
      <p:ext uri="{BB962C8B-B14F-4D97-AF65-F5344CB8AC3E}">
        <p14:creationId xmlns:p14="http://schemas.microsoft.com/office/powerpoint/2010/main" val="4182530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68FBF7E-1D3A-D741-9450-D2693F8DE717}" type="slidenum">
              <a:rPr lang="en-US" smtClean="0"/>
              <a:t>32</a:t>
            </a:fld>
            <a:endParaRPr lang="en-US"/>
          </a:p>
        </p:txBody>
      </p:sp>
    </p:spTree>
    <p:extLst>
      <p:ext uri="{BB962C8B-B14F-4D97-AF65-F5344CB8AC3E}">
        <p14:creationId xmlns:p14="http://schemas.microsoft.com/office/powerpoint/2010/main" val="3766841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1873556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666414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40181E-1A4E-5D44-B894-03BD11F5CC88}" type="datetimeFigureOut">
              <a:rPr lang="en-US" smtClean="0"/>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72850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40181E-1A4E-5D44-B894-03BD11F5CC88}" type="datetimeFigureOut">
              <a:rPr lang="en-US" smtClean="0"/>
              <a:t>5/12/17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38317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40181E-1A4E-5D44-B894-03BD11F5CC88}" type="datetimeFigureOut">
              <a:rPr lang="en-US" smtClean="0"/>
              <a:t>5/12/17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456509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40181E-1A4E-5D44-B894-03BD11F5CC88}" type="datetimeFigureOut">
              <a:rPr lang="en-US" smtClean="0"/>
              <a:t>5/12/17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1708063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0181E-1A4E-5D44-B894-03BD11F5CC88}" type="datetimeFigureOut">
              <a:rPr lang="en-US" smtClean="0"/>
              <a:t>5/12/17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3806037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0181E-1A4E-5D44-B894-03BD11F5CC88}" type="datetimeFigureOut">
              <a:rPr lang="en-US" smtClean="0"/>
              <a:t>5/12/17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503130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0181E-1A4E-5D44-B894-03BD11F5CC88}" type="datetimeFigureOut">
              <a:rPr lang="en-US" smtClean="0"/>
              <a:t>5/12/17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746065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4269028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488832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182425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40181E-1A4E-5D44-B894-03BD11F5CC88}" type="datetimeFigureOut">
              <a:rPr lang="en-US" smtClean="0"/>
              <a:t>5/12/17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DB8466-F30E-894E-AE18-349498F017C9}" type="slidenum">
              <a:rPr lang="en-US" smtClean="0"/>
              <a:t>‹#›</a:t>
            </a:fld>
            <a:endParaRPr lang="en-US"/>
          </a:p>
        </p:txBody>
      </p:sp>
      <p:pic>
        <p:nvPicPr>
          <p:cNvPr id="8" name="Picture 7" descr="Background1.jpeg"/>
          <p:cNvPicPr>
            <a:picLocks noChangeAspect="1"/>
          </p:cNvPicPr>
          <p:nvPr userDrawn="1"/>
        </p:nvPicPr>
        <p:blipFill rotWithShape="1">
          <a:blip r:embed="rId14">
            <a:extLst>
              <a:ext uri="{28A0092B-C50C-407E-A947-70E740481C1C}">
                <a14:useLocalDpi xmlns:a14="http://schemas.microsoft.com/office/drawing/2010/main" val="0"/>
              </a:ext>
            </a:extLst>
          </a:blip>
          <a:srcRect t="42561" b="3090"/>
          <a:stretch/>
        </p:blipFill>
        <p:spPr>
          <a:xfrm>
            <a:off x="2" y="63490"/>
            <a:ext cx="6388029" cy="938393"/>
          </a:xfrm>
          <a:prstGeom prst="rect">
            <a:avLst/>
          </a:prstGeom>
        </p:spPr>
      </p:pic>
      <p:pic>
        <p:nvPicPr>
          <p:cNvPr id="15" name="Picture 14"/>
          <p:cNvPicPr>
            <a:picLocks noChangeAspect="1"/>
          </p:cNvPicPr>
          <p:nvPr userDrawn="1"/>
        </p:nvPicPr>
        <p:blipFill>
          <a:blip r:embed="rId15"/>
          <a:stretch>
            <a:fillRect/>
          </a:stretch>
        </p:blipFill>
        <p:spPr>
          <a:xfrm>
            <a:off x="8033644" y="199564"/>
            <a:ext cx="796829" cy="652385"/>
          </a:xfrm>
          <a:prstGeom prst="rect">
            <a:avLst/>
          </a:prstGeom>
        </p:spPr>
      </p:pic>
    </p:spTree>
    <p:extLst>
      <p:ext uri="{BB962C8B-B14F-4D97-AF65-F5344CB8AC3E}">
        <p14:creationId xmlns:p14="http://schemas.microsoft.com/office/powerpoint/2010/main" val="163656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jpeg"/><Relationship Id="rId8" Type="http://schemas.openxmlformats.org/officeDocument/2006/relationships/image" Target="../media/image17.png"/><Relationship Id="rId9"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3" Type="http://schemas.openxmlformats.org/officeDocument/2006/relationships/image" Target="../media/image29.jpeg"/><Relationship Id="rId14" Type="http://schemas.openxmlformats.org/officeDocument/2006/relationships/image" Target="../media/image30.gif"/><Relationship Id="rId15" Type="http://schemas.openxmlformats.org/officeDocument/2006/relationships/image" Target="../media/image31.png"/><Relationship Id="rId16" Type="http://schemas.openxmlformats.org/officeDocument/2006/relationships/image" Target="../media/image32.png"/><Relationship Id="rId17" Type="http://schemas.openxmlformats.org/officeDocument/2006/relationships/image" Target="../media/image33.gif"/><Relationship Id="rId18" Type="http://schemas.openxmlformats.org/officeDocument/2006/relationships/image" Target="../media/image34.jpeg"/><Relationship Id="rId19" Type="http://schemas.openxmlformats.org/officeDocument/2006/relationships/image" Target="../media/image35.png"/><Relationship Id="rId50" Type="http://schemas.openxmlformats.org/officeDocument/2006/relationships/image" Target="../media/image66.png"/><Relationship Id="rId51" Type="http://schemas.openxmlformats.org/officeDocument/2006/relationships/image" Target="../media/image67.png"/><Relationship Id="rId52" Type="http://schemas.openxmlformats.org/officeDocument/2006/relationships/image" Target="../media/image68.png"/><Relationship Id="rId53" Type="http://schemas.openxmlformats.org/officeDocument/2006/relationships/image" Target="../media/image69.png"/><Relationship Id="rId54" Type="http://schemas.openxmlformats.org/officeDocument/2006/relationships/image" Target="../media/image70.png"/><Relationship Id="rId55" Type="http://schemas.openxmlformats.org/officeDocument/2006/relationships/image" Target="../media/image71.png"/><Relationship Id="rId56" Type="http://schemas.openxmlformats.org/officeDocument/2006/relationships/image" Target="../media/image72.png"/><Relationship Id="rId57" Type="http://schemas.openxmlformats.org/officeDocument/2006/relationships/image" Target="../media/image73.png"/><Relationship Id="rId58" Type="http://schemas.openxmlformats.org/officeDocument/2006/relationships/image" Target="../media/image74.png"/><Relationship Id="rId59" Type="http://schemas.openxmlformats.org/officeDocument/2006/relationships/image" Target="../media/image75.png"/><Relationship Id="rId40" Type="http://schemas.openxmlformats.org/officeDocument/2006/relationships/image" Target="../media/image56.jpg"/><Relationship Id="rId41" Type="http://schemas.openxmlformats.org/officeDocument/2006/relationships/image" Target="../media/image57.gif"/><Relationship Id="rId42" Type="http://schemas.openxmlformats.org/officeDocument/2006/relationships/image" Target="../media/image58.jpg"/><Relationship Id="rId43" Type="http://schemas.openxmlformats.org/officeDocument/2006/relationships/image" Target="../media/image59.png"/><Relationship Id="rId44" Type="http://schemas.openxmlformats.org/officeDocument/2006/relationships/image" Target="../media/image60.png"/><Relationship Id="rId45" Type="http://schemas.openxmlformats.org/officeDocument/2006/relationships/image" Target="../media/image61.png"/><Relationship Id="rId46" Type="http://schemas.openxmlformats.org/officeDocument/2006/relationships/image" Target="../media/image62.png"/><Relationship Id="rId47" Type="http://schemas.openxmlformats.org/officeDocument/2006/relationships/image" Target="../media/image63.png"/><Relationship Id="rId48" Type="http://schemas.openxmlformats.org/officeDocument/2006/relationships/image" Target="../media/image64.png"/><Relationship Id="rId49" Type="http://schemas.openxmlformats.org/officeDocument/2006/relationships/image" Target="../media/image65.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jpeg"/><Relationship Id="rId30" Type="http://schemas.openxmlformats.org/officeDocument/2006/relationships/image" Target="../media/image46.gif"/><Relationship Id="rId31" Type="http://schemas.openxmlformats.org/officeDocument/2006/relationships/image" Target="../media/image47.png"/><Relationship Id="rId32" Type="http://schemas.openxmlformats.org/officeDocument/2006/relationships/image" Target="../media/image48.jpeg"/><Relationship Id="rId33" Type="http://schemas.openxmlformats.org/officeDocument/2006/relationships/image" Target="../media/image49.png"/><Relationship Id="rId34" Type="http://schemas.openxmlformats.org/officeDocument/2006/relationships/image" Target="../media/image50.jpg"/><Relationship Id="rId35" Type="http://schemas.openxmlformats.org/officeDocument/2006/relationships/image" Target="../media/image51.jpeg"/><Relationship Id="rId36" Type="http://schemas.openxmlformats.org/officeDocument/2006/relationships/image" Target="../media/image52.jpg"/><Relationship Id="rId37" Type="http://schemas.openxmlformats.org/officeDocument/2006/relationships/image" Target="../media/image53.gif"/><Relationship Id="rId38" Type="http://schemas.openxmlformats.org/officeDocument/2006/relationships/image" Target="../media/image54.jpg"/><Relationship Id="rId39" Type="http://schemas.openxmlformats.org/officeDocument/2006/relationships/image" Target="../media/image55.jpeg"/><Relationship Id="rId20" Type="http://schemas.openxmlformats.org/officeDocument/2006/relationships/image" Target="../media/image36.jpeg"/><Relationship Id="rId21" Type="http://schemas.openxmlformats.org/officeDocument/2006/relationships/image" Target="../media/image37.jpeg"/><Relationship Id="rId22" Type="http://schemas.openxmlformats.org/officeDocument/2006/relationships/image" Target="../media/image38.jpeg"/><Relationship Id="rId23" Type="http://schemas.openxmlformats.org/officeDocument/2006/relationships/image" Target="../media/image39.png"/><Relationship Id="rId24" Type="http://schemas.openxmlformats.org/officeDocument/2006/relationships/image" Target="../media/image40.png"/><Relationship Id="rId25" Type="http://schemas.openxmlformats.org/officeDocument/2006/relationships/image" Target="../media/image41.png"/><Relationship Id="rId26" Type="http://schemas.openxmlformats.org/officeDocument/2006/relationships/image" Target="../media/image42.jpg"/><Relationship Id="rId27" Type="http://schemas.openxmlformats.org/officeDocument/2006/relationships/image" Target="../media/image43.png"/><Relationship Id="rId28" Type="http://schemas.openxmlformats.org/officeDocument/2006/relationships/image" Target="../media/image44.jpeg"/><Relationship Id="rId29" Type="http://schemas.openxmlformats.org/officeDocument/2006/relationships/image" Target="../media/image45.jpg"/><Relationship Id="rId60" Type="http://schemas.openxmlformats.org/officeDocument/2006/relationships/image" Target="../media/image76.png"/><Relationship Id="rId10" Type="http://schemas.openxmlformats.org/officeDocument/2006/relationships/image" Target="../media/image26.jpeg"/><Relationship Id="rId11" Type="http://schemas.openxmlformats.org/officeDocument/2006/relationships/image" Target="../media/image27.png"/><Relationship Id="rId12"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77.emf"/></Relationships>
</file>

<file path=ppt/slides/_rels/slide20.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80.png"/><Relationship Id="rId1" Type="http://schemas.openxmlformats.org/officeDocument/2006/relationships/slideLayout" Target="../slideLayouts/slideLayout7.xml"/><Relationship Id="rId2" Type="http://schemas.openxmlformats.org/officeDocument/2006/relationships/image" Target="../media/image4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jpg"/></Relationships>
</file>

<file path=ppt/slides/_rels/slide22.xml.rels><?xml version="1.0" encoding="UTF-8" standalone="yes"?>
<Relationships xmlns="http://schemas.openxmlformats.org/package/2006/relationships"><Relationship Id="rId11" Type="http://schemas.openxmlformats.org/officeDocument/2006/relationships/image" Target="../media/image89.png"/><Relationship Id="rId12" Type="http://schemas.openxmlformats.org/officeDocument/2006/relationships/image" Target="../media/image90.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2.tiff"/><Relationship Id="rId4" Type="http://schemas.openxmlformats.org/officeDocument/2006/relationships/image" Target="../media/image83.jpeg"/><Relationship Id="rId5" Type="http://schemas.microsoft.com/office/2007/relationships/hdphoto" Target="../media/hdphoto1.wdp"/><Relationship Id="rId6" Type="http://schemas.openxmlformats.org/officeDocument/2006/relationships/image" Target="../media/image84.png"/><Relationship Id="rId7" Type="http://schemas.openxmlformats.org/officeDocument/2006/relationships/image" Target="../media/image85.png"/><Relationship Id="rId8" Type="http://schemas.openxmlformats.org/officeDocument/2006/relationships/image" Target="../media/image86.png"/><Relationship Id="rId9" Type="http://schemas.openxmlformats.org/officeDocument/2006/relationships/image" Target="../media/image87.png"/><Relationship Id="rId10" Type="http://schemas.openxmlformats.org/officeDocument/2006/relationships/image" Target="../media/image8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20" Type="http://schemas.openxmlformats.org/officeDocument/2006/relationships/image" Target="../media/image108.gif"/><Relationship Id="rId21" Type="http://schemas.openxmlformats.org/officeDocument/2006/relationships/image" Target="../media/image109.png"/><Relationship Id="rId22" Type="http://schemas.openxmlformats.org/officeDocument/2006/relationships/image" Target="../media/image110.png"/><Relationship Id="rId23" Type="http://schemas.openxmlformats.org/officeDocument/2006/relationships/image" Target="../media/image111.png"/><Relationship Id="rId24" Type="http://schemas.openxmlformats.org/officeDocument/2006/relationships/image" Target="../media/image112.png"/><Relationship Id="rId25" Type="http://schemas.openxmlformats.org/officeDocument/2006/relationships/image" Target="../media/image113.jpeg"/><Relationship Id="rId26" Type="http://schemas.openxmlformats.org/officeDocument/2006/relationships/image" Target="../media/image114.jpeg"/><Relationship Id="rId27" Type="http://schemas.openxmlformats.org/officeDocument/2006/relationships/image" Target="../media/image115.jpeg"/><Relationship Id="rId28" Type="http://schemas.openxmlformats.org/officeDocument/2006/relationships/image" Target="../media/image116.jpeg"/><Relationship Id="rId29" Type="http://schemas.openxmlformats.org/officeDocument/2006/relationships/image" Target="../media/image117.png"/><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91.png"/><Relationship Id="rId4" Type="http://schemas.openxmlformats.org/officeDocument/2006/relationships/image" Target="../media/image92.jpeg"/><Relationship Id="rId5" Type="http://schemas.openxmlformats.org/officeDocument/2006/relationships/image" Target="../media/image93.jpeg"/><Relationship Id="rId30" Type="http://schemas.openxmlformats.org/officeDocument/2006/relationships/image" Target="../media/image118.png"/><Relationship Id="rId31" Type="http://schemas.openxmlformats.org/officeDocument/2006/relationships/image" Target="../media/image119.png"/><Relationship Id="rId32" Type="http://schemas.openxmlformats.org/officeDocument/2006/relationships/image" Target="../media/image120.png"/><Relationship Id="rId9" Type="http://schemas.openxmlformats.org/officeDocument/2006/relationships/image" Target="../media/image97.png"/><Relationship Id="rId6" Type="http://schemas.openxmlformats.org/officeDocument/2006/relationships/image" Target="../media/image94.jpeg"/><Relationship Id="rId7" Type="http://schemas.openxmlformats.org/officeDocument/2006/relationships/image" Target="../media/image95.jpeg"/><Relationship Id="rId8" Type="http://schemas.openxmlformats.org/officeDocument/2006/relationships/image" Target="../media/image96.jpeg"/><Relationship Id="rId33" Type="http://schemas.openxmlformats.org/officeDocument/2006/relationships/image" Target="../media/image121.png"/><Relationship Id="rId34" Type="http://schemas.openxmlformats.org/officeDocument/2006/relationships/image" Target="../media/image122.png"/><Relationship Id="rId35" Type="http://schemas.openxmlformats.org/officeDocument/2006/relationships/image" Target="../media/image123.png"/><Relationship Id="rId36" Type="http://schemas.openxmlformats.org/officeDocument/2006/relationships/image" Target="../media/image124.png"/><Relationship Id="rId10" Type="http://schemas.openxmlformats.org/officeDocument/2006/relationships/image" Target="../media/image98.png"/><Relationship Id="rId11" Type="http://schemas.openxmlformats.org/officeDocument/2006/relationships/image" Target="../media/image99.png"/><Relationship Id="rId12" Type="http://schemas.openxmlformats.org/officeDocument/2006/relationships/image" Target="../media/image100.jpeg"/><Relationship Id="rId13" Type="http://schemas.openxmlformats.org/officeDocument/2006/relationships/image" Target="../media/image101.jpeg"/><Relationship Id="rId14" Type="http://schemas.openxmlformats.org/officeDocument/2006/relationships/image" Target="../media/image102.png"/><Relationship Id="rId15" Type="http://schemas.openxmlformats.org/officeDocument/2006/relationships/image" Target="../media/image103.jpeg"/><Relationship Id="rId16" Type="http://schemas.openxmlformats.org/officeDocument/2006/relationships/image" Target="../media/image104.gif"/><Relationship Id="rId17" Type="http://schemas.openxmlformats.org/officeDocument/2006/relationships/image" Target="../media/image105.png"/><Relationship Id="rId18" Type="http://schemas.openxmlformats.org/officeDocument/2006/relationships/image" Target="../media/image106.png"/><Relationship Id="rId19" Type="http://schemas.openxmlformats.org/officeDocument/2006/relationships/image" Target="../media/image107.png"/><Relationship Id="rId37" Type="http://schemas.openxmlformats.org/officeDocument/2006/relationships/image" Target="../media/image125.png"/><Relationship Id="rId38" Type="http://schemas.openxmlformats.org/officeDocument/2006/relationships/image" Target="../media/image126.png"/><Relationship Id="rId39" Type="http://schemas.openxmlformats.org/officeDocument/2006/relationships/image" Target="../media/image127.png"/><Relationship Id="rId40" Type="http://schemas.openxmlformats.org/officeDocument/2006/relationships/image" Target="../media/image128.jpeg"/><Relationship Id="rId41" Type="http://schemas.openxmlformats.org/officeDocument/2006/relationships/image" Target="../media/image129.jpeg"/><Relationship Id="rId42" Type="http://schemas.openxmlformats.org/officeDocument/2006/relationships/image" Target="../media/image130.jpeg"/><Relationship Id="rId43" Type="http://schemas.openxmlformats.org/officeDocument/2006/relationships/image" Target="../media/image13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1.xml"/><Relationship Id="rId5" Type="http://schemas.openxmlformats.org/officeDocument/2006/relationships/image" Target="../media/image132.png"/><Relationship Id="rId6" Type="http://schemas.openxmlformats.org/officeDocument/2006/relationships/image" Target="../media/image133.png"/><Relationship Id="rId1" Type="http://schemas.microsoft.com/office/2007/relationships/media" Target="../media/media1.mp4"/><Relationship Id="rId2" Type="http://schemas.openxmlformats.org/officeDocument/2006/relationships/video" Target="../media/media1.mp4"/></Relationships>
</file>

<file path=ppt/slides/_rels/slide26.xml.rels><?xml version="1.0" encoding="UTF-8" standalone="yes"?>
<Relationships xmlns="http://schemas.openxmlformats.org/package/2006/relationships"><Relationship Id="rId3" Type="http://schemas.openxmlformats.org/officeDocument/2006/relationships/image" Target="../media/image134.png"/><Relationship Id="rId4" Type="http://schemas.openxmlformats.org/officeDocument/2006/relationships/image" Target="../media/image135.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136.tiff"/><Relationship Id="rId4" Type="http://schemas.openxmlformats.org/officeDocument/2006/relationships/image" Target="../media/image137.tiff"/><Relationship Id="rId5" Type="http://schemas.openxmlformats.org/officeDocument/2006/relationships/image" Target="../media/image138.tiff"/><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39.png"/><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4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1179323" y="0"/>
            <a:ext cx="6996557" cy="6858000"/>
          </a:xfrm>
          <a:prstGeom prst="rect">
            <a:avLst/>
          </a:prstGeom>
        </p:spPr>
      </p:pic>
      <p:sp>
        <p:nvSpPr>
          <p:cNvPr id="2" name="Title 1"/>
          <p:cNvSpPr>
            <a:spLocks noGrp="1"/>
          </p:cNvSpPr>
          <p:nvPr>
            <p:ph type="ctrTitle"/>
          </p:nvPr>
        </p:nvSpPr>
        <p:spPr>
          <a:xfrm>
            <a:off x="430908" y="2296540"/>
            <a:ext cx="8277935" cy="1470025"/>
          </a:xfrm>
        </p:spPr>
        <p:txBody>
          <a:bodyPr>
            <a:noAutofit/>
          </a:bodyPr>
          <a:lstStyle/>
          <a:p>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Engaging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the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User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C</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ommunity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in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Developing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Earth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Observing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R</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emote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S</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ensing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D</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ata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P</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roducts</a:t>
            </a:r>
            <a:b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br>
            <a:endParaRPr lang="en-US" sz="40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Subtitle 2"/>
          <p:cNvSpPr>
            <a:spLocks noGrp="1"/>
          </p:cNvSpPr>
          <p:nvPr>
            <p:ph type="subTitle" idx="1"/>
          </p:nvPr>
        </p:nvSpPr>
        <p:spPr>
          <a:xfrm>
            <a:off x="4434676" y="5767156"/>
            <a:ext cx="4681100" cy="1165816"/>
          </a:xfrm>
        </p:spPr>
        <p:txBody>
          <a:bodyPr>
            <a:noAutofit/>
          </a:bodyPr>
          <a:lstStyle/>
          <a:p>
            <a:pPr algn="r"/>
            <a:r>
              <a:rPr lang="en-US" sz="1450" i="1" dirty="0">
                <a:solidFill>
                  <a:schemeClr val="bg1"/>
                </a:solidFill>
              </a:rPr>
              <a:t/>
            </a:r>
            <a:br>
              <a:rPr lang="en-US" sz="1450" i="1" dirty="0">
                <a:solidFill>
                  <a:schemeClr val="bg1"/>
                </a:solidFill>
              </a:rPr>
            </a:br>
            <a:r>
              <a:rPr lang="en-US" sz="1450" i="1" dirty="0" smtClean="0">
                <a:solidFill>
                  <a:schemeClr val="bg1"/>
                </a:solidFill>
              </a:rPr>
              <a:t>Vanessa M. Escobar</a:t>
            </a:r>
          </a:p>
          <a:p>
            <a:pPr algn="r"/>
            <a:r>
              <a:rPr lang="en-US" sz="1450" i="1" dirty="0" smtClean="0">
                <a:solidFill>
                  <a:schemeClr val="bg1"/>
                </a:solidFill>
              </a:rPr>
              <a:t>NASA Headquarters/ BAH</a:t>
            </a:r>
          </a:p>
          <a:p>
            <a:pPr algn="r"/>
            <a:r>
              <a:rPr lang="en-US" sz="1450" i="1" dirty="0" smtClean="0">
                <a:solidFill>
                  <a:schemeClr val="bg1"/>
                </a:solidFill>
              </a:rPr>
              <a:t>Satellite 2017 , </a:t>
            </a:r>
            <a:r>
              <a:rPr lang="en-US" sz="1450" i="1" dirty="0" smtClean="0">
                <a:solidFill>
                  <a:schemeClr val="bg1"/>
                </a:solidFill>
              </a:rPr>
              <a:t>Barcelona, Spain, </a:t>
            </a:r>
            <a:r>
              <a:rPr lang="en-US" sz="1450" i="1" dirty="0" smtClean="0">
                <a:solidFill>
                  <a:schemeClr val="bg1"/>
                </a:solidFill>
              </a:rPr>
              <a:t>May 10-13, 2017</a:t>
            </a:r>
            <a:endParaRPr lang="en-US" sz="1450" i="1" dirty="0">
              <a:solidFill>
                <a:schemeClr val="bg1"/>
              </a:solidFill>
            </a:endParaRPr>
          </a:p>
        </p:txBody>
      </p:sp>
    </p:spTree>
    <p:extLst>
      <p:ext uri="{BB962C8B-B14F-4D97-AF65-F5344CB8AC3E}">
        <p14:creationId xmlns:p14="http://schemas.microsoft.com/office/powerpoint/2010/main" val="69106250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rgbClr val="FFFFFF"/>
                </a:solidFill>
              </a:rPr>
              <a:t>NASA and the Applied Sciences Program</a:t>
            </a:r>
          </a:p>
          <a:p>
            <a:r>
              <a:rPr lang="en-US" dirty="0" smtClean="0">
                <a:solidFill>
                  <a:srgbClr val="FFFFFF"/>
                </a:solidFill>
              </a:rPr>
              <a:t>Defining Applications</a:t>
            </a:r>
          </a:p>
          <a:p>
            <a:r>
              <a:rPr lang="en-US" dirty="0" smtClean="0">
                <a:solidFill>
                  <a:srgbClr val="FFFFFF"/>
                </a:solidFill>
              </a:rPr>
              <a:t>“ARLs”</a:t>
            </a:r>
          </a:p>
          <a:p>
            <a:r>
              <a:rPr lang="en-US" dirty="0" smtClean="0">
                <a:solidFill>
                  <a:srgbClr val="FFFFFF"/>
                </a:solidFill>
              </a:rPr>
              <a:t>2 Example Stories</a:t>
            </a:r>
          </a:p>
          <a:p>
            <a:endParaRPr lang="en-US" dirty="0" smtClean="0">
              <a:solidFill>
                <a:srgbClr val="FFFFFF"/>
              </a:solidFill>
            </a:endParaRPr>
          </a:p>
          <a:p>
            <a:endParaRPr lang="en-US" dirty="0">
              <a:solidFill>
                <a:srgbClr val="FFFFFF"/>
              </a:solidFill>
            </a:endParaRPr>
          </a:p>
        </p:txBody>
      </p:sp>
      <p:pic>
        <p:nvPicPr>
          <p:cNvPr id="4" name="Picture 3" descr="Background1.jpeg"/>
          <p:cNvPicPr>
            <a:picLocks noChangeAspect="1"/>
          </p:cNvPicPr>
          <p:nvPr/>
        </p:nvPicPr>
        <p:blipFill rotWithShape="1">
          <a:blip r:embed="rId3">
            <a:extLst>
              <a:ext uri="{28A0092B-C50C-407E-A947-70E740481C1C}">
                <a14:useLocalDpi xmlns:a14="http://schemas.microsoft.com/office/drawing/2010/main" val="0"/>
              </a:ext>
            </a:extLst>
          </a:blip>
          <a:srcRect t="42561" b="3090"/>
          <a:stretch/>
        </p:blipFill>
        <p:spPr>
          <a:xfrm>
            <a:off x="2" y="63490"/>
            <a:ext cx="6388029" cy="938393"/>
          </a:xfrm>
          <a:prstGeom prst="rect">
            <a:avLst/>
          </a:prstGeom>
        </p:spPr>
      </p:pic>
      <p:sp>
        <p:nvSpPr>
          <p:cNvPr id="2" name="Title 1"/>
          <p:cNvSpPr>
            <a:spLocks noGrp="1"/>
          </p:cNvSpPr>
          <p:nvPr>
            <p:ph type="title"/>
          </p:nvPr>
        </p:nvSpPr>
        <p:spPr/>
        <p:txBody>
          <a:bodyPr>
            <a:normAutofit/>
          </a:bodyPr>
          <a:lstStyle/>
          <a:p>
            <a:r>
              <a:rPr lang="en-US" sz="4000" dirty="0" smtClean="0">
                <a:solidFill>
                  <a:srgbClr val="FFFFFF"/>
                </a:solidFill>
              </a:rPr>
              <a:t>Outline</a:t>
            </a:r>
            <a:endParaRPr lang="en-US" sz="4000" dirty="0">
              <a:solidFill>
                <a:srgbClr val="FFFFFF"/>
              </a:solidFill>
            </a:endParaRPr>
          </a:p>
        </p:txBody>
      </p:sp>
      <p:pic>
        <p:nvPicPr>
          <p:cNvPr id="5" name="Picture 4"/>
          <p:cNvPicPr>
            <a:picLocks noChangeAspect="1"/>
          </p:cNvPicPr>
          <p:nvPr/>
        </p:nvPicPr>
        <p:blipFill>
          <a:blip r:embed="rId4">
            <a:alphaModFix amt="87000"/>
          </a:blip>
          <a:stretch>
            <a:fillRect/>
          </a:stretch>
        </p:blipFill>
        <p:spPr>
          <a:xfrm>
            <a:off x="5042944" y="3949836"/>
            <a:ext cx="4076864" cy="2859890"/>
          </a:xfrm>
          <a:prstGeom prst="rect">
            <a:avLst/>
          </a:prstGeom>
        </p:spPr>
      </p:pic>
    </p:spTree>
    <p:extLst>
      <p:ext uri="{BB962C8B-B14F-4D97-AF65-F5344CB8AC3E}">
        <p14:creationId xmlns:p14="http://schemas.microsoft.com/office/powerpoint/2010/main" val="14875013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929372"/>
            <a:ext cx="9144000" cy="5928627"/>
          </a:xfrm>
          <a:prstGeom prst="rect">
            <a:avLst/>
          </a:prstGeom>
        </p:spPr>
      </p:pic>
    </p:spTree>
    <p:extLst>
      <p:ext uri="{BB962C8B-B14F-4D97-AF65-F5344CB8AC3E}">
        <p14:creationId xmlns:p14="http://schemas.microsoft.com/office/powerpoint/2010/main" val="29176407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rgbClr val="FFFFFF"/>
                </a:solidFill>
              </a:rPr>
              <a:t>National Research Council </a:t>
            </a:r>
            <a:br>
              <a:rPr lang="en-US" dirty="0" smtClean="0">
                <a:solidFill>
                  <a:srgbClr val="FFFFFF"/>
                </a:solidFill>
              </a:rPr>
            </a:br>
            <a:r>
              <a:rPr lang="en-US" dirty="0" smtClean="0">
                <a:solidFill>
                  <a:srgbClr val="FFFFFF"/>
                </a:solidFill>
              </a:rPr>
              <a:t>Decadal Survey</a:t>
            </a:r>
            <a:endParaRPr lang="en-US" dirty="0">
              <a:solidFill>
                <a:srgbClr val="FFFFFF"/>
              </a:solidFill>
            </a:endParaRPr>
          </a:p>
        </p:txBody>
      </p:sp>
      <p:sp>
        <p:nvSpPr>
          <p:cNvPr id="2" name="Content Placeholder 1"/>
          <p:cNvSpPr>
            <a:spLocks noGrp="1"/>
          </p:cNvSpPr>
          <p:nvPr>
            <p:ph idx="1"/>
          </p:nvPr>
        </p:nvSpPr>
        <p:spPr>
          <a:xfrm>
            <a:off x="457200" y="1806618"/>
            <a:ext cx="8229600" cy="4606067"/>
          </a:xfrm>
          <a:ln>
            <a:noFill/>
          </a:ln>
        </p:spPr>
        <p:txBody>
          <a:bodyPr>
            <a:normAutofit/>
          </a:bodyPr>
          <a:lstStyle/>
          <a:p>
            <a:pPr lvl="0"/>
            <a:r>
              <a:rPr lang="en-US" dirty="0" smtClean="0">
                <a:solidFill>
                  <a:srgbClr val="FFFFFF"/>
                </a:solidFill>
              </a:rPr>
              <a:t>Earth Science and </a:t>
            </a:r>
            <a:r>
              <a:rPr lang="en-US" u="sng" dirty="0" smtClean="0">
                <a:solidFill>
                  <a:srgbClr val="FFFFFF"/>
                </a:solidFill>
              </a:rPr>
              <a:t>Applications</a:t>
            </a:r>
            <a:r>
              <a:rPr lang="en-US" dirty="0" smtClean="0">
                <a:solidFill>
                  <a:srgbClr val="FFFFFF"/>
                </a:solidFill>
              </a:rPr>
              <a:t> from Space: National Imperatives for the Next Decade and Beyond</a:t>
            </a:r>
          </a:p>
          <a:p>
            <a:pPr lvl="0">
              <a:buNone/>
            </a:pPr>
            <a:endParaRPr lang="en-US" sz="1514" dirty="0" smtClean="0">
              <a:solidFill>
                <a:srgbClr val="FFFFFF"/>
              </a:solidFill>
            </a:endParaRPr>
          </a:p>
          <a:p>
            <a:r>
              <a:rPr lang="en-US" sz="1730" i="1" dirty="0" smtClean="0">
                <a:solidFill>
                  <a:srgbClr val="FFFFFF"/>
                </a:solidFill>
              </a:rPr>
              <a:t>However, the compelling need for measurements in support of human health and safety and for documenting, forecasting, and mitigating changes on Earth creates a continuum between science and applications—illustrating again the need for multiple agencies to be intimately involved in the development of Earth science and applications from space.</a:t>
            </a:r>
          </a:p>
          <a:p>
            <a:endParaRPr lang="en-US" sz="1730" i="1" dirty="0" smtClean="0">
              <a:solidFill>
                <a:srgbClr val="FFFFFF"/>
              </a:solidFill>
            </a:endParaRPr>
          </a:p>
          <a:p>
            <a:r>
              <a:rPr lang="en-US" sz="1730" i="1" dirty="0" smtClean="0">
                <a:solidFill>
                  <a:srgbClr val="FFFFFF"/>
                </a:solidFill>
              </a:rPr>
              <a:t>The declarations call for a renewal of the national commitment to a program of Earth observations in which attention to securing practical benefits for humankind plays an equal role with the quest to acquire new knowledge about the Earth system.</a:t>
            </a:r>
          </a:p>
        </p:txBody>
      </p:sp>
    </p:spTree>
    <p:extLst>
      <p:ext uri="{BB962C8B-B14F-4D97-AF65-F5344CB8AC3E}">
        <p14:creationId xmlns:p14="http://schemas.microsoft.com/office/powerpoint/2010/main" val="2400745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FFFFFF"/>
                </a:solidFill>
              </a:rPr>
              <a:t>NASA Applied Sciences Program</a:t>
            </a:r>
            <a:endParaRPr lang="en-US" sz="4000" dirty="0">
              <a:solidFill>
                <a:srgbClr val="FFFFFF"/>
              </a:solidFill>
            </a:endParaRPr>
          </a:p>
        </p:txBody>
      </p:sp>
      <p:pic>
        <p:nvPicPr>
          <p:cNvPr id="4" name="Picture 3" descr="ASP areas.png"/>
          <p:cNvPicPr>
            <a:picLocks noChangeAspect="1"/>
          </p:cNvPicPr>
          <p:nvPr/>
        </p:nvPicPr>
        <p:blipFill rotWithShape="1">
          <a:blip r:embed="rId3">
            <a:extLst>
              <a:ext uri="{28A0092B-C50C-407E-A947-70E740481C1C}">
                <a14:useLocalDpi xmlns:a14="http://schemas.microsoft.com/office/drawing/2010/main" val="0"/>
              </a:ext>
            </a:extLst>
          </a:blip>
          <a:srcRect l="2788" t="3472"/>
          <a:stretch/>
        </p:blipFill>
        <p:spPr>
          <a:xfrm>
            <a:off x="457201" y="1741179"/>
            <a:ext cx="4360229" cy="4273714"/>
          </a:xfrm>
          <a:prstGeom prst="rect">
            <a:avLst/>
          </a:prstGeom>
          <a:ln>
            <a:solidFill>
              <a:srgbClr val="000000"/>
            </a:solidFill>
          </a:ln>
        </p:spPr>
      </p:pic>
      <p:sp>
        <p:nvSpPr>
          <p:cNvPr id="5" name="Content Placeholder 2"/>
          <p:cNvSpPr>
            <a:spLocks noGrp="1"/>
          </p:cNvSpPr>
          <p:nvPr>
            <p:ph idx="1"/>
          </p:nvPr>
        </p:nvSpPr>
        <p:spPr>
          <a:xfrm>
            <a:off x="4857746" y="1445870"/>
            <a:ext cx="4059144" cy="3816124"/>
          </a:xfrm>
        </p:spPr>
        <p:txBody>
          <a:bodyPr>
            <a:noAutofit/>
          </a:bodyPr>
          <a:lstStyle/>
          <a:p>
            <a:pPr marL="0" indent="0" algn="ctr">
              <a:buNone/>
            </a:pPr>
            <a:r>
              <a:rPr lang="en-US" sz="2200" b="1" u="sng" dirty="0" smtClean="0">
                <a:solidFill>
                  <a:srgbClr val="FFFFFF"/>
                </a:solidFill>
              </a:rPr>
              <a:t>9 Areas of Societal Benefit</a:t>
            </a:r>
          </a:p>
          <a:p>
            <a:pPr marL="0" indent="0" algn="ctr">
              <a:buNone/>
            </a:pPr>
            <a:endParaRPr lang="en-US" sz="800" b="1" dirty="0" smtClean="0">
              <a:solidFill>
                <a:srgbClr val="FFFFFF"/>
              </a:solidFill>
            </a:endParaRPr>
          </a:p>
          <a:p>
            <a:pPr>
              <a:lnSpc>
                <a:spcPct val="110000"/>
              </a:lnSpc>
            </a:pPr>
            <a:r>
              <a:rPr lang="en-US" sz="1700" dirty="0">
                <a:solidFill>
                  <a:srgbClr val="FFFFFF"/>
                </a:solidFill>
              </a:rPr>
              <a:t>W</a:t>
            </a:r>
            <a:r>
              <a:rPr lang="en-US" sz="1700" dirty="0" smtClean="0">
                <a:solidFill>
                  <a:srgbClr val="FFFFFF"/>
                </a:solidFill>
              </a:rPr>
              <a:t>eather forecasting</a:t>
            </a:r>
          </a:p>
          <a:p>
            <a:pPr>
              <a:lnSpc>
                <a:spcPct val="110000"/>
              </a:lnSpc>
            </a:pPr>
            <a:r>
              <a:rPr lang="en-US" sz="1700" dirty="0" smtClean="0">
                <a:solidFill>
                  <a:srgbClr val="FFFFFF"/>
                </a:solidFill>
              </a:rPr>
              <a:t>Reduce loss of life and property damage from disasters</a:t>
            </a:r>
          </a:p>
          <a:p>
            <a:pPr>
              <a:lnSpc>
                <a:spcPct val="110000"/>
              </a:lnSpc>
            </a:pPr>
            <a:r>
              <a:rPr lang="en-US" sz="1700" dirty="0" smtClean="0">
                <a:solidFill>
                  <a:srgbClr val="FFFFFF"/>
                </a:solidFill>
              </a:rPr>
              <a:t>Understand assess, predict mitigate and adapt to climate variabilit</a:t>
            </a:r>
            <a:r>
              <a:rPr lang="en-US" sz="1700" dirty="0">
                <a:solidFill>
                  <a:srgbClr val="FFFFFF"/>
                </a:solidFill>
              </a:rPr>
              <a:t>y</a:t>
            </a:r>
            <a:r>
              <a:rPr lang="en-US" sz="1700" dirty="0" smtClean="0">
                <a:solidFill>
                  <a:srgbClr val="FFFFFF"/>
                </a:solidFill>
              </a:rPr>
              <a:t> </a:t>
            </a:r>
          </a:p>
          <a:p>
            <a:pPr>
              <a:lnSpc>
                <a:spcPct val="110000"/>
              </a:lnSpc>
            </a:pPr>
            <a:r>
              <a:rPr lang="en-US" sz="1700" dirty="0" smtClean="0">
                <a:solidFill>
                  <a:srgbClr val="FFFFFF"/>
                </a:solidFill>
              </a:rPr>
              <a:t>Support sustainable agriculture and forestry and combat land degradation, </a:t>
            </a:r>
          </a:p>
          <a:p>
            <a:pPr>
              <a:lnSpc>
                <a:spcPct val="110000"/>
              </a:lnSpc>
            </a:pPr>
            <a:r>
              <a:rPr lang="en-US" sz="1700" dirty="0" smtClean="0">
                <a:solidFill>
                  <a:srgbClr val="FFFFFF"/>
                </a:solidFill>
              </a:rPr>
              <a:t>Understand the effect of environmental factors on human health and well being</a:t>
            </a:r>
          </a:p>
          <a:p>
            <a:pPr>
              <a:lnSpc>
                <a:spcPct val="110000"/>
              </a:lnSpc>
            </a:pPr>
            <a:r>
              <a:rPr lang="en-US" sz="1700" dirty="0" smtClean="0">
                <a:solidFill>
                  <a:srgbClr val="FFFFFF"/>
                </a:solidFill>
              </a:rPr>
              <a:t>Develop the capacity to make ecological forecasts</a:t>
            </a:r>
          </a:p>
          <a:p>
            <a:pPr>
              <a:lnSpc>
                <a:spcPct val="110000"/>
              </a:lnSpc>
            </a:pPr>
            <a:r>
              <a:rPr lang="en-US" sz="1700" dirty="0" smtClean="0">
                <a:solidFill>
                  <a:srgbClr val="FFFFFF"/>
                </a:solidFill>
              </a:rPr>
              <a:t>Protect and monitor water resources</a:t>
            </a:r>
          </a:p>
          <a:p>
            <a:pPr>
              <a:lnSpc>
                <a:spcPct val="110000"/>
              </a:lnSpc>
            </a:pPr>
            <a:r>
              <a:rPr lang="en-US" sz="1700" dirty="0" smtClean="0">
                <a:solidFill>
                  <a:srgbClr val="FFFFFF"/>
                </a:solidFill>
              </a:rPr>
              <a:t>Monitor and manage energy resource</a:t>
            </a:r>
          </a:p>
        </p:txBody>
      </p:sp>
    </p:spTree>
    <p:extLst>
      <p:ext uri="{BB962C8B-B14F-4D97-AF65-F5344CB8AC3E}">
        <p14:creationId xmlns:p14="http://schemas.microsoft.com/office/powerpoint/2010/main" val="220170470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srcRect l="300" t="-1073" r="77333" b="1073"/>
          <a:stretch/>
        </p:blipFill>
        <p:spPr>
          <a:xfrm>
            <a:off x="3" y="1212279"/>
            <a:ext cx="2045221" cy="5765828"/>
          </a:xfrm>
          <a:prstGeom prst="rect">
            <a:avLst/>
          </a:prstGeom>
        </p:spPr>
      </p:pic>
      <p:pic>
        <p:nvPicPr>
          <p:cNvPr id="3" name="Picture 2"/>
          <p:cNvPicPr>
            <a:picLocks noChangeAspect="1"/>
          </p:cNvPicPr>
          <p:nvPr/>
        </p:nvPicPr>
        <p:blipFill>
          <a:blip r:embed="rId3"/>
          <a:stretch>
            <a:fillRect/>
          </a:stretch>
        </p:blipFill>
        <p:spPr>
          <a:xfrm>
            <a:off x="9008" y="1262135"/>
            <a:ext cx="9144000" cy="5765828"/>
          </a:xfrm>
          <a:prstGeom prst="rect">
            <a:avLst/>
          </a:prstGeom>
        </p:spPr>
      </p:pic>
      <p:sp>
        <p:nvSpPr>
          <p:cNvPr id="5" name="Right Arrow Callout 4"/>
          <p:cNvSpPr/>
          <p:nvPr/>
        </p:nvSpPr>
        <p:spPr>
          <a:xfrm>
            <a:off x="5572667" y="1783972"/>
            <a:ext cx="239814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Science Data Developer </a:t>
            </a:r>
            <a:endParaRPr lang="en-US" sz="2000" b="1" dirty="0">
              <a:solidFill>
                <a:srgbClr val="000000"/>
              </a:solidFill>
            </a:endParaRPr>
          </a:p>
        </p:txBody>
      </p:sp>
      <p:sp>
        <p:nvSpPr>
          <p:cNvPr id="8" name="Right Arrow Callout 7"/>
          <p:cNvSpPr/>
          <p:nvPr/>
        </p:nvSpPr>
        <p:spPr>
          <a:xfrm rot="10800000" flipV="1">
            <a:off x="1385979" y="1783972"/>
            <a:ext cx="226587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Society</a:t>
            </a:r>
            <a:endParaRPr lang="en-US" sz="2000" b="1" dirty="0">
              <a:solidFill>
                <a:srgbClr val="000000"/>
              </a:solidFill>
            </a:endParaRPr>
          </a:p>
        </p:txBody>
      </p:sp>
      <p:sp>
        <p:nvSpPr>
          <p:cNvPr id="2" name="TextBox 1"/>
          <p:cNvSpPr txBox="1"/>
          <p:nvPr/>
        </p:nvSpPr>
        <p:spPr>
          <a:xfrm>
            <a:off x="1531979" y="3809439"/>
            <a:ext cx="6438831" cy="2015936"/>
          </a:xfrm>
          <a:prstGeom prst="rect">
            <a:avLst/>
          </a:prstGeom>
          <a:noFill/>
        </p:spPr>
        <p:txBody>
          <a:bodyPr wrap="square" rtlCol="0">
            <a:spAutoFit/>
          </a:bodyPr>
          <a:lstStyle/>
          <a:p>
            <a:pPr marL="285750" indent="-285750">
              <a:buFont typeface="Arial"/>
              <a:buChar char="•"/>
            </a:pPr>
            <a:r>
              <a:rPr lang="en-US" sz="2500" dirty="0" smtClean="0"/>
              <a:t>Extended time in implementing products</a:t>
            </a:r>
          </a:p>
          <a:p>
            <a:pPr marL="285750" indent="-285750">
              <a:buFont typeface="Arial"/>
              <a:buChar char="•"/>
            </a:pPr>
            <a:r>
              <a:rPr lang="en-US" sz="2500" dirty="0" smtClean="0"/>
              <a:t>Challenges with data (access latency, use, size, format, structure)</a:t>
            </a:r>
          </a:p>
          <a:p>
            <a:pPr marL="285750" indent="-285750">
              <a:buFont typeface="Arial"/>
              <a:buChar char="•"/>
            </a:pPr>
            <a:r>
              <a:rPr lang="en-US" sz="2500" dirty="0" smtClean="0"/>
              <a:t>Disconnect with organization’s present day goals</a:t>
            </a:r>
            <a:endParaRPr lang="en-US" sz="2500" dirty="0"/>
          </a:p>
        </p:txBody>
      </p:sp>
    </p:spTree>
    <p:extLst>
      <p:ext uri="{BB962C8B-B14F-4D97-AF65-F5344CB8AC3E}">
        <p14:creationId xmlns:p14="http://schemas.microsoft.com/office/powerpoint/2010/main" val="19084078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FFFFFF"/>
                </a:solidFill>
              </a:rPr>
              <a:t>What are </a:t>
            </a:r>
            <a:r>
              <a:rPr lang="en-US" sz="4000" i="1" dirty="0" smtClean="0">
                <a:solidFill>
                  <a:srgbClr val="FFFFFF"/>
                </a:solidFill>
              </a:rPr>
              <a:t>applications?</a:t>
            </a:r>
            <a:endParaRPr lang="en-US" sz="4000" i="1" dirty="0">
              <a:solidFill>
                <a:srgbClr val="FFFFFF"/>
              </a:solidFill>
            </a:endParaRPr>
          </a:p>
        </p:txBody>
      </p:sp>
      <p:sp>
        <p:nvSpPr>
          <p:cNvPr id="3" name="Content Placeholder 2"/>
          <p:cNvSpPr>
            <a:spLocks noGrp="1"/>
          </p:cNvSpPr>
          <p:nvPr>
            <p:ph idx="1"/>
          </p:nvPr>
        </p:nvSpPr>
        <p:spPr>
          <a:xfrm>
            <a:off x="457200" y="1425013"/>
            <a:ext cx="8229600" cy="4525963"/>
          </a:xfrm>
        </p:spPr>
        <p:txBody>
          <a:bodyPr>
            <a:normAutofit/>
          </a:bodyPr>
          <a:lstStyle/>
          <a:p>
            <a:pPr marL="0" indent="0">
              <a:spcBef>
                <a:spcPts val="0"/>
              </a:spcBef>
              <a:buNone/>
              <a:defRPr/>
            </a:pPr>
            <a:r>
              <a:rPr lang="en-US" sz="3000" dirty="0">
                <a:solidFill>
                  <a:srgbClr val="FFFFFF"/>
                </a:solidFill>
              </a:rPr>
              <a:t>A</a:t>
            </a:r>
            <a:r>
              <a:rPr lang="en-US" sz="3000" dirty="0" smtClean="0">
                <a:solidFill>
                  <a:srgbClr val="FFFFFF"/>
                </a:solidFill>
              </a:rPr>
              <a:t>pplications </a:t>
            </a:r>
            <a:r>
              <a:rPr lang="en-US" sz="3000" dirty="0">
                <a:solidFill>
                  <a:srgbClr val="FFFFFF"/>
                </a:solidFill>
              </a:rPr>
              <a:t>help hazard mitigation and decision-making in government, private, and civic institutions working to reduce its impact on human wellbeing. </a:t>
            </a:r>
            <a:endParaRPr lang="en-US" sz="3000" dirty="0" smtClean="0">
              <a:solidFill>
                <a:srgbClr val="FFFFFF"/>
              </a:solidFill>
            </a:endParaRPr>
          </a:p>
          <a:p>
            <a:pPr marL="0" indent="0">
              <a:spcBef>
                <a:spcPts val="0"/>
              </a:spcBef>
              <a:buNone/>
              <a:defRPr/>
            </a:pPr>
            <a:endParaRPr lang="en-US" sz="3000" dirty="0">
              <a:solidFill>
                <a:srgbClr val="FFFFFF"/>
              </a:solidFill>
            </a:endParaRPr>
          </a:p>
          <a:p>
            <a:pPr marL="0" indent="0">
              <a:spcBef>
                <a:spcPts val="0"/>
              </a:spcBef>
              <a:buNone/>
              <a:defRPr/>
            </a:pPr>
            <a:r>
              <a:rPr lang="en-US" sz="3000" dirty="0" smtClean="0">
                <a:solidFill>
                  <a:srgbClr val="FFFFFF"/>
                </a:solidFill>
              </a:rPr>
              <a:t>Producing science </a:t>
            </a:r>
            <a:r>
              <a:rPr lang="en-US" sz="3000" i="1" dirty="0" smtClean="0">
                <a:solidFill>
                  <a:srgbClr val="FFFFFF"/>
                </a:solidFill>
              </a:rPr>
              <a:t>is not enough</a:t>
            </a:r>
            <a:r>
              <a:rPr lang="en-US" sz="3000" dirty="0" smtClean="0">
                <a:solidFill>
                  <a:srgbClr val="FFFFFF"/>
                </a:solidFill>
              </a:rPr>
              <a:t>, products must have a link to societal benefits and demonstrate value to users. </a:t>
            </a:r>
            <a:endParaRPr lang="en-US" sz="3000" dirty="0">
              <a:solidFill>
                <a:srgbClr val="FFFFFF"/>
              </a:solidFill>
            </a:endParaRPr>
          </a:p>
          <a:p>
            <a:pPr marL="0" indent="0">
              <a:buNone/>
            </a:pPr>
            <a:endParaRPr lang="en-US" sz="3000" dirty="0">
              <a:solidFill>
                <a:srgbClr val="FFFFFF"/>
              </a:solidFill>
            </a:endParaRPr>
          </a:p>
        </p:txBody>
      </p:sp>
      <p:sp>
        <p:nvSpPr>
          <p:cNvPr id="4" name="Content Placeholder 2"/>
          <p:cNvSpPr txBox="1">
            <a:spLocks/>
          </p:cNvSpPr>
          <p:nvPr/>
        </p:nvSpPr>
        <p:spPr>
          <a:xfrm>
            <a:off x="283492" y="5569271"/>
            <a:ext cx="8686162" cy="109877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800" i="1" dirty="0" smtClean="0">
                <a:solidFill>
                  <a:srgbClr val="FFFFFF"/>
                </a:solidFill>
              </a:rPr>
              <a:t>“The high-resolution data gleaned from VIIRS are available in a short time period and significantly enhance the Forest Service's current strategic fire detection and monitoring capabilities.” Brad Quayle, U.S. Forest Service</a:t>
            </a:r>
            <a:endParaRPr lang="en-US" sz="1800" i="1" dirty="0">
              <a:solidFill>
                <a:srgbClr val="FFFFFF"/>
              </a:solidFill>
            </a:endParaRPr>
          </a:p>
        </p:txBody>
      </p:sp>
    </p:spTree>
    <p:extLst>
      <p:ext uri="{BB962C8B-B14F-4D97-AF65-F5344CB8AC3E}">
        <p14:creationId xmlns:p14="http://schemas.microsoft.com/office/powerpoint/2010/main" val="258182765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solidFill>
                  <a:srgbClr val="FFFFFF"/>
                </a:solidFill>
              </a:rPr>
              <a:t>What is an Early Adopter?</a:t>
            </a:r>
            <a:endParaRPr lang="en-US" sz="4000" dirty="0">
              <a:solidFill>
                <a:srgbClr val="FFFFFF"/>
              </a:solidFill>
            </a:endParaRPr>
          </a:p>
        </p:txBody>
      </p:sp>
      <p:sp>
        <p:nvSpPr>
          <p:cNvPr id="4" name="Content Placeholder 3"/>
          <p:cNvSpPr>
            <a:spLocks noGrp="1"/>
          </p:cNvSpPr>
          <p:nvPr>
            <p:ph idx="1"/>
          </p:nvPr>
        </p:nvSpPr>
        <p:spPr>
          <a:xfrm>
            <a:off x="457200" y="1574270"/>
            <a:ext cx="8229600" cy="4843271"/>
          </a:xfrm>
        </p:spPr>
        <p:txBody>
          <a:bodyPr>
            <a:normAutofit fontScale="92500" lnSpcReduction="10000"/>
          </a:bodyPr>
          <a:lstStyle/>
          <a:p>
            <a:r>
              <a:rPr lang="en-US" dirty="0" smtClean="0">
                <a:solidFill>
                  <a:srgbClr val="FFFFFF"/>
                </a:solidFill>
              </a:rPr>
              <a:t>A subset of volunteers from the mission’s Community of Practice </a:t>
            </a:r>
          </a:p>
          <a:p>
            <a:r>
              <a:rPr lang="en-US" dirty="0">
                <a:solidFill>
                  <a:srgbClr val="FFFFFF"/>
                </a:solidFill>
              </a:rPr>
              <a:t>G</a:t>
            </a:r>
            <a:r>
              <a:rPr lang="en-US" dirty="0" smtClean="0">
                <a:solidFill>
                  <a:srgbClr val="FFFFFF"/>
                </a:solidFill>
              </a:rPr>
              <a:t>iven access to pre- and post-launch data streams and conduct applications demonstrations in collaboration with the science team member. </a:t>
            </a:r>
          </a:p>
          <a:p>
            <a:r>
              <a:rPr lang="en-US" dirty="0" smtClean="0">
                <a:solidFill>
                  <a:srgbClr val="FFFFFF"/>
                </a:solidFill>
              </a:rPr>
              <a:t>The selection process may be through a competitive, peer-reviewed NASA announcement of opportunity as was done for the science definition team, or a more informal process.  </a:t>
            </a:r>
            <a:endParaRPr lang="en-US" dirty="0">
              <a:solidFill>
                <a:srgbClr val="FFFFFF"/>
              </a:solidFill>
            </a:endParaRPr>
          </a:p>
        </p:txBody>
      </p:sp>
    </p:spTree>
    <p:extLst>
      <p:ext uri="{BB962C8B-B14F-4D97-AF65-F5344CB8AC3E}">
        <p14:creationId xmlns:p14="http://schemas.microsoft.com/office/powerpoint/2010/main" val="1368030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8F14F10-2467-4148-9657-B15E5A6027B9}" type="slidenum">
              <a:rPr lang="en-US" smtClean="0"/>
              <a:pPr/>
              <a:t>9</a:t>
            </a:fld>
            <a:endParaRPr lang="en-US"/>
          </a:p>
        </p:txBody>
      </p:sp>
      <p:pic>
        <p:nvPicPr>
          <p:cNvPr id="4" name="Picture 3"/>
          <p:cNvPicPr>
            <a:picLocks noChangeAspect="1"/>
          </p:cNvPicPr>
          <p:nvPr/>
        </p:nvPicPr>
        <p:blipFill>
          <a:blip r:embed="rId3"/>
          <a:stretch>
            <a:fillRect/>
          </a:stretch>
        </p:blipFill>
        <p:spPr>
          <a:xfrm>
            <a:off x="0" y="2"/>
            <a:ext cx="9144000" cy="6857999"/>
          </a:xfrm>
          <a:prstGeom prst="rect">
            <a:avLst/>
          </a:prstGeom>
        </p:spPr>
      </p:pic>
      <p:sp>
        <p:nvSpPr>
          <p:cNvPr id="5" name="TextBox 4"/>
          <p:cNvSpPr txBox="1"/>
          <p:nvPr/>
        </p:nvSpPr>
        <p:spPr>
          <a:xfrm>
            <a:off x="685800" y="5618203"/>
            <a:ext cx="1447800" cy="492443"/>
          </a:xfrm>
          <a:prstGeom prst="rect">
            <a:avLst/>
          </a:prstGeom>
          <a:noFill/>
        </p:spPr>
        <p:txBody>
          <a:bodyPr wrap="square" rtlCol="0">
            <a:spAutoFit/>
          </a:bodyPr>
          <a:lstStyle/>
          <a:p>
            <a:pPr algn="ctr"/>
            <a:r>
              <a:rPr lang="en-US" sz="1300" b="1" dirty="0" smtClean="0"/>
              <a:t>Data </a:t>
            </a:r>
          </a:p>
          <a:p>
            <a:pPr algn="ctr"/>
            <a:r>
              <a:rPr lang="en-US" sz="1300" b="1" dirty="0" smtClean="0"/>
              <a:t>Development </a:t>
            </a:r>
            <a:endParaRPr lang="en-US" sz="1300" b="1" dirty="0"/>
          </a:p>
        </p:txBody>
      </p:sp>
      <p:sp>
        <p:nvSpPr>
          <p:cNvPr id="6" name="TextBox 5"/>
          <p:cNvSpPr txBox="1"/>
          <p:nvPr/>
        </p:nvSpPr>
        <p:spPr>
          <a:xfrm>
            <a:off x="7086600" y="5618204"/>
            <a:ext cx="1295400" cy="692497"/>
          </a:xfrm>
          <a:prstGeom prst="rect">
            <a:avLst/>
          </a:prstGeom>
          <a:noFill/>
        </p:spPr>
        <p:txBody>
          <a:bodyPr wrap="square" rtlCol="0">
            <a:spAutoFit/>
          </a:bodyPr>
          <a:lstStyle/>
          <a:p>
            <a:pPr algn="ctr"/>
            <a:r>
              <a:rPr lang="en-US" sz="1300" b="1" dirty="0" smtClean="0"/>
              <a:t>Improved Societal Applications</a:t>
            </a:r>
            <a:endParaRPr lang="en-US" sz="1300" b="1" dirty="0"/>
          </a:p>
        </p:txBody>
      </p:sp>
      <p:sp>
        <p:nvSpPr>
          <p:cNvPr id="7" name="TextBox 6"/>
          <p:cNvSpPr txBox="1"/>
          <p:nvPr/>
        </p:nvSpPr>
        <p:spPr>
          <a:xfrm rot="20915022">
            <a:off x="2708504" y="3923067"/>
            <a:ext cx="1039239" cy="492443"/>
          </a:xfrm>
          <a:prstGeom prst="rect">
            <a:avLst/>
          </a:prstGeom>
          <a:noFill/>
        </p:spPr>
        <p:txBody>
          <a:bodyPr wrap="square" rtlCol="0">
            <a:spAutoFit/>
          </a:bodyPr>
          <a:lstStyle/>
          <a:p>
            <a:pPr algn="ctr"/>
            <a:r>
              <a:rPr lang="en-US" sz="1300" dirty="0" smtClean="0"/>
              <a:t>EA </a:t>
            </a:r>
          </a:p>
          <a:p>
            <a:pPr algn="ctr"/>
            <a:r>
              <a:rPr lang="en-US" sz="1300" dirty="0" smtClean="0"/>
              <a:t>Research </a:t>
            </a:r>
            <a:endParaRPr lang="en-US" sz="1300" dirty="0"/>
          </a:p>
        </p:txBody>
      </p:sp>
      <p:sp>
        <p:nvSpPr>
          <p:cNvPr id="8" name="TextBox 7"/>
          <p:cNvSpPr txBox="1"/>
          <p:nvPr/>
        </p:nvSpPr>
        <p:spPr>
          <a:xfrm rot="19566433">
            <a:off x="1628792" y="4291040"/>
            <a:ext cx="1039239" cy="692497"/>
          </a:xfrm>
          <a:prstGeom prst="rect">
            <a:avLst/>
          </a:prstGeom>
          <a:noFill/>
        </p:spPr>
        <p:txBody>
          <a:bodyPr wrap="square" rtlCol="0">
            <a:spAutoFit/>
          </a:bodyPr>
          <a:lstStyle/>
          <a:p>
            <a:pPr algn="ctr"/>
            <a:r>
              <a:rPr lang="en-US" sz="1300" dirty="0" smtClean="0"/>
              <a:t>Working Group Feedback </a:t>
            </a:r>
            <a:endParaRPr lang="en-US" sz="1300" dirty="0"/>
          </a:p>
        </p:txBody>
      </p:sp>
      <p:sp>
        <p:nvSpPr>
          <p:cNvPr id="9" name="TextBox 8"/>
          <p:cNvSpPr txBox="1"/>
          <p:nvPr/>
        </p:nvSpPr>
        <p:spPr>
          <a:xfrm>
            <a:off x="3756480" y="3692136"/>
            <a:ext cx="1126104" cy="492443"/>
          </a:xfrm>
          <a:prstGeom prst="rect">
            <a:avLst/>
          </a:prstGeom>
          <a:noFill/>
        </p:spPr>
        <p:txBody>
          <a:bodyPr wrap="square" rtlCol="0">
            <a:spAutoFit/>
          </a:bodyPr>
          <a:lstStyle/>
          <a:p>
            <a:pPr algn="ctr"/>
            <a:r>
              <a:rPr lang="en-US" sz="1300" dirty="0" smtClean="0"/>
              <a:t>Implement Improvement</a:t>
            </a:r>
            <a:endParaRPr lang="en-US" sz="1300" dirty="0"/>
          </a:p>
        </p:txBody>
      </p:sp>
      <p:sp>
        <p:nvSpPr>
          <p:cNvPr id="10" name="TextBox 9"/>
          <p:cNvSpPr txBox="1"/>
          <p:nvPr/>
        </p:nvSpPr>
        <p:spPr>
          <a:xfrm rot="1483238">
            <a:off x="4670454" y="418113"/>
            <a:ext cx="1126104" cy="692497"/>
          </a:xfrm>
          <a:prstGeom prst="rect">
            <a:avLst/>
          </a:prstGeom>
          <a:noFill/>
        </p:spPr>
        <p:txBody>
          <a:bodyPr wrap="square" rtlCol="0">
            <a:spAutoFit/>
          </a:bodyPr>
          <a:lstStyle/>
          <a:p>
            <a:pPr algn="ctr"/>
            <a:r>
              <a:rPr lang="en-US" sz="1300" dirty="0" smtClean="0"/>
              <a:t>Case Studies/Impact Analysis</a:t>
            </a:r>
            <a:endParaRPr lang="en-US" sz="1300" dirty="0"/>
          </a:p>
        </p:txBody>
      </p:sp>
      <p:sp>
        <p:nvSpPr>
          <p:cNvPr id="11" name="TextBox 10"/>
          <p:cNvSpPr txBox="1"/>
          <p:nvPr/>
        </p:nvSpPr>
        <p:spPr>
          <a:xfrm rot="1483238">
            <a:off x="6335514" y="4161325"/>
            <a:ext cx="1126104" cy="492443"/>
          </a:xfrm>
          <a:prstGeom prst="rect">
            <a:avLst/>
          </a:prstGeom>
          <a:noFill/>
        </p:spPr>
        <p:txBody>
          <a:bodyPr wrap="square" rtlCol="0">
            <a:spAutoFit/>
          </a:bodyPr>
          <a:lstStyle/>
          <a:p>
            <a:pPr algn="ctr"/>
            <a:r>
              <a:rPr lang="en-US" sz="1300" dirty="0" smtClean="0"/>
              <a:t>Lessons Learned </a:t>
            </a:r>
            <a:endParaRPr lang="en-US" sz="1300" dirty="0"/>
          </a:p>
        </p:txBody>
      </p:sp>
      <p:sp>
        <p:nvSpPr>
          <p:cNvPr id="13" name="TextBox 12"/>
          <p:cNvSpPr txBox="1"/>
          <p:nvPr/>
        </p:nvSpPr>
        <p:spPr>
          <a:xfrm>
            <a:off x="175080" y="460264"/>
            <a:ext cx="3581400" cy="1708160"/>
          </a:xfrm>
          <a:prstGeom prst="rect">
            <a:avLst/>
          </a:prstGeom>
          <a:noFill/>
        </p:spPr>
        <p:txBody>
          <a:bodyPr wrap="square" rtlCol="0">
            <a:spAutoFit/>
          </a:bodyPr>
          <a:lstStyle/>
          <a:p>
            <a:r>
              <a:rPr lang="en-US" sz="2100" i="1" dirty="0" smtClean="0">
                <a:cs typeface="Garamond"/>
              </a:rPr>
              <a:t>Early Adopters’ feedback and engagement provides a link to  science development, that helps a product move from a research effort…</a:t>
            </a:r>
            <a:endParaRPr lang="en-US" sz="2100" i="1" dirty="0">
              <a:cs typeface="Garamond"/>
            </a:endParaRPr>
          </a:p>
        </p:txBody>
      </p:sp>
      <p:sp>
        <p:nvSpPr>
          <p:cNvPr id="14" name="TextBox 13"/>
          <p:cNvSpPr txBox="1"/>
          <p:nvPr/>
        </p:nvSpPr>
        <p:spPr>
          <a:xfrm>
            <a:off x="6477000" y="1981202"/>
            <a:ext cx="2438400" cy="1384995"/>
          </a:xfrm>
          <a:prstGeom prst="rect">
            <a:avLst/>
          </a:prstGeom>
          <a:noFill/>
        </p:spPr>
        <p:txBody>
          <a:bodyPr wrap="square" rtlCol="0">
            <a:spAutoFit/>
          </a:bodyPr>
          <a:lstStyle/>
          <a:p>
            <a:pPr algn="r"/>
            <a:r>
              <a:rPr lang="en-US" sz="2100" i="1" dirty="0" smtClean="0">
                <a:cs typeface="Garamond"/>
              </a:rPr>
              <a:t>…to a user friendly decision support system </a:t>
            </a:r>
            <a:endParaRPr lang="en-US" sz="2100" i="1" dirty="0">
              <a:cs typeface="Garamond"/>
            </a:endParaRPr>
          </a:p>
          <a:p>
            <a:pPr algn="r"/>
            <a:endParaRPr lang="en-US" sz="2100" dirty="0"/>
          </a:p>
        </p:txBody>
      </p:sp>
    </p:spTree>
    <p:extLst>
      <p:ext uri="{BB962C8B-B14F-4D97-AF65-F5344CB8AC3E}">
        <p14:creationId xmlns:p14="http://schemas.microsoft.com/office/powerpoint/2010/main" val="42402204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188"/>
            <a:ext cx="8229600" cy="1143000"/>
          </a:xfrm>
        </p:spPr>
        <p:txBody>
          <a:bodyPr/>
          <a:lstStyle/>
          <a:p>
            <a:r>
              <a:rPr lang="en-US" dirty="0" smtClean="0">
                <a:solidFill>
                  <a:schemeClr val="bg1"/>
                </a:solidFill>
              </a:rPr>
              <a:t>Data Products </a:t>
            </a:r>
            <a:endParaRPr lang="en-US" dirty="0">
              <a:solidFill>
                <a:schemeClr val="bg1"/>
              </a:solidFill>
            </a:endParaRPr>
          </a:p>
        </p:txBody>
      </p:sp>
    </p:spTree>
    <p:extLst>
      <p:ext uri="{BB962C8B-B14F-4D97-AF65-F5344CB8AC3E}">
        <p14:creationId xmlns:p14="http://schemas.microsoft.com/office/powerpoint/2010/main" val="8430842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69" y="446939"/>
            <a:ext cx="1381552" cy="1143000"/>
          </a:xfrm>
        </p:spPr>
        <p:txBody>
          <a:bodyPr/>
          <a:lstStyle/>
          <a:p>
            <a:r>
              <a:rPr lang="en-US" sz="4000" dirty="0">
                <a:solidFill>
                  <a:srgbClr val="FFFFFF"/>
                </a:solidFill>
              </a:rPr>
              <a:t>T</a:t>
            </a:r>
          </a:p>
        </p:txBody>
      </p:sp>
      <p:pic>
        <p:nvPicPr>
          <p:cNvPr id="6" name="Picture 5"/>
          <p:cNvPicPr>
            <a:picLocks noChangeAspect="1"/>
          </p:cNvPicPr>
          <p:nvPr/>
        </p:nvPicPr>
        <p:blipFill>
          <a:blip r:embed="rId3"/>
          <a:stretch>
            <a:fillRect/>
          </a:stretch>
        </p:blipFill>
        <p:spPr>
          <a:xfrm>
            <a:off x="577714" y="2073677"/>
            <a:ext cx="8099027" cy="4184046"/>
          </a:xfrm>
          <a:prstGeom prst="rect">
            <a:avLst/>
          </a:prstGeom>
        </p:spPr>
      </p:pic>
      <p:sp>
        <p:nvSpPr>
          <p:cNvPr id="7" name="Title 4"/>
          <p:cNvSpPr txBox="1">
            <a:spLocks/>
          </p:cNvSpPr>
          <p:nvPr/>
        </p:nvSpPr>
        <p:spPr>
          <a:xfrm>
            <a:off x="3247144" y="446939"/>
            <a:ext cx="113567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solidFill>
                  <a:srgbClr val="FFFFFF"/>
                </a:solidFill>
              </a:rPr>
              <a:t>R</a:t>
            </a:r>
          </a:p>
        </p:txBody>
      </p:sp>
      <p:sp>
        <p:nvSpPr>
          <p:cNvPr id="8" name="Title 4"/>
          <p:cNvSpPr txBox="1">
            <a:spLocks/>
          </p:cNvSpPr>
          <p:nvPr/>
        </p:nvSpPr>
        <p:spPr>
          <a:xfrm>
            <a:off x="5802301" y="446939"/>
            <a:ext cx="113567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L</a:t>
            </a:r>
            <a:endParaRPr lang="en-US" sz="4000" dirty="0">
              <a:solidFill>
                <a:srgbClr val="FFFFFF"/>
              </a:solidFill>
            </a:endParaRPr>
          </a:p>
        </p:txBody>
      </p:sp>
      <p:sp>
        <p:nvSpPr>
          <p:cNvPr id="9" name="Title 4"/>
          <p:cNvSpPr txBox="1">
            <a:spLocks/>
          </p:cNvSpPr>
          <p:nvPr/>
        </p:nvSpPr>
        <p:spPr>
          <a:xfrm>
            <a:off x="688661" y="447707"/>
            <a:ext cx="312477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a:solidFill>
                  <a:srgbClr val="FFFFFF"/>
                </a:solidFill>
              </a:rPr>
              <a:t>e</a:t>
            </a:r>
            <a:r>
              <a:rPr lang="en-US" sz="4000" dirty="0" err="1" smtClean="0">
                <a:solidFill>
                  <a:srgbClr val="FFFFFF"/>
                </a:solidFill>
              </a:rPr>
              <a:t>chnology</a:t>
            </a:r>
            <a:r>
              <a:rPr lang="en-US" sz="4000" dirty="0" smtClean="0">
                <a:solidFill>
                  <a:srgbClr val="FFFFFF"/>
                </a:solidFill>
              </a:rPr>
              <a:t> </a:t>
            </a:r>
            <a:endParaRPr lang="en-US" sz="4000" dirty="0">
              <a:solidFill>
                <a:srgbClr val="FFFFFF"/>
              </a:solidFill>
            </a:endParaRPr>
          </a:p>
        </p:txBody>
      </p:sp>
      <p:sp>
        <p:nvSpPr>
          <p:cNvPr id="10" name="Title 4"/>
          <p:cNvSpPr txBox="1">
            <a:spLocks/>
          </p:cNvSpPr>
          <p:nvPr/>
        </p:nvSpPr>
        <p:spPr>
          <a:xfrm>
            <a:off x="3397863" y="435808"/>
            <a:ext cx="2946941"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smtClean="0">
                <a:solidFill>
                  <a:srgbClr val="FFFFFF"/>
                </a:solidFill>
              </a:rPr>
              <a:t>eadiness</a:t>
            </a:r>
            <a:endParaRPr lang="en-US" sz="4000" dirty="0">
              <a:solidFill>
                <a:srgbClr val="FFFFFF"/>
              </a:solidFill>
            </a:endParaRPr>
          </a:p>
        </p:txBody>
      </p:sp>
      <p:sp>
        <p:nvSpPr>
          <p:cNvPr id="11" name="Title 4"/>
          <p:cNvSpPr txBox="1">
            <a:spLocks/>
          </p:cNvSpPr>
          <p:nvPr/>
        </p:nvSpPr>
        <p:spPr>
          <a:xfrm>
            <a:off x="5936839" y="445285"/>
            <a:ext cx="215097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smtClean="0">
                <a:solidFill>
                  <a:srgbClr val="FFFFFF"/>
                </a:solidFill>
              </a:rPr>
              <a:t>evels</a:t>
            </a:r>
            <a:endParaRPr lang="en-US" sz="4000" dirty="0">
              <a:solidFill>
                <a:srgbClr val="FFFFFF"/>
              </a:solidFill>
            </a:endParaRPr>
          </a:p>
        </p:txBody>
      </p:sp>
    </p:spTree>
    <p:extLst>
      <p:ext uri="{BB962C8B-B14F-4D97-AF65-F5344CB8AC3E}">
        <p14:creationId xmlns:p14="http://schemas.microsoft.com/office/powerpoint/2010/main" val="394248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grpId="0" nodeType="clickEffect">
                                  <p:stCondLst>
                                    <p:cond delay="0"/>
                                  </p:stCondLst>
                                  <p:iterate type="lt">
                                    <p:tmPct val="50000"/>
                                  </p:iterate>
                                  <p:childTnLst>
                                    <p:set>
                                      <p:cBhvr>
                                        <p:cTn id="15" dur="1" fill="hold">
                                          <p:stCondLst>
                                            <p:cond delay="0"/>
                                          </p:stCondLst>
                                        </p:cTn>
                                        <p:tgtEl>
                                          <p:spTgt spid="7"/>
                                        </p:tgtEl>
                                        <p:attrNameLst>
                                          <p:attrName>style.visibility</p:attrName>
                                        </p:attrNameLst>
                                      </p:cBhvr>
                                      <p:to>
                                        <p:strVal val="visible"/>
                                      </p:to>
                                    </p:set>
                                    <p:set>
                                      <p:cBhvr>
                                        <p:cTn id="16" dur="455" fill="hold">
                                          <p:stCondLst>
                                            <p:cond delay="0"/>
                                          </p:stCondLst>
                                        </p:cTn>
                                        <p:tgtEl>
                                          <p:spTgt spid="7"/>
                                        </p:tgtEl>
                                        <p:attrNameLst>
                                          <p:attrName>style.rotation</p:attrName>
                                        </p:attrNameLst>
                                      </p:cBhvr>
                                      <p:to>
                                        <p:strVal val="-45.0"/>
                                      </p:to>
                                    </p:set>
                                    <p:anim calcmode="lin" valueType="num">
                                      <p:cBhvr>
                                        <p:cTn id="17"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8"/>
                                        </p:tgtEl>
                                        <p:attrNameLst>
                                          <p:attrName>style.visibility</p:attrName>
                                        </p:attrNameLst>
                                      </p:cBhvr>
                                      <p:to>
                                        <p:strVal val="visible"/>
                                      </p:to>
                                    </p:set>
                                    <p:set>
                                      <p:cBhvr>
                                        <p:cTn id="25" dur="455" fill="hold">
                                          <p:stCondLst>
                                            <p:cond delay="0"/>
                                          </p:stCondLst>
                                        </p:cTn>
                                        <p:tgtEl>
                                          <p:spTgt spid="8"/>
                                        </p:tgtEl>
                                        <p:attrNameLst>
                                          <p:attrName>style.rotation</p:attrName>
                                        </p:attrNameLst>
                                      </p:cBhvr>
                                      <p:to>
                                        <p:strVal val="-45.0"/>
                                      </p:to>
                                    </p:set>
                                    <p:anim calcmode="lin" valueType="num">
                                      <p:cBhvr>
                                        <p:cTn id="26"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dissolv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dissolv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txBox="1">
            <a:spLocks/>
          </p:cNvSpPr>
          <p:nvPr/>
        </p:nvSpPr>
        <p:spPr>
          <a:xfrm>
            <a:off x="916389" y="164294"/>
            <a:ext cx="312477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Application</a:t>
            </a:r>
            <a:endParaRPr lang="en-US" sz="4000" dirty="0">
              <a:solidFill>
                <a:srgbClr val="FFFFFF"/>
              </a:solidFill>
            </a:endParaRPr>
          </a:p>
        </p:txBody>
      </p:sp>
      <p:sp>
        <p:nvSpPr>
          <p:cNvPr id="10" name="Title 4"/>
          <p:cNvSpPr txBox="1">
            <a:spLocks/>
          </p:cNvSpPr>
          <p:nvPr/>
        </p:nvSpPr>
        <p:spPr>
          <a:xfrm>
            <a:off x="3046819" y="164294"/>
            <a:ext cx="492755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Readiness Levels</a:t>
            </a:r>
            <a:endParaRPr lang="en-US" sz="4000" dirty="0">
              <a:solidFill>
                <a:srgbClr val="FFFFFF"/>
              </a:solidFill>
            </a:endParaRPr>
          </a:p>
        </p:txBody>
      </p:sp>
      <p:grpSp>
        <p:nvGrpSpPr>
          <p:cNvPr id="3" name="Group 2"/>
          <p:cNvGrpSpPr/>
          <p:nvPr/>
        </p:nvGrpSpPr>
        <p:grpSpPr>
          <a:xfrm>
            <a:off x="48231" y="1066330"/>
            <a:ext cx="8974092" cy="5743445"/>
            <a:chOff x="75074" y="874498"/>
            <a:chExt cx="8963916" cy="5888729"/>
          </a:xfrm>
        </p:grpSpPr>
        <p:pic>
          <p:nvPicPr>
            <p:cNvPr id="4" name="Picture 3" descr="ExpandedARLDefinitions4813(3).pdf"/>
            <p:cNvPicPr>
              <a:picLocks noChangeAspect="1"/>
            </p:cNvPicPr>
            <p:nvPr/>
          </p:nvPicPr>
          <p:blipFill rotWithShape="1">
            <a:blip r:embed="rId3">
              <a:extLst>
                <a:ext uri="{28A0092B-C50C-407E-A947-70E740481C1C}">
                  <a14:useLocalDpi xmlns:a14="http://schemas.microsoft.com/office/drawing/2010/main" val="0"/>
                </a:ext>
              </a:extLst>
            </a:blip>
            <a:srcRect t="12408"/>
            <a:stretch/>
          </p:blipFill>
          <p:spPr>
            <a:xfrm>
              <a:off x="75074" y="874498"/>
              <a:ext cx="8963916" cy="5888729"/>
            </a:xfrm>
            <a:prstGeom prst="rect">
              <a:avLst/>
            </a:prstGeom>
          </p:spPr>
        </p:pic>
        <p:sp>
          <p:nvSpPr>
            <p:cNvPr id="5" name="TextBox 4"/>
            <p:cNvSpPr txBox="1"/>
            <p:nvPr/>
          </p:nvSpPr>
          <p:spPr>
            <a:xfrm>
              <a:off x="8384933" y="6096000"/>
              <a:ext cx="457200" cy="369332"/>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endParaRPr lang="en-US" dirty="0"/>
            </a:p>
          </p:txBody>
        </p:sp>
      </p:grpSp>
    </p:spTree>
    <p:extLst>
      <p:ext uri="{BB962C8B-B14F-4D97-AF65-F5344CB8AC3E}">
        <p14:creationId xmlns:p14="http://schemas.microsoft.com/office/powerpoint/2010/main" val="25084566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rPr>
              <a:t>ARLS</a:t>
            </a:r>
            <a:endParaRPr lang="en-US" sz="4000" dirty="0">
              <a:solidFill>
                <a:schemeClr val="bg1"/>
              </a:solidFill>
            </a:endParaRPr>
          </a:p>
        </p:txBody>
      </p:sp>
      <p:sp>
        <p:nvSpPr>
          <p:cNvPr id="3" name="Content Placeholder 2"/>
          <p:cNvSpPr>
            <a:spLocks noGrp="1"/>
          </p:cNvSpPr>
          <p:nvPr>
            <p:ph idx="1"/>
          </p:nvPr>
        </p:nvSpPr>
        <p:spPr>
          <a:xfrm>
            <a:off x="457200" y="1439612"/>
            <a:ext cx="8229600" cy="5056161"/>
          </a:xfrm>
        </p:spPr>
        <p:txBody>
          <a:bodyPr>
            <a:normAutofit/>
          </a:bodyPr>
          <a:lstStyle/>
          <a:p>
            <a:pPr>
              <a:buFont typeface="Wingdings" charset="2"/>
              <a:buChar char="Ø"/>
            </a:pPr>
            <a:r>
              <a:rPr lang="en-US" sz="3000" dirty="0" smtClean="0">
                <a:solidFill>
                  <a:srgbClr val="FFFFFF"/>
                </a:solidFill>
              </a:rPr>
              <a:t>Informative</a:t>
            </a:r>
          </a:p>
          <a:p>
            <a:pPr lvl="1">
              <a:buFont typeface="Wingdings" charset="2"/>
              <a:buChar char="Ø"/>
            </a:pPr>
            <a:r>
              <a:rPr lang="en-US" sz="2600" dirty="0" smtClean="0">
                <a:solidFill>
                  <a:srgbClr val="FFFFFF"/>
                </a:solidFill>
              </a:rPr>
              <a:t>Sets expectation for what the intent of the product use(s) is (are). </a:t>
            </a:r>
          </a:p>
          <a:p>
            <a:pPr lvl="1">
              <a:buFont typeface="Wingdings" charset="2"/>
              <a:buChar char="Ø"/>
            </a:pPr>
            <a:r>
              <a:rPr lang="en-US" sz="2600" dirty="0" smtClean="0">
                <a:solidFill>
                  <a:srgbClr val="FFFFFF"/>
                </a:solidFill>
              </a:rPr>
              <a:t>Communicated how this product can be best applied.  </a:t>
            </a:r>
          </a:p>
          <a:p>
            <a:pPr>
              <a:buFont typeface="Wingdings" charset="2"/>
              <a:buChar char="Ø"/>
            </a:pPr>
            <a:r>
              <a:rPr lang="en-US" sz="3000" dirty="0" smtClean="0">
                <a:solidFill>
                  <a:srgbClr val="FFFFFF"/>
                </a:solidFill>
              </a:rPr>
              <a:t>Thematically Flexible</a:t>
            </a:r>
          </a:p>
          <a:p>
            <a:pPr lvl="1">
              <a:buFont typeface="Wingdings" charset="2"/>
              <a:buChar char="Ø"/>
            </a:pPr>
            <a:r>
              <a:rPr lang="en-US" sz="2600" dirty="0" smtClean="0">
                <a:solidFill>
                  <a:srgbClr val="FFFFFF"/>
                </a:solidFill>
              </a:rPr>
              <a:t>ARLs may need a temporary “reset” when passed from a developer to a user based on the user  organization needs and processes. </a:t>
            </a:r>
          </a:p>
          <a:p>
            <a:pPr lvl="2">
              <a:buFont typeface="Wingdings" charset="2"/>
              <a:buChar char="Ø"/>
            </a:pPr>
            <a:r>
              <a:rPr lang="en-US" sz="2200" dirty="0" smtClean="0">
                <a:solidFill>
                  <a:srgbClr val="FFFFFF"/>
                </a:solidFill>
              </a:rPr>
              <a:t>Modeling challenges, internal validation, organization policies, funding, etc.  </a:t>
            </a:r>
          </a:p>
          <a:p>
            <a:pPr>
              <a:buFont typeface="Wingdings" charset="2"/>
              <a:buChar char="Ø"/>
            </a:pPr>
            <a:r>
              <a:rPr lang="en-US" sz="3000" dirty="0" smtClean="0">
                <a:solidFill>
                  <a:srgbClr val="FFFFFF"/>
                </a:solidFill>
              </a:rPr>
              <a:t>Product ARL and the Use Case ARL</a:t>
            </a:r>
          </a:p>
        </p:txBody>
      </p:sp>
    </p:spTree>
    <p:extLst>
      <p:ext uri="{BB962C8B-B14F-4D97-AF65-F5344CB8AC3E}">
        <p14:creationId xmlns:p14="http://schemas.microsoft.com/office/powerpoint/2010/main" val="121534228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258" y="533400"/>
            <a:ext cx="8532341" cy="1143000"/>
          </a:xfrm>
        </p:spPr>
        <p:txBody>
          <a:bodyPr>
            <a:normAutofit fontScale="90000"/>
          </a:bodyPr>
          <a:lstStyle/>
          <a:p>
            <a:r>
              <a:rPr lang="en-US" sz="4000" dirty="0" smtClean="0">
                <a:solidFill>
                  <a:srgbClr val="FFFFFF"/>
                </a:solidFill>
              </a:rPr>
              <a:t>Opportunities at each ARL when collaborating with Early Adopters</a:t>
            </a:r>
            <a:endParaRPr lang="en-US" sz="4000" dirty="0">
              <a:solidFill>
                <a:srgbClr val="FFFFFF"/>
              </a:solidFill>
            </a:endParaRPr>
          </a:p>
        </p:txBody>
      </p:sp>
      <p:sp>
        <p:nvSpPr>
          <p:cNvPr id="3" name="Content Placeholder 2"/>
          <p:cNvSpPr>
            <a:spLocks noGrp="1"/>
          </p:cNvSpPr>
          <p:nvPr>
            <p:ph idx="1"/>
          </p:nvPr>
        </p:nvSpPr>
        <p:spPr>
          <a:xfrm>
            <a:off x="152402" y="1676400"/>
            <a:ext cx="8839199" cy="4800600"/>
          </a:xfrm>
        </p:spPr>
        <p:txBody>
          <a:bodyPr>
            <a:normAutofit fontScale="70000" lnSpcReduction="20000"/>
          </a:bodyPr>
          <a:lstStyle/>
          <a:p>
            <a:r>
              <a:rPr lang="en-US" sz="3800" dirty="0" smtClean="0">
                <a:solidFill>
                  <a:srgbClr val="FFFFFF"/>
                </a:solidFill>
              </a:rPr>
              <a:t>Early ARLs, Level 1-3:</a:t>
            </a:r>
          </a:p>
          <a:p>
            <a:pPr lvl="1"/>
            <a:r>
              <a:rPr lang="en-US" sz="3400" dirty="0" smtClean="0">
                <a:solidFill>
                  <a:srgbClr val="FFFFFF"/>
                </a:solidFill>
              </a:rPr>
              <a:t>Insight into research and perspective</a:t>
            </a:r>
          </a:p>
          <a:p>
            <a:pPr lvl="1"/>
            <a:r>
              <a:rPr lang="en-US" sz="3400" dirty="0" smtClean="0">
                <a:solidFill>
                  <a:srgbClr val="FFFFFF"/>
                </a:solidFill>
              </a:rPr>
              <a:t>Opportunity to provide details and guidance </a:t>
            </a:r>
          </a:p>
          <a:p>
            <a:pPr lvl="1"/>
            <a:r>
              <a:rPr lang="en-US" sz="3400" dirty="0" smtClean="0">
                <a:solidFill>
                  <a:srgbClr val="FFFFFF"/>
                </a:solidFill>
              </a:rPr>
              <a:t>Early feedback for development and baseline ideas</a:t>
            </a:r>
          </a:p>
          <a:p>
            <a:pPr marL="457200" lvl="1" indent="0">
              <a:buNone/>
            </a:pPr>
            <a:endParaRPr lang="en-US" sz="3400" dirty="0">
              <a:solidFill>
                <a:srgbClr val="FFFFFF"/>
              </a:solidFill>
            </a:endParaRPr>
          </a:p>
          <a:p>
            <a:r>
              <a:rPr lang="en-US" sz="3800" dirty="0" smtClean="0">
                <a:solidFill>
                  <a:srgbClr val="FFFFFF"/>
                </a:solidFill>
              </a:rPr>
              <a:t>Mid ARLs Level 4-6:</a:t>
            </a:r>
          </a:p>
          <a:p>
            <a:pPr lvl="1"/>
            <a:r>
              <a:rPr lang="en-US" sz="3400" dirty="0" smtClean="0">
                <a:solidFill>
                  <a:srgbClr val="FFFFFF"/>
                </a:solidFill>
              </a:rPr>
              <a:t>Opportunity to help validate</a:t>
            </a:r>
          </a:p>
          <a:p>
            <a:pPr lvl="1"/>
            <a:r>
              <a:rPr lang="en-US" sz="3400" dirty="0" smtClean="0">
                <a:solidFill>
                  <a:srgbClr val="FFFFFF"/>
                </a:solidFill>
              </a:rPr>
              <a:t>Feedback into development/inform prototypes</a:t>
            </a:r>
          </a:p>
          <a:p>
            <a:pPr lvl="1"/>
            <a:endParaRPr lang="en-US" sz="3400" dirty="0">
              <a:solidFill>
                <a:srgbClr val="FFFFFF"/>
              </a:solidFill>
            </a:endParaRPr>
          </a:p>
          <a:p>
            <a:r>
              <a:rPr lang="en-US" sz="3800" dirty="0" smtClean="0">
                <a:solidFill>
                  <a:srgbClr val="FFFFFF"/>
                </a:solidFill>
              </a:rPr>
              <a:t>Higher ARLs Level 7-9:</a:t>
            </a:r>
          </a:p>
          <a:p>
            <a:pPr lvl="1"/>
            <a:r>
              <a:rPr lang="en-US" sz="3400" dirty="0" smtClean="0">
                <a:solidFill>
                  <a:srgbClr val="FFFFFF"/>
                </a:solidFill>
              </a:rPr>
              <a:t>Impact analyses on the functionality of the product</a:t>
            </a:r>
          </a:p>
          <a:p>
            <a:pPr lvl="1"/>
            <a:r>
              <a:rPr lang="en-US" sz="3400" dirty="0" smtClean="0">
                <a:solidFill>
                  <a:srgbClr val="FFFFFF"/>
                </a:solidFill>
              </a:rPr>
              <a:t>Feedback to uses and lessons learned </a:t>
            </a:r>
          </a:p>
        </p:txBody>
      </p:sp>
    </p:spTree>
    <p:extLst>
      <p:ext uri="{BB962C8B-B14F-4D97-AF65-F5344CB8AC3E}">
        <p14:creationId xmlns:p14="http://schemas.microsoft.com/office/powerpoint/2010/main" val="360305406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ARL</a:t>
            </a:r>
            <a:endParaRPr lang="en-US" dirty="0"/>
          </a:p>
        </p:txBody>
      </p:sp>
      <p:pic>
        <p:nvPicPr>
          <p:cNvPr id="5" name="Content Placeholder 1" descr="2014.png"/>
          <p:cNvPicPr>
            <a:picLocks noChangeAspect="1"/>
          </p:cNvPicPr>
          <p:nvPr/>
        </p:nvPicPr>
        <p:blipFill>
          <a:blip r:embed="rId3" cstate="print">
            <a:extLst>
              <a:ext uri="{28A0092B-C50C-407E-A947-70E740481C1C}">
                <a14:useLocalDpi xmlns:a14="http://schemas.microsoft.com/office/drawing/2010/main" val="0"/>
              </a:ext>
            </a:extLst>
          </a:blip>
          <a:srcRect t="1073" b="1073"/>
          <a:stretch>
            <a:fillRect/>
          </a:stretch>
        </p:blipFill>
        <p:spPr>
          <a:xfrm>
            <a:off x="112539" y="1562313"/>
            <a:ext cx="8983148" cy="5011873"/>
          </a:xfrm>
          <a:prstGeom prst="rect">
            <a:avLst/>
          </a:prstGeom>
        </p:spPr>
      </p:pic>
      <p:sp>
        <p:nvSpPr>
          <p:cNvPr id="4" name="Title 1"/>
          <p:cNvSpPr txBox="1">
            <a:spLocks/>
          </p:cNvSpPr>
          <p:nvPr/>
        </p:nvSpPr>
        <p:spPr>
          <a:xfrm>
            <a:off x="112540" y="533400"/>
            <a:ext cx="8879060" cy="1143000"/>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ARLs for NASA’s Carbon Monitoring System</a:t>
            </a:r>
            <a:endParaRPr lang="en-US" sz="4000" dirty="0">
              <a:solidFill>
                <a:srgbClr val="FFFFFF"/>
              </a:solidFill>
            </a:endParaRPr>
          </a:p>
        </p:txBody>
      </p:sp>
    </p:spTree>
    <p:extLst>
      <p:ext uri="{BB962C8B-B14F-4D97-AF65-F5344CB8AC3E}">
        <p14:creationId xmlns:p14="http://schemas.microsoft.com/office/powerpoint/2010/main" val="319434871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5847"/>
            <a:ext cx="8229600" cy="1143000"/>
          </a:xfrm>
        </p:spPr>
        <p:txBody>
          <a:bodyPr/>
          <a:lstStyle/>
          <a:p>
            <a:r>
              <a:rPr lang="en-US" dirty="0" smtClean="0">
                <a:solidFill>
                  <a:srgbClr val="FFFFFF"/>
                </a:solidFill>
              </a:rPr>
              <a:t>Example Stories</a:t>
            </a:r>
            <a:endParaRPr lang="en-US" dirty="0">
              <a:solidFill>
                <a:srgbClr val="FFFFFF"/>
              </a:solidFill>
            </a:endParaRPr>
          </a:p>
        </p:txBody>
      </p:sp>
    </p:spTree>
    <p:extLst>
      <p:ext uri="{BB962C8B-B14F-4D97-AF65-F5344CB8AC3E}">
        <p14:creationId xmlns:p14="http://schemas.microsoft.com/office/powerpoint/2010/main" val="163598141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92" y="22408"/>
            <a:ext cx="8229600" cy="1143000"/>
          </a:xfrm>
        </p:spPr>
        <p:txBody>
          <a:bodyPr>
            <a:normAutofit/>
          </a:bodyPr>
          <a:lstStyle/>
          <a:p>
            <a:r>
              <a:rPr lang="en-US" sz="3300" dirty="0" smtClean="0">
                <a:solidFill>
                  <a:srgbClr val="FFFFFF"/>
                </a:solidFill>
              </a:rPr>
              <a:t>Story #1:  Soil Moisture Active Passive </a:t>
            </a:r>
            <a:br>
              <a:rPr lang="en-US" sz="3300" dirty="0" smtClean="0">
                <a:solidFill>
                  <a:srgbClr val="FFFFFF"/>
                </a:solidFill>
              </a:rPr>
            </a:br>
            <a:r>
              <a:rPr lang="en-US" sz="3300" dirty="0" smtClean="0">
                <a:solidFill>
                  <a:srgbClr val="FFFFFF"/>
                </a:solidFill>
              </a:rPr>
              <a:t>(SMAP) Mission  	</a:t>
            </a:r>
            <a:endParaRPr lang="en-US" sz="3300" dirty="0">
              <a:solidFill>
                <a:srgbClr val="FFFFFF"/>
              </a:solidFill>
            </a:endParaRPr>
          </a:p>
        </p:txBody>
      </p:sp>
      <p:sp>
        <p:nvSpPr>
          <p:cNvPr id="38" name="Rectangle 21"/>
          <p:cNvSpPr>
            <a:spLocks noChangeArrowheads="1"/>
          </p:cNvSpPr>
          <p:nvPr/>
        </p:nvSpPr>
        <p:spPr bwMode="auto">
          <a:xfrm>
            <a:off x="152400" y="1066800"/>
            <a:ext cx="8839200" cy="2819400"/>
          </a:xfrm>
          <a:prstGeom prst="rect">
            <a:avLst/>
          </a:prstGeom>
          <a:gradFill rotWithShape="1">
            <a:gsLst>
              <a:gs pos="0">
                <a:srgbClr val="5E9EFF"/>
              </a:gs>
              <a:gs pos="39999">
                <a:srgbClr val="85C2FF"/>
              </a:gs>
              <a:gs pos="70000">
                <a:srgbClr val="C4D6EB"/>
              </a:gs>
              <a:gs pos="100000">
                <a:srgbClr val="FFEBFA"/>
              </a:gs>
            </a:gsLst>
            <a:lin ang="0" scaled="1"/>
          </a:gradFill>
          <a:ln w="9525">
            <a:solidFill>
              <a:schemeClr val="tx1"/>
            </a:solidFill>
            <a:round/>
            <a:headEnd/>
            <a:tailEnd/>
          </a:ln>
        </p:spPr>
        <p:txBody>
          <a:bodyPr/>
          <a:lstStyle/>
          <a:p>
            <a:endParaRPr lang="en-US">
              <a:latin typeface="Arial" charset="0"/>
              <a:cs typeface="Arial" charset="0"/>
            </a:endParaRPr>
          </a:p>
        </p:txBody>
      </p:sp>
      <p:sp>
        <p:nvSpPr>
          <p:cNvPr id="39" name="Rectangle 19"/>
          <p:cNvSpPr>
            <a:spLocks noChangeArrowheads="1"/>
          </p:cNvSpPr>
          <p:nvPr/>
        </p:nvSpPr>
        <p:spPr bwMode="auto">
          <a:xfrm>
            <a:off x="533400" y="1066800"/>
            <a:ext cx="8458200" cy="2819400"/>
          </a:xfrm>
          <a:prstGeom prst="rect">
            <a:avLst/>
          </a:prstGeom>
          <a:gradFill flip="none" rotWithShape="1">
            <a:gsLst>
              <a:gs pos="12000">
                <a:srgbClr val="0070C0">
                  <a:alpha val="34117"/>
                </a:srgbClr>
              </a:gs>
              <a:gs pos="100000">
                <a:srgbClr val="FFFFFF">
                  <a:alpha val="34117"/>
                </a:srgbClr>
              </a:gs>
            </a:gsLst>
            <a:lin ang="0" scaled="1"/>
            <a:tileRect/>
          </a:gradFill>
          <a:ln w="9525">
            <a:solidFill>
              <a:schemeClr val="tx1"/>
            </a:solidFill>
            <a:round/>
            <a:headEnd/>
            <a:tailEnd/>
          </a:ln>
        </p:spPr>
        <p:txBody>
          <a:bodyPr/>
          <a:lstStyle/>
          <a:p>
            <a:endParaRPr lang="en-US">
              <a:latin typeface="Arial" charset="0"/>
              <a:cs typeface="Arial" charset="0"/>
            </a:endParaRPr>
          </a:p>
        </p:txBody>
      </p:sp>
      <p:sp>
        <p:nvSpPr>
          <p:cNvPr id="40" name="Line 7"/>
          <p:cNvSpPr>
            <a:spLocks noChangeShapeType="1"/>
          </p:cNvSpPr>
          <p:nvPr/>
        </p:nvSpPr>
        <p:spPr bwMode="auto">
          <a:xfrm flipV="1">
            <a:off x="2276475" y="3432174"/>
            <a:ext cx="1588" cy="4445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Line 9"/>
          <p:cNvSpPr>
            <a:spLocks noChangeShapeType="1"/>
          </p:cNvSpPr>
          <p:nvPr/>
        </p:nvSpPr>
        <p:spPr bwMode="auto">
          <a:xfrm flipV="1">
            <a:off x="2168811" y="5125757"/>
            <a:ext cx="1587" cy="301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Line 8"/>
          <p:cNvSpPr>
            <a:spLocks noChangeShapeType="1"/>
          </p:cNvSpPr>
          <p:nvPr/>
        </p:nvSpPr>
        <p:spPr bwMode="auto">
          <a:xfrm flipV="1">
            <a:off x="5105400" y="3327400"/>
            <a:ext cx="1588"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3" name="Group 35"/>
          <p:cNvGrpSpPr>
            <a:grpSpLocks/>
          </p:cNvGrpSpPr>
          <p:nvPr/>
        </p:nvGrpSpPr>
        <p:grpSpPr bwMode="auto">
          <a:xfrm>
            <a:off x="3048000" y="4114800"/>
            <a:ext cx="5784850" cy="2362200"/>
            <a:chOff x="100" y="1368"/>
            <a:chExt cx="5659" cy="2328"/>
          </a:xfrm>
        </p:grpSpPr>
        <p:sp>
          <p:nvSpPr>
            <p:cNvPr id="44" name="Text Box 29"/>
            <p:cNvSpPr txBox="1">
              <a:spLocks noChangeArrowheads="1"/>
            </p:cNvSpPr>
            <p:nvPr/>
          </p:nvSpPr>
          <p:spPr bwMode="auto">
            <a:xfrm>
              <a:off x="327" y="1396"/>
              <a:ext cx="2387" cy="409"/>
            </a:xfrm>
            <a:prstGeom prst="rect">
              <a:avLst/>
            </a:prstGeom>
            <a:noFill/>
            <a:ln w="9525">
              <a:noFill/>
              <a:miter lim="800000"/>
              <a:headEnd/>
              <a:tailEnd/>
            </a:ln>
          </p:spPr>
          <p:txBody>
            <a:bodyPr>
              <a:spAutoFit/>
            </a:bodyPr>
            <a:lstStyle/>
            <a:p>
              <a:pPr fontAlgn="auto">
                <a:spcBef>
                  <a:spcPts val="0"/>
                </a:spcBef>
                <a:spcAft>
                  <a:spcPts val="0"/>
                </a:spcAft>
                <a:defRPr/>
              </a:pPr>
              <a:r>
                <a:rPr lang="en-US" sz="1050" dirty="0">
                  <a:latin typeface="Arial" pitchFamily="34" charset="0"/>
                  <a:ea typeface="ＭＳ Ｐゴシック" pitchFamily="-112" charset="-128"/>
                  <a:cs typeface="Arial" pitchFamily="34" charset="0"/>
                </a:rPr>
                <a:t>Current NWS Operational Flash </a:t>
              </a:r>
            </a:p>
            <a:p>
              <a:pPr fontAlgn="auto">
                <a:spcBef>
                  <a:spcPts val="0"/>
                </a:spcBef>
                <a:spcAft>
                  <a:spcPts val="0"/>
                </a:spcAft>
                <a:defRPr/>
              </a:pPr>
              <a:r>
                <a:rPr lang="en-US" sz="1050" dirty="0">
                  <a:latin typeface="Arial" pitchFamily="34" charset="0"/>
                  <a:ea typeface="ＭＳ Ｐゴシック" pitchFamily="-112" charset="-128"/>
                  <a:cs typeface="Arial" pitchFamily="34" charset="0"/>
                </a:rPr>
                <a:t>Flood Guidance (FFG)</a:t>
              </a:r>
            </a:p>
          </p:txBody>
        </p:sp>
        <p:sp>
          <p:nvSpPr>
            <p:cNvPr id="45" name="Text Box 30"/>
            <p:cNvSpPr txBox="1">
              <a:spLocks noChangeArrowheads="1"/>
            </p:cNvSpPr>
            <p:nvPr/>
          </p:nvSpPr>
          <p:spPr bwMode="auto">
            <a:xfrm>
              <a:off x="2898" y="1368"/>
              <a:ext cx="2861" cy="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000">
                  <a:latin typeface="Arial" charset="0"/>
                  <a:cs typeface="Arial" charset="0"/>
                </a:rPr>
                <a:t>Current Operational Drought Indices by NOAA and National Drought Mitigation Center (NDMC) </a:t>
              </a:r>
            </a:p>
            <a:p>
              <a:pPr eaLnBrk="1" hangingPunct="1"/>
              <a:endParaRPr lang="en-US" sz="1000">
                <a:latin typeface="Arial" charset="0"/>
                <a:cs typeface="Arial" charset="0"/>
              </a:endParaRPr>
            </a:p>
          </p:txBody>
        </p:sp>
        <p:sp>
          <p:nvSpPr>
            <p:cNvPr id="46" name="Rectangle 31"/>
            <p:cNvSpPr>
              <a:spLocks noChangeArrowheads="1"/>
            </p:cNvSpPr>
            <p:nvPr/>
          </p:nvSpPr>
          <p:spPr bwMode="auto">
            <a:xfrm>
              <a:off x="100" y="1396"/>
              <a:ext cx="2749" cy="2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Arial" charset="0"/>
                <a:cs typeface="Arial" charset="0"/>
              </a:endParaRPr>
            </a:p>
          </p:txBody>
        </p:sp>
        <p:sp>
          <p:nvSpPr>
            <p:cNvPr id="47" name="Rectangle 32"/>
            <p:cNvSpPr>
              <a:spLocks noChangeArrowheads="1"/>
            </p:cNvSpPr>
            <p:nvPr/>
          </p:nvSpPr>
          <p:spPr bwMode="auto">
            <a:xfrm>
              <a:off x="2878" y="1391"/>
              <a:ext cx="2777" cy="230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Arial" charset="0"/>
                <a:cs typeface="Arial" charset="0"/>
              </a:endParaRPr>
            </a:p>
          </p:txBody>
        </p:sp>
        <p:pic>
          <p:nvPicPr>
            <p:cNvPr id="48" name="Picture 33" descr="3-hour Flash Flood Guidance for ABRF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920"/>
              <a:ext cx="2688" cy="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34" descr="The image “http://www.cpc.noaa.gov/products/analysis_monitoring/regional_monitoring/palmer.gif” cannot be displayed, because it contains err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920"/>
              <a:ext cx="2112" cy="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TextBox 22"/>
          <p:cNvSpPr txBox="1">
            <a:spLocks noChangeArrowheads="1"/>
          </p:cNvSpPr>
          <p:nvPr/>
        </p:nvSpPr>
        <p:spPr bwMode="auto">
          <a:xfrm rot="16200000">
            <a:off x="-713656" y="2288904"/>
            <a:ext cx="209406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900" b="1">
                <a:latin typeface="Arial" charset="0"/>
                <a:cs typeface="Arial" charset="0"/>
              </a:rPr>
              <a:t>Science Returns</a:t>
            </a:r>
          </a:p>
        </p:txBody>
      </p:sp>
      <p:sp>
        <p:nvSpPr>
          <p:cNvPr id="51" name="Rectangle 24"/>
          <p:cNvSpPr>
            <a:spLocks noChangeArrowheads="1"/>
          </p:cNvSpPr>
          <p:nvPr/>
        </p:nvSpPr>
        <p:spPr bwMode="auto">
          <a:xfrm>
            <a:off x="152400" y="3962400"/>
            <a:ext cx="8839200" cy="2667000"/>
          </a:xfrm>
          <a:prstGeom prst="rect">
            <a:avLst/>
          </a:prstGeom>
          <a:solidFill>
            <a:srgbClr val="1DFF1D"/>
          </a:solidFill>
          <a:ln w="9525">
            <a:solidFill>
              <a:schemeClr val="tx1"/>
            </a:solidFill>
            <a:round/>
            <a:headEnd/>
            <a:tailEnd/>
          </a:ln>
        </p:spPr>
        <p:txBody>
          <a:bodyPr/>
          <a:lstStyle/>
          <a:p>
            <a:endParaRPr lang="en-US">
              <a:latin typeface="Arial" charset="0"/>
              <a:cs typeface="Arial" charset="0"/>
            </a:endParaRPr>
          </a:p>
        </p:txBody>
      </p:sp>
      <p:sp>
        <p:nvSpPr>
          <p:cNvPr id="53" name="Line 7"/>
          <p:cNvSpPr>
            <a:spLocks noChangeShapeType="1"/>
          </p:cNvSpPr>
          <p:nvPr/>
        </p:nvSpPr>
        <p:spPr bwMode="auto">
          <a:xfrm flipV="1">
            <a:off x="2733675" y="6480177"/>
            <a:ext cx="1588" cy="365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Rectangle 25"/>
          <p:cNvSpPr>
            <a:spLocks noChangeArrowheads="1"/>
          </p:cNvSpPr>
          <p:nvPr/>
        </p:nvSpPr>
        <p:spPr bwMode="auto">
          <a:xfrm>
            <a:off x="533400" y="3962400"/>
            <a:ext cx="8458200" cy="2667000"/>
          </a:xfrm>
          <a:prstGeom prst="rect">
            <a:avLst/>
          </a:prstGeom>
          <a:gradFill rotWithShape="0">
            <a:gsLst>
              <a:gs pos="0">
                <a:srgbClr val="00C000"/>
              </a:gs>
              <a:gs pos="70000">
                <a:srgbClr val="C4D6EB"/>
              </a:gs>
              <a:gs pos="100000">
                <a:srgbClr val="FFEBFA"/>
              </a:gs>
            </a:gsLst>
            <a:lin ang="0" scaled="1"/>
          </a:gradFill>
          <a:ln w="9525">
            <a:solidFill>
              <a:schemeClr val="tx1"/>
            </a:solidFill>
            <a:round/>
            <a:headEnd/>
            <a:tailEnd/>
          </a:ln>
        </p:spPr>
        <p:txBody>
          <a:bodyPr/>
          <a:lstStyle/>
          <a:p>
            <a:endParaRPr lang="en-US">
              <a:latin typeface="Arial" charset="0"/>
              <a:cs typeface="Arial" charset="0"/>
            </a:endParaRPr>
          </a:p>
        </p:txBody>
      </p:sp>
      <p:sp>
        <p:nvSpPr>
          <p:cNvPr id="54" name="TextBox 27"/>
          <p:cNvSpPr txBox="1">
            <a:spLocks noChangeArrowheads="1"/>
          </p:cNvSpPr>
          <p:nvPr/>
        </p:nvSpPr>
        <p:spPr bwMode="auto">
          <a:xfrm rot="16200000">
            <a:off x="-1085851" y="5017814"/>
            <a:ext cx="2838451"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900" b="1">
                <a:latin typeface="Arial" charset="0"/>
                <a:cs typeface="Arial" charset="0"/>
              </a:rPr>
              <a:t>Applications  Returns</a:t>
            </a:r>
          </a:p>
        </p:txBody>
      </p:sp>
      <p:pic>
        <p:nvPicPr>
          <p:cNvPr id="55" name="Picture 9" descr="Untitled-1 cop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777" y="1447800"/>
            <a:ext cx="3276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Rectangle 55"/>
          <p:cNvSpPr/>
          <p:nvPr/>
        </p:nvSpPr>
        <p:spPr>
          <a:xfrm>
            <a:off x="1676400" y="3124200"/>
            <a:ext cx="1752600" cy="685800"/>
          </a:xfrm>
          <a:prstGeom prst="rect">
            <a:avLst/>
          </a:prstGeom>
          <a:solidFill>
            <a:schemeClr val="bg1"/>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7" name="Group 48"/>
          <p:cNvGrpSpPr>
            <a:grpSpLocks/>
          </p:cNvGrpSpPr>
          <p:nvPr/>
        </p:nvGrpSpPr>
        <p:grpSpPr bwMode="auto">
          <a:xfrm>
            <a:off x="1295400" y="3124200"/>
            <a:ext cx="2590800" cy="697861"/>
            <a:chOff x="6311872" y="711698"/>
            <a:chExt cx="2591359" cy="696189"/>
          </a:xfrm>
        </p:grpSpPr>
        <p:pic>
          <p:nvPicPr>
            <p:cNvPr id="58" name="Picture 13" descr="Untitled-1 cop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45468" y="813937"/>
              <a:ext cx="529131" cy="40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14"/>
            <p:cNvSpPr txBox="1">
              <a:spLocks noChangeAspect="1" noChangeArrowheads="1"/>
            </p:cNvSpPr>
            <p:nvPr/>
          </p:nvSpPr>
          <p:spPr bwMode="auto">
            <a:xfrm>
              <a:off x="7226472" y="1168013"/>
              <a:ext cx="838623" cy="239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5000"/>
                </a:lnSpc>
              </a:pPr>
              <a:r>
                <a:rPr lang="en-US" sz="1100" b="1" i="1">
                  <a:solidFill>
                    <a:srgbClr val="00B900"/>
                  </a:solidFill>
                </a:rPr>
                <a:t>Radiation</a:t>
              </a:r>
            </a:p>
          </p:txBody>
        </p:sp>
        <p:sp>
          <p:nvSpPr>
            <p:cNvPr id="60" name="Text Box 15"/>
            <p:cNvSpPr txBox="1">
              <a:spLocks noChangeAspect="1" noChangeArrowheads="1"/>
            </p:cNvSpPr>
            <p:nvPr/>
          </p:nvSpPr>
          <p:spPr bwMode="auto">
            <a:xfrm>
              <a:off x="6311872" y="712593"/>
              <a:ext cx="1121824" cy="38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r" eaLnBrk="1" hangingPunct="1">
                <a:lnSpc>
                  <a:spcPct val="85000"/>
                </a:lnSpc>
              </a:pPr>
              <a:r>
                <a:rPr lang="en-US" sz="1100" b="1" i="1">
                  <a:solidFill>
                    <a:srgbClr val="FF0000"/>
                  </a:solidFill>
                </a:rPr>
                <a:t>Soil</a:t>
              </a:r>
              <a:r>
                <a:rPr lang="en-US" sz="1100" b="1">
                  <a:solidFill>
                    <a:srgbClr val="FF0000"/>
                  </a:solidFill>
                </a:rPr>
                <a:t> </a:t>
              </a:r>
            </a:p>
            <a:p>
              <a:pPr algn="r" eaLnBrk="1" hangingPunct="1">
                <a:lnSpc>
                  <a:spcPct val="85000"/>
                </a:lnSpc>
              </a:pPr>
              <a:r>
                <a:rPr lang="en-US" sz="1100" b="1" i="1">
                  <a:solidFill>
                    <a:srgbClr val="FF0000"/>
                  </a:solidFill>
                </a:rPr>
                <a:t>Moisture</a:t>
              </a:r>
            </a:p>
          </p:txBody>
        </p:sp>
        <p:sp>
          <p:nvSpPr>
            <p:cNvPr id="61" name="Text Box 12"/>
            <p:cNvSpPr txBox="1">
              <a:spLocks noChangeAspect="1" noChangeArrowheads="1"/>
            </p:cNvSpPr>
            <p:nvPr/>
          </p:nvSpPr>
          <p:spPr bwMode="auto">
            <a:xfrm>
              <a:off x="7791564" y="711698"/>
              <a:ext cx="1111667" cy="38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5000"/>
                </a:lnSpc>
              </a:pPr>
              <a:r>
                <a:rPr lang="en-US" sz="1100" b="1" i="1">
                  <a:solidFill>
                    <a:srgbClr val="300080"/>
                  </a:solidFill>
                </a:rPr>
                <a:t>Freeze/</a:t>
              </a:r>
            </a:p>
            <a:p>
              <a:pPr eaLnBrk="1" hangingPunct="1">
                <a:lnSpc>
                  <a:spcPct val="85000"/>
                </a:lnSpc>
              </a:pPr>
              <a:r>
                <a:rPr lang="en-US" sz="1100" b="1" i="1">
                  <a:solidFill>
                    <a:srgbClr val="300080"/>
                  </a:solidFill>
                </a:rPr>
                <a:t>Thaw</a:t>
              </a:r>
            </a:p>
          </p:txBody>
        </p:sp>
      </p:grpSp>
      <p:sp>
        <p:nvSpPr>
          <p:cNvPr id="62" name="TextBox 55"/>
          <p:cNvSpPr txBox="1">
            <a:spLocks noChangeArrowheads="1"/>
          </p:cNvSpPr>
          <p:nvPr/>
        </p:nvSpPr>
        <p:spPr bwMode="auto">
          <a:xfrm>
            <a:off x="531905" y="5983756"/>
            <a:ext cx="438632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400" dirty="0" smtClean="0">
                <a:latin typeface="Arial" charset="0"/>
                <a:cs typeface="Arial" charset="0"/>
              </a:rPr>
              <a:t>4.  Enhancing </a:t>
            </a:r>
            <a:r>
              <a:rPr lang="en-US" sz="1400" dirty="0">
                <a:latin typeface="Arial" charset="0"/>
                <a:cs typeface="Arial" charset="0"/>
              </a:rPr>
              <a:t>weather forecasts </a:t>
            </a:r>
            <a:endParaRPr lang="en-US" sz="1400" dirty="0" smtClean="0">
              <a:latin typeface="Arial" charset="0"/>
              <a:cs typeface="Arial" charset="0"/>
            </a:endParaRPr>
          </a:p>
          <a:p>
            <a:pPr eaLnBrk="1" hangingPunct="1"/>
            <a:r>
              <a:rPr lang="en-US" sz="1400" dirty="0" smtClean="0">
                <a:latin typeface="Arial" charset="0"/>
                <a:cs typeface="Arial" charset="0"/>
              </a:rPr>
              <a:t>5.  Improving </a:t>
            </a:r>
            <a:r>
              <a:rPr lang="en-US" sz="1400" dirty="0">
                <a:latin typeface="Arial" charset="0"/>
                <a:cs typeface="Arial" charset="0"/>
              </a:rPr>
              <a:t>flood prediction and drought monitoring</a:t>
            </a:r>
          </a:p>
          <a:p>
            <a:pPr eaLnBrk="1" hangingPunct="1"/>
            <a:endParaRPr lang="en-US" dirty="0"/>
          </a:p>
        </p:txBody>
      </p:sp>
      <p:sp>
        <p:nvSpPr>
          <p:cNvPr id="64" name="Rectangle 63"/>
          <p:cNvSpPr/>
          <p:nvPr/>
        </p:nvSpPr>
        <p:spPr>
          <a:xfrm>
            <a:off x="6462082" y="1165410"/>
            <a:ext cx="2438400" cy="2652529"/>
          </a:xfrm>
          <a:prstGeom prst="rect">
            <a:avLst/>
          </a:prstGeom>
          <a:solidFill>
            <a:srgbClr val="FF99FF">
              <a:alpha val="61000"/>
            </a:srgbClr>
          </a:solidFill>
          <a:ln w="22225" cmpd="sng">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spcBef>
                <a:spcPts val="0"/>
              </a:spcBef>
              <a:spcAft>
                <a:spcPts val="0"/>
              </a:spcAft>
              <a:buClr>
                <a:schemeClr val="accent2"/>
              </a:buClr>
              <a:buSzPct val="113000"/>
              <a:defRPr/>
            </a:pPr>
            <a:endParaRPr lang="en-US" sz="1600" kern="0" dirty="0" smtClean="0">
              <a:solidFill>
                <a:schemeClr val="tx1"/>
              </a:solidFill>
              <a:latin typeface="Arial" pitchFamily="34" charset="0"/>
              <a:ea typeface="Times New Roman" charset="0"/>
              <a:cs typeface="Arial" pitchFamily="34" charset="0"/>
            </a:endParaRPr>
          </a:p>
        </p:txBody>
      </p:sp>
      <p:sp>
        <p:nvSpPr>
          <p:cNvPr id="63" name="TextBox 58"/>
          <p:cNvSpPr txBox="1">
            <a:spLocks noChangeArrowheads="1"/>
          </p:cNvSpPr>
          <p:nvPr/>
        </p:nvSpPr>
        <p:spPr bwMode="auto">
          <a:xfrm>
            <a:off x="3810000" y="1773520"/>
            <a:ext cx="28194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342900" indent="-342900" eaLnBrk="1" hangingPunct="1">
              <a:buFont typeface="+mj-lt"/>
              <a:buAutoNum type="arabicPeriod"/>
            </a:pPr>
            <a:r>
              <a:rPr lang="en-US" sz="1400" dirty="0" smtClean="0">
                <a:latin typeface="Arial" charset="0"/>
                <a:cs typeface="Arial" charset="0"/>
              </a:rPr>
              <a:t>Estimating </a:t>
            </a:r>
            <a:r>
              <a:rPr lang="en-US" sz="1400" dirty="0">
                <a:latin typeface="Arial" charset="0"/>
                <a:cs typeface="Arial" charset="0"/>
              </a:rPr>
              <a:t>global surface </a:t>
            </a:r>
            <a:r>
              <a:rPr lang="en-US" sz="1400" dirty="0" smtClean="0">
                <a:latin typeface="Arial" charset="0"/>
                <a:cs typeface="Arial" charset="0"/>
              </a:rPr>
              <a:t>water </a:t>
            </a:r>
            <a:r>
              <a:rPr lang="en-US" sz="1400" dirty="0">
                <a:latin typeface="Arial" charset="0"/>
                <a:cs typeface="Arial" charset="0"/>
              </a:rPr>
              <a:t>and energy fluxes</a:t>
            </a:r>
          </a:p>
          <a:p>
            <a:pPr marL="342900" indent="-342900" eaLnBrk="1" hangingPunct="1">
              <a:buFont typeface="+mj-lt"/>
              <a:buAutoNum type="arabicPeriod"/>
            </a:pPr>
            <a:endParaRPr lang="en-US" sz="1400" dirty="0">
              <a:latin typeface="Arial" charset="0"/>
              <a:cs typeface="Arial" charset="0"/>
            </a:endParaRPr>
          </a:p>
          <a:p>
            <a:pPr marL="342900" indent="-342900" eaLnBrk="1" hangingPunct="1">
              <a:buFont typeface="+mj-lt"/>
              <a:buAutoNum type="arabicPeriod"/>
            </a:pPr>
            <a:r>
              <a:rPr lang="en-US" sz="1400" dirty="0" smtClean="0">
                <a:latin typeface="Arial" charset="0"/>
                <a:cs typeface="Arial" charset="0"/>
              </a:rPr>
              <a:t>Quantifying </a:t>
            </a:r>
            <a:r>
              <a:rPr lang="en-US" sz="1400" dirty="0">
                <a:latin typeface="Arial" charset="0"/>
                <a:cs typeface="Arial" charset="0"/>
              </a:rPr>
              <a:t>net carbon     </a:t>
            </a:r>
            <a:r>
              <a:rPr lang="en-US" sz="1400" dirty="0" smtClean="0">
                <a:latin typeface="Arial" charset="0"/>
                <a:cs typeface="Arial" charset="0"/>
              </a:rPr>
              <a:t>flux </a:t>
            </a:r>
            <a:r>
              <a:rPr lang="en-US" sz="1400" dirty="0">
                <a:latin typeface="Arial" charset="0"/>
                <a:cs typeface="Arial" charset="0"/>
              </a:rPr>
              <a:t>in boreal landscapes </a:t>
            </a:r>
          </a:p>
          <a:p>
            <a:pPr marL="342900" indent="-342900" eaLnBrk="1" hangingPunct="1">
              <a:buFont typeface="+mj-lt"/>
              <a:buAutoNum type="arabicPeriod"/>
            </a:pPr>
            <a:endParaRPr lang="en-US" sz="1400" dirty="0">
              <a:latin typeface="Arial" charset="0"/>
              <a:cs typeface="Arial" charset="0"/>
            </a:endParaRPr>
          </a:p>
          <a:p>
            <a:pPr marL="342900" indent="-342900" eaLnBrk="1" hangingPunct="1">
              <a:buFont typeface="+mj-lt"/>
              <a:buAutoNum type="arabicPeriod"/>
            </a:pPr>
            <a:r>
              <a:rPr lang="en-US" sz="1400" dirty="0" smtClean="0">
                <a:latin typeface="Arial" charset="0"/>
                <a:cs typeface="Arial" charset="0"/>
              </a:rPr>
              <a:t>Reduce uncertainty of  climate model projections </a:t>
            </a:r>
            <a:endParaRPr lang="en-US" sz="1400" dirty="0">
              <a:latin typeface="Arial" charset="0"/>
              <a:cs typeface="Arial" charset="0"/>
            </a:endParaRPr>
          </a:p>
        </p:txBody>
      </p:sp>
      <p:pic>
        <p:nvPicPr>
          <p:cNvPr id="65" name="Picture 3" descr="SMAP_BeautyShot4_Landscap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27905" y="1204260"/>
            <a:ext cx="2157506" cy="162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Box 51"/>
          <p:cNvSpPr txBox="1">
            <a:spLocks noChangeArrowheads="1"/>
          </p:cNvSpPr>
          <p:nvPr/>
        </p:nvSpPr>
        <p:spPr bwMode="auto">
          <a:xfrm>
            <a:off x="7764465" y="1232646"/>
            <a:ext cx="1063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FFFFFF"/>
                </a:solidFill>
                <a:latin typeface="Arial" charset="0"/>
                <a:cs typeface="Arial" charset="0"/>
              </a:rPr>
              <a:t>Approach</a:t>
            </a:r>
          </a:p>
        </p:txBody>
      </p:sp>
      <p:pic>
        <p:nvPicPr>
          <p:cNvPr id="67" name="Picture 9" descr="C:\Documents and Settings\Dara Entekhabi\Desktop\ffg_WGRFC_1.gif"/>
          <p:cNvPicPr>
            <a:picLocks noChangeAspect="1" noChangeArrowheads="1"/>
          </p:cNvPicPr>
          <p:nvPr/>
        </p:nvPicPr>
        <p:blipFill>
          <a:blip r:embed="rId8"/>
          <a:srcRect/>
          <a:stretch>
            <a:fillRect/>
          </a:stretch>
        </p:blipFill>
        <p:spPr bwMode="auto">
          <a:xfrm>
            <a:off x="809256" y="4099858"/>
            <a:ext cx="2808063" cy="1697319"/>
          </a:xfrm>
          <a:prstGeom prst="rect">
            <a:avLst/>
          </a:prstGeom>
          <a:noFill/>
          <a:ln w="15875">
            <a:solidFill>
              <a:schemeClr val="bg2">
                <a:lumMod val="75000"/>
              </a:schemeClr>
            </a:solidFill>
            <a:miter lim="800000"/>
            <a:headEnd/>
            <a:tailEnd/>
          </a:ln>
        </p:spPr>
      </p:pic>
      <p:pic>
        <p:nvPicPr>
          <p:cNvPr id="68" name="Picture 2" descr="C:\Documents and Settings\Dara Entekhabi\Desktop\palmer.gif"/>
          <p:cNvPicPr>
            <a:picLocks noChangeAspect="1" noChangeArrowheads="1"/>
          </p:cNvPicPr>
          <p:nvPr/>
        </p:nvPicPr>
        <p:blipFill>
          <a:blip r:embed="rId9"/>
          <a:srcRect/>
          <a:stretch>
            <a:fillRect/>
          </a:stretch>
        </p:blipFill>
        <p:spPr bwMode="auto">
          <a:xfrm>
            <a:off x="3430101" y="4328459"/>
            <a:ext cx="2681089" cy="1857189"/>
          </a:xfrm>
          <a:prstGeom prst="rect">
            <a:avLst/>
          </a:prstGeom>
          <a:noFill/>
          <a:ln w="15875">
            <a:solidFill>
              <a:schemeClr val="bg2">
                <a:lumMod val="75000"/>
              </a:schemeClr>
            </a:solidFill>
            <a:miter lim="800000"/>
            <a:headEnd/>
            <a:tailEnd/>
          </a:ln>
        </p:spPr>
      </p:pic>
      <p:sp>
        <p:nvSpPr>
          <p:cNvPr id="69" name="TextBox 53"/>
          <p:cNvSpPr txBox="1">
            <a:spLocks noChangeArrowheads="1"/>
          </p:cNvSpPr>
          <p:nvPr/>
        </p:nvSpPr>
        <p:spPr bwMode="auto">
          <a:xfrm>
            <a:off x="3523321" y="5869886"/>
            <a:ext cx="868522" cy="276999"/>
          </a:xfrm>
          <a:prstGeom prst="rect">
            <a:avLst/>
          </a:prstGeom>
          <a:solidFill>
            <a:schemeClr val="bg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b="1" dirty="0">
                <a:latin typeface="Arial" charset="0"/>
                <a:cs typeface="Arial" charset="0"/>
              </a:rPr>
              <a:t>Droughts </a:t>
            </a:r>
          </a:p>
        </p:txBody>
      </p:sp>
      <p:sp>
        <p:nvSpPr>
          <p:cNvPr id="70" name="TextBox 52"/>
          <p:cNvSpPr txBox="1">
            <a:spLocks noChangeArrowheads="1"/>
          </p:cNvSpPr>
          <p:nvPr/>
        </p:nvSpPr>
        <p:spPr bwMode="auto">
          <a:xfrm>
            <a:off x="889936" y="5341657"/>
            <a:ext cx="689011" cy="276999"/>
          </a:xfrm>
          <a:prstGeom prst="rect">
            <a:avLst/>
          </a:prstGeom>
          <a:solidFill>
            <a:schemeClr val="bg1">
              <a:alpha val="7686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b="1" dirty="0">
                <a:latin typeface="Arial" charset="0"/>
                <a:cs typeface="Arial" charset="0"/>
              </a:rPr>
              <a:t>Floods</a:t>
            </a:r>
            <a:endParaRPr lang="en-US" sz="1400" b="1" dirty="0">
              <a:latin typeface="Arial" charset="0"/>
              <a:cs typeface="Arial" charset="0"/>
            </a:endParaRPr>
          </a:p>
        </p:txBody>
      </p:sp>
      <p:sp>
        <p:nvSpPr>
          <p:cNvPr id="72" name="Rectangle 71"/>
          <p:cNvSpPr/>
          <p:nvPr/>
        </p:nvSpPr>
        <p:spPr>
          <a:xfrm>
            <a:off x="6462082" y="4015393"/>
            <a:ext cx="2438400" cy="2501297"/>
          </a:xfrm>
          <a:prstGeom prst="rect">
            <a:avLst/>
          </a:prstGeom>
          <a:solidFill>
            <a:srgbClr val="FF99FF">
              <a:alpha val="61000"/>
            </a:srgbClr>
          </a:solidFill>
          <a:ln w="22225" cmpd="sng">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spcBef>
                <a:spcPts val="0"/>
              </a:spcBef>
              <a:spcAft>
                <a:spcPts val="0"/>
              </a:spcAft>
              <a:buClr>
                <a:schemeClr val="accent2"/>
              </a:buClr>
              <a:buSzPct val="113000"/>
              <a:defRPr/>
            </a:pPr>
            <a:endParaRPr lang="en-US" sz="1600" kern="0" dirty="0" smtClean="0">
              <a:solidFill>
                <a:schemeClr val="tx1"/>
              </a:solidFill>
              <a:latin typeface="Arial" pitchFamily="34" charset="0"/>
              <a:ea typeface="Times New Roman" charset="0"/>
              <a:cs typeface="Arial" pitchFamily="34" charset="0"/>
            </a:endParaRPr>
          </a:p>
        </p:txBody>
      </p:sp>
      <p:sp>
        <p:nvSpPr>
          <p:cNvPr id="71" name="Rectangle 70"/>
          <p:cNvSpPr/>
          <p:nvPr/>
        </p:nvSpPr>
        <p:spPr>
          <a:xfrm>
            <a:off x="6574117" y="2774785"/>
            <a:ext cx="2674470" cy="3785652"/>
          </a:xfrm>
          <a:prstGeom prst="rect">
            <a:avLst/>
          </a:prstGeom>
        </p:spPr>
        <p:txBody>
          <a:bodyPr wrap="square">
            <a:spAutoFit/>
          </a:bodyPr>
          <a:lstStyle/>
          <a:p>
            <a:pPr indent="-287337" eaLnBrk="0" hangingPunct="0">
              <a:spcBef>
                <a:spcPts val="0"/>
              </a:spcBef>
              <a:spcAft>
                <a:spcPts val="0"/>
              </a:spcAft>
              <a:buClr>
                <a:schemeClr val="accent2"/>
              </a:buClr>
              <a:buSzPct val="113000"/>
              <a:defRPr/>
            </a:pPr>
            <a:r>
              <a:rPr lang="en-US" sz="1600" kern="0" dirty="0">
                <a:latin typeface="Arial" pitchFamily="34" charset="0"/>
                <a:ea typeface="Times New Roman" charset="0"/>
                <a:cs typeface="Arial" pitchFamily="34" charset="0"/>
              </a:rPr>
              <a:t>L-band (~21 cm; All-Weather; Canopy Penetration; Sensing Depth</a:t>
            </a:r>
            <a:r>
              <a:rPr lang="en-US" sz="1600" kern="0" dirty="0" smtClean="0">
                <a:latin typeface="Arial" pitchFamily="34" charset="0"/>
                <a:ea typeface="Times New Roman" charset="0"/>
                <a:cs typeface="Arial" pitchFamily="34" charset="0"/>
              </a:rPr>
              <a:t>)</a:t>
            </a:r>
          </a:p>
          <a:p>
            <a:pPr indent="-287337" eaLnBrk="0" hangingPunct="0">
              <a:spcBef>
                <a:spcPts val="0"/>
              </a:spcBef>
              <a:spcAft>
                <a:spcPts val="0"/>
              </a:spcAft>
              <a:buClr>
                <a:schemeClr val="accent2"/>
              </a:buClr>
              <a:buSzPct val="113000"/>
              <a:defRPr/>
            </a:pPr>
            <a:endParaRPr lang="en-US" sz="1600" u="sng" kern="0" dirty="0">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endParaRPr lang="en-US" sz="1600" u="sng" kern="0" dirty="0">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6m conically scanning </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(14 rpm) antenna for</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1000 km swath</a:t>
            </a: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Global coverage every</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2-3 </a:t>
            </a:r>
            <a:r>
              <a:rPr lang="en-US" sz="1600" kern="0" dirty="0" smtClean="0">
                <a:solidFill>
                  <a:srgbClr val="000000"/>
                </a:solidFill>
                <a:latin typeface="Arial" pitchFamily="34" charset="0"/>
                <a:ea typeface="Times New Roman" charset="0"/>
                <a:cs typeface="Arial" pitchFamily="34" charset="0"/>
              </a:rPr>
              <a:t>days</a:t>
            </a: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smtClean="0">
                <a:solidFill>
                  <a:srgbClr val="000000"/>
                </a:solidFill>
                <a:latin typeface="Arial" pitchFamily="34" charset="0"/>
                <a:ea typeface="Times New Roman" charset="0"/>
                <a:cs typeface="Arial" pitchFamily="34" charset="0"/>
              </a:rPr>
              <a:t>All products ARL-9</a:t>
            </a:r>
            <a:endParaRPr lang="en-US" sz="1600" kern="0" dirty="0">
              <a:solidFill>
                <a:srgbClr val="000000"/>
              </a:solidFill>
              <a:latin typeface="Arial" pitchFamily="34" charset="0"/>
              <a:ea typeface="Times New Roman" charset="0"/>
              <a:cs typeface="Arial" pitchFamily="34" charset="0"/>
            </a:endParaRPr>
          </a:p>
        </p:txBody>
      </p:sp>
    </p:spTree>
    <p:extLst>
      <p:ext uri="{BB962C8B-B14F-4D97-AF65-F5344CB8AC3E}">
        <p14:creationId xmlns:p14="http://schemas.microsoft.com/office/powerpoint/2010/main" val="316072413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 action="ppaction://noaction"/>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7078" y="3900637"/>
            <a:ext cx="1529543" cy="288593"/>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21081" b="23982"/>
          <a:stretch/>
        </p:blipFill>
        <p:spPr>
          <a:xfrm>
            <a:off x="6485866" y="2387123"/>
            <a:ext cx="980677" cy="538752"/>
          </a:xfrm>
          <a:prstGeom prst="rect">
            <a:avLst/>
          </a:prstGeom>
        </p:spPr>
      </p:pic>
      <p:pic>
        <p:nvPicPr>
          <p:cNvPr id="7" name="Picture 6">
            <a:hlinkClick r:id="" action="ppaction://noaction"/>
          </p:cNvPr>
          <p:cNvPicPr>
            <a:picLocks noChangeAspect="1"/>
          </p:cNvPicPr>
          <p:nvPr/>
        </p:nvPicPr>
        <p:blipFill rotWithShape="1">
          <a:blip r:embed="rId5" cstate="print">
            <a:extLst>
              <a:ext uri="{28A0092B-C50C-407E-A947-70E740481C1C}">
                <a14:useLocalDpi xmlns:a14="http://schemas.microsoft.com/office/drawing/2010/main" val="0"/>
              </a:ext>
            </a:extLst>
          </a:blip>
          <a:srcRect l="20541" r="26473"/>
          <a:stretch/>
        </p:blipFill>
        <p:spPr>
          <a:xfrm>
            <a:off x="7886761" y="2387123"/>
            <a:ext cx="749555" cy="763231"/>
          </a:xfrm>
          <a:prstGeom prst="rect">
            <a:avLst/>
          </a:prstGeom>
        </p:spPr>
      </p:pic>
      <p:pic>
        <p:nvPicPr>
          <p:cNvPr id="8" name="Picture 6" descr="http://www.oracle.com/us/corporate/customers/im06t1-ecmwf-logo-150038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0407" y="3547990"/>
            <a:ext cx="1428750" cy="7143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http://upload.wikimedia.org/wikipedia/commons/thumb/c/c5/US-ForeignAgriculturalService-Logo.svg/160px-US-ForeignAgriculturalService-Logo.svg.png">
            <a:hlinkClick r:id="" action="ppaction://noaction"/>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1326" y="5050531"/>
            <a:ext cx="568767" cy="63630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6981091" y="4924540"/>
            <a:ext cx="1543665" cy="457200"/>
            <a:chOff x="6174693" y="5441453"/>
            <a:chExt cx="1543665" cy="457200"/>
          </a:xfrm>
        </p:grpSpPr>
        <p:sp>
          <p:nvSpPr>
            <p:cNvPr id="11" name="Rectangle 10"/>
            <p:cNvSpPr/>
            <p:nvPr/>
          </p:nvSpPr>
          <p:spPr>
            <a:xfrm>
              <a:off x="6226508" y="5520059"/>
              <a:ext cx="451712" cy="2701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2">
              <a:hlinkClick r:id="" action="ppaction://noaction"/>
            </p:cNvPr>
            <p:cNvPicPr>
              <a:picLocks noChangeAspect="1" noChangeArrowheads="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2846" r="-1"/>
            <a:stretch/>
          </p:blipFill>
          <p:spPr bwMode="auto">
            <a:xfrm>
              <a:off x="6174693" y="5441453"/>
              <a:ext cx="15436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3" name="Picture 16" descr="http://multimedia.thenational.ae/ssp_director/p.php?a=d3AiJnt8PnxhdWc5YH1%2BP3pgdiUnITYkJD42KjUlIiY9OT8pPj44JDAjNSQgPCElIzw7Pj04&amp;m=1340633905">
            <a:hlinkClick r:id="" action="ppaction://noaction"/>
          </p:cNvPr>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99627" y="4642542"/>
            <a:ext cx="1026368" cy="68424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4318426" y="6208082"/>
            <a:ext cx="930371" cy="577951"/>
            <a:chOff x="7989651" y="4774758"/>
            <a:chExt cx="794717" cy="465431"/>
          </a:xfrm>
        </p:grpSpPr>
        <p:pic>
          <p:nvPicPr>
            <p:cNvPr id="15" name="Picture 18" descr="http://www.crrel.usace.army.mil/crrel/shield/CRREL_Shield-rgb_hr_lg.jpg">
              <a:hlinkClick r:id="" action="ppaction://noaction"/>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18608" y="4874429"/>
              <a:ext cx="365760" cy="3657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http://ok.water.usgs.gov/projects/webmap/miami/images/USAC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89651" y="4774758"/>
              <a:ext cx="457200" cy="347730"/>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6" descr="http://www.aer.com/sites/default/files/logo-front.jpg"/>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63274" y="3720871"/>
            <a:ext cx="1185173" cy="5175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8" descr="http://www.famouslogos.org/logos/john-deere-logo.jpg"/>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26674" y="6129799"/>
            <a:ext cx="960086" cy="55818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2" descr="http://www.hostos.cuny.edu/adminfinance/images/CUNY_Logo_Blue.gif"/>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107521" y="149529"/>
            <a:ext cx="855388" cy="4156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0" descr="http://upload.wikimedia.org/wikipedia/en/e/ea/New_York_City_Department_of_Environmental_Protection_logo.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43842" y="4155801"/>
            <a:ext cx="767114"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2" descr="http://burnhamplan100.lib.uchicago.edu/files/images/usfs-logo.jpg"/>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68924" y="5140019"/>
            <a:ext cx="515393" cy="5468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4" descr="http://www.nco.ncep.noaa.gov/images/ncep_logo.gi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083945" y="328429"/>
            <a:ext cx="808540" cy="4702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8" descr="http://zest4kidz.com/wp-content/uploads/2012/02/Willis-Logo-344x310.jp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20031" t="31432" b="36167"/>
          <a:stretch/>
        </p:blipFill>
        <p:spPr bwMode="auto">
          <a:xfrm>
            <a:off x="892317" y="2387123"/>
            <a:ext cx="786462" cy="2871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0" descr="http://www.volcano.si.edu/reports/usgs/logo_usgs.png"/>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87191" y="792554"/>
            <a:ext cx="955478" cy="37799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2" descr="http://www.parabon.com/images/common/dod.jpg">
            <a:hlinkClick r:id="" action="ppaction://noaction"/>
          </p:cNvPr>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16715" y="1201390"/>
            <a:ext cx="715589" cy="71558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3155051" y="4844253"/>
            <a:ext cx="563135" cy="550137"/>
            <a:chOff x="6155140" y="6145181"/>
            <a:chExt cx="454925" cy="457200"/>
          </a:xfrm>
        </p:grpSpPr>
        <p:sp>
          <p:nvSpPr>
            <p:cNvPr id="27" name="Oval 26"/>
            <p:cNvSpPr/>
            <p:nvPr/>
          </p:nvSpPr>
          <p:spPr>
            <a:xfrm>
              <a:off x="6174693" y="6145181"/>
              <a:ext cx="410214" cy="4243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8" name="Picture 56" descr="http://www.earth.columbia.edu/news/2005/images/iri_logo_200.jpg"/>
            <p:cNvPicPr>
              <a:picLocks noChangeAspect="1" noChangeArrowheads="1"/>
            </p:cNvPicPr>
            <p:nvPr/>
          </p:nvPicPr>
          <p:blipFill>
            <a:blip r:embed="rId2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55140" y="6145181"/>
              <a:ext cx="454925" cy="457200"/>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60" descr="http://www.star.nesdis.noaa.gov/star/images/STARShield100.jpg"/>
          <p:cNvPicPr>
            <a:picLocks noChangeAspect="1" noChangeArrowheads="1"/>
          </p:cNvPicPr>
          <p:nvPr/>
        </p:nvPicPr>
        <p:blipFill>
          <a:blip r:embed="rId2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00208" y="1319633"/>
            <a:ext cx="648852" cy="64885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2" descr="http://www.newswise.com/images/institutions/logos/GAT-logo.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817347" y="6306265"/>
            <a:ext cx="956607" cy="404099"/>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p:cNvGrpSpPr/>
          <p:nvPr/>
        </p:nvGrpSpPr>
        <p:grpSpPr>
          <a:xfrm>
            <a:off x="6752550" y="1829298"/>
            <a:ext cx="1570379" cy="442201"/>
            <a:chOff x="7522449" y="5094110"/>
            <a:chExt cx="1528529" cy="365760"/>
          </a:xfrm>
        </p:grpSpPr>
        <p:sp>
          <p:nvSpPr>
            <p:cNvPr id="32" name="Rectangle 31"/>
            <p:cNvSpPr/>
            <p:nvPr/>
          </p:nvSpPr>
          <p:spPr>
            <a:xfrm>
              <a:off x="7598649" y="5132981"/>
              <a:ext cx="486460" cy="286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33" name="Picture 64" descr="http://www.jhortscib.com/images/agr.png">
              <a:hlinkClick r:id="" action="ppaction://noaction"/>
            </p:cNvPr>
            <p:cNvPicPr>
              <a:picLocks noChangeAspect="1" noChangeArrowheads="1"/>
            </p:cNvPicPr>
            <p:nvPr/>
          </p:nvPicPr>
          <p:blipFill rotWithShape="1">
            <a:blip r:embed="rId24">
              <a:clrChange>
                <a:clrFrom>
                  <a:srgbClr val="FFFFFF"/>
                </a:clrFrom>
                <a:clrTo>
                  <a:srgbClr val="FFFFFF">
                    <a:alpha val="0"/>
                  </a:srgbClr>
                </a:clrTo>
              </a:clrChange>
              <a:extLst>
                <a:ext uri="{28A0092B-C50C-407E-A947-70E740481C1C}">
                  <a14:useLocalDpi xmlns:a14="http://schemas.microsoft.com/office/drawing/2010/main" val="0"/>
                </a:ext>
              </a:extLst>
            </a:blip>
            <a:srcRect t="15881" b="18315"/>
            <a:stretch/>
          </p:blipFill>
          <p:spPr bwMode="auto">
            <a:xfrm>
              <a:off x="7522449" y="5094110"/>
              <a:ext cx="1528529" cy="365760"/>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2" descr="http://weather.msfc.nasa.gov/sport/images/sportLogoHQ.png">
            <a:hlinkClick r:id="" action="ppaction://noaction"/>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2932784" y="1715595"/>
            <a:ext cx="914400" cy="20574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hlinkClick r:id="" action="ppaction://noaction"/>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169608" y="5249098"/>
            <a:ext cx="598460" cy="598460"/>
          </a:xfrm>
          <a:prstGeom prst="rect">
            <a:avLst/>
          </a:prstGeom>
        </p:spPr>
      </p:pic>
      <p:pic>
        <p:nvPicPr>
          <p:cNvPr id="36" name="Picture 3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976009" y="4312478"/>
            <a:ext cx="1340704" cy="632047"/>
          </a:xfrm>
          <a:prstGeom prst="rect">
            <a:avLst/>
          </a:prstGeom>
        </p:spPr>
      </p:pic>
      <p:pic>
        <p:nvPicPr>
          <p:cNvPr id="37" name="Picture 54" descr="http://sphotos-a.xx.fbcdn.net/hphotos-snc6/181401_10150971189491665_100300944_n.jpg"/>
          <p:cNvPicPr>
            <a:picLocks noChangeAspect="1" noChangeArrowheads="1"/>
          </p:cNvPicPr>
          <p:nvPr/>
        </p:nvPicPr>
        <p:blipFill rotWithShape="1">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rcRect b="32122"/>
          <a:stretch/>
        </p:blipFill>
        <p:spPr bwMode="auto">
          <a:xfrm>
            <a:off x="6339399" y="4413937"/>
            <a:ext cx="1235166" cy="31033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p:cNvPicPr>
            <a:picLocks noChangeAspect="1"/>
          </p:cNvPicPr>
          <p:nvPr/>
        </p:nvPicPr>
        <p:blipFill rotWithShape="1">
          <a:blip r:embed="rId29">
            <a:extLst>
              <a:ext uri="{28A0092B-C50C-407E-A947-70E740481C1C}">
                <a14:useLocalDpi xmlns:a14="http://schemas.microsoft.com/office/drawing/2010/main" val="0"/>
              </a:ext>
            </a:extLst>
          </a:blip>
          <a:srcRect l="3102" t="2408" r="8716" b="50000"/>
          <a:stretch/>
        </p:blipFill>
        <p:spPr>
          <a:xfrm>
            <a:off x="4146337" y="1309515"/>
            <a:ext cx="839927" cy="634640"/>
          </a:xfrm>
          <a:prstGeom prst="rect">
            <a:avLst/>
          </a:prstGeom>
        </p:spPr>
      </p:pic>
      <p:pic>
        <p:nvPicPr>
          <p:cNvPr id="39" name="Picture 38">
            <a:hlinkClick r:id="" action="ppaction://noaction"/>
          </p:cNvPr>
          <p:cNvPicPr>
            <a:picLocks noChangeAspect="1"/>
          </p:cNvPicPr>
          <p:nvPr/>
        </p:nvPicPr>
        <p:blipFill rotWithShape="1">
          <a:blip r:embed="rId30">
            <a:extLst>
              <a:ext uri="{28A0092B-C50C-407E-A947-70E740481C1C}">
                <a14:useLocalDpi xmlns:a14="http://schemas.microsoft.com/office/drawing/2010/main" val="0"/>
              </a:ext>
            </a:extLst>
          </a:blip>
          <a:srcRect r="74364" b="21560"/>
          <a:stretch/>
        </p:blipFill>
        <p:spPr>
          <a:xfrm>
            <a:off x="212536" y="3730403"/>
            <a:ext cx="520109" cy="515527"/>
          </a:xfrm>
          <a:prstGeom prst="rect">
            <a:avLst/>
          </a:prstGeom>
        </p:spPr>
      </p:pic>
      <p:pic>
        <p:nvPicPr>
          <p:cNvPr id="40" name="Picture 39"/>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4482648" y="251506"/>
            <a:ext cx="669809" cy="660389"/>
          </a:xfrm>
          <a:prstGeom prst="rect">
            <a:avLst/>
          </a:prstGeom>
        </p:spPr>
      </p:pic>
      <p:pic>
        <p:nvPicPr>
          <p:cNvPr id="41" name="Picture 40"/>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269517" y="983153"/>
            <a:ext cx="648786" cy="530825"/>
          </a:xfrm>
          <a:prstGeom prst="rect">
            <a:avLst/>
          </a:prstGeom>
        </p:spPr>
      </p:pic>
      <p:pic>
        <p:nvPicPr>
          <p:cNvPr id="42" name="Picture 41"/>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634426" y="1582182"/>
            <a:ext cx="665399" cy="204111"/>
          </a:xfrm>
          <a:prstGeom prst="rect">
            <a:avLst/>
          </a:prstGeom>
        </p:spPr>
      </p:pic>
      <p:pic>
        <p:nvPicPr>
          <p:cNvPr id="43" name="Picture 42"/>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6846287" y="305373"/>
            <a:ext cx="694963" cy="625467"/>
          </a:xfrm>
          <a:prstGeom prst="rect">
            <a:avLst/>
          </a:prstGeom>
        </p:spPr>
      </p:pic>
      <p:pic>
        <p:nvPicPr>
          <p:cNvPr id="44" name="Picture 43"/>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1052093" y="5932360"/>
            <a:ext cx="1363100" cy="532280"/>
          </a:xfrm>
          <a:prstGeom prst="rect">
            <a:avLst/>
          </a:prstGeom>
        </p:spPr>
      </p:pic>
      <p:pic>
        <p:nvPicPr>
          <p:cNvPr id="45" name="Picture 44"/>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3451422" y="2131267"/>
            <a:ext cx="699336" cy="699336"/>
          </a:xfrm>
          <a:prstGeom prst="rect">
            <a:avLst/>
          </a:prstGeom>
        </p:spPr>
      </p:pic>
      <p:pic>
        <p:nvPicPr>
          <p:cNvPr id="46" name="Picture 45">
            <a:hlinkClick r:id="" action="ppaction://noaction"/>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5742940" y="313088"/>
            <a:ext cx="471567" cy="617752"/>
          </a:xfrm>
          <a:prstGeom prst="rect">
            <a:avLst/>
          </a:prstGeom>
        </p:spPr>
      </p:pic>
      <p:grpSp>
        <p:nvGrpSpPr>
          <p:cNvPr id="47" name="Group 46"/>
          <p:cNvGrpSpPr/>
          <p:nvPr/>
        </p:nvGrpSpPr>
        <p:grpSpPr>
          <a:xfrm>
            <a:off x="239321" y="1885855"/>
            <a:ext cx="1439458" cy="310912"/>
            <a:chOff x="1181" y="1885854"/>
            <a:chExt cx="1439458" cy="310912"/>
          </a:xfrm>
        </p:grpSpPr>
        <p:pic>
          <p:nvPicPr>
            <p:cNvPr id="48" name="Picture 47"/>
            <p:cNvPicPr>
              <a:picLocks noChangeAspect="1"/>
            </p:cNvPicPr>
            <p:nvPr/>
          </p:nvPicPr>
          <p:blipFill rotWithShape="1">
            <a:blip r:embed="rId38">
              <a:extLst>
                <a:ext uri="{28A0092B-C50C-407E-A947-70E740481C1C}">
                  <a14:useLocalDpi xmlns:a14="http://schemas.microsoft.com/office/drawing/2010/main" val="0"/>
                </a:ext>
              </a:extLst>
            </a:blip>
            <a:srcRect t="47587"/>
            <a:stretch/>
          </p:blipFill>
          <p:spPr>
            <a:xfrm>
              <a:off x="184896" y="1916978"/>
              <a:ext cx="1255743" cy="279788"/>
            </a:xfrm>
            <a:prstGeom prst="rect">
              <a:avLst/>
            </a:prstGeom>
          </p:spPr>
        </p:pic>
        <p:pic>
          <p:nvPicPr>
            <p:cNvPr id="49" name="Picture 48"/>
            <p:cNvPicPr>
              <a:picLocks noChangeAspect="1"/>
            </p:cNvPicPr>
            <p:nvPr/>
          </p:nvPicPr>
          <p:blipFill rotWithShape="1">
            <a:blip r:embed="rId38">
              <a:extLst>
                <a:ext uri="{28A0092B-C50C-407E-A947-70E740481C1C}">
                  <a14:useLocalDpi xmlns:a14="http://schemas.microsoft.com/office/drawing/2010/main" val="0"/>
                </a:ext>
              </a:extLst>
            </a:blip>
            <a:srcRect l="41267" r="38153" b="46489"/>
            <a:stretch/>
          </p:blipFill>
          <p:spPr>
            <a:xfrm>
              <a:off x="1181" y="1885854"/>
              <a:ext cx="258431" cy="285652"/>
            </a:xfrm>
            <a:prstGeom prst="rect">
              <a:avLst/>
            </a:prstGeom>
          </p:spPr>
        </p:pic>
      </p:grpSp>
      <p:pic>
        <p:nvPicPr>
          <p:cNvPr id="50" name="Picture 49">
            <a:hlinkClick r:id="" action="ppaction://noaction"/>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1577754" y="210245"/>
            <a:ext cx="1103772" cy="551887"/>
          </a:xfrm>
          <a:prstGeom prst="rect">
            <a:avLst/>
          </a:prstGeom>
        </p:spPr>
      </p:pic>
      <p:pic>
        <p:nvPicPr>
          <p:cNvPr id="51" name="Picture 50"/>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653395" y="2972129"/>
            <a:ext cx="569242" cy="569243"/>
          </a:xfrm>
          <a:prstGeom prst="rect">
            <a:avLst/>
          </a:prstGeom>
        </p:spPr>
      </p:pic>
      <p:grpSp>
        <p:nvGrpSpPr>
          <p:cNvPr id="52" name="Group 51"/>
          <p:cNvGrpSpPr/>
          <p:nvPr/>
        </p:nvGrpSpPr>
        <p:grpSpPr>
          <a:xfrm>
            <a:off x="-75714" y="2341161"/>
            <a:ext cx="897891" cy="655233"/>
            <a:chOff x="747749" y="12241"/>
            <a:chExt cx="897891" cy="655233"/>
          </a:xfrm>
        </p:grpSpPr>
        <p:pic>
          <p:nvPicPr>
            <p:cNvPr id="53" name="Picture 52">
              <a:hlinkClick r:id="" action="ppaction://noaction"/>
            </p:cNvPr>
            <p:cNvPicPr>
              <a:picLocks noChangeAspect="1"/>
            </p:cNvPicPr>
            <p:nvPr/>
          </p:nvPicPr>
          <p:blipFill rotWithShape="1">
            <a:blip r:embed="rId41">
              <a:extLst>
                <a:ext uri="{28A0092B-C50C-407E-A947-70E740481C1C}">
                  <a14:useLocalDpi xmlns:a14="http://schemas.microsoft.com/office/drawing/2010/main" val="0"/>
                </a:ext>
              </a:extLst>
            </a:blip>
            <a:srcRect l="48667" b="39882"/>
            <a:stretch/>
          </p:blipFill>
          <p:spPr>
            <a:xfrm>
              <a:off x="969072" y="12241"/>
              <a:ext cx="440055" cy="403696"/>
            </a:xfrm>
            <a:prstGeom prst="rect">
              <a:avLst/>
            </a:prstGeom>
          </p:spPr>
        </p:pic>
        <p:sp>
          <p:nvSpPr>
            <p:cNvPr id="54" name="TextBox 53"/>
            <p:cNvSpPr txBox="1"/>
            <p:nvPr/>
          </p:nvSpPr>
          <p:spPr>
            <a:xfrm>
              <a:off x="747749" y="328920"/>
              <a:ext cx="897891" cy="338554"/>
            </a:xfrm>
            <a:prstGeom prst="rect">
              <a:avLst/>
            </a:prstGeom>
            <a:noFill/>
          </p:spPr>
          <p:txBody>
            <a:bodyPr wrap="square" rtlCol="0">
              <a:spAutoFit/>
            </a:bodyPr>
            <a:lstStyle/>
            <a:p>
              <a:pPr algn="ctr"/>
              <a:r>
                <a:rPr lang="en-US" sz="800" b="1" dirty="0" smtClean="0">
                  <a:solidFill>
                    <a:srgbClr val="FFFFFF"/>
                  </a:solidFill>
                </a:rPr>
                <a:t>PROTEZIONE CIVILE</a:t>
              </a:r>
              <a:endParaRPr lang="en-US" sz="800" b="1" dirty="0">
                <a:solidFill>
                  <a:srgbClr val="FFFFFF"/>
                </a:solidFill>
              </a:endParaRPr>
            </a:p>
          </p:txBody>
        </p:sp>
      </p:grpSp>
      <p:pic>
        <p:nvPicPr>
          <p:cNvPr id="55" name="Picture 54"/>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168922" y="930840"/>
            <a:ext cx="614540" cy="474763"/>
          </a:xfrm>
          <a:prstGeom prst="rect">
            <a:avLst/>
          </a:prstGeom>
        </p:spPr>
      </p:pic>
      <p:sp>
        <p:nvSpPr>
          <p:cNvPr id="56" name="TextBox 55"/>
          <p:cNvSpPr txBox="1"/>
          <p:nvPr/>
        </p:nvSpPr>
        <p:spPr>
          <a:xfrm>
            <a:off x="897372" y="2925875"/>
            <a:ext cx="7383212" cy="677108"/>
          </a:xfrm>
          <a:prstGeom prst="rect">
            <a:avLst/>
          </a:prstGeom>
          <a:noFill/>
        </p:spPr>
        <p:txBody>
          <a:bodyPr wrap="square" rtlCol="0">
            <a:spAutoFit/>
          </a:bodyPr>
          <a:lstStyle/>
          <a:p>
            <a:pPr algn="ctr"/>
            <a:r>
              <a:rPr lang="en-US" sz="1900" b="1" i="1" dirty="0" smtClean="0">
                <a:solidFill>
                  <a:srgbClr val="FFFFFF"/>
                </a:solidFill>
              </a:rPr>
              <a:t>52 SMAP Early Adopters are Spanning Agriculture</a:t>
            </a:r>
            <a:r>
              <a:rPr lang="en-US" sz="1900" b="1" i="1" dirty="0">
                <a:solidFill>
                  <a:srgbClr val="FFFFFF"/>
                </a:solidFill>
              </a:rPr>
              <a:t>, </a:t>
            </a:r>
            <a:r>
              <a:rPr lang="en-US" sz="1900" b="1" i="1" dirty="0" smtClean="0">
                <a:solidFill>
                  <a:srgbClr val="FFFFFF"/>
                </a:solidFill>
              </a:rPr>
              <a:t>Weather,        Emergency </a:t>
            </a:r>
            <a:r>
              <a:rPr lang="en-US" sz="1900" b="1" i="1" dirty="0">
                <a:solidFill>
                  <a:srgbClr val="FFFFFF"/>
                </a:solidFill>
              </a:rPr>
              <a:t>Response, Human Health, </a:t>
            </a:r>
            <a:r>
              <a:rPr lang="en-US" sz="1900" b="1" i="1" dirty="0" smtClean="0">
                <a:solidFill>
                  <a:srgbClr val="FFFFFF"/>
                </a:solidFill>
              </a:rPr>
              <a:t>and Military Readiness</a:t>
            </a:r>
          </a:p>
        </p:txBody>
      </p:sp>
      <p:pic>
        <p:nvPicPr>
          <p:cNvPr id="57" name="Picture 56"/>
          <p:cNvPicPr>
            <a:picLocks noChangeAspect="1"/>
          </p:cNvPicPr>
          <p:nvPr/>
        </p:nvPicPr>
        <p:blipFill>
          <a:blip r:embed="rId43"/>
          <a:stretch>
            <a:fillRect/>
          </a:stretch>
        </p:blipFill>
        <p:spPr>
          <a:xfrm>
            <a:off x="373897" y="5974495"/>
            <a:ext cx="518420" cy="608580"/>
          </a:xfrm>
          <a:prstGeom prst="rect">
            <a:avLst/>
          </a:prstGeom>
        </p:spPr>
      </p:pic>
      <p:pic>
        <p:nvPicPr>
          <p:cNvPr id="58" name="Picture 57"/>
          <p:cNvPicPr>
            <a:picLocks noChangeAspect="1"/>
          </p:cNvPicPr>
          <p:nvPr/>
        </p:nvPicPr>
        <p:blipFill>
          <a:blip r:embed="rId44"/>
          <a:stretch>
            <a:fillRect/>
          </a:stretch>
        </p:blipFill>
        <p:spPr>
          <a:xfrm>
            <a:off x="7997816" y="5704084"/>
            <a:ext cx="805546" cy="794217"/>
          </a:xfrm>
          <a:prstGeom prst="rect">
            <a:avLst/>
          </a:prstGeom>
        </p:spPr>
      </p:pic>
      <p:pic>
        <p:nvPicPr>
          <p:cNvPr id="59" name="Picture 58"/>
          <p:cNvPicPr>
            <a:picLocks noChangeAspect="1"/>
          </p:cNvPicPr>
          <p:nvPr/>
        </p:nvPicPr>
        <p:blipFill>
          <a:blip r:embed="rId45"/>
          <a:stretch>
            <a:fillRect/>
          </a:stretch>
        </p:blipFill>
        <p:spPr>
          <a:xfrm>
            <a:off x="609987" y="4312009"/>
            <a:ext cx="1298217" cy="729735"/>
          </a:xfrm>
          <a:prstGeom prst="rect">
            <a:avLst/>
          </a:prstGeom>
        </p:spPr>
      </p:pic>
      <p:pic>
        <p:nvPicPr>
          <p:cNvPr id="60" name="Picture 59"/>
          <p:cNvPicPr>
            <a:picLocks noChangeAspect="1"/>
          </p:cNvPicPr>
          <p:nvPr/>
        </p:nvPicPr>
        <p:blipFill>
          <a:blip r:embed="rId46"/>
          <a:stretch>
            <a:fillRect/>
          </a:stretch>
        </p:blipFill>
        <p:spPr>
          <a:xfrm>
            <a:off x="4067929" y="5178048"/>
            <a:ext cx="1203807" cy="462243"/>
          </a:xfrm>
          <a:prstGeom prst="rect">
            <a:avLst/>
          </a:prstGeom>
        </p:spPr>
      </p:pic>
      <p:pic>
        <p:nvPicPr>
          <p:cNvPr id="62" name="Picture 61"/>
          <p:cNvPicPr>
            <a:picLocks noChangeAspect="1"/>
          </p:cNvPicPr>
          <p:nvPr/>
        </p:nvPicPr>
        <p:blipFill>
          <a:blip r:embed="rId47"/>
          <a:stretch>
            <a:fillRect/>
          </a:stretch>
        </p:blipFill>
        <p:spPr>
          <a:xfrm>
            <a:off x="6585373" y="5641909"/>
            <a:ext cx="1167551" cy="449059"/>
          </a:xfrm>
          <a:prstGeom prst="rect">
            <a:avLst/>
          </a:prstGeom>
        </p:spPr>
      </p:pic>
      <p:pic>
        <p:nvPicPr>
          <p:cNvPr id="63" name="Picture 62"/>
          <p:cNvPicPr>
            <a:picLocks noChangeAspect="1"/>
          </p:cNvPicPr>
          <p:nvPr/>
        </p:nvPicPr>
        <p:blipFill>
          <a:blip r:embed="rId48"/>
          <a:stretch>
            <a:fillRect/>
          </a:stretch>
        </p:blipFill>
        <p:spPr>
          <a:xfrm>
            <a:off x="5817345" y="2036503"/>
            <a:ext cx="522054" cy="637780"/>
          </a:xfrm>
          <a:prstGeom prst="rect">
            <a:avLst/>
          </a:prstGeom>
        </p:spPr>
      </p:pic>
      <p:pic>
        <p:nvPicPr>
          <p:cNvPr id="64" name="Picture 63"/>
          <p:cNvPicPr>
            <a:picLocks noChangeAspect="1"/>
          </p:cNvPicPr>
          <p:nvPr/>
        </p:nvPicPr>
        <p:blipFill>
          <a:blip r:embed="rId49"/>
          <a:stretch>
            <a:fillRect/>
          </a:stretch>
        </p:blipFill>
        <p:spPr>
          <a:xfrm>
            <a:off x="330023" y="177101"/>
            <a:ext cx="686151" cy="616099"/>
          </a:xfrm>
          <a:prstGeom prst="rect">
            <a:avLst/>
          </a:prstGeom>
        </p:spPr>
      </p:pic>
      <p:pic>
        <p:nvPicPr>
          <p:cNvPr id="65" name="Picture 64"/>
          <p:cNvPicPr>
            <a:picLocks noChangeAspect="1"/>
          </p:cNvPicPr>
          <p:nvPr/>
        </p:nvPicPr>
        <p:blipFill>
          <a:blip r:embed="rId50"/>
          <a:stretch>
            <a:fillRect/>
          </a:stretch>
        </p:blipFill>
        <p:spPr>
          <a:xfrm>
            <a:off x="6339401" y="1201390"/>
            <a:ext cx="1547361" cy="480671"/>
          </a:xfrm>
          <a:prstGeom prst="rect">
            <a:avLst/>
          </a:prstGeom>
        </p:spPr>
      </p:pic>
      <p:pic>
        <p:nvPicPr>
          <p:cNvPr id="66" name="Picture 65"/>
          <p:cNvPicPr>
            <a:picLocks noChangeAspect="1"/>
          </p:cNvPicPr>
          <p:nvPr/>
        </p:nvPicPr>
        <p:blipFill>
          <a:blip r:embed="rId51"/>
          <a:stretch>
            <a:fillRect/>
          </a:stretch>
        </p:blipFill>
        <p:spPr>
          <a:xfrm>
            <a:off x="8174261" y="4238414"/>
            <a:ext cx="629494" cy="686127"/>
          </a:xfrm>
          <a:prstGeom prst="rect">
            <a:avLst/>
          </a:prstGeom>
        </p:spPr>
      </p:pic>
      <p:pic>
        <p:nvPicPr>
          <p:cNvPr id="67" name="Picture 66"/>
          <p:cNvPicPr>
            <a:picLocks noChangeAspect="1"/>
          </p:cNvPicPr>
          <p:nvPr/>
        </p:nvPicPr>
        <p:blipFill>
          <a:blip r:embed="rId52"/>
          <a:stretch>
            <a:fillRect/>
          </a:stretch>
        </p:blipFill>
        <p:spPr>
          <a:xfrm>
            <a:off x="2080812" y="4273251"/>
            <a:ext cx="662354" cy="721376"/>
          </a:xfrm>
          <a:prstGeom prst="rect">
            <a:avLst/>
          </a:prstGeom>
        </p:spPr>
      </p:pic>
      <p:pic>
        <p:nvPicPr>
          <p:cNvPr id="68" name="Picture 67"/>
          <p:cNvPicPr>
            <a:picLocks noChangeAspect="1"/>
          </p:cNvPicPr>
          <p:nvPr/>
        </p:nvPicPr>
        <p:blipFill>
          <a:blip r:embed="rId53"/>
          <a:stretch>
            <a:fillRect/>
          </a:stretch>
        </p:blipFill>
        <p:spPr>
          <a:xfrm>
            <a:off x="8230207" y="3269170"/>
            <a:ext cx="695407" cy="695407"/>
          </a:xfrm>
          <a:prstGeom prst="rect">
            <a:avLst/>
          </a:prstGeom>
        </p:spPr>
      </p:pic>
      <p:pic>
        <p:nvPicPr>
          <p:cNvPr id="69" name="Picture 68"/>
          <p:cNvPicPr>
            <a:picLocks noChangeAspect="1"/>
          </p:cNvPicPr>
          <p:nvPr/>
        </p:nvPicPr>
        <p:blipFill>
          <a:blip r:embed="rId54"/>
          <a:stretch>
            <a:fillRect/>
          </a:stretch>
        </p:blipFill>
        <p:spPr>
          <a:xfrm>
            <a:off x="2415195" y="6278785"/>
            <a:ext cx="1036229" cy="510224"/>
          </a:xfrm>
          <a:prstGeom prst="rect">
            <a:avLst/>
          </a:prstGeom>
        </p:spPr>
      </p:pic>
      <p:pic>
        <p:nvPicPr>
          <p:cNvPr id="70" name="Picture 69"/>
          <p:cNvPicPr>
            <a:picLocks noChangeAspect="1"/>
          </p:cNvPicPr>
          <p:nvPr/>
        </p:nvPicPr>
        <p:blipFill>
          <a:blip r:embed="rId55"/>
          <a:stretch>
            <a:fillRect/>
          </a:stretch>
        </p:blipFill>
        <p:spPr>
          <a:xfrm>
            <a:off x="2169610" y="635826"/>
            <a:ext cx="1141125" cy="1141125"/>
          </a:xfrm>
          <a:prstGeom prst="rect">
            <a:avLst/>
          </a:prstGeom>
        </p:spPr>
      </p:pic>
      <p:pic>
        <p:nvPicPr>
          <p:cNvPr id="71" name="Picture 70"/>
          <p:cNvPicPr>
            <a:picLocks noChangeAspect="1"/>
          </p:cNvPicPr>
          <p:nvPr/>
        </p:nvPicPr>
        <p:blipFill>
          <a:blip r:embed="rId56"/>
          <a:stretch>
            <a:fillRect/>
          </a:stretch>
        </p:blipFill>
        <p:spPr>
          <a:xfrm>
            <a:off x="1919436" y="1999381"/>
            <a:ext cx="1188087" cy="768441"/>
          </a:xfrm>
          <a:prstGeom prst="rect">
            <a:avLst/>
          </a:prstGeom>
        </p:spPr>
      </p:pic>
      <p:pic>
        <p:nvPicPr>
          <p:cNvPr id="72" name="Picture 71"/>
          <p:cNvPicPr>
            <a:picLocks noChangeAspect="1"/>
          </p:cNvPicPr>
          <p:nvPr/>
        </p:nvPicPr>
        <p:blipFill>
          <a:blip r:embed="rId57"/>
          <a:stretch>
            <a:fillRect/>
          </a:stretch>
        </p:blipFill>
        <p:spPr>
          <a:xfrm>
            <a:off x="3081403" y="5605760"/>
            <a:ext cx="986525" cy="454781"/>
          </a:xfrm>
          <a:prstGeom prst="rect">
            <a:avLst/>
          </a:prstGeom>
        </p:spPr>
      </p:pic>
      <p:pic>
        <p:nvPicPr>
          <p:cNvPr id="73" name="Picture 72"/>
          <p:cNvPicPr>
            <a:picLocks noChangeAspect="1"/>
          </p:cNvPicPr>
          <p:nvPr/>
        </p:nvPicPr>
        <p:blipFill>
          <a:blip r:embed="rId58"/>
          <a:stretch>
            <a:fillRect/>
          </a:stretch>
        </p:blipFill>
        <p:spPr>
          <a:xfrm>
            <a:off x="5715615" y="3699709"/>
            <a:ext cx="552335" cy="621787"/>
          </a:xfrm>
          <a:prstGeom prst="rect">
            <a:avLst/>
          </a:prstGeom>
        </p:spPr>
      </p:pic>
      <p:pic>
        <p:nvPicPr>
          <p:cNvPr id="76" name="Picture 75"/>
          <p:cNvPicPr>
            <a:picLocks noChangeAspect="1"/>
          </p:cNvPicPr>
          <p:nvPr/>
        </p:nvPicPr>
        <p:blipFill>
          <a:blip r:embed="rId59"/>
          <a:stretch>
            <a:fillRect/>
          </a:stretch>
        </p:blipFill>
        <p:spPr>
          <a:xfrm>
            <a:off x="4587372" y="2247487"/>
            <a:ext cx="942131" cy="482021"/>
          </a:xfrm>
          <a:prstGeom prst="rect">
            <a:avLst/>
          </a:prstGeom>
        </p:spPr>
      </p:pic>
      <p:pic>
        <p:nvPicPr>
          <p:cNvPr id="3" name="Picture 2"/>
          <p:cNvPicPr>
            <a:picLocks noChangeAspect="1"/>
          </p:cNvPicPr>
          <p:nvPr/>
        </p:nvPicPr>
        <p:blipFill>
          <a:blip r:embed="rId60"/>
          <a:stretch>
            <a:fillRect/>
          </a:stretch>
        </p:blipFill>
        <p:spPr>
          <a:xfrm>
            <a:off x="5515791" y="5401598"/>
            <a:ext cx="752159" cy="728201"/>
          </a:xfrm>
          <a:prstGeom prst="rect">
            <a:avLst/>
          </a:prstGeom>
        </p:spPr>
      </p:pic>
    </p:spTree>
    <p:extLst>
      <p:ext uri="{BB962C8B-B14F-4D97-AF65-F5344CB8AC3E}">
        <p14:creationId xmlns:p14="http://schemas.microsoft.com/office/powerpoint/2010/main" val="7284404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0"/>
          <p:cNvSpPr txBox="1">
            <a:spLocks noChangeArrowheads="1"/>
          </p:cNvSpPr>
          <p:nvPr/>
        </p:nvSpPr>
        <p:spPr bwMode="auto">
          <a:xfrm>
            <a:off x="952063" y="328091"/>
            <a:ext cx="68139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3300" dirty="0">
                <a:solidFill>
                  <a:srgbClr val="FFFFFF"/>
                </a:solidFill>
                <a:latin typeface="+mj-lt"/>
                <a:cs typeface="Arial" charset="0"/>
              </a:rPr>
              <a:t>SMAP Science and Application Returns</a:t>
            </a:r>
          </a:p>
        </p:txBody>
      </p:sp>
      <p:sp>
        <p:nvSpPr>
          <p:cNvPr id="20" name="TextBox 28"/>
          <p:cNvSpPr txBox="1">
            <a:spLocks noChangeArrowheads="1"/>
          </p:cNvSpPr>
          <p:nvPr/>
        </p:nvSpPr>
        <p:spPr bwMode="auto">
          <a:xfrm>
            <a:off x="838200" y="1077914"/>
            <a:ext cx="891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imes New Roman" charset="0"/>
                <a:ea typeface="ＭＳ Ｐゴシック" charset="0"/>
                <a:cs typeface="ＭＳ Ｐゴシック" charset="0"/>
              </a:defRPr>
            </a:lvl1pPr>
            <a:lvl2pPr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0" lvl="1" eaLnBrk="1" hangingPunct="1"/>
            <a:r>
              <a:rPr lang="en-US" sz="1800" dirty="0">
                <a:latin typeface="Arial" charset="0"/>
                <a:cs typeface="Arial" charset="0"/>
              </a:rPr>
              <a:t>Soil Moisture </a:t>
            </a:r>
            <a:r>
              <a:rPr lang="en-US" sz="1800" i="1" u="sng" dirty="0">
                <a:latin typeface="Arial" charset="0"/>
                <a:cs typeface="Arial" charset="0"/>
              </a:rPr>
              <a:t>Links</a:t>
            </a:r>
            <a:r>
              <a:rPr lang="en-US" sz="1800" dirty="0">
                <a:latin typeface="Arial" charset="0"/>
                <a:cs typeface="Arial" charset="0"/>
              </a:rPr>
              <a:t> the Global Land Water</a:t>
            </a:r>
            <a:r>
              <a:rPr lang="en-US" sz="1800" dirty="0" smtClean="0">
                <a:latin typeface="Arial" charset="0"/>
                <a:cs typeface="Arial" charset="0"/>
              </a:rPr>
              <a:t>, Energy</a:t>
            </a:r>
            <a:r>
              <a:rPr lang="en-US" sz="1800" dirty="0">
                <a:latin typeface="Arial" charset="0"/>
                <a:cs typeface="Arial" charset="0"/>
              </a:rPr>
              <a:t>, </a:t>
            </a:r>
            <a:endParaRPr lang="en-US" sz="1800" dirty="0" smtClean="0">
              <a:latin typeface="Arial" charset="0"/>
              <a:cs typeface="Arial" charset="0"/>
            </a:endParaRPr>
          </a:p>
          <a:p>
            <a:pPr marL="0" lvl="1" eaLnBrk="1" hangingPunct="1"/>
            <a:r>
              <a:rPr lang="en-US" sz="1800" dirty="0">
                <a:latin typeface="Arial" charset="0"/>
                <a:cs typeface="Arial" charset="0"/>
              </a:rPr>
              <a:t> </a:t>
            </a:r>
            <a:r>
              <a:rPr lang="en-US" sz="1800" dirty="0" smtClean="0">
                <a:latin typeface="Arial" charset="0"/>
                <a:cs typeface="Arial" charset="0"/>
              </a:rPr>
              <a:t>                                                and Carbon </a:t>
            </a:r>
            <a:r>
              <a:rPr lang="en-US" sz="1800" dirty="0">
                <a:latin typeface="Arial" charset="0"/>
                <a:cs typeface="Arial" charset="0"/>
              </a:rPr>
              <a:t>Cycles</a:t>
            </a:r>
          </a:p>
        </p:txBody>
      </p:sp>
      <p:sp>
        <p:nvSpPr>
          <p:cNvPr id="24" name="TextBox 23"/>
          <p:cNvSpPr txBox="1"/>
          <p:nvPr/>
        </p:nvSpPr>
        <p:spPr>
          <a:xfrm>
            <a:off x="244520" y="1377601"/>
            <a:ext cx="5074427" cy="2739211"/>
          </a:xfrm>
          <a:prstGeom prst="rect">
            <a:avLst/>
          </a:prstGeom>
          <a:noFill/>
        </p:spPr>
        <p:txBody>
          <a:bodyPr wrap="square" rtlCol="0">
            <a:spAutoFit/>
          </a:bodyPr>
          <a:lstStyle/>
          <a:p>
            <a:r>
              <a:rPr lang="en-US" sz="2500" dirty="0" smtClean="0">
                <a:solidFill>
                  <a:srgbClr val="FFFFFF"/>
                </a:solidFill>
              </a:rPr>
              <a:t>What was Designed</a:t>
            </a:r>
          </a:p>
          <a:p>
            <a:endParaRPr lang="en-US" sz="2100" dirty="0">
              <a:solidFill>
                <a:srgbClr val="FFFFFF"/>
              </a:solidFill>
            </a:endParaRPr>
          </a:p>
          <a:p>
            <a:pPr marL="285750" indent="-285750">
              <a:buFont typeface="Arial"/>
              <a:buChar char="•"/>
            </a:pPr>
            <a:r>
              <a:rPr lang="en-US" sz="2100" dirty="0" smtClean="0">
                <a:solidFill>
                  <a:srgbClr val="FFFFFF"/>
                </a:solidFill>
              </a:rPr>
              <a:t>SMAP Product suite developed to an </a:t>
            </a:r>
            <a:r>
              <a:rPr lang="en-US" sz="2100" b="1" dirty="0" smtClean="0">
                <a:solidFill>
                  <a:srgbClr val="FFFFFF"/>
                </a:solidFill>
              </a:rPr>
              <a:t>ARL-9</a:t>
            </a:r>
          </a:p>
          <a:p>
            <a:pPr marL="285750" indent="-285750">
              <a:buFont typeface="Arial"/>
              <a:buChar char="•"/>
            </a:pPr>
            <a:r>
              <a:rPr lang="en-US" sz="2100" dirty="0" smtClean="0">
                <a:solidFill>
                  <a:srgbClr val="FFFFFF"/>
                </a:solidFill>
              </a:rPr>
              <a:t>Intended to satisfy 5 areas of applications</a:t>
            </a:r>
          </a:p>
          <a:p>
            <a:r>
              <a:rPr lang="en-US" sz="2100" dirty="0" smtClean="0">
                <a:solidFill>
                  <a:srgbClr val="FFFFFF"/>
                </a:solidFill>
              </a:rPr>
              <a:t>    (agriculture, weather, drought, flood,   </a:t>
            </a:r>
          </a:p>
          <a:p>
            <a:r>
              <a:rPr lang="en-US" sz="2100" dirty="0">
                <a:solidFill>
                  <a:srgbClr val="FFFFFF"/>
                </a:solidFill>
              </a:rPr>
              <a:t> </a:t>
            </a:r>
            <a:r>
              <a:rPr lang="en-US" sz="2100" dirty="0" smtClean="0">
                <a:solidFill>
                  <a:srgbClr val="FFFFFF"/>
                </a:solidFill>
              </a:rPr>
              <a:t>   health)</a:t>
            </a:r>
          </a:p>
          <a:p>
            <a:pPr marL="285750" indent="-285750">
              <a:buFont typeface="Arial"/>
              <a:buChar char="•"/>
            </a:pPr>
            <a:r>
              <a:rPr lang="en-US" sz="2100" dirty="0" smtClean="0">
                <a:solidFill>
                  <a:srgbClr val="FFFFFF"/>
                </a:solidFill>
              </a:rPr>
              <a:t>HDF-5 Format </a:t>
            </a:r>
            <a:endParaRPr lang="en-US" sz="2100" dirty="0">
              <a:solidFill>
                <a:srgbClr val="FFFFFF"/>
              </a:solidFill>
            </a:endParaRPr>
          </a:p>
        </p:txBody>
      </p:sp>
      <p:sp>
        <p:nvSpPr>
          <p:cNvPr id="51" name="TextBox 50"/>
          <p:cNvSpPr txBox="1"/>
          <p:nvPr/>
        </p:nvSpPr>
        <p:spPr>
          <a:xfrm>
            <a:off x="838200" y="4222807"/>
            <a:ext cx="7966738" cy="2092881"/>
          </a:xfrm>
          <a:prstGeom prst="rect">
            <a:avLst/>
          </a:prstGeom>
          <a:noFill/>
        </p:spPr>
        <p:txBody>
          <a:bodyPr wrap="square" rtlCol="0">
            <a:spAutoFit/>
          </a:bodyPr>
          <a:lstStyle/>
          <a:p>
            <a:r>
              <a:rPr lang="en-US" sz="2500" dirty="0" smtClean="0">
                <a:solidFill>
                  <a:srgbClr val="FFFFFF"/>
                </a:solidFill>
              </a:rPr>
              <a:t>What’s actually happening post launch</a:t>
            </a:r>
          </a:p>
          <a:p>
            <a:endParaRPr lang="en-US" sz="2500" dirty="0" smtClean="0">
              <a:solidFill>
                <a:srgbClr val="FFFFFF"/>
              </a:solidFill>
            </a:endParaRPr>
          </a:p>
          <a:p>
            <a:pPr marL="285750" indent="-285750">
              <a:buFont typeface="Arial"/>
              <a:buChar char="•"/>
            </a:pPr>
            <a:r>
              <a:rPr lang="en-US" sz="2000" dirty="0" smtClean="0">
                <a:solidFill>
                  <a:srgbClr val="FFFFFF"/>
                </a:solidFill>
              </a:rPr>
              <a:t>Users of SMAP data </a:t>
            </a:r>
            <a:r>
              <a:rPr lang="en-US" sz="2000" b="1" dirty="0" smtClean="0">
                <a:solidFill>
                  <a:srgbClr val="FFFFFF"/>
                </a:solidFill>
              </a:rPr>
              <a:t>average ARL5-6 </a:t>
            </a:r>
            <a:r>
              <a:rPr lang="en-US" sz="2000" dirty="0" smtClean="0">
                <a:solidFill>
                  <a:srgbClr val="FFFFFF"/>
                </a:solidFill>
              </a:rPr>
              <a:t>due to testing SMAP products in through their organizational processes and needs.  </a:t>
            </a:r>
          </a:p>
          <a:p>
            <a:pPr marL="285750" indent="-285750">
              <a:buFont typeface="Arial"/>
              <a:buChar char="•"/>
            </a:pPr>
            <a:r>
              <a:rPr lang="en-US" sz="2000" dirty="0" smtClean="0">
                <a:solidFill>
                  <a:srgbClr val="FFFFFF"/>
                </a:solidFill>
              </a:rPr>
              <a:t>Most demanded Format KMZ and </a:t>
            </a:r>
            <a:r>
              <a:rPr lang="en-US" sz="2000" dirty="0" err="1" smtClean="0">
                <a:solidFill>
                  <a:srgbClr val="FFFFFF"/>
                </a:solidFill>
              </a:rPr>
              <a:t>GEOTiffs</a:t>
            </a:r>
            <a:endParaRPr lang="en-US" sz="2000" dirty="0" smtClean="0">
              <a:solidFill>
                <a:srgbClr val="FFFFFF"/>
              </a:solidFill>
            </a:endParaRPr>
          </a:p>
          <a:p>
            <a:pPr marL="285750" indent="-285750">
              <a:buFont typeface="Arial"/>
              <a:buChar char="•"/>
            </a:pPr>
            <a:r>
              <a:rPr lang="en-US" sz="2000" dirty="0" smtClean="0">
                <a:solidFill>
                  <a:srgbClr val="FFFFFF"/>
                </a:solidFill>
              </a:rPr>
              <a:t>Satisfy over 10 areas of applications</a:t>
            </a:r>
            <a:endParaRPr lang="en-US" sz="2000" dirty="0">
              <a:solidFill>
                <a:srgbClr val="FFFFFF"/>
              </a:solidFill>
            </a:endParaRPr>
          </a:p>
        </p:txBody>
      </p:sp>
      <p:pic>
        <p:nvPicPr>
          <p:cNvPr id="53" name="Picture 52"/>
          <p:cNvPicPr>
            <a:picLocks noChangeAspect="1"/>
          </p:cNvPicPr>
          <p:nvPr/>
        </p:nvPicPr>
        <p:blipFill rotWithShape="1">
          <a:blip r:embed="rId3"/>
          <a:srcRect l="13728" t="9278" r="36398" b="8944"/>
          <a:stretch/>
        </p:blipFill>
        <p:spPr>
          <a:xfrm>
            <a:off x="5318948" y="1267108"/>
            <a:ext cx="2988748" cy="2919413"/>
          </a:xfrm>
          <a:prstGeom prst="rect">
            <a:avLst/>
          </a:prstGeom>
        </p:spPr>
      </p:pic>
      <p:sp>
        <p:nvSpPr>
          <p:cNvPr id="54" name="TextBox 53"/>
          <p:cNvSpPr txBox="1"/>
          <p:nvPr/>
        </p:nvSpPr>
        <p:spPr>
          <a:xfrm>
            <a:off x="6879472" y="1916208"/>
            <a:ext cx="1120820" cy="253916"/>
          </a:xfrm>
          <a:prstGeom prst="rect">
            <a:avLst/>
          </a:prstGeom>
          <a:noFill/>
        </p:spPr>
        <p:txBody>
          <a:bodyPr wrap="none" rtlCol="0">
            <a:spAutoFit/>
          </a:bodyPr>
          <a:lstStyle/>
          <a:p>
            <a:r>
              <a:rPr lang="en-US" sz="1050" dirty="0">
                <a:latin typeface="Calibri"/>
                <a:cs typeface="Calibri"/>
              </a:rPr>
              <a:t>National Security</a:t>
            </a:r>
          </a:p>
        </p:txBody>
      </p:sp>
      <p:sp>
        <p:nvSpPr>
          <p:cNvPr id="55" name="TextBox 54"/>
          <p:cNvSpPr txBox="1"/>
          <p:nvPr/>
        </p:nvSpPr>
        <p:spPr>
          <a:xfrm>
            <a:off x="6267218" y="1651716"/>
            <a:ext cx="546807" cy="253916"/>
          </a:xfrm>
          <a:prstGeom prst="rect">
            <a:avLst/>
          </a:prstGeom>
          <a:noFill/>
        </p:spPr>
        <p:txBody>
          <a:bodyPr wrap="none" rtlCol="0">
            <a:spAutoFit/>
          </a:bodyPr>
          <a:lstStyle/>
          <a:p>
            <a:r>
              <a:rPr lang="en-US" sz="1050" dirty="0">
                <a:latin typeface="Calibri"/>
                <a:cs typeface="Calibri"/>
              </a:rPr>
              <a:t>Health</a:t>
            </a:r>
          </a:p>
        </p:txBody>
      </p:sp>
      <p:sp>
        <p:nvSpPr>
          <p:cNvPr id="56" name="TextBox 55"/>
          <p:cNvSpPr txBox="1"/>
          <p:nvPr/>
        </p:nvSpPr>
        <p:spPr>
          <a:xfrm>
            <a:off x="7097518" y="2751360"/>
            <a:ext cx="792179" cy="253916"/>
          </a:xfrm>
          <a:prstGeom prst="rect">
            <a:avLst/>
          </a:prstGeom>
          <a:noFill/>
        </p:spPr>
        <p:txBody>
          <a:bodyPr wrap="none" rtlCol="0">
            <a:spAutoFit/>
          </a:bodyPr>
          <a:lstStyle/>
          <a:p>
            <a:r>
              <a:rPr lang="en-US" sz="1050" dirty="0">
                <a:latin typeface="Calibri"/>
                <a:cs typeface="Calibri"/>
              </a:rPr>
              <a:t>Agriculture</a:t>
            </a:r>
          </a:p>
        </p:txBody>
      </p:sp>
      <p:sp>
        <p:nvSpPr>
          <p:cNvPr id="57" name="TextBox 56"/>
          <p:cNvSpPr txBox="1"/>
          <p:nvPr/>
        </p:nvSpPr>
        <p:spPr>
          <a:xfrm>
            <a:off x="5471350" y="2260087"/>
            <a:ext cx="1092999" cy="253916"/>
          </a:xfrm>
          <a:prstGeom prst="rect">
            <a:avLst/>
          </a:prstGeom>
          <a:noFill/>
        </p:spPr>
        <p:txBody>
          <a:bodyPr wrap="none" rtlCol="0">
            <a:spAutoFit/>
          </a:bodyPr>
          <a:lstStyle/>
          <a:p>
            <a:r>
              <a:rPr lang="en-US" sz="1050" dirty="0">
                <a:latin typeface="Calibri"/>
                <a:cs typeface="Calibri"/>
              </a:rPr>
              <a:t>Decision</a:t>
            </a:r>
            <a:r>
              <a:rPr lang="en-US" sz="1000" dirty="0">
                <a:latin typeface="Calibri"/>
                <a:cs typeface="Calibri"/>
              </a:rPr>
              <a:t> Support</a:t>
            </a:r>
          </a:p>
        </p:txBody>
      </p:sp>
      <p:sp>
        <p:nvSpPr>
          <p:cNvPr id="58" name="TextBox 57"/>
          <p:cNvSpPr txBox="1"/>
          <p:nvPr/>
        </p:nvSpPr>
        <p:spPr>
          <a:xfrm>
            <a:off x="5776149" y="2843947"/>
            <a:ext cx="659155" cy="253916"/>
          </a:xfrm>
          <a:prstGeom prst="rect">
            <a:avLst/>
          </a:prstGeom>
          <a:noFill/>
        </p:spPr>
        <p:txBody>
          <a:bodyPr wrap="none" rtlCol="0">
            <a:spAutoFit/>
          </a:bodyPr>
          <a:lstStyle/>
          <a:p>
            <a:r>
              <a:rPr lang="en-US" sz="1050" dirty="0">
                <a:latin typeface="Calibri"/>
                <a:cs typeface="Calibri"/>
              </a:rPr>
              <a:t>Flooding</a:t>
            </a:r>
          </a:p>
        </p:txBody>
      </p:sp>
      <p:sp>
        <p:nvSpPr>
          <p:cNvPr id="59" name="TextBox 58"/>
          <p:cNvSpPr txBox="1"/>
          <p:nvPr/>
        </p:nvSpPr>
        <p:spPr>
          <a:xfrm>
            <a:off x="6915408" y="3605946"/>
            <a:ext cx="460940" cy="253916"/>
          </a:xfrm>
          <a:prstGeom prst="rect">
            <a:avLst/>
          </a:prstGeom>
          <a:noFill/>
        </p:spPr>
        <p:txBody>
          <a:bodyPr wrap="none" rtlCol="0">
            <a:spAutoFit/>
          </a:bodyPr>
          <a:lstStyle/>
          <a:p>
            <a:r>
              <a:rPr lang="en-US" sz="1050" dirty="0" smtClean="0">
                <a:latin typeface="Calibri"/>
                <a:cs typeface="Calibri"/>
              </a:rPr>
              <a:t>NWP</a:t>
            </a:r>
            <a:endParaRPr lang="en-US" sz="1050" dirty="0">
              <a:latin typeface="Calibri"/>
              <a:cs typeface="Calibri"/>
            </a:endParaRPr>
          </a:p>
        </p:txBody>
      </p:sp>
      <p:sp>
        <p:nvSpPr>
          <p:cNvPr id="60" name="TextBox 59"/>
          <p:cNvSpPr txBox="1"/>
          <p:nvPr/>
        </p:nvSpPr>
        <p:spPr>
          <a:xfrm>
            <a:off x="6094236" y="3329481"/>
            <a:ext cx="688100" cy="253916"/>
          </a:xfrm>
          <a:prstGeom prst="rect">
            <a:avLst/>
          </a:prstGeom>
          <a:noFill/>
        </p:spPr>
        <p:txBody>
          <a:bodyPr wrap="none" rtlCol="0">
            <a:spAutoFit/>
          </a:bodyPr>
          <a:lstStyle/>
          <a:p>
            <a:r>
              <a:rPr lang="en-US" sz="1050" dirty="0">
                <a:latin typeface="Calibri"/>
                <a:cs typeface="Calibri"/>
              </a:rPr>
              <a:t>Droughts</a:t>
            </a:r>
          </a:p>
        </p:txBody>
      </p:sp>
      <p:sp>
        <p:nvSpPr>
          <p:cNvPr id="3" name="Rectangle 2"/>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91202145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29345" y="5272602"/>
            <a:ext cx="1511272" cy="707886"/>
          </a:xfrm>
          <a:prstGeom prst="rect">
            <a:avLst/>
          </a:prstGeom>
          <a:noFill/>
        </p:spPr>
        <p:txBody>
          <a:bodyPr wrap="square" rtlCol="0">
            <a:spAutoFit/>
          </a:bodyPr>
          <a:lstStyle/>
          <a:p>
            <a:pPr algn="ct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HDF-5 </a:t>
            </a:r>
            <a:endPar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2" name="TextBox 1"/>
          <p:cNvSpPr txBox="1"/>
          <p:nvPr/>
        </p:nvSpPr>
        <p:spPr>
          <a:xfrm>
            <a:off x="482320" y="304889"/>
            <a:ext cx="7540283" cy="600164"/>
          </a:xfrm>
          <a:prstGeom prst="rect">
            <a:avLst/>
          </a:prstGeom>
          <a:noFill/>
        </p:spPr>
        <p:txBody>
          <a:bodyPr wrap="square" rtlCol="0">
            <a:spAutoFit/>
          </a:bodyPr>
          <a:lstStyle/>
          <a:p>
            <a:pPr algn="ctr"/>
            <a:r>
              <a:rPr lang="en-US" sz="3300" dirty="0" smtClean="0">
                <a:solidFill>
                  <a:srgbClr val="FFFFFF"/>
                </a:solidFill>
              </a:rPr>
              <a:t>Format really does matter!</a:t>
            </a:r>
            <a:endParaRPr lang="en-US" sz="3300" dirty="0">
              <a:solidFill>
                <a:srgbClr val="FFFFFF"/>
              </a:solidFill>
            </a:endParaRPr>
          </a:p>
        </p:txBody>
      </p:sp>
      <p:pic>
        <p:nvPicPr>
          <p:cNvPr id="3" name="Picture 54" descr="http://sphotos-a.xx.fbcdn.net/hphotos-snc6/181401_10150971189491665_100300944_n.jpg"/>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b="32122"/>
          <a:stretch/>
        </p:blipFill>
        <p:spPr bwMode="auto">
          <a:xfrm>
            <a:off x="208656" y="1614555"/>
            <a:ext cx="2354210" cy="59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0" y="4410914"/>
            <a:ext cx="5989536" cy="2447087"/>
          </a:xfrm>
          <a:prstGeom prst="rect">
            <a:avLst/>
          </a:prstGeom>
        </p:spPr>
      </p:pic>
      <p:pic>
        <p:nvPicPr>
          <p:cNvPr id="6" name="Picture 5"/>
          <p:cNvPicPr>
            <a:picLocks noChangeAspect="1"/>
          </p:cNvPicPr>
          <p:nvPr/>
        </p:nvPicPr>
        <p:blipFill>
          <a:blip r:embed="rId4"/>
          <a:stretch>
            <a:fillRect/>
          </a:stretch>
        </p:blipFill>
        <p:spPr>
          <a:xfrm>
            <a:off x="2726632" y="1339812"/>
            <a:ext cx="3544217" cy="2884501"/>
          </a:xfrm>
          <a:prstGeom prst="rect">
            <a:avLst/>
          </a:prstGeom>
        </p:spPr>
      </p:pic>
      <p:pic>
        <p:nvPicPr>
          <p:cNvPr id="9" name="Picture 8"/>
          <p:cNvPicPr>
            <a:picLocks noChangeAspect="1"/>
          </p:cNvPicPr>
          <p:nvPr/>
        </p:nvPicPr>
        <p:blipFill>
          <a:blip r:embed="rId5"/>
          <a:stretch>
            <a:fillRect/>
          </a:stretch>
        </p:blipFill>
        <p:spPr>
          <a:xfrm>
            <a:off x="6272855" y="4591259"/>
            <a:ext cx="2871145" cy="2172737"/>
          </a:xfrm>
          <a:prstGeom prst="rect">
            <a:avLst/>
          </a:prstGeom>
        </p:spPr>
      </p:pic>
      <p:sp>
        <p:nvSpPr>
          <p:cNvPr id="11" name="Right Arrow 10"/>
          <p:cNvSpPr/>
          <p:nvPr/>
        </p:nvSpPr>
        <p:spPr>
          <a:xfrm rot="2135276">
            <a:off x="2257304" y="1305697"/>
            <a:ext cx="1206842"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2" name="Right Arrow 11"/>
          <p:cNvSpPr/>
          <p:nvPr/>
        </p:nvSpPr>
        <p:spPr>
          <a:xfrm rot="2135276" flipH="1">
            <a:off x="5347127" y="3787451"/>
            <a:ext cx="1284819"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3" name="Right Arrow 12"/>
          <p:cNvSpPr/>
          <p:nvPr/>
        </p:nvSpPr>
        <p:spPr>
          <a:xfrm rot="19507273" flipH="1">
            <a:off x="5321519" y="1338553"/>
            <a:ext cx="1284819"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4" name="Right Arrow 13"/>
          <p:cNvSpPr/>
          <p:nvPr/>
        </p:nvSpPr>
        <p:spPr>
          <a:xfrm rot="19507273">
            <a:off x="2156317" y="3885215"/>
            <a:ext cx="1289125"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5" name="TextBox 14"/>
          <p:cNvSpPr txBox="1"/>
          <p:nvPr/>
        </p:nvSpPr>
        <p:spPr>
          <a:xfrm>
            <a:off x="6479945" y="1214454"/>
            <a:ext cx="2560353" cy="3416320"/>
          </a:xfrm>
          <a:prstGeom prst="rect">
            <a:avLst/>
          </a:prstGeom>
          <a:noFill/>
        </p:spPr>
        <p:txBody>
          <a:bodyPr wrap="square" rtlCol="0">
            <a:spAutoFit/>
          </a:bodyPr>
          <a:lstStyle/>
          <a:p>
            <a:pPr algn="ctr"/>
            <a:r>
              <a:rPr lang="en-US" b="1" dirty="0" smtClean="0">
                <a:solidFill>
                  <a:srgbClr val="FFFFFF"/>
                </a:solidFill>
              </a:rPr>
              <a:t>2012 SMAP Survey</a:t>
            </a:r>
          </a:p>
          <a:p>
            <a:pPr marL="285750" indent="-285750">
              <a:buFont typeface="Arial"/>
              <a:buChar char="•"/>
            </a:pPr>
            <a:r>
              <a:rPr lang="en-US" dirty="0" smtClean="0">
                <a:solidFill>
                  <a:srgbClr val="FFFFFF"/>
                </a:solidFill>
              </a:rPr>
              <a:t>55% of the SMAP community involved hazards, risk response and post event mitigation.  </a:t>
            </a:r>
          </a:p>
          <a:p>
            <a:pPr marL="285750" indent="-285750">
              <a:buFont typeface="Arial"/>
              <a:buChar char="•"/>
            </a:pPr>
            <a:r>
              <a:rPr lang="en-US" dirty="0" smtClean="0">
                <a:solidFill>
                  <a:srgbClr val="FFFFFF"/>
                </a:solidFill>
              </a:rPr>
              <a:t>73% of the hazard community was challenged by HDF5 Format and not interested in using the data.</a:t>
            </a:r>
            <a:endParaRPr lang="en-US" dirty="0">
              <a:solidFill>
                <a:srgbClr val="FFFFFF"/>
              </a:solidFill>
            </a:endParaRPr>
          </a:p>
        </p:txBody>
      </p:sp>
      <p:sp>
        <p:nvSpPr>
          <p:cNvPr id="16" name="Rectangle 15"/>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9635803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1" nodeType="clickEffect">
                                  <p:stCondLst>
                                    <p:cond delay="0"/>
                                  </p:stCondLst>
                                  <p:iterate type="lt">
                                    <p:tmPct val="0"/>
                                  </p:iterate>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grpId="1" nodeType="withEffect">
                                  <p:stCondLst>
                                    <p:cond delay="0"/>
                                  </p:stCondLst>
                                  <p:iterate type="lt">
                                    <p:tmPct val="0"/>
                                  </p:iterate>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par>
                                <p:cTn id="32" presetID="9" presetClass="entr" presetSubtype="0" fill="hold" grpId="1" nodeType="withEffect">
                                  <p:stCondLst>
                                    <p:cond delay="0"/>
                                  </p:stCondLst>
                                  <p:iterate type="lt">
                                    <p:tmPct val="0"/>
                                  </p:iterate>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900" decel="100000" fill="hold"/>
                                        <p:tgtEl>
                                          <p:spTgt spid="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2" grpId="0" animBg="1"/>
      <p:bldP spid="13" grpId="1" animBg="1"/>
      <p:bldP spid="14" grpId="1"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4862" y="465417"/>
            <a:ext cx="7182567" cy="707886"/>
          </a:xfrm>
          <a:prstGeom prst="rect">
            <a:avLst/>
          </a:prstGeom>
          <a:noFill/>
        </p:spPr>
        <p:txBody>
          <a:bodyPr wrap="square" rtlCol="0">
            <a:spAutoFit/>
          </a:bodyPr>
          <a:lstStyle/>
          <a:p>
            <a:pPr algn="ctr"/>
            <a:r>
              <a:rPr lang="en-US" sz="4000" dirty="0" smtClean="0">
                <a:solidFill>
                  <a:srgbClr val="FFFFFF"/>
                </a:solidFill>
              </a:rPr>
              <a:t>Outcome</a:t>
            </a:r>
            <a:endParaRPr lang="en-US" sz="4000" dirty="0">
              <a:solidFill>
                <a:srgbClr val="FFFFFF"/>
              </a:solidFill>
            </a:endParaRPr>
          </a:p>
        </p:txBody>
      </p:sp>
      <p:sp>
        <p:nvSpPr>
          <p:cNvPr id="6" name="TextBox 5"/>
          <p:cNvSpPr txBox="1"/>
          <p:nvPr/>
        </p:nvSpPr>
        <p:spPr>
          <a:xfrm>
            <a:off x="423310" y="1402552"/>
            <a:ext cx="8194547" cy="3554819"/>
          </a:xfrm>
          <a:prstGeom prst="rect">
            <a:avLst/>
          </a:prstGeom>
          <a:noFill/>
        </p:spPr>
        <p:txBody>
          <a:bodyPr wrap="square" rtlCol="0">
            <a:spAutoFit/>
          </a:bodyPr>
          <a:lstStyle/>
          <a:p>
            <a:pPr marL="342900" indent="-342900">
              <a:buFont typeface="Wingdings" charset="2"/>
              <a:buChar char="Ø"/>
            </a:pPr>
            <a:r>
              <a:rPr lang="en-US" sz="2500" dirty="0" smtClean="0">
                <a:solidFill>
                  <a:srgbClr val="FFFFFF"/>
                </a:solidFill>
              </a:rPr>
              <a:t>SMAP Product ARL 9 (L3 SMP), used as ARL 5 for Emergency planning and operations.</a:t>
            </a:r>
          </a:p>
          <a:p>
            <a:pPr marL="342900" indent="-342900">
              <a:buFont typeface="Wingdings" charset="2"/>
              <a:buChar char="Ø"/>
            </a:pPr>
            <a:r>
              <a:rPr lang="en-US" sz="2500" dirty="0" smtClean="0">
                <a:solidFill>
                  <a:srgbClr val="FFFFFF"/>
                </a:solidFill>
              </a:rPr>
              <a:t>After Format change-used as ARL 8 (prototype) for flood planning in Emergency Operations.  (Efforts are ongoing).</a:t>
            </a:r>
          </a:p>
          <a:p>
            <a:pPr marL="342900" indent="-342900">
              <a:buFont typeface="Wingdings" charset="2"/>
              <a:buChar char="Ø"/>
            </a:pPr>
            <a:r>
              <a:rPr lang="en-US" sz="2500" dirty="0" smtClean="0">
                <a:solidFill>
                  <a:srgbClr val="FFFFFF"/>
                </a:solidFill>
              </a:rPr>
              <a:t>KMZ are now a NASA standard format at all Data Centers. </a:t>
            </a:r>
          </a:p>
          <a:p>
            <a:pPr marL="342900" indent="-342900">
              <a:buFont typeface="Wingdings" charset="2"/>
              <a:buChar char="Ø"/>
            </a:pPr>
            <a:r>
              <a:rPr lang="en-US" sz="2500" dirty="0" smtClean="0">
                <a:solidFill>
                  <a:srgbClr val="FFFFFF"/>
                </a:solidFill>
              </a:rPr>
              <a:t>Personal engagement with Emergency Management centers to understand and evaluate data needs for events.</a:t>
            </a:r>
          </a:p>
          <a:p>
            <a:pPr marL="342900" indent="-342900">
              <a:buFont typeface="Wingdings" charset="2"/>
              <a:buChar char="Ø"/>
            </a:pPr>
            <a:r>
              <a:rPr lang="en-US" sz="2500" dirty="0" smtClean="0">
                <a:solidFill>
                  <a:srgbClr val="FFFFFF"/>
                </a:solidFill>
              </a:rPr>
              <a:t>Work with Early Adopters towards developing more efficient systems and technologies.</a:t>
            </a:r>
            <a:endParaRPr lang="en-US" sz="2500" dirty="0">
              <a:solidFill>
                <a:srgbClr val="FFFFFF"/>
              </a:solidFill>
            </a:endParaRPr>
          </a:p>
        </p:txBody>
      </p:sp>
      <p:pic>
        <p:nvPicPr>
          <p:cNvPr id="7" name="Picture 6" descr="Storm Cen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201150"/>
            <a:ext cx="5789688" cy="1423799"/>
          </a:xfrm>
          <a:prstGeom prst="rect">
            <a:avLst/>
          </a:prstGeom>
        </p:spPr>
      </p:pic>
      <p:sp>
        <p:nvSpPr>
          <p:cNvPr id="8" name="Rectangle 7"/>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41826403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80" y="221490"/>
            <a:ext cx="8229600" cy="1143000"/>
          </a:xfrm>
        </p:spPr>
        <p:txBody>
          <a:bodyPr>
            <a:normAutofit/>
          </a:bodyPr>
          <a:lstStyle/>
          <a:p>
            <a:r>
              <a:rPr lang="en-US" sz="3300" dirty="0" smtClean="0">
                <a:solidFill>
                  <a:srgbClr val="FFFFFF"/>
                </a:solidFill>
              </a:rPr>
              <a:t>Story #2:  NASA’s Carbon Monitoring System</a:t>
            </a:r>
            <a:br>
              <a:rPr lang="en-US" sz="3300" dirty="0" smtClean="0">
                <a:solidFill>
                  <a:srgbClr val="FFFFFF"/>
                </a:solidFill>
              </a:rPr>
            </a:br>
            <a:r>
              <a:rPr lang="en-US" sz="3300" dirty="0" smtClean="0">
                <a:solidFill>
                  <a:srgbClr val="FFFFFF"/>
                </a:solidFill>
              </a:rPr>
              <a:t>(CMS)</a:t>
            </a:r>
            <a:endParaRPr lang="en-US" sz="3300" dirty="0">
              <a:solidFill>
                <a:srgbClr val="FFFFFF"/>
              </a:solidFill>
            </a:endParaRPr>
          </a:p>
        </p:txBody>
      </p:sp>
      <p:pic>
        <p:nvPicPr>
          <p:cNvPr id="4" name="Picture 3"/>
          <p:cNvPicPr>
            <a:picLocks noChangeAspect="1"/>
          </p:cNvPicPr>
          <p:nvPr/>
        </p:nvPicPr>
        <p:blipFill>
          <a:blip r:embed="rId3"/>
          <a:stretch>
            <a:fillRect/>
          </a:stretch>
        </p:blipFill>
        <p:spPr>
          <a:xfrm>
            <a:off x="294710" y="1672352"/>
            <a:ext cx="1181114" cy="109057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6" name="Group 5"/>
          <p:cNvGrpSpPr/>
          <p:nvPr/>
        </p:nvGrpSpPr>
        <p:grpSpPr>
          <a:xfrm>
            <a:off x="1940761" y="2873377"/>
            <a:ext cx="7053960" cy="3579030"/>
            <a:chOff x="3500010" y="1668488"/>
            <a:chExt cx="8010066" cy="4152900"/>
          </a:xfrm>
        </p:grpSpPr>
        <p:pic>
          <p:nvPicPr>
            <p:cNvPr id="7" name="Picture 6"/>
            <p:cNvPicPr>
              <a:picLocks noChangeAspect="1"/>
            </p:cNvPicPr>
            <p:nvPr/>
          </p:nvPicPr>
          <p:blipFill>
            <a:blip r:embed="rId4">
              <a:alphaModFix amt="70000"/>
              <a:extLst>
                <a:ext uri="{BEBA8EAE-BF5A-486C-A8C5-ECC9F3942E4B}">
                  <a14:imgProps xmlns:a14="http://schemas.microsoft.com/office/drawing/2010/main">
                    <a14:imgLayer r:embed="rId5">
                      <a14:imgEffect>
                        <a14:colorTemperature colorTemp="7977"/>
                      </a14:imgEffect>
                    </a14:imgLayer>
                  </a14:imgProps>
                </a:ext>
              </a:extLst>
            </a:blip>
            <a:stretch>
              <a:fillRect/>
            </a:stretch>
          </p:blipFill>
          <p:spPr>
            <a:xfrm>
              <a:off x="3500010" y="1668488"/>
              <a:ext cx="8010066" cy="4152900"/>
            </a:xfrm>
            <a:prstGeom prst="rect">
              <a:avLst/>
            </a:prstGeom>
            <a:solidFill>
              <a:schemeClr val="bg1"/>
            </a:solidFill>
            <a:ln>
              <a:noFill/>
            </a:ln>
            <a:effectLst>
              <a:outerShdw blurRad="50800" dist="76200" dir="16200000" rotWithShape="0">
                <a:prstClr val="black">
                  <a:alpha val="40000"/>
                </a:prstClr>
              </a:outerShdw>
            </a:effectLst>
            <a:scene3d>
              <a:camera prst="orthographicFront"/>
              <a:lightRig rig="threePt" dir="t"/>
            </a:scene3d>
            <a:sp3d>
              <a:bevelT w="114300" prst="artDeco"/>
            </a:sp3d>
          </p:spPr>
        </p:pic>
        <p:pic>
          <p:nvPicPr>
            <p:cNvPr id="8" name="Picture 7" descr="ttps://cce-signin.gsfc.nasa.gov/images/cms/cmsInterBanner_Assets/buttons/lnd_icon.png"/>
            <p:cNvPicPr>
              <a:picLocks noChangeAspect="1" noChangeArrowheads="1"/>
            </p:cNvPicPr>
            <p:nvPr/>
          </p:nvPicPr>
          <p:blipFill rotWithShape="1">
            <a:blip r:embed="rId6">
              <a:extLst>
                <a:ext uri="{28A0092B-C50C-407E-A947-70E740481C1C}">
                  <a14:useLocalDpi xmlns:a14="http://schemas.microsoft.com/office/drawing/2010/main" val="0"/>
                </a:ext>
              </a:extLst>
            </a:blip>
            <a:srcRect r="47013"/>
            <a:stretch/>
          </p:blipFill>
          <p:spPr bwMode="auto">
            <a:xfrm>
              <a:off x="9899711" y="4479681"/>
              <a:ext cx="706583" cy="762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ttps://cce-signin.gsfc.nasa.gov/images/cms/cmsInterBanner_Assets/buttons/lnd_at_icon.png"/>
            <p:cNvPicPr>
              <a:picLocks noChangeAspect="1" noChangeArrowheads="1"/>
            </p:cNvPicPr>
            <p:nvPr/>
          </p:nvPicPr>
          <p:blipFill rotWithShape="1">
            <a:blip r:embed="rId7">
              <a:extLst>
                <a:ext uri="{28A0092B-C50C-407E-A947-70E740481C1C}">
                  <a14:useLocalDpi xmlns:a14="http://schemas.microsoft.com/office/drawing/2010/main" val="0"/>
                </a:ext>
              </a:extLst>
            </a:blip>
            <a:srcRect r="47013"/>
            <a:stretch/>
          </p:blipFill>
          <p:spPr bwMode="auto">
            <a:xfrm>
              <a:off x="9920947" y="2261600"/>
              <a:ext cx="706583"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ttps://cce-signin.gsfc.nasa.gov/images/cms/cmsInterBanner_Assets/buttons/lnd_oc_icon.png"/>
            <p:cNvPicPr>
              <a:picLocks noChangeAspect="1" noChangeArrowheads="1"/>
            </p:cNvPicPr>
            <p:nvPr/>
          </p:nvPicPr>
          <p:blipFill rotWithShape="1">
            <a:blip r:embed="rId8">
              <a:extLst>
                <a:ext uri="{28A0092B-C50C-407E-A947-70E740481C1C}">
                  <a14:useLocalDpi xmlns:a14="http://schemas.microsoft.com/office/drawing/2010/main" val="0"/>
                </a:ext>
              </a:extLst>
            </a:blip>
            <a:srcRect r="46234"/>
            <a:stretch/>
          </p:blipFill>
          <p:spPr bwMode="auto">
            <a:xfrm>
              <a:off x="7184479" y="4498244"/>
              <a:ext cx="716972" cy="762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ttps://cce-signin.gsfc.nasa.gov/images/cms/cmsInterBanner_Assets/buttons/oc_icon.png"/>
            <p:cNvPicPr>
              <a:picLocks noChangeAspect="1" noChangeArrowheads="1"/>
            </p:cNvPicPr>
            <p:nvPr/>
          </p:nvPicPr>
          <p:blipFill rotWithShape="1">
            <a:blip r:embed="rId9">
              <a:extLst>
                <a:ext uri="{28A0092B-C50C-407E-A947-70E740481C1C}">
                  <a14:useLocalDpi xmlns:a14="http://schemas.microsoft.com/office/drawing/2010/main" val="0"/>
                </a:ext>
              </a:extLst>
            </a:blip>
            <a:srcRect r="47013"/>
            <a:stretch/>
          </p:blipFill>
          <p:spPr bwMode="auto">
            <a:xfrm>
              <a:off x="4479637" y="4464698"/>
              <a:ext cx="706582" cy="762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ttps://cce-signin.gsfc.nasa.gov/images/cms/cmsInterBanner_Assets/buttons/oc_at_icon.png"/>
            <p:cNvPicPr>
              <a:picLocks noChangeAspect="1" noChangeArrowheads="1"/>
            </p:cNvPicPr>
            <p:nvPr/>
          </p:nvPicPr>
          <p:blipFill rotWithShape="1">
            <a:blip r:embed="rId10">
              <a:extLst>
                <a:ext uri="{28A0092B-C50C-407E-A947-70E740481C1C}">
                  <a14:useLocalDpi xmlns:a14="http://schemas.microsoft.com/office/drawing/2010/main" val="0"/>
                </a:ext>
              </a:extLst>
            </a:blip>
            <a:srcRect r="47792"/>
            <a:stretch/>
          </p:blipFill>
          <p:spPr bwMode="auto">
            <a:xfrm>
              <a:off x="4567281" y="2659772"/>
              <a:ext cx="696191" cy="762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ttps://cce-signin.gsfc.nasa.gov/images/cms/cmsInterBanner_Assets/buttons/glob_icon.png"/>
            <p:cNvPicPr>
              <a:picLocks noChangeAspect="1" noChangeArrowheads="1"/>
            </p:cNvPicPr>
            <p:nvPr/>
          </p:nvPicPr>
          <p:blipFill rotWithShape="1">
            <a:blip r:embed="rId11">
              <a:extLst>
                <a:ext uri="{28A0092B-C50C-407E-A947-70E740481C1C}">
                  <a14:useLocalDpi xmlns:a14="http://schemas.microsoft.com/office/drawing/2010/main" val="0"/>
                </a:ext>
              </a:extLst>
            </a:blip>
            <a:srcRect r="44546"/>
            <a:stretch/>
          </p:blipFill>
          <p:spPr bwMode="auto">
            <a:xfrm>
              <a:off x="6851772" y="2387738"/>
              <a:ext cx="739487"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descr="ttps://cce-signin.gsfc.nasa.gov/images/cms/cmsInterBanner_Assets/buttons/sup_icon.png"/>
            <p:cNvPicPr>
              <a:picLocks noChangeAspect="1" noChangeArrowheads="1"/>
            </p:cNvPicPr>
            <p:nvPr/>
          </p:nvPicPr>
          <p:blipFill rotWithShape="1">
            <a:blip r:embed="rId12">
              <a:extLst>
                <a:ext uri="{28A0092B-C50C-407E-A947-70E740481C1C}">
                  <a14:useLocalDpi xmlns:a14="http://schemas.microsoft.com/office/drawing/2010/main" val="0"/>
                </a:ext>
              </a:extLst>
            </a:blip>
            <a:srcRect r="46937"/>
            <a:stretch/>
          </p:blipFill>
          <p:spPr bwMode="auto">
            <a:xfrm>
              <a:off x="3661271" y="1728062"/>
              <a:ext cx="707591" cy="762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9520667" y="5226698"/>
              <a:ext cx="1422104"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Land-Biomass</a:t>
              </a:r>
              <a:endParaRPr lang="en-US" sz="1000" b="1" dirty="0">
                <a:solidFill>
                  <a:schemeClr val="bg1"/>
                </a:solidFill>
                <a:latin typeface="Verdana" charset="0"/>
                <a:ea typeface="Verdana" charset="0"/>
                <a:cs typeface="Verdana" charset="0"/>
              </a:endParaRPr>
            </a:p>
          </p:txBody>
        </p:sp>
        <p:sp>
          <p:nvSpPr>
            <p:cNvPr id="16" name="TextBox 15"/>
            <p:cNvSpPr txBox="1"/>
            <p:nvPr/>
          </p:nvSpPr>
          <p:spPr>
            <a:xfrm>
              <a:off x="6697337" y="5226698"/>
              <a:ext cx="1650596"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Land-Ocean Flux</a:t>
              </a:r>
              <a:endParaRPr lang="en-US" sz="1000" b="1" dirty="0">
                <a:solidFill>
                  <a:schemeClr val="bg1"/>
                </a:solidFill>
                <a:latin typeface="Verdana" charset="0"/>
                <a:ea typeface="Verdana" charset="0"/>
                <a:cs typeface="Verdana" charset="0"/>
              </a:endParaRPr>
            </a:p>
          </p:txBody>
        </p:sp>
        <p:sp>
          <p:nvSpPr>
            <p:cNvPr id="17" name="TextBox 16"/>
            <p:cNvSpPr txBox="1"/>
            <p:nvPr/>
          </p:nvSpPr>
          <p:spPr>
            <a:xfrm>
              <a:off x="4015236" y="5226698"/>
              <a:ext cx="1517717"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Ocean Biomass</a:t>
              </a:r>
              <a:endParaRPr lang="en-US" sz="1000" b="1" dirty="0">
                <a:solidFill>
                  <a:schemeClr val="bg1"/>
                </a:solidFill>
                <a:latin typeface="Verdana" charset="0"/>
                <a:ea typeface="Verdana" charset="0"/>
                <a:cs typeface="Verdana" charset="0"/>
              </a:endParaRPr>
            </a:p>
          </p:txBody>
        </p:sp>
        <p:sp>
          <p:nvSpPr>
            <p:cNvPr id="18" name="TextBox 17"/>
            <p:cNvSpPr txBox="1"/>
            <p:nvPr/>
          </p:nvSpPr>
          <p:spPr>
            <a:xfrm>
              <a:off x="4074853" y="3421772"/>
              <a:ext cx="1681049" cy="514540"/>
            </a:xfrm>
            <a:prstGeom prst="rect">
              <a:avLst/>
            </a:prstGeom>
            <a:solidFill>
              <a:schemeClr val="accent1">
                <a:lumMod val="75000"/>
              </a:schemeClr>
            </a:solidFill>
          </p:spPr>
          <p:txBody>
            <a:bodyPr wrap="none" rtlCol="0">
              <a:spAutoFit/>
            </a:bodyPr>
            <a:lstStyle/>
            <a:p>
              <a:pPr algn="ctr"/>
              <a:r>
                <a:rPr lang="en-US" sz="1000" b="1" dirty="0" smtClean="0">
                  <a:solidFill>
                    <a:schemeClr val="bg1"/>
                  </a:solidFill>
                  <a:latin typeface="Verdana" charset="0"/>
                  <a:ea typeface="Verdana" charset="0"/>
                  <a:cs typeface="Verdana" charset="0"/>
                </a:rPr>
                <a:t>Ocean-</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19" name="TextBox 18"/>
            <p:cNvSpPr txBox="1"/>
            <p:nvPr/>
          </p:nvSpPr>
          <p:spPr>
            <a:xfrm>
              <a:off x="9412477" y="3016108"/>
              <a:ext cx="1681049" cy="514540"/>
            </a:xfrm>
            <a:prstGeom prst="rect">
              <a:avLst/>
            </a:prstGeom>
            <a:solidFill>
              <a:schemeClr val="accent1">
                <a:lumMod val="75000"/>
              </a:schemeClr>
            </a:solidFill>
          </p:spPr>
          <p:txBody>
            <a:bodyPr wrap="none" rtlCol="0">
              <a:spAutoFit/>
            </a:bodyPr>
            <a:lstStyle/>
            <a:p>
              <a:pPr algn="ctr"/>
              <a:r>
                <a:rPr lang="en-US" sz="1000" b="1" smtClean="0">
                  <a:solidFill>
                    <a:schemeClr val="bg1"/>
                  </a:solidFill>
                  <a:latin typeface="Verdana" charset="0"/>
                  <a:ea typeface="Verdana" charset="0"/>
                  <a:cs typeface="Verdana" charset="0"/>
                </a:rPr>
                <a:t>Land-</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20" name="TextBox 19"/>
            <p:cNvSpPr txBox="1"/>
            <p:nvPr/>
          </p:nvSpPr>
          <p:spPr>
            <a:xfrm>
              <a:off x="6380991" y="3141562"/>
              <a:ext cx="1681049" cy="514540"/>
            </a:xfrm>
            <a:prstGeom prst="rect">
              <a:avLst/>
            </a:prstGeom>
            <a:solidFill>
              <a:schemeClr val="accent1">
                <a:lumMod val="75000"/>
              </a:schemeClr>
            </a:solidFill>
          </p:spPr>
          <p:txBody>
            <a:bodyPr wrap="none" rtlCol="0">
              <a:spAutoFit/>
            </a:bodyPr>
            <a:lstStyle/>
            <a:p>
              <a:pPr algn="ctr"/>
              <a:r>
                <a:rPr lang="en-US" sz="1000" b="1" dirty="0" smtClean="0">
                  <a:solidFill>
                    <a:schemeClr val="bg1"/>
                  </a:solidFill>
                  <a:latin typeface="Verdana" charset="0"/>
                  <a:ea typeface="Verdana" charset="0"/>
                  <a:cs typeface="Verdana" charset="0"/>
                </a:rPr>
                <a:t>Global Surface-</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21" name="TextBox 20"/>
            <p:cNvSpPr txBox="1"/>
            <p:nvPr/>
          </p:nvSpPr>
          <p:spPr>
            <a:xfrm>
              <a:off x="4372048" y="1935067"/>
              <a:ext cx="2244445" cy="316639"/>
            </a:xfrm>
            <a:prstGeom prst="rect">
              <a:avLst/>
            </a:prstGeom>
            <a:solidFill>
              <a:schemeClr val="bg1"/>
            </a:solidFill>
          </p:spPr>
          <p:txBody>
            <a:bodyPr wrap="none" rtlCol="0">
              <a:spAutoFit/>
            </a:bodyPr>
            <a:lstStyle/>
            <a:p>
              <a:pPr algn="ctr"/>
              <a:r>
                <a:rPr lang="en-US" sz="1000" b="1" dirty="0" smtClean="0">
                  <a:solidFill>
                    <a:srgbClr val="008000"/>
                  </a:solidFill>
                  <a:latin typeface="Verdana" charset="0"/>
                  <a:ea typeface="Verdana" charset="0"/>
                  <a:cs typeface="Verdana" charset="0"/>
                </a:rPr>
                <a:t>MRV | Decision Support</a:t>
              </a:r>
              <a:endParaRPr lang="en-US" sz="1000" b="1" dirty="0">
                <a:solidFill>
                  <a:srgbClr val="008000"/>
                </a:solidFill>
                <a:latin typeface="Verdana" charset="0"/>
                <a:ea typeface="Verdana" charset="0"/>
                <a:cs typeface="Verdana" charset="0"/>
              </a:endParaRPr>
            </a:p>
          </p:txBody>
        </p:sp>
      </p:grpSp>
      <p:sp>
        <p:nvSpPr>
          <p:cNvPr id="22" name="TextBox 21"/>
          <p:cNvSpPr txBox="1"/>
          <p:nvPr/>
        </p:nvSpPr>
        <p:spPr>
          <a:xfrm>
            <a:off x="1867187" y="1716456"/>
            <a:ext cx="7053959" cy="830997"/>
          </a:xfrm>
          <a:prstGeom prst="rect">
            <a:avLst/>
          </a:prstGeom>
          <a:noFill/>
          <a:effectLst/>
        </p:spPr>
        <p:txBody>
          <a:bodyPr wrap="square" rtlCol="0">
            <a:spAutoFit/>
          </a:bodyPr>
          <a:lstStyle/>
          <a:p>
            <a:pPr algn="ctr"/>
            <a:r>
              <a:rPr lang="en-US" sz="2000" dirty="0" smtClean="0">
                <a:solidFill>
                  <a:srgbClr val="FFFFFF"/>
                </a:solidFill>
                <a:latin typeface="Verdana" charset="0"/>
                <a:ea typeface="Verdana" charset="0"/>
                <a:cs typeface="Verdana" charset="0"/>
              </a:rPr>
              <a:t>Initiated following a 2010 Congressional Direction</a:t>
            </a:r>
            <a:r>
              <a:rPr lang="en-US" sz="1200" dirty="0" smtClean="0">
                <a:solidFill>
                  <a:srgbClr val="FFFFFF"/>
                </a:solidFill>
                <a:latin typeface="Verdana" charset="0"/>
                <a:ea typeface="Verdana" charset="0"/>
                <a:cs typeface="Verdana" charset="0"/>
              </a:rPr>
              <a:t>.</a:t>
            </a:r>
          </a:p>
          <a:p>
            <a:pPr algn="ctr"/>
            <a:r>
              <a:rPr lang="en-US" sz="1600" dirty="0">
                <a:ln w="1905"/>
                <a:solidFill>
                  <a:schemeClr val="accent3">
                    <a:lumMod val="60000"/>
                    <a:lumOff val="40000"/>
                  </a:schemeClr>
                </a:solidFill>
                <a:effectLst>
                  <a:innerShdw blurRad="69850" dist="43180" dir="5400000">
                    <a:srgbClr val="000000">
                      <a:alpha val="65000"/>
                    </a:srgbClr>
                  </a:innerShdw>
                </a:effectLst>
              </a:rPr>
              <a:t>NASA CMS has 73 projects and 181 data products.</a:t>
            </a:r>
          </a:p>
          <a:p>
            <a:pPr algn="ctr"/>
            <a:endParaRPr lang="en-US" sz="1200" dirty="0">
              <a:solidFill>
                <a:srgbClr val="FFFFFF"/>
              </a:solidFill>
              <a:latin typeface="Verdana" charset="0"/>
              <a:ea typeface="Verdana" charset="0"/>
              <a:cs typeface="Verdana" charset="0"/>
            </a:endParaRPr>
          </a:p>
        </p:txBody>
      </p:sp>
      <p:grpSp>
        <p:nvGrpSpPr>
          <p:cNvPr id="23" name="Group 22"/>
          <p:cNvGrpSpPr/>
          <p:nvPr/>
        </p:nvGrpSpPr>
        <p:grpSpPr>
          <a:xfrm>
            <a:off x="128281" y="3428580"/>
            <a:ext cx="1738906" cy="369332"/>
            <a:chOff x="649594" y="3395401"/>
            <a:chExt cx="2478070" cy="369332"/>
          </a:xfrm>
          <a:solidFill>
            <a:schemeClr val="accent1"/>
          </a:solidFill>
        </p:grpSpPr>
        <p:sp>
          <p:nvSpPr>
            <p:cNvPr id="24" name="Pentagon 23"/>
            <p:cNvSpPr/>
            <p:nvPr/>
          </p:nvSpPr>
          <p:spPr>
            <a:xfrm>
              <a:off x="649594" y="3395401"/>
              <a:ext cx="2478070" cy="369332"/>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5" name="TextBox 24"/>
            <p:cNvSpPr txBox="1"/>
            <p:nvPr/>
          </p:nvSpPr>
          <p:spPr>
            <a:xfrm>
              <a:off x="886769" y="3405792"/>
              <a:ext cx="2043387" cy="276999"/>
            </a:xfrm>
            <a:prstGeom prst="rect">
              <a:avLst/>
            </a:prstGeom>
            <a:grp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Characterizing</a:t>
              </a:r>
              <a:endParaRPr lang="en-US" sz="1200" b="1" dirty="0">
                <a:solidFill>
                  <a:schemeClr val="bg1"/>
                </a:solidFill>
                <a:latin typeface="Verdana" charset="0"/>
                <a:ea typeface="Verdana" charset="0"/>
                <a:cs typeface="Verdana" charset="0"/>
              </a:endParaRPr>
            </a:p>
          </p:txBody>
        </p:sp>
      </p:grpSp>
      <p:grpSp>
        <p:nvGrpSpPr>
          <p:cNvPr id="26" name="Group 25"/>
          <p:cNvGrpSpPr/>
          <p:nvPr/>
        </p:nvGrpSpPr>
        <p:grpSpPr>
          <a:xfrm>
            <a:off x="144275" y="4247805"/>
            <a:ext cx="1796486" cy="369332"/>
            <a:chOff x="649594" y="3872634"/>
            <a:chExt cx="2478070" cy="369332"/>
          </a:xfrm>
          <a:solidFill>
            <a:schemeClr val="accent6">
              <a:lumMod val="50000"/>
            </a:schemeClr>
          </a:solidFill>
        </p:grpSpPr>
        <p:sp>
          <p:nvSpPr>
            <p:cNvPr id="27" name="Pentagon 26"/>
            <p:cNvSpPr/>
            <p:nvPr/>
          </p:nvSpPr>
          <p:spPr>
            <a:xfrm>
              <a:off x="649594" y="3872634"/>
              <a:ext cx="2478070" cy="369332"/>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8" name="TextBox 27"/>
            <p:cNvSpPr txBox="1"/>
            <p:nvPr/>
          </p:nvSpPr>
          <p:spPr>
            <a:xfrm>
              <a:off x="886769" y="3883025"/>
              <a:ext cx="2043387" cy="276999"/>
            </a:xfrm>
            <a:prstGeom prst="rect">
              <a:avLst/>
            </a:prstGeom>
            <a:grp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Quantifying</a:t>
              </a:r>
              <a:endParaRPr lang="en-US" sz="1200" b="1" dirty="0">
                <a:solidFill>
                  <a:schemeClr val="bg1"/>
                </a:solidFill>
                <a:latin typeface="Verdana" charset="0"/>
                <a:ea typeface="Verdana" charset="0"/>
                <a:cs typeface="Verdana" charset="0"/>
              </a:endParaRPr>
            </a:p>
          </p:txBody>
        </p:sp>
      </p:grpSp>
      <p:grpSp>
        <p:nvGrpSpPr>
          <p:cNvPr id="29" name="Group 28"/>
          <p:cNvGrpSpPr/>
          <p:nvPr/>
        </p:nvGrpSpPr>
        <p:grpSpPr>
          <a:xfrm>
            <a:off x="128280" y="5067031"/>
            <a:ext cx="1738907" cy="369332"/>
            <a:chOff x="653740" y="4336708"/>
            <a:chExt cx="2478070" cy="369332"/>
          </a:xfrm>
        </p:grpSpPr>
        <p:sp>
          <p:nvSpPr>
            <p:cNvPr id="30" name="Pentagon 29"/>
            <p:cNvSpPr/>
            <p:nvPr/>
          </p:nvSpPr>
          <p:spPr>
            <a:xfrm>
              <a:off x="653740" y="4336708"/>
              <a:ext cx="2478070" cy="3693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TextBox 30"/>
            <p:cNvSpPr txBox="1"/>
            <p:nvPr/>
          </p:nvSpPr>
          <p:spPr>
            <a:xfrm>
              <a:off x="890915" y="4347099"/>
              <a:ext cx="2043387" cy="261610"/>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100" b="1" dirty="0" smtClean="0">
                  <a:solidFill>
                    <a:schemeClr val="bg1"/>
                  </a:solidFill>
                  <a:latin typeface="Verdana" charset="0"/>
                  <a:ea typeface="Verdana" charset="0"/>
                  <a:cs typeface="Verdana" charset="0"/>
                </a:rPr>
                <a:t>Understanding</a:t>
              </a:r>
              <a:endParaRPr lang="en-US" sz="1100" b="1" dirty="0">
                <a:solidFill>
                  <a:schemeClr val="bg1"/>
                </a:solidFill>
                <a:latin typeface="Verdana" charset="0"/>
                <a:ea typeface="Verdana" charset="0"/>
                <a:cs typeface="Verdana" charset="0"/>
              </a:endParaRPr>
            </a:p>
          </p:txBody>
        </p:sp>
      </p:grpSp>
      <p:grpSp>
        <p:nvGrpSpPr>
          <p:cNvPr id="32" name="Group 31"/>
          <p:cNvGrpSpPr/>
          <p:nvPr/>
        </p:nvGrpSpPr>
        <p:grpSpPr>
          <a:xfrm>
            <a:off x="128280" y="5886256"/>
            <a:ext cx="1738907" cy="369332"/>
            <a:chOff x="646681" y="4817287"/>
            <a:chExt cx="2478070" cy="369332"/>
          </a:xfrm>
          <a:solidFill>
            <a:srgbClr val="FF0000"/>
          </a:solidFill>
        </p:grpSpPr>
        <p:sp>
          <p:nvSpPr>
            <p:cNvPr id="33" name="Pentagon 32"/>
            <p:cNvSpPr/>
            <p:nvPr/>
          </p:nvSpPr>
          <p:spPr>
            <a:xfrm>
              <a:off x="646681" y="4817287"/>
              <a:ext cx="2478070" cy="369332"/>
            </a:xfrm>
            <a:prstGeom prst="homePlate">
              <a:avLst/>
            </a:prstGeom>
            <a:solidFill>
              <a:srgbClr val="3857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34" name="TextBox 33"/>
            <p:cNvSpPr txBox="1"/>
            <p:nvPr/>
          </p:nvSpPr>
          <p:spPr>
            <a:xfrm>
              <a:off x="883856" y="4827678"/>
              <a:ext cx="2043387" cy="276999"/>
            </a:xfrm>
            <a:prstGeom prst="rect">
              <a:avLst/>
            </a:prstGeom>
            <a:solidFill>
              <a:srgbClr val="385723"/>
            </a:solid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Predicting</a:t>
              </a:r>
              <a:endParaRPr lang="en-US" sz="1200" b="1" dirty="0">
                <a:solidFill>
                  <a:schemeClr val="bg1"/>
                </a:solidFill>
                <a:latin typeface="Verdana" charset="0"/>
                <a:ea typeface="Verdana" charset="0"/>
                <a:cs typeface="Verdana" charset="0"/>
              </a:endParaRPr>
            </a:p>
          </p:txBody>
        </p:sp>
      </p:grpSp>
      <p:sp>
        <p:nvSpPr>
          <p:cNvPr id="35" name="TextBox 34"/>
          <p:cNvSpPr txBox="1"/>
          <p:nvPr/>
        </p:nvSpPr>
        <p:spPr>
          <a:xfrm>
            <a:off x="781666" y="1283117"/>
            <a:ext cx="8089840" cy="323165"/>
          </a:xfrm>
          <a:prstGeom prst="rect">
            <a:avLst/>
          </a:prstGeom>
          <a:noFill/>
          <a:effectLst/>
        </p:spPr>
        <p:txBody>
          <a:bodyPr wrap="square" rtlCol="0">
            <a:spAutoFit/>
          </a:bodyPr>
          <a:lstStyle/>
          <a:p>
            <a:endParaRPr lang="en-US" sz="1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06646095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1339"/>
            <a:ext cx="8229600" cy="1143000"/>
          </a:xfrm>
        </p:spPr>
        <p:txBody>
          <a:bodyPr>
            <a:normAutofit/>
          </a:bodyPr>
          <a:lstStyle/>
          <a:p>
            <a:r>
              <a:rPr lang="en-US" sz="3000" dirty="0">
                <a:solidFill>
                  <a:srgbClr val="FFFFFF"/>
                </a:solidFill>
              </a:rPr>
              <a:t>CMS Application </a:t>
            </a:r>
            <a:r>
              <a:rPr lang="en-US" sz="4000" dirty="0">
                <a:solidFill>
                  <a:srgbClr val="FFFFFF"/>
                </a:solidFill>
              </a:rPr>
              <a:t>Readiness</a:t>
            </a:r>
            <a:r>
              <a:rPr lang="en-US" sz="3000" dirty="0">
                <a:solidFill>
                  <a:srgbClr val="FFFFFF"/>
                </a:solidFill>
              </a:rPr>
              <a:t> Levels (ARLs)</a:t>
            </a:r>
          </a:p>
        </p:txBody>
      </p:sp>
      <p:graphicFrame>
        <p:nvGraphicFramePr>
          <p:cNvPr id="8" name="Chart 7"/>
          <p:cNvGraphicFramePr>
            <a:graphicFrameLocks/>
          </p:cNvGraphicFramePr>
          <p:nvPr>
            <p:extLst>
              <p:ext uri="{D42A27DB-BD31-4B8C-83A1-F6EECF244321}">
                <p14:modId xmlns:p14="http://schemas.microsoft.com/office/powerpoint/2010/main" val="3279455237"/>
              </p:ext>
            </p:extLst>
          </p:nvPr>
        </p:nvGraphicFramePr>
        <p:xfrm>
          <a:off x="165956" y="1494114"/>
          <a:ext cx="8978044" cy="4990617"/>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8"/>
          <p:cNvSpPr/>
          <p:nvPr/>
        </p:nvSpPr>
        <p:spPr>
          <a:xfrm>
            <a:off x="3585388" y="2282844"/>
            <a:ext cx="990600" cy="4038600"/>
          </a:xfrm>
          <a:prstGeom prst="ellipse">
            <a:avLst/>
          </a:prstGeom>
          <a:noFill/>
          <a:ln w="28575"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21667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1"/>
          <p:cNvSpPr txBox="1">
            <a:spLocks/>
          </p:cNvSpPr>
          <p:nvPr/>
        </p:nvSpPr>
        <p:spPr>
          <a:xfrm>
            <a:off x="14105" y="12515"/>
            <a:ext cx="8343775" cy="45243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000000"/>
                </a:solidFill>
              </a:rPr>
              <a:t>Story #2:  NASA’s Carbon Monitoring System (CMS) Initiative</a:t>
            </a:r>
            <a:endParaRPr lang="en-US" sz="1800" i="1" dirty="0">
              <a:solidFill>
                <a:srgbClr val="000000"/>
              </a:solidFill>
            </a:endParaRPr>
          </a:p>
        </p:txBody>
      </p:sp>
      <p:sp>
        <p:nvSpPr>
          <p:cNvPr id="2" name="Rectangle 1"/>
          <p:cNvSpPr/>
          <p:nvPr/>
        </p:nvSpPr>
        <p:spPr>
          <a:xfrm>
            <a:off x="0" y="0"/>
            <a:ext cx="9144000" cy="6858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1164200" y="2780633"/>
            <a:ext cx="7123578" cy="707886"/>
          </a:xfrm>
          <a:prstGeom prst="rect">
            <a:avLst/>
          </a:prstGeom>
          <a:noFill/>
        </p:spPr>
        <p:txBody>
          <a:bodyPr wrap="square" rtlCol="0">
            <a:spAutoFit/>
          </a:bodyPr>
          <a:lstStyle/>
          <a:p>
            <a:pPr algn="ctr"/>
            <a:r>
              <a:rPr lang="en-US" sz="2000" b="1" i="1" dirty="0" smtClean="0">
                <a:solidFill>
                  <a:srgbClr val="000000"/>
                </a:solidFill>
              </a:rPr>
              <a:t>43 CMS Stakeholders are spanning Forestry, Land Use, Air Quality, GHG Inventories, Conservation, and Ecosystem Services</a:t>
            </a:r>
            <a:endParaRPr lang="en-US" sz="2000" b="1" i="1" dirty="0">
              <a:solidFill>
                <a:srgbClr val="000000"/>
              </a:solidFill>
            </a:endParaRPr>
          </a:p>
        </p:txBody>
      </p:sp>
      <p:pic>
        <p:nvPicPr>
          <p:cNvPr id="5" name="Picture 4" descr="Conservation International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
            <a:ext cx="903111" cy="903111"/>
          </a:xfrm>
          <a:prstGeom prst="rect">
            <a:avLst/>
          </a:prstGeom>
        </p:spPr>
      </p:pic>
      <p:pic>
        <p:nvPicPr>
          <p:cNvPr id="6" name="Picture 5" descr="Sonoma County Logo.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128" y="120328"/>
            <a:ext cx="1206613" cy="782785"/>
          </a:xfrm>
          <a:prstGeom prst="rect">
            <a:avLst/>
          </a:prstGeom>
        </p:spPr>
      </p:pic>
      <p:pic>
        <p:nvPicPr>
          <p:cNvPr id="7" name="Picture 6" descr="Chesapeake Bay Program Logo.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4668" y="120326"/>
            <a:ext cx="1094773" cy="842463"/>
          </a:xfrm>
          <a:prstGeom prst="rect">
            <a:avLst/>
          </a:prstGeom>
        </p:spPr>
      </p:pic>
      <p:pic>
        <p:nvPicPr>
          <p:cNvPr id="11" name="Picture 10" descr="OGFN_logo.jpe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788" y="1052077"/>
            <a:ext cx="872627" cy="872627"/>
          </a:xfrm>
          <a:prstGeom prst="rect">
            <a:avLst/>
          </a:prstGeom>
        </p:spPr>
      </p:pic>
      <p:pic>
        <p:nvPicPr>
          <p:cNvPr id="12" name="Picture 11" descr="USGCRP Logo.jpe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0155" y="1214173"/>
            <a:ext cx="1683877" cy="628587"/>
          </a:xfrm>
          <a:prstGeom prst="rect">
            <a:avLst/>
          </a:prstGeom>
        </p:spPr>
      </p:pic>
      <p:pic>
        <p:nvPicPr>
          <p:cNvPr id="15" name="Picture 14" descr="NOAA Logo.jpe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66175" y="977394"/>
            <a:ext cx="865367" cy="865367"/>
          </a:xfrm>
          <a:prstGeom prst="rect">
            <a:avLst/>
          </a:prstGeom>
        </p:spPr>
      </p:pic>
      <p:pic>
        <p:nvPicPr>
          <p:cNvPr id="16" name="Picture 15" descr="LAPAN Logo.ico"/>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3441" y="4651911"/>
            <a:ext cx="953846" cy="953847"/>
          </a:xfrm>
          <a:prstGeom prst="rect">
            <a:avLst/>
          </a:prstGeom>
        </p:spPr>
      </p:pic>
      <p:pic>
        <p:nvPicPr>
          <p:cNvPr id="17" name="Picture 16" descr="UNFCCC Logo.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60503" y="236297"/>
            <a:ext cx="852811" cy="664903"/>
          </a:xfrm>
          <a:prstGeom prst="rect">
            <a:avLst/>
          </a:prstGeom>
        </p:spPr>
      </p:pic>
      <p:pic>
        <p:nvPicPr>
          <p:cNvPr id="18" name="Picture 17" descr="US State Department Logo.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82957" y="5757002"/>
            <a:ext cx="1003588" cy="1003588"/>
          </a:xfrm>
          <a:prstGeom prst="rect">
            <a:avLst/>
          </a:prstGeom>
        </p:spPr>
      </p:pic>
      <p:pic>
        <p:nvPicPr>
          <p:cNvPr id="19" name="Picture 18" descr="RGGI Logo.jpe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66785" y="1301768"/>
            <a:ext cx="1459828" cy="450829"/>
          </a:xfrm>
          <a:prstGeom prst="rect">
            <a:avLst/>
          </a:prstGeom>
        </p:spPr>
      </p:pic>
      <p:pic>
        <p:nvPicPr>
          <p:cNvPr id="20" name="Picture 19" descr="bg-title-ceq_0.jpeg"/>
          <p:cNvPicPr>
            <a:picLocks noChangeAspect="1"/>
          </p:cNvPicPr>
          <p:nvPr/>
        </p:nvPicPr>
        <p:blipFill rotWithShape="1">
          <a:blip r:embed="rId13">
            <a:extLst>
              <a:ext uri="{28A0092B-C50C-407E-A947-70E740481C1C}">
                <a14:useLocalDpi xmlns:a14="http://schemas.microsoft.com/office/drawing/2010/main" val="0"/>
              </a:ext>
            </a:extLst>
          </a:blip>
          <a:srcRect r="47769"/>
          <a:stretch/>
        </p:blipFill>
        <p:spPr>
          <a:xfrm>
            <a:off x="5320541" y="1119617"/>
            <a:ext cx="2086628" cy="364299"/>
          </a:xfrm>
          <a:prstGeom prst="rect">
            <a:avLst/>
          </a:prstGeom>
        </p:spPr>
      </p:pic>
      <p:pic>
        <p:nvPicPr>
          <p:cNvPr id="21" name="Picture 20" descr="logo-ucs.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159516" y="1752596"/>
            <a:ext cx="1755711" cy="308669"/>
          </a:xfrm>
          <a:prstGeom prst="rect">
            <a:avLst/>
          </a:prstGeom>
        </p:spPr>
      </p:pic>
      <p:pic>
        <p:nvPicPr>
          <p:cNvPr id="22" name="Picture 21" descr="University of Dar es Salaam Logo.jpe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407171" y="1851867"/>
            <a:ext cx="1493629" cy="573379"/>
          </a:xfrm>
          <a:prstGeom prst="rect">
            <a:avLst/>
          </a:prstGeom>
        </p:spPr>
      </p:pic>
      <p:pic>
        <p:nvPicPr>
          <p:cNvPr id="23" name="Picture 22" descr="Sokoine University logo.gif"/>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060721" y="2310629"/>
            <a:ext cx="2143483" cy="282657"/>
          </a:xfrm>
          <a:prstGeom prst="rect">
            <a:avLst/>
          </a:prstGeom>
        </p:spPr>
      </p:pic>
      <p:pic>
        <p:nvPicPr>
          <p:cNvPr id="24" name="Picture 23" descr="WWF Logo.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128643" y="5922746"/>
            <a:ext cx="791546" cy="949855"/>
          </a:xfrm>
          <a:prstGeom prst="rect">
            <a:avLst/>
          </a:prstGeom>
        </p:spPr>
      </p:pic>
      <p:pic>
        <p:nvPicPr>
          <p:cNvPr id="25" name="Picture 24" descr="EDF Logo.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530649" y="3475943"/>
            <a:ext cx="1113626" cy="1113627"/>
          </a:xfrm>
          <a:prstGeom prst="rect">
            <a:avLst/>
          </a:prstGeom>
        </p:spPr>
      </p:pic>
      <p:pic>
        <p:nvPicPr>
          <p:cNvPr id="26" name="Picture 25" descr="The Climate Registry logo.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6786" y="2030306"/>
            <a:ext cx="720046" cy="730956"/>
          </a:xfrm>
          <a:prstGeom prst="rect">
            <a:avLst/>
          </a:prstGeom>
        </p:spPr>
      </p:pic>
      <p:pic>
        <p:nvPicPr>
          <p:cNvPr id="27" name="Picture 26" descr="rhodium group logo.gif"/>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793069" y="3722809"/>
            <a:ext cx="585050" cy="855075"/>
          </a:xfrm>
          <a:prstGeom prst="rect">
            <a:avLst/>
          </a:prstGeom>
        </p:spPr>
      </p:pic>
      <p:pic>
        <p:nvPicPr>
          <p:cNvPr id="28" name="Picture 27" descr="WRI logo.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613809" y="4398436"/>
            <a:ext cx="1490040" cy="521515"/>
          </a:xfrm>
          <a:prstGeom prst="rect">
            <a:avLst/>
          </a:prstGeom>
        </p:spPr>
      </p:pic>
      <p:pic>
        <p:nvPicPr>
          <p:cNvPr id="29" name="Picture 28" descr="CA ARB Logo.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645435" y="3781205"/>
            <a:ext cx="1787757" cy="265611"/>
          </a:xfrm>
          <a:prstGeom prst="rect">
            <a:avLst/>
          </a:prstGeom>
        </p:spPr>
      </p:pic>
      <p:pic>
        <p:nvPicPr>
          <p:cNvPr id="30" name="Picture 29" descr="blue source logo.png"/>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 y="3961974"/>
            <a:ext cx="1645433" cy="553031"/>
          </a:xfrm>
          <a:prstGeom prst="rect">
            <a:avLst/>
          </a:prstGeom>
        </p:spPr>
      </p:pic>
      <p:pic>
        <p:nvPicPr>
          <p:cNvPr id="31" name="Picture 30" descr="esa logo.png"/>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16786" y="3231457"/>
            <a:ext cx="906308" cy="535153"/>
          </a:xfrm>
          <a:prstGeom prst="rect">
            <a:avLst/>
          </a:prstGeom>
        </p:spPr>
      </p:pic>
      <p:pic>
        <p:nvPicPr>
          <p:cNvPr id="32" name="Picture 31" descr="plan-it geo logo.jpeg"/>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173489" y="4459807"/>
            <a:ext cx="767389" cy="767389"/>
          </a:xfrm>
          <a:prstGeom prst="rect">
            <a:avLst/>
          </a:prstGeom>
        </p:spPr>
      </p:pic>
      <p:pic>
        <p:nvPicPr>
          <p:cNvPr id="34" name="Picture 33" descr="PA DCNR Logo.jpeg"/>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645434" y="5227195"/>
            <a:ext cx="1591550" cy="421551"/>
          </a:xfrm>
          <a:prstGeom prst="rect">
            <a:avLst/>
          </a:prstGeom>
        </p:spPr>
      </p:pic>
      <p:pic>
        <p:nvPicPr>
          <p:cNvPr id="35" name="Picture 34" descr="DNERR Logo.jpeg"/>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530649" y="4779529"/>
            <a:ext cx="1373256" cy="913839"/>
          </a:xfrm>
          <a:prstGeom prst="rect">
            <a:avLst/>
          </a:prstGeom>
        </p:spPr>
      </p:pic>
      <p:pic>
        <p:nvPicPr>
          <p:cNvPr id="36" name="Picture 35" descr="DNREC Logo.jpeg"/>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6847689" y="3449895"/>
            <a:ext cx="1219608" cy="850680"/>
          </a:xfrm>
          <a:prstGeom prst="rect">
            <a:avLst/>
          </a:prstGeom>
        </p:spPr>
      </p:pic>
      <p:pic>
        <p:nvPicPr>
          <p:cNvPr id="37" name="Picture 36" descr="MD DNR Logo.png"/>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851626" y="4714332"/>
            <a:ext cx="2233225" cy="627585"/>
          </a:xfrm>
          <a:prstGeom prst="rect">
            <a:avLst/>
          </a:prstGeom>
        </p:spPr>
      </p:pic>
      <p:pic>
        <p:nvPicPr>
          <p:cNvPr id="38" name="Picture 37" descr="EPA Logo.png"/>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4105" y="5902567"/>
            <a:ext cx="2332303" cy="404803"/>
          </a:xfrm>
          <a:prstGeom prst="rect">
            <a:avLst/>
          </a:prstGeom>
        </p:spPr>
      </p:pic>
      <p:pic>
        <p:nvPicPr>
          <p:cNvPr id="39" name="Picture 38" descr="cityofprov_favicon.ico"/>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146672" y="2704359"/>
            <a:ext cx="847196" cy="847196"/>
          </a:xfrm>
          <a:prstGeom prst="rect">
            <a:avLst/>
          </a:prstGeom>
        </p:spPr>
      </p:pic>
      <p:pic>
        <p:nvPicPr>
          <p:cNvPr id="40" name="Picture 39" descr="USFS Logo.ico"/>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2494249" y="5902567"/>
            <a:ext cx="609600" cy="609600"/>
          </a:xfrm>
          <a:prstGeom prst="rect">
            <a:avLst/>
          </a:prstGeom>
        </p:spPr>
      </p:pic>
      <p:pic>
        <p:nvPicPr>
          <p:cNvPr id="41" name="Picture 40" descr="NWMInc_Logo.png"/>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1499351" y="1999957"/>
            <a:ext cx="1963507" cy="498977"/>
          </a:xfrm>
          <a:prstGeom prst="rect">
            <a:avLst/>
          </a:prstGeom>
        </p:spPr>
      </p:pic>
      <p:pic>
        <p:nvPicPr>
          <p:cNvPr id="42" name="Picture 41" descr="NIST Logo.ico"/>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3480145" y="5861043"/>
            <a:ext cx="986931" cy="812800"/>
          </a:xfrm>
          <a:prstGeom prst="rect">
            <a:avLst/>
          </a:prstGeom>
        </p:spPr>
      </p:pic>
      <p:pic>
        <p:nvPicPr>
          <p:cNvPr id="43" name="Picture 42" descr="bogor logo.png"/>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8175868" y="4785105"/>
            <a:ext cx="812800" cy="812800"/>
          </a:xfrm>
          <a:prstGeom prst="rect">
            <a:avLst/>
          </a:prstGeom>
        </p:spPr>
      </p:pic>
      <p:pic>
        <p:nvPicPr>
          <p:cNvPr id="44" name="Picture 43" descr="Indonesia Min of Env &amp; Forestry Logo.png"/>
          <p:cNvPicPr>
            <a:picLocks noChangeAspect="1"/>
          </p:cNvPicPr>
          <p:nvPr/>
        </p:nvPicPr>
        <p:blipFill rotWithShape="1">
          <a:blip r:embed="rId36">
            <a:extLst>
              <a:ext uri="{28A0092B-C50C-407E-A947-70E740481C1C}">
                <a14:useLocalDpi xmlns:a14="http://schemas.microsoft.com/office/drawing/2010/main" val="0"/>
              </a:ext>
            </a:extLst>
          </a:blip>
          <a:srcRect l="25570"/>
          <a:stretch/>
        </p:blipFill>
        <p:spPr>
          <a:xfrm>
            <a:off x="5055997" y="5445760"/>
            <a:ext cx="2662362" cy="442209"/>
          </a:xfrm>
          <a:prstGeom prst="rect">
            <a:avLst/>
          </a:prstGeom>
        </p:spPr>
      </p:pic>
      <p:pic>
        <p:nvPicPr>
          <p:cNvPr id="45" name="Picture 44" descr="PMC Logo.png"/>
          <p:cNvPicPr>
            <a:picLocks noChangeAspect="1"/>
          </p:cNvPicPr>
          <p:nvPr/>
        </p:nvPicPr>
        <p:blipFill rotWithShape="1">
          <a:blip r:embed="rId37">
            <a:extLst>
              <a:ext uri="{28A0092B-C50C-407E-A947-70E740481C1C}">
                <a14:useLocalDpi xmlns:a14="http://schemas.microsoft.com/office/drawing/2010/main" val="0"/>
              </a:ext>
            </a:extLst>
          </a:blip>
          <a:srcRect/>
          <a:stretch/>
        </p:blipFill>
        <p:spPr>
          <a:xfrm>
            <a:off x="4919828" y="6055279"/>
            <a:ext cx="1983782" cy="609600"/>
          </a:xfrm>
          <a:prstGeom prst="rect">
            <a:avLst/>
          </a:prstGeom>
        </p:spPr>
      </p:pic>
      <p:pic>
        <p:nvPicPr>
          <p:cNvPr id="46" name="Picture 45" descr="USDA Logo.png"/>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8012921" y="136587"/>
            <a:ext cx="956840" cy="656724"/>
          </a:xfrm>
          <a:prstGeom prst="rect">
            <a:avLst/>
          </a:prstGeom>
        </p:spPr>
      </p:pic>
      <p:pic>
        <p:nvPicPr>
          <p:cNvPr id="47" name="Picture 46" descr="NWF Logo.png"/>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871948" y="1860938"/>
            <a:ext cx="819101" cy="823652"/>
          </a:xfrm>
          <a:prstGeom prst="rect">
            <a:avLst/>
          </a:prstGeom>
        </p:spPr>
      </p:pic>
      <p:pic>
        <p:nvPicPr>
          <p:cNvPr id="48" name="Picture 47" descr="UN WCMC Logo.jpeg"/>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8157736" y="3810407"/>
            <a:ext cx="889324" cy="889324"/>
          </a:xfrm>
          <a:prstGeom prst="rect">
            <a:avLst/>
          </a:prstGeom>
        </p:spPr>
      </p:pic>
      <p:pic>
        <p:nvPicPr>
          <p:cNvPr id="49" name="Picture 48" descr="DE GS Logo.jpeg"/>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5582661" y="3600928"/>
            <a:ext cx="1123400" cy="1118407"/>
          </a:xfrm>
          <a:prstGeom prst="rect">
            <a:avLst/>
          </a:prstGeom>
        </p:spPr>
      </p:pic>
      <p:pic>
        <p:nvPicPr>
          <p:cNvPr id="50" name="Picture 49" descr="Bay Area AQMD.jpeg"/>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5320541" y="120326"/>
            <a:ext cx="2001032" cy="344623"/>
          </a:xfrm>
          <a:prstGeom prst="rect">
            <a:avLst/>
          </a:prstGeom>
        </p:spPr>
      </p:pic>
      <p:pic>
        <p:nvPicPr>
          <p:cNvPr id="51" name="Picture 50" descr="JGCRI Logo.png"/>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764039" y="600907"/>
            <a:ext cx="3103849" cy="352287"/>
          </a:xfrm>
          <a:prstGeom prst="rect">
            <a:avLst/>
          </a:prstGeom>
        </p:spPr>
      </p:pic>
    </p:spTree>
    <p:extLst>
      <p:ext uri="{BB962C8B-B14F-4D97-AF65-F5344CB8AC3E}">
        <p14:creationId xmlns:p14="http://schemas.microsoft.com/office/powerpoint/2010/main" val="357148753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DSP-14008_Crescents_at_Largo_3D_RampDrive_800x60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747" y="468101"/>
            <a:ext cx="7866111" cy="3872151"/>
          </a:xfrm>
          <a:prstGeom prst="rect">
            <a:avLst/>
          </a:prstGeom>
          <a:ln>
            <a:noFill/>
          </a:ln>
        </p:spPr>
      </p:pic>
      <p:pic>
        <p:nvPicPr>
          <p:cNvPr id="13" name="Picture 12" descr="Image.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4508106"/>
            <a:ext cx="6275998" cy="2056444"/>
          </a:xfrm>
          <a:prstGeom prst="rect">
            <a:avLst/>
          </a:prstGeom>
        </p:spPr>
      </p:pic>
      <p:sp>
        <p:nvSpPr>
          <p:cNvPr id="15" name="TextBox 14"/>
          <p:cNvSpPr txBox="1"/>
          <p:nvPr/>
        </p:nvSpPr>
        <p:spPr>
          <a:xfrm>
            <a:off x="4958774" y="4683738"/>
            <a:ext cx="4185227" cy="2068259"/>
          </a:xfrm>
          <a:prstGeom prst="rect">
            <a:avLst/>
          </a:prstGeom>
          <a:noFill/>
          <a:ln>
            <a:solidFill>
              <a:schemeClr val="tx1"/>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algn="ctr">
              <a:lnSpc>
                <a:spcPct val="120000"/>
              </a:lnSpc>
              <a:spcBef>
                <a:spcPts val="0"/>
              </a:spcBef>
              <a:spcAft>
                <a:spcPts val="0"/>
              </a:spcAft>
            </a:pPr>
            <a:r>
              <a:rPr lang="en-US" sz="1500" b="1" kern="1200" dirty="0">
                <a:solidFill>
                  <a:schemeClr val="bg1"/>
                </a:solidFill>
                <a:effectLst/>
                <a:latin typeface="Garamond"/>
                <a:ea typeface="Arial"/>
              </a:rPr>
              <a:t>Policies of </a:t>
            </a:r>
            <a:r>
              <a:rPr lang="en-US" sz="1500" b="1" kern="1200" dirty="0" smtClean="0">
                <a:solidFill>
                  <a:schemeClr val="bg1"/>
                </a:solidFill>
                <a:effectLst/>
                <a:latin typeface="Garamond"/>
                <a:ea typeface="Arial"/>
              </a:rPr>
              <a:t>Interest within Maryland Department of Natural Resources (DNR) Forestry </a:t>
            </a:r>
            <a:r>
              <a:rPr lang="en-US" sz="1500" b="1" kern="1200" dirty="0">
                <a:solidFill>
                  <a:schemeClr val="bg1"/>
                </a:solidFill>
                <a:effectLst/>
                <a:latin typeface="Garamond"/>
                <a:ea typeface="Arial"/>
              </a:rPr>
              <a:t>Programs </a:t>
            </a:r>
            <a:endParaRPr lang="en-US" sz="1500" b="1" kern="1200" dirty="0" smtClean="0">
              <a:solidFill>
                <a:schemeClr val="bg1"/>
              </a:solidFill>
              <a:effectLst/>
              <a:latin typeface="Garamond"/>
              <a:ea typeface="Arial"/>
            </a:endParaRPr>
          </a:p>
          <a:p>
            <a:pPr marL="0" marR="0" algn="ctr">
              <a:lnSpc>
                <a:spcPct val="120000"/>
              </a:lnSpc>
              <a:spcBef>
                <a:spcPts val="0"/>
              </a:spcBef>
              <a:spcAft>
                <a:spcPts val="0"/>
              </a:spcAft>
            </a:pPr>
            <a:endParaRPr lang="en-US" sz="1200" dirty="0">
              <a:solidFill>
                <a:schemeClr val="bg1"/>
              </a:solidFill>
              <a:effectLst/>
              <a:latin typeface="Arial"/>
              <a:ea typeface="Arial"/>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Woodland Incentive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Conservation Reserve Enhancement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Lawn to Woodland</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Environmental Quality Incentive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Urban Tree </a:t>
            </a:r>
            <a:r>
              <a:rPr lang="en-US" sz="1300" kern="1200" dirty="0" smtClean="0">
                <a:solidFill>
                  <a:schemeClr val="bg1"/>
                </a:solidFill>
                <a:effectLst/>
                <a:latin typeface="Garamond"/>
                <a:ea typeface="ＭＳ 明朝"/>
                <a:cs typeface="Times New Roman"/>
              </a:rPr>
              <a:t>Canopy</a:t>
            </a:r>
          </a:p>
          <a:p>
            <a:pPr marL="285750" marR="0" lvl="0" indent="-285750">
              <a:spcBef>
                <a:spcPts val="0"/>
              </a:spcBef>
              <a:spcAft>
                <a:spcPts val="0"/>
              </a:spcAft>
              <a:buFont typeface="Arial"/>
              <a:buChar char="•"/>
            </a:pPr>
            <a:r>
              <a:rPr lang="en-US" sz="1300" dirty="0">
                <a:solidFill>
                  <a:schemeClr val="bg1"/>
                </a:solidFill>
                <a:latin typeface="Garamond"/>
                <a:cs typeface="Garamond"/>
              </a:rPr>
              <a:t>No Net Loss of </a:t>
            </a:r>
            <a:r>
              <a:rPr lang="en-US" sz="1300" dirty="0" smtClean="0">
                <a:solidFill>
                  <a:schemeClr val="bg1"/>
                </a:solidFill>
                <a:latin typeface="Garamond"/>
                <a:cs typeface="Garamond"/>
              </a:rPr>
              <a:t>Forests Policy</a:t>
            </a:r>
            <a:endParaRPr lang="en-US" sz="1300" dirty="0">
              <a:solidFill>
                <a:schemeClr val="bg1"/>
              </a:solidFill>
              <a:effectLst/>
              <a:latin typeface="Garamond"/>
              <a:ea typeface="ＭＳ 明朝"/>
              <a:cs typeface="Garamond"/>
            </a:endParaRPr>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5619792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video>
              <p:cMediaNode vol="80000">
                <p:cTn id="14" fill="hold" display="0">
                  <p:stCondLst>
                    <p:cond delay="indefinite"/>
                  </p:stCondLst>
                </p:cTn>
                <p:tgtEl>
                  <p:spTgt spid="6"/>
                </p:tgtEl>
              </p:cMediaNode>
            </p:video>
          </p:childTnLst>
        </p:cTn>
      </p:par>
    </p:tnLst>
    <p:bldLst>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dirty="0" smtClean="0"/>
              <a:t>Feedback from Maryland Project</a:t>
            </a:r>
            <a:endParaRPr lang="en-US" dirty="0"/>
          </a:p>
        </p:txBody>
      </p:sp>
      <p:grpSp>
        <p:nvGrpSpPr>
          <p:cNvPr id="7" name="Group 6"/>
          <p:cNvGrpSpPr/>
          <p:nvPr/>
        </p:nvGrpSpPr>
        <p:grpSpPr>
          <a:xfrm>
            <a:off x="1578908" y="1277380"/>
            <a:ext cx="6041286" cy="4248198"/>
            <a:chOff x="381000" y="1484152"/>
            <a:chExt cx="8534400" cy="5411021"/>
          </a:xfrm>
        </p:grpSpPr>
        <p:pic>
          <p:nvPicPr>
            <p:cNvPr id="5" name="Picture 4" descr="Chart_Q9_1611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484152"/>
              <a:ext cx="8534400" cy="5411021"/>
            </a:xfrm>
            <a:prstGeom prst="rect">
              <a:avLst/>
            </a:prstGeom>
          </p:spPr>
        </p:pic>
        <p:sp>
          <p:nvSpPr>
            <p:cNvPr id="6" name="TextBox 5"/>
            <p:cNvSpPr txBox="1"/>
            <p:nvPr/>
          </p:nvSpPr>
          <p:spPr>
            <a:xfrm>
              <a:off x="1676400" y="1524000"/>
              <a:ext cx="5715000" cy="1200328"/>
            </a:xfrm>
            <a:prstGeom prst="rect">
              <a:avLst/>
            </a:prstGeom>
            <a:solidFill>
              <a:schemeClr val="bg1"/>
            </a:solidFill>
            <a:ln>
              <a:solidFill>
                <a:schemeClr val="bg1"/>
              </a:solidFill>
            </a:ln>
          </p:spPr>
          <p:txBody>
            <a:bodyPr wrap="square" rtlCol="0">
              <a:spAutoFit/>
            </a:bodyPr>
            <a:lstStyle/>
            <a:p>
              <a:pPr algn="ctr"/>
              <a:r>
                <a:rPr lang="en-US" sz="2400" dirty="0" smtClean="0"/>
                <a:t>What prevents you from accessing Maryland DNR </a:t>
              </a:r>
              <a:r>
                <a:rPr lang="en-US" sz="2400" dirty="0" err="1" smtClean="0"/>
                <a:t>lidar</a:t>
              </a:r>
              <a:r>
                <a:rPr lang="en-US" sz="2400" dirty="0" smtClean="0"/>
                <a:t> products?</a:t>
              </a:r>
            </a:p>
            <a:p>
              <a:pPr algn="ctr"/>
              <a:endParaRPr lang="en-US" sz="2400" dirty="0"/>
            </a:p>
          </p:txBody>
        </p:sp>
      </p:grpSp>
      <p:sp>
        <p:nvSpPr>
          <p:cNvPr id="4" name="TextBox 3"/>
          <p:cNvSpPr txBox="1"/>
          <p:nvPr/>
        </p:nvSpPr>
        <p:spPr>
          <a:xfrm>
            <a:off x="726177" y="586997"/>
            <a:ext cx="3684272" cy="600164"/>
          </a:xfrm>
          <a:prstGeom prst="rect">
            <a:avLst/>
          </a:prstGeom>
          <a:noFill/>
        </p:spPr>
        <p:txBody>
          <a:bodyPr wrap="none" rtlCol="0">
            <a:spAutoFit/>
          </a:bodyPr>
          <a:lstStyle/>
          <a:p>
            <a:r>
              <a:rPr lang="en-US" sz="3300" dirty="0" smtClean="0">
                <a:solidFill>
                  <a:schemeClr val="bg1"/>
                </a:solidFill>
              </a:rPr>
              <a:t>CMS  Product: ARL 9</a:t>
            </a:r>
            <a:endParaRPr lang="en-US" sz="3300" dirty="0">
              <a:solidFill>
                <a:schemeClr val="bg1"/>
              </a:solidFill>
            </a:endParaRPr>
          </a:p>
        </p:txBody>
      </p:sp>
      <p:pic>
        <p:nvPicPr>
          <p:cNvPr id="8" name="Picture 7"/>
          <p:cNvPicPr>
            <a:picLocks noChangeAspect="1"/>
          </p:cNvPicPr>
          <p:nvPr/>
        </p:nvPicPr>
        <p:blipFill>
          <a:blip r:embed="rId4"/>
          <a:stretch>
            <a:fillRect/>
          </a:stretch>
        </p:blipFill>
        <p:spPr>
          <a:xfrm>
            <a:off x="792369" y="1131025"/>
            <a:ext cx="7437522" cy="4958348"/>
          </a:xfrm>
          <a:prstGeom prst="rect">
            <a:avLst/>
          </a:prstGeom>
        </p:spPr>
      </p:pic>
      <p:sp>
        <p:nvSpPr>
          <p:cNvPr id="9" name="TextBox 8"/>
          <p:cNvSpPr txBox="1"/>
          <p:nvPr/>
        </p:nvSpPr>
        <p:spPr>
          <a:xfrm>
            <a:off x="3399783" y="6089373"/>
            <a:ext cx="4807758" cy="600164"/>
          </a:xfrm>
          <a:prstGeom prst="rect">
            <a:avLst/>
          </a:prstGeom>
          <a:noFill/>
        </p:spPr>
        <p:txBody>
          <a:bodyPr wrap="none" rtlCol="0">
            <a:spAutoFit/>
          </a:bodyPr>
          <a:lstStyle/>
          <a:p>
            <a:r>
              <a:rPr lang="en-US" sz="3300" dirty="0" smtClean="0">
                <a:solidFill>
                  <a:schemeClr val="bg1"/>
                </a:solidFill>
              </a:rPr>
              <a:t>DNR use of  Product: ARL 5</a:t>
            </a:r>
            <a:endParaRPr lang="en-US" sz="3300" dirty="0">
              <a:solidFill>
                <a:schemeClr val="bg1"/>
              </a:solidFill>
            </a:endParaRPr>
          </a:p>
        </p:txBody>
      </p:sp>
      <p:sp>
        <p:nvSpPr>
          <p:cNvPr id="10"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925882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pic>
        <p:nvPicPr>
          <p:cNvPr id="4" name="Picture 3"/>
          <p:cNvPicPr>
            <a:picLocks noChangeAspect="1"/>
          </p:cNvPicPr>
          <p:nvPr/>
        </p:nvPicPr>
        <p:blipFill rotWithShape="1">
          <a:blip r:embed="rId3"/>
          <a:srcRect t="17099" r="542"/>
          <a:stretch/>
        </p:blipFill>
        <p:spPr>
          <a:xfrm>
            <a:off x="293069" y="835887"/>
            <a:ext cx="8479897" cy="5237385"/>
          </a:xfrm>
          <a:prstGeom prst="rect">
            <a:avLst/>
          </a:prstGeom>
        </p:spPr>
      </p:pic>
      <p:pic>
        <p:nvPicPr>
          <p:cNvPr id="5" name="Picture 4"/>
          <p:cNvPicPr>
            <a:picLocks noChangeAspect="1"/>
          </p:cNvPicPr>
          <p:nvPr/>
        </p:nvPicPr>
        <p:blipFill rotWithShape="1">
          <a:blip r:embed="rId4"/>
          <a:srcRect l="4003" t="13267" r="4952" b="3679"/>
          <a:stretch/>
        </p:blipFill>
        <p:spPr>
          <a:xfrm>
            <a:off x="2810" y="3250710"/>
            <a:ext cx="5788325" cy="3607290"/>
          </a:xfrm>
          <a:prstGeom prst="rect">
            <a:avLst/>
          </a:prstGeom>
        </p:spPr>
      </p:pic>
      <p:pic>
        <p:nvPicPr>
          <p:cNvPr id="6" name="Picture 5"/>
          <p:cNvPicPr>
            <a:picLocks noChangeAspect="1"/>
          </p:cNvPicPr>
          <p:nvPr/>
        </p:nvPicPr>
        <p:blipFill rotWithShape="1">
          <a:blip r:embed="rId5"/>
          <a:srcRect l="3725" t="23163" r="5161" b="2437"/>
          <a:stretch/>
        </p:blipFill>
        <p:spPr>
          <a:xfrm>
            <a:off x="3107674" y="566549"/>
            <a:ext cx="6036326" cy="3686664"/>
          </a:xfrm>
          <a:prstGeom prst="rect">
            <a:avLst/>
          </a:prstGeom>
        </p:spPr>
      </p:pic>
    </p:spTree>
    <p:extLst>
      <p:ext uri="{BB962C8B-B14F-4D97-AF65-F5344CB8AC3E}">
        <p14:creationId xmlns:p14="http://schemas.microsoft.com/office/powerpoint/2010/main" val="7935618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710100" cy="1143000"/>
          </a:xfrm>
        </p:spPr>
        <p:txBody>
          <a:bodyPr>
            <a:normAutofit/>
          </a:bodyPr>
          <a:lstStyle/>
          <a:p>
            <a:r>
              <a:rPr lang="en-US" sz="4000" dirty="0" smtClean="0">
                <a:solidFill>
                  <a:srgbClr val="FFFFFF"/>
                </a:solidFill>
              </a:rPr>
              <a:t>Outcome</a:t>
            </a:r>
            <a:endParaRPr lang="en-US" sz="4000" dirty="0">
              <a:solidFill>
                <a:srgbClr val="FFFFFF"/>
              </a:solidFill>
            </a:endParaRPr>
          </a:p>
        </p:txBody>
      </p:sp>
      <p:sp>
        <p:nvSpPr>
          <p:cNvPr id="4" name="TextBox 3"/>
          <p:cNvSpPr txBox="1"/>
          <p:nvPr/>
        </p:nvSpPr>
        <p:spPr>
          <a:xfrm>
            <a:off x="763542" y="1150154"/>
            <a:ext cx="7691029" cy="5509199"/>
          </a:xfrm>
          <a:prstGeom prst="rect">
            <a:avLst/>
          </a:prstGeom>
          <a:noFill/>
        </p:spPr>
        <p:txBody>
          <a:bodyPr wrap="square" rtlCol="0">
            <a:spAutoFit/>
          </a:bodyPr>
          <a:lstStyle/>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CMS </a:t>
            </a:r>
            <a:r>
              <a:rPr lang="en-US" sz="2200" dirty="0">
                <a:solidFill>
                  <a:srgbClr val="FFFFFF"/>
                </a:solidFill>
              </a:rPr>
              <a:t>Product ARL </a:t>
            </a:r>
            <a:r>
              <a:rPr lang="en-US" sz="2200" dirty="0" smtClean="0">
                <a:solidFill>
                  <a:srgbClr val="FFFFFF"/>
                </a:solidFill>
              </a:rPr>
              <a:t>9 (Canopy cover, extent and biomass estimates for MD)</a:t>
            </a:r>
            <a:r>
              <a:rPr lang="en-US" sz="2200" dirty="0">
                <a:solidFill>
                  <a:srgbClr val="FFFFFF"/>
                </a:solidFill>
              </a:rPr>
              <a:t>, used </a:t>
            </a:r>
            <a:r>
              <a:rPr lang="en-US" sz="2200" dirty="0" smtClean="0">
                <a:solidFill>
                  <a:srgbClr val="FFFFFF"/>
                </a:solidFill>
              </a:rPr>
              <a:t>as </a:t>
            </a:r>
            <a:r>
              <a:rPr lang="en-US" sz="2200" dirty="0">
                <a:solidFill>
                  <a:srgbClr val="FFFFFF"/>
                </a:solidFill>
              </a:rPr>
              <a:t>ARL 5 (a product where the </a:t>
            </a:r>
            <a:r>
              <a:rPr lang="en-US" sz="2200" i="1" dirty="0">
                <a:solidFill>
                  <a:srgbClr val="FFFFFF"/>
                </a:solidFill>
              </a:rPr>
              <a:t>potential</a:t>
            </a:r>
            <a:r>
              <a:rPr lang="en-US" sz="2200" dirty="0">
                <a:solidFill>
                  <a:srgbClr val="FFFFFF"/>
                </a:solidFill>
              </a:rPr>
              <a:t> has been determined</a:t>
            </a:r>
            <a:r>
              <a:rPr lang="en-US" sz="2200" dirty="0" smtClean="0">
                <a:solidFill>
                  <a:srgbClr val="FFFFFF"/>
                </a:solidFill>
              </a:rPr>
              <a:t>) due to internal policy and organization’s funding focus. </a:t>
            </a:r>
          </a:p>
          <a:p>
            <a:pPr marL="342900" indent="-342900">
              <a:buFont typeface="Wingdings" charset="2"/>
              <a:buChar char="Ø"/>
            </a:pPr>
            <a:endParaRPr lang="en-US" sz="2200" dirty="0">
              <a:solidFill>
                <a:srgbClr val="FFFFFF"/>
              </a:solidFill>
            </a:endParaRPr>
          </a:p>
          <a:p>
            <a:pPr marL="342900" indent="-342900">
              <a:buFont typeface="Wingdings" charset="2"/>
              <a:buChar char="Ø"/>
            </a:pPr>
            <a:r>
              <a:rPr lang="en-US" sz="2200" dirty="0" smtClean="0">
                <a:solidFill>
                  <a:srgbClr val="FFFFFF"/>
                </a:solidFill>
              </a:rPr>
              <a:t>After translating benefits of data in the context of impervious surface, the CMS data was used </a:t>
            </a:r>
            <a:r>
              <a:rPr lang="en-US" sz="2200" dirty="0">
                <a:solidFill>
                  <a:srgbClr val="FFFFFF"/>
                </a:solidFill>
              </a:rPr>
              <a:t>as ARL </a:t>
            </a:r>
            <a:r>
              <a:rPr lang="en-US" sz="2200" dirty="0" smtClean="0">
                <a:solidFill>
                  <a:srgbClr val="FFFFFF"/>
                </a:solidFill>
              </a:rPr>
              <a:t>9 (Operational use in decision making, sustained use).</a:t>
            </a:r>
          </a:p>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An organizations policy and time line is as important as the data requirements.</a:t>
            </a:r>
          </a:p>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Policy evaluation is now “step one” for CMS applications  in assessing data needs for users involved with state and federal decision support. </a:t>
            </a:r>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84178011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583"/>
            <a:ext cx="8229600" cy="1143000"/>
          </a:xfrm>
        </p:spPr>
        <p:txBody>
          <a:bodyPr>
            <a:normAutofit/>
          </a:bodyPr>
          <a:lstStyle/>
          <a:p>
            <a:r>
              <a:rPr lang="en-US" sz="4000" dirty="0" smtClean="0">
                <a:solidFill>
                  <a:srgbClr val="FFFFFF"/>
                </a:solidFill>
              </a:rPr>
              <a:t>Take Home Message</a:t>
            </a:r>
            <a:endParaRPr lang="en-US" sz="4000" dirty="0">
              <a:solidFill>
                <a:srgbClr val="FFFFFF"/>
              </a:solidFill>
            </a:endParaRPr>
          </a:p>
        </p:txBody>
      </p:sp>
      <p:sp>
        <p:nvSpPr>
          <p:cNvPr id="3" name="TextBox 2"/>
          <p:cNvSpPr txBox="1"/>
          <p:nvPr/>
        </p:nvSpPr>
        <p:spPr>
          <a:xfrm>
            <a:off x="696981" y="1505854"/>
            <a:ext cx="7759719" cy="5170645"/>
          </a:xfrm>
          <a:prstGeom prst="rect">
            <a:avLst/>
          </a:prstGeom>
          <a:noFill/>
        </p:spPr>
        <p:txBody>
          <a:bodyPr wrap="square" rtlCol="0">
            <a:spAutoFit/>
          </a:bodyPr>
          <a:lstStyle/>
          <a:p>
            <a:pPr marL="285750" indent="-285750">
              <a:buFont typeface="Wingdings" charset="2"/>
              <a:buChar char="Ø"/>
            </a:pPr>
            <a:r>
              <a:rPr lang="en-US" sz="2200" dirty="0" smtClean="0">
                <a:solidFill>
                  <a:srgbClr val="FFFFFF"/>
                </a:solidFill>
              </a:rPr>
              <a:t>ARLs serve as a road map to the uses and applications of Satellite data-intended to </a:t>
            </a:r>
            <a:r>
              <a:rPr lang="en-US" sz="2200" dirty="0">
                <a:solidFill>
                  <a:srgbClr val="FFFFFF"/>
                </a:solidFill>
              </a:rPr>
              <a:t>help both the scientists and the users know about where they are in the </a:t>
            </a:r>
            <a:r>
              <a:rPr lang="en-US" sz="2200" dirty="0" smtClean="0">
                <a:solidFill>
                  <a:srgbClr val="FFFFFF"/>
                </a:solidFill>
              </a:rPr>
              <a:t>science/application journey.</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ARLs are flexible and can be accelerated by collaborating with users throughout mission design. </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All ARLs can serve as an operational product-dependent on user needs.</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Improving the methods and approaches of applying data, provides a clearer picture for policy-value of satellite data.</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Applications </a:t>
            </a:r>
            <a:r>
              <a:rPr lang="en-US" sz="2200" dirty="0">
                <a:solidFill>
                  <a:srgbClr val="FFFFFF"/>
                </a:solidFill>
              </a:rPr>
              <a:t>are central to ensuring science is used in society for improved decision </a:t>
            </a:r>
            <a:r>
              <a:rPr lang="en-US" sz="2200" dirty="0" smtClean="0">
                <a:solidFill>
                  <a:srgbClr val="FFFFFF"/>
                </a:solidFill>
              </a:rPr>
              <a:t>making.</a:t>
            </a:r>
            <a:endParaRPr lang="en-US" sz="2200" dirty="0">
              <a:solidFill>
                <a:srgbClr val="FFFFFF"/>
              </a:solidFill>
            </a:endParaRPr>
          </a:p>
        </p:txBody>
      </p:sp>
    </p:spTree>
    <p:extLst>
      <p:ext uri="{BB962C8B-B14F-4D97-AF65-F5344CB8AC3E}">
        <p14:creationId xmlns:p14="http://schemas.microsoft.com/office/powerpoint/2010/main" val="18324997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srcRect l="300" t="-1073" r="77333" b="1073"/>
          <a:stretch/>
        </p:blipFill>
        <p:spPr>
          <a:xfrm>
            <a:off x="3" y="1212279"/>
            <a:ext cx="2045221" cy="5765828"/>
          </a:xfrm>
          <a:prstGeom prst="rect">
            <a:avLst/>
          </a:prstGeom>
        </p:spPr>
      </p:pic>
      <p:pic>
        <p:nvPicPr>
          <p:cNvPr id="3" name="Picture 2"/>
          <p:cNvPicPr>
            <a:picLocks noChangeAspect="1"/>
          </p:cNvPicPr>
          <p:nvPr/>
        </p:nvPicPr>
        <p:blipFill>
          <a:blip r:embed="rId3"/>
          <a:stretch>
            <a:fillRect/>
          </a:stretch>
        </p:blipFill>
        <p:spPr>
          <a:xfrm>
            <a:off x="9008" y="1262135"/>
            <a:ext cx="9144000" cy="5765828"/>
          </a:xfrm>
          <a:prstGeom prst="rect">
            <a:avLst/>
          </a:prstGeom>
        </p:spPr>
      </p:pic>
      <p:sp>
        <p:nvSpPr>
          <p:cNvPr id="5" name="Right Arrow Callout 4"/>
          <p:cNvSpPr/>
          <p:nvPr/>
        </p:nvSpPr>
        <p:spPr>
          <a:xfrm>
            <a:off x="5572667" y="1783972"/>
            <a:ext cx="239814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Science Data Developer </a:t>
            </a:r>
            <a:endParaRPr lang="en-US" sz="2000" b="1" dirty="0">
              <a:solidFill>
                <a:srgbClr val="000000"/>
              </a:solidFill>
            </a:endParaRPr>
          </a:p>
        </p:txBody>
      </p:sp>
      <p:sp>
        <p:nvSpPr>
          <p:cNvPr id="8" name="Right Arrow Callout 7"/>
          <p:cNvSpPr/>
          <p:nvPr/>
        </p:nvSpPr>
        <p:spPr>
          <a:xfrm rot="10800000" flipV="1">
            <a:off x="1385979" y="1783972"/>
            <a:ext cx="226587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Society</a:t>
            </a:r>
            <a:endParaRPr lang="en-US" sz="2000" b="1" dirty="0">
              <a:solidFill>
                <a:srgbClr val="000000"/>
              </a:solidFill>
            </a:endParaRPr>
          </a:p>
        </p:txBody>
      </p:sp>
      <p:grpSp>
        <p:nvGrpSpPr>
          <p:cNvPr id="11" name="Group 10"/>
          <p:cNvGrpSpPr/>
          <p:nvPr/>
        </p:nvGrpSpPr>
        <p:grpSpPr>
          <a:xfrm>
            <a:off x="9008" y="724012"/>
            <a:ext cx="9144000" cy="4092610"/>
            <a:chOff x="353850" y="3656442"/>
            <a:chExt cx="9144000" cy="3069456"/>
          </a:xfrm>
        </p:grpSpPr>
        <p:pic>
          <p:nvPicPr>
            <p:cNvPr id="2" name="Picture 1"/>
            <p:cNvPicPr>
              <a:picLocks noChangeAspect="1"/>
            </p:cNvPicPr>
            <p:nvPr/>
          </p:nvPicPr>
          <p:blipFill>
            <a:blip r:embed="rId4"/>
            <a:stretch>
              <a:fillRect/>
            </a:stretch>
          </p:blipFill>
          <p:spPr>
            <a:xfrm>
              <a:off x="353850" y="3656442"/>
              <a:ext cx="9144000" cy="2530447"/>
            </a:xfrm>
            <a:prstGeom prst="rect">
              <a:avLst/>
            </a:prstGeom>
          </p:spPr>
        </p:pic>
        <p:sp>
          <p:nvSpPr>
            <p:cNvPr id="4" name="TextBox 3"/>
            <p:cNvSpPr txBox="1"/>
            <p:nvPr/>
          </p:nvSpPr>
          <p:spPr>
            <a:xfrm>
              <a:off x="1101272" y="6241150"/>
              <a:ext cx="7646645" cy="484748"/>
            </a:xfrm>
            <a:prstGeom prst="rect">
              <a:avLst/>
            </a:prstGeom>
            <a:noFill/>
          </p:spPr>
          <p:txBody>
            <a:bodyPr wrap="square" rtlCol="0">
              <a:spAutoFit/>
            </a:bodyPr>
            <a:lstStyle/>
            <a:p>
              <a:pPr algn="ctr"/>
              <a:r>
                <a:rPr lang="en-US" dirty="0" smtClean="0"/>
                <a:t>Applications through Early Adopters bridge science development and the user community </a:t>
              </a:r>
              <a:endParaRPr lang="en-US" dirty="0"/>
            </a:p>
          </p:txBody>
        </p:sp>
      </p:grpSp>
      <p:sp>
        <p:nvSpPr>
          <p:cNvPr id="6" name="Left-Right Arrow Callout 5"/>
          <p:cNvSpPr/>
          <p:nvPr/>
        </p:nvSpPr>
        <p:spPr>
          <a:xfrm>
            <a:off x="1273316" y="1693679"/>
            <a:ext cx="6882239" cy="1124859"/>
          </a:xfrm>
          <a:prstGeom prst="leftRightArrowCallout">
            <a:avLst>
              <a:gd name="adj1" fmla="val 25000"/>
              <a:gd name="adj2" fmla="val 25000"/>
              <a:gd name="adj3" fmla="val 42857"/>
              <a:gd name="adj4" fmla="val 76034"/>
            </a:avLst>
          </a:prstGeom>
          <a:solidFill>
            <a:schemeClr val="accent3">
              <a:lumMod val="60000"/>
              <a:lumOff val="4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Society and Science Developers integrating feedback to improve applications of data</a:t>
            </a:r>
            <a:endParaRPr lang="en-US" b="1" dirty="0">
              <a:solidFill>
                <a:schemeClr val="tx1"/>
              </a:solidFill>
            </a:endParaRPr>
          </a:p>
        </p:txBody>
      </p:sp>
    </p:spTree>
    <p:extLst>
      <p:ext uri="{BB962C8B-B14F-4D97-AF65-F5344CB8AC3E}">
        <p14:creationId xmlns:p14="http://schemas.microsoft.com/office/powerpoint/2010/main" val="19084078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Actions</a:t>
            </a:r>
            <a:endParaRPr lang="en-US" dirty="0">
              <a:solidFill>
                <a:srgbClr val="FFFFFF"/>
              </a:solidFill>
            </a:endParaRPr>
          </a:p>
        </p:txBody>
      </p:sp>
      <p:sp>
        <p:nvSpPr>
          <p:cNvPr id="3" name="Content Placeholder 2"/>
          <p:cNvSpPr>
            <a:spLocks noGrp="1"/>
          </p:cNvSpPr>
          <p:nvPr>
            <p:ph idx="1"/>
          </p:nvPr>
        </p:nvSpPr>
        <p:spPr/>
        <p:txBody>
          <a:bodyPr/>
          <a:lstStyle/>
          <a:p>
            <a:r>
              <a:rPr lang="en-US" dirty="0" smtClean="0">
                <a:solidFill>
                  <a:srgbClr val="FFFFFF"/>
                </a:solidFill>
              </a:rPr>
              <a:t>Collaboration, collaboration, collaboration!</a:t>
            </a:r>
          </a:p>
          <a:p>
            <a:r>
              <a:rPr lang="en-US" dirty="0" smtClean="0">
                <a:solidFill>
                  <a:srgbClr val="FFFFFF"/>
                </a:solidFill>
              </a:rPr>
              <a:t>Cross mission and cross agency synergies to leverage data uses in thematic applications.</a:t>
            </a:r>
          </a:p>
          <a:p>
            <a:endParaRPr lang="en-US" dirty="0" smtClean="0">
              <a:solidFill>
                <a:srgbClr val="FFFFFF"/>
              </a:solidFill>
            </a:endParaRPr>
          </a:p>
          <a:p>
            <a:endParaRPr lang="en-US" dirty="0">
              <a:solidFill>
                <a:srgbClr val="FFFFFF"/>
              </a:solidFill>
            </a:endParaRPr>
          </a:p>
        </p:txBody>
      </p:sp>
      <p:pic>
        <p:nvPicPr>
          <p:cNvPr id="4" name="Picture 2" descr="C:\Users\Susan Moran\AppData\Local\Microsoft\Windows\Temporary Internet Files\Content.IE5\S6LS7L0O\Saludo_203D_8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0721" y="4206793"/>
            <a:ext cx="1604295" cy="120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56055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49300" y="1703951"/>
            <a:ext cx="7632700" cy="4679189"/>
          </a:xfrm>
          <a:prstGeom prst="rect">
            <a:avLst/>
          </a:prstGeom>
        </p:spPr>
      </p:pic>
      <p:sp>
        <p:nvSpPr>
          <p:cNvPr id="2" name="Title 1"/>
          <p:cNvSpPr>
            <a:spLocks noGrp="1"/>
          </p:cNvSpPr>
          <p:nvPr>
            <p:ph type="title"/>
          </p:nvPr>
        </p:nvSpPr>
        <p:spPr/>
        <p:txBody>
          <a:bodyPr/>
          <a:lstStyle/>
          <a:p>
            <a:r>
              <a:rPr lang="en-US" dirty="0" smtClean="0">
                <a:solidFill>
                  <a:srgbClr val="FFFFFF"/>
                </a:solidFill>
              </a:rPr>
              <a:t>Thank you for your attention!</a:t>
            </a:r>
            <a:endParaRPr lang="en-US" dirty="0">
              <a:solidFill>
                <a:srgbClr val="FFFFFF"/>
              </a:solidFill>
            </a:endParaRPr>
          </a:p>
        </p:txBody>
      </p:sp>
      <p:sp>
        <p:nvSpPr>
          <p:cNvPr id="6" name="Content Placeholder 2"/>
          <p:cNvSpPr>
            <a:spLocks noGrp="1"/>
          </p:cNvSpPr>
          <p:nvPr>
            <p:ph idx="1"/>
          </p:nvPr>
        </p:nvSpPr>
        <p:spPr>
          <a:xfrm>
            <a:off x="1688125" y="5111628"/>
            <a:ext cx="5841106" cy="821412"/>
          </a:xfrm>
        </p:spPr>
        <p:txBody>
          <a:bodyPr>
            <a:noAutofit/>
          </a:bodyPr>
          <a:lstStyle/>
          <a:p>
            <a:pPr marL="0" indent="0" algn="ctr">
              <a:buNone/>
            </a:pPr>
            <a:r>
              <a:rPr lang="en-US" sz="1700" i="1" dirty="0" smtClean="0"/>
              <a:t>Vanessa M. Escobar</a:t>
            </a:r>
          </a:p>
          <a:p>
            <a:pPr marL="0" indent="0" algn="ctr">
              <a:buNone/>
            </a:pPr>
            <a:r>
              <a:rPr lang="en-US" sz="1700" i="1" dirty="0" smtClean="0"/>
              <a:t>NASA Missions Applications Coordinator</a:t>
            </a:r>
          </a:p>
          <a:p>
            <a:pPr marL="0" indent="0" algn="ctr">
              <a:buNone/>
            </a:pPr>
            <a:r>
              <a:rPr lang="en-US" sz="1700" i="1" dirty="0" smtClean="0"/>
              <a:t>NASA Headquarters, Washington DC</a:t>
            </a:r>
          </a:p>
          <a:p>
            <a:pPr marL="0" indent="0" algn="ctr">
              <a:buNone/>
            </a:pPr>
            <a:r>
              <a:rPr lang="en-US" sz="1700" i="1" dirty="0" err="1"/>
              <a:t>v</a:t>
            </a:r>
            <a:r>
              <a:rPr lang="en-US" sz="1700" i="1" dirty="0" err="1" smtClean="0"/>
              <a:t>anessa.escobar@nasa.gov</a:t>
            </a:r>
            <a:endParaRPr lang="en-US" sz="1700" i="1" dirty="0"/>
          </a:p>
        </p:txBody>
      </p:sp>
    </p:spTree>
    <p:extLst>
      <p:ext uri="{BB962C8B-B14F-4D97-AF65-F5344CB8AC3E}">
        <p14:creationId xmlns:p14="http://schemas.microsoft.com/office/powerpoint/2010/main" val="191770511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19795</TotalTime>
  <Words>4294</Words>
  <Application>Microsoft Macintosh PowerPoint</Application>
  <PresentationFormat>On-screen Show (4:3)</PresentationFormat>
  <Paragraphs>436</Paragraphs>
  <Slides>32</Slides>
  <Notes>27</Notes>
  <HiddenSlides>0</HiddenSlides>
  <MMClips>1</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Default Theme</vt:lpstr>
      <vt:lpstr>Engaging the User Community in Developing Earth Observing Remote Sensing Data Products </vt:lpstr>
      <vt:lpstr>Outline</vt:lpstr>
      <vt:lpstr>PowerPoint Presentation</vt:lpstr>
      <vt:lpstr>National Research Council  Decadal Survey</vt:lpstr>
      <vt:lpstr>NASA Applied Sciences Program</vt:lpstr>
      <vt:lpstr>PowerPoint Presentation</vt:lpstr>
      <vt:lpstr>What are applications?</vt:lpstr>
      <vt:lpstr>What is an Early Adopter?</vt:lpstr>
      <vt:lpstr>PowerPoint Presentation</vt:lpstr>
      <vt:lpstr>Data Products </vt:lpstr>
      <vt:lpstr>T</vt:lpstr>
      <vt:lpstr>PowerPoint Presentation</vt:lpstr>
      <vt:lpstr>ARLS</vt:lpstr>
      <vt:lpstr>Opportunities at each ARL when collaborating with Early Adopters</vt:lpstr>
      <vt:lpstr>ARL</vt:lpstr>
      <vt:lpstr>Example Stories</vt:lpstr>
      <vt:lpstr>Story #1:  Soil Moisture Active Passive  (SMAP) Mission   </vt:lpstr>
      <vt:lpstr>PowerPoint Presentation</vt:lpstr>
      <vt:lpstr>PowerPoint Presentation</vt:lpstr>
      <vt:lpstr>PowerPoint Presentation</vt:lpstr>
      <vt:lpstr>PowerPoint Presentation</vt:lpstr>
      <vt:lpstr>Story #2:  NASA’s Carbon Monitoring System (CMS)</vt:lpstr>
      <vt:lpstr>CMS Application Readiness Levels (ARLs)</vt:lpstr>
      <vt:lpstr>PowerPoint Presentation</vt:lpstr>
      <vt:lpstr>PowerPoint Presentation</vt:lpstr>
      <vt:lpstr>Feedback from Maryland Project</vt:lpstr>
      <vt:lpstr>PowerPoint Presentation</vt:lpstr>
      <vt:lpstr>Outcome</vt:lpstr>
      <vt:lpstr>Take Home Message</vt:lpstr>
      <vt:lpstr>PowerPoint Presentation</vt:lpstr>
      <vt:lpstr>Actions</vt:lpstr>
      <vt:lpstr>Thank you for your attention!</vt:lpstr>
    </vt:vector>
  </TitlesOfParts>
  <Company>NASA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the user community in developing Earth observing remote sensing data products</dc:title>
  <dc:creator>Escobar , Vanessa M. (GSFC-618.0)[SCIENCE SYSTEMS AND APPLICATIONS INC]</dc:creator>
  <cp:lastModifiedBy>Escobar , Vanessa M. (GSFC-618.0)[SCIENCE SYSTEMS AND APPLICATIONS INC]</cp:lastModifiedBy>
  <cp:revision>91</cp:revision>
  <dcterms:created xsi:type="dcterms:W3CDTF">2017-04-24T17:51:52Z</dcterms:created>
  <dcterms:modified xsi:type="dcterms:W3CDTF">2017-05-12T09:40:56Z</dcterms:modified>
</cp:coreProperties>
</file>