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91" r:id="rId3"/>
    <p:sldId id="290" r:id="rId4"/>
    <p:sldId id="281" r:id="rId5"/>
    <p:sldId id="280" r:id="rId6"/>
    <p:sldId id="282" r:id="rId7"/>
    <p:sldId id="283" r:id="rId8"/>
    <p:sldId id="284" r:id="rId9"/>
    <p:sldId id="285" r:id="rId10"/>
    <p:sldId id="263" r:id="rId11"/>
    <p:sldId id="265" r:id="rId12"/>
    <p:sldId id="277" r:id="rId13"/>
    <p:sldId id="278" r:id="rId14"/>
    <p:sldId id="266" r:id="rId15"/>
    <p:sldId id="288" r:id="rId16"/>
    <p:sldId id="286" r:id="rId17"/>
    <p:sldId id="287" r:id="rId18"/>
    <p:sldId id="267" r:id="rId19"/>
    <p:sldId id="268" r:id="rId20"/>
    <p:sldId id="269" r:id="rId21"/>
    <p:sldId id="270" r:id="rId22"/>
    <p:sldId id="271" r:id="rId23"/>
    <p:sldId id="272" r:id="rId24"/>
    <p:sldId id="274" r:id="rId25"/>
    <p:sldId id="273" r:id="rId26"/>
    <p:sldId id="275" r:id="rId27"/>
    <p:sldId id="276" r:id="rId28"/>
    <p:sldId id="289" r:id="rId29"/>
    <p:sldId id="27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2D70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7" d="100"/>
          <a:sy n="87" d="100"/>
        </p:scale>
        <p:origin x="-792" y="1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sai%20kiran\Desktop\research%20work\cholecystokinin%20std%20curv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sai%20kiran\Desktop\research%20work\cholecystokinin%20std%20curv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lineChart>
        <c:grouping val="standard"/>
        <c:ser>
          <c:idx val="0"/>
          <c:order val="0"/>
          <c:tx>
            <c:strRef>
              <c:f>'glucose levels'!$B$1:$B$2</c:f>
              <c:strCache>
                <c:ptCount val="1"/>
                <c:pt idx="0">
                  <c:v>Control</c:v>
                </c:pt>
              </c:strCache>
            </c:strRef>
          </c:tx>
          <c:cat>
            <c:strRef>
              <c:f>'glucose levels'!$A$3:$A$6</c:f>
              <c:strCache>
                <c:ptCount val="4"/>
                <c:pt idx="0">
                  <c:v>O min</c:v>
                </c:pt>
                <c:pt idx="1">
                  <c:v>30 min</c:v>
                </c:pt>
                <c:pt idx="2">
                  <c:v>60 min</c:v>
                </c:pt>
                <c:pt idx="3">
                  <c:v>180 min</c:v>
                </c:pt>
              </c:strCache>
            </c:strRef>
          </c:cat>
          <c:val>
            <c:numRef>
              <c:f>'glucose levels'!$B$3:$B$6</c:f>
              <c:numCache>
                <c:formatCode>General</c:formatCode>
                <c:ptCount val="4"/>
                <c:pt idx="0">
                  <c:v>102.5</c:v>
                </c:pt>
                <c:pt idx="1">
                  <c:v>116.2</c:v>
                </c:pt>
                <c:pt idx="2">
                  <c:v>128.30000000000001</c:v>
                </c:pt>
                <c:pt idx="3">
                  <c:v>117</c:v>
                </c:pt>
              </c:numCache>
            </c:numRef>
          </c:val>
        </c:ser>
        <c:ser>
          <c:idx val="1"/>
          <c:order val="1"/>
          <c:tx>
            <c:strRef>
              <c:f>'glucose levels'!$C$1:$C$2</c:f>
              <c:strCache>
                <c:ptCount val="1"/>
                <c:pt idx="0">
                  <c:v>fluoxetin</c:v>
                </c:pt>
              </c:strCache>
            </c:strRef>
          </c:tx>
          <c:cat>
            <c:strRef>
              <c:f>'glucose levels'!$A$3:$A$6</c:f>
              <c:strCache>
                <c:ptCount val="4"/>
                <c:pt idx="0">
                  <c:v>O min</c:v>
                </c:pt>
                <c:pt idx="1">
                  <c:v>30 min</c:v>
                </c:pt>
                <c:pt idx="2">
                  <c:v>60 min</c:v>
                </c:pt>
                <c:pt idx="3">
                  <c:v>180 min</c:v>
                </c:pt>
              </c:strCache>
            </c:strRef>
          </c:cat>
          <c:val>
            <c:numRef>
              <c:f>'glucose levels'!$C$3:$C$6</c:f>
              <c:numCache>
                <c:formatCode>General</c:formatCode>
                <c:ptCount val="4"/>
                <c:pt idx="0">
                  <c:v>99.169999999999987</c:v>
                </c:pt>
                <c:pt idx="1">
                  <c:v>106.7</c:v>
                </c:pt>
                <c:pt idx="2">
                  <c:v>127.7</c:v>
                </c:pt>
                <c:pt idx="3">
                  <c:v>119.3</c:v>
                </c:pt>
              </c:numCache>
            </c:numRef>
          </c:val>
        </c:ser>
        <c:ser>
          <c:idx val="2"/>
          <c:order val="2"/>
          <c:tx>
            <c:strRef>
              <c:f>'glucose levels'!$D$1:$D$2</c:f>
              <c:strCache>
                <c:ptCount val="1"/>
                <c:pt idx="0">
                  <c:v>NAOE200</c:v>
                </c:pt>
              </c:strCache>
            </c:strRef>
          </c:tx>
          <c:cat>
            <c:strRef>
              <c:f>'glucose levels'!$A$3:$A$6</c:f>
              <c:strCache>
                <c:ptCount val="4"/>
                <c:pt idx="0">
                  <c:v>O min</c:v>
                </c:pt>
                <c:pt idx="1">
                  <c:v>30 min</c:v>
                </c:pt>
                <c:pt idx="2">
                  <c:v>60 min</c:v>
                </c:pt>
                <c:pt idx="3">
                  <c:v>180 min</c:v>
                </c:pt>
              </c:strCache>
            </c:strRef>
          </c:cat>
          <c:val>
            <c:numRef>
              <c:f>'glucose levels'!$D$3:$D$6</c:f>
              <c:numCache>
                <c:formatCode>General</c:formatCode>
                <c:ptCount val="4"/>
                <c:pt idx="0">
                  <c:v>101.3</c:v>
                </c:pt>
                <c:pt idx="1">
                  <c:v>108.2</c:v>
                </c:pt>
                <c:pt idx="2">
                  <c:v>128.69999999999999</c:v>
                </c:pt>
                <c:pt idx="3">
                  <c:v>125</c:v>
                </c:pt>
              </c:numCache>
            </c:numRef>
          </c:val>
        </c:ser>
        <c:ser>
          <c:idx val="3"/>
          <c:order val="3"/>
          <c:tx>
            <c:strRef>
              <c:f>'glucose levels'!$E$1:$E$2</c:f>
              <c:strCache>
                <c:ptCount val="1"/>
                <c:pt idx="0">
                  <c:v>NAOE400</c:v>
                </c:pt>
              </c:strCache>
            </c:strRef>
          </c:tx>
          <c:cat>
            <c:strRef>
              <c:f>'glucose levels'!$A$3:$A$6</c:f>
              <c:strCache>
                <c:ptCount val="4"/>
                <c:pt idx="0">
                  <c:v>O min</c:v>
                </c:pt>
                <c:pt idx="1">
                  <c:v>30 min</c:v>
                </c:pt>
                <c:pt idx="2">
                  <c:v>60 min</c:v>
                </c:pt>
                <c:pt idx="3">
                  <c:v>180 min</c:v>
                </c:pt>
              </c:strCache>
            </c:strRef>
          </c:cat>
          <c:val>
            <c:numRef>
              <c:f>'glucose levels'!$E$3:$E$6</c:f>
              <c:numCache>
                <c:formatCode>General</c:formatCode>
                <c:ptCount val="4"/>
                <c:pt idx="0">
                  <c:v>99.169999999999987</c:v>
                </c:pt>
                <c:pt idx="1">
                  <c:v>112.2</c:v>
                </c:pt>
                <c:pt idx="2">
                  <c:v>130.5</c:v>
                </c:pt>
                <c:pt idx="3">
                  <c:v>124.8</c:v>
                </c:pt>
              </c:numCache>
            </c:numRef>
          </c:val>
        </c:ser>
        <c:marker val="1"/>
        <c:axId val="111367680"/>
        <c:axId val="111369600"/>
      </c:lineChart>
      <c:catAx>
        <c:axId val="111367680"/>
        <c:scaling>
          <c:orientation val="minMax"/>
        </c:scaling>
        <c:axPos val="b"/>
        <c:title>
          <c:tx>
            <c:rich>
              <a:bodyPr/>
              <a:lstStyle/>
              <a:p>
                <a:pPr>
                  <a:defRPr lang="en-US"/>
                </a:pPr>
                <a:r>
                  <a:rPr lang="en-US"/>
                  <a:t>Time</a:t>
                </a:r>
                <a:r>
                  <a:rPr lang="en-US" baseline="0"/>
                  <a:t> (min)</a:t>
                </a:r>
                <a:endParaRPr lang="en-US"/>
              </a:p>
            </c:rich>
          </c:tx>
          <c:layout/>
        </c:title>
        <c:numFmt formatCode="General" sourceLinked="0"/>
        <c:tickLblPos val="nextTo"/>
        <c:txPr>
          <a:bodyPr/>
          <a:lstStyle/>
          <a:p>
            <a:pPr>
              <a:defRPr lang="en-US" b="1"/>
            </a:pPr>
            <a:endParaRPr lang="en-US"/>
          </a:p>
        </c:txPr>
        <c:crossAx val="111369600"/>
        <c:crosses val="autoZero"/>
        <c:auto val="1"/>
        <c:lblAlgn val="ctr"/>
        <c:lblOffset val="100"/>
      </c:catAx>
      <c:valAx>
        <c:axId val="111369600"/>
        <c:scaling>
          <c:orientation val="minMax"/>
          <c:min val="96"/>
        </c:scaling>
        <c:axPos val="l"/>
        <c:title>
          <c:tx>
            <c:rich>
              <a:bodyPr rot="-5400000" vert="horz"/>
              <a:lstStyle/>
              <a:p>
                <a:pPr>
                  <a:defRPr lang="en-US"/>
                </a:pPr>
                <a:r>
                  <a:rPr lang="en-US" baseline="0"/>
                  <a:t> Glucose (mg/dL)</a:t>
                </a:r>
                <a:endParaRPr lang="en-US"/>
              </a:p>
            </c:rich>
          </c:tx>
          <c:layout/>
        </c:title>
        <c:numFmt formatCode="General" sourceLinked="1"/>
        <c:tickLblPos val="nextTo"/>
        <c:txPr>
          <a:bodyPr/>
          <a:lstStyle/>
          <a:p>
            <a:pPr>
              <a:defRPr lang="en-US" b="1"/>
            </a:pPr>
            <a:endParaRPr lang="en-US"/>
          </a:p>
        </c:txPr>
        <c:crossAx val="111367680"/>
        <c:crosses val="autoZero"/>
        <c:crossBetween val="between"/>
        <c:minorUnit val="0.2"/>
      </c:valAx>
    </c:plotArea>
    <c:legend>
      <c:legendPos val="r"/>
      <c:layout/>
      <c:txPr>
        <a:bodyPr/>
        <a:lstStyle/>
        <a:p>
          <a:pPr>
            <a:defRPr lang="en-US"/>
          </a:pPr>
          <a:endParaRPr lang="en-US"/>
        </a:p>
      </c:txPr>
    </c:legend>
    <c:plotVisOnly val="1"/>
    <c:dispBlanksAs val="gap"/>
  </c:chart>
  <c:spPr>
    <a:ln w="38100">
      <a:solidFill>
        <a:schemeClr val="tx1"/>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lineChart>
        <c:grouping val="standard"/>
        <c:ser>
          <c:idx val="0"/>
          <c:order val="0"/>
          <c:tx>
            <c:strRef>
              <c:f>'glucose levels'!$G$1:$G$2</c:f>
              <c:strCache>
                <c:ptCount val="1"/>
                <c:pt idx="0">
                  <c:v>control</c:v>
                </c:pt>
              </c:strCache>
            </c:strRef>
          </c:tx>
          <c:cat>
            <c:strRef>
              <c:f>'glucose levels'!$F$3:$F$6</c:f>
              <c:strCache>
                <c:ptCount val="4"/>
                <c:pt idx="0">
                  <c:v>O min</c:v>
                </c:pt>
                <c:pt idx="1">
                  <c:v>30 min</c:v>
                </c:pt>
                <c:pt idx="2">
                  <c:v>60 min</c:v>
                </c:pt>
                <c:pt idx="3">
                  <c:v>180 min</c:v>
                </c:pt>
              </c:strCache>
            </c:strRef>
          </c:cat>
          <c:val>
            <c:numRef>
              <c:f>'glucose levels'!$G$3:$G$6</c:f>
              <c:numCache>
                <c:formatCode>General</c:formatCode>
                <c:ptCount val="4"/>
                <c:pt idx="0">
                  <c:v>102.5</c:v>
                </c:pt>
                <c:pt idx="1">
                  <c:v>114.7</c:v>
                </c:pt>
                <c:pt idx="2">
                  <c:v>126.8</c:v>
                </c:pt>
                <c:pt idx="3">
                  <c:v>115</c:v>
                </c:pt>
              </c:numCache>
            </c:numRef>
          </c:val>
        </c:ser>
        <c:ser>
          <c:idx val="1"/>
          <c:order val="1"/>
          <c:tx>
            <c:strRef>
              <c:f>'glucose levels'!$H$1:$H$2</c:f>
              <c:strCache>
                <c:ptCount val="1"/>
                <c:pt idx="0">
                  <c:v>fluoxetine</c:v>
                </c:pt>
              </c:strCache>
            </c:strRef>
          </c:tx>
          <c:cat>
            <c:strRef>
              <c:f>'glucose levels'!$F$3:$F$6</c:f>
              <c:strCache>
                <c:ptCount val="4"/>
                <c:pt idx="0">
                  <c:v>O min</c:v>
                </c:pt>
                <c:pt idx="1">
                  <c:v>30 min</c:v>
                </c:pt>
                <c:pt idx="2">
                  <c:v>60 min</c:v>
                </c:pt>
                <c:pt idx="3">
                  <c:v>180 min</c:v>
                </c:pt>
              </c:strCache>
            </c:strRef>
          </c:cat>
          <c:val>
            <c:numRef>
              <c:f>'glucose levels'!$H$3:$H$6</c:f>
              <c:numCache>
                <c:formatCode>General</c:formatCode>
                <c:ptCount val="4"/>
                <c:pt idx="0">
                  <c:v>98.83</c:v>
                </c:pt>
                <c:pt idx="1">
                  <c:v>109.8</c:v>
                </c:pt>
                <c:pt idx="2">
                  <c:v>122.5</c:v>
                </c:pt>
                <c:pt idx="3">
                  <c:v>112</c:v>
                </c:pt>
              </c:numCache>
            </c:numRef>
          </c:val>
        </c:ser>
        <c:ser>
          <c:idx val="2"/>
          <c:order val="2"/>
          <c:tx>
            <c:strRef>
              <c:f>'glucose levels'!$I$1:$I$2</c:f>
              <c:strCache>
                <c:ptCount val="1"/>
                <c:pt idx="0">
                  <c:v>NAOE200</c:v>
                </c:pt>
              </c:strCache>
            </c:strRef>
          </c:tx>
          <c:cat>
            <c:strRef>
              <c:f>'glucose levels'!$F$3:$F$6</c:f>
              <c:strCache>
                <c:ptCount val="4"/>
                <c:pt idx="0">
                  <c:v>O min</c:v>
                </c:pt>
                <c:pt idx="1">
                  <c:v>30 min</c:v>
                </c:pt>
                <c:pt idx="2">
                  <c:v>60 min</c:v>
                </c:pt>
                <c:pt idx="3">
                  <c:v>180 min</c:v>
                </c:pt>
              </c:strCache>
            </c:strRef>
          </c:cat>
          <c:val>
            <c:numRef>
              <c:f>'glucose levels'!$I$3:$I$6</c:f>
              <c:numCache>
                <c:formatCode>General</c:formatCode>
                <c:ptCount val="4"/>
                <c:pt idx="0">
                  <c:v>99.33</c:v>
                </c:pt>
                <c:pt idx="1">
                  <c:v>116.5</c:v>
                </c:pt>
                <c:pt idx="2">
                  <c:v>128.30000000000001</c:v>
                </c:pt>
                <c:pt idx="3">
                  <c:v>116.5</c:v>
                </c:pt>
              </c:numCache>
            </c:numRef>
          </c:val>
        </c:ser>
        <c:ser>
          <c:idx val="3"/>
          <c:order val="3"/>
          <c:tx>
            <c:strRef>
              <c:f>'glucose levels'!$J$1:$J$2</c:f>
              <c:strCache>
                <c:ptCount val="1"/>
                <c:pt idx="0">
                  <c:v>NAOE400</c:v>
                </c:pt>
              </c:strCache>
            </c:strRef>
          </c:tx>
          <c:cat>
            <c:strRef>
              <c:f>'glucose levels'!$F$3:$F$6</c:f>
              <c:strCache>
                <c:ptCount val="4"/>
                <c:pt idx="0">
                  <c:v>O min</c:v>
                </c:pt>
                <c:pt idx="1">
                  <c:v>30 min</c:v>
                </c:pt>
                <c:pt idx="2">
                  <c:v>60 min</c:v>
                </c:pt>
                <c:pt idx="3">
                  <c:v>180 min</c:v>
                </c:pt>
              </c:strCache>
            </c:strRef>
          </c:cat>
          <c:val>
            <c:numRef>
              <c:f>'glucose levels'!$J$3:$J$6</c:f>
              <c:numCache>
                <c:formatCode>General</c:formatCode>
                <c:ptCount val="4"/>
                <c:pt idx="0">
                  <c:v>100.5</c:v>
                </c:pt>
                <c:pt idx="1">
                  <c:v>109.2</c:v>
                </c:pt>
                <c:pt idx="2">
                  <c:v>124.2</c:v>
                </c:pt>
                <c:pt idx="3">
                  <c:v>118.3</c:v>
                </c:pt>
              </c:numCache>
            </c:numRef>
          </c:val>
        </c:ser>
        <c:marker val="1"/>
        <c:axId val="111408640"/>
        <c:axId val="111410560"/>
      </c:lineChart>
      <c:catAx>
        <c:axId val="111408640"/>
        <c:scaling>
          <c:orientation val="minMax"/>
        </c:scaling>
        <c:axPos val="b"/>
        <c:title>
          <c:tx>
            <c:rich>
              <a:bodyPr/>
              <a:lstStyle/>
              <a:p>
                <a:pPr>
                  <a:defRPr lang="en-US"/>
                </a:pPr>
                <a:r>
                  <a:rPr lang="en-US"/>
                  <a:t>Time</a:t>
                </a:r>
                <a:r>
                  <a:rPr lang="en-US" baseline="0"/>
                  <a:t> (min)</a:t>
                </a:r>
                <a:endParaRPr lang="en-US"/>
              </a:p>
            </c:rich>
          </c:tx>
          <c:layout/>
        </c:title>
        <c:numFmt formatCode="General" sourceLinked="0"/>
        <c:tickLblPos val="nextTo"/>
        <c:txPr>
          <a:bodyPr/>
          <a:lstStyle/>
          <a:p>
            <a:pPr>
              <a:defRPr lang="en-US" b="1"/>
            </a:pPr>
            <a:endParaRPr lang="en-US"/>
          </a:p>
        </c:txPr>
        <c:crossAx val="111410560"/>
        <c:crosses val="autoZero"/>
        <c:auto val="1"/>
        <c:lblAlgn val="ctr"/>
        <c:lblOffset val="100"/>
      </c:catAx>
      <c:valAx>
        <c:axId val="111410560"/>
        <c:scaling>
          <c:orientation val="minMax"/>
          <c:min val="96"/>
        </c:scaling>
        <c:axPos val="l"/>
        <c:title>
          <c:tx>
            <c:rich>
              <a:bodyPr rot="-5400000" vert="horz"/>
              <a:lstStyle/>
              <a:p>
                <a:pPr>
                  <a:defRPr lang="en-US"/>
                </a:pPr>
                <a:r>
                  <a:rPr lang="en-US" baseline="0"/>
                  <a:t>Glucose (mg/dL)</a:t>
                </a:r>
                <a:endParaRPr lang="en-US"/>
              </a:p>
            </c:rich>
          </c:tx>
          <c:layout/>
        </c:title>
        <c:numFmt formatCode="General" sourceLinked="1"/>
        <c:tickLblPos val="nextTo"/>
        <c:txPr>
          <a:bodyPr/>
          <a:lstStyle/>
          <a:p>
            <a:pPr>
              <a:defRPr lang="en-US" b="1"/>
            </a:pPr>
            <a:endParaRPr lang="en-US"/>
          </a:p>
        </c:txPr>
        <c:crossAx val="111408640"/>
        <c:crosses val="autoZero"/>
        <c:crossBetween val="between"/>
        <c:minorUnit val="0.2"/>
      </c:valAx>
    </c:plotArea>
    <c:legend>
      <c:legendPos val="r"/>
      <c:layout/>
      <c:txPr>
        <a:bodyPr/>
        <a:lstStyle/>
        <a:p>
          <a:pPr>
            <a:defRPr lang="en-US"/>
          </a:pPr>
          <a:endParaRPr lang="en-US"/>
        </a:p>
      </c:txPr>
    </c:legend>
    <c:plotVisOnly val="1"/>
    <c:dispBlanksAs val="gap"/>
  </c:chart>
  <c:spPr>
    <a:ln w="38100">
      <a:solidFill>
        <a:schemeClr val="tx1"/>
      </a:solidFill>
    </a:ln>
  </c:sp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7C9DCA-4D2A-417E-AD99-79E3608FF555}" type="datetimeFigureOut">
              <a:rPr lang="en-IN" smtClean="0"/>
              <a:pPr/>
              <a:t>08-03-2018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8B6652-A1D7-4DBB-BE0E-75EE58CA51AE}" type="slidenum">
              <a:rPr lang="en-IN" smtClean="0"/>
              <a:pPr/>
              <a:t>‹#›</a:t>
            </a:fld>
            <a:endParaRPr lang="en-IN"/>
          </a:p>
        </p:txBody>
      </p:sp>
    </p:spTree>
    <p:extLst>
      <p:ext uri="{BB962C8B-B14F-4D97-AF65-F5344CB8AC3E}">
        <p14:creationId xmlns="" xmlns:p14="http://schemas.microsoft.com/office/powerpoint/2010/main" val="167431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98B6652-A1D7-4DBB-BE0E-75EE58CA51AE}" type="slidenum">
              <a:rPr lang="en-IN" smtClean="0"/>
              <a:pPr/>
              <a:t>1</a:t>
            </a:fld>
            <a:endParaRPr lang="en-IN"/>
          </a:p>
        </p:txBody>
      </p:sp>
    </p:spTree>
    <p:extLst>
      <p:ext uri="{BB962C8B-B14F-4D97-AF65-F5344CB8AC3E}">
        <p14:creationId xmlns="" xmlns:p14="http://schemas.microsoft.com/office/powerpoint/2010/main" val="4169806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280CEA-88B1-432D-842A-2F721CF7065E}" type="slidenum">
              <a:rPr lang="en-US" smtClean="0"/>
              <a:pPr/>
              <a:t>20</a:t>
            </a:fld>
            <a:endParaRPr lang="en-US"/>
          </a:p>
        </p:txBody>
      </p:sp>
    </p:spTree>
    <p:extLst>
      <p:ext uri="{BB962C8B-B14F-4D97-AF65-F5344CB8AC3E}">
        <p14:creationId xmlns="" xmlns:p14="http://schemas.microsoft.com/office/powerpoint/2010/main" val="615699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8B6652-A1D7-4DBB-BE0E-75EE58CA51AE}" type="slidenum">
              <a:rPr lang="en-IN" smtClean="0"/>
              <a:pPr/>
              <a:t>24</a:t>
            </a:fld>
            <a:endParaRPr lang="en-IN"/>
          </a:p>
        </p:txBody>
      </p:sp>
    </p:spTree>
    <p:extLst>
      <p:ext uri="{BB962C8B-B14F-4D97-AF65-F5344CB8AC3E}">
        <p14:creationId xmlns="" xmlns:p14="http://schemas.microsoft.com/office/powerpoint/2010/main" val="2107942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5"/>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3/8/2018</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descr="Image result for green background"/>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 y="0"/>
            <a:ext cx="9143999"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214282" y="1571613"/>
            <a:ext cx="8458200" cy="2305051"/>
          </a:xfrm>
        </p:spPr>
        <p:txBody>
          <a:bodyPr>
            <a:normAutofit/>
          </a:bodyPr>
          <a:lstStyle/>
          <a:p>
            <a:r>
              <a:rPr lang="en-US" b="1" i="1" dirty="0" err="1">
                <a:latin typeface="Comic Sans MS" pitchFamily="66" charset="0"/>
              </a:rPr>
              <a:t>Spinacia</a:t>
            </a:r>
            <a:r>
              <a:rPr lang="en-US" b="1" i="1" dirty="0">
                <a:latin typeface="Comic Sans MS" pitchFamily="66" charset="0"/>
              </a:rPr>
              <a:t> </a:t>
            </a:r>
            <a:r>
              <a:rPr lang="en-US" b="1" i="1" dirty="0" err="1">
                <a:latin typeface="Comic Sans MS" pitchFamily="66" charset="0"/>
              </a:rPr>
              <a:t>oleracea</a:t>
            </a:r>
            <a:r>
              <a:rPr lang="en-US" b="1" i="1" dirty="0">
                <a:latin typeface="Comic Sans MS" pitchFamily="66" charset="0"/>
              </a:rPr>
              <a:t> </a:t>
            </a:r>
            <a:r>
              <a:rPr lang="en-US" b="1" dirty="0">
                <a:latin typeface="Comic Sans MS" pitchFamily="66" charset="0"/>
              </a:rPr>
              <a:t>in diet can help control obesity by its regulatory action on appetite</a:t>
            </a:r>
            <a:endParaRPr lang="en-IN" b="1" dirty="0">
              <a:latin typeface="Comic Sans MS" pitchFamily="66" charset="0"/>
            </a:endParaRPr>
          </a:p>
        </p:txBody>
      </p:sp>
      <p:sp>
        <p:nvSpPr>
          <p:cNvPr id="3" name="Subtitle 2"/>
          <p:cNvSpPr>
            <a:spLocks noGrp="1"/>
          </p:cNvSpPr>
          <p:nvPr>
            <p:ph type="subTitle" idx="1"/>
          </p:nvPr>
        </p:nvSpPr>
        <p:spPr>
          <a:xfrm>
            <a:off x="1071538" y="3929067"/>
            <a:ext cx="6400800" cy="1752600"/>
          </a:xfrm>
        </p:spPr>
        <p:txBody>
          <a:bodyPr>
            <a:normAutofit fontScale="85000" lnSpcReduction="20000"/>
          </a:bodyPr>
          <a:lstStyle/>
          <a:p>
            <a:r>
              <a:rPr lang="en-IN" b="1" dirty="0" smtClean="0">
                <a:solidFill>
                  <a:schemeClr val="accent2">
                    <a:lumMod val="75000"/>
                  </a:schemeClr>
                </a:solidFill>
              </a:rPr>
              <a:t>Dr. Vandana Panda</a:t>
            </a:r>
          </a:p>
          <a:p>
            <a:r>
              <a:rPr lang="en-US" b="1" dirty="0" smtClean="0">
                <a:solidFill>
                  <a:schemeClr val="accent2">
                    <a:lumMod val="75000"/>
                  </a:schemeClr>
                </a:solidFill>
              </a:rPr>
              <a:t>Assoc. Professor of Pharmacology</a:t>
            </a:r>
          </a:p>
          <a:p>
            <a:r>
              <a:rPr lang="en-US" b="1" dirty="0" err="1" smtClean="0">
                <a:solidFill>
                  <a:schemeClr val="accent2">
                    <a:lumMod val="75000"/>
                  </a:schemeClr>
                </a:solidFill>
              </a:rPr>
              <a:t>P.K.M.Kundnani</a:t>
            </a:r>
            <a:r>
              <a:rPr lang="en-US" b="1" dirty="0" smtClean="0">
                <a:solidFill>
                  <a:schemeClr val="accent2">
                    <a:lumMod val="75000"/>
                  </a:schemeClr>
                </a:solidFill>
              </a:rPr>
              <a:t> College of Pharmacy</a:t>
            </a:r>
          </a:p>
          <a:p>
            <a:r>
              <a:rPr lang="en-US" b="1" dirty="0" smtClean="0">
                <a:solidFill>
                  <a:schemeClr val="accent2">
                    <a:lumMod val="75000"/>
                  </a:schemeClr>
                </a:solidFill>
              </a:rPr>
              <a:t>Mumbai University, INDIA</a:t>
            </a:r>
            <a:endParaRPr lang="en-IN" b="1" dirty="0">
              <a:solidFill>
                <a:schemeClr val="accent2">
                  <a:lumMod val="75000"/>
                </a:schemeClr>
              </a:solidFill>
            </a:endParaRPr>
          </a:p>
        </p:txBody>
      </p:sp>
      <p:pic>
        <p:nvPicPr>
          <p:cNvPr id="7172" name="Picture 4" descr="C:\Users\PRANITA\Documents\Priyanka Work\S@project\university.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391413" y="5410209"/>
            <a:ext cx="1752599" cy="1447799"/>
          </a:xfrm>
          <a:prstGeom prst="rect">
            <a:avLst/>
          </a:prstGeom>
          <a:noFill/>
          <a:extLst>
            <a:ext uri="{909E8E84-426E-40DD-AFC4-6F175D3DCCD1}">
              <a14:hiddenFill xmlns="" xmlns:a14="http://schemas.microsoft.com/office/drawing/2010/main">
                <a:solidFill>
                  <a:srgbClr val="FFFFFF"/>
                </a:solidFill>
              </a14:hiddenFill>
            </a:ext>
          </a:extLst>
        </p:spPr>
      </p:pic>
      <p:pic>
        <p:nvPicPr>
          <p:cNvPr id="7173" name="Picture 5" descr="C:\Users\PRANITA\Documents\Priyanka Work\S@project\core-0001-fdbffe852a5def70012a60b6110404f6.l_group.jp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4144" t="3816" r="8311" b="4048"/>
          <a:stretch/>
        </p:blipFill>
        <p:spPr bwMode="auto">
          <a:xfrm>
            <a:off x="0" y="5382709"/>
            <a:ext cx="1524000" cy="14669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54300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Desktop\Picture1.jpg"/>
          <p:cNvPicPr>
            <a:picLocks noChangeAspect="1" noChangeArrowheads="1"/>
          </p:cNvPicPr>
          <p:nvPr/>
        </p:nvPicPr>
        <p:blipFill>
          <a:blip r:embed="rId2"/>
          <a:srcRect/>
          <a:stretch>
            <a:fillRect/>
          </a:stretch>
        </p:blipFill>
        <p:spPr bwMode="auto">
          <a:xfrm>
            <a:off x="2980" y="0"/>
            <a:ext cx="9138039" cy="6858000"/>
          </a:xfrm>
          <a:prstGeom prst="rect">
            <a:avLst/>
          </a:prstGeom>
          <a:noFill/>
        </p:spPr>
      </p:pic>
      <p:sp>
        <p:nvSpPr>
          <p:cNvPr id="3" name="Content Placeholder 2"/>
          <p:cNvSpPr>
            <a:spLocks noGrp="1"/>
          </p:cNvSpPr>
          <p:nvPr>
            <p:ph sz="half" idx="1"/>
          </p:nvPr>
        </p:nvSpPr>
        <p:spPr/>
        <p:txBody>
          <a:bodyPr/>
          <a:lstStyle/>
          <a:p>
            <a:pPr>
              <a:buNone/>
            </a:pPr>
            <a:r>
              <a:rPr lang="en-IN" sz="3600" b="1" dirty="0" smtClean="0">
                <a:solidFill>
                  <a:srgbClr val="7030A0"/>
                </a:solidFill>
                <a:latin typeface="Times New Roman" pitchFamily="18" charset="0"/>
                <a:cs typeface="Times New Roman" pitchFamily="18" charset="0"/>
              </a:rPr>
              <a:t>"Let food be thy medicine and medicine be thy food,"</a:t>
            </a:r>
            <a:r>
              <a:rPr lang="en-IN" sz="3600" dirty="0" smtClean="0">
                <a:solidFill>
                  <a:srgbClr val="32D70B"/>
                </a:solidFill>
                <a:latin typeface="Times New Roman" pitchFamily="18" charset="0"/>
                <a:cs typeface="Times New Roman" pitchFamily="18" charset="0"/>
              </a:rPr>
              <a:t> </a:t>
            </a:r>
            <a:r>
              <a:rPr lang="en-IN" dirty="0" smtClean="0">
                <a:latin typeface="Times New Roman" pitchFamily="18" charset="0"/>
                <a:cs typeface="Times New Roman" pitchFamily="18" charset="0"/>
              </a:rPr>
              <a:t>said by Hippocrates nearly 2,500 years ago, is receiving renewed interest.</a:t>
            </a:r>
          </a:p>
          <a:p>
            <a:endParaRPr lang="en-IN" dirty="0"/>
          </a:p>
        </p:txBody>
      </p:sp>
      <p:sp>
        <p:nvSpPr>
          <p:cNvPr id="7" name="Content Placeholder 6"/>
          <p:cNvSpPr>
            <a:spLocks noGrp="1"/>
          </p:cNvSpPr>
          <p:nvPr>
            <p:ph sz="half" idx="2"/>
          </p:nvPr>
        </p:nvSpPr>
        <p:spPr/>
        <p:txBody>
          <a:bodyPr/>
          <a:lstStyle/>
          <a:p>
            <a:endParaRPr lang="en-IN"/>
          </a:p>
        </p:txBody>
      </p:sp>
      <p:sp>
        <p:nvSpPr>
          <p:cNvPr id="4" name="Slide Number Placeholder 3"/>
          <p:cNvSpPr>
            <a:spLocks noGrp="1"/>
          </p:cNvSpPr>
          <p:nvPr>
            <p:ph type="sldNum" sz="quarter" idx="12"/>
          </p:nvPr>
        </p:nvSpPr>
        <p:spPr/>
        <p:txBody>
          <a:bodyPr/>
          <a:lstStyle/>
          <a:p>
            <a:fld id="{FE790829-84F4-483F-B44E-AD3176F29A81}" type="slidenum">
              <a:rPr lang="en-US" smtClean="0"/>
              <a:pPr/>
              <a:t>2</a:t>
            </a:fld>
            <a:endParaRPr lang="en-US" dirty="0"/>
          </a:p>
        </p:txBody>
      </p:sp>
      <p:pic>
        <p:nvPicPr>
          <p:cNvPr id="5" name="Content Placeholder 5" descr="Image result for functional foods"/>
          <p:cNvPicPr>
            <a:picLocks/>
          </p:cNvPicPr>
          <p:nvPr/>
        </p:nvPicPr>
        <p:blipFill>
          <a:blip r:embed="rId3"/>
          <a:srcRect/>
          <a:stretch>
            <a:fillRect/>
          </a:stretch>
        </p:blipFill>
        <p:spPr bwMode="auto">
          <a:xfrm>
            <a:off x="4572000" y="1600200"/>
            <a:ext cx="41148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Desktop\Picture1.jpg"/>
          <p:cNvPicPr>
            <a:picLocks noChangeAspect="1" noChangeArrowheads="1"/>
          </p:cNvPicPr>
          <p:nvPr/>
        </p:nvPicPr>
        <p:blipFill>
          <a:blip r:embed="rId2"/>
          <a:srcRect/>
          <a:stretch>
            <a:fillRect/>
          </a:stretch>
        </p:blipFill>
        <p:spPr bwMode="auto">
          <a:xfrm>
            <a:off x="2980" y="0"/>
            <a:ext cx="9138039" cy="6858000"/>
          </a:xfrm>
          <a:prstGeom prst="rect">
            <a:avLst/>
          </a:prstGeom>
          <a:noFill/>
        </p:spPr>
      </p:pic>
      <p:sp>
        <p:nvSpPr>
          <p:cNvPr id="2" name="Title 1"/>
          <p:cNvSpPr>
            <a:spLocks noGrp="1"/>
          </p:cNvSpPr>
          <p:nvPr>
            <p:ph type="title"/>
          </p:nvPr>
        </p:nvSpPr>
        <p:spPr/>
        <p:txBody>
          <a:bodyPr>
            <a:normAutofit/>
          </a:bodyPr>
          <a:lstStyle/>
          <a:p>
            <a:r>
              <a:rPr lang="en-US" b="1" dirty="0" smtClean="0">
                <a:solidFill>
                  <a:schemeClr val="accent2">
                    <a:lumMod val="75000"/>
                  </a:schemeClr>
                </a:solidFill>
                <a:latin typeface="Times New Roman" pitchFamily="18" charset="0"/>
                <a:cs typeface="Times New Roman" pitchFamily="18" charset="0"/>
              </a:rPr>
              <a:t>Functional foods:</a:t>
            </a:r>
            <a:endParaRPr lang="en-IN"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a:bodyPr>
          <a:lstStyle/>
          <a:p>
            <a:pPr>
              <a:buNone/>
            </a:pPr>
            <a:r>
              <a:rPr lang="en-IN" dirty="0" smtClean="0"/>
              <a:t> “</a:t>
            </a:r>
            <a:r>
              <a:rPr lang="en-IN" dirty="0" smtClean="0">
                <a:latin typeface="Times New Roman" pitchFamily="18" charset="0"/>
                <a:cs typeface="Times New Roman" pitchFamily="18" charset="0"/>
              </a:rPr>
              <a:t>Functional foods” are foods which  provide benefits beyond basic nutrition and may play a role in reducing or minimizing the risk of certain diseases and other health conditions.</a:t>
            </a:r>
          </a:p>
          <a:p>
            <a:endParaRPr lang="en-IN" dirty="0"/>
          </a:p>
        </p:txBody>
      </p:sp>
      <p:sp>
        <p:nvSpPr>
          <p:cNvPr id="4" name="Slide Number Placeholder 3"/>
          <p:cNvSpPr>
            <a:spLocks noGrp="1"/>
          </p:cNvSpPr>
          <p:nvPr>
            <p:ph type="sldNum" sz="quarter" idx="12"/>
          </p:nvPr>
        </p:nvSpPr>
        <p:spPr/>
        <p:txBody>
          <a:bodyPr/>
          <a:lstStyle/>
          <a:p>
            <a:fld id="{FE790829-84F4-483F-B44E-AD3176F29A81}" type="slidenum">
              <a:rPr lang="en-US" smtClean="0"/>
              <a:pPr/>
              <a:t>3</a:t>
            </a:fld>
            <a:endParaRPr lang="en-US"/>
          </a:p>
        </p:txBody>
      </p:sp>
      <p:pic>
        <p:nvPicPr>
          <p:cNvPr id="8" name="Content Placeholder 7" descr="Image result for functional foods"/>
          <p:cNvPicPr>
            <a:picLocks noGrp="1"/>
          </p:cNvPicPr>
          <p:nvPr>
            <p:ph sz="half" idx="2"/>
          </p:nvPr>
        </p:nvPicPr>
        <p:blipFill>
          <a:blip r:embed="rId3"/>
          <a:srcRect/>
          <a:stretch>
            <a:fillRect/>
          </a:stretch>
        </p:blipFill>
        <p:spPr bwMode="auto">
          <a:xfrm>
            <a:off x="4724400" y="1498600"/>
            <a:ext cx="41148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RANITA\Documents\Priyanka Work\S@project\circles_farm_ppt_template.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p:cNvSpPr txBox="1">
            <a:spLocks/>
          </p:cNvSpPr>
          <p:nvPr/>
        </p:nvSpPr>
        <p:spPr>
          <a:xfrm>
            <a:off x="457200" y="533401"/>
            <a:ext cx="8229600" cy="5592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Energy homeostasis </a:t>
            </a:r>
            <a:r>
              <a:rPr lang="en-US" dirty="0" smtClean="0"/>
              <a:t>is a complex mechanism which maintains body weight by regulating energy intake.</a:t>
            </a:r>
          </a:p>
          <a:p>
            <a:r>
              <a:rPr lang="en-US" dirty="0" smtClean="0"/>
              <a:t>Obesity occurs due to an imbalance in energy homeostasis.</a:t>
            </a:r>
          </a:p>
          <a:p>
            <a:r>
              <a:rPr lang="en-US" dirty="0" smtClean="0"/>
              <a:t>Four main predisposing factors for weight gain: a) low metabolic rate</a:t>
            </a:r>
          </a:p>
          <a:p>
            <a:pPr>
              <a:buFont typeface="Arial" pitchFamily="34" charset="0"/>
              <a:buNone/>
            </a:pPr>
            <a:r>
              <a:rPr lang="en-US" dirty="0" smtClean="0"/>
              <a:t>    b) low spontaneous physical activity</a:t>
            </a:r>
          </a:p>
          <a:p>
            <a:pPr>
              <a:buFont typeface="Arial" pitchFamily="34" charset="0"/>
              <a:buNone/>
            </a:pPr>
            <a:r>
              <a:rPr lang="en-US" dirty="0" smtClean="0"/>
              <a:t>    c) low sympathetic nervous system activity </a:t>
            </a:r>
          </a:p>
          <a:p>
            <a:pPr>
              <a:buFont typeface="Arial" pitchFamily="34" charset="0"/>
              <a:buNone/>
            </a:pPr>
            <a:r>
              <a:rPr lang="en-US" dirty="0" smtClean="0"/>
              <a:t>   d) low fat oxidation</a:t>
            </a:r>
            <a:endParaRPr lang="en-US" dirty="0"/>
          </a:p>
        </p:txBody>
      </p:sp>
    </p:spTree>
    <p:extLst>
      <p:ext uri="{BB962C8B-B14F-4D97-AF65-F5344CB8AC3E}">
        <p14:creationId xmlns="" xmlns:p14="http://schemas.microsoft.com/office/powerpoint/2010/main" val="12260138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p:cNvSpPr/>
          <p:nvPr/>
        </p:nvSpPr>
        <p:spPr>
          <a:xfrm>
            <a:off x="2971800" y="1066800"/>
            <a:ext cx="5486400" cy="23622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p:cNvSpPr>
            <a:spLocks noGrp="1"/>
          </p:cNvSpPr>
          <p:nvPr>
            <p:ph idx="1"/>
          </p:nvPr>
        </p:nvSpPr>
        <p:spPr>
          <a:xfrm>
            <a:off x="228600" y="228600"/>
            <a:ext cx="8686800" cy="6248400"/>
          </a:xfrm>
          <a:ln>
            <a:solidFill>
              <a:schemeClr val="tx1"/>
            </a:solidFill>
          </a:ln>
        </p:spPr>
        <p:txBody>
          <a:bodyPr/>
          <a:lstStyle/>
          <a:p>
            <a:pPr>
              <a:buNone/>
            </a:pPr>
            <a:r>
              <a:rPr lang="en-US" dirty="0" smtClean="0"/>
              <a:t>                               </a:t>
            </a:r>
          </a:p>
          <a:p>
            <a:pPr>
              <a:buNone/>
            </a:pPr>
            <a:r>
              <a:rPr lang="en-US" dirty="0" smtClean="0"/>
              <a:t>                                               </a:t>
            </a:r>
            <a:endParaRPr lang="en-IN" dirty="0"/>
          </a:p>
        </p:txBody>
      </p:sp>
      <p:sp>
        <p:nvSpPr>
          <p:cNvPr id="4" name="Rounded Rectangle 3"/>
          <p:cNvSpPr/>
          <p:nvPr/>
        </p:nvSpPr>
        <p:spPr>
          <a:xfrm>
            <a:off x="381000" y="381000"/>
            <a:ext cx="2971800" cy="304800"/>
          </a:xfrm>
          <a:prstGeom prst="roundRect">
            <a:avLst/>
          </a:prstGeom>
          <a:solidFill>
            <a:schemeClr val="bg1"/>
          </a:solidFill>
          <a:ln w="25400"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2">
                    <a:lumMod val="75000"/>
                  </a:schemeClr>
                </a:solidFill>
              </a:rPr>
              <a:t>CENTRAL NERVOUS SYSTEM</a:t>
            </a:r>
            <a:endParaRPr lang="en-IN" b="1" dirty="0">
              <a:solidFill>
                <a:schemeClr val="accent2">
                  <a:lumMod val="75000"/>
                </a:schemeClr>
              </a:solidFill>
            </a:endParaRPr>
          </a:p>
        </p:txBody>
      </p:sp>
      <p:cxnSp>
        <p:nvCxnSpPr>
          <p:cNvPr id="6" name="Straight Connector 5"/>
          <p:cNvCxnSpPr/>
          <p:nvPr/>
        </p:nvCxnSpPr>
        <p:spPr>
          <a:xfrm flipV="1">
            <a:off x="838200" y="3733800"/>
            <a:ext cx="7848600" cy="7620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685800" y="3962400"/>
            <a:ext cx="2514600" cy="3048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B050"/>
                </a:solidFill>
              </a:rPr>
              <a:t>PERIPHERAL ORGANS</a:t>
            </a:r>
            <a:endParaRPr lang="en-IN" b="1" dirty="0">
              <a:solidFill>
                <a:srgbClr val="00B050"/>
              </a:solidFill>
            </a:endParaRPr>
          </a:p>
        </p:txBody>
      </p:sp>
      <p:sp>
        <p:nvSpPr>
          <p:cNvPr id="9" name="Oval 8"/>
          <p:cNvSpPr/>
          <p:nvPr/>
        </p:nvSpPr>
        <p:spPr>
          <a:xfrm>
            <a:off x="838200" y="2286000"/>
            <a:ext cx="1371600" cy="1066800"/>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VAGAL CENTRE</a:t>
            </a:r>
            <a:endParaRPr lang="en-IN" sz="1400" dirty="0">
              <a:solidFill>
                <a:schemeClr val="tx1"/>
              </a:solidFill>
            </a:endParaRPr>
          </a:p>
        </p:txBody>
      </p:sp>
      <p:sp>
        <p:nvSpPr>
          <p:cNvPr id="11" name="Rectangle 10"/>
          <p:cNvSpPr/>
          <p:nvPr/>
        </p:nvSpPr>
        <p:spPr>
          <a:xfrm>
            <a:off x="685800" y="4648200"/>
            <a:ext cx="1905000" cy="1371600"/>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Signals from GIT,  stomach distension, enterohormones- CCK, PYY, GLP-1 </a:t>
            </a:r>
            <a:endParaRPr lang="en-IN" dirty="0">
              <a:solidFill>
                <a:schemeClr val="tx1"/>
              </a:solidFill>
            </a:endParaRPr>
          </a:p>
        </p:txBody>
      </p:sp>
      <p:sp>
        <p:nvSpPr>
          <p:cNvPr id="12" name="Rectangle 11"/>
          <p:cNvSpPr/>
          <p:nvPr/>
        </p:nvSpPr>
        <p:spPr>
          <a:xfrm>
            <a:off x="2895600" y="4648200"/>
            <a:ext cx="1447800" cy="12954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PANCREAS &amp; ADIPOCYTES </a:t>
            </a:r>
            <a:endParaRPr lang="en-IN" dirty="0">
              <a:solidFill>
                <a:schemeClr val="tx1"/>
              </a:solidFill>
            </a:endParaRPr>
          </a:p>
        </p:txBody>
      </p:sp>
      <p:sp>
        <p:nvSpPr>
          <p:cNvPr id="14" name="Rectangle 13"/>
          <p:cNvSpPr/>
          <p:nvPr/>
        </p:nvSpPr>
        <p:spPr>
          <a:xfrm>
            <a:off x="4953000" y="4038600"/>
            <a:ext cx="1371600" cy="762000"/>
          </a:xfrm>
          <a:prstGeom prst="rect">
            <a:avLst/>
          </a:prstGeom>
          <a:solidFill>
            <a:srgbClr val="00FFCC"/>
          </a:solidFill>
          <a:ln>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INSULIN &amp; LEPTIN</a:t>
            </a:r>
            <a:endParaRPr lang="en-IN" dirty="0">
              <a:solidFill>
                <a:schemeClr val="tx1"/>
              </a:solidFill>
            </a:endParaRPr>
          </a:p>
        </p:txBody>
      </p:sp>
      <p:sp>
        <p:nvSpPr>
          <p:cNvPr id="15" name="Rectangle 14"/>
          <p:cNvSpPr/>
          <p:nvPr/>
        </p:nvSpPr>
        <p:spPr>
          <a:xfrm>
            <a:off x="7715272" y="5286388"/>
            <a:ext cx="1143000" cy="9144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STOMACH</a:t>
            </a:r>
            <a:endParaRPr lang="en-IN" dirty="0">
              <a:solidFill>
                <a:schemeClr val="tx1"/>
              </a:solidFill>
            </a:endParaRPr>
          </a:p>
        </p:txBody>
      </p:sp>
      <p:sp>
        <p:nvSpPr>
          <p:cNvPr id="17" name="Rectangle 16"/>
          <p:cNvSpPr/>
          <p:nvPr/>
        </p:nvSpPr>
        <p:spPr>
          <a:xfrm>
            <a:off x="6858016" y="4000504"/>
            <a:ext cx="1219200" cy="762000"/>
          </a:xfrm>
          <a:prstGeom prst="rect">
            <a:avLst/>
          </a:prstGeom>
          <a:solidFill>
            <a:srgbClr val="00FFCC"/>
          </a:solidFill>
          <a:ln>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GHRELIN</a:t>
            </a:r>
            <a:endParaRPr lang="en-IN" dirty="0">
              <a:solidFill>
                <a:schemeClr val="tx1"/>
              </a:solidFill>
            </a:endParaRPr>
          </a:p>
        </p:txBody>
      </p:sp>
      <p:cxnSp>
        <p:nvCxnSpPr>
          <p:cNvPr id="19" name="Straight Connector 18"/>
          <p:cNvCxnSpPr>
            <a:endCxn id="15" idx="1"/>
          </p:cNvCxnSpPr>
          <p:nvPr/>
        </p:nvCxnSpPr>
        <p:spPr>
          <a:xfrm>
            <a:off x="7358082" y="5715019"/>
            <a:ext cx="357190" cy="28572"/>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H="1" flipV="1">
            <a:off x="6900882" y="5243522"/>
            <a:ext cx="914400" cy="1588"/>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flipH="1" flipV="1">
            <a:off x="5029994" y="5257006"/>
            <a:ext cx="762000" cy="1588"/>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0800000">
            <a:off x="4343400" y="5638803"/>
            <a:ext cx="1066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181600" y="5791200"/>
            <a:ext cx="2209800" cy="369332"/>
          </a:xfrm>
          <a:prstGeom prst="rect">
            <a:avLst/>
          </a:prstGeom>
          <a:noFill/>
        </p:spPr>
        <p:txBody>
          <a:bodyPr wrap="square" rtlCol="0">
            <a:spAutoFit/>
          </a:bodyPr>
          <a:lstStyle/>
          <a:p>
            <a:r>
              <a:rPr lang="en-US" b="1" dirty="0" smtClean="0"/>
              <a:t>LONG TERM SIGNALS</a:t>
            </a:r>
            <a:endParaRPr lang="en-IN" b="1" dirty="0"/>
          </a:p>
        </p:txBody>
      </p:sp>
      <p:sp>
        <p:nvSpPr>
          <p:cNvPr id="32" name="TextBox 31"/>
          <p:cNvSpPr txBox="1"/>
          <p:nvPr/>
        </p:nvSpPr>
        <p:spPr>
          <a:xfrm>
            <a:off x="533400" y="6096000"/>
            <a:ext cx="2667000" cy="369332"/>
          </a:xfrm>
          <a:prstGeom prst="rect">
            <a:avLst/>
          </a:prstGeom>
          <a:noFill/>
        </p:spPr>
        <p:txBody>
          <a:bodyPr wrap="square" rtlCol="0">
            <a:spAutoFit/>
          </a:bodyPr>
          <a:lstStyle/>
          <a:p>
            <a:r>
              <a:rPr lang="en-US" b="1" dirty="0" smtClean="0"/>
              <a:t>SHORT TERM SIGNALS</a:t>
            </a:r>
            <a:endParaRPr lang="en-IN" b="1" dirty="0"/>
          </a:p>
        </p:txBody>
      </p:sp>
      <p:sp>
        <p:nvSpPr>
          <p:cNvPr id="42" name="Rectangle 41"/>
          <p:cNvSpPr/>
          <p:nvPr/>
        </p:nvSpPr>
        <p:spPr>
          <a:xfrm>
            <a:off x="3048000" y="1143000"/>
            <a:ext cx="3581400"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PARAVENTRICULAR  NUCLEUS (PVN)</a:t>
            </a:r>
            <a:endParaRPr lang="en-IN" dirty="0">
              <a:solidFill>
                <a:schemeClr val="tx1"/>
              </a:solidFill>
            </a:endParaRPr>
          </a:p>
        </p:txBody>
      </p:sp>
      <p:sp>
        <p:nvSpPr>
          <p:cNvPr id="43" name="Rounded Rectangle 42"/>
          <p:cNvSpPr/>
          <p:nvPr/>
        </p:nvSpPr>
        <p:spPr>
          <a:xfrm>
            <a:off x="5334000" y="1905000"/>
            <a:ext cx="3048000" cy="1219200"/>
          </a:xfrm>
          <a:prstGeom prst="roundRect">
            <a:avLst/>
          </a:prstGeom>
          <a:solidFill>
            <a:srgbClr val="66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r>
              <a:rPr lang="en-US" dirty="0" smtClean="0">
                <a:solidFill>
                  <a:schemeClr val="tx1"/>
                </a:solidFill>
              </a:rPr>
              <a:t>ARCUATE  NUCLEUS (ARC)</a:t>
            </a:r>
            <a:endParaRPr lang="en-IN" dirty="0">
              <a:solidFill>
                <a:schemeClr val="tx1"/>
              </a:solidFill>
            </a:endParaRPr>
          </a:p>
        </p:txBody>
      </p:sp>
      <p:sp>
        <p:nvSpPr>
          <p:cNvPr id="44" name="Rectangle 43"/>
          <p:cNvSpPr/>
          <p:nvPr/>
        </p:nvSpPr>
        <p:spPr>
          <a:xfrm>
            <a:off x="5429256" y="2285992"/>
            <a:ext cx="12954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POMC </a:t>
            </a:r>
            <a:endParaRPr lang="en-IN" dirty="0">
              <a:solidFill>
                <a:schemeClr val="tx1"/>
              </a:solidFill>
            </a:endParaRPr>
          </a:p>
        </p:txBody>
      </p:sp>
      <p:sp>
        <p:nvSpPr>
          <p:cNvPr id="45" name="Rectangle 44"/>
          <p:cNvSpPr/>
          <p:nvPr/>
        </p:nvSpPr>
        <p:spPr>
          <a:xfrm>
            <a:off x="6934200" y="2286000"/>
            <a:ext cx="13716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NPY/ AgRP</a:t>
            </a:r>
            <a:endParaRPr lang="en-IN" dirty="0">
              <a:solidFill>
                <a:schemeClr val="tx1"/>
              </a:solidFill>
            </a:endParaRPr>
          </a:p>
        </p:txBody>
      </p:sp>
      <p:cxnSp>
        <p:nvCxnSpPr>
          <p:cNvPr id="47" name="Straight Arrow Connector 46"/>
          <p:cNvCxnSpPr/>
          <p:nvPr/>
        </p:nvCxnSpPr>
        <p:spPr>
          <a:xfrm rot="5400000" flipH="1" flipV="1">
            <a:off x="5411002" y="3580606"/>
            <a:ext cx="913607" cy="794"/>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7" idx="0"/>
          </p:cNvCxnSpPr>
          <p:nvPr/>
        </p:nvCxnSpPr>
        <p:spPr>
          <a:xfrm rot="5400000" flipH="1" flipV="1">
            <a:off x="7056453" y="3554411"/>
            <a:ext cx="857256" cy="3493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V="1">
            <a:off x="5220494" y="1562894"/>
            <a:ext cx="838200" cy="608012"/>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6200000" flipV="1">
            <a:off x="6400800" y="1524000"/>
            <a:ext cx="838200" cy="68580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3581400" y="1752600"/>
            <a:ext cx="11430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SATIETY</a:t>
            </a:r>
            <a:endParaRPr lang="en-IN" dirty="0">
              <a:solidFill>
                <a:schemeClr val="tx1"/>
              </a:solidFill>
            </a:endParaRPr>
          </a:p>
        </p:txBody>
      </p:sp>
      <p:sp>
        <p:nvSpPr>
          <p:cNvPr id="61" name="Rectangle 60"/>
          <p:cNvSpPr/>
          <p:nvPr/>
        </p:nvSpPr>
        <p:spPr>
          <a:xfrm>
            <a:off x="7010400" y="1447800"/>
            <a:ext cx="12192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APPETITE</a:t>
            </a:r>
            <a:endParaRPr lang="en-IN" dirty="0">
              <a:solidFill>
                <a:schemeClr val="tx1"/>
              </a:solidFill>
            </a:endParaRPr>
          </a:p>
        </p:txBody>
      </p:sp>
      <p:sp>
        <p:nvSpPr>
          <p:cNvPr id="62" name="Rectangle 61"/>
          <p:cNvSpPr/>
          <p:nvPr/>
        </p:nvSpPr>
        <p:spPr>
          <a:xfrm>
            <a:off x="685800" y="1371600"/>
            <a:ext cx="2133600" cy="533400"/>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NUCLEUS TRACTUS SOLITARIUS</a:t>
            </a:r>
            <a:endParaRPr lang="en-IN" dirty="0">
              <a:solidFill>
                <a:schemeClr val="tx1"/>
              </a:solidFill>
            </a:endParaRPr>
          </a:p>
        </p:txBody>
      </p:sp>
      <p:cxnSp>
        <p:nvCxnSpPr>
          <p:cNvPr id="64" name="Straight Connector 63"/>
          <p:cNvCxnSpPr>
            <a:endCxn id="11" idx="1"/>
          </p:cNvCxnSpPr>
          <p:nvPr/>
        </p:nvCxnSpPr>
        <p:spPr>
          <a:xfrm>
            <a:off x="457200" y="5257800"/>
            <a:ext cx="228600" cy="762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flipH="1" flipV="1">
            <a:off x="-647700" y="4152901"/>
            <a:ext cx="2209800" cy="1588"/>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endCxn id="9" idx="2"/>
          </p:cNvCxnSpPr>
          <p:nvPr/>
        </p:nvCxnSpPr>
        <p:spPr>
          <a:xfrm flipV="1">
            <a:off x="457200" y="2819400"/>
            <a:ext cx="381000" cy="22860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9" idx="0"/>
          </p:cNvCxnSpPr>
          <p:nvPr/>
        </p:nvCxnSpPr>
        <p:spPr>
          <a:xfrm rot="5400000" flipH="1" flipV="1">
            <a:off x="1334294" y="2094706"/>
            <a:ext cx="381000" cy="1588"/>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2819400" y="1524000"/>
            <a:ext cx="762000" cy="30480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5105400" y="685800"/>
            <a:ext cx="2743200" cy="400110"/>
          </a:xfrm>
          <a:prstGeom prst="rect">
            <a:avLst/>
          </a:prstGeom>
          <a:noFill/>
        </p:spPr>
        <p:txBody>
          <a:bodyPr wrap="square" rtlCol="0">
            <a:spAutoFit/>
          </a:bodyPr>
          <a:lstStyle/>
          <a:p>
            <a:r>
              <a:rPr lang="en-US" sz="2000" b="1" dirty="0" smtClean="0"/>
              <a:t>HYPOTHALAMUS</a:t>
            </a:r>
            <a:endParaRPr lang="en-IN" sz="2000" b="1" dirty="0"/>
          </a:p>
        </p:txBody>
      </p:sp>
    </p:spTree>
    <p:extLst>
      <p:ext uri="{BB962C8B-B14F-4D97-AF65-F5344CB8AC3E}">
        <p14:creationId xmlns="" xmlns:p14="http://schemas.microsoft.com/office/powerpoint/2010/main" val="419918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RANITA\Documents\Priyanka Work\S@project\circles_farm_ppt_template.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p:cNvSpPr txBox="1">
            <a:spLocks/>
          </p:cNvSpPr>
          <p:nvPr/>
        </p:nvSpPr>
        <p:spPr>
          <a:xfrm>
            <a:off x="381000" y="130629"/>
            <a:ext cx="8382000" cy="60960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b="1" dirty="0" smtClean="0"/>
              <a:t>Short term satiety signals</a:t>
            </a:r>
            <a:r>
              <a:rPr lang="en-US" dirty="0" smtClean="0"/>
              <a:t>: </a:t>
            </a:r>
          </a:p>
          <a:p>
            <a:pPr>
              <a:lnSpc>
                <a:spcPct val="150000"/>
              </a:lnSpc>
              <a:buFont typeface="Arial" pitchFamily="34" charset="0"/>
              <a:buNone/>
            </a:pPr>
            <a:r>
              <a:rPr lang="en-US" dirty="0" smtClean="0"/>
              <a:t>a. Nutrients</a:t>
            </a:r>
          </a:p>
          <a:p>
            <a:pPr>
              <a:lnSpc>
                <a:spcPct val="150000"/>
              </a:lnSpc>
              <a:buFont typeface="Arial" pitchFamily="34" charset="0"/>
              <a:buNone/>
            </a:pPr>
            <a:r>
              <a:rPr lang="en-US" dirty="0" smtClean="0"/>
              <a:t>b. Gastrointestinal peptide hormones – Cholecystokinin(CCK), Glucagon like peptide -1 (GLP-1), peptide tyrosine </a:t>
            </a:r>
            <a:r>
              <a:rPr lang="en-US" dirty="0" err="1" smtClean="0"/>
              <a:t>tyrosine</a:t>
            </a:r>
            <a:r>
              <a:rPr lang="en-US" dirty="0" smtClean="0"/>
              <a:t> (Peptide YY) </a:t>
            </a:r>
          </a:p>
          <a:p>
            <a:pPr>
              <a:lnSpc>
                <a:spcPct val="150000"/>
              </a:lnSpc>
            </a:pPr>
            <a:r>
              <a:rPr lang="en-US" b="1" dirty="0" smtClean="0"/>
              <a:t>Long term satiety signals:</a:t>
            </a:r>
          </a:p>
          <a:p>
            <a:pPr>
              <a:lnSpc>
                <a:spcPct val="150000"/>
              </a:lnSpc>
              <a:buFont typeface="Arial" pitchFamily="34" charset="0"/>
              <a:buNone/>
            </a:pPr>
            <a:r>
              <a:rPr lang="en-US" dirty="0" smtClean="0"/>
              <a:t>   a. Insulin(Pancreas)</a:t>
            </a:r>
          </a:p>
          <a:p>
            <a:pPr>
              <a:lnSpc>
                <a:spcPct val="150000"/>
              </a:lnSpc>
              <a:buFont typeface="Arial" pitchFamily="34" charset="0"/>
              <a:buNone/>
            </a:pPr>
            <a:r>
              <a:rPr lang="en-US" dirty="0" smtClean="0"/>
              <a:t>   b. Leptin (Adipose tissue)</a:t>
            </a:r>
          </a:p>
          <a:p>
            <a:pPr>
              <a:lnSpc>
                <a:spcPct val="150000"/>
              </a:lnSpc>
              <a:buFont typeface="Arial" pitchFamily="34" charset="0"/>
              <a:buNone/>
            </a:pPr>
            <a:r>
              <a:rPr lang="en-US" dirty="0" smtClean="0"/>
              <a:t>   c. Ghrelin ( stomach)</a:t>
            </a:r>
          </a:p>
        </p:txBody>
      </p:sp>
    </p:spTree>
    <p:extLst>
      <p:ext uri="{BB962C8B-B14F-4D97-AF65-F5344CB8AC3E}">
        <p14:creationId xmlns="" xmlns:p14="http://schemas.microsoft.com/office/powerpoint/2010/main" val="1058236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RANITA\Documents\Priyanka Work\S@project\circles_farm_ppt_template.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4"/>
            <a:ext cx="9144000" cy="685799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357158" y="357168"/>
            <a:ext cx="8305800" cy="646331"/>
          </a:xfrm>
          <a:prstGeom prst="rect">
            <a:avLst/>
          </a:prstGeom>
        </p:spPr>
        <p:txBody>
          <a:bodyPr wrap="square">
            <a:spAutoFit/>
          </a:bodyPr>
          <a:lstStyle/>
          <a:p>
            <a:pPr algn="ctr"/>
            <a:r>
              <a:rPr lang="en-US" sz="3600" b="1" dirty="0">
                <a:cs typeface="Times New Roman" pitchFamily="18" charset="0"/>
              </a:rPr>
              <a:t>Background</a:t>
            </a:r>
            <a:endParaRPr lang="en-IN" sz="3600" b="1" dirty="0"/>
          </a:p>
        </p:txBody>
      </p:sp>
      <p:sp>
        <p:nvSpPr>
          <p:cNvPr id="6" name="Rectangle 5"/>
          <p:cNvSpPr/>
          <p:nvPr/>
        </p:nvSpPr>
        <p:spPr>
          <a:xfrm>
            <a:off x="428596" y="928671"/>
            <a:ext cx="8305800" cy="5601533"/>
          </a:xfrm>
          <a:prstGeom prst="rect">
            <a:avLst/>
          </a:prstGeom>
        </p:spPr>
        <p:txBody>
          <a:bodyPr wrap="square">
            <a:spAutoFit/>
          </a:bodyPr>
          <a:lstStyle/>
          <a:p>
            <a:pPr marL="342900" indent="-342900">
              <a:lnSpc>
                <a:spcPct val="150000"/>
              </a:lnSpc>
              <a:buFont typeface="Wingdings" pitchFamily="2" charset="2"/>
              <a:buChar char="v"/>
            </a:pPr>
            <a:r>
              <a:rPr lang="en-US" sz="2400" b="1" dirty="0"/>
              <a:t>F</a:t>
            </a:r>
            <a:r>
              <a:rPr lang="en-US" sz="2400" b="1" dirty="0" smtClean="0"/>
              <a:t>ruits </a:t>
            </a:r>
            <a:r>
              <a:rPr lang="en-US" sz="2400" b="1" dirty="0"/>
              <a:t>and vegetables which are rich in flavonoids particularly flavonols, anthocyanins and flavones are associated with reduced weight </a:t>
            </a:r>
            <a:r>
              <a:rPr lang="en-US" sz="2400" b="1" dirty="0" smtClean="0"/>
              <a:t>gain.</a:t>
            </a:r>
          </a:p>
          <a:p>
            <a:pPr marL="342900" indent="-342900">
              <a:lnSpc>
                <a:spcPct val="150000"/>
              </a:lnSpc>
              <a:buFont typeface="Wingdings" pitchFamily="2" charset="2"/>
              <a:buChar char="v"/>
            </a:pPr>
            <a:r>
              <a:rPr lang="en-US" sz="2400" b="1" dirty="0" smtClean="0"/>
              <a:t>Recent </a:t>
            </a:r>
            <a:r>
              <a:rPr lang="en-US" sz="2400" b="1" dirty="0"/>
              <a:t>studies have shown thylakoids, the internal membranes of chloroplasts in green leafy vegetables to induce </a:t>
            </a:r>
            <a:r>
              <a:rPr lang="en-US" sz="2400" b="1" dirty="0" smtClean="0"/>
              <a:t>satiety.</a:t>
            </a:r>
          </a:p>
          <a:p>
            <a:pPr marL="342900" indent="-342900">
              <a:lnSpc>
                <a:spcPct val="150000"/>
              </a:lnSpc>
              <a:buFont typeface="Wingdings" pitchFamily="2" charset="2"/>
              <a:buChar char="v"/>
            </a:pPr>
            <a:r>
              <a:rPr lang="en-US" sz="2400" b="1" dirty="0" smtClean="0"/>
              <a:t> </a:t>
            </a:r>
            <a:r>
              <a:rPr lang="en-US" sz="2400" b="1" i="1" dirty="0" err="1" smtClean="0">
                <a:cs typeface="Times New Roman" pitchFamily="18" charset="0"/>
              </a:rPr>
              <a:t>Spinacea</a:t>
            </a:r>
            <a:r>
              <a:rPr lang="en-US" sz="2400" b="1" i="1" dirty="0" smtClean="0">
                <a:cs typeface="Times New Roman" pitchFamily="18" charset="0"/>
              </a:rPr>
              <a:t> </a:t>
            </a:r>
            <a:r>
              <a:rPr lang="en-US" sz="2400" b="1" i="1" dirty="0" err="1">
                <a:cs typeface="Times New Roman" pitchFamily="18" charset="0"/>
              </a:rPr>
              <a:t>oleracea</a:t>
            </a:r>
            <a:r>
              <a:rPr lang="en-US" sz="2400" b="1" dirty="0">
                <a:cs typeface="Times New Roman" pitchFamily="18" charset="0"/>
              </a:rPr>
              <a:t> known as </a:t>
            </a:r>
            <a:r>
              <a:rPr lang="en-US" sz="2400" b="1" dirty="0" smtClean="0">
                <a:cs typeface="Times New Roman" pitchFamily="18" charset="0"/>
              </a:rPr>
              <a:t>spinach </a:t>
            </a:r>
            <a:r>
              <a:rPr lang="en-US" sz="2400" b="1" dirty="0">
                <a:cs typeface="Times New Roman" pitchFamily="18" charset="0"/>
              </a:rPr>
              <a:t>is a green leafy vegetable consumed by people across the globe in various tasty culinary preparations</a:t>
            </a:r>
            <a:r>
              <a:rPr lang="en-US" sz="2400" b="1" dirty="0" smtClean="0">
                <a:cs typeface="Times New Roman" pitchFamily="18" charset="0"/>
              </a:rPr>
              <a:t>.</a:t>
            </a:r>
          </a:p>
          <a:p>
            <a:pPr>
              <a:lnSpc>
                <a:spcPct val="170000"/>
              </a:lnSpc>
            </a:pPr>
            <a:endParaRPr lang="en-US" sz="2000" b="1" dirty="0">
              <a:cs typeface="Times New Roman" pitchFamily="18" charset="0"/>
            </a:endParaRPr>
          </a:p>
        </p:txBody>
      </p:sp>
    </p:spTree>
    <p:extLst>
      <p:ext uri="{BB962C8B-B14F-4D97-AF65-F5344CB8AC3E}">
        <p14:creationId xmlns="" xmlns:p14="http://schemas.microsoft.com/office/powerpoint/2010/main" val="1344952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RANITA\Documents\Priyanka Work\S@project\circles_farm_ppt_template.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a:xfrm>
            <a:off x="142844" y="714356"/>
            <a:ext cx="8763000" cy="6324600"/>
          </a:xfrm>
        </p:spPr>
        <p:txBody>
          <a:bodyPr>
            <a:normAutofit fontScale="25000" lnSpcReduction="20000"/>
          </a:bodyPr>
          <a:lstStyle/>
          <a:p>
            <a:pPr>
              <a:lnSpc>
                <a:spcPct val="220000"/>
              </a:lnSpc>
              <a:buFont typeface="Wingdings" panose="05000000000000000000" pitchFamily="2" charset="2"/>
              <a:buChar char="v"/>
            </a:pPr>
            <a:r>
              <a:rPr lang="en-US" sz="8800" b="1" dirty="0">
                <a:cs typeface="Times New Roman" pitchFamily="18" charset="0"/>
              </a:rPr>
              <a:t>Spinach leaves are a rich source of flavonoids </a:t>
            </a:r>
            <a:r>
              <a:rPr lang="en-US" sz="8800" b="1" dirty="0" smtClean="0">
                <a:cs typeface="Times New Roman" pitchFamily="18" charset="0"/>
              </a:rPr>
              <a:t>(</a:t>
            </a:r>
            <a:r>
              <a:rPr lang="en-US" sz="8800" b="1" dirty="0" err="1" smtClean="0">
                <a:cs typeface="Times New Roman" pitchFamily="18" charset="0"/>
              </a:rPr>
              <a:t>rutin</a:t>
            </a:r>
            <a:r>
              <a:rPr lang="en-US" sz="8800" b="1" dirty="0">
                <a:cs typeface="Times New Roman" pitchFamily="18" charset="0"/>
              </a:rPr>
              <a:t>, </a:t>
            </a:r>
            <a:r>
              <a:rPr lang="en-US" sz="8800" b="1" dirty="0" err="1">
                <a:cs typeface="Times New Roman" pitchFamily="18" charset="0"/>
              </a:rPr>
              <a:t>spinacetin</a:t>
            </a:r>
            <a:r>
              <a:rPr lang="en-US" sz="8800" b="1" dirty="0">
                <a:cs typeface="Times New Roman" pitchFamily="18" charset="0"/>
              </a:rPr>
              <a:t>, </a:t>
            </a:r>
            <a:r>
              <a:rPr lang="en-US" sz="8800" b="1" dirty="0" err="1">
                <a:cs typeface="Times New Roman" pitchFamily="18" charset="0"/>
              </a:rPr>
              <a:t>patuletin</a:t>
            </a:r>
            <a:r>
              <a:rPr lang="en-US" sz="8800" b="1" dirty="0">
                <a:cs typeface="Times New Roman" pitchFamily="18" charset="0"/>
              </a:rPr>
              <a:t>, </a:t>
            </a:r>
            <a:r>
              <a:rPr lang="en-US" sz="8800" b="1" dirty="0" err="1">
                <a:cs typeface="Times New Roman" pitchFamily="18" charset="0"/>
              </a:rPr>
              <a:t>j</a:t>
            </a:r>
            <a:r>
              <a:rPr lang="en-US" sz="8800" b="1" dirty="0" err="1" smtClean="0">
                <a:cs typeface="Times New Roman" pitchFamily="18" charset="0"/>
              </a:rPr>
              <a:t>aceidin</a:t>
            </a:r>
            <a:r>
              <a:rPr lang="en-US" sz="8800" b="1" dirty="0" smtClean="0">
                <a:cs typeface="Times New Roman" pitchFamily="18" charset="0"/>
              </a:rPr>
              <a:t> </a:t>
            </a:r>
            <a:r>
              <a:rPr lang="en-US" sz="8800" b="1" dirty="0">
                <a:cs typeface="Times New Roman" pitchFamily="18" charset="0"/>
              </a:rPr>
              <a:t>and their 3’,4’-trihydroxy-3-methoxy-6,7-methylene </a:t>
            </a:r>
            <a:r>
              <a:rPr lang="en-US" sz="8800" b="1" dirty="0" err="1" smtClean="0">
                <a:cs typeface="Times New Roman" pitchFamily="18" charset="0"/>
              </a:rPr>
              <a:t>dioxy</a:t>
            </a:r>
            <a:r>
              <a:rPr lang="en-US" sz="8800" b="1" dirty="0" smtClean="0">
                <a:cs typeface="Times New Roman" pitchFamily="18" charset="0"/>
              </a:rPr>
              <a:t> flavone-4’ </a:t>
            </a:r>
            <a:r>
              <a:rPr lang="en-US" sz="8800" b="1" dirty="0" err="1" smtClean="0">
                <a:cs typeface="Times New Roman" pitchFamily="18" charset="0"/>
              </a:rPr>
              <a:t>glucuronides</a:t>
            </a:r>
            <a:r>
              <a:rPr lang="en-US" sz="8800" b="1" dirty="0" smtClean="0">
                <a:cs typeface="Times New Roman" pitchFamily="18" charset="0"/>
              </a:rPr>
              <a:t>), </a:t>
            </a:r>
            <a:r>
              <a:rPr lang="en-US" sz="8800" b="1" dirty="0">
                <a:cs typeface="Times New Roman" pitchFamily="18" charset="0"/>
              </a:rPr>
              <a:t>polyphenols, carotenoids (lutein, β-carotene, chlorophyll), vitamins (A, B &amp; folic acid, C and K) &amp; minerals.</a:t>
            </a:r>
          </a:p>
          <a:p>
            <a:pPr>
              <a:lnSpc>
                <a:spcPct val="220000"/>
              </a:lnSpc>
              <a:buFont typeface="Wingdings" panose="05000000000000000000" pitchFamily="2" charset="2"/>
              <a:buChar char="v"/>
            </a:pPr>
            <a:r>
              <a:rPr lang="en-IN" sz="8800" b="1" dirty="0" smtClean="0">
                <a:cs typeface="Times New Roman" pitchFamily="18" charset="0"/>
              </a:rPr>
              <a:t>It </a:t>
            </a:r>
            <a:r>
              <a:rPr lang="en-IN" sz="8800" b="1" dirty="0">
                <a:cs typeface="Times New Roman" pitchFamily="18" charset="0"/>
              </a:rPr>
              <a:t>is reported to possess potent medicinal properties by virtue of its </a:t>
            </a:r>
            <a:r>
              <a:rPr lang="en-IN" sz="8800" b="1" dirty="0" smtClean="0">
                <a:cs typeface="Times New Roman" pitchFamily="18" charset="0"/>
              </a:rPr>
              <a:t>above mentioned  </a:t>
            </a:r>
            <a:r>
              <a:rPr lang="en-IN" sz="8800" b="1" dirty="0">
                <a:cs typeface="Times New Roman" pitchFamily="18" charset="0"/>
              </a:rPr>
              <a:t>antioxidant phytoconstituents, together termed as the natural antioxidant mixture (NAO</a:t>
            </a:r>
            <a:r>
              <a:rPr lang="en-IN" sz="8800" b="1" dirty="0" smtClean="0">
                <a:cs typeface="Times New Roman" pitchFamily="18" charset="0"/>
              </a:rPr>
              <a:t>).</a:t>
            </a:r>
          </a:p>
          <a:p>
            <a:pPr marL="0" indent="0">
              <a:buNone/>
            </a:pPr>
            <a:r>
              <a:rPr lang="en-US" dirty="0"/>
              <a:t/>
            </a:r>
            <a:br>
              <a:rPr lang="en-US" dirty="0"/>
            </a:br>
            <a:endParaRPr lang="en-US" b="1" dirty="0">
              <a:cs typeface="Times New Roman" pitchFamily="18" charset="0"/>
            </a:endParaRPr>
          </a:p>
          <a:p>
            <a:endParaRPr lang="en-US" dirty="0"/>
          </a:p>
        </p:txBody>
      </p:sp>
    </p:spTree>
    <p:extLst>
      <p:ext uri="{BB962C8B-B14F-4D97-AF65-F5344CB8AC3E}">
        <p14:creationId xmlns="" xmlns:p14="http://schemas.microsoft.com/office/powerpoint/2010/main" val="3633417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PRANITA\Documents\Priyanka Work\S@project\circles_farm_ppt_template.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Objective</a:t>
            </a:r>
            <a:endParaRPr lang="en-US" b="1" dirty="0"/>
          </a:p>
        </p:txBody>
      </p:sp>
      <p:sp>
        <p:nvSpPr>
          <p:cNvPr id="3" name="Content Placeholder 2"/>
          <p:cNvSpPr>
            <a:spLocks noGrp="1"/>
          </p:cNvSpPr>
          <p:nvPr>
            <p:ph idx="1"/>
          </p:nvPr>
        </p:nvSpPr>
        <p:spPr>
          <a:xfrm>
            <a:off x="357158" y="1357300"/>
            <a:ext cx="8229600" cy="5214975"/>
          </a:xfrm>
        </p:spPr>
        <p:txBody>
          <a:bodyPr>
            <a:normAutofit fontScale="25000" lnSpcReduction="20000"/>
          </a:bodyPr>
          <a:lstStyle/>
          <a:p>
            <a:pPr>
              <a:lnSpc>
                <a:spcPct val="220000"/>
              </a:lnSpc>
            </a:pPr>
            <a:r>
              <a:rPr lang="en-US" sz="8800" b="1" dirty="0" smtClean="0"/>
              <a:t>The objective of the work was to </a:t>
            </a:r>
            <a:r>
              <a:rPr lang="en-US" sz="8800" b="1" dirty="0"/>
              <a:t>study whether spinach could curb food intake and reduce weight gain in rats by inducing satiety due to its high content of thylakoids and </a:t>
            </a:r>
            <a:r>
              <a:rPr lang="en-US" sz="8800" b="1" dirty="0" err="1"/>
              <a:t>flavonols</a:t>
            </a:r>
            <a:r>
              <a:rPr lang="en-US" sz="8800" b="1" dirty="0"/>
              <a:t>. </a:t>
            </a:r>
            <a:endParaRPr lang="en-US" sz="8800" b="1" dirty="0" smtClean="0"/>
          </a:p>
          <a:p>
            <a:pPr>
              <a:lnSpc>
                <a:spcPct val="220000"/>
              </a:lnSpc>
            </a:pPr>
            <a:r>
              <a:rPr lang="en-US" sz="8800" b="1" dirty="0" smtClean="0"/>
              <a:t>The </a:t>
            </a:r>
            <a:r>
              <a:rPr lang="en-US" sz="8800" b="1" dirty="0"/>
              <a:t>present study evaluates the effect of a flavonoid- rich extract </a:t>
            </a:r>
            <a:r>
              <a:rPr lang="en-US" sz="8800" b="1" dirty="0" smtClean="0"/>
              <a:t>of </a:t>
            </a:r>
            <a:r>
              <a:rPr lang="en-US" sz="8800" b="1" i="1" dirty="0" err="1" smtClean="0"/>
              <a:t>Spinacea</a:t>
            </a:r>
            <a:r>
              <a:rPr lang="en-US" sz="8800" b="1" i="1" dirty="0" smtClean="0"/>
              <a:t> </a:t>
            </a:r>
            <a:r>
              <a:rPr lang="en-US" sz="8800" b="1" i="1" dirty="0" err="1"/>
              <a:t>oleracea</a:t>
            </a:r>
            <a:r>
              <a:rPr lang="en-US" sz="8800" b="1" i="1" dirty="0"/>
              <a:t> </a:t>
            </a:r>
            <a:r>
              <a:rPr lang="en-US" sz="8800" b="1" dirty="0"/>
              <a:t>on food intake, body weight and the short term satiety markers cholecystokinin and glucose.</a:t>
            </a:r>
            <a:r>
              <a:rPr lang="en-US" sz="8000" b="1" dirty="0"/>
              <a:t/>
            </a:r>
            <a:br>
              <a:rPr lang="en-US" sz="8000" b="1" dirty="0"/>
            </a:br>
            <a:r>
              <a:rPr lang="en-US" dirty="0"/>
              <a:t/>
            </a:r>
            <a:br>
              <a:rPr lang="en-US" dirty="0"/>
            </a:br>
            <a:endParaRPr lang="en-US" dirty="0"/>
          </a:p>
        </p:txBody>
      </p:sp>
    </p:spTree>
    <p:extLst>
      <p:ext uri="{BB962C8B-B14F-4D97-AF65-F5344CB8AC3E}">
        <p14:creationId xmlns="" xmlns:p14="http://schemas.microsoft.com/office/powerpoint/2010/main" val="3840188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13"/>
            <a:ext cx="8610600" cy="817561"/>
          </a:xfrm>
        </p:spPr>
        <p:txBody>
          <a:bodyPr>
            <a:normAutofit/>
          </a:bodyPr>
          <a:lstStyle/>
          <a:p>
            <a:pPr algn="l"/>
            <a:r>
              <a:rPr lang="en-US" dirty="0" smtClean="0">
                <a:latin typeface="Times New Roman" pitchFamily="18" charset="0"/>
                <a:cs typeface="Times New Roman" pitchFamily="18" charset="0"/>
              </a:rPr>
              <a:t>         Materials and Methods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sz="1800" b="1" dirty="0" smtClean="0">
                <a:solidFill>
                  <a:schemeClr val="bg1"/>
                </a:solidFill>
                <a:latin typeface="Times New Roman" pitchFamily="18" charset="0"/>
                <a:cs typeface="Times New Roman" pitchFamily="18" charset="0"/>
              </a:rPr>
              <a:t>Preparation of Natural antioxidant (NAO) extract from spinach leaves:</a:t>
            </a:r>
            <a:endParaRPr lang="en-US" sz="1800" dirty="0">
              <a:solidFill>
                <a:schemeClr val="bg1"/>
              </a:solidFill>
              <a:latin typeface="Times New Roman" pitchFamily="18" charset="0"/>
              <a:cs typeface="Times New Roman" pitchFamily="18" charset="0"/>
            </a:endParaRPr>
          </a:p>
          <a:p>
            <a:pPr>
              <a:buNone/>
            </a:pPr>
            <a:endParaRPr lang="en-US" dirty="0"/>
          </a:p>
        </p:txBody>
      </p:sp>
      <p:pic>
        <p:nvPicPr>
          <p:cNvPr id="5" name="Picture 4"/>
          <p:cNvPicPr/>
          <p:nvPr/>
        </p:nvPicPr>
        <p:blipFill>
          <a:blip r:embed="rId2"/>
          <a:srcRect/>
          <a:stretch>
            <a:fillRect/>
          </a:stretch>
        </p:blipFill>
        <p:spPr bwMode="auto">
          <a:xfrm>
            <a:off x="685800" y="2311400"/>
            <a:ext cx="1981200" cy="1422400"/>
          </a:xfrm>
          <a:prstGeom prst="rect">
            <a:avLst/>
          </a:prstGeom>
          <a:noFill/>
          <a:ln w="9525">
            <a:noFill/>
            <a:miter lim="800000"/>
            <a:headEnd/>
            <a:tailEnd/>
          </a:ln>
        </p:spPr>
      </p:pic>
      <p:sp>
        <p:nvSpPr>
          <p:cNvPr id="6" name="Right Arrow 5"/>
          <p:cNvSpPr/>
          <p:nvPr/>
        </p:nvSpPr>
        <p:spPr>
          <a:xfrm>
            <a:off x="2743200" y="2921000"/>
            <a:ext cx="457200" cy="304800"/>
          </a:xfrm>
          <a:prstGeom prst="rightArrow">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Documents and Settings\sai kiran\Desktop\grinded leaves.jpg"/>
          <p:cNvPicPr/>
          <p:nvPr/>
        </p:nvPicPr>
        <p:blipFill>
          <a:blip r:embed="rId3"/>
          <a:srcRect/>
          <a:stretch>
            <a:fillRect/>
          </a:stretch>
        </p:blipFill>
        <p:spPr bwMode="auto">
          <a:xfrm>
            <a:off x="3505219" y="2006601"/>
            <a:ext cx="1908175" cy="2035387"/>
          </a:xfrm>
          <a:prstGeom prst="rect">
            <a:avLst/>
          </a:prstGeom>
          <a:noFill/>
          <a:ln w="9525">
            <a:noFill/>
            <a:miter lim="800000"/>
            <a:headEnd/>
            <a:tailEnd/>
          </a:ln>
        </p:spPr>
      </p:pic>
      <p:sp>
        <p:nvSpPr>
          <p:cNvPr id="8" name="Right Arrow 7"/>
          <p:cNvSpPr/>
          <p:nvPr/>
        </p:nvSpPr>
        <p:spPr>
          <a:xfrm>
            <a:off x="5638800" y="2921000"/>
            <a:ext cx="457200" cy="304800"/>
          </a:xfrm>
          <a:prstGeom prst="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Documents and Settings\sai kiran\Desktop\Soxhlet_mechanism.gif"/>
          <p:cNvPicPr/>
          <p:nvPr/>
        </p:nvPicPr>
        <p:blipFill>
          <a:blip r:embed="rId4"/>
          <a:srcRect/>
          <a:stretch>
            <a:fillRect/>
          </a:stretch>
        </p:blipFill>
        <p:spPr bwMode="auto">
          <a:xfrm>
            <a:off x="6324600" y="1905000"/>
            <a:ext cx="1066800" cy="2946400"/>
          </a:xfrm>
          <a:prstGeom prst="rect">
            <a:avLst/>
          </a:prstGeom>
          <a:noFill/>
          <a:ln w="9525">
            <a:noFill/>
            <a:miter lim="800000"/>
            <a:headEnd/>
            <a:tailEnd/>
          </a:ln>
        </p:spPr>
      </p:pic>
      <p:pic>
        <p:nvPicPr>
          <p:cNvPr id="11" name="Picture 10" descr="C:\Documents and Settings\sai kiran\Desktop\heating mantle and extract.jpg"/>
          <p:cNvPicPr/>
          <p:nvPr/>
        </p:nvPicPr>
        <p:blipFill>
          <a:blip r:embed="rId5"/>
          <a:srcRect/>
          <a:stretch>
            <a:fillRect/>
          </a:stretch>
        </p:blipFill>
        <p:spPr bwMode="auto">
          <a:xfrm>
            <a:off x="4114800" y="4343407"/>
            <a:ext cx="1219200" cy="1728807"/>
          </a:xfrm>
          <a:prstGeom prst="rect">
            <a:avLst/>
          </a:prstGeom>
          <a:noFill/>
          <a:ln w="9525">
            <a:noFill/>
            <a:miter lim="800000"/>
            <a:headEnd/>
            <a:tailEnd/>
          </a:ln>
        </p:spPr>
      </p:pic>
      <p:sp>
        <p:nvSpPr>
          <p:cNvPr id="12" name="Left Arrow 11"/>
          <p:cNvSpPr/>
          <p:nvPr/>
        </p:nvSpPr>
        <p:spPr>
          <a:xfrm>
            <a:off x="3214678" y="5143512"/>
            <a:ext cx="533400" cy="304800"/>
          </a:xfrm>
          <a:prstGeom prst="lef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57224" y="4429132"/>
            <a:ext cx="1981200" cy="1524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smtClean="0"/>
              <a:t>NAO extract stored  in air tight container and used for experiment</a:t>
            </a:r>
            <a:endParaRPr lang="en-US" sz="1600" b="1" dirty="0"/>
          </a:p>
        </p:txBody>
      </p:sp>
      <p:sp>
        <p:nvSpPr>
          <p:cNvPr id="14" name="Slide Number Placeholder 13"/>
          <p:cNvSpPr>
            <a:spLocks noGrp="1"/>
          </p:cNvSpPr>
          <p:nvPr>
            <p:ph type="sldNum" sz="quarter" idx="12"/>
          </p:nvPr>
        </p:nvSpPr>
        <p:spPr/>
        <p:txBody>
          <a:bodyPr/>
          <a:lstStyle/>
          <a:p>
            <a:fld id="{FE790829-84F4-483F-B44E-AD3176F29A81}" type="slidenum">
              <a:rPr lang="en-US" smtClean="0"/>
              <a:pPr/>
              <a:t>10</a:t>
            </a:fld>
            <a:endParaRPr lang="en-US"/>
          </a:p>
        </p:txBody>
      </p:sp>
      <p:sp>
        <p:nvSpPr>
          <p:cNvPr id="19" name="Bent Arrow 18"/>
          <p:cNvSpPr/>
          <p:nvPr/>
        </p:nvSpPr>
        <p:spPr>
          <a:xfrm rot="10800000">
            <a:off x="5867400" y="5359400"/>
            <a:ext cx="1143000" cy="508000"/>
          </a:xfrm>
          <a:prstGeom prst="ben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p:cNvSpPr txBox="1"/>
          <p:nvPr/>
        </p:nvSpPr>
        <p:spPr>
          <a:xfrm>
            <a:off x="6019800" y="4851413"/>
            <a:ext cx="1676400" cy="276999"/>
          </a:xfrm>
          <a:prstGeom prst="rect">
            <a:avLst/>
          </a:prstGeom>
          <a:noFill/>
        </p:spPr>
        <p:txBody>
          <a:bodyPr wrap="square" rtlCol="0">
            <a:spAutoFit/>
          </a:bodyPr>
          <a:lstStyle/>
          <a:p>
            <a:r>
              <a:rPr lang="en-US" sz="1200" b="1" dirty="0" err="1" smtClean="0">
                <a:latin typeface="Times New Roman" pitchFamily="18" charset="0"/>
                <a:cs typeface="Times New Roman" pitchFamily="18" charset="0"/>
              </a:rPr>
              <a:t>Soxhlet</a:t>
            </a:r>
            <a:r>
              <a:rPr lang="en-US" sz="1200" b="1" dirty="0" smtClean="0">
                <a:latin typeface="Times New Roman" pitchFamily="18" charset="0"/>
                <a:cs typeface="Times New Roman" pitchFamily="18" charset="0"/>
              </a:rPr>
              <a:t> apparatus</a:t>
            </a:r>
            <a:endParaRPr lang="en-US" sz="12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857972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a:t>HPTLC finger printing of </a:t>
            </a:r>
            <a:r>
              <a:rPr lang="en-IN" b="1" dirty="0" smtClean="0"/>
              <a:t>NAOE</a:t>
            </a:r>
            <a:endParaRPr lang="en-IN" b="1" dirty="0"/>
          </a:p>
        </p:txBody>
      </p:sp>
      <p:sp>
        <p:nvSpPr>
          <p:cNvPr id="3" name="Content Placeholder 2"/>
          <p:cNvSpPr>
            <a:spLocks noGrp="1"/>
          </p:cNvSpPr>
          <p:nvPr>
            <p:ph idx="1"/>
          </p:nvPr>
        </p:nvSpPr>
        <p:spPr>
          <a:xfrm>
            <a:off x="357158" y="1285861"/>
            <a:ext cx="8229600" cy="4525963"/>
          </a:xfrm>
        </p:spPr>
        <p:txBody>
          <a:bodyPr>
            <a:normAutofit/>
          </a:bodyPr>
          <a:lstStyle/>
          <a:p>
            <a:r>
              <a:rPr lang="en-IN" sz="2400" dirty="0" smtClean="0"/>
              <a:t>NAOE (500 mg) was dissolved in 5 mL of methanol and was applied as a band of 8 mm length on the activated HPTLC plates using a </a:t>
            </a:r>
            <a:r>
              <a:rPr lang="en-IN" sz="2400" dirty="0" err="1" smtClean="0"/>
              <a:t>Linomat</a:t>
            </a:r>
            <a:r>
              <a:rPr lang="en-IN" sz="2400" dirty="0" smtClean="0"/>
              <a:t> 5 applicator (CAMAG, Switzerland).</a:t>
            </a:r>
            <a:endParaRPr lang="en-IN" sz="2400" dirty="0"/>
          </a:p>
        </p:txBody>
      </p:sp>
      <p:graphicFrame>
        <p:nvGraphicFramePr>
          <p:cNvPr id="5" name="Table 4"/>
          <p:cNvGraphicFramePr>
            <a:graphicFrameLocks noGrp="1"/>
          </p:cNvGraphicFramePr>
          <p:nvPr>
            <p:extLst>
              <p:ext uri="{D42A27DB-BD31-4B8C-83A1-F6EECF244321}">
                <p14:modId xmlns="" xmlns:p14="http://schemas.microsoft.com/office/powerpoint/2010/main" val="1596506371"/>
              </p:ext>
            </p:extLst>
          </p:nvPr>
        </p:nvGraphicFramePr>
        <p:xfrm>
          <a:off x="785786" y="2500307"/>
          <a:ext cx="7391400" cy="3779520"/>
        </p:xfrm>
        <a:graphic>
          <a:graphicData uri="http://schemas.openxmlformats.org/drawingml/2006/table">
            <a:tbl>
              <a:tblPr firstRow="1" bandRow="1">
                <a:tableStyleId>{F5AB1C69-6EDB-4FF4-983F-18BD219EF322}</a:tableStyleId>
              </a:tblPr>
              <a:tblGrid>
                <a:gridCol w="1847850"/>
                <a:gridCol w="1847850"/>
                <a:gridCol w="1847850"/>
                <a:gridCol w="1847850"/>
              </a:tblGrid>
              <a:tr h="822960">
                <a:tc>
                  <a:txBody>
                    <a:bodyPr/>
                    <a:lstStyle/>
                    <a:p>
                      <a:r>
                        <a:rPr lang="en-IN" sz="1600" dirty="0" smtClean="0"/>
                        <a:t>Class</a:t>
                      </a:r>
                      <a:r>
                        <a:rPr lang="en-IN" sz="1600" baseline="0" dirty="0" smtClean="0"/>
                        <a:t> of the compound to be separated</a:t>
                      </a:r>
                      <a:endParaRPr lang="en-IN" sz="1600" dirty="0"/>
                    </a:p>
                  </a:txBody>
                  <a:tcPr/>
                </a:tc>
                <a:tc>
                  <a:txBody>
                    <a:bodyPr/>
                    <a:lstStyle/>
                    <a:p>
                      <a:r>
                        <a:rPr lang="en-IN" sz="1600" dirty="0" smtClean="0"/>
                        <a:t>Amount of solution applied</a:t>
                      </a:r>
                      <a:r>
                        <a:rPr lang="en-IN" sz="1600" baseline="0" dirty="0" smtClean="0"/>
                        <a:t> on plate</a:t>
                      </a:r>
                      <a:endParaRPr lang="en-IN" sz="1600" dirty="0"/>
                    </a:p>
                  </a:txBody>
                  <a:tcPr/>
                </a:tc>
                <a:tc>
                  <a:txBody>
                    <a:bodyPr/>
                    <a:lstStyle/>
                    <a:p>
                      <a:r>
                        <a:rPr lang="en-IN" sz="1600" dirty="0" smtClean="0"/>
                        <a:t>Solvent system</a:t>
                      </a:r>
                      <a:endParaRPr lang="en-IN" sz="1600" dirty="0"/>
                    </a:p>
                  </a:txBody>
                  <a:tcPr/>
                </a:tc>
                <a:tc>
                  <a:txBody>
                    <a:bodyPr/>
                    <a:lstStyle/>
                    <a:p>
                      <a:r>
                        <a:rPr lang="en-IN" sz="1600" dirty="0" err="1" smtClean="0"/>
                        <a:t>Derivatising</a:t>
                      </a:r>
                      <a:r>
                        <a:rPr lang="en-IN" sz="1600" dirty="0" smtClean="0"/>
                        <a:t> agent</a:t>
                      </a:r>
                      <a:endParaRPr lang="en-IN" sz="1600" dirty="0"/>
                    </a:p>
                  </a:txBody>
                  <a:tcPr/>
                </a:tc>
              </a:tr>
              <a:tr h="822960">
                <a:tc>
                  <a:txBody>
                    <a:bodyPr/>
                    <a:lstStyle/>
                    <a:p>
                      <a:r>
                        <a:rPr lang="en-IN" sz="1600" dirty="0" smtClean="0"/>
                        <a:t>Antioxidants</a:t>
                      </a:r>
                      <a:endParaRPr lang="en-IN" sz="1600" dirty="0"/>
                    </a:p>
                  </a:txBody>
                  <a:tcPr/>
                </a:tc>
                <a:tc>
                  <a:txBody>
                    <a:bodyPr/>
                    <a:lstStyle/>
                    <a:p>
                      <a:r>
                        <a:rPr lang="en-IN" sz="1600" dirty="0" smtClean="0"/>
                        <a:t>20 mL</a:t>
                      </a:r>
                      <a:endParaRPr lang="en-IN" sz="1600" dirty="0"/>
                    </a:p>
                  </a:txBody>
                  <a:tcPr/>
                </a:tc>
                <a:tc>
                  <a:txBody>
                    <a:bodyPr/>
                    <a:lstStyle/>
                    <a:p>
                      <a:r>
                        <a:rPr lang="en-IN" sz="1600" kern="1200" dirty="0" smtClean="0">
                          <a:solidFill>
                            <a:schemeClr val="dk1"/>
                          </a:solidFill>
                          <a:effectLst/>
                          <a:latin typeface="+mn-lt"/>
                          <a:ea typeface="+mn-ea"/>
                          <a:cs typeface="+mn-cs"/>
                        </a:rPr>
                        <a:t>chloroform: toluene: ethanol (4: 4: 1)</a:t>
                      </a:r>
                      <a:endParaRPr lang="en-IN" sz="1600" dirty="0"/>
                    </a:p>
                  </a:txBody>
                  <a:tcPr/>
                </a:tc>
                <a:tc>
                  <a:txBody>
                    <a:bodyPr/>
                    <a:lstStyle/>
                    <a:p>
                      <a:r>
                        <a:rPr lang="en-IN" sz="1900" kern="1200" dirty="0" smtClean="0">
                          <a:solidFill>
                            <a:schemeClr val="dk1"/>
                          </a:solidFill>
                          <a:effectLst/>
                          <a:latin typeface="+mn-lt"/>
                          <a:ea typeface="+mn-ea"/>
                          <a:cs typeface="+mn-cs"/>
                        </a:rPr>
                        <a:t>0.1Mm DPPH in methanol</a:t>
                      </a:r>
                      <a:endParaRPr lang="en-IN" sz="1600" dirty="0"/>
                    </a:p>
                  </a:txBody>
                  <a:tcPr/>
                </a:tc>
              </a:tr>
              <a:tr h="1066800">
                <a:tc>
                  <a:txBody>
                    <a:bodyPr/>
                    <a:lstStyle/>
                    <a:p>
                      <a:r>
                        <a:rPr lang="en-IN" sz="1600" dirty="0" smtClean="0"/>
                        <a:t>Flavonoids</a:t>
                      </a:r>
                      <a:endParaRPr lang="en-IN" sz="1600" dirty="0"/>
                    </a:p>
                  </a:txBody>
                  <a:tcPr/>
                </a:tc>
                <a:tc>
                  <a:txBody>
                    <a:bodyPr/>
                    <a:lstStyle/>
                    <a:p>
                      <a:r>
                        <a:rPr lang="en-IN" sz="1600" dirty="0" smtClean="0"/>
                        <a:t>20</a:t>
                      </a:r>
                      <a:r>
                        <a:rPr lang="en-IN" sz="1600" baseline="0" dirty="0" smtClean="0"/>
                        <a:t> mL</a:t>
                      </a:r>
                      <a:endParaRPr lang="en-IN" sz="1600" dirty="0"/>
                    </a:p>
                  </a:txBody>
                  <a:tcPr/>
                </a:tc>
                <a:tc>
                  <a:txBody>
                    <a:bodyPr/>
                    <a:lstStyle/>
                    <a:p>
                      <a:r>
                        <a:rPr lang="en-IN" sz="1600" kern="1200" dirty="0" smtClean="0">
                          <a:solidFill>
                            <a:schemeClr val="dk1"/>
                          </a:solidFill>
                          <a:effectLst/>
                          <a:latin typeface="+mn-lt"/>
                          <a:ea typeface="+mn-ea"/>
                          <a:cs typeface="+mn-cs"/>
                        </a:rPr>
                        <a:t>ethyl acetate: formic acid: glacial acetic acid: water (10: 0.5: 0.5: 1.3) </a:t>
                      </a:r>
                      <a:endParaRPr lang="en-IN" sz="1600" dirty="0"/>
                    </a:p>
                  </a:txBody>
                  <a:tcPr/>
                </a:tc>
                <a:tc>
                  <a:txBody>
                    <a:bodyPr/>
                    <a:lstStyle/>
                    <a:p>
                      <a:r>
                        <a:rPr lang="en-IN" sz="1900" kern="1200" dirty="0" smtClean="0">
                          <a:solidFill>
                            <a:schemeClr val="dk1"/>
                          </a:solidFill>
                          <a:effectLst/>
                          <a:latin typeface="+mn-lt"/>
                          <a:ea typeface="+mn-ea"/>
                          <a:cs typeface="+mn-cs"/>
                        </a:rPr>
                        <a:t>10% </a:t>
                      </a:r>
                      <a:r>
                        <a:rPr lang="en-IN" sz="1900" kern="1200" dirty="0" err="1" smtClean="0">
                          <a:solidFill>
                            <a:schemeClr val="dk1"/>
                          </a:solidFill>
                          <a:effectLst/>
                          <a:latin typeface="+mn-lt"/>
                          <a:ea typeface="+mn-ea"/>
                          <a:cs typeface="+mn-cs"/>
                        </a:rPr>
                        <a:t>methanolic</a:t>
                      </a:r>
                      <a:r>
                        <a:rPr lang="en-IN" sz="1900" kern="1200" dirty="0" smtClean="0">
                          <a:solidFill>
                            <a:schemeClr val="dk1"/>
                          </a:solidFill>
                          <a:effectLst/>
                          <a:latin typeface="+mn-lt"/>
                          <a:ea typeface="+mn-ea"/>
                          <a:cs typeface="+mn-cs"/>
                        </a:rPr>
                        <a:t> sulphuric acid</a:t>
                      </a:r>
                      <a:endParaRPr lang="en-IN" sz="1600" dirty="0"/>
                    </a:p>
                  </a:txBody>
                  <a:tcPr/>
                </a:tc>
              </a:tr>
              <a:tr h="1066800">
                <a:tc>
                  <a:txBody>
                    <a:bodyPr/>
                    <a:lstStyle/>
                    <a:p>
                      <a:r>
                        <a:rPr lang="en-IN" sz="1600" dirty="0" smtClean="0"/>
                        <a:t>Phenols</a:t>
                      </a:r>
                      <a:endParaRPr lang="en-IN" sz="1600" dirty="0"/>
                    </a:p>
                  </a:txBody>
                  <a:tcPr/>
                </a:tc>
                <a:tc>
                  <a:txBody>
                    <a:bodyPr/>
                    <a:lstStyle/>
                    <a:p>
                      <a:r>
                        <a:rPr lang="en-IN" sz="1600" dirty="0" smtClean="0"/>
                        <a:t>20 mL</a:t>
                      </a:r>
                      <a:endParaRPr lang="en-IN" sz="1600" dirty="0"/>
                    </a:p>
                  </a:txBody>
                  <a:tcPr/>
                </a:tc>
                <a:tc>
                  <a:txBody>
                    <a:bodyPr/>
                    <a:lstStyle/>
                    <a:p>
                      <a:r>
                        <a:rPr lang="en-IN" sz="1600" kern="1200" dirty="0" smtClean="0">
                          <a:solidFill>
                            <a:schemeClr val="dk1"/>
                          </a:solidFill>
                          <a:effectLst/>
                          <a:latin typeface="+mn-lt"/>
                          <a:ea typeface="+mn-ea"/>
                          <a:cs typeface="+mn-cs"/>
                        </a:rPr>
                        <a:t>ethyl acetate: methyl ethyl ketone: formic acid: water (5:3:1:1)</a:t>
                      </a:r>
                      <a:endParaRPr lang="en-IN" sz="1600" dirty="0"/>
                    </a:p>
                  </a:txBody>
                  <a:tcPr/>
                </a:tc>
                <a:tc>
                  <a:txBody>
                    <a:bodyPr/>
                    <a:lstStyle/>
                    <a:p>
                      <a:r>
                        <a:rPr lang="en-IN" sz="1900" kern="1200" dirty="0" smtClean="0">
                          <a:solidFill>
                            <a:schemeClr val="dk1"/>
                          </a:solidFill>
                          <a:effectLst/>
                          <a:latin typeface="+mn-lt"/>
                          <a:ea typeface="+mn-ea"/>
                          <a:cs typeface="+mn-cs"/>
                        </a:rPr>
                        <a:t>10% </a:t>
                      </a:r>
                      <a:r>
                        <a:rPr lang="en-IN" sz="1900" kern="1200" dirty="0" err="1" smtClean="0">
                          <a:solidFill>
                            <a:schemeClr val="dk1"/>
                          </a:solidFill>
                          <a:effectLst/>
                          <a:latin typeface="+mn-lt"/>
                          <a:ea typeface="+mn-ea"/>
                          <a:cs typeface="+mn-cs"/>
                        </a:rPr>
                        <a:t>methanolic</a:t>
                      </a:r>
                      <a:r>
                        <a:rPr lang="en-IN" sz="1900" kern="1200" dirty="0" smtClean="0">
                          <a:solidFill>
                            <a:schemeClr val="dk1"/>
                          </a:solidFill>
                          <a:effectLst/>
                          <a:latin typeface="+mn-lt"/>
                          <a:ea typeface="+mn-ea"/>
                          <a:cs typeface="+mn-cs"/>
                        </a:rPr>
                        <a:t> sulphuric acid</a:t>
                      </a:r>
                      <a:endParaRPr lang="en-IN" sz="1600" dirty="0"/>
                    </a:p>
                  </a:txBody>
                  <a:tcPr/>
                </a:tc>
              </a:tr>
            </a:tbl>
          </a:graphicData>
        </a:graphic>
      </p:graphicFrame>
    </p:spTree>
    <p:extLst>
      <p:ext uri="{BB962C8B-B14F-4D97-AF65-F5344CB8AC3E}">
        <p14:creationId xmlns="" xmlns:p14="http://schemas.microsoft.com/office/powerpoint/2010/main" val="3142626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311754"/>
            <a:ext cx="8001000" cy="2400657"/>
          </a:xfrm>
          <a:prstGeom prst="rect">
            <a:avLst/>
          </a:prstGeom>
          <a:noFill/>
        </p:spPr>
        <p:txBody>
          <a:bodyPr wrap="square" rtlCol="0">
            <a:spAutoFit/>
          </a:bodyPr>
          <a:lstStyle/>
          <a:p>
            <a:r>
              <a:rPr lang="en-IN" sz="2400" b="1" dirty="0"/>
              <a:t>HPTLC fingerprinting of NAOE for </a:t>
            </a:r>
            <a:r>
              <a:rPr lang="en-IN" sz="2400" b="1" dirty="0" smtClean="0"/>
              <a:t>antioxidants</a:t>
            </a:r>
          </a:p>
          <a:p>
            <a:r>
              <a:rPr lang="en-IN" sz="2400" dirty="0"/>
              <a:t>HPTLC analysis showed clear separation of 13 antioxidants from NAOE (Figure 4.1). </a:t>
            </a:r>
            <a:r>
              <a:rPr lang="en-IN" sz="2400" dirty="0" err="1"/>
              <a:t>Rf</a:t>
            </a:r>
            <a:r>
              <a:rPr lang="en-IN" sz="2400" dirty="0"/>
              <a:t> values of the separated antioxidants were observed to be in the range of 0.02 to 0.93. </a:t>
            </a:r>
          </a:p>
          <a:p>
            <a:endParaRPr lang="en-IN" b="1" dirty="0" smtClean="0"/>
          </a:p>
          <a:p>
            <a:endParaRPr lang="en-IN" b="1" dirty="0" smtClean="0"/>
          </a:p>
          <a:p>
            <a:endParaRPr lang="en-IN" b="1" dirty="0"/>
          </a:p>
        </p:txBody>
      </p:sp>
      <p:pic>
        <p:nvPicPr>
          <p:cNvPr id="4" name="Picture 3"/>
          <p:cNvPicPr/>
          <p:nvPr/>
        </p:nvPicPr>
        <p:blipFill>
          <a:blip r:embed="rId2" cstate="print"/>
          <a:srcRect/>
          <a:stretch>
            <a:fillRect/>
          </a:stretch>
        </p:blipFill>
        <p:spPr bwMode="auto">
          <a:xfrm>
            <a:off x="606102" y="2345273"/>
            <a:ext cx="3697256" cy="2900859"/>
          </a:xfrm>
          <a:prstGeom prst="rect">
            <a:avLst/>
          </a:prstGeom>
          <a:noFill/>
          <a:ln w="9525">
            <a:noFill/>
            <a:miter lim="800000"/>
            <a:headEnd/>
            <a:tailEnd/>
          </a:ln>
          <a:effectLst/>
        </p:spPr>
      </p:pic>
      <p:sp>
        <p:nvSpPr>
          <p:cNvPr id="5" name="TextBox 4"/>
          <p:cNvSpPr txBox="1"/>
          <p:nvPr/>
        </p:nvSpPr>
        <p:spPr>
          <a:xfrm>
            <a:off x="594827" y="5246132"/>
            <a:ext cx="3697256" cy="369332"/>
          </a:xfrm>
          <a:prstGeom prst="rect">
            <a:avLst/>
          </a:prstGeom>
          <a:noFill/>
        </p:spPr>
        <p:txBody>
          <a:bodyPr wrap="square" rtlCol="0">
            <a:spAutoFit/>
          </a:bodyPr>
          <a:lstStyle/>
          <a:p>
            <a:r>
              <a:rPr lang="en-IN" dirty="0" smtClean="0"/>
              <a:t> 1     2     3     4     5     6    7     8    9   10</a:t>
            </a:r>
            <a:endParaRPr lang="en-IN" dirty="0"/>
          </a:p>
        </p:txBody>
      </p:sp>
      <p:sp>
        <p:nvSpPr>
          <p:cNvPr id="6" name="TextBox 5"/>
          <p:cNvSpPr txBox="1"/>
          <p:nvPr/>
        </p:nvSpPr>
        <p:spPr>
          <a:xfrm>
            <a:off x="569945" y="5713157"/>
            <a:ext cx="3697256" cy="646331"/>
          </a:xfrm>
          <a:prstGeom prst="rect">
            <a:avLst/>
          </a:prstGeom>
          <a:noFill/>
        </p:spPr>
        <p:txBody>
          <a:bodyPr wrap="square" rtlCol="0">
            <a:spAutoFit/>
          </a:bodyPr>
          <a:lstStyle/>
          <a:p>
            <a:r>
              <a:rPr lang="en-IN" b="1" dirty="0"/>
              <a:t>HPTLC finger printing of NAOE for antioxidants at 366 nm</a:t>
            </a:r>
            <a:endParaRPr lang="en-IN" dirty="0"/>
          </a:p>
        </p:txBody>
      </p:sp>
      <p:pic>
        <p:nvPicPr>
          <p:cNvPr id="7" name="Picture 6"/>
          <p:cNvPicPr/>
          <p:nvPr/>
        </p:nvPicPr>
        <p:blipFill>
          <a:blip r:embed="rId3"/>
          <a:srcRect/>
          <a:stretch>
            <a:fillRect/>
          </a:stretch>
        </p:blipFill>
        <p:spPr bwMode="auto">
          <a:xfrm>
            <a:off x="4533905" y="2345273"/>
            <a:ext cx="4462145" cy="2900859"/>
          </a:xfrm>
          <a:prstGeom prst="rect">
            <a:avLst/>
          </a:prstGeom>
          <a:noFill/>
          <a:ln w="9525">
            <a:solidFill>
              <a:schemeClr val="tx1"/>
            </a:solidFill>
            <a:miter lim="800000"/>
            <a:headEnd/>
            <a:tailEnd/>
          </a:ln>
        </p:spPr>
      </p:pic>
      <p:sp>
        <p:nvSpPr>
          <p:cNvPr id="8" name="TextBox 7"/>
          <p:cNvSpPr txBox="1"/>
          <p:nvPr/>
        </p:nvSpPr>
        <p:spPr>
          <a:xfrm>
            <a:off x="4648200" y="5410200"/>
            <a:ext cx="4191000" cy="923330"/>
          </a:xfrm>
          <a:prstGeom prst="rect">
            <a:avLst/>
          </a:prstGeom>
          <a:noFill/>
        </p:spPr>
        <p:txBody>
          <a:bodyPr wrap="square" rtlCol="0">
            <a:spAutoFit/>
          </a:bodyPr>
          <a:lstStyle/>
          <a:p>
            <a:r>
              <a:rPr lang="en-IN" b="1" dirty="0"/>
              <a:t>Chromatogram and </a:t>
            </a:r>
            <a:r>
              <a:rPr lang="en-IN" b="1" dirty="0" err="1"/>
              <a:t>Rf</a:t>
            </a:r>
            <a:r>
              <a:rPr lang="en-IN" b="1" dirty="0"/>
              <a:t> value for antioxidant compounds present in NAOE at 366 nm</a:t>
            </a:r>
            <a:endParaRPr lang="en-IN" dirty="0"/>
          </a:p>
        </p:txBody>
      </p:sp>
    </p:spTree>
    <p:extLst>
      <p:ext uri="{BB962C8B-B14F-4D97-AF65-F5344CB8AC3E}">
        <p14:creationId xmlns="" xmlns:p14="http://schemas.microsoft.com/office/powerpoint/2010/main" val="3135710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7"/>
            <a:ext cx="8229600" cy="1428752"/>
          </a:xfrm>
        </p:spPr>
        <p:txBody>
          <a:bodyPr>
            <a:noAutofit/>
          </a:bodyPr>
          <a:lstStyle/>
          <a:p>
            <a:pPr algn="l"/>
            <a:r>
              <a:rPr lang="en-IN" sz="2000" b="1" dirty="0"/>
              <a:t>HPTLC fingerprinting of NAOE for phenolic </a:t>
            </a:r>
            <a:r>
              <a:rPr lang="en-IN" sz="2000" b="1" dirty="0" smtClean="0"/>
              <a:t>acids</a:t>
            </a:r>
            <a:br>
              <a:rPr lang="en-IN" sz="2000" b="1" dirty="0" smtClean="0"/>
            </a:br>
            <a:r>
              <a:rPr lang="en-IN" sz="2000" dirty="0"/>
              <a:t>HPTLC analysis showed clear separation of 10 </a:t>
            </a:r>
            <a:r>
              <a:rPr lang="en-IN" sz="2000" dirty="0" smtClean="0"/>
              <a:t>phenolic acids from </a:t>
            </a:r>
            <a:r>
              <a:rPr lang="en-IN" sz="2000" dirty="0"/>
              <a:t>NAOE (Figure 4.5). </a:t>
            </a:r>
            <a:r>
              <a:rPr lang="en-IN" sz="2000" dirty="0" err="1"/>
              <a:t>Rf</a:t>
            </a:r>
            <a:r>
              <a:rPr lang="en-IN" sz="2000" dirty="0"/>
              <a:t> </a:t>
            </a:r>
            <a:r>
              <a:rPr lang="en-IN" sz="2000" dirty="0" smtClean="0"/>
              <a:t>values </a:t>
            </a:r>
            <a:r>
              <a:rPr lang="en-IN" sz="2000" dirty="0"/>
              <a:t>of the separated  </a:t>
            </a:r>
            <a:r>
              <a:rPr lang="en-IN" sz="2000" dirty="0" smtClean="0"/>
              <a:t>phenolic acids were </a:t>
            </a:r>
            <a:r>
              <a:rPr lang="en-IN" sz="2000" dirty="0"/>
              <a:t>observed to be in the range of 0.03 to 0.91.</a:t>
            </a:r>
            <a:br>
              <a:rPr lang="en-IN" sz="2000" dirty="0"/>
            </a:br>
            <a:endParaRPr lang="en-IN" sz="2000" dirty="0"/>
          </a:p>
        </p:txBody>
      </p:sp>
      <p:pic>
        <p:nvPicPr>
          <p:cNvPr id="3" name="Picture 2"/>
          <p:cNvPicPr/>
          <p:nvPr/>
        </p:nvPicPr>
        <p:blipFill>
          <a:blip r:embed="rId2"/>
          <a:srcRect/>
          <a:stretch>
            <a:fillRect/>
          </a:stretch>
        </p:blipFill>
        <p:spPr bwMode="auto">
          <a:xfrm>
            <a:off x="500034" y="1571612"/>
            <a:ext cx="3886200" cy="3733800"/>
          </a:xfrm>
          <a:prstGeom prst="rect">
            <a:avLst/>
          </a:prstGeom>
          <a:noFill/>
          <a:ln w="9525">
            <a:noFill/>
            <a:miter lim="800000"/>
            <a:headEnd/>
            <a:tailEnd/>
          </a:ln>
        </p:spPr>
      </p:pic>
      <p:sp>
        <p:nvSpPr>
          <p:cNvPr id="4" name="TextBox 3"/>
          <p:cNvSpPr txBox="1"/>
          <p:nvPr/>
        </p:nvSpPr>
        <p:spPr>
          <a:xfrm>
            <a:off x="500034" y="5286388"/>
            <a:ext cx="3886200" cy="369332"/>
          </a:xfrm>
          <a:prstGeom prst="rect">
            <a:avLst/>
          </a:prstGeom>
          <a:noFill/>
        </p:spPr>
        <p:txBody>
          <a:bodyPr wrap="square" rtlCol="0">
            <a:spAutoFit/>
          </a:bodyPr>
          <a:lstStyle/>
          <a:p>
            <a:r>
              <a:rPr lang="en-IN" dirty="0" smtClean="0"/>
              <a:t>   1     2    3     4    5     6     7      8    9   10</a:t>
            </a:r>
            <a:endParaRPr lang="en-IN" dirty="0"/>
          </a:p>
        </p:txBody>
      </p:sp>
      <p:sp>
        <p:nvSpPr>
          <p:cNvPr id="5" name="TextBox 4"/>
          <p:cNvSpPr txBox="1"/>
          <p:nvPr/>
        </p:nvSpPr>
        <p:spPr>
          <a:xfrm>
            <a:off x="428596" y="5715025"/>
            <a:ext cx="3886200" cy="646331"/>
          </a:xfrm>
          <a:prstGeom prst="rect">
            <a:avLst/>
          </a:prstGeom>
          <a:noFill/>
        </p:spPr>
        <p:txBody>
          <a:bodyPr wrap="square" rtlCol="0">
            <a:spAutoFit/>
          </a:bodyPr>
          <a:lstStyle/>
          <a:p>
            <a:r>
              <a:rPr lang="en-IN" b="1" dirty="0"/>
              <a:t>HPTLC finger printing of NAOE for phenolic acid at 366 nm</a:t>
            </a:r>
            <a:endParaRPr lang="en-IN" dirty="0"/>
          </a:p>
        </p:txBody>
      </p:sp>
      <p:pic>
        <p:nvPicPr>
          <p:cNvPr id="6" name="Picture 5"/>
          <p:cNvPicPr/>
          <p:nvPr/>
        </p:nvPicPr>
        <p:blipFill>
          <a:blip r:embed="rId3"/>
          <a:srcRect/>
          <a:stretch>
            <a:fillRect/>
          </a:stretch>
        </p:blipFill>
        <p:spPr bwMode="auto">
          <a:xfrm>
            <a:off x="4714886" y="1857364"/>
            <a:ext cx="4223385" cy="3352799"/>
          </a:xfrm>
          <a:prstGeom prst="rect">
            <a:avLst/>
          </a:prstGeom>
          <a:noFill/>
          <a:ln w="9525">
            <a:solidFill>
              <a:schemeClr val="tx1"/>
            </a:solidFill>
            <a:miter lim="800000"/>
            <a:headEnd/>
            <a:tailEnd/>
          </a:ln>
        </p:spPr>
      </p:pic>
      <p:sp>
        <p:nvSpPr>
          <p:cNvPr id="7" name="TextBox 6"/>
          <p:cNvSpPr txBox="1"/>
          <p:nvPr/>
        </p:nvSpPr>
        <p:spPr>
          <a:xfrm>
            <a:off x="4724412" y="5410209"/>
            <a:ext cx="4223385" cy="646331"/>
          </a:xfrm>
          <a:prstGeom prst="rect">
            <a:avLst/>
          </a:prstGeom>
          <a:noFill/>
        </p:spPr>
        <p:txBody>
          <a:bodyPr wrap="square" rtlCol="0">
            <a:spAutoFit/>
          </a:bodyPr>
          <a:lstStyle/>
          <a:p>
            <a:r>
              <a:rPr lang="en-IN" b="1" dirty="0"/>
              <a:t>Chromatogram and </a:t>
            </a:r>
            <a:r>
              <a:rPr lang="en-IN" b="1" dirty="0" err="1"/>
              <a:t>Rf</a:t>
            </a:r>
            <a:r>
              <a:rPr lang="en-IN" b="1" dirty="0"/>
              <a:t> value for phenolic acids</a:t>
            </a:r>
            <a:r>
              <a:rPr lang="en-IN" dirty="0"/>
              <a:t> </a:t>
            </a:r>
            <a:r>
              <a:rPr lang="en-IN" b="1" dirty="0"/>
              <a:t>present in NAOE at 366 nm</a:t>
            </a:r>
            <a:endParaRPr lang="en-IN" dirty="0"/>
          </a:p>
        </p:txBody>
      </p:sp>
    </p:spTree>
    <p:extLst>
      <p:ext uri="{BB962C8B-B14F-4D97-AF65-F5344CB8AC3E}">
        <p14:creationId xmlns="" xmlns:p14="http://schemas.microsoft.com/office/powerpoint/2010/main" val="1273424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5720" y="500043"/>
            <a:ext cx="8229600" cy="1428752"/>
          </a:xfrm>
        </p:spPr>
        <p:txBody>
          <a:bodyPr>
            <a:noAutofit/>
          </a:bodyPr>
          <a:lstStyle/>
          <a:p>
            <a:pPr algn="l"/>
            <a:r>
              <a:rPr lang="en-IN" sz="2400" b="1" dirty="0"/>
              <a:t>HPTLC fingerprinting of NAOE for </a:t>
            </a:r>
            <a:r>
              <a:rPr lang="en-IN" sz="2400" b="1" dirty="0" smtClean="0"/>
              <a:t>flavonoids  </a:t>
            </a:r>
            <a:r>
              <a:rPr lang="en-IN" sz="2400" dirty="0"/>
              <a:t/>
            </a:r>
            <a:br>
              <a:rPr lang="en-IN" sz="2400" dirty="0"/>
            </a:br>
            <a:r>
              <a:rPr lang="en-IN" sz="2400" dirty="0"/>
              <a:t>HPTLC analysis showed clear separation of 14 flavonoids from NAOE (Figure 4.3). </a:t>
            </a:r>
            <a:r>
              <a:rPr lang="en-IN" sz="2400" dirty="0" err="1"/>
              <a:t>Rf</a:t>
            </a:r>
            <a:r>
              <a:rPr lang="en-IN" sz="2400" dirty="0"/>
              <a:t> values of the separated </a:t>
            </a:r>
            <a:r>
              <a:rPr lang="en-IN" sz="2400" dirty="0" smtClean="0"/>
              <a:t>flavonoids were </a:t>
            </a:r>
            <a:r>
              <a:rPr lang="en-IN" sz="2400" dirty="0"/>
              <a:t>observed to be in the range of 0.03 to 0.93</a:t>
            </a:r>
            <a:br>
              <a:rPr lang="en-IN" sz="2400" dirty="0"/>
            </a:br>
            <a:endParaRPr lang="en-IN" sz="2400" dirty="0"/>
          </a:p>
        </p:txBody>
      </p:sp>
      <p:pic>
        <p:nvPicPr>
          <p:cNvPr id="5" name="Picture 4"/>
          <p:cNvPicPr/>
          <p:nvPr/>
        </p:nvPicPr>
        <p:blipFill>
          <a:blip r:embed="rId2"/>
          <a:srcRect/>
          <a:stretch>
            <a:fillRect/>
          </a:stretch>
        </p:blipFill>
        <p:spPr bwMode="auto">
          <a:xfrm>
            <a:off x="214282" y="2071679"/>
            <a:ext cx="3962400" cy="2971800"/>
          </a:xfrm>
          <a:prstGeom prst="rect">
            <a:avLst/>
          </a:prstGeom>
          <a:noFill/>
          <a:ln w="9525">
            <a:noFill/>
            <a:miter lim="800000"/>
            <a:headEnd/>
            <a:tailEnd/>
          </a:ln>
        </p:spPr>
      </p:pic>
      <p:sp>
        <p:nvSpPr>
          <p:cNvPr id="6" name="TextBox 5"/>
          <p:cNvSpPr txBox="1"/>
          <p:nvPr/>
        </p:nvSpPr>
        <p:spPr>
          <a:xfrm>
            <a:off x="214282" y="5214949"/>
            <a:ext cx="3962400" cy="369332"/>
          </a:xfrm>
          <a:prstGeom prst="rect">
            <a:avLst/>
          </a:prstGeom>
          <a:noFill/>
        </p:spPr>
        <p:txBody>
          <a:bodyPr wrap="square" rtlCol="0">
            <a:spAutoFit/>
          </a:bodyPr>
          <a:lstStyle/>
          <a:p>
            <a:r>
              <a:rPr lang="en-IN" dirty="0" smtClean="0"/>
              <a:t>    1     2     3    4    5    6     7     8     9   10</a:t>
            </a:r>
            <a:endParaRPr lang="en-IN" dirty="0"/>
          </a:p>
        </p:txBody>
      </p:sp>
      <p:sp>
        <p:nvSpPr>
          <p:cNvPr id="7" name="TextBox 6"/>
          <p:cNvSpPr txBox="1"/>
          <p:nvPr/>
        </p:nvSpPr>
        <p:spPr>
          <a:xfrm>
            <a:off x="428596" y="5500710"/>
            <a:ext cx="3810000" cy="646331"/>
          </a:xfrm>
          <a:prstGeom prst="rect">
            <a:avLst/>
          </a:prstGeom>
          <a:noFill/>
        </p:spPr>
        <p:txBody>
          <a:bodyPr wrap="square" rtlCol="0">
            <a:spAutoFit/>
          </a:bodyPr>
          <a:lstStyle/>
          <a:p>
            <a:r>
              <a:rPr lang="en-IN" b="1" dirty="0"/>
              <a:t>HPTLC finger printing of NAOE for flavonoids at 366 nm</a:t>
            </a:r>
            <a:endParaRPr lang="en-IN" dirty="0"/>
          </a:p>
        </p:txBody>
      </p:sp>
      <p:pic>
        <p:nvPicPr>
          <p:cNvPr id="8" name="Picture 7"/>
          <p:cNvPicPr/>
          <p:nvPr/>
        </p:nvPicPr>
        <p:blipFill>
          <a:blip r:embed="rId3"/>
          <a:srcRect/>
          <a:stretch>
            <a:fillRect/>
          </a:stretch>
        </p:blipFill>
        <p:spPr bwMode="auto">
          <a:xfrm>
            <a:off x="4357691" y="2143116"/>
            <a:ext cx="4495801" cy="2971800"/>
          </a:xfrm>
          <a:prstGeom prst="rect">
            <a:avLst/>
          </a:prstGeom>
          <a:noFill/>
          <a:ln w="9525">
            <a:solidFill>
              <a:schemeClr val="tx1"/>
            </a:solidFill>
            <a:miter lim="800000"/>
            <a:headEnd/>
            <a:tailEnd/>
          </a:ln>
        </p:spPr>
      </p:pic>
      <p:sp>
        <p:nvSpPr>
          <p:cNvPr id="9" name="TextBox 8"/>
          <p:cNvSpPr txBox="1"/>
          <p:nvPr/>
        </p:nvSpPr>
        <p:spPr>
          <a:xfrm>
            <a:off x="4419601" y="5410209"/>
            <a:ext cx="4495801" cy="646331"/>
          </a:xfrm>
          <a:prstGeom prst="rect">
            <a:avLst/>
          </a:prstGeom>
          <a:noFill/>
        </p:spPr>
        <p:txBody>
          <a:bodyPr wrap="square" rtlCol="0">
            <a:spAutoFit/>
          </a:bodyPr>
          <a:lstStyle/>
          <a:p>
            <a:r>
              <a:rPr lang="en-IN" b="1" dirty="0"/>
              <a:t>Chromatogram and </a:t>
            </a:r>
            <a:r>
              <a:rPr lang="en-IN" b="1" dirty="0" err="1"/>
              <a:t>Rf</a:t>
            </a:r>
            <a:r>
              <a:rPr lang="en-IN" b="1" dirty="0"/>
              <a:t> value for flavonoids present in NAOE at 366 nm</a:t>
            </a:r>
            <a:endParaRPr lang="en-IN" dirty="0"/>
          </a:p>
        </p:txBody>
      </p:sp>
    </p:spTree>
    <p:extLst>
      <p:ext uri="{BB962C8B-B14F-4D97-AF65-F5344CB8AC3E}">
        <p14:creationId xmlns="" xmlns:p14="http://schemas.microsoft.com/office/powerpoint/2010/main" val="2376682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3400" y="978932"/>
            <a:ext cx="7924800"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433387" y="152407"/>
            <a:ext cx="7720013" cy="646331"/>
          </a:xfrm>
          <a:prstGeom prst="rect">
            <a:avLst/>
          </a:prstGeom>
        </p:spPr>
        <p:txBody>
          <a:bodyPr wrap="square">
            <a:spAutoFit/>
          </a:bodyPr>
          <a:lstStyle/>
          <a:p>
            <a:pPr>
              <a:lnSpc>
                <a:spcPct val="150000"/>
              </a:lnSpc>
              <a:spcAft>
                <a:spcPts val="1000"/>
              </a:spcAft>
            </a:pPr>
            <a:r>
              <a:rPr lang="en-IN" sz="2400" b="1" dirty="0">
                <a:latin typeface="Times New Roman" panose="02020603050405020304" pitchFamily="18" charset="0"/>
                <a:ea typeface="Times New Roman" panose="02020603050405020304" pitchFamily="18" charset="0"/>
                <a:cs typeface="Times New Roman" panose="02020603050405020304" pitchFamily="18" charset="0"/>
              </a:rPr>
              <a:t>HPTLC Chromatogram of standard </a:t>
            </a:r>
            <a:r>
              <a:rPr lang="en-IN" sz="2400" b="1" dirty="0" err="1">
                <a:latin typeface="Times New Roman" panose="02020603050405020304" pitchFamily="18" charset="0"/>
                <a:ea typeface="Times New Roman" panose="02020603050405020304" pitchFamily="18" charset="0"/>
                <a:cs typeface="Times New Roman" panose="02020603050405020304" pitchFamily="18" charset="0"/>
              </a:rPr>
              <a:t>rutin</a:t>
            </a:r>
            <a:r>
              <a:rPr lang="en-IN" sz="2400" b="1" dirty="0">
                <a:latin typeface="Times New Roman" panose="02020603050405020304" pitchFamily="18" charset="0"/>
                <a:ea typeface="Times New Roman" panose="02020603050405020304" pitchFamily="18" charset="0"/>
                <a:cs typeface="Times New Roman" panose="02020603050405020304" pitchFamily="18" charset="0"/>
              </a:rPr>
              <a:t> at 254 nm</a:t>
            </a:r>
            <a:endParaRPr lang="en-US" sz="24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p:cNvSpPr txBox="1"/>
          <p:nvPr/>
        </p:nvSpPr>
        <p:spPr>
          <a:xfrm>
            <a:off x="2133600" y="2530248"/>
            <a:ext cx="685800" cy="369332"/>
          </a:xfrm>
          <a:prstGeom prst="rect">
            <a:avLst/>
          </a:prstGeom>
          <a:noFill/>
          <a:ln>
            <a:solidFill>
              <a:schemeClr val="tx1"/>
            </a:solidFill>
          </a:ln>
        </p:spPr>
        <p:txBody>
          <a:bodyPr wrap="square" rtlCol="0">
            <a:spAutoFit/>
          </a:bodyPr>
          <a:lstStyle/>
          <a:p>
            <a:r>
              <a:rPr lang="en-US" dirty="0" err="1" smtClean="0"/>
              <a:t>Rutin</a:t>
            </a:r>
            <a:endParaRPr lang="en-US" dirty="0"/>
          </a:p>
        </p:txBody>
      </p:sp>
      <p:cxnSp>
        <p:nvCxnSpPr>
          <p:cNvPr id="8" name="Straight Arrow Connector 7"/>
          <p:cNvCxnSpPr/>
          <p:nvPr/>
        </p:nvCxnSpPr>
        <p:spPr>
          <a:xfrm flipV="1">
            <a:off x="2133600" y="2954299"/>
            <a:ext cx="152400" cy="16406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ext uri="{D42A27DB-BD31-4B8C-83A1-F6EECF244321}">
                <p14:modId xmlns="" xmlns:p14="http://schemas.microsoft.com/office/powerpoint/2010/main" val="1946426237"/>
              </p:ext>
            </p:extLst>
          </p:nvPr>
        </p:nvGraphicFramePr>
        <p:xfrm>
          <a:off x="433386" y="5504705"/>
          <a:ext cx="8024814" cy="1158240"/>
        </p:xfrm>
        <a:graphic>
          <a:graphicData uri="http://schemas.openxmlformats.org/drawingml/2006/table">
            <a:tbl>
              <a:tblPr firstRow="1" firstCol="1" bandRow="1">
                <a:tableStyleId>{5C22544A-7EE6-4342-B048-85BDC9FD1C3A}</a:tableStyleId>
              </a:tblPr>
              <a:tblGrid>
                <a:gridCol w="1349946"/>
                <a:gridCol w="1712186"/>
                <a:gridCol w="2567071"/>
                <a:gridCol w="2395611"/>
              </a:tblGrid>
              <a:tr h="548640">
                <a:tc>
                  <a:txBody>
                    <a:bodyPr/>
                    <a:lstStyle/>
                    <a:p>
                      <a:pPr marL="0" marR="0" algn="ctr">
                        <a:lnSpc>
                          <a:spcPct val="200000"/>
                        </a:lnSpc>
                        <a:spcBef>
                          <a:spcPts val="0"/>
                        </a:spcBef>
                        <a:spcAft>
                          <a:spcPts val="0"/>
                        </a:spcAft>
                      </a:pPr>
                      <a:r>
                        <a:rPr lang="en-IN" sz="1900" b="1" dirty="0">
                          <a:effectLst/>
                        </a:rPr>
                        <a:t>Peak</a:t>
                      </a:r>
                      <a:endParaRPr lang="en-US"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900" b="1" dirty="0">
                          <a:effectLst/>
                        </a:rPr>
                        <a:t>Max </a:t>
                      </a:r>
                      <a:r>
                        <a:rPr lang="en-IN" sz="1900" b="1" dirty="0" err="1">
                          <a:effectLst/>
                        </a:rPr>
                        <a:t>Rf</a:t>
                      </a:r>
                      <a:endParaRPr lang="en-US"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900" b="1">
                          <a:effectLst/>
                        </a:rPr>
                        <a:t>Area</a:t>
                      </a:r>
                      <a:endParaRPr lang="en-US" sz="19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900" b="1">
                          <a:effectLst/>
                        </a:rPr>
                        <a:t>Area %</a:t>
                      </a:r>
                      <a:endParaRPr lang="en-US" sz="19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548640">
                <a:tc>
                  <a:txBody>
                    <a:bodyPr/>
                    <a:lstStyle/>
                    <a:p>
                      <a:pPr marL="0" marR="0" algn="ctr">
                        <a:lnSpc>
                          <a:spcPct val="200000"/>
                        </a:lnSpc>
                        <a:spcBef>
                          <a:spcPts val="0"/>
                        </a:spcBef>
                        <a:spcAft>
                          <a:spcPts val="0"/>
                        </a:spcAft>
                      </a:pPr>
                      <a:r>
                        <a:rPr lang="en-IN" sz="1900" b="1">
                          <a:effectLst/>
                        </a:rPr>
                        <a:t>1</a:t>
                      </a:r>
                      <a:endParaRPr lang="en-US" sz="19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900" b="1" dirty="0">
                          <a:effectLst/>
                        </a:rPr>
                        <a:t>0.07</a:t>
                      </a:r>
                      <a:endParaRPr lang="en-US"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900" b="1" dirty="0">
                          <a:effectLst/>
                        </a:rPr>
                        <a:t>1139.7</a:t>
                      </a:r>
                      <a:endParaRPr lang="en-US"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900" b="1" dirty="0">
                          <a:effectLst/>
                        </a:rPr>
                        <a:t>100</a:t>
                      </a:r>
                      <a:endParaRPr lang="en-US"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 xmlns:p14="http://schemas.microsoft.com/office/powerpoint/2010/main" val="77494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1000" y="228600"/>
            <a:ext cx="6477000" cy="3629028"/>
            <a:chOff x="0" y="0"/>
            <a:chExt cx="4672965" cy="2724150"/>
          </a:xfrm>
        </p:grpSpPr>
        <p:pic>
          <p:nvPicPr>
            <p:cNvPr id="4" name="Picture 3"/>
            <p:cNvPicPr>
              <a:picLocks noChangeAspect="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4672965" cy="2724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
          <p:nvSpPr>
            <p:cNvPr id="5" name="Text Box 17"/>
            <p:cNvSpPr txBox="1"/>
            <p:nvPr/>
          </p:nvSpPr>
          <p:spPr>
            <a:xfrm>
              <a:off x="676275" y="1195028"/>
              <a:ext cx="587549" cy="348022"/>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IN" sz="800">
                  <a:effectLst/>
                  <a:ea typeface="Times New Roman" panose="02020603050405020304" pitchFamily="18" charset="0"/>
                  <a:cs typeface="Times New Roman" panose="02020603050405020304" pitchFamily="18" charset="0"/>
                </a:rPr>
                <a:t>Rutin</a:t>
              </a:r>
              <a:endParaRPr lang="en-US" sz="1100">
                <a:effectLst/>
                <a:ea typeface="Times New Roman" panose="02020603050405020304" pitchFamily="18" charset="0"/>
                <a:cs typeface="Times New Roman" panose="02020603050405020304" pitchFamily="18" charset="0"/>
              </a:endParaRPr>
            </a:p>
          </p:txBody>
        </p:sp>
        <p:cxnSp>
          <p:nvCxnSpPr>
            <p:cNvPr id="6" name="Elbow Connector 5"/>
            <p:cNvCxnSpPr/>
            <p:nvPr/>
          </p:nvCxnSpPr>
          <p:spPr>
            <a:xfrm flipH="1" flipV="1">
              <a:off x="809625" y="1524000"/>
              <a:ext cx="19050" cy="285750"/>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7" name="Table 6"/>
          <p:cNvGraphicFramePr>
            <a:graphicFrameLocks noGrp="1"/>
          </p:cNvGraphicFramePr>
          <p:nvPr>
            <p:extLst>
              <p:ext uri="{D42A27DB-BD31-4B8C-83A1-F6EECF244321}">
                <p14:modId xmlns="" xmlns:p14="http://schemas.microsoft.com/office/powerpoint/2010/main" val="2399925282"/>
              </p:ext>
            </p:extLst>
          </p:nvPr>
        </p:nvGraphicFramePr>
        <p:xfrm>
          <a:off x="428596" y="4000504"/>
          <a:ext cx="6643735" cy="2743200"/>
        </p:xfrm>
        <a:graphic>
          <a:graphicData uri="http://schemas.openxmlformats.org/drawingml/2006/table">
            <a:tbl>
              <a:tblPr firstRow="1" firstCol="1" bandRow="1">
                <a:tableStyleId>{5C22544A-7EE6-4342-B048-85BDC9FD1C3A}</a:tableStyleId>
              </a:tblPr>
              <a:tblGrid>
                <a:gridCol w="1117619"/>
                <a:gridCol w="1417516"/>
                <a:gridCol w="2125276"/>
                <a:gridCol w="1983324"/>
              </a:tblGrid>
              <a:tr h="428628">
                <a:tc>
                  <a:txBody>
                    <a:bodyPr/>
                    <a:lstStyle/>
                    <a:p>
                      <a:pPr marL="0" marR="0" algn="ctr">
                        <a:lnSpc>
                          <a:spcPct val="200000"/>
                        </a:lnSpc>
                        <a:spcBef>
                          <a:spcPts val="0"/>
                        </a:spcBef>
                        <a:spcAft>
                          <a:spcPts val="0"/>
                        </a:spcAft>
                      </a:pPr>
                      <a:r>
                        <a:rPr lang="en-IN" sz="1500" b="1" dirty="0">
                          <a:effectLst/>
                        </a:rPr>
                        <a:t>Peak</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Max </a:t>
                      </a:r>
                      <a:r>
                        <a:rPr lang="en-IN" sz="1500" b="1" dirty="0" err="1">
                          <a:effectLst/>
                        </a:rPr>
                        <a:t>Rf</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Area</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500" b="1">
                          <a:effectLst/>
                        </a:rPr>
                        <a:t>Area %</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428628">
                <a:tc>
                  <a:txBody>
                    <a:bodyPr/>
                    <a:lstStyle/>
                    <a:p>
                      <a:pPr marL="0" marR="0" algn="ctr">
                        <a:lnSpc>
                          <a:spcPct val="200000"/>
                        </a:lnSpc>
                        <a:spcBef>
                          <a:spcPts val="0"/>
                        </a:spcBef>
                        <a:spcAft>
                          <a:spcPts val="0"/>
                        </a:spcAft>
                      </a:pPr>
                      <a:r>
                        <a:rPr lang="en-IN" sz="1500" b="1" dirty="0">
                          <a:effectLst/>
                        </a:rPr>
                        <a:t>1</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0.01</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190.1</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500" b="1">
                          <a:effectLst/>
                        </a:rPr>
                        <a:t>5.47</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428628">
                <a:tc>
                  <a:txBody>
                    <a:bodyPr/>
                    <a:lstStyle/>
                    <a:p>
                      <a:pPr marL="0" marR="0" algn="ctr">
                        <a:lnSpc>
                          <a:spcPct val="200000"/>
                        </a:lnSpc>
                        <a:spcBef>
                          <a:spcPts val="0"/>
                        </a:spcBef>
                        <a:spcAft>
                          <a:spcPts val="0"/>
                        </a:spcAft>
                      </a:pPr>
                      <a:r>
                        <a:rPr lang="en-IN" sz="1500" b="1">
                          <a:effectLst/>
                        </a:rPr>
                        <a:t>2</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0.02</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329.6</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500" b="1">
                          <a:effectLst/>
                        </a:rPr>
                        <a:t>9.49</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428628">
                <a:tc>
                  <a:txBody>
                    <a:bodyPr/>
                    <a:lstStyle/>
                    <a:p>
                      <a:pPr marL="0" marR="0" algn="ctr">
                        <a:lnSpc>
                          <a:spcPct val="200000"/>
                        </a:lnSpc>
                        <a:spcBef>
                          <a:spcPts val="0"/>
                        </a:spcBef>
                        <a:spcAft>
                          <a:spcPts val="0"/>
                        </a:spcAft>
                      </a:pPr>
                      <a:r>
                        <a:rPr lang="en-IN" sz="1500" b="1">
                          <a:effectLst/>
                        </a:rPr>
                        <a:t>3</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a:effectLst/>
                        </a:rPr>
                        <a:t>0.07</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727.6</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500" b="1" dirty="0">
                          <a:effectLst/>
                        </a:rPr>
                        <a:t>20.95</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428628">
                <a:tc>
                  <a:txBody>
                    <a:bodyPr/>
                    <a:lstStyle/>
                    <a:p>
                      <a:pPr marL="0" marR="0" algn="ctr">
                        <a:lnSpc>
                          <a:spcPct val="200000"/>
                        </a:lnSpc>
                        <a:spcBef>
                          <a:spcPts val="0"/>
                        </a:spcBef>
                        <a:spcAft>
                          <a:spcPts val="0"/>
                        </a:spcAft>
                      </a:pPr>
                      <a:r>
                        <a:rPr lang="en-IN" sz="1500" b="1">
                          <a:effectLst/>
                        </a:rPr>
                        <a:t>4</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a:effectLst/>
                        </a:rPr>
                        <a:t>0.09</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878.4</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500" b="1" dirty="0">
                          <a:effectLst/>
                        </a:rPr>
                        <a:t>25.29</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428628">
                <a:tc>
                  <a:txBody>
                    <a:bodyPr/>
                    <a:lstStyle/>
                    <a:p>
                      <a:pPr marL="0" marR="0" algn="ctr">
                        <a:lnSpc>
                          <a:spcPct val="200000"/>
                        </a:lnSpc>
                        <a:spcBef>
                          <a:spcPts val="0"/>
                        </a:spcBef>
                        <a:spcAft>
                          <a:spcPts val="0"/>
                        </a:spcAft>
                      </a:pPr>
                      <a:r>
                        <a:rPr lang="en-IN" sz="1500" b="1">
                          <a:effectLst/>
                        </a:rPr>
                        <a:t>5</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a:effectLst/>
                        </a:rPr>
                        <a:t>0.13</a:t>
                      </a:r>
                      <a:endParaRPr lang="en-US" sz="15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IN" sz="1500" b="1" dirty="0">
                          <a:effectLst/>
                        </a:rPr>
                        <a:t>1348.0</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1000"/>
                        </a:spcAft>
                      </a:pPr>
                      <a:r>
                        <a:rPr lang="en-IN" sz="1500" b="1" dirty="0">
                          <a:effectLst/>
                        </a:rPr>
                        <a:t>38.81</a:t>
                      </a:r>
                      <a:endParaRPr lang="en-US"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
        <p:nvSpPr>
          <p:cNvPr id="8" name="TextBox 7"/>
          <p:cNvSpPr txBox="1"/>
          <p:nvPr/>
        </p:nvSpPr>
        <p:spPr>
          <a:xfrm>
            <a:off x="7010400" y="676127"/>
            <a:ext cx="2133600" cy="2308324"/>
          </a:xfrm>
          <a:prstGeom prst="rect">
            <a:avLst/>
          </a:prstGeom>
          <a:noFill/>
        </p:spPr>
        <p:txBody>
          <a:bodyPr wrap="square" rtlCol="0">
            <a:spAutoFit/>
          </a:bodyPr>
          <a:lstStyle/>
          <a:p>
            <a:r>
              <a:rPr lang="en-IN" sz="2400" b="1" dirty="0"/>
              <a:t>HPTLC Chromatogram of flavonoids and </a:t>
            </a:r>
            <a:r>
              <a:rPr lang="en-IN" sz="2400" b="1" dirty="0" err="1"/>
              <a:t>rutin</a:t>
            </a:r>
            <a:r>
              <a:rPr lang="en-IN" sz="2400" b="1" dirty="0"/>
              <a:t> from NAOE at 254 nm</a:t>
            </a:r>
            <a:endParaRPr lang="en-US" sz="2400" b="1" dirty="0"/>
          </a:p>
        </p:txBody>
      </p:sp>
    </p:spTree>
    <p:extLst>
      <p:ext uri="{BB962C8B-B14F-4D97-AF65-F5344CB8AC3E}">
        <p14:creationId xmlns="" xmlns:p14="http://schemas.microsoft.com/office/powerpoint/2010/main" val="2465021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2090645826"/>
              </p:ext>
            </p:extLst>
          </p:nvPr>
        </p:nvGraphicFramePr>
        <p:xfrm>
          <a:off x="457200" y="1219200"/>
          <a:ext cx="8153400" cy="4449775"/>
        </p:xfrm>
        <a:graphic>
          <a:graphicData uri="http://schemas.openxmlformats.org/drawingml/2006/table">
            <a:tbl>
              <a:tblPr>
                <a:tableStyleId>{5C22544A-7EE6-4342-B048-85BDC9FD1C3A}</a:tableStyleId>
              </a:tblPr>
              <a:tblGrid>
                <a:gridCol w="1865684"/>
                <a:gridCol w="1857960"/>
                <a:gridCol w="1415536"/>
                <a:gridCol w="1614130"/>
                <a:gridCol w="1400090"/>
              </a:tblGrid>
              <a:tr h="1203395">
                <a:tc>
                  <a:txBody>
                    <a:bodyPr/>
                    <a:lstStyle/>
                    <a:p>
                      <a:pPr marL="0" marR="0" algn="ctr">
                        <a:lnSpc>
                          <a:spcPct val="115000"/>
                        </a:lnSpc>
                        <a:spcBef>
                          <a:spcPts val="0"/>
                        </a:spcBef>
                        <a:spcAft>
                          <a:spcPts val="0"/>
                        </a:spcAft>
                      </a:pPr>
                      <a:r>
                        <a:rPr lang="en-US" sz="2400" dirty="0">
                          <a:effectLst/>
                        </a:rPr>
                        <a:t>Sample</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dirty="0">
                          <a:effectLst/>
                        </a:rPr>
                        <a:t>Amount of NAOE (µg)</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dirty="0">
                          <a:effectLst/>
                        </a:rPr>
                        <a:t>Max </a:t>
                      </a:r>
                      <a:r>
                        <a:rPr lang="en-US" sz="2400" dirty="0" err="1">
                          <a:effectLst/>
                        </a:rPr>
                        <a:t>R</a:t>
                      </a:r>
                      <a:r>
                        <a:rPr lang="en-US" sz="2400" baseline="-25000" dirty="0" err="1">
                          <a:effectLst/>
                        </a:rPr>
                        <a:t>f</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a:effectLst/>
                        </a:rPr>
                        <a:t>Peak area</a:t>
                      </a:r>
                    </a:p>
                    <a:p>
                      <a:pPr marL="0" marR="0">
                        <a:lnSpc>
                          <a:spcPct val="115000"/>
                        </a:lnSpc>
                        <a:spcBef>
                          <a:spcPts val="0"/>
                        </a:spcBef>
                        <a:spcAft>
                          <a:spcPts val="100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effectLst/>
                        </a:rPr>
                        <a:t>Rutin (%)</a:t>
                      </a:r>
                      <a:endParaRPr lang="en-US" sz="2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859029">
                <a:tc>
                  <a:txBody>
                    <a:bodyPr/>
                    <a:lstStyle/>
                    <a:p>
                      <a:pPr marL="0" marR="0">
                        <a:lnSpc>
                          <a:spcPct val="115000"/>
                        </a:lnSpc>
                        <a:spcBef>
                          <a:spcPts val="0"/>
                        </a:spcBef>
                        <a:spcAft>
                          <a:spcPts val="0"/>
                        </a:spcAft>
                      </a:pPr>
                      <a:r>
                        <a:rPr lang="en-US" sz="2400">
                          <a:effectLst/>
                        </a:rPr>
                        <a:t>NAOE </a:t>
                      </a:r>
                    </a:p>
                    <a:p>
                      <a:pPr marL="0" marR="0">
                        <a:lnSpc>
                          <a:spcPct val="115000"/>
                        </a:lnSpc>
                        <a:spcBef>
                          <a:spcPts val="0"/>
                        </a:spcBef>
                        <a:spcAft>
                          <a:spcPts val="0"/>
                        </a:spcAft>
                      </a:pPr>
                      <a:r>
                        <a:rPr lang="en-US" sz="2400">
                          <a:effectLst/>
                        </a:rPr>
                        <a:t>(Peak 3,</a:t>
                      </a:r>
                    </a:p>
                    <a:p>
                      <a:pPr marL="0" marR="0">
                        <a:lnSpc>
                          <a:spcPct val="115000"/>
                        </a:lnSpc>
                        <a:spcBef>
                          <a:spcPts val="0"/>
                        </a:spcBef>
                        <a:spcAft>
                          <a:spcPts val="0"/>
                        </a:spcAft>
                      </a:pPr>
                      <a:r>
                        <a:rPr lang="en-US" sz="2400">
                          <a:effectLst/>
                        </a:rPr>
                        <a:t>Figure 1c) </a:t>
                      </a:r>
                    </a:p>
                    <a:p>
                      <a:pPr marL="0" marR="0">
                        <a:lnSpc>
                          <a:spcPct val="115000"/>
                        </a:lnSpc>
                        <a:spcBef>
                          <a:spcPts val="0"/>
                        </a:spcBef>
                        <a:spcAft>
                          <a:spcPts val="0"/>
                        </a:spcAft>
                      </a:pPr>
                      <a:r>
                        <a:rPr lang="en-US" sz="2400">
                          <a:effectLst/>
                        </a:rPr>
                        <a:t>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dirty="0">
                          <a:effectLst/>
                        </a:rPr>
                        <a:t>150</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dirty="0">
                          <a:effectLst/>
                        </a:rPr>
                        <a:t>0.07</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dirty="0">
                          <a:effectLst/>
                        </a:rPr>
                        <a:t>727.6</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400" b="1">
                          <a:effectLst/>
                        </a:rPr>
                        <a:t>8.5</a:t>
                      </a:r>
                      <a:endParaRPr lang="en-US" sz="24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1387351">
                <a:tc>
                  <a:txBody>
                    <a:bodyPr/>
                    <a:lstStyle/>
                    <a:p>
                      <a:pPr marL="0" marR="0">
                        <a:lnSpc>
                          <a:spcPct val="115000"/>
                        </a:lnSpc>
                        <a:spcBef>
                          <a:spcPts val="0"/>
                        </a:spcBef>
                        <a:spcAft>
                          <a:spcPts val="0"/>
                        </a:spcAft>
                      </a:pPr>
                      <a:r>
                        <a:rPr lang="en-US" sz="2400">
                          <a:effectLst/>
                        </a:rPr>
                        <a:t>Standard rutin</a:t>
                      </a:r>
                    </a:p>
                    <a:p>
                      <a:pPr marL="0" marR="0">
                        <a:lnSpc>
                          <a:spcPct val="115000"/>
                        </a:lnSpc>
                        <a:spcBef>
                          <a:spcPts val="0"/>
                        </a:spcBef>
                        <a:spcAft>
                          <a:spcPts val="0"/>
                        </a:spcAft>
                      </a:pPr>
                      <a:r>
                        <a:rPr lang="en-US" sz="2400">
                          <a:effectLst/>
                        </a:rPr>
                        <a:t>(Figure 1d)</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dirty="0">
                          <a:effectLst/>
                        </a:rPr>
                        <a:t>20</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dirty="0">
                          <a:effectLst/>
                        </a:rPr>
                        <a:t>0.07</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dirty="0">
                          <a:effectLst/>
                        </a:rPr>
                        <a:t>1139.7</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dirty="0">
                          <a:effectLst/>
                        </a:rPr>
                        <a:t>100</a:t>
                      </a:r>
                    </a:p>
                    <a:p>
                      <a:pPr marL="0" marR="0" algn="ctr">
                        <a:lnSpc>
                          <a:spcPct val="115000"/>
                        </a:lnSpc>
                        <a:spcBef>
                          <a:spcPts val="0"/>
                        </a:spcBef>
                        <a:spcAft>
                          <a:spcPts val="0"/>
                        </a:spcAft>
                      </a:pPr>
                      <a:r>
                        <a:rPr lang="en-US" sz="2400" b="1" dirty="0">
                          <a:effectLst/>
                        </a:rPr>
                        <a:t> </a:t>
                      </a:r>
                    </a:p>
                    <a:p>
                      <a:pPr marL="0" marR="0" algn="ctr">
                        <a:lnSpc>
                          <a:spcPct val="115000"/>
                        </a:lnSpc>
                        <a:spcBef>
                          <a:spcPts val="0"/>
                        </a:spcBef>
                        <a:spcAft>
                          <a:spcPts val="0"/>
                        </a:spcAft>
                      </a:pPr>
                      <a:r>
                        <a:rPr lang="en-US" sz="2400" b="1" dirty="0">
                          <a:effectLst/>
                        </a:rPr>
                        <a:t> </a:t>
                      </a:r>
                      <a:endParaRPr lang="en-US" sz="24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4" name="Rectangle 1"/>
          <p:cNvSpPr>
            <a:spLocks noChangeArrowheads="1"/>
          </p:cNvSpPr>
          <p:nvPr/>
        </p:nvSpPr>
        <p:spPr bwMode="auto">
          <a:xfrm>
            <a:off x="457200" y="228600"/>
            <a:ext cx="4568238" cy="7386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2400" b="1" i="0" u="none" strike="noStrike" cap="none" normalizeH="0" baseline="0" dirty="0" smtClean="0">
                <a:ln>
                  <a:noFill/>
                </a:ln>
                <a:solidFill>
                  <a:schemeClr val="tx1"/>
                </a:solidFill>
                <a:effectLst/>
                <a:latin typeface="Calibri" panose="020F0502020204030204" pitchFamily="34" charset="0"/>
                <a:ea typeface="Batang"/>
                <a:cs typeface="Times New Roman" panose="02020603050405020304" pitchFamily="18" charset="0"/>
              </a:rPr>
              <a:t>Quantity of </a:t>
            </a:r>
            <a:r>
              <a:rPr kumimoji="0" lang="en-US" altLang="ko-KR" sz="2400" b="1" i="0" u="none" strike="noStrike" cap="none" normalizeH="0" baseline="0" dirty="0" err="1" smtClean="0">
                <a:ln>
                  <a:noFill/>
                </a:ln>
                <a:solidFill>
                  <a:schemeClr val="tx1"/>
                </a:solidFill>
                <a:effectLst/>
                <a:latin typeface="Calibri" panose="020F0502020204030204" pitchFamily="34" charset="0"/>
                <a:ea typeface="Batang"/>
                <a:cs typeface="Times New Roman" panose="02020603050405020304" pitchFamily="18" charset="0"/>
              </a:rPr>
              <a:t>rutin</a:t>
            </a:r>
            <a:r>
              <a:rPr kumimoji="0" lang="en-US" altLang="ko-KR" sz="2400" b="1" i="0" u="none" strike="noStrike" cap="none" normalizeH="0" baseline="0" dirty="0" smtClean="0">
                <a:ln>
                  <a:noFill/>
                </a:ln>
                <a:solidFill>
                  <a:schemeClr val="tx1"/>
                </a:solidFill>
                <a:effectLst/>
                <a:latin typeface="Calibri" panose="020F0502020204030204" pitchFamily="34" charset="0"/>
                <a:ea typeface="Batang"/>
                <a:cs typeface="Times New Roman" panose="02020603050405020304" pitchFamily="18" charset="0"/>
              </a:rPr>
              <a:t> present in NAOE </a:t>
            </a:r>
            <a:endParaRPr kumimoji="0" lang="en-US" altLang="ko-KR"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ko-K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 xmlns:p14="http://schemas.microsoft.com/office/powerpoint/2010/main" val="3592418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7"/>
            <a:ext cx="8229600" cy="715963"/>
          </a:xfrm>
        </p:spPr>
        <p:txBody>
          <a:bodyPr>
            <a:noAutofit/>
          </a:bodyPr>
          <a:lstStyle/>
          <a:p>
            <a:r>
              <a:rPr lang="en-US" sz="3600" b="1" dirty="0"/>
              <a:t>Evaluation of the satiating effect of NAOE</a:t>
            </a:r>
            <a:br>
              <a:rPr lang="en-US" sz="3600" b="1" dirty="0"/>
            </a:br>
            <a:endParaRPr lang="en-US" sz="3600" i="1" dirty="0"/>
          </a:p>
        </p:txBody>
      </p:sp>
      <p:graphicFrame>
        <p:nvGraphicFramePr>
          <p:cNvPr id="4" name="Table 3"/>
          <p:cNvGraphicFramePr>
            <a:graphicFrameLocks noGrp="1"/>
          </p:cNvGraphicFramePr>
          <p:nvPr>
            <p:extLst>
              <p:ext uri="{D42A27DB-BD31-4B8C-83A1-F6EECF244321}">
                <p14:modId xmlns="" xmlns:p14="http://schemas.microsoft.com/office/powerpoint/2010/main" val="2679255802"/>
              </p:ext>
            </p:extLst>
          </p:nvPr>
        </p:nvGraphicFramePr>
        <p:xfrm>
          <a:off x="762000" y="1295400"/>
          <a:ext cx="7315200" cy="4130040"/>
        </p:xfrm>
        <a:graphic>
          <a:graphicData uri="http://schemas.openxmlformats.org/drawingml/2006/table">
            <a:tbl>
              <a:tblPr firstRow="1" bandRow="1">
                <a:tableStyleId>{5C22544A-7EE6-4342-B048-85BDC9FD1C3A}</a:tableStyleId>
              </a:tblPr>
              <a:tblGrid>
                <a:gridCol w="1828800"/>
                <a:gridCol w="1828800"/>
                <a:gridCol w="1828800"/>
                <a:gridCol w="1828800"/>
              </a:tblGrid>
              <a:tr h="792480">
                <a:tc>
                  <a:txBody>
                    <a:bodyPr/>
                    <a:lstStyle/>
                    <a:p>
                      <a:r>
                        <a:rPr lang="en-US" sz="1900" dirty="0" smtClean="0"/>
                        <a:t>GROUP</a:t>
                      </a:r>
                      <a:endParaRPr lang="en-US" sz="1900" dirty="0"/>
                    </a:p>
                  </a:txBody>
                  <a:tcPr/>
                </a:tc>
                <a:tc>
                  <a:txBody>
                    <a:bodyPr/>
                    <a:lstStyle/>
                    <a:p>
                      <a:r>
                        <a:rPr lang="en-US" sz="1900" dirty="0" smtClean="0"/>
                        <a:t> TREATMENT</a:t>
                      </a:r>
                      <a:endParaRPr lang="en-US" sz="1900" dirty="0"/>
                    </a:p>
                  </a:txBody>
                  <a:tcPr/>
                </a:tc>
                <a:tc>
                  <a:txBody>
                    <a:bodyPr/>
                    <a:lstStyle/>
                    <a:p>
                      <a:r>
                        <a:rPr lang="en-US" sz="1900" dirty="0" smtClean="0"/>
                        <a:t>DOSE</a:t>
                      </a:r>
                      <a:endParaRPr lang="en-US" sz="1900" dirty="0"/>
                    </a:p>
                  </a:txBody>
                  <a:tcPr/>
                </a:tc>
                <a:tc>
                  <a:txBody>
                    <a:bodyPr/>
                    <a:lstStyle/>
                    <a:p>
                      <a:r>
                        <a:rPr lang="en-US" sz="1900" dirty="0" smtClean="0"/>
                        <a:t>DURATION</a:t>
                      </a:r>
                      <a:endParaRPr lang="en-US" sz="1900" dirty="0"/>
                    </a:p>
                  </a:txBody>
                  <a:tcPr/>
                </a:tc>
              </a:tr>
              <a:tr h="792480">
                <a:tc>
                  <a:txBody>
                    <a:bodyPr/>
                    <a:lstStyle/>
                    <a:p>
                      <a:r>
                        <a:rPr lang="en-US" sz="1900" dirty="0" smtClean="0"/>
                        <a:t>GROUP I</a:t>
                      </a:r>
                      <a:endParaRPr lang="en-US" sz="1900" dirty="0"/>
                    </a:p>
                  </a:txBody>
                  <a:tcPr/>
                </a:tc>
                <a:tc>
                  <a:txBody>
                    <a:bodyPr/>
                    <a:lstStyle/>
                    <a:p>
                      <a:r>
                        <a:rPr lang="en-US" sz="1900" dirty="0" smtClean="0"/>
                        <a:t>CONTROL</a:t>
                      </a:r>
                      <a:endParaRPr lang="en-US" sz="1900" dirty="0"/>
                    </a:p>
                  </a:txBody>
                  <a:tcPr/>
                </a:tc>
                <a:tc>
                  <a:txBody>
                    <a:bodyPr/>
                    <a:lstStyle/>
                    <a:p>
                      <a:r>
                        <a:rPr lang="en-US" sz="1900" dirty="0" smtClean="0"/>
                        <a:t>DRINKING</a:t>
                      </a:r>
                      <a:r>
                        <a:rPr lang="en-US" sz="1900" baseline="0" dirty="0" smtClean="0"/>
                        <a:t> WATER</a:t>
                      </a:r>
                      <a:endParaRPr lang="en-US" sz="1900" dirty="0"/>
                    </a:p>
                  </a:txBody>
                  <a:tcPr/>
                </a:tc>
                <a:tc>
                  <a:txBody>
                    <a:bodyPr/>
                    <a:lstStyle/>
                    <a:p>
                      <a:r>
                        <a:rPr lang="en-US" sz="1900" dirty="0" smtClean="0"/>
                        <a:t>14 DAYS</a:t>
                      </a:r>
                      <a:endParaRPr lang="en-US" sz="1900" dirty="0"/>
                    </a:p>
                  </a:txBody>
                  <a:tcPr/>
                </a:tc>
              </a:tr>
              <a:tr h="960120">
                <a:tc>
                  <a:txBody>
                    <a:bodyPr/>
                    <a:lstStyle/>
                    <a:p>
                      <a:r>
                        <a:rPr lang="en-US" sz="1900" dirty="0" smtClean="0"/>
                        <a:t>GROUP II</a:t>
                      </a:r>
                      <a:endParaRPr lang="en-US" sz="1900" dirty="0"/>
                    </a:p>
                  </a:txBody>
                  <a:tcPr/>
                </a:tc>
                <a:tc>
                  <a:txBody>
                    <a:bodyPr/>
                    <a:lstStyle/>
                    <a:p>
                      <a:r>
                        <a:rPr lang="en-US" sz="1900" dirty="0" smtClean="0"/>
                        <a:t>REFERENCE STANDARD</a:t>
                      </a:r>
                    </a:p>
                    <a:p>
                      <a:r>
                        <a:rPr lang="en-US" sz="1900" dirty="0" smtClean="0"/>
                        <a:t>(FLUOXETINE)</a:t>
                      </a:r>
                      <a:endParaRPr lang="en-US" sz="1900" dirty="0"/>
                    </a:p>
                  </a:txBody>
                  <a:tcPr/>
                </a:tc>
                <a:tc>
                  <a:txBody>
                    <a:bodyPr/>
                    <a:lstStyle/>
                    <a:p>
                      <a:r>
                        <a:rPr lang="en-US" sz="1900" dirty="0" smtClean="0"/>
                        <a:t>6 mg/kg,</a:t>
                      </a:r>
                      <a:r>
                        <a:rPr lang="en-US" sz="1900" baseline="0" dirty="0" smtClean="0"/>
                        <a:t> </a:t>
                      </a:r>
                      <a:r>
                        <a:rPr lang="en-US" sz="1900" baseline="0" dirty="0" err="1" smtClean="0"/>
                        <a:t>ip</a:t>
                      </a:r>
                      <a:r>
                        <a:rPr lang="en-US" sz="1900" baseline="0" dirty="0" smtClean="0"/>
                        <a:t>.</a:t>
                      </a:r>
                      <a:endParaRPr lang="en-US" sz="1900" dirty="0"/>
                    </a:p>
                  </a:txBody>
                  <a:tcPr/>
                </a:tc>
                <a:tc>
                  <a:txBody>
                    <a:bodyPr/>
                    <a:lstStyle/>
                    <a:p>
                      <a:r>
                        <a:rPr lang="en-US" sz="1900" dirty="0" smtClean="0"/>
                        <a:t>14 DAYS</a:t>
                      </a:r>
                      <a:endParaRPr lang="en-US" sz="1900" dirty="0"/>
                    </a:p>
                  </a:txBody>
                  <a:tcPr/>
                </a:tc>
              </a:tr>
              <a:tr h="792480">
                <a:tc>
                  <a:txBody>
                    <a:bodyPr/>
                    <a:lstStyle/>
                    <a:p>
                      <a:r>
                        <a:rPr lang="en-US" sz="1900" dirty="0" smtClean="0"/>
                        <a:t>GROUP III</a:t>
                      </a:r>
                      <a:endParaRPr lang="en-US" sz="1900" dirty="0"/>
                    </a:p>
                  </a:txBody>
                  <a:tcPr/>
                </a:tc>
                <a:tc>
                  <a:txBody>
                    <a:bodyPr/>
                    <a:lstStyle/>
                    <a:p>
                      <a:r>
                        <a:rPr lang="en-US" sz="1900" dirty="0" smtClean="0"/>
                        <a:t>NAOE200</a:t>
                      </a:r>
                      <a:endParaRPr lang="en-US" sz="1900" dirty="0"/>
                    </a:p>
                  </a:txBody>
                  <a:tcPr/>
                </a:tc>
                <a:tc>
                  <a:txBody>
                    <a:bodyPr/>
                    <a:lstStyle/>
                    <a:p>
                      <a:r>
                        <a:rPr lang="en-US" sz="1900" dirty="0" smtClean="0"/>
                        <a:t>200 mg/kg </a:t>
                      </a:r>
                      <a:r>
                        <a:rPr lang="en-US" sz="1900" dirty="0" err="1" smtClean="0"/>
                        <a:t>p.o.</a:t>
                      </a:r>
                      <a:endParaRPr lang="en-US" sz="1900" dirty="0"/>
                    </a:p>
                  </a:txBody>
                  <a:tcPr/>
                </a:tc>
                <a:tc>
                  <a:txBody>
                    <a:bodyPr/>
                    <a:lstStyle/>
                    <a:p>
                      <a:r>
                        <a:rPr lang="en-US" sz="1900" dirty="0" smtClean="0"/>
                        <a:t>14 DAYS</a:t>
                      </a:r>
                      <a:endParaRPr lang="en-US" sz="1900" dirty="0"/>
                    </a:p>
                  </a:txBody>
                  <a:tcPr/>
                </a:tc>
              </a:tr>
              <a:tr h="792480">
                <a:tc>
                  <a:txBody>
                    <a:bodyPr/>
                    <a:lstStyle/>
                    <a:p>
                      <a:r>
                        <a:rPr lang="en-US" sz="1900" dirty="0" smtClean="0"/>
                        <a:t>GROUP IV</a:t>
                      </a:r>
                      <a:endParaRPr lang="en-US" sz="1900" dirty="0"/>
                    </a:p>
                  </a:txBody>
                  <a:tcPr/>
                </a:tc>
                <a:tc>
                  <a:txBody>
                    <a:bodyPr/>
                    <a:lstStyle/>
                    <a:p>
                      <a:r>
                        <a:rPr lang="en-US" sz="1900" dirty="0" smtClean="0"/>
                        <a:t>NAOE400</a:t>
                      </a:r>
                      <a:endParaRPr lang="en-US" sz="1900" dirty="0"/>
                    </a:p>
                  </a:txBody>
                  <a:tcPr/>
                </a:tc>
                <a:tc>
                  <a:txBody>
                    <a:bodyPr/>
                    <a:lstStyle/>
                    <a:p>
                      <a:r>
                        <a:rPr lang="en-US" sz="1900" dirty="0" smtClean="0"/>
                        <a:t>400 mg/kg </a:t>
                      </a:r>
                      <a:r>
                        <a:rPr lang="en-US" sz="1900" dirty="0" err="1" smtClean="0"/>
                        <a:t>p.o.</a:t>
                      </a:r>
                      <a:endParaRPr lang="en-US" sz="1900" dirty="0"/>
                    </a:p>
                  </a:txBody>
                  <a:tcPr/>
                </a:tc>
                <a:tc>
                  <a:txBody>
                    <a:bodyPr/>
                    <a:lstStyle/>
                    <a:p>
                      <a:r>
                        <a:rPr lang="en-US" sz="1900" dirty="0" smtClean="0"/>
                        <a:t>14 DAYS</a:t>
                      </a:r>
                      <a:endParaRPr lang="en-US" sz="1900" dirty="0"/>
                    </a:p>
                  </a:txBody>
                  <a:tcPr/>
                </a:tc>
              </a:tr>
            </a:tbl>
          </a:graphicData>
        </a:graphic>
      </p:graphicFrame>
    </p:spTree>
    <p:extLst>
      <p:ext uri="{BB962C8B-B14F-4D97-AF65-F5344CB8AC3E}">
        <p14:creationId xmlns="" xmlns:p14="http://schemas.microsoft.com/office/powerpoint/2010/main" val="3308528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3"/>
            <a:ext cx="8229600" cy="5668964"/>
          </a:xfrm>
        </p:spPr>
        <p:txBody>
          <a:bodyPr/>
          <a:lstStyle/>
          <a:p>
            <a:pPr>
              <a:buNone/>
            </a:pPr>
            <a:r>
              <a:rPr lang="en-US" sz="1600" b="1" dirty="0" smtClean="0"/>
              <a:t> </a:t>
            </a:r>
            <a:r>
              <a:rPr lang="en-US" b="1" dirty="0" smtClean="0"/>
              <a:t>Table 1. Effect of NAOE and fluoxetine on food intake</a:t>
            </a:r>
            <a:endParaRPr lang="en-US" dirty="0" smtClean="0"/>
          </a:p>
          <a:p>
            <a:pPr>
              <a:buNone/>
            </a:pPr>
            <a:endParaRPr lang="en-US" dirty="0"/>
          </a:p>
        </p:txBody>
      </p:sp>
      <p:graphicFrame>
        <p:nvGraphicFramePr>
          <p:cNvPr id="4" name="Table 3"/>
          <p:cNvGraphicFramePr>
            <a:graphicFrameLocks noGrp="1"/>
          </p:cNvGraphicFramePr>
          <p:nvPr/>
        </p:nvGraphicFramePr>
        <p:xfrm>
          <a:off x="285720" y="1571621"/>
          <a:ext cx="8382000" cy="3830687"/>
        </p:xfrm>
        <a:graphic>
          <a:graphicData uri="http://schemas.openxmlformats.org/drawingml/2006/table">
            <a:tbl>
              <a:tblPr firstRow="1" bandRow="1">
                <a:tableStyleId>{5C22544A-7EE6-4342-B048-85BDC9FD1C3A}</a:tableStyleId>
              </a:tblPr>
              <a:tblGrid>
                <a:gridCol w="4191000"/>
                <a:gridCol w="4191000"/>
              </a:tblGrid>
              <a:tr h="500744">
                <a:tc>
                  <a:txBody>
                    <a:bodyPr/>
                    <a:lstStyle/>
                    <a:p>
                      <a:r>
                        <a:rPr lang="en-US" sz="1900" dirty="0" smtClean="0"/>
                        <a:t>TREATMENT</a:t>
                      </a:r>
                      <a:r>
                        <a:rPr lang="en-US" sz="1900" baseline="0" dirty="0" smtClean="0"/>
                        <a:t> GROUP</a:t>
                      </a:r>
                      <a:endParaRPr lang="en-US" sz="1900" dirty="0"/>
                    </a:p>
                  </a:txBody>
                  <a:tcPr/>
                </a:tc>
                <a:tc>
                  <a:txBody>
                    <a:bodyPr/>
                    <a:lstStyle/>
                    <a:p>
                      <a:r>
                        <a:rPr lang="en-US" sz="1900" dirty="0" smtClean="0"/>
                        <a:t>FOOD INTAKE (g)</a:t>
                      </a:r>
                      <a:endParaRPr lang="en-US" sz="1900" dirty="0"/>
                    </a:p>
                  </a:txBody>
                  <a:tcPr/>
                </a:tc>
              </a:tr>
              <a:tr h="876301">
                <a:tc>
                  <a:txBody>
                    <a:bodyPr/>
                    <a:lstStyle/>
                    <a:p>
                      <a:r>
                        <a:rPr lang="en-US" sz="2000" dirty="0" smtClean="0">
                          <a:latin typeface="+mj-lt"/>
                        </a:rPr>
                        <a:t>Control</a:t>
                      </a:r>
                      <a:endParaRPr lang="en-US"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dk1"/>
                          </a:solidFill>
                          <a:latin typeface="+mj-lt"/>
                          <a:ea typeface="+mn-ea"/>
                          <a:cs typeface="+mn-cs"/>
                        </a:rPr>
                        <a:t>9.204± 0.111</a:t>
                      </a:r>
                    </a:p>
                    <a:p>
                      <a:endParaRPr lang="en-US" sz="2000" dirty="0">
                        <a:latin typeface="+mj-lt"/>
                      </a:endParaRPr>
                    </a:p>
                  </a:txBody>
                  <a:tcPr/>
                </a:tc>
              </a:tr>
              <a:tr h="876301">
                <a:tc>
                  <a:txBody>
                    <a:bodyPr/>
                    <a:lstStyle/>
                    <a:p>
                      <a:r>
                        <a:rPr lang="en-US" sz="2000" dirty="0" smtClean="0">
                          <a:latin typeface="+mj-lt"/>
                        </a:rPr>
                        <a:t>Fluoxetine (6mg/kg)</a:t>
                      </a:r>
                      <a:endParaRPr lang="en-US"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dk1"/>
                          </a:solidFill>
                          <a:latin typeface="+mj-lt"/>
                          <a:ea typeface="+mn-ea"/>
                          <a:cs typeface="+mn-cs"/>
                        </a:rPr>
                        <a:t>3.104± 0.298</a:t>
                      </a:r>
                      <a:r>
                        <a:rPr lang="en-US" sz="2000" kern="1200" baseline="30000" dirty="0" smtClean="0">
                          <a:solidFill>
                            <a:schemeClr val="dk1"/>
                          </a:solidFill>
                          <a:latin typeface="+mj-lt"/>
                          <a:ea typeface="+mn-ea"/>
                          <a:cs typeface="+mn-cs"/>
                        </a:rPr>
                        <a:t>***</a:t>
                      </a:r>
                      <a:r>
                        <a:rPr lang="en-US" sz="2000" kern="1200" dirty="0" smtClean="0">
                          <a:solidFill>
                            <a:schemeClr val="dk1"/>
                          </a:solidFill>
                          <a:latin typeface="+mj-lt"/>
                          <a:ea typeface="+mn-ea"/>
                          <a:cs typeface="+mn-cs"/>
                        </a:rPr>
                        <a:t>(66.27)</a:t>
                      </a:r>
                    </a:p>
                    <a:p>
                      <a:endParaRPr lang="en-US" sz="2000" dirty="0">
                        <a:latin typeface="+mj-lt"/>
                      </a:endParaRPr>
                    </a:p>
                  </a:txBody>
                  <a:tcPr/>
                </a:tc>
              </a:tr>
              <a:tr h="701040">
                <a:tc>
                  <a:txBody>
                    <a:bodyPr/>
                    <a:lstStyle/>
                    <a:p>
                      <a:r>
                        <a:rPr lang="en-US" sz="2000" dirty="0" smtClean="0">
                          <a:latin typeface="+mj-lt"/>
                        </a:rPr>
                        <a:t>NAOE200</a:t>
                      </a:r>
                      <a:endParaRPr lang="en-US" sz="2000" dirty="0">
                        <a:latin typeface="+mj-lt"/>
                      </a:endParaRPr>
                    </a:p>
                  </a:txBody>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kern="1200" dirty="0" smtClean="0">
                          <a:solidFill>
                            <a:schemeClr val="dk1"/>
                          </a:solidFill>
                          <a:latin typeface="+mj-lt"/>
                          <a:ea typeface="+mn-ea"/>
                          <a:cs typeface="+mn-cs"/>
                        </a:rPr>
                        <a:t>5.795±  0.279*** (37.03)</a:t>
                      </a:r>
                    </a:p>
                    <a:p>
                      <a:pPr marL="0" marR="0" algn="ctr">
                        <a:lnSpc>
                          <a:spcPct val="115000"/>
                        </a:lnSpc>
                        <a:spcBef>
                          <a:spcPts val="0"/>
                        </a:spcBef>
                        <a:spcAft>
                          <a:spcPts val="0"/>
                        </a:spcAft>
                      </a:pPr>
                      <a:endParaRPr lang="en-US" sz="2000" dirty="0">
                        <a:latin typeface="+mj-lt"/>
                        <a:ea typeface="Times New Roman"/>
                        <a:cs typeface="Times New Roman"/>
                      </a:endParaRPr>
                    </a:p>
                  </a:txBody>
                  <a:tcPr marL="68580" marR="68580" marT="0" marB="0"/>
                </a:tc>
              </a:tr>
              <a:tr h="876301">
                <a:tc>
                  <a:txBody>
                    <a:bodyPr/>
                    <a:lstStyle/>
                    <a:p>
                      <a:r>
                        <a:rPr lang="en-US" sz="2000" dirty="0" smtClean="0">
                          <a:latin typeface="+mj-lt"/>
                        </a:rPr>
                        <a:t>NAOE400</a:t>
                      </a:r>
                      <a:endParaRPr lang="en-US"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dk1"/>
                          </a:solidFill>
                          <a:latin typeface="+mj-lt"/>
                          <a:ea typeface="+mn-ea"/>
                          <a:cs typeface="+mn-cs"/>
                        </a:rPr>
                        <a:t>5.714±  0.249*** (37.92)</a:t>
                      </a:r>
                    </a:p>
                    <a:p>
                      <a:endParaRPr lang="en-US" sz="2000" dirty="0">
                        <a:latin typeface="+mj-lt"/>
                      </a:endParaRPr>
                    </a:p>
                  </a:txBody>
                  <a:tcPr/>
                </a:tc>
              </a:tr>
            </a:tbl>
          </a:graphicData>
        </a:graphic>
      </p:graphicFrame>
      <p:sp>
        <p:nvSpPr>
          <p:cNvPr id="1025" name="Rectangle 1"/>
          <p:cNvSpPr>
            <a:spLocks noChangeArrowheads="1"/>
          </p:cNvSpPr>
          <p:nvPr/>
        </p:nvSpPr>
        <p:spPr bwMode="auto">
          <a:xfrm>
            <a:off x="285720" y="5572140"/>
            <a:ext cx="885828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All values are expressed as mean ± SEM; </a:t>
            </a:r>
            <a:r>
              <a:rPr kumimoji="0" lang="en-US" sz="1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N </a:t>
            </a: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6 in each </a:t>
            </a:r>
            <a:r>
              <a:rPr kumimoji="0" lang="en-US" sz="1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group;One</a:t>
            </a: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way ANOVA followed by </a:t>
            </a:r>
            <a:r>
              <a:rPr kumimoji="0" lang="en-US" sz="1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Tukey-Krame</a:t>
            </a: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4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rmultiple</a:t>
            </a: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comparison test is applied for statistical analysis***</a:t>
            </a:r>
            <a:r>
              <a:rPr kumimoji="0" lang="en-US" sz="1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a:t>
            </a: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&lt; 0.001when experimental groups compared with control group.</a:t>
            </a:r>
            <a:endParaRPr kumimoji="0" lang="en-US" sz="1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 xmlns:p14="http://schemas.microsoft.com/office/powerpoint/2010/main" val="42416222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3"/>
            <a:ext cx="8229600" cy="5668964"/>
          </a:xfrm>
        </p:spPr>
        <p:txBody>
          <a:bodyPr/>
          <a:lstStyle/>
          <a:p>
            <a:pPr>
              <a:buNone/>
            </a:pPr>
            <a:r>
              <a:rPr lang="en-US" b="1" dirty="0" smtClean="0"/>
              <a:t> Table 2.Effect of NAOE and fluoxetine on reduction in weight gain</a:t>
            </a:r>
            <a:endParaRPr lang="en-US" dirty="0" smtClean="0"/>
          </a:p>
          <a:p>
            <a:pPr>
              <a:buNone/>
            </a:pPr>
            <a:endParaRPr lang="en-US" dirty="0"/>
          </a:p>
        </p:txBody>
      </p:sp>
      <p:graphicFrame>
        <p:nvGraphicFramePr>
          <p:cNvPr id="4" name="Table 3"/>
          <p:cNvGraphicFramePr>
            <a:graphicFrameLocks noGrp="1"/>
          </p:cNvGraphicFramePr>
          <p:nvPr/>
        </p:nvGraphicFramePr>
        <p:xfrm>
          <a:off x="609600" y="1676400"/>
          <a:ext cx="7391400" cy="3352800"/>
        </p:xfrm>
        <a:graphic>
          <a:graphicData uri="http://schemas.openxmlformats.org/drawingml/2006/table">
            <a:tbl>
              <a:tblPr firstRow="1" bandRow="1">
                <a:tableStyleId>{5C22544A-7EE6-4342-B048-85BDC9FD1C3A}</a:tableStyleId>
              </a:tblPr>
              <a:tblGrid>
                <a:gridCol w="3695700"/>
                <a:gridCol w="3695700"/>
              </a:tblGrid>
              <a:tr h="670560">
                <a:tc>
                  <a:txBody>
                    <a:bodyPr/>
                    <a:lstStyle/>
                    <a:p>
                      <a:r>
                        <a:rPr lang="en-US" sz="1900" b="1" kern="1200" dirty="0" smtClean="0">
                          <a:solidFill>
                            <a:schemeClr val="lt1"/>
                          </a:solidFill>
                          <a:latin typeface="+mn-lt"/>
                          <a:ea typeface="+mn-ea"/>
                          <a:cs typeface="+mn-cs"/>
                        </a:rPr>
                        <a:t>Treatment Group</a:t>
                      </a:r>
                      <a:endParaRPr lang="en-US" sz="1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b="1" kern="1200" dirty="0" smtClean="0">
                          <a:solidFill>
                            <a:schemeClr val="lt1"/>
                          </a:solidFill>
                          <a:latin typeface="+mn-lt"/>
                          <a:ea typeface="+mn-ea"/>
                          <a:cs typeface="+mn-cs"/>
                        </a:rPr>
                        <a:t>% Reduction in weight gain</a:t>
                      </a:r>
                    </a:p>
                    <a:p>
                      <a:endParaRPr lang="en-US" sz="1900" dirty="0"/>
                    </a:p>
                  </a:txBody>
                  <a:tcPr/>
                </a:tc>
              </a:tr>
              <a:tr h="670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smtClean="0">
                          <a:solidFill>
                            <a:schemeClr val="dk1"/>
                          </a:solidFill>
                          <a:latin typeface="+mn-lt"/>
                          <a:ea typeface="+mn-ea"/>
                          <a:cs typeface="+mn-cs"/>
                        </a:rPr>
                        <a:t>Control</a:t>
                      </a:r>
                    </a:p>
                    <a:p>
                      <a:endParaRPr lang="en-US" sz="1900" dirty="0"/>
                    </a:p>
                  </a:txBody>
                  <a:tcPr/>
                </a:tc>
                <a:tc>
                  <a:txBody>
                    <a:bodyPr/>
                    <a:lstStyle/>
                    <a:p>
                      <a:r>
                        <a:rPr lang="en-US" sz="1900" kern="1200" dirty="0" smtClean="0">
                          <a:solidFill>
                            <a:schemeClr val="dk1"/>
                          </a:solidFill>
                          <a:latin typeface="+mn-lt"/>
                          <a:ea typeface="+mn-ea"/>
                          <a:cs typeface="+mn-cs"/>
                        </a:rPr>
                        <a:t>1.66 ± 1.17</a:t>
                      </a:r>
                      <a:endParaRPr lang="en-US" sz="1900" dirty="0"/>
                    </a:p>
                  </a:txBody>
                  <a:tcPr/>
                </a:tc>
              </a:tr>
              <a:tr h="670560">
                <a:tc>
                  <a:txBody>
                    <a:bodyPr/>
                    <a:lstStyle/>
                    <a:p>
                      <a:r>
                        <a:rPr lang="en-US" sz="1900" kern="1200" dirty="0" smtClean="0">
                          <a:solidFill>
                            <a:schemeClr val="dk1"/>
                          </a:solidFill>
                          <a:latin typeface="+mn-lt"/>
                          <a:ea typeface="+mn-ea"/>
                          <a:cs typeface="+mn-cs"/>
                        </a:rPr>
                        <a:t>Fluoxetine</a:t>
                      </a:r>
                    </a:p>
                    <a:p>
                      <a:r>
                        <a:rPr lang="en-US" sz="1900" kern="1200" dirty="0" smtClean="0">
                          <a:solidFill>
                            <a:schemeClr val="dk1"/>
                          </a:solidFill>
                          <a:latin typeface="+mn-lt"/>
                          <a:ea typeface="+mn-ea"/>
                          <a:cs typeface="+mn-cs"/>
                        </a:rPr>
                        <a:t>(6 mg/kg)</a:t>
                      </a:r>
                      <a:endParaRPr lang="en-US" sz="1900" dirty="0"/>
                    </a:p>
                  </a:txBody>
                  <a:tcPr/>
                </a:tc>
                <a:tc>
                  <a:txBody>
                    <a:bodyPr/>
                    <a:lstStyle/>
                    <a:p>
                      <a:r>
                        <a:rPr lang="en-US" sz="1900" kern="1200" dirty="0" smtClean="0">
                          <a:solidFill>
                            <a:schemeClr val="dk1"/>
                          </a:solidFill>
                          <a:latin typeface="+mn-lt"/>
                          <a:ea typeface="+mn-ea"/>
                          <a:cs typeface="+mn-cs"/>
                        </a:rPr>
                        <a:t>11.32 ± 2.36**</a:t>
                      </a:r>
                      <a:endParaRPr lang="en-US" sz="1900" dirty="0"/>
                    </a:p>
                  </a:txBody>
                  <a:tcPr/>
                </a:tc>
              </a:tr>
              <a:tr h="670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smtClean="0">
                          <a:solidFill>
                            <a:schemeClr val="dk1"/>
                          </a:solidFill>
                          <a:latin typeface="+mn-lt"/>
                          <a:ea typeface="+mn-ea"/>
                          <a:cs typeface="+mn-cs"/>
                        </a:rPr>
                        <a:t>NAOE200</a:t>
                      </a:r>
                    </a:p>
                    <a:p>
                      <a:endParaRPr lang="en-US" sz="1900" dirty="0"/>
                    </a:p>
                  </a:txBody>
                  <a:tcPr/>
                </a:tc>
                <a:tc>
                  <a:txBody>
                    <a:bodyPr/>
                    <a:lstStyle/>
                    <a:p>
                      <a:r>
                        <a:rPr lang="en-US" sz="1900" kern="1200" dirty="0" smtClean="0">
                          <a:solidFill>
                            <a:schemeClr val="dk1"/>
                          </a:solidFill>
                          <a:latin typeface="+mn-lt"/>
                          <a:ea typeface="+mn-ea"/>
                          <a:cs typeface="+mn-cs"/>
                        </a:rPr>
                        <a:t>7.96 ± 1.94</a:t>
                      </a:r>
                      <a:endParaRPr lang="en-US" sz="1900" dirty="0"/>
                    </a:p>
                  </a:txBody>
                  <a:tcPr/>
                </a:tc>
              </a:tr>
              <a:tr h="670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900" kern="1200" dirty="0" smtClean="0">
                          <a:solidFill>
                            <a:schemeClr val="dk1"/>
                          </a:solidFill>
                          <a:latin typeface="+mn-lt"/>
                          <a:ea typeface="+mn-ea"/>
                          <a:cs typeface="+mn-cs"/>
                        </a:rPr>
                        <a:t>NAOE400</a:t>
                      </a:r>
                    </a:p>
                    <a:p>
                      <a:endParaRPr lang="en-US" sz="1900" dirty="0"/>
                    </a:p>
                  </a:txBody>
                  <a:tcPr/>
                </a:tc>
                <a:tc>
                  <a:txBody>
                    <a:bodyPr/>
                    <a:lstStyle/>
                    <a:p>
                      <a:r>
                        <a:rPr lang="en-US" sz="1900" kern="1200" dirty="0" smtClean="0">
                          <a:solidFill>
                            <a:schemeClr val="dk1"/>
                          </a:solidFill>
                          <a:latin typeface="+mn-lt"/>
                          <a:ea typeface="+mn-ea"/>
                          <a:cs typeface="+mn-cs"/>
                        </a:rPr>
                        <a:t>10.05 ± 1.76*</a:t>
                      </a:r>
                      <a:endParaRPr lang="en-US" sz="1900" dirty="0"/>
                    </a:p>
                  </a:txBody>
                  <a:tcPr/>
                </a:tc>
              </a:tr>
            </a:tbl>
          </a:graphicData>
        </a:graphic>
      </p:graphicFrame>
      <p:sp>
        <p:nvSpPr>
          <p:cNvPr id="32769" name="Rectangle 1"/>
          <p:cNvSpPr>
            <a:spLocks noChangeArrowheads="1"/>
          </p:cNvSpPr>
          <p:nvPr/>
        </p:nvSpPr>
        <p:spPr bwMode="auto">
          <a:xfrm>
            <a:off x="0" y="5029209"/>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All values are expressed as mean ± SEM; </a:t>
            </a:r>
            <a:r>
              <a:rPr kumimoji="0" lang="en-US" sz="12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N </a:t>
            </a: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6 in each group; One way ANOVA followed by </a:t>
            </a:r>
            <a:r>
              <a:rPr kumimoji="0" lang="en-US"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Tukey</a:t>
            </a: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-Kramer multiple comparison test is applied for statistical analysis </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&lt; 0.05,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&lt; 0.01, </a:t>
            </a: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when experimental groups compared with control group.</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 xmlns:p14="http://schemas.microsoft.com/office/powerpoint/2010/main" val="34883745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Effect of fluoxetine and NAOE on serum levels of CCK </a:t>
            </a:r>
            <a:endParaRPr lang="en-US" b="1" dirty="0"/>
          </a:p>
        </p:txBody>
      </p:sp>
      <p:pic>
        <p:nvPicPr>
          <p:cNvPr id="1026" name="Picture 2"/>
          <p:cNvPicPr>
            <a:picLocks noGrp="1" noChangeAspect="1" noChangeArrowheads="1"/>
          </p:cNvPicPr>
          <p:nvPr>
            <p:ph sz="half" idx="1"/>
          </p:nvPr>
        </p:nvPicPr>
        <p:blipFill>
          <a:blip r:embed="rId2"/>
          <a:srcRect/>
          <a:stretch>
            <a:fillRect/>
          </a:stretch>
        </p:blipFill>
        <p:spPr bwMode="auto">
          <a:xfrm>
            <a:off x="304800" y="1524007"/>
            <a:ext cx="4191000" cy="4038601"/>
          </a:xfrm>
          <a:prstGeom prst="rect">
            <a:avLst/>
          </a:prstGeom>
          <a:noFill/>
          <a:ln w="9525">
            <a:noFill/>
            <a:miter lim="800000"/>
            <a:headEnd/>
            <a:tailEnd/>
          </a:ln>
          <a:effectLst/>
        </p:spPr>
      </p:pic>
      <p:pic>
        <p:nvPicPr>
          <p:cNvPr id="1027" name="Picture 3"/>
          <p:cNvPicPr>
            <a:picLocks noGrp="1" noChangeAspect="1" noChangeArrowheads="1"/>
          </p:cNvPicPr>
          <p:nvPr>
            <p:ph sz="half" idx="2"/>
          </p:nvPr>
        </p:nvPicPr>
        <p:blipFill>
          <a:blip r:embed="rId3"/>
          <a:srcRect/>
          <a:stretch>
            <a:fillRect/>
          </a:stretch>
        </p:blipFill>
        <p:spPr bwMode="auto">
          <a:xfrm>
            <a:off x="4648200" y="1524007"/>
            <a:ext cx="4191000" cy="4038601"/>
          </a:xfrm>
          <a:prstGeom prst="rect">
            <a:avLst/>
          </a:prstGeom>
          <a:noFill/>
          <a:ln w="9525">
            <a:noFill/>
            <a:miter lim="800000"/>
            <a:headEnd/>
            <a:tailEnd/>
          </a:ln>
          <a:effectLst/>
        </p:spPr>
      </p:pic>
    </p:spTree>
    <p:extLst>
      <p:ext uri="{BB962C8B-B14F-4D97-AF65-F5344CB8AC3E}">
        <p14:creationId xmlns="" xmlns:p14="http://schemas.microsoft.com/office/powerpoint/2010/main" val="2732700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Effect of NAOE and fluoxetine on plasma glucose levels </a:t>
            </a:r>
            <a:endParaRPr lang="en-US" sz="3200" dirty="0"/>
          </a:p>
        </p:txBody>
      </p:sp>
      <p:graphicFrame>
        <p:nvGraphicFramePr>
          <p:cNvPr id="5" name="Content Placeholder 4"/>
          <p:cNvGraphicFramePr>
            <a:graphicFrameLocks noGrp="1"/>
          </p:cNvGraphicFramePr>
          <p:nvPr>
            <p:ph sz="half" idx="1"/>
          </p:nvPr>
        </p:nvGraphicFramePr>
        <p:xfrm>
          <a:off x="457200" y="1676403"/>
          <a:ext cx="4038600" cy="39624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5"/>
          <p:cNvGraphicFramePr>
            <a:graphicFrameLocks noGrp="1"/>
          </p:cNvGraphicFramePr>
          <p:nvPr>
            <p:ph sz="half" idx="2"/>
          </p:nvPr>
        </p:nvGraphicFramePr>
        <p:xfrm>
          <a:off x="4648200" y="1676401"/>
          <a:ext cx="4038600" cy="39624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533400" y="5715010"/>
            <a:ext cx="3962400" cy="646331"/>
          </a:xfrm>
          <a:prstGeom prst="rect">
            <a:avLst/>
          </a:prstGeom>
        </p:spPr>
        <p:txBody>
          <a:bodyPr wrap="square">
            <a:spAutoFit/>
          </a:bodyPr>
          <a:lstStyle/>
          <a:p>
            <a:r>
              <a:rPr lang="en-US" b="1" dirty="0" smtClean="0"/>
              <a:t>Effect of NOAE and fluoxetine on plasma glucose levels on 7</a:t>
            </a:r>
            <a:r>
              <a:rPr lang="en-US" b="1" baseline="30000" dirty="0" smtClean="0"/>
              <a:t>th</a:t>
            </a:r>
            <a:r>
              <a:rPr lang="en-US" b="1" dirty="0" smtClean="0"/>
              <a:t>  day</a:t>
            </a:r>
            <a:endParaRPr lang="en-US" b="1" dirty="0"/>
          </a:p>
        </p:txBody>
      </p:sp>
      <p:sp>
        <p:nvSpPr>
          <p:cNvPr id="8" name="Rectangle 7"/>
          <p:cNvSpPr/>
          <p:nvPr/>
        </p:nvSpPr>
        <p:spPr>
          <a:xfrm>
            <a:off x="4724400" y="5791210"/>
            <a:ext cx="3962400" cy="646331"/>
          </a:xfrm>
          <a:prstGeom prst="rect">
            <a:avLst/>
          </a:prstGeom>
        </p:spPr>
        <p:txBody>
          <a:bodyPr wrap="square">
            <a:spAutoFit/>
          </a:bodyPr>
          <a:lstStyle/>
          <a:p>
            <a:r>
              <a:rPr lang="en-US" b="1" dirty="0" smtClean="0"/>
              <a:t>Effect of NOAE and fluoxetine on plasma CCK levels on 14</a:t>
            </a:r>
            <a:r>
              <a:rPr lang="en-US" b="1" baseline="30000" dirty="0" smtClean="0"/>
              <a:t> </a:t>
            </a:r>
            <a:r>
              <a:rPr lang="en-US" b="1" baseline="30000" dirty="0" err="1" smtClean="0"/>
              <a:t>th</a:t>
            </a:r>
            <a:r>
              <a:rPr lang="en-US" b="1" dirty="0" smtClean="0"/>
              <a:t> day</a:t>
            </a:r>
            <a:endParaRPr lang="en-US" b="1" dirty="0"/>
          </a:p>
        </p:txBody>
      </p:sp>
    </p:spTree>
    <p:extLst>
      <p:ext uri="{BB962C8B-B14F-4D97-AF65-F5344CB8AC3E}">
        <p14:creationId xmlns="" xmlns:p14="http://schemas.microsoft.com/office/powerpoint/2010/main" val="2499630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PRANITA\Documents\Priyanka Work\S@project\circles_farm_ppt_template.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IN" b="1" dirty="0" smtClean="0">
                <a:latin typeface="Adobe Garamond Pro Bold" pitchFamily="18" charset="0"/>
              </a:rPr>
              <a:t>Discussion</a:t>
            </a:r>
            <a:endParaRPr lang="en-IN" b="1" dirty="0">
              <a:latin typeface="Adobe Garamond Pro Bold" pitchFamily="18" charset="0"/>
            </a:endParaRPr>
          </a:p>
        </p:txBody>
      </p:sp>
      <p:sp>
        <p:nvSpPr>
          <p:cNvPr id="5" name="Content Placeholder 4"/>
          <p:cNvSpPr>
            <a:spLocks noGrp="1"/>
          </p:cNvSpPr>
          <p:nvPr>
            <p:ph idx="1"/>
          </p:nvPr>
        </p:nvSpPr>
        <p:spPr/>
        <p:txBody>
          <a:bodyPr>
            <a:normAutofit fontScale="92500"/>
          </a:bodyPr>
          <a:lstStyle/>
          <a:p>
            <a:r>
              <a:rPr lang="en-IN" dirty="0" smtClean="0"/>
              <a:t>18 flavonoids representing glucuronides and </a:t>
            </a:r>
            <a:r>
              <a:rPr lang="en-IN" dirty="0" err="1" smtClean="0"/>
              <a:t>acylated</a:t>
            </a:r>
            <a:r>
              <a:rPr lang="en-IN" dirty="0" smtClean="0"/>
              <a:t> di and </a:t>
            </a:r>
            <a:r>
              <a:rPr lang="en-IN" dirty="0" err="1" smtClean="0"/>
              <a:t>triglycosides</a:t>
            </a:r>
            <a:r>
              <a:rPr lang="en-IN" dirty="0" smtClean="0"/>
              <a:t> of the 6-oxygenated </a:t>
            </a:r>
            <a:r>
              <a:rPr lang="en-IN" dirty="0" err="1" smtClean="0"/>
              <a:t>flavonols</a:t>
            </a:r>
            <a:r>
              <a:rPr lang="en-IN" dirty="0" smtClean="0"/>
              <a:t> (</a:t>
            </a:r>
            <a:r>
              <a:rPr lang="en-IN" dirty="0" err="1" smtClean="0"/>
              <a:t>patuletin</a:t>
            </a:r>
            <a:r>
              <a:rPr lang="en-IN" dirty="0" smtClean="0"/>
              <a:t>, </a:t>
            </a:r>
            <a:r>
              <a:rPr lang="en-IN" dirty="0" err="1" smtClean="0"/>
              <a:t>spinacetin</a:t>
            </a:r>
            <a:r>
              <a:rPr lang="en-IN" dirty="0" smtClean="0"/>
              <a:t> and </a:t>
            </a:r>
            <a:r>
              <a:rPr lang="en-IN" dirty="0" err="1" smtClean="0"/>
              <a:t>jaceidin</a:t>
            </a:r>
            <a:r>
              <a:rPr lang="en-IN" dirty="0" smtClean="0"/>
              <a:t>) have been identified from spinach by Howard et al, USA (Cho, Howard, Prior &amp; </a:t>
            </a:r>
            <a:r>
              <a:rPr lang="en-IN" dirty="0" err="1" smtClean="0"/>
              <a:t>Morelock</a:t>
            </a:r>
            <a:r>
              <a:rPr lang="en-IN" dirty="0" smtClean="0"/>
              <a:t>, 2008).</a:t>
            </a:r>
          </a:p>
          <a:p>
            <a:endParaRPr lang="en-IN" dirty="0" smtClean="0"/>
          </a:p>
          <a:p>
            <a:r>
              <a:rPr lang="en-IN" dirty="0" smtClean="0"/>
              <a:t>HPTLC of NAOE in present study could detect  14 flavonoids,13 antioxidants and 10 phenolic acids.</a:t>
            </a:r>
            <a:endParaRPr lang="en-IN" dirty="0"/>
          </a:p>
        </p:txBody>
      </p:sp>
    </p:spTree>
    <p:extLst>
      <p:ext uri="{BB962C8B-B14F-4D97-AF65-F5344CB8AC3E}">
        <p14:creationId xmlns="" xmlns:p14="http://schemas.microsoft.com/office/powerpoint/2010/main" val="17286142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Users\PRANITA\Documents\Priyanka Work\S@project\modified1.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975290" y="950031"/>
            <a:ext cx="5254313" cy="5623532"/>
          </a:xfrm>
          <a:prstGeom prst="rect">
            <a:avLst/>
          </a:prstGeom>
          <a:noFill/>
          <a:extLst>
            <a:ext uri="{909E8E84-426E-40DD-AFC4-6F175D3DCCD1}">
              <a14:hiddenFill xmlns="" xmlns:a14="http://schemas.microsoft.com/office/drawing/2010/main">
                <a:solidFill>
                  <a:srgbClr val="FFFFFF"/>
                </a:solidFill>
              </a14:hiddenFill>
            </a:ext>
          </a:extLst>
        </p:spPr>
      </p:pic>
      <p:pic>
        <p:nvPicPr>
          <p:cNvPr id="1031" name="Picture 7" descr="C:\Users\PRANITA\Documents\Priyanka Work\S@project\index arrow.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866471" y="0"/>
            <a:ext cx="2154815" cy="1038079"/>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PRANITA\Documents\Priyanka Work\S@project\imagesbrain.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31506" y="552376"/>
            <a:ext cx="2392234" cy="15240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a:off x="1230753" y="2352893"/>
            <a:ext cx="1295400" cy="2047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Brain</a:t>
            </a:r>
            <a:endParaRPr lang="en-IN" b="1" dirty="0">
              <a:solidFill>
                <a:schemeClr val="tx1"/>
              </a:solidFill>
            </a:endParaRPr>
          </a:p>
        </p:txBody>
      </p:sp>
      <p:pic>
        <p:nvPicPr>
          <p:cNvPr id="1026" name="Picture 2" descr="C:\Users\PRANITA\Documents\Priyanka Work\S@project\index.png"/>
          <p:cNvPicPr>
            <a:picLocks noGrp="1" noChangeAspect="1" noChangeArrowheads="1"/>
          </p:cNvPicPr>
          <p:nvPr>
            <p:ph idx="4294967295"/>
          </p:nvPr>
        </p:nvPicPr>
        <p:blipFill>
          <a:blip r:embed="rId6">
            <a:extLst>
              <a:ext uri="{28A0092B-C50C-407E-A947-70E740481C1C}">
                <a14:useLocalDpi xmlns="" xmlns:a14="http://schemas.microsoft.com/office/drawing/2010/main" val="0"/>
              </a:ext>
            </a:extLst>
          </a:blip>
          <a:srcRect/>
          <a:stretch>
            <a:fillRect/>
          </a:stretch>
        </p:blipFill>
        <p:spPr bwMode="auto">
          <a:xfrm>
            <a:off x="6886587" y="4495808"/>
            <a:ext cx="2257425" cy="2028825"/>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3678382" y="1447800"/>
            <a:ext cx="685800" cy="180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PVN</a:t>
            </a:r>
            <a:endParaRPr lang="en-IN" dirty="0"/>
          </a:p>
        </p:txBody>
      </p:sp>
      <p:sp>
        <p:nvSpPr>
          <p:cNvPr id="6" name="Rectangle 5"/>
          <p:cNvSpPr/>
          <p:nvPr/>
        </p:nvSpPr>
        <p:spPr>
          <a:xfrm>
            <a:off x="5943600" y="4495800"/>
            <a:ext cx="7620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ARC</a:t>
            </a:r>
            <a:endParaRPr lang="en-IN" dirty="0"/>
          </a:p>
        </p:txBody>
      </p:sp>
      <p:cxnSp>
        <p:nvCxnSpPr>
          <p:cNvPr id="8" name="Straight Arrow Connector 7"/>
          <p:cNvCxnSpPr/>
          <p:nvPr/>
        </p:nvCxnSpPr>
        <p:spPr>
          <a:xfrm>
            <a:off x="1175916" y="1988109"/>
            <a:ext cx="2030830" cy="309649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603" y="3540681"/>
            <a:ext cx="2286000" cy="1815882"/>
          </a:xfrm>
          <a:prstGeom prst="rect">
            <a:avLst/>
          </a:prstGeom>
        </p:spPr>
        <p:txBody>
          <a:bodyPr wrap="square">
            <a:spAutoFit/>
          </a:bodyPr>
          <a:lstStyle/>
          <a:p>
            <a:pPr lvl="0" algn="ctr"/>
            <a:r>
              <a:rPr lang="en-US" sz="2800" b="1" dirty="0" smtClean="0">
                <a:ln w="12700">
                  <a:solidFill>
                    <a:srgbClr val="1F497D">
                      <a:satMod val="155000"/>
                    </a:srgbClr>
                  </a:solidFill>
                  <a:prstDash val="solid"/>
                </a:ln>
                <a:effectLst>
                  <a:outerShdw blurRad="41275" dist="20320" dir="1800000" algn="tl" rotWithShape="0">
                    <a:srgbClr val="000000">
                      <a:alpha val="40000"/>
                    </a:srgbClr>
                  </a:outerShdw>
                </a:effectLst>
              </a:rPr>
              <a:t>Mechanism of action of Fluoxetine on food intake</a:t>
            </a:r>
            <a:endParaRPr lang="en-US" sz="2800" b="1" dirty="0">
              <a:ln w="12700">
                <a:solidFill>
                  <a:srgbClr val="1F497D">
                    <a:satMod val="155000"/>
                  </a:srgb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 xmlns:p14="http://schemas.microsoft.com/office/powerpoint/2010/main" val="36845324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RANITA\Documents\Priyanka Work\S@project\91585.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200400" y="3198171"/>
            <a:ext cx="2667000" cy="3335980"/>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PRANITA\Downloads\pi5rq4kMT.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66231" y="381000"/>
            <a:ext cx="2925763" cy="1646237"/>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C:\Users\PRANITA\Documents\Priyanka Work\S@project\nerve-mde-green-with-dots.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5400000">
            <a:off x="2308152" y="1505988"/>
            <a:ext cx="3841896" cy="189672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5"/>
          <p:cNvSpPr/>
          <p:nvPr/>
        </p:nvSpPr>
        <p:spPr>
          <a:xfrm>
            <a:off x="3733800" y="4372556"/>
            <a:ext cx="647700" cy="4908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Arrow Connector 7"/>
          <p:cNvCxnSpPr>
            <a:stCxn id="6" idx="3"/>
          </p:cNvCxnSpPr>
          <p:nvPr/>
        </p:nvCxnSpPr>
        <p:spPr>
          <a:xfrm>
            <a:off x="4381500" y="4617991"/>
            <a:ext cx="2095500" cy="5636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629400" y="4863421"/>
            <a:ext cx="2209800" cy="16707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CCK released from </a:t>
            </a:r>
            <a:r>
              <a:rPr lang="en-IN" dirty="0" err="1" smtClean="0"/>
              <a:t>enteroendocrine</a:t>
            </a:r>
            <a:r>
              <a:rPr lang="en-IN" dirty="0" smtClean="0"/>
              <a:t> I-Cell of proximal small intestine after ingestion of food</a:t>
            </a:r>
            <a:endParaRPr lang="en-IN" dirty="0"/>
          </a:p>
        </p:txBody>
      </p:sp>
      <p:cxnSp>
        <p:nvCxnSpPr>
          <p:cNvPr id="11" name="Straight Arrow Connector 10"/>
          <p:cNvCxnSpPr/>
          <p:nvPr/>
        </p:nvCxnSpPr>
        <p:spPr>
          <a:xfrm>
            <a:off x="4057650" y="2819400"/>
            <a:ext cx="8953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53000" y="2667001"/>
            <a:ext cx="3048000" cy="531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err="1" smtClean="0"/>
              <a:t>Vagus</a:t>
            </a:r>
            <a:r>
              <a:rPr lang="en-IN" dirty="0" smtClean="0"/>
              <a:t> nerve – Activation of CCK1 Receptors due to CCK </a:t>
            </a:r>
            <a:endParaRPr lang="en-IN" dirty="0"/>
          </a:p>
        </p:txBody>
      </p:sp>
      <p:sp>
        <p:nvSpPr>
          <p:cNvPr id="13" name="Rectangle 12"/>
          <p:cNvSpPr/>
          <p:nvPr/>
        </p:nvSpPr>
        <p:spPr>
          <a:xfrm>
            <a:off x="3886200" y="838200"/>
            <a:ext cx="914400" cy="685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5" name="Straight Arrow Connector 14"/>
          <p:cNvCxnSpPr/>
          <p:nvPr/>
        </p:nvCxnSpPr>
        <p:spPr>
          <a:xfrm>
            <a:off x="4800600" y="1204126"/>
            <a:ext cx="628650" cy="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481930" y="168351"/>
            <a:ext cx="3285763" cy="2301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600" dirty="0" smtClean="0"/>
              <a:t>Events in brain: </a:t>
            </a:r>
          </a:p>
          <a:p>
            <a:r>
              <a:rPr lang="en-IN" sz="1600" dirty="0" smtClean="0"/>
              <a:t>Nerve signal </a:t>
            </a:r>
          </a:p>
          <a:p>
            <a:r>
              <a:rPr lang="en-IN" sz="1600" dirty="0" smtClean="0"/>
              <a:t>-&gt; POMC(NTS)</a:t>
            </a:r>
          </a:p>
          <a:p>
            <a:r>
              <a:rPr lang="en-IN" sz="1600" dirty="0" smtClean="0"/>
              <a:t>-&gt;Secretion of </a:t>
            </a:r>
            <a:r>
              <a:rPr lang="el-GR" sz="1600" dirty="0" smtClean="0"/>
              <a:t>α</a:t>
            </a:r>
            <a:r>
              <a:rPr lang="en-IN" sz="1600" dirty="0" smtClean="0"/>
              <a:t>-MSH</a:t>
            </a:r>
          </a:p>
          <a:p>
            <a:r>
              <a:rPr lang="en-IN" sz="1600" dirty="0" smtClean="0"/>
              <a:t> -&gt;Activates MC4R Receptors on PVN</a:t>
            </a:r>
          </a:p>
          <a:p>
            <a:r>
              <a:rPr lang="en-IN" sz="1600" dirty="0" smtClean="0"/>
              <a:t>-&gt; Inhibition of </a:t>
            </a:r>
            <a:r>
              <a:rPr lang="en-IN" sz="1600" dirty="0" err="1" smtClean="0"/>
              <a:t>orexigenic</a:t>
            </a:r>
            <a:r>
              <a:rPr lang="en-IN" sz="1600" dirty="0" smtClean="0"/>
              <a:t> </a:t>
            </a:r>
            <a:r>
              <a:rPr lang="en-IN" sz="1600" dirty="0" err="1" smtClean="0"/>
              <a:t>AgRP</a:t>
            </a:r>
            <a:r>
              <a:rPr lang="en-IN" sz="1600" dirty="0" smtClean="0"/>
              <a:t>/NPY signals</a:t>
            </a:r>
          </a:p>
          <a:p>
            <a:r>
              <a:rPr lang="en-IN" sz="1600" dirty="0" smtClean="0"/>
              <a:t>-&gt; Satiety induced</a:t>
            </a:r>
          </a:p>
          <a:p>
            <a:r>
              <a:rPr lang="en-IN" dirty="0" smtClean="0">
                <a:sym typeface="Wingdings" pitchFamily="2" charset="2"/>
              </a:rPr>
              <a:t> </a:t>
            </a:r>
            <a:endParaRPr lang="en-IN" dirty="0" smtClean="0"/>
          </a:p>
        </p:txBody>
      </p:sp>
      <p:sp>
        <p:nvSpPr>
          <p:cNvPr id="20" name="TextBox 19"/>
          <p:cNvSpPr txBox="1"/>
          <p:nvPr/>
        </p:nvSpPr>
        <p:spPr>
          <a:xfrm>
            <a:off x="381000" y="457200"/>
            <a:ext cx="2819400" cy="1815882"/>
          </a:xfrm>
          <a:prstGeom prst="rect">
            <a:avLst/>
          </a:prstGeom>
          <a:noFill/>
        </p:spPr>
        <p:txBody>
          <a:bodyPr wrap="square" rtlCol="0">
            <a:spAutoFit/>
          </a:bodyPr>
          <a:lstStyle/>
          <a:p>
            <a:r>
              <a:rPr lang="en-IN" sz="2800" b="1" dirty="0" smtClean="0">
                <a:latin typeface="Adobe Fan Heiti Std B" pitchFamily="34" charset="-128"/>
                <a:ea typeface="Adobe Fan Heiti Std B" pitchFamily="34" charset="-128"/>
              </a:rPr>
              <a:t>Mechanism of action of CCK on food intake</a:t>
            </a:r>
            <a:endParaRPr lang="en-IN" sz="2800" b="1" dirty="0">
              <a:latin typeface="Adobe Fan Heiti Std B" pitchFamily="34" charset="-128"/>
              <a:ea typeface="Adobe Fan Heiti Std B" pitchFamily="34" charset="-128"/>
            </a:endParaRPr>
          </a:p>
        </p:txBody>
      </p:sp>
      <p:sp>
        <p:nvSpPr>
          <p:cNvPr id="21" name="TextBox 20"/>
          <p:cNvSpPr txBox="1"/>
          <p:nvPr/>
        </p:nvSpPr>
        <p:spPr>
          <a:xfrm>
            <a:off x="381000" y="3733803"/>
            <a:ext cx="2667000" cy="2554545"/>
          </a:xfrm>
          <a:prstGeom prst="rect">
            <a:avLst/>
          </a:prstGeom>
          <a:noFill/>
          <a:ln>
            <a:solidFill>
              <a:schemeClr val="tx1"/>
            </a:solidFill>
          </a:ln>
        </p:spPr>
        <p:txBody>
          <a:bodyPr wrap="square" rtlCol="0">
            <a:spAutoFit/>
          </a:bodyPr>
          <a:lstStyle/>
          <a:p>
            <a:r>
              <a:rPr lang="en-IN" sz="1600" b="1" dirty="0" smtClean="0"/>
              <a:t>POMC</a:t>
            </a:r>
            <a:r>
              <a:rPr lang="en-IN" sz="1600" dirty="0" smtClean="0"/>
              <a:t>- Pro-</a:t>
            </a:r>
            <a:r>
              <a:rPr lang="en-IN" sz="1600" dirty="0" err="1" smtClean="0"/>
              <a:t>opiomelanocortin</a:t>
            </a:r>
            <a:r>
              <a:rPr lang="en-IN" sz="1600" dirty="0" smtClean="0"/>
              <a:t> neurons.</a:t>
            </a:r>
          </a:p>
          <a:p>
            <a:r>
              <a:rPr lang="en-IN" sz="1600" b="1" dirty="0" smtClean="0"/>
              <a:t>NTS</a:t>
            </a:r>
            <a:r>
              <a:rPr lang="en-IN" sz="1600" dirty="0" smtClean="0"/>
              <a:t>- Nucleus </a:t>
            </a:r>
            <a:r>
              <a:rPr lang="en-IN" sz="1600" dirty="0" err="1" smtClean="0"/>
              <a:t>Tractus</a:t>
            </a:r>
            <a:r>
              <a:rPr lang="en-IN" sz="1600" dirty="0" smtClean="0"/>
              <a:t> </a:t>
            </a:r>
            <a:r>
              <a:rPr lang="en-IN" sz="1600" dirty="0" err="1" smtClean="0"/>
              <a:t>Solitarius</a:t>
            </a:r>
            <a:endParaRPr lang="en-IN" sz="1600" dirty="0" smtClean="0"/>
          </a:p>
          <a:p>
            <a:r>
              <a:rPr lang="en-IN" sz="1600" b="1" dirty="0" smtClean="0"/>
              <a:t>CCK</a:t>
            </a:r>
            <a:r>
              <a:rPr lang="en-IN" sz="1600" dirty="0" smtClean="0"/>
              <a:t>- Cholecystokinin</a:t>
            </a:r>
          </a:p>
          <a:p>
            <a:r>
              <a:rPr lang="el-GR" sz="1600" b="1" dirty="0"/>
              <a:t>α</a:t>
            </a:r>
            <a:r>
              <a:rPr lang="en-IN" sz="1600" b="1" dirty="0" smtClean="0"/>
              <a:t>-MSH</a:t>
            </a:r>
            <a:r>
              <a:rPr lang="en-IN" sz="1600" dirty="0" smtClean="0"/>
              <a:t>- </a:t>
            </a:r>
            <a:r>
              <a:rPr lang="el-GR" sz="1600" dirty="0" smtClean="0"/>
              <a:t>α</a:t>
            </a:r>
            <a:r>
              <a:rPr lang="en-IN" sz="1600" dirty="0" smtClean="0"/>
              <a:t>- Melanocyte Stimulating Hormone</a:t>
            </a:r>
          </a:p>
          <a:p>
            <a:r>
              <a:rPr lang="en-IN" sz="1600" b="1" dirty="0" smtClean="0"/>
              <a:t>PVN-</a:t>
            </a:r>
            <a:r>
              <a:rPr lang="en-IN" sz="1600" dirty="0" smtClean="0"/>
              <a:t> </a:t>
            </a:r>
            <a:r>
              <a:rPr lang="en-IN" sz="1600" dirty="0" err="1" smtClean="0"/>
              <a:t>Paraventricular</a:t>
            </a:r>
            <a:r>
              <a:rPr lang="en-IN" sz="1600" dirty="0" smtClean="0"/>
              <a:t> Nucleus</a:t>
            </a:r>
            <a:endParaRPr lang="en-IN" sz="1600" b="1" dirty="0"/>
          </a:p>
          <a:p>
            <a:endParaRPr lang="en-IN" sz="1600" dirty="0" smtClean="0"/>
          </a:p>
          <a:p>
            <a:endParaRPr lang="en-IN" sz="1600" dirty="0"/>
          </a:p>
        </p:txBody>
      </p:sp>
    </p:spTree>
    <p:extLst>
      <p:ext uri="{BB962C8B-B14F-4D97-AF65-F5344CB8AC3E}">
        <p14:creationId xmlns="" xmlns:p14="http://schemas.microsoft.com/office/powerpoint/2010/main" val="30912939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RANITA\Documents\Priyanka Work\S@project\white-rat-250x25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925" y="2819403"/>
            <a:ext cx="1218150" cy="1071972"/>
          </a:xfrm>
          <a:prstGeom prst="rect">
            <a:avLst/>
          </a:prstGeom>
          <a:noFill/>
          <a:extLst>
            <a:ext uri="{909E8E84-426E-40DD-AFC4-6F175D3DCCD1}">
              <a14:hiddenFill xmlns="" xmlns:a14="http://schemas.microsoft.com/office/drawing/2010/main">
                <a:solidFill>
                  <a:srgbClr val="FFFFFF"/>
                </a:solidFill>
              </a14:hiddenFill>
            </a:ext>
          </a:extLst>
        </p:spPr>
      </p:pic>
      <p:cxnSp>
        <p:nvCxnSpPr>
          <p:cNvPr id="3" name="Straight Arrow Connector 2"/>
          <p:cNvCxnSpPr/>
          <p:nvPr/>
        </p:nvCxnSpPr>
        <p:spPr>
          <a:xfrm flipV="1">
            <a:off x="1182672" y="1431336"/>
            <a:ext cx="109026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964466" y="3974511"/>
            <a:ext cx="1092934" cy="11378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82684" y="2971800"/>
            <a:ext cx="10337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182683" y="3886153"/>
            <a:ext cx="103373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420569" y="1371600"/>
            <a:ext cx="1345466"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Control </a:t>
            </a:r>
            <a:endParaRPr lang="en-IN" dirty="0"/>
          </a:p>
        </p:txBody>
      </p:sp>
      <p:sp>
        <p:nvSpPr>
          <p:cNvPr id="12" name="Rectangle 11"/>
          <p:cNvSpPr/>
          <p:nvPr/>
        </p:nvSpPr>
        <p:spPr>
          <a:xfrm>
            <a:off x="2348029" y="2514599"/>
            <a:ext cx="1447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err="1" smtClean="0"/>
              <a:t>Fluoxetin</a:t>
            </a:r>
            <a:endParaRPr lang="en-IN" dirty="0"/>
          </a:p>
        </p:txBody>
      </p:sp>
      <p:sp>
        <p:nvSpPr>
          <p:cNvPr id="13" name="Rectangle 12"/>
          <p:cNvSpPr/>
          <p:nvPr/>
        </p:nvSpPr>
        <p:spPr>
          <a:xfrm>
            <a:off x="2348029" y="3819523"/>
            <a:ext cx="1447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NAOE200</a:t>
            </a:r>
            <a:endParaRPr lang="en-IN" dirty="0"/>
          </a:p>
        </p:txBody>
      </p:sp>
      <p:sp>
        <p:nvSpPr>
          <p:cNvPr id="14" name="Rectangle 13"/>
          <p:cNvSpPr/>
          <p:nvPr/>
        </p:nvSpPr>
        <p:spPr>
          <a:xfrm>
            <a:off x="2289317" y="4895847"/>
            <a:ext cx="1524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NAOE400</a:t>
            </a:r>
            <a:endParaRPr lang="en-IN" dirty="0"/>
          </a:p>
        </p:txBody>
      </p:sp>
      <p:cxnSp>
        <p:nvCxnSpPr>
          <p:cNvPr id="18" name="Straight Arrow Connector 17"/>
          <p:cNvCxnSpPr/>
          <p:nvPr/>
        </p:nvCxnSpPr>
        <p:spPr>
          <a:xfrm>
            <a:off x="3795829" y="1524000"/>
            <a:ext cx="342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833929" y="2790825"/>
            <a:ext cx="304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3" idx="3"/>
          </p:cNvCxnSpPr>
          <p:nvPr/>
        </p:nvCxnSpPr>
        <p:spPr>
          <a:xfrm>
            <a:off x="3795829" y="4010023"/>
            <a:ext cx="304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3"/>
          </p:cNvCxnSpPr>
          <p:nvPr/>
        </p:nvCxnSpPr>
        <p:spPr>
          <a:xfrm>
            <a:off x="3813317" y="5048247"/>
            <a:ext cx="304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343400" y="914400"/>
            <a:ext cx="1371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7</a:t>
            </a:r>
            <a:r>
              <a:rPr lang="en-IN" baseline="30000" dirty="0" smtClean="0"/>
              <a:t>th</a:t>
            </a:r>
            <a:r>
              <a:rPr lang="en-IN" dirty="0" smtClean="0"/>
              <a:t> Day</a:t>
            </a:r>
            <a:endParaRPr lang="en-IN" dirty="0"/>
          </a:p>
        </p:txBody>
      </p:sp>
      <p:sp>
        <p:nvSpPr>
          <p:cNvPr id="26" name="Rectangle 25"/>
          <p:cNvSpPr/>
          <p:nvPr/>
        </p:nvSpPr>
        <p:spPr>
          <a:xfrm>
            <a:off x="4168523" y="1295403"/>
            <a:ext cx="1851277"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CCK-60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28" name="Rectangle 27"/>
          <p:cNvSpPr/>
          <p:nvPr/>
        </p:nvSpPr>
        <p:spPr>
          <a:xfrm>
            <a:off x="4176829" y="3572283"/>
            <a:ext cx="1849898"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CCK-60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29" name="Rectangle 28"/>
          <p:cNvSpPr/>
          <p:nvPr/>
        </p:nvSpPr>
        <p:spPr>
          <a:xfrm>
            <a:off x="4176829" y="2402886"/>
            <a:ext cx="1842971"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CCK-30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30" name="Rectangle 29"/>
          <p:cNvSpPr/>
          <p:nvPr/>
        </p:nvSpPr>
        <p:spPr>
          <a:xfrm>
            <a:off x="4176829" y="4781551"/>
            <a:ext cx="1849898"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CCK-60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27" name="Rectangle 26"/>
          <p:cNvSpPr/>
          <p:nvPr/>
        </p:nvSpPr>
        <p:spPr>
          <a:xfrm>
            <a:off x="6705600" y="914401"/>
            <a:ext cx="1371600" cy="204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14</a:t>
            </a:r>
            <a:r>
              <a:rPr lang="en-IN" baseline="30000" dirty="0" smtClean="0"/>
              <a:t>th</a:t>
            </a:r>
            <a:r>
              <a:rPr lang="en-IN" dirty="0" smtClean="0"/>
              <a:t> Day</a:t>
            </a:r>
            <a:endParaRPr lang="en-IN" dirty="0"/>
          </a:p>
        </p:txBody>
      </p:sp>
      <p:cxnSp>
        <p:nvCxnSpPr>
          <p:cNvPr id="3072" name="Straight Arrow Connector 3071"/>
          <p:cNvCxnSpPr>
            <a:stCxn id="26" idx="3"/>
          </p:cNvCxnSpPr>
          <p:nvPr/>
        </p:nvCxnSpPr>
        <p:spPr>
          <a:xfrm>
            <a:off x="6019800" y="1771651"/>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75" name="Straight Arrow Connector 3074"/>
          <p:cNvCxnSpPr>
            <a:stCxn id="29" idx="3"/>
          </p:cNvCxnSpPr>
          <p:nvPr/>
        </p:nvCxnSpPr>
        <p:spPr>
          <a:xfrm>
            <a:off x="6019800" y="2879136"/>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77" name="Straight Arrow Connector 3076"/>
          <p:cNvCxnSpPr>
            <a:stCxn id="28" idx="3"/>
          </p:cNvCxnSpPr>
          <p:nvPr/>
        </p:nvCxnSpPr>
        <p:spPr>
          <a:xfrm flipV="1">
            <a:off x="6026739" y="4043337"/>
            <a:ext cx="374073" cy="51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79" name="Straight Arrow Connector 3078"/>
          <p:cNvCxnSpPr>
            <a:stCxn id="30" idx="3"/>
          </p:cNvCxnSpPr>
          <p:nvPr/>
        </p:nvCxnSpPr>
        <p:spPr>
          <a:xfrm>
            <a:off x="6026739" y="5257800"/>
            <a:ext cx="37407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553200" y="1309255"/>
            <a:ext cx="1905000"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CCK-60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41" name="Rectangle 40"/>
          <p:cNvSpPr/>
          <p:nvPr/>
        </p:nvSpPr>
        <p:spPr>
          <a:xfrm>
            <a:off x="6532418" y="2402886"/>
            <a:ext cx="1925782"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CCK-30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42" name="Rectangle 41"/>
          <p:cNvSpPr/>
          <p:nvPr/>
        </p:nvSpPr>
        <p:spPr>
          <a:xfrm>
            <a:off x="6560129" y="3529447"/>
            <a:ext cx="1898073"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CCK-60 min</a:t>
            </a:r>
          </a:p>
          <a:p>
            <a:pPr algn="ctr"/>
            <a:r>
              <a:rPr lang="en-IN" sz="1400" b="1" dirty="0" smtClean="0">
                <a:solidFill>
                  <a:schemeClr val="tx1"/>
                </a:solidFill>
              </a:rPr>
              <a:t>Reduced Food Intake and Weight gain</a:t>
            </a:r>
            <a:endParaRPr lang="en-IN" sz="1400" b="1" dirty="0">
              <a:solidFill>
                <a:schemeClr val="tx1"/>
              </a:solidFill>
            </a:endParaRPr>
          </a:p>
        </p:txBody>
      </p:sp>
      <p:sp>
        <p:nvSpPr>
          <p:cNvPr id="43" name="Rectangle 42"/>
          <p:cNvSpPr/>
          <p:nvPr/>
        </p:nvSpPr>
        <p:spPr>
          <a:xfrm>
            <a:off x="6560127" y="4750378"/>
            <a:ext cx="1898072" cy="95250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solidFill>
              </a:rPr>
              <a:t>Peaking of CCK-30 min</a:t>
            </a:r>
          </a:p>
          <a:p>
            <a:pPr algn="ctr"/>
            <a:r>
              <a:rPr lang="en-IN" sz="1400" b="1" dirty="0" smtClean="0">
                <a:solidFill>
                  <a:schemeClr val="tx1"/>
                </a:solidFill>
              </a:rPr>
              <a:t>Reduced Food Intake and Weight gain</a:t>
            </a:r>
            <a:endParaRPr lang="en-IN" sz="1400" b="1" dirty="0">
              <a:solidFill>
                <a:schemeClr val="tx1"/>
              </a:solidFill>
            </a:endParaRPr>
          </a:p>
        </p:txBody>
      </p:sp>
    </p:spTree>
    <p:extLst>
      <p:ext uri="{BB962C8B-B14F-4D97-AF65-F5344CB8AC3E}">
        <p14:creationId xmlns="" xmlns:p14="http://schemas.microsoft.com/office/powerpoint/2010/main" val="2558936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RANITA\Documents\Priyanka Work\S@project\73652125-conclusion-rubber-stamp-grunge-design-with-dust-scratches-effects-can-be-easily-removed-for-a-clean-.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2590800" cy="2590800"/>
          </a:xfrm>
          <a:prstGeom prst="rect">
            <a:avLst/>
          </a:prstGeom>
          <a:noFill/>
          <a:extLst>
            <a:ext uri="{909E8E84-426E-40DD-AFC4-6F175D3DCCD1}">
              <a14:hiddenFill xmlns="" xmlns:a14="http://schemas.microsoft.com/office/drawing/2010/main">
                <a:solidFill>
                  <a:srgbClr val="FFFFFF"/>
                </a:solidFill>
              </a14:hiddenFill>
            </a:ext>
          </a:extLst>
        </p:spPr>
      </p:pic>
      <p:pic>
        <p:nvPicPr>
          <p:cNvPr id="4099" name="Picture 3" descr="C:\Users\PRANITA\Documents\Priyanka Work\S@project\board.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819400" y="381000"/>
            <a:ext cx="5943600"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3071802" y="642926"/>
            <a:ext cx="5257800" cy="5632311"/>
          </a:xfrm>
          <a:prstGeom prst="rect">
            <a:avLst/>
          </a:prstGeom>
          <a:noFill/>
        </p:spPr>
        <p:txBody>
          <a:bodyPr wrap="square" rtlCol="0">
            <a:spAutoFit/>
          </a:bodyPr>
          <a:lstStyle/>
          <a:p>
            <a:pPr marL="285750" indent="-285750">
              <a:lnSpc>
                <a:spcPct val="200000"/>
              </a:lnSpc>
              <a:buFont typeface="Arial" pitchFamily="34" charset="0"/>
              <a:buChar char="•"/>
            </a:pPr>
            <a:r>
              <a:rPr lang="en-IN" b="1" dirty="0" smtClean="0">
                <a:latin typeface="Adobe Garamond Pro Bold" pitchFamily="18" charset="0"/>
              </a:rPr>
              <a:t>Our study demonstrated a satiating effect of methanolic extract of </a:t>
            </a:r>
            <a:r>
              <a:rPr lang="en-IN" b="1" i="1" dirty="0" smtClean="0">
                <a:latin typeface="Adobe Garamond Pro Bold" pitchFamily="18" charset="0"/>
              </a:rPr>
              <a:t>Spinacia oleracea</a:t>
            </a:r>
          </a:p>
          <a:p>
            <a:pPr marL="285750" indent="-285750">
              <a:lnSpc>
                <a:spcPct val="200000"/>
              </a:lnSpc>
              <a:buFont typeface="Arial" pitchFamily="34" charset="0"/>
              <a:buChar char="•"/>
            </a:pPr>
            <a:r>
              <a:rPr lang="en-IN" b="1" dirty="0" smtClean="0">
                <a:latin typeface="Adobe Garamond Pro Bold" pitchFamily="18" charset="0"/>
              </a:rPr>
              <a:t>This action may be due to the effect of NAOE on CCK release.</a:t>
            </a:r>
          </a:p>
          <a:p>
            <a:pPr marL="285750" indent="-285750">
              <a:lnSpc>
                <a:spcPct val="200000"/>
              </a:lnSpc>
              <a:buFont typeface="Arial" pitchFamily="34" charset="0"/>
              <a:buChar char="•"/>
            </a:pPr>
            <a:r>
              <a:rPr lang="en-IN" b="1" dirty="0" smtClean="0">
                <a:latin typeface="Adobe Garamond Pro Bold" pitchFamily="18" charset="0"/>
              </a:rPr>
              <a:t>It is possible that the high content of flavonoids in this extract contributes to its satiating effect.</a:t>
            </a:r>
          </a:p>
          <a:p>
            <a:pPr marL="285750" indent="-285750">
              <a:lnSpc>
                <a:spcPct val="200000"/>
              </a:lnSpc>
              <a:buFont typeface="Arial" pitchFamily="34" charset="0"/>
              <a:buChar char="•"/>
            </a:pPr>
            <a:r>
              <a:rPr lang="en-IN" b="1" dirty="0" smtClean="0">
                <a:latin typeface="Adobe Garamond Pro Bold" pitchFamily="18" charset="0"/>
              </a:rPr>
              <a:t>Further studies on the effect of NAOE on other satiety signal such as LEPTIN, GLP-1 and SEROTONIN are warranted.</a:t>
            </a:r>
            <a:endParaRPr lang="en-IN" b="1" dirty="0">
              <a:latin typeface="Adobe Garamond Pro Bold" pitchFamily="18" charset="0"/>
            </a:endParaRPr>
          </a:p>
        </p:txBody>
      </p:sp>
    </p:spTree>
    <p:extLst>
      <p:ext uri="{BB962C8B-B14F-4D97-AF65-F5344CB8AC3E}">
        <p14:creationId xmlns="" xmlns:p14="http://schemas.microsoft.com/office/powerpoint/2010/main" val="2458501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3810000" cy="1107996"/>
          </a:xfrm>
          <a:prstGeom prst="rect">
            <a:avLst/>
          </a:prstGeom>
          <a:noFill/>
        </p:spPr>
        <p:txBody>
          <a:bodyPr wrap="square" rtlCol="0">
            <a:spAutoFit/>
          </a:bodyPr>
          <a:lstStyle/>
          <a:p>
            <a:r>
              <a:rPr lang="en-IN" sz="6600" b="1" dirty="0" smtClean="0"/>
              <a:t>Our Team</a:t>
            </a:r>
            <a:endParaRPr lang="en-IN" sz="6600" b="1" dirty="0"/>
          </a:p>
        </p:txBody>
      </p:sp>
      <p:sp>
        <p:nvSpPr>
          <p:cNvPr id="3" name="AutoShape 2" descr="https://mail.google.com/mail/u/0/?ui=2&amp;ik=8c9f4f164c&amp;view=fimg&amp;th=161fc56968a59100&amp;attid=0.1.1&amp;disp=emb&amp;attbid=ANGjdJ-0sxPCbowoJetrjjrPhaNWR4lKoLVRI5jTEvi2bQDkckMb3OvsbjuHdwEHFmW4mUDy3-2knHX7jIqKYOuVrlHGObpTVoKUhzGvR2ggk6ND61eN0ogPWkjuF7E&amp;sz=s0-l75-ft&amp;ats=1520357008473&amp;rm=161fc56968a59100&amp;zw&amp;atsh=1"/>
          <p:cNvSpPr>
            <a:spLocks noChangeAspect="1" noChangeArrowheads="1"/>
          </p:cNvSpPr>
          <p:nvPr/>
        </p:nvSpPr>
        <p:spPr bwMode="auto">
          <a:xfrm>
            <a:off x="155575" y="-144461"/>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27" name="Picture 3" descr="C:\Users\PRANITA\Downloads\IMG-9676(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5400000">
            <a:off x="3661856" y="1425066"/>
            <a:ext cx="5463691" cy="425300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214282" y="1643055"/>
            <a:ext cx="3857652" cy="4708981"/>
          </a:xfrm>
          <a:prstGeom prst="rect">
            <a:avLst/>
          </a:prstGeom>
          <a:noFill/>
        </p:spPr>
        <p:txBody>
          <a:bodyPr wrap="square" rtlCol="0">
            <a:spAutoFit/>
          </a:bodyPr>
          <a:lstStyle/>
          <a:p>
            <a:pPr marL="342900" indent="-342900" algn="ctr">
              <a:lnSpc>
                <a:spcPct val="150000"/>
              </a:lnSpc>
            </a:pPr>
            <a:r>
              <a:rPr lang="en-IN" sz="2800" b="1" dirty="0" smtClean="0"/>
              <a:t>Ms. </a:t>
            </a:r>
            <a:r>
              <a:rPr lang="en-IN" sz="2800" b="1" dirty="0" err="1" smtClean="0"/>
              <a:t>Priyanka</a:t>
            </a:r>
            <a:r>
              <a:rPr lang="en-IN" sz="2800" b="1" dirty="0" smtClean="0"/>
              <a:t> </a:t>
            </a:r>
            <a:r>
              <a:rPr lang="en-IN" sz="2800" b="1" dirty="0" err="1" smtClean="0"/>
              <a:t>Shinde</a:t>
            </a:r>
            <a:r>
              <a:rPr lang="en-IN" sz="2800" b="1" dirty="0" smtClean="0"/>
              <a:t> &amp; Dr. Vandana Panda </a:t>
            </a:r>
          </a:p>
          <a:p>
            <a:pPr marL="342900" indent="-342900" algn="ctr">
              <a:lnSpc>
                <a:spcPct val="150000"/>
              </a:lnSpc>
            </a:pPr>
            <a:r>
              <a:rPr lang="en-IN" sz="2800" b="1" dirty="0" smtClean="0"/>
              <a:t>Dept. of Pharmacology</a:t>
            </a:r>
          </a:p>
          <a:p>
            <a:pPr marL="342900" indent="-342900" algn="ctr">
              <a:lnSpc>
                <a:spcPct val="150000"/>
              </a:lnSpc>
            </a:pPr>
            <a:r>
              <a:rPr lang="en-IN" sz="2400" b="1" dirty="0" smtClean="0"/>
              <a:t>P. K. M. Kundnani College of Pharmacy </a:t>
            </a:r>
          </a:p>
          <a:p>
            <a:pPr marL="342900" indent="-342900" algn="ctr">
              <a:lnSpc>
                <a:spcPct val="150000"/>
              </a:lnSpc>
            </a:pPr>
            <a:r>
              <a:rPr lang="en-IN" sz="2400" b="1" dirty="0" smtClean="0"/>
              <a:t>Mumbai University</a:t>
            </a:r>
          </a:p>
          <a:p>
            <a:pPr marL="342900" indent="-342900" algn="ctr">
              <a:lnSpc>
                <a:spcPct val="150000"/>
              </a:lnSpc>
            </a:pPr>
            <a:r>
              <a:rPr lang="en-IN" sz="2400" b="1" dirty="0" smtClean="0"/>
              <a:t>India</a:t>
            </a:r>
            <a:endParaRPr lang="en-IN" sz="2400" b="1" dirty="0"/>
          </a:p>
          <a:p>
            <a:pPr marL="342900" indent="-342900">
              <a:lnSpc>
                <a:spcPct val="150000"/>
              </a:lnSpc>
              <a:buAutoNum type="arabicPeriod"/>
            </a:pPr>
            <a:endParaRPr lang="en-IN" sz="2000" b="1" dirty="0"/>
          </a:p>
        </p:txBody>
      </p:sp>
    </p:spTree>
    <p:extLst>
      <p:ext uri="{BB962C8B-B14F-4D97-AF65-F5344CB8AC3E}">
        <p14:creationId xmlns="" xmlns:p14="http://schemas.microsoft.com/office/powerpoint/2010/main" val="25419241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inach_popeye.jpg"/>
          <p:cNvPicPr>
            <a:picLocks noChangeAspect="1"/>
          </p:cNvPicPr>
          <p:nvPr/>
        </p:nvPicPr>
        <p:blipFill>
          <a:blip r:embed="rId2"/>
          <a:stretch>
            <a:fillRect/>
          </a:stretch>
        </p:blipFill>
        <p:spPr>
          <a:xfrm>
            <a:off x="4648200" y="0"/>
            <a:ext cx="4495800" cy="6858000"/>
          </a:xfrm>
          <a:prstGeom prst="rect">
            <a:avLst/>
          </a:prstGeom>
        </p:spPr>
      </p:pic>
      <p:sp>
        <p:nvSpPr>
          <p:cNvPr id="3" name="TextBox 2"/>
          <p:cNvSpPr txBox="1"/>
          <p:nvPr/>
        </p:nvSpPr>
        <p:spPr>
          <a:xfrm>
            <a:off x="304800" y="1397000"/>
            <a:ext cx="4038600" cy="2308324"/>
          </a:xfrm>
          <a:prstGeom prst="rect">
            <a:avLst/>
          </a:prstGeom>
          <a:noFill/>
        </p:spPr>
        <p:txBody>
          <a:bodyPr wrap="square" rtlCol="0">
            <a:spAutoFit/>
          </a:bodyPr>
          <a:lstStyle/>
          <a:p>
            <a:pPr algn="ctr"/>
            <a:r>
              <a:rPr lang="en-US" sz="7200" dirty="0" smtClean="0">
                <a:latin typeface="Comic Sans MS" pitchFamily="66" charset="0"/>
              </a:rPr>
              <a:t>THANK       YOU !!!</a:t>
            </a:r>
            <a:endParaRPr lang="en-US" sz="7200" dirty="0">
              <a:latin typeface="Comic Sans MS" pitchFamily="66" charset="0"/>
            </a:endParaRPr>
          </a:p>
        </p:txBody>
      </p:sp>
      <p:sp>
        <p:nvSpPr>
          <p:cNvPr id="4" name="Slide Number Placeholder 3"/>
          <p:cNvSpPr>
            <a:spLocks noGrp="1"/>
          </p:cNvSpPr>
          <p:nvPr>
            <p:ph type="sldNum" sz="quarter" idx="12"/>
          </p:nvPr>
        </p:nvSpPr>
        <p:spPr/>
        <p:txBody>
          <a:bodyPr/>
          <a:lstStyle/>
          <a:p>
            <a:fld id="{FE790829-84F4-483F-B44E-AD3176F29A81}" type="slidenum">
              <a:rPr lang="en-US" smtClean="0"/>
              <a:pPr/>
              <a:t>29</a:t>
            </a:fld>
            <a:endParaRPr lang="en-US"/>
          </a:p>
        </p:txBody>
      </p:sp>
      <p:sp>
        <p:nvSpPr>
          <p:cNvPr id="5" name="TextBox 4"/>
          <p:cNvSpPr txBox="1"/>
          <p:nvPr/>
        </p:nvSpPr>
        <p:spPr>
          <a:xfrm>
            <a:off x="304800" y="3705324"/>
            <a:ext cx="4038600" cy="400110"/>
          </a:xfrm>
          <a:prstGeom prst="rect">
            <a:avLst/>
          </a:prstGeom>
          <a:noFill/>
        </p:spPr>
        <p:txBody>
          <a:bodyPr wrap="square" rtlCol="0">
            <a:spAutoFit/>
          </a:bodyPr>
          <a:lstStyle/>
          <a:p>
            <a:r>
              <a:rPr lang="en-IN" sz="2000" b="1" dirty="0" smtClean="0">
                <a:solidFill>
                  <a:schemeClr val="tx2">
                    <a:lumMod val="60000"/>
                    <a:lumOff val="40000"/>
                  </a:schemeClr>
                </a:solidFill>
                <a:latin typeface="Comic Sans MS" pitchFamily="66" charset="0"/>
              </a:rPr>
              <a:t>Stay Healthy, Stay Happy!!!!</a:t>
            </a:r>
            <a:endParaRPr lang="en-IN" sz="2000" b="1" dirty="0">
              <a:solidFill>
                <a:schemeClr val="accent2">
                  <a:lumMod val="75000"/>
                </a:schemeClr>
              </a:solidFill>
              <a:latin typeface="Comic Sans MS" pitchFamily="66" charset="0"/>
            </a:endParaRPr>
          </a:p>
        </p:txBody>
      </p:sp>
    </p:spTree>
    <p:extLst>
      <p:ext uri="{BB962C8B-B14F-4D97-AF65-F5344CB8AC3E}">
        <p14:creationId xmlns="" xmlns:p14="http://schemas.microsoft.com/office/powerpoint/2010/main" val="245886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11019</TotalTime>
  <Words>1517</Words>
  <Application>Microsoft Office PowerPoint</Application>
  <PresentationFormat>On-screen Show (4:3)</PresentationFormat>
  <Paragraphs>269</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Spinacia oleracea in diet can help control obesity by its regulatory action on appetite</vt:lpstr>
      <vt:lpstr>Slide 2</vt:lpstr>
      <vt:lpstr>Functional foods:</vt:lpstr>
      <vt:lpstr>Slide 4</vt:lpstr>
      <vt:lpstr>Slide 5</vt:lpstr>
      <vt:lpstr>Slide 6</vt:lpstr>
      <vt:lpstr>Slide 7</vt:lpstr>
      <vt:lpstr>Slide 8</vt:lpstr>
      <vt:lpstr>Objective</vt:lpstr>
      <vt:lpstr>         Materials and Methods</vt:lpstr>
      <vt:lpstr>HPTLC finger printing of NAOE</vt:lpstr>
      <vt:lpstr>Slide 12</vt:lpstr>
      <vt:lpstr>HPTLC fingerprinting of NAOE for phenolic acids HPTLC analysis showed clear separation of 10 phenolic acids from NAOE (Figure 4.5). Rf values of the separated  phenolic acids were observed to be in the range of 0.03 to 0.91. </vt:lpstr>
      <vt:lpstr>HPTLC fingerprinting of NAOE for flavonoids   HPTLC analysis showed clear separation of 14 flavonoids from NAOE (Figure 4.3). Rf values of the separated flavonoids were observed to be in the range of 0.03 to 0.93 </vt:lpstr>
      <vt:lpstr>Slide 15</vt:lpstr>
      <vt:lpstr>Slide 16</vt:lpstr>
      <vt:lpstr>Slide 17</vt:lpstr>
      <vt:lpstr>Evaluation of the satiating effect of NAOE </vt:lpstr>
      <vt:lpstr>Slide 19</vt:lpstr>
      <vt:lpstr>Slide 20</vt:lpstr>
      <vt:lpstr>Effect of fluoxetine and NAOE on serum levels of CCK </vt:lpstr>
      <vt:lpstr>Effect of NAOE and fluoxetine on plasma glucose levels </vt:lpstr>
      <vt:lpstr>Discussion</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Appetite suppressing effect of Spinacia oleracea  in rats: Involvement of the short term satiety signal cholecystokinin</dc:title>
  <dc:creator>PRANITA SHINDE</dc:creator>
  <cp:lastModifiedBy>Dell</cp:lastModifiedBy>
  <cp:revision>75</cp:revision>
  <dcterms:created xsi:type="dcterms:W3CDTF">2006-08-16T00:00:00Z</dcterms:created>
  <dcterms:modified xsi:type="dcterms:W3CDTF">2018-03-08T09:39:41Z</dcterms:modified>
</cp:coreProperties>
</file>