
<file path=[Content_Types].xml><?xml version="1.0" encoding="utf-8"?>
<Types xmlns="http://schemas.openxmlformats.org/package/2006/content-types">
  <Default Extension="xml" ContentType="application/xml"/>
  <Default Extension="jpeg" ContentType="image/jpeg"/>
  <Default Extension="jpg" ContentType="image/jpeg"/>
  <Default Extension="mp4" ContentType="video/mp4"/>
  <Default Extension="emf" ContentType="image/x-emf"/>
  <Default Extension="rels" ContentType="application/vnd.openxmlformats-package.relationships+xml"/>
  <Default Extension="gif" ContentType="image/gif"/>
  <Default Extension="png" ContentType="image/pn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314" r:id="rId3"/>
    <p:sldId id="258" r:id="rId4"/>
    <p:sldId id="259" r:id="rId5"/>
    <p:sldId id="300" r:id="rId6"/>
    <p:sldId id="260" r:id="rId7"/>
    <p:sldId id="263" r:id="rId8"/>
    <p:sldId id="264" r:id="rId9"/>
    <p:sldId id="265" r:id="rId10"/>
    <p:sldId id="307" r:id="rId11"/>
    <p:sldId id="266" r:id="rId12"/>
    <p:sldId id="267" r:id="rId13"/>
    <p:sldId id="306" r:id="rId14"/>
    <p:sldId id="268" r:id="rId15"/>
    <p:sldId id="269" r:id="rId16"/>
    <p:sldId id="308" r:id="rId17"/>
    <p:sldId id="270" r:id="rId18"/>
    <p:sldId id="272" r:id="rId19"/>
    <p:sldId id="273" r:id="rId20"/>
    <p:sldId id="274" r:id="rId21"/>
    <p:sldId id="313" r:id="rId22"/>
    <p:sldId id="275" r:id="rId23"/>
    <p:sldId id="305" r:id="rId24"/>
    <p:sldId id="276" r:id="rId25"/>
    <p:sldId id="277" r:id="rId26"/>
    <p:sldId id="278" r:id="rId27"/>
    <p:sldId id="303" r:id="rId28"/>
    <p:sldId id="304" r:id="rId29"/>
    <p:sldId id="282" r:id="rId30"/>
    <p:sldId id="283" r:id="rId31"/>
    <p:sldId id="284" r:id="rId32"/>
    <p:sldId id="285" r:id="rId33"/>
    <p:sldId id="286" r:id="rId34"/>
    <p:sldId id="287" r:id="rId35"/>
    <p:sldId id="288" r:id="rId36"/>
    <p:sldId id="289" r:id="rId37"/>
    <p:sldId id="290" r:id="rId38"/>
    <p:sldId id="291" r:id="rId39"/>
    <p:sldId id="292" r:id="rId40"/>
    <p:sldId id="309" r:id="rId41"/>
    <p:sldId id="293" r:id="rId42"/>
    <p:sldId id="294" r:id="rId43"/>
    <p:sldId id="299" r:id="rId44"/>
    <p:sldId id="310" r:id="rId45"/>
    <p:sldId id="29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51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711" autoAdjust="0"/>
    <p:restoredTop sz="91185" autoAdjust="0"/>
  </p:normalViewPr>
  <p:slideViewPr>
    <p:cSldViewPr snapToGrid="0">
      <p:cViewPr varScale="1">
        <p:scale>
          <a:sx n="102" d="100"/>
          <a:sy n="102" d="100"/>
        </p:scale>
        <p:origin x="200"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slide" Target="slides/slide45.xml"/><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charts/_rels/chart1.xml.rels><?xml version="1.0" encoding="UTF-8" standalone="yes"?>
<Relationships xmlns="http://schemas.openxmlformats.org/package/2006/relationships"><Relationship Id="rId1" Type="http://schemas.openxmlformats.org/officeDocument/2006/relationships/oleObject" Target="file:///C:\Users\TEKS2013\AppData\Local\Temp\Dr%20Mitashi%20New.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TEKS2013\AppData\Local\Temp\Dr%20Mitashi%20New.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TEKS2013\AppData\Local\Temp\Dr%20Mitashi%20New.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TEKS2013\AppData\Local\Temp\Dr%20Mitashi%20New.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TEKS2013\AppData\Local\Temp\Dr%20Mitashi%20New.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TEKS2013\AppData\Local\Temp\Dr%20Mitashi%20New.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4406127359431"/>
          <c:y val="0.0325538121630506"/>
          <c:w val="0.649234181296227"/>
          <c:h val="0.767504993205881"/>
        </c:manualLayout>
      </c:layout>
      <c:barChart>
        <c:barDir val="col"/>
        <c:grouping val="clustered"/>
        <c:varyColors val="0"/>
        <c:ser>
          <c:idx val="0"/>
          <c:order val="0"/>
          <c:tx>
            <c:strRef>
              <c:f>Sheet1!$B$2</c:f>
              <c:strCache>
                <c:ptCount val="1"/>
                <c:pt idx="0">
                  <c:v>session 1</c:v>
                </c:pt>
              </c:strCache>
            </c:strRef>
          </c:tx>
          <c:invertIfNegative val="0"/>
          <c:cat>
            <c:numRef>
              <c:f>Sheet1!$A$3:$A$12</c:f>
              <c:numCache>
                <c:formatCode>General</c:formatCode>
                <c:ptCount val="10"/>
                <c:pt idx="0">
                  <c:v>1.0</c:v>
                </c:pt>
                <c:pt idx="1">
                  <c:v>2.0</c:v>
                </c:pt>
                <c:pt idx="2">
                  <c:v>3.0</c:v>
                </c:pt>
                <c:pt idx="3">
                  <c:v>4.0</c:v>
                </c:pt>
                <c:pt idx="4">
                  <c:v>5.0</c:v>
                </c:pt>
                <c:pt idx="5">
                  <c:v>6.0</c:v>
                </c:pt>
                <c:pt idx="6">
                  <c:v>7.0</c:v>
                </c:pt>
                <c:pt idx="7">
                  <c:v>8.0</c:v>
                </c:pt>
                <c:pt idx="8">
                  <c:v>9.0</c:v>
                </c:pt>
                <c:pt idx="9">
                  <c:v>10.0</c:v>
                </c:pt>
              </c:numCache>
            </c:numRef>
          </c:cat>
          <c:val>
            <c:numRef>
              <c:f>Sheet1!$B$3:$B$12</c:f>
              <c:numCache>
                <c:formatCode>General</c:formatCode>
                <c:ptCount val="10"/>
                <c:pt idx="0">
                  <c:v>132.0</c:v>
                </c:pt>
                <c:pt idx="1">
                  <c:v>141.0</c:v>
                </c:pt>
                <c:pt idx="2">
                  <c:v>146.0</c:v>
                </c:pt>
                <c:pt idx="3">
                  <c:v>152.0</c:v>
                </c:pt>
                <c:pt idx="4">
                  <c:v>140.0</c:v>
                </c:pt>
                <c:pt idx="5">
                  <c:v>138.0</c:v>
                </c:pt>
                <c:pt idx="6">
                  <c:v>137.0</c:v>
                </c:pt>
                <c:pt idx="7">
                  <c:v>139.0</c:v>
                </c:pt>
                <c:pt idx="8">
                  <c:v>143.0</c:v>
                </c:pt>
                <c:pt idx="9">
                  <c:v>141.0</c:v>
                </c:pt>
              </c:numCache>
            </c:numRef>
          </c:val>
        </c:ser>
        <c:ser>
          <c:idx val="1"/>
          <c:order val="1"/>
          <c:tx>
            <c:strRef>
              <c:f>Sheet1!$C$2</c:f>
              <c:strCache>
                <c:ptCount val="1"/>
                <c:pt idx="0">
                  <c:v>session10</c:v>
                </c:pt>
              </c:strCache>
            </c:strRef>
          </c:tx>
          <c:invertIfNegative val="0"/>
          <c:cat>
            <c:numRef>
              <c:f>Sheet1!$A$3:$A$12</c:f>
              <c:numCache>
                <c:formatCode>General</c:formatCode>
                <c:ptCount val="10"/>
                <c:pt idx="0">
                  <c:v>1.0</c:v>
                </c:pt>
                <c:pt idx="1">
                  <c:v>2.0</c:v>
                </c:pt>
                <c:pt idx="2">
                  <c:v>3.0</c:v>
                </c:pt>
                <c:pt idx="3">
                  <c:v>4.0</c:v>
                </c:pt>
                <c:pt idx="4">
                  <c:v>5.0</c:v>
                </c:pt>
                <c:pt idx="5">
                  <c:v>6.0</c:v>
                </c:pt>
                <c:pt idx="6">
                  <c:v>7.0</c:v>
                </c:pt>
                <c:pt idx="7">
                  <c:v>8.0</c:v>
                </c:pt>
                <c:pt idx="8">
                  <c:v>9.0</c:v>
                </c:pt>
                <c:pt idx="9">
                  <c:v>10.0</c:v>
                </c:pt>
              </c:numCache>
            </c:numRef>
          </c:cat>
          <c:val>
            <c:numRef>
              <c:f>Sheet1!$C$3:$C$12</c:f>
              <c:numCache>
                <c:formatCode>General</c:formatCode>
                <c:ptCount val="10"/>
                <c:pt idx="0">
                  <c:v>132.0</c:v>
                </c:pt>
                <c:pt idx="1">
                  <c:v>141.0</c:v>
                </c:pt>
                <c:pt idx="2">
                  <c:v>147.0</c:v>
                </c:pt>
                <c:pt idx="3">
                  <c:v>152.0</c:v>
                </c:pt>
                <c:pt idx="4">
                  <c:v>141.0</c:v>
                </c:pt>
                <c:pt idx="5">
                  <c:v>139.0</c:v>
                </c:pt>
                <c:pt idx="6">
                  <c:v>137.0</c:v>
                </c:pt>
                <c:pt idx="7">
                  <c:v>139.0</c:v>
                </c:pt>
                <c:pt idx="8">
                  <c:v>144.0</c:v>
                </c:pt>
                <c:pt idx="9">
                  <c:v>142.0</c:v>
                </c:pt>
              </c:numCache>
            </c:numRef>
          </c:val>
        </c:ser>
        <c:ser>
          <c:idx val="2"/>
          <c:order val="2"/>
          <c:tx>
            <c:strRef>
              <c:f>Sheet1!$D$2</c:f>
              <c:strCache>
                <c:ptCount val="1"/>
                <c:pt idx="0">
                  <c:v>sesion20</c:v>
                </c:pt>
              </c:strCache>
            </c:strRef>
          </c:tx>
          <c:invertIfNegative val="0"/>
          <c:cat>
            <c:numRef>
              <c:f>Sheet1!$A$3:$A$12</c:f>
              <c:numCache>
                <c:formatCode>General</c:formatCode>
                <c:ptCount val="10"/>
                <c:pt idx="0">
                  <c:v>1.0</c:v>
                </c:pt>
                <c:pt idx="1">
                  <c:v>2.0</c:v>
                </c:pt>
                <c:pt idx="2">
                  <c:v>3.0</c:v>
                </c:pt>
                <c:pt idx="3">
                  <c:v>4.0</c:v>
                </c:pt>
                <c:pt idx="4">
                  <c:v>5.0</c:v>
                </c:pt>
                <c:pt idx="5">
                  <c:v>6.0</c:v>
                </c:pt>
                <c:pt idx="6">
                  <c:v>7.0</c:v>
                </c:pt>
                <c:pt idx="7">
                  <c:v>8.0</c:v>
                </c:pt>
                <c:pt idx="8">
                  <c:v>9.0</c:v>
                </c:pt>
                <c:pt idx="9">
                  <c:v>10.0</c:v>
                </c:pt>
              </c:numCache>
            </c:numRef>
          </c:cat>
          <c:val>
            <c:numRef>
              <c:f>Sheet1!$D$3:$D$12</c:f>
              <c:numCache>
                <c:formatCode>General</c:formatCode>
                <c:ptCount val="10"/>
                <c:pt idx="0">
                  <c:v>133.0</c:v>
                </c:pt>
                <c:pt idx="1">
                  <c:v>142.0</c:v>
                </c:pt>
                <c:pt idx="2">
                  <c:v>147.0</c:v>
                </c:pt>
                <c:pt idx="3">
                  <c:v>153.0</c:v>
                </c:pt>
                <c:pt idx="4">
                  <c:v>142.0</c:v>
                </c:pt>
                <c:pt idx="5">
                  <c:v>139.0</c:v>
                </c:pt>
                <c:pt idx="6">
                  <c:v>138.0</c:v>
                </c:pt>
                <c:pt idx="7">
                  <c:v>140.0</c:v>
                </c:pt>
                <c:pt idx="8">
                  <c:v>144.0</c:v>
                </c:pt>
                <c:pt idx="9">
                  <c:v>142.0</c:v>
                </c:pt>
              </c:numCache>
            </c:numRef>
          </c:val>
        </c:ser>
        <c:dLbls>
          <c:showLegendKey val="0"/>
          <c:showVal val="0"/>
          <c:showCatName val="0"/>
          <c:showSerName val="0"/>
          <c:showPercent val="0"/>
          <c:showBubbleSize val="0"/>
        </c:dLbls>
        <c:gapWidth val="150"/>
        <c:axId val="-2134501808"/>
        <c:axId val="-2120901840"/>
      </c:barChart>
      <c:catAx>
        <c:axId val="-2134501808"/>
        <c:scaling>
          <c:orientation val="minMax"/>
        </c:scaling>
        <c:delete val="0"/>
        <c:axPos val="b"/>
        <c:numFmt formatCode="General" sourceLinked="1"/>
        <c:majorTickMark val="out"/>
        <c:minorTickMark val="none"/>
        <c:tickLblPos val="nextTo"/>
        <c:txPr>
          <a:bodyPr/>
          <a:lstStyle/>
          <a:p>
            <a:pPr>
              <a:defRPr lang="en-US"/>
            </a:pPr>
            <a:endParaRPr lang="en-US"/>
          </a:p>
        </c:txPr>
        <c:crossAx val="-2120901840"/>
        <c:crosses val="autoZero"/>
        <c:auto val="1"/>
        <c:lblAlgn val="ctr"/>
        <c:lblOffset val="100"/>
        <c:noMultiLvlLbl val="0"/>
      </c:catAx>
      <c:valAx>
        <c:axId val="-2120901840"/>
        <c:scaling>
          <c:orientation val="minMax"/>
        </c:scaling>
        <c:delete val="0"/>
        <c:axPos val="l"/>
        <c:majorGridlines/>
        <c:numFmt formatCode="General" sourceLinked="1"/>
        <c:majorTickMark val="out"/>
        <c:minorTickMark val="none"/>
        <c:tickLblPos val="nextTo"/>
        <c:txPr>
          <a:bodyPr/>
          <a:lstStyle/>
          <a:p>
            <a:pPr>
              <a:defRPr lang="en-US"/>
            </a:pPr>
            <a:endParaRPr lang="en-US"/>
          </a:p>
        </c:txPr>
        <c:crossAx val="-2134501808"/>
        <c:crosses val="autoZero"/>
        <c:crossBetween val="between"/>
      </c:valAx>
    </c:plotArea>
    <c:legend>
      <c:legendPos val="r"/>
      <c:overlay val="0"/>
      <c:txPr>
        <a:bodyPr/>
        <a:lstStyle/>
        <a:p>
          <a:pPr>
            <a:defRPr lang="en-US"/>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0732970933172653"/>
          <c:y val="0.0338115967815653"/>
          <c:w val="0.641293874741913"/>
          <c:h val="0.88989613512553"/>
        </c:manualLayout>
      </c:layout>
      <c:barChart>
        <c:barDir val="col"/>
        <c:grouping val="clustered"/>
        <c:varyColors val="0"/>
        <c:ser>
          <c:idx val="0"/>
          <c:order val="0"/>
          <c:tx>
            <c:strRef>
              <c:f>Sheet1!$B$25</c:f>
              <c:strCache>
                <c:ptCount val="1"/>
                <c:pt idx="0">
                  <c:v>session 1</c:v>
                </c:pt>
              </c:strCache>
            </c:strRef>
          </c:tx>
          <c:invertIfNegative val="0"/>
          <c:val>
            <c:numRef>
              <c:f>Sheet1!$B$26:$B$35</c:f>
              <c:numCache>
                <c:formatCode>General</c:formatCode>
                <c:ptCount val="10"/>
                <c:pt idx="0">
                  <c:v>152.0</c:v>
                </c:pt>
                <c:pt idx="1">
                  <c:v>155.0</c:v>
                </c:pt>
                <c:pt idx="2">
                  <c:v>142.0</c:v>
                </c:pt>
                <c:pt idx="3">
                  <c:v>139.0</c:v>
                </c:pt>
                <c:pt idx="4">
                  <c:v>137.0</c:v>
                </c:pt>
                <c:pt idx="5">
                  <c:v>138.0</c:v>
                </c:pt>
                <c:pt idx="6">
                  <c:v>143.0</c:v>
                </c:pt>
                <c:pt idx="7">
                  <c:v>145.0</c:v>
                </c:pt>
                <c:pt idx="8">
                  <c:v>147.0</c:v>
                </c:pt>
                <c:pt idx="9">
                  <c:v>154.0</c:v>
                </c:pt>
              </c:numCache>
            </c:numRef>
          </c:val>
        </c:ser>
        <c:ser>
          <c:idx val="1"/>
          <c:order val="1"/>
          <c:tx>
            <c:strRef>
              <c:f>Sheet1!$C$25</c:f>
              <c:strCache>
                <c:ptCount val="1"/>
                <c:pt idx="0">
                  <c:v>session10</c:v>
                </c:pt>
              </c:strCache>
            </c:strRef>
          </c:tx>
          <c:invertIfNegative val="0"/>
          <c:val>
            <c:numRef>
              <c:f>Sheet1!$C$26:$C$35</c:f>
              <c:numCache>
                <c:formatCode>General</c:formatCode>
                <c:ptCount val="10"/>
                <c:pt idx="0">
                  <c:v>153.0</c:v>
                </c:pt>
                <c:pt idx="1">
                  <c:v>157.0</c:v>
                </c:pt>
                <c:pt idx="2">
                  <c:v>144.0</c:v>
                </c:pt>
                <c:pt idx="3">
                  <c:v>141.0</c:v>
                </c:pt>
                <c:pt idx="4">
                  <c:v>139.0</c:v>
                </c:pt>
                <c:pt idx="5">
                  <c:v>141.0</c:v>
                </c:pt>
                <c:pt idx="6">
                  <c:v>144.0</c:v>
                </c:pt>
                <c:pt idx="7">
                  <c:v>147.0</c:v>
                </c:pt>
                <c:pt idx="8">
                  <c:v>149.0</c:v>
                </c:pt>
                <c:pt idx="9">
                  <c:v>155.0</c:v>
                </c:pt>
              </c:numCache>
            </c:numRef>
          </c:val>
        </c:ser>
        <c:ser>
          <c:idx val="2"/>
          <c:order val="2"/>
          <c:tx>
            <c:strRef>
              <c:f>Sheet1!$D$25</c:f>
              <c:strCache>
                <c:ptCount val="1"/>
                <c:pt idx="0">
                  <c:v>sesion20</c:v>
                </c:pt>
              </c:strCache>
            </c:strRef>
          </c:tx>
          <c:invertIfNegative val="0"/>
          <c:val>
            <c:numRef>
              <c:f>Sheet1!$D$26:$D$35</c:f>
              <c:numCache>
                <c:formatCode>General</c:formatCode>
                <c:ptCount val="10"/>
                <c:pt idx="0">
                  <c:v>155.0</c:v>
                </c:pt>
                <c:pt idx="1">
                  <c:v>159.0</c:v>
                </c:pt>
                <c:pt idx="2">
                  <c:v>145.0</c:v>
                </c:pt>
                <c:pt idx="3">
                  <c:v>142.0</c:v>
                </c:pt>
                <c:pt idx="4">
                  <c:v>141.0</c:v>
                </c:pt>
                <c:pt idx="5">
                  <c:v>143.0</c:v>
                </c:pt>
                <c:pt idx="6">
                  <c:v>147.0</c:v>
                </c:pt>
                <c:pt idx="7">
                  <c:v>150.0</c:v>
                </c:pt>
                <c:pt idx="8">
                  <c:v>152.0</c:v>
                </c:pt>
                <c:pt idx="9">
                  <c:v>157.0</c:v>
                </c:pt>
              </c:numCache>
            </c:numRef>
          </c:val>
        </c:ser>
        <c:dLbls>
          <c:showLegendKey val="0"/>
          <c:showVal val="0"/>
          <c:showCatName val="0"/>
          <c:showSerName val="0"/>
          <c:showPercent val="0"/>
          <c:showBubbleSize val="0"/>
        </c:dLbls>
        <c:gapWidth val="150"/>
        <c:axId val="2144793280"/>
        <c:axId val="2144904656"/>
      </c:barChart>
      <c:catAx>
        <c:axId val="2144793280"/>
        <c:scaling>
          <c:orientation val="minMax"/>
        </c:scaling>
        <c:delete val="0"/>
        <c:axPos val="b"/>
        <c:majorTickMark val="out"/>
        <c:minorTickMark val="none"/>
        <c:tickLblPos val="nextTo"/>
        <c:txPr>
          <a:bodyPr/>
          <a:lstStyle/>
          <a:p>
            <a:pPr>
              <a:defRPr lang="en-US"/>
            </a:pPr>
            <a:endParaRPr lang="en-US"/>
          </a:p>
        </c:txPr>
        <c:crossAx val="2144904656"/>
        <c:crosses val="autoZero"/>
        <c:auto val="1"/>
        <c:lblAlgn val="ctr"/>
        <c:lblOffset val="100"/>
        <c:noMultiLvlLbl val="0"/>
      </c:catAx>
      <c:valAx>
        <c:axId val="2144904656"/>
        <c:scaling>
          <c:orientation val="minMax"/>
        </c:scaling>
        <c:delete val="0"/>
        <c:axPos val="l"/>
        <c:majorGridlines/>
        <c:numFmt formatCode="General" sourceLinked="1"/>
        <c:majorTickMark val="out"/>
        <c:minorTickMark val="none"/>
        <c:tickLblPos val="nextTo"/>
        <c:txPr>
          <a:bodyPr/>
          <a:lstStyle/>
          <a:p>
            <a:pPr>
              <a:defRPr lang="en-US"/>
            </a:pPr>
            <a:endParaRPr lang="en-US"/>
          </a:p>
        </c:txPr>
        <c:crossAx val="2144793280"/>
        <c:crosses val="autoZero"/>
        <c:crossBetween val="between"/>
      </c:valAx>
    </c:plotArea>
    <c:legend>
      <c:legendPos val="r"/>
      <c:layout>
        <c:manualLayout>
          <c:xMode val="edge"/>
          <c:yMode val="edge"/>
          <c:x val="0.745342518442083"/>
          <c:y val="0.414349965685313"/>
          <c:w val="0.134016783901908"/>
          <c:h val="0.165209031836644"/>
        </c:manualLayout>
      </c:layout>
      <c:overlay val="0"/>
      <c:txPr>
        <a:bodyPr/>
        <a:lstStyle/>
        <a:p>
          <a:pPr>
            <a:defRPr lang="en-US"/>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0665021872265967"/>
          <c:y val="0.0160434316573659"/>
          <c:w val="0.595679790026247"/>
          <c:h val="0.898648287785654"/>
        </c:manualLayout>
      </c:layout>
      <c:barChart>
        <c:barDir val="col"/>
        <c:grouping val="clustered"/>
        <c:varyColors val="0"/>
        <c:ser>
          <c:idx val="0"/>
          <c:order val="0"/>
          <c:tx>
            <c:strRef>
              <c:f>Sheet1!$B$38:$B$39</c:f>
              <c:strCache>
                <c:ptCount val="1"/>
                <c:pt idx="0">
                  <c:v>thoracic amplitude session1</c:v>
                </c:pt>
              </c:strCache>
            </c:strRef>
          </c:tx>
          <c:invertIfNegative val="0"/>
          <c:val>
            <c:numRef>
              <c:f>Sheet1!$B$40:$B$49</c:f>
              <c:numCache>
                <c:formatCode>General</c:formatCode>
                <c:ptCount val="10"/>
                <c:pt idx="0">
                  <c:v>2.97</c:v>
                </c:pt>
                <c:pt idx="1">
                  <c:v>2.23</c:v>
                </c:pt>
                <c:pt idx="2">
                  <c:v>2.89</c:v>
                </c:pt>
                <c:pt idx="3">
                  <c:v>1.78</c:v>
                </c:pt>
                <c:pt idx="4">
                  <c:v>2.24</c:v>
                </c:pt>
                <c:pt idx="5">
                  <c:v>2.86</c:v>
                </c:pt>
                <c:pt idx="6">
                  <c:v>2.46</c:v>
                </c:pt>
                <c:pt idx="7">
                  <c:v>2.29</c:v>
                </c:pt>
                <c:pt idx="8">
                  <c:v>1.970000000000001</c:v>
                </c:pt>
                <c:pt idx="9">
                  <c:v>2.27</c:v>
                </c:pt>
              </c:numCache>
            </c:numRef>
          </c:val>
        </c:ser>
        <c:ser>
          <c:idx val="1"/>
          <c:order val="1"/>
          <c:tx>
            <c:strRef>
              <c:f>Sheet1!$C$38:$C$39</c:f>
              <c:strCache>
                <c:ptCount val="1"/>
                <c:pt idx="0">
                  <c:v>thoracic amplitude session 10</c:v>
                </c:pt>
              </c:strCache>
            </c:strRef>
          </c:tx>
          <c:invertIfNegative val="0"/>
          <c:val>
            <c:numRef>
              <c:f>Sheet1!$C$40:$C$49</c:f>
              <c:numCache>
                <c:formatCode>General</c:formatCode>
                <c:ptCount val="10"/>
                <c:pt idx="0">
                  <c:v>2.99</c:v>
                </c:pt>
                <c:pt idx="1">
                  <c:v>2.22</c:v>
                </c:pt>
                <c:pt idx="2">
                  <c:v>2.88</c:v>
                </c:pt>
                <c:pt idx="3">
                  <c:v>1.75</c:v>
                </c:pt>
                <c:pt idx="4">
                  <c:v>2.23</c:v>
                </c:pt>
                <c:pt idx="5">
                  <c:v>2.849999999999999</c:v>
                </c:pt>
                <c:pt idx="6">
                  <c:v>2.47</c:v>
                </c:pt>
                <c:pt idx="7">
                  <c:v>2.3</c:v>
                </c:pt>
                <c:pt idx="8">
                  <c:v>1.970000000000001</c:v>
                </c:pt>
                <c:pt idx="9">
                  <c:v>2.25</c:v>
                </c:pt>
              </c:numCache>
            </c:numRef>
          </c:val>
        </c:ser>
        <c:ser>
          <c:idx val="2"/>
          <c:order val="2"/>
          <c:tx>
            <c:strRef>
              <c:f>Sheet1!$D$38:$D$39</c:f>
              <c:strCache>
                <c:ptCount val="1"/>
                <c:pt idx="0">
                  <c:v>thoracic amplitude session20</c:v>
                </c:pt>
              </c:strCache>
            </c:strRef>
          </c:tx>
          <c:invertIfNegative val="0"/>
          <c:val>
            <c:numRef>
              <c:f>Sheet1!$D$40:$D$49</c:f>
              <c:numCache>
                <c:formatCode>General</c:formatCode>
                <c:ptCount val="10"/>
                <c:pt idx="0">
                  <c:v>2.96</c:v>
                </c:pt>
                <c:pt idx="1">
                  <c:v>2.22</c:v>
                </c:pt>
                <c:pt idx="2">
                  <c:v>2.88</c:v>
                </c:pt>
                <c:pt idx="3">
                  <c:v>1.75</c:v>
                </c:pt>
                <c:pt idx="4">
                  <c:v>2.23</c:v>
                </c:pt>
                <c:pt idx="5">
                  <c:v>2.86</c:v>
                </c:pt>
                <c:pt idx="6">
                  <c:v>2.45</c:v>
                </c:pt>
                <c:pt idx="7">
                  <c:v>2.28</c:v>
                </c:pt>
                <c:pt idx="8">
                  <c:v>1.960000000000001</c:v>
                </c:pt>
                <c:pt idx="9">
                  <c:v>2.24</c:v>
                </c:pt>
              </c:numCache>
            </c:numRef>
          </c:val>
        </c:ser>
        <c:dLbls>
          <c:showLegendKey val="0"/>
          <c:showVal val="0"/>
          <c:showCatName val="0"/>
          <c:showSerName val="0"/>
          <c:showPercent val="0"/>
          <c:showBubbleSize val="0"/>
        </c:dLbls>
        <c:gapWidth val="150"/>
        <c:axId val="-2134271888"/>
        <c:axId val="-2134270432"/>
      </c:barChart>
      <c:catAx>
        <c:axId val="-2134271888"/>
        <c:scaling>
          <c:orientation val="minMax"/>
        </c:scaling>
        <c:delete val="0"/>
        <c:axPos val="b"/>
        <c:majorTickMark val="out"/>
        <c:minorTickMark val="none"/>
        <c:tickLblPos val="nextTo"/>
        <c:txPr>
          <a:bodyPr/>
          <a:lstStyle/>
          <a:p>
            <a:pPr>
              <a:defRPr lang="en-US"/>
            </a:pPr>
            <a:endParaRPr lang="en-US"/>
          </a:p>
        </c:txPr>
        <c:crossAx val="-2134270432"/>
        <c:crosses val="autoZero"/>
        <c:auto val="1"/>
        <c:lblAlgn val="ctr"/>
        <c:lblOffset val="100"/>
        <c:noMultiLvlLbl val="0"/>
      </c:catAx>
      <c:valAx>
        <c:axId val="-2134270432"/>
        <c:scaling>
          <c:orientation val="minMax"/>
        </c:scaling>
        <c:delete val="0"/>
        <c:axPos val="l"/>
        <c:majorGridlines/>
        <c:numFmt formatCode="General" sourceLinked="1"/>
        <c:majorTickMark val="out"/>
        <c:minorTickMark val="none"/>
        <c:tickLblPos val="nextTo"/>
        <c:txPr>
          <a:bodyPr/>
          <a:lstStyle/>
          <a:p>
            <a:pPr>
              <a:defRPr lang="en-US"/>
            </a:pPr>
            <a:endParaRPr lang="en-US"/>
          </a:p>
        </c:txPr>
        <c:crossAx val="-2134271888"/>
        <c:crosses val="autoZero"/>
        <c:crossBetween val="between"/>
      </c:valAx>
    </c:plotArea>
    <c:legend>
      <c:legendPos val="r"/>
      <c:overlay val="0"/>
      <c:txPr>
        <a:bodyPr/>
        <a:lstStyle/>
        <a:p>
          <a:pPr>
            <a:defRPr lang="en-US"/>
          </a:pPr>
          <a:endParaRPr lang="en-US"/>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Sheet1!$B$56</c:f>
              <c:strCache>
                <c:ptCount val="1"/>
                <c:pt idx="0">
                  <c:v>session1</c:v>
                </c:pt>
              </c:strCache>
            </c:strRef>
          </c:tx>
          <c:invertIfNegative val="0"/>
          <c:val>
            <c:numRef>
              <c:f>Sheet1!$B$57:$B$66</c:f>
              <c:numCache>
                <c:formatCode>General</c:formatCode>
                <c:ptCount val="10"/>
                <c:pt idx="0">
                  <c:v>2.82</c:v>
                </c:pt>
                <c:pt idx="1">
                  <c:v>2.19</c:v>
                </c:pt>
                <c:pt idx="2">
                  <c:v>2.3</c:v>
                </c:pt>
                <c:pt idx="3">
                  <c:v>2.21</c:v>
                </c:pt>
                <c:pt idx="4">
                  <c:v>1.159999999999998</c:v>
                </c:pt>
                <c:pt idx="5">
                  <c:v>2.1</c:v>
                </c:pt>
                <c:pt idx="6">
                  <c:v>2.829999999999999</c:v>
                </c:pt>
                <c:pt idx="7">
                  <c:v>2.42</c:v>
                </c:pt>
                <c:pt idx="8">
                  <c:v>2.26</c:v>
                </c:pt>
                <c:pt idx="9">
                  <c:v>0.860000000000001</c:v>
                </c:pt>
              </c:numCache>
            </c:numRef>
          </c:val>
        </c:ser>
        <c:ser>
          <c:idx val="1"/>
          <c:order val="1"/>
          <c:tx>
            <c:strRef>
              <c:f>Sheet1!$C$56</c:f>
              <c:strCache>
                <c:ptCount val="1"/>
                <c:pt idx="0">
                  <c:v>session 10</c:v>
                </c:pt>
              </c:strCache>
            </c:strRef>
          </c:tx>
          <c:invertIfNegative val="0"/>
          <c:val>
            <c:numRef>
              <c:f>Sheet1!$C$57:$C$66</c:f>
              <c:numCache>
                <c:formatCode>General</c:formatCode>
                <c:ptCount val="10"/>
                <c:pt idx="0">
                  <c:v>2.77</c:v>
                </c:pt>
                <c:pt idx="1">
                  <c:v>2.12</c:v>
                </c:pt>
                <c:pt idx="2">
                  <c:v>2.25</c:v>
                </c:pt>
                <c:pt idx="3">
                  <c:v>2.18</c:v>
                </c:pt>
                <c:pt idx="4">
                  <c:v>1.139999999999998</c:v>
                </c:pt>
                <c:pt idx="5">
                  <c:v>2.05</c:v>
                </c:pt>
                <c:pt idx="6">
                  <c:v>2.79</c:v>
                </c:pt>
                <c:pt idx="7">
                  <c:v>2.38</c:v>
                </c:pt>
                <c:pt idx="8">
                  <c:v>2.22</c:v>
                </c:pt>
                <c:pt idx="9">
                  <c:v>0.820000000000001</c:v>
                </c:pt>
              </c:numCache>
            </c:numRef>
          </c:val>
        </c:ser>
        <c:ser>
          <c:idx val="2"/>
          <c:order val="2"/>
          <c:tx>
            <c:strRef>
              <c:f>Sheet1!$D$56</c:f>
              <c:strCache>
                <c:ptCount val="1"/>
                <c:pt idx="0">
                  <c:v>session20</c:v>
                </c:pt>
              </c:strCache>
            </c:strRef>
          </c:tx>
          <c:invertIfNegative val="0"/>
          <c:val>
            <c:numRef>
              <c:f>Sheet1!$D$57:$D$66</c:f>
              <c:numCache>
                <c:formatCode>General</c:formatCode>
                <c:ptCount val="10"/>
                <c:pt idx="0">
                  <c:v>2.74</c:v>
                </c:pt>
                <c:pt idx="1">
                  <c:v>2.08</c:v>
                </c:pt>
                <c:pt idx="2">
                  <c:v>2.22</c:v>
                </c:pt>
                <c:pt idx="3">
                  <c:v>2.14</c:v>
                </c:pt>
                <c:pt idx="4">
                  <c:v>1.12</c:v>
                </c:pt>
                <c:pt idx="5">
                  <c:v>2.03</c:v>
                </c:pt>
                <c:pt idx="6">
                  <c:v>2.77</c:v>
                </c:pt>
                <c:pt idx="7">
                  <c:v>2.36</c:v>
                </c:pt>
                <c:pt idx="8">
                  <c:v>2.2</c:v>
                </c:pt>
                <c:pt idx="9">
                  <c:v>0.79</c:v>
                </c:pt>
              </c:numCache>
            </c:numRef>
          </c:val>
        </c:ser>
        <c:dLbls>
          <c:showLegendKey val="0"/>
          <c:showVal val="0"/>
          <c:showCatName val="0"/>
          <c:showSerName val="0"/>
          <c:showPercent val="0"/>
          <c:showBubbleSize val="0"/>
        </c:dLbls>
        <c:gapWidth val="150"/>
        <c:axId val="-2134332816"/>
        <c:axId val="-2134329824"/>
      </c:barChart>
      <c:catAx>
        <c:axId val="-2134332816"/>
        <c:scaling>
          <c:orientation val="minMax"/>
        </c:scaling>
        <c:delete val="0"/>
        <c:axPos val="b"/>
        <c:majorTickMark val="out"/>
        <c:minorTickMark val="none"/>
        <c:tickLblPos val="nextTo"/>
        <c:txPr>
          <a:bodyPr/>
          <a:lstStyle/>
          <a:p>
            <a:pPr>
              <a:defRPr lang="en-US"/>
            </a:pPr>
            <a:endParaRPr lang="en-US"/>
          </a:p>
        </c:txPr>
        <c:crossAx val="-2134329824"/>
        <c:crosses val="autoZero"/>
        <c:auto val="1"/>
        <c:lblAlgn val="ctr"/>
        <c:lblOffset val="100"/>
        <c:noMultiLvlLbl val="0"/>
      </c:catAx>
      <c:valAx>
        <c:axId val="-2134329824"/>
        <c:scaling>
          <c:orientation val="minMax"/>
        </c:scaling>
        <c:delete val="0"/>
        <c:axPos val="l"/>
        <c:majorGridlines/>
        <c:numFmt formatCode="General" sourceLinked="1"/>
        <c:majorTickMark val="out"/>
        <c:minorTickMark val="none"/>
        <c:tickLblPos val="nextTo"/>
        <c:txPr>
          <a:bodyPr/>
          <a:lstStyle/>
          <a:p>
            <a:pPr>
              <a:defRPr lang="en-US"/>
            </a:pPr>
            <a:endParaRPr lang="en-US"/>
          </a:p>
        </c:txPr>
        <c:crossAx val="-2134332816"/>
        <c:crosses val="autoZero"/>
        <c:crossBetween val="between"/>
      </c:valAx>
    </c:plotArea>
    <c:legend>
      <c:legendPos val="r"/>
      <c:overlay val="0"/>
      <c:txPr>
        <a:bodyPr/>
        <a:lstStyle/>
        <a:p>
          <a:pPr>
            <a:defRPr lang="en-US"/>
          </a:pPr>
          <a:endParaRPr lang="en-US"/>
        </a:p>
      </c:txPr>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Sheet1!$B$75:$B$76</c:f>
              <c:strCache>
                <c:ptCount val="1"/>
                <c:pt idx="0">
                  <c:v>abdominal amplitude session 1</c:v>
                </c:pt>
              </c:strCache>
            </c:strRef>
          </c:tx>
          <c:invertIfNegative val="0"/>
          <c:val>
            <c:numRef>
              <c:f>Sheet1!$B$77:$B$86</c:f>
              <c:numCache>
                <c:formatCode>General</c:formatCode>
                <c:ptCount val="10"/>
                <c:pt idx="0">
                  <c:v>2.87</c:v>
                </c:pt>
                <c:pt idx="1">
                  <c:v>3.89</c:v>
                </c:pt>
                <c:pt idx="2">
                  <c:v>2.18</c:v>
                </c:pt>
                <c:pt idx="3">
                  <c:v>2.22</c:v>
                </c:pt>
                <c:pt idx="4">
                  <c:v>3.21</c:v>
                </c:pt>
                <c:pt idx="5">
                  <c:v>1.980000000000001</c:v>
                </c:pt>
                <c:pt idx="6">
                  <c:v>1.970000000000001</c:v>
                </c:pt>
                <c:pt idx="7">
                  <c:v>2.9</c:v>
                </c:pt>
                <c:pt idx="8">
                  <c:v>2.06</c:v>
                </c:pt>
                <c:pt idx="9">
                  <c:v>1.990000000000001</c:v>
                </c:pt>
              </c:numCache>
            </c:numRef>
          </c:val>
        </c:ser>
        <c:ser>
          <c:idx val="1"/>
          <c:order val="1"/>
          <c:tx>
            <c:strRef>
              <c:f>Sheet1!$C$75:$C$76</c:f>
              <c:strCache>
                <c:ptCount val="1"/>
                <c:pt idx="0">
                  <c:v>abdominal amplitude session10</c:v>
                </c:pt>
              </c:strCache>
            </c:strRef>
          </c:tx>
          <c:invertIfNegative val="0"/>
          <c:val>
            <c:numRef>
              <c:f>Sheet1!$C$77:$C$86</c:f>
              <c:numCache>
                <c:formatCode>General</c:formatCode>
                <c:ptCount val="10"/>
                <c:pt idx="0">
                  <c:v>3.09</c:v>
                </c:pt>
                <c:pt idx="1">
                  <c:v>3.9</c:v>
                </c:pt>
                <c:pt idx="2">
                  <c:v>2.18</c:v>
                </c:pt>
                <c:pt idx="3">
                  <c:v>2.24</c:v>
                </c:pt>
                <c:pt idx="4">
                  <c:v>3.22</c:v>
                </c:pt>
                <c:pt idx="5">
                  <c:v>2.01</c:v>
                </c:pt>
                <c:pt idx="6">
                  <c:v>2.02</c:v>
                </c:pt>
                <c:pt idx="7">
                  <c:v>3.01</c:v>
                </c:pt>
                <c:pt idx="8">
                  <c:v>2.07</c:v>
                </c:pt>
                <c:pt idx="9">
                  <c:v>2.01</c:v>
                </c:pt>
              </c:numCache>
            </c:numRef>
          </c:val>
        </c:ser>
        <c:ser>
          <c:idx val="2"/>
          <c:order val="2"/>
          <c:tx>
            <c:strRef>
              <c:f>Sheet1!$D$75:$D$76</c:f>
              <c:strCache>
                <c:ptCount val="1"/>
                <c:pt idx="0">
                  <c:v>abdominal amplitude sesion20</c:v>
                </c:pt>
              </c:strCache>
            </c:strRef>
          </c:tx>
          <c:invertIfNegative val="0"/>
          <c:val>
            <c:numRef>
              <c:f>Sheet1!$D$77:$D$86</c:f>
              <c:numCache>
                <c:formatCode>General</c:formatCode>
                <c:ptCount val="10"/>
                <c:pt idx="0">
                  <c:v>3.1</c:v>
                </c:pt>
                <c:pt idx="1">
                  <c:v>3.91</c:v>
                </c:pt>
                <c:pt idx="2">
                  <c:v>1.2</c:v>
                </c:pt>
                <c:pt idx="3">
                  <c:v>2.25</c:v>
                </c:pt>
                <c:pt idx="4">
                  <c:v>2.24</c:v>
                </c:pt>
                <c:pt idx="5">
                  <c:v>2.01</c:v>
                </c:pt>
                <c:pt idx="6">
                  <c:v>2.02</c:v>
                </c:pt>
                <c:pt idx="7">
                  <c:v>3.01</c:v>
                </c:pt>
                <c:pt idx="8">
                  <c:v>2.07</c:v>
                </c:pt>
                <c:pt idx="9">
                  <c:v>2.01</c:v>
                </c:pt>
              </c:numCache>
            </c:numRef>
          </c:val>
        </c:ser>
        <c:dLbls>
          <c:showLegendKey val="0"/>
          <c:showVal val="0"/>
          <c:showCatName val="0"/>
          <c:showSerName val="0"/>
          <c:showPercent val="0"/>
          <c:showBubbleSize val="0"/>
        </c:dLbls>
        <c:gapWidth val="150"/>
        <c:axId val="-2134534016"/>
        <c:axId val="-2134346368"/>
      </c:barChart>
      <c:catAx>
        <c:axId val="-2134534016"/>
        <c:scaling>
          <c:orientation val="minMax"/>
        </c:scaling>
        <c:delete val="0"/>
        <c:axPos val="b"/>
        <c:majorTickMark val="out"/>
        <c:minorTickMark val="none"/>
        <c:tickLblPos val="nextTo"/>
        <c:txPr>
          <a:bodyPr/>
          <a:lstStyle/>
          <a:p>
            <a:pPr>
              <a:defRPr lang="en-US"/>
            </a:pPr>
            <a:endParaRPr lang="en-US"/>
          </a:p>
        </c:txPr>
        <c:crossAx val="-2134346368"/>
        <c:crosses val="autoZero"/>
        <c:auto val="1"/>
        <c:lblAlgn val="ctr"/>
        <c:lblOffset val="100"/>
        <c:noMultiLvlLbl val="0"/>
      </c:catAx>
      <c:valAx>
        <c:axId val="-2134346368"/>
        <c:scaling>
          <c:orientation val="minMax"/>
        </c:scaling>
        <c:delete val="0"/>
        <c:axPos val="l"/>
        <c:majorGridlines/>
        <c:numFmt formatCode="General" sourceLinked="1"/>
        <c:majorTickMark val="out"/>
        <c:minorTickMark val="none"/>
        <c:tickLblPos val="nextTo"/>
        <c:txPr>
          <a:bodyPr/>
          <a:lstStyle/>
          <a:p>
            <a:pPr>
              <a:defRPr lang="en-US"/>
            </a:pPr>
            <a:endParaRPr lang="en-US"/>
          </a:p>
        </c:txPr>
        <c:crossAx val="-2134534016"/>
        <c:crosses val="autoZero"/>
        <c:crossBetween val="between"/>
      </c:valAx>
    </c:plotArea>
    <c:legend>
      <c:legendPos val="r"/>
      <c:overlay val="0"/>
      <c:txPr>
        <a:bodyPr/>
        <a:lstStyle/>
        <a:p>
          <a:pPr>
            <a:defRPr lang="en-US"/>
          </a:pPr>
          <a:endParaRPr lang="en-US"/>
        </a:p>
      </c:txPr>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Sheet1!$B$92:$B$93</c:f>
              <c:strCache>
                <c:ptCount val="1"/>
                <c:pt idx="0">
                  <c:v>abdominal amplitude session 1</c:v>
                </c:pt>
              </c:strCache>
            </c:strRef>
          </c:tx>
          <c:invertIfNegative val="0"/>
          <c:val>
            <c:numRef>
              <c:f>Sheet1!$B$94:$B$103</c:f>
              <c:numCache>
                <c:formatCode>General</c:formatCode>
                <c:ptCount val="10"/>
                <c:pt idx="0">
                  <c:v>0.720000000000001</c:v>
                </c:pt>
                <c:pt idx="1">
                  <c:v>1.45</c:v>
                </c:pt>
                <c:pt idx="2">
                  <c:v>1.44</c:v>
                </c:pt>
                <c:pt idx="3">
                  <c:v>1.170000000000002</c:v>
                </c:pt>
                <c:pt idx="4">
                  <c:v>1.3</c:v>
                </c:pt>
                <c:pt idx="5">
                  <c:v>1.9</c:v>
                </c:pt>
                <c:pt idx="6">
                  <c:v>2.69</c:v>
                </c:pt>
                <c:pt idx="7">
                  <c:v>2.01</c:v>
                </c:pt>
                <c:pt idx="8">
                  <c:v>2.37</c:v>
                </c:pt>
                <c:pt idx="9">
                  <c:v>2.66</c:v>
                </c:pt>
              </c:numCache>
            </c:numRef>
          </c:val>
        </c:ser>
        <c:ser>
          <c:idx val="1"/>
          <c:order val="1"/>
          <c:tx>
            <c:strRef>
              <c:f>Sheet1!$C$92:$C$93</c:f>
              <c:strCache>
                <c:ptCount val="1"/>
                <c:pt idx="0">
                  <c:v>abdominal amplitude session10</c:v>
                </c:pt>
              </c:strCache>
            </c:strRef>
          </c:tx>
          <c:invertIfNegative val="0"/>
          <c:val>
            <c:numRef>
              <c:f>Sheet1!$C$94:$C$103</c:f>
              <c:numCache>
                <c:formatCode>General</c:formatCode>
                <c:ptCount val="10"/>
                <c:pt idx="0">
                  <c:v>1.980000000000001</c:v>
                </c:pt>
                <c:pt idx="1">
                  <c:v>2.23</c:v>
                </c:pt>
                <c:pt idx="2">
                  <c:v>2.34</c:v>
                </c:pt>
                <c:pt idx="3">
                  <c:v>2.99</c:v>
                </c:pt>
                <c:pt idx="4">
                  <c:v>3.97</c:v>
                </c:pt>
                <c:pt idx="5">
                  <c:v>3.98</c:v>
                </c:pt>
                <c:pt idx="6">
                  <c:v>3.78</c:v>
                </c:pt>
                <c:pt idx="7">
                  <c:v>4.859999999999998</c:v>
                </c:pt>
                <c:pt idx="8">
                  <c:v>4.95</c:v>
                </c:pt>
                <c:pt idx="9">
                  <c:v>5.96</c:v>
                </c:pt>
              </c:numCache>
            </c:numRef>
          </c:val>
        </c:ser>
        <c:ser>
          <c:idx val="2"/>
          <c:order val="2"/>
          <c:tx>
            <c:strRef>
              <c:f>Sheet1!$D$92:$D$93</c:f>
              <c:strCache>
                <c:ptCount val="1"/>
                <c:pt idx="0">
                  <c:v>abdominal amplitude sesion20</c:v>
                </c:pt>
              </c:strCache>
            </c:strRef>
          </c:tx>
          <c:invertIfNegative val="0"/>
          <c:val>
            <c:numRef>
              <c:f>Sheet1!$D$94:$D$103</c:f>
              <c:numCache>
                <c:formatCode>General</c:formatCode>
                <c:ptCount val="10"/>
                <c:pt idx="0">
                  <c:v>2.07</c:v>
                </c:pt>
                <c:pt idx="1">
                  <c:v>2.98</c:v>
                </c:pt>
                <c:pt idx="2">
                  <c:v>3.98</c:v>
                </c:pt>
                <c:pt idx="3">
                  <c:v>4.07</c:v>
                </c:pt>
                <c:pt idx="4">
                  <c:v>5.09</c:v>
                </c:pt>
                <c:pt idx="5">
                  <c:v>5.44</c:v>
                </c:pt>
                <c:pt idx="6">
                  <c:v>5.99</c:v>
                </c:pt>
                <c:pt idx="7">
                  <c:v>6.53</c:v>
                </c:pt>
                <c:pt idx="8">
                  <c:v>6.89</c:v>
                </c:pt>
                <c:pt idx="9">
                  <c:v>7.98</c:v>
                </c:pt>
              </c:numCache>
            </c:numRef>
          </c:val>
        </c:ser>
        <c:dLbls>
          <c:showLegendKey val="0"/>
          <c:showVal val="0"/>
          <c:showCatName val="0"/>
          <c:showSerName val="0"/>
          <c:showPercent val="0"/>
          <c:showBubbleSize val="0"/>
        </c:dLbls>
        <c:gapWidth val="150"/>
        <c:axId val="-2134224880"/>
        <c:axId val="-2134221888"/>
      </c:barChart>
      <c:catAx>
        <c:axId val="-2134224880"/>
        <c:scaling>
          <c:orientation val="minMax"/>
        </c:scaling>
        <c:delete val="0"/>
        <c:axPos val="b"/>
        <c:majorTickMark val="out"/>
        <c:minorTickMark val="none"/>
        <c:tickLblPos val="nextTo"/>
        <c:txPr>
          <a:bodyPr/>
          <a:lstStyle/>
          <a:p>
            <a:pPr>
              <a:defRPr lang="en-US"/>
            </a:pPr>
            <a:endParaRPr lang="en-US"/>
          </a:p>
        </c:txPr>
        <c:crossAx val="-2134221888"/>
        <c:crosses val="autoZero"/>
        <c:auto val="1"/>
        <c:lblAlgn val="ctr"/>
        <c:lblOffset val="100"/>
        <c:noMultiLvlLbl val="0"/>
      </c:catAx>
      <c:valAx>
        <c:axId val="-2134221888"/>
        <c:scaling>
          <c:orientation val="minMax"/>
        </c:scaling>
        <c:delete val="0"/>
        <c:axPos val="l"/>
        <c:majorGridlines/>
        <c:numFmt formatCode="General" sourceLinked="1"/>
        <c:majorTickMark val="out"/>
        <c:minorTickMark val="none"/>
        <c:tickLblPos val="nextTo"/>
        <c:txPr>
          <a:bodyPr/>
          <a:lstStyle/>
          <a:p>
            <a:pPr>
              <a:defRPr lang="en-US"/>
            </a:pPr>
            <a:endParaRPr lang="en-US"/>
          </a:p>
        </c:txPr>
        <c:crossAx val="-2134224880"/>
        <c:crosses val="autoZero"/>
        <c:crossBetween val="between"/>
      </c:valAx>
    </c:plotArea>
    <c:legend>
      <c:legendPos val="r"/>
      <c:overlay val="0"/>
      <c:txPr>
        <a:bodyPr/>
        <a:lstStyle/>
        <a:p>
          <a:pPr>
            <a:defRPr lang="en-US"/>
          </a:pPr>
          <a:endParaRPr lang="en-US"/>
        </a:p>
      </c:txPr>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0A108A72-0F86-4305-8002-C69C7B8E9A14}" type="datetimeFigureOut">
              <a:rPr lang="en-IN" smtClean="0"/>
              <a:t>03/06/16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1896674000"/>
      </p:ext>
    </p:extLst>
  </p:cSld>
  <p:clrMapOvr>
    <a:masterClrMapping/>
  </p:clrMapOvr>
  <p:transition spd="slow" advClick="0" advTm="500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0A108A72-0F86-4305-8002-C69C7B8E9A14}" type="datetimeFigureOut">
              <a:rPr lang="en-IN" smtClean="0"/>
              <a:t>03/06/16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2144423999"/>
      </p:ext>
    </p:extLst>
  </p:cSld>
  <p:clrMapOvr>
    <a:masterClrMapping/>
  </p:clrMapOvr>
  <p:transition spd="slow" advClick="0" advTm="500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108A72-0F86-4305-8002-C69C7B8E9A14}" type="datetimeFigureOut">
              <a:rPr lang="en-IN" smtClean="0"/>
              <a:t>03/06/16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1625169570"/>
      </p:ext>
    </p:extLst>
  </p:cSld>
  <p:clrMapOvr>
    <a:masterClrMapping/>
  </p:clrMapOvr>
  <p:transition spd="slow" advClick="0" advTm="500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0A108A72-0F86-4305-8002-C69C7B8E9A14}" type="datetimeFigureOut">
              <a:rPr lang="en-IN" smtClean="0"/>
              <a:t>03/06/16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840544172"/>
      </p:ext>
    </p:extLst>
  </p:cSld>
  <p:clrMapOvr>
    <a:masterClrMapping/>
  </p:clrMapOvr>
  <p:transition spd="slow" advClick="0" advTm="500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0A108A72-0F86-4305-8002-C69C7B8E9A14}" type="datetimeFigureOut">
              <a:rPr lang="en-IN" smtClean="0"/>
              <a:t>03/06/16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2307557844"/>
      </p:ext>
    </p:extLst>
  </p:cSld>
  <p:clrMapOvr>
    <a:masterClrMapping/>
  </p:clrMapOvr>
  <p:transition spd="slow" advClick="0" advTm="500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0A108A72-0F86-4305-8002-C69C7B8E9A14}" type="datetimeFigureOut">
              <a:rPr lang="en-IN" smtClean="0"/>
              <a:t>03/06/16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3491487548"/>
      </p:ext>
    </p:extLst>
  </p:cSld>
  <p:clrMapOvr>
    <a:masterClrMapping/>
  </p:clrMapOvr>
  <p:transition spd="slow" advClick="0" advTm="500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108A72-0F86-4305-8002-C69C7B8E9A14}" type="datetimeFigureOut">
              <a:rPr lang="en-IN" smtClean="0"/>
              <a:t>03/06/16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1929088462"/>
      </p:ext>
    </p:extLst>
  </p:cSld>
  <p:clrMapOvr>
    <a:masterClrMapping/>
  </p:clrMapOvr>
  <p:transition spd="slow" advClick="0" advTm="500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108A72-0F86-4305-8002-C69C7B8E9A14}" type="datetimeFigureOut">
              <a:rPr lang="en-IN" smtClean="0"/>
              <a:t>03/06/16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321106590"/>
      </p:ext>
    </p:extLst>
  </p:cSld>
  <p:clrMapOvr>
    <a:masterClrMapping/>
  </p:clrMapOvr>
  <p:transition spd="slow" advClick="0" advTm="500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108A72-0F86-4305-8002-C69C7B8E9A14}" type="datetimeFigureOut">
              <a:rPr lang="en-IN" smtClean="0"/>
              <a:t>03/06/16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154927001"/>
      </p:ext>
    </p:extLst>
  </p:cSld>
  <p:clrMapOvr>
    <a:masterClrMapping/>
  </p:clrMapOvr>
  <p:transition spd="slow" advClick="0" advTm="500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0A108A72-0F86-4305-8002-C69C7B8E9A14}" type="datetimeFigureOut">
              <a:rPr lang="en-IN" smtClean="0"/>
              <a:t>03/06/16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1637903102"/>
      </p:ext>
    </p:extLst>
  </p:cSld>
  <p:clrMapOvr>
    <a:masterClrMapping/>
  </p:clrMapOvr>
  <p:transition spd="slow" advClick="0" advTm="500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0A108A72-0F86-4305-8002-C69C7B8E9A14}" type="datetimeFigureOut">
              <a:rPr lang="en-IN" smtClean="0"/>
              <a:t>03/06/16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F5DA7F5-0728-48C3-B0A8-9075673F110A}" type="slidenum">
              <a:rPr lang="en-IN" smtClean="0"/>
              <a:t>‹#›</a:t>
            </a:fld>
            <a:endParaRPr lang="en-IN"/>
          </a:p>
        </p:txBody>
      </p:sp>
    </p:spTree>
    <p:extLst>
      <p:ext uri="{BB962C8B-B14F-4D97-AF65-F5344CB8AC3E}">
        <p14:creationId xmlns:p14="http://schemas.microsoft.com/office/powerpoint/2010/main" val="2833062839"/>
      </p:ext>
    </p:extLst>
  </p:cSld>
  <p:clrMapOvr>
    <a:masterClrMapping/>
  </p:clrMapOvr>
  <p:transition spd="slow" advClick="0" advTm="5000">
    <p:wipe/>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108A72-0F86-4305-8002-C69C7B8E9A14}" type="datetimeFigureOut">
              <a:rPr lang="en-IN" smtClean="0"/>
              <a:t>03/06/16</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DA7F5-0728-48C3-B0A8-9075673F110A}" type="slidenum">
              <a:rPr lang="en-IN" smtClean="0"/>
              <a:t>‹#›</a:t>
            </a:fld>
            <a:endParaRPr lang="en-IN"/>
          </a:p>
        </p:txBody>
      </p:sp>
    </p:spTree>
    <p:extLst>
      <p:ext uri="{BB962C8B-B14F-4D97-AF65-F5344CB8AC3E}">
        <p14:creationId xmlns:p14="http://schemas.microsoft.com/office/powerpoint/2010/main" val="1328088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5000">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gif"/><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gif"/><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4.gif"/><Relationship Id="rId4"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hyperlink" Target="http://www.google.co.in/url?sa=i&amp;rct=j&amp;q=&amp;esrc=s&amp;frm=1&amp;source=images&amp;cd=&amp;cad=rja&amp;uact=8&amp;ved=0CAcQjRxqFQoTCIuJguyAh8YCFeQopgodCDoAnw&amp;url=http://www.ceu.org/cecourses/98730/ch4b.htm&amp;ei=wyl5VcubE-TRmAWI9ID4CQ&amp;bvm=bv.95277229,d.dGY&amp;psig=AFQjCNFGGEflzsRpxTQmRp4n9eEjSGmsDQ&amp;ust=1434090296830457"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5.png"/><Relationship Id="rId5" Type="http://schemas.openxmlformats.org/officeDocument/2006/relationships/image" Target="../media/image2.png"/><Relationship Id="rId1" Type="http://schemas.microsoft.com/office/2007/relationships/media" Target="../media/media1.mp4"/><Relationship Id="rId2" Type="http://schemas.openxmlformats.org/officeDocument/2006/relationships/video" Target="../media/media1.mp4"/></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6.png"/><Relationship Id="rId5" Type="http://schemas.openxmlformats.org/officeDocument/2006/relationships/image" Target="../media/image2.png"/><Relationship Id="rId1" Type="http://schemas.microsoft.com/office/2007/relationships/media" Target="../media/media2.mp4"/><Relationship Id="rId2" Type="http://schemas.openxmlformats.org/officeDocument/2006/relationships/video" Target="../media/media2.mp4"/></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4" Type="http://schemas.openxmlformats.org/officeDocument/2006/relationships/image" Target="../media/image19.jpeg"/><Relationship Id="rId5"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chart" Target="../charts/char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chart" Target="../charts/char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chart" Target="../charts/char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xml"/><Relationship Id="rId3" Type="http://schemas.openxmlformats.org/officeDocument/2006/relationships/image" Target="../media/image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chart" Target="../charts/char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chart" Target="../charts/char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g"/><Relationship Id="rId3" Type="http://schemas.openxmlformats.org/officeDocument/2006/relationships/image" Target="../media/image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g"/><Relationship Id="rId3" Type="http://schemas.openxmlformats.org/officeDocument/2006/relationships/image" Target="../media/image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204857"/>
          </a:xfrm>
          <a:prstGeom prst="rect">
            <a:avLst/>
          </a:prstGeom>
        </p:spPr>
      </p:pic>
      <p:sp>
        <p:nvSpPr>
          <p:cNvPr id="5" name="Rectangle 4"/>
          <p:cNvSpPr/>
          <p:nvPr/>
        </p:nvSpPr>
        <p:spPr>
          <a:xfrm>
            <a:off x="0" y="6204857"/>
            <a:ext cx="12192000" cy="65314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
        <p:nvSpPr>
          <p:cNvPr id="6" name="Rectangle 5"/>
          <p:cNvSpPr/>
          <p:nvPr/>
        </p:nvSpPr>
        <p:spPr>
          <a:xfrm>
            <a:off x="5934892" y="302512"/>
            <a:ext cx="6096000" cy="2308324"/>
          </a:xfrm>
          <a:prstGeom prst="rect">
            <a:avLst/>
          </a:prstGeom>
        </p:spPr>
        <p:txBody>
          <a:bodyPr>
            <a:spAutoFit/>
          </a:bodyPr>
          <a:lstStyle/>
          <a:p>
            <a:pPr algn="r"/>
            <a:r>
              <a:rPr lang="en-US" sz="4800" b="1" dirty="0">
                <a:ln>
                  <a:solidFill>
                    <a:schemeClr val="tx1"/>
                  </a:solidFill>
                </a:ln>
                <a:solidFill>
                  <a:srgbClr val="6B5153"/>
                </a:solidFill>
                <a:latin typeface="Cambria" panose="02040503050406030204" pitchFamily="18" charset="0"/>
              </a:rPr>
              <a:t>Are you </a:t>
            </a:r>
          </a:p>
          <a:p>
            <a:pPr algn="r"/>
            <a:r>
              <a:rPr lang="en-US" sz="4800" b="1" dirty="0">
                <a:ln>
                  <a:solidFill>
                    <a:schemeClr val="tx1"/>
                  </a:solidFill>
                </a:ln>
                <a:solidFill>
                  <a:srgbClr val="6B5153"/>
                </a:solidFill>
                <a:latin typeface="Cambria" panose="02040503050406030204" pitchFamily="18" charset="0"/>
              </a:rPr>
              <a:t>BREATHING </a:t>
            </a:r>
          </a:p>
          <a:p>
            <a:pPr algn="r"/>
            <a:r>
              <a:rPr lang="en-US" sz="4800" b="1" dirty="0">
                <a:ln>
                  <a:solidFill>
                    <a:schemeClr val="tx1"/>
                  </a:solidFill>
                </a:ln>
                <a:solidFill>
                  <a:srgbClr val="6B5153"/>
                </a:solidFill>
                <a:latin typeface="Cambria" panose="02040503050406030204" pitchFamily="18" charset="0"/>
              </a:rPr>
              <a:t>the right way?</a:t>
            </a:r>
            <a:endParaRPr lang="en-IN" sz="4800" b="1" dirty="0">
              <a:ln>
                <a:solidFill>
                  <a:schemeClr val="tx1"/>
                </a:solidFill>
              </a:ln>
              <a:solidFill>
                <a:srgbClr val="6B5153"/>
              </a:solidFill>
              <a:latin typeface="Cambria" panose="020405030504060302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24690" y="2416549"/>
            <a:ext cx="3018645" cy="738775"/>
          </a:xfrm>
          <a:prstGeom prst="rect">
            <a:avLst/>
          </a:prstGeom>
        </p:spPr>
      </p:pic>
    </p:spTree>
    <p:extLst>
      <p:ext uri="{BB962C8B-B14F-4D97-AF65-F5344CB8AC3E}">
        <p14:creationId xmlns:p14="http://schemas.microsoft.com/office/powerpoint/2010/main" val="1681819955"/>
      </p:ext>
    </p:extLst>
  </p:cSld>
  <p:clrMapOvr>
    <a:masterClrMapping/>
  </p:clrMapOvr>
  <p:transition spd="slow" advClick="0" advTm="5000">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1026" name="Picture 2" descr="http://www.physiotherapistdelhi.com/images/dry_needl/sli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32352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7236823" y="0"/>
            <a:ext cx="4955177" cy="632352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12" name="Rectangle 11"/>
          <p:cNvSpPr/>
          <p:nvPr/>
        </p:nvSpPr>
        <p:spPr>
          <a:xfrm>
            <a:off x="7236823" y="2005794"/>
            <a:ext cx="6096000" cy="2092881"/>
          </a:xfrm>
          <a:prstGeom prst="rect">
            <a:avLst/>
          </a:prstGeom>
        </p:spPr>
        <p:txBody>
          <a:bodyPr>
            <a:spAutoFit/>
          </a:bodyPr>
          <a:lstStyle/>
          <a:p>
            <a:r>
              <a:rPr lang="en-IN" sz="2600" b="1" dirty="0">
                <a:solidFill>
                  <a:srgbClr val="6B5153"/>
                </a:solidFill>
                <a:latin typeface="Cambria" panose="02040503050406030204" pitchFamily="18" charset="0"/>
              </a:rPr>
              <a:t>COMPARISON OF BIOFEEDBACK </a:t>
            </a:r>
            <a:endParaRPr lang="en-IN" sz="2600" b="1" dirty="0" smtClean="0">
              <a:solidFill>
                <a:srgbClr val="6B5153"/>
              </a:solidFill>
              <a:latin typeface="Cambria" panose="02040503050406030204" pitchFamily="18" charset="0"/>
            </a:endParaRPr>
          </a:p>
          <a:p>
            <a:r>
              <a:rPr lang="en-IN" sz="2600" b="1" dirty="0" smtClean="0">
                <a:solidFill>
                  <a:srgbClr val="6B5153"/>
                </a:solidFill>
                <a:latin typeface="Cambria" panose="02040503050406030204" pitchFamily="18" charset="0"/>
              </a:rPr>
              <a:t>TRAINING  </a:t>
            </a:r>
            <a:r>
              <a:rPr lang="en-IN" sz="2600" b="1" dirty="0">
                <a:solidFill>
                  <a:srgbClr val="6B5153"/>
                </a:solidFill>
                <a:latin typeface="Cambria" panose="02040503050406030204" pitchFamily="18" charset="0"/>
              </a:rPr>
              <a:t>AND MANUAL </a:t>
            </a:r>
            <a:endParaRPr lang="en-IN" sz="2600" b="1" dirty="0" smtClean="0">
              <a:solidFill>
                <a:srgbClr val="6B5153"/>
              </a:solidFill>
              <a:latin typeface="Cambria" panose="02040503050406030204" pitchFamily="18" charset="0"/>
            </a:endParaRPr>
          </a:p>
          <a:p>
            <a:r>
              <a:rPr lang="en-IN" sz="2600" b="1" dirty="0" smtClean="0">
                <a:solidFill>
                  <a:srgbClr val="6B5153"/>
                </a:solidFill>
                <a:latin typeface="Cambria" panose="02040503050406030204" pitchFamily="18" charset="0"/>
              </a:rPr>
              <a:t>TRAINING </a:t>
            </a:r>
            <a:r>
              <a:rPr lang="en-IN" sz="2600" b="1" dirty="0">
                <a:solidFill>
                  <a:srgbClr val="6B5153"/>
                </a:solidFill>
                <a:latin typeface="Cambria" panose="02040503050406030204" pitchFamily="18" charset="0"/>
              </a:rPr>
              <a:t>FOR CORRECTION </a:t>
            </a:r>
            <a:endParaRPr lang="en-IN" sz="2600" b="1" dirty="0" smtClean="0">
              <a:solidFill>
                <a:srgbClr val="6B5153"/>
              </a:solidFill>
              <a:latin typeface="Cambria" panose="02040503050406030204" pitchFamily="18" charset="0"/>
            </a:endParaRPr>
          </a:p>
          <a:p>
            <a:r>
              <a:rPr lang="en-IN" sz="2600" b="1" dirty="0" smtClean="0">
                <a:solidFill>
                  <a:srgbClr val="6B5153"/>
                </a:solidFill>
                <a:latin typeface="Cambria" panose="02040503050406030204" pitchFamily="18" charset="0"/>
              </a:rPr>
              <a:t>OF </a:t>
            </a:r>
            <a:r>
              <a:rPr lang="en-IN" sz="2600" b="1" dirty="0">
                <a:solidFill>
                  <a:srgbClr val="6B5153"/>
                </a:solidFill>
                <a:latin typeface="Cambria" panose="02040503050406030204" pitchFamily="18" charset="0"/>
              </a:rPr>
              <a:t>PARADOXICAL BREATHING </a:t>
            </a:r>
            <a:endParaRPr lang="en-IN" sz="2600" b="1" dirty="0" smtClean="0">
              <a:solidFill>
                <a:srgbClr val="6B5153"/>
              </a:solidFill>
              <a:latin typeface="Cambria" panose="02040503050406030204" pitchFamily="18" charset="0"/>
            </a:endParaRPr>
          </a:p>
          <a:p>
            <a:r>
              <a:rPr lang="en-IN" sz="2600" b="1" dirty="0" smtClean="0">
                <a:solidFill>
                  <a:srgbClr val="6B5153"/>
                </a:solidFill>
                <a:latin typeface="Cambria" panose="02040503050406030204" pitchFamily="18" charset="0"/>
              </a:rPr>
              <a:t>PATTERN</a:t>
            </a:r>
            <a:endParaRPr lang="en-IN" sz="2600" dirty="0">
              <a:solidFill>
                <a:srgbClr val="6B5153"/>
              </a:solidFill>
              <a:latin typeface="Cambria" panose="02040503050406030204" pitchFamily="18" charset="0"/>
            </a:endParaRPr>
          </a:p>
        </p:txBody>
      </p:sp>
    </p:spTree>
    <p:extLst>
      <p:ext uri="{BB962C8B-B14F-4D97-AF65-F5344CB8AC3E}">
        <p14:creationId xmlns:p14="http://schemas.microsoft.com/office/powerpoint/2010/main" val="2471356316"/>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726577" cy="619613"/>
          </a:xfr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en-IN" dirty="0" smtClean="0"/>
              <a:t>ABOUT PHYWORLD</a:t>
            </a:r>
            <a:endParaRPr lang="en-IN" dirty="0"/>
          </a:p>
        </p:txBody>
      </p:sp>
      <p:sp>
        <p:nvSpPr>
          <p:cNvPr id="3" name="Content Placeholder 2"/>
          <p:cNvSpPr>
            <a:spLocks noGrp="1"/>
          </p:cNvSpPr>
          <p:nvPr>
            <p:ph idx="1"/>
          </p:nvPr>
        </p:nvSpPr>
        <p:spPr>
          <a:xfrm>
            <a:off x="838199" y="1825625"/>
            <a:ext cx="7433603" cy="4351338"/>
          </a:xfrm>
        </p:spPr>
        <p:txBody>
          <a:bodyPr>
            <a:noAutofit/>
          </a:bodyPr>
          <a:lstStyle/>
          <a:p>
            <a:pPr marL="0" indent="0">
              <a:buNone/>
            </a:pPr>
            <a:r>
              <a:rPr lang="en-IN" dirty="0" smtClean="0">
                <a:latin typeface="Bell MT" panose="02020503060305020303" pitchFamily="18" charset="0"/>
              </a:rPr>
              <a:t>- One </a:t>
            </a:r>
            <a:r>
              <a:rPr lang="en-IN" dirty="0">
                <a:latin typeface="Bell MT" panose="02020503060305020303" pitchFamily="18" charset="0"/>
              </a:rPr>
              <a:t>of the largest, state-of-the-art clinics  of India</a:t>
            </a:r>
          </a:p>
          <a:p>
            <a:pPr marL="0" indent="0">
              <a:buNone/>
            </a:pPr>
            <a:r>
              <a:rPr lang="en-IN" dirty="0">
                <a:latin typeface="Bell MT" panose="02020503060305020303" pitchFamily="18" charset="0"/>
              </a:rPr>
              <a:t>- Started in 1996</a:t>
            </a:r>
          </a:p>
          <a:p>
            <a:pPr marL="0" indent="0">
              <a:buNone/>
            </a:pPr>
            <a:r>
              <a:rPr lang="en-IN" dirty="0">
                <a:latin typeface="Bell MT" panose="02020503060305020303" pitchFamily="18" charset="0"/>
              </a:rPr>
              <a:t>- Manages an O.P. D of about a lac patients per annum</a:t>
            </a:r>
          </a:p>
          <a:p>
            <a:pPr marL="0" indent="0">
              <a:buNone/>
            </a:pPr>
            <a:r>
              <a:rPr lang="en-IN" dirty="0">
                <a:latin typeface="Bell MT" panose="02020503060305020303" pitchFamily="18" charset="0"/>
              </a:rPr>
              <a:t>- Pioneers in WEIGHT MANAGEMENT </a:t>
            </a:r>
            <a:r>
              <a:rPr lang="en-IN" dirty="0" smtClean="0">
                <a:latin typeface="Bell MT" panose="02020503060305020303" pitchFamily="18" charset="0"/>
              </a:rPr>
              <a:t>through </a:t>
            </a:r>
            <a:r>
              <a:rPr lang="en-IN" dirty="0">
                <a:latin typeface="Bell MT" panose="02020503060305020303" pitchFamily="18" charset="0"/>
              </a:rPr>
              <a:t>OSTEOPATHIC </a:t>
            </a:r>
            <a:r>
              <a:rPr lang="en-IN" dirty="0" smtClean="0">
                <a:latin typeface="Bell MT" panose="02020503060305020303" pitchFamily="18" charset="0"/>
              </a:rPr>
              <a:t>TECHNIQUES to lose in inches (First </a:t>
            </a:r>
            <a:r>
              <a:rPr lang="en-IN" dirty="0">
                <a:latin typeface="Bell MT" panose="02020503060305020303" pitchFamily="18" charset="0"/>
              </a:rPr>
              <a:t>in India)</a:t>
            </a:r>
          </a:p>
          <a:p>
            <a:pPr marL="0" indent="0">
              <a:buNone/>
            </a:pPr>
            <a:r>
              <a:rPr lang="en-IN" dirty="0">
                <a:latin typeface="Bell MT" panose="02020503060305020303" pitchFamily="18" charset="0"/>
              </a:rPr>
              <a:t>- SPORTS INJURY REHABILITATION (First in India)</a:t>
            </a:r>
          </a:p>
          <a:p>
            <a:pPr marL="0" indent="0">
              <a:buNone/>
            </a:pPr>
            <a:endParaRPr lang="en-IN" dirty="0">
              <a:latin typeface="Bell MT" panose="02020503060305020303" pitchFamily="18" charset="0"/>
            </a:endParaRPr>
          </a:p>
        </p:txBody>
      </p:sp>
      <p:sp>
        <p:nvSpPr>
          <p:cNvPr id="4" name="Rectangle 3"/>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
        <p:nvSpPr>
          <p:cNvPr id="5" name="object 8"/>
          <p:cNvSpPr/>
          <p:nvPr/>
        </p:nvSpPr>
        <p:spPr>
          <a:xfrm>
            <a:off x="9539948" y="1825625"/>
            <a:ext cx="2652052" cy="3756465"/>
          </a:xfrm>
          <a:custGeom>
            <a:avLst/>
            <a:gdLst/>
            <a:ahLst/>
            <a:cxnLst/>
            <a:rect l="l" t="t" r="r" b="b"/>
            <a:pathLst>
              <a:path w="2652052" h="3756465">
                <a:moveTo>
                  <a:pt x="1871637" y="0"/>
                </a:moveTo>
                <a:lnTo>
                  <a:pt x="1718515" y="6247"/>
                </a:lnTo>
                <a:lnTo>
                  <a:pt x="1568732" y="24661"/>
                </a:lnTo>
                <a:lnTo>
                  <a:pt x="1422777" y="54753"/>
                </a:lnTo>
                <a:lnTo>
                  <a:pt x="1281136" y="96033"/>
                </a:lnTo>
                <a:lnTo>
                  <a:pt x="1144300" y="148010"/>
                </a:lnTo>
                <a:lnTo>
                  <a:pt x="1012754" y="210194"/>
                </a:lnTo>
                <a:lnTo>
                  <a:pt x="886988" y="282097"/>
                </a:lnTo>
                <a:lnTo>
                  <a:pt x="767489" y="363227"/>
                </a:lnTo>
                <a:lnTo>
                  <a:pt x="654746" y="453095"/>
                </a:lnTo>
                <a:lnTo>
                  <a:pt x="549246" y="551211"/>
                </a:lnTo>
                <a:lnTo>
                  <a:pt x="451477" y="657085"/>
                </a:lnTo>
                <a:lnTo>
                  <a:pt x="361928" y="770227"/>
                </a:lnTo>
                <a:lnTo>
                  <a:pt x="281087" y="890147"/>
                </a:lnTo>
                <a:lnTo>
                  <a:pt x="209441" y="1016355"/>
                </a:lnTo>
                <a:lnTo>
                  <a:pt x="147478" y="1148361"/>
                </a:lnTo>
                <a:lnTo>
                  <a:pt x="95687" y="1285675"/>
                </a:lnTo>
                <a:lnTo>
                  <a:pt x="54556" y="1427808"/>
                </a:lnTo>
                <a:lnTo>
                  <a:pt x="24572" y="1574268"/>
                </a:lnTo>
                <a:lnTo>
                  <a:pt x="6224" y="1724568"/>
                </a:lnTo>
                <a:lnTo>
                  <a:pt x="0" y="1878215"/>
                </a:lnTo>
                <a:lnTo>
                  <a:pt x="6225" y="2031879"/>
                </a:lnTo>
                <a:lnTo>
                  <a:pt x="24581" y="2182191"/>
                </a:lnTo>
                <a:lnTo>
                  <a:pt x="54585" y="2328663"/>
                </a:lnTo>
                <a:lnTo>
                  <a:pt x="95756" y="2470804"/>
                </a:lnTo>
                <a:lnTo>
                  <a:pt x="147612" y="2608125"/>
                </a:lnTo>
                <a:lnTo>
                  <a:pt x="209672" y="2740137"/>
                </a:lnTo>
                <a:lnTo>
                  <a:pt x="281453" y="2866348"/>
                </a:lnTo>
                <a:lnTo>
                  <a:pt x="362475" y="2986270"/>
                </a:lnTo>
                <a:lnTo>
                  <a:pt x="452256" y="3099412"/>
                </a:lnTo>
                <a:lnTo>
                  <a:pt x="550314" y="3205285"/>
                </a:lnTo>
                <a:lnTo>
                  <a:pt x="656168" y="3303400"/>
                </a:lnTo>
                <a:lnTo>
                  <a:pt x="769335" y="3393265"/>
                </a:lnTo>
                <a:lnTo>
                  <a:pt x="889335" y="3474393"/>
                </a:lnTo>
                <a:lnTo>
                  <a:pt x="1015686" y="3546291"/>
                </a:lnTo>
                <a:lnTo>
                  <a:pt x="1147905" y="3608472"/>
                </a:lnTo>
                <a:lnTo>
                  <a:pt x="1285512" y="3660446"/>
                </a:lnTo>
                <a:lnTo>
                  <a:pt x="1428025" y="3701721"/>
                </a:lnTo>
                <a:lnTo>
                  <a:pt x="1574962" y="3731809"/>
                </a:lnTo>
                <a:lnTo>
                  <a:pt x="1725842" y="3750220"/>
                </a:lnTo>
                <a:lnTo>
                  <a:pt x="1880183" y="3756465"/>
                </a:lnTo>
                <a:lnTo>
                  <a:pt x="1905726" y="3756193"/>
                </a:lnTo>
                <a:lnTo>
                  <a:pt x="1931182" y="3755551"/>
                </a:lnTo>
                <a:lnTo>
                  <a:pt x="1956456" y="3754485"/>
                </a:lnTo>
                <a:lnTo>
                  <a:pt x="1968995" y="3753777"/>
                </a:lnTo>
                <a:lnTo>
                  <a:pt x="1837740" y="3741472"/>
                </a:lnTo>
                <a:lnTo>
                  <a:pt x="1709553" y="3719201"/>
                </a:lnTo>
                <a:lnTo>
                  <a:pt x="1584830" y="3687363"/>
                </a:lnTo>
                <a:lnTo>
                  <a:pt x="1463966" y="3646356"/>
                </a:lnTo>
                <a:lnTo>
                  <a:pt x="1347359" y="3596578"/>
                </a:lnTo>
                <a:lnTo>
                  <a:pt x="1235404" y="3538427"/>
                </a:lnTo>
                <a:lnTo>
                  <a:pt x="1128497" y="3472303"/>
                </a:lnTo>
                <a:lnTo>
                  <a:pt x="1027035" y="3398602"/>
                </a:lnTo>
                <a:lnTo>
                  <a:pt x="931414" y="3317724"/>
                </a:lnTo>
                <a:lnTo>
                  <a:pt x="842029" y="3230067"/>
                </a:lnTo>
                <a:lnTo>
                  <a:pt x="759276" y="3136028"/>
                </a:lnTo>
                <a:lnTo>
                  <a:pt x="683553" y="3036007"/>
                </a:lnTo>
                <a:lnTo>
                  <a:pt x="615255" y="2930402"/>
                </a:lnTo>
                <a:lnTo>
                  <a:pt x="554778" y="2819610"/>
                </a:lnTo>
                <a:lnTo>
                  <a:pt x="502519" y="2704031"/>
                </a:lnTo>
                <a:lnTo>
                  <a:pt x="458873" y="2584062"/>
                </a:lnTo>
                <a:lnTo>
                  <a:pt x="424236" y="2460102"/>
                </a:lnTo>
                <a:lnTo>
                  <a:pt x="399005" y="2332549"/>
                </a:lnTo>
                <a:lnTo>
                  <a:pt x="383576" y="2201802"/>
                </a:lnTo>
                <a:lnTo>
                  <a:pt x="378345" y="2068258"/>
                </a:lnTo>
                <a:lnTo>
                  <a:pt x="383940" y="1930109"/>
                </a:lnTo>
                <a:lnTo>
                  <a:pt x="400433" y="1794973"/>
                </a:lnTo>
                <a:lnTo>
                  <a:pt x="427385" y="1663291"/>
                </a:lnTo>
                <a:lnTo>
                  <a:pt x="464357" y="1535503"/>
                </a:lnTo>
                <a:lnTo>
                  <a:pt x="510911" y="1412049"/>
                </a:lnTo>
                <a:lnTo>
                  <a:pt x="566608" y="1293369"/>
                </a:lnTo>
                <a:lnTo>
                  <a:pt x="631009" y="1179903"/>
                </a:lnTo>
                <a:lnTo>
                  <a:pt x="703675" y="1072093"/>
                </a:lnTo>
                <a:lnTo>
                  <a:pt x="784169" y="970377"/>
                </a:lnTo>
                <a:lnTo>
                  <a:pt x="872050" y="875196"/>
                </a:lnTo>
                <a:lnTo>
                  <a:pt x="966880" y="786991"/>
                </a:lnTo>
                <a:lnTo>
                  <a:pt x="1068222" y="706202"/>
                </a:lnTo>
                <a:lnTo>
                  <a:pt x="1175635" y="633268"/>
                </a:lnTo>
                <a:lnTo>
                  <a:pt x="1288681" y="568631"/>
                </a:lnTo>
                <a:lnTo>
                  <a:pt x="1406922" y="512730"/>
                </a:lnTo>
                <a:lnTo>
                  <a:pt x="1529919" y="466005"/>
                </a:lnTo>
                <a:lnTo>
                  <a:pt x="1657232" y="428898"/>
                </a:lnTo>
                <a:lnTo>
                  <a:pt x="1788424" y="401847"/>
                </a:lnTo>
                <a:lnTo>
                  <a:pt x="1923056" y="385294"/>
                </a:lnTo>
                <a:lnTo>
                  <a:pt x="2060689" y="379679"/>
                </a:lnTo>
                <a:lnTo>
                  <a:pt x="2652052" y="379679"/>
                </a:lnTo>
                <a:lnTo>
                  <a:pt x="2652052" y="173052"/>
                </a:lnTo>
                <a:lnTo>
                  <a:pt x="2599075" y="148010"/>
                </a:lnTo>
                <a:lnTo>
                  <a:pt x="2462229" y="96033"/>
                </a:lnTo>
                <a:lnTo>
                  <a:pt x="2320575" y="54753"/>
                </a:lnTo>
                <a:lnTo>
                  <a:pt x="2174600" y="24661"/>
                </a:lnTo>
                <a:lnTo>
                  <a:pt x="2024791" y="6247"/>
                </a:lnTo>
                <a:lnTo>
                  <a:pt x="1871637" y="0"/>
                </a:lnTo>
                <a:close/>
              </a:path>
              <a:path w="2652052" h="3756465">
                <a:moveTo>
                  <a:pt x="2652052" y="379679"/>
                </a:moveTo>
                <a:lnTo>
                  <a:pt x="2060689" y="379679"/>
                </a:lnTo>
                <a:lnTo>
                  <a:pt x="2193831" y="384929"/>
                </a:lnTo>
                <a:lnTo>
                  <a:pt x="2324181" y="400412"/>
                </a:lnTo>
                <a:lnTo>
                  <a:pt x="2451344" y="425721"/>
                </a:lnTo>
                <a:lnTo>
                  <a:pt x="2574922" y="460451"/>
                </a:lnTo>
                <a:lnTo>
                  <a:pt x="2652052" y="488664"/>
                </a:lnTo>
                <a:lnTo>
                  <a:pt x="2652052" y="379679"/>
                </a:lnTo>
                <a:close/>
              </a:path>
            </a:pathLst>
          </a:custGeom>
          <a:solidFill>
            <a:srgbClr val="57C4CF"/>
          </a:solidFill>
        </p:spPr>
        <p:txBody>
          <a:bodyPr wrap="square" lIns="0" tIns="0" rIns="0" bIns="0" rtlCol="0">
            <a:noAutofit/>
          </a:bodyPr>
          <a:lstStyle/>
          <a:p>
            <a:endParaRPr/>
          </a:p>
        </p:txBody>
      </p:sp>
      <p:sp>
        <p:nvSpPr>
          <p:cNvPr id="6" name="object 9"/>
          <p:cNvSpPr/>
          <p:nvPr/>
        </p:nvSpPr>
        <p:spPr>
          <a:xfrm>
            <a:off x="9918327" y="2205275"/>
            <a:ext cx="2273673" cy="3376815"/>
          </a:xfrm>
          <a:custGeom>
            <a:avLst/>
            <a:gdLst/>
            <a:ahLst/>
            <a:cxnLst/>
            <a:rect l="l" t="t" r="r" b="b"/>
            <a:pathLst>
              <a:path w="2273673" h="3376815">
                <a:moveTo>
                  <a:pt x="1682316" y="0"/>
                </a:moveTo>
                <a:lnTo>
                  <a:pt x="1544681" y="5616"/>
                </a:lnTo>
                <a:lnTo>
                  <a:pt x="1410048" y="22178"/>
                </a:lnTo>
                <a:lnTo>
                  <a:pt x="1278855" y="49252"/>
                </a:lnTo>
                <a:lnTo>
                  <a:pt x="1151541" y="86405"/>
                </a:lnTo>
                <a:lnTo>
                  <a:pt x="1028544" y="133205"/>
                </a:lnTo>
                <a:lnTo>
                  <a:pt x="910303" y="189218"/>
                </a:lnTo>
                <a:lnTo>
                  <a:pt x="797257" y="254013"/>
                </a:lnTo>
                <a:lnTo>
                  <a:pt x="689845" y="327155"/>
                </a:lnTo>
                <a:lnTo>
                  <a:pt x="588505" y="408213"/>
                </a:lnTo>
                <a:lnTo>
                  <a:pt x="493675" y="496753"/>
                </a:lnTo>
                <a:lnTo>
                  <a:pt x="405796" y="592343"/>
                </a:lnTo>
                <a:lnTo>
                  <a:pt x="325304" y="694550"/>
                </a:lnTo>
                <a:lnTo>
                  <a:pt x="252640" y="802940"/>
                </a:lnTo>
                <a:lnTo>
                  <a:pt x="188242" y="917082"/>
                </a:lnTo>
                <a:lnTo>
                  <a:pt x="132548" y="1036542"/>
                </a:lnTo>
                <a:lnTo>
                  <a:pt x="85997" y="1160887"/>
                </a:lnTo>
                <a:lnTo>
                  <a:pt x="49028" y="1289686"/>
                </a:lnTo>
                <a:lnTo>
                  <a:pt x="22080" y="1422504"/>
                </a:lnTo>
                <a:lnTo>
                  <a:pt x="5591" y="1558909"/>
                </a:lnTo>
                <a:lnTo>
                  <a:pt x="0" y="1698469"/>
                </a:lnTo>
                <a:lnTo>
                  <a:pt x="120" y="1711203"/>
                </a:lnTo>
                <a:lnTo>
                  <a:pt x="342" y="1723887"/>
                </a:lnTo>
                <a:lnTo>
                  <a:pt x="671" y="1736540"/>
                </a:lnTo>
                <a:lnTo>
                  <a:pt x="1115" y="1749183"/>
                </a:lnTo>
                <a:lnTo>
                  <a:pt x="10616" y="1624985"/>
                </a:lnTo>
                <a:lnTo>
                  <a:pt x="29623" y="1503627"/>
                </a:lnTo>
                <a:lnTo>
                  <a:pt x="57753" y="1385492"/>
                </a:lnTo>
                <a:lnTo>
                  <a:pt x="94628" y="1270960"/>
                </a:lnTo>
                <a:lnTo>
                  <a:pt x="139865" y="1160414"/>
                </a:lnTo>
                <a:lnTo>
                  <a:pt x="193084" y="1054235"/>
                </a:lnTo>
                <a:lnTo>
                  <a:pt x="253903" y="952805"/>
                </a:lnTo>
                <a:lnTo>
                  <a:pt x="321943" y="856504"/>
                </a:lnTo>
                <a:lnTo>
                  <a:pt x="396822" y="765715"/>
                </a:lnTo>
                <a:lnTo>
                  <a:pt x="478159" y="680820"/>
                </a:lnTo>
                <a:lnTo>
                  <a:pt x="565573" y="602198"/>
                </a:lnTo>
                <a:lnTo>
                  <a:pt x="658684" y="530233"/>
                </a:lnTo>
                <a:lnTo>
                  <a:pt x="757110" y="465306"/>
                </a:lnTo>
                <a:lnTo>
                  <a:pt x="860471" y="407797"/>
                </a:lnTo>
                <a:lnTo>
                  <a:pt x="968386" y="358090"/>
                </a:lnTo>
                <a:lnTo>
                  <a:pt x="1080474" y="316564"/>
                </a:lnTo>
                <a:lnTo>
                  <a:pt x="1196353" y="283603"/>
                </a:lnTo>
                <a:lnTo>
                  <a:pt x="1315644" y="259586"/>
                </a:lnTo>
                <a:lnTo>
                  <a:pt x="1437965" y="244897"/>
                </a:lnTo>
                <a:lnTo>
                  <a:pt x="1562936" y="239915"/>
                </a:lnTo>
                <a:lnTo>
                  <a:pt x="2273673" y="239915"/>
                </a:lnTo>
                <a:lnTo>
                  <a:pt x="2273673" y="109293"/>
                </a:lnTo>
                <a:lnTo>
                  <a:pt x="2213204" y="86326"/>
                </a:lnTo>
                <a:lnTo>
                  <a:pt x="2085865" y="49219"/>
                </a:lnTo>
                <a:lnTo>
                  <a:pt x="1954645" y="22168"/>
                </a:lnTo>
                <a:lnTo>
                  <a:pt x="1819983" y="5615"/>
                </a:lnTo>
                <a:lnTo>
                  <a:pt x="1682316" y="0"/>
                </a:lnTo>
                <a:close/>
              </a:path>
              <a:path w="2273673" h="3376815">
                <a:moveTo>
                  <a:pt x="2273673" y="239915"/>
                </a:moveTo>
                <a:lnTo>
                  <a:pt x="1562936" y="239915"/>
                </a:lnTo>
                <a:lnTo>
                  <a:pt x="1690805" y="245131"/>
                </a:lnTo>
                <a:lnTo>
                  <a:pt x="1815887" y="260505"/>
                </a:lnTo>
                <a:lnTo>
                  <a:pt x="1937775" y="285629"/>
                </a:lnTo>
                <a:lnTo>
                  <a:pt x="2056061" y="320094"/>
                </a:lnTo>
                <a:lnTo>
                  <a:pt x="2170337" y="363492"/>
                </a:lnTo>
                <a:lnTo>
                  <a:pt x="2273673" y="412330"/>
                </a:lnTo>
                <a:lnTo>
                  <a:pt x="2273673" y="239915"/>
                </a:lnTo>
                <a:close/>
              </a:path>
              <a:path w="2273673" h="3376815">
                <a:moveTo>
                  <a:pt x="2273673" y="3205320"/>
                </a:moveTo>
                <a:lnTo>
                  <a:pt x="2212682" y="3236345"/>
                </a:lnTo>
                <a:lnTo>
                  <a:pt x="2103377" y="3281787"/>
                </a:lnTo>
                <a:lnTo>
                  <a:pt x="1990215" y="3318849"/>
                </a:lnTo>
                <a:lnTo>
                  <a:pt x="1873585" y="3347147"/>
                </a:lnTo>
                <a:lnTo>
                  <a:pt x="1753874" y="3366301"/>
                </a:lnTo>
                <a:lnTo>
                  <a:pt x="1631470" y="3375929"/>
                </a:lnTo>
                <a:lnTo>
                  <a:pt x="1656841" y="3376568"/>
                </a:lnTo>
                <a:lnTo>
                  <a:pt x="1819983" y="3371200"/>
                </a:lnTo>
                <a:lnTo>
                  <a:pt x="1954645" y="3354650"/>
                </a:lnTo>
                <a:lnTo>
                  <a:pt x="2085865" y="3327603"/>
                </a:lnTo>
                <a:lnTo>
                  <a:pt x="2213204" y="3290501"/>
                </a:lnTo>
                <a:lnTo>
                  <a:pt x="2273673" y="3267537"/>
                </a:lnTo>
                <a:lnTo>
                  <a:pt x="2273673" y="3205320"/>
                </a:lnTo>
                <a:close/>
              </a:path>
            </a:pathLst>
          </a:custGeom>
          <a:solidFill>
            <a:srgbClr val="323371"/>
          </a:solidFill>
        </p:spPr>
        <p:txBody>
          <a:bodyPr wrap="square" lIns="0" tIns="0" rIns="0" bIns="0" rtlCol="0">
            <a:noAutofit/>
          </a:bodyPr>
          <a:lstStyle/>
          <a:p>
            <a:endParaRPr/>
          </a:p>
        </p:txBody>
      </p:sp>
      <p:sp>
        <p:nvSpPr>
          <p:cNvPr id="7" name="object 10"/>
          <p:cNvSpPr/>
          <p:nvPr/>
        </p:nvSpPr>
        <p:spPr>
          <a:xfrm>
            <a:off x="10987472" y="3560976"/>
            <a:ext cx="1244600" cy="1249108"/>
          </a:xfrm>
          <a:custGeom>
            <a:avLst/>
            <a:gdLst/>
            <a:ahLst/>
            <a:cxnLst/>
            <a:rect l="l" t="t" r="r" b="b"/>
            <a:pathLst>
              <a:path w="1244600" h="1249108">
                <a:moveTo>
                  <a:pt x="622528" y="0"/>
                </a:moveTo>
                <a:lnTo>
                  <a:pt x="571607" y="2077"/>
                </a:lnTo>
                <a:lnTo>
                  <a:pt x="521794" y="8203"/>
                </a:lnTo>
                <a:lnTo>
                  <a:pt x="473253" y="18211"/>
                </a:lnTo>
                <a:lnTo>
                  <a:pt x="426146" y="31941"/>
                </a:lnTo>
                <a:lnTo>
                  <a:pt x="380635" y="49227"/>
                </a:lnTo>
                <a:lnTo>
                  <a:pt x="336882" y="69908"/>
                </a:lnTo>
                <a:lnTo>
                  <a:pt x="295051" y="93818"/>
                </a:lnTo>
                <a:lnTo>
                  <a:pt x="255304" y="120796"/>
                </a:lnTo>
                <a:lnTo>
                  <a:pt x="217802" y="150678"/>
                </a:lnTo>
                <a:lnTo>
                  <a:pt x="182710" y="183300"/>
                </a:lnTo>
                <a:lnTo>
                  <a:pt x="150188" y="218500"/>
                </a:lnTo>
                <a:lnTo>
                  <a:pt x="120400" y="256113"/>
                </a:lnTo>
                <a:lnTo>
                  <a:pt x="93508" y="295977"/>
                </a:lnTo>
                <a:lnTo>
                  <a:pt x="69674" y="337928"/>
                </a:lnTo>
                <a:lnTo>
                  <a:pt x="49062" y="381803"/>
                </a:lnTo>
                <a:lnTo>
                  <a:pt x="31833" y="427438"/>
                </a:lnTo>
                <a:lnTo>
                  <a:pt x="18149" y="474671"/>
                </a:lnTo>
                <a:lnTo>
                  <a:pt x="8174" y="523337"/>
                </a:lnTo>
                <a:lnTo>
                  <a:pt x="2070" y="573274"/>
                </a:lnTo>
                <a:lnTo>
                  <a:pt x="0" y="624319"/>
                </a:lnTo>
                <a:lnTo>
                  <a:pt x="2070" y="675446"/>
                </a:lnTo>
                <a:lnTo>
                  <a:pt x="8174" y="725455"/>
                </a:lnTo>
                <a:lnTo>
                  <a:pt x="18149" y="774185"/>
                </a:lnTo>
                <a:lnTo>
                  <a:pt x="31833" y="821473"/>
                </a:lnTo>
                <a:lnTo>
                  <a:pt x="49062" y="867155"/>
                </a:lnTo>
                <a:lnTo>
                  <a:pt x="69674" y="911069"/>
                </a:lnTo>
                <a:lnTo>
                  <a:pt x="93508" y="953052"/>
                </a:lnTo>
                <a:lnTo>
                  <a:pt x="120400" y="992942"/>
                </a:lnTo>
                <a:lnTo>
                  <a:pt x="150188" y="1030576"/>
                </a:lnTo>
                <a:lnTo>
                  <a:pt x="182710" y="1065791"/>
                </a:lnTo>
                <a:lnTo>
                  <a:pt x="217802" y="1098425"/>
                </a:lnTo>
                <a:lnTo>
                  <a:pt x="255304" y="1128314"/>
                </a:lnTo>
                <a:lnTo>
                  <a:pt x="295051" y="1155296"/>
                </a:lnTo>
                <a:lnTo>
                  <a:pt x="336882" y="1179209"/>
                </a:lnTo>
                <a:lnTo>
                  <a:pt x="380635" y="1199889"/>
                </a:lnTo>
                <a:lnTo>
                  <a:pt x="426146" y="1217174"/>
                </a:lnTo>
                <a:lnTo>
                  <a:pt x="473253" y="1230901"/>
                </a:lnTo>
                <a:lnTo>
                  <a:pt x="521794" y="1240908"/>
                </a:lnTo>
                <a:lnTo>
                  <a:pt x="571607" y="1247031"/>
                </a:lnTo>
                <a:lnTo>
                  <a:pt x="622528" y="1249108"/>
                </a:lnTo>
                <a:lnTo>
                  <a:pt x="673415" y="1247031"/>
                </a:lnTo>
                <a:lnTo>
                  <a:pt x="723194" y="1240908"/>
                </a:lnTo>
                <a:lnTo>
                  <a:pt x="771701" y="1230901"/>
                </a:lnTo>
                <a:lnTo>
                  <a:pt x="818775" y="1217174"/>
                </a:lnTo>
                <a:lnTo>
                  <a:pt x="864254" y="1199889"/>
                </a:lnTo>
                <a:lnTo>
                  <a:pt x="907974" y="1179209"/>
                </a:lnTo>
                <a:lnTo>
                  <a:pt x="949775" y="1155296"/>
                </a:lnTo>
                <a:lnTo>
                  <a:pt x="989493" y="1128314"/>
                </a:lnTo>
                <a:lnTo>
                  <a:pt x="1026966" y="1098425"/>
                </a:lnTo>
                <a:lnTo>
                  <a:pt x="1062032" y="1065791"/>
                </a:lnTo>
                <a:lnTo>
                  <a:pt x="1094529" y="1030576"/>
                </a:lnTo>
                <a:lnTo>
                  <a:pt x="1124294" y="992942"/>
                </a:lnTo>
                <a:lnTo>
                  <a:pt x="1151165" y="953052"/>
                </a:lnTo>
                <a:lnTo>
                  <a:pt x="1174980" y="911069"/>
                </a:lnTo>
                <a:lnTo>
                  <a:pt x="1195577" y="867155"/>
                </a:lnTo>
                <a:lnTo>
                  <a:pt x="1212792" y="821473"/>
                </a:lnTo>
                <a:lnTo>
                  <a:pt x="1226464" y="774185"/>
                </a:lnTo>
                <a:lnTo>
                  <a:pt x="1236431" y="725455"/>
                </a:lnTo>
                <a:lnTo>
                  <a:pt x="1242530" y="675446"/>
                </a:lnTo>
                <a:lnTo>
                  <a:pt x="1244600" y="624319"/>
                </a:lnTo>
                <a:lnTo>
                  <a:pt x="1242530" y="573274"/>
                </a:lnTo>
                <a:lnTo>
                  <a:pt x="1236431" y="523337"/>
                </a:lnTo>
                <a:lnTo>
                  <a:pt x="1226464" y="474671"/>
                </a:lnTo>
                <a:lnTo>
                  <a:pt x="1212792" y="427438"/>
                </a:lnTo>
                <a:lnTo>
                  <a:pt x="1195577" y="381803"/>
                </a:lnTo>
                <a:lnTo>
                  <a:pt x="1174980" y="337928"/>
                </a:lnTo>
                <a:lnTo>
                  <a:pt x="1151165" y="295977"/>
                </a:lnTo>
                <a:lnTo>
                  <a:pt x="1124294" y="256113"/>
                </a:lnTo>
                <a:lnTo>
                  <a:pt x="1094529" y="218500"/>
                </a:lnTo>
                <a:lnTo>
                  <a:pt x="1062032" y="183300"/>
                </a:lnTo>
                <a:lnTo>
                  <a:pt x="1026966" y="150678"/>
                </a:lnTo>
                <a:lnTo>
                  <a:pt x="989493" y="120796"/>
                </a:lnTo>
                <a:lnTo>
                  <a:pt x="949775" y="93818"/>
                </a:lnTo>
                <a:lnTo>
                  <a:pt x="907974" y="69908"/>
                </a:lnTo>
                <a:lnTo>
                  <a:pt x="864254" y="49227"/>
                </a:lnTo>
                <a:lnTo>
                  <a:pt x="818775" y="31941"/>
                </a:lnTo>
                <a:lnTo>
                  <a:pt x="771701" y="18211"/>
                </a:lnTo>
                <a:lnTo>
                  <a:pt x="723194" y="8203"/>
                </a:lnTo>
                <a:lnTo>
                  <a:pt x="673415" y="2077"/>
                </a:lnTo>
                <a:lnTo>
                  <a:pt x="622528" y="0"/>
                </a:lnTo>
                <a:close/>
              </a:path>
            </a:pathLst>
          </a:custGeom>
          <a:solidFill>
            <a:srgbClr val="57C4CF"/>
          </a:solidFill>
        </p:spPr>
        <p:txBody>
          <a:bodyPr wrap="square" lIns="0" tIns="0" rIns="0" bIns="0" rtlCol="0">
            <a:noAutofit/>
          </a:bodyPr>
          <a:lstStyle/>
          <a:p>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Tree>
    <p:extLst>
      <p:ext uri="{BB962C8B-B14F-4D97-AF65-F5344CB8AC3E}">
        <p14:creationId xmlns:p14="http://schemas.microsoft.com/office/powerpoint/2010/main" val="3318857155"/>
      </p:ext>
    </p:extLst>
  </p:cSld>
  <p:clrMapOvr>
    <a:masterClrMapping/>
  </p:clrMapOvr>
  <p:transition spd="slow" advClick="0" advTm="5000">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3804138" cy="760290"/>
          </a:xfrm>
          <a:solidFill>
            <a:srgbClr val="6B5153"/>
          </a:solidFill>
        </p:spPr>
        <p:style>
          <a:lnRef idx="2">
            <a:schemeClr val="accent2">
              <a:shade val="50000"/>
            </a:schemeClr>
          </a:lnRef>
          <a:fillRef idx="1">
            <a:schemeClr val="accent2"/>
          </a:fillRef>
          <a:effectRef idx="0">
            <a:schemeClr val="accent2"/>
          </a:effectRef>
          <a:fontRef idx="minor">
            <a:schemeClr val="lt1"/>
          </a:fontRef>
        </p:style>
        <p:txBody>
          <a:bodyPr/>
          <a:lstStyle/>
          <a:p>
            <a:r>
              <a:rPr lang="en-IN" dirty="0" smtClean="0"/>
              <a:t>INTRODUCTION</a:t>
            </a:r>
            <a:endParaRPr lang="en-IN" dirty="0"/>
          </a:p>
        </p:txBody>
      </p:sp>
      <p:sp>
        <p:nvSpPr>
          <p:cNvPr id="3" name="Content Placeholder 2"/>
          <p:cNvSpPr>
            <a:spLocks noGrp="1"/>
          </p:cNvSpPr>
          <p:nvPr>
            <p:ph idx="1"/>
          </p:nvPr>
        </p:nvSpPr>
        <p:spPr>
          <a:xfrm>
            <a:off x="838200" y="1825625"/>
            <a:ext cx="6969369" cy="4351338"/>
          </a:xfrm>
        </p:spPr>
        <p:txBody>
          <a:bodyPr/>
          <a:lstStyle/>
          <a:p>
            <a:r>
              <a:rPr lang="en-AU" dirty="0"/>
              <a:t>The respiratory system delivers oxygen and removes carbon dioxide to tightly regulate the partial pressures of oxygen and carbon dioxide in arterial blood. </a:t>
            </a:r>
          </a:p>
          <a:p>
            <a:r>
              <a:rPr lang="en-AU" dirty="0"/>
              <a:t>Normal tidal breathing is comprised of inspiratory and expiratory phases and occurs with the synchronous movement of the thorax and abdomen.</a:t>
            </a:r>
            <a:endParaRPr lang="en-US" dirty="0"/>
          </a:p>
          <a:p>
            <a:pPr marL="0" indent="0">
              <a:buNone/>
            </a:pPr>
            <a:endParaRPr lang="en-IN"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pic>
        <p:nvPicPr>
          <p:cNvPr id="5" name="Picture 2" descr="http://www.freddysgarcia.com/wp-content/uploads/2012/02/diaphragmatic_breathing.jpg"/>
          <p:cNvPicPr>
            <a:picLocks noChangeAspect="1" noChangeArrowheads="1"/>
          </p:cNvPicPr>
          <p:nvPr/>
        </p:nvPicPr>
        <p:blipFill>
          <a:blip r:embed="rId3" cstate="print"/>
          <a:srcRect/>
          <a:stretch>
            <a:fillRect/>
          </a:stretch>
        </p:blipFill>
        <p:spPr bwMode="auto">
          <a:xfrm>
            <a:off x="7807569" y="1825625"/>
            <a:ext cx="3661620" cy="2428876"/>
          </a:xfrm>
          <a:prstGeom prst="rect">
            <a:avLst/>
          </a:prstGeom>
          <a:noFill/>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228351284"/>
      </p:ext>
    </p:extLst>
  </p:cSld>
  <p:clrMapOvr>
    <a:masterClrMapping/>
  </p:clrMapOvr>
  <p:transition spd="slow" advClick="0" advTm="5000">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6096000" y="1618222"/>
            <a:ext cx="6096000" cy="3477875"/>
          </a:xfrm>
          <a:prstGeom prst="rect">
            <a:avLst/>
          </a:prstGeom>
        </p:spPr>
        <p:txBody>
          <a:bodyPr>
            <a:spAutoFit/>
          </a:bodyPr>
          <a:lstStyle/>
          <a:p>
            <a:r>
              <a:rPr lang="en-IN" sz="4400" dirty="0">
                <a:ln>
                  <a:solidFill>
                    <a:schemeClr val="tx1"/>
                  </a:solidFill>
                </a:ln>
                <a:solidFill>
                  <a:srgbClr val="6B5153"/>
                </a:solidFill>
                <a:latin typeface="Algerian" panose="04020705040A02060702" pitchFamily="82" charset="0"/>
              </a:rPr>
              <a:t>BREATHING IS </a:t>
            </a:r>
          </a:p>
          <a:p>
            <a:r>
              <a:rPr lang="en-IN" sz="4400" dirty="0">
                <a:ln>
                  <a:solidFill>
                    <a:schemeClr val="tx1"/>
                  </a:solidFill>
                </a:ln>
                <a:solidFill>
                  <a:srgbClr val="6B5153"/>
                </a:solidFill>
                <a:latin typeface="Algerian" panose="04020705040A02060702" pitchFamily="82" charset="0"/>
              </a:rPr>
              <a:t>THE GREATEST </a:t>
            </a:r>
          </a:p>
          <a:p>
            <a:r>
              <a:rPr lang="en-IN" sz="4400" dirty="0">
                <a:ln>
                  <a:solidFill>
                    <a:schemeClr val="tx1"/>
                  </a:solidFill>
                </a:ln>
                <a:solidFill>
                  <a:srgbClr val="6B5153"/>
                </a:solidFill>
                <a:latin typeface="Algerian" panose="04020705040A02060702" pitchFamily="82" charset="0"/>
              </a:rPr>
              <a:t>PLEASURE </a:t>
            </a:r>
            <a:endParaRPr lang="en-IN" sz="4400" dirty="0" smtClean="0">
              <a:ln>
                <a:solidFill>
                  <a:schemeClr val="tx1"/>
                </a:solidFill>
              </a:ln>
              <a:solidFill>
                <a:srgbClr val="6B5153"/>
              </a:solidFill>
              <a:latin typeface="Algerian" panose="04020705040A02060702" pitchFamily="82" charset="0"/>
            </a:endParaRPr>
          </a:p>
          <a:p>
            <a:r>
              <a:rPr lang="en-IN" sz="4400" dirty="0" smtClean="0">
                <a:ln>
                  <a:solidFill>
                    <a:schemeClr val="tx1"/>
                  </a:solidFill>
                </a:ln>
                <a:solidFill>
                  <a:srgbClr val="6B5153"/>
                </a:solidFill>
                <a:latin typeface="Algerian" panose="04020705040A02060702" pitchFamily="82" charset="0"/>
              </a:rPr>
              <a:t>IN </a:t>
            </a:r>
            <a:r>
              <a:rPr lang="en-IN" sz="4400" dirty="0">
                <a:ln>
                  <a:solidFill>
                    <a:schemeClr val="tx1"/>
                  </a:solidFill>
                </a:ln>
                <a:solidFill>
                  <a:srgbClr val="6B5153"/>
                </a:solidFill>
                <a:latin typeface="Algerian" panose="04020705040A02060702" pitchFamily="82" charset="0"/>
              </a:rPr>
              <a:t>LIFE</a:t>
            </a:r>
          </a:p>
          <a:p>
            <a:endParaRPr lang="en-IN" sz="4400" dirty="0">
              <a:ln>
                <a:solidFill>
                  <a:schemeClr val="tx1"/>
                </a:solidFill>
              </a:ln>
              <a:solidFill>
                <a:srgbClr val="6B5153"/>
              </a:solidFill>
              <a:latin typeface="Algerian" panose="04020705040A02060702" pitchFamily="82"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7" name="Rectangle 6"/>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181008859"/>
      </p:ext>
    </p:extLst>
  </p:cSld>
  <p:clrMapOvr>
    <a:masterClrMapping/>
  </p:clrMapOvr>
  <p:transition spd="slow" advClick="0" advTm="5000">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532290" cy="613669"/>
          </a:xfr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IN" sz="2800" dirty="0" smtClean="0"/>
              <a:t>NORMAL BREATHING SYSTEM</a:t>
            </a:r>
            <a:endParaRPr lang="en-IN" sz="28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15890" y="1323248"/>
            <a:ext cx="2953043" cy="3355731"/>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3156911635"/>
      </p:ext>
    </p:extLst>
  </p:cSld>
  <p:clrMapOvr>
    <a:masterClrMapping/>
  </p:clrMapOvr>
  <p:transition spd="slow" advClick="0" advTm="5000">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6"/>
            <a:ext cx="3411829" cy="626548"/>
          </a:xfrm>
          <a:solidFill>
            <a:srgbClr val="6B5153"/>
          </a:solidFill>
        </p:spPr>
        <p:txBody>
          <a:bodyPr>
            <a:normAutofit fontScale="90000"/>
          </a:bodyPr>
          <a:lstStyle/>
          <a:p>
            <a:r>
              <a:rPr lang="en-US" altLang="en-US" dirty="0" smtClean="0">
                <a:solidFill>
                  <a:schemeClr val="bg1"/>
                </a:solidFill>
                <a:latin typeface="Bell MT" panose="02020503060305020303" pitchFamily="18" charset="0"/>
              </a:rPr>
              <a:t>DIAPHRAGM</a:t>
            </a:r>
            <a:endParaRPr lang="en-IN" dirty="0">
              <a:solidFill>
                <a:schemeClr val="bg1"/>
              </a:solidFill>
              <a:latin typeface="Bell MT" panose="02020503060305020303" pitchFamily="18" charset="0"/>
            </a:endParaRPr>
          </a:p>
        </p:txBody>
      </p:sp>
      <p:pic>
        <p:nvPicPr>
          <p:cNvPr id="4" name="Picture 2" descr="diaphragm"/>
          <p:cNvPicPr>
            <a:picLocks noChangeAspect="1" noChangeArrowheads="1"/>
          </p:cNvPicPr>
          <p:nvPr/>
        </p:nvPicPr>
        <p:blipFill>
          <a:blip r:embed="rId2" cstate="print">
            <a:extLst>
              <a:ext uri="{28A0092B-C50C-407E-A947-70E740481C1C}">
                <a14:useLocalDpi xmlns:a14="http://schemas.microsoft.com/office/drawing/2010/main" val="0"/>
              </a:ext>
            </a:extLst>
          </a:blip>
          <a:srcRect b="5128"/>
          <a:stretch>
            <a:fillRect/>
          </a:stretch>
        </p:blipFill>
        <p:spPr bwMode="auto">
          <a:xfrm>
            <a:off x="2868769" y="1198470"/>
            <a:ext cx="4598988" cy="4648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4249039491"/>
      </p:ext>
    </p:extLst>
  </p:cSld>
  <p:clrMapOvr>
    <a:masterClrMapping/>
  </p:clrMapOvr>
  <p:transition spd="slow" advClick="0" advTm="5000">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6"/>
            <a:ext cx="6695941" cy="832610"/>
          </a:xfrm>
          <a:solidFill>
            <a:srgbClr val="6B5153"/>
          </a:solidFill>
        </p:spPr>
        <p:txBody>
          <a:bodyPr>
            <a:normAutofit fontScale="90000"/>
          </a:bodyPr>
          <a:lstStyle/>
          <a:p>
            <a:r>
              <a:rPr lang="en-US" sz="3500" dirty="0" smtClean="0">
                <a:solidFill>
                  <a:schemeClr val="bg1"/>
                </a:solidFill>
                <a:latin typeface="Bell MT" panose="02020503060305020303" pitchFamily="18" charset="0"/>
              </a:rPr>
              <a:t>CONTRACTION AND EXPANSION OF THE  THORACIC CAGE</a:t>
            </a:r>
            <a:endParaRPr lang="en-IN" sz="3500" dirty="0">
              <a:solidFill>
                <a:schemeClr val="bg1"/>
              </a:solidFill>
              <a:latin typeface="Bell MT" panose="02020503060305020303" pitchFamily="18" charset="0"/>
            </a:endParaRPr>
          </a:p>
        </p:txBody>
      </p:sp>
      <p:pic>
        <p:nvPicPr>
          <p:cNvPr id="4" name="Picture 3"/>
          <p:cNvPicPr>
            <a:picLocks noChangeAspect="1"/>
          </p:cNvPicPr>
          <p:nvPr/>
        </p:nvPicPr>
        <p:blipFill>
          <a:blip r:embed="rId2"/>
          <a:stretch>
            <a:fillRect/>
          </a:stretch>
        </p:blipFill>
        <p:spPr>
          <a:xfrm>
            <a:off x="3245717" y="1308402"/>
            <a:ext cx="7186170" cy="3429000"/>
          </a:xfrm>
          <a:prstGeom prst="rect">
            <a:avLst/>
          </a:prstGeom>
        </p:spPr>
      </p:pic>
      <p:sp>
        <p:nvSpPr>
          <p:cNvPr id="5" name="Rectangle 4"/>
          <p:cNvSpPr/>
          <p:nvPr/>
        </p:nvSpPr>
        <p:spPr>
          <a:xfrm>
            <a:off x="1257837" y="4791800"/>
            <a:ext cx="6096000" cy="1477328"/>
          </a:xfrm>
          <a:prstGeom prst="rect">
            <a:avLst/>
          </a:prstGeom>
        </p:spPr>
        <p:txBody>
          <a:bodyPr>
            <a:spAutoFit/>
          </a:bodyPr>
          <a:lstStyle/>
          <a:p>
            <a:r>
              <a:rPr lang="en-US" dirty="0">
                <a:latin typeface="Bell MT" panose="02020503060305020303" pitchFamily="18" charset="0"/>
                <a:ea typeface="Ebrima" panose="02000000000000000000" pitchFamily="2" charset="0"/>
                <a:cs typeface="Ebrima" panose="02000000000000000000" pitchFamily="2" charset="0"/>
              </a:rPr>
              <a:t>Lungs </a:t>
            </a:r>
            <a:r>
              <a:rPr lang="en-US" dirty="0" smtClean="0">
                <a:latin typeface="Bell MT" panose="02020503060305020303" pitchFamily="18" charset="0"/>
                <a:ea typeface="Ebrima" panose="02000000000000000000" pitchFamily="2" charset="0"/>
                <a:cs typeface="Ebrima" panose="02000000000000000000" pitchFamily="2" charset="0"/>
              </a:rPr>
              <a:t>contract or expand </a:t>
            </a:r>
            <a:r>
              <a:rPr lang="en-US" dirty="0">
                <a:latin typeface="Bell MT" panose="02020503060305020303" pitchFamily="18" charset="0"/>
                <a:ea typeface="Ebrima" panose="02000000000000000000" pitchFamily="2" charset="0"/>
                <a:cs typeface="Ebrima" panose="02000000000000000000" pitchFamily="2" charset="0"/>
              </a:rPr>
              <a:t>in </a:t>
            </a:r>
            <a:r>
              <a:rPr lang="en-US" dirty="0" smtClean="0">
                <a:latin typeface="Bell MT" panose="02020503060305020303" pitchFamily="18" charset="0"/>
                <a:ea typeface="Ebrima" panose="02000000000000000000" pitchFamily="2" charset="0"/>
                <a:cs typeface="Ebrima" panose="02000000000000000000" pitchFamily="2" charset="0"/>
              </a:rPr>
              <a:t>two ways</a:t>
            </a:r>
            <a:r>
              <a:rPr lang="en-US" dirty="0">
                <a:latin typeface="Bell MT" panose="02020503060305020303" pitchFamily="18" charset="0"/>
                <a:ea typeface="Ebrima" panose="02000000000000000000" pitchFamily="2" charset="0"/>
                <a:cs typeface="Ebrima" panose="02000000000000000000" pitchFamily="2" charset="0"/>
              </a:rPr>
              <a:t>:</a:t>
            </a:r>
          </a:p>
          <a:p>
            <a:pPr marL="342900" indent="-342900">
              <a:buAutoNum type="arabicPeriod"/>
            </a:pPr>
            <a:r>
              <a:rPr lang="en-US" dirty="0">
                <a:latin typeface="Bell MT" panose="02020503060305020303" pitchFamily="18" charset="0"/>
                <a:ea typeface="Ebrima" panose="02000000000000000000" pitchFamily="2" charset="0"/>
                <a:cs typeface="Ebrima" panose="02000000000000000000" pitchFamily="2" charset="0"/>
              </a:rPr>
              <a:t>Downward and upward movement of diaphragm (major force during normal, quiet breathing.</a:t>
            </a:r>
          </a:p>
          <a:p>
            <a:pPr marL="342900" indent="-342900">
              <a:buAutoNum type="arabicPeriod"/>
            </a:pPr>
            <a:r>
              <a:rPr lang="en-US" dirty="0">
                <a:latin typeface="Bell MT" panose="02020503060305020303" pitchFamily="18" charset="0"/>
                <a:ea typeface="Ebrima" panose="02000000000000000000" pitchFamily="2" charset="0"/>
                <a:cs typeface="Ebrima" panose="02000000000000000000" pitchFamily="2" charset="0"/>
              </a:rPr>
              <a:t>Elevation and depression of the ribs, using abdominal and rib cage (intercostal) muscles.</a:t>
            </a:r>
          </a:p>
        </p:txBody>
      </p:sp>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Tree>
    <p:extLst>
      <p:ext uri="{BB962C8B-B14F-4D97-AF65-F5344CB8AC3E}">
        <p14:creationId xmlns:p14="http://schemas.microsoft.com/office/powerpoint/2010/main" val="2491885845"/>
      </p:ext>
    </p:extLst>
  </p:cSld>
  <p:clrMapOvr>
    <a:masterClrMapping/>
  </p:clrMapOvr>
  <p:transition spd="slow" advClick="0" advTm="5000">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6953518" cy="897004"/>
          </a:xfrm>
          <a:solidFill>
            <a:srgbClr val="6B5153"/>
          </a:solidFill>
        </p:spPr>
        <p:txBody>
          <a:bodyPr>
            <a:normAutofit fontScale="90000"/>
          </a:bodyPr>
          <a:lstStyle/>
          <a:p>
            <a:r>
              <a:rPr lang="en-US" sz="3500" dirty="0">
                <a:solidFill>
                  <a:schemeClr val="bg1"/>
                </a:solidFill>
                <a:latin typeface="Bell MT" panose="02020503060305020303" pitchFamily="18" charset="0"/>
              </a:rPr>
              <a:t>CONTRACTION AND EXPANSION OF THE  THORACIC CAGE</a:t>
            </a:r>
            <a:endParaRPr lang="en-IN" sz="3500" dirty="0">
              <a:solidFill>
                <a:schemeClr val="bg1"/>
              </a:solidFill>
              <a:latin typeface="Bell MT" panose="02020503060305020303" pitchFamily="18" charset="0"/>
            </a:endParaRPr>
          </a:p>
        </p:txBody>
      </p:sp>
      <p:pic>
        <p:nvPicPr>
          <p:cNvPr id="4" name="Picture 3"/>
          <p:cNvPicPr>
            <a:picLocks noChangeAspect="1"/>
          </p:cNvPicPr>
          <p:nvPr/>
        </p:nvPicPr>
        <p:blipFill>
          <a:blip r:embed="rId2"/>
          <a:stretch>
            <a:fillRect/>
          </a:stretch>
        </p:blipFill>
        <p:spPr>
          <a:xfrm>
            <a:off x="2402894" y="1262130"/>
            <a:ext cx="7454900" cy="3390900"/>
          </a:xfrm>
          <a:prstGeom prst="rect">
            <a:avLst/>
          </a:prstGeom>
        </p:spPr>
      </p:pic>
      <p:sp>
        <p:nvSpPr>
          <p:cNvPr id="5" name="Rectangle 4"/>
          <p:cNvSpPr/>
          <p:nvPr/>
        </p:nvSpPr>
        <p:spPr>
          <a:xfrm>
            <a:off x="1257837" y="4316384"/>
            <a:ext cx="7280856" cy="1754326"/>
          </a:xfrm>
          <a:prstGeom prst="rect">
            <a:avLst/>
          </a:prstGeom>
        </p:spPr>
        <p:txBody>
          <a:bodyPr wrap="square">
            <a:spAutoFit/>
          </a:bodyPr>
          <a:lstStyle/>
          <a:p>
            <a:r>
              <a:rPr lang="en-US" b="1" dirty="0"/>
              <a:t>Expiration</a:t>
            </a:r>
            <a:r>
              <a:rPr lang="en-US" dirty="0"/>
              <a:t> – Diaphragm relaxes and moves up.  Rib cage is pulled downward and the chest wall </a:t>
            </a:r>
          </a:p>
          <a:p>
            <a:r>
              <a:rPr lang="en-US" dirty="0"/>
              <a:t>and abdominal structures compress the lungs.</a:t>
            </a:r>
          </a:p>
          <a:p>
            <a:endParaRPr lang="en-US" dirty="0"/>
          </a:p>
          <a:p>
            <a:r>
              <a:rPr lang="en-US" b="1" dirty="0"/>
              <a:t>Inspiration</a:t>
            </a:r>
            <a:r>
              <a:rPr lang="en-US" dirty="0"/>
              <a:t> – Diaphragm contracts and moves down.  Rib cage is pulled upward and expanded.</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7" name="Rectangle 6"/>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519900149"/>
      </p:ext>
    </p:extLst>
  </p:cSld>
  <p:clrMapOvr>
    <a:masterClrMapping/>
  </p:clrMapOvr>
  <p:transition spd="slow" advClick="0" advTm="5000">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5639873" cy="613669"/>
          </a:xfrm>
          <a:solidFill>
            <a:srgbClr val="6B5153"/>
          </a:solidFill>
        </p:spPr>
        <p:style>
          <a:lnRef idx="2">
            <a:schemeClr val="accent2">
              <a:shade val="50000"/>
            </a:schemeClr>
          </a:lnRef>
          <a:fillRef idx="1">
            <a:schemeClr val="accent2"/>
          </a:fillRef>
          <a:effectRef idx="0">
            <a:schemeClr val="accent2"/>
          </a:effectRef>
          <a:fontRef idx="minor">
            <a:schemeClr val="lt1"/>
          </a:fontRef>
        </p:style>
        <p:txBody>
          <a:bodyPr>
            <a:normAutofit fontScale="90000"/>
          </a:bodyPr>
          <a:lstStyle/>
          <a:p>
            <a:r>
              <a:rPr lang="en-US" dirty="0">
                <a:solidFill>
                  <a:schemeClr val="bg1"/>
                </a:solidFill>
              </a:rPr>
              <a:t>PARADOXICAL BREATHING</a:t>
            </a:r>
            <a:endParaRPr lang="en-IN" dirty="0">
              <a:latin typeface="Bell MT" panose="02020503060305020303" pitchFamily="18" charset="0"/>
            </a:endParaRPr>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8991" y="1382388"/>
            <a:ext cx="4673600" cy="43434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1595154931"/>
      </p:ext>
    </p:extLst>
  </p:cSld>
  <p:clrMapOvr>
    <a:masterClrMapping/>
  </p:clrMapOvr>
  <p:transition spd="slow" advClick="0" advTm="5000">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5807300" cy="987157"/>
          </a:xfrm>
          <a:solidFill>
            <a:srgbClr val="6B5153"/>
          </a:solidFill>
        </p:spPr>
        <p:txBody>
          <a:bodyPr>
            <a:normAutofit fontScale="90000"/>
          </a:bodyPr>
          <a:lstStyle/>
          <a:p>
            <a:r>
              <a:rPr lang="en-US" dirty="0" smtClean="0">
                <a:solidFill>
                  <a:schemeClr val="bg1"/>
                </a:solidFill>
                <a:latin typeface="Bell MT" panose="02020503060305020303" pitchFamily="18" charset="0"/>
              </a:rPr>
              <a:t>THORACOABDOMINAL PARADOX</a:t>
            </a:r>
            <a:endParaRPr lang="en-IN" dirty="0">
              <a:solidFill>
                <a:schemeClr val="bg1"/>
              </a:solidFill>
              <a:latin typeface="Bell MT" panose="02020503060305020303" pitchFamily="18" charset="0"/>
            </a:endParaRPr>
          </a:p>
        </p:txBody>
      </p:sp>
      <p:sp>
        <p:nvSpPr>
          <p:cNvPr id="5" name="Rectangle 4"/>
          <p:cNvSpPr/>
          <p:nvPr/>
        </p:nvSpPr>
        <p:spPr>
          <a:xfrm>
            <a:off x="693848" y="1939988"/>
            <a:ext cx="8063785" cy="3046988"/>
          </a:xfrm>
          <a:prstGeom prst="rect">
            <a:avLst/>
          </a:prstGeom>
        </p:spPr>
        <p:txBody>
          <a:bodyPr wrap="square">
            <a:spAutoFit/>
          </a:bodyPr>
          <a:lstStyle/>
          <a:p>
            <a:pPr>
              <a:buNone/>
            </a:pPr>
            <a:r>
              <a:rPr lang="en-AU" sz="2400" b="1" dirty="0" err="1">
                <a:latin typeface="Bell MT" panose="02020503060305020303" pitchFamily="18" charset="0"/>
              </a:rPr>
              <a:t>Thoracoabdominal</a:t>
            </a:r>
            <a:r>
              <a:rPr lang="en-AU" sz="2400" b="1" dirty="0">
                <a:latin typeface="Bell MT" panose="02020503060305020303" pitchFamily="18" charset="0"/>
              </a:rPr>
              <a:t> Asynchrony/Paradox – </a:t>
            </a:r>
            <a:r>
              <a:rPr lang="en-AU" sz="2400" dirty="0">
                <a:latin typeface="Bell MT" panose="02020503060305020303" pitchFamily="18" charset="0"/>
              </a:rPr>
              <a:t>refers to the asynchronous movement of the thorax and abdomen that can be seen with respiratory muscle dysfunction and increased work of breathing. This can be seen as a time lag/phase shift of </a:t>
            </a:r>
            <a:r>
              <a:rPr lang="en-AU" sz="2400" dirty="0" err="1">
                <a:latin typeface="Bell MT" panose="02020503060305020303" pitchFamily="18" charset="0"/>
              </a:rPr>
              <a:t>thoracoabdominal</a:t>
            </a:r>
            <a:r>
              <a:rPr lang="en-AU" sz="2400" dirty="0">
                <a:latin typeface="Bell MT" panose="02020503060305020303" pitchFamily="18" charset="0"/>
              </a:rPr>
              <a:t> motion or as pure paradox where the thorax and abdomen are moving in completely opposite directions at the same time.</a:t>
            </a:r>
            <a:endParaRPr lang="en-US" sz="2400" dirty="0">
              <a:latin typeface="Bell MT" panose="02020503060305020303" pitchFamily="18" charset="0"/>
            </a:endParaRPr>
          </a:p>
          <a:p>
            <a:endParaRPr lang="en-US" sz="2400" dirty="0">
              <a:latin typeface="Bell MT" panose="02020503060305020303" pitchFamily="18"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7" name="Rectangle 6"/>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3589881234"/>
      </p:ext>
    </p:extLst>
  </p:cSld>
  <p:clrMapOvr>
    <a:masterClrMapping/>
  </p:clrMapOvr>
  <p:transition spd="slow" advClick="0" advTm="5000">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4820"/>
            <a:ext cx="6554273" cy="1325563"/>
          </a:xfrm>
          <a:solidFill>
            <a:srgbClr val="6B5153"/>
          </a:solidFill>
        </p:spPr>
        <p:txBody>
          <a:bodyPr>
            <a:normAutofit/>
          </a:bodyPr>
          <a:lstStyle/>
          <a:p>
            <a:r>
              <a:rPr lang="en-US" dirty="0" smtClean="0">
                <a:solidFill>
                  <a:schemeClr val="bg1"/>
                </a:solidFill>
                <a:latin typeface="Bell MT" panose="02020503060305020303" pitchFamily="18" charset="0"/>
              </a:rPr>
              <a:t>OBESITY: IMPACT ON RESPIRATORY SYSTEM</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735169" y="2186233"/>
            <a:ext cx="8640651" cy="4351338"/>
          </a:xfrm>
        </p:spPr>
        <p:txBody>
          <a:bodyPr/>
          <a:lstStyle/>
          <a:p>
            <a:pPr marL="0" indent="0">
              <a:buNone/>
            </a:pPr>
            <a:r>
              <a:rPr lang="en-AU" dirty="0" smtClean="0">
                <a:latin typeface="Bell MT" panose="02020503060305020303" pitchFamily="18" charset="0"/>
              </a:rPr>
              <a:t>Obesity is also known to have an important impact on the respiratory system. For example, obesity can have deleterious effects on pulmonary function, respiratory mechanics, pulmonary gas exchange, the control of breathing, respiratory muscle performance, and exercise capacity, and has been linked to a range of respiratory conditions such as chronic obstructive pulmonary disease (COPD)</a:t>
            </a:r>
            <a:endParaRPr lang="en-US" dirty="0" smtClean="0">
              <a:latin typeface="Bell MT" panose="02020503060305020303" pitchFamily="18" charset="0"/>
            </a:endParaRPr>
          </a:p>
          <a:p>
            <a:pPr marL="0" indent="0">
              <a:buNone/>
            </a:pPr>
            <a:endParaRPr lang="en-IN" dirty="0">
              <a:latin typeface="Bell MT" panose="02020503060305020303" pitchFamily="18" charset="0"/>
            </a:endParaRPr>
          </a:p>
        </p:txBody>
      </p:sp>
      <p:sp>
        <p:nvSpPr>
          <p:cNvPr id="4" name="Rectangle 3"/>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Tree>
    <p:extLst>
      <p:ext uri="{BB962C8B-B14F-4D97-AF65-F5344CB8AC3E}">
        <p14:creationId xmlns:p14="http://schemas.microsoft.com/office/powerpoint/2010/main" val="2005321314"/>
      </p:ext>
    </p:extLst>
  </p:cSld>
  <p:clrMapOvr>
    <a:masterClrMapping/>
  </p:clrMapOvr>
  <p:transition spd="slow" advClick="0" advTm="5000">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5614115" cy="536396"/>
          </a:xfrm>
          <a:solidFill>
            <a:srgbClr val="6B5153"/>
          </a:solidFill>
        </p:spPr>
        <p:txBody>
          <a:bodyPr>
            <a:normAutofit fontScale="90000"/>
          </a:bodyPr>
          <a:lstStyle/>
          <a:p>
            <a:r>
              <a:rPr lang="en-US" dirty="0" smtClean="0">
                <a:solidFill>
                  <a:schemeClr val="bg1"/>
                </a:solidFill>
              </a:rPr>
              <a:t>PARADOXICAL BREATHING</a:t>
            </a:r>
            <a:endParaRPr lang="en-IN" dirty="0">
              <a:solidFill>
                <a:schemeClr val="bg1"/>
              </a:solidFill>
            </a:endParaRPr>
          </a:p>
        </p:txBody>
      </p:sp>
      <p:pic>
        <p:nvPicPr>
          <p:cNvPr id="4" name="Content Placeholder 3" descr="image2_w.jpg"/>
          <p:cNvPicPr>
            <a:picLocks noGrp="1" noChangeAspect="1"/>
          </p:cNvPicPr>
          <p:nvPr>
            <p:ph idx="1"/>
          </p:nvPr>
        </p:nvPicPr>
        <p:blipFill>
          <a:blip r:embed="rId2" cstate="print"/>
          <a:srcRect l="21622" t="47624" r="5405"/>
          <a:stretch>
            <a:fillRect/>
          </a:stretch>
        </p:blipFill>
        <p:spPr>
          <a:xfrm>
            <a:off x="7312603" y="1422166"/>
            <a:ext cx="3995048" cy="2673315"/>
          </a:xfrm>
        </p:spPr>
      </p:pic>
      <p:sp>
        <p:nvSpPr>
          <p:cNvPr id="5" name="Rectangle 4"/>
          <p:cNvSpPr/>
          <p:nvPr/>
        </p:nvSpPr>
        <p:spPr>
          <a:xfrm>
            <a:off x="903130" y="1846016"/>
            <a:ext cx="6096000" cy="2677656"/>
          </a:xfrm>
          <a:prstGeom prst="rect">
            <a:avLst/>
          </a:prstGeom>
        </p:spPr>
        <p:txBody>
          <a:bodyPr>
            <a:spAutoFit/>
          </a:bodyPr>
          <a:lstStyle/>
          <a:p>
            <a:pPr lvl="0" fontAlgn="base">
              <a:spcBef>
                <a:spcPct val="0"/>
              </a:spcBef>
              <a:spcAft>
                <a:spcPct val="0"/>
              </a:spcAft>
            </a:pPr>
            <a:r>
              <a:rPr lang="en-AU" sz="2800" dirty="0">
                <a:latin typeface="Bell MT" panose="02020503060305020303" pitchFamily="18" charset="0"/>
                <a:ea typeface="Times New Roman" pitchFamily="18" charset="0"/>
                <a:cs typeface="Segoe UI Light" pitchFamily="34" charset="0"/>
              </a:rPr>
              <a:t>Abnormal patterns of breathing are frequently caused by injury to respiratory centres in pons and medulla, use of narcotic medications, metabolic derangements, and respiratory </a:t>
            </a:r>
            <a:endParaRPr lang="en-US" sz="2800" dirty="0">
              <a:latin typeface="Bell MT" panose="02020503060305020303" pitchFamily="18" charset="0"/>
              <a:cs typeface="Arial" pitchFamily="34" charset="0"/>
            </a:endParaRPr>
          </a:p>
          <a:p>
            <a:pPr lvl="0" eaLnBrk="0" fontAlgn="base" hangingPunct="0">
              <a:spcBef>
                <a:spcPct val="0"/>
              </a:spcBef>
              <a:spcAft>
                <a:spcPct val="0"/>
              </a:spcAft>
            </a:pPr>
            <a:r>
              <a:rPr lang="en-AU" sz="2800" dirty="0">
                <a:latin typeface="Bell MT" panose="02020503060305020303" pitchFamily="18" charset="0"/>
                <a:ea typeface="Times New Roman" pitchFamily="18" charset="0"/>
                <a:cs typeface="Segoe UI Light" pitchFamily="34" charset="0"/>
              </a:rPr>
              <a:t>muscle weakness.</a:t>
            </a:r>
            <a:endParaRPr lang="en-AU" sz="2800" dirty="0">
              <a:latin typeface="Bell MT" panose="02020503060305020303" pitchFamily="18" charset="0"/>
              <a:cs typeface="Arial" pitchFamily="34" charset="0"/>
            </a:endParaRPr>
          </a:p>
        </p:txBody>
      </p:sp>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Tree>
    <p:extLst>
      <p:ext uri="{BB962C8B-B14F-4D97-AF65-F5344CB8AC3E}">
        <p14:creationId xmlns:p14="http://schemas.microsoft.com/office/powerpoint/2010/main" val="1084384795"/>
      </p:ext>
    </p:extLst>
  </p:cSld>
  <p:clrMapOvr>
    <a:masterClrMapping/>
  </p:clrMapOvr>
  <p:transition spd="slow" advClick="0" advTm="5000">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6773214" cy="1012914"/>
          </a:xfrm>
          <a:solidFill>
            <a:srgbClr val="6B5153"/>
          </a:solidFill>
        </p:spPr>
        <p:txBody>
          <a:bodyPr>
            <a:normAutofit fontScale="90000"/>
          </a:bodyPr>
          <a:lstStyle/>
          <a:p>
            <a:r>
              <a:rPr lang="en-US" altLang="en-US" dirty="0" smtClean="0">
                <a:solidFill>
                  <a:schemeClr val="bg1"/>
                </a:solidFill>
                <a:latin typeface="Bell MT" panose="02020503060305020303" pitchFamily="18" charset="0"/>
              </a:rPr>
              <a:t>PARADOXICAL BREATHING IN OBESITY</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838200" y="1825625"/>
            <a:ext cx="8383073" cy="4351338"/>
          </a:xfrm>
        </p:spPr>
        <p:txBody>
          <a:bodyPr>
            <a:normAutofit lnSpcReduction="10000"/>
          </a:bodyPr>
          <a:lstStyle/>
          <a:p>
            <a:r>
              <a:rPr lang="en-US" altLang="en-US" dirty="0">
                <a:latin typeface="Bell MT" panose="02020503060305020303" pitchFamily="18" charset="0"/>
              </a:rPr>
              <a:t>So in </a:t>
            </a:r>
            <a:r>
              <a:rPr lang="en-US" altLang="en-US" dirty="0" smtClean="0">
                <a:latin typeface="Bell MT" panose="02020503060305020303" pitchFamily="18" charset="0"/>
              </a:rPr>
              <a:t>an obese </a:t>
            </a:r>
            <a:r>
              <a:rPr lang="en-US" altLang="en-US" dirty="0">
                <a:latin typeface="Bell MT" panose="02020503060305020303" pitchFamily="18" charset="0"/>
              </a:rPr>
              <a:t>person the upper ribs </a:t>
            </a:r>
            <a:r>
              <a:rPr lang="en-US" altLang="en-US" dirty="0" smtClean="0">
                <a:latin typeface="Bell MT" panose="02020503060305020303" pitchFamily="18" charset="0"/>
              </a:rPr>
              <a:t>are </a:t>
            </a:r>
            <a:r>
              <a:rPr lang="en-US" altLang="en-US" dirty="0">
                <a:latin typeface="Bell MT" panose="02020503060305020303" pitchFamily="18" charset="0"/>
              </a:rPr>
              <a:t>pulled upward and </a:t>
            </a:r>
            <a:r>
              <a:rPr lang="en-US" altLang="en-US" dirty="0" smtClean="0">
                <a:latin typeface="Bell MT" panose="02020503060305020303" pitchFamily="18" charset="0"/>
              </a:rPr>
              <a:t>outward. </a:t>
            </a:r>
          </a:p>
          <a:p>
            <a:r>
              <a:rPr lang="en-US" altLang="en-US" dirty="0" smtClean="0">
                <a:latin typeface="Bell MT" panose="02020503060305020303" pitchFamily="18" charset="0"/>
              </a:rPr>
              <a:t>Diaphragm </a:t>
            </a:r>
            <a:r>
              <a:rPr lang="en-US" altLang="en-US" dirty="0">
                <a:latin typeface="Bell MT" panose="02020503060305020303" pitchFamily="18" charset="0"/>
              </a:rPr>
              <a:t>has limited efficiency to push the abdominal contents </a:t>
            </a:r>
            <a:r>
              <a:rPr lang="en-US" altLang="en-US" dirty="0" smtClean="0">
                <a:latin typeface="Bell MT" panose="02020503060305020303" pitchFamily="18" charset="0"/>
              </a:rPr>
              <a:t>downward. </a:t>
            </a:r>
          </a:p>
          <a:p>
            <a:r>
              <a:rPr lang="en-US" altLang="en-US" dirty="0">
                <a:latin typeface="Bell MT" panose="02020503060305020303" pitchFamily="18" charset="0"/>
              </a:rPr>
              <a:t>S</a:t>
            </a:r>
            <a:r>
              <a:rPr lang="en-US" altLang="en-US" dirty="0" smtClean="0">
                <a:latin typeface="Bell MT" panose="02020503060305020303" pitchFamily="18" charset="0"/>
              </a:rPr>
              <a:t>o </a:t>
            </a:r>
            <a:r>
              <a:rPr lang="en-US" altLang="en-US" dirty="0">
                <a:latin typeface="Bell MT" panose="02020503060305020303" pitchFamily="18" charset="0"/>
              </a:rPr>
              <a:t>the </a:t>
            </a:r>
            <a:r>
              <a:rPr lang="en-US" altLang="en-US" dirty="0" smtClean="0">
                <a:latin typeface="Bell MT" panose="02020503060305020303" pitchFamily="18" charset="0"/>
              </a:rPr>
              <a:t>abdomen </a:t>
            </a:r>
            <a:r>
              <a:rPr lang="en-US" altLang="en-US" dirty="0">
                <a:latin typeface="Bell MT" panose="02020503060305020303" pitchFamily="18" charset="0"/>
              </a:rPr>
              <a:t>and diaphragm moves upward , </a:t>
            </a:r>
            <a:r>
              <a:rPr lang="en-US" altLang="en-US" dirty="0" smtClean="0">
                <a:latin typeface="Bell MT" panose="02020503060305020303" pitchFamily="18" charset="0"/>
              </a:rPr>
              <a:t>underneath the </a:t>
            </a:r>
            <a:r>
              <a:rPr lang="en-US" altLang="en-US" dirty="0">
                <a:latin typeface="Bell MT" panose="02020503060305020303" pitchFamily="18" charset="0"/>
              </a:rPr>
              <a:t>rib cage </a:t>
            </a:r>
            <a:r>
              <a:rPr lang="en-US" altLang="en-US" dirty="0" smtClean="0">
                <a:latin typeface="Bell MT" panose="02020503060305020303" pitchFamily="18" charset="0"/>
              </a:rPr>
              <a:t>.</a:t>
            </a:r>
          </a:p>
          <a:p>
            <a:r>
              <a:rPr lang="en-US" altLang="en-US" dirty="0">
                <a:latin typeface="Bell MT" panose="02020503060305020303" pitchFamily="18" charset="0"/>
              </a:rPr>
              <a:t>T</a:t>
            </a:r>
            <a:r>
              <a:rPr lang="en-US" altLang="en-US" dirty="0" smtClean="0">
                <a:latin typeface="Bell MT" panose="02020503060305020303" pitchFamily="18" charset="0"/>
              </a:rPr>
              <a:t>his </a:t>
            </a:r>
            <a:r>
              <a:rPr lang="en-US" altLang="en-US" dirty="0">
                <a:latin typeface="Bell MT" panose="02020503060305020303" pitchFamily="18" charset="0"/>
              </a:rPr>
              <a:t>is paradoxical </a:t>
            </a:r>
            <a:r>
              <a:rPr lang="en-US" altLang="en-US" dirty="0" err="1">
                <a:latin typeface="Bell MT" panose="02020503060305020303" pitchFamily="18" charset="0"/>
              </a:rPr>
              <a:t>thoracoabdominal</a:t>
            </a:r>
            <a:r>
              <a:rPr lang="en-US" altLang="en-US" dirty="0">
                <a:latin typeface="Bell MT" panose="02020503060305020303" pitchFamily="18" charset="0"/>
              </a:rPr>
              <a:t> </a:t>
            </a:r>
            <a:r>
              <a:rPr lang="en-US" altLang="en-US" dirty="0" smtClean="0">
                <a:latin typeface="Bell MT" panose="02020503060305020303" pitchFamily="18" charset="0"/>
              </a:rPr>
              <a:t>breathing.</a:t>
            </a:r>
          </a:p>
          <a:p>
            <a:r>
              <a:rPr lang="en-US" altLang="en-US" dirty="0">
                <a:latin typeface="Bell MT" panose="02020503060305020303" pitchFamily="18" charset="0"/>
              </a:rPr>
              <a:t>W</a:t>
            </a:r>
            <a:r>
              <a:rPr lang="en-US" altLang="en-US" dirty="0" smtClean="0">
                <a:latin typeface="Bell MT" panose="02020503060305020303" pitchFamily="18" charset="0"/>
              </a:rPr>
              <a:t>here inspiration: abdomen goes inward and upward.</a:t>
            </a:r>
          </a:p>
          <a:p>
            <a:r>
              <a:rPr lang="en-US" altLang="en-US" dirty="0">
                <a:latin typeface="Bell MT" panose="02020503060305020303" pitchFamily="18" charset="0"/>
              </a:rPr>
              <a:t>W</a:t>
            </a:r>
            <a:r>
              <a:rPr lang="en-US" altLang="en-US" dirty="0" smtClean="0">
                <a:latin typeface="Bell MT" panose="02020503060305020303" pitchFamily="18" charset="0"/>
              </a:rPr>
              <a:t>here expiration: abdomen goes outward and downward.</a:t>
            </a:r>
            <a:endParaRPr lang="en-US" altLang="en-US" dirty="0">
              <a:latin typeface="Bell MT" panose="02020503060305020303" pitchFamily="18" charset="0"/>
            </a:endParaRPr>
          </a:p>
          <a:p>
            <a:pPr marL="0" indent="0">
              <a:buNone/>
            </a:pPr>
            <a:endParaRPr lang="en-IN"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2357937463"/>
      </p:ext>
    </p:extLst>
  </p:cSld>
  <p:clrMapOvr>
    <a:masterClrMapping/>
  </p:clrMapOvr>
  <p:transition spd="slow" advClick="0" advTm="5000">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34099" y="-202506"/>
            <a:ext cx="7082118" cy="4461734"/>
          </a:xfrm>
          <a:prstGeom prst="rect">
            <a:avLst/>
          </a:prstGeom>
        </p:spPr>
      </p:pic>
      <p:sp>
        <p:nvSpPr>
          <p:cNvPr id="6" name="Rectangle 5"/>
          <p:cNvSpPr/>
          <p:nvPr/>
        </p:nvSpPr>
        <p:spPr>
          <a:xfrm>
            <a:off x="1090412" y="4866865"/>
            <a:ext cx="6096000" cy="1477328"/>
          </a:xfrm>
          <a:prstGeom prst="rect">
            <a:avLst/>
          </a:prstGeom>
        </p:spPr>
        <p:txBody>
          <a:bodyPr>
            <a:spAutoFit/>
          </a:bodyPr>
          <a:lstStyle/>
          <a:p>
            <a:pPr marL="285750" indent="-285750">
              <a:buFont typeface="Arial"/>
              <a:buChar char="•"/>
            </a:pPr>
            <a:r>
              <a:rPr lang="en-US" dirty="0">
                <a:latin typeface="Bell MT" panose="02020503060305020303" pitchFamily="18" charset="0"/>
              </a:rPr>
              <a:t>Airway resistance increases as BMI increases</a:t>
            </a:r>
          </a:p>
          <a:p>
            <a:pPr marL="285750" indent="-285750">
              <a:buFont typeface="Arial"/>
              <a:buChar char="•"/>
            </a:pPr>
            <a:r>
              <a:rPr lang="en-US" dirty="0">
                <a:latin typeface="Bell MT" panose="02020503060305020303" pitchFamily="18" charset="0"/>
              </a:rPr>
              <a:t>Overall increased work of breathing due to increased forces needed to inflate the lungs (can be 60-250% higher)</a:t>
            </a:r>
          </a:p>
          <a:p>
            <a:pPr marL="285750" indent="-285750">
              <a:buFont typeface="Arial"/>
              <a:buChar char="•"/>
            </a:pPr>
            <a:r>
              <a:rPr lang="en-US" dirty="0">
                <a:latin typeface="Bell MT" panose="02020503060305020303" pitchFamily="18" charset="0"/>
              </a:rPr>
              <a:t>Weakening of respiratory muscles (impaired diaphragmatic function)</a:t>
            </a:r>
          </a:p>
        </p:txBody>
      </p:sp>
      <p:sp>
        <p:nvSpPr>
          <p:cNvPr id="7" name="Rectangle 6"/>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Tree>
    <p:extLst>
      <p:ext uri="{BB962C8B-B14F-4D97-AF65-F5344CB8AC3E}">
        <p14:creationId xmlns:p14="http://schemas.microsoft.com/office/powerpoint/2010/main" val="1440458524"/>
      </p:ext>
    </p:extLst>
  </p:cSld>
  <p:clrMapOvr>
    <a:masterClrMapping/>
  </p:clrMapOvr>
  <p:transition spd="slow" advClick="0" advTm="5000">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595949" cy="1325563"/>
          </a:xfrm>
          <a:solidFill>
            <a:srgbClr val="6B5153"/>
          </a:solidFill>
        </p:spPr>
        <p:txBody>
          <a:bodyPr>
            <a:normAutofit/>
          </a:bodyPr>
          <a:lstStyle/>
          <a:p>
            <a:r>
              <a:rPr lang="en-US" sz="4000" dirty="0" smtClean="0">
                <a:solidFill>
                  <a:schemeClr val="bg1"/>
                </a:solidFill>
                <a:latin typeface="Bell MT" panose="02020503060305020303" pitchFamily="18" charset="0"/>
              </a:rPr>
              <a:t>DYSFUNCTIONAL BREATHING</a:t>
            </a:r>
            <a:endParaRPr lang="en-US" sz="4000" dirty="0">
              <a:solidFill>
                <a:schemeClr val="bg1"/>
              </a:solidFill>
              <a:latin typeface="Bell MT" panose="02020503060305020303" pitchFamily="18" charset="0"/>
            </a:endParaRPr>
          </a:p>
        </p:txBody>
      </p:sp>
      <p:sp>
        <p:nvSpPr>
          <p:cNvPr id="3" name="Content Placeholder 2"/>
          <p:cNvSpPr>
            <a:spLocks noGrp="1"/>
          </p:cNvSpPr>
          <p:nvPr>
            <p:ph idx="1"/>
          </p:nvPr>
        </p:nvSpPr>
        <p:spPr/>
        <p:txBody>
          <a:bodyPr/>
          <a:lstStyle/>
          <a:p>
            <a:r>
              <a:rPr lang="en-US" dirty="0" smtClean="0">
                <a:latin typeface="Bell MT" panose="02020503060305020303" pitchFamily="18" charset="0"/>
              </a:rPr>
              <a:t>Dysfunctional breathing patterns are associated with decreased ability to achieve HRV patterns that reflect cardiorespiratory efficiency and autonomic nervous system balance.</a:t>
            </a:r>
          </a:p>
          <a:p>
            <a:r>
              <a:rPr lang="en-US" dirty="0" smtClean="0">
                <a:latin typeface="Bell MT" panose="02020503060305020303" pitchFamily="18" charset="0"/>
              </a:rPr>
              <a:t>This suggest that dysfunctional breathing patterns are not only biomechanically inefficient but also reflect decreased physiological resilience.</a:t>
            </a:r>
          </a:p>
          <a:p>
            <a:r>
              <a:rPr lang="en-US" dirty="0" smtClean="0">
                <a:latin typeface="Bell MT" panose="02020503060305020303" pitchFamily="18" charset="0"/>
              </a:rPr>
              <a:t>The respiratory muscle activity decreases and it increases the residual volume and decreases the vital capacity</a:t>
            </a:r>
          </a:p>
          <a:p>
            <a:endParaRPr lang="en-US"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246088582"/>
      </p:ext>
    </p:extLst>
  </p:cSld>
  <p:clrMapOvr>
    <a:masterClrMapping/>
  </p:clrMapOvr>
  <p:transition spd="slow" advClick="0" advTm="5000">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5214870" cy="742458"/>
          </a:xfrm>
          <a:solidFill>
            <a:srgbClr val="6B5153"/>
          </a:solidFill>
        </p:spPr>
        <p:txBody>
          <a:bodyPr>
            <a:normAutofit fontScale="90000"/>
          </a:bodyPr>
          <a:lstStyle/>
          <a:p>
            <a:pPr algn="just"/>
            <a:r>
              <a:rPr lang="en-US" dirty="0" smtClean="0">
                <a:solidFill>
                  <a:schemeClr val="bg1"/>
                </a:solidFill>
                <a:latin typeface="Bell MT" panose="02020503060305020303" pitchFamily="18" charset="0"/>
              </a:rPr>
              <a:t>EMG BIOFEEDBACK</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838199" y="1825624"/>
            <a:ext cx="6167907" cy="4163051"/>
          </a:xfrm>
        </p:spPr>
        <p:txBody>
          <a:bodyPr>
            <a:normAutofit/>
          </a:bodyPr>
          <a:lstStyle/>
          <a:p>
            <a:pPr algn="just"/>
            <a:r>
              <a:rPr lang="en-AU" sz="2000" dirty="0" smtClean="0">
                <a:latin typeface="Bell MT" panose="02020503060305020303" pitchFamily="18" charset="0"/>
                <a:ea typeface="Times New Roman" pitchFamily="18" charset="0"/>
                <a:cs typeface="Segoe UI Light" pitchFamily="34" charset="0"/>
              </a:rPr>
              <a:t>     An </a:t>
            </a:r>
            <a:r>
              <a:rPr lang="en-AU" sz="2000" dirty="0" err="1">
                <a:latin typeface="Bell MT" panose="02020503060305020303" pitchFamily="18" charset="0"/>
                <a:ea typeface="Times New Roman" pitchFamily="18" charset="0"/>
                <a:cs typeface="Segoe UI Light" pitchFamily="34" charset="0"/>
              </a:rPr>
              <a:t>electromyograph</a:t>
            </a:r>
            <a:r>
              <a:rPr lang="en-AU" sz="2000" dirty="0">
                <a:latin typeface="Bell MT" panose="02020503060305020303" pitchFamily="18" charset="0"/>
                <a:ea typeface="Times New Roman" pitchFamily="18" charset="0"/>
                <a:cs typeface="Segoe UI Light" pitchFamily="34" charset="0"/>
              </a:rPr>
              <a:t> detects the electrical potential generated by muscle cells when these cells are electrically or neurologically activated. The signals can be </a:t>
            </a:r>
            <a:r>
              <a:rPr lang="en-AU" sz="2000" dirty="0" err="1">
                <a:latin typeface="Bell MT" panose="02020503060305020303" pitchFamily="18" charset="0"/>
                <a:ea typeface="Times New Roman" pitchFamily="18" charset="0"/>
                <a:cs typeface="Segoe UI Light" pitchFamily="34" charset="0"/>
              </a:rPr>
              <a:t>analyzed</a:t>
            </a:r>
            <a:r>
              <a:rPr lang="en-AU" sz="2000" dirty="0">
                <a:latin typeface="Bell MT" panose="02020503060305020303" pitchFamily="18" charset="0"/>
                <a:ea typeface="Times New Roman" pitchFamily="18" charset="0"/>
                <a:cs typeface="Segoe UI Light" pitchFamily="34" charset="0"/>
              </a:rPr>
              <a:t> to detect medical abnormalities, activation level, recruitment order or to </a:t>
            </a:r>
            <a:r>
              <a:rPr lang="en-AU" sz="2000" dirty="0" err="1">
                <a:latin typeface="Bell MT" panose="02020503060305020303" pitchFamily="18" charset="0"/>
                <a:ea typeface="Times New Roman" pitchFamily="18" charset="0"/>
                <a:cs typeface="Segoe UI Light" pitchFamily="34" charset="0"/>
              </a:rPr>
              <a:t>analyze</a:t>
            </a:r>
            <a:r>
              <a:rPr lang="en-AU" sz="2000" dirty="0">
                <a:latin typeface="Bell MT" panose="02020503060305020303" pitchFamily="18" charset="0"/>
                <a:ea typeface="Times New Roman" pitchFamily="18" charset="0"/>
                <a:cs typeface="Segoe UI Light" pitchFamily="34" charset="0"/>
              </a:rPr>
              <a:t> the biomechanics of human  movement</a:t>
            </a:r>
            <a:r>
              <a:rPr lang="en-AU" sz="2000" dirty="0" smtClean="0">
                <a:latin typeface="Bell MT" panose="02020503060305020303" pitchFamily="18" charset="0"/>
                <a:ea typeface="Times New Roman" pitchFamily="18" charset="0"/>
                <a:cs typeface="Segoe UI Light" pitchFamily="34" charset="0"/>
              </a:rPr>
              <a:t>.</a:t>
            </a:r>
          </a:p>
          <a:p>
            <a:pPr marL="0" indent="0" algn="just">
              <a:buNone/>
            </a:pPr>
            <a:endParaRPr lang="en-AU" sz="2000" dirty="0">
              <a:latin typeface="Bell MT" panose="02020503060305020303" pitchFamily="18" charset="0"/>
              <a:cs typeface="Segoe UI Light" pitchFamily="34" charset="0"/>
            </a:endParaRPr>
          </a:p>
          <a:p>
            <a:pPr algn="just"/>
            <a:r>
              <a:rPr lang="en-AU" sz="2000" dirty="0" smtClean="0">
                <a:latin typeface="Bell MT" panose="02020503060305020303" pitchFamily="18" charset="0"/>
              </a:rPr>
              <a:t>   There </a:t>
            </a:r>
            <a:r>
              <a:rPr lang="en-AU" sz="2000" dirty="0">
                <a:latin typeface="Bell MT" panose="02020503060305020303" pitchFamily="18" charset="0"/>
              </a:rPr>
              <a:t>are lot of recent studies showing the effect of </a:t>
            </a:r>
            <a:r>
              <a:rPr lang="en-AU" sz="2000" dirty="0" smtClean="0">
                <a:latin typeface="Bell MT" panose="02020503060305020303" pitchFamily="18" charset="0"/>
              </a:rPr>
              <a:t>breathing exercises </a:t>
            </a:r>
            <a:r>
              <a:rPr lang="en-AU" sz="2000" dirty="0">
                <a:latin typeface="Bell MT" panose="02020503060305020303" pitchFamily="18" charset="0"/>
              </a:rPr>
              <a:t>and diaphragmatic breathing for improvement in paradoxical breathing pattern in obesity. The effect of electromyography( EMG) biofeedback to improve </a:t>
            </a:r>
            <a:r>
              <a:rPr lang="en-AU" sz="2000" dirty="0" err="1">
                <a:latin typeface="Bell MT" panose="02020503060305020303" pitchFamily="18" charset="0"/>
              </a:rPr>
              <a:t>thoracoabdominal</a:t>
            </a:r>
            <a:r>
              <a:rPr lang="en-AU" sz="2000" dirty="0">
                <a:latin typeface="Bell MT" panose="02020503060305020303" pitchFamily="18" charset="0"/>
              </a:rPr>
              <a:t> paradox has not been studied yet.</a:t>
            </a:r>
            <a:endParaRPr lang="en-US" sz="2000" dirty="0">
              <a:latin typeface="Bell MT" panose="02020503060305020303" pitchFamily="18" charset="0"/>
            </a:endParaRPr>
          </a:p>
          <a:p>
            <a:pPr algn="just"/>
            <a:endParaRPr lang="en-US" sz="2000" dirty="0">
              <a:latin typeface="Bell MT" panose="02020503060305020303" pitchFamily="18" charset="0"/>
            </a:endParaRPr>
          </a:p>
          <a:p>
            <a:pPr algn="just"/>
            <a:endParaRPr lang="en-AU" sz="2000" dirty="0">
              <a:latin typeface="Bell MT" panose="02020503060305020303" pitchFamily="18" charset="0"/>
              <a:cs typeface="Arial" pitchFamily="34" charset="0"/>
            </a:endParaRPr>
          </a:p>
          <a:p>
            <a:pPr algn="just"/>
            <a:endParaRPr lang="en-IN" sz="2000" dirty="0" smtClean="0">
              <a:latin typeface="Bell MT" panose="02020503060305020303" pitchFamily="18" charset="0"/>
            </a:endParaRPr>
          </a:p>
          <a:p>
            <a:pPr algn="just"/>
            <a:endParaRPr lang="en-IN" sz="2000" dirty="0">
              <a:latin typeface="Bell MT" panose="02020503060305020303" pitchFamily="18" charset="0"/>
            </a:endParaRPr>
          </a:p>
        </p:txBody>
      </p:sp>
      <p:pic>
        <p:nvPicPr>
          <p:cNvPr id="4" name="Content Placeholder 3" descr="images (1).jpg"/>
          <p:cNvPicPr>
            <a:picLocks noChangeAspect="1"/>
          </p:cNvPicPr>
          <p:nvPr/>
        </p:nvPicPr>
        <p:blipFill>
          <a:blip r:embed="rId2" cstate="print"/>
          <a:stretch>
            <a:fillRect/>
          </a:stretch>
        </p:blipFill>
        <p:spPr>
          <a:xfrm>
            <a:off x="8758707" y="1801019"/>
            <a:ext cx="2076450" cy="2200275"/>
          </a:xfrm>
          <a:prstGeom prst="rect">
            <a:avLst/>
          </a:prstGeom>
        </p:spPr>
      </p:pic>
      <p:cxnSp>
        <p:nvCxnSpPr>
          <p:cNvPr id="5" name="Straight Arrow Connector 4"/>
          <p:cNvCxnSpPr/>
          <p:nvPr/>
        </p:nvCxnSpPr>
        <p:spPr>
          <a:xfrm rot="10800000">
            <a:off x="8415807" y="2516747"/>
            <a:ext cx="685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6888016" y="2332081"/>
            <a:ext cx="1478675" cy="369332"/>
          </a:xfrm>
          <a:prstGeom prst="rect">
            <a:avLst/>
          </a:prstGeom>
        </p:spPr>
        <p:txBody>
          <a:bodyPr wrap="none">
            <a:spAutoFit/>
          </a:bodyPr>
          <a:lstStyle/>
          <a:p>
            <a:pPr algn="just"/>
            <a:r>
              <a:rPr lang="en-IN" dirty="0"/>
              <a:t>At </a:t>
            </a:r>
            <a:r>
              <a:rPr lang="en-IN" dirty="0" smtClean="0"/>
              <a:t>Axilla Level</a:t>
            </a:r>
            <a:endParaRPr lang="en-IN" dirty="0"/>
          </a:p>
        </p:txBody>
      </p:sp>
      <p:cxnSp>
        <p:nvCxnSpPr>
          <p:cNvPr id="7" name="Straight Arrow Connector 6"/>
          <p:cNvCxnSpPr/>
          <p:nvPr/>
        </p:nvCxnSpPr>
        <p:spPr>
          <a:xfrm rot="5400000">
            <a:off x="9226226" y="4312812"/>
            <a:ext cx="1143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8882066" y="4885106"/>
            <a:ext cx="1897058" cy="369332"/>
          </a:xfrm>
          <a:prstGeom prst="rect">
            <a:avLst/>
          </a:prstGeom>
        </p:spPr>
        <p:txBody>
          <a:bodyPr wrap="none">
            <a:spAutoFit/>
          </a:bodyPr>
          <a:lstStyle/>
          <a:p>
            <a:pPr algn="just"/>
            <a:r>
              <a:rPr lang="en-IN" dirty="0"/>
              <a:t>At </a:t>
            </a:r>
            <a:r>
              <a:rPr lang="en-IN" dirty="0" smtClean="0"/>
              <a:t>Abdomen Level</a:t>
            </a:r>
            <a:endParaRPr lang="en-IN"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10" name="Rectangle 9"/>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3705988347"/>
      </p:ext>
    </p:extLst>
  </p:cSld>
  <p:clrMapOvr>
    <a:masterClrMapping/>
  </p:clrMapOvr>
  <p:transition spd="slow" advClick="0" advTm="5000">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12125"/>
            <a:ext cx="5305023" cy="888642"/>
          </a:xfrm>
          <a:solidFill>
            <a:srgbClr val="6B5153"/>
          </a:solidFill>
        </p:spPr>
        <p:txBody>
          <a:bodyPr>
            <a:normAutofit fontScale="90000"/>
          </a:bodyPr>
          <a:lstStyle/>
          <a:p>
            <a:r>
              <a:rPr lang="en-IN" dirty="0" smtClean="0">
                <a:solidFill>
                  <a:schemeClr val="bg1"/>
                </a:solidFill>
                <a:latin typeface="Bell MT" panose="02020503060305020303" pitchFamily="18" charset="0"/>
              </a:rPr>
              <a:t>PURPOSE OF STUDY</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838200" y="1825625"/>
            <a:ext cx="6940639" cy="2398645"/>
          </a:xfrm>
        </p:spPr>
        <p:txBody>
          <a:bodyPr/>
          <a:lstStyle/>
          <a:p>
            <a:pPr marL="0" indent="0">
              <a:buNone/>
            </a:pPr>
            <a:r>
              <a:rPr lang="en-AU" sz="4000" dirty="0" smtClean="0">
                <a:latin typeface="Bell MT" panose="02020503060305020303" pitchFamily="18" charset="0"/>
              </a:rPr>
              <a:t>To </a:t>
            </a:r>
            <a:r>
              <a:rPr lang="en-AU" sz="4000" dirty="0">
                <a:latin typeface="Bell MT" panose="02020503060305020303" pitchFamily="18" charset="0"/>
              </a:rPr>
              <a:t>assess the effect of EMG biofeedback in reducing paradoxical breathing pattern in obese patients</a:t>
            </a:r>
            <a:endParaRPr lang="en-US" sz="4000" dirty="0">
              <a:latin typeface="Bell MT" panose="02020503060305020303" pitchFamily="18" charset="0"/>
            </a:endParaRPr>
          </a:p>
          <a:p>
            <a:pPr marL="0" indent="0">
              <a:buNone/>
            </a:pPr>
            <a:endParaRPr lang="en-IN"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2606968078"/>
      </p:ext>
    </p:extLst>
  </p:cSld>
  <p:clrMapOvr>
    <a:masterClrMapping/>
  </p:clrMapOvr>
  <p:transition spd="slow" advClick="0" advTm="5000">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13" y="245095"/>
            <a:ext cx="4442138" cy="953036"/>
          </a:xfrm>
          <a:solidFill>
            <a:srgbClr val="6B5153"/>
          </a:solidFill>
        </p:spPr>
        <p:txBody>
          <a:bodyPr>
            <a:normAutofit fontScale="90000"/>
          </a:bodyPr>
          <a:lstStyle/>
          <a:p>
            <a:r>
              <a:rPr lang="en-US" dirty="0" smtClean="0">
                <a:solidFill>
                  <a:schemeClr val="bg1"/>
                </a:solidFill>
                <a:latin typeface="Bell MT" panose="02020503060305020303" pitchFamily="18" charset="0"/>
              </a:rPr>
              <a:t>METHODOLOGY</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838200" y="1825625"/>
            <a:ext cx="6129270" cy="4351338"/>
          </a:xfrm>
        </p:spPr>
        <p:txBody>
          <a:bodyPr/>
          <a:lstStyle/>
          <a:p>
            <a:r>
              <a:rPr lang="en-AU" b="1" dirty="0">
                <a:latin typeface="Bell MT" panose="02020503060305020303" pitchFamily="18" charset="0"/>
              </a:rPr>
              <a:t>Research design</a:t>
            </a:r>
            <a:endParaRPr lang="en-US" dirty="0">
              <a:latin typeface="Bell MT" panose="02020503060305020303" pitchFamily="18" charset="0"/>
            </a:endParaRPr>
          </a:p>
          <a:p>
            <a:pPr>
              <a:buNone/>
            </a:pPr>
            <a:r>
              <a:rPr lang="en-AU" dirty="0">
                <a:latin typeface="Bell MT" panose="02020503060305020303" pitchFamily="18" charset="0"/>
              </a:rPr>
              <a:t>Type of study: C</a:t>
            </a:r>
            <a:r>
              <a:rPr lang="en-AU" dirty="0" smtClean="0">
                <a:latin typeface="Bell MT" panose="02020503060305020303" pitchFamily="18" charset="0"/>
              </a:rPr>
              <a:t>omparative</a:t>
            </a:r>
            <a:endParaRPr lang="en-US" dirty="0">
              <a:latin typeface="Bell MT" panose="02020503060305020303" pitchFamily="18" charset="0"/>
            </a:endParaRPr>
          </a:p>
          <a:p>
            <a:pPr>
              <a:buNone/>
            </a:pPr>
            <a:r>
              <a:rPr lang="en-AU" dirty="0">
                <a:latin typeface="Bell MT" panose="02020503060305020303" pitchFamily="18" charset="0"/>
              </a:rPr>
              <a:t>Population: </a:t>
            </a:r>
            <a:r>
              <a:rPr lang="en-AU" dirty="0" smtClean="0">
                <a:latin typeface="Bell MT" panose="02020503060305020303" pitchFamily="18" charset="0"/>
              </a:rPr>
              <a:t>Obese </a:t>
            </a:r>
            <a:r>
              <a:rPr lang="en-AU" dirty="0">
                <a:latin typeface="Bell MT" panose="02020503060305020303" pitchFamily="18" charset="0"/>
              </a:rPr>
              <a:t>patient with BMI&gt; 30</a:t>
            </a:r>
          </a:p>
          <a:p>
            <a:pPr>
              <a:buNone/>
            </a:pPr>
            <a:endParaRPr lang="en-AU" dirty="0">
              <a:latin typeface="Bell MT" panose="02020503060305020303" pitchFamily="18" charset="0"/>
            </a:endParaRPr>
          </a:p>
          <a:p>
            <a:r>
              <a:rPr lang="en-AU" b="1" dirty="0">
                <a:latin typeface="Bell MT" panose="02020503060305020303" pitchFamily="18" charset="0"/>
              </a:rPr>
              <a:t>Sampling</a:t>
            </a:r>
            <a:endParaRPr lang="en-US" dirty="0">
              <a:latin typeface="Bell MT" panose="02020503060305020303" pitchFamily="18" charset="0"/>
            </a:endParaRPr>
          </a:p>
          <a:p>
            <a:pPr>
              <a:buNone/>
            </a:pPr>
            <a:r>
              <a:rPr lang="en-AU" dirty="0">
                <a:latin typeface="Bell MT" panose="02020503060305020303" pitchFamily="18" charset="0"/>
              </a:rPr>
              <a:t>Random sampling</a:t>
            </a:r>
            <a:endParaRPr lang="en-US" dirty="0">
              <a:latin typeface="Bell MT" panose="02020503060305020303" pitchFamily="18" charset="0"/>
            </a:endParaRPr>
          </a:p>
          <a:p>
            <a:pPr>
              <a:buNone/>
            </a:pPr>
            <a:r>
              <a:rPr lang="en-AU" dirty="0">
                <a:latin typeface="Bell MT" panose="02020503060305020303" pitchFamily="18" charset="0"/>
              </a:rPr>
              <a:t>Sample size: 40</a:t>
            </a:r>
            <a:endParaRPr lang="en-US" dirty="0">
              <a:latin typeface="Bell MT" panose="02020503060305020303" pitchFamily="18" charset="0"/>
            </a:endParaRPr>
          </a:p>
          <a:p>
            <a:pPr>
              <a:buNone/>
            </a:pPr>
            <a:endParaRPr lang="en-US" b="1" dirty="0">
              <a:latin typeface="Bell MT" panose="02020503060305020303" pitchFamily="18" charset="0"/>
            </a:endParaRPr>
          </a:p>
          <a:p>
            <a:pPr marL="514350" indent="-514350">
              <a:buFont typeface="+mj-lt"/>
              <a:buAutoNum type="arabicPeriod"/>
            </a:pPr>
            <a:endParaRPr lang="en-US" dirty="0">
              <a:latin typeface="Bell MT" panose="02020503060305020303" pitchFamily="18" charset="0"/>
            </a:endParaRPr>
          </a:p>
          <a:p>
            <a:endParaRPr lang="en-IN"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4045514850"/>
      </p:ext>
    </p:extLst>
  </p:cSld>
  <p:clrMapOvr>
    <a:masterClrMapping/>
  </p:clrMapOvr>
  <p:transition spd="slow" advClick="0" advTm="5000">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p:txBody>
          <a:bodyPr>
            <a:normAutofit/>
          </a:bodyPr>
          <a:lstStyle/>
          <a:p>
            <a:pPr lvl="1"/>
            <a:r>
              <a:rPr lang="en-AU" sz="2800" dirty="0" smtClean="0">
                <a:latin typeface="Bell MT" panose="02020503060305020303" pitchFamily="18" charset="0"/>
              </a:rPr>
              <a:t>Patient </a:t>
            </a:r>
            <a:r>
              <a:rPr lang="en-AU" sz="2800" dirty="0">
                <a:latin typeface="Bell MT" panose="02020503060305020303" pitchFamily="18" charset="0"/>
              </a:rPr>
              <a:t>with paradoxical breathing pattern</a:t>
            </a:r>
            <a:endParaRPr lang="en-US" dirty="0">
              <a:latin typeface="Bell MT" panose="02020503060305020303" pitchFamily="18" charset="0"/>
            </a:endParaRPr>
          </a:p>
          <a:p>
            <a:pPr lvl="1"/>
            <a:r>
              <a:rPr lang="en-AU" sz="2800" dirty="0">
                <a:latin typeface="Bell MT" panose="02020503060305020303" pitchFamily="18" charset="0"/>
              </a:rPr>
              <a:t>Patient whose cross sectional diameter of abdomen decreases during inspiration</a:t>
            </a:r>
            <a:endParaRPr lang="en-US" dirty="0">
              <a:latin typeface="Bell MT" panose="02020503060305020303" pitchFamily="18" charset="0"/>
            </a:endParaRPr>
          </a:p>
          <a:p>
            <a:pPr lvl="1"/>
            <a:r>
              <a:rPr lang="en-AU" sz="2800" dirty="0">
                <a:latin typeface="Bell MT" panose="02020503060305020303" pitchFamily="18" charset="0"/>
              </a:rPr>
              <a:t>Patient whose cross sectional diameter of abdomen increases during expiration</a:t>
            </a:r>
            <a:endParaRPr lang="en-US" dirty="0">
              <a:latin typeface="Bell MT" panose="02020503060305020303" pitchFamily="18" charset="0"/>
            </a:endParaRPr>
          </a:p>
          <a:p>
            <a:pPr lvl="1"/>
            <a:r>
              <a:rPr lang="en-AU" sz="2800" dirty="0">
                <a:latin typeface="Bell MT" panose="02020503060305020303" pitchFamily="18" charset="0"/>
              </a:rPr>
              <a:t>Obesity</a:t>
            </a:r>
            <a:endParaRPr lang="en-US" dirty="0">
              <a:latin typeface="Bell MT" panose="02020503060305020303" pitchFamily="18" charset="0"/>
            </a:endParaRPr>
          </a:p>
        </p:txBody>
      </p:sp>
      <p:sp>
        <p:nvSpPr>
          <p:cNvPr id="7" name="Rectangle 6"/>
          <p:cNvSpPr/>
          <p:nvPr/>
        </p:nvSpPr>
        <p:spPr>
          <a:xfrm>
            <a:off x="1316993" y="295072"/>
            <a:ext cx="4617995" cy="584775"/>
          </a:xfrm>
          <a:prstGeom prst="rect">
            <a:avLst/>
          </a:prstGeom>
          <a:solidFill>
            <a:srgbClr val="6B5153"/>
          </a:solidFill>
        </p:spPr>
        <p:txBody>
          <a:bodyPr wrap="none">
            <a:spAutoFit/>
          </a:bodyPr>
          <a:lstStyle/>
          <a:p>
            <a:r>
              <a:rPr lang="en-IN" sz="3200" dirty="0" smtClean="0">
                <a:solidFill>
                  <a:schemeClr val="bg1"/>
                </a:solidFill>
                <a:latin typeface="Bell MT" panose="02020503060305020303" pitchFamily="18" charset="0"/>
              </a:rPr>
              <a:t>INCLUSION CRITERIA </a:t>
            </a:r>
            <a:endParaRPr lang="en-IN" sz="3200" dirty="0">
              <a:solidFill>
                <a:schemeClr val="bg1"/>
              </a:solidFill>
              <a:latin typeface="Bell MT" panose="02020503060305020303" pitchFamily="18"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9" name="Rectangle 8"/>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1489777216"/>
      </p:ext>
    </p:extLst>
  </p:cSld>
  <p:clrMapOvr>
    <a:masterClrMapping/>
  </p:clrMapOvr>
  <p:transition spd="slow" advClick="0" advTm="5000">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AU" dirty="0"/>
              <a:t>Asthma Patients</a:t>
            </a:r>
            <a:endParaRPr lang="en-US" dirty="0"/>
          </a:p>
          <a:p>
            <a:pPr lvl="0"/>
            <a:r>
              <a:rPr lang="en-AU" dirty="0"/>
              <a:t>COPD Patients</a:t>
            </a:r>
            <a:endParaRPr lang="en-US" dirty="0"/>
          </a:p>
          <a:p>
            <a:pPr lvl="0"/>
            <a:r>
              <a:rPr lang="en-AU" dirty="0"/>
              <a:t>Any other pathological condition</a:t>
            </a:r>
            <a:endParaRPr lang="en-US" dirty="0"/>
          </a:p>
          <a:p>
            <a:pPr lvl="0"/>
            <a:r>
              <a:rPr lang="en-AU" dirty="0"/>
              <a:t>Any pathology which decreases the effect of diaphragm</a:t>
            </a:r>
            <a:endParaRPr lang="en-US" dirty="0"/>
          </a:p>
          <a:p>
            <a:r>
              <a:rPr lang="en-AU" dirty="0"/>
              <a:t>Any abdominal or respiratory surgeries</a:t>
            </a:r>
            <a:endParaRPr lang="en-US" dirty="0"/>
          </a:p>
        </p:txBody>
      </p:sp>
      <p:sp>
        <p:nvSpPr>
          <p:cNvPr id="4" name="Title 3"/>
          <p:cNvSpPr>
            <a:spLocks noGrp="1"/>
          </p:cNvSpPr>
          <p:nvPr>
            <p:ph type="title"/>
          </p:nvPr>
        </p:nvSpPr>
        <p:spPr>
          <a:xfrm>
            <a:off x="838200" y="760141"/>
            <a:ext cx="4718279" cy="535531"/>
          </a:xfrm>
          <a:prstGeom prst="rect">
            <a:avLst/>
          </a:prstGeom>
          <a:solidFill>
            <a:srgbClr val="6B5153"/>
          </a:solidFill>
        </p:spPr>
        <p:txBody>
          <a:bodyPr wrap="none">
            <a:spAutoFit/>
          </a:bodyPr>
          <a:lstStyle/>
          <a:p>
            <a:r>
              <a:rPr lang="en-IN" sz="3200" dirty="0" smtClean="0">
                <a:solidFill>
                  <a:schemeClr val="bg1"/>
                </a:solidFill>
                <a:latin typeface="Bell MT" panose="02020503060305020303" pitchFamily="18" charset="0"/>
              </a:rPr>
              <a:t>EXCLUSION CRITERIA </a:t>
            </a:r>
            <a:endParaRPr lang="en-IN" sz="3200" dirty="0">
              <a:solidFill>
                <a:schemeClr val="bg1"/>
              </a:solidFill>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992459801"/>
      </p:ext>
    </p:extLst>
  </p:cSld>
  <p:clrMapOvr>
    <a:masterClrMapping/>
  </p:clrMapOvr>
  <p:transition spd="slow" advClick="0" advTm="5000">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709411" y="1168802"/>
            <a:ext cx="10515600" cy="4351338"/>
          </a:xfrm>
        </p:spPr>
        <p:txBody>
          <a:bodyPr/>
          <a:lstStyle/>
          <a:p>
            <a:pPr marL="0" indent="0">
              <a:buNone/>
            </a:pPr>
            <a:r>
              <a:rPr lang="en-AU" b="1" dirty="0">
                <a:solidFill>
                  <a:srgbClr val="6B5153"/>
                </a:solidFill>
                <a:latin typeface="Bell MT" panose="02020503060305020303" pitchFamily="18" charset="0"/>
              </a:rPr>
              <a:t>Instrumentation</a:t>
            </a:r>
            <a:endParaRPr lang="en-US" dirty="0">
              <a:solidFill>
                <a:srgbClr val="6B5153"/>
              </a:solidFill>
              <a:latin typeface="Bell MT" panose="02020503060305020303" pitchFamily="18" charset="0"/>
            </a:endParaRPr>
          </a:p>
          <a:p>
            <a:r>
              <a:rPr lang="en-AU" dirty="0">
                <a:latin typeface="Bell MT" panose="02020503060305020303" pitchFamily="18" charset="0"/>
              </a:rPr>
              <a:t>Biofeedback thought technology (U.K)</a:t>
            </a:r>
            <a:endParaRPr lang="en-US" dirty="0">
              <a:latin typeface="Bell MT" panose="02020503060305020303" pitchFamily="18" charset="0"/>
            </a:endParaRPr>
          </a:p>
          <a:p>
            <a:r>
              <a:rPr lang="en-AU" dirty="0" smtClean="0">
                <a:latin typeface="Bell MT" panose="02020503060305020303" pitchFamily="18" charset="0"/>
              </a:rPr>
              <a:t>Measuring </a:t>
            </a:r>
            <a:r>
              <a:rPr lang="en-AU" dirty="0">
                <a:latin typeface="Bell MT" panose="02020503060305020303" pitchFamily="18" charset="0"/>
              </a:rPr>
              <a:t>tape</a:t>
            </a:r>
          </a:p>
          <a:p>
            <a:pPr>
              <a:buNone/>
            </a:pPr>
            <a:r>
              <a:rPr lang="en-AU" b="1" dirty="0">
                <a:solidFill>
                  <a:srgbClr val="6B5153"/>
                </a:solidFill>
                <a:latin typeface="Bell MT" panose="02020503060305020303" pitchFamily="18" charset="0"/>
              </a:rPr>
              <a:t>Parameters</a:t>
            </a:r>
            <a:endParaRPr lang="en-US" dirty="0">
              <a:solidFill>
                <a:srgbClr val="6B5153"/>
              </a:solidFill>
              <a:latin typeface="Bell MT" panose="02020503060305020303" pitchFamily="18" charset="0"/>
            </a:endParaRPr>
          </a:p>
          <a:p>
            <a:pPr lvl="0"/>
            <a:r>
              <a:rPr lang="en-AU" dirty="0">
                <a:latin typeface="Bell MT" panose="02020503060305020303" pitchFamily="18" charset="0"/>
              </a:rPr>
              <a:t>Thoracic amplitude (EMG)</a:t>
            </a:r>
            <a:endParaRPr lang="en-US" dirty="0">
              <a:latin typeface="Bell MT" panose="02020503060305020303" pitchFamily="18" charset="0"/>
            </a:endParaRPr>
          </a:p>
          <a:p>
            <a:pPr lvl="0"/>
            <a:r>
              <a:rPr lang="en-AU" dirty="0">
                <a:latin typeface="Bell MT" panose="02020503060305020303" pitchFamily="18" charset="0"/>
              </a:rPr>
              <a:t>Abdominal amplitude (EMG)</a:t>
            </a:r>
            <a:endParaRPr lang="en-US" dirty="0">
              <a:latin typeface="Bell MT" panose="02020503060305020303" pitchFamily="18" charset="0"/>
            </a:endParaRPr>
          </a:p>
          <a:p>
            <a:pPr lvl="0"/>
            <a:r>
              <a:rPr lang="en-AU" dirty="0">
                <a:latin typeface="Bell MT" panose="02020503060305020303" pitchFamily="18" charset="0"/>
              </a:rPr>
              <a:t>Cross sectional area of abdomen</a:t>
            </a:r>
            <a:endParaRPr lang="en-US" dirty="0">
              <a:latin typeface="Bell MT" panose="02020503060305020303" pitchFamily="18" charset="0"/>
            </a:endParaRPr>
          </a:p>
          <a:p>
            <a:pPr>
              <a:buNone/>
            </a:pPr>
            <a:endParaRPr lang="en-US" dirty="0"/>
          </a:p>
          <a:p>
            <a:pPr>
              <a:buNone/>
            </a:pPr>
            <a:endParaRPr lang="en-US"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2988464664"/>
      </p:ext>
    </p:extLst>
  </p:cSld>
  <p:clrMapOvr>
    <a:masterClrMapping/>
  </p:clrMapOvr>
  <p:transition spd="slow" advClick="0" advTm="5000">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4455017" cy="1553827"/>
          </a:xfrm>
          <a:solidFill>
            <a:srgbClr val="6B5153"/>
          </a:solidFill>
        </p:spPr>
        <p:txBody>
          <a:bodyPr>
            <a:normAutofit fontScale="90000"/>
          </a:bodyPr>
          <a:lstStyle/>
          <a:p>
            <a:r>
              <a:rPr lang="en-US" dirty="0" smtClean="0">
                <a:solidFill>
                  <a:schemeClr val="bg1"/>
                </a:solidFill>
                <a:latin typeface="Bell MT" panose="02020503060305020303" pitchFamily="18" charset="0"/>
              </a:rPr>
              <a:t>CHEST EXPANSION EXAMINATION</a:t>
            </a:r>
            <a:endParaRPr lang="en-IN" dirty="0">
              <a:solidFill>
                <a:schemeClr val="bg1"/>
              </a:solidFill>
              <a:latin typeface="Bell MT" panose="02020503060305020303" pitchFamily="18" charset="0"/>
            </a:endParaRPr>
          </a:p>
        </p:txBody>
      </p:sp>
      <p:pic>
        <p:nvPicPr>
          <p:cNvPr id="5" name="irc_mi" descr="http://www.ceu.org/cecourses/98730/images/fig1.gif">
            <a:hlinkClick r:id="rId2"/>
          </p:cNvPr>
          <p:cNvPicPr>
            <a:picLocks noGrp="1"/>
          </p:cNvPicPr>
          <p:nvPr>
            <p:ph idx="1"/>
          </p:nvPr>
        </p:nvPicPr>
        <p:blipFill>
          <a:blip r:embed="rId3"/>
          <a:srcRect l="2762" t="14533" r="-113"/>
          <a:stretch>
            <a:fillRect/>
          </a:stretch>
        </p:blipFill>
        <p:spPr bwMode="auto">
          <a:xfrm>
            <a:off x="1600200" y="2057400"/>
            <a:ext cx="6095999" cy="3657599"/>
          </a:xfrm>
          <a:prstGeom prst="rect">
            <a:avLst/>
          </a:prstGeom>
          <a:noFill/>
          <a:ln w="9525">
            <a:noFill/>
            <a:miter lim="800000"/>
            <a:headEnd/>
            <a:tailEnd/>
          </a:ln>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7" name="Rectangle 6"/>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1470593630"/>
      </p:ext>
    </p:extLst>
  </p:cSld>
  <p:clrMapOvr>
    <a:masterClrMapping/>
  </p:clrMapOvr>
  <p:transition spd="slow" advClick="0" advTm="5000">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3321676" cy="639427"/>
          </a:xfrm>
          <a:solidFill>
            <a:srgbClr val="6B5153"/>
          </a:solidFill>
        </p:spPr>
        <p:txBody>
          <a:bodyPr>
            <a:normAutofit fontScale="90000"/>
          </a:bodyPr>
          <a:lstStyle/>
          <a:p>
            <a:r>
              <a:rPr lang="en-US" dirty="0" smtClean="0">
                <a:solidFill>
                  <a:schemeClr val="bg1"/>
                </a:solidFill>
                <a:latin typeface="Bell MT" panose="02020503060305020303" pitchFamily="18" charset="0"/>
              </a:rPr>
              <a:t>PROCEDURE</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516229" y="1336228"/>
            <a:ext cx="10515600" cy="2681981"/>
          </a:xfrm>
        </p:spPr>
        <p:txBody>
          <a:bodyPr>
            <a:normAutofit lnSpcReduction="10000"/>
          </a:bodyPr>
          <a:lstStyle/>
          <a:p>
            <a:pPr>
              <a:buNone/>
            </a:pPr>
            <a:r>
              <a:rPr lang="en-AU" dirty="0" smtClean="0">
                <a:latin typeface="Bell MT" panose="02020503060305020303" pitchFamily="18" charset="0"/>
              </a:rPr>
              <a:t>  Obese </a:t>
            </a:r>
            <a:r>
              <a:rPr lang="en-AU" dirty="0">
                <a:latin typeface="Bell MT" panose="02020503060305020303" pitchFamily="18" charset="0"/>
              </a:rPr>
              <a:t>patients with BMI &gt; 30 were taken in the study, all </a:t>
            </a:r>
            <a:r>
              <a:rPr lang="en-AU" dirty="0" smtClean="0">
                <a:latin typeface="Bell MT" panose="02020503060305020303" pitchFamily="18" charset="0"/>
              </a:rPr>
              <a:t>patients were </a:t>
            </a:r>
            <a:r>
              <a:rPr lang="en-AU" dirty="0">
                <a:latin typeface="Bell MT" panose="02020503060305020303" pitchFamily="18" charset="0"/>
              </a:rPr>
              <a:t>evaluated for their cardio-pulmonary assessment. Consent forms were taken from the concerned patients for the study.</a:t>
            </a:r>
            <a:endParaRPr lang="en-US" dirty="0">
              <a:latin typeface="Bell MT" panose="02020503060305020303" pitchFamily="18" charset="0"/>
            </a:endParaRPr>
          </a:p>
          <a:p>
            <a:pPr>
              <a:buNone/>
            </a:pPr>
            <a:r>
              <a:rPr lang="en-AU" dirty="0" smtClean="0">
                <a:latin typeface="Bell MT" panose="02020503060305020303" pitchFamily="18" charset="0"/>
              </a:rPr>
              <a:t>  The </a:t>
            </a:r>
            <a:r>
              <a:rPr lang="en-AU" dirty="0">
                <a:latin typeface="Bell MT" panose="02020503060305020303" pitchFamily="18" charset="0"/>
              </a:rPr>
              <a:t>subjects were divided into two groups:</a:t>
            </a:r>
          </a:p>
          <a:p>
            <a:pPr>
              <a:buNone/>
            </a:pPr>
            <a:r>
              <a:rPr lang="en-AU" dirty="0" smtClean="0">
                <a:latin typeface="Bell MT" panose="02020503060305020303" pitchFamily="18" charset="0"/>
              </a:rPr>
              <a:t>  Group </a:t>
            </a:r>
            <a:r>
              <a:rPr lang="en-AU" dirty="0">
                <a:latin typeface="Bell MT" panose="02020503060305020303" pitchFamily="18" charset="0"/>
              </a:rPr>
              <a:t>A</a:t>
            </a:r>
          </a:p>
          <a:p>
            <a:pPr>
              <a:buNone/>
            </a:pPr>
            <a:r>
              <a:rPr lang="en-AU" dirty="0" smtClean="0">
                <a:latin typeface="Bell MT" panose="02020503060305020303" pitchFamily="18" charset="0"/>
              </a:rPr>
              <a:t>  Group </a:t>
            </a:r>
            <a:r>
              <a:rPr lang="en-AU" dirty="0">
                <a:latin typeface="Bell MT" panose="02020503060305020303" pitchFamily="18" charset="0"/>
              </a:rPr>
              <a:t>B</a:t>
            </a:r>
            <a:endParaRPr lang="en-US" dirty="0">
              <a:latin typeface="Bell MT" panose="02020503060305020303" pitchFamily="18" charset="0"/>
            </a:endParaRPr>
          </a:p>
          <a:p>
            <a:endParaRPr lang="en-US" dirty="0">
              <a:latin typeface="Bell MT" panose="02020503060305020303" pitchFamily="18" charset="0"/>
            </a:endParaRPr>
          </a:p>
          <a:p>
            <a:endParaRPr lang="en-IN"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2301033639"/>
      </p:ext>
    </p:extLst>
  </p:cSld>
  <p:clrMapOvr>
    <a:masterClrMapping/>
  </p:clrMapOvr>
  <p:transition spd="slow" advClick="0" advTm="5000">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838200" y="1825625"/>
            <a:ext cx="6914882" cy="4351338"/>
          </a:xfrm>
        </p:spPr>
        <p:txBody>
          <a:bodyPr>
            <a:normAutofit/>
          </a:bodyPr>
          <a:lstStyle/>
          <a:p>
            <a:pPr>
              <a:buNone/>
            </a:pPr>
            <a:r>
              <a:rPr lang="en-AU" sz="3600" dirty="0">
                <a:latin typeface="Bell MT" panose="02020503060305020303" pitchFamily="18" charset="0"/>
              </a:rPr>
              <a:t>	Patients </a:t>
            </a:r>
            <a:r>
              <a:rPr lang="en-AU" sz="3600" dirty="0" smtClean="0">
                <a:latin typeface="Bell MT" panose="02020503060305020303" pitchFamily="18" charset="0"/>
              </a:rPr>
              <a:t>received </a:t>
            </a:r>
            <a:r>
              <a:rPr lang="en-AU" sz="3600" dirty="0">
                <a:latin typeface="Bell MT" panose="02020503060305020303" pitchFamily="18" charset="0"/>
              </a:rPr>
              <a:t>manual training including diaphragmatic scooping with diaphragmatic breathing to recruit the abdomen muscles for 20 sessions.</a:t>
            </a:r>
            <a:endParaRPr lang="en-US" sz="3600" dirty="0">
              <a:latin typeface="Bell MT" panose="02020503060305020303" pitchFamily="18" charset="0"/>
            </a:endParaRPr>
          </a:p>
          <a:p>
            <a:endParaRPr lang="en-US" sz="3600" dirty="0">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6" name="Rectangle 5"/>
          <p:cNvSpPr/>
          <p:nvPr/>
        </p:nvSpPr>
        <p:spPr>
          <a:xfrm>
            <a:off x="961621" y="721613"/>
            <a:ext cx="2799009" cy="707886"/>
          </a:xfrm>
          <a:prstGeom prst="rect">
            <a:avLst/>
          </a:prstGeom>
          <a:solidFill>
            <a:srgbClr val="6B5153"/>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AU" sz="4000" dirty="0" smtClean="0">
                <a:latin typeface="Bell MT" panose="02020503060305020303" pitchFamily="18" charset="0"/>
              </a:rPr>
              <a:t>GROUP A</a:t>
            </a:r>
            <a:endParaRPr lang="en-IN" sz="4000" dirty="0">
              <a:latin typeface="Bell MT" panose="02020503060305020303" pitchFamily="18" charset="0"/>
            </a:endParaRPr>
          </a:p>
        </p:txBody>
      </p:sp>
      <p:sp>
        <p:nvSpPr>
          <p:cNvPr id="7" name="Rectangle 6"/>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1186100474"/>
      </p:ext>
    </p:extLst>
  </p:cSld>
  <p:clrMapOvr>
    <a:masterClrMapping/>
  </p:clrMapOvr>
  <p:transition spd="slow" advClick="0" advTm="5000">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2471670" cy="716700"/>
          </a:xfrm>
          <a:solidFill>
            <a:srgbClr val="6B5153"/>
          </a:solidFill>
        </p:spPr>
        <p:txBody>
          <a:bodyPr>
            <a:normAutofit fontScale="90000"/>
          </a:bodyPr>
          <a:lstStyle/>
          <a:p>
            <a:r>
              <a:rPr lang="en-AU" dirty="0" smtClean="0">
                <a:solidFill>
                  <a:schemeClr val="bg1"/>
                </a:solidFill>
                <a:latin typeface="Bell MT" panose="02020503060305020303" pitchFamily="18" charset="0"/>
              </a:rPr>
              <a:t>GROUP B</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838200" y="1825625"/>
            <a:ext cx="7417158" cy="4351338"/>
          </a:xfrm>
        </p:spPr>
        <p:txBody>
          <a:bodyPr/>
          <a:lstStyle/>
          <a:p>
            <a:pPr marL="0" indent="0">
              <a:buNone/>
            </a:pPr>
            <a:r>
              <a:rPr lang="en-AU" dirty="0" smtClean="0">
                <a:latin typeface="Bell MT" panose="02020503060305020303" pitchFamily="18" charset="0"/>
              </a:rPr>
              <a:t>Patients received biofeedback </a:t>
            </a:r>
            <a:r>
              <a:rPr lang="en-AU" dirty="0">
                <a:latin typeface="Bell MT" panose="02020503060305020303" pitchFamily="18" charset="0"/>
              </a:rPr>
              <a:t>training to recruit the abdomen and manual training including diaphragmatic breathing with scooping </a:t>
            </a:r>
            <a:r>
              <a:rPr lang="en-AU" dirty="0" smtClean="0">
                <a:latin typeface="Bell MT" panose="02020503060305020303" pitchFamily="18" charset="0"/>
              </a:rPr>
              <a:t>and </a:t>
            </a:r>
            <a:r>
              <a:rPr lang="en-AU" dirty="0">
                <a:latin typeface="Bell MT" panose="02020503060305020303" pitchFamily="18" charset="0"/>
              </a:rPr>
              <a:t>again the diameter </a:t>
            </a:r>
            <a:r>
              <a:rPr lang="en-AU" dirty="0" smtClean="0">
                <a:latin typeface="Bell MT" panose="02020503060305020303" pitchFamily="18" charset="0"/>
              </a:rPr>
              <a:t>was assessed at the end of every </a:t>
            </a:r>
            <a:r>
              <a:rPr lang="en-AU" dirty="0">
                <a:latin typeface="Bell MT" panose="02020503060305020303" pitchFamily="18" charset="0"/>
              </a:rPr>
              <a:t>session </a:t>
            </a:r>
            <a:r>
              <a:rPr lang="en-AU" dirty="0" smtClean="0">
                <a:latin typeface="Bell MT" panose="02020503060305020303" pitchFamily="18" charset="0"/>
              </a:rPr>
              <a:t>which were the first 10</a:t>
            </a:r>
            <a:r>
              <a:rPr lang="en-AU" baseline="30000" dirty="0" smtClean="0">
                <a:latin typeface="Bell MT" panose="02020503060305020303" pitchFamily="18" charset="0"/>
              </a:rPr>
              <a:t>th   </a:t>
            </a:r>
            <a:r>
              <a:rPr lang="en-AU" dirty="0">
                <a:latin typeface="Bell MT" panose="02020503060305020303" pitchFamily="18" charset="0"/>
              </a:rPr>
              <a:t>and 20</a:t>
            </a:r>
            <a:r>
              <a:rPr lang="en-AU" baseline="30000" dirty="0">
                <a:latin typeface="Bell MT" panose="02020503060305020303" pitchFamily="18" charset="0"/>
              </a:rPr>
              <a:t>th</a:t>
            </a:r>
            <a:r>
              <a:rPr lang="en-AU" dirty="0">
                <a:latin typeface="Bell MT" panose="02020503060305020303" pitchFamily="18" charset="0"/>
              </a:rPr>
              <a:t> </a:t>
            </a:r>
            <a:r>
              <a:rPr lang="en-AU" dirty="0" smtClean="0">
                <a:latin typeface="Bell MT" panose="02020503060305020303" pitchFamily="18" charset="0"/>
              </a:rPr>
              <a:t>session. </a:t>
            </a:r>
            <a:r>
              <a:rPr lang="en-AU" dirty="0">
                <a:latin typeface="Bell MT" panose="02020503060305020303" pitchFamily="18" charset="0"/>
              </a:rPr>
              <a:t>EMG readings </a:t>
            </a:r>
            <a:r>
              <a:rPr lang="en-AU" dirty="0" smtClean="0">
                <a:latin typeface="Bell MT" panose="02020503060305020303" pitchFamily="18" charset="0"/>
              </a:rPr>
              <a:t>were assessed </a:t>
            </a:r>
            <a:r>
              <a:rPr lang="en-AU" dirty="0">
                <a:latin typeface="Bell MT" panose="02020503060305020303" pitchFamily="18" charset="0"/>
              </a:rPr>
              <a:t>again.</a:t>
            </a:r>
            <a:endParaRPr lang="en-US" dirty="0">
              <a:latin typeface="Bell MT" panose="02020503060305020303" pitchFamily="18" charset="0"/>
            </a:endParaRPr>
          </a:p>
          <a:p>
            <a:endParaRPr lang="en-US" dirty="0">
              <a:latin typeface="Bell MT" panose="02020503060305020303" pitchFamily="18" charset="0"/>
            </a:endParaRPr>
          </a:p>
          <a:p>
            <a:pPr marL="0" indent="0">
              <a:buNone/>
            </a:pPr>
            <a:endParaRPr lang="en-IN"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415416681"/>
      </p:ext>
    </p:extLst>
  </p:cSld>
  <p:clrMapOvr>
    <a:masterClrMapping/>
  </p:clrMapOvr>
  <p:transition spd="slow" advClick="0" advTm="5000">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hatsApp-Video-20160601 (1)">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748352" y="1072581"/>
            <a:ext cx="7911523" cy="4351338"/>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1184726095"/>
      </p:ext>
    </p:extLst>
  </p:cSld>
  <p:clrMapOvr>
    <a:masterClrMapping/>
  </p:clrMapOvr>
  <p:transition spd="slow" advClick="0" advTm="5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2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hatsApp-Video-20160601">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140238" y="1825625"/>
            <a:ext cx="7911523" cy="4351338"/>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Tree>
    <p:extLst>
      <p:ext uri="{BB962C8B-B14F-4D97-AF65-F5344CB8AC3E}">
        <p14:creationId xmlns:p14="http://schemas.microsoft.com/office/powerpoint/2010/main" val="1369520631"/>
      </p:ext>
    </p:extLst>
  </p:cSld>
  <p:clrMapOvr>
    <a:masterClrMapping/>
  </p:clrMapOvr>
  <p:transition spd="slow" advClick="0" advTm="5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76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G_1071.JPG"/>
          <p:cNvPicPr>
            <a:picLocks noGrp="1" noChangeAspect="1"/>
          </p:cNvPicPr>
          <p:nvPr>
            <p:ph idx="1"/>
          </p:nvPr>
        </p:nvPicPr>
        <p:blipFill>
          <a:blip r:embed="rId2" cstate="print"/>
          <a:stretch>
            <a:fillRect/>
          </a:stretch>
        </p:blipFill>
        <p:spPr>
          <a:xfrm>
            <a:off x="3490174" y="964843"/>
            <a:ext cx="4559121" cy="3419341"/>
          </a:xfrm>
        </p:spPr>
      </p:pic>
      <p:pic>
        <p:nvPicPr>
          <p:cNvPr id="5" name="Content Placeholder 3"/>
          <p:cNvPicPr>
            <a:picLocks/>
          </p:cNvPicPr>
          <p:nvPr/>
        </p:nvPicPr>
        <p:blipFill>
          <a:blip r:embed="rId3" cstate="print"/>
          <a:srcRect/>
          <a:stretch>
            <a:fillRect/>
          </a:stretch>
        </p:blipFill>
        <p:spPr bwMode="auto">
          <a:xfrm>
            <a:off x="257576" y="4116948"/>
            <a:ext cx="3232598" cy="2206579"/>
          </a:xfrm>
          <a:prstGeom prst="rect">
            <a:avLst/>
          </a:prstGeom>
          <a:noFill/>
          <a:ln w="9525">
            <a:noFill/>
            <a:miter lim="800000"/>
            <a:headEnd/>
            <a:tailEnd/>
          </a:ln>
        </p:spPr>
      </p:pic>
      <p:pic>
        <p:nvPicPr>
          <p:cNvPr id="6" name="Content Placeholder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49295" y="4250566"/>
            <a:ext cx="2922226" cy="2206579"/>
          </a:xfrm>
          <a:prstGeom prst="rect">
            <a:avLst/>
          </a:prstGeom>
        </p:spPr>
      </p:pic>
      <p:sp>
        <p:nvSpPr>
          <p:cNvPr id="7" name="Rectangle 6"/>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2" name="Rectangle 1"/>
          <p:cNvSpPr/>
          <p:nvPr/>
        </p:nvSpPr>
        <p:spPr>
          <a:xfrm>
            <a:off x="149917" y="180013"/>
            <a:ext cx="3044044" cy="1077218"/>
          </a:xfrm>
          <a:prstGeom prst="rect">
            <a:avLst/>
          </a:prstGeom>
          <a:solidFill>
            <a:srgbClr val="6B5153"/>
          </a:solidFill>
        </p:spPr>
        <p:txBody>
          <a:bodyPr wrap="square">
            <a:spAutoFit/>
          </a:bodyPr>
          <a:lstStyle/>
          <a:p>
            <a:r>
              <a:rPr lang="en-US" sz="3200" dirty="0" smtClean="0">
                <a:solidFill>
                  <a:schemeClr val="bg1"/>
                </a:solidFill>
                <a:latin typeface="Bell MT" panose="02020503060305020303" pitchFamily="18" charset="0"/>
              </a:rPr>
              <a:t>EMG BIOFEEDBACK</a:t>
            </a:r>
            <a:endParaRPr lang="en-IN" sz="3200" dirty="0"/>
          </a:p>
        </p:txBody>
      </p:sp>
    </p:spTree>
    <p:extLst>
      <p:ext uri="{BB962C8B-B14F-4D97-AF65-F5344CB8AC3E}">
        <p14:creationId xmlns:p14="http://schemas.microsoft.com/office/powerpoint/2010/main" val="3609091922"/>
      </p:ext>
    </p:extLst>
  </p:cSld>
  <p:clrMapOvr>
    <a:masterClrMapping/>
  </p:clrMapOvr>
  <p:transition spd="slow" advClick="0" advTm="5000">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6"/>
            <a:ext cx="2651975" cy="665184"/>
          </a:xfrm>
          <a:solidFill>
            <a:srgbClr val="6B5153"/>
          </a:solidFill>
        </p:spPr>
        <p:txBody>
          <a:bodyPr>
            <a:normAutofit fontScale="90000"/>
          </a:bodyPr>
          <a:lstStyle/>
          <a:p>
            <a:r>
              <a:rPr lang="en-US" dirty="0">
                <a:solidFill>
                  <a:schemeClr val="bg1"/>
                </a:solidFill>
                <a:latin typeface="Bell MT" panose="02020503060305020303" pitchFamily="18" charset="0"/>
              </a:rPr>
              <a:t>RESULTS</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p:txBody>
          <a:bodyPr/>
          <a:lstStyle/>
          <a:p>
            <a:r>
              <a:rPr lang="en-AU" dirty="0">
                <a:latin typeface="Bell MT" panose="02020503060305020303" pitchFamily="18" charset="0"/>
              </a:rPr>
              <a:t>All the patients in two groups were compared for thoracic amplitude and abdominal amplitude and cross sectional area of thorax and abdomen post biofeedback training or with diaphragmatic breathing and scooping technique.</a:t>
            </a:r>
            <a:endParaRPr lang="en-US" dirty="0">
              <a:latin typeface="Bell MT" panose="02020503060305020303" pitchFamily="18" charset="0"/>
            </a:endParaRPr>
          </a:p>
          <a:p>
            <a:r>
              <a:rPr lang="en-AU" dirty="0">
                <a:latin typeface="Bell MT" panose="02020503060305020303" pitchFamily="18" charset="0"/>
              </a:rPr>
              <a:t>Data was statistically analysed using the t-test for inter group comparison.</a:t>
            </a:r>
            <a:endParaRPr lang="en-US" dirty="0">
              <a:latin typeface="Bell MT" panose="02020503060305020303" pitchFamily="18" charset="0"/>
            </a:endParaRPr>
          </a:p>
          <a:p>
            <a:r>
              <a:rPr lang="en-AU" dirty="0">
                <a:latin typeface="Bell MT" panose="02020503060305020303" pitchFamily="18" charset="0"/>
              </a:rPr>
              <a:t>The statistical analysis was done using SPSS software.</a:t>
            </a:r>
            <a:endParaRPr lang="en-US" dirty="0">
              <a:latin typeface="Bell MT" panose="02020503060305020303" pitchFamily="18" charset="0"/>
            </a:endParaRPr>
          </a:p>
          <a:p>
            <a:r>
              <a:rPr lang="en-AU" dirty="0">
                <a:latin typeface="Bell MT" panose="02020503060305020303" pitchFamily="18" charset="0"/>
              </a:rPr>
              <a:t>The level of significance was set as 0.05 with 95% confidence limits and p- value of &lt; 0.05 was considered significant.</a:t>
            </a:r>
            <a:endParaRPr lang="en-US" dirty="0">
              <a:latin typeface="Bell MT" panose="02020503060305020303" pitchFamily="18" charset="0"/>
            </a:endParaRPr>
          </a:p>
          <a:p>
            <a:pPr>
              <a:buNone/>
            </a:pPr>
            <a:endParaRPr lang="en-US" dirty="0">
              <a:latin typeface="Bell MT" panose="02020503060305020303" pitchFamily="18" charset="0"/>
            </a:endParaRPr>
          </a:p>
          <a:p>
            <a:pPr marL="0" indent="0">
              <a:buNone/>
            </a:pPr>
            <a:endParaRPr lang="en-IN"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1226195336"/>
      </p:ext>
    </p:extLst>
  </p:cSld>
  <p:clrMapOvr>
    <a:masterClrMapping/>
  </p:clrMapOvr>
  <p:transition spd="slow" advClick="0" advTm="5000">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433811" cy="2249285"/>
          </a:xfrm>
          <a:solidFill>
            <a:srgbClr val="6B5153"/>
          </a:solidFill>
        </p:spPr>
        <p:txBody>
          <a:bodyPr>
            <a:normAutofit fontScale="90000"/>
          </a:bodyPr>
          <a:lstStyle/>
          <a:p>
            <a:r>
              <a:rPr lang="en-AU" dirty="0" smtClean="0">
                <a:solidFill>
                  <a:schemeClr val="bg1"/>
                </a:solidFill>
                <a:latin typeface="Bell MT" panose="02020503060305020303" pitchFamily="18" charset="0"/>
              </a:rPr>
              <a:t/>
            </a:r>
            <a:br>
              <a:rPr lang="en-AU" dirty="0" smtClean="0">
                <a:solidFill>
                  <a:schemeClr val="bg1"/>
                </a:solidFill>
                <a:latin typeface="Bell MT" panose="02020503060305020303" pitchFamily="18" charset="0"/>
              </a:rPr>
            </a:br>
            <a:r>
              <a:rPr lang="en-AU" dirty="0" smtClean="0">
                <a:solidFill>
                  <a:schemeClr val="bg1"/>
                </a:solidFill>
                <a:latin typeface="Bell MT" panose="02020503060305020303" pitchFamily="18" charset="0"/>
              </a:rPr>
              <a:t>GROUP A ( MANUAL): </a:t>
            </a:r>
            <a:r>
              <a:rPr lang="en-AU" b="1" dirty="0" smtClean="0">
                <a:solidFill>
                  <a:schemeClr val="bg1"/>
                </a:solidFill>
                <a:latin typeface="Bell MT" panose="02020503060305020303" pitchFamily="18" charset="0"/>
              </a:rPr>
              <a:t>CROSS SECTIONAL AREA</a:t>
            </a:r>
            <a:r>
              <a:rPr lang="en-US" dirty="0" smtClean="0">
                <a:solidFill>
                  <a:schemeClr val="bg1"/>
                </a:solidFill>
                <a:latin typeface="Bell MT" panose="02020503060305020303" pitchFamily="18" charset="0"/>
              </a:rPr>
              <a:t/>
            </a:r>
            <a:br>
              <a:rPr lang="en-US" dirty="0" smtClean="0">
                <a:solidFill>
                  <a:schemeClr val="bg1"/>
                </a:solidFill>
                <a:latin typeface="Bell MT" panose="02020503060305020303" pitchFamily="18" charset="0"/>
              </a:rPr>
            </a:b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722290" y="3705941"/>
            <a:ext cx="5098961" cy="4351338"/>
          </a:xfrm>
        </p:spPr>
        <p:txBody>
          <a:bodyPr/>
          <a:lstStyle/>
          <a:p>
            <a:pPr marL="0" indent="0">
              <a:buNone/>
            </a:pPr>
            <a:r>
              <a:rPr lang="en-US" dirty="0">
                <a:latin typeface="Bell MT" panose="02020503060305020303" pitchFamily="18" charset="0"/>
              </a:rPr>
              <a:t>In this </a:t>
            </a:r>
            <a:r>
              <a:rPr lang="en-US" dirty="0" smtClean="0">
                <a:latin typeface="Bell MT" panose="02020503060305020303" pitchFamily="18" charset="0"/>
              </a:rPr>
              <a:t>graph, </a:t>
            </a:r>
            <a:r>
              <a:rPr lang="en-US" dirty="0">
                <a:latin typeface="Bell MT" panose="02020503060305020303" pitchFamily="18" charset="0"/>
              </a:rPr>
              <a:t>it shows when we used manual </a:t>
            </a:r>
            <a:r>
              <a:rPr lang="en-US" dirty="0" smtClean="0">
                <a:latin typeface="Bell MT" panose="02020503060305020303" pitchFamily="18" charset="0"/>
              </a:rPr>
              <a:t>therapy </a:t>
            </a:r>
            <a:r>
              <a:rPr lang="en-US" dirty="0">
                <a:latin typeface="Bell MT" panose="02020503060305020303" pitchFamily="18" charset="0"/>
              </a:rPr>
              <a:t>the changes in cross sectional area </a:t>
            </a:r>
            <a:r>
              <a:rPr lang="en-US" dirty="0" smtClean="0">
                <a:latin typeface="Bell MT" panose="02020503060305020303" pitchFamily="18" charset="0"/>
              </a:rPr>
              <a:t>were non </a:t>
            </a:r>
            <a:r>
              <a:rPr lang="en-US" dirty="0">
                <a:latin typeface="Bell MT" panose="02020503060305020303" pitchFamily="18" charset="0"/>
              </a:rPr>
              <a:t>significant </a:t>
            </a:r>
            <a:r>
              <a:rPr lang="en-US" dirty="0" smtClean="0">
                <a:latin typeface="Bell MT" panose="02020503060305020303" pitchFamily="18" charset="0"/>
              </a:rPr>
              <a:t>if we </a:t>
            </a:r>
            <a:r>
              <a:rPr lang="en-US" dirty="0">
                <a:latin typeface="Bell MT" panose="02020503060305020303" pitchFamily="18" charset="0"/>
              </a:rPr>
              <a:t>compare </a:t>
            </a:r>
            <a:r>
              <a:rPr lang="en-US" dirty="0" smtClean="0">
                <a:latin typeface="Bell MT" panose="02020503060305020303" pitchFamily="18" charset="0"/>
              </a:rPr>
              <a:t>the 1</a:t>
            </a:r>
            <a:r>
              <a:rPr lang="en-US" baseline="30000" dirty="0" smtClean="0">
                <a:latin typeface="Bell MT" panose="02020503060305020303" pitchFamily="18" charset="0"/>
              </a:rPr>
              <a:t>st</a:t>
            </a:r>
            <a:r>
              <a:rPr lang="en-US" dirty="0" smtClean="0">
                <a:latin typeface="Bell MT" panose="02020503060305020303" pitchFamily="18" charset="0"/>
              </a:rPr>
              <a:t> to the 20</a:t>
            </a:r>
            <a:r>
              <a:rPr lang="en-US" baseline="30000" dirty="0" smtClean="0">
                <a:latin typeface="Bell MT" panose="02020503060305020303" pitchFamily="18" charset="0"/>
              </a:rPr>
              <a:t>th</a:t>
            </a:r>
            <a:r>
              <a:rPr lang="en-US" dirty="0" smtClean="0">
                <a:latin typeface="Bell MT" panose="02020503060305020303" pitchFamily="18" charset="0"/>
              </a:rPr>
              <a:t> </a:t>
            </a:r>
            <a:r>
              <a:rPr lang="en-US" dirty="0">
                <a:latin typeface="Bell MT" panose="02020503060305020303" pitchFamily="18" charset="0"/>
              </a:rPr>
              <a:t>session.</a:t>
            </a:r>
          </a:p>
          <a:p>
            <a:endParaRPr lang="en-IN" dirty="0">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graphicFrame>
        <p:nvGraphicFramePr>
          <p:cNvPr id="8" name="Content Placeholder 3"/>
          <p:cNvGraphicFramePr>
            <a:graphicFrameLocks/>
          </p:cNvGraphicFramePr>
          <p:nvPr>
            <p:extLst>
              <p:ext uri="{D42A27DB-BD31-4B8C-83A1-F6EECF244321}">
                <p14:modId xmlns:p14="http://schemas.microsoft.com/office/powerpoint/2010/main" val="1010514547"/>
              </p:ext>
            </p:extLst>
          </p:nvPr>
        </p:nvGraphicFramePr>
        <p:xfrm>
          <a:off x="6272011" y="1760311"/>
          <a:ext cx="5039411" cy="48756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481646"/>
      </p:ext>
    </p:extLst>
  </p:cSld>
  <p:clrMapOvr>
    <a:masterClrMapping/>
  </p:clrMapOvr>
  <p:transition spd="slow" advClick="0" advTm="5000">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4455017" cy="2700047"/>
          </a:xfrm>
          <a:solidFill>
            <a:srgbClr val="6B5153"/>
          </a:solidFill>
        </p:spPr>
        <p:txBody>
          <a:bodyPr>
            <a:normAutofit fontScale="90000"/>
          </a:bodyPr>
          <a:lstStyle/>
          <a:p>
            <a:r>
              <a:rPr lang="en-AU" dirty="0" smtClean="0">
                <a:solidFill>
                  <a:schemeClr val="bg1"/>
                </a:solidFill>
                <a:latin typeface="Bell MT" panose="02020503060305020303" pitchFamily="18" charset="0"/>
              </a:rPr>
              <a:t>GROUP B( EMG BIOFEEDBACK): CROSS SECTIONAL AREA</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735169" y="3693062"/>
            <a:ext cx="5124718" cy="4351338"/>
          </a:xfrm>
        </p:spPr>
        <p:txBody>
          <a:bodyPr/>
          <a:lstStyle/>
          <a:p>
            <a:pPr marL="0" indent="0">
              <a:buNone/>
            </a:pPr>
            <a:r>
              <a:rPr lang="en-US" dirty="0">
                <a:latin typeface="Bell MT" panose="02020503060305020303" pitchFamily="18" charset="0"/>
              </a:rPr>
              <a:t>I</a:t>
            </a:r>
            <a:r>
              <a:rPr lang="en-US" dirty="0" smtClean="0">
                <a:latin typeface="Bell MT" panose="02020503060305020303" pitchFamily="18" charset="0"/>
              </a:rPr>
              <a:t>n </a:t>
            </a:r>
            <a:r>
              <a:rPr lang="en-US" dirty="0">
                <a:latin typeface="Bell MT" panose="02020503060305020303" pitchFamily="18" charset="0"/>
              </a:rPr>
              <a:t>group B </a:t>
            </a:r>
            <a:r>
              <a:rPr lang="en-US" dirty="0" smtClean="0">
                <a:latin typeface="Bell MT" panose="02020503060305020303" pitchFamily="18" charset="0"/>
              </a:rPr>
              <a:t>,the </a:t>
            </a:r>
            <a:r>
              <a:rPr lang="en-US" dirty="0">
                <a:latin typeface="Bell MT" panose="02020503060305020303" pitchFamily="18" charset="0"/>
              </a:rPr>
              <a:t>chest expansion </a:t>
            </a:r>
            <a:r>
              <a:rPr lang="en-US" dirty="0" smtClean="0">
                <a:latin typeface="Bell MT" panose="02020503060305020303" pitchFamily="18" charset="0"/>
              </a:rPr>
              <a:t>increased </a:t>
            </a:r>
            <a:r>
              <a:rPr lang="en-US" dirty="0">
                <a:latin typeface="Bell MT" panose="02020503060305020303" pitchFamily="18" charset="0"/>
              </a:rPr>
              <a:t>significantly with EMG Biofeedback </a:t>
            </a:r>
            <a:r>
              <a:rPr lang="en-US" dirty="0" smtClean="0">
                <a:latin typeface="Bell MT" panose="02020503060305020303" pitchFamily="18" charset="0"/>
              </a:rPr>
              <a:t>when we compared the 1</a:t>
            </a:r>
            <a:r>
              <a:rPr lang="en-US" baseline="30000" dirty="0" smtClean="0">
                <a:latin typeface="Bell MT" panose="02020503060305020303" pitchFamily="18" charset="0"/>
              </a:rPr>
              <a:t>st</a:t>
            </a:r>
            <a:r>
              <a:rPr lang="en-US" dirty="0" smtClean="0">
                <a:latin typeface="Bell MT" panose="02020503060305020303" pitchFamily="18" charset="0"/>
              </a:rPr>
              <a:t> to the 20</a:t>
            </a:r>
            <a:r>
              <a:rPr lang="en-US" baseline="30000" dirty="0" smtClean="0">
                <a:latin typeface="Bell MT" panose="02020503060305020303" pitchFamily="18" charset="0"/>
              </a:rPr>
              <a:t>th</a:t>
            </a:r>
            <a:r>
              <a:rPr lang="en-US" dirty="0" smtClean="0">
                <a:latin typeface="Bell MT" panose="02020503060305020303" pitchFamily="18" charset="0"/>
              </a:rPr>
              <a:t> </a:t>
            </a:r>
            <a:r>
              <a:rPr lang="en-US" dirty="0">
                <a:latin typeface="Bell MT" panose="02020503060305020303" pitchFamily="18" charset="0"/>
              </a:rPr>
              <a:t>session</a:t>
            </a:r>
          </a:p>
          <a:p>
            <a:pPr marL="0" indent="0">
              <a:buNone/>
            </a:pPr>
            <a:endParaRPr lang="en-IN" dirty="0">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graphicFrame>
        <p:nvGraphicFramePr>
          <p:cNvPr id="7" name="Content Placeholder 3"/>
          <p:cNvGraphicFramePr>
            <a:graphicFrameLocks/>
          </p:cNvGraphicFramePr>
          <p:nvPr>
            <p:extLst>
              <p:ext uri="{D42A27DB-BD31-4B8C-83A1-F6EECF244321}">
                <p14:modId xmlns:p14="http://schemas.microsoft.com/office/powerpoint/2010/main" val="143200581"/>
              </p:ext>
            </p:extLst>
          </p:nvPr>
        </p:nvGraphicFramePr>
        <p:xfrm>
          <a:off x="6126480" y="1472928"/>
          <a:ext cx="5368835" cy="417022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49883943"/>
      </p:ext>
    </p:extLst>
  </p:cSld>
  <p:clrMapOvr>
    <a:masterClrMapping/>
  </p:clrMapOvr>
  <p:transition spd="slow" advClick="0" advTm="5000">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420932" cy="1759889"/>
          </a:xfrm>
          <a:solidFill>
            <a:srgbClr val="6B5153"/>
          </a:solidFill>
        </p:spPr>
        <p:txBody>
          <a:bodyPr>
            <a:normAutofit fontScale="90000"/>
          </a:bodyPr>
          <a:lstStyle/>
          <a:p>
            <a:r>
              <a:rPr lang="en-AU" dirty="0" smtClean="0">
                <a:solidFill>
                  <a:schemeClr val="bg1"/>
                </a:solidFill>
                <a:latin typeface="Bell MT" panose="02020503060305020303" pitchFamily="18" charset="0"/>
              </a:rPr>
              <a:t/>
            </a:r>
            <a:br>
              <a:rPr lang="en-AU" dirty="0" smtClean="0">
                <a:solidFill>
                  <a:schemeClr val="bg1"/>
                </a:solidFill>
                <a:latin typeface="Bell MT" panose="02020503060305020303" pitchFamily="18" charset="0"/>
              </a:rPr>
            </a:br>
            <a:r>
              <a:rPr lang="en-AU" dirty="0" smtClean="0">
                <a:solidFill>
                  <a:schemeClr val="bg1"/>
                </a:solidFill>
                <a:latin typeface="Bell MT" panose="02020503060305020303" pitchFamily="18" charset="0"/>
              </a:rPr>
              <a:t>GROUP A ( MANUAL): THORACIC AMPLITUDE</a:t>
            </a:r>
            <a:r>
              <a:rPr lang="en-US" dirty="0" smtClean="0">
                <a:solidFill>
                  <a:schemeClr val="bg1"/>
                </a:solidFill>
                <a:latin typeface="Bell MT" panose="02020503060305020303" pitchFamily="18" charset="0"/>
              </a:rPr>
              <a:t/>
            </a:r>
            <a:br>
              <a:rPr lang="en-US" dirty="0" smtClean="0">
                <a:solidFill>
                  <a:schemeClr val="bg1"/>
                </a:solidFill>
                <a:latin typeface="Bell MT" panose="02020503060305020303" pitchFamily="18" charset="0"/>
              </a:rPr>
            </a:b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1070020" y="2752904"/>
            <a:ext cx="4892898" cy="4351338"/>
          </a:xfrm>
        </p:spPr>
        <p:txBody>
          <a:bodyPr/>
          <a:lstStyle/>
          <a:p>
            <a:pPr marL="0" indent="0">
              <a:buNone/>
            </a:pPr>
            <a:r>
              <a:rPr lang="en-US" dirty="0">
                <a:latin typeface="Bell MT" panose="02020503060305020303" pitchFamily="18" charset="0"/>
              </a:rPr>
              <a:t>The thoracic amplitude </a:t>
            </a:r>
            <a:r>
              <a:rPr lang="en-US" dirty="0" smtClean="0">
                <a:latin typeface="Bell MT" panose="02020503060305020303" pitchFamily="18" charset="0"/>
              </a:rPr>
              <a:t>showed </a:t>
            </a:r>
            <a:r>
              <a:rPr lang="en-US" dirty="0">
                <a:latin typeface="Bell MT" panose="02020503060305020303" pitchFamily="18" charset="0"/>
              </a:rPr>
              <a:t>non significant results </a:t>
            </a:r>
            <a:r>
              <a:rPr lang="en-US" dirty="0" smtClean="0">
                <a:latin typeface="Bell MT" panose="02020503060305020303" pitchFamily="18" charset="0"/>
              </a:rPr>
              <a:t>when we compared the 1</a:t>
            </a:r>
            <a:r>
              <a:rPr lang="en-US" baseline="30000" dirty="0" smtClean="0">
                <a:latin typeface="Bell MT" panose="02020503060305020303" pitchFamily="18" charset="0"/>
              </a:rPr>
              <a:t>st</a:t>
            </a:r>
            <a:r>
              <a:rPr lang="en-US" dirty="0" smtClean="0">
                <a:latin typeface="Bell MT" panose="02020503060305020303" pitchFamily="18" charset="0"/>
              </a:rPr>
              <a:t> session to the 20</a:t>
            </a:r>
            <a:r>
              <a:rPr lang="en-US" baseline="30000" dirty="0" smtClean="0">
                <a:latin typeface="Bell MT" panose="02020503060305020303" pitchFamily="18" charset="0"/>
              </a:rPr>
              <a:t>th</a:t>
            </a:r>
            <a:r>
              <a:rPr lang="en-US" dirty="0" smtClean="0">
                <a:latin typeface="Bell MT" panose="02020503060305020303" pitchFamily="18" charset="0"/>
              </a:rPr>
              <a:t> session.</a:t>
            </a:r>
            <a:endParaRPr lang="en-US" dirty="0">
              <a:latin typeface="Bell MT" panose="02020503060305020303" pitchFamily="18" charset="0"/>
            </a:endParaRPr>
          </a:p>
          <a:p>
            <a:pPr marL="0" indent="0">
              <a:buNone/>
            </a:pPr>
            <a:endParaRPr lang="en-IN" dirty="0">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graphicFrame>
        <p:nvGraphicFramePr>
          <p:cNvPr id="7" name="Content Placeholder 3"/>
          <p:cNvGraphicFramePr>
            <a:graphicFrameLocks/>
          </p:cNvGraphicFramePr>
          <p:nvPr>
            <p:extLst>
              <p:ext uri="{D42A27DB-BD31-4B8C-83A1-F6EECF244321}">
                <p14:modId xmlns:p14="http://schemas.microsoft.com/office/powerpoint/2010/main" val="3307103812"/>
              </p:ext>
            </p:extLst>
          </p:nvPr>
        </p:nvGraphicFramePr>
        <p:xfrm>
          <a:off x="6787330" y="1246523"/>
          <a:ext cx="4015653" cy="41484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91653390"/>
      </p:ext>
    </p:extLst>
  </p:cSld>
  <p:clrMapOvr>
    <a:masterClrMapping/>
  </p:clrMapOvr>
  <p:transition spd="slow" advClick="0" advTm="5000">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6090634" cy="1772768"/>
          </a:xfrm>
          <a:solidFill>
            <a:srgbClr val="6B5153"/>
          </a:solidFill>
        </p:spPr>
        <p:txBody>
          <a:bodyPr>
            <a:normAutofit fontScale="90000"/>
          </a:bodyPr>
          <a:lstStyle/>
          <a:p>
            <a:r>
              <a:rPr lang="en-AU" dirty="0" smtClean="0">
                <a:solidFill>
                  <a:schemeClr val="bg1"/>
                </a:solidFill>
                <a:latin typeface="Bell MT" panose="02020503060305020303" pitchFamily="18" charset="0"/>
              </a:rPr>
              <a:t>GROUP B( EMG BIOFEEDBACK): THORACIC AMPLITUDE</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852152" y="2506662"/>
            <a:ext cx="6076682" cy="2619130"/>
          </a:xfrm>
        </p:spPr>
        <p:txBody>
          <a:bodyPr>
            <a:normAutofit lnSpcReduction="10000"/>
          </a:bodyPr>
          <a:lstStyle/>
          <a:p>
            <a:pPr marL="0" indent="0">
              <a:buNone/>
            </a:pPr>
            <a:r>
              <a:rPr lang="en-US" sz="3200" dirty="0" smtClean="0">
                <a:latin typeface="Bell MT" panose="02020503060305020303" pitchFamily="18" charset="0"/>
              </a:rPr>
              <a:t>The thoracic </a:t>
            </a:r>
            <a:r>
              <a:rPr lang="en-US" sz="3200" dirty="0">
                <a:latin typeface="Bell MT" panose="02020503060305020303" pitchFamily="18" charset="0"/>
              </a:rPr>
              <a:t>amplitude </a:t>
            </a:r>
            <a:r>
              <a:rPr lang="en-US" sz="3200" dirty="0" smtClean="0">
                <a:latin typeface="Bell MT" panose="02020503060305020303" pitchFamily="18" charset="0"/>
              </a:rPr>
              <a:t>showed synchrony </a:t>
            </a:r>
            <a:r>
              <a:rPr lang="en-US" sz="3200" dirty="0">
                <a:latin typeface="Bell MT" panose="02020503060305020303" pitchFamily="18" charset="0"/>
              </a:rPr>
              <a:t>with abdominal amplitude </a:t>
            </a:r>
            <a:r>
              <a:rPr lang="en-US" sz="3200" dirty="0" smtClean="0">
                <a:latin typeface="Bell MT" panose="02020503060305020303" pitchFamily="18" charset="0"/>
              </a:rPr>
              <a:t>when we compared the 1</a:t>
            </a:r>
            <a:r>
              <a:rPr lang="en-US" sz="3200" baseline="30000" dirty="0" smtClean="0">
                <a:latin typeface="Bell MT" panose="02020503060305020303" pitchFamily="18" charset="0"/>
              </a:rPr>
              <a:t>st</a:t>
            </a:r>
            <a:r>
              <a:rPr lang="en-US" sz="3200" dirty="0" smtClean="0">
                <a:latin typeface="Bell MT" panose="02020503060305020303" pitchFamily="18" charset="0"/>
              </a:rPr>
              <a:t> </a:t>
            </a:r>
            <a:r>
              <a:rPr lang="en-US" sz="3200" dirty="0">
                <a:latin typeface="Bell MT" panose="02020503060305020303" pitchFamily="18" charset="0"/>
              </a:rPr>
              <a:t>session to </a:t>
            </a:r>
            <a:r>
              <a:rPr lang="en-US" sz="3200" dirty="0" smtClean="0">
                <a:latin typeface="Bell MT" panose="02020503060305020303" pitchFamily="18" charset="0"/>
              </a:rPr>
              <a:t>the 20</a:t>
            </a:r>
            <a:r>
              <a:rPr lang="en-US" sz="3200" baseline="30000" dirty="0" smtClean="0">
                <a:latin typeface="Bell MT" panose="02020503060305020303" pitchFamily="18" charset="0"/>
              </a:rPr>
              <a:t>th</a:t>
            </a:r>
            <a:r>
              <a:rPr lang="en-US" sz="3200" dirty="0" smtClean="0">
                <a:latin typeface="Bell MT" panose="02020503060305020303" pitchFamily="18" charset="0"/>
              </a:rPr>
              <a:t> session. This synchrony can be used as a treatment modality.</a:t>
            </a:r>
            <a:endParaRPr lang="en-US" sz="3200" dirty="0">
              <a:latin typeface="Bell MT" panose="02020503060305020303" pitchFamily="18" charset="0"/>
            </a:endParaRPr>
          </a:p>
          <a:p>
            <a:pPr marL="0" indent="0">
              <a:buNone/>
            </a:pPr>
            <a:endParaRPr lang="en-IN" sz="3200" dirty="0">
              <a:latin typeface="Bell MT" panose="02020503060305020303" pitchFamily="18" charset="0"/>
            </a:endParaRPr>
          </a:p>
        </p:txBody>
      </p:sp>
      <p:graphicFrame>
        <p:nvGraphicFramePr>
          <p:cNvPr id="4" name="Content Placeholder 3"/>
          <p:cNvGraphicFramePr>
            <a:graphicFrameLocks/>
          </p:cNvGraphicFramePr>
          <p:nvPr>
            <p:extLst>
              <p:ext uri="{D42A27DB-BD31-4B8C-83A1-F6EECF244321}">
                <p14:modId xmlns:p14="http://schemas.microsoft.com/office/powerpoint/2010/main" val="4127799946"/>
              </p:ext>
            </p:extLst>
          </p:nvPr>
        </p:nvGraphicFramePr>
        <p:xfrm>
          <a:off x="7443775" y="1808692"/>
          <a:ext cx="4038600" cy="4144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894909083"/>
      </p:ext>
    </p:extLst>
  </p:cSld>
  <p:clrMapOvr>
    <a:masterClrMapping/>
  </p:clrMapOvr>
  <p:transition spd="slow" advClick="0" advTm="5000">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805" y="0"/>
            <a:ext cx="3630770" cy="2485623"/>
          </a:xfrm>
          <a:solidFill>
            <a:srgbClr val="6B5153"/>
          </a:solidFill>
        </p:spPr>
        <p:txBody>
          <a:bodyPr>
            <a:normAutofit fontScale="90000"/>
          </a:bodyPr>
          <a:lstStyle/>
          <a:p>
            <a:r>
              <a:rPr lang="en-AU" dirty="0" smtClean="0">
                <a:solidFill>
                  <a:schemeClr val="bg1"/>
                </a:solidFill>
                <a:latin typeface="Bell MT" panose="02020503060305020303" pitchFamily="18" charset="0"/>
              </a:rPr>
              <a:t>GROUP A( MANUAL) : ABDOMINAL AMPLITUDE</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941231" y="3268059"/>
            <a:ext cx="4519411" cy="4351338"/>
          </a:xfrm>
        </p:spPr>
        <p:txBody>
          <a:bodyPr/>
          <a:lstStyle/>
          <a:p>
            <a:pPr marL="0" indent="0">
              <a:buNone/>
            </a:pPr>
            <a:r>
              <a:rPr lang="en-US" dirty="0"/>
              <a:t>Patients given the </a:t>
            </a:r>
            <a:r>
              <a:rPr lang="en-US" dirty="0" smtClean="0"/>
              <a:t>manual </a:t>
            </a:r>
            <a:r>
              <a:rPr lang="en-US" dirty="0"/>
              <a:t>treatment </a:t>
            </a:r>
            <a:r>
              <a:rPr lang="en-US" dirty="0" smtClean="0"/>
              <a:t>showed non </a:t>
            </a:r>
            <a:r>
              <a:rPr lang="en-US" dirty="0"/>
              <a:t>significant results </a:t>
            </a:r>
            <a:r>
              <a:rPr lang="en-US" dirty="0" smtClean="0"/>
              <a:t>when we compared the 1</a:t>
            </a:r>
            <a:r>
              <a:rPr lang="en-US" baseline="30000" dirty="0" smtClean="0"/>
              <a:t>st</a:t>
            </a:r>
            <a:r>
              <a:rPr lang="en-US" dirty="0" smtClean="0"/>
              <a:t> </a:t>
            </a:r>
            <a:r>
              <a:rPr lang="en-US" dirty="0"/>
              <a:t>and </a:t>
            </a:r>
            <a:r>
              <a:rPr lang="en-US" dirty="0" smtClean="0"/>
              <a:t>the 20</a:t>
            </a:r>
            <a:r>
              <a:rPr lang="en-US" baseline="30000" dirty="0" smtClean="0"/>
              <a:t>th</a:t>
            </a:r>
            <a:r>
              <a:rPr lang="en-US" dirty="0" smtClean="0"/>
              <a:t> session.</a:t>
            </a:r>
            <a:endParaRPr lang="en-US" dirty="0"/>
          </a:p>
          <a:p>
            <a:pPr marL="0" indent="0">
              <a:buNone/>
            </a:pPr>
            <a:endParaRPr lang="en-IN"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graphicFrame>
        <p:nvGraphicFramePr>
          <p:cNvPr id="7" name="Content Placeholder 3"/>
          <p:cNvGraphicFramePr>
            <a:graphicFrameLocks/>
          </p:cNvGraphicFramePr>
          <p:nvPr>
            <p:extLst>
              <p:ext uri="{D42A27DB-BD31-4B8C-83A1-F6EECF244321}">
                <p14:modId xmlns:p14="http://schemas.microsoft.com/office/powerpoint/2010/main" val="2584880921"/>
              </p:ext>
            </p:extLst>
          </p:nvPr>
        </p:nvGraphicFramePr>
        <p:xfrm>
          <a:off x="5917475" y="1668872"/>
          <a:ext cx="4619437" cy="41441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4064753"/>
      </p:ext>
    </p:extLst>
  </p:cSld>
  <p:clrMapOvr>
    <a:masterClrMapping/>
  </p:clrMapOvr>
  <p:transition spd="slow" advClick="0" advTm="5000">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4"/>
            <a:ext cx="4120167" cy="2172013"/>
          </a:xfrm>
          <a:solidFill>
            <a:srgbClr val="6B5153"/>
          </a:solidFill>
        </p:spPr>
        <p:txBody>
          <a:bodyPr>
            <a:normAutofit fontScale="90000"/>
          </a:bodyPr>
          <a:lstStyle/>
          <a:p>
            <a:r>
              <a:rPr lang="en-AU" dirty="0" smtClean="0">
                <a:solidFill>
                  <a:schemeClr val="bg1"/>
                </a:solidFill>
                <a:latin typeface="Bell MT" panose="02020503060305020303" pitchFamily="18" charset="0"/>
              </a:rPr>
              <a:t>GROUP B( EMG BIOFEEDBACK): ABDOMINAL AMPLITUDE</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838199" y="2537137"/>
            <a:ext cx="5768662" cy="2820474"/>
          </a:xfrm>
        </p:spPr>
        <p:txBody>
          <a:bodyPr/>
          <a:lstStyle/>
          <a:p>
            <a:pPr marL="0" indent="0">
              <a:buNone/>
            </a:pPr>
            <a:endParaRPr lang="en-US" dirty="0" smtClean="0">
              <a:latin typeface="Bell MT" panose="02020503060305020303" pitchFamily="18" charset="0"/>
            </a:endParaRPr>
          </a:p>
          <a:p>
            <a:pPr marL="0" indent="0">
              <a:buNone/>
            </a:pPr>
            <a:endParaRPr lang="en-US" dirty="0">
              <a:latin typeface="Bell MT" panose="02020503060305020303" pitchFamily="18" charset="0"/>
            </a:endParaRPr>
          </a:p>
          <a:p>
            <a:pPr marL="0" indent="0">
              <a:buNone/>
            </a:pPr>
            <a:r>
              <a:rPr lang="en-US" dirty="0" smtClean="0">
                <a:latin typeface="Bell MT" panose="02020503060305020303" pitchFamily="18" charset="0"/>
              </a:rPr>
              <a:t>EMG Biofeedback showed significant results in abdominal amplitudes when we compared 1</a:t>
            </a:r>
            <a:r>
              <a:rPr lang="en-US" baseline="30000" dirty="0" smtClean="0">
                <a:latin typeface="Bell MT" panose="02020503060305020303" pitchFamily="18" charset="0"/>
              </a:rPr>
              <a:t>st</a:t>
            </a:r>
            <a:r>
              <a:rPr lang="en-US" dirty="0" smtClean="0">
                <a:latin typeface="Bell MT" panose="02020503060305020303" pitchFamily="18" charset="0"/>
              </a:rPr>
              <a:t> session to the 20</a:t>
            </a:r>
            <a:r>
              <a:rPr lang="en-US" baseline="30000" dirty="0" smtClean="0">
                <a:latin typeface="Bell MT" panose="02020503060305020303" pitchFamily="18" charset="0"/>
              </a:rPr>
              <a:t>th</a:t>
            </a:r>
            <a:r>
              <a:rPr lang="en-US" dirty="0" smtClean="0">
                <a:latin typeface="Bell MT" panose="02020503060305020303" pitchFamily="18" charset="0"/>
              </a:rPr>
              <a:t> session</a:t>
            </a:r>
            <a:r>
              <a:rPr lang="en-US" dirty="0">
                <a:latin typeface="Bell MT" panose="02020503060305020303" pitchFamily="18" charset="0"/>
              </a:rPr>
              <a:t>.</a:t>
            </a:r>
            <a:endParaRPr lang="en-IN" dirty="0">
              <a:latin typeface="Bell MT" panose="02020503060305020303" pitchFamily="18" charset="0"/>
            </a:endParaRPr>
          </a:p>
        </p:txBody>
      </p:sp>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graphicFrame>
        <p:nvGraphicFramePr>
          <p:cNvPr id="7" name="Content Placeholder 3"/>
          <p:cNvGraphicFramePr>
            <a:graphicFrameLocks/>
          </p:cNvGraphicFramePr>
          <p:nvPr>
            <p:extLst>
              <p:ext uri="{D42A27DB-BD31-4B8C-83A1-F6EECF244321}">
                <p14:modId xmlns:p14="http://schemas.microsoft.com/office/powerpoint/2010/main" val="2808888050"/>
              </p:ext>
            </p:extLst>
          </p:nvPr>
        </p:nvGraphicFramePr>
        <p:xfrm>
          <a:off x="6606861" y="1470184"/>
          <a:ext cx="4770703" cy="414684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17383310"/>
      </p:ext>
    </p:extLst>
  </p:cSld>
  <p:clrMapOvr>
    <a:masterClrMapping/>
  </p:clrMapOvr>
  <p:transition spd="slow" advClick="0" advTm="5000">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3231524" cy="729579"/>
          </a:xfrm>
          <a:solidFill>
            <a:srgbClr val="6B5153"/>
          </a:solidFill>
        </p:spPr>
        <p:txBody>
          <a:bodyPr>
            <a:normAutofit fontScale="90000"/>
          </a:bodyPr>
          <a:lstStyle/>
          <a:p>
            <a:r>
              <a:rPr lang="en-US" dirty="0">
                <a:solidFill>
                  <a:schemeClr val="bg1"/>
                </a:solidFill>
                <a:latin typeface="Bell MT" panose="02020503060305020303" pitchFamily="18" charset="0"/>
              </a:rPr>
              <a:t>DISCUSSION</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p:txBody>
          <a:bodyPr>
            <a:noAutofit/>
          </a:bodyPr>
          <a:lstStyle/>
          <a:p>
            <a:r>
              <a:rPr lang="en-AU" sz="2200" dirty="0">
                <a:latin typeface="Bell MT" panose="02020503060305020303" pitchFamily="18" charset="0"/>
              </a:rPr>
              <a:t>In this study it was found that </a:t>
            </a:r>
            <a:r>
              <a:rPr lang="en-AU" sz="2200" dirty="0" smtClean="0">
                <a:latin typeface="Bell MT" panose="02020503060305020303" pitchFamily="18" charset="0"/>
              </a:rPr>
              <a:t>Group B ( </a:t>
            </a:r>
            <a:r>
              <a:rPr lang="en-AU" sz="2200" dirty="0">
                <a:latin typeface="Bell MT" panose="02020503060305020303" pitchFamily="18" charset="0"/>
              </a:rPr>
              <a:t>EMG biofeedback) </a:t>
            </a:r>
            <a:r>
              <a:rPr lang="en-AU" sz="2200" dirty="0" smtClean="0">
                <a:latin typeface="Bell MT" panose="02020503060305020303" pitchFamily="18" charset="0"/>
              </a:rPr>
              <a:t>showed significant reduction in thoracic </a:t>
            </a:r>
            <a:r>
              <a:rPr lang="en-AU" sz="2200" dirty="0">
                <a:latin typeface="Bell MT" panose="02020503060305020303" pitchFamily="18" charset="0"/>
              </a:rPr>
              <a:t>amplitude and </a:t>
            </a:r>
            <a:r>
              <a:rPr lang="en-AU" sz="2200" dirty="0" smtClean="0">
                <a:latin typeface="Bell MT" panose="02020503060305020303" pitchFamily="18" charset="0"/>
              </a:rPr>
              <a:t>significant increase in </a:t>
            </a:r>
            <a:r>
              <a:rPr lang="en-AU" sz="2200" dirty="0">
                <a:latin typeface="Bell MT" panose="02020503060305020303" pitchFamily="18" charset="0"/>
              </a:rPr>
              <a:t>abdominal amplitude </a:t>
            </a:r>
            <a:r>
              <a:rPr lang="en-AU" sz="2200" dirty="0" smtClean="0">
                <a:latin typeface="Bell MT" panose="02020503060305020303" pitchFamily="18" charset="0"/>
              </a:rPr>
              <a:t>as compared </a:t>
            </a:r>
            <a:r>
              <a:rPr lang="en-AU" sz="2200" dirty="0">
                <a:latin typeface="Bell MT" panose="02020503060305020303" pitchFamily="18" charset="0"/>
              </a:rPr>
              <a:t>to </a:t>
            </a:r>
            <a:r>
              <a:rPr lang="en-AU" sz="2200" dirty="0" smtClean="0">
                <a:latin typeface="Bell MT" panose="02020503060305020303" pitchFamily="18" charset="0"/>
              </a:rPr>
              <a:t>Group </a:t>
            </a:r>
            <a:r>
              <a:rPr lang="en-AU" sz="2200" dirty="0">
                <a:latin typeface="Bell MT" panose="02020503060305020303" pitchFamily="18" charset="0"/>
              </a:rPr>
              <a:t>A ( Manual</a:t>
            </a:r>
            <a:r>
              <a:rPr lang="en-AU" sz="2200" dirty="0" smtClean="0">
                <a:latin typeface="Bell MT" panose="02020503060305020303" pitchFamily="18" charset="0"/>
              </a:rPr>
              <a:t>).</a:t>
            </a:r>
          </a:p>
          <a:p>
            <a:r>
              <a:rPr lang="en-AU" sz="2200" dirty="0" smtClean="0">
                <a:latin typeface="Bell MT" panose="02020503060305020303" pitchFamily="18" charset="0"/>
              </a:rPr>
              <a:t>It was found that in Group B there was a highly significant change in the abdominal </a:t>
            </a:r>
            <a:r>
              <a:rPr lang="en-AU" sz="2200" dirty="0">
                <a:latin typeface="Bell MT" panose="02020503060305020303" pitchFamily="18" charset="0"/>
              </a:rPr>
              <a:t>amplitude with </a:t>
            </a:r>
            <a:r>
              <a:rPr lang="en-AU" sz="2200" dirty="0" smtClean="0">
                <a:latin typeface="Bell MT" panose="02020503060305020303" pitchFamily="18" charset="0"/>
              </a:rPr>
              <a:t>p </a:t>
            </a:r>
            <a:r>
              <a:rPr lang="en-AU" sz="2200" dirty="0">
                <a:latin typeface="Bell MT" panose="02020503060305020303" pitchFamily="18" charset="0"/>
              </a:rPr>
              <a:t>value &gt; 0.01</a:t>
            </a:r>
            <a:r>
              <a:rPr lang="en-AU" sz="2200" dirty="0" smtClean="0">
                <a:latin typeface="Bell MT" panose="02020503060305020303" pitchFamily="18" charset="0"/>
              </a:rPr>
              <a:t> though there was not much significant change in the thoracic amplitude.</a:t>
            </a:r>
          </a:p>
          <a:p>
            <a:r>
              <a:rPr lang="en-AU" sz="2200" dirty="0" smtClean="0">
                <a:latin typeface="Bell MT" panose="02020503060305020303" pitchFamily="18" charset="0"/>
              </a:rPr>
              <a:t> </a:t>
            </a:r>
            <a:r>
              <a:rPr lang="en-AU" sz="2200" dirty="0">
                <a:latin typeface="Bell MT" panose="02020503060305020303" pitchFamily="18" charset="0"/>
              </a:rPr>
              <a:t>It was found in both Group A and B, the changes in the thoracic amplitude were significant in Group B and the changes in abdominal amplitude were highly significant in Group B again</a:t>
            </a:r>
            <a:r>
              <a:rPr lang="en-AU" sz="1800" dirty="0">
                <a:latin typeface="Bell MT" panose="02020503060305020303" pitchFamily="18" charset="0"/>
              </a:rPr>
              <a:t>.</a:t>
            </a:r>
            <a:endParaRPr lang="en-US" sz="1800" dirty="0">
              <a:latin typeface="Bell MT" panose="02020503060305020303" pitchFamily="18" charset="0"/>
            </a:endParaRPr>
          </a:p>
          <a:p>
            <a:pPr>
              <a:buNone/>
            </a:pPr>
            <a:r>
              <a:rPr lang="en-AU" sz="2200" dirty="0">
                <a:latin typeface="Bell MT" panose="02020503060305020303" pitchFamily="18" charset="0"/>
              </a:rPr>
              <a:t>  </a:t>
            </a:r>
            <a:endParaRPr lang="en-US" sz="2200" dirty="0">
              <a:latin typeface="Bell MT" panose="02020503060305020303" pitchFamily="18" charset="0"/>
            </a:endParaRPr>
          </a:p>
          <a:p>
            <a:endParaRPr lang="en-AU" sz="2200" dirty="0" smtClean="0">
              <a:latin typeface="Bell MT" panose="02020503060305020303" pitchFamily="18" charset="0"/>
            </a:endParaRPr>
          </a:p>
          <a:p>
            <a:pPr>
              <a:buNone/>
            </a:pPr>
            <a:endParaRPr lang="en-US" sz="2200" dirty="0">
              <a:latin typeface="Bell MT" panose="02020503060305020303" pitchFamily="18" charset="0"/>
            </a:endParaRPr>
          </a:p>
          <a:p>
            <a:pPr marL="0" indent="0">
              <a:buNone/>
            </a:pPr>
            <a:endParaRPr lang="en-IN" sz="2200"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5" name="Rectangle 4"/>
          <p:cNvSpPr/>
          <p:nvPr/>
        </p:nvSpPr>
        <p:spPr>
          <a:xfrm>
            <a:off x="0" y="6297769"/>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92152075"/>
      </p:ext>
    </p:extLst>
  </p:cSld>
  <p:clrMapOvr>
    <a:masterClrMapping/>
  </p:clrMapOvr>
  <p:transition spd="slow" advClick="0" advTm="5000">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532290" cy="1077309"/>
          </a:xfrm>
          <a:solidFill>
            <a:srgbClr val="6B5153"/>
          </a:solidFill>
        </p:spPr>
        <p:txBody>
          <a:bodyPr>
            <a:normAutofit fontScale="90000"/>
          </a:bodyPr>
          <a:lstStyle/>
          <a:p>
            <a:r>
              <a:rPr lang="en-IN" dirty="0" smtClean="0">
                <a:solidFill>
                  <a:schemeClr val="bg1"/>
                </a:solidFill>
                <a:latin typeface="Bell MT" panose="02020503060305020303" pitchFamily="18" charset="0"/>
              </a:rPr>
              <a:t>EMG BIOFEEDBACK</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p:txBody>
          <a:bodyPr>
            <a:normAutofit/>
          </a:bodyPr>
          <a:lstStyle/>
          <a:p>
            <a:r>
              <a:rPr lang="en-AU" sz="2000" dirty="0">
                <a:latin typeface="Bell MT" panose="02020503060305020303" pitchFamily="18" charset="0"/>
              </a:rPr>
              <a:t>The </a:t>
            </a:r>
            <a:r>
              <a:rPr lang="en-AU" sz="2000" dirty="0" smtClean="0">
                <a:latin typeface="Bell MT" panose="02020503060305020303" pitchFamily="18" charset="0"/>
              </a:rPr>
              <a:t>Biofeedback </a:t>
            </a:r>
            <a:r>
              <a:rPr lang="en-AU" sz="2000" dirty="0">
                <a:latin typeface="Bell MT" panose="02020503060305020303" pitchFamily="18" charset="0"/>
              </a:rPr>
              <a:t>training with electromyography EMG biofeedback is a method of retraining muscle by creating new feedback systems as a result of the conversion of </a:t>
            </a:r>
            <a:r>
              <a:rPr lang="en-AU" sz="2000" dirty="0" err="1">
                <a:latin typeface="Bell MT" panose="02020503060305020303" pitchFamily="18" charset="0"/>
              </a:rPr>
              <a:t>myoelectrical</a:t>
            </a:r>
            <a:r>
              <a:rPr lang="en-AU" sz="2000" dirty="0">
                <a:latin typeface="Bell MT" panose="02020503060305020303" pitchFamily="18" charset="0"/>
              </a:rPr>
              <a:t> signals in the muscle into visual and auditory signals. EMG uses surface electrodes to detect a change in skeletal muscle activity, which is then fed back to the user usually by a visual or auditory signal, so biofeedback training helps in giving your brain the signal to work accordingly.</a:t>
            </a:r>
            <a:endParaRPr lang="en-US" sz="2000" dirty="0">
              <a:latin typeface="Bell MT" panose="02020503060305020303" pitchFamily="18" charset="0"/>
            </a:endParaRPr>
          </a:p>
          <a:p>
            <a:endParaRPr lang="en-US" sz="2000" dirty="0" smtClean="0">
              <a:latin typeface="Bell MT" panose="02020503060305020303" pitchFamily="18" charset="0"/>
            </a:endParaRPr>
          </a:p>
          <a:p>
            <a:r>
              <a:rPr lang="en-US" sz="2000" dirty="0" smtClean="0">
                <a:latin typeface="Bell MT" panose="02020503060305020303" pitchFamily="18" charset="0"/>
              </a:rPr>
              <a:t>Biofeedback </a:t>
            </a:r>
            <a:r>
              <a:rPr lang="en-US" sz="2000" dirty="0">
                <a:latin typeface="Bell MT" panose="02020503060305020303" pitchFamily="18" charset="0"/>
              </a:rPr>
              <a:t>has been used for more than fifty years in rehabilitation to facilitate normal </a:t>
            </a:r>
            <a:r>
              <a:rPr lang="en-US" sz="2000" dirty="0" smtClean="0">
                <a:latin typeface="Bell MT" panose="02020503060305020303" pitchFamily="18" charset="0"/>
              </a:rPr>
              <a:t>movement patterns </a:t>
            </a:r>
            <a:r>
              <a:rPr lang="en-US" sz="2000" dirty="0">
                <a:latin typeface="Bell MT" panose="02020503060305020303" pitchFamily="18" charset="0"/>
              </a:rPr>
              <a:t>after injury . It is the technique of providing biological information to patients in real-time that would otherwise be unknown. This information can sometimes be referred to as augmented or extrinsic feedback, that is feedback that provides the user with additional information, above and beyond the information that is naturally available to them as opposed to the sensory (or intrinsic) feedback that provides self-generated information to the user from various intrinsic sensory receptors</a:t>
            </a:r>
          </a:p>
          <a:p>
            <a:endParaRPr lang="en-US" sz="2000" dirty="0">
              <a:latin typeface="Bell MT" panose="02020503060305020303" pitchFamily="18" charset="0"/>
            </a:endParaRPr>
          </a:p>
          <a:p>
            <a:endParaRPr lang="en-IN" sz="2000"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3883554965"/>
      </p:ext>
    </p:extLst>
  </p:cSld>
  <p:clrMapOvr>
    <a:masterClrMapping/>
  </p:clrMapOvr>
  <p:transition spd="slow" advClick="0" advTm="5000">
    <p:wip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5523963" cy="1553827"/>
          </a:xfrm>
          <a:solidFill>
            <a:srgbClr val="6B5153"/>
          </a:solidFill>
        </p:spPr>
        <p:txBody>
          <a:bodyPr>
            <a:normAutofit fontScale="90000"/>
          </a:bodyPr>
          <a:lstStyle/>
          <a:p>
            <a:r>
              <a:rPr lang="en-US" dirty="0" smtClean="0">
                <a:solidFill>
                  <a:schemeClr val="bg1"/>
                </a:solidFill>
                <a:latin typeface="Bell MT" panose="02020503060305020303" pitchFamily="18" charset="0"/>
              </a:rPr>
              <a:t/>
            </a:r>
            <a:br>
              <a:rPr lang="en-US" dirty="0" smtClean="0">
                <a:solidFill>
                  <a:schemeClr val="bg1"/>
                </a:solidFill>
                <a:latin typeface="Bell MT" panose="02020503060305020303" pitchFamily="18" charset="0"/>
              </a:rPr>
            </a:br>
            <a:r>
              <a:rPr lang="en-US" dirty="0" smtClean="0">
                <a:solidFill>
                  <a:schemeClr val="bg1"/>
                </a:solidFill>
                <a:latin typeface="Bell MT" panose="02020503060305020303" pitchFamily="18" charset="0"/>
              </a:rPr>
              <a:t>FURTHER RESEARCHES RECOMMENDATION </a:t>
            </a:r>
            <a:r>
              <a:rPr lang="en-IN" dirty="0" smtClean="0">
                <a:solidFill>
                  <a:schemeClr val="bg1"/>
                </a:solidFill>
                <a:latin typeface="Bell MT" panose="02020503060305020303" pitchFamily="18" charset="0"/>
              </a:rPr>
              <a:t/>
            </a:r>
            <a:br>
              <a:rPr lang="en-IN" dirty="0" smtClean="0">
                <a:solidFill>
                  <a:schemeClr val="bg1"/>
                </a:solidFill>
                <a:latin typeface="Bell MT" panose="02020503060305020303" pitchFamily="18" charset="0"/>
              </a:rPr>
            </a:b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838199" y="1918952"/>
            <a:ext cx="6313119" cy="2487165"/>
          </a:xfrm>
        </p:spPr>
        <p:txBody>
          <a:bodyPr>
            <a:noAutofit/>
          </a:bodyPr>
          <a:lstStyle/>
          <a:p>
            <a:pPr marL="0" indent="0">
              <a:buNone/>
            </a:pPr>
            <a:r>
              <a:rPr lang="en-US" sz="3600" smtClean="0">
                <a:latin typeface="Bell MT" panose="02020503060305020303" pitchFamily="18" charset="0"/>
              </a:rPr>
              <a:t>In </a:t>
            </a:r>
            <a:r>
              <a:rPr lang="en-US" sz="3600" dirty="0">
                <a:latin typeface="Bell MT" panose="02020503060305020303" pitchFamily="18" charset="0"/>
              </a:rPr>
              <a:t>this study we have taken obese population, in further studies we can study on various disorders which leads to </a:t>
            </a:r>
            <a:r>
              <a:rPr lang="en-US" sz="3600" dirty="0" err="1">
                <a:latin typeface="Bell MT" panose="02020503060305020303" pitchFamily="18" charset="0"/>
              </a:rPr>
              <a:t>thoraco</a:t>
            </a:r>
            <a:r>
              <a:rPr lang="en-US" sz="3600" dirty="0">
                <a:latin typeface="Bell MT" panose="02020503060305020303" pitchFamily="18" charset="0"/>
              </a:rPr>
              <a:t> abdominal paradox.</a:t>
            </a:r>
            <a:endParaRPr lang="en-IN" sz="3600" dirty="0">
              <a:latin typeface="Bell MT" panose="02020503060305020303" pitchFamily="18" charset="0"/>
            </a:endParaRPr>
          </a:p>
          <a:p>
            <a:pPr>
              <a:buNone/>
            </a:pPr>
            <a:r>
              <a:rPr lang="en-US" sz="3600" dirty="0">
                <a:latin typeface="Bell MT" panose="02020503060305020303" pitchFamily="18" charset="0"/>
              </a:rPr>
              <a:t> </a:t>
            </a:r>
            <a:endParaRPr lang="en-IN" sz="3600" dirty="0">
              <a:latin typeface="Bell MT" panose="02020503060305020303" pitchFamily="18" charset="0"/>
            </a:endParaRPr>
          </a:p>
          <a:p>
            <a:pPr>
              <a:buNone/>
            </a:pPr>
            <a:endParaRPr lang="en-IN" sz="3600" dirty="0">
              <a:latin typeface="Bell MT" panose="02020503060305020303" pitchFamily="18" charset="0"/>
            </a:endParaRPr>
          </a:p>
          <a:p>
            <a:pPr>
              <a:buNone/>
            </a:pPr>
            <a:endParaRPr lang="en-IN" sz="3600" dirty="0">
              <a:latin typeface="Bell MT" panose="02020503060305020303" pitchFamily="18" charset="0"/>
            </a:endParaRPr>
          </a:p>
          <a:p>
            <a:pPr>
              <a:buNone/>
            </a:pPr>
            <a:r>
              <a:rPr lang="en-US" sz="3600" dirty="0">
                <a:latin typeface="Bell MT" panose="02020503060305020303" pitchFamily="18" charset="0"/>
              </a:rPr>
              <a:t/>
            </a:r>
            <a:br>
              <a:rPr lang="en-US" sz="3600" dirty="0">
                <a:latin typeface="Bell MT" panose="02020503060305020303" pitchFamily="18" charset="0"/>
              </a:rPr>
            </a:br>
            <a:r>
              <a:rPr lang="en-US" sz="3600" dirty="0">
                <a:latin typeface="Bell MT" panose="02020503060305020303" pitchFamily="18" charset="0"/>
              </a:rPr>
              <a:t> </a:t>
            </a:r>
            <a:endParaRPr lang="en-IN" sz="3600" dirty="0">
              <a:latin typeface="Bell MT" panose="02020503060305020303" pitchFamily="18" charset="0"/>
            </a:endParaRPr>
          </a:p>
          <a:p>
            <a:pPr marL="0" indent="0">
              <a:buNone/>
            </a:pPr>
            <a:endParaRPr lang="en-IN" sz="3600" dirty="0">
              <a:latin typeface="Bell MT" panose="02020503060305020303"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
        <p:nvSpPr>
          <p:cNvPr id="5" name="Rectangle 4"/>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1047068926"/>
      </p:ext>
    </p:extLst>
  </p:cSld>
  <p:clrMapOvr>
    <a:masterClrMapping/>
  </p:clrMapOvr>
  <p:transition spd="slow" advClick="0" advTm="5000">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latin typeface="Bell MT" panose="02020503060305020303" pitchFamily="18" charset="0"/>
              </a:rPr>
              <a:t>Further we can asses the volumes and capacity and can compare the difference pre and post biofeedback training</a:t>
            </a:r>
          </a:p>
          <a:p>
            <a:endParaRPr lang="en-US" dirty="0">
              <a:latin typeface="Bell MT" panose="02020503060305020303" pitchFamily="18" charset="0"/>
            </a:endParaRPr>
          </a:p>
          <a:p>
            <a:r>
              <a:rPr lang="en-US" dirty="0" smtClean="0">
                <a:latin typeface="Bell MT" panose="02020503060305020303" pitchFamily="18" charset="0"/>
              </a:rPr>
              <a:t>There is an effect of heart rate variability training on hypertensive patients and research has already been presented at cardiomersion 2014, tokyo,japan</a:t>
            </a:r>
          </a:p>
          <a:p>
            <a:r>
              <a:rPr lang="en-US" dirty="0" smtClean="0">
                <a:latin typeface="Bell MT" panose="02020503060305020303" pitchFamily="18" charset="0"/>
              </a:rPr>
              <a:t>Further studies are required to assess the synchrony between HRV training and respiratory training.</a:t>
            </a:r>
            <a:endParaRPr lang="en-US" dirty="0">
              <a:latin typeface="Bell MT" panose="02020503060305020303" pitchFamily="18" charset="0"/>
            </a:endParaRPr>
          </a:p>
        </p:txBody>
      </p:sp>
      <p:sp>
        <p:nvSpPr>
          <p:cNvPr id="4" name="Rectangle 3"/>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Tree>
    <p:extLst>
      <p:ext uri="{BB962C8B-B14F-4D97-AF65-F5344CB8AC3E}">
        <p14:creationId xmlns:p14="http://schemas.microsoft.com/office/powerpoint/2010/main" val="1920703868"/>
      </p:ext>
    </p:extLst>
  </p:cSld>
  <p:clrMapOvr>
    <a:masterClrMapping/>
  </p:clrMapOvr>
  <p:transition spd="slow" advClick="0" advTm="5000">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3836832" cy="639427"/>
          </a:xfrm>
          <a:solidFill>
            <a:srgbClr val="6B5153"/>
          </a:solidFill>
        </p:spPr>
        <p:txBody>
          <a:bodyPr>
            <a:normAutofit fontScale="90000"/>
          </a:bodyPr>
          <a:lstStyle/>
          <a:p>
            <a:r>
              <a:rPr lang="en-US" b="1" dirty="0" smtClean="0">
                <a:solidFill>
                  <a:schemeClr val="bg1"/>
                </a:solidFill>
                <a:latin typeface="Bell MT" panose="02020503060305020303" pitchFamily="18" charset="0"/>
              </a:rPr>
              <a:t>CONCLUSION</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p:txBody>
          <a:bodyPr/>
          <a:lstStyle/>
          <a:p>
            <a:r>
              <a:rPr lang="en-US" dirty="0" smtClean="0">
                <a:latin typeface="Bell MT" panose="02020503060305020303" pitchFamily="18" charset="0"/>
              </a:rPr>
              <a:t>EMG biofeedback can be affective mode of treatment for </a:t>
            </a:r>
            <a:r>
              <a:rPr lang="en-US" dirty="0" err="1" smtClean="0">
                <a:latin typeface="Bell MT" panose="02020503060305020303" pitchFamily="18" charset="0"/>
              </a:rPr>
              <a:t>thoraco</a:t>
            </a:r>
            <a:r>
              <a:rPr lang="en-US" dirty="0" smtClean="0">
                <a:latin typeface="Bell MT" panose="02020503060305020303" pitchFamily="18" charset="0"/>
              </a:rPr>
              <a:t>-abdominal paradox.</a:t>
            </a:r>
          </a:p>
          <a:p>
            <a:r>
              <a:rPr lang="en-US" dirty="0" smtClean="0">
                <a:latin typeface="Bell MT" panose="02020503060305020303" pitchFamily="18" charset="0"/>
              </a:rPr>
              <a:t>It can be used in various conditions such as obesity, kyphosis and postural related disorders.</a:t>
            </a:r>
          </a:p>
          <a:p>
            <a:r>
              <a:rPr lang="en-US" dirty="0" smtClean="0">
                <a:latin typeface="Bell MT" panose="02020503060305020303" pitchFamily="18" charset="0"/>
              </a:rPr>
              <a:t>EMG </a:t>
            </a:r>
            <a:r>
              <a:rPr lang="en-US" dirty="0">
                <a:latin typeface="Bell MT" panose="02020503060305020303" pitchFamily="18" charset="0"/>
              </a:rPr>
              <a:t>B</a:t>
            </a:r>
            <a:r>
              <a:rPr lang="en-US" dirty="0" smtClean="0">
                <a:latin typeface="Bell MT" panose="02020503060305020303" pitchFamily="18" charset="0"/>
              </a:rPr>
              <a:t>iofeedback can improve the respiratory compliance of patient thus improving the quality of life.</a:t>
            </a:r>
          </a:p>
          <a:p>
            <a:endParaRPr lang="en-IN" dirty="0" smtClean="0">
              <a:latin typeface="Bell MT" panose="02020503060305020303" pitchFamily="18" charset="0"/>
            </a:endParaRPr>
          </a:p>
          <a:p>
            <a:endParaRPr lang="en-IN" dirty="0">
              <a:latin typeface="Bell MT" panose="02020503060305020303" pitchFamily="18" charset="0"/>
            </a:endParaRPr>
          </a:p>
        </p:txBody>
      </p:sp>
      <p:sp>
        <p:nvSpPr>
          <p:cNvPr id="4" name="Rectangle 3"/>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12879"/>
            <a:ext cx="3018645" cy="721613"/>
          </a:xfrm>
          <a:prstGeom prst="rect">
            <a:avLst/>
          </a:prstGeom>
        </p:spPr>
      </p:pic>
    </p:spTree>
    <p:extLst>
      <p:ext uri="{BB962C8B-B14F-4D97-AF65-F5344CB8AC3E}">
        <p14:creationId xmlns:p14="http://schemas.microsoft.com/office/powerpoint/2010/main" val="1537059269"/>
      </p:ext>
    </p:extLst>
  </p:cSld>
  <p:clrMapOvr>
    <a:masterClrMapping/>
  </p:clrMapOvr>
  <p:transition spd="slow" advClick="0" advTm="5000">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983" y="138218"/>
            <a:ext cx="3849710" cy="549275"/>
          </a:xfrm>
          <a:solidFill>
            <a:srgbClr val="6B5153"/>
          </a:solidFill>
        </p:spPr>
        <p:txBody>
          <a:bodyPr>
            <a:noAutofit/>
          </a:bodyPr>
          <a:lstStyle/>
          <a:p>
            <a:r>
              <a:rPr lang="en-IN" dirty="0" smtClean="0">
                <a:solidFill>
                  <a:schemeClr val="bg1"/>
                </a:solidFill>
                <a:latin typeface="Bell MT" panose="02020503060305020303" pitchFamily="18" charset="0"/>
              </a:rPr>
              <a:t>REFERENCES</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a:xfrm>
            <a:off x="0" y="1027135"/>
            <a:ext cx="10515600" cy="4351338"/>
          </a:xfrm>
        </p:spPr>
        <p:txBody>
          <a:bodyPr>
            <a:noAutofit/>
          </a:bodyPr>
          <a:lstStyle/>
          <a:p>
            <a:r>
              <a:rPr lang="en-IN" sz="1400" dirty="0" smtClean="0">
                <a:latin typeface="Bell MT" panose="02020503060305020303" pitchFamily="18" charset="0"/>
              </a:rPr>
              <a:t> </a:t>
            </a:r>
            <a:r>
              <a:rPr lang="en-IN" sz="1400" dirty="0">
                <a:latin typeface="Bell MT" panose="02020503060305020303" pitchFamily="18" charset="0"/>
              </a:rPr>
              <a:t>I. Albrecht, J. Haber, and H.P. Seidel. Construction and animation of anatomically based human hand models. Proceedings of the 2003 ACM SIGGRAPH/</a:t>
            </a:r>
            <a:r>
              <a:rPr lang="en-IN" sz="1400" dirty="0" err="1">
                <a:latin typeface="Bell MT" panose="02020503060305020303" pitchFamily="18" charset="0"/>
              </a:rPr>
              <a:t>Eurographics</a:t>
            </a:r>
            <a:r>
              <a:rPr lang="en-IN" sz="1400" dirty="0">
                <a:latin typeface="Bell MT" panose="02020503060305020303" pitchFamily="18" charset="0"/>
              </a:rPr>
              <a:t> symposium on Computer animation, pages 98–109, 2003.</a:t>
            </a:r>
          </a:p>
          <a:p>
            <a:r>
              <a:rPr lang="en-IN" sz="1400" dirty="0">
                <a:latin typeface="Bell MT" panose="02020503060305020303" pitchFamily="18" charset="0"/>
              </a:rPr>
              <a:t> </a:t>
            </a:r>
            <a:r>
              <a:rPr lang="en-IN" sz="1400" dirty="0" smtClean="0">
                <a:latin typeface="Bell MT" panose="02020503060305020303" pitchFamily="18" charset="0"/>
              </a:rPr>
              <a:t>B</a:t>
            </a:r>
            <a:r>
              <a:rPr lang="en-IN" sz="1400" dirty="0">
                <a:latin typeface="Bell MT" panose="02020503060305020303" pitchFamily="18" charset="0"/>
              </a:rPr>
              <a:t>. Allen, B. </a:t>
            </a:r>
            <a:r>
              <a:rPr lang="en-IN" sz="1400" dirty="0" err="1">
                <a:latin typeface="Bell MT" panose="02020503060305020303" pitchFamily="18" charset="0"/>
              </a:rPr>
              <a:t>Curless</a:t>
            </a:r>
            <a:r>
              <a:rPr lang="en-IN" sz="1400" dirty="0">
                <a:latin typeface="Bell MT" panose="02020503060305020303" pitchFamily="18" charset="0"/>
              </a:rPr>
              <a:t>, and Z. </a:t>
            </a:r>
            <a:r>
              <a:rPr lang="en-IN" sz="1400" dirty="0" err="1">
                <a:latin typeface="Bell MT" panose="02020503060305020303" pitchFamily="18" charset="0"/>
              </a:rPr>
              <a:t>Popovic</a:t>
            </a:r>
            <a:r>
              <a:rPr lang="en-IN" sz="1400" dirty="0">
                <a:latin typeface="Bell MT" panose="02020503060305020303" pitchFamily="18" charset="0"/>
              </a:rPr>
              <a:t>. Articulated Body Deformation from Range Scan Data. ACM Transactions on Graphics (TOG), 21(3):612–619, 2002.</a:t>
            </a:r>
          </a:p>
          <a:p>
            <a:r>
              <a:rPr lang="en-IN" sz="1400" dirty="0">
                <a:latin typeface="Bell MT" panose="02020503060305020303" pitchFamily="18" charset="0"/>
              </a:rPr>
              <a:t> </a:t>
            </a:r>
            <a:r>
              <a:rPr lang="en-IN" sz="1400" dirty="0" smtClean="0">
                <a:latin typeface="Bell MT" panose="02020503060305020303" pitchFamily="18" charset="0"/>
              </a:rPr>
              <a:t> </a:t>
            </a:r>
            <a:r>
              <a:rPr lang="en-IN" sz="1400" dirty="0">
                <a:latin typeface="Bell MT" panose="02020503060305020303" pitchFamily="18" charset="0"/>
              </a:rPr>
              <a:t>B. Allen, B. </a:t>
            </a:r>
            <a:r>
              <a:rPr lang="en-IN" sz="1400" dirty="0" err="1">
                <a:latin typeface="Bell MT" panose="02020503060305020303" pitchFamily="18" charset="0"/>
              </a:rPr>
              <a:t>Curless</a:t>
            </a:r>
            <a:r>
              <a:rPr lang="en-IN" sz="1400" dirty="0">
                <a:latin typeface="Bell MT" panose="02020503060305020303" pitchFamily="18" charset="0"/>
              </a:rPr>
              <a:t>, and Z. </a:t>
            </a:r>
            <a:r>
              <a:rPr lang="en-IN" sz="1400" dirty="0" err="1">
                <a:latin typeface="Bell MT" panose="02020503060305020303" pitchFamily="18" charset="0"/>
              </a:rPr>
              <a:t>Popovic</a:t>
            </a:r>
            <a:r>
              <a:rPr lang="en-IN" sz="1400" dirty="0">
                <a:latin typeface="Bell MT" panose="02020503060305020303" pitchFamily="18" charset="0"/>
              </a:rPr>
              <a:t>. The space of human body shapes: </a:t>
            </a:r>
            <a:r>
              <a:rPr lang="en-IN" sz="1400" dirty="0" err="1">
                <a:latin typeface="Bell MT" panose="02020503060305020303" pitchFamily="18" charset="0"/>
              </a:rPr>
              <a:t>reconstruc</a:t>
            </a:r>
            <a:r>
              <a:rPr lang="en-IN" sz="1400" dirty="0">
                <a:latin typeface="Bell MT" panose="02020503060305020303" pitchFamily="18" charset="0"/>
              </a:rPr>
              <a:t>- ´ </a:t>
            </a:r>
            <a:r>
              <a:rPr lang="en-IN" sz="1400" dirty="0" err="1">
                <a:latin typeface="Bell MT" panose="02020503060305020303" pitchFamily="18" charset="0"/>
              </a:rPr>
              <a:t>tion</a:t>
            </a:r>
            <a:r>
              <a:rPr lang="en-IN" sz="1400" dirty="0">
                <a:latin typeface="Bell MT" panose="02020503060305020303" pitchFamily="18" charset="0"/>
              </a:rPr>
              <a:t> and parameterization from range scans. SIGGRAPH ’03: ACM SIGGRAPH 2003 Papers, pages 587–594, 2003. </a:t>
            </a:r>
          </a:p>
          <a:p>
            <a:r>
              <a:rPr lang="en-IN" sz="1400" dirty="0" smtClean="0">
                <a:latin typeface="Bell MT" panose="02020503060305020303" pitchFamily="18" charset="0"/>
              </a:rPr>
              <a:t>D</a:t>
            </a:r>
            <a:r>
              <a:rPr lang="en-IN" sz="1400" dirty="0">
                <a:latin typeface="Bell MT" panose="02020503060305020303" pitchFamily="18" charset="0"/>
              </a:rPr>
              <a:t>. </a:t>
            </a:r>
            <a:r>
              <a:rPr lang="en-IN" sz="1400" dirty="0" err="1">
                <a:latin typeface="Bell MT" panose="02020503060305020303" pitchFamily="18" charset="0"/>
              </a:rPr>
              <a:t>Anguelov</a:t>
            </a:r>
            <a:r>
              <a:rPr lang="en-IN" sz="1400" dirty="0">
                <a:latin typeface="Bell MT" panose="02020503060305020303" pitchFamily="18" charset="0"/>
              </a:rPr>
              <a:t>, P. Srinivasan, D. </a:t>
            </a:r>
            <a:r>
              <a:rPr lang="en-IN" sz="1400" dirty="0" err="1">
                <a:latin typeface="Bell MT" panose="02020503060305020303" pitchFamily="18" charset="0"/>
              </a:rPr>
              <a:t>Koller</a:t>
            </a:r>
            <a:r>
              <a:rPr lang="en-IN" sz="1400" dirty="0">
                <a:latin typeface="Bell MT" panose="02020503060305020303" pitchFamily="18" charset="0"/>
              </a:rPr>
              <a:t>, S. </a:t>
            </a:r>
            <a:r>
              <a:rPr lang="en-IN" sz="1400" dirty="0" err="1">
                <a:latin typeface="Bell MT" panose="02020503060305020303" pitchFamily="18" charset="0"/>
              </a:rPr>
              <a:t>Thrun</a:t>
            </a:r>
            <a:r>
              <a:rPr lang="en-IN" sz="1400" dirty="0">
                <a:latin typeface="Bell MT" panose="02020503060305020303" pitchFamily="18" charset="0"/>
              </a:rPr>
              <a:t>, J. Rodgers, and J. Davis. SCAPE: shape completion and animation of people. Proceedings of ACM SIGGRAPH 2005, 24(3):408–416, 2005. </a:t>
            </a:r>
          </a:p>
          <a:p>
            <a:r>
              <a:rPr lang="en-IN" sz="1400" dirty="0" smtClean="0">
                <a:latin typeface="Bell MT" panose="02020503060305020303" pitchFamily="18" charset="0"/>
              </a:rPr>
              <a:t>David </a:t>
            </a:r>
            <a:r>
              <a:rPr lang="en-IN" sz="1400" dirty="0" err="1">
                <a:latin typeface="Bell MT" panose="02020503060305020303" pitchFamily="18" charset="0"/>
              </a:rPr>
              <a:t>Baraff</a:t>
            </a:r>
            <a:r>
              <a:rPr lang="en-IN" sz="1400" dirty="0">
                <a:latin typeface="Bell MT" panose="02020503060305020303" pitchFamily="18" charset="0"/>
              </a:rPr>
              <a:t> and Andrew </a:t>
            </a:r>
            <a:r>
              <a:rPr lang="en-IN" sz="1400" dirty="0" err="1">
                <a:latin typeface="Bell MT" panose="02020503060305020303" pitchFamily="18" charset="0"/>
              </a:rPr>
              <a:t>Witkin</a:t>
            </a:r>
            <a:r>
              <a:rPr lang="en-IN" sz="1400" dirty="0">
                <a:latin typeface="Bell MT" panose="02020503060305020303" pitchFamily="18" charset="0"/>
              </a:rPr>
              <a:t>. Partitioned dynamics. Technical Report CMU-RITR-97-33, Robotics Institute, Carnegie Mellon University, Pittsburgh, PA, 1997.</a:t>
            </a:r>
          </a:p>
          <a:p>
            <a:r>
              <a:rPr lang="en-IN" sz="1400" dirty="0">
                <a:latin typeface="Bell MT" panose="02020503060305020303" pitchFamily="18" charset="0"/>
              </a:rPr>
              <a:t> </a:t>
            </a:r>
            <a:r>
              <a:rPr lang="en-IN" sz="1400" dirty="0" smtClean="0">
                <a:latin typeface="Bell MT" panose="02020503060305020303" pitchFamily="18" charset="0"/>
              </a:rPr>
              <a:t>T.S</a:t>
            </a:r>
            <a:r>
              <a:rPr lang="en-IN" sz="1400" dirty="0">
                <a:latin typeface="Bell MT" panose="02020503060305020303" pitchFamily="18" charset="0"/>
              </a:rPr>
              <a:t>. Buchanan, D.G. Lloyd, K. </a:t>
            </a:r>
            <a:r>
              <a:rPr lang="en-IN" sz="1400" dirty="0" err="1">
                <a:latin typeface="Bell MT" panose="02020503060305020303" pitchFamily="18" charset="0"/>
              </a:rPr>
              <a:t>Manal</a:t>
            </a:r>
            <a:r>
              <a:rPr lang="en-IN" sz="1400" dirty="0">
                <a:latin typeface="Bell MT" panose="02020503060305020303" pitchFamily="18" charset="0"/>
              </a:rPr>
              <a:t>, and T.F. </a:t>
            </a:r>
            <a:r>
              <a:rPr lang="en-IN" sz="1400" dirty="0" err="1">
                <a:latin typeface="Bell MT" panose="02020503060305020303" pitchFamily="18" charset="0"/>
              </a:rPr>
              <a:t>Besier</a:t>
            </a:r>
            <a:r>
              <a:rPr lang="en-IN" sz="1400" dirty="0">
                <a:latin typeface="Bell MT" panose="02020503060305020303" pitchFamily="18" charset="0"/>
              </a:rPr>
              <a:t>. </a:t>
            </a:r>
            <a:r>
              <a:rPr lang="en-IN" sz="1400" dirty="0" err="1">
                <a:latin typeface="Bell MT" panose="02020503060305020303" pitchFamily="18" charset="0"/>
              </a:rPr>
              <a:t>Neuromusculoskeletal</a:t>
            </a:r>
            <a:r>
              <a:rPr lang="en-IN" sz="1400" dirty="0">
                <a:latin typeface="Bell MT" panose="02020503060305020303" pitchFamily="18" charset="0"/>
              </a:rPr>
              <a:t> </a:t>
            </a:r>
            <a:r>
              <a:rPr lang="en-IN" sz="1400" dirty="0" err="1">
                <a:latin typeface="Bell MT" panose="02020503060305020303" pitchFamily="18" charset="0"/>
              </a:rPr>
              <a:t>Modeling</a:t>
            </a:r>
            <a:r>
              <a:rPr lang="en-IN" sz="1400" dirty="0">
                <a:latin typeface="Bell MT" panose="02020503060305020303" pitchFamily="18" charset="0"/>
              </a:rPr>
              <a:t>: Estimation of Muscle Forces and Joint Moments and Movements From Measurements of Neural Command. Journal of applied biomechanics, 20(4), 2004.</a:t>
            </a:r>
          </a:p>
          <a:p>
            <a:r>
              <a:rPr lang="en-IN" sz="1400" dirty="0">
                <a:latin typeface="Bell MT" panose="02020503060305020303" pitchFamily="18" charset="0"/>
              </a:rPr>
              <a:t> </a:t>
            </a:r>
            <a:r>
              <a:rPr lang="en-IN" sz="1400" dirty="0" smtClean="0">
                <a:latin typeface="Bell MT" panose="02020503060305020303" pitchFamily="18" charset="0"/>
              </a:rPr>
              <a:t>M.P</a:t>
            </a:r>
            <a:r>
              <a:rPr lang="en-IN" sz="1400" dirty="0">
                <a:latin typeface="Bell MT" panose="02020503060305020303" pitchFamily="18" charset="0"/>
              </a:rPr>
              <a:t>. </a:t>
            </a:r>
            <a:r>
              <a:rPr lang="en-IN" sz="1400" dirty="0" err="1">
                <a:latin typeface="Bell MT" panose="02020503060305020303" pitchFamily="18" charset="0"/>
              </a:rPr>
              <a:t>Cani-Gascuel</a:t>
            </a:r>
            <a:r>
              <a:rPr lang="en-IN" sz="1400" dirty="0">
                <a:latin typeface="Bell MT" panose="02020503060305020303" pitchFamily="18" charset="0"/>
              </a:rPr>
              <a:t> and M. </a:t>
            </a:r>
            <a:r>
              <a:rPr lang="en-IN" sz="1400" dirty="0" err="1">
                <a:latin typeface="Bell MT" panose="02020503060305020303" pitchFamily="18" charset="0"/>
              </a:rPr>
              <a:t>Desbrun</a:t>
            </a:r>
            <a:r>
              <a:rPr lang="en-IN" sz="1400" dirty="0">
                <a:latin typeface="Bell MT" panose="02020503060305020303" pitchFamily="18" charset="0"/>
              </a:rPr>
              <a:t>. Animation of Deformable Models Using Implicit Surfaces. Animation, 3(1):39–50, 1997.</a:t>
            </a:r>
          </a:p>
          <a:p>
            <a:r>
              <a:rPr lang="en-IN" sz="1400" dirty="0" smtClean="0">
                <a:latin typeface="Bell MT" panose="02020503060305020303" pitchFamily="18" charset="0"/>
              </a:rPr>
              <a:t> </a:t>
            </a:r>
            <a:r>
              <a:rPr lang="en-IN" sz="1400" dirty="0">
                <a:latin typeface="Bell MT" panose="02020503060305020303" pitchFamily="18" charset="0"/>
              </a:rPr>
              <a:t>S. </a:t>
            </a:r>
            <a:r>
              <a:rPr lang="en-IN" sz="1400" dirty="0" err="1">
                <a:latin typeface="Bell MT" panose="02020503060305020303" pitchFamily="18" charset="0"/>
              </a:rPr>
              <a:t>Capell</a:t>
            </a:r>
            <a:r>
              <a:rPr lang="en-IN" sz="1400" dirty="0">
                <a:latin typeface="Bell MT" panose="02020503060305020303" pitchFamily="18" charset="0"/>
              </a:rPr>
              <a:t>, M. Burkhart, B. </a:t>
            </a:r>
            <a:r>
              <a:rPr lang="en-IN" sz="1400" dirty="0" err="1">
                <a:latin typeface="Bell MT" panose="02020503060305020303" pitchFamily="18" charset="0"/>
              </a:rPr>
              <a:t>Curless</a:t>
            </a:r>
            <a:r>
              <a:rPr lang="en-IN" sz="1400" dirty="0">
                <a:latin typeface="Bell MT" panose="02020503060305020303" pitchFamily="18" charset="0"/>
              </a:rPr>
              <a:t>, T. Duchamp, and Z. </a:t>
            </a:r>
            <a:r>
              <a:rPr lang="en-IN" sz="1400" dirty="0" err="1">
                <a:latin typeface="Bell MT" panose="02020503060305020303" pitchFamily="18" charset="0"/>
              </a:rPr>
              <a:t>Popovic</a:t>
            </a:r>
            <a:r>
              <a:rPr lang="en-IN" sz="1400" dirty="0">
                <a:latin typeface="Bell MT" panose="02020503060305020303" pitchFamily="18" charset="0"/>
              </a:rPr>
              <a:t>. Physically based ´ rigging for deformable characters. Graphical Models, 69(1):71–87, 2007.</a:t>
            </a:r>
          </a:p>
          <a:p>
            <a:r>
              <a:rPr lang="en-IN" sz="1400" dirty="0">
                <a:latin typeface="Bell MT" panose="02020503060305020303" pitchFamily="18" charset="0"/>
              </a:rPr>
              <a:t> </a:t>
            </a:r>
            <a:r>
              <a:rPr lang="en-IN" sz="1400" dirty="0" smtClean="0">
                <a:latin typeface="Bell MT" panose="02020503060305020303" pitchFamily="18" charset="0"/>
              </a:rPr>
              <a:t>S</a:t>
            </a:r>
            <a:r>
              <a:rPr lang="en-IN" sz="1400" dirty="0">
                <a:latin typeface="Bell MT" panose="02020503060305020303" pitchFamily="18" charset="0"/>
              </a:rPr>
              <a:t>. </a:t>
            </a:r>
            <a:r>
              <a:rPr lang="en-IN" sz="1400" dirty="0" err="1">
                <a:latin typeface="Bell MT" panose="02020503060305020303" pitchFamily="18" charset="0"/>
              </a:rPr>
              <a:t>Capell</a:t>
            </a:r>
            <a:r>
              <a:rPr lang="en-IN" sz="1400" dirty="0">
                <a:latin typeface="Bell MT" panose="02020503060305020303" pitchFamily="18" charset="0"/>
              </a:rPr>
              <a:t>, S. Green, B. </a:t>
            </a:r>
            <a:r>
              <a:rPr lang="en-IN" sz="1400" dirty="0" err="1">
                <a:latin typeface="Bell MT" panose="02020503060305020303" pitchFamily="18" charset="0"/>
              </a:rPr>
              <a:t>Curless</a:t>
            </a:r>
            <a:r>
              <a:rPr lang="en-IN" sz="1400" dirty="0">
                <a:latin typeface="Bell MT" panose="02020503060305020303" pitchFamily="18" charset="0"/>
              </a:rPr>
              <a:t>, T. Duchamp, and Z. </a:t>
            </a:r>
            <a:r>
              <a:rPr lang="en-IN" sz="1400" dirty="0" err="1">
                <a:latin typeface="Bell MT" panose="02020503060305020303" pitchFamily="18" charset="0"/>
              </a:rPr>
              <a:t>Popovic</a:t>
            </a:r>
            <a:r>
              <a:rPr lang="en-IN" sz="1400" dirty="0">
                <a:latin typeface="Bell MT" panose="02020503060305020303" pitchFamily="18" charset="0"/>
              </a:rPr>
              <a:t>. A </a:t>
            </a:r>
            <a:r>
              <a:rPr lang="en-IN" sz="1400" dirty="0" err="1">
                <a:latin typeface="Bell MT" panose="02020503060305020303" pitchFamily="18" charset="0"/>
              </a:rPr>
              <a:t>multiresolution</a:t>
            </a:r>
            <a:r>
              <a:rPr lang="en-IN" sz="1400" dirty="0">
                <a:latin typeface="Bell MT" panose="02020503060305020303" pitchFamily="18" charset="0"/>
              </a:rPr>
              <a:t> ´ framework for dynamic deformations. SCA ’02: Proceedings of the 2002 ACM SIGGRAPH/</a:t>
            </a:r>
            <a:r>
              <a:rPr lang="en-IN" sz="1400" dirty="0" err="1">
                <a:latin typeface="Bell MT" panose="02020503060305020303" pitchFamily="18" charset="0"/>
              </a:rPr>
              <a:t>Eurographics</a:t>
            </a:r>
            <a:r>
              <a:rPr lang="en-IN" sz="1400" dirty="0">
                <a:latin typeface="Bell MT" panose="02020503060305020303" pitchFamily="18" charset="0"/>
              </a:rPr>
              <a:t> symposium on Computer animation, pages 41–47, 2002.</a:t>
            </a:r>
          </a:p>
          <a:p>
            <a:r>
              <a:rPr lang="en-IN" sz="1400" dirty="0">
                <a:latin typeface="Bell MT" panose="02020503060305020303" pitchFamily="18" charset="0"/>
              </a:rPr>
              <a:t> </a:t>
            </a:r>
            <a:r>
              <a:rPr lang="en-IN" sz="1400" dirty="0" smtClean="0">
                <a:latin typeface="Bell MT" panose="02020503060305020303" pitchFamily="18" charset="0"/>
              </a:rPr>
              <a:t> </a:t>
            </a:r>
            <a:r>
              <a:rPr lang="en-IN" sz="1400" dirty="0">
                <a:latin typeface="Bell MT" panose="02020503060305020303" pitchFamily="18" charset="0"/>
              </a:rPr>
              <a:t>J. Carranza, C. </a:t>
            </a:r>
            <a:r>
              <a:rPr lang="en-IN" sz="1400" dirty="0" err="1">
                <a:latin typeface="Bell MT" panose="02020503060305020303" pitchFamily="18" charset="0"/>
              </a:rPr>
              <a:t>Theobalt</a:t>
            </a:r>
            <a:r>
              <a:rPr lang="en-IN" sz="1400" dirty="0">
                <a:latin typeface="Bell MT" panose="02020503060305020303" pitchFamily="18" charset="0"/>
              </a:rPr>
              <a:t>, M.A. </a:t>
            </a:r>
            <a:r>
              <a:rPr lang="en-IN" sz="1400" dirty="0" err="1">
                <a:latin typeface="Bell MT" panose="02020503060305020303" pitchFamily="18" charset="0"/>
              </a:rPr>
              <a:t>Magnor</a:t>
            </a:r>
            <a:r>
              <a:rPr lang="en-IN" sz="1400" dirty="0">
                <a:latin typeface="Bell MT" panose="02020503060305020303" pitchFamily="18" charset="0"/>
              </a:rPr>
              <a:t>, and H.P. Seidel. Free-viewpoint video of human actors. ACM Transactions on Graphics (TOG), 22(3):569–577, 2003. 100</a:t>
            </a:r>
          </a:p>
          <a:p>
            <a:r>
              <a:rPr lang="en-IN" sz="1400" dirty="0">
                <a:latin typeface="Bell MT" panose="02020503060305020303" pitchFamily="18" charset="0"/>
              </a:rPr>
              <a:t> </a:t>
            </a:r>
            <a:r>
              <a:rPr lang="en-IN" sz="1400" dirty="0" smtClean="0">
                <a:latin typeface="Bell MT" panose="02020503060305020303" pitchFamily="18" charset="0"/>
              </a:rPr>
              <a:t> </a:t>
            </a:r>
            <a:r>
              <a:rPr lang="en-IN" sz="1400" dirty="0">
                <a:latin typeface="Bell MT" panose="02020503060305020303" pitchFamily="18" charset="0"/>
              </a:rPr>
              <a:t>JE Chadwick, DR </a:t>
            </a:r>
            <a:r>
              <a:rPr lang="en-IN" sz="1400" dirty="0" err="1">
                <a:latin typeface="Bell MT" panose="02020503060305020303" pitchFamily="18" charset="0"/>
              </a:rPr>
              <a:t>Haumann</a:t>
            </a:r>
            <a:r>
              <a:rPr lang="en-IN" sz="1400" dirty="0">
                <a:latin typeface="Bell MT" panose="02020503060305020303" pitchFamily="18" charset="0"/>
              </a:rPr>
              <a:t>, and RE Parent. Layered construction for deformable animated characters. Proceedings of the 16th annual conference on Computer graphics and interactive techniques, pages 243–252, 1989. </a:t>
            </a:r>
          </a:p>
          <a:p>
            <a:endParaRPr lang="en-IN" sz="1400" dirty="0" smtClean="0">
              <a:latin typeface="Bell MT" panose="02020503060305020303" pitchFamily="18" charset="0"/>
            </a:endParaRPr>
          </a:p>
          <a:p>
            <a:endParaRPr lang="en-IN" sz="1400" dirty="0">
              <a:latin typeface="Bell MT" panose="02020503060305020303" pitchFamily="18" charset="0"/>
            </a:endParaRPr>
          </a:p>
        </p:txBody>
      </p:sp>
      <p:sp>
        <p:nvSpPr>
          <p:cNvPr id="4" name="Rectangle 3"/>
          <p:cNvSpPr/>
          <p:nvPr/>
        </p:nvSpPr>
        <p:spPr>
          <a:xfrm>
            <a:off x="0" y="6362163"/>
            <a:ext cx="12192000" cy="495837"/>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Tree>
    <p:extLst>
      <p:ext uri="{BB962C8B-B14F-4D97-AF65-F5344CB8AC3E}">
        <p14:creationId xmlns:p14="http://schemas.microsoft.com/office/powerpoint/2010/main" val="3606808928"/>
      </p:ext>
    </p:extLst>
  </p:cSld>
  <p:clrMapOvr>
    <a:masterClrMapping/>
  </p:clrMapOvr>
  <p:transition spd="slow" advClick="0" advTm="5000">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659421"/>
          </a:xfrm>
          <a:prstGeom prst="rect">
            <a:avLst/>
          </a:prstGeom>
        </p:spPr>
      </p:pic>
      <p:sp>
        <p:nvSpPr>
          <p:cNvPr id="5" name="Rectangle 4"/>
          <p:cNvSpPr/>
          <p:nvPr/>
        </p:nvSpPr>
        <p:spPr>
          <a:xfrm>
            <a:off x="7941971" y="1354308"/>
            <a:ext cx="3777803" cy="2246769"/>
          </a:xfrm>
          <a:prstGeom prst="rect">
            <a:avLst/>
          </a:prstGeom>
        </p:spPr>
        <p:txBody>
          <a:bodyPr wrap="square">
            <a:spAutoFit/>
          </a:bodyPr>
          <a:lstStyle/>
          <a:p>
            <a:r>
              <a:rPr lang="en-IN" sz="2800" dirty="0">
                <a:ln>
                  <a:solidFill>
                    <a:schemeClr val="accent3">
                      <a:lumMod val="50000"/>
                    </a:schemeClr>
                  </a:solidFill>
                </a:ln>
                <a:latin typeface="Algerian" panose="04020705040A02060702" pitchFamily="82" charset="0"/>
              </a:rPr>
              <a:t>When you own </a:t>
            </a:r>
            <a:endParaRPr lang="en-IN" sz="2800" dirty="0" smtClean="0">
              <a:ln>
                <a:solidFill>
                  <a:schemeClr val="accent3">
                    <a:lumMod val="50000"/>
                  </a:schemeClr>
                </a:solidFill>
              </a:ln>
              <a:latin typeface="Algerian" panose="04020705040A02060702" pitchFamily="82" charset="0"/>
            </a:endParaRPr>
          </a:p>
          <a:p>
            <a:r>
              <a:rPr lang="en-IN" sz="2800" dirty="0" smtClean="0">
                <a:ln>
                  <a:solidFill>
                    <a:schemeClr val="accent3">
                      <a:lumMod val="50000"/>
                    </a:schemeClr>
                  </a:solidFill>
                </a:ln>
                <a:latin typeface="Algerian" panose="04020705040A02060702" pitchFamily="82" charset="0"/>
              </a:rPr>
              <a:t>your </a:t>
            </a:r>
            <a:r>
              <a:rPr lang="en-IN" sz="2800" dirty="0">
                <a:ln>
                  <a:solidFill>
                    <a:schemeClr val="accent3">
                      <a:lumMod val="50000"/>
                    </a:schemeClr>
                  </a:solidFill>
                </a:ln>
                <a:latin typeface="Algerian" panose="04020705040A02060702" pitchFamily="82" charset="0"/>
              </a:rPr>
              <a:t>breath, </a:t>
            </a:r>
          </a:p>
          <a:p>
            <a:r>
              <a:rPr lang="en-IN" sz="2800" dirty="0">
                <a:ln>
                  <a:solidFill>
                    <a:schemeClr val="accent3">
                      <a:lumMod val="50000"/>
                    </a:schemeClr>
                  </a:solidFill>
                </a:ln>
                <a:latin typeface="Algerian" panose="04020705040A02060702" pitchFamily="82" charset="0"/>
              </a:rPr>
              <a:t>nobody can </a:t>
            </a:r>
            <a:endParaRPr lang="en-IN" sz="2800" dirty="0" smtClean="0">
              <a:ln>
                <a:solidFill>
                  <a:schemeClr val="accent3">
                    <a:lumMod val="50000"/>
                  </a:schemeClr>
                </a:solidFill>
              </a:ln>
              <a:latin typeface="Algerian" panose="04020705040A02060702" pitchFamily="82" charset="0"/>
            </a:endParaRPr>
          </a:p>
          <a:p>
            <a:r>
              <a:rPr lang="en-IN" sz="2800" dirty="0" smtClean="0">
                <a:ln>
                  <a:solidFill>
                    <a:schemeClr val="accent3">
                      <a:lumMod val="50000"/>
                    </a:schemeClr>
                  </a:solidFill>
                </a:ln>
                <a:latin typeface="Algerian" panose="04020705040A02060702" pitchFamily="82" charset="0"/>
              </a:rPr>
              <a:t>steal </a:t>
            </a:r>
            <a:r>
              <a:rPr lang="en-IN" sz="2800" dirty="0">
                <a:ln>
                  <a:solidFill>
                    <a:schemeClr val="accent3">
                      <a:lumMod val="50000"/>
                    </a:schemeClr>
                  </a:solidFill>
                </a:ln>
                <a:latin typeface="Algerian" panose="04020705040A02060702" pitchFamily="82" charset="0"/>
              </a:rPr>
              <a:t>your </a:t>
            </a:r>
            <a:endParaRPr lang="en-IN" sz="2800" dirty="0" smtClean="0">
              <a:ln>
                <a:solidFill>
                  <a:schemeClr val="accent3">
                    <a:lumMod val="50000"/>
                  </a:schemeClr>
                </a:solidFill>
              </a:ln>
              <a:latin typeface="Algerian" panose="04020705040A02060702" pitchFamily="82" charset="0"/>
            </a:endParaRPr>
          </a:p>
          <a:p>
            <a:r>
              <a:rPr lang="en-IN" sz="2800" dirty="0" smtClean="0">
                <a:ln>
                  <a:solidFill>
                    <a:schemeClr val="accent3">
                      <a:lumMod val="50000"/>
                    </a:schemeClr>
                  </a:solidFill>
                </a:ln>
                <a:latin typeface="Algerian" panose="04020705040A02060702" pitchFamily="82" charset="0"/>
              </a:rPr>
              <a:t>peace</a:t>
            </a:r>
            <a:r>
              <a:rPr lang="en-IN" sz="2800" dirty="0">
                <a:ln>
                  <a:solidFill>
                    <a:schemeClr val="accent3">
                      <a:lumMod val="50000"/>
                    </a:schemeClr>
                  </a:solidFill>
                </a:ln>
                <a:latin typeface="Algerian" panose="04020705040A02060702" pitchFamily="82" charset="0"/>
              </a:rPr>
              <a:t>. </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8" name="Rectangle 7"/>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2439666263"/>
      </p:ext>
    </p:extLst>
  </p:cSld>
  <p:clrMapOvr>
    <a:masterClrMapping/>
  </p:clrMapOvr>
  <p:transition spd="slow" advClick="0" advTm="5000">
    <p:wip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6979162" y="1496453"/>
            <a:ext cx="3654003" cy="2862322"/>
          </a:xfrm>
          <a:prstGeom prst="rect">
            <a:avLst/>
          </a:prstGeom>
        </p:spPr>
        <p:txBody>
          <a:bodyPr wrap="square">
            <a:spAutoFit/>
          </a:bodyPr>
          <a:lstStyle/>
          <a:p>
            <a:r>
              <a:rPr lang="en-IN" sz="6000" dirty="0">
                <a:ln>
                  <a:solidFill>
                    <a:schemeClr val="tx1">
                      <a:lumMod val="95000"/>
                      <a:lumOff val="5000"/>
                    </a:schemeClr>
                  </a:solidFill>
                </a:ln>
                <a:solidFill>
                  <a:srgbClr val="6B5153"/>
                </a:solidFill>
                <a:latin typeface="Algerian" panose="04020705040A02060702" pitchFamily="82" charset="0"/>
              </a:rPr>
              <a:t>Reclaim your </a:t>
            </a:r>
          </a:p>
          <a:p>
            <a:r>
              <a:rPr lang="en-IN" sz="6000" dirty="0">
                <a:ln>
                  <a:solidFill>
                    <a:schemeClr val="tx1">
                      <a:lumMod val="95000"/>
                      <a:lumOff val="5000"/>
                    </a:schemeClr>
                  </a:solidFill>
                </a:ln>
                <a:solidFill>
                  <a:srgbClr val="6B5153"/>
                </a:solidFill>
                <a:latin typeface="Algerian" panose="04020705040A02060702" pitchFamily="82" charset="0"/>
              </a:rPr>
              <a:t>Life </a:t>
            </a:r>
          </a:p>
        </p:txBody>
      </p:sp>
      <p:sp>
        <p:nvSpPr>
          <p:cNvPr id="6" name="Rectangle 5"/>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Tree>
    <p:extLst>
      <p:ext uri="{BB962C8B-B14F-4D97-AF65-F5344CB8AC3E}">
        <p14:creationId xmlns:p14="http://schemas.microsoft.com/office/powerpoint/2010/main" val="3642010300"/>
      </p:ext>
    </p:extLst>
  </p:cSld>
  <p:clrMapOvr>
    <a:masterClrMapping/>
  </p:clrMapOvr>
  <p:transition spd="slow" advClick="0" advTm="5000">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3501980" cy="626548"/>
          </a:xfrm>
          <a:solidFill>
            <a:srgbClr val="6B5153"/>
          </a:solidFill>
        </p:spPr>
        <p:txBody>
          <a:bodyPr>
            <a:normAutofit fontScale="90000"/>
          </a:bodyPr>
          <a:lstStyle/>
          <a:p>
            <a:r>
              <a:rPr lang="en-IN" dirty="0" smtClean="0">
                <a:solidFill>
                  <a:schemeClr val="bg1"/>
                </a:solidFill>
                <a:latin typeface="Bell MT" panose="02020503060305020303" pitchFamily="18" charset="0"/>
              </a:rPr>
              <a:t>CONTACT US</a:t>
            </a:r>
            <a:endParaRPr lang="en-IN" dirty="0">
              <a:solidFill>
                <a:schemeClr val="bg1"/>
              </a:solidFill>
              <a:latin typeface="Bell MT" panose="02020503060305020303" pitchFamily="18" charset="0"/>
            </a:endParaRPr>
          </a:p>
        </p:txBody>
      </p:sp>
      <p:sp>
        <p:nvSpPr>
          <p:cNvPr id="3" name="Content Placeholder 2"/>
          <p:cNvSpPr>
            <a:spLocks noGrp="1"/>
          </p:cNvSpPr>
          <p:nvPr>
            <p:ph idx="1"/>
          </p:nvPr>
        </p:nvSpPr>
        <p:spPr/>
        <p:txBody>
          <a:bodyPr>
            <a:normAutofit/>
          </a:bodyPr>
          <a:lstStyle/>
          <a:p>
            <a:pPr marL="0" lvl="0" indent="0" algn="just" eaLnBrk="0" fontAlgn="base" hangingPunct="0">
              <a:lnSpc>
                <a:spcPct val="100000"/>
              </a:lnSpc>
              <a:spcBef>
                <a:spcPct val="0"/>
              </a:spcBef>
              <a:spcAft>
                <a:spcPct val="0"/>
              </a:spcAft>
              <a:buNone/>
            </a:pPr>
            <a:r>
              <a:rPr lang="en-US" sz="2500" b="1" dirty="0">
                <a:solidFill>
                  <a:srgbClr val="6B5153"/>
                </a:solidFill>
                <a:latin typeface="Bell MT" panose="02020503060305020303" pitchFamily="18" charset="0"/>
              </a:rPr>
              <a:t>NORTH AVENUE</a:t>
            </a:r>
          </a:p>
          <a:p>
            <a:pPr marL="0" lvl="0" indent="0" algn="just" eaLnBrk="0" fontAlgn="base" hangingPunct="0">
              <a:lnSpc>
                <a:spcPct val="100000"/>
              </a:lnSpc>
              <a:spcBef>
                <a:spcPct val="0"/>
              </a:spcBef>
              <a:spcAft>
                <a:spcPct val="0"/>
              </a:spcAft>
              <a:buNone/>
            </a:pPr>
            <a:r>
              <a:rPr lang="en-US" sz="2500" dirty="0">
                <a:latin typeface="Bell MT" panose="02020503060305020303" pitchFamily="18" charset="0"/>
              </a:rPr>
              <a:t>4, North Avenue, Punjabi </a:t>
            </a:r>
            <a:r>
              <a:rPr lang="en-US" sz="2500" dirty="0" err="1">
                <a:latin typeface="Bell MT" panose="02020503060305020303" pitchFamily="18" charset="0"/>
              </a:rPr>
              <a:t>Bagh</a:t>
            </a:r>
            <a:endParaRPr lang="en-US" sz="2500" dirty="0">
              <a:latin typeface="Bell MT" panose="02020503060305020303" pitchFamily="18" charset="0"/>
            </a:endParaRPr>
          </a:p>
          <a:p>
            <a:pPr marL="0" lvl="0" indent="0" algn="just" eaLnBrk="0" fontAlgn="base" hangingPunct="0">
              <a:lnSpc>
                <a:spcPct val="100000"/>
              </a:lnSpc>
              <a:spcBef>
                <a:spcPct val="0"/>
              </a:spcBef>
              <a:spcAft>
                <a:spcPct val="0"/>
              </a:spcAft>
              <a:buNone/>
            </a:pPr>
            <a:r>
              <a:rPr lang="en-US" sz="2500" dirty="0">
                <a:latin typeface="Bell MT" panose="02020503060305020303" pitchFamily="18" charset="0"/>
              </a:rPr>
              <a:t>West, New Delhi - 26, India </a:t>
            </a:r>
          </a:p>
          <a:p>
            <a:pPr marL="0" lvl="0" indent="0" algn="just" eaLnBrk="0" fontAlgn="base" hangingPunct="0">
              <a:lnSpc>
                <a:spcPct val="100000"/>
              </a:lnSpc>
              <a:spcBef>
                <a:spcPct val="0"/>
              </a:spcBef>
              <a:spcAft>
                <a:spcPct val="0"/>
              </a:spcAft>
              <a:buNone/>
            </a:pPr>
            <a:endParaRPr lang="en-US" sz="2500" dirty="0">
              <a:latin typeface="Bell MT" panose="02020503060305020303" pitchFamily="18" charset="0"/>
            </a:endParaRPr>
          </a:p>
          <a:p>
            <a:pPr marL="0" lvl="0" indent="0" algn="just" eaLnBrk="0" fontAlgn="base" hangingPunct="0">
              <a:lnSpc>
                <a:spcPct val="100000"/>
              </a:lnSpc>
              <a:spcBef>
                <a:spcPct val="0"/>
              </a:spcBef>
              <a:spcAft>
                <a:spcPct val="0"/>
              </a:spcAft>
              <a:buNone/>
            </a:pPr>
            <a:r>
              <a:rPr lang="en-US" sz="2500" b="1" dirty="0" smtClean="0">
                <a:solidFill>
                  <a:srgbClr val="6B5153"/>
                </a:solidFill>
                <a:latin typeface="Bell MT" panose="02020503060305020303" pitchFamily="18" charset="0"/>
              </a:rPr>
              <a:t>DEFENCE COLONY</a:t>
            </a:r>
          </a:p>
          <a:p>
            <a:pPr marL="0" lvl="0" indent="0" algn="just" eaLnBrk="0" fontAlgn="base" hangingPunct="0">
              <a:lnSpc>
                <a:spcPct val="100000"/>
              </a:lnSpc>
              <a:spcBef>
                <a:spcPct val="0"/>
              </a:spcBef>
              <a:spcAft>
                <a:spcPct val="0"/>
              </a:spcAft>
              <a:buNone/>
            </a:pPr>
            <a:r>
              <a:rPr lang="en-US" sz="2500" dirty="0" smtClean="0">
                <a:latin typeface="Bell MT" panose="02020503060305020303" pitchFamily="18" charset="0"/>
              </a:rPr>
              <a:t>C3</a:t>
            </a:r>
            <a:r>
              <a:rPr lang="en-US" sz="2500" dirty="0">
                <a:latin typeface="Bell MT" panose="02020503060305020303" pitchFamily="18" charset="0"/>
              </a:rPr>
              <a:t>, </a:t>
            </a:r>
            <a:r>
              <a:rPr lang="en-US" sz="2500" dirty="0" err="1">
                <a:latin typeface="Bell MT" panose="02020503060305020303" pitchFamily="18" charset="0"/>
              </a:rPr>
              <a:t>Defence</a:t>
            </a:r>
            <a:r>
              <a:rPr lang="en-US" sz="2500" dirty="0">
                <a:latin typeface="Bell MT" panose="02020503060305020303" pitchFamily="18" charset="0"/>
              </a:rPr>
              <a:t> Colony, New Delhi - 24, India</a:t>
            </a:r>
          </a:p>
          <a:p>
            <a:pPr marL="0" lvl="0" indent="0" algn="just" eaLnBrk="0" fontAlgn="base" hangingPunct="0">
              <a:lnSpc>
                <a:spcPct val="100000"/>
              </a:lnSpc>
              <a:spcBef>
                <a:spcPct val="0"/>
              </a:spcBef>
              <a:spcAft>
                <a:spcPct val="0"/>
              </a:spcAft>
              <a:buNone/>
            </a:pPr>
            <a:endParaRPr lang="en-US" sz="2500" dirty="0">
              <a:latin typeface="Bell MT" panose="02020503060305020303" pitchFamily="18" charset="0"/>
            </a:endParaRPr>
          </a:p>
          <a:p>
            <a:pPr marL="0" lvl="0" indent="0" algn="just" eaLnBrk="0" fontAlgn="base" hangingPunct="0">
              <a:lnSpc>
                <a:spcPct val="100000"/>
              </a:lnSpc>
              <a:spcBef>
                <a:spcPct val="0"/>
              </a:spcBef>
              <a:spcAft>
                <a:spcPct val="0"/>
              </a:spcAft>
              <a:buNone/>
            </a:pPr>
            <a:r>
              <a:rPr lang="en-US" sz="2500" b="1" dirty="0">
                <a:solidFill>
                  <a:srgbClr val="6B5153"/>
                </a:solidFill>
                <a:latin typeface="Bell MT" panose="02020503060305020303" pitchFamily="18" charset="0"/>
              </a:rPr>
              <a:t>PHYWORLD CARE GURGAON</a:t>
            </a:r>
          </a:p>
          <a:p>
            <a:pPr marL="0" lvl="0" indent="0" algn="just" eaLnBrk="0" fontAlgn="base" hangingPunct="0">
              <a:lnSpc>
                <a:spcPct val="100000"/>
              </a:lnSpc>
              <a:spcBef>
                <a:spcPct val="0"/>
              </a:spcBef>
              <a:spcAft>
                <a:spcPct val="0"/>
              </a:spcAft>
              <a:buNone/>
            </a:pPr>
            <a:r>
              <a:rPr lang="en-US" sz="2500" dirty="0">
                <a:latin typeface="Bell MT" panose="02020503060305020303" pitchFamily="18" charset="0"/>
              </a:rPr>
              <a:t>280, Urban estate Sector – 55 </a:t>
            </a:r>
          </a:p>
          <a:p>
            <a:pPr marL="0" lvl="0" indent="0" algn="just" eaLnBrk="0" fontAlgn="base" hangingPunct="0">
              <a:lnSpc>
                <a:spcPct val="100000"/>
              </a:lnSpc>
              <a:spcBef>
                <a:spcPct val="0"/>
              </a:spcBef>
              <a:spcAft>
                <a:spcPct val="0"/>
              </a:spcAft>
              <a:buNone/>
            </a:pPr>
            <a:r>
              <a:rPr lang="en-US" sz="2500" dirty="0">
                <a:latin typeface="Bell MT" panose="02020503060305020303" pitchFamily="18" charset="0"/>
              </a:rPr>
              <a:t>Gurgaon 122011</a:t>
            </a:r>
          </a:p>
          <a:p>
            <a:endParaRPr lang="en-IN" sz="2500" dirty="0"/>
          </a:p>
        </p:txBody>
      </p:sp>
      <p:sp>
        <p:nvSpPr>
          <p:cNvPr id="6" name="Rounded Rectangle 5"/>
          <p:cNvSpPr/>
          <p:nvPr/>
        </p:nvSpPr>
        <p:spPr>
          <a:xfrm>
            <a:off x="7186779" y="1825625"/>
            <a:ext cx="4167021" cy="3096365"/>
          </a:xfrm>
          <a:prstGeom prst="round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200" b="1" dirty="0" smtClean="0">
              <a:latin typeface="Bell MT" panose="02020503060305020303" pitchFamily="18" charset="0"/>
            </a:endParaRPr>
          </a:p>
          <a:p>
            <a:r>
              <a:rPr lang="en-US" sz="2200" b="1" dirty="0" smtClean="0">
                <a:latin typeface="Bell MT" panose="02020503060305020303" pitchFamily="18" charset="0"/>
              </a:rPr>
              <a:t>EMAIL: </a:t>
            </a:r>
          </a:p>
          <a:p>
            <a:r>
              <a:rPr lang="en-US" sz="2200" b="1" dirty="0" smtClean="0">
                <a:latin typeface="Bell MT" panose="02020503060305020303" pitchFamily="18" charset="0"/>
              </a:rPr>
              <a:t>doctorvandana@phyworld.in</a:t>
            </a:r>
          </a:p>
          <a:p>
            <a:r>
              <a:rPr lang="en-US" sz="2200" b="1" dirty="0" smtClean="0">
                <a:latin typeface="Bell MT" panose="02020503060305020303" pitchFamily="18" charset="0"/>
              </a:rPr>
              <a:t>drvandana10@gmail.com</a:t>
            </a:r>
            <a:endParaRPr lang="en-US" sz="2200" b="1" dirty="0">
              <a:latin typeface="Bell MT" panose="02020503060305020303" pitchFamily="18" charset="0"/>
            </a:endParaRPr>
          </a:p>
          <a:p>
            <a:r>
              <a:rPr lang="en-US" sz="2200" b="1" dirty="0">
                <a:latin typeface="Bell MT" panose="02020503060305020303" pitchFamily="18" charset="0"/>
              </a:rPr>
              <a:t>PH: </a:t>
            </a:r>
            <a:endParaRPr lang="en-US" sz="2200" b="1" dirty="0" smtClean="0">
              <a:latin typeface="Bell MT" panose="02020503060305020303" pitchFamily="18" charset="0"/>
            </a:endParaRPr>
          </a:p>
          <a:p>
            <a:r>
              <a:rPr lang="en-US" sz="2200" b="1" dirty="0" smtClean="0">
                <a:latin typeface="Bell MT" panose="02020503060305020303" pitchFamily="18" charset="0"/>
              </a:rPr>
              <a:t>011-45070386</a:t>
            </a:r>
            <a:r>
              <a:rPr lang="en-US" sz="2200" b="1" dirty="0">
                <a:latin typeface="Bell MT" panose="02020503060305020303" pitchFamily="18" charset="0"/>
              </a:rPr>
              <a:t>, </a:t>
            </a:r>
            <a:r>
              <a:rPr lang="en-US" sz="2200" b="1" dirty="0" smtClean="0">
                <a:latin typeface="Bell MT" panose="02020503060305020303" pitchFamily="18" charset="0"/>
              </a:rPr>
              <a:t>+91-991088152</a:t>
            </a:r>
          </a:p>
          <a:p>
            <a:r>
              <a:rPr lang="en-IN" sz="2200" b="1" i="1" dirty="0"/>
              <a:t>+</a:t>
            </a:r>
            <a:r>
              <a:rPr lang="en-IN" sz="2200" b="1" dirty="0">
                <a:latin typeface="Bell MT" panose="02020503060305020303" pitchFamily="18" charset="0"/>
              </a:rPr>
              <a:t>91-9910088110</a:t>
            </a:r>
          </a:p>
          <a:p>
            <a:endParaRPr lang="en-US" sz="2200" dirty="0">
              <a:latin typeface="Bell MT" panose="02020503060305020303" pitchFamily="18"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3330" y="0"/>
            <a:ext cx="3018645" cy="721613"/>
          </a:xfrm>
          <a:prstGeom prst="rect">
            <a:avLst/>
          </a:prstGeom>
        </p:spPr>
      </p:pic>
      <p:sp>
        <p:nvSpPr>
          <p:cNvPr id="8" name="Rectangle 7"/>
          <p:cNvSpPr/>
          <p:nvPr/>
        </p:nvSpPr>
        <p:spPr>
          <a:xfrm>
            <a:off x="0" y="6323527"/>
            <a:ext cx="12192000" cy="534473"/>
          </a:xfrm>
          <a:prstGeom prst="rect">
            <a:avLst/>
          </a:prstGeom>
          <a:solidFill>
            <a:srgbClr val="6B515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3200" dirty="0" smtClean="0">
                <a:latin typeface="Bell MT" panose="02020503060305020303" pitchFamily="18" charset="0"/>
              </a:rPr>
              <a:t>www.phyworld.in</a:t>
            </a:r>
            <a:endParaRPr lang="en-IN" sz="3200" dirty="0">
              <a:latin typeface="Bell MT" panose="02020503060305020303" pitchFamily="18" charset="0"/>
            </a:endParaRPr>
          </a:p>
        </p:txBody>
      </p:sp>
    </p:spTree>
    <p:extLst>
      <p:ext uri="{BB962C8B-B14F-4D97-AF65-F5344CB8AC3E}">
        <p14:creationId xmlns:p14="http://schemas.microsoft.com/office/powerpoint/2010/main" val="582878755"/>
      </p:ext>
    </p:extLst>
  </p:cSld>
  <p:clrMapOvr>
    <a:masterClrMapping/>
  </p:clrMapOvr>
  <p:transition spd="slow" advClick="0" advTm="5000">
    <p:wip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882</TotalTime>
  <Words>2058</Words>
  <Application>Microsoft Macintosh PowerPoint</Application>
  <PresentationFormat>Widescreen</PresentationFormat>
  <Paragraphs>227</Paragraphs>
  <Slides>45</Slides>
  <Notes>0</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Algerian</vt:lpstr>
      <vt:lpstr>Bell MT</vt:lpstr>
      <vt:lpstr>Calibri</vt:lpstr>
      <vt:lpstr>Calibri Light</vt:lpstr>
      <vt:lpstr>Cambria</vt:lpstr>
      <vt:lpstr>Ebrima</vt:lpstr>
      <vt:lpstr>Segoe UI Light</vt:lpstr>
      <vt:lpstr>Times New Roman</vt:lpstr>
      <vt:lpstr>Arial</vt:lpstr>
      <vt:lpstr>Office Theme</vt:lpstr>
      <vt:lpstr>PowerPoint Presentation</vt:lpstr>
      <vt:lpstr>PowerPoint Presentation</vt:lpstr>
      <vt:lpstr>ABOUT PHYWORLD</vt:lpstr>
      <vt:lpstr>INTRODUCTION</vt:lpstr>
      <vt:lpstr>PowerPoint Presentation</vt:lpstr>
      <vt:lpstr>NORMAL BREATHING SYSTEM</vt:lpstr>
      <vt:lpstr>DIAPHRAGM</vt:lpstr>
      <vt:lpstr>CONTRACTION AND EXPANSION OF THE  THORACIC CAGE</vt:lpstr>
      <vt:lpstr>CONTRACTION AND EXPANSION OF THE  THORACIC CAGE</vt:lpstr>
      <vt:lpstr>PARADOXICAL BREATHING</vt:lpstr>
      <vt:lpstr>THORACOABDOMINAL PARADOX</vt:lpstr>
      <vt:lpstr>OBESITY: IMPACT ON RESPIRATORY SYSTEM</vt:lpstr>
      <vt:lpstr>PARADOXICAL BREATHING</vt:lpstr>
      <vt:lpstr>PARADOXICAL BREATHING IN OBESITY</vt:lpstr>
      <vt:lpstr>PowerPoint Presentation</vt:lpstr>
      <vt:lpstr>DYSFUNCTIONAL BREATHING</vt:lpstr>
      <vt:lpstr>EMG BIOFEEDBACK</vt:lpstr>
      <vt:lpstr>PURPOSE OF STUDY</vt:lpstr>
      <vt:lpstr>METHODOLOGY</vt:lpstr>
      <vt:lpstr>PowerPoint Presentation</vt:lpstr>
      <vt:lpstr>EXCLUSION CRITERIA </vt:lpstr>
      <vt:lpstr>PowerPoint Presentation</vt:lpstr>
      <vt:lpstr>CHEST EXPANSION EXAMINATION</vt:lpstr>
      <vt:lpstr>PROCEDURE</vt:lpstr>
      <vt:lpstr>PowerPoint Presentation</vt:lpstr>
      <vt:lpstr>GROUP B</vt:lpstr>
      <vt:lpstr>PowerPoint Presentation</vt:lpstr>
      <vt:lpstr>PowerPoint Presentation</vt:lpstr>
      <vt:lpstr>PowerPoint Presentation</vt:lpstr>
      <vt:lpstr>RESULTS</vt:lpstr>
      <vt:lpstr> GROUP A ( MANUAL): CROSS SECTIONAL AREA </vt:lpstr>
      <vt:lpstr>GROUP B( EMG BIOFEEDBACK): CROSS SECTIONAL AREA</vt:lpstr>
      <vt:lpstr> GROUP A ( MANUAL): THORACIC AMPLITUDE </vt:lpstr>
      <vt:lpstr>GROUP B( EMG BIOFEEDBACK): THORACIC AMPLITUDE</vt:lpstr>
      <vt:lpstr>GROUP A( MANUAL) : ABDOMINAL AMPLITUDE</vt:lpstr>
      <vt:lpstr>GROUP B( EMG BIOFEEDBACK): ABDOMINAL AMPLITUDE</vt:lpstr>
      <vt:lpstr>DISCUSSION</vt:lpstr>
      <vt:lpstr>EMG BIOFEEDBACK</vt:lpstr>
      <vt:lpstr> FURTHER RESEARCHES RECOMMENDATION  </vt:lpstr>
      <vt:lpstr>PowerPoint Presentation</vt:lpstr>
      <vt:lpstr>CONCLUSION</vt:lpstr>
      <vt:lpstr>REFERENCES</vt:lpstr>
      <vt:lpstr>PowerPoint Presentation</vt:lpstr>
      <vt:lpstr>PowerPoint Presentation</vt:lpstr>
      <vt:lpstr>CONTACT US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NHPL</dc:creator>
  <cp:lastModifiedBy>Mitashi Sharma</cp:lastModifiedBy>
  <cp:revision>61</cp:revision>
  <dcterms:created xsi:type="dcterms:W3CDTF">2016-06-01T06:56:46Z</dcterms:created>
  <dcterms:modified xsi:type="dcterms:W3CDTF">2016-06-03T14:10:10Z</dcterms:modified>
</cp:coreProperties>
</file>