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1"/>
  </p:notesMasterIdLst>
  <p:sldIdLst>
    <p:sldId id="256" r:id="rId3"/>
    <p:sldId id="286" r:id="rId4"/>
    <p:sldId id="257" r:id="rId5"/>
    <p:sldId id="292" r:id="rId6"/>
    <p:sldId id="279" r:id="rId7"/>
    <p:sldId id="278" r:id="rId8"/>
    <p:sldId id="277" r:id="rId9"/>
    <p:sldId id="275" r:id="rId10"/>
    <p:sldId id="274" r:id="rId11"/>
    <p:sldId id="284" r:id="rId12"/>
    <p:sldId id="258" r:id="rId13"/>
    <p:sldId id="282" r:id="rId14"/>
    <p:sldId id="259" r:id="rId15"/>
    <p:sldId id="272" r:id="rId16"/>
    <p:sldId id="287" r:id="rId17"/>
    <p:sldId id="285" r:id="rId18"/>
    <p:sldId id="271" r:id="rId19"/>
    <p:sldId id="276" r:id="rId20"/>
    <p:sldId id="289" r:id="rId21"/>
    <p:sldId id="283" r:id="rId22"/>
    <p:sldId id="291" r:id="rId23"/>
    <p:sldId id="290" r:id="rId24"/>
    <p:sldId id="288" r:id="rId25"/>
    <p:sldId id="280" r:id="rId26"/>
    <p:sldId id="270" r:id="rId27"/>
    <p:sldId id="263" r:id="rId28"/>
    <p:sldId id="293" r:id="rId29"/>
    <p:sldId id="294" r:id="rId30"/>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86"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0612A2-D900-414D-8930-1CBE7FB8EEF3}" type="datetimeFigureOut">
              <a:rPr lang="cs-CZ" smtClean="0"/>
              <a:t>23.10.2017</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06D8E3-81E5-40FA-BDEB-E325F8747414}" type="slidenum">
              <a:rPr lang="cs-CZ" smtClean="0"/>
              <a:t>‹#›</a:t>
            </a:fld>
            <a:endParaRPr lang="cs-CZ"/>
          </a:p>
        </p:txBody>
      </p:sp>
    </p:spTree>
    <p:extLst>
      <p:ext uri="{BB962C8B-B14F-4D97-AF65-F5344CB8AC3E}">
        <p14:creationId xmlns:p14="http://schemas.microsoft.com/office/powerpoint/2010/main" val="1265432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9A06D8E3-81E5-40FA-BDEB-E325F8747414}" type="slidenum">
              <a:rPr lang="cs-CZ" smtClean="0"/>
              <a:t>22</a:t>
            </a:fld>
            <a:endParaRPr lang="cs-CZ"/>
          </a:p>
        </p:txBody>
      </p:sp>
    </p:spTree>
    <p:extLst>
      <p:ext uri="{BB962C8B-B14F-4D97-AF65-F5344CB8AC3E}">
        <p14:creationId xmlns:p14="http://schemas.microsoft.com/office/powerpoint/2010/main" val="1293187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97BAAA00-2BF1-4DF2-B6C6-C51D63EB6A68}" type="datetimeFigureOut">
              <a:rPr lang="cs-CZ" smtClean="0"/>
              <a:t>23.10.2017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F14C39C-D577-4ADB-BCC4-C9B3F596A962}" type="slidenum">
              <a:rPr lang="cs-CZ" smtClean="0"/>
              <a:t>‹#›</a:t>
            </a:fld>
            <a:endParaRPr lang="cs-CZ"/>
          </a:p>
        </p:txBody>
      </p:sp>
    </p:spTree>
    <p:extLst>
      <p:ext uri="{BB962C8B-B14F-4D97-AF65-F5344CB8AC3E}">
        <p14:creationId xmlns:p14="http://schemas.microsoft.com/office/powerpoint/2010/main" val="952018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97BAAA00-2BF1-4DF2-B6C6-C51D63EB6A68}" type="datetimeFigureOut">
              <a:rPr lang="cs-CZ" smtClean="0"/>
              <a:t>23.10.2017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F14C39C-D577-4ADB-BCC4-C9B3F596A962}" type="slidenum">
              <a:rPr lang="cs-CZ" smtClean="0"/>
              <a:t>‹#›</a:t>
            </a:fld>
            <a:endParaRPr lang="cs-CZ"/>
          </a:p>
        </p:txBody>
      </p:sp>
    </p:spTree>
    <p:extLst>
      <p:ext uri="{BB962C8B-B14F-4D97-AF65-F5344CB8AC3E}">
        <p14:creationId xmlns:p14="http://schemas.microsoft.com/office/powerpoint/2010/main" val="2328973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97BAAA00-2BF1-4DF2-B6C6-C51D63EB6A68}" type="datetimeFigureOut">
              <a:rPr lang="cs-CZ" smtClean="0"/>
              <a:t>23.10.2017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F14C39C-D577-4ADB-BCC4-C9B3F596A962}" type="slidenum">
              <a:rPr lang="cs-CZ" smtClean="0"/>
              <a:t>‹#›</a:t>
            </a:fld>
            <a:endParaRPr lang="cs-CZ"/>
          </a:p>
        </p:txBody>
      </p:sp>
    </p:spTree>
    <p:extLst>
      <p:ext uri="{BB962C8B-B14F-4D97-AF65-F5344CB8AC3E}">
        <p14:creationId xmlns:p14="http://schemas.microsoft.com/office/powerpoint/2010/main" val="4160777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97BAAA00-2BF1-4DF2-B6C6-C51D63EB6A68}" type="datetimeFigureOut">
              <a:rPr lang="cs-CZ" smtClean="0"/>
              <a:t>23.10.2017</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F14C39C-D577-4ADB-BCC4-C9B3F596A962}" type="slidenum">
              <a:rPr lang="cs-CZ" smtClean="0"/>
              <a:t>‹#›</a:t>
            </a:fld>
            <a:endParaRPr lang="cs-CZ"/>
          </a:p>
        </p:txBody>
      </p:sp>
    </p:spTree>
    <p:extLst>
      <p:ext uri="{BB962C8B-B14F-4D97-AF65-F5344CB8AC3E}">
        <p14:creationId xmlns:p14="http://schemas.microsoft.com/office/powerpoint/2010/main" val="4179222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97BAAA00-2BF1-4DF2-B6C6-C51D63EB6A68}" type="datetimeFigureOut">
              <a:rPr lang="cs-CZ" smtClean="0"/>
              <a:t>23.10.2017</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1F14C39C-D577-4ADB-BCC4-C9B3F596A962}" type="slidenum">
              <a:rPr lang="cs-CZ" smtClean="0"/>
              <a:t>‹#›</a:t>
            </a:fld>
            <a:endParaRPr lang="cs-CZ"/>
          </a:p>
        </p:txBody>
      </p:sp>
    </p:spTree>
    <p:extLst>
      <p:ext uri="{BB962C8B-B14F-4D97-AF65-F5344CB8AC3E}">
        <p14:creationId xmlns:p14="http://schemas.microsoft.com/office/powerpoint/2010/main" val="4162815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97BAAA00-2BF1-4DF2-B6C6-C51D63EB6A68}" type="datetimeFigureOut">
              <a:rPr lang="cs-CZ" smtClean="0"/>
              <a:t>23.10.2017</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1F14C39C-D577-4ADB-BCC4-C9B3F596A962}" type="slidenum">
              <a:rPr lang="cs-CZ" smtClean="0"/>
              <a:t>‹#›</a:t>
            </a:fld>
            <a:endParaRPr lang="cs-CZ"/>
          </a:p>
        </p:txBody>
      </p:sp>
    </p:spTree>
    <p:extLst>
      <p:ext uri="{BB962C8B-B14F-4D97-AF65-F5344CB8AC3E}">
        <p14:creationId xmlns:p14="http://schemas.microsoft.com/office/powerpoint/2010/main" val="2636704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97BAAA00-2BF1-4DF2-B6C6-C51D63EB6A68}" type="datetimeFigureOut">
              <a:rPr lang="cs-CZ" smtClean="0"/>
              <a:t>23.10.2017</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1F14C39C-D577-4ADB-BCC4-C9B3F596A962}" type="slidenum">
              <a:rPr lang="cs-CZ" smtClean="0"/>
              <a:t>‹#›</a:t>
            </a:fld>
            <a:endParaRPr lang="cs-CZ"/>
          </a:p>
        </p:txBody>
      </p:sp>
    </p:spTree>
    <p:extLst>
      <p:ext uri="{BB962C8B-B14F-4D97-AF65-F5344CB8AC3E}">
        <p14:creationId xmlns:p14="http://schemas.microsoft.com/office/powerpoint/2010/main" val="1245207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97BAAA00-2BF1-4DF2-B6C6-C51D63EB6A68}" type="datetimeFigureOut">
              <a:rPr lang="cs-CZ" smtClean="0"/>
              <a:t>23.10.2017</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F14C39C-D577-4ADB-BCC4-C9B3F596A962}" type="slidenum">
              <a:rPr lang="cs-CZ" smtClean="0"/>
              <a:t>‹#›</a:t>
            </a:fld>
            <a:endParaRPr lang="cs-CZ"/>
          </a:p>
        </p:txBody>
      </p:sp>
    </p:spTree>
    <p:extLst>
      <p:ext uri="{BB962C8B-B14F-4D97-AF65-F5344CB8AC3E}">
        <p14:creationId xmlns:p14="http://schemas.microsoft.com/office/powerpoint/2010/main" val="255748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97BAAA00-2BF1-4DF2-B6C6-C51D63EB6A68}" type="datetimeFigureOut">
              <a:rPr lang="cs-CZ" smtClean="0"/>
              <a:t>23.10.2017</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F14C39C-D577-4ADB-BCC4-C9B3F596A962}" type="slidenum">
              <a:rPr lang="cs-CZ" smtClean="0"/>
              <a:t>‹#›</a:t>
            </a:fld>
            <a:endParaRPr lang="cs-CZ"/>
          </a:p>
        </p:txBody>
      </p:sp>
    </p:spTree>
    <p:extLst>
      <p:ext uri="{BB962C8B-B14F-4D97-AF65-F5344CB8AC3E}">
        <p14:creationId xmlns:p14="http://schemas.microsoft.com/office/powerpoint/2010/main" val="3855424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97BAAA00-2BF1-4DF2-B6C6-C51D63EB6A68}" type="datetimeFigureOut">
              <a:rPr lang="cs-CZ" smtClean="0"/>
              <a:t>23.10.2017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F14C39C-D577-4ADB-BCC4-C9B3F596A962}" type="slidenum">
              <a:rPr lang="cs-CZ" smtClean="0"/>
              <a:t>‹#›</a:t>
            </a:fld>
            <a:endParaRPr lang="cs-CZ"/>
          </a:p>
        </p:txBody>
      </p:sp>
    </p:spTree>
    <p:extLst>
      <p:ext uri="{BB962C8B-B14F-4D97-AF65-F5344CB8AC3E}">
        <p14:creationId xmlns:p14="http://schemas.microsoft.com/office/powerpoint/2010/main" val="3267570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97BAAA00-2BF1-4DF2-B6C6-C51D63EB6A68}" type="datetimeFigureOut">
              <a:rPr lang="cs-CZ" smtClean="0"/>
              <a:t>23.10.2017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F14C39C-D577-4ADB-BCC4-C9B3F596A962}" type="slidenum">
              <a:rPr lang="cs-CZ" smtClean="0"/>
              <a:t>‹#›</a:t>
            </a:fld>
            <a:endParaRPr lang="cs-CZ"/>
          </a:p>
        </p:txBody>
      </p:sp>
    </p:spTree>
    <p:extLst>
      <p:ext uri="{BB962C8B-B14F-4D97-AF65-F5344CB8AC3E}">
        <p14:creationId xmlns:p14="http://schemas.microsoft.com/office/powerpoint/2010/main" val="2349770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en-US"/>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Klepnutím lze upravit styl předlohy podnadpisů.</a:t>
            </a:r>
            <a:endParaRPr lang="en-US"/>
          </a:p>
        </p:txBody>
      </p:sp>
      <p:sp>
        <p:nvSpPr>
          <p:cNvPr id="4" name="Zástupný symbol pro datum 3"/>
          <p:cNvSpPr>
            <a:spLocks noGrp="1"/>
          </p:cNvSpPr>
          <p:nvPr>
            <p:ph type="dt" sz="half" idx="10"/>
          </p:nvPr>
        </p:nvSpPr>
        <p:spPr/>
        <p:txBody>
          <a:bodyPr/>
          <a:lstStyle/>
          <a:p>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CBBCE39A-226F-473A-9D4F-9ECFC87A8F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92159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CBBCE39A-226F-473A-9D4F-9ECFC87A8F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92750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en-US"/>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Klepnutím lze upravit styly předlohy textu.</a:t>
            </a:r>
          </a:p>
        </p:txBody>
      </p:sp>
      <p:sp>
        <p:nvSpPr>
          <p:cNvPr id="4" name="Zástupný symbol pro datum 3"/>
          <p:cNvSpPr>
            <a:spLocks noGrp="1"/>
          </p:cNvSpPr>
          <p:nvPr>
            <p:ph type="dt" sz="half" idx="10"/>
          </p:nvPr>
        </p:nvSpPr>
        <p:spPr/>
        <p:txBody>
          <a:bodyPr/>
          <a:lstStyle/>
          <a:p>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CBBCE39A-226F-473A-9D4F-9ECFC87A8F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9810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datum 4"/>
          <p:cNvSpPr>
            <a:spLocks noGrp="1"/>
          </p:cNvSpPr>
          <p:nvPr>
            <p:ph type="dt" sz="half" idx="10"/>
          </p:nvPr>
        </p:nvSpPr>
        <p:spPr/>
        <p:txBody>
          <a:bodyPr/>
          <a:lstStyle/>
          <a:p>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CBBCE39A-226F-473A-9D4F-9ECFC87A8F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05625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Klepnutím lze upravit styl předlohy nadpisů.</a:t>
            </a:r>
            <a:endParaRPr lang="en-US"/>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7" name="Zástupný symbol pro datum 6"/>
          <p:cNvSpPr>
            <a:spLocks noGrp="1"/>
          </p:cNvSpPr>
          <p:nvPr>
            <p:ph type="dt" sz="half" idx="10"/>
          </p:nvPr>
        </p:nvSpPr>
        <p:spPr/>
        <p:txBody>
          <a:bodyPr/>
          <a:lstStyle/>
          <a:p>
            <a:endParaRPr lang="en-US">
              <a:solidFill>
                <a:prstClr val="black">
                  <a:tint val="75000"/>
                </a:prstClr>
              </a:solidFill>
            </a:endParaRPr>
          </a:p>
        </p:txBody>
      </p:sp>
      <p:sp>
        <p:nvSpPr>
          <p:cNvPr id="8" name="Zástupný symbol pro zápatí 7"/>
          <p:cNvSpPr>
            <a:spLocks noGrp="1"/>
          </p:cNvSpPr>
          <p:nvPr>
            <p:ph type="ftr" sz="quarter" idx="11"/>
          </p:nvPr>
        </p:nvSpPr>
        <p:spPr/>
        <p:txBody>
          <a:bodyPr/>
          <a:lstStyle/>
          <a:p>
            <a:endParaRPr lang="en-US">
              <a:solidFill>
                <a:prstClr val="black">
                  <a:tint val="75000"/>
                </a:prstClr>
              </a:solidFill>
            </a:endParaRPr>
          </a:p>
        </p:txBody>
      </p:sp>
      <p:sp>
        <p:nvSpPr>
          <p:cNvPr id="9" name="Zástupný symbol pro číslo snímku 8"/>
          <p:cNvSpPr>
            <a:spLocks noGrp="1"/>
          </p:cNvSpPr>
          <p:nvPr>
            <p:ph type="sldNum" sz="quarter" idx="12"/>
          </p:nvPr>
        </p:nvSpPr>
        <p:spPr/>
        <p:txBody>
          <a:bodyPr/>
          <a:lstStyle/>
          <a:p>
            <a:fld id="{CBBCE39A-226F-473A-9D4F-9ECFC87A8F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1616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datum 2"/>
          <p:cNvSpPr>
            <a:spLocks noGrp="1"/>
          </p:cNvSpPr>
          <p:nvPr>
            <p:ph type="dt" sz="half" idx="10"/>
          </p:nvPr>
        </p:nvSpPr>
        <p:spPr/>
        <p:txBody>
          <a:bodyPr/>
          <a:lstStyle/>
          <a:p>
            <a:endParaRPr lang="en-US">
              <a:solidFill>
                <a:prstClr val="black">
                  <a:tint val="75000"/>
                </a:prstClr>
              </a:solidFill>
            </a:endParaRPr>
          </a:p>
        </p:txBody>
      </p:sp>
      <p:sp>
        <p:nvSpPr>
          <p:cNvPr id="4" name="Zástupný symbol pro zápatí 3"/>
          <p:cNvSpPr>
            <a:spLocks noGrp="1"/>
          </p:cNvSpPr>
          <p:nvPr>
            <p:ph type="ftr" sz="quarter" idx="11"/>
          </p:nvPr>
        </p:nvSpPr>
        <p:spPr/>
        <p:txBody>
          <a:bodyPr/>
          <a:lstStyle/>
          <a:p>
            <a:endParaRPr lang="en-US">
              <a:solidFill>
                <a:prstClr val="black">
                  <a:tint val="75000"/>
                </a:prstClr>
              </a:solidFill>
            </a:endParaRPr>
          </a:p>
        </p:txBody>
      </p:sp>
      <p:sp>
        <p:nvSpPr>
          <p:cNvPr id="5" name="Zástupný symbol pro číslo snímku 4"/>
          <p:cNvSpPr>
            <a:spLocks noGrp="1"/>
          </p:cNvSpPr>
          <p:nvPr>
            <p:ph type="sldNum" sz="quarter" idx="12"/>
          </p:nvPr>
        </p:nvSpPr>
        <p:spPr/>
        <p:txBody>
          <a:bodyPr/>
          <a:lstStyle/>
          <a:p>
            <a:fld id="{CBBCE39A-226F-473A-9D4F-9ECFC87A8F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45752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endParaRPr lang="en-US">
              <a:solidFill>
                <a:prstClr val="black">
                  <a:tint val="75000"/>
                </a:prstClr>
              </a:solidFill>
            </a:endParaRPr>
          </a:p>
        </p:txBody>
      </p:sp>
      <p:sp>
        <p:nvSpPr>
          <p:cNvPr id="3" name="Zástupný symbol pro zápatí 2"/>
          <p:cNvSpPr>
            <a:spLocks noGrp="1"/>
          </p:cNvSpPr>
          <p:nvPr>
            <p:ph type="ftr" sz="quarter" idx="11"/>
          </p:nvPr>
        </p:nvSpPr>
        <p:spPr/>
        <p:txBody>
          <a:bodyPr/>
          <a:lstStyle/>
          <a:p>
            <a:endParaRPr lang="en-US">
              <a:solidFill>
                <a:prstClr val="black">
                  <a:tint val="75000"/>
                </a:prstClr>
              </a:solidFill>
            </a:endParaRPr>
          </a:p>
        </p:txBody>
      </p:sp>
      <p:sp>
        <p:nvSpPr>
          <p:cNvPr id="4" name="Zástupný symbol pro číslo snímku 3"/>
          <p:cNvSpPr>
            <a:spLocks noGrp="1"/>
          </p:cNvSpPr>
          <p:nvPr>
            <p:ph type="sldNum" sz="quarter" idx="12"/>
          </p:nvPr>
        </p:nvSpPr>
        <p:spPr/>
        <p:txBody>
          <a:bodyPr/>
          <a:lstStyle/>
          <a:p>
            <a:fld id="{CBBCE39A-226F-473A-9D4F-9ECFC87A8F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28234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en-US"/>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CBBCE39A-226F-473A-9D4F-9ECFC87A8F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74614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en-US"/>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CBBCE39A-226F-473A-9D4F-9ECFC87A8F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48054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CBBCE39A-226F-473A-9D4F-9ECFC87A8F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61238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Klepnutím lze upravit styl předlohy nadpisů.</a:t>
            </a:r>
            <a:endParaRPr lang="en-US"/>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CBBCE39A-226F-473A-9D4F-9ECFC87A8F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18450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AndTx">
  <p:cSld name="Nadpis, 2 obsahy a text">
    <p:spTree>
      <p:nvGrpSpPr>
        <p:cNvPr id="1" name=""/>
        <p:cNvGrpSpPr/>
        <p:nvPr/>
      </p:nvGrpSpPr>
      <p:grpSpPr>
        <a:xfrm>
          <a:off x="0" y="0"/>
          <a:ext cx="0" cy="0"/>
          <a:chOff x="0" y="0"/>
          <a:chExt cx="0" cy="0"/>
        </a:xfrm>
      </p:grpSpPr>
      <p:sp>
        <p:nvSpPr>
          <p:cNvPr id="2" name="Nadpis 1"/>
          <p:cNvSpPr>
            <a:spLocks noGrp="1"/>
          </p:cNvSpPr>
          <p:nvPr>
            <p:ph type="title"/>
          </p:nvPr>
        </p:nvSpPr>
        <p:spPr>
          <a:xfrm>
            <a:off x="442913" y="103188"/>
            <a:ext cx="8243887" cy="1314450"/>
          </a:xfrm>
        </p:spPr>
        <p:txBody>
          <a:bodyPr/>
          <a:lstStyle/>
          <a:p>
            <a:r>
              <a:rPr lang="cs-CZ" smtClean="0"/>
              <a:t>Klepnutím lze upravit styl předlohy nadpisů.</a:t>
            </a:r>
            <a:endParaRPr lang="en-US"/>
          </a:p>
        </p:txBody>
      </p:sp>
      <p:sp>
        <p:nvSpPr>
          <p:cNvPr id="3" name="Zástupný symbol pro obsah 2"/>
          <p:cNvSpPr>
            <a:spLocks noGrp="1"/>
          </p:cNvSpPr>
          <p:nvPr>
            <p:ph sz="quarter" idx="1"/>
          </p:nvPr>
        </p:nvSpPr>
        <p:spPr>
          <a:xfrm>
            <a:off x="457200" y="1600200"/>
            <a:ext cx="4038600" cy="2151063"/>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obsah 3"/>
          <p:cNvSpPr>
            <a:spLocks noGrp="1"/>
          </p:cNvSpPr>
          <p:nvPr>
            <p:ph sz="quarter" idx="2"/>
          </p:nvPr>
        </p:nvSpPr>
        <p:spPr>
          <a:xfrm>
            <a:off x="457200" y="3903663"/>
            <a:ext cx="4038600" cy="215265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text 4"/>
          <p:cNvSpPr>
            <a:spLocks noGrp="1"/>
          </p:cNvSpPr>
          <p:nvPr>
            <p:ph type="body" sz="half" idx="3"/>
          </p:nvPr>
        </p:nvSpPr>
        <p:spPr>
          <a:xfrm>
            <a:off x="4648200" y="1600200"/>
            <a:ext cx="4038600" cy="4456113"/>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6" name="Zástupný symbol pro datum 5"/>
          <p:cNvSpPr>
            <a:spLocks noGrp="1"/>
          </p:cNvSpPr>
          <p:nvPr>
            <p:ph type="dt" sz="half" idx="10"/>
          </p:nvPr>
        </p:nvSpPr>
        <p:spPr>
          <a:xfrm>
            <a:off x="457200" y="6243638"/>
            <a:ext cx="2133600" cy="457200"/>
          </a:xfrm>
        </p:spPr>
        <p:txBody>
          <a:bodyPr/>
          <a:lstStyle>
            <a:lvl1pPr>
              <a:defRPr/>
            </a:lvl1pPr>
          </a:lstStyle>
          <a:p>
            <a:endParaRPr lang="cs-CZ">
              <a:solidFill>
                <a:prstClr val="black">
                  <a:tint val="75000"/>
                </a:prstClr>
              </a:solidFill>
            </a:endParaRPr>
          </a:p>
        </p:txBody>
      </p:sp>
      <p:sp>
        <p:nvSpPr>
          <p:cNvPr id="7" name="Zástupný symbol pro zápatí 6"/>
          <p:cNvSpPr>
            <a:spLocks noGrp="1"/>
          </p:cNvSpPr>
          <p:nvPr>
            <p:ph type="ftr" sz="quarter" idx="11"/>
          </p:nvPr>
        </p:nvSpPr>
        <p:spPr>
          <a:xfrm>
            <a:off x="3124200" y="6248400"/>
            <a:ext cx="2895600" cy="457200"/>
          </a:xfrm>
        </p:spPr>
        <p:txBody>
          <a:bodyPr/>
          <a:lstStyle>
            <a:lvl1pPr>
              <a:defRPr/>
            </a:lvl1pPr>
          </a:lstStyle>
          <a:p>
            <a:endParaRPr lang="cs-CZ">
              <a:solidFill>
                <a:prstClr val="black">
                  <a:tint val="75000"/>
                </a:prstClr>
              </a:solidFill>
            </a:endParaRPr>
          </a:p>
        </p:txBody>
      </p:sp>
      <p:sp>
        <p:nvSpPr>
          <p:cNvPr id="8" name="Zástupný symbol pro číslo snímku 7"/>
          <p:cNvSpPr>
            <a:spLocks noGrp="1"/>
          </p:cNvSpPr>
          <p:nvPr>
            <p:ph type="sldNum" sz="quarter" idx="12"/>
          </p:nvPr>
        </p:nvSpPr>
        <p:spPr>
          <a:xfrm>
            <a:off x="6553200" y="6243638"/>
            <a:ext cx="2133600" cy="457200"/>
          </a:xfrm>
        </p:spPr>
        <p:txBody>
          <a:bodyPr/>
          <a:lstStyle>
            <a:lvl1pPr>
              <a:defRPr/>
            </a:lvl1pPr>
          </a:lstStyle>
          <a:p>
            <a:fld id="{2247C8DC-14EE-483A-9D88-D3FF9903EB18}" type="slidenum">
              <a:rPr lang="cs-CZ">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569337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BAAA00-2BF1-4DF2-B6C6-C51D63EB6A68}" type="datetimeFigureOut">
              <a:rPr lang="cs-CZ" smtClean="0"/>
              <a:t>23.10.2017</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14C39C-D577-4ADB-BCC4-C9B3F596A962}" type="slidenum">
              <a:rPr lang="cs-CZ" smtClean="0"/>
              <a:t>‹#›</a:t>
            </a:fld>
            <a:endParaRPr lang="cs-CZ"/>
          </a:p>
        </p:txBody>
      </p:sp>
    </p:spTree>
    <p:extLst>
      <p:ext uri="{BB962C8B-B14F-4D97-AF65-F5344CB8AC3E}">
        <p14:creationId xmlns:p14="http://schemas.microsoft.com/office/powerpoint/2010/main" val="3949669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Klepnutím lze upravit styl předlohy nadpisů.</a:t>
            </a:r>
            <a:endParaRPr lang="en-US"/>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BCE39A-226F-473A-9D4F-9ECFC87A8F1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17220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692696"/>
            <a:ext cx="7772400" cy="2907755"/>
          </a:xfrm>
        </p:spPr>
        <p:txBody>
          <a:bodyPr/>
          <a:lstStyle/>
          <a:p>
            <a:r>
              <a:rPr lang="en-US" b="1" dirty="0"/>
              <a:t>Outdoor activities like a tool of overweight and obesity management in children. </a:t>
            </a:r>
            <a:endParaRPr lang="cs-CZ" b="1" dirty="0"/>
          </a:p>
        </p:txBody>
      </p:sp>
      <p:sp>
        <p:nvSpPr>
          <p:cNvPr id="3" name="Podnadpis 2"/>
          <p:cNvSpPr>
            <a:spLocks noGrp="1"/>
          </p:cNvSpPr>
          <p:nvPr>
            <p:ph type="subTitle" idx="1"/>
          </p:nvPr>
        </p:nvSpPr>
        <p:spPr/>
        <p:txBody>
          <a:bodyPr>
            <a:normAutofit/>
          </a:bodyPr>
          <a:lstStyle/>
          <a:p>
            <a:pPr lvl="0"/>
            <a:r>
              <a:rPr lang="cs-CZ" dirty="0">
                <a:solidFill>
                  <a:prstClr val="black"/>
                </a:solidFill>
              </a:rPr>
              <a:t>Vaclav </a:t>
            </a:r>
            <a:r>
              <a:rPr lang="cs-CZ" dirty="0" smtClean="0">
                <a:solidFill>
                  <a:prstClr val="black"/>
                </a:solidFill>
              </a:rPr>
              <a:t>Bunc</a:t>
            </a:r>
            <a:r>
              <a:rPr lang="en-US" dirty="0" smtClean="0">
                <a:solidFill>
                  <a:prstClr val="black"/>
                </a:solidFill>
              </a:rPr>
              <a:t> and Marie </a:t>
            </a:r>
            <a:r>
              <a:rPr lang="en-US" dirty="0" err="1" smtClean="0">
                <a:solidFill>
                  <a:prstClr val="black"/>
                </a:solidFill>
              </a:rPr>
              <a:t>Skalska</a:t>
            </a:r>
            <a:endParaRPr lang="cs-CZ" sz="2700" dirty="0">
              <a:solidFill>
                <a:prstClr val="black"/>
              </a:solidFill>
            </a:endParaRPr>
          </a:p>
          <a:p>
            <a:pPr lvl="0"/>
            <a:r>
              <a:rPr lang="en-US" sz="2700" i="1" dirty="0">
                <a:solidFill>
                  <a:prstClr val="black"/>
                </a:solidFill>
              </a:rPr>
              <a:t>Faculty of P.E. and Sports, Charles University, Prague, Czech Republic</a:t>
            </a:r>
            <a:endParaRPr lang="cs-CZ" sz="2700" i="1" dirty="0">
              <a:solidFill>
                <a:prstClr val="black"/>
              </a:solidFill>
            </a:endParaRPr>
          </a:p>
          <a:p>
            <a:endParaRPr lang="cs-CZ" dirty="0"/>
          </a:p>
        </p:txBody>
      </p:sp>
    </p:spTree>
    <p:extLst>
      <p:ext uri="{BB962C8B-B14F-4D97-AF65-F5344CB8AC3E}">
        <p14:creationId xmlns:p14="http://schemas.microsoft.com/office/powerpoint/2010/main" val="24411711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457200" y="1556792"/>
            <a:ext cx="8229600" cy="4569371"/>
          </a:xfrm>
        </p:spPr>
        <p:txBody>
          <a:bodyPr>
            <a:normAutofit/>
          </a:bodyPr>
          <a:lstStyle/>
          <a:p>
            <a:r>
              <a:rPr lang="en-US" sz="2400" dirty="0" smtClean="0"/>
              <a:t>The present is characterized by the increasing movement deficiency leading to severe complications, including </a:t>
            </a:r>
            <a:r>
              <a:rPr lang="cs-CZ" sz="2400" dirty="0" err="1" smtClean="0"/>
              <a:t>health</a:t>
            </a:r>
            <a:r>
              <a:rPr lang="en-US" sz="2400" dirty="0" smtClean="0"/>
              <a:t>. </a:t>
            </a:r>
            <a:endParaRPr lang="cs-CZ" sz="2400" dirty="0" smtClean="0"/>
          </a:p>
          <a:p>
            <a:endParaRPr lang="cs-CZ" sz="2400" dirty="0"/>
          </a:p>
          <a:p>
            <a:r>
              <a:rPr lang="en-US" sz="2400" dirty="0" smtClean="0"/>
              <a:t>Basic health concern is the rise in overweight and obesity. The reason is the mismatch of energy intake to its output. </a:t>
            </a:r>
            <a:endParaRPr lang="cs-CZ" sz="24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9832" y="4005064"/>
            <a:ext cx="2376264"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91034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normAutofit/>
          </a:bodyPr>
          <a:lstStyle/>
          <a:p>
            <a:r>
              <a:rPr lang="en-US" sz="2400" dirty="0" smtClean="0">
                <a:solidFill>
                  <a:srgbClr val="000000"/>
                </a:solidFill>
                <a:effectLst/>
                <a:ea typeface="Batang"/>
              </a:rPr>
              <a:t>Overweight </a:t>
            </a:r>
            <a:r>
              <a:rPr lang="cs-CZ" sz="2400" dirty="0" smtClean="0">
                <a:solidFill>
                  <a:srgbClr val="000000"/>
                </a:solidFill>
                <a:effectLst/>
                <a:ea typeface="Batang"/>
              </a:rPr>
              <a:t>and/</a:t>
            </a:r>
            <a:r>
              <a:rPr lang="en-US" sz="2400" dirty="0" smtClean="0">
                <a:solidFill>
                  <a:srgbClr val="000000"/>
                </a:solidFill>
                <a:effectLst/>
                <a:ea typeface="Batang"/>
              </a:rPr>
              <a:t>or obesity is a growing problem in Czech Republic today, as it is in many countries.</a:t>
            </a:r>
          </a:p>
          <a:p>
            <a:endParaRPr lang="en-US" sz="2400" dirty="0" smtClean="0">
              <a:solidFill>
                <a:srgbClr val="000000"/>
              </a:solidFill>
              <a:ea typeface="Batang"/>
            </a:endParaRPr>
          </a:p>
          <a:p>
            <a:r>
              <a:rPr lang="en-US" sz="2400" dirty="0" smtClean="0">
                <a:solidFill>
                  <a:srgbClr val="000000"/>
                </a:solidFill>
                <a:effectLst/>
                <a:ea typeface="Batang"/>
              </a:rPr>
              <a:t>Alongside a range of health problems associated with increased body mass (BM) it is an important limiting factor for realization of regular physical exercise and qualitative life style. </a:t>
            </a:r>
            <a:endParaRPr lang="en-US" sz="24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4363244"/>
            <a:ext cx="2232248"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41733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normAutofit/>
          </a:bodyPr>
          <a:lstStyle/>
          <a:p>
            <a:r>
              <a:rPr lang="cs-CZ" sz="2400" dirty="0" smtClean="0"/>
              <a:t>A</a:t>
            </a:r>
            <a:r>
              <a:rPr lang="en-US" sz="2400" dirty="0" smtClean="0"/>
              <a:t>t </a:t>
            </a:r>
            <a:r>
              <a:rPr lang="en-US" sz="2400" dirty="0"/>
              <a:t>present more than 50% of adults are overweight in the Czech Republic, of which more than 30% are obese</a:t>
            </a:r>
            <a:r>
              <a:rPr lang="en-US" sz="2400" dirty="0" smtClean="0"/>
              <a:t>.</a:t>
            </a:r>
            <a:endParaRPr lang="cs-CZ" sz="2400" dirty="0" smtClean="0"/>
          </a:p>
          <a:p>
            <a:endParaRPr lang="cs-CZ" sz="2400" dirty="0"/>
          </a:p>
          <a:p>
            <a:r>
              <a:rPr lang="en-US" sz="2400" dirty="0" smtClean="0"/>
              <a:t>We </a:t>
            </a:r>
            <a:r>
              <a:rPr lang="en-US" sz="2400" dirty="0"/>
              <a:t>have more than 30% of overweight children in the child population. Obese are about 12%.</a:t>
            </a:r>
            <a:endParaRPr lang="cs-CZ"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4365104"/>
            <a:ext cx="1639887" cy="109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4293096"/>
            <a:ext cx="1639887" cy="109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00901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normAutofit/>
          </a:bodyPr>
          <a:lstStyle/>
          <a:p>
            <a:r>
              <a:rPr lang="en-US" sz="2400" dirty="0" smtClean="0"/>
              <a:t>Childhood obesity is a high likelihood of adult obesity.</a:t>
            </a:r>
            <a:endParaRPr lang="cs-CZ" sz="2400" dirty="0" smtClean="0"/>
          </a:p>
          <a:p>
            <a:endParaRPr lang="cs-CZ" sz="2400" dirty="0"/>
          </a:p>
          <a:p>
            <a:r>
              <a:rPr lang="en-US" sz="2400" dirty="0" smtClean="0"/>
              <a:t>Therefore, it is necessary to start with a systematic influence </a:t>
            </a:r>
            <a:r>
              <a:rPr lang="cs-CZ" sz="2400" dirty="0" smtClean="0"/>
              <a:t>of </a:t>
            </a:r>
            <a:r>
              <a:rPr lang="cs-CZ" sz="2400" dirty="0" err="1" smtClean="0"/>
              <a:t>overweight</a:t>
            </a:r>
            <a:r>
              <a:rPr lang="cs-CZ" sz="2400" dirty="0" smtClean="0"/>
              <a:t> and/</a:t>
            </a:r>
            <a:r>
              <a:rPr lang="cs-CZ" sz="2400" dirty="0" err="1" smtClean="0"/>
              <a:t>or</a:t>
            </a:r>
            <a:r>
              <a:rPr lang="cs-CZ" sz="2400" dirty="0" smtClean="0"/>
              <a:t> obesity </a:t>
            </a:r>
            <a:r>
              <a:rPr lang="en-US" sz="2400" dirty="0" smtClean="0"/>
              <a:t>in childhood.</a:t>
            </a:r>
            <a:endParaRPr lang="cs-CZ" sz="2400" dirty="0" smtClean="0"/>
          </a:p>
          <a:p>
            <a:endParaRPr lang="cs-CZ" sz="2400" dirty="0"/>
          </a:p>
          <a:p>
            <a:r>
              <a:rPr lang="en-US" sz="2400" dirty="0" smtClean="0"/>
              <a:t>Basic successful interventions to influence obesity is the form and manner of exercise activities.</a:t>
            </a:r>
            <a:endParaRPr lang="cs-CZ" sz="2400"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7864" y="4437112"/>
            <a:ext cx="2088232"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06112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457200" y="836712"/>
            <a:ext cx="8229600" cy="5289451"/>
          </a:xfrm>
        </p:spPr>
        <p:txBody>
          <a:bodyPr>
            <a:normAutofit/>
          </a:bodyPr>
          <a:lstStyle/>
          <a:p>
            <a:r>
              <a:rPr lang="en-US" sz="2400" dirty="0"/>
              <a:t>Lack of an exercise regimen in </a:t>
            </a:r>
            <a:r>
              <a:rPr lang="cs-CZ" sz="2400" dirty="0" err="1" smtClean="0"/>
              <a:t>child</a:t>
            </a:r>
            <a:r>
              <a:rPr lang="en-US" sz="2400" dirty="0" smtClean="0"/>
              <a:t>hood </a:t>
            </a:r>
            <a:r>
              <a:rPr lang="en-US" sz="2400" dirty="0"/>
              <a:t>is most commonly the result of inappropriate way when and especially inappropriate forms of physical activity (PA) offered to </a:t>
            </a:r>
            <a:r>
              <a:rPr lang="cs-CZ" sz="2400" dirty="0" err="1" smtClean="0"/>
              <a:t>children</a:t>
            </a:r>
            <a:r>
              <a:rPr lang="en-US" sz="2400" dirty="0" smtClean="0"/>
              <a:t> </a:t>
            </a:r>
            <a:r>
              <a:rPr lang="en-US" sz="2400" dirty="0"/>
              <a:t>resulting in lack of physical experience. </a:t>
            </a:r>
            <a:endParaRPr lang="cs-CZ" sz="2400" dirty="0" smtClean="0"/>
          </a:p>
          <a:p>
            <a:endParaRPr lang="cs-CZ" sz="2400" dirty="0"/>
          </a:p>
          <a:p>
            <a:r>
              <a:rPr lang="en-US" sz="2400" dirty="0" smtClean="0"/>
              <a:t>Another </a:t>
            </a:r>
            <a:r>
              <a:rPr lang="en-US" sz="2400" dirty="0"/>
              <a:t>possible cause can be economic and skill demands of commonly recommended PA (</a:t>
            </a:r>
            <a:r>
              <a:rPr lang="en-US" sz="2400" dirty="0" err="1"/>
              <a:t>Brettschneider</a:t>
            </a:r>
            <a:r>
              <a:rPr lang="en-US" sz="2400" dirty="0"/>
              <a:t> and the </a:t>
            </a:r>
            <a:r>
              <a:rPr lang="en-US" sz="2400" dirty="0" err="1"/>
              <a:t>Naul</a:t>
            </a:r>
            <a:r>
              <a:rPr lang="en-US" sz="2400" dirty="0"/>
              <a:t> 2007, Bunc 2008, Cheema et al. 2015). </a:t>
            </a:r>
            <a:endParaRPr lang="cs-CZ" sz="24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4077072"/>
            <a:ext cx="2520280"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3512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457200" y="1484784"/>
            <a:ext cx="8229600" cy="4641379"/>
          </a:xfrm>
        </p:spPr>
        <p:txBody>
          <a:bodyPr/>
          <a:lstStyle/>
          <a:p>
            <a:r>
              <a:rPr lang="en-US" sz="2400" dirty="0"/>
              <a:t>Therefore, only the PA, which is cheap, safe, easily manageable and available for sale in the times and conditions, complying with the intervened individuals has any chance of success in reducing the effects of  </a:t>
            </a:r>
            <a:r>
              <a:rPr lang="en-US" sz="2400" dirty="0" err="1"/>
              <a:t>hypokinesia</a:t>
            </a:r>
            <a:r>
              <a:rPr lang="en-US" sz="2400" dirty="0"/>
              <a:t> (Bunc 2008, Cheema et al. 2015, Choi et al., 2007).</a:t>
            </a:r>
          </a:p>
          <a:p>
            <a:endParaRPr lang="cs-CZ"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54530" y="3645024"/>
            <a:ext cx="4664075" cy="280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74603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457200" y="1772816"/>
            <a:ext cx="8229600" cy="4353347"/>
          </a:xfrm>
        </p:spPr>
        <p:txBody>
          <a:bodyPr>
            <a:normAutofit/>
          </a:bodyPr>
          <a:lstStyle/>
          <a:p>
            <a:r>
              <a:rPr lang="en-US" sz="2400" dirty="0"/>
              <a:t>Successful interventions must influence the movement of </a:t>
            </a:r>
            <a:r>
              <a:rPr lang="en-US" sz="2400" dirty="0" smtClean="0"/>
              <a:t>individuals</a:t>
            </a:r>
            <a:r>
              <a:rPr lang="cs-CZ" sz="2400" dirty="0" smtClean="0"/>
              <a:t> </a:t>
            </a:r>
            <a:r>
              <a:rPr lang="en-US" sz="2400" dirty="0" smtClean="0"/>
              <a:t>both </a:t>
            </a:r>
            <a:r>
              <a:rPr lang="en-US" sz="2400" dirty="0"/>
              <a:t>physically and spiritually.</a:t>
            </a:r>
          </a:p>
          <a:p>
            <a:endParaRPr lang="en-US" sz="2400" dirty="0"/>
          </a:p>
          <a:p>
            <a:r>
              <a:rPr lang="en-US" sz="2400" dirty="0"/>
              <a:t>Movement interventions must be based on the activities in which one </a:t>
            </a:r>
            <a:r>
              <a:rPr lang="en-US" sz="2400" dirty="0" smtClean="0"/>
              <a:t>is</a:t>
            </a:r>
            <a:r>
              <a:rPr lang="cs-CZ" sz="2400" dirty="0" smtClean="0"/>
              <a:t> </a:t>
            </a:r>
            <a:r>
              <a:rPr lang="en-US" sz="2400" dirty="0" smtClean="0"/>
              <a:t>most </a:t>
            </a:r>
            <a:r>
              <a:rPr lang="en-US" sz="2400" dirty="0"/>
              <a:t>adapted</a:t>
            </a:r>
            <a:r>
              <a:rPr lang="en-US" sz="2400" dirty="0" smtClean="0"/>
              <a:t>.</a:t>
            </a:r>
            <a:endParaRPr lang="cs-CZ" sz="2400" dirty="0"/>
          </a:p>
        </p:txBody>
      </p:sp>
      <p:pic>
        <p:nvPicPr>
          <p:cNvPr id="2050" name="Picture 2" descr="Výsledek obrázku pro outdoor activit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07170" y="3933056"/>
            <a:ext cx="4236460" cy="2597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7650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395536" y="1700808"/>
            <a:ext cx="8229600" cy="3273227"/>
          </a:xfrm>
        </p:spPr>
        <p:txBody>
          <a:bodyPr>
            <a:normAutofit/>
          </a:bodyPr>
          <a:lstStyle/>
          <a:p>
            <a:r>
              <a:rPr lang="cs-CZ" sz="2400" dirty="0" smtClean="0"/>
              <a:t>O</a:t>
            </a:r>
            <a:r>
              <a:rPr lang="en-US" sz="2400" dirty="0" err="1" smtClean="0"/>
              <a:t>utdoor</a:t>
            </a:r>
            <a:r>
              <a:rPr lang="en-US" sz="2400" dirty="0" smtClean="0"/>
              <a:t> activities are proving to be one of the possible solutions </a:t>
            </a:r>
            <a:r>
              <a:rPr lang="cs-CZ" sz="2400" dirty="0" err="1" smtClean="0"/>
              <a:t>movement´s</a:t>
            </a:r>
            <a:r>
              <a:rPr lang="en-US" sz="2400" dirty="0" smtClean="0"/>
              <a:t> deficits.</a:t>
            </a:r>
            <a:endParaRPr lang="cs-CZ"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110565" y="2996952"/>
            <a:ext cx="4863489" cy="3240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64410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normAutofit/>
          </a:bodyPr>
          <a:lstStyle/>
          <a:p>
            <a:r>
              <a:rPr lang="en-US" sz="2400" dirty="0" smtClean="0"/>
              <a:t>The volume of realized PA is also dependent on the age, and decrease with growing age (Bunc 2004, Bunc a Skalská 2015). </a:t>
            </a:r>
            <a:endParaRPr lang="cs-CZ" sz="2400" dirty="0" smtClean="0"/>
          </a:p>
          <a:p>
            <a:endParaRPr lang="cs-CZ" sz="2400" dirty="0"/>
          </a:p>
          <a:p>
            <a:r>
              <a:rPr lang="en-US" sz="2400" dirty="0" smtClean="0"/>
              <a:t>This stems in unsuitable conditions for the implementation of PA adult and the lack of knowledge about prevention of obesity. </a:t>
            </a:r>
            <a:endParaRPr lang="cs-CZ" sz="2400" dirty="0"/>
          </a:p>
        </p:txBody>
      </p:sp>
      <p:pic>
        <p:nvPicPr>
          <p:cNvPr id="1026" name="Picture 2" descr="Výsledek obrázku pro outdoor activity"/>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491880" y="4005064"/>
            <a:ext cx="3960440" cy="2396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0488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457200" y="1628800"/>
            <a:ext cx="8229600" cy="4497363"/>
          </a:xfrm>
        </p:spPr>
        <p:txBody>
          <a:bodyPr>
            <a:normAutofit/>
          </a:bodyPr>
          <a:lstStyle/>
          <a:p>
            <a:r>
              <a:rPr lang="en-US" sz="2400" dirty="0" smtClean="0">
                <a:solidFill>
                  <a:srgbClr val="000000"/>
                </a:solidFill>
                <a:effectLst/>
                <a:ea typeface="Batang"/>
              </a:rPr>
              <a:t>The study goal was to assess the effect of movement intervention </a:t>
            </a:r>
            <a:r>
              <a:rPr lang="cs-CZ" sz="2400" dirty="0" smtClean="0">
                <a:solidFill>
                  <a:srgbClr val="000000"/>
                </a:solidFill>
                <a:effectLst/>
                <a:ea typeface="Batang"/>
              </a:rPr>
              <a:t>on body </a:t>
            </a:r>
            <a:r>
              <a:rPr lang="cs-CZ" sz="2400" dirty="0" err="1" smtClean="0">
                <a:solidFill>
                  <a:srgbClr val="000000"/>
                </a:solidFill>
                <a:effectLst/>
                <a:ea typeface="Batang"/>
              </a:rPr>
              <a:t>composition</a:t>
            </a:r>
            <a:r>
              <a:rPr lang="cs-CZ" sz="2400" dirty="0" smtClean="0">
                <a:solidFill>
                  <a:srgbClr val="000000"/>
                </a:solidFill>
                <a:effectLst/>
                <a:ea typeface="Batang"/>
              </a:rPr>
              <a:t> (BM and %BF) and </a:t>
            </a:r>
            <a:r>
              <a:rPr lang="cs-CZ" sz="2400" dirty="0" err="1" smtClean="0">
                <a:solidFill>
                  <a:srgbClr val="000000"/>
                </a:solidFill>
                <a:effectLst/>
                <a:ea typeface="Batang"/>
              </a:rPr>
              <a:t>physical</a:t>
            </a:r>
            <a:r>
              <a:rPr lang="cs-CZ" sz="2400" dirty="0" smtClean="0">
                <a:solidFill>
                  <a:srgbClr val="000000"/>
                </a:solidFill>
                <a:effectLst/>
                <a:ea typeface="Batang"/>
              </a:rPr>
              <a:t> fitness (</a:t>
            </a:r>
            <a:r>
              <a:rPr lang="cs-CZ" sz="2400" dirty="0" smtClean="0">
                <a:solidFill>
                  <a:prstClr val="black"/>
                </a:solidFill>
              </a:rPr>
              <a:t>VO</a:t>
            </a:r>
            <a:r>
              <a:rPr lang="cs-CZ" sz="2400" baseline="-25000" dirty="0" smtClean="0">
                <a:solidFill>
                  <a:prstClr val="black"/>
                </a:solidFill>
              </a:rPr>
              <a:t>2peak</a:t>
            </a:r>
            <a:r>
              <a:rPr lang="cs-CZ" sz="2400" dirty="0" smtClean="0">
                <a:solidFill>
                  <a:srgbClr val="000000"/>
                </a:solidFill>
                <a:effectLst/>
                <a:ea typeface="Batang"/>
              </a:rPr>
              <a:t>) i</a:t>
            </a:r>
            <a:r>
              <a:rPr lang="en-US" sz="2400" dirty="0" smtClean="0">
                <a:solidFill>
                  <a:srgbClr val="000000"/>
                </a:solidFill>
                <a:effectLst/>
                <a:ea typeface="Batang"/>
              </a:rPr>
              <a:t>n </a:t>
            </a:r>
            <a:r>
              <a:rPr lang="cs-CZ" sz="2400" dirty="0" err="1" smtClean="0">
                <a:solidFill>
                  <a:srgbClr val="000000"/>
                </a:solidFill>
                <a:effectLst/>
                <a:ea typeface="Batang"/>
              </a:rPr>
              <a:t>children</a:t>
            </a:r>
            <a:r>
              <a:rPr lang="en-US" sz="2400" dirty="0" smtClean="0">
                <a:solidFill>
                  <a:srgbClr val="000000"/>
                </a:solidFill>
                <a:effectLst/>
                <a:ea typeface="Batang"/>
              </a:rPr>
              <a:t> </a:t>
            </a:r>
            <a:r>
              <a:rPr lang="cs-CZ" sz="2400" dirty="0" err="1" smtClean="0">
                <a:solidFill>
                  <a:srgbClr val="000000"/>
                </a:solidFill>
                <a:effectLst/>
                <a:ea typeface="Batang"/>
              </a:rPr>
              <a:t>with</a:t>
            </a:r>
            <a:r>
              <a:rPr lang="cs-CZ" sz="2400" dirty="0" smtClean="0">
                <a:solidFill>
                  <a:srgbClr val="000000"/>
                </a:solidFill>
                <a:effectLst/>
                <a:ea typeface="Batang"/>
              </a:rPr>
              <a:t> </a:t>
            </a:r>
            <a:r>
              <a:rPr lang="cs-CZ" sz="2400" dirty="0" err="1" smtClean="0">
                <a:solidFill>
                  <a:srgbClr val="000000"/>
                </a:solidFill>
                <a:effectLst/>
                <a:ea typeface="Batang"/>
              </a:rPr>
              <a:t>overweight</a:t>
            </a:r>
            <a:r>
              <a:rPr lang="cs-CZ" sz="2400" dirty="0" smtClean="0">
                <a:solidFill>
                  <a:srgbClr val="000000"/>
                </a:solidFill>
                <a:effectLst/>
                <a:ea typeface="Batang"/>
              </a:rPr>
              <a:t> and obesity.</a:t>
            </a:r>
            <a:r>
              <a:rPr lang="en-US" sz="2400" dirty="0" smtClean="0">
                <a:solidFill>
                  <a:srgbClr val="000000"/>
                </a:solidFill>
                <a:effectLst/>
                <a:ea typeface="Batang"/>
              </a:rPr>
              <a:t> </a:t>
            </a:r>
            <a:endParaRPr lang="cs-CZ" sz="2400" dirty="0" smtClean="0">
              <a:solidFill>
                <a:srgbClr val="000000"/>
              </a:solidFill>
              <a:effectLst/>
              <a:ea typeface="Batang"/>
            </a:endParaRPr>
          </a:p>
          <a:p>
            <a:endParaRPr lang="cs-CZ" sz="2400" dirty="0">
              <a:solidFill>
                <a:srgbClr val="000000"/>
              </a:solidFill>
              <a:latin typeface="Times New Roman"/>
              <a:ea typeface="Batang"/>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573016"/>
            <a:ext cx="4392488" cy="221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13530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179512" y="1600200"/>
            <a:ext cx="8856984" cy="4525963"/>
          </a:xfrm>
        </p:spPr>
        <p:txBody>
          <a:bodyPr>
            <a:normAutofit/>
          </a:bodyPr>
          <a:lstStyle/>
          <a:p>
            <a:pPr marL="0" indent="0">
              <a:buNone/>
            </a:pPr>
            <a:r>
              <a:rPr lang="cs-CZ" dirty="0">
                <a:solidFill>
                  <a:srgbClr val="000000"/>
                </a:solidFill>
                <a:latin typeface="Times New Roman"/>
                <a:ea typeface="Batang"/>
              </a:rPr>
              <a:t> </a:t>
            </a:r>
            <a:r>
              <a:rPr lang="en-US" sz="2400" dirty="0">
                <a:solidFill>
                  <a:srgbClr val="000000"/>
                </a:solidFill>
                <a:ea typeface="Batang"/>
              </a:rPr>
              <a:t>Study was carried out in</a:t>
            </a:r>
            <a:r>
              <a:rPr lang="cs-CZ" sz="2400" dirty="0">
                <a:solidFill>
                  <a:srgbClr val="000000"/>
                </a:solidFill>
                <a:ea typeface="Batang"/>
              </a:rPr>
              <a:t>:</a:t>
            </a:r>
          </a:p>
          <a:p>
            <a:r>
              <a:rPr lang="cs-CZ" sz="2400" b="1" dirty="0" smtClean="0">
                <a:solidFill>
                  <a:srgbClr val="000000"/>
                </a:solidFill>
                <a:ea typeface="Batang"/>
              </a:rPr>
              <a:t>135 </a:t>
            </a:r>
            <a:r>
              <a:rPr lang="cs-CZ" sz="2400" b="1" dirty="0" err="1" smtClean="0">
                <a:solidFill>
                  <a:srgbClr val="000000"/>
                </a:solidFill>
                <a:ea typeface="Batang"/>
              </a:rPr>
              <a:t>girls</a:t>
            </a:r>
            <a:r>
              <a:rPr lang="cs-CZ" sz="2400" b="1" dirty="0" smtClean="0">
                <a:solidFill>
                  <a:srgbClr val="000000"/>
                </a:solidFill>
                <a:ea typeface="Batang"/>
              </a:rPr>
              <a:t> </a:t>
            </a:r>
            <a:r>
              <a:rPr lang="cs-CZ" sz="2400" dirty="0" err="1" smtClean="0">
                <a:solidFill>
                  <a:srgbClr val="000000"/>
                </a:solidFill>
                <a:ea typeface="Batang"/>
              </a:rPr>
              <a:t>overweight</a:t>
            </a:r>
            <a:r>
              <a:rPr lang="cs-CZ" sz="2400" dirty="0" smtClean="0">
                <a:solidFill>
                  <a:srgbClr val="000000"/>
                </a:solidFill>
                <a:ea typeface="Batang"/>
              </a:rPr>
              <a:t> </a:t>
            </a:r>
            <a:r>
              <a:rPr lang="cs-CZ" sz="2400" dirty="0" err="1" smtClean="0">
                <a:solidFill>
                  <a:srgbClr val="000000"/>
                </a:solidFill>
                <a:ea typeface="Batang"/>
              </a:rPr>
              <a:t>or</a:t>
            </a:r>
            <a:r>
              <a:rPr lang="cs-CZ" sz="2400" dirty="0" smtClean="0">
                <a:solidFill>
                  <a:srgbClr val="000000"/>
                </a:solidFill>
                <a:ea typeface="Batang"/>
              </a:rPr>
              <a:t> </a:t>
            </a:r>
            <a:r>
              <a:rPr lang="cs-CZ" sz="2400" dirty="0" err="1" smtClean="0">
                <a:solidFill>
                  <a:srgbClr val="000000"/>
                </a:solidFill>
                <a:ea typeface="Batang"/>
              </a:rPr>
              <a:t>obese</a:t>
            </a:r>
            <a:r>
              <a:rPr lang="cs-CZ" sz="2400" dirty="0" smtClean="0">
                <a:solidFill>
                  <a:srgbClr val="000000"/>
                </a:solidFill>
                <a:ea typeface="Batang"/>
              </a:rPr>
              <a:t> </a:t>
            </a:r>
            <a:r>
              <a:rPr lang="cs-CZ" sz="2400" dirty="0" err="1" smtClean="0">
                <a:solidFill>
                  <a:srgbClr val="000000"/>
                </a:solidFill>
                <a:ea typeface="Batang"/>
              </a:rPr>
              <a:t>at</a:t>
            </a:r>
            <a:r>
              <a:rPr lang="cs-CZ" sz="2400" dirty="0" smtClean="0">
                <a:solidFill>
                  <a:srgbClr val="000000"/>
                </a:solidFill>
                <a:ea typeface="Batang"/>
              </a:rPr>
              <a:t> </a:t>
            </a:r>
            <a:r>
              <a:rPr lang="cs-CZ" sz="2400" dirty="0" err="1" smtClean="0">
                <a:solidFill>
                  <a:srgbClr val="000000"/>
                </a:solidFill>
                <a:ea typeface="Batang"/>
              </a:rPr>
              <a:t>the</a:t>
            </a:r>
            <a:r>
              <a:rPr lang="cs-CZ" sz="2400" dirty="0" smtClean="0">
                <a:solidFill>
                  <a:srgbClr val="000000"/>
                </a:solidFill>
                <a:ea typeface="Batang"/>
              </a:rPr>
              <a:t> </a:t>
            </a:r>
            <a:r>
              <a:rPr lang="cs-CZ" sz="2400" dirty="0" err="1" smtClean="0">
                <a:solidFill>
                  <a:srgbClr val="000000"/>
                </a:solidFill>
                <a:ea typeface="Batang"/>
              </a:rPr>
              <a:t>age</a:t>
            </a:r>
            <a:r>
              <a:rPr lang="cs-CZ" sz="2400" dirty="0" smtClean="0">
                <a:solidFill>
                  <a:srgbClr val="000000"/>
                </a:solidFill>
                <a:ea typeface="Batang"/>
              </a:rPr>
              <a:t> of 6-14 </a:t>
            </a:r>
            <a:r>
              <a:rPr lang="cs-CZ" sz="2400" dirty="0" err="1" smtClean="0">
                <a:solidFill>
                  <a:srgbClr val="000000"/>
                </a:solidFill>
                <a:ea typeface="Batang"/>
              </a:rPr>
              <a:t>years</a:t>
            </a:r>
            <a:r>
              <a:rPr lang="cs-CZ" sz="2400" dirty="0" smtClean="0">
                <a:solidFill>
                  <a:srgbClr val="000000"/>
                </a:solidFill>
                <a:ea typeface="Batang"/>
              </a:rPr>
              <a:t> </a:t>
            </a:r>
            <a:r>
              <a:rPr lang="en-US" sz="2400" dirty="0">
                <a:solidFill>
                  <a:srgbClr val="000000"/>
                </a:solidFill>
                <a:ea typeface="Batang"/>
              </a:rPr>
              <a:t>(mean age was 11.6 ± 3.6 year</a:t>
            </a:r>
            <a:r>
              <a:rPr lang="en-US" sz="2400" dirty="0" smtClean="0">
                <a:solidFill>
                  <a:srgbClr val="000000"/>
                </a:solidFill>
                <a:ea typeface="Batang"/>
              </a:rPr>
              <a:t>,</a:t>
            </a:r>
            <a:r>
              <a:rPr lang="cs-CZ" sz="2400" dirty="0" smtClean="0">
                <a:solidFill>
                  <a:srgbClr val="000000"/>
                </a:solidFill>
                <a:ea typeface="Batang"/>
              </a:rPr>
              <a:t>,</a:t>
            </a:r>
            <a:r>
              <a:rPr lang="en-US" sz="2400" dirty="0" smtClean="0">
                <a:solidFill>
                  <a:srgbClr val="000000"/>
                </a:solidFill>
                <a:ea typeface="Batang"/>
              </a:rPr>
              <a:t>BM=</a:t>
            </a:r>
            <a:r>
              <a:rPr lang="cs-CZ" sz="2400" dirty="0" smtClean="0">
                <a:solidFill>
                  <a:srgbClr val="000000"/>
                </a:solidFill>
                <a:ea typeface="Batang"/>
              </a:rPr>
              <a:t>66</a:t>
            </a:r>
            <a:r>
              <a:rPr lang="en-US" sz="2400" dirty="0" smtClean="0">
                <a:solidFill>
                  <a:srgbClr val="000000"/>
                </a:solidFill>
                <a:ea typeface="Batang"/>
              </a:rPr>
              <a:t>.</a:t>
            </a:r>
            <a:r>
              <a:rPr lang="cs-CZ" sz="2400" dirty="0" smtClean="0">
                <a:solidFill>
                  <a:srgbClr val="000000"/>
                </a:solidFill>
                <a:ea typeface="Batang"/>
              </a:rPr>
              <a:t>8</a:t>
            </a:r>
            <a:r>
              <a:rPr lang="en-US" sz="2400" dirty="0" smtClean="0">
                <a:solidFill>
                  <a:srgbClr val="000000"/>
                </a:solidFill>
                <a:ea typeface="Batang"/>
              </a:rPr>
              <a:t>±3.</a:t>
            </a:r>
            <a:r>
              <a:rPr lang="cs-CZ" sz="2400" dirty="0" smtClean="0">
                <a:solidFill>
                  <a:srgbClr val="000000"/>
                </a:solidFill>
                <a:ea typeface="Batang"/>
              </a:rPr>
              <a:t>9</a:t>
            </a:r>
            <a:r>
              <a:rPr lang="en-US" sz="2400" dirty="0" smtClean="0">
                <a:solidFill>
                  <a:srgbClr val="000000"/>
                </a:solidFill>
                <a:ea typeface="Batang"/>
              </a:rPr>
              <a:t> kg</a:t>
            </a:r>
            <a:r>
              <a:rPr lang="cs-CZ" sz="2400" dirty="0" smtClean="0">
                <a:solidFill>
                  <a:srgbClr val="000000"/>
                </a:solidFill>
                <a:ea typeface="Batang"/>
              </a:rPr>
              <a:t> - </a:t>
            </a:r>
            <a:r>
              <a:rPr lang="en-US" sz="2400" dirty="0">
                <a:solidFill>
                  <a:srgbClr val="000000"/>
                </a:solidFill>
                <a:ea typeface="Batang"/>
              </a:rPr>
              <a:t>body mass was at least </a:t>
            </a:r>
            <a:r>
              <a:rPr lang="en-US" sz="2400" dirty="0" smtClean="0">
                <a:solidFill>
                  <a:srgbClr val="000000"/>
                </a:solidFill>
                <a:ea typeface="Batang"/>
              </a:rPr>
              <a:t>9</a:t>
            </a:r>
            <a:r>
              <a:rPr lang="cs-CZ" sz="2400" dirty="0" smtClean="0">
                <a:solidFill>
                  <a:srgbClr val="000000"/>
                </a:solidFill>
                <a:ea typeface="Batang"/>
              </a:rPr>
              <a:t>5</a:t>
            </a:r>
            <a:r>
              <a:rPr lang="en-US" sz="2400" dirty="0" smtClean="0">
                <a:solidFill>
                  <a:srgbClr val="000000"/>
                </a:solidFill>
                <a:ea typeface="Batang"/>
              </a:rPr>
              <a:t> </a:t>
            </a:r>
            <a:r>
              <a:rPr lang="en-US" sz="2400" dirty="0">
                <a:solidFill>
                  <a:srgbClr val="000000"/>
                </a:solidFill>
                <a:ea typeface="Batang"/>
              </a:rPr>
              <a:t>percentiles of the population norms</a:t>
            </a:r>
            <a:r>
              <a:rPr lang="en-US" sz="2400" dirty="0" smtClean="0">
                <a:solidFill>
                  <a:srgbClr val="000000"/>
                </a:solidFill>
                <a:ea typeface="Batang"/>
              </a:rPr>
              <a:t>; height=15</a:t>
            </a:r>
            <a:r>
              <a:rPr lang="cs-CZ" sz="2400" dirty="0" smtClean="0">
                <a:solidFill>
                  <a:srgbClr val="000000"/>
                </a:solidFill>
                <a:ea typeface="Batang"/>
              </a:rPr>
              <a:t>6</a:t>
            </a:r>
            <a:r>
              <a:rPr lang="en-US" sz="2400" dirty="0" smtClean="0">
                <a:solidFill>
                  <a:srgbClr val="000000"/>
                </a:solidFill>
                <a:ea typeface="Batang"/>
              </a:rPr>
              <a:t>.</a:t>
            </a:r>
            <a:r>
              <a:rPr lang="cs-CZ" sz="2400" dirty="0" smtClean="0">
                <a:solidFill>
                  <a:srgbClr val="000000"/>
                </a:solidFill>
                <a:ea typeface="Batang"/>
              </a:rPr>
              <a:t>3</a:t>
            </a:r>
            <a:r>
              <a:rPr lang="en-US" sz="2400" dirty="0" smtClean="0">
                <a:solidFill>
                  <a:srgbClr val="000000"/>
                </a:solidFill>
                <a:ea typeface="Batang"/>
              </a:rPr>
              <a:t>±4.8 cm</a:t>
            </a:r>
            <a:r>
              <a:rPr lang="cs-CZ" sz="2400" dirty="0">
                <a:solidFill>
                  <a:srgbClr val="000000"/>
                </a:solidFill>
                <a:ea typeface="Batang"/>
              </a:rPr>
              <a:t>;</a:t>
            </a:r>
            <a:r>
              <a:rPr lang="cs-CZ" sz="2400" dirty="0" smtClean="0">
                <a:solidFill>
                  <a:srgbClr val="000000"/>
                </a:solidFill>
                <a:ea typeface="Batang"/>
              </a:rPr>
              <a:t> %BF=27.6±2.9 %; </a:t>
            </a:r>
            <a:r>
              <a:rPr lang="cs-CZ" sz="2400" dirty="0" smtClean="0">
                <a:solidFill>
                  <a:prstClr val="black"/>
                </a:solidFill>
              </a:rPr>
              <a:t>VO</a:t>
            </a:r>
            <a:r>
              <a:rPr lang="cs-CZ" sz="2400" baseline="-25000" dirty="0" smtClean="0">
                <a:solidFill>
                  <a:prstClr val="black"/>
                </a:solidFill>
              </a:rPr>
              <a:t>2peak</a:t>
            </a:r>
            <a:r>
              <a:rPr lang="cs-CZ" sz="2400" dirty="0" smtClean="0">
                <a:solidFill>
                  <a:prstClr val="black"/>
                </a:solidFill>
              </a:rPr>
              <a:t>=32.6±4.6 ml.kg</a:t>
            </a:r>
            <a:r>
              <a:rPr lang="cs-CZ" sz="2400" baseline="30000" dirty="0" smtClean="0">
                <a:solidFill>
                  <a:prstClr val="black"/>
                </a:solidFill>
              </a:rPr>
              <a:t>-1</a:t>
            </a:r>
            <a:r>
              <a:rPr lang="cs-CZ" sz="2400" dirty="0" smtClean="0">
                <a:solidFill>
                  <a:prstClr val="black"/>
                </a:solidFill>
              </a:rPr>
              <a:t>.min</a:t>
            </a:r>
            <a:r>
              <a:rPr lang="cs-CZ" sz="2400" baseline="30000" dirty="0" smtClean="0">
                <a:solidFill>
                  <a:prstClr val="black"/>
                </a:solidFill>
              </a:rPr>
              <a:t>-1</a:t>
            </a:r>
            <a:r>
              <a:rPr lang="en-US" sz="2400" dirty="0" smtClean="0">
                <a:solidFill>
                  <a:srgbClr val="000000"/>
                </a:solidFill>
                <a:ea typeface="Batang"/>
              </a:rPr>
              <a:t>)</a:t>
            </a:r>
            <a:endParaRPr lang="cs-CZ" sz="2400" dirty="0" smtClean="0">
              <a:solidFill>
                <a:srgbClr val="000000"/>
              </a:solidFill>
              <a:ea typeface="Batang"/>
            </a:endParaRPr>
          </a:p>
          <a:p>
            <a:endParaRPr lang="cs-CZ" sz="2400" dirty="0">
              <a:solidFill>
                <a:srgbClr val="000000"/>
              </a:solidFill>
              <a:ea typeface="Batang"/>
            </a:endParaRPr>
          </a:p>
          <a:p>
            <a:pPr lvl="0"/>
            <a:r>
              <a:rPr lang="cs-CZ" sz="2400" b="1" dirty="0" smtClean="0">
                <a:solidFill>
                  <a:srgbClr val="000000"/>
                </a:solidFill>
                <a:ea typeface="Batang"/>
              </a:rPr>
              <a:t>151 </a:t>
            </a:r>
            <a:r>
              <a:rPr lang="cs-CZ" sz="2400" b="1" dirty="0" err="1" smtClean="0">
                <a:solidFill>
                  <a:srgbClr val="000000"/>
                </a:solidFill>
                <a:ea typeface="Batang"/>
              </a:rPr>
              <a:t>boys</a:t>
            </a:r>
            <a:r>
              <a:rPr lang="cs-CZ" sz="2400" b="1" dirty="0" smtClean="0">
                <a:solidFill>
                  <a:srgbClr val="000000"/>
                </a:solidFill>
                <a:ea typeface="Batang"/>
              </a:rPr>
              <a:t> </a:t>
            </a:r>
            <a:r>
              <a:rPr lang="cs-CZ" sz="2400" dirty="0" err="1">
                <a:solidFill>
                  <a:srgbClr val="000000"/>
                </a:solidFill>
                <a:ea typeface="Batang"/>
              </a:rPr>
              <a:t>overweight</a:t>
            </a:r>
            <a:r>
              <a:rPr lang="cs-CZ" sz="2400" dirty="0">
                <a:solidFill>
                  <a:srgbClr val="000000"/>
                </a:solidFill>
                <a:ea typeface="Batang"/>
              </a:rPr>
              <a:t> </a:t>
            </a:r>
            <a:r>
              <a:rPr lang="cs-CZ" sz="2400" dirty="0" err="1">
                <a:solidFill>
                  <a:srgbClr val="000000"/>
                </a:solidFill>
                <a:ea typeface="Batang"/>
              </a:rPr>
              <a:t>or</a:t>
            </a:r>
            <a:r>
              <a:rPr lang="cs-CZ" sz="2400" dirty="0">
                <a:solidFill>
                  <a:srgbClr val="000000"/>
                </a:solidFill>
                <a:ea typeface="Batang"/>
              </a:rPr>
              <a:t> </a:t>
            </a:r>
            <a:r>
              <a:rPr lang="cs-CZ" sz="2400" dirty="0" err="1">
                <a:solidFill>
                  <a:srgbClr val="000000"/>
                </a:solidFill>
                <a:ea typeface="Batang"/>
              </a:rPr>
              <a:t>obese</a:t>
            </a:r>
            <a:r>
              <a:rPr lang="cs-CZ" sz="2400" dirty="0">
                <a:solidFill>
                  <a:srgbClr val="000000"/>
                </a:solidFill>
                <a:ea typeface="Batang"/>
              </a:rPr>
              <a:t> </a:t>
            </a:r>
            <a:r>
              <a:rPr lang="cs-CZ" sz="2400" dirty="0" err="1">
                <a:solidFill>
                  <a:srgbClr val="000000"/>
                </a:solidFill>
                <a:ea typeface="Batang"/>
              </a:rPr>
              <a:t>at</a:t>
            </a:r>
            <a:r>
              <a:rPr lang="cs-CZ" sz="2400" dirty="0">
                <a:solidFill>
                  <a:srgbClr val="000000"/>
                </a:solidFill>
                <a:ea typeface="Batang"/>
              </a:rPr>
              <a:t> </a:t>
            </a:r>
            <a:r>
              <a:rPr lang="cs-CZ" sz="2400" dirty="0" err="1">
                <a:solidFill>
                  <a:srgbClr val="000000"/>
                </a:solidFill>
                <a:ea typeface="Batang"/>
              </a:rPr>
              <a:t>the</a:t>
            </a:r>
            <a:r>
              <a:rPr lang="cs-CZ" sz="2400" dirty="0">
                <a:solidFill>
                  <a:srgbClr val="000000"/>
                </a:solidFill>
                <a:ea typeface="Batang"/>
              </a:rPr>
              <a:t> </a:t>
            </a:r>
            <a:r>
              <a:rPr lang="cs-CZ" sz="2400" dirty="0" err="1">
                <a:solidFill>
                  <a:srgbClr val="000000"/>
                </a:solidFill>
                <a:ea typeface="Batang"/>
              </a:rPr>
              <a:t>age</a:t>
            </a:r>
            <a:r>
              <a:rPr lang="cs-CZ" sz="2400" dirty="0">
                <a:solidFill>
                  <a:srgbClr val="000000"/>
                </a:solidFill>
                <a:ea typeface="Batang"/>
              </a:rPr>
              <a:t> of 6-14 </a:t>
            </a:r>
            <a:r>
              <a:rPr lang="cs-CZ" sz="2400" dirty="0" err="1">
                <a:solidFill>
                  <a:srgbClr val="000000"/>
                </a:solidFill>
                <a:ea typeface="Batang"/>
              </a:rPr>
              <a:t>years</a:t>
            </a:r>
            <a:r>
              <a:rPr lang="cs-CZ" sz="2400" dirty="0">
                <a:solidFill>
                  <a:srgbClr val="000000"/>
                </a:solidFill>
                <a:ea typeface="Batang"/>
              </a:rPr>
              <a:t> </a:t>
            </a:r>
            <a:r>
              <a:rPr lang="en-US" sz="2400" dirty="0">
                <a:solidFill>
                  <a:srgbClr val="000000"/>
                </a:solidFill>
                <a:ea typeface="Batang"/>
              </a:rPr>
              <a:t>(mean age was </a:t>
            </a:r>
            <a:r>
              <a:rPr lang="en-US" sz="2400" dirty="0" smtClean="0">
                <a:solidFill>
                  <a:srgbClr val="000000"/>
                </a:solidFill>
                <a:ea typeface="Batang"/>
              </a:rPr>
              <a:t>1</a:t>
            </a:r>
            <a:r>
              <a:rPr lang="cs-CZ" sz="2400" dirty="0" smtClean="0">
                <a:solidFill>
                  <a:srgbClr val="000000"/>
                </a:solidFill>
                <a:ea typeface="Batang"/>
              </a:rPr>
              <a:t>2</a:t>
            </a:r>
            <a:r>
              <a:rPr lang="en-US" sz="2400" dirty="0" smtClean="0">
                <a:solidFill>
                  <a:srgbClr val="000000"/>
                </a:solidFill>
                <a:ea typeface="Batang"/>
              </a:rPr>
              <a:t>.</a:t>
            </a:r>
            <a:r>
              <a:rPr lang="cs-CZ" sz="2400" dirty="0" smtClean="0">
                <a:solidFill>
                  <a:srgbClr val="000000"/>
                </a:solidFill>
                <a:ea typeface="Batang"/>
              </a:rPr>
              <a:t>1</a:t>
            </a:r>
            <a:r>
              <a:rPr lang="en-US" sz="2400" dirty="0" smtClean="0">
                <a:solidFill>
                  <a:srgbClr val="000000"/>
                </a:solidFill>
                <a:ea typeface="Batang"/>
              </a:rPr>
              <a:t> </a:t>
            </a:r>
            <a:r>
              <a:rPr lang="en-US" sz="2400" dirty="0">
                <a:solidFill>
                  <a:srgbClr val="000000"/>
                </a:solidFill>
                <a:ea typeface="Batang"/>
              </a:rPr>
              <a:t>± </a:t>
            </a:r>
            <a:r>
              <a:rPr lang="en-US" sz="2400" dirty="0" smtClean="0">
                <a:solidFill>
                  <a:srgbClr val="000000"/>
                </a:solidFill>
                <a:ea typeface="Batang"/>
              </a:rPr>
              <a:t>3.</a:t>
            </a:r>
            <a:r>
              <a:rPr lang="cs-CZ" sz="2400" dirty="0" smtClean="0">
                <a:solidFill>
                  <a:srgbClr val="000000"/>
                </a:solidFill>
                <a:ea typeface="Batang"/>
              </a:rPr>
              <a:t>1</a:t>
            </a:r>
            <a:r>
              <a:rPr lang="en-US" sz="2400" dirty="0" smtClean="0">
                <a:solidFill>
                  <a:srgbClr val="000000"/>
                </a:solidFill>
                <a:ea typeface="Batang"/>
              </a:rPr>
              <a:t> year</a:t>
            </a:r>
            <a:r>
              <a:rPr lang="cs-CZ" sz="2400" dirty="0" smtClean="0">
                <a:solidFill>
                  <a:srgbClr val="000000"/>
                </a:solidFill>
                <a:ea typeface="Batang"/>
              </a:rPr>
              <a:t>;</a:t>
            </a:r>
            <a:r>
              <a:rPr lang="en-US" sz="2400" dirty="0" smtClean="0">
                <a:solidFill>
                  <a:srgbClr val="000000"/>
                </a:solidFill>
                <a:ea typeface="Batang"/>
              </a:rPr>
              <a:t> BM=</a:t>
            </a:r>
            <a:r>
              <a:rPr lang="cs-CZ" sz="2400" dirty="0" smtClean="0">
                <a:solidFill>
                  <a:srgbClr val="000000"/>
                </a:solidFill>
                <a:ea typeface="Batang"/>
              </a:rPr>
              <a:t>67</a:t>
            </a:r>
            <a:r>
              <a:rPr lang="en-US" sz="2400" dirty="0" smtClean="0">
                <a:solidFill>
                  <a:srgbClr val="000000"/>
                </a:solidFill>
                <a:ea typeface="Batang"/>
              </a:rPr>
              <a:t>.</a:t>
            </a:r>
            <a:r>
              <a:rPr lang="cs-CZ" sz="2400" dirty="0" smtClean="0">
                <a:solidFill>
                  <a:srgbClr val="000000"/>
                </a:solidFill>
                <a:ea typeface="Batang"/>
              </a:rPr>
              <a:t>9</a:t>
            </a:r>
            <a:r>
              <a:rPr lang="en-US" sz="2400" dirty="0" smtClean="0">
                <a:solidFill>
                  <a:srgbClr val="000000"/>
                </a:solidFill>
                <a:ea typeface="Batang"/>
              </a:rPr>
              <a:t>±</a:t>
            </a:r>
            <a:r>
              <a:rPr lang="cs-CZ" sz="2400" dirty="0" smtClean="0">
                <a:solidFill>
                  <a:srgbClr val="000000"/>
                </a:solidFill>
                <a:ea typeface="Batang"/>
              </a:rPr>
              <a:t>4.3</a:t>
            </a:r>
            <a:r>
              <a:rPr lang="en-US" sz="2400" dirty="0" smtClean="0">
                <a:solidFill>
                  <a:srgbClr val="000000"/>
                </a:solidFill>
                <a:ea typeface="Batang"/>
              </a:rPr>
              <a:t> kg</a:t>
            </a:r>
            <a:r>
              <a:rPr lang="cs-CZ" sz="2400" dirty="0" smtClean="0">
                <a:solidFill>
                  <a:srgbClr val="000000"/>
                </a:solidFill>
                <a:ea typeface="Batang"/>
              </a:rPr>
              <a:t> - </a:t>
            </a:r>
            <a:r>
              <a:rPr lang="en-US" sz="2400" dirty="0">
                <a:solidFill>
                  <a:srgbClr val="000000"/>
                </a:solidFill>
                <a:ea typeface="Batang"/>
              </a:rPr>
              <a:t>body mass was at least </a:t>
            </a:r>
            <a:r>
              <a:rPr lang="en-US" sz="2400" dirty="0" smtClean="0">
                <a:solidFill>
                  <a:srgbClr val="000000"/>
                </a:solidFill>
                <a:ea typeface="Batang"/>
              </a:rPr>
              <a:t>9</a:t>
            </a:r>
            <a:r>
              <a:rPr lang="cs-CZ" sz="2400" dirty="0" smtClean="0">
                <a:solidFill>
                  <a:srgbClr val="000000"/>
                </a:solidFill>
                <a:ea typeface="Batang"/>
              </a:rPr>
              <a:t>5</a:t>
            </a:r>
            <a:r>
              <a:rPr lang="en-US" sz="2400" dirty="0" smtClean="0">
                <a:solidFill>
                  <a:srgbClr val="000000"/>
                </a:solidFill>
                <a:ea typeface="Batang"/>
              </a:rPr>
              <a:t> </a:t>
            </a:r>
            <a:r>
              <a:rPr lang="en-US" sz="2400" dirty="0">
                <a:solidFill>
                  <a:srgbClr val="000000"/>
                </a:solidFill>
                <a:ea typeface="Batang"/>
              </a:rPr>
              <a:t>percentiles of the population norms</a:t>
            </a:r>
            <a:r>
              <a:rPr lang="en-US" sz="2400" dirty="0" smtClean="0">
                <a:solidFill>
                  <a:srgbClr val="000000"/>
                </a:solidFill>
                <a:ea typeface="Batang"/>
              </a:rPr>
              <a:t>; height=15</a:t>
            </a:r>
            <a:r>
              <a:rPr lang="cs-CZ" sz="2400" dirty="0" smtClean="0">
                <a:solidFill>
                  <a:srgbClr val="000000"/>
                </a:solidFill>
                <a:ea typeface="Batang"/>
              </a:rPr>
              <a:t>7</a:t>
            </a:r>
            <a:r>
              <a:rPr lang="en-US" sz="2400" dirty="0" smtClean="0">
                <a:solidFill>
                  <a:srgbClr val="000000"/>
                </a:solidFill>
                <a:ea typeface="Batang"/>
              </a:rPr>
              <a:t>.</a:t>
            </a:r>
            <a:r>
              <a:rPr lang="cs-CZ" sz="2400" dirty="0" smtClean="0">
                <a:solidFill>
                  <a:srgbClr val="000000"/>
                </a:solidFill>
                <a:ea typeface="Batang"/>
              </a:rPr>
              <a:t>1</a:t>
            </a:r>
            <a:r>
              <a:rPr lang="en-US" sz="2400" dirty="0" smtClean="0">
                <a:solidFill>
                  <a:srgbClr val="000000"/>
                </a:solidFill>
                <a:ea typeface="Batang"/>
              </a:rPr>
              <a:t>±4.</a:t>
            </a:r>
            <a:r>
              <a:rPr lang="cs-CZ" sz="2400" dirty="0" smtClean="0">
                <a:solidFill>
                  <a:srgbClr val="000000"/>
                </a:solidFill>
                <a:ea typeface="Batang"/>
              </a:rPr>
              <a:t>4</a:t>
            </a:r>
            <a:r>
              <a:rPr lang="en-US" sz="2400" dirty="0" smtClean="0">
                <a:solidFill>
                  <a:srgbClr val="000000"/>
                </a:solidFill>
                <a:ea typeface="Batang"/>
              </a:rPr>
              <a:t> </a:t>
            </a:r>
            <a:r>
              <a:rPr lang="en-US" sz="2400" dirty="0">
                <a:solidFill>
                  <a:srgbClr val="000000"/>
                </a:solidFill>
                <a:ea typeface="Batang"/>
              </a:rPr>
              <a:t>cm</a:t>
            </a:r>
            <a:r>
              <a:rPr lang="cs-CZ" sz="2400" dirty="0">
                <a:solidFill>
                  <a:srgbClr val="000000"/>
                </a:solidFill>
                <a:ea typeface="Batang"/>
              </a:rPr>
              <a:t>; %</a:t>
            </a:r>
            <a:r>
              <a:rPr lang="cs-CZ" sz="2400" dirty="0" smtClean="0">
                <a:solidFill>
                  <a:srgbClr val="000000"/>
                </a:solidFill>
                <a:ea typeface="Batang"/>
              </a:rPr>
              <a:t>BF=2</a:t>
            </a:r>
            <a:r>
              <a:rPr lang="en-US" sz="2400" dirty="0">
                <a:solidFill>
                  <a:srgbClr val="000000"/>
                </a:solidFill>
                <a:ea typeface="Batang"/>
              </a:rPr>
              <a:t>9</a:t>
            </a:r>
            <a:r>
              <a:rPr lang="cs-CZ" sz="2400" dirty="0" smtClean="0">
                <a:solidFill>
                  <a:srgbClr val="000000"/>
                </a:solidFill>
                <a:ea typeface="Batang"/>
              </a:rPr>
              <a:t>.</a:t>
            </a:r>
            <a:r>
              <a:rPr lang="en-US" sz="2400" dirty="0" smtClean="0">
                <a:solidFill>
                  <a:srgbClr val="000000"/>
                </a:solidFill>
                <a:ea typeface="Batang"/>
              </a:rPr>
              <a:t>8</a:t>
            </a:r>
            <a:r>
              <a:rPr lang="cs-CZ" sz="2400" dirty="0" smtClean="0">
                <a:solidFill>
                  <a:srgbClr val="000000"/>
                </a:solidFill>
                <a:ea typeface="Batang"/>
              </a:rPr>
              <a:t>±</a:t>
            </a:r>
            <a:r>
              <a:rPr lang="en-US" sz="2400" dirty="0" smtClean="0">
                <a:solidFill>
                  <a:srgbClr val="000000"/>
                </a:solidFill>
                <a:ea typeface="Batang"/>
              </a:rPr>
              <a:t>3</a:t>
            </a:r>
            <a:r>
              <a:rPr lang="cs-CZ" sz="2400" dirty="0" smtClean="0">
                <a:solidFill>
                  <a:srgbClr val="000000"/>
                </a:solidFill>
                <a:ea typeface="Batang"/>
              </a:rPr>
              <a:t>.</a:t>
            </a:r>
            <a:r>
              <a:rPr lang="en-US" sz="2400" dirty="0" smtClean="0">
                <a:solidFill>
                  <a:srgbClr val="000000"/>
                </a:solidFill>
                <a:ea typeface="Batang"/>
              </a:rPr>
              <a:t>1</a:t>
            </a:r>
            <a:r>
              <a:rPr lang="cs-CZ" sz="2400" dirty="0" smtClean="0">
                <a:solidFill>
                  <a:srgbClr val="000000"/>
                </a:solidFill>
                <a:ea typeface="Batang"/>
              </a:rPr>
              <a:t>%; </a:t>
            </a:r>
            <a:r>
              <a:rPr lang="cs-CZ" sz="2400" dirty="0" smtClean="0">
                <a:solidFill>
                  <a:prstClr val="black"/>
                </a:solidFill>
              </a:rPr>
              <a:t>VO</a:t>
            </a:r>
            <a:r>
              <a:rPr lang="cs-CZ" sz="2400" baseline="-25000" dirty="0" smtClean="0">
                <a:solidFill>
                  <a:prstClr val="black"/>
                </a:solidFill>
              </a:rPr>
              <a:t>2peak</a:t>
            </a:r>
            <a:r>
              <a:rPr lang="cs-CZ" sz="2400" dirty="0" smtClean="0">
                <a:solidFill>
                  <a:prstClr val="black"/>
                </a:solidFill>
              </a:rPr>
              <a:t>=33.8±4.6 </a:t>
            </a:r>
            <a:r>
              <a:rPr lang="cs-CZ" sz="2400" dirty="0">
                <a:solidFill>
                  <a:prstClr val="black"/>
                </a:solidFill>
              </a:rPr>
              <a:t>ml.kg</a:t>
            </a:r>
            <a:r>
              <a:rPr lang="cs-CZ" sz="2400" baseline="30000" dirty="0">
                <a:solidFill>
                  <a:prstClr val="black"/>
                </a:solidFill>
              </a:rPr>
              <a:t>-1</a:t>
            </a:r>
            <a:r>
              <a:rPr lang="cs-CZ" sz="2400" dirty="0">
                <a:solidFill>
                  <a:prstClr val="black"/>
                </a:solidFill>
              </a:rPr>
              <a:t>.min</a:t>
            </a:r>
            <a:r>
              <a:rPr lang="cs-CZ" sz="2400" baseline="30000" dirty="0">
                <a:solidFill>
                  <a:prstClr val="black"/>
                </a:solidFill>
              </a:rPr>
              <a:t>-1</a:t>
            </a:r>
            <a:r>
              <a:rPr lang="en-US" sz="2400" dirty="0">
                <a:solidFill>
                  <a:srgbClr val="000000"/>
                </a:solidFill>
                <a:ea typeface="Batang"/>
              </a:rPr>
              <a:t>)</a:t>
            </a:r>
            <a:endParaRPr lang="cs-CZ" sz="2400" dirty="0">
              <a:solidFill>
                <a:srgbClr val="000000"/>
              </a:solidFill>
              <a:ea typeface="Batang"/>
            </a:endParaRPr>
          </a:p>
          <a:p>
            <a:endParaRPr lang="cs-CZ" sz="2400" dirty="0" smtClean="0">
              <a:solidFill>
                <a:srgbClr val="000000"/>
              </a:solidFill>
              <a:ea typeface="Batang"/>
            </a:endParaRPr>
          </a:p>
          <a:p>
            <a:endParaRPr lang="cs-CZ" sz="2400" dirty="0">
              <a:solidFill>
                <a:srgbClr val="000000"/>
              </a:solidFill>
              <a:ea typeface="Batang"/>
            </a:endParaRPr>
          </a:p>
        </p:txBody>
      </p:sp>
    </p:spTree>
    <p:extLst>
      <p:ext uri="{BB962C8B-B14F-4D97-AF65-F5344CB8AC3E}">
        <p14:creationId xmlns:p14="http://schemas.microsoft.com/office/powerpoint/2010/main" val="41038025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normAutofit/>
          </a:bodyPr>
          <a:lstStyle/>
          <a:p>
            <a:r>
              <a:rPr lang="en-US" sz="2400" dirty="0" smtClean="0"/>
              <a:t>Overweight was determined on </a:t>
            </a:r>
            <a:r>
              <a:rPr lang="cs-CZ" sz="2400" dirty="0" err="1" smtClean="0"/>
              <a:t>the</a:t>
            </a:r>
            <a:r>
              <a:rPr lang="cs-CZ" sz="2400" dirty="0" smtClean="0"/>
              <a:t> </a:t>
            </a:r>
            <a:r>
              <a:rPr lang="en-US" sz="2400" dirty="0" smtClean="0"/>
              <a:t>9</a:t>
            </a:r>
            <a:r>
              <a:rPr lang="cs-CZ" sz="2400" dirty="0" smtClean="0"/>
              <a:t>5</a:t>
            </a:r>
            <a:r>
              <a:rPr lang="en-US" sz="2400" dirty="0" smtClean="0"/>
              <a:t> </a:t>
            </a:r>
            <a:r>
              <a:rPr lang="en-US" sz="2400" dirty="0" err="1" smtClean="0"/>
              <a:t>percentil</a:t>
            </a:r>
            <a:r>
              <a:rPr lang="en-US" sz="2400" dirty="0" smtClean="0"/>
              <a:t> of </a:t>
            </a:r>
            <a:r>
              <a:rPr lang="cs-CZ" sz="2400" dirty="0" smtClean="0"/>
              <a:t>BMI</a:t>
            </a:r>
            <a:r>
              <a:rPr lang="en-US" sz="2400" dirty="0" smtClean="0"/>
              <a:t>population´s norms and obesity on the level of </a:t>
            </a:r>
            <a:r>
              <a:rPr lang="cs-CZ" sz="2400" dirty="0" err="1" smtClean="0"/>
              <a:t>the</a:t>
            </a:r>
            <a:r>
              <a:rPr lang="cs-CZ" sz="2400" dirty="0" smtClean="0"/>
              <a:t> </a:t>
            </a:r>
            <a:r>
              <a:rPr lang="en-US" sz="2400" dirty="0" smtClean="0"/>
              <a:t>9</a:t>
            </a:r>
            <a:r>
              <a:rPr lang="cs-CZ" sz="2400" dirty="0" smtClean="0"/>
              <a:t>7</a:t>
            </a:r>
            <a:r>
              <a:rPr lang="en-US" sz="2400" dirty="0" smtClean="0"/>
              <a:t> </a:t>
            </a:r>
            <a:r>
              <a:rPr lang="en-US" sz="2400" dirty="0" err="1" smtClean="0"/>
              <a:t>percentil</a:t>
            </a:r>
            <a:r>
              <a:rPr lang="en-US" sz="2400" dirty="0" smtClean="0"/>
              <a:t>.</a:t>
            </a:r>
            <a:endParaRPr lang="cs-CZ" sz="2400" dirty="0" smtClean="0"/>
          </a:p>
          <a:p>
            <a:endParaRPr lang="cs-CZ" sz="2400" dirty="0"/>
          </a:p>
          <a:p>
            <a:r>
              <a:rPr lang="en-US" sz="2400" dirty="0" smtClean="0">
                <a:solidFill>
                  <a:srgbClr val="000000"/>
                </a:solidFill>
                <a:effectLst/>
                <a:ea typeface="Batang"/>
              </a:rPr>
              <a:t>Body composition was assessed by </a:t>
            </a:r>
            <a:r>
              <a:rPr lang="en-US" sz="2400" dirty="0" err="1" smtClean="0">
                <a:solidFill>
                  <a:srgbClr val="000000"/>
                </a:solidFill>
                <a:effectLst/>
                <a:ea typeface="Batang"/>
              </a:rPr>
              <a:t>bioimpedance</a:t>
            </a:r>
            <a:r>
              <a:rPr lang="en-US" sz="2400" dirty="0" smtClean="0">
                <a:solidFill>
                  <a:srgbClr val="000000"/>
                </a:solidFill>
                <a:effectLst/>
                <a:ea typeface="Batang"/>
              </a:rPr>
              <a:t> method using prediction equations that are valid for the Czech child population, functional variables were determined on a treadmill. </a:t>
            </a:r>
            <a:endParaRPr lang="en-US" sz="2400"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1" y="4818155"/>
            <a:ext cx="2448272" cy="1913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20675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457200" y="1052736"/>
            <a:ext cx="8229600" cy="5073427"/>
          </a:xfrm>
        </p:spPr>
        <p:txBody>
          <a:bodyPr>
            <a:normAutofit/>
          </a:bodyPr>
          <a:lstStyle/>
          <a:p>
            <a:r>
              <a:rPr lang="en-US" sz="2400" dirty="0" smtClean="0">
                <a:ea typeface="Calibri"/>
                <a:cs typeface="Times New Roman" panose="02020603050405020304" pitchFamily="18" charset="0"/>
              </a:rPr>
              <a:t>The exercise program based on outdoor activities was with energy content at least </a:t>
            </a:r>
            <a:r>
              <a:rPr lang="en-US" sz="2400" b="1" dirty="0" smtClean="0">
                <a:ea typeface="Calibri"/>
                <a:cs typeface="Times New Roman" panose="02020603050405020304" pitchFamily="18" charset="0"/>
              </a:rPr>
              <a:t>5.5 kcal.kg</a:t>
            </a:r>
            <a:r>
              <a:rPr lang="en-US" sz="2400" b="1" baseline="30000" dirty="0" smtClean="0">
                <a:ea typeface="Calibri"/>
                <a:cs typeface="Times New Roman" panose="02020603050405020304" pitchFamily="18" charset="0"/>
              </a:rPr>
              <a:t>-1</a:t>
            </a:r>
            <a:r>
              <a:rPr lang="en-US" sz="2400" b="1" dirty="0" smtClean="0">
                <a:ea typeface="Calibri"/>
                <a:cs typeface="Times New Roman" panose="02020603050405020304" pitchFamily="18" charset="0"/>
              </a:rPr>
              <a:t>.day</a:t>
            </a:r>
            <a:r>
              <a:rPr lang="en-US" sz="2400" b="1" baseline="30000" dirty="0" smtClean="0">
                <a:ea typeface="Calibri"/>
                <a:cs typeface="Times New Roman" panose="02020603050405020304" pitchFamily="18" charset="0"/>
              </a:rPr>
              <a:t>-1</a:t>
            </a:r>
            <a:r>
              <a:rPr lang="en-US" sz="2400" dirty="0" smtClean="0">
                <a:ea typeface="Calibri"/>
                <a:cs typeface="Times New Roman" panose="02020603050405020304" pitchFamily="18" charset="0"/>
              </a:rPr>
              <a:t>. </a:t>
            </a:r>
          </a:p>
          <a:p>
            <a:endParaRPr lang="en-US" sz="2400" dirty="0" smtClean="0">
              <a:ea typeface="Calibri"/>
              <a:cs typeface="Times New Roman" panose="02020603050405020304" pitchFamily="18" charset="0"/>
            </a:endParaRPr>
          </a:p>
          <a:p>
            <a:r>
              <a:rPr lang="en-US" sz="2400" dirty="0" smtClean="0">
                <a:ea typeface="Calibri"/>
                <a:cs typeface="Times New Roman" panose="02020603050405020304" pitchFamily="18" charset="0"/>
              </a:rPr>
              <a:t>An imposed physical activities was followed by pedometer, </a:t>
            </a:r>
            <a:r>
              <a:rPr lang="en-US" sz="2400" dirty="0" err="1" smtClean="0">
                <a:ea typeface="Calibri"/>
                <a:cs typeface="Times New Roman" panose="02020603050405020304" pitchFamily="18" charset="0"/>
              </a:rPr>
              <a:t>Sportester</a:t>
            </a:r>
            <a:r>
              <a:rPr lang="en-US" sz="2400" dirty="0" smtClean="0">
                <a:ea typeface="Calibri"/>
                <a:cs typeface="Times New Roman" panose="02020603050405020304" pitchFamily="18" charset="0"/>
              </a:rPr>
              <a:t> (HR) and by questionnaire.</a:t>
            </a:r>
          </a:p>
          <a:p>
            <a:endParaRPr lang="en-US" sz="2400" dirty="0" smtClean="0">
              <a:ea typeface="Calibri"/>
              <a:cs typeface="Times New Roman" panose="02020603050405020304" pitchFamily="18" charset="0"/>
            </a:endParaRPr>
          </a:p>
          <a:p>
            <a:r>
              <a:rPr lang="en-US" sz="2400" dirty="0" smtClean="0">
                <a:ea typeface="Calibri"/>
                <a:cs typeface="Times New Roman" panose="02020603050405020304" pitchFamily="18" charset="0"/>
              </a:rPr>
              <a:t>By the imposed intervention should be increased of exercise regimen at least 30%. </a:t>
            </a:r>
            <a:endParaRPr lang="en-US" sz="2400" dirty="0">
              <a:cs typeface="Times New Roman" panose="02020603050405020304"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283968" y="4365104"/>
            <a:ext cx="2084387" cy="220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03934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107504" y="1600200"/>
            <a:ext cx="8784976" cy="4525963"/>
          </a:xfrm>
        </p:spPr>
        <p:txBody>
          <a:bodyPr>
            <a:normAutofit/>
          </a:bodyPr>
          <a:lstStyle/>
          <a:p>
            <a:r>
              <a:rPr lang="en-US" sz="2400" dirty="0" smtClean="0"/>
              <a:t>The mean energy content of exercise/week was calculated like 1.4*BMR in:</a:t>
            </a:r>
          </a:p>
          <a:p>
            <a:pPr marL="0" indent="0">
              <a:buNone/>
            </a:pPr>
            <a:endParaRPr lang="en-US" sz="2400" dirty="0" smtClean="0"/>
          </a:p>
          <a:p>
            <a:pPr lvl="0"/>
            <a:r>
              <a:rPr lang="en-US" sz="2400" b="1" dirty="0" smtClean="0"/>
              <a:t>overweight 1990 ± 230 kcal</a:t>
            </a:r>
            <a:r>
              <a:rPr lang="cs-CZ" sz="2400" b="1" dirty="0" smtClean="0"/>
              <a:t> </a:t>
            </a:r>
            <a:r>
              <a:rPr lang="cs-CZ" sz="2200" dirty="0" smtClean="0">
                <a:solidFill>
                  <a:prstClr val="black"/>
                </a:solidFill>
              </a:rPr>
              <a:t>(</a:t>
            </a:r>
            <a:r>
              <a:rPr lang="cs-CZ" sz="2200" i="1" dirty="0" smtClean="0">
                <a:solidFill>
                  <a:prstClr val="black"/>
                </a:solidFill>
              </a:rPr>
              <a:t>1820</a:t>
            </a:r>
            <a:r>
              <a:rPr lang="en-US" sz="2200" i="1" dirty="0" smtClean="0">
                <a:solidFill>
                  <a:prstClr val="black"/>
                </a:solidFill>
              </a:rPr>
              <a:t>±</a:t>
            </a:r>
            <a:r>
              <a:rPr lang="cs-CZ" sz="2200" i="1" dirty="0" smtClean="0">
                <a:solidFill>
                  <a:prstClr val="black"/>
                </a:solidFill>
              </a:rPr>
              <a:t>200 kcal </a:t>
            </a:r>
            <a:r>
              <a:rPr lang="en-US" sz="2200" i="1" dirty="0">
                <a:solidFill>
                  <a:prstClr val="black"/>
                </a:solidFill>
              </a:rPr>
              <a:t>in overweight </a:t>
            </a:r>
            <a:r>
              <a:rPr lang="cs-CZ" sz="2200" i="1" dirty="0" err="1">
                <a:solidFill>
                  <a:prstClr val="black"/>
                </a:solidFill>
              </a:rPr>
              <a:t>girls</a:t>
            </a:r>
            <a:r>
              <a:rPr lang="cs-CZ" sz="2200" i="1" dirty="0">
                <a:solidFill>
                  <a:prstClr val="black"/>
                </a:solidFill>
              </a:rPr>
              <a:t>,</a:t>
            </a:r>
          </a:p>
          <a:p>
            <a:pPr marL="0" lvl="0" indent="0">
              <a:buNone/>
            </a:pPr>
            <a:r>
              <a:rPr lang="cs-CZ" sz="2200" i="1" dirty="0">
                <a:solidFill>
                  <a:prstClr val="black"/>
                </a:solidFill>
              </a:rPr>
              <a:t>     and </a:t>
            </a:r>
            <a:r>
              <a:rPr lang="cs-CZ" sz="2200" i="1" dirty="0" smtClean="0">
                <a:solidFill>
                  <a:prstClr val="black"/>
                </a:solidFill>
              </a:rPr>
              <a:t>2070</a:t>
            </a:r>
            <a:r>
              <a:rPr lang="en-US" sz="2200" i="1" dirty="0" smtClean="0">
                <a:solidFill>
                  <a:prstClr val="black"/>
                </a:solidFill>
              </a:rPr>
              <a:t>±</a:t>
            </a:r>
            <a:r>
              <a:rPr lang="cs-CZ" sz="2200" i="1" dirty="0" smtClean="0">
                <a:solidFill>
                  <a:prstClr val="black"/>
                </a:solidFill>
              </a:rPr>
              <a:t>250 kcal </a:t>
            </a:r>
            <a:r>
              <a:rPr lang="cs-CZ" sz="2200" i="1" dirty="0">
                <a:solidFill>
                  <a:prstClr val="black"/>
                </a:solidFill>
              </a:rPr>
              <a:t>in </a:t>
            </a:r>
            <a:r>
              <a:rPr lang="cs-CZ" sz="2200" i="1" dirty="0" err="1">
                <a:solidFill>
                  <a:prstClr val="black"/>
                </a:solidFill>
              </a:rPr>
              <a:t>overweight</a:t>
            </a:r>
            <a:r>
              <a:rPr lang="cs-CZ" sz="2200" i="1" dirty="0">
                <a:solidFill>
                  <a:prstClr val="black"/>
                </a:solidFill>
              </a:rPr>
              <a:t> </a:t>
            </a:r>
            <a:r>
              <a:rPr lang="cs-CZ" sz="2200" i="1" dirty="0" err="1">
                <a:solidFill>
                  <a:prstClr val="black"/>
                </a:solidFill>
              </a:rPr>
              <a:t>boys</a:t>
            </a:r>
            <a:r>
              <a:rPr lang="cs-CZ" sz="2200" dirty="0">
                <a:solidFill>
                  <a:prstClr val="black"/>
                </a:solidFill>
              </a:rPr>
              <a:t>) </a:t>
            </a:r>
            <a:endParaRPr lang="en-US" sz="2200" dirty="0">
              <a:solidFill>
                <a:prstClr val="black"/>
              </a:solidFill>
            </a:endParaRPr>
          </a:p>
          <a:p>
            <a:pPr marL="0" indent="0">
              <a:buNone/>
            </a:pPr>
            <a:r>
              <a:rPr lang="en-US" sz="2400" dirty="0" smtClean="0"/>
              <a:t> </a:t>
            </a:r>
          </a:p>
          <a:p>
            <a:endParaRPr lang="en-US" sz="2400" dirty="0" smtClean="0"/>
          </a:p>
          <a:p>
            <a:pPr lvl="0"/>
            <a:r>
              <a:rPr lang="en-US" sz="2400" b="1" dirty="0" smtClean="0"/>
              <a:t>obese 2260 ± 290 kcal</a:t>
            </a:r>
            <a:r>
              <a:rPr lang="cs-CZ" sz="2400" b="1" dirty="0" smtClean="0"/>
              <a:t> </a:t>
            </a:r>
            <a:r>
              <a:rPr lang="cs-CZ" sz="2200" dirty="0">
                <a:solidFill>
                  <a:prstClr val="black"/>
                </a:solidFill>
              </a:rPr>
              <a:t>(</a:t>
            </a:r>
            <a:r>
              <a:rPr lang="cs-CZ" sz="2200" dirty="0" smtClean="0">
                <a:solidFill>
                  <a:prstClr val="black"/>
                </a:solidFill>
              </a:rPr>
              <a:t>1990</a:t>
            </a:r>
            <a:r>
              <a:rPr lang="en-US" sz="2200" i="1" dirty="0" smtClean="0">
                <a:solidFill>
                  <a:prstClr val="black"/>
                </a:solidFill>
              </a:rPr>
              <a:t>±</a:t>
            </a:r>
            <a:r>
              <a:rPr lang="cs-CZ" sz="2200" i="1" dirty="0" smtClean="0">
                <a:solidFill>
                  <a:prstClr val="black"/>
                </a:solidFill>
              </a:rPr>
              <a:t>230 </a:t>
            </a:r>
            <a:r>
              <a:rPr lang="cs-CZ" sz="2200" i="1" dirty="0">
                <a:solidFill>
                  <a:prstClr val="black"/>
                </a:solidFill>
              </a:rPr>
              <a:t>kcal </a:t>
            </a:r>
            <a:r>
              <a:rPr lang="en-US" sz="2200" i="1" dirty="0">
                <a:solidFill>
                  <a:prstClr val="black"/>
                </a:solidFill>
              </a:rPr>
              <a:t>in </a:t>
            </a:r>
            <a:r>
              <a:rPr lang="en-US" sz="2200" i="1" dirty="0" smtClean="0">
                <a:solidFill>
                  <a:prstClr val="black"/>
                </a:solidFill>
              </a:rPr>
              <a:t>o</a:t>
            </a:r>
            <a:r>
              <a:rPr lang="cs-CZ" sz="2200" i="1" dirty="0" err="1" smtClean="0">
                <a:solidFill>
                  <a:prstClr val="black"/>
                </a:solidFill>
              </a:rPr>
              <a:t>bese</a:t>
            </a:r>
            <a:endParaRPr lang="cs-CZ" sz="2200" i="1" dirty="0" smtClean="0">
              <a:solidFill>
                <a:prstClr val="black"/>
              </a:solidFill>
            </a:endParaRPr>
          </a:p>
          <a:p>
            <a:pPr lvl="0"/>
            <a:r>
              <a:rPr lang="en-US" sz="2200" i="1" dirty="0" smtClean="0">
                <a:solidFill>
                  <a:prstClr val="black"/>
                </a:solidFill>
              </a:rPr>
              <a:t> </a:t>
            </a:r>
            <a:r>
              <a:rPr lang="cs-CZ" sz="2200" i="1" dirty="0" err="1" smtClean="0">
                <a:solidFill>
                  <a:prstClr val="black"/>
                </a:solidFill>
              </a:rPr>
              <a:t>girls</a:t>
            </a:r>
            <a:r>
              <a:rPr lang="cs-CZ" sz="2200" i="1" dirty="0" smtClean="0">
                <a:solidFill>
                  <a:prstClr val="black"/>
                </a:solidFill>
              </a:rPr>
              <a:t>, and 2410</a:t>
            </a:r>
            <a:r>
              <a:rPr lang="en-US" sz="2200" i="1" dirty="0">
                <a:solidFill>
                  <a:prstClr val="black"/>
                </a:solidFill>
              </a:rPr>
              <a:t>±</a:t>
            </a:r>
            <a:r>
              <a:rPr lang="cs-CZ" sz="2200" i="1" dirty="0" smtClean="0">
                <a:solidFill>
                  <a:prstClr val="black"/>
                </a:solidFill>
              </a:rPr>
              <a:t>280 </a:t>
            </a:r>
            <a:r>
              <a:rPr lang="cs-CZ" sz="2200" i="1" dirty="0">
                <a:solidFill>
                  <a:prstClr val="black"/>
                </a:solidFill>
              </a:rPr>
              <a:t>kcal in </a:t>
            </a:r>
            <a:r>
              <a:rPr lang="cs-CZ" sz="2200" i="1" dirty="0" err="1" smtClean="0">
                <a:solidFill>
                  <a:prstClr val="black"/>
                </a:solidFill>
              </a:rPr>
              <a:t>obese</a:t>
            </a:r>
            <a:r>
              <a:rPr lang="cs-CZ" sz="2200" i="1" dirty="0" smtClean="0">
                <a:solidFill>
                  <a:prstClr val="black"/>
                </a:solidFill>
              </a:rPr>
              <a:t> </a:t>
            </a:r>
            <a:r>
              <a:rPr lang="cs-CZ" sz="2200" i="1" dirty="0" err="1">
                <a:solidFill>
                  <a:prstClr val="black"/>
                </a:solidFill>
              </a:rPr>
              <a:t>boys</a:t>
            </a:r>
            <a:r>
              <a:rPr lang="cs-CZ" sz="2200" dirty="0">
                <a:solidFill>
                  <a:prstClr val="black"/>
                </a:solidFill>
              </a:rPr>
              <a:t>) </a:t>
            </a:r>
            <a:endParaRPr lang="en-US" sz="2200" dirty="0">
              <a:solidFill>
                <a:prstClr val="black"/>
              </a:solidFill>
            </a:endParaRPr>
          </a:p>
          <a:p>
            <a:pPr marL="0" lvl="0" indent="0">
              <a:buNone/>
            </a:pPr>
            <a:r>
              <a:rPr lang="en-US" sz="2400" dirty="0">
                <a:solidFill>
                  <a:prstClr val="black"/>
                </a:solidFill>
              </a:rPr>
              <a:t> </a:t>
            </a:r>
          </a:p>
          <a:p>
            <a:pPr marL="0" indent="0">
              <a:buNone/>
            </a:pPr>
            <a:endParaRPr lang="en-US" sz="2400"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4005064"/>
            <a:ext cx="1944216" cy="2070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82785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normAutofit/>
          </a:bodyPr>
          <a:lstStyle/>
          <a:p>
            <a:r>
              <a:rPr lang="cs-CZ" sz="2400" b="1" dirty="0" smtClean="0"/>
              <a:t>72</a:t>
            </a:r>
            <a:r>
              <a:rPr lang="en-US" sz="2400" b="1" dirty="0" smtClean="0"/>
              <a:t>% </a:t>
            </a:r>
            <a:r>
              <a:rPr lang="en-US" sz="2400" dirty="0" smtClean="0"/>
              <a:t>of whole activities were walking and some form of running (Indian running, running with dog, etc.);</a:t>
            </a:r>
          </a:p>
          <a:p>
            <a:endParaRPr lang="en-US" sz="2400" dirty="0" smtClean="0"/>
          </a:p>
          <a:p>
            <a:r>
              <a:rPr lang="en-US" sz="2400" b="1" dirty="0" smtClean="0"/>
              <a:t>2</a:t>
            </a:r>
            <a:r>
              <a:rPr lang="cs-CZ" sz="2400" b="1" dirty="0" smtClean="0"/>
              <a:t>0</a:t>
            </a:r>
            <a:r>
              <a:rPr lang="en-US" sz="2400" b="1" dirty="0" smtClean="0"/>
              <a:t>% </a:t>
            </a:r>
            <a:r>
              <a:rPr lang="en-US" sz="2400" dirty="0" smtClean="0"/>
              <a:t>were games;</a:t>
            </a:r>
          </a:p>
          <a:p>
            <a:endParaRPr lang="en-US" sz="2400" dirty="0" smtClean="0"/>
          </a:p>
          <a:p>
            <a:r>
              <a:rPr lang="cs-CZ" sz="2400" b="1" dirty="0"/>
              <a:t>6</a:t>
            </a:r>
            <a:r>
              <a:rPr lang="en-US" sz="2400" b="1" dirty="0" smtClean="0"/>
              <a:t>% </a:t>
            </a:r>
            <a:r>
              <a:rPr lang="en-US" sz="2400" dirty="0" smtClean="0"/>
              <a:t>was cycling;</a:t>
            </a:r>
          </a:p>
          <a:p>
            <a:endParaRPr lang="en-US" sz="2400" dirty="0" smtClean="0"/>
          </a:p>
          <a:p>
            <a:r>
              <a:rPr lang="cs-CZ" sz="2400" b="1" dirty="0" smtClean="0"/>
              <a:t>2</a:t>
            </a:r>
            <a:r>
              <a:rPr lang="en-US" sz="2400" b="1" dirty="0" smtClean="0"/>
              <a:t>% </a:t>
            </a:r>
            <a:r>
              <a:rPr lang="en-US" sz="2400" dirty="0" smtClean="0"/>
              <a:t>other movement activities.</a:t>
            </a:r>
            <a:endParaRPr lang="en-US"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436096" y="2636912"/>
            <a:ext cx="2084387" cy="195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91034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179512" y="1600200"/>
            <a:ext cx="8784976" cy="4525963"/>
          </a:xfrm>
        </p:spPr>
        <p:txBody>
          <a:bodyPr>
            <a:normAutofit/>
          </a:bodyPr>
          <a:lstStyle/>
          <a:p>
            <a:pPr marL="0" indent="0">
              <a:buNone/>
            </a:pPr>
            <a:r>
              <a:rPr lang="en-US" sz="2400" dirty="0" smtClean="0"/>
              <a:t>Mean energy content of absolved movement activities was</a:t>
            </a:r>
            <a:r>
              <a:rPr lang="cs-CZ" sz="2400" dirty="0" smtClean="0"/>
              <a:t>:</a:t>
            </a:r>
            <a:r>
              <a:rPr lang="en-US" sz="2400" dirty="0" smtClean="0"/>
              <a:t> </a:t>
            </a:r>
            <a:endParaRPr lang="cs-CZ" sz="2400" dirty="0" smtClean="0"/>
          </a:p>
          <a:p>
            <a:pPr marL="0" indent="0">
              <a:buNone/>
            </a:pPr>
            <a:endParaRPr lang="cs-CZ" sz="2400" dirty="0" smtClean="0">
              <a:solidFill>
                <a:prstClr val="black"/>
              </a:solidFill>
              <a:ea typeface="Calibri"/>
              <a:cs typeface="Times New Roman"/>
            </a:endParaRPr>
          </a:p>
          <a:p>
            <a:pPr lvl="0"/>
            <a:r>
              <a:rPr lang="cs-CZ" sz="2400" b="1" dirty="0" smtClean="0">
                <a:solidFill>
                  <a:prstClr val="black"/>
                </a:solidFill>
                <a:ea typeface="Calibri"/>
                <a:cs typeface="Times New Roman"/>
              </a:rPr>
              <a:t>5</a:t>
            </a:r>
            <a:r>
              <a:rPr lang="en-US" sz="2400" b="1" dirty="0" smtClean="0">
                <a:solidFill>
                  <a:prstClr val="black"/>
                </a:solidFill>
                <a:ea typeface="Calibri"/>
                <a:cs typeface="Times New Roman"/>
              </a:rPr>
              <a:t>.6</a:t>
            </a:r>
            <a:r>
              <a:rPr lang="cs-CZ" sz="2400" b="1" dirty="0" smtClean="0">
                <a:solidFill>
                  <a:prstClr val="black"/>
                </a:solidFill>
                <a:ea typeface="Calibri"/>
                <a:cs typeface="Times New Roman"/>
              </a:rPr>
              <a:t>8</a:t>
            </a:r>
            <a:r>
              <a:rPr lang="en-US" sz="2400" b="1" dirty="0" smtClean="0">
                <a:solidFill>
                  <a:prstClr val="black"/>
                </a:solidFill>
              </a:rPr>
              <a:t> ± 1.1</a:t>
            </a:r>
            <a:r>
              <a:rPr lang="cs-CZ" sz="2400" b="1" dirty="0" smtClean="0">
                <a:solidFill>
                  <a:prstClr val="black"/>
                </a:solidFill>
              </a:rPr>
              <a:t>4</a:t>
            </a:r>
            <a:r>
              <a:rPr lang="en-US" sz="2400" b="1" dirty="0" smtClean="0">
                <a:solidFill>
                  <a:prstClr val="black"/>
                </a:solidFill>
                <a:ea typeface="Calibri"/>
                <a:cs typeface="Times New Roman"/>
              </a:rPr>
              <a:t>  kcal.kg</a:t>
            </a:r>
            <a:r>
              <a:rPr lang="en-US" sz="2400" b="1" baseline="30000" dirty="0" smtClean="0">
                <a:solidFill>
                  <a:prstClr val="black"/>
                </a:solidFill>
                <a:ea typeface="Calibri"/>
                <a:cs typeface="Times New Roman"/>
              </a:rPr>
              <a:t>-1</a:t>
            </a:r>
            <a:r>
              <a:rPr lang="en-US" sz="2400" b="1" dirty="0" smtClean="0">
                <a:solidFill>
                  <a:prstClr val="black"/>
                </a:solidFill>
                <a:ea typeface="Calibri"/>
                <a:cs typeface="Times New Roman"/>
              </a:rPr>
              <a:t>.day</a:t>
            </a:r>
            <a:r>
              <a:rPr lang="en-US" sz="2400" b="1" baseline="30000" dirty="0" smtClean="0">
                <a:solidFill>
                  <a:prstClr val="black"/>
                </a:solidFill>
                <a:ea typeface="Calibri"/>
                <a:cs typeface="Times New Roman"/>
              </a:rPr>
              <a:t>-1 </a:t>
            </a:r>
            <a:r>
              <a:rPr lang="cs-CZ" sz="2200" dirty="0" smtClean="0">
                <a:solidFill>
                  <a:prstClr val="black"/>
                </a:solidFill>
              </a:rPr>
              <a:t>(</a:t>
            </a:r>
            <a:r>
              <a:rPr lang="cs-CZ" sz="2200" i="1" dirty="0" smtClean="0">
                <a:solidFill>
                  <a:prstClr val="black"/>
                </a:solidFill>
              </a:rPr>
              <a:t>5.49±1.5 </a:t>
            </a:r>
            <a:r>
              <a:rPr lang="en-US" sz="2400" dirty="0">
                <a:solidFill>
                  <a:prstClr val="black"/>
                </a:solidFill>
                <a:ea typeface="Calibri"/>
                <a:cs typeface="Times New Roman"/>
              </a:rPr>
              <a:t>kcal.kg</a:t>
            </a:r>
            <a:r>
              <a:rPr lang="en-US" sz="2400" baseline="30000" dirty="0">
                <a:solidFill>
                  <a:prstClr val="black"/>
                </a:solidFill>
                <a:ea typeface="Calibri"/>
                <a:cs typeface="Times New Roman"/>
              </a:rPr>
              <a:t>-1</a:t>
            </a:r>
            <a:r>
              <a:rPr lang="en-US" sz="2400" dirty="0">
                <a:solidFill>
                  <a:prstClr val="black"/>
                </a:solidFill>
                <a:ea typeface="Calibri"/>
                <a:cs typeface="Times New Roman"/>
              </a:rPr>
              <a:t>.day</a:t>
            </a:r>
            <a:r>
              <a:rPr lang="en-US" sz="2400" baseline="30000" dirty="0">
                <a:solidFill>
                  <a:prstClr val="black"/>
                </a:solidFill>
                <a:ea typeface="Calibri"/>
                <a:cs typeface="Times New Roman"/>
              </a:rPr>
              <a:t>-1 </a:t>
            </a:r>
            <a:r>
              <a:rPr lang="en-US" sz="2200" i="1" dirty="0">
                <a:solidFill>
                  <a:prstClr val="black"/>
                </a:solidFill>
              </a:rPr>
              <a:t>in </a:t>
            </a:r>
            <a:r>
              <a:rPr lang="en-US" sz="2200" i="1" dirty="0" smtClean="0">
                <a:solidFill>
                  <a:prstClr val="black"/>
                </a:solidFill>
              </a:rPr>
              <a:t>o</a:t>
            </a:r>
            <a:r>
              <a:rPr lang="cs-CZ" sz="2200" i="1" dirty="0" err="1" smtClean="0">
                <a:solidFill>
                  <a:prstClr val="black"/>
                </a:solidFill>
              </a:rPr>
              <a:t>verweight</a:t>
            </a:r>
            <a:r>
              <a:rPr lang="en-US" sz="2200" i="1" dirty="0" smtClean="0">
                <a:solidFill>
                  <a:prstClr val="black"/>
                </a:solidFill>
              </a:rPr>
              <a:t> </a:t>
            </a:r>
            <a:r>
              <a:rPr lang="cs-CZ" sz="2200" i="1" dirty="0" err="1">
                <a:solidFill>
                  <a:prstClr val="black"/>
                </a:solidFill>
              </a:rPr>
              <a:t>girls</a:t>
            </a:r>
            <a:r>
              <a:rPr lang="cs-CZ" sz="2200" i="1" dirty="0">
                <a:solidFill>
                  <a:prstClr val="black"/>
                </a:solidFill>
              </a:rPr>
              <a:t>, and </a:t>
            </a:r>
            <a:r>
              <a:rPr lang="cs-CZ" sz="2200" i="1" dirty="0" smtClean="0">
                <a:solidFill>
                  <a:prstClr val="black"/>
                </a:solidFill>
              </a:rPr>
              <a:t>5.80</a:t>
            </a:r>
            <a:r>
              <a:rPr lang="en-US" sz="2200" i="1" dirty="0" smtClean="0">
                <a:solidFill>
                  <a:prstClr val="black"/>
                </a:solidFill>
              </a:rPr>
              <a:t>±</a:t>
            </a:r>
            <a:r>
              <a:rPr lang="cs-CZ" sz="2200" i="1" dirty="0" smtClean="0">
                <a:solidFill>
                  <a:prstClr val="black"/>
                </a:solidFill>
              </a:rPr>
              <a:t>1.9 </a:t>
            </a:r>
            <a:r>
              <a:rPr lang="en-US" sz="2400" dirty="0">
                <a:solidFill>
                  <a:prstClr val="black"/>
                </a:solidFill>
                <a:ea typeface="Calibri"/>
                <a:cs typeface="Times New Roman"/>
              </a:rPr>
              <a:t>kcal.kg</a:t>
            </a:r>
            <a:r>
              <a:rPr lang="en-US" sz="2400" baseline="30000" dirty="0">
                <a:solidFill>
                  <a:prstClr val="black"/>
                </a:solidFill>
                <a:ea typeface="Calibri"/>
                <a:cs typeface="Times New Roman"/>
              </a:rPr>
              <a:t>-1</a:t>
            </a:r>
            <a:r>
              <a:rPr lang="en-US" sz="2400" dirty="0">
                <a:solidFill>
                  <a:prstClr val="black"/>
                </a:solidFill>
                <a:ea typeface="Calibri"/>
                <a:cs typeface="Times New Roman"/>
              </a:rPr>
              <a:t>.day</a:t>
            </a:r>
            <a:r>
              <a:rPr lang="en-US" sz="2400" baseline="30000" dirty="0">
                <a:solidFill>
                  <a:prstClr val="black"/>
                </a:solidFill>
                <a:ea typeface="Calibri"/>
                <a:cs typeface="Times New Roman"/>
              </a:rPr>
              <a:t>-1</a:t>
            </a:r>
            <a:r>
              <a:rPr lang="cs-CZ" sz="2200" i="1" dirty="0">
                <a:solidFill>
                  <a:prstClr val="black"/>
                </a:solidFill>
              </a:rPr>
              <a:t> in </a:t>
            </a:r>
            <a:r>
              <a:rPr lang="cs-CZ" sz="2200" i="1" dirty="0" err="1" smtClean="0">
                <a:solidFill>
                  <a:prstClr val="black"/>
                </a:solidFill>
              </a:rPr>
              <a:t>overweight</a:t>
            </a:r>
            <a:r>
              <a:rPr lang="cs-CZ" sz="2200" i="1" dirty="0" smtClean="0">
                <a:solidFill>
                  <a:prstClr val="black"/>
                </a:solidFill>
              </a:rPr>
              <a:t> </a:t>
            </a:r>
            <a:r>
              <a:rPr lang="cs-CZ" sz="2200" i="1" dirty="0" err="1">
                <a:solidFill>
                  <a:prstClr val="black"/>
                </a:solidFill>
              </a:rPr>
              <a:t>boys</a:t>
            </a:r>
            <a:r>
              <a:rPr lang="cs-CZ" sz="2200" dirty="0">
                <a:solidFill>
                  <a:prstClr val="black"/>
                </a:solidFill>
              </a:rPr>
              <a:t>) </a:t>
            </a:r>
            <a:endParaRPr lang="en-US" sz="2200" dirty="0">
              <a:solidFill>
                <a:prstClr val="black"/>
              </a:solidFill>
            </a:endParaRPr>
          </a:p>
          <a:p>
            <a:pPr marL="0" indent="0">
              <a:buNone/>
            </a:pPr>
            <a:r>
              <a:rPr lang="en-US" sz="2400" dirty="0" smtClean="0">
                <a:solidFill>
                  <a:prstClr val="black"/>
                </a:solidFill>
                <a:ea typeface="Calibri"/>
                <a:cs typeface="Times New Roman"/>
              </a:rPr>
              <a:t> </a:t>
            </a:r>
            <a:endParaRPr lang="cs-CZ" sz="2400" dirty="0" smtClean="0">
              <a:solidFill>
                <a:prstClr val="black"/>
              </a:solidFill>
              <a:ea typeface="Calibri"/>
              <a:cs typeface="Times New Roman"/>
            </a:endParaRPr>
          </a:p>
          <a:p>
            <a:endParaRPr lang="cs-CZ" sz="2400" dirty="0">
              <a:solidFill>
                <a:prstClr val="black"/>
              </a:solidFill>
              <a:ea typeface="Calibri"/>
              <a:cs typeface="Times New Roman"/>
            </a:endParaRPr>
          </a:p>
          <a:p>
            <a:pPr lvl="0"/>
            <a:r>
              <a:rPr lang="cs-CZ" sz="2400" b="1" dirty="0" smtClean="0">
                <a:solidFill>
                  <a:prstClr val="black"/>
                </a:solidFill>
                <a:ea typeface="Calibri"/>
                <a:cs typeface="Times New Roman"/>
              </a:rPr>
              <a:t>5</a:t>
            </a:r>
            <a:r>
              <a:rPr lang="en-US" sz="2400" b="1" dirty="0" smtClean="0">
                <a:solidFill>
                  <a:prstClr val="black"/>
                </a:solidFill>
                <a:ea typeface="Calibri"/>
                <a:cs typeface="Times New Roman"/>
              </a:rPr>
              <a:t>.7</a:t>
            </a:r>
            <a:r>
              <a:rPr lang="cs-CZ" sz="2400" b="1" dirty="0" smtClean="0">
                <a:solidFill>
                  <a:prstClr val="black"/>
                </a:solidFill>
                <a:ea typeface="Calibri"/>
                <a:cs typeface="Times New Roman"/>
              </a:rPr>
              <a:t>1</a:t>
            </a:r>
            <a:r>
              <a:rPr lang="en-US" sz="2400" b="1" dirty="0" smtClean="0">
                <a:solidFill>
                  <a:prstClr val="black"/>
                </a:solidFill>
              </a:rPr>
              <a:t> ± 1.3</a:t>
            </a:r>
            <a:r>
              <a:rPr lang="cs-CZ" sz="2400" b="1" dirty="0" smtClean="0">
                <a:solidFill>
                  <a:prstClr val="black"/>
                </a:solidFill>
              </a:rPr>
              <a:t>0</a:t>
            </a:r>
            <a:r>
              <a:rPr lang="en-US" sz="2400" b="1" dirty="0" smtClean="0">
                <a:solidFill>
                  <a:prstClr val="black"/>
                </a:solidFill>
                <a:ea typeface="Calibri"/>
                <a:cs typeface="Times New Roman"/>
              </a:rPr>
              <a:t> kcal.kg</a:t>
            </a:r>
            <a:r>
              <a:rPr lang="en-US" sz="2400" b="1" baseline="30000" dirty="0" smtClean="0">
                <a:solidFill>
                  <a:prstClr val="black"/>
                </a:solidFill>
                <a:ea typeface="Calibri"/>
                <a:cs typeface="Times New Roman"/>
              </a:rPr>
              <a:t>-1</a:t>
            </a:r>
            <a:r>
              <a:rPr lang="en-US" sz="2400" b="1" dirty="0" smtClean="0">
                <a:solidFill>
                  <a:prstClr val="black"/>
                </a:solidFill>
                <a:ea typeface="Calibri"/>
                <a:cs typeface="Times New Roman"/>
              </a:rPr>
              <a:t>.day</a:t>
            </a:r>
            <a:r>
              <a:rPr lang="en-US" sz="2400" b="1" baseline="30000" dirty="0" smtClean="0">
                <a:solidFill>
                  <a:prstClr val="black"/>
                </a:solidFill>
                <a:ea typeface="Calibri"/>
                <a:cs typeface="Times New Roman"/>
              </a:rPr>
              <a:t>-1 </a:t>
            </a:r>
            <a:r>
              <a:rPr lang="en-US" sz="2400" b="1" dirty="0" smtClean="0">
                <a:solidFill>
                  <a:prstClr val="black"/>
                </a:solidFill>
                <a:ea typeface="Calibri"/>
                <a:cs typeface="Times New Roman"/>
              </a:rPr>
              <a:t>in obese </a:t>
            </a:r>
            <a:r>
              <a:rPr lang="cs-CZ" sz="2200" dirty="0" smtClean="0">
                <a:solidFill>
                  <a:prstClr val="black"/>
                </a:solidFill>
              </a:rPr>
              <a:t>(</a:t>
            </a:r>
            <a:r>
              <a:rPr lang="cs-CZ" sz="2200" i="1" dirty="0" smtClean="0">
                <a:solidFill>
                  <a:prstClr val="black"/>
                </a:solidFill>
              </a:rPr>
              <a:t>5.57</a:t>
            </a:r>
            <a:r>
              <a:rPr lang="en-US" sz="2200" i="1" dirty="0" smtClean="0">
                <a:solidFill>
                  <a:prstClr val="black"/>
                </a:solidFill>
              </a:rPr>
              <a:t>±</a:t>
            </a:r>
            <a:r>
              <a:rPr lang="cs-CZ" sz="2200" i="1" dirty="0" smtClean="0">
                <a:solidFill>
                  <a:prstClr val="black"/>
                </a:solidFill>
              </a:rPr>
              <a:t>1.6 </a:t>
            </a:r>
            <a:r>
              <a:rPr lang="en-US" sz="2400" dirty="0" smtClean="0">
                <a:solidFill>
                  <a:prstClr val="black"/>
                </a:solidFill>
                <a:ea typeface="Calibri"/>
                <a:cs typeface="Times New Roman"/>
              </a:rPr>
              <a:t>kcal.kg</a:t>
            </a:r>
            <a:r>
              <a:rPr lang="en-US" sz="2400" baseline="30000" dirty="0" smtClean="0">
                <a:solidFill>
                  <a:prstClr val="black"/>
                </a:solidFill>
                <a:ea typeface="Calibri"/>
                <a:cs typeface="Times New Roman"/>
              </a:rPr>
              <a:t>-1</a:t>
            </a:r>
            <a:r>
              <a:rPr lang="en-US" sz="2400" dirty="0" smtClean="0">
                <a:solidFill>
                  <a:prstClr val="black"/>
                </a:solidFill>
                <a:ea typeface="Calibri"/>
                <a:cs typeface="Times New Roman"/>
              </a:rPr>
              <a:t>.day</a:t>
            </a:r>
            <a:r>
              <a:rPr lang="en-US" sz="2400" baseline="30000" dirty="0" smtClean="0">
                <a:solidFill>
                  <a:prstClr val="black"/>
                </a:solidFill>
                <a:ea typeface="Calibri"/>
                <a:cs typeface="Times New Roman"/>
              </a:rPr>
              <a:t>-1 </a:t>
            </a:r>
            <a:r>
              <a:rPr lang="en-US" sz="2200" i="1" dirty="0" smtClean="0">
                <a:solidFill>
                  <a:prstClr val="black"/>
                </a:solidFill>
              </a:rPr>
              <a:t>in o</a:t>
            </a:r>
            <a:r>
              <a:rPr lang="cs-CZ" sz="2200" i="1" dirty="0" err="1" smtClean="0">
                <a:solidFill>
                  <a:prstClr val="black"/>
                </a:solidFill>
              </a:rPr>
              <a:t>bese</a:t>
            </a:r>
            <a:r>
              <a:rPr lang="en-US" sz="2200" i="1" dirty="0" smtClean="0">
                <a:solidFill>
                  <a:prstClr val="black"/>
                </a:solidFill>
              </a:rPr>
              <a:t> </a:t>
            </a:r>
            <a:r>
              <a:rPr lang="cs-CZ" sz="2200" i="1" dirty="0" err="1" smtClean="0">
                <a:solidFill>
                  <a:prstClr val="black"/>
                </a:solidFill>
              </a:rPr>
              <a:t>girls</a:t>
            </a:r>
            <a:r>
              <a:rPr lang="cs-CZ" sz="2200" i="1" dirty="0" smtClean="0">
                <a:solidFill>
                  <a:prstClr val="black"/>
                </a:solidFill>
              </a:rPr>
              <a:t>, and 5.89</a:t>
            </a:r>
            <a:r>
              <a:rPr lang="en-US" sz="2200" i="1" dirty="0" smtClean="0">
                <a:solidFill>
                  <a:prstClr val="black"/>
                </a:solidFill>
              </a:rPr>
              <a:t>±</a:t>
            </a:r>
            <a:r>
              <a:rPr lang="cs-CZ" sz="2200" i="1" dirty="0" smtClean="0">
                <a:solidFill>
                  <a:prstClr val="black"/>
                </a:solidFill>
              </a:rPr>
              <a:t>1.8 </a:t>
            </a:r>
            <a:r>
              <a:rPr lang="en-US" sz="2400" dirty="0">
                <a:solidFill>
                  <a:prstClr val="black"/>
                </a:solidFill>
                <a:ea typeface="Calibri"/>
                <a:cs typeface="Times New Roman"/>
              </a:rPr>
              <a:t>kcal.kg</a:t>
            </a:r>
            <a:r>
              <a:rPr lang="en-US" sz="2400" baseline="30000" dirty="0">
                <a:solidFill>
                  <a:prstClr val="black"/>
                </a:solidFill>
                <a:ea typeface="Calibri"/>
                <a:cs typeface="Times New Roman"/>
              </a:rPr>
              <a:t>-1</a:t>
            </a:r>
            <a:r>
              <a:rPr lang="en-US" sz="2400" dirty="0">
                <a:solidFill>
                  <a:prstClr val="black"/>
                </a:solidFill>
                <a:ea typeface="Calibri"/>
                <a:cs typeface="Times New Roman"/>
              </a:rPr>
              <a:t>.day</a:t>
            </a:r>
            <a:r>
              <a:rPr lang="en-US" sz="2400" baseline="30000" dirty="0">
                <a:solidFill>
                  <a:prstClr val="black"/>
                </a:solidFill>
                <a:ea typeface="Calibri"/>
                <a:cs typeface="Times New Roman"/>
              </a:rPr>
              <a:t>-1</a:t>
            </a:r>
            <a:r>
              <a:rPr lang="cs-CZ" sz="2200" i="1" dirty="0" smtClean="0">
                <a:solidFill>
                  <a:prstClr val="black"/>
                </a:solidFill>
              </a:rPr>
              <a:t> </a:t>
            </a:r>
            <a:r>
              <a:rPr lang="cs-CZ" sz="2200" i="1" dirty="0">
                <a:solidFill>
                  <a:prstClr val="black"/>
                </a:solidFill>
              </a:rPr>
              <a:t>in </a:t>
            </a:r>
            <a:r>
              <a:rPr lang="cs-CZ" sz="2200" i="1" dirty="0" err="1" smtClean="0">
                <a:solidFill>
                  <a:prstClr val="black"/>
                </a:solidFill>
              </a:rPr>
              <a:t>obese</a:t>
            </a:r>
            <a:r>
              <a:rPr lang="cs-CZ" sz="2200" i="1" dirty="0" smtClean="0">
                <a:solidFill>
                  <a:prstClr val="black"/>
                </a:solidFill>
              </a:rPr>
              <a:t> </a:t>
            </a:r>
            <a:r>
              <a:rPr lang="cs-CZ" sz="2200" i="1" dirty="0" err="1">
                <a:solidFill>
                  <a:prstClr val="black"/>
                </a:solidFill>
              </a:rPr>
              <a:t>boys</a:t>
            </a:r>
            <a:r>
              <a:rPr lang="cs-CZ" sz="2200" dirty="0">
                <a:solidFill>
                  <a:prstClr val="black"/>
                </a:solidFill>
              </a:rPr>
              <a:t>) </a:t>
            </a:r>
            <a:endParaRPr lang="en-US" sz="2200" dirty="0">
              <a:solidFill>
                <a:prstClr val="black"/>
              </a:solidFill>
            </a:endParaRPr>
          </a:p>
          <a:p>
            <a:pPr marL="0" lvl="0" indent="0">
              <a:buNone/>
            </a:pPr>
            <a:r>
              <a:rPr lang="en-US" sz="2400" dirty="0">
                <a:solidFill>
                  <a:prstClr val="black"/>
                </a:solidFill>
              </a:rPr>
              <a:t> </a:t>
            </a:r>
          </a:p>
          <a:p>
            <a:pPr marL="0" indent="0">
              <a:buNone/>
            </a:pPr>
            <a:endParaRPr lang="cs-CZ" sz="2400" dirty="0"/>
          </a:p>
          <a:p>
            <a:endParaRPr lang="cs-CZ" sz="2400"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944" y="5085184"/>
            <a:ext cx="1584176"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14639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457200" y="1052736"/>
            <a:ext cx="8229600" cy="5073427"/>
          </a:xfrm>
        </p:spPr>
        <p:txBody>
          <a:bodyPr>
            <a:normAutofit/>
          </a:bodyPr>
          <a:lstStyle/>
          <a:p>
            <a:r>
              <a:rPr lang="en-US" sz="2400" dirty="0" smtClean="0"/>
              <a:t>In </a:t>
            </a:r>
            <a:r>
              <a:rPr lang="cs-CZ" sz="2400" dirty="0" err="1" smtClean="0"/>
              <a:t>children</a:t>
            </a:r>
            <a:r>
              <a:rPr lang="en-US" sz="2400" dirty="0" smtClean="0"/>
              <a:t> differing in BM are absolute changes in </a:t>
            </a:r>
            <a:r>
              <a:rPr lang="cs-CZ" sz="2400" dirty="0" smtClean="0"/>
              <a:t>BM</a:t>
            </a:r>
            <a:r>
              <a:rPr lang="en-US" sz="2400" dirty="0" smtClean="0"/>
              <a:t> like a result of imposed intervention substantively and statistically significant. </a:t>
            </a:r>
            <a:endParaRPr lang="cs-CZ" sz="2400" dirty="0" smtClean="0"/>
          </a:p>
          <a:p>
            <a:endParaRPr lang="cs-CZ" sz="2400" dirty="0"/>
          </a:p>
          <a:p>
            <a:r>
              <a:rPr lang="en-US" sz="2400" dirty="0" smtClean="0"/>
              <a:t>On the contrary, differences in relative terms </a:t>
            </a:r>
            <a:r>
              <a:rPr lang="cs-CZ" sz="2400" dirty="0" smtClean="0"/>
              <a:t>of BM (</a:t>
            </a:r>
            <a:r>
              <a:rPr lang="cs-CZ" sz="2400" dirty="0" err="1" smtClean="0"/>
              <a:t>percentages</a:t>
            </a:r>
            <a:r>
              <a:rPr lang="cs-CZ" sz="2400" dirty="0" smtClean="0"/>
              <a:t> of </a:t>
            </a:r>
            <a:r>
              <a:rPr lang="cs-CZ" sz="2400" dirty="0" err="1" smtClean="0"/>
              <a:t>initial</a:t>
            </a:r>
            <a:r>
              <a:rPr lang="cs-CZ" sz="2400" dirty="0" smtClean="0"/>
              <a:t> BM) </a:t>
            </a:r>
            <a:r>
              <a:rPr lang="en-US" sz="2400" dirty="0" smtClean="0"/>
              <a:t>are non-significant.</a:t>
            </a:r>
            <a:endParaRPr lang="cs-CZ" sz="2400"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5856" y="3861048"/>
            <a:ext cx="2434580" cy="2434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99363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7156"/>
          <a:stretch/>
        </p:blipFill>
        <p:spPr bwMode="auto">
          <a:xfrm>
            <a:off x="5697488" y="2204864"/>
            <a:ext cx="3456384" cy="2476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ástupný symbol pro obsah 2"/>
          <p:cNvSpPr>
            <a:spLocks noGrp="1"/>
          </p:cNvSpPr>
          <p:nvPr>
            <p:ph idx="1"/>
          </p:nvPr>
        </p:nvSpPr>
        <p:spPr>
          <a:xfrm>
            <a:off x="539552" y="1484784"/>
            <a:ext cx="8229600" cy="3240360"/>
          </a:xfrm>
        </p:spPr>
        <p:txBody>
          <a:bodyPr>
            <a:normAutofit fontScale="92500" lnSpcReduction="10000"/>
          </a:bodyPr>
          <a:lstStyle/>
          <a:p>
            <a:pPr marL="0" indent="0">
              <a:buNone/>
            </a:pPr>
            <a:r>
              <a:rPr lang="en-US" sz="2400" dirty="0" smtClean="0"/>
              <a:t>Imposed physical activities caused significant body mass loss:</a:t>
            </a:r>
          </a:p>
          <a:p>
            <a:pPr marL="0" indent="0">
              <a:buNone/>
            </a:pPr>
            <a:endParaRPr lang="en-US" sz="2400" dirty="0" smtClean="0"/>
          </a:p>
          <a:p>
            <a:pPr marL="0" indent="0">
              <a:buNone/>
            </a:pPr>
            <a:endParaRPr lang="en-US" sz="2400" dirty="0" smtClean="0"/>
          </a:p>
          <a:p>
            <a:r>
              <a:rPr lang="cs-CZ" sz="2400" b="1" dirty="0" smtClean="0"/>
              <a:t>9.3</a:t>
            </a:r>
            <a:r>
              <a:rPr lang="en-US" sz="2400" b="1" dirty="0" smtClean="0"/>
              <a:t>± 1</a:t>
            </a:r>
            <a:r>
              <a:rPr lang="cs-CZ" sz="2400" b="1" dirty="0" smtClean="0"/>
              <a:t>.7 kg</a:t>
            </a:r>
            <a:r>
              <a:rPr lang="en-US" sz="2400" b="1" dirty="0" smtClean="0"/>
              <a:t> </a:t>
            </a:r>
            <a:r>
              <a:rPr lang="cs-CZ" sz="2400" dirty="0" smtClean="0"/>
              <a:t>(</a:t>
            </a:r>
            <a:r>
              <a:rPr lang="cs-CZ" sz="2400" i="1" dirty="0" smtClean="0">
                <a:solidFill>
                  <a:prstClr val="black"/>
                </a:solidFill>
              </a:rPr>
              <a:t>9.1</a:t>
            </a:r>
            <a:r>
              <a:rPr lang="en-US" sz="2400" i="1" dirty="0" smtClean="0">
                <a:solidFill>
                  <a:prstClr val="black"/>
                </a:solidFill>
              </a:rPr>
              <a:t>±1</a:t>
            </a:r>
            <a:r>
              <a:rPr lang="cs-CZ" sz="2400" i="1" dirty="0">
                <a:solidFill>
                  <a:prstClr val="black"/>
                </a:solidFill>
              </a:rPr>
              <a:t>.5</a:t>
            </a:r>
            <a:r>
              <a:rPr lang="cs-CZ" sz="2400" i="1" dirty="0" smtClean="0"/>
              <a:t> kg </a:t>
            </a:r>
            <a:r>
              <a:rPr lang="en-US" sz="2400" i="1" dirty="0" smtClean="0"/>
              <a:t>in overweight </a:t>
            </a:r>
            <a:r>
              <a:rPr lang="cs-CZ" sz="2400" i="1" dirty="0" err="1" smtClean="0"/>
              <a:t>girls</a:t>
            </a:r>
            <a:r>
              <a:rPr lang="cs-CZ" sz="2400" i="1" dirty="0" smtClean="0"/>
              <a:t>,</a:t>
            </a:r>
          </a:p>
          <a:p>
            <a:pPr marL="0" indent="0">
              <a:buNone/>
            </a:pPr>
            <a:r>
              <a:rPr lang="cs-CZ" sz="2400" i="1" dirty="0"/>
              <a:t> </a:t>
            </a:r>
            <a:r>
              <a:rPr lang="cs-CZ" sz="2400" i="1" dirty="0" smtClean="0"/>
              <a:t>    and </a:t>
            </a:r>
            <a:r>
              <a:rPr lang="cs-CZ" sz="2400" i="1" dirty="0" smtClean="0">
                <a:solidFill>
                  <a:prstClr val="black"/>
                </a:solidFill>
              </a:rPr>
              <a:t>9.5</a:t>
            </a:r>
            <a:r>
              <a:rPr lang="en-US" sz="2400" i="1" dirty="0" smtClean="0">
                <a:solidFill>
                  <a:prstClr val="black"/>
                </a:solidFill>
              </a:rPr>
              <a:t>±1</a:t>
            </a:r>
            <a:r>
              <a:rPr lang="cs-CZ" sz="2400" i="1" dirty="0" smtClean="0">
                <a:solidFill>
                  <a:prstClr val="black"/>
                </a:solidFill>
              </a:rPr>
              <a:t>.9 kg in </a:t>
            </a:r>
            <a:r>
              <a:rPr lang="cs-CZ" sz="2400" i="1" dirty="0" err="1" smtClean="0">
                <a:solidFill>
                  <a:prstClr val="black"/>
                </a:solidFill>
              </a:rPr>
              <a:t>overweight</a:t>
            </a:r>
            <a:r>
              <a:rPr lang="cs-CZ" sz="2400" i="1" dirty="0" smtClean="0">
                <a:solidFill>
                  <a:prstClr val="black"/>
                </a:solidFill>
              </a:rPr>
              <a:t> </a:t>
            </a:r>
            <a:r>
              <a:rPr lang="cs-CZ" sz="2400" i="1" dirty="0" err="1" smtClean="0">
                <a:solidFill>
                  <a:prstClr val="black"/>
                </a:solidFill>
              </a:rPr>
              <a:t>boys</a:t>
            </a:r>
            <a:r>
              <a:rPr lang="cs-CZ" sz="2400" dirty="0" smtClean="0">
                <a:solidFill>
                  <a:prstClr val="black"/>
                </a:solidFill>
              </a:rPr>
              <a:t>) </a:t>
            </a:r>
            <a:endParaRPr lang="en-US" sz="2400" dirty="0" smtClean="0"/>
          </a:p>
          <a:p>
            <a:endParaRPr lang="en-US" sz="2400" dirty="0" smtClean="0"/>
          </a:p>
          <a:p>
            <a:pPr lvl="0"/>
            <a:r>
              <a:rPr lang="cs-CZ" sz="2400" b="1" dirty="0" smtClean="0"/>
              <a:t>9.5</a:t>
            </a:r>
            <a:r>
              <a:rPr lang="en-US" sz="2400" b="1" dirty="0" smtClean="0"/>
              <a:t> ± </a:t>
            </a:r>
            <a:r>
              <a:rPr lang="cs-CZ" sz="2400" b="1" dirty="0" smtClean="0"/>
              <a:t>1</a:t>
            </a:r>
            <a:r>
              <a:rPr lang="en-US" sz="2400" b="1" dirty="0" smtClean="0"/>
              <a:t>.</a:t>
            </a:r>
            <a:r>
              <a:rPr lang="cs-CZ" sz="2400" b="1" dirty="0" smtClean="0"/>
              <a:t>8</a:t>
            </a:r>
            <a:r>
              <a:rPr lang="en-US" sz="2400" b="1" dirty="0" smtClean="0"/>
              <a:t> </a:t>
            </a:r>
            <a:r>
              <a:rPr lang="cs-CZ" sz="2400" b="1" dirty="0" smtClean="0"/>
              <a:t>kg</a:t>
            </a:r>
            <a:r>
              <a:rPr lang="en-US" sz="2400" b="1" dirty="0" smtClean="0"/>
              <a:t> </a:t>
            </a:r>
            <a:r>
              <a:rPr lang="cs-CZ" sz="2400" dirty="0">
                <a:solidFill>
                  <a:prstClr val="black"/>
                </a:solidFill>
              </a:rPr>
              <a:t>(</a:t>
            </a:r>
            <a:r>
              <a:rPr lang="cs-CZ" sz="2400" i="1" dirty="0" smtClean="0">
                <a:solidFill>
                  <a:prstClr val="black"/>
                </a:solidFill>
              </a:rPr>
              <a:t>9.3</a:t>
            </a:r>
            <a:r>
              <a:rPr lang="en-US" sz="2400" i="1" dirty="0" smtClean="0">
                <a:solidFill>
                  <a:prstClr val="black"/>
                </a:solidFill>
              </a:rPr>
              <a:t>±1</a:t>
            </a:r>
            <a:r>
              <a:rPr lang="cs-CZ" sz="2400" i="1" dirty="0">
                <a:solidFill>
                  <a:prstClr val="black"/>
                </a:solidFill>
              </a:rPr>
              <a:t>.5 </a:t>
            </a:r>
            <a:r>
              <a:rPr lang="cs-CZ" sz="2400" i="1" dirty="0" smtClean="0">
                <a:solidFill>
                  <a:prstClr val="black"/>
                </a:solidFill>
              </a:rPr>
              <a:t>kg </a:t>
            </a:r>
            <a:r>
              <a:rPr lang="en-US" sz="2400" i="1" dirty="0" smtClean="0">
                <a:solidFill>
                  <a:prstClr val="black"/>
                </a:solidFill>
              </a:rPr>
              <a:t>in </a:t>
            </a:r>
            <a:r>
              <a:rPr lang="cs-CZ" sz="2400" i="1" dirty="0" err="1" smtClean="0">
                <a:solidFill>
                  <a:prstClr val="black"/>
                </a:solidFill>
              </a:rPr>
              <a:t>obese</a:t>
            </a:r>
            <a:r>
              <a:rPr lang="en-US" sz="2400" i="1" dirty="0" smtClean="0">
                <a:solidFill>
                  <a:prstClr val="black"/>
                </a:solidFill>
              </a:rPr>
              <a:t> </a:t>
            </a:r>
            <a:r>
              <a:rPr lang="cs-CZ" sz="2400" i="1" dirty="0" err="1">
                <a:solidFill>
                  <a:prstClr val="black"/>
                </a:solidFill>
              </a:rPr>
              <a:t>girls</a:t>
            </a:r>
            <a:r>
              <a:rPr lang="cs-CZ" sz="2400" i="1" dirty="0">
                <a:solidFill>
                  <a:prstClr val="black"/>
                </a:solidFill>
              </a:rPr>
              <a:t>,</a:t>
            </a:r>
          </a:p>
          <a:p>
            <a:pPr marL="0" lvl="0" indent="0">
              <a:buNone/>
            </a:pPr>
            <a:r>
              <a:rPr lang="cs-CZ" sz="2400" i="1" dirty="0">
                <a:solidFill>
                  <a:prstClr val="black"/>
                </a:solidFill>
              </a:rPr>
              <a:t>     and 9.8</a:t>
            </a:r>
            <a:r>
              <a:rPr lang="en-US" sz="2400" i="1" dirty="0" smtClean="0">
                <a:solidFill>
                  <a:prstClr val="black"/>
                </a:solidFill>
              </a:rPr>
              <a:t>±1</a:t>
            </a:r>
            <a:r>
              <a:rPr lang="cs-CZ" sz="2400" i="1" dirty="0">
                <a:solidFill>
                  <a:prstClr val="black"/>
                </a:solidFill>
              </a:rPr>
              <a:t>.9 </a:t>
            </a:r>
            <a:r>
              <a:rPr lang="cs-CZ" sz="2400" i="1" dirty="0" smtClean="0">
                <a:solidFill>
                  <a:prstClr val="black"/>
                </a:solidFill>
              </a:rPr>
              <a:t>kg in </a:t>
            </a:r>
            <a:r>
              <a:rPr lang="cs-CZ" sz="2400" i="1" dirty="0" err="1" smtClean="0">
                <a:solidFill>
                  <a:prstClr val="black"/>
                </a:solidFill>
              </a:rPr>
              <a:t>obese</a:t>
            </a:r>
            <a:r>
              <a:rPr lang="cs-CZ" sz="2400" i="1" dirty="0" smtClean="0">
                <a:solidFill>
                  <a:prstClr val="black"/>
                </a:solidFill>
              </a:rPr>
              <a:t> </a:t>
            </a:r>
            <a:r>
              <a:rPr lang="cs-CZ" sz="2400" i="1" dirty="0" err="1">
                <a:solidFill>
                  <a:prstClr val="black"/>
                </a:solidFill>
              </a:rPr>
              <a:t>boys</a:t>
            </a:r>
            <a:r>
              <a:rPr lang="cs-CZ" sz="2400" dirty="0">
                <a:solidFill>
                  <a:prstClr val="black"/>
                </a:solidFill>
              </a:rPr>
              <a:t>) </a:t>
            </a:r>
            <a:endParaRPr lang="en-US" sz="2400" dirty="0">
              <a:solidFill>
                <a:prstClr val="black"/>
              </a:solidFill>
            </a:endParaRPr>
          </a:p>
          <a:p>
            <a:endParaRPr lang="cs-CZ" dirty="0"/>
          </a:p>
        </p:txBody>
      </p:sp>
    </p:spTree>
    <p:extLst>
      <p:ext uri="{BB962C8B-B14F-4D97-AF65-F5344CB8AC3E}">
        <p14:creationId xmlns:p14="http://schemas.microsoft.com/office/powerpoint/2010/main" val="24311851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pPr marL="0" indent="0">
              <a:buNone/>
            </a:pPr>
            <a:r>
              <a:rPr lang="en-US" sz="2400" dirty="0" smtClean="0"/>
              <a:t>Imposed physical activities caused significant body mass loss in percentages of initial body mass:</a:t>
            </a:r>
          </a:p>
          <a:p>
            <a:pPr marL="0" indent="0">
              <a:buNone/>
            </a:pPr>
            <a:endParaRPr lang="en-US" sz="2400" dirty="0" smtClean="0"/>
          </a:p>
          <a:p>
            <a:pPr marL="0" indent="0">
              <a:buNone/>
            </a:pPr>
            <a:endParaRPr lang="en-US" sz="2400" dirty="0" smtClean="0"/>
          </a:p>
          <a:p>
            <a:pPr lvl="0"/>
            <a:r>
              <a:rPr lang="en-US" sz="2400" b="1" dirty="0" smtClean="0"/>
              <a:t>1</a:t>
            </a:r>
            <a:r>
              <a:rPr lang="cs-CZ" sz="2400" b="1" dirty="0" smtClean="0"/>
              <a:t>3</a:t>
            </a:r>
            <a:r>
              <a:rPr lang="en-US" sz="2400" b="1" dirty="0" smtClean="0"/>
              <a:t>.</a:t>
            </a:r>
            <a:r>
              <a:rPr lang="cs-CZ" sz="2400" b="1" dirty="0" smtClean="0"/>
              <a:t>8</a:t>
            </a:r>
            <a:r>
              <a:rPr lang="en-US" sz="2400" b="1" dirty="0" smtClean="0"/>
              <a:t> ± </a:t>
            </a:r>
            <a:r>
              <a:rPr lang="cs-CZ" sz="2400" b="1" dirty="0" smtClean="0"/>
              <a:t>2</a:t>
            </a:r>
            <a:r>
              <a:rPr lang="en-US" sz="2400" b="1" dirty="0" smtClean="0"/>
              <a:t>.</a:t>
            </a:r>
            <a:r>
              <a:rPr lang="cs-CZ" sz="2400" b="1" dirty="0" smtClean="0"/>
              <a:t>8</a:t>
            </a:r>
            <a:r>
              <a:rPr lang="en-US" sz="2400" b="1" dirty="0" smtClean="0"/>
              <a:t> % </a:t>
            </a:r>
            <a:r>
              <a:rPr lang="cs-CZ" sz="2200" dirty="0" smtClean="0">
                <a:solidFill>
                  <a:prstClr val="black"/>
                </a:solidFill>
              </a:rPr>
              <a:t>(13.6</a:t>
            </a:r>
            <a:r>
              <a:rPr lang="en-US" sz="2200" i="1" dirty="0" smtClean="0">
                <a:solidFill>
                  <a:prstClr val="black"/>
                </a:solidFill>
              </a:rPr>
              <a:t>±1</a:t>
            </a:r>
            <a:r>
              <a:rPr lang="cs-CZ" sz="2200" i="1" dirty="0" smtClean="0">
                <a:solidFill>
                  <a:prstClr val="black"/>
                </a:solidFill>
              </a:rPr>
              <a:t>.9 % </a:t>
            </a:r>
            <a:r>
              <a:rPr lang="en-US" sz="2200" i="1" dirty="0" smtClean="0">
                <a:solidFill>
                  <a:prstClr val="black"/>
                </a:solidFill>
              </a:rPr>
              <a:t>in </a:t>
            </a:r>
            <a:r>
              <a:rPr lang="en-US" sz="2200" i="1" dirty="0">
                <a:solidFill>
                  <a:prstClr val="black"/>
                </a:solidFill>
              </a:rPr>
              <a:t>overweight </a:t>
            </a:r>
            <a:r>
              <a:rPr lang="cs-CZ" sz="2200" i="1" dirty="0" err="1">
                <a:solidFill>
                  <a:prstClr val="black"/>
                </a:solidFill>
              </a:rPr>
              <a:t>girls</a:t>
            </a:r>
            <a:r>
              <a:rPr lang="cs-CZ" sz="2200" i="1" dirty="0">
                <a:solidFill>
                  <a:prstClr val="black"/>
                </a:solidFill>
              </a:rPr>
              <a:t>,</a:t>
            </a:r>
          </a:p>
          <a:p>
            <a:pPr marL="0" lvl="0" indent="0">
              <a:buNone/>
            </a:pPr>
            <a:r>
              <a:rPr lang="cs-CZ" sz="2200" i="1" dirty="0">
                <a:solidFill>
                  <a:prstClr val="black"/>
                </a:solidFill>
              </a:rPr>
              <a:t>     and </a:t>
            </a:r>
            <a:r>
              <a:rPr lang="cs-CZ" sz="2200" i="1" dirty="0" smtClean="0">
                <a:solidFill>
                  <a:prstClr val="black"/>
                </a:solidFill>
              </a:rPr>
              <a:t>14.2</a:t>
            </a:r>
            <a:r>
              <a:rPr lang="en-US" sz="2200" i="1" dirty="0" smtClean="0">
                <a:solidFill>
                  <a:prstClr val="black"/>
                </a:solidFill>
              </a:rPr>
              <a:t>±</a:t>
            </a:r>
            <a:r>
              <a:rPr lang="cs-CZ" sz="2200" i="1" dirty="0" smtClean="0">
                <a:solidFill>
                  <a:prstClr val="black"/>
                </a:solidFill>
              </a:rPr>
              <a:t>2.0 % </a:t>
            </a:r>
            <a:r>
              <a:rPr lang="cs-CZ" sz="2200" i="1" dirty="0">
                <a:solidFill>
                  <a:prstClr val="black"/>
                </a:solidFill>
              </a:rPr>
              <a:t>in </a:t>
            </a:r>
            <a:r>
              <a:rPr lang="cs-CZ" sz="2200" i="1" dirty="0" err="1">
                <a:solidFill>
                  <a:prstClr val="black"/>
                </a:solidFill>
              </a:rPr>
              <a:t>overweight</a:t>
            </a:r>
            <a:r>
              <a:rPr lang="cs-CZ" sz="2200" i="1" dirty="0">
                <a:solidFill>
                  <a:prstClr val="black"/>
                </a:solidFill>
              </a:rPr>
              <a:t> </a:t>
            </a:r>
            <a:r>
              <a:rPr lang="cs-CZ" sz="2200" i="1" dirty="0" err="1">
                <a:solidFill>
                  <a:prstClr val="black"/>
                </a:solidFill>
              </a:rPr>
              <a:t>boys</a:t>
            </a:r>
            <a:r>
              <a:rPr lang="cs-CZ" sz="2200" dirty="0">
                <a:solidFill>
                  <a:prstClr val="black"/>
                </a:solidFill>
              </a:rPr>
              <a:t>) </a:t>
            </a:r>
            <a:endParaRPr lang="en-US" sz="2200" dirty="0">
              <a:solidFill>
                <a:prstClr val="black"/>
              </a:solidFill>
            </a:endParaRPr>
          </a:p>
          <a:p>
            <a:endParaRPr lang="en-US" sz="2400" dirty="0" smtClean="0"/>
          </a:p>
          <a:p>
            <a:pPr lvl="0"/>
            <a:r>
              <a:rPr lang="en-US" sz="2400" b="1" dirty="0" smtClean="0"/>
              <a:t>1</a:t>
            </a:r>
            <a:r>
              <a:rPr lang="cs-CZ" sz="2400" b="1" dirty="0" smtClean="0"/>
              <a:t>4.0</a:t>
            </a:r>
            <a:r>
              <a:rPr lang="en-US" sz="2400" b="1" dirty="0" smtClean="0"/>
              <a:t> ± 2.</a:t>
            </a:r>
            <a:r>
              <a:rPr lang="cs-CZ" sz="2400" b="1" dirty="0" smtClean="0"/>
              <a:t>9</a:t>
            </a:r>
            <a:r>
              <a:rPr lang="en-US" sz="2400" b="1" dirty="0" smtClean="0"/>
              <a:t> % </a:t>
            </a:r>
            <a:r>
              <a:rPr lang="cs-CZ" sz="2200" dirty="0" smtClean="0">
                <a:solidFill>
                  <a:prstClr val="black"/>
                </a:solidFill>
              </a:rPr>
              <a:t>(13.8</a:t>
            </a:r>
            <a:r>
              <a:rPr lang="en-US" sz="2200" i="1" dirty="0" smtClean="0">
                <a:solidFill>
                  <a:prstClr val="black"/>
                </a:solidFill>
              </a:rPr>
              <a:t>± </a:t>
            </a:r>
            <a:r>
              <a:rPr lang="en-US" sz="2200" i="1" dirty="0">
                <a:solidFill>
                  <a:prstClr val="black"/>
                </a:solidFill>
              </a:rPr>
              <a:t>1</a:t>
            </a:r>
            <a:r>
              <a:rPr lang="cs-CZ" sz="2200" i="1" dirty="0" smtClean="0">
                <a:solidFill>
                  <a:prstClr val="black"/>
                </a:solidFill>
              </a:rPr>
              <a:t>.7 % </a:t>
            </a:r>
            <a:r>
              <a:rPr lang="en-US" sz="2200" i="1" dirty="0">
                <a:solidFill>
                  <a:prstClr val="black"/>
                </a:solidFill>
              </a:rPr>
              <a:t>in </a:t>
            </a:r>
            <a:r>
              <a:rPr lang="en-US" sz="2200" i="1" dirty="0" smtClean="0">
                <a:solidFill>
                  <a:prstClr val="black"/>
                </a:solidFill>
              </a:rPr>
              <a:t>o</a:t>
            </a:r>
            <a:r>
              <a:rPr lang="cs-CZ" sz="2200" i="1" dirty="0" err="1" smtClean="0">
                <a:solidFill>
                  <a:prstClr val="black"/>
                </a:solidFill>
              </a:rPr>
              <a:t>bese</a:t>
            </a:r>
            <a:r>
              <a:rPr lang="en-US" sz="2200" i="1" dirty="0" smtClean="0">
                <a:solidFill>
                  <a:prstClr val="black"/>
                </a:solidFill>
              </a:rPr>
              <a:t> </a:t>
            </a:r>
            <a:r>
              <a:rPr lang="cs-CZ" sz="2200" i="1" dirty="0" err="1">
                <a:solidFill>
                  <a:prstClr val="black"/>
                </a:solidFill>
              </a:rPr>
              <a:t>girls</a:t>
            </a:r>
            <a:r>
              <a:rPr lang="cs-CZ" sz="2200" i="1" dirty="0">
                <a:solidFill>
                  <a:prstClr val="black"/>
                </a:solidFill>
              </a:rPr>
              <a:t>,</a:t>
            </a:r>
          </a:p>
          <a:p>
            <a:pPr marL="0" lvl="0" indent="0">
              <a:buNone/>
            </a:pPr>
            <a:r>
              <a:rPr lang="cs-CZ" sz="2200" i="1" dirty="0">
                <a:solidFill>
                  <a:prstClr val="black"/>
                </a:solidFill>
              </a:rPr>
              <a:t>     and </a:t>
            </a:r>
            <a:r>
              <a:rPr lang="cs-CZ" sz="2200" i="1" dirty="0" smtClean="0">
                <a:solidFill>
                  <a:prstClr val="black"/>
                </a:solidFill>
              </a:rPr>
              <a:t>14.5</a:t>
            </a:r>
            <a:r>
              <a:rPr lang="en-US" sz="2200" i="1" dirty="0" smtClean="0">
                <a:solidFill>
                  <a:prstClr val="black"/>
                </a:solidFill>
              </a:rPr>
              <a:t>±</a:t>
            </a:r>
            <a:r>
              <a:rPr lang="cs-CZ" sz="2200" i="1" dirty="0" smtClean="0">
                <a:solidFill>
                  <a:prstClr val="black"/>
                </a:solidFill>
              </a:rPr>
              <a:t>2.3 % </a:t>
            </a:r>
            <a:r>
              <a:rPr lang="cs-CZ" sz="2200" i="1" dirty="0">
                <a:solidFill>
                  <a:prstClr val="black"/>
                </a:solidFill>
              </a:rPr>
              <a:t>in </a:t>
            </a:r>
            <a:r>
              <a:rPr lang="cs-CZ" sz="2200" i="1" dirty="0" err="1" smtClean="0">
                <a:solidFill>
                  <a:prstClr val="black"/>
                </a:solidFill>
              </a:rPr>
              <a:t>obese</a:t>
            </a:r>
            <a:r>
              <a:rPr lang="cs-CZ" sz="2200" i="1" dirty="0" smtClean="0">
                <a:solidFill>
                  <a:prstClr val="black"/>
                </a:solidFill>
              </a:rPr>
              <a:t> </a:t>
            </a:r>
            <a:r>
              <a:rPr lang="cs-CZ" sz="2200" i="1" dirty="0" err="1">
                <a:solidFill>
                  <a:prstClr val="black"/>
                </a:solidFill>
              </a:rPr>
              <a:t>boys</a:t>
            </a:r>
            <a:r>
              <a:rPr lang="cs-CZ" sz="2200" dirty="0">
                <a:solidFill>
                  <a:prstClr val="black"/>
                </a:solidFill>
              </a:rPr>
              <a:t>) </a:t>
            </a:r>
            <a:endParaRPr lang="en-US" sz="2200" dirty="0">
              <a:solidFill>
                <a:prstClr val="black"/>
              </a:solidFill>
            </a:endParaRPr>
          </a:p>
          <a:p>
            <a:endParaRPr lang="cs-CZ"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3212976"/>
            <a:ext cx="2571750" cy="2074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9931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normAutofit/>
          </a:bodyPr>
          <a:lstStyle/>
          <a:p>
            <a:r>
              <a:rPr lang="en-US" sz="2400" dirty="0" smtClean="0"/>
              <a:t>In </a:t>
            </a:r>
            <a:r>
              <a:rPr lang="cs-CZ" sz="2400" dirty="0" err="1" smtClean="0"/>
              <a:t>children</a:t>
            </a:r>
            <a:r>
              <a:rPr lang="en-US" sz="2400" dirty="0" smtClean="0"/>
              <a:t> differing in BM are absolute changes in </a:t>
            </a:r>
            <a:r>
              <a:rPr lang="cs-CZ" sz="2400" dirty="0" smtClean="0"/>
              <a:t>VO</a:t>
            </a:r>
            <a:r>
              <a:rPr lang="cs-CZ" sz="2400" baseline="-25000" dirty="0" smtClean="0"/>
              <a:t>2peak</a:t>
            </a:r>
            <a:r>
              <a:rPr lang="cs-CZ" sz="2400" dirty="0" smtClean="0"/>
              <a:t> </a:t>
            </a:r>
            <a:r>
              <a:rPr lang="en-US" sz="2400" dirty="0" smtClean="0"/>
              <a:t>like a result of imposed intervention substantively and statistically significant. </a:t>
            </a:r>
            <a:endParaRPr lang="cs-CZ" sz="2400" dirty="0" smtClean="0"/>
          </a:p>
          <a:p>
            <a:endParaRPr lang="cs-CZ" sz="2400" dirty="0"/>
          </a:p>
          <a:p>
            <a:r>
              <a:rPr lang="en-US" sz="2400" dirty="0" smtClean="0"/>
              <a:t>On the contrary, differences in relative terms </a:t>
            </a:r>
            <a:r>
              <a:rPr lang="cs-CZ" sz="2400" dirty="0" smtClean="0"/>
              <a:t>of </a:t>
            </a:r>
            <a:r>
              <a:rPr lang="cs-CZ" sz="2400" dirty="0" smtClean="0">
                <a:solidFill>
                  <a:prstClr val="black"/>
                </a:solidFill>
              </a:rPr>
              <a:t>VO</a:t>
            </a:r>
            <a:r>
              <a:rPr lang="cs-CZ" sz="2400" baseline="-25000" dirty="0" smtClean="0">
                <a:solidFill>
                  <a:prstClr val="black"/>
                </a:solidFill>
              </a:rPr>
              <a:t>2peak </a:t>
            </a:r>
            <a:r>
              <a:rPr lang="cs-CZ" sz="2400" dirty="0" smtClean="0"/>
              <a:t>(</a:t>
            </a:r>
            <a:r>
              <a:rPr lang="cs-CZ" sz="2400" dirty="0" err="1" smtClean="0"/>
              <a:t>percentages</a:t>
            </a:r>
            <a:r>
              <a:rPr lang="cs-CZ" sz="2400" dirty="0" smtClean="0"/>
              <a:t> of </a:t>
            </a:r>
            <a:r>
              <a:rPr lang="cs-CZ" sz="2400" dirty="0" err="1" smtClean="0"/>
              <a:t>initial</a:t>
            </a:r>
            <a:r>
              <a:rPr lang="cs-CZ" sz="2400" dirty="0" smtClean="0"/>
              <a:t> </a:t>
            </a:r>
            <a:r>
              <a:rPr lang="cs-CZ" sz="2400" dirty="0">
                <a:solidFill>
                  <a:prstClr val="black"/>
                </a:solidFill>
              </a:rPr>
              <a:t>VO</a:t>
            </a:r>
            <a:r>
              <a:rPr lang="cs-CZ" sz="2400" baseline="-25000" dirty="0">
                <a:solidFill>
                  <a:prstClr val="black"/>
                </a:solidFill>
              </a:rPr>
              <a:t>2peak</a:t>
            </a:r>
            <a:r>
              <a:rPr lang="cs-CZ" sz="2400" dirty="0" smtClean="0"/>
              <a:t>) </a:t>
            </a:r>
            <a:r>
              <a:rPr lang="en-US" sz="2400" dirty="0" smtClean="0"/>
              <a:t>are non-significant.</a:t>
            </a:r>
            <a:endParaRPr lang="cs-CZ" sz="2400" dirty="0"/>
          </a:p>
        </p:txBody>
      </p:sp>
      <p:pic>
        <p:nvPicPr>
          <p:cNvPr id="102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4653136"/>
            <a:ext cx="2520280" cy="19608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70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323528" y="1600200"/>
            <a:ext cx="8363272" cy="4525963"/>
          </a:xfrm>
        </p:spPr>
        <p:txBody>
          <a:bodyPr/>
          <a:lstStyle/>
          <a:p>
            <a:pPr marL="0" indent="0">
              <a:buNone/>
            </a:pPr>
            <a:r>
              <a:rPr lang="en-US" sz="2400" dirty="0" smtClean="0"/>
              <a:t>Imposed physical activities caused significant in</a:t>
            </a:r>
            <a:r>
              <a:rPr lang="cs-CZ" sz="2400" dirty="0" err="1" smtClean="0"/>
              <a:t>crease</a:t>
            </a:r>
            <a:r>
              <a:rPr lang="cs-CZ" sz="2400" dirty="0" smtClean="0"/>
              <a:t> in</a:t>
            </a:r>
            <a:r>
              <a:rPr lang="en-US" sz="2400" dirty="0" smtClean="0"/>
              <a:t> initial </a:t>
            </a:r>
            <a:r>
              <a:rPr lang="cs-CZ" sz="2400" dirty="0" err="1" smtClean="0"/>
              <a:t>values</a:t>
            </a:r>
            <a:r>
              <a:rPr lang="cs-CZ" sz="2400" dirty="0" smtClean="0"/>
              <a:t> of </a:t>
            </a:r>
            <a:r>
              <a:rPr lang="cs-CZ" sz="2400" dirty="0">
                <a:solidFill>
                  <a:prstClr val="black"/>
                </a:solidFill>
              </a:rPr>
              <a:t>VO</a:t>
            </a:r>
            <a:r>
              <a:rPr lang="cs-CZ" sz="2400" baseline="-25000" dirty="0">
                <a:solidFill>
                  <a:prstClr val="black"/>
                </a:solidFill>
              </a:rPr>
              <a:t>2peak </a:t>
            </a:r>
            <a:r>
              <a:rPr lang="en-US" sz="2400" dirty="0" smtClean="0"/>
              <a:t>:</a:t>
            </a:r>
          </a:p>
          <a:p>
            <a:pPr marL="0" indent="0">
              <a:buNone/>
            </a:pPr>
            <a:endParaRPr lang="en-US" sz="2400" dirty="0" smtClean="0"/>
          </a:p>
          <a:p>
            <a:pPr lvl="0"/>
            <a:r>
              <a:rPr lang="cs-CZ" sz="2400" b="1" dirty="0" smtClean="0"/>
              <a:t>5.2</a:t>
            </a:r>
            <a:r>
              <a:rPr lang="en-US" sz="2400" b="1" dirty="0" smtClean="0"/>
              <a:t> ± </a:t>
            </a:r>
            <a:r>
              <a:rPr lang="cs-CZ" sz="2400" b="1" dirty="0" smtClean="0"/>
              <a:t>1</a:t>
            </a:r>
            <a:r>
              <a:rPr lang="en-US" sz="2400" b="1" dirty="0" smtClean="0"/>
              <a:t>.</a:t>
            </a:r>
            <a:r>
              <a:rPr lang="cs-CZ" sz="2400" b="1" dirty="0" smtClean="0"/>
              <a:t>7</a:t>
            </a:r>
            <a:r>
              <a:rPr lang="en-US" sz="2400" b="1" dirty="0" smtClean="0"/>
              <a:t> </a:t>
            </a:r>
            <a:r>
              <a:rPr lang="cs-CZ" sz="2400" b="1" dirty="0">
                <a:solidFill>
                  <a:prstClr val="black"/>
                </a:solidFill>
              </a:rPr>
              <a:t>ml.kg</a:t>
            </a:r>
            <a:r>
              <a:rPr lang="cs-CZ" sz="2400" b="1" baseline="30000" dirty="0">
                <a:solidFill>
                  <a:prstClr val="black"/>
                </a:solidFill>
              </a:rPr>
              <a:t>-1</a:t>
            </a:r>
            <a:r>
              <a:rPr lang="cs-CZ" sz="2400" b="1" dirty="0">
                <a:solidFill>
                  <a:prstClr val="black"/>
                </a:solidFill>
              </a:rPr>
              <a:t>.min</a:t>
            </a:r>
            <a:r>
              <a:rPr lang="cs-CZ" sz="2400" b="1" baseline="30000" dirty="0">
                <a:solidFill>
                  <a:prstClr val="black"/>
                </a:solidFill>
              </a:rPr>
              <a:t>-1</a:t>
            </a:r>
            <a:r>
              <a:rPr lang="en-US" sz="2400" b="1" dirty="0" smtClean="0"/>
              <a:t> </a:t>
            </a:r>
            <a:r>
              <a:rPr lang="cs-CZ" sz="2200" dirty="0" smtClean="0">
                <a:solidFill>
                  <a:prstClr val="black"/>
                </a:solidFill>
              </a:rPr>
              <a:t>(5</a:t>
            </a:r>
            <a:r>
              <a:rPr lang="cs-CZ" sz="2200" i="1" dirty="0" smtClean="0">
                <a:solidFill>
                  <a:prstClr val="black"/>
                </a:solidFill>
              </a:rPr>
              <a:t>.0</a:t>
            </a:r>
            <a:r>
              <a:rPr lang="en-US" sz="2200" i="1" dirty="0" smtClean="0">
                <a:solidFill>
                  <a:prstClr val="black"/>
                </a:solidFill>
              </a:rPr>
              <a:t>±1</a:t>
            </a:r>
            <a:r>
              <a:rPr lang="cs-CZ" sz="2200" i="1" dirty="0">
                <a:solidFill>
                  <a:prstClr val="black"/>
                </a:solidFill>
              </a:rPr>
              <a:t>.5 </a:t>
            </a:r>
            <a:r>
              <a:rPr lang="cs-CZ" sz="2400" dirty="0">
                <a:solidFill>
                  <a:prstClr val="black"/>
                </a:solidFill>
              </a:rPr>
              <a:t>ml.kg</a:t>
            </a:r>
            <a:r>
              <a:rPr lang="cs-CZ" sz="2400" baseline="30000" dirty="0">
                <a:solidFill>
                  <a:prstClr val="black"/>
                </a:solidFill>
              </a:rPr>
              <a:t>-1</a:t>
            </a:r>
            <a:r>
              <a:rPr lang="cs-CZ" sz="2400" dirty="0">
                <a:solidFill>
                  <a:prstClr val="black"/>
                </a:solidFill>
              </a:rPr>
              <a:t>.min</a:t>
            </a:r>
            <a:r>
              <a:rPr lang="cs-CZ" sz="2400" baseline="30000" dirty="0">
                <a:solidFill>
                  <a:prstClr val="black"/>
                </a:solidFill>
              </a:rPr>
              <a:t>-1 </a:t>
            </a:r>
            <a:r>
              <a:rPr lang="en-US" sz="2200" i="1" dirty="0" smtClean="0">
                <a:solidFill>
                  <a:prstClr val="black"/>
                </a:solidFill>
              </a:rPr>
              <a:t>in </a:t>
            </a:r>
            <a:r>
              <a:rPr lang="en-US" sz="2200" i="1" dirty="0">
                <a:solidFill>
                  <a:prstClr val="black"/>
                </a:solidFill>
              </a:rPr>
              <a:t>overweight </a:t>
            </a:r>
            <a:r>
              <a:rPr lang="cs-CZ" sz="2200" i="1" dirty="0" err="1">
                <a:solidFill>
                  <a:prstClr val="black"/>
                </a:solidFill>
              </a:rPr>
              <a:t>girls</a:t>
            </a:r>
            <a:r>
              <a:rPr lang="cs-CZ" sz="2200" i="1" dirty="0">
                <a:solidFill>
                  <a:prstClr val="black"/>
                </a:solidFill>
              </a:rPr>
              <a:t>,</a:t>
            </a:r>
          </a:p>
          <a:p>
            <a:pPr marL="0" lvl="0" indent="0">
              <a:buNone/>
            </a:pPr>
            <a:r>
              <a:rPr lang="cs-CZ" sz="2200" i="1" dirty="0">
                <a:solidFill>
                  <a:prstClr val="black"/>
                </a:solidFill>
              </a:rPr>
              <a:t>     and </a:t>
            </a:r>
            <a:r>
              <a:rPr lang="cs-CZ" sz="2200" i="1" dirty="0" smtClean="0">
                <a:solidFill>
                  <a:prstClr val="black"/>
                </a:solidFill>
              </a:rPr>
              <a:t>5.4</a:t>
            </a:r>
            <a:r>
              <a:rPr lang="en-US" sz="2200" i="1" dirty="0" smtClean="0">
                <a:solidFill>
                  <a:prstClr val="black"/>
                </a:solidFill>
              </a:rPr>
              <a:t>±1</a:t>
            </a:r>
            <a:r>
              <a:rPr lang="cs-CZ" sz="2200" i="1" dirty="0" smtClean="0">
                <a:solidFill>
                  <a:prstClr val="black"/>
                </a:solidFill>
              </a:rPr>
              <a:t>.7 </a:t>
            </a:r>
            <a:r>
              <a:rPr lang="cs-CZ" sz="2400" dirty="0">
                <a:solidFill>
                  <a:prstClr val="black"/>
                </a:solidFill>
              </a:rPr>
              <a:t>ml.kg</a:t>
            </a:r>
            <a:r>
              <a:rPr lang="cs-CZ" sz="2400" baseline="30000" dirty="0">
                <a:solidFill>
                  <a:prstClr val="black"/>
                </a:solidFill>
              </a:rPr>
              <a:t>-1</a:t>
            </a:r>
            <a:r>
              <a:rPr lang="cs-CZ" sz="2400" dirty="0">
                <a:solidFill>
                  <a:prstClr val="black"/>
                </a:solidFill>
              </a:rPr>
              <a:t>.min</a:t>
            </a:r>
            <a:r>
              <a:rPr lang="cs-CZ" sz="2400" baseline="30000" dirty="0">
                <a:solidFill>
                  <a:prstClr val="black"/>
                </a:solidFill>
              </a:rPr>
              <a:t>-1 </a:t>
            </a:r>
            <a:r>
              <a:rPr lang="cs-CZ" sz="2200" i="1" dirty="0" smtClean="0">
                <a:solidFill>
                  <a:prstClr val="black"/>
                </a:solidFill>
              </a:rPr>
              <a:t>in </a:t>
            </a:r>
            <a:r>
              <a:rPr lang="cs-CZ" sz="2200" i="1" dirty="0" err="1">
                <a:solidFill>
                  <a:prstClr val="black"/>
                </a:solidFill>
              </a:rPr>
              <a:t>overweight</a:t>
            </a:r>
            <a:r>
              <a:rPr lang="cs-CZ" sz="2200" i="1" dirty="0">
                <a:solidFill>
                  <a:prstClr val="black"/>
                </a:solidFill>
              </a:rPr>
              <a:t> </a:t>
            </a:r>
            <a:r>
              <a:rPr lang="cs-CZ" sz="2200" i="1" dirty="0" err="1">
                <a:solidFill>
                  <a:prstClr val="black"/>
                </a:solidFill>
              </a:rPr>
              <a:t>boys</a:t>
            </a:r>
            <a:r>
              <a:rPr lang="cs-CZ" sz="2200" dirty="0">
                <a:solidFill>
                  <a:prstClr val="black"/>
                </a:solidFill>
              </a:rPr>
              <a:t>) </a:t>
            </a:r>
            <a:endParaRPr lang="en-US" sz="2200" dirty="0">
              <a:solidFill>
                <a:prstClr val="black"/>
              </a:solidFill>
            </a:endParaRPr>
          </a:p>
          <a:p>
            <a:endParaRPr lang="en-US" sz="2400" dirty="0" smtClean="0"/>
          </a:p>
          <a:p>
            <a:pPr lvl="0"/>
            <a:r>
              <a:rPr lang="cs-CZ" sz="2400" b="1" dirty="0" smtClean="0"/>
              <a:t>5</a:t>
            </a:r>
            <a:r>
              <a:rPr lang="en-US" sz="2400" b="1" dirty="0" smtClean="0"/>
              <a:t>.</a:t>
            </a:r>
            <a:r>
              <a:rPr lang="cs-CZ" sz="2400" b="1" dirty="0" smtClean="0"/>
              <a:t>4</a:t>
            </a:r>
            <a:r>
              <a:rPr lang="en-US" sz="2400" b="1" dirty="0" smtClean="0"/>
              <a:t> ± </a:t>
            </a:r>
            <a:r>
              <a:rPr lang="cs-CZ" sz="2400" b="1" dirty="0" smtClean="0"/>
              <a:t>1</a:t>
            </a:r>
            <a:r>
              <a:rPr lang="en-US" sz="2400" b="1" dirty="0" smtClean="0"/>
              <a:t>.</a:t>
            </a:r>
            <a:r>
              <a:rPr lang="cs-CZ" sz="2400" b="1" dirty="0" smtClean="0"/>
              <a:t>1</a:t>
            </a:r>
            <a:r>
              <a:rPr lang="en-US" sz="2400" b="1" dirty="0" smtClean="0"/>
              <a:t> </a:t>
            </a:r>
            <a:r>
              <a:rPr lang="cs-CZ" sz="2400" b="1" dirty="0">
                <a:solidFill>
                  <a:prstClr val="black"/>
                </a:solidFill>
              </a:rPr>
              <a:t>ml.kg</a:t>
            </a:r>
            <a:r>
              <a:rPr lang="cs-CZ" sz="2400" b="1" baseline="30000" dirty="0">
                <a:solidFill>
                  <a:prstClr val="black"/>
                </a:solidFill>
              </a:rPr>
              <a:t>-1</a:t>
            </a:r>
            <a:r>
              <a:rPr lang="cs-CZ" sz="2400" b="1" dirty="0">
                <a:solidFill>
                  <a:prstClr val="black"/>
                </a:solidFill>
              </a:rPr>
              <a:t>.min</a:t>
            </a:r>
            <a:r>
              <a:rPr lang="cs-CZ" sz="2400" b="1" baseline="30000" dirty="0">
                <a:solidFill>
                  <a:prstClr val="black"/>
                </a:solidFill>
              </a:rPr>
              <a:t>-1</a:t>
            </a:r>
            <a:r>
              <a:rPr lang="en-US" sz="2400" b="1" dirty="0" smtClean="0"/>
              <a:t> </a:t>
            </a:r>
            <a:r>
              <a:rPr lang="cs-CZ" sz="2200" dirty="0" smtClean="0">
                <a:solidFill>
                  <a:prstClr val="black"/>
                </a:solidFill>
              </a:rPr>
              <a:t>(</a:t>
            </a:r>
            <a:r>
              <a:rPr lang="cs-CZ" sz="2200" i="1" dirty="0" smtClean="0">
                <a:solidFill>
                  <a:prstClr val="black"/>
                </a:solidFill>
              </a:rPr>
              <a:t>5.1</a:t>
            </a:r>
            <a:r>
              <a:rPr lang="en-US" sz="2200" i="1" dirty="0" smtClean="0">
                <a:solidFill>
                  <a:prstClr val="black"/>
                </a:solidFill>
              </a:rPr>
              <a:t>±1</a:t>
            </a:r>
            <a:r>
              <a:rPr lang="cs-CZ" sz="2200" i="1" dirty="0" smtClean="0">
                <a:solidFill>
                  <a:prstClr val="black"/>
                </a:solidFill>
              </a:rPr>
              <a:t>.3 </a:t>
            </a:r>
            <a:r>
              <a:rPr lang="cs-CZ" sz="2400" i="1" dirty="0">
                <a:solidFill>
                  <a:prstClr val="black"/>
                </a:solidFill>
              </a:rPr>
              <a:t>ml.kg</a:t>
            </a:r>
            <a:r>
              <a:rPr lang="cs-CZ" sz="2400" i="1" baseline="30000" dirty="0">
                <a:solidFill>
                  <a:prstClr val="black"/>
                </a:solidFill>
              </a:rPr>
              <a:t>-1</a:t>
            </a:r>
            <a:r>
              <a:rPr lang="cs-CZ" sz="2400" i="1" dirty="0">
                <a:solidFill>
                  <a:prstClr val="black"/>
                </a:solidFill>
              </a:rPr>
              <a:t>.min</a:t>
            </a:r>
            <a:r>
              <a:rPr lang="cs-CZ" sz="2400" i="1" baseline="30000" dirty="0">
                <a:solidFill>
                  <a:prstClr val="black"/>
                </a:solidFill>
              </a:rPr>
              <a:t>-1 </a:t>
            </a:r>
            <a:r>
              <a:rPr lang="en-US" sz="2200" i="1" dirty="0" smtClean="0">
                <a:solidFill>
                  <a:prstClr val="black"/>
                </a:solidFill>
              </a:rPr>
              <a:t>in o</a:t>
            </a:r>
            <a:r>
              <a:rPr lang="cs-CZ" sz="2200" i="1" dirty="0" err="1" smtClean="0">
                <a:solidFill>
                  <a:prstClr val="black"/>
                </a:solidFill>
              </a:rPr>
              <a:t>bese</a:t>
            </a:r>
            <a:r>
              <a:rPr lang="en-US" sz="2200" i="1" dirty="0" smtClean="0">
                <a:solidFill>
                  <a:prstClr val="black"/>
                </a:solidFill>
              </a:rPr>
              <a:t> </a:t>
            </a:r>
            <a:r>
              <a:rPr lang="cs-CZ" sz="2200" i="1" dirty="0" err="1">
                <a:solidFill>
                  <a:prstClr val="black"/>
                </a:solidFill>
              </a:rPr>
              <a:t>girls</a:t>
            </a:r>
            <a:r>
              <a:rPr lang="cs-CZ" sz="2200" i="1" dirty="0">
                <a:solidFill>
                  <a:prstClr val="black"/>
                </a:solidFill>
              </a:rPr>
              <a:t>,</a:t>
            </a:r>
          </a:p>
          <a:p>
            <a:pPr marL="0" lvl="0" indent="0">
              <a:buNone/>
            </a:pPr>
            <a:r>
              <a:rPr lang="cs-CZ" sz="2200" i="1" dirty="0">
                <a:solidFill>
                  <a:prstClr val="black"/>
                </a:solidFill>
              </a:rPr>
              <a:t>     and </a:t>
            </a:r>
            <a:r>
              <a:rPr lang="cs-CZ" sz="2200" i="1" dirty="0" smtClean="0">
                <a:solidFill>
                  <a:prstClr val="black"/>
                </a:solidFill>
              </a:rPr>
              <a:t>5.7</a:t>
            </a:r>
            <a:r>
              <a:rPr lang="en-US" sz="2200" i="1" dirty="0" smtClean="0">
                <a:solidFill>
                  <a:prstClr val="black"/>
                </a:solidFill>
              </a:rPr>
              <a:t>±1</a:t>
            </a:r>
            <a:r>
              <a:rPr lang="cs-CZ" sz="2200" i="1" dirty="0" smtClean="0">
                <a:solidFill>
                  <a:prstClr val="black"/>
                </a:solidFill>
              </a:rPr>
              <a:t>.5 </a:t>
            </a:r>
            <a:r>
              <a:rPr lang="cs-CZ" sz="2400" i="1" dirty="0">
                <a:solidFill>
                  <a:prstClr val="black"/>
                </a:solidFill>
              </a:rPr>
              <a:t>ml.kg</a:t>
            </a:r>
            <a:r>
              <a:rPr lang="cs-CZ" sz="2400" i="1" baseline="30000" dirty="0">
                <a:solidFill>
                  <a:prstClr val="black"/>
                </a:solidFill>
              </a:rPr>
              <a:t>-1</a:t>
            </a:r>
            <a:r>
              <a:rPr lang="cs-CZ" sz="2400" i="1" dirty="0">
                <a:solidFill>
                  <a:prstClr val="black"/>
                </a:solidFill>
              </a:rPr>
              <a:t>.min</a:t>
            </a:r>
            <a:r>
              <a:rPr lang="cs-CZ" sz="2400" i="1" baseline="30000" dirty="0">
                <a:solidFill>
                  <a:prstClr val="black"/>
                </a:solidFill>
              </a:rPr>
              <a:t>-1 </a:t>
            </a:r>
            <a:r>
              <a:rPr lang="cs-CZ" sz="2200" i="1" dirty="0" smtClean="0">
                <a:solidFill>
                  <a:prstClr val="black"/>
                </a:solidFill>
              </a:rPr>
              <a:t>in </a:t>
            </a:r>
            <a:r>
              <a:rPr lang="cs-CZ" sz="2200" i="1" dirty="0" err="1" smtClean="0">
                <a:solidFill>
                  <a:prstClr val="black"/>
                </a:solidFill>
              </a:rPr>
              <a:t>obese</a:t>
            </a:r>
            <a:r>
              <a:rPr lang="cs-CZ" sz="2200" i="1" dirty="0" smtClean="0">
                <a:solidFill>
                  <a:prstClr val="black"/>
                </a:solidFill>
              </a:rPr>
              <a:t> </a:t>
            </a:r>
            <a:r>
              <a:rPr lang="cs-CZ" sz="2200" i="1" dirty="0" err="1">
                <a:solidFill>
                  <a:prstClr val="black"/>
                </a:solidFill>
              </a:rPr>
              <a:t>boys</a:t>
            </a:r>
            <a:r>
              <a:rPr lang="cs-CZ" sz="2200" dirty="0">
                <a:solidFill>
                  <a:prstClr val="black"/>
                </a:solidFill>
              </a:rPr>
              <a:t>) </a:t>
            </a:r>
            <a:endParaRPr lang="en-US" sz="2200" dirty="0">
              <a:solidFill>
                <a:prstClr val="black"/>
              </a:solidFill>
            </a:endParaRPr>
          </a:p>
          <a:p>
            <a:endParaRPr lang="cs-CZ" dirty="0"/>
          </a:p>
        </p:txBody>
      </p:sp>
      <p:pic>
        <p:nvPicPr>
          <p:cNvPr id="153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344" y="3573016"/>
            <a:ext cx="1328059" cy="2656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85081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179512" y="1600200"/>
            <a:ext cx="8507288" cy="4525963"/>
          </a:xfrm>
        </p:spPr>
        <p:txBody>
          <a:bodyPr/>
          <a:lstStyle/>
          <a:p>
            <a:pPr marL="0" indent="0">
              <a:buNone/>
            </a:pPr>
            <a:r>
              <a:rPr lang="en-US" sz="2400" dirty="0" smtClean="0"/>
              <a:t>Imposed physical activities caused significant </a:t>
            </a:r>
            <a:r>
              <a:rPr lang="cs-CZ" sz="2400" dirty="0" smtClean="0"/>
              <a:t>VO</a:t>
            </a:r>
            <a:r>
              <a:rPr lang="cs-CZ" sz="2400" baseline="-25000" dirty="0" smtClean="0"/>
              <a:t>2peak</a:t>
            </a:r>
            <a:r>
              <a:rPr lang="en-US" sz="2400" dirty="0" smtClean="0"/>
              <a:t> in</a:t>
            </a:r>
            <a:r>
              <a:rPr lang="cs-CZ" sz="2400" dirty="0" err="1" smtClean="0"/>
              <a:t>crease</a:t>
            </a:r>
            <a:r>
              <a:rPr lang="cs-CZ" sz="2400" dirty="0" smtClean="0"/>
              <a:t> in</a:t>
            </a:r>
            <a:r>
              <a:rPr lang="en-US" sz="2400" dirty="0" smtClean="0"/>
              <a:t> percentages of initial </a:t>
            </a:r>
            <a:r>
              <a:rPr lang="cs-CZ" sz="2400" dirty="0" err="1" smtClean="0"/>
              <a:t>values</a:t>
            </a:r>
            <a:r>
              <a:rPr lang="en-US" sz="2400" dirty="0" smtClean="0"/>
              <a:t>:</a:t>
            </a:r>
          </a:p>
          <a:p>
            <a:pPr marL="0" indent="0">
              <a:buNone/>
            </a:pPr>
            <a:endParaRPr lang="en-US" sz="2400" dirty="0" smtClean="0"/>
          </a:p>
          <a:p>
            <a:pPr marL="0" indent="0">
              <a:buNone/>
            </a:pPr>
            <a:endParaRPr lang="en-US" sz="2400" dirty="0" smtClean="0"/>
          </a:p>
          <a:p>
            <a:pPr lvl="0"/>
            <a:r>
              <a:rPr lang="en-US" sz="2400" b="1" dirty="0" smtClean="0"/>
              <a:t>1</a:t>
            </a:r>
            <a:r>
              <a:rPr lang="cs-CZ" sz="2400" b="1" dirty="0" smtClean="0"/>
              <a:t>5.9</a:t>
            </a:r>
            <a:r>
              <a:rPr lang="en-US" sz="2400" b="1" dirty="0" smtClean="0"/>
              <a:t> ± </a:t>
            </a:r>
            <a:r>
              <a:rPr lang="cs-CZ" sz="2400" b="1" dirty="0" smtClean="0"/>
              <a:t>2</a:t>
            </a:r>
            <a:r>
              <a:rPr lang="en-US" sz="2400" b="1" dirty="0" smtClean="0"/>
              <a:t>.</a:t>
            </a:r>
            <a:r>
              <a:rPr lang="cs-CZ" sz="2400" b="1" dirty="0" smtClean="0"/>
              <a:t>7</a:t>
            </a:r>
            <a:r>
              <a:rPr lang="en-US" sz="2400" b="1" dirty="0" smtClean="0"/>
              <a:t> % </a:t>
            </a:r>
            <a:r>
              <a:rPr lang="cs-CZ" sz="2200" dirty="0" smtClean="0">
                <a:solidFill>
                  <a:prstClr val="black"/>
                </a:solidFill>
              </a:rPr>
              <a:t>(</a:t>
            </a:r>
            <a:r>
              <a:rPr lang="cs-CZ" sz="2200" i="1" dirty="0" smtClean="0">
                <a:solidFill>
                  <a:prstClr val="black"/>
                </a:solidFill>
              </a:rPr>
              <a:t>15.6</a:t>
            </a:r>
            <a:r>
              <a:rPr lang="en-US" sz="2200" i="1" dirty="0" smtClean="0">
                <a:solidFill>
                  <a:prstClr val="black"/>
                </a:solidFill>
              </a:rPr>
              <a:t>±</a:t>
            </a:r>
            <a:r>
              <a:rPr lang="cs-CZ" sz="2200" i="1" dirty="0" smtClean="0">
                <a:solidFill>
                  <a:prstClr val="black"/>
                </a:solidFill>
              </a:rPr>
              <a:t>2.5 %</a:t>
            </a:r>
            <a:r>
              <a:rPr lang="cs-CZ" sz="2400" baseline="30000" dirty="0" smtClean="0">
                <a:solidFill>
                  <a:prstClr val="black"/>
                </a:solidFill>
              </a:rPr>
              <a:t> </a:t>
            </a:r>
            <a:r>
              <a:rPr lang="en-US" sz="2200" i="1" dirty="0">
                <a:solidFill>
                  <a:prstClr val="black"/>
                </a:solidFill>
              </a:rPr>
              <a:t>in overweight </a:t>
            </a:r>
            <a:r>
              <a:rPr lang="cs-CZ" sz="2200" i="1" dirty="0" err="1">
                <a:solidFill>
                  <a:prstClr val="black"/>
                </a:solidFill>
              </a:rPr>
              <a:t>girls</a:t>
            </a:r>
            <a:r>
              <a:rPr lang="cs-CZ" sz="2200" i="1" dirty="0">
                <a:solidFill>
                  <a:prstClr val="black"/>
                </a:solidFill>
              </a:rPr>
              <a:t>,</a:t>
            </a:r>
          </a:p>
          <a:p>
            <a:pPr marL="0" lvl="0" indent="0">
              <a:buNone/>
            </a:pPr>
            <a:r>
              <a:rPr lang="cs-CZ" sz="2200" i="1" dirty="0">
                <a:solidFill>
                  <a:prstClr val="black"/>
                </a:solidFill>
              </a:rPr>
              <a:t>     and </a:t>
            </a:r>
            <a:r>
              <a:rPr lang="cs-CZ" sz="2200" i="1" dirty="0" smtClean="0">
                <a:solidFill>
                  <a:prstClr val="black"/>
                </a:solidFill>
              </a:rPr>
              <a:t>16.3</a:t>
            </a:r>
            <a:r>
              <a:rPr lang="en-US" sz="2200" i="1" dirty="0" smtClean="0">
                <a:solidFill>
                  <a:prstClr val="black"/>
                </a:solidFill>
              </a:rPr>
              <a:t>±</a:t>
            </a:r>
            <a:r>
              <a:rPr lang="cs-CZ" sz="2200" i="1" dirty="0" smtClean="0">
                <a:solidFill>
                  <a:prstClr val="black"/>
                </a:solidFill>
              </a:rPr>
              <a:t>2.7 % in </a:t>
            </a:r>
            <a:r>
              <a:rPr lang="cs-CZ" sz="2200" i="1" dirty="0" err="1">
                <a:solidFill>
                  <a:prstClr val="black"/>
                </a:solidFill>
              </a:rPr>
              <a:t>overweight</a:t>
            </a:r>
            <a:r>
              <a:rPr lang="cs-CZ" sz="2200" i="1" dirty="0">
                <a:solidFill>
                  <a:prstClr val="black"/>
                </a:solidFill>
              </a:rPr>
              <a:t> </a:t>
            </a:r>
            <a:r>
              <a:rPr lang="cs-CZ" sz="2200" i="1" dirty="0" err="1">
                <a:solidFill>
                  <a:prstClr val="black"/>
                </a:solidFill>
              </a:rPr>
              <a:t>boys</a:t>
            </a:r>
            <a:r>
              <a:rPr lang="cs-CZ" sz="2200" dirty="0">
                <a:solidFill>
                  <a:prstClr val="black"/>
                </a:solidFill>
              </a:rPr>
              <a:t>) </a:t>
            </a:r>
            <a:endParaRPr lang="en-US" sz="2200" dirty="0">
              <a:solidFill>
                <a:prstClr val="black"/>
              </a:solidFill>
            </a:endParaRPr>
          </a:p>
          <a:p>
            <a:endParaRPr lang="en-US" sz="2400" dirty="0" smtClean="0"/>
          </a:p>
          <a:p>
            <a:pPr lvl="0"/>
            <a:r>
              <a:rPr lang="en-US" sz="2400" b="1" dirty="0" smtClean="0"/>
              <a:t>1</a:t>
            </a:r>
            <a:r>
              <a:rPr lang="cs-CZ" sz="2400" b="1" dirty="0" smtClean="0"/>
              <a:t>6.0</a:t>
            </a:r>
            <a:r>
              <a:rPr lang="en-US" sz="2400" b="1" dirty="0" smtClean="0"/>
              <a:t> ± 2.</a:t>
            </a:r>
            <a:r>
              <a:rPr lang="cs-CZ" sz="2400" b="1" dirty="0" smtClean="0"/>
              <a:t>4</a:t>
            </a:r>
            <a:r>
              <a:rPr lang="en-US" sz="2400" b="1" dirty="0" smtClean="0"/>
              <a:t> % </a:t>
            </a:r>
            <a:r>
              <a:rPr lang="cs-CZ" sz="2200" dirty="0">
                <a:solidFill>
                  <a:prstClr val="black"/>
                </a:solidFill>
              </a:rPr>
              <a:t>(</a:t>
            </a:r>
            <a:r>
              <a:rPr lang="cs-CZ" sz="2200" i="1" dirty="0" smtClean="0">
                <a:solidFill>
                  <a:prstClr val="black"/>
                </a:solidFill>
              </a:rPr>
              <a:t>15.8</a:t>
            </a:r>
            <a:r>
              <a:rPr lang="en-US" sz="2200" i="1" dirty="0" smtClean="0">
                <a:solidFill>
                  <a:prstClr val="black"/>
                </a:solidFill>
              </a:rPr>
              <a:t>±</a:t>
            </a:r>
            <a:r>
              <a:rPr lang="cs-CZ" sz="2200" i="1" dirty="0" smtClean="0">
                <a:solidFill>
                  <a:prstClr val="black"/>
                </a:solidFill>
              </a:rPr>
              <a:t>2.0 </a:t>
            </a:r>
            <a:r>
              <a:rPr lang="cs-CZ" sz="2200" i="1" dirty="0">
                <a:solidFill>
                  <a:prstClr val="black"/>
                </a:solidFill>
              </a:rPr>
              <a:t>%</a:t>
            </a:r>
            <a:r>
              <a:rPr lang="cs-CZ" sz="2400" baseline="30000" dirty="0">
                <a:solidFill>
                  <a:prstClr val="black"/>
                </a:solidFill>
              </a:rPr>
              <a:t> </a:t>
            </a:r>
            <a:r>
              <a:rPr lang="en-US" sz="2200" i="1" dirty="0">
                <a:solidFill>
                  <a:prstClr val="black"/>
                </a:solidFill>
              </a:rPr>
              <a:t>in </a:t>
            </a:r>
            <a:r>
              <a:rPr lang="en-US" sz="2200" i="1" dirty="0" smtClean="0">
                <a:solidFill>
                  <a:prstClr val="black"/>
                </a:solidFill>
              </a:rPr>
              <a:t>o</a:t>
            </a:r>
            <a:r>
              <a:rPr lang="cs-CZ" sz="2200" i="1" dirty="0" err="1" smtClean="0">
                <a:solidFill>
                  <a:prstClr val="black"/>
                </a:solidFill>
              </a:rPr>
              <a:t>bese</a:t>
            </a:r>
            <a:r>
              <a:rPr lang="en-US" sz="2200" i="1" dirty="0" smtClean="0">
                <a:solidFill>
                  <a:prstClr val="black"/>
                </a:solidFill>
              </a:rPr>
              <a:t> </a:t>
            </a:r>
            <a:r>
              <a:rPr lang="cs-CZ" sz="2200" i="1" dirty="0" err="1">
                <a:solidFill>
                  <a:prstClr val="black"/>
                </a:solidFill>
              </a:rPr>
              <a:t>girls</a:t>
            </a:r>
            <a:r>
              <a:rPr lang="cs-CZ" sz="2200" i="1" dirty="0">
                <a:solidFill>
                  <a:prstClr val="black"/>
                </a:solidFill>
              </a:rPr>
              <a:t>,</a:t>
            </a:r>
          </a:p>
          <a:p>
            <a:pPr marL="0" lvl="0" indent="0">
              <a:buNone/>
            </a:pPr>
            <a:r>
              <a:rPr lang="cs-CZ" sz="2200" i="1" dirty="0">
                <a:solidFill>
                  <a:prstClr val="black"/>
                </a:solidFill>
              </a:rPr>
              <a:t>     and </a:t>
            </a:r>
            <a:r>
              <a:rPr lang="cs-CZ" sz="2200" i="1" dirty="0" smtClean="0">
                <a:solidFill>
                  <a:prstClr val="black"/>
                </a:solidFill>
              </a:rPr>
              <a:t>16.4</a:t>
            </a:r>
            <a:r>
              <a:rPr lang="en-US" sz="2200" i="1" dirty="0" smtClean="0">
                <a:solidFill>
                  <a:prstClr val="black"/>
                </a:solidFill>
              </a:rPr>
              <a:t>±</a:t>
            </a:r>
            <a:r>
              <a:rPr lang="cs-CZ" sz="2200" i="1" dirty="0" smtClean="0">
                <a:solidFill>
                  <a:prstClr val="black"/>
                </a:solidFill>
              </a:rPr>
              <a:t>2.6 </a:t>
            </a:r>
            <a:r>
              <a:rPr lang="cs-CZ" sz="2200" i="1" dirty="0">
                <a:solidFill>
                  <a:prstClr val="black"/>
                </a:solidFill>
              </a:rPr>
              <a:t>% in </a:t>
            </a:r>
            <a:r>
              <a:rPr lang="cs-CZ" sz="2200" i="1" dirty="0" err="1" smtClean="0">
                <a:solidFill>
                  <a:prstClr val="black"/>
                </a:solidFill>
              </a:rPr>
              <a:t>obese</a:t>
            </a:r>
            <a:r>
              <a:rPr lang="cs-CZ" sz="2200" i="1" dirty="0" smtClean="0">
                <a:solidFill>
                  <a:prstClr val="black"/>
                </a:solidFill>
              </a:rPr>
              <a:t> </a:t>
            </a:r>
            <a:r>
              <a:rPr lang="cs-CZ" sz="2200" i="1" dirty="0" err="1">
                <a:solidFill>
                  <a:prstClr val="black"/>
                </a:solidFill>
              </a:rPr>
              <a:t>boys</a:t>
            </a:r>
            <a:r>
              <a:rPr lang="cs-CZ" sz="2200" dirty="0">
                <a:solidFill>
                  <a:prstClr val="black"/>
                </a:solidFill>
              </a:rPr>
              <a:t>) </a:t>
            </a:r>
            <a:endParaRPr lang="en-US" sz="2200" dirty="0">
              <a:solidFill>
                <a:prstClr val="black"/>
              </a:solidFill>
            </a:endParaRPr>
          </a:p>
          <a:p>
            <a:endParaRPr lang="cs-CZ"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2708920"/>
            <a:ext cx="2206193" cy="1980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69133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457200" y="1484784"/>
            <a:ext cx="8229600" cy="4641379"/>
          </a:xfrm>
        </p:spPr>
        <p:txBody>
          <a:bodyPr/>
          <a:lstStyle/>
          <a:p>
            <a:r>
              <a:rPr lang="en-US" sz="2400" dirty="0"/>
              <a:t>Body mass decrease expressed as a percentage of initial value was independent of age and sex and was directly proportional to the energy content of the imposed movement training. </a:t>
            </a:r>
            <a:endParaRPr lang="cs-CZ" sz="2400" dirty="0"/>
          </a:p>
          <a:p>
            <a:endParaRPr lang="cs-CZ" dirty="0"/>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7784" y="3573016"/>
            <a:ext cx="3635896" cy="2423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56497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normAutofit/>
          </a:bodyPr>
          <a:lstStyle/>
          <a:p>
            <a:pPr marL="0" indent="0" algn="ctr">
              <a:buNone/>
            </a:pPr>
            <a:endParaRPr lang="cs-CZ" sz="2400" dirty="0" smtClean="0"/>
          </a:p>
          <a:p>
            <a:pPr marL="0" indent="0" algn="ctr">
              <a:buNone/>
            </a:pPr>
            <a:r>
              <a:rPr lang="cs-CZ" sz="2400" b="1" dirty="0" smtClean="0"/>
              <a:t>ΔBM (%) = 5.071*ECE (kcal.kg</a:t>
            </a:r>
            <a:r>
              <a:rPr lang="cs-CZ" sz="2400" b="1" baseline="30000" dirty="0" smtClean="0"/>
              <a:t>-1</a:t>
            </a:r>
            <a:r>
              <a:rPr lang="cs-CZ" sz="2400" b="1" dirty="0" smtClean="0"/>
              <a:t>.day</a:t>
            </a:r>
            <a:r>
              <a:rPr lang="cs-CZ" sz="2400" b="1" baseline="30000" dirty="0" smtClean="0"/>
              <a:t>-1</a:t>
            </a:r>
            <a:r>
              <a:rPr lang="cs-CZ" sz="2400" b="1" dirty="0" smtClean="0"/>
              <a:t>)  – 22.243</a:t>
            </a:r>
          </a:p>
          <a:p>
            <a:pPr marL="0" indent="0" algn="ctr">
              <a:buNone/>
            </a:pPr>
            <a:endParaRPr lang="cs-CZ" sz="2400" dirty="0"/>
          </a:p>
          <a:p>
            <a:pPr marL="0" indent="0" algn="ctr">
              <a:buNone/>
            </a:pPr>
            <a:r>
              <a:rPr lang="cs-CZ" sz="2400" dirty="0" smtClean="0"/>
              <a:t>N = 225, R</a:t>
            </a:r>
            <a:r>
              <a:rPr lang="cs-CZ" sz="2400" baseline="30000" dirty="0" smtClean="0"/>
              <a:t>2</a:t>
            </a:r>
            <a:r>
              <a:rPr lang="cs-CZ" sz="2400" dirty="0" smtClean="0"/>
              <a:t> = 0.6702</a:t>
            </a:r>
          </a:p>
          <a:p>
            <a:pPr marL="0" indent="0" algn="ctr">
              <a:buNone/>
            </a:pPr>
            <a:endParaRPr lang="cs-CZ" sz="2400" dirty="0"/>
          </a:p>
          <a:p>
            <a:pPr marL="0" indent="0" algn="ctr">
              <a:buNone/>
            </a:pPr>
            <a:r>
              <a:rPr lang="en-US" sz="2400" dirty="0" smtClean="0"/>
              <a:t>ΔBM – </a:t>
            </a:r>
            <a:r>
              <a:rPr lang="en-US" sz="2400" i="1" dirty="0" smtClean="0"/>
              <a:t>alteration in body mass</a:t>
            </a:r>
            <a:r>
              <a:rPr lang="en-US" sz="2400" dirty="0" smtClean="0"/>
              <a:t>, ECE – </a:t>
            </a:r>
            <a:r>
              <a:rPr lang="en-US" sz="2400" i="1" dirty="0" smtClean="0"/>
              <a:t>energy cost of exercise</a:t>
            </a:r>
            <a:endParaRPr lang="en-US" sz="2400" i="1" dirty="0"/>
          </a:p>
        </p:txBody>
      </p:sp>
    </p:spTree>
    <p:extLst>
      <p:ext uri="{BB962C8B-B14F-4D97-AF65-F5344CB8AC3E}">
        <p14:creationId xmlns:p14="http://schemas.microsoft.com/office/powerpoint/2010/main" val="13994521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a:t>C</a:t>
            </a:r>
            <a:r>
              <a:rPr lang="cs-CZ" dirty="0" err="1" smtClean="0"/>
              <a:t>onclusion</a:t>
            </a:r>
            <a:endParaRPr lang="cs-CZ" dirty="0"/>
          </a:p>
        </p:txBody>
      </p:sp>
      <p:sp>
        <p:nvSpPr>
          <p:cNvPr id="3" name="Zástupný symbol pro obsah 2"/>
          <p:cNvSpPr>
            <a:spLocks noGrp="1"/>
          </p:cNvSpPr>
          <p:nvPr>
            <p:ph idx="1"/>
          </p:nvPr>
        </p:nvSpPr>
        <p:spPr>
          <a:xfrm>
            <a:off x="179512" y="1628800"/>
            <a:ext cx="8784976" cy="4497363"/>
          </a:xfrm>
        </p:spPr>
        <p:txBody>
          <a:bodyPr>
            <a:normAutofit/>
          </a:bodyPr>
          <a:lstStyle/>
          <a:p>
            <a:pPr marL="0" indent="0" algn="ctr">
              <a:buNone/>
            </a:pPr>
            <a:r>
              <a:rPr lang="en-US" sz="2400" dirty="0" smtClean="0"/>
              <a:t>We can conclude that an exercise program </a:t>
            </a:r>
            <a:r>
              <a:rPr lang="cs-CZ" sz="2400" dirty="0" err="1" smtClean="0"/>
              <a:t>based</a:t>
            </a:r>
            <a:r>
              <a:rPr lang="cs-CZ" sz="2400" dirty="0" smtClean="0"/>
              <a:t> on </a:t>
            </a:r>
            <a:r>
              <a:rPr lang="cs-CZ" sz="2400" dirty="0" err="1" smtClean="0"/>
              <a:t>outdoor</a:t>
            </a:r>
            <a:r>
              <a:rPr lang="cs-CZ" sz="2400" dirty="0" smtClean="0"/>
              <a:t> </a:t>
            </a:r>
            <a:r>
              <a:rPr lang="cs-CZ" sz="2400" dirty="0" err="1" smtClean="0"/>
              <a:t>activities</a:t>
            </a:r>
            <a:r>
              <a:rPr lang="en-US" sz="2400" dirty="0" smtClean="0"/>
              <a:t> </a:t>
            </a:r>
            <a:r>
              <a:rPr lang="cs-CZ" sz="2400" dirty="0" smtClean="0"/>
              <a:t>– </a:t>
            </a:r>
            <a:r>
              <a:rPr lang="cs-CZ" sz="2400" dirty="0" err="1" smtClean="0"/>
              <a:t>walking</a:t>
            </a:r>
            <a:r>
              <a:rPr lang="cs-CZ" sz="2400" dirty="0" smtClean="0"/>
              <a:t> </a:t>
            </a:r>
            <a:r>
              <a:rPr lang="en-US" sz="2400" dirty="0" smtClean="0"/>
              <a:t>causes the similar</a:t>
            </a:r>
            <a:r>
              <a:rPr lang="cs-CZ" sz="2400" dirty="0" smtClean="0"/>
              <a:t> </a:t>
            </a:r>
            <a:r>
              <a:rPr lang="cs-CZ" sz="2400" dirty="0" err="1" smtClean="0"/>
              <a:t>significant</a:t>
            </a:r>
            <a:r>
              <a:rPr lang="en-US" sz="2400" dirty="0" smtClean="0"/>
              <a:t> changes in BC and in functional performance in </a:t>
            </a:r>
            <a:r>
              <a:rPr lang="cs-CZ" sz="2400" dirty="0" err="1" smtClean="0"/>
              <a:t>children</a:t>
            </a:r>
            <a:r>
              <a:rPr lang="en-US" sz="2400" dirty="0" smtClean="0"/>
              <a:t>, differing in BM.</a:t>
            </a:r>
            <a:endParaRPr lang="cs-CZ" sz="2400"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3429000"/>
            <a:ext cx="3895974" cy="2924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98376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smtClean="0"/>
              <a:t>Conclusion</a:t>
            </a:r>
            <a:endParaRPr lang="cs-CZ" dirty="0"/>
          </a:p>
        </p:txBody>
      </p:sp>
      <p:sp>
        <p:nvSpPr>
          <p:cNvPr id="3" name="Zástupný symbol pro obsah 2"/>
          <p:cNvSpPr>
            <a:spLocks noGrp="1"/>
          </p:cNvSpPr>
          <p:nvPr>
            <p:ph idx="1"/>
          </p:nvPr>
        </p:nvSpPr>
        <p:spPr>
          <a:xfrm>
            <a:off x="457200" y="2132856"/>
            <a:ext cx="8229600" cy="3993307"/>
          </a:xfrm>
        </p:spPr>
        <p:txBody>
          <a:bodyPr>
            <a:normAutofit/>
          </a:bodyPr>
          <a:lstStyle/>
          <a:p>
            <a:pPr marL="0" indent="0" algn="ctr">
              <a:buNone/>
            </a:pPr>
            <a:r>
              <a:rPr lang="cs-CZ" sz="2400" dirty="0" err="1" smtClean="0"/>
              <a:t>Intervention</a:t>
            </a:r>
            <a:r>
              <a:rPr lang="cs-CZ" sz="2400" dirty="0" smtClean="0"/>
              <a:t> </a:t>
            </a:r>
            <a:r>
              <a:rPr lang="cs-CZ" sz="2400" dirty="0" err="1" smtClean="0"/>
              <a:t>programm</a:t>
            </a:r>
            <a:r>
              <a:rPr lang="cs-CZ" sz="2400" dirty="0" smtClean="0"/>
              <a:t> </a:t>
            </a:r>
            <a:r>
              <a:rPr lang="cs-CZ" sz="2400" dirty="0" err="1" smtClean="0"/>
              <a:t>based</a:t>
            </a:r>
            <a:r>
              <a:rPr lang="cs-CZ" sz="2400" dirty="0" smtClean="0"/>
              <a:t> on </a:t>
            </a:r>
            <a:r>
              <a:rPr lang="cs-CZ" sz="2400" dirty="0" err="1" smtClean="0"/>
              <a:t>outdoor</a:t>
            </a:r>
            <a:r>
              <a:rPr lang="cs-CZ" sz="2400" dirty="0" smtClean="0"/>
              <a:t> </a:t>
            </a:r>
            <a:r>
              <a:rPr lang="cs-CZ" sz="2400" dirty="0" err="1" smtClean="0"/>
              <a:t>activities</a:t>
            </a:r>
            <a:r>
              <a:rPr lang="cs-CZ" sz="2400" dirty="0" smtClean="0"/>
              <a:t> </a:t>
            </a:r>
            <a:r>
              <a:rPr lang="cs-CZ" sz="2400" dirty="0" err="1" smtClean="0"/>
              <a:t>with</a:t>
            </a:r>
            <a:r>
              <a:rPr lang="cs-CZ" sz="2400" dirty="0" smtClean="0"/>
              <a:t> </a:t>
            </a:r>
            <a:r>
              <a:rPr lang="cs-CZ" sz="2400" dirty="0" err="1" smtClean="0"/>
              <a:t>the</a:t>
            </a:r>
            <a:r>
              <a:rPr lang="cs-CZ" sz="2400" dirty="0" smtClean="0"/>
              <a:t> </a:t>
            </a:r>
            <a:r>
              <a:rPr lang="cs-CZ" sz="2400" dirty="0" err="1" smtClean="0"/>
              <a:t>energy</a:t>
            </a:r>
            <a:r>
              <a:rPr lang="cs-CZ" sz="2400" dirty="0" smtClean="0"/>
              <a:t> </a:t>
            </a:r>
            <a:r>
              <a:rPr lang="cs-CZ" sz="2400" dirty="0" err="1" smtClean="0"/>
              <a:t>minimal</a:t>
            </a:r>
            <a:r>
              <a:rPr lang="cs-CZ" sz="2400" dirty="0" smtClean="0"/>
              <a:t> </a:t>
            </a:r>
            <a:r>
              <a:rPr lang="cs-CZ" sz="2400" dirty="0" err="1" smtClean="0"/>
              <a:t>energy</a:t>
            </a:r>
            <a:r>
              <a:rPr lang="cs-CZ" sz="2400" dirty="0" smtClean="0"/>
              <a:t> </a:t>
            </a:r>
            <a:r>
              <a:rPr lang="cs-CZ" sz="2400" dirty="0" err="1" smtClean="0"/>
              <a:t>content</a:t>
            </a:r>
            <a:r>
              <a:rPr lang="cs-CZ" sz="2400" dirty="0" smtClean="0"/>
              <a:t> of </a:t>
            </a:r>
            <a:r>
              <a:rPr lang="en-US" sz="2400" b="1" dirty="0">
                <a:solidFill>
                  <a:prstClr val="black"/>
                </a:solidFill>
                <a:ea typeface="Calibri"/>
                <a:cs typeface="Times New Roman" panose="02020603050405020304" pitchFamily="18" charset="0"/>
              </a:rPr>
              <a:t>5.5 kcal.kg</a:t>
            </a:r>
            <a:r>
              <a:rPr lang="en-US" sz="2400" b="1" baseline="30000" dirty="0">
                <a:solidFill>
                  <a:prstClr val="black"/>
                </a:solidFill>
                <a:ea typeface="Calibri"/>
                <a:cs typeface="Times New Roman" panose="02020603050405020304" pitchFamily="18" charset="0"/>
              </a:rPr>
              <a:t>-1</a:t>
            </a:r>
            <a:r>
              <a:rPr lang="en-US" sz="2400" b="1" dirty="0">
                <a:solidFill>
                  <a:prstClr val="black"/>
                </a:solidFill>
                <a:ea typeface="Calibri"/>
                <a:cs typeface="Times New Roman" panose="02020603050405020304" pitchFamily="18" charset="0"/>
              </a:rPr>
              <a:t>.day</a:t>
            </a:r>
            <a:r>
              <a:rPr lang="en-US" sz="2400" b="1" baseline="30000" dirty="0">
                <a:solidFill>
                  <a:prstClr val="black"/>
                </a:solidFill>
                <a:ea typeface="Calibri"/>
                <a:cs typeface="Times New Roman" panose="02020603050405020304" pitchFamily="18" charset="0"/>
              </a:rPr>
              <a:t>-1 </a:t>
            </a:r>
            <a:r>
              <a:rPr lang="cs-CZ" sz="2400" dirty="0" err="1" smtClean="0">
                <a:solidFill>
                  <a:prstClr val="black"/>
                </a:solidFill>
                <a:ea typeface="Calibri"/>
                <a:cs typeface="Times New Roman" panose="02020603050405020304" pitchFamily="18" charset="0"/>
              </a:rPr>
              <a:t>is</a:t>
            </a:r>
            <a:r>
              <a:rPr lang="cs-CZ" sz="2400" dirty="0" smtClean="0">
                <a:solidFill>
                  <a:prstClr val="black"/>
                </a:solidFill>
                <a:ea typeface="Calibri"/>
                <a:cs typeface="Times New Roman" panose="02020603050405020304" pitchFamily="18" charset="0"/>
              </a:rPr>
              <a:t> </a:t>
            </a:r>
            <a:r>
              <a:rPr lang="cs-CZ" sz="2400" dirty="0" err="1" smtClean="0">
                <a:solidFill>
                  <a:prstClr val="black"/>
                </a:solidFill>
                <a:ea typeface="Calibri"/>
                <a:cs typeface="Times New Roman" panose="02020603050405020304" pitchFamily="18" charset="0"/>
              </a:rPr>
              <a:t>able</a:t>
            </a:r>
            <a:r>
              <a:rPr lang="cs-CZ" sz="2400" dirty="0" smtClean="0">
                <a:solidFill>
                  <a:prstClr val="black"/>
                </a:solidFill>
                <a:ea typeface="Calibri"/>
                <a:cs typeface="Times New Roman" panose="02020603050405020304" pitchFamily="18" charset="0"/>
              </a:rPr>
              <a:t> to </a:t>
            </a:r>
            <a:r>
              <a:rPr lang="en-US" sz="2400" dirty="0"/>
              <a:t>is able to induce significant </a:t>
            </a:r>
            <a:r>
              <a:rPr lang="cs-CZ" sz="2400" dirty="0" err="1" smtClean="0"/>
              <a:t>reduction</a:t>
            </a:r>
            <a:r>
              <a:rPr lang="cs-CZ" sz="2400" dirty="0" smtClean="0"/>
              <a:t> of</a:t>
            </a:r>
            <a:r>
              <a:rPr lang="en-US" sz="2400" dirty="0" smtClean="0"/>
              <a:t> </a:t>
            </a:r>
            <a:r>
              <a:rPr lang="en-US" sz="2400" dirty="0"/>
              <a:t>body </a:t>
            </a:r>
            <a:r>
              <a:rPr lang="cs-CZ" sz="2400" dirty="0" err="1" smtClean="0"/>
              <a:t>mass</a:t>
            </a:r>
            <a:r>
              <a:rPr lang="cs-CZ" sz="2400" dirty="0" smtClean="0"/>
              <a:t> (body fat) and </a:t>
            </a:r>
            <a:r>
              <a:rPr lang="cs-CZ" sz="2400" dirty="0" err="1" smtClean="0"/>
              <a:t>significant</a:t>
            </a:r>
            <a:r>
              <a:rPr lang="cs-CZ" sz="2400" dirty="0" smtClean="0"/>
              <a:t> </a:t>
            </a:r>
            <a:r>
              <a:rPr lang="cs-CZ" sz="2400" dirty="0" err="1" smtClean="0"/>
              <a:t>increase</a:t>
            </a:r>
            <a:r>
              <a:rPr lang="cs-CZ" sz="2400" dirty="0" smtClean="0"/>
              <a:t> in</a:t>
            </a:r>
            <a:r>
              <a:rPr lang="en-US" sz="2400" dirty="0" smtClean="0"/>
              <a:t> </a:t>
            </a:r>
            <a:r>
              <a:rPr lang="en-US" sz="2400" dirty="0"/>
              <a:t>functional </a:t>
            </a:r>
            <a:r>
              <a:rPr lang="en-US" sz="2400" dirty="0" smtClean="0"/>
              <a:t>fitness</a:t>
            </a:r>
            <a:r>
              <a:rPr lang="cs-CZ" sz="2400" dirty="0" smtClean="0"/>
              <a:t> in </a:t>
            </a:r>
            <a:r>
              <a:rPr lang="cs-CZ" sz="2400" dirty="0" err="1" smtClean="0"/>
              <a:t>overweght</a:t>
            </a:r>
            <a:r>
              <a:rPr lang="cs-CZ" sz="2400" dirty="0" smtClean="0"/>
              <a:t> and/</a:t>
            </a:r>
            <a:r>
              <a:rPr lang="cs-CZ" sz="2400" dirty="0" err="1" smtClean="0"/>
              <a:t>or</a:t>
            </a:r>
            <a:r>
              <a:rPr lang="cs-CZ" sz="2400" dirty="0" smtClean="0"/>
              <a:t> </a:t>
            </a:r>
            <a:r>
              <a:rPr lang="cs-CZ" sz="2400" dirty="0" err="1" smtClean="0"/>
              <a:t>obese</a:t>
            </a:r>
            <a:r>
              <a:rPr lang="cs-CZ" sz="2400" dirty="0" smtClean="0"/>
              <a:t> </a:t>
            </a:r>
            <a:r>
              <a:rPr lang="cs-CZ" sz="2400" dirty="0" err="1" smtClean="0"/>
              <a:t>children</a:t>
            </a:r>
            <a:r>
              <a:rPr lang="cs-CZ" sz="2400" dirty="0" smtClean="0"/>
              <a:t>. </a:t>
            </a:r>
            <a:endParaRPr lang="cs-CZ" sz="2400" dirty="0"/>
          </a:p>
        </p:txBody>
      </p:sp>
      <p:pic>
        <p:nvPicPr>
          <p:cNvPr id="4" name="Picture 2" descr="Fotografie z množiny - rodinný walking, venku, od park, usmívaní. Fotosearch - Hledat sériové fotografie, výtisky obrázků, snímky a fotografický k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4509120"/>
            <a:ext cx="2724652" cy="1937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74778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Nadpis 1"/>
          <p:cNvSpPr>
            <a:spLocks noGrp="1"/>
          </p:cNvSpPr>
          <p:nvPr>
            <p:ph type="title"/>
          </p:nvPr>
        </p:nvSpPr>
        <p:spPr>
          <a:xfrm>
            <a:off x="457200" y="765175"/>
            <a:ext cx="8229600" cy="1150938"/>
          </a:xfrm>
        </p:spPr>
        <p:txBody>
          <a:bodyPr/>
          <a:lstStyle/>
          <a:p>
            <a:r>
              <a:rPr lang="cs-CZ" dirty="0" smtClean="0"/>
              <a:t>Děkuji za pozornost</a:t>
            </a:r>
            <a:endParaRPr lang="en-US" dirty="0" smtClean="0"/>
          </a:p>
        </p:txBody>
      </p:sp>
      <p:pic>
        <p:nvPicPr>
          <p:cNvPr id="5" name="Picture 5" descr="http://www.chumpysclipart.com/images/illustrations/xsmall2/29_happy_elderly_man_and_woman_walking_their_small_dog.jpg"/>
          <p:cNvPicPr>
            <a:picLocks noGrp="1" noChangeAspect="1" noChangeArrowheads="1"/>
          </p:cNvPicPr>
          <p:nvPr>
            <p:ph idx="1"/>
          </p:nvPr>
        </p:nvPicPr>
        <p:blipFill>
          <a:blip r:embed="rId2" cstate="print"/>
          <a:srcRect/>
          <a:stretch>
            <a:fillRect/>
          </a:stretch>
        </p:blipFill>
        <p:spPr bwMode="auto">
          <a:xfrm>
            <a:off x="2771800" y="2132856"/>
            <a:ext cx="3550910" cy="2952328"/>
          </a:xfrm>
          <a:prstGeom prst="rect">
            <a:avLst/>
          </a:prstGeom>
          <a:noFill/>
          <a:ln w="9525">
            <a:noFill/>
            <a:miter lim="800000"/>
            <a:headEnd/>
            <a:tailEnd/>
          </a:ln>
        </p:spPr>
      </p:pic>
      <p:sp>
        <p:nvSpPr>
          <p:cNvPr id="2" name="Zástupný symbol pro zápatí 1"/>
          <p:cNvSpPr>
            <a:spLocks noGrp="1"/>
          </p:cNvSpPr>
          <p:nvPr>
            <p:ph type="ftr" sz="quarter" idx="11"/>
          </p:nvPr>
        </p:nvSpPr>
        <p:spPr/>
        <p:txBody>
          <a:bodyPr/>
          <a:lstStyle/>
          <a:p>
            <a:endParaRPr lang="en-US">
              <a:solidFill>
                <a:prstClr val="black">
                  <a:tint val="75000"/>
                </a:prstClr>
              </a:solidFill>
            </a:endParaRPr>
          </a:p>
        </p:txBody>
      </p:sp>
      <p:sp>
        <p:nvSpPr>
          <p:cNvPr id="3" name="Zástupný symbol pro číslo snímku 2"/>
          <p:cNvSpPr>
            <a:spLocks noGrp="1"/>
          </p:cNvSpPr>
          <p:nvPr>
            <p:ph type="sldNum" sz="quarter" idx="12"/>
          </p:nvPr>
        </p:nvSpPr>
        <p:spPr/>
        <p:txBody>
          <a:bodyPr/>
          <a:lstStyle/>
          <a:p>
            <a:fld id="{CBBCE39A-226F-473A-9D4F-9ECFC87A8F18}" type="slidenum">
              <a:rPr lang="en-US" smtClean="0">
                <a:solidFill>
                  <a:prstClr val="black">
                    <a:tint val="75000"/>
                  </a:prstClr>
                </a:solidFill>
              </a:rPr>
              <a:pPr/>
              <a:t>28</a:t>
            </a:fld>
            <a:endParaRPr lang="en-US">
              <a:solidFill>
                <a:prstClr val="black">
                  <a:tint val="75000"/>
                </a:prstClr>
              </a:solidFill>
            </a:endParaRPr>
          </a:p>
        </p:txBody>
      </p:sp>
    </p:spTree>
    <p:extLst>
      <p:ext uri="{BB962C8B-B14F-4D97-AF65-F5344CB8AC3E}">
        <p14:creationId xmlns:p14="http://schemas.microsoft.com/office/powerpoint/2010/main" val="1757636542"/>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ady Office">
  <a:themeElements>
    <a:clrScheme name="Vlastní 1">
      <a:dk1>
        <a:sysClr val="windowText" lastClr="000000"/>
      </a:dk1>
      <a:lt1>
        <a:sysClr val="window" lastClr="FFFFFF"/>
      </a:lt1>
      <a:dk2>
        <a:srgbClr val="04617B"/>
      </a:dk2>
      <a:lt2>
        <a:srgbClr val="DBF5F9"/>
      </a:lt2>
      <a:accent1>
        <a:srgbClr val="0F6FC6"/>
      </a:accent1>
      <a:accent2>
        <a:srgbClr val="009DD9"/>
      </a:accent2>
      <a:accent3>
        <a:srgbClr val="D8D8D8"/>
      </a:accent3>
      <a:accent4>
        <a:srgbClr val="10CF9B"/>
      </a:accent4>
      <a:accent5>
        <a:srgbClr val="7CCA62"/>
      </a:accent5>
      <a:accent6>
        <a:srgbClr val="A5C249"/>
      </a:accent6>
      <a:hlink>
        <a:srgbClr val="E2D700"/>
      </a:hlink>
      <a:folHlink>
        <a:srgbClr val="85DFD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416</TotalTime>
  <Words>1326</Words>
  <Application>Microsoft Office PowerPoint</Application>
  <PresentationFormat>On-screen Show (4:3)</PresentationFormat>
  <Paragraphs>115</Paragraphs>
  <Slides>28</Slides>
  <Notes>1</Notes>
  <HiddenSlides>0</HiddenSlides>
  <MMClips>0</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Motiv systému Office</vt:lpstr>
      <vt:lpstr>Motiv sady Office</vt:lpstr>
      <vt:lpstr>Outdoor activities like a tool of overweight and obesity management in children.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Conclusion</vt:lpstr>
      <vt:lpstr>Děkuji za pozornost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 of physical exercise in girls differing in body mass</dc:title>
  <dc:creator>uzivatel</dc:creator>
  <cp:lastModifiedBy>user</cp:lastModifiedBy>
  <cp:revision>35</cp:revision>
  <dcterms:created xsi:type="dcterms:W3CDTF">2016-11-29T13:22:32Z</dcterms:created>
  <dcterms:modified xsi:type="dcterms:W3CDTF">2017-10-23T08:08:26Z</dcterms:modified>
</cp:coreProperties>
</file>