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990600"/>
          </a:xfrm>
          <a:custGeom>
            <a:avLst/>
            <a:gdLst/>
            <a:ahLst/>
            <a:cxnLst/>
            <a:rect l="l" t="t" r="r" b="b"/>
            <a:pathLst>
              <a:path w="9144000" h="990600">
                <a:moveTo>
                  <a:pt x="0" y="990600"/>
                </a:moveTo>
                <a:lnTo>
                  <a:pt x="9143999" y="990600"/>
                </a:lnTo>
                <a:lnTo>
                  <a:pt x="9144000" y="0"/>
                </a:lnTo>
                <a:lnTo>
                  <a:pt x="0" y="0"/>
                </a:lnTo>
                <a:lnTo>
                  <a:pt x="0" y="9906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9448" y="20828"/>
            <a:ext cx="8725103" cy="862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07744" y="2967354"/>
            <a:ext cx="5375275" cy="2657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10/18/2016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veerajendran@gmail.com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13" Type="http://schemas.openxmlformats.org/officeDocument/2006/relationships/image" Target="../media/image17.pn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12" Type="http://schemas.openxmlformats.org/officeDocument/2006/relationships/image" Target="../media/image1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11" Type="http://schemas.openxmlformats.org/officeDocument/2006/relationships/image" Target="../media/image15.png"/><Relationship Id="rId5" Type="http://schemas.openxmlformats.org/officeDocument/2006/relationships/image" Target="../media/image10.jpg"/><Relationship Id="rId10" Type="http://schemas.openxmlformats.org/officeDocument/2006/relationships/image" Target="../media/image1.jpg"/><Relationship Id="rId4" Type="http://schemas.openxmlformats.org/officeDocument/2006/relationships/image" Target="../media/image9.jpg"/><Relationship Id="rId9" Type="http://schemas.openxmlformats.org/officeDocument/2006/relationships/image" Target="../media/image14.jpg"/><Relationship Id="rId1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26" Type="http://schemas.openxmlformats.org/officeDocument/2006/relationships/image" Target="../media/image47.png"/><Relationship Id="rId3" Type="http://schemas.openxmlformats.org/officeDocument/2006/relationships/image" Target="../media/image24.png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5" Type="http://schemas.openxmlformats.org/officeDocument/2006/relationships/image" Target="../media/image46.png"/><Relationship Id="rId2" Type="http://schemas.openxmlformats.org/officeDocument/2006/relationships/image" Target="../media/image23.png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29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24" Type="http://schemas.openxmlformats.org/officeDocument/2006/relationships/image" Target="../media/image45.png"/><Relationship Id="rId32" Type="http://schemas.openxmlformats.org/officeDocument/2006/relationships/image" Target="../media/image53.jp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23" Type="http://schemas.openxmlformats.org/officeDocument/2006/relationships/image" Target="../media/image44.png"/><Relationship Id="rId28" Type="http://schemas.openxmlformats.org/officeDocument/2006/relationships/image" Target="../media/image49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31" Type="http://schemas.openxmlformats.org/officeDocument/2006/relationships/image" Target="../media/image52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3.png"/><Relationship Id="rId27" Type="http://schemas.openxmlformats.org/officeDocument/2006/relationships/image" Target="../media/image48.png"/><Relationship Id="rId30" Type="http://schemas.openxmlformats.org/officeDocument/2006/relationships/image" Target="../media/image5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58.jpg"/><Relationship Id="rId7" Type="http://schemas.openxmlformats.org/officeDocument/2006/relationships/image" Target="../media/image61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g"/><Relationship Id="rId5" Type="http://schemas.openxmlformats.org/officeDocument/2006/relationships/image" Target="../media/image59.png"/><Relationship Id="rId10" Type="http://schemas.openxmlformats.org/officeDocument/2006/relationships/image" Target="../media/image64.jpg"/><Relationship Id="rId4" Type="http://schemas.openxmlformats.org/officeDocument/2006/relationships/image" Target="../media/image1.jpg"/><Relationship Id="rId9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66.jpg"/><Relationship Id="rId7" Type="http://schemas.openxmlformats.org/officeDocument/2006/relationships/image" Target="../media/image70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jp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79.jpg"/><Relationship Id="rId5" Type="http://schemas.openxmlformats.org/officeDocument/2006/relationships/image" Target="../media/image73.png"/><Relationship Id="rId10" Type="http://schemas.openxmlformats.org/officeDocument/2006/relationships/image" Target="../media/image78.jpg"/><Relationship Id="rId4" Type="http://schemas.openxmlformats.org/officeDocument/2006/relationships/image" Target="../media/image72.png"/><Relationship Id="rId9" Type="http://schemas.openxmlformats.org/officeDocument/2006/relationships/image" Target="../media/image77.jpg"/><Relationship Id="rId14" Type="http://schemas.openxmlformats.org/officeDocument/2006/relationships/image" Target="../media/image8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jpg"/><Relationship Id="rId4" Type="http://schemas.openxmlformats.org/officeDocument/2006/relationships/image" Target="../media/image93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jpg"/><Relationship Id="rId3" Type="http://schemas.openxmlformats.org/officeDocument/2006/relationships/image" Target="../media/image100.jpg"/><Relationship Id="rId7" Type="http://schemas.openxmlformats.org/officeDocument/2006/relationships/image" Target="../media/image10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jpg"/><Relationship Id="rId5" Type="http://schemas.openxmlformats.org/officeDocument/2006/relationships/image" Target="../media/image102.jpg"/><Relationship Id="rId4" Type="http://schemas.openxmlformats.org/officeDocument/2006/relationships/image" Target="../media/image101.jp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g"/><Relationship Id="rId3" Type="http://schemas.openxmlformats.org/officeDocument/2006/relationships/image" Target="../media/image106.jpg"/><Relationship Id="rId7" Type="http://schemas.openxmlformats.org/officeDocument/2006/relationships/image" Target="../media/image1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9.jpg"/><Relationship Id="rId5" Type="http://schemas.openxmlformats.org/officeDocument/2006/relationships/image" Target="../media/image108.jpg"/><Relationship Id="rId4" Type="http://schemas.openxmlformats.org/officeDocument/2006/relationships/image" Target="../media/image10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11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7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1.jpg"/><Relationship Id="rId3" Type="http://schemas.openxmlformats.org/officeDocument/2006/relationships/image" Target="../media/image100.jpg"/><Relationship Id="rId7" Type="http://schemas.openxmlformats.org/officeDocument/2006/relationships/image" Target="../media/image12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jpg"/><Relationship Id="rId5" Type="http://schemas.openxmlformats.org/officeDocument/2006/relationships/image" Target="../media/image118.jpg"/><Relationship Id="rId4" Type="http://schemas.openxmlformats.org/officeDocument/2006/relationships/image" Target="../media/image103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g"/><Relationship Id="rId3" Type="http://schemas.openxmlformats.org/officeDocument/2006/relationships/image" Target="../media/image122.jpg"/><Relationship Id="rId7" Type="http://schemas.openxmlformats.org/officeDocument/2006/relationships/image" Target="../media/image12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5.jpg"/><Relationship Id="rId5" Type="http://schemas.openxmlformats.org/officeDocument/2006/relationships/image" Target="../media/image124.jpg"/><Relationship Id="rId4" Type="http://schemas.openxmlformats.org/officeDocument/2006/relationships/image" Target="../media/image12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7" Type="http://schemas.openxmlformats.org/officeDocument/2006/relationships/image" Target="../media/image13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jpg"/><Relationship Id="rId5" Type="http://schemas.openxmlformats.org/officeDocument/2006/relationships/image" Target="../media/image131.jpg"/><Relationship Id="rId4" Type="http://schemas.openxmlformats.org/officeDocument/2006/relationships/image" Target="../media/image13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7.png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5.jpg"/><Relationship Id="rId3" Type="http://schemas.openxmlformats.org/officeDocument/2006/relationships/image" Target="../media/image140.jpg"/><Relationship Id="rId7" Type="http://schemas.openxmlformats.org/officeDocument/2006/relationships/image" Target="../media/image14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3.jpg"/><Relationship Id="rId5" Type="http://schemas.openxmlformats.org/officeDocument/2006/relationships/image" Target="../media/image142.jpg"/><Relationship Id="rId4" Type="http://schemas.openxmlformats.org/officeDocument/2006/relationships/image" Target="../media/image141.jp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jpg"/><Relationship Id="rId3" Type="http://schemas.openxmlformats.org/officeDocument/2006/relationships/image" Target="../media/image146.jpg"/><Relationship Id="rId7" Type="http://schemas.openxmlformats.org/officeDocument/2006/relationships/image" Target="../media/image14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jpg"/><Relationship Id="rId5" Type="http://schemas.openxmlformats.org/officeDocument/2006/relationships/image" Target="../media/image145.jpg"/><Relationship Id="rId4" Type="http://schemas.openxmlformats.org/officeDocument/2006/relationships/image" Target="../media/image147.jp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54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3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9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4.jpg"/><Relationship Id="rId5" Type="http://schemas.openxmlformats.org/officeDocument/2006/relationships/image" Target="../media/image163.jpg"/><Relationship Id="rId4" Type="http://schemas.openxmlformats.org/officeDocument/2006/relationships/image" Target="../media/image162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6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8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1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3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jp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jpg"/><Relationship Id="rId3" Type="http://schemas.openxmlformats.org/officeDocument/2006/relationships/image" Target="../media/image180.jpg"/><Relationship Id="rId7" Type="http://schemas.openxmlformats.org/officeDocument/2006/relationships/image" Target="../media/image18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3.jpg"/><Relationship Id="rId5" Type="http://schemas.openxmlformats.org/officeDocument/2006/relationships/image" Target="../media/image182.jpg"/><Relationship Id="rId4" Type="http://schemas.openxmlformats.org/officeDocument/2006/relationships/image" Target="../media/image181.jp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jpg"/><Relationship Id="rId3" Type="http://schemas.openxmlformats.org/officeDocument/2006/relationships/image" Target="../media/image186.jpg"/><Relationship Id="rId7" Type="http://schemas.openxmlformats.org/officeDocument/2006/relationships/image" Target="../media/image19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9.jpg"/><Relationship Id="rId5" Type="http://schemas.openxmlformats.org/officeDocument/2006/relationships/image" Target="../media/image188.jpg"/><Relationship Id="rId4" Type="http://schemas.openxmlformats.org/officeDocument/2006/relationships/image" Target="../media/image187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3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g"/><Relationship Id="rId5" Type="http://schemas.openxmlformats.org/officeDocument/2006/relationships/image" Target="../media/image197.png"/><Relationship Id="rId4" Type="http://schemas.openxmlformats.org/officeDocument/2006/relationships/image" Target="../media/image196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jpg"/><Relationship Id="rId13" Type="http://schemas.openxmlformats.org/officeDocument/2006/relationships/image" Target="../media/image209.png"/><Relationship Id="rId3" Type="http://schemas.openxmlformats.org/officeDocument/2006/relationships/image" Target="../media/image199.png"/><Relationship Id="rId7" Type="http://schemas.openxmlformats.org/officeDocument/2006/relationships/image" Target="../media/image203.jpg"/><Relationship Id="rId12" Type="http://schemas.openxmlformats.org/officeDocument/2006/relationships/image" Target="../media/image208.jpg"/><Relationship Id="rId2" Type="http://schemas.openxmlformats.org/officeDocument/2006/relationships/image" Target="../media/image1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2.png"/><Relationship Id="rId11" Type="http://schemas.openxmlformats.org/officeDocument/2006/relationships/image" Target="../media/image207.png"/><Relationship Id="rId5" Type="http://schemas.openxmlformats.org/officeDocument/2006/relationships/image" Target="../media/image201.png"/><Relationship Id="rId10" Type="http://schemas.openxmlformats.org/officeDocument/2006/relationships/image" Target="../media/image206.jpg"/><Relationship Id="rId4" Type="http://schemas.openxmlformats.org/officeDocument/2006/relationships/image" Target="../media/image200.png"/><Relationship Id="rId9" Type="http://schemas.openxmlformats.org/officeDocument/2006/relationships/image" Target="../media/image205.jpg"/><Relationship Id="rId14" Type="http://schemas.openxmlformats.org/officeDocument/2006/relationships/image" Target="../media/image53.jp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5.jpg"/><Relationship Id="rId3" Type="http://schemas.openxmlformats.org/officeDocument/2006/relationships/image" Target="../media/image210.png"/><Relationship Id="rId7" Type="http://schemas.openxmlformats.org/officeDocument/2006/relationships/image" Target="../media/image2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3.jpg"/><Relationship Id="rId5" Type="http://schemas.openxmlformats.org/officeDocument/2006/relationships/image" Target="../media/image212.jpg"/><Relationship Id="rId4" Type="http://schemas.openxmlformats.org/officeDocument/2006/relationships/image" Target="../media/image211.jpg"/><Relationship Id="rId9" Type="http://schemas.openxmlformats.org/officeDocument/2006/relationships/image" Target="../media/image216.jp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5558" y="1591817"/>
            <a:ext cx="7244080" cy="29749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3020">
              <a:lnSpc>
                <a:spcPct val="100000"/>
              </a:lnSpc>
            </a:pPr>
            <a:r>
              <a:rPr sz="2000" b="1" spc="-130" dirty="0">
                <a:solidFill>
                  <a:srgbClr val="C0504D"/>
                </a:solidFill>
                <a:latin typeface="Arial Black"/>
                <a:cs typeface="Arial Black"/>
              </a:rPr>
              <a:t>V.</a:t>
            </a:r>
            <a:r>
              <a:rPr sz="2000" b="1" spc="-105" dirty="0">
                <a:solidFill>
                  <a:srgbClr val="C0504D"/>
                </a:solidFill>
                <a:latin typeface="Arial Black"/>
                <a:cs typeface="Arial Black"/>
              </a:rPr>
              <a:t> </a:t>
            </a:r>
            <a:r>
              <a:rPr sz="2000" b="1" dirty="0">
                <a:solidFill>
                  <a:srgbClr val="C0504D"/>
                </a:solidFill>
                <a:latin typeface="Arial Black"/>
                <a:cs typeface="Arial Black"/>
              </a:rPr>
              <a:t>RAJENDRAN</a:t>
            </a:r>
            <a:endParaRPr sz="20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00AF50"/>
                </a:solidFill>
                <a:latin typeface="Arial Black"/>
                <a:cs typeface="Arial Black"/>
              </a:rPr>
              <a:t>R. Suriyaprabha, S. </a:t>
            </a:r>
            <a:r>
              <a:rPr sz="2000" b="1" spc="-5" dirty="0">
                <a:solidFill>
                  <a:srgbClr val="00AF50"/>
                </a:solidFill>
                <a:latin typeface="Arial Black"/>
                <a:cs typeface="Arial Black"/>
              </a:rPr>
              <a:t>Sutha, </a:t>
            </a:r>
            <a:r>
              <a:rPr sz="2000" b="1" dirty="0">
                <a:solidFill>
                  <a:srgbClr val="00AF50"/>
                </a:solidFill>
                <a:latin typeface="Arial Black"/>
                <a:cs typeface="Arial Black"/>
              </a:rPr>
              <a:t>K. </a:t>
            </a:r>
            <a:r>
              <a:rPr sz="2000" b="1" spc="-5" dirty="0">
                <a:solidFill>
                  <a:srgbClr val="00AF50"/>
                </a:solidFill>
                <a:latin typeface="Arial Black"/>
                <a:cs typeface="Arial Black"/>
              </a:rPr>
              <a:t>Kavitha </a:t>
            </a:r>
            <a:r>
              <a:rPr sz="2000" b="1" dirty="0">
                <a:solidFill>
                  <a:srgbClr val="00AF50"/>
                </a:solidFill>
                <a:latin typeface="Arial Black"/>
                <a:cs typeface="Arial Black"/>
              </a:rPr>
              <a:t>and </a:t>
            </a:r>
            <a:r>
              <a:rPr sz="2000" b="1" spc="5" dirty="0">
                <a:solidFill>
                  <a:srgbClr val="00AF50"/>
                </a:solidFill>
                <a:latin typeface="Arial Black"/>
                <a:cs typeface="Arial Black"/>
              </a:rPr>
              <a:t>M.</a:t>
            </a:r>
            <a:r>
              <a:rPr sz="2000" b="1" spc="-90" dirty="0">
                <a:solidFill>
                  <a:srgbClr val="00AF50"/>
                </a:solidFill>
                <a:latin typeface="Arial Black"/>
                <a:cs typeface="Arial Black"/>
              </a:rPr>
              <a:t> </a:t>
            </a:r>
            <a:r>
              <a:rPr sz="2000" b="1" spc="5" dirty="0">
                <a:solidFill>
                  <a:srgbClr val="00AF50"/>
                </a:solidFill>
                <a:latin typeface="Arial Black"/>
                <a:cs typeface="Arial Black"/>
              </a:rPr>
              <a:t>Prabhu</a:t>
            </a:r>
            <a:endParaRPr sz="20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spc="-10" dirty="0">
                <a:solidFill>
                  <a:srgbClr val="6600FF"/>
                </a:solidFill>
                <a:latin typeface="Arial Black"/>
                <a:cs typeface="Arial Black"/>
              </a:rPr>
              <a:t>PROFESSOR </a:t>
            </a:r>
            <a:r>
              <a:rPr sz="1800" b="1" dirty="0">
                <a:solidFill>
                  <a:srgbClr val="6600FF"/>
                </a:solidFill>
                <a:latin typeface="Arial Black"/>
                <a:cs typeface="Arial Black"/>
              </a:rPr>
              <a:t>AND</a:t>
            </a:r>
            <a:r>
              <a:rPr sz="1800" b="1" spc="-50" dirty="0">
                <a:solidFill>
                  <a:srgbClr val="6600FF"/>
                </a:solidFill>
                <a:latin typeface="Arial Black"/>
                <a:cs typeface="Arial Black"/>
              </a:rPr>
              <a:t> </a:t>
            </a:r>
            <a:r>
              <a:rPr sz="1800" b="1" spc="-10" dirty="0">
                <a:solidFill>
                  <a:srgbClr val="6600FF"/>
                </a:solidFill>
                <a:latin typeface="Arial Black"/>
                <a:cs typeface="Arial Black"/>
              </a:rPr>
              <a:t>DIRECTOR</a:t>
            </a:r>
            <a:endParaRPr sz="1800">
              <a:latin typeface="Arial Black"/>
              <a:cs typeface="Arial Black"/>
            </a:endParaRPr>
          </a:p>
          <a:p>
            <a:pPr marL="635" algn="ctr">
              <a:lnSpc>
                <a:spcPct val="100000"/>
              </a:lnSpc>
              <a:tabLst>
                <a:tab pos="864235" algn="l"/>
              </a:tabLst>
            </a:pPr>
            <a:r>
              <a:rPr sz="1800" b="1" dirty="0">
                <a:solidFill>
                  <a:srgbClr val="6600FF"/>
                </a:solidFill>
                <a:latin typeface="Arial Black"/>
                <a:cs typeface="Arial Black"/>
              </a:rPr>
              <a:t>R</a:t>
            </a:r>
            <a:r>
              <a:rPr sz="1800" b="1" spc="-5" dirty="0">
                <a:solidFill>
                  <a:srgbClr val="6600FF"/>
                </a:solidFill>
                <a:latin typeface="Arial Black"/>
                <a:cs typeface="Arial Black"/>
              </a:rPr>
              <a:t> </a:t>
            </a:r>
            <a:r>
              <a:rPr sz="1800" b="1" dirty="0">
                <a:solidFill>
                  <a:srgbClr val="6600FF"/>
                </a:solidFill>
                <a:latin typeface="Arial Black"/>
                <a:cs typeface="Arial Black"/>
              </a:rPr>
              <a:t>&amp;</a:t>
            </a:r>
            <a:r>
              <a:rPr sz="1800" b="1" spc="-5" dirty="0">
                <a:solidFill>
                  <a:srgbClr val="6600FF"/>
                </a:solidFill>
                <a:latin typeface="Arial Black"/>
                <a:cs typeface="Arial Black"/>
              </a:rPr>
              <a:t> </a:t>
            </a:r>
            <a:r>
              <a:rPr sz="1800" b="1" dirty="0">
                <a:solidFill>
                  <a:srgbClr val="6600FF"/>
                </a:solidFill>
                <a:latin typeface="Arial Black"/>
                <a:cs typeface="Arial Black"/>
              </a:rPr>
              <a:t>D	and</a:t>
            </a:r>
            <a:endParaRPr sz="1800">
              <a:latin typeface="Arial Black"/>
              <a:cs typeface="Arial Black"/>
            </a:endParaRPr>
          </a:p>
          <a:p>
            <a:pPr algn="ctr">
              <a:lnSpc>
                <a:spcPts val="2150"/>
              </a:lnSpc>
            </a:pPr>
            <a:r>
              <a:rPr sz="1800" b="1" dirty="0">
                <a:solidFill>
                  <a:srgbClr val="6600FF"/>
                </a:solidFill>
                <a:latin typeface="Arial Black"/>
                <a:cs typeface="Arial Black"/>
              </a:rPr>
              <a:t>CENTRE FOR </a:t>
            </a:r>
            <a:r>
              <a:rPr sz="1800" b="1" spc="-5" dirty="0">
                <a:solidFill>
                  <a:srgbClr val="6600FF"/>
                </a:solidFill>
                <a:latin typeface="Arial Black"/>
                <a:cs typeface="Arial Black"/>
              </a:rPr>
              <a:t>NANO SCIENCE </a:t>
            </a:r>
            <a:r>
              <a:rPr sz="1800" b="1" dirty="0">
                <a:solidFill>
                  <a:srgbClr val="6600FF"/>
                </a:solidFill>
                <a:latin typeface="Arial Black"/>
                <a:cs typeface="Arial Black"/>
              </a:rPr>
              <a:t>AND</a:t>
            </a:r>
            <a:r>
              <a:rPr sz="1800" b="1" spc="-45" dirty="0">
                <a:solidFill>
                  <a:srgbClr val="6600FF"/>
                </a:solidFill>
                <a:latin typeface="Arial Black"/>
                <a:cs typeface="Arial Black"/>
              </a:rPr>
              <a:t> </a:t>
            </a:r>
            <a:r>
              <a:rPr sz="1800" b="1" spc="-10" dirty="0">
                <a:solidFill>
                  <a:srgbClr val="6600FF"/>
                </a:solidFill>
                <a:latin typeface="Arial Black"/>
                <a:cs typeface="Arial Black"/>
              </a:rPr>
              <a:t>TECHNOLOGY</a:t>
            </a:r>
            <a:endParaRPr sz="1800">
              <a:latin typeface="Arial Black"/>
              <a:cs typeface="Arial Black"/>
            </a:endParaRPr>
          </a:p>
          <a:p>
            <a:pPr algn="ctr">
              <a:lnSpc>
                <a:spcPts val="2390"/>
              </a:lnSpc>
            </a:pPr>
            <a:r>
              <a:rPr sz="2000" b="1" dirty="0">
                <a:latin typeface="Arial Black"/>
                <a:cs typeface="Arial Black"/>
              </a:rPr>
              <a:t>K. </a:t>
            </a:r>
            <a:r>
              <a:rPr sz="2000" b="1" spc="-5" dirty="0">
                <a:latin typeface="Arial Black"/>
                <a:cs typeface="Arial Black"/>
              </a:rPr>
              <a:t>S. </a:t>
            </a:r>
            <a:r>
              <a:rPr sz="2000" b="1" dirty="0">
                <a:latin typeface="Arial Black"/>
                <a:cs typeface="Arial Black"/>
              </a:rPr>
              <a:t>Rangasamy </a:t>
            </a:r>
            <a:r>
              <a:rPr sz="2000" b="1" spc="5" dirty="0">
                <a:latin typeface="Arial Black"/>
                <a:cs typeface="Arial Black"/>
              </a:rPr>
              <a:t>College </a:t>
            </a:r>
            <a:r>
              <a:rPr sz="2000" b="1" dirty="0">
                <a:latin typeface="Arial Black"/>
                <a:cs typeface="Arial Black"/>
              </a:rPr>
              <a:t>of</a:t>
            </a:r>
            <a:r>
              <a:rPr sz="2000" b="1" spc="10" dirty="0">
                <a:latin typeface="Arial Black"/>
                <a:cs typeface="Arial Black"/>
              </a:rPr>
              <a:t> </a:t>
            </a:r>
            <a:r>
              <a:rPr sz="2000" b="1" spc="-15" dirty="0">
                <a:latin typeface="Arial Black"/>
                <a:cs typeface="Arial Black"/>
              </a:rPr>
              <a:t>Technology</a:t>
            </a:r>
            <a:endParaRPr sz="2000">
              <a:latin typeface="Arial Black"/>
              <a:cs typeface="Arial Black"/>
            </a:endParaRPr>
          </a:p>
          <a:p>
            <a:pPr marL="864235" marR="856615" indent="1270" algn="ctr">
              <a:lnSpc>
                <a:spcPct val="100000"/>
              </a:lnSpc>
            </a:pPr>
            <a:r>
              <a:rPr sz="2000" b="1" spc="5" dirty="0">
                <a:latin typeface="Arial Black"/>
                <a:cs typeface="Arial Black"/>
              </a:rPr>
              <a:t>K </a:t>
            </a:r>
            <a:r>
              <a:rPr sz="2000" b="1" dirty="0">
                <a:latin typeface="Arial Black"/>
                <a:cs typeface="Arial Black"/>
              </a:rPr>
              <a:t>S </a:t>
            </a:r>
            <a:r>
              <a:rPr sz="2000" b="1" spc="5" dirty="0">
                <a:latin typeface="Arial Black"/>
                <a:cs typeface="Arial Black"/>
              </a:rPr>
              <a:t>R Group </a:t>
            </a:r>
            <a:r>
              <a:rPr sz="2000" b="1" dirty="0">
                <a:latin typeface="Arial Black"/>
                <a:cs typeface="Arial Black"/>
              </a:rPr>
              <a:t>of </a:t>
            </a:r>
            <a:r>
              <a:rPr sz="2000" b="1" spc="-5" dirty="0">
                <a:latin typeface="Arial Black"/>
                <a:cs typeface="Arial Black"/>
              </a:rPr>
              <a:t>Institutions  </a:t>
            </a:r>
            <a:r>
              <a:rPr sz="2000" b="1" dirty="0">
                <a:latin typeface="Arial Black"/>
                <a:cs typeface="Arial Black"/>
              </a:rPr>
              <a:t>Tiruchengode - </a:t>
            </a:r>
            <a:r>
              <a:rPr sz="2000" b="1" spc="-5" dirty="0">
                <a:latin typeface="Arial Black"/>
                <a:cs typeface="Arial Black"/>
              </a:rPr>
              <a:t>639 209, </a:t>
            </a:r>
            <a:r>
              <a:rPr sz="2000" b="1" dirty="0">
                <a:latin typeface="Arial Black"/>
                <a:cs typeface="Arial Black"/>
              </a:rPr>
              <a:t>Namakkal </a:t>
            </a:r>
            <a:r>
              <a:rPr sz="2000" b="1" spc="-5" dirty="0">
                <a:latin typeface="Arial Black"/>
                <a:cs typeface="Arial Black"/>
              </a:rPr>
              <a:t>(Dt.)  </a:t>
            </a:r>
            <a:r>
              <a:rPr sz="2000" b="1" spc="-20" dirty="0">
                <a:latin typeface="Arial Black"/>
                <a:cs typeface="Arial Black"/>
              </a:rPr>
              <a:t>Tamil </a:t>
            </a:r>
            <a:r>
              <a:rPr sz="2000" b="1" dirty="0">
                <a:latin typeface="Arial Black"/>
                <a:cs typeface="Arial Black"/>
              </a:rPr>
              <a:t>Nadu,</a:t>
            </a:r>
            <a:r>
              <a:rPr sz="2000" b="1" spc="-85" dirty="0">
                <a:latin typeface="Arial Black"/>
                <a:cs typeface="Arial Black"/>
              </a:rPr>
              <a:t> </a:t>
            </a:r>
            <a:r>
              <a:rPr sz="2000" b="1" spc="-5" dirty="0">
                <a:latin typeface="Arial Black"/>
                <a:cs typeface="Arial Black"/>
              </a:rPr>
              <a:t>India</a:t>
            </a:r>
            <a:endParaRPr sz="2000">
              <a:latin typeface="Arial Black"/>
              <a:cs typeface="Arial Black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016000"/>
          </a:xfrm>
          <a:custGeom>
            <a:avLst/>
            <a:gdLst/>
            <a:ahLst/>
            <a:cxnLst/>
            <a:rect l="l" t="t" r="r" b="b"/>
            <a:pathLst>
              <a:path w="9144000" h="1016000">
                <a:moveTo>
                  <a:pt x="0" y="1016000"/>
                </a:moveTo>
                <a:lnTo>
                  <a:pt x="9144000" y="1016000"/>
                </a:lnTo>
                <a:lnTo>
                  <a:pt x="9144000" y="0"/>
                </a:lnTo>
                <a:lnTo>
                  <a:pt x="0" y="0"/>
                </a:lnTo>
                <a:lnTo>
                  <a:pt x="0" y="10160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49681" y="35052"/>
            <a:ext cx="8242300" cy="923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000" dirty="0"/>
              <a:t>DEVELOPMENT OF NANOCOMPOSITES</a:t>
            </a:r>
            <a:r>
              <a:rPr sz="3000" spc="-80" dirty="0"/>
              <a:t> </a:t>
            </a:r>
            <a:r>
              <a:rPr sz="3000" spc="-5" dirty="0"/>
              <a:t>FOR</a:t>
            </a:r>
            <a:endParaRPr sz="3000"/>
          </a:p>
          <a:p>
            <a:pPr marL="2540" algn="ctr">
              <a:lnSpc>
                <a:spcPct val="100000"/>
              </a:lnSpc>
            </a:pPr>
            <a:r>
              <a:rPr sz="3000" dirty="0"/>
              <a:t>BIOMEDICAL</a:t>
            </a:r>
            <a:r>
              <a:rPr sz="3000" spc="-250" dirty="0"/>
              <a:t> </a:t>
            </a:r>
            <a:r>
              <a:rPr sz="3000" spc="-20" dirty="0"/>
              <a:t>APPLICATIONS</a:t>
            </a:r>
            <a:endParaRPr sz="3000"/>
          </a:p>
        </p:txBody>
      </p:sp>
      <p:sp>
        <p:nvSpPr>
          <p:cNvPr id="5" name="object 5"/>
          <p:cNvSpPr txBox="1"/>
          <p:nvPr/>
        </p:nvSpPr>
        <p:spPr>
          <a:xfrm>
            <a:off x="688340" y="5142738"/>
            <a:ext cx="770890" cy="1017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200" b="1" spc="-5" dirty="0">
                <a:solidFill>
                  <a:srgbClr val="4F81BC"/>
                </a:solidFill>
                <a:latin typeface="Times New Roman"/>
                <a:cs typeface="Times New Roman"/>
              </a:rPr>
              <a:t>Phone  Fax  Email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21478" y="5142738"/>
            <a:ext cx="4690745" cy="1017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3815">
              <a:lnSpc>
                <a:spcPct val="100000"/>
              </a:lnSpc>
            </a:pPr>
            <a:r>
              <a:rPr sz="2200" b="1" spc="-5" dirty="0">
                <a:solidFill>
                  <a:srgbClr val="4F81BC"/>
                </a:solidFill>
                <a:latin typeface="Times New Roman"/>
                <a:cs typeface="Times New Roman"/>
              </a:rPr>
              <a:t>: </a:t>
            </a:r>
            <a:r>
              <a:rPr sz="2200" b="1" spc="5" dirty="0">
                <a:solidFill>
                  <a:srgbClr val="4F81BC"/>
                </a:solidFill>
                <a:latin typeface="Times New Roman"/>
                <a:cs typeface="Times New Roman"/>
              </a:rPr>
              <a:t>91- </a:t>
            </a:r>
            <a:r>
              <a:rPr sz="2200" b="1" spc="-5" dirty="0">
                <a:solidFill>
                  <a:srgbClr val="4F81BC"/>
                </a:solidFill>
                <a:latin typeface="Times New Roman"/>
                <a:cs typeface="Times New Roman"/>
              </a:rPr>
              <a:t>4288 – </a:t>
            </a:r>
            <a:r>
              <a:rPr sz="2200" b="1" dirty="0">
                <a:solidFill>
                  <a:srgbClr val="4F81BC"/>
                </a:solidFill>
                <a:latin typeface="Times New Roman"/>
                <a:cs typeface="Times New Roman"/>
              </a:rPr>
              <a:t>274880 </a:t>
            </a:r>
            <a:r>
              <a:rPr sz="2200" b="1" spc="-10" dirty="0">
                <a:solidFill>
                  <a:srgbClr val="4F81BC"/>
                </a:solidFill>
                <a:latin typeface="Times New Roman"/>
                <a:cs typeface="Times New Roman"/>
              </a:rPr>
              <a:t>(Direct) </a:t>
            </a:r>
            <a:r>
              <a:rPr sz="2200" b="1" dirty="0">
                <a:solidFill>
                  <a:srgbClr val="4F81BC"/>
                </a:solidFill>
                <a:latin typeface="Times New Roman"/>
                <a:cs typeface="Times New Roman"/>
              </a:rPr>
              <a:t>274741-</a:t>
            </a:r>
            <a:r>
              <a:rPr sz="2200" b="1" spc="-20" dirty="0">
                <a:solidFill>
                  <a:srgbClr val="4F81BC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4F81BC"/>
                </a:solidFill>
                <a:latin typeface="Times New Roman"/>
                <a:cs typeface="Times New Roman"/>
              </a:rPr>
              <a:t>44</a:t>
            </a:r>
            <a:endParaRPr sz="2200">
              <a:latin typeface="Times New Roman"/>
              <a:cs typeface="Times New Roman"/>
            </a:endParaRPr>
          </a:p>
          <a:p>
            <a:pPr marL="27305">
              <a:lnSpc>
                <a:spcPct val="100000"/>
              </a:lnSpc>
              <a:tabLst>
                <a:tab pos="259715" algn="l"/>
              </a:tabLst>
            </a:pPr>
            <a:r>
              <a:rPr sz="2200" b="1" spc="-5" dirty="0">
                <a:solidFill>
                  <a:srgbClr val="4F81BC"/>
                </a:solidFill>
                <a:latin typeface="Times New Roman"/>
                <a:cs typeface="Times New Roman"/>
              </a:rPr>
              <a:t>:	</a:t>
            </a:r>
            <a:r>
              <a:rPr sz="2200" b="1" dirty="0">
                <a:solidFill>
                  <a:srgbClr val="4F81BC"/>
                </a:solidFill>
                <a:latin typeface="Times New Roman"/>
                <a:cs typeface="Times New Roman"/>
              </a:rPr>
              <a:t>91- 4288 </a:t>
            </a:r>
            <a:r>
              <a:rPr sz="2200" b="1" spc="-5" dirty="0">
                <a:solidFill>
                  <a:srgbClr val="4F81BC"/>
                </a:solidFill>
                <a:latin typeface="Times New Roman"/>
                <a:cs typeface="Times New Roman"/>
              </a:rPr>
              <a:t>– 274870 </a:t>
            </a:r>
            <a:r>
              <a:rPr sz="2200" b="1" spc="-10" dirty="0">
                <a:solidFill>
                  <a:srgbClr val="4F81BC"/>
                </a:solidFill>
                <a:latin typeface="Times New Roman"/>
                <a:cs typeface="Times New Roman"/>
              </a:rPr>
              <a:t>(Direct)</a:t>
            </a:r>
            <a:r>
              <a:rPr sz="2200" b="1" spc="5" dirty="0">
                <a:solidFill>
                  <a:srgbClr val="4F81BC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4F81BC"/>
                </a:solidFill>
                <a:latin typeface="Times New Roman"/>
                <a:cs typeface="Times New Roman"/>
              </a:rPr>
              <a:t>274860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200" b="1" spc="-5" dirty="0">
                <a:solidFill>
                  <a:srgbClr val="4F81BC"/>
                </a:solidFill>
                <a:latin typeface="Times New Roman"/>
                <a:cs typeface="Times New Roman"/>
              </a:rPr>
              <a:t>:</a:t>
            </a:r>
            <a:r>
              <a:rPr sz="2200" b="1" spc="-15" dirty="0">
                <a:solidFill>
                  <a:srgbClr val="4F81BC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4F81BC"/>
                </a:solidFill>
                <a:latin typeface="Times New Roman"/>
                <a:cs typeface="Times New Roman"/>
                <a:hlinkClick r:id="rId2"/>
              </a:rPr>
              <a:t>veerajendran@gmail.com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152400"/>
            <a:ext cx="8305800" cy="1219200"/>
          </a:xfrm>
          <a:custGeom>
            <a:avLst/>
            <a:gdLst/>
            <a:ahLst/>
            <a:cxnLst/>
            <a:rect l="l" t="t" r="r" b="b"/>
            <a:pathLst>
              <a:path w="8305800" h="1219200">
                <a:moveTo>
                  <a:pt x="0" y="1219200"/>
                </a:moveTo>
                <a:lnTo>
                  <a:pt x="8305800" y="1219200"/>
                </a:lnTo>
                <a:lnTo>
                  <a:pt x="8305800" y="0"/>
                </a:lnTo>
                <a:lnTo>
                  <a:pt x="0" y="0"/>
                </a:lnTo>
                <a:lnTo>
                  <a:pt x="0" y="121920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533400" y="152400"/>
            <a:ext cx="8305800" cy="1219200"/>
          </a:xfrm>
          <a:prstGeom prst="rect">
            <a:avLst/>
          </a:prstGeom>
          <a:ln w="25400">
            <a:solidFill>
              <a:srgbClr val="385D89"/>
            </a:solidFill>
          </a:ln>
        </p:spPr>
        <p:txBody>
          <a:bodyPr vert="horz" wrap="square" lIns="0" tIns="207010" rIns="0" bIns="0" rtlCol="0">
            <a:spAutoFit/>
          </a:bodyPr>
          <a:lstStyle/>
          <a:p>
            <a:pPr marL="1931670">
              <a:lnSpc>
                <a:spcPct val="100000"/>
              </a:lnSpc>
              <a:spcBef>
                <a:spcPts val="1630"/>
              </a:spcBef>
            </a:pPr>
            <a:r>
              <a:rPr sz="3200" dirty="0">
                <a:solidFill>
                  <a:srgbClr val="C00000"/>
                </a:solidFill>
                <a:latin typeface="Times New Roman"/>
                <a:cs typeface="Times New Roman"/>
              </a:rPr>
              <a:t>K.S.R Group of</a:t>
            </a:r>
            <a:r>
              <a:rPr sz="3200" spc="-90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3200" dirty="0">
                <a:solidFill>
                  <a:srgbClr val="C00000"/>
                </a:solidFill>
                <a:latin typeface="Times New Roman"/>
                <a:cs typeface="Times New Roman"/>
              </a:rPr>
              <a:t>Institutions</a:t>
            </a:r>
            <a:endParaRPr sz="3200">
              <a:latin typeface="Times New Roman"/>
              <a:cs typeface="Times New Roman"/>
            </a:endParaRPr>
          </a:p>
          <a:p>
            <a:pPr marL="1889760">
              <a:lnSpc>
                <a:spcPct val="100000"/>
              </a:lnSpc>
              <a:spcBef>
                <a:spcPts val="135"/>
              </a:spcBef>
            </a:pPr>
            <a:r>
              <a:rPr sz="1600" spc="-5" dirty="0">
                <a:solidFill>
                  <a:srgbClr val="C00000"/>
                </a:solidFill>
                <a:latin typeface="Times New Roman"/>
                <a:cs typeface="Times New Roman"/>
              </a:rPr>
              <a:t>K.S.R. Kalvi </a:t>
            </a:r>
            <a:r>
              <a:rPr sz="1600" spc="-15" dirty="0">
                <a:solidFill>
                  <a:srgbClr val="C00000"/>
                </a:solidFill>
                <a:latin typeface="Times New Roman"/>
                <a:cs typeface="Times New Roman"/>
              </a:rPr>
              <a:t>Nagar, </a:t>
            </a:r>
            <a:r>
              <a:rPr sz="1600" spc="-5" dirty="0">
                <a:solidFill>
                  <a:srgbClr val="C00000"/>
                </a:solidFill>
                <a:latin typeface="Times New Roman"/>
                <a:cs typeface="Times New Roman"/>
              </a:rPr>
              <a:t>Tiruchengode-637215 </a:t>
            </a:r>
            <a:r>
              <a:rPr sz="1600" spc="-35" dirty="0">
                <a:solidFill>
                  <a:srgbClr val="C00000"/>
                </a:solidFill>
                <a:latin typeface="Times New Roman"/>
                <a:cs typeface="Times New Roman"/>
              </a:rPr>
              <a:t>Tamil</a:t>
            </a:r>
            <a:r>
              <a:rPr sz="1600" spc="1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C00000"/>
                </a:solidFill>
                <a:latin typeface="Times New Roman"/>
                <a:cs typeface="Times New Roman"/>
              </a:rPr>
              <a:t>Nadu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09600" y="217550"/>
            <a:ext cx="1143000" cy="1066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31176" y="217550"/>
            <a:ext cx="1127125" cy="106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3400" y="3810000"/>
            <a:ext cx="8305800" cy="1752600"/>
          </a:xfrm>
          <a:custGeom>
            <a:avLst/>
            <a:gdLst/>
            <a:ahLst/>
            <a:cxnLst/>
            <a:rect l="l" t="t" r="r" b="b"/>
            <a:pathLst>
              <a:path w="8305800" h="1752600">
                <a:moveTo>
                  <a:pt x="0" y="1752600"/>
                </a:moveTo>
                <a:lnTo>
                  <a:pt x="8305800" y="1752600"/>
                </a:lnTo>
                <a:lnTo>
                  <a:pt x="8305800" y="0"/>
                </a:lnTo>
                <a:lnTo>
                  <a:pt x="0" y="0"/>
                </a:lnTo>
                <a:lnTo>
                  <a:pt x="0" y="1752600"/>
                </a:lnTo>
                <a:close/>
              </a:path>
            </a:pathLst>
          </a:custGeom>
          <a:solidFill>
            <a:srgbClr val="00AF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33400" y="3810000"/>
            <a:ext cx="8305800" cy="1752600"/>
          </a:xfrm>
          <a:custGeom>
            <a:avLst/>
            <a:gdLst/>
            <a:ahLst/>
            <a:cxnLst/>
            <a:rect l="l" t="t" r="r" b="b"/>
            <a:pathLst>
              <a:path w="8305800" h="1752600">
                <a:moveTo>
                  <a:pt x="0" y="1752600"/>
                </a:moveTo>
                <a:lnTo>
                  <a:pt x="8305800" y="1752600"/>
                </a:lnTo>
                <a:lnTo>
                  <a:pt x="8305800" y="0"/>
                </a:lnTo>
                <a:lnTo>
                  <a:pt x="0" y="0"/>
                </a:lnTo>
                <a:lnTo>
                  <a:pt x="0" y="17526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9600" y="3962400"/>
            <a:ext cx="4572000" cy="14954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764273" y="3886200"/>
            <a:ext cx="1922526" cy="157962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145844" y="5679135"/>
            <a:ext cx="3796665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000066"/>
                </a:solidFill>
                <a:latin typeface="Times New Roman"/>
                <a:cs typeface="Times New Roman"/>
              </a:rPr>
              <a:t>Birds Eye view - </a:t>
            </a:r>
            <a:r>
              <a:rPr sz="16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KSR Group </a:t>
            </a:r>
            <a:r>
              <a:rPr sz="1600" b="1" spc="-5" dirty="0">
                <a:solidFill>
                  <a:srgbClr val="000066"/>
                </a:solidFill>
                <a:latin typeface="Times New Roman"/>
                <a:cs typeface="Times New Roman"/>
              </a:rPr>
              <a:t>of</a:t>
            </a:r>
            <a:r>
              <a:rPr sz="1600" b="1" spc="6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Times New Roman"/>
                <a:cs typeface="Times New Roman"/>
              </a:rPr>
              <a:t>Institutions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547609" y="5679135"/>
            <a:ext cx="811530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000066"/>
                </a:solidFill>
                <a:latin typeface="Times New Roman"/>
                <a:cs typeface="Times New Roman"/>
              </a:rPr>
              <a:t>Site</a:t>
            </a:r>
            <a:r>
              <a:rPr sz="1600" b="1" spc="-6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Times New Roman"/>
                <a:cs typeface="Times New Roman"/>
              </a:rPr>
              <a:t>Map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8340" y="2041652"/>
            <a:ext cx="73660" cy="1708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spc="10" dirty="0">
                <a:solidFill>
                  <a:srgbClr val="0033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1050" spc="10" dirty="0">
                <a:solidFill>
                  <a:srgbClr val="0033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spc="10" dirty="0">
                <a:solidFill>
                  <a:srgbClr val="0033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spc="10" dirty="0">
                <a:solidFill>
                  <a:srgbClr val="0033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spc="10" dirty="0">
                <a:solidFill>
                  <a:srgbClr val="0033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spc="10" dirty="0">
                <a:solidFill>
                  <a:srgbClr val="0033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spc="10" dirty="0">
                <a:solidFill>
                  <a:srgbClr val="0033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050" spc="10" dirty="0">
                <a:solidFill>
                  <a:srgbClr val="0033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31544" y="2022602"/>
            <a:ext cx="3922395" cy="1731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860800" algn="l"/>
              </a:tabLst>
            </a:pP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K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.S. Rangasa</a:t>
            </a:r>
            <a:r>
              <a:rPr sz="1200" b="1" spc="-20" dirty="0">
                <a:solidFill>
                  <a:srgbClr val="003300"/>
                </a:solidFill>
                <a:latin typeface="Times New Roman"/>
                <a:cs typeface="Times New Roman"/>
              </a:rPr>
              <a:t>m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y College</a:t>
            </a:r>
            <a:r>
              <a:rPr sz="1200" b="1" spc="15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of</a:t>
            </a:r>
            <a:r>
              <a:rPr sz="1200" b="1" spc="-20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spc="-105" dirty="0">
                <a:solidFill>
                  <a:srgbClr val="003300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echn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ology</a:t>
            </a: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(</a:t>
            </a:r>
            <a:r>
              <a:rPr sz="1200" b="1" spc="-15" dirty="0">
                <a:solidFill>
                  <a:srgbClr val="003300"/>
                </a:solidFill>
                <a:latin typeface="Times New Roman"/>
                <a:cs typeface="Times New Roman"/>
              </a:rPr>
              <a:t>A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u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tono</a:t>
            </a:r>
            <a:r>
              <a:rPr sz="1200" b="1" spc="-15" dirty="0">
                <a:solidFill>
                  <a:srgbClr val="003300"/>
                </a:solidFill>
                <a:latin typeface="Times New Roman"/>
                <a:cs typeface="Times New Roman"/>
              </a:rPr>
              <a:t>m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ou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s)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	</a:t>
            </a:r>
            <a:r>
              <a:rPr sz="1050" spc="10" dirty="0">
                <a:solidFill>
                  <a:srgbClr val="003300"/>
                </a:solidFill>
                <a:latin typeface="Times New Roman"/>
                <a:cs typeface="Times New Roman"/>
              </a:rPr>
              <a:t>•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  <a:tabLst>
                <a:tab pos="3860800" algn="l"/>
              </a:tabLst>
            </a:pP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K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.S.R. 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In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sti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tu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te</a:t>
            </a: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of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 D</a:t>
            </a: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tal Sci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enc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e</a:t>
            </a:r>
            <a:r>
              <a:rPr sz="1200" b="1" spc="15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an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d</a:t>
            </a:r>
            <a:r>
              <a:rPr sz="1200" b="1" spc="-25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R</a:t>
            </a: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e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s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e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a</a:t>
            </a:r>
            <a:r>
              <a:rPr sz="1200" b="1" spc="-30" dirty="0">
                <a:solidFill>
                  <a:srgbClr val="003300"/>
                </a:solidFill>
                <a:latin typeface="Times New Roman"/>
                <a:cs typeface="Times New Roman"/>
              </a:rPr>
              <a:t>r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ch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	</a:t>
            </a:r>
            <a:r>
              <a:rPr sz="1050" spc="10" dirty="0">
                <a:solidFill>
                  <a:srgbClr val="003300"/>
                </a:solidFill>
                <a:latin typeface="Times New Roman"/>
                <a:cs typeface="Times New Roman"/>
              </a:rPr>
              <a:t>•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  <a:tabLst>
                <a:tab pos="3860800" algn="l"/>
              </a:tabLst>
            </a:pP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K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.S.R. </a:t>
            </a: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C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oll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e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ge</a:t>
            </a:r>
            <a:r>
              <a:rPr sz="1200" b="1" spc="15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of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gi</a:t>
            </a:r>
            <a:r>
              <a:rPr sz="1200" b="1" spc="5" dirty="0">
                <a:solidFill>
                  <a:srgbClr val="003300"/>
                </a:solidFill>
                <a:latin typeface="Times New Roman"/>
                <a:cs typeface="Times New Roman"/>
              </a:rPr>
              <a:t>n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eer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ing (</a:t>
            </a:r>
            <a:r>
              <a:rPr sz="1200" b="1" spc="-15" dirty="0">
                <a:solidFill>
                  <a:srgbClr val="003300"/>
                </a:solidFill>
                <a:latin typeface="Times New Roman"/>
                <a:cs typeface="Times New Roman"/>
              </a:rPr>
              <a:t>A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u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tono</a:t>
            </a:r>
            <a:r>
              <a:rPr sz="1200" b="1" spc="-15" dirty="0">
                <a:solidFill>
                  <a:srgbClr val="003300"/>
                </a:solidFill>
                <a:latin typeface="Times New Roman"/>
                <a:cs typeface="Times New Roman"/>
              </a:rPr>
              <a:t>m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ou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s)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	</a:t>
            </a:r>
            <a:r>
              <a:rPr sz="1050" spc="10" dirty="0">
                <a:solidFill>
                  <a:srgbClr val="003300"/>
                </a:solidFill>
                <a:latin typeface="Times New Roman"/>
                <a:cs typeface="Times New Roman"/>
              </a:rPr>
              <a:t>•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  <a:tabLst>
                <a:tab pos="3860800" algn="l"/>
              </a:tabLst>
            </a:pP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K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.S.R. 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In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sti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tu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te</a:t>
            </a: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spc="5" dirty="0">
                <a:solidFill>
                  <a:srgbClr val="003300"/>
                </a:solidFill>
                <a:latin typeface="Times New Roman"/>
                <a:cs typeface="Times New Roman"/>
              </a:rPr>
              <a:t>f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or</a:t>
            </a:r>
            <a:r>
              <a:rPr sz="1200" b="1" spc="-30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n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gi</a:t>
            </a:r>
            <a:r>
              <a:rPr sz="1200" b="1" spc="5" dirty="0">
                <a:solidFill>
                  <a:srgbClr val="003300"/>
                </a:solidFill>
                <a:latin typeface="Times New Roman"/>
                <a:cs typeface="Times New Roman"/>
              </a:rPr>
              <a:t>n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eer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ing an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d</a:t>
            </a:r>
            <a:r>
              <a:rPr sz="1200" b="1" spc="-35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spc="-105" dirty="0">
                <a:solidFill>
                  <a:srgbClr val="003300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echn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ology	</a:t>
            </a:r>
            <a:r>
              <a:rPr sz="1050" spc="10" dirty="0">
                <a:solidFill>
                  <a:srgbClr val="003300"/>
                </a:solidFill>
                <a:latin typeface="Times New Roman"/>
                <a:cs typeface="Times New Roman"/>
              </a:rPr>
              <a:t>•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K.S. Rangasamy 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College of 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Arts 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&amp; 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Science (Autonomous) </a:t>
            </a:r>
            <a:r>
              <a:rPr sz="1200" b="1" spc="265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050" spc="10" dirty="0">
                <a:solidFill>
                  <a:srgbClr val="003300"/>
                </a:solidFill>
                <a:latin typeface="Times New Roman"/>
                <a:cs typeface="Times New Roman"/>
              </a:rPr>
              <a:t>•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  <a:tabLst>
                <a:tab pos="3860800" algn="l"/>
              </a:tabLst>
            </a:pP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K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.S. Rangasa</a:t>
            </a:r>
            <a:r>
              <a:rPr sz="1200" b="1" spc="-20" dirty="0">
                <a:solidFill>
                  <a:srgbClr val="003300"/>
                </a:solidFill>
                <a:latin typeface="Times New Roman"/>
                <a:cs typeface="Times New Roman"/>
              </a:rPr>
              <a:t>m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y insti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tu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te</a:t>
            </a: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of</a:t>
            </a:r>
            <a:r>
              <a:rPr sz="1200" b="1" spc="-20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spc="-105" dirty="0">
                <a:solidFill>
                  <a:srgbClr val="003300"/>
                </a:solidFill>
                <a:latin typeface="Times New Roman"/>
                <a:cs typeface="Times New Roman"/>
              </a:rPr>
              <a:t>T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echn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ology	</a:t>
            </a:r>
            <a:r>
              <a:rPr sz="1050" spc="10" dirty="0">
                <a:solidFill>
                  <a:srgbClr val="003300"/>
                </a:solidFill>
                <a:latin typeface="Times New Roman"/>
                <a:cs typeface="Times New Roman"/>
              </a:rPr>
              <a:t>•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  <a:tabLst>
                <a:tab pos="3860800" algn="l"/>
              </a:tabLst>
            </a:pP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K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.S.R. </a:t>
            </a:r>
            <a:r>
              <a:rPr sz="1200" b="1" spc="-20" dirty="0">
                <a:solidFill>
                  <a:srgbClr val="003300"/>
                </a:solidFill>
                <a:latin typeface="Times New Roman"/>
                <a:cs typeface="Times New Roman"/>
              </a:rPr>
              <a:t>P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olyt</a:t>
            </a: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e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chn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ic</a:t>
            </a:r>
            <a:r>
              <a:rPr sz="1200" b="1" spc="30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College	</a:t>
            </a:r>
            <a:r>
              <a:rPr sz="1050" spc="10" dirty="0">
                <a:solidFill>
                  <a:srgbClr val="003300"/>
                </a:solidFill>
                <a:latin typeface="Times New Roman"/>
                <a:cs typeface="Times New Roman"/>
              </a:rPr>
              <a:t>•</a:t>
            </a: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  <a:tabLst>
                <a:tab pos="3860800" algn="l"/>
              </a:tabLst>
            </a:pP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K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.S.R. </a:t>
            </a: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C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oll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e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ge</a:t>
            </a:r>
            <a:r>
              <a:rPr sz="1200" b="1" spc="15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of</a:t>
            </a:r>
            <a:r>
              <a:rPr sz="1200" b="1" spc="-65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A</a:t>
            </a:r>
            <a:r>
              <a:rPr sz="1200" b="1" spc="-10" dirty="0">
                <a:solidFill>
                  <a:srgbClr val="003300"/>
                </a:solidFill>
                <a:latin typeface="Times New Roman"/>
                <a:cs typeface="Times New Roman"/>
              </a:rPr>
              <a:t>r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ts &amp; 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Sc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ience </a:t>
            </a:r>
            <a:r>
              <a:rPr sz="1200" b="1" spc="5" dirty="0">
                <a:solidFill>
                  <a:srgbClr val="003300"/>
                </a:solidFill>
                <a:latin typeface="Times New Roman"/>
                <a:cs typeface="Times New Roman"/>
              </a:rPr>
              <a:t>f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or</a:t>
            </a:r>
            <a:r>
              <a:rPr sz="1200" b="1" spc="-45" dirty="0">
                <a:solidFill>
                  <a:srgbClr val="003300"/>
                </a:solidFill>
                <a:latin typeface="Times New Roman"/>
                <a:cs typeface="Times New Roman"/>
              </a:rPr>
              <a:t> </a:t>
            </a:r>
            <a:r>
              <a:rPr sz="1200" b="1" spc="-60" dirty="0">
                <a:solidFill>
                  <a:srgbClr val="003300"/>
                </a:solidFill>
                <a:latin typeface="Times New Roman"/>
                <a:cs typeface="Times New Roman"/>
              </a:rPr>
              <a:t>W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o</a:t>
            </a:r>
            <a:r>
              <a:rPr sz="1200" b="1" spc="-20" dirty="0">
                <a:solidFill>
                  <a:srgbClr val="003300"/>
                </a:solidFill>
                <a:latin typeface="Times New Roman"/>
                <a:cs typeface="Times New Roman"/>
              </a:rPr>
              <a:t>m</a:t>
            </a:r>
            <a:r>
              <a:rPr sz="1200" b="1" spc="-5" dirty="0">
                <a:solidFill>
                  <a:srgbClr val="003300"/>
                </a:solidFill>
                <a:latin typeface="Times New Roman"/>
                <a:cs typeface="Times New Roman"/>
              </a:rPr>
              <a:t>en</a:t>
            </a:r>
            <a:r>
              <a:rPr sz="1200" b="1" dirty="0">
                <a:solidFill>
                  <a:srgbClr val="003300"/>
                </a:solidFill>
                <a:latin typeface="Times New Roman"/>
                <a:cs typeface="Times New Roman"/>
              </a:rPr>
              <a:t>	</a:t>
            </a:r>
            <a:r>
              <a:rPr sz="1050" spc="10" dirty="0">
                <a:solidFill>
                  <a:srgbClr val="003300"/>
                </a:solidFill>
                <a:latin typeface="Times New Roman"/>
                <a:cs typeface="Times New Roman"/>
              </a:rPr>
              <a:t>•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23128" y="2022602"/>
            <a:ext cx="3251835" cy="1731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spc="-5" dirty="0">
                <a:latin typeface="Times New Roman"/>
                <a:cs typeface="Times New Roman"/>
              </a:rPr>
              <a:t>K.S.R. College </a:t>
            </a:r>
            <a:r>
              <a:rPr sz="1200" b="1" dirty="0">
                <a:latin typeface="Times New Roman"/>
                <a:cs typeface="Times New Roman"/>
              </a:rPr>
              <a:t>of</a:t>
            </a:r>
            <a:r>
              <a:rPr sz="1200" b="1" spc="-5" dirty="0">
                <a:latin typeface="Times New Roman"/>
                <a:cs typeface="Times New Roman"/>
              </a:rPr>
              <a:t> Education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200" b="1" spc="-5" dirty="0">
                <a:latin typeface="Times New Roman"/>
                <a:cs typeface="Times New Roman"/>
              </a:rPr>
              <a:t>K.S.R. Matriculation Higher Secondary</a:t>
            </a:r>
            <a:r>
              <a:rPr sz="1200" b="1" spc="5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School</a:t>
            </a:r>
            <a:endParaRPr sz="1200">
              <a:latin typeface="Times New Roman"/>
              <a:cs typeface="Times New Roman"/>
            </a:endParaRPr>
          </a:p>
          <a:p>
            <a:pPr marL="12700" marR="1045844">
              <a:lnSpc>
                <a:spcPct val="120000"/>
              </a:lnSpc>
            </a:pPr>
            <a:r>
              <a:rPr sz="1200" b="1" spc="-5" dirty="0">
                <a:latin typeface="Times New Roman"/>
                <a:cs typeface="Times New Roman"/>
              </a:rPr>
              <a:t>K.S.R. Industrial </a:t>
            </a:r>
            <a:r>
              <a:rPr sz="1200" b="1" spc="-10" dirty="0">
                <a:latin typeface="Times New Roman"/>
                <a:cs typeface="Times New Roman"/>
              </a:rPr>
              <a:t>Training</a:t>
            </a:r>
            <a:r>
              <a:rPr sz="1200" b="1" spc="-7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School  </a:t>
            </a:r>
            <a:r>
              <a:rPr sz="1200" b="1" spc="-10" dirty="0">
                <a:latin typeface="Times New Roman"/>
                <a:cs typeface="Times New Roman"/>
              </a:rPr>
              <a:t>Rajammal </a:t>
            </a:r>
            <a:r>
              <a:rPr sz="1200" b="1" spc="-5" dirty="0">
                <a:latin typeface="Times New Roman"/>
                <a:cs typeface="Times New Roman"/>
              </a:rPr>
              <a:t>Rangasamy</a:t>
            </a:r>
            <a:r>
              <a:rPr sz="1200" b="1" spc="15" dirty="0">
                <a:latin typeface="Times New Roman"/>
                <a:cs typeface="Times New Roman"/>
              </a:rPr>
              <a:t> </a:t>
            </a:r>
            <a:r>
              <a:rPr sz="1200" b="1" spc="-20" dirty="0">
                <a:latin typeface="Times New Roman"/>
                <a:cs typeface="Times New Roman"/>
              </a:rPr>
              <a:t>I.T.I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20000"/>
              </a:lnSpc>
            </a:pPr>
            <a:r>
              <a:rPr sz="1200" b="1" spc="-10" dirty="0">
                <a:latin typeface="Times New Roman"/>
                <a:cs typeface="Times New Roman"/>
              </a:rPr>
              <a:t>Rajammal </a:t>
            </a:r>
            <a:r>
              <a:rPr sz="1200" b="1" spc="-5" dirty="0">
                <a:latin typeface="Times New Roman"/>
                <a:cs typeface="Times New Roman"/>
              </a:rPr>
              <a:t>Rangasamy </a:t>
            </a:r>
            <a:r>
              <a:rPr sz="1200" b="1" spc="-20" dirty="0">
                <a:latin typeface="Times New Roman"/>
                <a:cs typeface="Times New Roman"/>
              </a:rPr>
              <a:t>Teacher </a:t>
            </a:r>
            <a:r>
              <a:rPr sz="1200" b="1" spc="-10" dirty="0">
                <a:latin typeface="Times New Roman"/>
                <a:cs typeface="Times New Roman"/>
              </a:rPr>
              <a:t>Training </a:t>
            </a:r>
            <a:r>
              <a:rPr sz="1200" b="1" spc="-5" dirty="0">
                <a:latin typeface="Times New Roman"/>
                <a:cs typeface="Times New Roman"/>
              </a:rPr>
              <a:t>Institute  </a:t>
            </a:r>
            <a:r>
              <a:rPr sz="1200" b="1" spc="-10" dirty="0">
                <a:latin typeface="Times New Roman"/>
                <a:cs typeface="Times New Roman"/>
              </a:rPr>
              <a:t>Rajammal </a:t>
            </a:r>
            <a:r>
              <a:rPr sz="1200" b="1" spc="-5" dirty="0">
                <a:latin typeface="Times New Roman"/>
                <a:cs typeface="Times New Roman"/>
              </a:rPr>
              <a:t>Rangasamy Higher Secondary School  </a:t>
            </a:r>
            <a:r>
              <a:rPr sz="1200" b="1" spc="-20" dirty="0">
                <a:latin typeface="Times New Roman"/>
                <a:cs typeface="Times New Roman"/>
              </a:rPr>
              <a:t>Avvai </a:t>
            </a:r>
            <a:r>
              <a:rPr sz="1200" b="1" spc="-5" dirty="0">
                <a:latin typeface="Times New Roman"/>
                <a:cs typeface="Times New Roman"/>
              </a:rPr>
              <a:t>K.S.R. Matriculation</a:t>
            </a:r>
            <a:r>
              <a:rPr sz="1200" b="1" spc="40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School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1200" b="1" spc="-5" dirty="0">
                <a:latin typeface="Times New Roman"/>
                <a:cs typeface="Times New Roman"/>
              </a:rPr>
              <a:t>K.S.R. Akshara</a:t>
            </a:r>
            <a:r>
              <a:rPr sz="1200" b="1" spc="-195" dirty="0">
                <a:latin typeface="Times New Roman"/>
                <a:cs typeface="Times New Roman"/>
              </a:rPr>
              <a:t> </a:t>
            </a:r>
            <a:r>
              <a:rPr sz="1200" b="1" spc="-5" dirty="0">
                <a:latin typeface="Times New Roman"/>
                <a:cs typeface="Times New Roman"/>
              </a:rPr>
              <a:t>Academy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88340" y="1410970"/>
            <a:ext cx="8364220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5880735" algn="l"/>
              </a:tabLst>
            </a:pPr>
            <a:r>
              <a:rPr sz="1600" b="1" spc="-55" dirty="0">
                <a:solidFill>
                  <a:srgbClr val="000066"/>
                </a:solidFill>
                <a:latin typeface="Times New Roman"/>
                <a:cs typeface="Times New Roman"/>
              </a:rPr>
              <a:t>Dr. </a:t>
            </a:r>
            <a:r>
              <a:rPr sz="16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K. </a:t>
            </a:r>
            <a:r>
              <a:rPr sz="1600" b="1" spc="-5" dirty="0">
                <a:solidFill>
                  <a:srgbClr val="000066"/>
                </a:solidFill>
                <a:latin typeface="Times New Roman"/>
                <a:cs typeface="Times New Roman"/>
              </a:rPr>
              <a:t>S.</a:t>
            </a:r>
            <a:r>
              <a:rPr sz="1600" b="1" spc="10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1600" b="1" spc="-15" dirty="0">
                <a:solidFill>
                  <a:srgbClr val="000066"/>
                </a:solidFill>
                <a:latin typeface="Times New Roman"/>
                <a:cs typeface="Times New Roman"/>
              </a:rPr>
              <a:t>Rangasamy,</a:t>
            </a:r>
            <a:r>
              <a:rPr sz="1600" b="1" spc="1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Chairman	</a:t>
            </a:r>
            <a:r>
              <a:rPr sz="1600" b="1" spc="-55" dirty="0">
                <a:solidFill>
                  <a:srgbClr val="000066"/>
                </a:solidFill>
                <a:latin typeface="Times New Roman"/>
                <a:cs typeface="Times New Roman"/>
              </a:rPr>
              <a:t>Mr. </a:t>
            </a:r>
            <a:r>
              <a:rPr sz="1600" b="1" spc="-5" dirty="0">
                <a:solidFill>
                  <a:srgbClr val="000066"/>
                </a:solidFill>
                <a:latin typeface="Times New Roman"/>
                <a:cs typeface="Times New Roman"/>
              </a:rPr>
              <a:t>R. Srinivasan,</a:t>
            </a:r>
            <a:r>
              <a:rPr sz="1600" b="1" spc="1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000066"/>
                </a:solidFill>
                <a:latin typeface="Times New Roman"/>
                <a:cs typeface="Times New Roman"/>
              </a:rPr>
              <a:t>Secretary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0" y="685800"/>
                </a:moveTo>
                <a:lnTo>
                  <a:pt x="9144000" y="6858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9059" rIns="0" bIns="0" rtlCol="0">
            <a:spAutoFit/>
          </a:bodyPr>
          <a:lstStyle/>
          <a:p>
            <a:pPr marL="3055620">
              <a:lnSpc>
                <a:spcPct val="100000"/>
              </a:lnSpc>
            </a:pPr>
            <a:r>
              <a:rPr sz="2800" spc="-25" dirty="0"/>
              <a:t>APPLICATIONS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200150" y="1066800"/>
            <a:ext cx="6865874" cy="4876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93800" y="1060450"/>
            <a:ext cx="6878955" cy="4889500"/>
          </a:xfrm>
          <a:custGeom>
            <a:avLst/>
            <a:gdLst/>
            <a:ahLst/>
            <a:cxnLst/>
            <a:rect l="l" t="t" r="r" b="b"/>
            <a:pathLst>
              <a:path w="6878955" h="4889500">
                <a:moveTo>
                  <a:pt x="0" y="4889500"/>
                </a:moveTo>
                <a:lnTo>
                  <a:pt x="6878701" y="4889500"/>
                </a:lnTo>
                <a:lnTo>
                  <a:pt x="6878701" y="0"/>
                </a:lnTo>
                <a:lnTo>
                  <a:pt x="0" y="0"/>
                </a:lnTo>
                <a:lnTo>
                  <a:pt x="0" y="4889500"/>
                </a:lnTo>
                <a:close/>
              </a:path>
            </a:pathLst>
          </a:custGeom>
          <a:ln w="12700">
            <a:solidFill>
              <a:srgbClr val="4F81B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"/>
            <a:ext cx="9144000" cy="462280"/>
          </a:xfrm>
          <a:custGeom>
            <a:avLst/>
            <a:gdLst/>
            <a:ahLst/>
            <a:cxnLst/>
            <a:rect l="l" t="t" r="r" b="b"/>
            <a:pathLst>
              <a:path w="9144000" h="462280">
                <a:moveTo>
                  <a:pt x="0" y="461962"/>
                </a:moveTo>
                <a:lnTo>
                  <a:pt x="9144000" y="461962"/>
                </a:lnTo>
                <a:lnTo>
                  <a:pt x="9144000" y="0"/>
                </a:lnTo>
                <a:lnTo>
                  <a:pt x="0" y="0"/>
                </a:lnTo>
                <a:lnTo>
                  <a:pt x="0" y="461962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71500">
              <a:lnSpc>
                <a:spcPct val="100000"/>
              </a:lnSpc>
            </a:pPr>
            <a:r>
              <a:rPr sz="2500" spc="-5" dirty="0"/>
              <a:t>CENTRE FOR NANOSCIENCE AND</a:t>
            </a:r>
            <a:r>
              <a:rPr sz="2500" spc="-125" dirty="0"/>
              <a:t> </a:t>
            </a:r>
            <a:r>
              <a:rPr sz="2500" spc="-5" dirty="0"/>
              <a:t>TECHNOLOGY</a:t>
            </a:r>
            <a:endParaRPr sz="2500"/>
          </a:p>
        </p:txBody>
      </p:sp>
      <p:sp>
        <p:nvSpPr>
          <p:cNvPr id="4" name="object 4"/>
          <p:cNvSpPr/>
          <p:nvPr/>
        </p:nvSpPr>
        <p:spPr>
          <a:xfrm>
            <a:off x="1413763" y="3481768"/>
            <a:ext cx="856081" cy="9027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485138" y="4931676"/>
            <a:ext cx="713397" cy="84635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55921" y="4479925"/>
            <a:ext cx="171450" cy="451484"/>
          </a:xfrm>
          <a:custGeom>
            <a:avLst/>
            <a:gdLst/>
            <a:ahLst/>
            <a:cxnLst/>
            <a:rect l="l" t="t" r="r" b="b"/>
            <a:pathLst>
              <a:path w="171450" h="451485">
                <a:moveTo>
                  <a:pt x="16446" y="279927"/>
                </a:moveTo>
                <a:lnTo>
                  <a:pt x="9251" y="282320"/>
                </a:lnTo>
                <a:lnTo>
                  <a:pt x="3643" y="287373"/>
                </a:lnTo>
                <a:lnTo>
                  <a:pt x="488" y="293973"/>
                </a:lnTo>
                <a:lnTo>
                  <a:pt x="0" y="301287"/>
                </a:lnTo>
                <a:lnTo>
                  <a:pt x="2393" y="308482"/>
                </a:lnTo>
                <a:lnTo>
                  <a:pt x="85578" y="450976"/>
                </a:lnTo>
                <a:lnTo>
                  <a:pt x="107671" y="413131"/>
                </a:lnTo>
                <a:lnTo>
                  <a:pt x="66528" y="413131"/>
                </a:lnTo>
                <a:lnTo>
                  <a:pt x="66528" y="342519"/>
                </a:lnTo>
                <a:lnTo>
                  <a:pt x="35413" y="289179"/>
                </a:lnTo>
                <a:lnTo>
                  <a:pt x="30360" y="283571"/>
                </a:lnTo>
                <a:lnTo>
                  <a:pt x="23760" y="280416"/>
                </a:lnTo>
                <a:lnTo>
                  <a:pt x="16446" y="279927"/>
                </a:lnTo>
                <a:close/>
              </a:path>
              <a:path w="171450" h="451485">
                <a:moveTo>
                  <a:pt x="66528" y="342519"/>
                </a:moveTo>
                <a:lnTo>
                  <a:pt x="66528" y="413131"/>
                </a:lnTo>
                <a:lnTo>
                  <a:pt x="104628" y="413131"/>
                </a:lnTo>
                <a:lnTo>
                  <a:pt x="104628" y="403479"/>
                </a:lnTo>
                <a:lnTo>
                  <a:pt x="69068" y="403479"/>
                </a:lnTo>
                <a:lnTo>
                  <a:pt x="85578" y="375176"/>
                </a:lnTo>
                <a:lnTo>
                  <a:pt x="66528" y="342519"/>
                </a:lnTo>
                <a:close/>
              </a:path>
              <a:path w="171450" h="451485">
                <a:moveTo>
                  <a:pt x="154709" y="279927"/>
                </a:moveTo>
                <a:lnTo>
                  <a:pt x="147395" y="280416"/>
                </a:lnTo>
                <a:lnTo>
                  <a:pt x="140795" y="283571"/>
                </a:lnTo>
                <a:lnTo>
                  <a:pt x="135743" y="289179"/>
                </a:lnTo>
                <a:lnTo>
                  <a:pt x="104628" y="342519"/>
                </a:lnTo>
                <a:lnTo>
                  <a:pt x="104628" y="413131"/>
                </a:lnTo>
                <a:lnTo>
                  <a:pt x="107671" y="413131"/>
                </a:lnTo>
                <a:lnTo>
                  <a:pt x="168763" y="308482"/>
                </a:lnTo>
                <a:lnTo>
                  <a:pt x="171156" y="301287"/>
                </a:lnTo>
                <a:lnTo>
                  <a:pt x="170668" y="293973"/>
                </a:lnTo>
                <a:lnTo>
                  <a:pt x="167512" y="287373"/>
                </a:lnTo>
                <a:lnTo>
                  <a:pt x="161905" y="282320"/>
                </a:lnTo>
                <a:lnTo>
                  <a:pt x="154709" y="279927"/>
                </a:lnTo>
                <a:close/>
              </a:path>
              <a:path w="171450" h="451485">
                <a:moveTo>
                  <a:pt x="85578" y="375176"/>
                </a:moveTo>
                <a:lnTo>
                  <a:pt x="69068" y="403479"/>
                </a:lnTo>
                <a:lnTo>
                  <a:pt x="102088" y="403479"/>
                </a:lnTo>
                <a:lnTo>
                  <a:pt x="85578" y="375176"/>
                </a:lnTo>
                <a:close/>
              </a:path>
              <a:path w="171450" h="451485">
                <a:moveTo>
                  <a:pt x="104628" y="342519"/>
                </a:moveTo>
                <a:lnTo>
                  <a:pt x="85578" y="375176"/>
                </a:lnTo>
                <a:lnTo>
                  <a:pt x="102088" y="403479"/>
                </a:lnTo>
                <a:lnTo>
                  <a:pt x="104628" y="403479"/>
                </a:lnTo>
                <a:lnTo>
                  <a:pt x="104628" y="342519"/>
                </a:lnTo>
                <a:close/>
              </a:path>
              <a:path w="171450" h="451485">
                <a:moveTo>
                  <a:pt x="104628" y="0"/>
                </a:moveTo>
                <a:lnTo>
                  <a:pt x="66528" y="0"/>
                </a:lnTo>
                <a:lnTo>
                  <a:pt x="66528" y="342519"/>
                </a:lnTo>
                <a:lnTo>
                  <a:pt x="85578" y="375176"/>
                </a:lnTo>
                <a:lnTo>
                  <a:pt x="104628" y="342519"/>
                </a:lnTo>
                <a:lnTo>
                  <a:pt x="1046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140053" y="5960161"/>
            <a:ext cx="1591945" cy="291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20" dirty="0">
                <a:latin typeface="Times New Roman"/>
                <a:cs typeface="Times New Roman"/>
              </a:rPr>
              <a:t>TiO</a:t>
            </a:r>
            <a:r>
              <a:rPr sz="1575" spc="-30" baseline="-21164" dirty="0">
                <a:latin typeface="Times New Roman"/>
                <a:cs typeface="Times New Roman"/>
              </a:rPr>
              <a:t>2</a:t>
            </a:r>
            <a:r>
              <a:rPr sz="1575" spc="157" baseline="-21164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Nanoparticles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570728" y="3481768"/>
            <a:ext cx="836866" cy="9027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893456" y="4479797"/>
            <a:ext cx="171450" cy="451484"/>
          </a:xfrm>
          <a:custGeom>
            <a:avLst/>
            <a:gdLst/>
            <a:ahLst/>
            <a:cxnLst/>
            <a:rect l="l" t="t" r="r" b="b"/>
            <a:pathLst>
              <a:path w="171450" h="451485">
                <a:moveTo>
                  <a:pt x="16569" y="279802"/>
                </a:moveTo>
                <a:lnTo>
                  <a:pt x="9376" y="282194"/>
                </a:lnTo>
                <a:lnTo>
                  <a:pt x="3694" y="287244"/>
                </a:lnTo>
                <a:lnTo>
                  <a:pt x="502" y="293830"/>
                </a:lnTo>
                <a:lnTo>
                  <a:pt x="0" y="301107"/>
                </a:lnTo>
                <a:lnTo>
                  <a:pt x="2391" y="308228"/>
                </a:lnTo>
                <a:lnTo>
                  <a:pt x="85068" y="451103"/>
                </a:lnTo>
                <a:lnTo>
                  <a:pt x="107261" y="413384"/>
                </a:lnTo>
                <a:lnTo>
                  <a:pt x="104245" y="413384"/>
                </a:lnTo>
                <a:lnTo>
                  <a:pt x="66145" y="413131"/>
                </a:lnTo>
                <a:lnTo>
                  <a:pt x="66404" y="342735"/>
                </a:lnTo>
                <a:lnTo>
                  <a:pt x="35411" y="289178"/>
                </a:lnTo>
                <a:lnTo>
                  <a:pt x="30432" y="283497"/>
                </a:lnTo>
                <a:lnTo>
                  <a:pt x="23870" y="280304"/>
                </a:lnTo>
                <a:lnTo>
                  <a:pt x="16569" y="279802"/>
                </a:lnTo>
                <a:close/>
              </a:path>
              <a:path w="171450" h="451485">
                <a:moveTo>
                  <a:pt x="66404" y="342735"/>
                </a:moveTo>
                <a:lnTo>
                  <a:pt x="66145" y="413131"/>
                </a:lnTo>
                <a:lnTo>
                  <a:pt x="104245" y="413384"/>
                </a:lnTo>
                <a:lnTo>
                  <a:pt x="104280" y="403732"/>
                </a:lnTo>
                <a:lnTo>
                  <a:pt x="68812" y="403606"/>
                </a:lnTo>
                <a:lnTo>
                  <a:pt x="85352" y="375475"/>
                </a:lnTo>
                <a:lnTo>
                  <a:pt x="66404" y="342735"/>
                </a:lnTo>
                <a:close/>
              </a:path>
              <a:path w="171450" h="451485">
                <a:moveTo>
                  <a:pt x="154781" y="280344"/>
                </a:moveTo>
                <a:lnTo>
                  <a:pt x="104505" y="342900"/>
                </a:lnTo>
                <a:lnTo>
                  <a:pt x="104245" y="413384"/>
                </a:lnTo>
                <a:lnTo>
                  <a:pt x="107261" y="413384"/>
                </a:lnTo>
                <a:lnTo>
                  <a:pt x="168761" y="308863"/>
                </a:lnTo>
                <a:lnTo>
                  <a:pt x="171225" y="301688"/>
                </a:lnTo>
                <a:lnTo>
                  <a:pt x="170761" y="294417"/>
                </a:lnTo>
                <a:lnTo>
                  <a:pt x="167582" y="287861"/>
                </a:lnTo>
                <a:lnTo>
                  <a:pt x="161903" y="282828"/>
                </a:lnTo>
                <a:lnTo>
                  <a:pt x="154781" y="280344"/>
                </a:lnTo>
                <a:close/>
              </a:path>
              <a:path w="171450" h="451485">
                <a:moveTo>
                  <a:pt x="85352" y="375475"/>
                </a:moveTo>
                <a:lnTo>
                  <a:pt x="68812" y="403606"/>
                </a:lnTo>
                <a:lnTo>
                  <a:pt x="101705" y="403732"/>
                </a:lnTo>
                <a:lnTo>
                  <a:pt x="85352" y="375475"/>
                </a:lnTo>
                <a:close/>
              </a:path>
              <a:path w="171450" h="451485">
                <a:moveTo>
                  <a:pt x="104505" y="342900"/>
                </a:moveTo>
                <a:lnTo>
                  <a:pt x="85352" y="375475"/>
                </a:lnTo>
                <a:lnTo>
                  <a:pt x="101705" y="403732"/>
                </a:lnTo>
                <a:lnTo>
                  <a:pt x="104280" y="403732"/>
                </a:lnTo>
                <a:lnTo>
                  <a:pt x="104505" y="342900"/>
                </a:lnTo>
                <a:close/>
              </a:path>
              <a:path w="171450" h="451485">
                <a:moveTo>
                  <a:pt x="67669" y="0"/>
                </a:moveTo>
                <a:lnTo>
                  <a:pt x="66625" y="282828"/>
                </a:lnTo>
                <a:lnTo>
                  <a:pt x="66500" y="342900"/>
                </a:lnTo>
                <a:lnTo>
                  <a:pt x="85352" y="375475"/>
                </a:lnTo>
                <a:lnTo>
                  <a:pt x="104505" y="342900"/>
                </a:lnTo>
                <a:lnTo>
                  <a:pt x="105769" y="253"/>
                </a:lnTo>
                <a:lnTo>
                  <a:pt x="676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22797" y="4931676"/>
            <a:ext cx="713397" cy="84635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414652" y="3079241"/>
            <a:ext cx="5055235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4022090" algn="l"/>
              </a:tabLst>
            </a:pPr>
            <a:r>
              <a:rPr sz="1400" b="1" spc="-5" dirty="0">
                <a:solidFill>
                  <a:srgbClr val="000066"/>
                </a:solidFill>
                <a:latin typeface="Times New Roman"/>
                <a:cs typeface="Times New Roman"/>
              </a:rPr>
              <a:t>Ilmenite </a:t>
            </a:r>
            <a:r>
              <a:rPr sz="1400" b="1" spc="-10" dirty="0">
                <a:solidFill>
                  <a:srgbClr val="000066"/>
                </a:solidFill>
                <a:latin typeface="Times New Roman"/>
                <a:cs typeface="Times New Roman"/>
              </a:rPr>
              <a:t>Ore	</a:t>
            </a:r>
            <a:r>
              <a:rPr sz="1400" b="1" dirty="0">
                <a:solidFill>
                  <a:srgbClr val="000066"/>
                </a:solidFill>
                <a:latin typeface="Times New Roman"/>
                <a:cs typeface="Times New Roman"/>
              </a:rPr>
              <a:t>Quartz</a:t>
            </a:r>
            <a:r>
              <a:rPr sz="1400" b="1" spc="250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0066"/>
                </a:solidFill>
                <a:latin typeface="Times New Roman"/>
                <a:cs typeface="Times New Roman"/>
              </a:rPr>
              <a:t>Sand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251830" y="5950711"/>
            <a:ext cx="1587500" cy="291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SiO</a:t>
            </a:r>
            <a:r>
              <a:rPr sz="1575" spc="-7" baseline="-21164" dirty="0">
                <a:latin typeface="Times New Roman"/>
                <a:cs typeface="Times New Roman"/>
              </a:rPr>
              <a:t>2</a:t>
            </a:r>
            <a:r>
              <a:rPr sz="1575" spc="142" baseline="-21164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Nanoparticles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546975" y="3414331"/>
            <a:ext cx="983488" cy="9027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536560" y="3079241"/>
            <a:ext cx="813435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000066"/>
                </a:solidFill>
                <a:latin typeface="Times New Roman"/>
                <a:cs typeface="Times New Roman"/>
              </a:rPr>
              <a:t>Rice</a:t>
            </a:r>
            <a:r>
              <a:rPr sz="1400" b="1" spc="-75" dirty="0">
                <a:solidFill>
                  <a:srgbClr val="000066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0066"/>
                </a:solidFill>
                <a:latin typeface="Times New Roman"/>
                <a:cs typeface="Times New Roman"/>
              </a:rPr>
              <a:t>Husk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942401" y="4381500"/>
            <a:ext cx="171450" cy="451484"/>
          </a:xfrm>
          <a:custGeom>
            <a:avLst/>
            <a:gdLst/>
            <a:ahLst/>
            <a:cxnLst/>
            <a:rect l="l" t="t" r="r" b="b"/>
            <a:pathLst>
              <a:path w="171450" h="451485">
                <a:moveTo>
                  <a:pt x="16444" y="279927"/>
                </a:moveTo>
                <a:lnTo>
                  <a:pt x="9322" y="282320"/>
                </a:lnTo>
                <a:lnTo>
                  <a:pt x="3643" y="287373"/>
                </a:lnTo>
                <a:lnTo>
                  <a:pt x="464" y="293973"/>
                </a:lnTo>
                <a:lnTo>
                  <a:pt x="0" y="301287"/>
                </a:lnTo>
                <a:lnTo>
                  <a:pt x="2464" y="308482"/>
                </a:lnTo>
                <a:lnTo>
                  <a:pt x="85522" y="450976"/>
                </a:lnTo>
                <a:lnTo>
                  <a:pt x="107616" y="413131"/>
                </a:lnTo>
                <a:lnTo>
                  <a:pt x="66472" y="413131"/>
                </a:lnTo>
                <a:lnTo>
                  <a:pt x="66494" y="342556"/>
                </a:lnTo>
                <a:lnTo>
                  <a:pt x="35357" y="289179"/>
                </a:lnTo>
                <a:lnTo>
                  <a:pt x="30307" y="283571"/>
                </a:lnTo>
                <a:lnTo>
                  <a:pt x="23721" y="280416"/>
                </a:lnTo>
                <a:lnTo>
                  <a:pt x="16444" y="279927"/>
                </a:lnTo>
                <a:close/>
              </a:path>
              <a:path w="171450" h="451485">
                <a:moveTo>
                  <a:pt x="66494" y="342556"/>
                </a:moveTo>
                <a:lnTo>
                  <a:pt x="66472" y="413131"/>
                </a:lnTo>
                <a:lnTo>
                  <a:pt x="104572" y="413131"/>
                </a:lnTo>
                <a:lnTo>
                  <a:pt x="104575" y="403479"/>
                </a:lnTo>
                <a:lnTo>
                  <a:pt x="69139" y="403479"/>
                </a:lnTo>
                <a:lnTo>
                  <a:pt x="85586" y="375285"/>
                </a:lnTo>
                <a:lnTo>
                  <a:pt x="66494" y="342556"/>
                </a:lnTo>
                <a:close/>
              </a:path>
              <a:path w="171450" h="451485">
                <a:moveTo>
                  <a:pt x="154727" y="279927"/>
                </a:moveTo>
                <a:lnTo>
                  <a:pt x="104677" y="342556"/>
                </a:lnTo>
                <a:lnTo>
                  <a:pt x="104572" y="413131"/>
                </a:lnTo>
                <a:lnTo>
                  <a:pt x="107616" y="413131"/>
                </a:lnTo>
                <a:lnTo>
                  <a:pt x="168707" y="308482"/>
                </a:lnTo>
                <a:lnTo>
                  <a:pt x="171172" y="301287"/>
                </a:lnTo>
                <a:lnTo>
                  <a:pt x="170707" y="293973"/>
                </a:lnTo>
                <a:lnTo>
                  <a:pt x="167528" y="287373"/>
                </a:lnTo>
                <a:lnTo>
                  <a:pt x="161849" y="282320"/>
                </a:lnTo>
                <a:lnTo>
                  <a:pt x="154727" y="279927"/>
                </a:lnTo>
                <a:close/>
              </a:path>
              <a:path w="171450" h="451485">
                <a:moveTo>
                  <a:pt x="85586" y="375285"/>
                </a:moveTo>
                <a:lnTo>
                  <a:pt x="69139" y="403479"/>
                </a:lnTo>
                <a:lnTo>
                  <a:pt x="102032" y="403479"/>
                </a:lnTo>
                <a:lnTo>
                  <a:pt x="85586" y="375285"/>
                </a:lnTo>
                <a:close/>
              </a:path>
              <a:path w="171450" h="451485">
                <a:moveTo>
                  <a:pt x="104594" y="342699"/>
                </a:moveTo>
                <a:lnTo>
                  <a:pt x="85586" y="375285"/>
                </a:lnTo>
                <a:lnTo>
                  <a:pt x="102032" y="403479"/>
                </a:lnTo>
                <a:lnTo>
                  <a:pt x="104575" y="403479"/>
                </a:lnTo>
                <a:lnTo>
                  <a:pt x="104594" y="342699"/>
                </a:lnTo>
                <a:close/>
              </a:path>
              <a:path w="171450" h="451485">
                <a:moveTo>
                  <a:pt x="104699" y="0"/>
                </a:moveTo>
                <a:lnTo>
                  <a:pt x="66599" y="0"/>
                </a:lnTo>
                <a:lnTo>
                  <a:pt x="66577" y="342699"/>
                </a:lnTo>
                <a:lnTo>
                  <a:pt x="85586" y="375285"/>
                </a:lnTo>
                <a:lnTo>
                  <a:pt x="104594" y="342699"/>
                </a:lnTo>
                <a:lnTo>
                  <a:pt x="10469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526655" y="4935054"/>
            <a:ext cx="1007694" cy="6770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53967" y="3462782"/>
            <a:ext cx="856081" cy="90563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540633" y="3078226"/>
            <a:ext cx="691515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000066"/>
                </a:solidFill>
                <a:latin typeface="Times New Roman"/>
                <a:cs typeface="Times New Roman"/>
              </a:rPr>
              <a:t>B</a:t>
            </a:r>
            <a:r>
              <a:rPr sz="1600" b="1" dirty="0">
                <a:solidFill>
                  <a:srgbClr val="000066"/>
                </a:solidFill>
                <a:latin typeface="Times New Roman"/>
                <a:cs typeface="Times New Roman"/>
              </a:rPr>
              <a:t>a</a:t>
            </a:r>
            <a:r>
              <a:rPr sz="1600" b="1" spc="-5" dirty="0">
                <a:solidFill>
                  <a:srgbClr val="000066"/>
                </a:solidFill>
                <a:latin typeface="Times New Roman"/>
                <a:cs typeface="Times New Roman"/>
              </a:rPr>
              <a:t>uxite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895871" y="4479925"/>
            <a:ext cx="171450" cy="451484"/>
          </a:xfrm>
          <a:custGeom>
            <a:avLst/>
            <a:gdLst/>
            <a:ahLst/>
            <a:cxnLst/>
            <a:rect l="l" t="t" r="r" b="b"/>
            <a:pathLst>
              <a:path w="171450" h="451485">
                <a:moveTo>
                  <a:pt x="16446" y="279927"/>
                </a:moveTo>
                <a:lnTo>
                  <a:pt x="9251" y="282320"/>
                </a:lnTo>
                <a:lnTo>
                  <a:pt x="3643" y="287373"/>
                </a:lnTo>
                <a:lnTo>
                  <a:pt x="488" y="293973"/>
                </a:lnTo>
                <a:lnTo>
                  <a:pt x="0" y="301287"/>
                </a:lnTo>
                <a:lnTo>
                  <a:pt x="2393" y="308482"/>
                </a:lnTo>
                <a:lnTo>
                  <a:pt x="85578" y="450976"/>
                </a:lnTo>
                <a:lnTo>
                  <a:pt x="107671" y="413131"/>
                </a:lnTo>
                <a:lnTo>
                  <a:pt x="66528" y="413131"/>
                </a:lnTo>
                <a:lnTo>
                  <a:pt x="66528" y="342519"/>
                </a:lnTo>
                <a:lnTo>
                  <a:pt x="35413" y="289179"/>
                </a:lnTo>
                <a:lnTo>
                  <a:pt x="30360" y="283571"/>
                </a:lnTo>
                <a:lnTo>
                  <a:pt x="23760" y="280416"/>
                </a:lnTo>
                <a:lnTo>
                  <a:pt x="16446" y="279927"/>
                </a:lnTo>
                <a:close/>
              </a:path>
              <a:path w="171450" h="451485">
                <a:moveTo>
                  <a:pt x="66528" y="342519"/>
                </a:moveTo>
                <a:lnTo>
                  <a:pt x="66528" y="413131"/>
                </a:lnTo>
                <a:lnTo>
                  <a:pt x="104628" y="413131"/>
                </a:lnTo>
                <a:lnTo>
                  <a:pt x="104628" y="403479"/>
                </a:lnTo>
                <a:lnTo>
                  <a:pt x="69068" y="403479"/>
                </a:lnTo>
                <a:lnTo>
                  <a:pt x="85578" y="375176"/>
                </a:lnTo>
                <a:lnTo>
                  <a:pt x="66528" y="342519"/>
                </a:lnTo>
                <a:close/>
              </a:path>
              <a:path w="171450" h="451485">
                <a:moveTo>
                  <a:pt x="154709" y="279927"/>
                </a:moveTo>
                <a:lnTo>
                  <a:pt x="147395" y="280416"/>
                </a:lnTo>
                <a:lnTo>
                  <a:pt x="140795" y="283571"/>
                </a:lnTo>
                <a:lnTo>
                  <a:pt x="135743" y="289179"/>
                </a:lnTo>
                <a:lnTo>
                  <a:pt x="104628" y="342519"/>
                </a:lnTo>
                <a:lnTo>
                  <a:pt x="104628" y="413131"/>
                </a:lnTo>
                <a:lnTo>
                  <a:pt x="107671" y="413131"/>
                </a:lnTo>
                <a:lnTo>
                  <a:pt x="168763" y="308482"/>
                </a:lnTo>
                <a:lnTo>
                  <a:pt x="171156" y="301287"/>
                </a:lnTo>
                <a:lnTo>
                  <a:pt x="170668" y="293973"/>
                </a:lnTo>
                <a:lnTo>
                  <a:pt x="167512" y="287373"/>
                </a:lnTo>
                <a:lnTo>
                  <a:pt x="161905" y="282320"/>
                </a:lnTo>
                <a:lnTo>
                  <a:pt x="154709" y="279927"/>
                </a:lnTo>
                <a:close/>
              </a:path>
              <a:path w="171450" h="451485">
                <a:moveTo>
                  <a:pt x="85578" y="375176"/>
                </a:moveTo>
                <a:lnTo>
                  <a:pt x="69068" y="403479"/>
                </a:lnTo>
                <a:lnTo>
                  <a:pt x="102088" y="403479"/>
                </a:lnTo>
                <a:lnTo>
                  <a:pt x="85578" y="375176"/>
                </a:lnTo>
                <a:close/>
              </a:path>
              <a:path w="171450" h="451485">
                <a:moveTo>
                  <a:pt x="104628" y="342519"/>
                </a:moveTo>
                <a:lnTo>
                  <a:pt x="85578" y="375176"/>
                </a:lnTo>
                <a:lnTo>
                  <a:pt x="102088" y="403479"/>
                </a:lnTo>
                <a:lnTo>
                  <a:pt x="104628" y="403479"/>
                </a:lnTo>
                <a:lnTo>
                  <a:pt x="104628" y="342519"/>
                </a:lnTo>
                <a:close/>
              </a:path>
              <a:path w="171450" h="451485">
                <a:moveTo>
                  <a:pt x="104628" y="0"/>
                </a:moveTo>
                <a:lnTo>
                  <a:pt x="66528" y="0"/>
                </a:lnTo>
                <a:lnTo>
                  <a:pt x="66528" y="342519"/>
                </a:lnTo>
                <a:lnTo>
                  <a:pt x="85578" y="375176"/>
                </a:lnTo>
                <a:lnTo>
                  <a:pt x="104628" y="342519"/>
                </a:lnTo>
                <a:lnTo>
                  <a:pt x="10462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53967" y="4916246"/>
            <a:ext cx="803465" cy="86178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184017" y="5960161"/>
            <a:ext cx="1689735" cy="291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Al</a:t>
            </a:r>
            <a:r>
              <a:rPr sz="1575" baseline="-21164" dirty="0">
                <a:latin typeface="Times New Roman"/>
                <a:cs typeface="Times New Roman"/>
              </a:rPr>
              <a:t>2</a:t>
            </a:r>
            <a:r>
              <a:rPr sz="1600" dirty="0">
                <a:latin typeface="Times New Roman"/>
                <a:cs typeface="Times New Roman"/>
              </a:rPr>
              <a:t>O</a:t>
            </a:r>
            <a:r>
              <a:rPr sz="1575" baseline="-21164" dirty="0">
                <a:latin typeface="Times New Roman"/>
                <a:cs typeface="Times New Roman"/>
              </a:rPr>
              <a:t>3</a:t>
            </a:r>
            <a:r>
              <a:rPr sz="1575" spc="135" baseline="-21164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Nanoparticles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412481" y="5874511"/>
            <a:ext cx="1587500" cy="291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SiO</a:t>
            </a:r>
            <a:r>
              <a:rPr sz="1575" spc="-7" baseline="-21164" dirty="0">
                <a:latin typeface="Times New Roman"/>
                <a:cs typeface="Times New Roman"/>
              </a:rPr>
              <a:t>2</a:t>
            </a:r>
            <a:r>
              <a:rPr sz="1575" spc="150" baseline="-21164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Nanoparticles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412191" y="1878457"/>
            <a:ext cx="8437245" cy="1164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  <a:tabLst>
                <a:tab pos="6601459" algn="l"/>
              </a:tabLst>
            </a:pPr>
            <a:r>
              <a:rPr sz="1800" dirty="0">
                <a:latin typeface="Times New Roman"/>
                <a:cs typeface="Times New Roman"/>
              </a:rPr>
              <a:t>Spray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Pyrolyser	</a:t>
            </a:r>
            <a:r>
              <a:rPr sz="2700" baseline="3086" dirty="0">
                <a:latin typeface="Times New Roman"/>
                <a:cs typeface="Times New Roman"/>
              </a:rPr>
              <a:t>Indigenous</a:t>
            </a:r>
            <a:r>
              <a:rPr sz="2700" spc="-172" baseline="3086" dirty="0">
                <a:latin typeface="Times New Roman"/>
                <a:cs typeface="Times New Roman"/>
              </a:rPr>
              <a:t> </a:t>
            </a:r>
            <a:r>
              <a:rPr sz="2700" baseline="3086" dirty="0">
                <a:latin typeface="Times New Roman"/>
                <a:cs typeface="Times New Roman"/>
              </a:rPr>
              <a:t>Furnace</a:t>
            </a:r>
            <a:endParaRPr sz="2700" baseline="3086">
              <a:latin typeface="Times New Roman"/>
              <a:cs typeface="Times New Roman"/>
            </a:endParaRPr>
          </a:p>
          <a:p>
            <a:pPr marL="54610" algn="ctr">
              <a:lnSpc>
                <a:spcPct val="100000"/>
              </a:lnSpc>
              <a:spcBef>
                <a:spcPts val="715"/>
              </a:spcBef>
              <a:tabLst>
                <a:tab pos="2193290" algn="l"/>
              </a:tabLst>
            </a:pPr>
            <a:r>
              <a:rPr sz="2400" dirty="0">
                <a:latin typeface="Times New Roman"/>
                <a:cs typeface="Times New Roman"/>
              </a:rPr>
              <a:t>Centre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expertise	- Mass production of </a:t>
            </a:r>
            <a:r>
              <a:rPr sz="2400" spc="-5" dirty="0">
                <a:latin typeface="Times New Roman"/>
                <a:cs typeface="Times New Roman"/>
              </a:rPr>
              <a:t>metal </a:t>
            </a:r>
            <a:r>
              <a:rPr sz="2400" dirty="0">
                <a:latin typeface="Times New Roman"/>
                <a:cs typeface="Times New Roman"/>
              </a:rPr>
              <a:t>oxide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nanoparticles</a:t>
            </a:r>
            <a:endParaRPr sz="2400">
              <a:latin typeface="Times New Roman"/>
              <a:cs typeface="Times New Roman"/>
            </a:endParaRPr>
          </a:p>
          <a:p>
            <a:pPr marL="2583180">
              <a:lnSpc>
                <a:spcPct val="100000"/>
              </a:lnSpc>
              <a:spcBef>
                <a:spcPts val="10"/>
              </a:spcBef>
            </a:pPr>
            <a:r>
              <a:rPr sz="2400" spc="-5" dirty="0">
                <a:solidFill>
                  <a:srgbClr val="FF0066"/>
                </a:solidFill>
                <a:latin typeface="Times New Roman"/>
                <a:cs typeface="Times New Roman"/>
              </a:rPr>
              <a:t>SiO</a:t>
            </a:r>
            <a:r>
              <a:rPr sz="2400" spc="-7" baseline="-20833" dirty="0">
                <a:solidFill>
                  <a:srgbClr val="FF0066"/>
                </a:solidFill>
                <a:latin typeface="Times New Roman"/>
                <a:cs typeface="Times New Roman"/>
              </a:rPr>
              <a:t>2</a:t>
            </a:r>
            <a:r>
              <a:rPr sz="2400" spc="-5" dirty="0">
                <a:solidFill>
                  <a:srgbClr val="FF0066"/>
                </a:solidFill>
                <a:latin typeface="Times New Roman"/>
                <a:cs typeface="Times New Roman"/>
              </a:rPr>
              <a:t>, </a:t>
            </a:r>
            <a:r>
              <a:rPr sz="2400" spc="-20" dirty="0">
                <a:solidFill>
                  <a:srgbClr val="FF0066"/>
                </a:solidFill>
                <a:latin typeface="Times New Roman"/>
                <a:cs typeface="Times New Roman"/>
              </a:rPr>
              <a:t>TiO</a:t>
            </a:r>
            <a:r>
              <a:rPr sz="2400" spc="-30" baseline="-20833" dirty="0">
                <a:solidFill>
                  <a:srgbClr val="FF0066"/>
                </a:solidFill>
                <a:latin typeface="Times New Roman"/>
                <a:cs typeface="Times New Roman"/>
              </a:rPr>
              <a:t>2</a:t>
            </a:r>
            <a:r>
              <a:rPr sz="2400" spc="-20" dirty="0">
                <a:solidFill>
                  <a:srgbClr val="FF0066"/>
                </a:solidFill>
                <a:latin typeface="Times New Roman"/>
                <a:cs typeface="Times New Roman"/>
              </a:rPr>
              <a:t>, </a:t>
            </a:r>
            <a:r>
              <a:rPr sz="2400" dirty="0">
                <a:solidFill>
                  <a:srgbClr val="FF0066"/>
                </a:solidFill>
                <a:latin typeface="Times New Roman"/>
                <a:cs typeface="Times New Roman"/>
              </a:rPr>
              <a:t>Al</a:t>
            </a:r>
            <a:r>
              <a:rPr sz="2400" baseline="-20833" dirty="0">
                <a:solidFill>
                  <a:srgbClr val="FF0066"/>
                </a:solidFill>
                <a:latin typeface="Times New Roman"/>
                <a:cs typeface="Times New Roman"/>
              </a:rPr>
              <a:t>2</a:t>
            </a:r>
            <a:r>
              <a:rPr sz="2400" dirty="0">
                <a:solidFill>
                  <a:srgbClr val="FF0066"/>
                </a:solidFill>
                <a:latin typeface="Times New Roman"/>
                <a:cs typeface="Times New Roman"/>
              </a:rPr>
              <a:t>O</a:t>
            </a:r>
            <a:r>
              <a:rPr sz="2400" baseline="-20833" dirty="0">
                <a:solidFill>
                  <a:srgbClr val="FF0066"/>
                </a:solidFill>
                <a:latin typeface="Times New Roman"/>
                <a:cs typeface="Times New Roman"/>
              </a:rPr>
              <a:t>3</a:t>
            </a:r>
            <a:r>
              <a:rPr sz="2400" dirty="0">
                <a:solidFill>
                  <a:srgbClr val="FF0066"/>
                </a:solidFill>
                <a:latin typeface="Times New Roman"/>
                <a:cs typeface="Times New Roman"/>
              </a:rPr>
              <a:t>, </a:t>
            </a:r>
            <a:r>
              <a:rPr sz="2400" spc="-5" dirty="0">
                <a:solidFill>
                  <a:srgbClr val="FF0066"/>
                </a:solidFill>
                <a:latin typeface="Times New Roman"/>
                <a:cs typeface="Times New Roman"/>
              </a:rPr>
              <a:t>ZrO</a:t>
            </a:r>
            <a:r>
              <a:rPr sz="2400" spc="-7" baseline="-20833" dirty="0">
                <a:solidFill>
                  <a:srgbClr val="FF0066"/>
                </a:solidFill>
                <a:latin typeface="Times New Roman"/>
                <a:cs typeface="Times New Roman"/>
              </a:rPr>
              <a:t>2</a:t>
            </a:r>
            <a:r>
              <a:rPr sz="2400" spc="-5" dirty="0">
                <a:solidFill>
                  <a:srgbClr val="FF0066"/>
                </a:solidFill>
                <a:latin typeface="Times New Roman"/>
                <a:cs typeface="Times New Roman"/>
              </a:rPr>
              <a:t>,</a:t>
            </a:r>
            <a:r>
              <a:rPr sz="2400" spc="-190" dirty="0">
                <a:solidFill>
                  <a:srgbClr val="FF0066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0066"/>
                </a:solidFill>
                <a:latin typeface="Times New Roman"/>
                <a:cs typeface="Times New Roman"/>
              </a:rPr>
              <a:t>MgO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172200" y="6324600"/>
            <a:ext cx="2133600" cy="0"/>
          </a:xfrm>
          <a:custGeom>
            <a:avLst/>
            <a:gdLst/>
            <a:ahLst/>
            <a:cxnLst/>
            <a:rect l="l" t="t" r="r" b="b"/>
            <a:pathLst>
              <a:path w="2133600">
                <a:moveTo>
                  <a:pt x="0" y="0"/>
                </a:moveTo>
                <a:lnTo>
                  <a:pt x="213360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785609" y="6517640"/>
            <a:ext cx="706755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Nano</a:t>
            </a:r>
            <a:r>
              <a:rPr sz="1600" b="1" spc="-95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Si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441959" y="1894332"/>
            <a:ext cx="1478280" cy="143560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57200" y="499872"/>
            <a:ext cx="1447800" cy="1405255"/>
          </a:xfrm>
          <a:custGeom>
            <a:avLst/>
            <a:gdLst/>
            <a:ahLst/>
            <a:cxnLst/>
            <a:rect l="l" t="t" r="r" b="b"/>
            <a:pathLst>
              <a:path w="1447800" h="1405255">
                <a:moveTo>
                  <a:pt x="1327023" y="0"/>
                </a:moveTo>
                <a:lnTo>
                  <a:pt x="120751" y="0"/>
                </a:lnTo>
                <a:lnTo>
                  <a:pt x="73750" y="9495"/>
                </a:lnTo>
                <a:lnTo>
                  <a:pt x="35367" y="35385"/>
                </a:lnTo>
                <a:lnTo>
                  <a:pt x="9489" y="73777"/>
                </a:lnTo>
                <a:lnTo>
                  <a:pt x="0" y="120776"/>
                </a:lnTo>
                <a:lnTo>
                  <a:pt x="0" y="1284351"/>
                </a:lnTo>
                <a:lnTo>
                  <a:pt x="9489" y="1331350"/>
                </a:lnTo>
                <a:lnTo>
                  <a:pt x="35367" y="1369742"/>
                </a:lnTo>
                <a:lnTo>
                  <a:pt x="73750" y="1395632"/>
                </a:lnTo>
                <a:lnTo>
                  <a:pt x="120751" y="1405127"/>
                </a:lnTo>
                <a:lnTo>
                  <a:pt x="1327023" y="1405127"/>
                </a:lnTo>
                <a:lnTo>
                  <a:pt x="1374022" y="1395632"/>
                </a:lnTo>
                <a:lnTo>
                  <a:pt x="1412414" y="1369742"/>
                </a:lnTo>
                <a:lnTo>
                  <a:pt x="1438304" y="1331350"/>
                </a:lnTo>
                <a:lnTo>
                  <a:pt x="1447800" y="1284351"/>
                </a:lnTo>
                <a:lnTo>
                  <a:pt x="1447800" y="120776"/>
                </a:lnTo>
                <a:lnTo>
                  <a:pt x="1438304" y="73777"/>
                </a:lnTo>
                <a:lnTo>
                  <a:pt x="1412414" y="35385"/>
                </a:lnTo>
                <a:lnTo>
                  <a:pt x="1374022" y="9495"/>
                </a:lnTo>
                <a:lnTo>
                  <a:pt x="1327023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57200" y="499872"/>
            <a:ext cx="1447800" cy="140512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72200" y="617220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15240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8305800" y="6172200"/>
            <a:ext cx="0" cy="152400"/>
          </a:xfrm>
          <a:custGeom>
            <a:avLst/>
            <a:gdLst/>
            <a:ahLst/>
            <a:cxnLst/>
            <a:rect l="l" t="t" r="r" b="b"/>
            <a:pathLst>
              <a:path h="152400">
                <a:moveTo>
                  <a:pt x="0" y="152400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110094" y="6324549"/>
            <a:ext cx="103505" cy="229235"/>
          </a:xfrm>
          <a:custGeom>
            <a:avLst/>
            <a:gdLst/>
            <a:ahLst/>
            <a:cxnLst/>
            <a:rect l="l" t="t" r="r" b="b"/>
            <a:pathLst>
              <a:path w="103504" h="229234">
                <a:moveTo>
                  <a:pt x="7111" y="132321"/>
                </a:moveTo>
                <a:lnTo>
                  <a:pt x="4063" y="134061"/>
                </a:lnTo>
                <a:lnTo>
                  <a:pt x="1143" y="135813"/>
                </a:lnTo>
                <a:lnTo>
                  <a:pt x="0" y="139687"/>
                </a:lnTo>
                <a:lnTo>
                  <a:pt x="1777" y="142735"/>
                </a:lnTo>
                <a:lnTo>
                  <a:pt x="51180" y="228676"/>
                </a:lnTo>
                <a:lnTo>
                  <a:pt x="58609" y="216115"/>
                </a:lnTo>
                <a:lnTo>
                  <a:pt x="44830" y="216027"/>
                </a:lnTo>
                <a:lnTo>
                  <a:pt x="44997" y="192420"/>
                </a:lnTo>
                <a:lnTo>
                  <a:pt x="12826" y="136410"/>
                </a:lnTo>
                <a:lnTo>
                  <a:pt x="11049" y="133362"/>
                </a:lnTo>
                <a:lnTo>
                  <a:pt x="7111" y="132321"/>
                </a:lnTo>
                <a:close/>
              </a:path>
              <a:path w="103504" h="229234">
                <a:moveTo>
                  <a:pt x="44997" y="192420"/>
                </a:moveTo>
                <a:lnTo>
                  <a:pt x="44830" y="216027"/>
                </a:lnTo>
                <a:lnTo>
                  <a:pt x="57530" y="216115"/>
                </a:lnTo>
                <a:lnTo>
                  <a:pt x="57553" y="212915"/>
                </a:lnTo>
                <a:lnTo>
                  <a:pt x="45720" y="212839"/>
                </a:lnTo>
                <a:lnTo>
                  <a:pt x="51307" y="203406"/>
                </a:lnTo>
                <a:lnTo>
                  <a:pt x="44997" y="192420"/>
                </a:lnTo>
                <a:close/>
              </a:path>
              <a:path w="103504" h="229234">
                <a:moveTo>
                  <a:pt x="96393" y="132930"/>
                </a:moveTo>
                <a:lnTo>
                  <a:pt x="92455" y="133934"/>
                </a:lnTo>
                <a:lnTo>
                  <a:pt x="57696" y="192618"/>
                </a:lnTo>
                <a:lnTo>
                  <a:pt x="57530" y="216115"/>
                </a:lnTo>
                <a:lnTo>
                  <a:pt x="58609" y="216115"/>
                </a:lnTo>
                <a:lnTo>
                  <a:pt x="103377" y="140411"/>
                </a:lnTo>
                <a:lnTo>
                  <a:pt x="102488" y="136512"/>
                </a:lnTo>
                <a:lnTo>
                  <a:pt x="96393" y="132930"/>
                </a:lnTo>
                <a:close/>
              </a:path>
              <a:path w="103504" h="229234">
                <a:moveTo>
                  <a:pt x="51307" y="203406"/>
                </a:moveTo>
                <a:lnTo>
                  <a:pt x="45720" y="212839"/>
                </a:lnTo>
                <a:lnTo>
                  <a:pt x="56769" y="212915"/>
                </a:lnTo>
                <a:lnTo>
                  <a:pt x="51307" y="203406"/>
                </a:lnTo>
                <a:close/>
              </a:path>
              <a:path w="103504" h="229234">
                <a:moveTo>
                  <a:pt x="57696" y="192618"/>
                </a:moveTo>
                <a:lnTo>
                  <a:pt x="51307" y="203406"/>
                </a:lnTo>
                <a:lnTo>
                  <a:pt x="56769" y="212915"/>
                </a:lnTo>
                <a:lnTo>
                  <a:pt x="57553" y="212915"/>
                </a:lnTo>
                <a:lnTo>
                  <a:pt x="57696" y="192618"/>
                </a:lnTo>
                <a:close/>
              </a:path>
              <a:path w="103504" h="229234">
                <a:moveTo>
                  <a:pt x="46354" y="0"/>
                </a:moveTo>
                <a:lnTo>
                  <a:pt x="44997" y="192420"/>
                </a:lnTo>
                <a:lnTo>
                  <a:pt x="51307" y="203406"/>
                </a:lnTo>
                <a:lnTo>
                  <a:pt x="57696" y="192618"/>
                </a:lnTo>
                <a:lnTo>
                  <a:pt x="59054" y="88"/>
                </a:lnTo>
                <a:lnTo>
                  <a:pt x="463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147559" y="1917192"/>
            <a:ext cx="1478279" cy="1459991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62800" y="497840"/>
            <a:ext cx="1447800" cy="1429385"/>
          </a:xfrm>
          <a:custGeom>
            <a:avLst/>
            <a:gdLst/>
            <a:ahLst/>
            <a:cxnLst/>
            <a:rect l="l" t="t" r="r" b="b"/>
            <a:pathLst>
              <a:path w="1447800" h="1429385">
                <a:moveTo>
                  <a:pt x="1324991" y="0"/>
                </a:moveTo>
                <a:lnTo>
                  <a:pt x="122808" y="0"/>
                </a:lnTo>
                <a:lnTo>
                  <a:pt x="75009" y="9651"/>
                </a:lnTo>
                <a:lnTo>
                  <a:pt x="35972" y="35972"/>
                </a:lnTo>
                <a:lnTo>
                  <a:pt x="9651" y="75009"/>
                </a:lnTo>
                <a:lnTo>
                  <a:pt x="0" y="122809"/>
                </a:lnTo>
                <a:lnTo>
                  <a:pt x="0" y="1306576"/>
                </a:lnTo>
                <a:lnTo>
                  <a:pt x="9651" y="1354375"/>
                </a:lnTo>
                <a:lnTo>
                  <a:pt x="35972" y="1393412"/>
                </a:lnTo>
                <a:lnTo>
                  <a:pt x="75009" y="1419733"/>
                </a:lnTo>
                <a:lnTo>
                  <a:pt x="122808" y="1429385"/>
                </a:lnTo>
                <a:lnTo>
                  <a:pt x="1324991" y="1429385"/>
                </a:lnTo>
                <a:lnTo>
                  <a:pt x="1372790" y="1419733"/>
                </a:lnTo>
                <a:lnTo>
                  <a:pt x="1411827" y="1393412"/>
                </a:lnTo>
                <a:lnTo>
                  <a:pt x="1438148" y="1354375"/>
                </a:lnTo>
                <a:lnTo>
                  <a:pt x="1447800" y="1306576"/>
                </a:lnTo>
                <a:lnTo>
                  <a:pt x="1447800" y="122809"/>
                </a:lnTo>
                <a:lnTo>
                  <a:pt x="1438148" y="75009"/>
                </a:lnTo>
                <a:lnTo>
                  <a:pt x="1411827" y="35972"/>
                </a:lnTo>
                <a:lnTo>
                  <a:pt x="1372790" y="9651"/>
                </a:lnTo>
                <a:lnTo>
                  <a:pt x="1324991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162800" y="497840"/>
            <a:ext cx="1447800" cy="142938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09600"/>
          </a:xfrm>
          <a:custGeom>
            <a:avLst/>
            <a:gdLst/>
            <a:ahLst/>
            <a:cxnLst/>
            <a:rect l="l" t="t" r="r" b="b"/>
            <a:pathLst>
              <a:path w="9144000" h="609600">
                <a:moveTo>
                  <a:pt x="0" y="0"/>
                </a:moveTo>
                <a:lnTo>
                  <a:pt x="0" y="609600"/>
                </a:lnTo>
                <a:lnTo>
                  <a:pt x="9143999" y="6096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7243" rIns="0" bIns="0" rtlCol="0">
            <a:spAutoFit/>
          </a:bodyPr>
          <a:lstStyle/>
          <a:p>
            <a:pPr marL="608330">
              <a:lnSpc>
                <a:spcPct val="100000"/>
              </a:lnSpc>
            </a:pPr>
            <a:r>
              <a:rPr sz="2800" spc="-15" dirty="0">
                <a:latin typeface="Calibri"/>
                <a:cs typeface="Calibri"/>
              </a:rPr>
              <a:t>NANOCOMPISTES FOR </a:t>
            </a:r>
            <a:r>
              <a:rPr sz="2800" spc="-5" dirty="0">
                <a:latin typeface="Calibri"/>
                <a:cs typeface="Calibri"/>
              </a:rPr>
              <a:t>BIOMEDICAL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APPLICATIONS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52932" y="1059434"/>
            <a:ext cx="6979284" cy="4354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C0504D"/>
                </a:solidFill>
                <a:latin typeface="Times New Roman"/>
                <a:cs typeface="Times New Roman"/>
              </a:rPr>
              <a:t>Nanometal oxide</a:t>
            </a:r>
            <a:r>
              <a:rPr sz="2400" b="1" spc="-80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504D"/>
                </a:solidFill>
                <a:latin typeface="Times New Roman"/>
                <a:cs typeface="Times New Roman"/>
              </a:rPr>
              <a:t>composite</a:t>
            </a:r>
            <a:endParaRPr sz="2400">
              <a:latin typeface="Times New Roman"/>
              <a:cs typeface="Times New Roman"/>
            </a:endParaRPr>
          </a:p>
          <a:p>
            <a:pPr marL="1597660" indent="-301625">
              <a:lnSpc>
                <a:spcPct val="100000"/>
              </a:lnSpc>
              <a:spcBef>
                <a:spcPts val="1820"/>
              </a:spcBef>
              <a:buClr>
                <a:srgbClr val="1F487C"/>
              </a:buClr>
              <a:buSzPct val="152272"/>
              <a:buFont typeface="Arial"/>
              <a:buChar char="•"/>
              <a:tabLst>
                <a:tab pos="1598295" algn="l"/>
              </a:tabLst>
            </a:pPr>
            <a:r>
              <a:rPr sz="2200" spc="-10" dirty="0">
                <a:latin typeface="Times New Roman"/>
                <a:cs typeface="Times New Roman"/>
              </a:rPr>
              <a:t>TiO</a:t>
            </a:r>
            <a:r>
              <a:rPr sz="2175" spc="-15" baseline="-21072" dirty="0">
                <a:latin typeface="Times New Roman"/>
                <a:cs typeface="Times New Roman"/>
              </a:rPr>
              <a:t>2</a:t>
            </a:r>
            <a:r>
              <a:rPr sz="2200" spc="-10" dirty="0">
                <a:latin typeface="Times New Roman"/>
                <a:cs typeface="Times New Roman"/>
              </a:rPr>
              <a:t>-Chitosan</a:t>
            </a:r>
            <a:endParaRPr sz="2200">
              <a:latin typeface="Times New Roman"/>
              <a:cs typeface="Times New Roman"/>
            </a:endParaRPr>
          </a:p>
          <a:p>
            <a:pPr marL="1573530" indent="-277495">
              <a:lnSpc>
                <a:spcPct val="100000"/>
              </a:lnSpc>
              <a:spcBef>
                <a:spcPts val="1415"/>
              </a:spcBef>
              <a:buClr>
                <a:srgbClr val="1F487C"/>
              </a:buClr>
              <a:buSzPct val="138636"/>
              <a:buFont typeface="Arial"/>
              <a:buChar char="•"/>
              <a:tabLst>
                <a:tab pos="1573530" algn="l"/>
              </a:tabLst>
            </a:pPr>
            <a:r>
              <a:rPr sz="2200" spc="-5" dirty="0">
                <a:latin typeface="Times New Roman"/>
                <a:cs typeface="Times New Roman"/>
              </a:rPr>
              <a:t>Optimisation –with in 5 different</a:t>
            </a:r>
            <a:r>
              <a:rPr sz="2200" spc="2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concentrations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20"/>
              </a:spcBef>
            </a:pPr>
            <a:r>
              <a:rPr sz="2400" b="1" dirty="0">
                <a:solidFill>
                  <a:srgbClr val="C0504D"/>
                </a:solidFill>
                <a:latin typeface="Times New Roman"/>
                <a:cs typeface="Times New Roman"/>
              </a:rPr>
              <a:t>Nanobioactive Glass</a:t>
            </a:r>
            <a:r>
              <a:rPr sz="2400" b="1" spc="-90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C0504D"/>
                </a:solidFill>
                <a:latin typeface="Times New Roman"/>
                <a:cs typeface="Times New Roman"/>
              </a:rPr>
              <a:t>(NBG)</a:t>
            </a:r>
            <a:endParaRPr sz="2400">
              <a:latin typeface="Times New Roman"/>
              <a:cs typeface="Times New Roman"/>
            </a:endParaRPr>
          </a:p>
          <a:p>
            <a:pPr marL="1597660" indent="-301625">
              <a:lnSpc>
                <a:spcPct val="100000"/>
              </a:lnSpc>
              <a:spcBef>
                <a:spcPts val="1820"/>
              </a:spcBef>
              <a:buClr>
                <a:srgbClr val="1F487C"/>
              </a:buClr>
              <a:buSzPct val="152272"/>
              <a:buFont typeface="Arial"/>
              <a:buChar char="•"/>
              <a:tabLst>
                <a:tab pos="1598295" algn="l"/>
              </a:tabLst>
            </a:pPr>
            <a:r>
              <a:rPr sz="2200" spc="-5" dirty="0">
                <a:latin typeface="Times New Roman"/>
                <a:cs typeface="Times New Roman"/>
              </a:rPr>
              <a:t>NBG with</a:t>
            </a:r>
            <a:r>
              <a:rPr sz="2200" spc="-8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MgO</a:t>
            </a:r>
            <a:endParaRPr sz="2200">
              <a:latin typeface="Times New Roman"/>
              <a:cs typeface="Times New Roman"/>
            </a:endParaRPr>
          </a:p>
          <a:p>
            <a:pPr marL="1573530" indent="-277495">
              <a:lnSpc>
                <a:spcPct val="100000"/>
              </a:lnSpc>
              <a:spcBef>
                <a:spcPts val="1415"/>
              </a:spcBef>
              <a:buClr>
                <a:srgbClr val="1F487C"/>
              </a:buClr>
              <a:buSzPct val="138636"/>
              <a:buFont typeface="Arial"/>
              <a:buChar char="•"/>
              <a:tabLst>
                <a:tab pos="1573530" algn="l"/>
              </a:tabLst>
            </a:pPr>
            <a:r>
              <a:rPr sz="2200" spc="-5" dirty="0">
                <a:latin typeface="Times New Roman"/>
                <a:cs typeface="Times New Roman"/>
              </a:rPr>
              <a:t>NBG with</a:t>
            </a:r>
            <a:r>
              <a:rPr sz="2200" spc="-17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Ag</a:t>
            </a:r>
            <a:r>
              <a:rPr sz="2175" spc="-7" baseline="-21072" dirty="0">
                <a:latin typeface="Times New Roman"/>
                <a:cs typeface="Times New Roman"/>
              </a:rPr>
              <a:t>2</a:t>
            </a:r>
            <a:r>
              <a:rPr sz="2200" spc="-5" dirty="0">
                <a:latin typeface="Times New Roman"/>
                <a:cs typeface="Times New Roman"/>
              </a:rPr>
              <a:t>O</a:t>
            </a:r>
            <a:endParaRPr sz="2200">
              <a:latin typeface="Times New Roman"/>
              <a:cs typeface="Times New Roman"/>
            </a:endParaRPr>
          </a:p>
          <a:p>
            <a:pPr marL="102870">
              <a:lnSpc>
                <a:spcPct val="100000"/>
              </a:lnSpc>
              <a:spcBef>
                <a:spcPts val="1920"/>
              </a:spcBef>
            </a:pPr>
            <a:r>
              <a:rPr sz="2400" b="1" spc="-5" dirty="0">
                <a:solidFill>
                  <a:srgbClr val="C0504D"/>
                </a:solidFill>
                <a:latin typeface="Times New Roman"/>
                <a:cs typeface="Times New Roman"/>
              </a:rPr>
              <a:t>Nano</a:t>
            </a:r>
            <a:r>
              <a:rPr sz="2400" b="1" spc="-35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C0504D"/>
                </a:solidFill>
                <a:latin typeface="Times New Roman"/>
                <a:cs typeface="Times New Roman"/>
              </a:rPr>
              <a:t>Hydroxyapatite</a:t>
            </a:r>
            <a:endParaRPr sz="2400">
              <a:latin typeface="Times New Roman"/>
              <a:cs typeface="Times New Roman"/>
            </a:endParaRPr>
          </a:p>
          <a:p>
            <a:pPr marL="1597660" indent="-301625">
              <a:lnSpc>
                <a:spcPct val="100000"/>
              </a:lnSpc>
              <a:spcBef>
                <a:spcPts val="1820"/>
              </a:spcBef>
              <a:buClr>
                <a:srgbClr val="1F487C"/>
              </a:buClr>
              <a:buSzPct val="152272"/>
              <a:buFont typeface="Arial"/>
              <a:buChar char="•"/>
              <a:tabLst>
                <a:tab pos="1598295" algn="l"/>
              </a:tabLst>
            </a:pPr>
            <a:r>
              <a:rPr sz="2200" spc="-5" dirty="0">
                <a:latin typeface="Times New Roman"/>
                <a:cs typeface="Times New Roman"/>
              </a:rPr>
              <a:t>HAp with </a:t>
            </a:r>
            <a:r>
              <a:rPr sz="2200" dirty="0">
                <a:latin typeface="Times New Roman"/>
                <a:cs typeface="Times New Roman"/>
              </a:rPr>
              <a:t>Si –Coating </a:t>
            </a:r>
            <a:r>
              <a:rPr sz="2200" spc="-5" dirty="0">
                <a:latin typeface="Times New Roman"/>
                <a:cs typeface="Times New Roman"/>
              </a:rPr>
              <a:t>with chitosan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1925" y="6224586"/>
            <a:ext cx="600075" cy="5381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09600"/>
          </a:xfrm>
          <a:custGeom>
            <a:avLst/>
            <a:gdLst/>
            <a:ahLst/>
            <a:cxnLst/>
            <a:rect l="l" t="t" r="r" b="b"/>
            <a:pathLst>
              <a:path w="9144000" h="609600">
                <a:moveTo>
                  <a:pt x="0" y="609600"/>
                </a:moveTo>
                <a:lnTo>
                  <a:pt x="9144000" y="609600"/>
                </a:lnTo>
                <a:lnTo>
                  <a:pt x="914400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59" rIns="0" bIns="0" rtlCol="0">
            <a:spAutoFit/>
          </a:bodyPr>
          <a:lstStyle/>
          <a:p>
            <a:pPr marL="1148715">
              <a:lnSpc>
                <a:spcPct val="100000"/>
              </a:lnSpc>
            </a:pPr>
            <a:r>
              <a:rPr sz="2800" spc="-20" dirty="0"/>
              <a:t>NANOBIOMATERIALS</a:t>
            </a:r>
            <a:r>
              <a:rPr sz="2800" spc="-65" dirty="0"/>
              <a:t> </a:t>
            </a:r>
            <a:r>
              <a:rPr sz="2800" spc="-25" dirty="0"/>
              <a:t>APPLICATIONS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76200" y="6148386"/>
            <a:ext cx="685800" cy="6143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61132" y="2732532"/>
            <a:ext cx="3221736" cy="16977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477895" y="3085972"/>
            <a:ext cx="232537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6F2F9F"/>
                </a:solidFill>
                <a:latin typeface="Calibri"/>
                <a:cs typeface="Calibri"/>
              </a:rPr>
              <a:t>NANO</a:t>
            </a:r>
            <a:r>
              <a:rPr sz="2000" b="1" spc="-114" dirty="0">
                <a:solidFill>
                  <a:srgbClr val="6F2F9F"/>
                </a:solidFill>
                <a:latin typeface="Calibri"/>
                <a:cs typeface="Calibri"/>
              </a:rPr>
              <a:t> </a:t>
            </a:r>
            <a:r>
              <a:rPr sz="2000" b="1" spc="-15" dirty="0">
                <a:solidFill>
                  <a:srgbClr val="6F2F9F"/>
                </a:solidFill>
                <a:latin typeface="Calibri"/>
                <a:cs typeface="Calibri"/>
              </a:rPr>
              <a:t>BIOMATERIALS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89532" y="2961132"/>
            <a:ext cx="1850136" cy="18501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087117" y="3709670"/>
            <a:ext cx="86106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5" dirty="0">
                <a:solidFill>
                  <a:srgbClr val="C00000"/>
                </a:solidFill>
                <a:latin typeface="Calibri"/>
                <a:cs typeface="Calibri"/>
              </a:rPr>
              <a:t>M</a:t>
            </a:r>
            <a:r>
              <a:rPr sz="2000" b="1" spc="-10" dirty="0">
                <a:solidFill>
                  <a:srgbClr val="C00000"/>
                </a:solidFill>
                <a:latin typeface="Calibri"/>
                <a:cs typeface="Calibri"/>
              </a:rPr>
              <a:t>E</a:t>
            </a:r>
            <a:r>
              <a:rPr sz="2000" b="1" spc="-155" dirty="0">
                <a:solidFill>
                  <a:srgbClr val="C00000"/>
                </a:solidFill>
                <a:latin typeface="Calibri"/>
                <a:cs typeface="Calibri"/>
              </a:rPr>
              <a:t>T</a:t>
            </a:r>
            <a:r>
              <a:rPr sz="2000" b="1" dirty="0">
                <a:solidFill>
                  <a:srgbClr val="C00000"/>
                </a:solidFill>
                <a:latin typeface="Calibri"/>
                <a:cs typeface="Calibri"/>
              </a:rPr>
              <a:t>ALS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856732" y="2884932"/>
            <a:ext cx="1926336" cy="18501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295135" y="3633470"/>
            <a:ext cx="112649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5" dirty="0">
                <a:latin typeface="Calibri"/>
                <a:cs typeface="Calibri"/>
              </a:rPr>
              <a:t>CERAMICS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646932" y="979932"/>
            <a:ext cx="1850136" cy="18501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993641" y="1665985"/>
            <a:ext cx="115824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4F6128"/>
                </a:solidFill>
                <a:latin typeface="Calibri"/>
                <a:cs typeface="Calibri"/>
              </a:rPr>
              <a:t>PO</a:t>
            </a:r>
            <a:r>
              <a:rPr sz="2000" b="1" spc="-175" dirty="0">
                <a:solidFill>
                  <a:srgbClr val="4F6128"/>
                </a:solidFill>
                <a:latin typeface="Calibri"/>
                <a:cs typeface="Calibri"/>
              </a:rPr>
              <a:t>L</a:t>
            </a:r>
            <a:r>
              <a:rPr sz="2000" b="1" dirty="0">
                <a:solidFill>
                  <a:srgbClr val="4F6128"/>
                </a:solidFill>
                <a:latin typeface="Calibri"/>
                <a:cs typeface="Calibri"/>
              </a:rPr>
              <a:t>YME</a:t>
            </a:r>
            <a:r>
              <a:rPr sz="2000" b="1" spc="-30" dirty="0">
                <a:solidFill>
                  <a:srgbClr val="4F6128"/>
                </a:solidFill>
                <a:latin typeface="Calibri"/>
                <a:cs typeface="Calibri"/>
              </a:rPr>
              <a:t>R</a:t>
            </a:r>
            <a:r>
              <a:rPr sz="2000" b="1" dirty="0">
                <a:solidFill>
                  <a:srgbClr val="4F6128"/>
                </a:solidFill>
                <a:latin typeface="Calibri"/>
                <a:cs typeface="Calibri"/>
              </a:rPr>
              <a:t>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13628" y="1137158"/>
            <a:ext cx="1135380" cy="57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Tissue  </a:t>
            </a:r>
            <a:r>
              <a:rPr sz="1800" b="1" dirty="0">
                <a:latin typeface="Calibri"/>
                <a:cs typeface="Calibri"/>
              </a:rPr>
              <a:t>en</a:t>
            </a:r>
            <a:r>
              <a:rPr sz="1800" b="1" spc="-5" dirty="0">
                <a:latin typeface="Calibri"/>
                <a:cs typeface="Calibri"/>
              </a:rPr>
              <a:t>gi</a:t>
            </a:r>
            <a:r>
              <a:rPr sz="1800" b="1" spc="5" dirty="0">
                <a:latin typeface="Calibri"/>
                <a:cs typeface="Calibri"/>
              </a:rPr>
              <a:t>n</a:t>
            </a:r>
            <a:r>
              <a:rPr sz="1800" b="1" spc="-10" dirty="0">
                <a:latin typeface="Calibri"/>
                <a:cs typeface="Calibri"/>
              </a:rPr>
              <a:t>ee</a:t>
            </a:r>
            <a:r>
              <a:rPr sz="1800" b="1" spc="-5" dirty="0">
                <a:latin typeface="Calibri"/>
                <a:cs typeface="Calibri"/>
              </a:rPr>
              <a:t>r</a:t>
            </a:r>
            <a:r>
              <a:rPr sz="1800" b="1" spc="-15" dirty="0">
                <a:latin typeface="Calibri"/>
                <a:cs typeface="Calibri"/>
              </a:rPr>
              <a:t>i</a:t>
            </a:r>
            <a:r>
              <a:rPr sz="1800" b="1" spc="-5" dirty="0">
                <a:latin typeface="Calibri"/>
                <a:cs typeface="Calibri"/>
              </a:rPr>
              <a:t>n</a:t>
            </a:r>
            <a:r>
              <a:rPr sz="1600" b="1" spc="-5" dirty="0">
                <a:latin typeface="Calibri"/>
                <a:cs typeface="Calibri"/>
              </a:rPr>
              <a:t>g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41194" y="1135634"/>
            <a:ext cx="1316990" cy="57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Drug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Delivery  Devices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3540" y="2621915"/>
            <a:ext cx="1485265" cy="57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Orthopedic  </a:t>
            </a:r>
            <a:r>
              <a:rPr sz="1800" b="1" dirty="0">
                <a:latin typeface="Calibri"/>
                <a:cs typeface="Calibri"/>
              </a:rPr>
              <a:t>sc</a:t>
            </a:r>
            <a:r>
              <a:rPr sz="1800" b="1" spc="-25" dirty="0">
                <a:latin typeface="Calibri"/>
                <a:cs typeface="Calibri"/>
              </a:rPr>
              <a:t>r</a:t>
            </a:r>
            <a:r>
              <a:rPr sz="1800" b="1" spc="-10" dirty="0">
                <a:latin typeface="Calibri"/>
                <a:cs typeface="Calibri"/>
              </a:rPr>
              <a:t>ew</a:t>
            </a:r>
            <a:r>
              <a:rPr sz="1800" b="1" dirty="0">
                <a:latin typeface="Calibri"/>
                <a:cs typeface="Calibri"/>
              </a:rPr>
              <a:t>s/</a:t>
            </a:r>
            <a:r>
              <a:rPr sz="1800" b="1" spc="-10" dirty="0">
                <a:latin typeface="Calibri"/>
                <a:cs typeface="Calibri"/>
              </a:rPr>
              <a:t>f</a:t>
            </a:r>
            <a:r>
              <a:rPr sz="1800" b="1" dirty="0">
                <a:latin typeface="Calibri"/>
                <a:cs typeface="Calibri"/>
              </a:rPr>
              <a:t>i</a:t>
            </a:r>
            <a:r>
              <a:rPr sz="1800" b="1" spc="-25" dirty="0">
                <a:latin typeface="Calibri"/>
                <a:cs typeface="Calibri"/>
              </a:rPr>
              <a:t>x</a:t>
            </a:r>
            <a:r>
              <a:rPr sz="1800" b="1" spc="-15" dirty="0">
                <a:latin typeface="Calibri"/>
                <a:cs typeface="Calibri"/>
              </a:rPr>
              <a:t>a</a:t>
            </a:r>
            <a:r>
              <a:rPr sz="1800" b="1" dirty="0">
                <a:latin typeface="Calibri"/>
                <a:cs typeface="Calibri"/>
              </a:rPr>
              <a:t>ti</a:t>
            </a:r>
            <a:r>
              <a:rPr sz="1800" b="1" spc="-10" dirty="0">
                <a:latin typeface="Calibri"/>
                <a:cs typeface="Calibri"/>
              </a:rPr>
              <a:t>o</a:t>
            </a:r>
            <a:r>
              <a:rPr sz="1800" b="1" dirty="0"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42809" y="2393315"/>
            <a:ext cx="857885" cy="57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Dental  </a:t>
            </a:r>
            <a:r>
              <a:rPr sz="1800" b="1" dirty="0">
                <a:latin typeface="Calibri"/>
                <a:cs typeface="Calibri"/>
              </a:rPr>
              <a:t>Impla</a:t>
            </a:r>
            <a:r>
              <a:rPr sz="1800" b="1" spc="-10" dirty="0">
                <a:latin typeface="Calibri"/>
                <a:cs typeface="Calibri"/>
              </a:rPr>
              <a:t>n</a:t>
            </a:r>
            <a:r>
              <a:rPr sz="1800" b="1" dirty="0">
                <a:latin typeface="Calibri"/>
                <a:cs typeface="Calibri"/>
              </a:rPr>
              <a:t>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633209" y="4767071"/>
            <a:ext cx="185229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Bone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replacements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39444" y="4755769"/>
            <a:ext cx="1534160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Calibri"/>
                <a:cs typeface="Calibri"/>
              </a:rPr>
              <a:t>Dental</a:t>
            </a:r>
            <a:r>
              <a:rPr sz="1800" b="1" spc="-9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Implants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970782" y="4458589"/>
            <a:ext cx="1402715" cy="560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0190" marR="5080" indent="-238125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Biosensor</a:t>
            </a:r>
            <a:r>
              <a:rPr sz="1800" b="1" spc="-95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and  Cosmetic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762000"/>
          </a:xfrm>
          <a:custGeom>
            <a:avLst/>
            <a:gdLst/>
            <a:ahLst/>
            <a:cxnLst/>
            <a:rect l="l" t="t" r="r" b="b"/>
            <a:pathLst>
              <a:path w="9144000" h="762000">
                <a:moveTo>
                  <a:pt x="0" y="0"/>
                </a:moveTo>
                <a:lnTo>
                  <a:pt x="0" y="762000"/>
                </a:lnTo>
                <a:lnTo>
                  <a:pt x="9143999" y="7620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7159" rIns="0" bIns="0" rtlCol="0">
            <a:spAutoFit/>
          </a:bodyPr>
          <a:lstStyle/>
          <a:p>
            <a:pPr marL="468630">
              <a:lnSpc>
                <a:spcPct val="100000"/>
              </a:lnSpc>
            </a:pPr>
            <a:r>
              <a:rPr sz="2800" spc="-10" dirty="0"/>
              <a:t>BONE </a:t>
            </a:r>
            <a:r>
              <a:rPr sz="2800" spc="-25" dirty="0"/>
              <a:t>REGENERATION </a:t>
            </a:r>
            <a:r>
              <a:rPr sz="2800" spc="-5" dirty="0"/>
              <a:t>&amp;</a:t>
            </a:r>
            <a:r>
              <a:rPr sz="2800" spc="25" dirty="0"/>
              <a:t> </a:t>
            </a:r>
            <a:r>
              <a:rPr sz="2800" spc="-5" dirty="0"/>
              <a:t>RECONSTRUCTION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764540" y="1175258"/>
            <a:ext cx="5865495" cy="2133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680">
              <a:lnSpc>
                <a:spcPct val="100000"/>
              </a:lnSpc>
            </a:pPr>
            <a:r>
              <a:rPr sz="2400" b="1" dirty="0">
                <a:solidFill>
                  <a:srgbClr val="C0504D"/>
                </a:solidFill>
                <a:latin typeface="Times New Roman"/>
                <a:cs typeface="Times New Roman"/>
              </a:rPr>
              <a:t>Emerging</a:t>
            </a:r>
            <a:r>
              <a:rPr sz="2400" b="1" spc="-95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C0504D"/>
                </a:solidFill>
                <a:latin typeface="Times New Roman"/>
                <a:cs typeface="Times New Roman"/>
              </a:rPr>
              <a:t>areas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 marL="1316990" indent="-389890">
              <a:lnSpc>
                <a:spcPct val="100000"/>
              </a:lnSpc>
              <a:spcBef>
                <a:spcPts val="1760"/>
              </a:spcBef>
              <a:buClr>
                <a:srgbClr val="1F487C"/>
              </a:buClr>
              <a:buSzPct val="204545"/>
              <a:buFont typeface="Arial"/>
              <a:buChar char="•"/>
              <a:tabLst>
                <a:tab pos="1317625" algn="l"/>
              </a:tabLst>
            </a:pPr>
            <a:r>
              <a:rPr sz="2200" spc="-5" dirty="0">
                <a:latin typeface="Times New Roman"/>
                <a:cs typeface="Times New Roman"/>
              </a:rPr>
              <a:t>Bone tissue </a:t>
            </a:r>
            <a:r>
              <a:rPr sz="2200" dirty="0">
                <a:latin typeface="Times New Roman"/>
                <a:cs typeface="Times New Roman"/>
              </a:rPr>
              <a:t>engineering </a:t>
            </a:r>
            <a:r>
              <a:rPr sz="2200" spc="-5" dirty="0">
                <a:latin typeface="Times New Roman"/>
                <a:cs typeface="Times New Roman"/>
              </a:rPr>
              <a:t>and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orthopedics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779"/>
              </a:spcBef>
            </a:pPr>
            <a:r>
              <a:rPr sz="2400" b="1" dirty="0">
                <a:solidFill>
                  <a:srgbClr val="C0504D"/>
                </a:solidFill>
                <a:latin typeface="Times New Roman"/>
                <a:cs typeface="Times New Roman"/>
              </a:rPr>
              <a:t>Objectives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34285" y="4384929"/>
            <a:ext cx="3945254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spc="-10" dirty="0">
                <a:latin typeface="Times New Roman"/>
                <a:cs typeface="Times New Roman"/>
              </a:rPr>
              <a:t>Mimic </a:t>
            </a:r>
            <a:r>
              <a:rPr sz="2200" dirty="0">
                <a:latin typeface="Times New Roman"/>
                <a:cs typeface="Times New Roman"/>
              </a:rPr>
              <a:t>the </a:t>
            </a:r>
            <a:r>
              <a:rPr sz="2200" spc="-5" dirty="0">
                <a:latin typeface="Times New Roman"/>
                <a:cs typeface="Times New Roman"/>
              </a:rPr>
              <a:t>natural </a:t>
            </a:r>
            <a:r>
              <a:rPr sz="2200" dirty="0">
                <a:latin typeface="Times New Roman"/>
                <a:cs typeface="Times New Roman"/>
              </a:rPr>
              <a:t>process </a:t>
            </a:r>
            <a:r>
              <a:rPr sz="2200" spc="-5" dirty="0">
                <a:latin typeface="Times New Roman"/>
                <a:cs typeface="Times New Roman"/>
              </a:rPr>
              <a:t>to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repair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79194" y="3668648"/>
            <a:ext cx="3652520" cy="1758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78460" indent="-365760">
              <a:lnSpc>
                <a:spcPct val="100000"/>
              </a:lnSpc>
              <a:buClr>
                <a:srgbClr val="1F487C"/>
              </a:buClr>
              <a:buSzPct val="190909"/>
              <a:buFont typeface="Arial"/>
              <a:buChar char="•"/>
              <a:tabLst>
                <a:tab pos="378460" algn="l"/>
              </a:tabLst>
            </a:pPr>
            <a:r>
              <a:rPr sz="2200" spc="-5" dirty="0">
                <a:latin typeface="Times New Roman"/>
                <a:cs typeface="Times New Roman"/>
              </a:rPr>
              <a:t>Improve </a:t>
            </a:r>
            <a:r>
              <a:rPr sz="2200" dirty="0">
                <a:latin typeface="Times New Roman"/>
                <a:cs typeface="Times New Roman"/>
              </a:rPr>
              <a:t>the</a:t>
            </a:r>
            <a:r>
              <a:rPr sz="2200" spc="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osseointegration</a:t>
            </a:r>
            <a:endParaRPr sz="2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sz="3300" spc="-5" dirty="0">
                <a:solidFill>
                  <a:srgbClr val="1F487C"/>
                </a:solidFill>
                <a:latin typeface="Arial"/>
                <a:cs typeface="Arial"/>
              </a:rPr>
              <a:t>•</a:t>
            </a:r>
            <a:endParaRPr sz="3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sz="3300" dirty="0">
                <a:solidFill>
                  <a:srgbClr val="1F487C"/>
                </a:solidFill>
                <a:latin typeface="Arial"/>
                <a:cs typeface="Arial"/>
              </a:rPr>
              <a:t>•</a:t>
            </a:r>
            <a:endParaRPr sz="33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34285" y="5055870"/>
            <a:ext cx="3778885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spc="-5" dirty="0">
                <a:latin typeface="Times New Roman"/>
                <a:cs typeface="Times New Roman"/>
              </a:rPr>
              <a:t>Maintain </a:t>
            </a:r>
            <a:r>
              <a:rPr sz="2200" dirty="0">
                <a:latin typeface="Times New Roman"/>
                <a:cs typeface="Times New Roman"/>
              </a:rPr>
              <a:t>the function of the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bone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61925" y="6224586"/>
            <a:ext cx="600075" cy="5381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09600"/>
          </a:xfrm>
          <a:custGeom>
            <a:avLst/>
            <a:gdLst/>
            <a:ahLst/>
            <a:cxnLst/>
            <a:rect l="l" t="t" r="r" b="b"/>
            <a:pathLst>
              <a:path w="9144000" h="609600">
                <a:moveTo>
                  <a:pt x="0" y="0"/>
                </a:moveTo>
                <a:lnTo>
                  <a:pt x="0" y="609600"/>
                </a:lnTo>
                <a:lnTo>
                  <a:pt x="9143999" y="6096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59" rIns="0" bIns="0" rtlCol="0">
            <a:spAutoFit/>
          </a:bodyPr>
          <a:lstStyle/>
          <a:p>
            <a:pPr marL="320675">
              <a:lnSpc>
                <a:spcPct val="100000"/>
              </a:lnSpc>
            </a:pPr>
            <a:r>
              <a:rPr sz="2800" spc="-50" dirty="0"/>
              <a:t>METAL </a:t>
            </a:r>
            <a:r>
              <a:rPr sz="2800" spc="-5" dirty="0"/>
              <a:t>OXIDE &amp; </a:t>
            </a:r>
            <a:r>
              <a:rPr sz="2800" spc="-45" dirty="0"/>
              <a:t>POLYMER </a:t>
            </a:r>
            <a:r>
              <a:rPr sz="2800" spc="-5" dirty="0"/>
              <a:t>-</a:t>
            </a:r>
            <a:r>
              <a:rPr sz="2800" spc="105" dirty="0"/>
              <a:t> </a:t>
            </a:r>
            <a:r>
              <a:rPr sz="2800" spc="-10" dirty="0"/>
              <a:t>NANOCOMPOSITE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688340" y="1284223"/>
            <a:ext cx="5466080" cy="39198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4325" indent="-301625">
              <a:lnSpc>
                <a:spcPct val="100000"/>
              </a:lnSpc>
              <a:buClr>
                <a:srgbClr val="1F487C"/>
              </a:buClr>
              <a:buSzPct val="138636"/>
              <a:buFont typeface="Arial"/>
              <a:buChar char="•"/>
              <a:tabLst>
                <a:tab pos="314325" algn="l"/>
                <a:tab pos="314960" algn="l"/>
              </a:tabLst>
            </a:pPr>
            <a:r>
              <a:rPr sz="2200" b="1" spc="-40" dirty="0">
                <a:solidFill>
                  <a:srgbClr val="C0504D"/>
                </a:solidFill>
                <a:latin typeface="Times New Roman"/>
                <a:cs typeface="Times New Roman"/>
              </a:rPr>
              <a:t>METAL</a:t>
            </a:r>
            <a:r>
              <a:rPr sz="2200" b="1" spc="-185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C0504D"/>
                </a:solidFill>
                <a:latin typeface="Times New Roman"/>
                <a:cs typeface="Times New Roman"/>
              </a:rPr>
              <a:t>IMPLANT</a:t>
            </a:r>
            <a:endParaRPr sz="2200">
              <a:latin typeface="Times New Roman"/>
              <a:cs typeface="Times New Roman"/>
            </a:endParaRPr>
          </a:p>
          <a:p>
            <a:pPr marL="1262380" lvl="1" indent="-277495">
              <a:lnSpc>
                <a:spcPct val="100000"/>
              </a:lnSpc>
              <a:spcBef>
                <a:spcPts val="2640"/>
              </a:spcBef>
              <a:buClr>
                <a:srgbClr val="1F487C"/>
              </a:buClr>
              <a:buSzPct val="138636"/>
              <a:buFont typeface="Arial"/>
              <a:buChar char="•"/>
              <a:tabLst>
                <a:tab pos="1263015" algn="l"/>
              </a:tabLst>
            </a:pPr>
            <a:r>
              <a:rPr sz="2200" spc="-5" dirty="0">
                <a:latin typeface="Times New Roman"/>
                <a:cs typeface="Times New Roman"/>
              </a:rPr>
              <a:t>Bone</a:t>
            </a:r>
            <a:r>
              <a:rPr sz="2200" spc="-8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replacement</a:t>
            </a:r>
            <a:endParaRPr sz="2200">
              <a:latin typeface="Times New Roman"/>
              <a:cs typeface="Times New Roman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Char char="•"/>
            </a:pPr>
            <a:endParaRPr sz="3050">
              <a:latin typeface="Times New Roman"/>
              <a:cs typeface="Times New Roman"/>
            </a:endParaRPr>
          </a:p>
          <a:p>
            <a:pPr marL="314325" indent="-301625">
              <a:lnSpc>
                <a:spcPct val="100000"/>
              </a:lnSpc>
              <a:buClr>
                <a:srgbClr val="1F487C"/>
              </a:buClr>
              <a:buSzPct val="139583"/>
              <a:buFont typeface="Arial"/>
              <a:buChar char="•"/>
              <a:tabLst>
                <a:tab pos="314960" algn="l"/>
              </a:tabLst>
            </a:pPr>
            <a:r>
              <a:rPr sz="2400" b="1" spc="-5" dirty="0">
                <a:solidFill>
                  <a:srgbClr val="C0504D"/>
                </a:solidFill>
                <a:latin typeface="Times New Roman"/>
                <a:cs typeface="Times New Roman"/>
              </a:rPr>
              <a:t>Defects-Overcome</a:t>
            </a:r>
            <a:endParaRPr sz="2400">
              <a:latin typeface="Times New Roman"/>
              <a:cs typeface="Times New Roman"/>
            </a:endParaRPr>
          </a:p>
          <a:p>
            <a:pPr marL="1228725" lvl="1" indent="-301625">
              <a:lnSpc>
                <a:spcPct val="100000"/>
              </a:lnSpc>
              <a:spcBef>
                <a:spcPts val="1639"/>
              </a:spcBef>
              <a:buClr>
                <a:srgbClr val="1F487C"/>
              </a:buClr>
              <a:buSzPct val="152272"/>
              <a:buFont typeface="Arial"/>
              <a:buChar char="•"/>
              <a:tabLst>
                <a:tab pos="1229360" algn="l"/>
                <a:tab pos="1600835" algn="l"/>
              </a:tabLst>
            </a:pPr>
            <a:r>
              <a:rPr sz="2200" spc="-5" dirty="0">
                <a:latin typeface="Times New Roman"/>
                <a:cs typeface="Times New Roman"/>
              </a:rPr>
              <a:t>In	sufficient</a:t>
            </a:r>
            <a:r>
              <a:rPr sz="2200" spc="-5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biocompatibility</a:t>
            </a:r>
            <a:endParaRPr sz="2200">
              <a:latin typeface="Times New Roman"/>
              <a:cs typeface="Times New Roman"/>
            </a:endParaRPr>
          </a:p>
          <a:p>
            <a:pPr marL="1204595" lvl="1" indent="-277495">
              <a:lnSpc>
                <a:spcPct val="100000"/>
              </a:lnSpc>
              <a:spcBef>
                <a:spcPts val="1415"/>
              </a:spcBef>
              <a:buClr>
                <a:srgbClr val="1F487C"/>
              </a:buClr>
              <a:buSzPct val="138636"/>
              <a:buFont typeface="Arial"/>
              <a:buChar char="•"/>
              <a:tabLst>
                <a:tab pos="1205230" algn="l"/>
              </a:tabLst>
            </a:pPr>
            <a:r>
              <a:rPr sz="2200" spc="-5" dirty="0">
                <a:latin typeface="Times New Roman"/>
                <a:cs typeface="Times New Roman"/>
              </a:rPr>
              <a:t>Less Infection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prevention</a:t>
            </a:r>
            <a:endParaRPr sz="2200">
              <a:latin typeface="Times New Roman"/>
              <a:cs typeface="Times New Roman"/>
            </a:endParaRPr>
          </a:p>
          <a:p>
            <a:pPr marL="1204595" lvl="1" indent="-277495">
              <a:lnSpc>
                <a:spcPct val="100000"/>
              </a:lnSpc>
              <a:spcBef>
                <a:spcPts val="1320"/>
              </a:spcBef>
              <a:buClr>
                <a:srgbClr val="1F487C"/>
              </a:buClr>
              <a:buSzPct val="138636"/>
              <a:buFont typeface="Arial"/>
              <a:buChar char="•"/>
              <a:tabLst>
                <a:tab pos="1205230" algn="l"/>
              </a:tabLst>
            </a:pPr>
            <a:r>
              <a:rPr sz="2200" spc="-5" dirty="0">
                <a:latin typeface="Times New Roman"/>
                <a:cs typeface="Times New Roman"/>
              </a:rPr>
              <a:t>Less interactions with</a:t>
            </a:r>
            <a:r>
              <a:rPr sz="2200" spc="-1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tissue</a:t>
            </a:r>
            <a:endParaRPr sz="2200">
              <a:latin typeface="Times New Roman"/>
              <a:cs typeface="Times New Roman"/>
            </a:endParaRPr>
          </a:p>
          <a:p>
            <a:pPr marL="1204595" lvl="1" indent="-277495">
              <a:lnSpc>
                <a:spcPct val="100000"/>
              </a:lnSpc>
              <a:spcBef>
                <a:spcPts val="1320"/>
              </a:spcBef>
              <a:buClr>
                <a:srgbClr val="1F487C"/>
              </a:buClr>
              <a:buSzPct val="138636"/>
              <a:buFont typeface="Arial"/>
              <a:buChar char="•"/>
              <a:tabLst>
                <a:tab pos="1205230" algn="l"/>
                <a:tab pos="1576705" algn="l"/>
              </a:tabLst>
            </a:pPr>
            <a:r>
              <a:rPr sz="2200" spc="-5" dirty="0">
                <a:latin typeface="Times New Roman"/>
                <a:cs typeface="Times New Roman"/>
              </a:rPr>
              <a:t>In	</a:t>
            </a:r>
            <a:r>
              <a:rPr sz="2200" spc="-10" dirty="0">
                <a:latin typeface="Times New Roman"/>
                <a:cs typeface="Times New Roman"/>
              </a:rPr>
              <a:t>sufficient </a:t>
            </a:r>
            <a:r>
              <a:rPr sz="2200" spc="-5" dirty="0">
                <a:latin typeface="Times New Roman"/>
                <a:cs typeface="Times New Roman"/>
              </a:rPr>
              <a:t>anti-corrosion</a:t>
            </a:r>
            <a:r>
              <a:rPr sz="2200" spc="8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properties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61925" y="6224586"/>
            <a:ext cx="600075" cy="5381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95955" y="1801367"/>
            <a:ext cx="2837688" cy="6278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916935" y="1844039"/>
            <a:ext cx="2449067" cy="61874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743200" y="1828800"/>
            <a:ext cx="2743200" cy="533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743200" y="1828800"/>
            <a:ext cx="2743200" cy="533400"/>
          </a:xfrm>
          <a:custGeom>
            <a:avLst/>
            <a:gdLst/>
            <a:ahLst/>
            <a:cxnLst/>
            <a:rect l="l" t="t" r="r" b="b"/>
            <a:pathLst>
              <a:path w="2743200" h="533400">
                <a:moveTo>
                  <a:pt x="0" y="88900"/>
                </a:moveTo>
                <a:lnTo>
                  <a:pt x="6979" y="54274"/>
                </a:lnTo>
                <a:lnTo>
                  <a:pt x="26019" y="26019"/>
                </a:lnTo>
                <a:lnTo>
                  <a:pt x="54274" y="6979"/>
                </a:lnTo>
                <a:lnTo>
                  <a:pt x="88900" y="0"/>
                </a:lnTo>
                <a:lnTo>
                  <a:pt x="2654300" y="0"/>
                </a:lnTo>
                <a:lnTo>
                  <a:pt x="2688925" y="6979"/>
                </a:lnTo>
                <a:lnTo>
                  <a:pt x="2717180" y="26019"/>
                </a:lnTo>
                <a:lnTo>
                  <a:pt x="2736220" y="54274"/>
                </a:lnTo>
                <a:lnTo>
                  <a:pt x="2743200" y="88900"/>
                </a:lnTo>
                <a:lnTo>
                  <a:pt x="2743200" y="444500"/>
                </a:lnTo>
                <a:lnTo>
                  <a:pt x="2736220" y="479125"/>
                </a:lnTo>
                <a:lnTo>
                  <a:pt x="2717180" y="507380"/>
                </a:lnTo>
                <a:lnTo>
                  <a:pt x="2688925" y="526420"/>
                </a:lnTo>
                <a:lnTo>
                  <a:pt x="2654300" y="533400"/>
                </a:lnTo>
                <a:lnTo>
                  <a:pt x="88900" y="533400"/>
                </a:lnTo>
                <a:lnTo>
                  <a:pt x="54274" y="526420"/>
                </a:lnTo>
                <a:lnTo>
                  <a:pt x="26019" y="507380"/>
                </a:lnTo>
                <a:lnTo>
                  <a:pt x="6979" y="479125"/>
                </a:lnTo>
                <a:lnTo>
                  <a:pt x="0" y="444500"/>
                </a:lnTo>
                <a:lnTo>
                  <a:pt x="0" y="88900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00955" y="734568"/>
            <a:ext cx="2456688" cy="7802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28971" y="845819"/>
            <a:ext cx="2255520" cy="62788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48200" y="762000"/>
            <a:ext cx="2362200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48200" y="762000"/>
            <a:ext cx="2362200" cy="685800"/>
          </a:xfrm>
          <a:custGeom>
            <a:avLst/>
            <a:gdLst/>
            <a:ahLst/>
            <a:cxnLst/>
            <a:rect l="l" t="t" r="r" b="b"/>
            <a:pathLst>
              <a:path w="2362200" h="685800">
                <a:moveTo>
                  <a:pt x="0" y="114300"/>
                </a:moveTo>
                <a:lnTo>
                  <a:pt x="8983" y="69812"/>
                </a:lnTo>
                <a:lnTo>
                  <a:pt x="33480" y="33480"/>
                </a:lnTo>
                <a:lnTo>
                  <a:pt x="69812" y="8983"/>
                </a:lnTo>
                <a:lnTo>
                  <a:pt x="114300" y="0"/>
                </a:lnTo>
                <a:lnTo>
                  <a:pt x="2247900" y="0"/>
                </a:lnTo>
                <a:lnTo>
                  <a:pt x="2292387" y="8983"/>
                </a:lnTo>
                <a:lnTo>
                  <a:pt x="2328719" y="33480"/>
                </a:lnTo>
                <a:lnTo>
                  <a:pt x="2353216" y="69812"/>
                </a:lnTo>
                <a:lnTo>
                  <a:pt x="2362200" y="114300"/>
                </a:lnTo>
                <a:lnTo>
                  <a:pt x="2362200" y="571500"/>
                </a:lnTo>
                <a:lnTo>
                  <a:pt x="2353216" y="615987"/>
                </a:lnTo>
                <a:lnTo>
                  <a:pt x="2328719" y="652319"/>
                </a:lnTo>
                <a:lnTo>
                  <a:pt x="2292387" y="676816"/>
                </a:lnTo>
                <a:lnTo>
                  <a:pt x="2247900" y="685800"/>
                </a:lnTo>
                <a:lnTo>
                  <a:pt x="114300" y="685800"/>
                </a:lnTo>
                <a:lnTo>
                  <a:pt x="69812" y="676816"/>
                </a:lnTo>
                <a:lnTo>
                  <a:pt x="33480" y="652319"/>
                </a:lnTo>
                <a:lnTo>
                  <a:pt x="8983" y="615987"/>
                </a:lnTo>
                <a:lnTo>
                  <a:pt x="0" y="571500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912614" y="938021"/>
            <a:ext cx="1834514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5" dirty="0">
                <a:latin typeface="Calibri"/>
                <a:cs typeface="Calibri"/>
              </a:rPr>
              <a:t>Isopropyl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alcohol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790955" y="734568"/>
            <a:ext cx="2609088" cy="7802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120139" y="701040"/>
            <a:ext cx="2004060" cy="92354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8200" y="762000"/>
            <a:ext cx="2514600" cy="6858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38200" y="762000"/>
            <a:ext cx="2514600" cy="685800"/>
          </a:xfrm>
          <a:custGeom>
            <a:avLst/>
            <a:gdLst/>
            <a:ahLst/>
            <a:cxnLst/>
            <a:rect l="l" t="t" r="r" b="b"/>
            <a:pathLst>
              <a:path w="2514600" h="685800">
                <a:moveTo>
                  <a:pt x="0" y="114300"/>
                </a:moveTo>
                <a:lnTo>
                  <a:pt x="8983" y="69812"/>
                </a:lnTo>
                <a:lnTo>
                  <a:pt x="33480" y="33480"/>
                </a:lnTo>
                <a:lnTo>
                  <a:pt x="69812" y="8983"/>
                </a:lnTo>
                <a:lnTo>
                  <a:pt x="114300" y="0"/>
                </a:lnTo>
                <a:lnTo>
                  <a:pt x="2400300" y="0"/>
                </a:lnTo>
                <a:lnTo>
                  <a:pt x="2444787" y="8983"/>
                </a:lnTo>
                <a:lnTo>
                  <a:pt x="2481119" y="33480"/>
                </a:lnTo>
                <a:lnTo>
                  <a:pt x="2505616" y="69812"/>
                </a:lnTo>
                <a:lnTo>
                  <a:pt x="2514600" y="114300"/>
                </a:lnTo>
                <a:lnTo>
                  <a:pt x="2514600" y="571500"/>
                </a:lnTo>
                <a:lnTo>
                  <a:pt x="2505616" y="615987"/>
                </a:lnTo>
                <a:lnTo>
                  <a:pt x="2481119" y="652319"/>
                </a:lnTo>
                <a:lnTo>
                  <a:pt x="2444787" y="676816"/>
                </a:lnTo>
                <a:lnTo>
                  <a:pt x="2400300" y="685800"/>
                </a:lnTo>
                <a:lnTo>
                  <a:pt x="114300" y="685800"/>
                </a:lnTo>
                <a:lnTo>
                  <a:pt x="69812" y="676816"/>
                </a:lnTo>
                <a:lnTo>
                  <a:pt x="33480" y="652319"/>
                </a:lnTo>
                <a:lnTo>
                  <a:pt x="8983" y="615987"/>
                </a:lnTo>
                <a:lnTo>
                  <a:pt x="0" y="571500"/>
                </a:lnTo>
                <a:lnTo>
                  <a:pt x="0" y="114300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303147" y="793241"/>
            <a:ext cx="1581785" cy="6197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36220">
              <a:lnSpc>
                <a:spcPct val="100000"/>
              </a:lnSpc>
            </a:pPr>
            <a:r>
              <a:rPr sz="2000" b="1" dirty="0">
                <a:latin typeface="Cambria"/>
                <a:cs typeface="Cambria"/>
              </a:rPr>
              <a:t>Titanium  Isop</a:t>
            </a:r>
            <a:r>
              <a:rPr sz="2000" b="1" spc="-30" dirty="0">
                <a:latin typeface="Cambria"/>
                <a:cs typeface="Cambria"/>
              </a:rPr>
              <a:t>r</a:t>
            </a:r>
            <a:r>
              <a:rPr sz="2000" b="1" spc="-5" dirty="0">
                <a:latin typeface="Cambria"/>
                <a:cs typeface="Cambria"/>
              </a:rPr>
              <a:t>op</a:t>
            </a:r>
            <a:r>
              <a:rPr sz="2000" b="1" spc="-35" dirty="0">
                <a:latin typeface="Cambria"/>
                <a:cs typeface="Cambria"/>
              </a:rPr>
              <a:t>o</a:t>
            </a:r>
            <a:r>
              <a:rPr sz="2000" b="1" spc="-5" dirty="0">
                <a:latin typeface="Cambria"/>
                <a:cs typeface="Cambria"/>
              </a:rPr>
              <a:t>x</a:t>
            </a:r>
            <a:r>
              <a:rPr sz="2000" b="1" spc="5" dirty="0">
                <a:latin typeface="Cambria"/>
                <a:cs typeface="Cambria"/>
              </a:rPr>
              <a:t>i</a:t>
            </a:r>
            <a:r>
              <a:rPr sz="2000" b="1" spc="-5" dirty="0">
                <a:latin typeface="Cambria"/>
                <a:cs typeface="Cambria"/>
              </a:rPr>
              <a:t>de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48355" y="4544567"/>
            <a:ext cx="2837688" cy="5516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02864" y="4549140"/>
            <a:ext cx="2383536" cy="61874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895600" y="4572000"/>
            <a:ext cx="2743200" cy="45720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895600" y="4572000"/>
            <a:ext cx="2743200" cy="457200"/>
          </a:xfrm>
          <a:custGeom>
            <a:avLst/>
            <a:gdLst/>
            <a:ahLst/>
            <a:cxnLst/>
            <a:rect l="l" t="t" r="r" b="b"/>
            <a:pathLst>
              <a:path w="2743200" h="457200">
                <a:moveTo>
                  <a:pt x="0" y="76200"/>
                </a:moveTo>
                <a:lnTo>
                  <a:pt x="5994" y="46559"/>
                </a:lnTo>
                <a:lnTo>
                  <a:pt x="22336" y="22336"/>
                </a:lnTo>
                <a:lnTo>
                  <a:pt x="46559" y="5994"/>
                </a:lnTo>
                <a:lnTo>
                  <a:pt x="76200" y="0"/>
                </a:lnTo>
                <a:lnTo>
                  <a:pt x="2667000" y="0"/>
                </a:lnTo>
                <a:lnTo>
                  <a:pt x="2696640" y="5994"/>
                </a:lnTo>
                <a:lnTo>
                  <a:pt x="2720863" y="22336"/>
                </a:lnTo>
                <a:lnTo>
                  <a:pt x="2737205" y="46559"/>
                </a:lnTo>
                <a:lnTo>
                  <a:pt x="2743200" y="76200"/>
                </a:lnTo>
                <a:lnTo>
                  <a:pt x="2743200" y="381000"/>
                </a:lnTo>
                <a:lnTo>
                  <a:pt x="2737205" y="410640"/>
                </a:lnTo>
                <a:lnTo>
                  <a:pt x="2720863" y="434863"/>
                </a:lnTo>
                <a:lnTo>
                  <a:pt x="2696640" y="451205"/>
                </a:lnTo>
                <a:lnTo>
                  <a:pt x="2667000" y="457200"/>
                </a:lnTo>
                <a:lnTo>
                  <a:pt x="76200" y="457200"/>
                </a:lnTo>
                <a:lnTo>
                  <a:pt x="46559" y="451205"/>
                </a:lnTo>
                <a:lnTo>
                  <a:pt x="22336" y="434863"/>
                </a:lnTo>
                <a:lnTo>
                  <a:pt x="5994" y="410640"/>
                </a:lnTo>
                <a:lnTo>
                  <a:pt x="0" y="381000"/>
                </a:lnTo>
                <a:lnTo>
                  <a:pt x="0" y="76200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05200" y="2590800"/>
            <a:ext cx="503555" cy="152400"/>
          </a:xfrm>
          <a:custGeom>
            <a:avLst/>
            <a:gdLst/>
            <a:ahLst/>
            <a:cxnLst/>
            <a:rect l="l" t="t" r="r" b="b"/>
            <a:pathLst>
              <a:path w="503554" h="152400">
                <a:moveTo>
                  <a:pt x="427100" y="0"/>
                </a:moveTo>
                <a:lnTo>
                  <a:pt x="427100" y="38100"/>
                </a:lnTo>
                <a:lnTo>
                  <a:pt x="0" y="38100"/>
                </a:lnTo>
                <a:lnTo>
                  <a:pt x="0" y="114300"/>
                </a:lnTo>
                <a:lnTo>
                  <a:pt x="427100" y="114300"/>
                </a:lnTo>
                <a:lnTo>
                  <a:pt x="427100" y="152400"/>
                </a:lnTo>
                <a:lnTo>
                  <a:pt x="503300" y="76200"/>
                </a:lnTo>
                <a:lnTo>
                  <a:pt x="4271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505200" y="2590800"/>
            <a:ext cx="503555" cy="152400"/>
          </a:xfrm>
          <a:custGeom>
            <a:avLst/>
            <a:gdLst/>
            <a:ahLst/>
            <a:cxnLst/>
            <a:rect l="l" t="t" r="r" b="b"/>
            <a:pathLst>
              <a:path w="503554" h="152400">
                <a:moveTo>
                  <a:pt x="0" y="38100"/>
                </a:moveTo>
                <a:lnTo>
                  <a:pt x="427100" y="38100"/>
                </a:lnTo>
                <a:lnTo>
                  <a:pt x="427100" y="0"/>
                </a:lnTo>
                <a:lnTo>
                  <a:pt x="503300" y="76200"/>
                </a:lnTo>
                <a:lnTo>
                  <a:pt x="427100" y="152400"/>
                </a:lnTo>
                <a:lnTo>
                  <a:pt x="427100" y="114300"/>
                </a:lnTo>
                <a:lnTo>
                  <a:pt x="0" y="114300"/>
                </a:lnTo>
                <a:lnTo>
                  <a:pt x="0" y="381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14800" y="3733800"/>
            <a:ext cx="304800" cy="838200"/>
          </a:xfrm>
          <a:custGeom>
            <a:avLst/>
            <a:gdLst/>
            <a:ahLst/>
            <a:cxnLst/>
            <a:rect l="l" t="t" r="r" b="b"/>
            <a:pathLst>
              <a:path w="304800" h="838200">
                <a:moveTo>
                  <a:pt x="304800" y="685800"/>
                </a:moveTo>
                <a:lnTo>
                  <a:pt x="0" y="685800"/>
                </a:lnTo>
                <a:lnTo>
                  <a:pt x="152400" y="838200"/>
                </a:lnTo>
                <a:lnTo>
                  <a:pt x="304800" y="685800"/>
                </a:lnTo>
                <a:close/>
              </a:path>
              <a:path w="304800" h="838200">
                <a:moveTo>
                  <a:pt x="228600" y="0"/>
                </a:moveTo>
                <a:lnTo>
                  <a:pt x="76200" y="0"/>
                </a:lnTo>
                <a:lnTo>
                  <a:pt x="76200" y="685800"/>
                </a:lnTo>
                <a:lnTo>
                  <a:pt x="228600" y="685800"/>
                </a:lnTo>
                <a:lnTo>
                  <a:pt x="22860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14800" y="3733800"/>
            <a:ext cx="304800" cy="838200"/>
          </a:xfrm>
          <a:custGeom>
            <a:avLst/>
            <a:gdLst/>
            <a:ahLst/>
            <a:cxnLst/>
            <a:rect l="l" t="t" r="r" b="b"/>
            <a:pathLst>
              <a:path w="304800" h="838200">
                <a:moveTo>
                  <a:pt x="0" y="685800"/>
                </a:moveTo>
                <a:lnTo>
                  <a:pt x="76200" y="685800"/>
                </a:lnTo>
                <a:lnTo>
                  <a:pt x="76200" y="0"/>
                </a:lnTo>
                <a:lnTo>
                  <a:pt x="228600" y="0"/>
                </a:lnTo>
                <a:lnTo>
                  <a:pt x="228600" y="685800"/>
                </a:lnTo>
                <a:lnTo>
                  <a:pt x="304800" y="685800"/>
                </a:lnTo>
                <a:lnTo>
                  <a:pt x="152400" y="838200"/>
                </a:lnTo>
                <a:lnTo>
                  <a:pt x="0" y="685800"/>
                </a:lnTo>
                <a:close/>
              </a:path>
            </a:pathLst>
          </a:custGeom>
          <a:ln w="25400">
            <a:solidFill>
              <a:srgbClr val="8B38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14800" y="5105400"/>
            <a:ext cx="304800" cy="685800"/>
          </a:xfrm>
          <a:custGeom>
            <a:avLst/>
            <a:gdLst/>
            <a:ahLst/>
            <a:cxnLst/>
            <a:rect l="l" t="t" r="r" b="b"/>
            <a:pathLst>
              <a:path w="304800" h="685800">
                <a:moveTo>
                  <a:pt x="304800" y="533400"/>
                </a:moveTo>
                <a:lnTo>
                  <a:pt x="0" y="533400"/>
                </a:lnTo>
                <a:lnTo>
                  <a:pt x="152400" y="685800"/>
                </a:lnTo>
                <a:lnTo>
                  <a:pt x="304800" y="533400"/>
                </a:lnTo>
                <a:close/>
              </a:path>
              <a:path w="304800" h="685800">
                <a:moveTo>
                  <a:pt x="228600" y="0"/>
                </a:moveTo>
                <a:lnTo>
                  <a:pt x="76200" y="0"/>
                </a:lnTo>
                <a:lnTo>
                  <a:pt x="76200" y="533400"/>
                </a:lnTo>
                <a:lnTo>
                  <a:pt x="228600" y="533400"/>
                </a:lnTo>
                <a:lnTo>
                  <a:pt x="22860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14800" y="5105400"/>
            <a:ext cx="304800" cy="685800"/>
          </a:xfrm>
          <a:custGeom>
            <a:avLst/>
            <a:gdLst/>
            <a:ahLst/>
            <a:cxnLst/>
            <a:rect l="l" t="t" r="r" b="b"/>
            <a:pathLst>
              <a:path w="304800" h="685800">
                <a:moveTo>
                  <a:pt x="0" y="533400"/>
                </a:moveTo>
                <a:lnTo>
                  <a:pt x="76200" y="533400"/>
                </a:lnTo>
                <a:lnTo>
                  <a:pt x="76200" y="0"/>
                </a:lnTo>
                <a:lnTo>
                  <a:pt x="228600" y="0"/>
                </a:lnTo>
                <a:lnTo>
                  <a:pt x="228600" y="533400"/>
                </a:lnTo>
                <a:lnTo>
                  <a:pt x="304800" y="533400"/>
                </a:lnTo>
                <a:lnTo>
                  <a:pt x="152400" y="685800"/>
                </a:lnTo>
                <a:lnTo>
                  <a:pt x="0" y="533400"/>
                </a:lnTo>
                <a:close/>
              </a:path>
            </a:pathLst>
          </a:custGeom>
          <a:ln w="25400">
            <a:solidFill>
              <a:srgbClr val="8B38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14800" y="2438400"/>
            <a:ext cx="304800" cy="685800"/>
          </a:xfrm>
          <a:custGeom>
            <a:avLst/>
            <a:gdLst/>
            <a:ahLst/>
            <a:cxnLst/>
            <a:rect l="l" t="t" r="r" b="b"/>
            <a:pathLst>
              <a:path w="304800" h="685800">
                <a:moveTo>
                  <a:pt x="304800" y="533400"/>
                </a:moveTo>
                <a:lnTo>
                  <a:pt x="0" y="533400"/>
                </a:lnTo>
                <a:lnTo>
                  <a:pt x="152400" y="685800"/>
                </a:lnTo>
                <a:lnTo>
                  <a:pt x="304800" y="533400"/>
                </a:lnTo>
                <a:close/>
              </a:path>
              <a:path w="304800" h="685800">
                <a:moveTo>
                  <a:pt x="228600" y="0"/>
                </a:moveTo>
                <a:lnTo>
                  <a:pt x="76200" y="0"/>
                </a:lnTo>
                <a:lnTo>
                  <a:pt x="76200" y="533400"/>
                </a:lnTo>
                <a:lnTo>
                  <a:pt x="228600" y="533400"/>
                </a:lnTo>
                <a:lnTo>
                  <a:pt x="228600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14800" y="2438400"/>
            <a:ext cx="304800" cy="685800"/>
          </a:xfrm>
          <a:custGeom>
            <a:avLst/>
            <a:gdLst/>
            <a:ahLst/>
            <a:cxnLst/>
            <a:rect l="l" t="t" r="r" b="b"/>
            <a:pathLst>
              <a:path w="304800" h="685800">
                <a:moveTo>
                  <a:pt x="0" y="533400"/>
                </a:moveTo>
                <a:lnTo>
                  <a:pt x="76200" y="533400"/>
                </a:lnTo>
                <a:lnTo>
                  <a:pt x="76200" y="0"/>
                </a:lnTo>
                <a:lnTo>
                  <a:pt x="228600" y="0"/>
                </a:lnTo>
                <a:lnTo>
                  <a:pt x="228600" y="533400"/>
                </a:lnTo>
                <a:lnTo>
                  <a:pt x="304800" y="533400"/>
                </a:lnTo>
                <a:lnTo>
                  <a:pt x="152400" y="685800"/>
                </a:lnTo>
                <a:lnTo>
                  <a:pt x="0" y="533400"/>
                </a:lnTo>
                <a:close/>
              </a:path>
            </a:pathLst>
          </a:custGeom>
          <a:ln w="25400">
            <a:solidFill>
              <a:srgbClr val="8B38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581400" y="4038600"/>
            <a:ext cx="503555" cy="152400"/>
          </a:xfrm>
          <a:custGeom>
            <a:avLst/>
            <a:gdLst/>
            <a:ahLst/>
            <a:cxnLst/>
            <a:rect l="l" t="t" r="r" b="b"/>
            <a:pathLst>
              <a:path w="503554" h="152400">
                <a:moveTo>
                  <a:pt x="427100" y="0"/>
                </a:moveTo>
                <a:lnTo>
                  <a:pt x="427100" y="38100"/>
                </a:lnTo>
                <a:lnTo>
                  <a:pt x="0" y="38100"/>
                </a:lnTo>
                <a:lnTo>
                  <a:pt x="0" y="114300"/>
                </a:lnTo>
                <a:lnTo>
                  <a:pt x="427100" y="114300"/>
                </a:lnTo>
                <a:lnTo>
                  <a:pt x="427100" y="152400"/>
                </a:lnTo>
                <a:lnTo>
                  <a:pt x="503300" y="76200"/>
                </a:lnTo>
                <a:lnTo>
                  <a:pt x="4271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581400" y="4038600"/>
            <a:ext cx="503555" cy="152400"/>
          </a:xfrm>
          <a:custGeom>
            <a:avLst/>
            <a:gdLst/>
            <a:ahLst/>
            <a:cxnLst/>
            <a:rect l="l" t="t" r="r" b="b"/>
            <a:pathLst>
              <a:path w="503554" h="152400">
                <a:moveTo>
                  <a:pt x="0" y="38100"/>
                </a:moveTo>
                <a:lnTo>
                  <a:pt x="427100" y="38100"/>
                </a:lnTo>
                <a:lnTo>
                  <a:pt x="427100" y="0"/>
                </a:lnTo>
                <a:lnTo>
                  <a:pt x="503300" y="76200"/>
                </a:lnTo>
                <a:lnTo>
                  <a:pt x="427100" y="152400"/>
                </a:lnTo>
                <a:lnTo>
                  <a:pt x="427100" y="114300"/>
                </a:lnTo>
                <a:lnTo>
                  <a:pt x="0" y="114300"/>
                </a:lnTo>
                <a:lnTo>
                  <a:pt x="0" y="381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688335" y="1424939"/>
            <a:ext cx="743712" cy="73152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730500" y="1447800"/>
            <a:ext cx="605155" cy="533400"/>
          </a:xfrm>
          <a:custGeom>
            <a:avLst/>
            <a:gdLst/>
            <a:ahLst/>
            <a:cxnLst/>
            <a:rect l="l" t="t" r="r" b="b"/>
            <a:pathLst>
              <a:path w="605154" h="533400">
                <a:moveTo>
                  <a:pt x="501269" y="417575"/>
                </a:moveTo>
                <a:lnTo>
                  <a:pt x="495300" y="421132"/>
                </a:lnTo>
                <a:lnTo>
                  <a:pt x="489204" y="424561"/>
                </a:lnTo>
                <a:lnTo>
                  <a:pt x="487172" y="432435"/>
                </a:lnTo>
                <a:lnTo>
                  <a:pt x="490727" y="438403"/>
                </a:lnTo>
                <a:lnTo>
                  <a:pt x="546100" y="533400"/>
                </a:lnTo>
                <a:lnTo>
                  <a:pt x="560757" y="508253"/>
                </a:lnTo>
                <a:lnTo>
                  <a:pt x="533400" y="508253"/>
                </a:lnTo>
                <a:lnTo>
                  <a:pt x="533400" y="461409"/>
                </a:lnTo>
                <a:lnTo>
                  <a:pt x="512572" y="425703"/>
                </a:lnTo>
                <a:lnTo>
                  <a:pt x="509143" y="419608"/>
                </a:lnTo>
                <a:lnTo>
                  <a:pt x="501269" y="417575"/>
                </a:lnTo>
                <a:close/>
              </a:path>
              <a:path w="605154" h="533400">
                <a:moveTo>
                  <a:pt x="533400" y="461409"/>
                </a:moveTo>
                <a:lnTo>
                  <a:pt x="533400" y="508253"/>
                </a:lnTo>
                <a:lnTo>
                  <a:pt x="558800" y="508253"/>
                </a:lnTo>
                <a:lnTo>
                  <a:pt x="558800" y="501903"/>
                </a:lnTo>
                <a:lnTo>
                  <a:pt x="535177" y="501903"/>
                </a:lnTo>
                <a:lnTo>
                  <a:pt x="546100" y="483180"/>
                </a:lnTo>
                <a:lnTo>
                  <a:pt x="533400" y="461409"/>
                </a:lnTo>
                <a:close/>
              </a:path>
              <a:path w="605154" h="533400">
                <a:moveTo>
                  <a:pt x="590930" y="417575"/>
                </a:moveTo>
                <a:lnTo>
                  <a:pt x="583057" y="419608"/>
                </a:lnTo>
                <a:lnTo>
                  <a:pt x="579627" y="425703"/>
                </a:lnTo>
                <a:lnTo>
                  <a:pt x="558800" y="461409"/>
                </a:lnTo>
                <a:lnTo>
                  <a:pt x="558800" y="508253"/>
                </a:lnTo>
                <a:lnTo>
                  <a:pt x="560757" y="508253"/>
                </a:lnTo>
                <a:lnTo>
                  <a:pt x="601472" y="438403"/>
                </a:lnTo>
                <a:lnTo>
                  <a:pt x="605027" y="432435"/>
                </a:lnTo>
                <a:lnTo>
                  <a:pt x="602996" y="424561"/>
                </a:lnTo>
                <a:lnTo>
                  <a:pt x="596900" y="421132"/>
                </a:lnTo>
                <a:lnTo>
                  <a:pt x="590930" y="417575"/>
                </a:lnTo>
                <a:close/>
              </a:path>
              <a:path w="605154" h="533400">
                <a:moveTo>
                  <a:pt x="546100" y="483180"/>
                </a:moveTo>
                <a:lnTo>
                  <a:pt x="535177" y="501903"/>
                </a:lnTo>
                <a:lnTo>
                  <a:pt x="557022" y="501903"/>
                </a:lnTo>
                <a:lnTo>
                  <a:pt x="546100" y="483180"/>
                </a:lnTo>
                <a:close/>
              </a:path>
              <a:path w="605154" h="533400">
                <a:moveTo>
                  <a:pt x="558800" y="461409"/>
                </a:moveTo>
                <a:lnTo>
                  <a:pt x="546100" y="483180"/>
                </a:lnTo>
                <a:lnTo>
                  <a:pt x="557022" y="501903"/>
                </a:lnTo>
                <a:lnTo>
                  <a:pt x="558800" y="501903"/>
                </a:lnTo>
                <a:lnTo>
                  <a:pt x="558800" y="461409"/>
                </a:lnTo>
                <a:close/>
              </a:path>
              <a:path w="605154" h="533400">
                <a:moveTo>
                  <a:pt x="533400" y="266700"/>
                </a:moveTo>
                <a:lnTo>
                  <a:pt x="533400" y="461409"/>
                </a:lnTo>
                <a:lnTo>
                  <a:pt x="546100" y="483180"/>
                </a:lnTo>
                <a:lnTo>
                  <a:pt x="558800" y="461409"/>
                </a:lnTo>
                <a:lnTo>
                  <a:pt x="558800" y="279400"/>
                </a:lnTo>
                <a:lnTo>
                  <a:pt x="546100" y="279400"/>
                </a:lnTo>
                <a:lnTo>
                  <a:pt x="533400" y="266700"/>
                </a:lnTo>
                <a:close/>
              </a:path>
              <a:path w="605154" h="533400">
                <a:moveTo>
                  <a:pt x="25400" y="0"/>
                </a:moveTo>
                <a:lnTo>
                  <a:pt x="0" y="0"/>
                </a:lnTo>
                <a:lnTo>
                  <a:pt x="0" y="273685"/>
                </a:lnTo>
                <a:lnTo>
                  <a:pt x="5714" y="279400"/>
                </a:lnTo>
                <a:lnTo>
                  <a:pt x="533400" y="279400"/>
                </a:lnTo>
                <a:lnTo>
                  <a:pt x="533400" y="266700"/>
                </a:lnTo>
                <a:lnTo>
                  <a:pt x="25400" y="266700"/>
                </a:lnTo>
                <a:lnTo>
                  <a:pt x="12700" y="254000"/>
                </a:lnTo>
                <a:lnTo>
                  <a:pt x="25400" y="254000"/>
                </a:lnTo>
                <a:lnTo>
                  <a:pt x="25400" y="0"/>
                </a:lnTo>
                <a:close/>
              </a:path>
              <a:path w="605154" h="533400">
                <a:moveTo>
                  <a:pt x="553085" y="254000"/>
                </a:moveTo>
                <a:lnTo>
                  <a:pt x="25400" y="254000"/>
                </a:lnTo>
                <a:lnTo>
                  <a:pt x="25400" y="266700"/>
                </a:lnTo>
                <a:lnTo>
                  <a:pt x="533400" y="266700"/>
                </a:lnTo>
                <a:lnTo>
                  <a:pt x="546100" y="279400"/>
                </a:lnTo>
                <a:lnTo>
                  <a:pt x="558800" y="279400"/>
                </a:lnTo>
                <a:lnTo>
                  <a:pt x="558800" y="259714"/>
                </a:lnTo>
                <a:lnTo>
                  <a:pt x="553085" y="254000"/>
                </a:lnTo>
                <a:close/>
              </a:path>
              <a:path w="605154" h="533400">
                <a:moveTo>
                  <a:pt x="25400" y="254000"/>
                </a:moveTo>
                <a:lnTo>
                  <a:pt x="12700" y="254000"/>
                </a:lnTo>
                <a:lnTo>
                  <a:pt x="25400" y="266700"/>
                </a:lnTo>
                <a:lnTo>
                  <a:pt x="25400" y="25400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102352" y="1424939"/>
            <a:ext cx="667512" cy="7315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198871" y="1447800"/>
            <a:ext cx="528955" cy="533400"/>
          </a:xfrm>
          <a:custGeom>
            <a:avLst/>
            <a:gdLst/>
            <a:ahLst/>
            <a:cxnLst/>
            <a:rect l="l" t="t" r="r" b="b"/>
            <a:pathLst>
              <a:path w="528954" h="533400">
                <a:moveTo>
                  <a:pt x="14097" y="417575"/>
                </a:moveTo>
                <a:lnTo>
                  <a:pt x="8127" y="421132"/>
                </a:lnTo>
                <a:lnTo>
                  <a:pt x="2031" y="424561"/>
                </a:lnTo>
                <a:lnTo>
                  <a:pt x="0" y="432435"/>
                </a:lnTo>
                <a:lnTo>
                  <a:pt x="3555" y="438403"/>
                </a:lnTo>
                <a:lnTo>
                  <a:pt x="58927" y="533400"/>
                </a:lnTo>
                <a:lnTo>
                  <a:pt x="73585" y="508253"/>
                </a:lnTo>
                <a:lnTo>
                  <a:pt x="46227" y="508253"/>
                </a:lnTo>
                <a:lnTo>
                  <a:pt x="46227" y="461409"/>
                </a:lnTo>
                <a:lnTo>
                  <a:pt x="25400" y="425703"/>
                </a:lnTo>
                <a:lnTo>
                  <a:pt x="21970" y="419608"/>
                </a:lnTo>
                <a:lnTo>
                  <a:pt x="14097" y="417575"/>
                </a:lnTo>
                <a:close/>
              </a:path>
              <a:path w="528954" h="533400">
                <a:moveTo>
                  <a:pt x="46227" y="461409"/>
                </a:moveTo>
                <a:lnTo>
                  <a:pt x="46227" y="508253"/>
                </a:lnTo>
                <a:lnTo>
                  <a:pt x="71627" y="508253"/>
                </a:lnTo>
                <a:lnTo>
                  <a:pt x="71627" y="501903"/>
                </a:lnTo>
                <a:lnTo>
                  <a:pt x="48005" y="501903"/>
                </a:lnTo>
                <a:lnTo>
                  <a:pt x="58927" y="483180"/>
                </a:lnTo>
                <a:lnTo>
                  <a:pt x="46227" y="461409"/>
                </a:lnTo>
                <a:close/>
              </a:path>
              <a:path w="528954" h="533400">
                <a:moveTo>
                  <a:pt x="103758" y="417575"/>
                </a:moveTo>
                <a:lnTo>
                  <a:pt x="95885" y="419608"/>
                </a:lnTo>
                <a:lnTo>
                  <a:pt x="92455" y="425703"/>
                </a:lnTo>
                <a:lnTo>
                  <a:pt x="71627" y="461409"/>
                </a:lnTo>
                <a:lnTo>
                  <a:pt x="71627" y="508253"/>
                </a:lnTo>
                <a:lnTo>
                  <a:pt x="73585" y="508253"/>
                </a:lnTo>
                <a:lnTo>
                  <a:pt x="114300" y="438403"/>
                </a:lnTo>
                <a:lnTo>
                  <a:pt x="117855" y="432435"/>
                </a:lnTo>
                <a:lnTo>
                  <a:pt x="115824" y="424561"/>
                </a:lnTo>
                <a:lnTo>
                  <a:pt x="109727" y="421132"/>
                </a:lnTo>
                <a:lnTo>
                  <a:pt x="103758" y="417575"/>
                </a:lnTo>
                <a:close/>
              </a:path>
              <a:path w="528954" h="533400">
                <a:moveTo>
                  <a:pt x="58927" y="483180"/>
                </a:moveTo>
                <a:lnTo>
                  <a:pt x="48005" y="501903"/>
                </a:lnTo>
                <a:lnTo>
                  <a:pt x="69850" y="501903"/>
                </a:lnTo>
                <a:lnTo>
                  <a:pt x="58927" y="483180"/>
                </a:lnTo>
                <a:close/>
              </a:path>
              <a:path w="528954" h="533400">
                <a:moveTo>
                  <a:pt x="71627" y="461409"/>
                </a:moveTo>
                <a:lnTo>
                  <a:pt x="58927" y="483180"/>
                </a:lnTo>
                <a:lnTo>
                  <a:pt x="69850" y="501903"/>
                </a:lnTo>
                <a:lnTo>
                  <a:pt x="71627" y="501903"/>
                </a:lnTo>
                <a:lnTo>
                  <a:pt x="71627" y="461409"/>
                </a:lnTo>
                <a:close/>
              </a:path>
              <a:path w="528954" h="533400">
                <a:moveTo>
                  <a:pt x="503427" y="254000"/>
                </a:moveTo>
                <a:lnTo>
                  <a:pt x="51942" y="254000"/>
                </a:lnTo>
                <a:lnTo>
                  <a:pt x="46227" y="259714"/>
                </a:lnTo>
                <a:lnTo>
                  <a:pt x="46227" y="461409"/>
                </a:lnTo>
                <a:lnTo>
                  <a:pt x="58927" y="483180"/>
                </a:lnTo>
                <a:lnTo>
                  <a:pt x="71627" y="461409"/>
                </a:lnTo>
                <a:lnTo>
                  <a:pt x="71627" y="279400"/>
                </a:lnTo>
                <a:lnTo>
                  <a:pt x="58927" y="279400"/>
                </a:lnTo>
                <a:lnTo>
                  <a:pt x="71627" y="266700"/>
                </a:lnTo>
                <a:lnTo>
                  <a:pt x="503427" y="266700"/>
                </a:lnTo>
                <a:lnTo>
                  <a:pt x="503427" y="254000"/>
                </a:lnTo>
                <a:close/>
              </a:path>
              <a:path w="528954" h="533400">
                <a:moveTo>
                  <a:pt x="71627" y="266700"/>
                </a:moveTo>
                <a:lnTo>
                  <a:pt x="58927" y="279400"/>
                </a:lnTo>
                <a:lnTo>
                  <a:pt x="71627" y="279400"/>
                </a:lnTo>
                <a:lnTo>
                  <a:pt x="71627" y="266700"/>
                </a:lnTo>
                <a:close/>
              </a:path>
              <a:path w="528954" h="533400">
                <a:moveTo>
                  <a:pt x="528827" y="254000"/>
                </a:moveTo>
                <a:lnTo>
                  <a:pt x="516127" y="254000"/>
                </a:lnTo>
                <a:lnTo>
                  <a:pt x="503427" y="266700"/>
                </a:lnTo>
                <a:lnTo>
                  <a:pt x="71627" y="266700"/>
                </a:lnTo>
                <a:lnTo>
                  <a:pt x="71627" y="279400"/>
                </a:lnTo>
                <a:lnTo>
                  <a:pt x="523113" y="279400"/>
                </a:lnTo>
                <a:lnTo>
                  <a:pt x="528827" y="273685"/>
                </a:lnTo>
                <a:lnTo>
                  <a:pt x="528827" y="254000"/>
                </a:lnTo>
                <a:close/>
              </a:path>
              <a:path w="528954" h="533400">
                <a:moveTo>
                  <a:pt x="528827" y="0"/>
                </a:moveTo>
                <a:lnTo>
                  <a:pt x="503427" y="0"/>
                </a:lnTo>
                <a:lnTo>
                  <a:pt x="503427" y="266700"/>
                </a:lnTo>
                <a:lnTo>
                  <a:pt x="516127" y="254000"/>
                </a:lnTo>
                <a:lnTo>
                  <a:pt x="528827" y="254000"/>
                </a:lnTo>
                <a:lnTo>
                  <a:pt x="528827" y="0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400555" y="2410967"/>
            <a:ext cx="2075688" cy="47548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82852" y="2446020"/>
            <a:ext cx="1984248" cy="45872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447800" y="2438400"/>
            <a:ext cx="1981200" cy="3810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447800" y="2438400"/>
            <a:ext cx="1981200" cy="381000"/>
          </a:xfrm>
          <a:custGeom>
            <a:avLst/>
            <a:gdLst/>
            <a:ahLst/>
            <a:cxnLst/>
            <a:rect l="l" t="t" r="r" b="b"/>
            <a:pathLst>
              <a:path w="1981200" h="381000">
                <a:moveTo>
                  <a:pt x="318769" y="0"/>
                </a:moveTo>
                <a:lnTo>
                  <a:pt x="1662430" y="0"/>
                </a:lnTo>
                <a:lnTo>
                  <a:pt x="1719721" y="3070"/>
                </a:lnTo>
                <a:lnTo>
                  <a:pt x="1773647" y="11924"/>
                </a:lnTo>
                <a:lnTo>
                  <a:pt x="1823306" y="26020"/>
                </a:lnTo>
                <a:lnTo>
                  <a:pt x="1867797" y="44821"/>
                </a:lnTo>
                <a:lnTo>
                  <a:pt x="1906219" y="67785"/>
                </a:lnTo>
                <a:lnTo>
                  <a:pt x="1937671" y="94375"/>
                </a:lnTo>
                <a:lnTo>
                  <a:pt x="1976063" y="156271"/>
                </a:lnTo>
                <a:lnTo>
                  <a:pt x="1981200" y="190500"/>
                </a:lnTo>
                <a:lnTo>
                  <a:pt x="1976063" y="224728"/>
                </a:lnTo>
                <a:lnTo>
                  <a:pt x="1937671" y="286624"/>
                </a:lnTo>
                <a:lnTo>
                  <a:pt x="1906219" y="313214"/>
                </a:lnTo>
                <a:lnTo>
                  <a:pt x="1867797" y="336178"/>
                </a:lnTo>
                <a:lnTo>
                  <a:pt x="1823306" y="354979"/>
                </a:lnTo>
                <a:lnTo>
                  <a:pt x="1773647" y="369075"/>
                </a:lnTo>
                <a:lnTo>
                  <a:pt x="1719721" y="377929"/>
                </a:lnTo>
                <a:lnTo>
                  <a:pt x="1662430" y="381000"/>
                </a:lnTo>
                <a:lnTo>
                  <a:pt x="318769" y="381000"/>
                </a:lnTo>
                <a:lnTo>
                  <a:pt x="261478" y="377929"/>
                </a:lnTo>
                <a:lnTo>
                  <a:pt x="207552" y="369075"/>
                </a:lnTo>
                <a:lnTo>
                  <a:pt x="157893" y="354979"/>
                </a:lnTo>
                <a:lnTo>
                  <a:pt x="113402" y="336178"/>
                </a:lnTo>
                <a:lnTo>
                  <a:pt x="74980" y="313214"/>
                </a:lnTo>
                <a:lnTo>
                  <a:pt x="43528" y="286624"/>
                </a:lnTo>
                <a:lnTo>
                  <a:pt x="5136" y="224728"/>
                </a:lnTo>
                <a:lnTo>
                  <a:pt x="0" y="190500"/>
                </a:lnTo>
                <a:lnTo>
                  <a:pt x="5136" y="156271"/>
                </a:lnTo>
                <a:lnTo>
                  <a:pt x="43528" y="94375"/>
                </a:lnTo>
                <a:lnTo>
                  <a:pt x="74980" y="67785"/>
                </a:lnTo>
                <a:lnTo>
                  <a:pt x="113402" y="44821"/>
                </a:lnTo>
                <a:lnTo>
                  <a:pt x="157893" y="26020"/>
                </a:lnTo>
                <a:lnTo>
                  <a:pt x="207552" y="11924"/>
                </a:lnTo>
                <a:lnTo>
                  <a:pt x="261478" y="3070"/>
                </a:lnTo>
                <a:lnTo>
                  <a:pt x="318769" y="0"/>
                </a:lnTo>
                <a:close/>
              </a:path>
            </a:pathLst>
          </a:custGeom>
          <a:ln w="9525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210555" y="5306567"/>
            <a:ext cx="2304288" cy="47548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03520" y="5128259"/>
            <a:ext cx="1973579" cy="88544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257800" y="5334000"/>
            <a:ext cx="2209800" cy="3810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257800" y="5334000"/>
            <a:ext cx="2209800" cy="381000"/>
          </a:xfrm>
          <a:custGeom>
            <a:avLst/>
            <a:gdLst/>
            <a:ahLst/>
            <a:cxnLst/>
            <a:rect l="l" t="t" r="r" b="b"/>
            <a:pathLst>
              <a:path w="2209800" h="381000">
                <a:moveTo>
                  <a:pt x="355473" y="0"/>
                </a:moveTo>
                <a:lnTo>
                  <a:pt x="1854327" y="0"/>
                </a:lnTo>
                <a:lnTo>
                  <a:pt x="1918228" y="3070"/>
                </a:lnTo>
                <a:lnTo>
                  <a:pt x="1978370" y="11924"/>
                </a:lnTo>
                <a:lnTo>
                  <a:pt x="2033749" y="26020"/>
                </a:lnTo>
                <a:lnTo>
                  <a:pt x="2083361" y="44821"/>
                </a:lnTo>
                <a:lnTo>
                  <a:pt x="2126203" y="67785"/>
                </a:lnTo>
                <a:lnTo>
                  <a:pt x="2161271" y="94375"/>
                </a:lnTo>
                <a:lnTo>
                  <a:pt x="2187562" y="124050"/>
                </a:lnTo>
                <a:lnTo>
                  <a:pt x="2209800" y="190500"/>
                </a:lnTo>
                <a:lnTo>
                  <a:pt x="2204073" y="224741"/>
                </a:lnTo>
                <a:lnTo>
                  <a:pt x="2161271" y="286647"/>
                </a:lnTo>
                <a:lnTo>
                  <a:pt x="2126203" y="313235"/>
                </a:lnTo>
                <a:lnTo>
                  <a:pt x="2083361" y="336195"/>
                </a:lnTo>
                <a:lnTo>
                  <a:pt x="2033749" y="354990"/>
                </a:lnTo>
                <a:lnTo>
                  <a:pt x="1978370" y="369081"/>
                </a:lnTo>
                <a:lnTo>
                  <a:pt x="1918228" y="377930"/>
                </a:lnTo>
                <a:lnTo>
                  <a:pt x="1854327" y="381000"/>
                </a:lnTo>
                <a:lnTo>
                  <a:pt x="355473" y="381000"/>
                </a:lnTo>
                <a:lnTo>
                  <a:pt x="291571" y="377930"/>
                </a:lnTo>
                <a:lnTo>
                  <a:pt x="231429" y="369081"/>
                </a:lnTo>
                <a:lnTo>
                  <a:pt x="176050" y="354990"/>
                </a:lnTo>
                <a:lnTo>
                  <a:pt x="126438" y="336195"/>
                </a:lnTo>
                <a:lnTo>
                  <a:pt x="83596" y="313235"/>
                </a:lnTo>
                <a:lnTo>
                  <a:pt x="48528" y="286647"/>
                </a:lnTo>
                <a:lnTo>
                  <a:pt x="22237" y="256970"/>
                </a:lnTo>
                <a:lnTo>
                  <a:pt x="0" y="190500"/>
                </a:lnTo>
                <a:lnTo>
                  <a:pt x="5726" y="156271"/>
                </a:lnTo>
                <a:lnTo>
                  <a:pt x="48528" y="94375"/>
                </a:lnTo>
                <a:lnTo>
                  <a:pt x="83596" y="67785"/>
                </a:lnTo>
                <a:lnTo>
                  <a:pt x="126438" y="44821"/>
                </a:lnTo>
                <a:lnTo>
                  <a:pt x="176050" y="26020"/>
                </a:lnTo>
                <a:lnTo>
                  <a:pt x="231429" y="11924"/>
                </a:lnTo>
                <a:lnTo>
                  <a:pt x="291571" y="3070"/>
                </a:lnTo>
                <a:lnTo>
                  <a:pt x="355473" y="0"/>
                </a:lnTo>
                <a:close/>
              </a:path>
            </a:pathLst>
          </a:custGeom>
          <a:ln w="9525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572000" y="5486400"/>
            <a:ext cx="533400" cy="152400"/>
          </a:xfrm>
          <a:custGeom>
            <a:avLst/>
            <a:gdLst/>
            <a:ahLst/>
            <a:cxnLst/>
            <a:rect l="l" t="t" r="r" b="b"/>
            <a:pathLst>
              <a:path w="533400" h="152400">
                <a:moveTo>
                  <a:pt x="76200" y="0"/>
                </a:moveTo>
                <a:lnTo>
                  <a:pt x="0" y="76200"/>
                </a:lnTo>
                <a:lnTo>
                  <a:pt x="76200" y="152400"/>
                </a:lnTo>
                <a:lnTo>
                  <a:pt x="76200" y="114300"/>
                </a:lnTo>
                <a:lnTo>
                  <a:pt x="533400" y="114300"/>
                </a:lnTo>
                <a:lnTo>
                  <a:pt x="533400" y="38100"/>
                </a:lnTo>
                <a:lnTo>
                  <a:pt x="76200" y="38100"/>
                </a:lnTo>
                <a:lnTo>
                  <a:pt x="762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572000" y="5486400"/>
            <a:ext cx="533400" cy="152400"/>
          </a:xfrm>
          <a:custGeom>
            <a:avLst/>
            <a:gdLst/>
            <a:ahLst/>
            <a:cxnLst/>
            <a:rect l="l" t="t" r="r" b="b"/>
            <a:pathLst>
              <a:path w="533400" h="152400">
                <a:moveTo>
                  <a:pt x="533400" y="38100"/>
                </a:moveTo>
                <a:lnTo>
                  <a:pt x="76200" y="38100"/>
                </a:lnTo>
                <a:lnTo>
                  <a:pt x="76200" y="0"/>
                </a:lnTo>
                <a:lnTo>
                  <a:pt x="0" y="76200"/>
                </a:lnTo>
                <a:lnTo>
                  <a:pt x="76200" y="152400"/>
                </a:lnTo>
                <a:lnTo>
                  <a:pt x="76200" y="114300"/>
                </a:lnTo>
                <a:lnTo>
                  <a:pt x="533400" y="114300"/>
                </a:lnTo>
                <a:lnTo>
                  <a:pt x="533400" y="381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467355" y="5763767"/>
            <a:ext cx="3371088" cy="55168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577083" y="5768340"/>
            <a:ext cx="3208020" cy="61874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14600" y="5791200"/>
            <a:ext cx="3276600" cy="45720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514600" y="5791200"/>
            <a:ext cx="3276600" cy="457200"/>
          </a:xfrm>
          <a:custGeom>
            <a:avLst/>
            <a:gdLst/>
            <a:ahLst/>
            <a:cxnLst/>
            <a:rect l="l" t="t" r="r" b="b"/>
            <a:pathLst>
              <a:path w="3276600" h="457200">
                <a:moveTo>
                  <a:pt x="0" y="76200"/>
                </a:moveTo>
                <a:lnTo>
                  <a:pt x="5994" y="46537"/>
                </a:lnTo>
                <a:lnTo>
                  <a:pt x="22336" y="22317"/>
                </a:lnTo>
                <a:lnTo>
                  <a:pt x="46559" y="5987"/>
                </a:lnTo>
                <a:lnTo>
                  <a:pt x="76200" y="0"/>
                </a:lnTo>
                <a:lnTo>
                  <a:pt x="3200400" y="0"/>
                </a:lnTo>
                <a:lnTo>
                  <a:pt x="3230040" y="5987"/>
                </a:lnTo>
                <a:lnTo>
                  <a:pt x="3254263" y="22317"/>
                </a:lnTo>
                <a:lnTo>
                  <a:pt x="3270605" y="46537"/>
                </a:lnTo>
                <a:lnTo>
                  <a:pt x="3276600" y="76200"/>
                </a:lnTo>
                <a:lnTo>
                  <a:pt x="3276600" y="381000"/>
                </a:lnTo>
                <a:lnTo>
                  <a:pt x="3270605" y="410662"/>
                </a:lnTo>
                <a:lnTo>
                  <a:pt x="3254263" y="434882"/>
                </a:lnTo>
                <a:lnTo>
                  <a:pt x="3230040" y="451212"/>
                </a:lnTo>
                <a:lnTo>
                  <a:pt x="3200400" y="457200"/>
                </a:lnTo>
                <a:lnTo>
                  <a:pt x="76200" y="457200"/>
                </a:lnTo>
                <a:lnTo>
                  <a:pt x="46559" y="451212"/>
                </a:lnTo>
                <a:lnTo>
                  <a:pt x="22336" y="434882"/>
                </a:lnTo>
                <a:lnTo>
                  <a:pt x="5994" y="410662"/>
                </a:lnTo>
                <a:lnTo>
                  <a:pt x="0" y="381000"/>
                </a:lnTo>
                <a:lnTo>
                  <a:pt x="0" y="76200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2760091" y="4641977"/>
            <a:ext cx="4342130" cy="15347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8480">
              <a:lnSpc>
                <a:spcPct val="100000"/>
              </a:lnSpc>
            </a:pPr>
            <a:r>
              <a:rPr sz="2000" b="1" spc="-15" dirty="0">
                <a:latin typeface="Cambria"/>
                <a:cs typeface="Cambria"/>
              </a:rPr>
              <a:t>Formation </a:t>
            </a:r>
            <a:r>
              <a:rPr sz="2000" b="1" spc="-5" dirty="0">
                <a:latin typeface="Cambria"/>
                <a:cs typeface="Cambria"/>
              </a:rPr>
              <a:t>of</a:t>
            </a:r>
            <a:r>
              <a:rPr sz="2000" b="1" spc="-90" dirty="0">
                <a:latin typeface="Cambria"/>
                <a:cs typeface="Cambria"/>
              </a:rPr>
              <a:t> </a:t>
            </a:r>
            <a:r>
              <a:rPr sz="2000" b="1" spc="-5" dirty="0">
                <a:latin typeface="Cambria"/>
                <a:cs typeface="Cambria"/>
              </a:rPr>
              <a:t>Gel</a:t>
            </a: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2694305">
              <a:lnSpc>
                <a:spcPct val="100000"/>
              </a:lnSpc>
              <a:spcBef>
                <a:spcPts val="1375"/>
              </a:spcBef>
            </a:pPr>
            <a:r>
              <a:rPr sz="1400" b="1" spc="-5" dirty="0">
                <a:latin typeface="Cambria"/>
                <a:cs typeface="Cambria"/>
              </a:rPr>
              <a:t>Drying </a:t>
            </a:r>
            <a:r>
              <a:rPr sz="1400" b="1" dirty="0">
                <a:latin typeface="Cambria"/>
                <a:cs typeface="Cambria"/>
              </a:rPr>
              <a:t>at </a:t>
            </a:r>
            <a:r>
              <a:rPr sz="1400" b="1" spc="-5" dirty="0">
                <a:latin typeface="Cambria"/>
                <a:cs typeface="Cambria"/>
              </a:rPr>
              <a:t>120 </a:t>
            </a:r>
            <a:r>
              <a:rPr sz="1350" spc="7" baseline="24691" dirty="0">
                <a:latin typeface="Calibri"/>
                <a:cs typeface="Calibri"/>
              </a:rPr>
              <a:t>o</a:t>
            </a:r>
            <a:r>
              <a:rPr sz="1400" b="1" spc="5" dirty="0">
                <a:latin typeface="Cambria"/>
                <a:cs typeface="Cambria"/>
              </a:rPr>
              <a:t>c </a:t>
            </a:r>
            <a:r>
              <a:rPr sz="1400" b="1" dirty="0">
                <a:latin typeface="Cambria"/>
                <a:cs typeface="Cambria"/>
              </a:rPr>
              <a:t>-</a:t>
            </a:r>
            <a:r>
              <a:rPr sz="1400" b="1" spc="-170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2h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spc="-5" dirty="0">
                <a:latin typeface="Cambria"/>
                <a:cs typeface="Cambria"/>
              </a:rPr>
              <a:t>Nanocomposite</a:t>
            </a:r>
            <a:r>
              <a:rPr sz="2000" b="1" spc="-110" dirty="0">
                <a:latin typeface="Cambria"/>
                <a:cs typeface="Cambria"/>
              </a:rPr>
              <a:t> </a:t>
            </a:r>
            <a:r>
              <a:rPr sz="2000" b="1" spc="-15" dirty="0">
                <a:latin typeface="Cambria"/>
                <a:cs typeface="Cambria"/>
              </a:rPr>
              <a:t>powder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562355" y="3782567"/>
            <a:ext cx="2990088" cy="70408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829055" y="3383279"/>
            <a:ext cx="2494788" cy="167792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09600" y="3810000"/>
            <a:ext cx="2895600" cy="6096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09600" y="3810000"/>
            <a:ext cx="2895600" cy="609600"/>
          </a:xfrm>
          <a:custGeom>
            <a:avLst/>
            <a:gdLst/>
            <a:ahLst/>
            <a:cxnLst/>
            <a:rect l="l" t="t" r="r" b="b"/>
            <a:pathLst>
              <a:path w="2895600" h="609600">
                <a:moveTo>
                  <a:pt x="465848" y="0"/>
                </a:moveTo>
                <a:lnTo>
                  <a:pt x="2429764" y="0"/>
                </a:lnTo>
                <a:lnTo>
                  <a:pt x="2488202" y="2375"/>
                </a:lnTo>
                <a:lnTo>
                  <a:pt x="2544474" y="9312"/>
                </a:lnTo>
                <a:lnTo>
                  <a:pt x="2598141" y="20524"/>
                </a:lnTo>
                <a:lnTo>
                  <a:pt x="2648768" y="35724"/>
                </a:lnTo>
                <a:lnTo>
                  <a:pt x="2695918" y="54626"/>
                </a:lnTo>
                <a:lnTo>
                  <a:pt x="2739155" y="76945"/>
                </a:lnTo>
                <a:lnTo>
                  <a:pt x="2778043" y="102394"/>
                </a:lnTo>
                <a:lnTo>
                  <a:pt x="2812145" y="130688"/>
                </a:lnTo>
                <a:lnTo>
                  <a:pt x="2841025" y="161539"/>
                </a:lnTo>
                <a:lnTo>
                  <a:pt x="2864247" y="194662"/>
                </a:lnTo>
                <a:lnTo>
                  <a:pt x="2881374" y="229770"/>
                </a:lnTo>
                <a:lnTo>
                  <a:pt x="2891970" y="266578"/>
                </a:lnTo>
                <a:lnTo>
                  <a:pt x="2895600" y="304800"/>
                </a:lnTo>
                <a:lnTo>
                  <a:pt x="2891970" y="343021"/>
                </a:lnTo>
                <a:lnTo>
                  <a:pt x="2881374" y="379829"/>
                </a:lnTo>
                <a:lnTo>
                  <a:pt x="2864247" y="414937"/>
                </a:lnTo>
                <a:lnTo>
                  <a:pt x="2841025" y="448060"/>
                </a:lnTo>
                <a:lnTo>
                  <a:pt x="2812145" y="478911"/>
                </a:lnTo>
                <a:lnTo>
                  <a:pt x="2778043" y="507205"/>
                </a:lnTo>
                <a:lnTo>
                  <a:pt x="2739155" y="532654"/>
                </a:lnTo>
                <a:lnTo>
                  <a:pt x="2695918" y="554973"/>
                </a:lnTo>
                <a:lnTo>
                  <a:pt x="2648768" y="573875"/>
                </a:lnTo>
                <a:lnTo>
                  <a:pt x="2598141" y="589075"/>
                </a:lnTo>
                <a:lnTo>
                  <a:pt x="2544474" y="600287"/>
                </a:lnTo>
                <a:lnTo>
                  <a:pt x="2488202" y="607224"/>
                </a:lnTo>
                <a:lnTo>
                  <a:pt x="2429764" y="609600"/>
                </a:lnTo>
                <a:lnTo>
                  <a:pt x="465848" y="609600"/>
                </a:lnTo>
                <a:lnTo>
                  <a:pt x="407412" y="607224"/>
                </a:lnTo>
                <a:lnTo>
                  <a:pt x="351141" y="600287"/>
                </a:lnTo>
                <a:lnTo>
                  <a:pt x="297474" y="589075"/>
                </a:lnTo>
                <a:lnTo>
                  <a:pt x="246847" y="573875"/>
                </a:lnTo>
                <a:lnTo>
                  <a:pt x="199695" y="554973"/>
                </a:lnTo>
                <a:lnTo>
                  <a:pt x="156456" y="532654"/>
                </a:lnTo>
                <a:lnTo>
                  <a:pt x="117566" y="507205"/>
                </a:lnTo>
                <a:lnTo>
                  <a:pt x="83462" y="478911"/>
                </a:lnTo>
                <a:lnTo>
                  <a:pt x="54579" y="448060"/>
                </a:lnTo>
                <a:lnTo>
                  <a:pt x="31355" y="414937"/>
                </a:lnTo>
                <a:lnTo>
                  <a:pt x="14226" y="379829"/>
                </a:lnTo>
                <a:lnTo>
                  <a:pt x="3629" y="343021"/>
                </a:lnTo>
                <a:lnTo>
                  <a:pt x="0" y="304800"/>
                </a:lnTo>
                <a:lnTo>
                  <a:pt x="3629" y="266578"/>
                </a:lnTo>
                <a:lnTo>
                  <a:pt x="14226" y="229770"/>
                </a:lnTo>
                <a:lnTo>
                  <a:pt x="31355" y="194662"/>
                </a:lnTo>
                <a:lnTo>
                  <a:pt x="54579" y="161539"/>
                </a:lnTo>
                <a:lnTo>
                  <a:pt x="83462" y="130688"/>
                </a:lnTo>
                <a:lnTo>
                  <a:pt x="117566" y="102394"/>
                </a:lnTo>
                <a:lnTo>
                  <a:pt x="156456" y="76945"/>
                </a:lnTo>
                <a:lnTo>
                  <a:pt x="199695" y="54626"/>
                </a:lnTo>
                <a:lnTo>
                  <a:pt x="246847" y="35724"/>
                </a:lnTo>
                <a:lnTo>
                  <a:pt x="297474" y="20524"/>
                </a:lnTo>
                <a:lnTo>
                  <a:pt x="351141" y="9312"/>
                </a:lnTo>
                <a:lnTo>
                  <a:pt x="407412" y="2375"/>
                </a:lnTo>
                <a:lnTo>
                  <a:pt x="465848" y="0"/>
                </a:lnTo>
                <a:close/>
              </a:path>
            </a:pathLst>
          </a:custGeom>
          <a:ln w="9525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966012" y="3881501"/>
            <a:ext cx="2180590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38430">
              <a:lnSpc>
                <a:spcPct val="100000"/>
              </a:lnSpc>
            </a:pPr>
            <a:r>
              <a:rPr sz="1400" b="1" spc="-10" dirty="0">
                <a:latin typeface="Cambria"/>
                <a:cs typeface="Cambria"/>
              </a:rPr>
              <a:t>Drop </a:t>
            </a:r>
            <a:r>
              <a:rPr sz="1400" b="1" spc="-15" dirty="0">
                <a:latin typeface="Cambria"/>
                <a:cs typeface="Cambria"/>
              </a:rPr>
              <a:t>by </a:t>
            </a:r>
            <a:r>
              <a:rPr sz="1400" b="1" spc="-10" dirty="0">
                <a:latin typeface="Cambria"/>
                <a:cs typeface="Cambria"/>
              </a:rPr>
              <a:t>drop </a:t>
            </a:r>
            <a:r>
              <a:rPr sz="1400" b="1" dirty="0">
                <a:latin typeface="Cambria"/>
                <a:cs typeface="Cambria"/>
              </a:rPr>
              <a:t>addition-  </a:t>
            </a:r>
            <a:r>
              <a:rPr sz="1400" b="1" spc="-5" dirty="0">
                <a:latin typeface="Cambria"/>
                <a:cs typeface="Cambria"/>
              </a:rPr>
              <a:t>Chitosan polymer</a:t>
            </a:r>
            <a:r>
              <a:rPr sz="1400" b="1" spc="-9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solution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2772155" y="3096767"/>
            <a:ext cx="3294888" cy="627887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790444" y="3139439"/>
            <a:ext cx="3314700" cy="61874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819400" y="3124200"/>
            <a:ext cx="3200400" cy="53340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819400" y="3124200"/>
            <a:ext cx="3200400" cy="533400"/>
          </a:xfrm>
          <a:custGeom>
            <a:avLst/>
            <a:gdLst/>
            <a:ahLst/>
            <a:cxnLst/>
            <a:rect l="l" t="t" r="r" b="b"/>
            <a:pathLst>
              <a:path w="3200400" h="533400">
                <a:moveTo>
                  <a:pt x="0" y="88900"/>
                </a:moveTo>
                <a:lnTo>
                  <a:pt x="6979" y="54274"/>
                </a:lnTo>
                <a:lnTo>
                  <a:pt x="26019" y="26019"/>
                </a:lnTo>
                <a:lnTo>
                  <a:pt x="54274" y="6979"/>
                </a:lnTo>
                <a:lnTo>
                  <a:pt x="88900" y="0"/>
                </a:lnTo>
                <a:lnTo>
                  <a:pt x="3111500" y="0"/>
                </a:lnTo>
                <a:lnTo>
                  <a:pt x="3146125" y="6979"/>
                </a:lnTo>
                <a:lnTo>
                  <a:pt x="3174380" y="26019"/>
                </a:lnTo>
                <a:lnTo>
                  <a:pt x="3193420" y="54274"/>
                </a:lnTo>
                <a:lnTo>
                  <a:pt x="3200400" y="88900"/>
                </a:lnTo>
                <a:lnTo>
                  <a:pt x="3200400" y="444500"/>
                </a:lnTo>
                <a:lnTo>
                  <a:pt x="3193420" y="479125"/>
                </a:lnTo>
                <a:lnTo>
                  <a:pt x="3174380" y="507380"/>
                </a:lnTo>
                <a:lnTo>
                  <a:pt x="3146125" y="526420"/>
                </a:lnTo>
                <a:lnTo>
                  <a:pt x="3111500" y="533400"/>
                </a:lnTo>
                <a:lnTo>
                  <a:pt x="88900" y="533400"/>
                </a:lnTo>
                <a:lnTo>
                  <a:pt x="54274" y="526420"/>
                </a:lnTo>
                <a:lnTo>
                  <a:pt x="26019" y="507380"/>
                </a:lnTo>
                <a:lnTo>
                  <a:pt x="6979" y="479125"/>
                </a:lnTo>
                <a:lnTo>
                  <a:pt x="0" y="444500"/>
                </a:lnTo>
                <a:lnTo>
                  <a:pt x="0" y="88900"/>
                </a:lnTo>
                <a:close/>
              </a:path>
            </a:pathLst>
          </a:custGeom>
          <a:ln w="9525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1620138" y="1936241"/>
            <a:ext cx="4244340" cy="1610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92885">
              <a:lnSpc>
                <a:spcPct val="100000"/>
              </a:lnSpc>
            </a:pPr>
            <a:r>
              <a:rPr sz="2000" b="1" spc="-5" dirty="0">
                <a:latin typeface="Cambria"/>
                <a:cs typeface="Cambria"/>
              </a:rPr>
              <a:t>Vigorous</a:t>
            </a:r>
            <a:r>
              <a:rPr sz="2000" b="1" spc="-140" dirty="0">
                <a:latin typeface="Cambria"/>
                <a:cs typeface="Cambria"/>
              </a:rPr>
              <a:t> </a:t>
            </a:r>
            <a:r>
              <a:rPr sz="2000" b="1" dirty="0">
                <a:latin typeface="Cambria"/>
                <a:cs typeface="Cambria"/>
              </a:rPr>
              <a:t>Stirring</a:t>
            </a: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spc="-10" dirty="0">
                <a:latin typeface="Cambria"/>
                <a:cs typeface="Cambria"/>
              </a:rPr>
              <a:t>Add -Acetyl</a:t>
            </a:r>
            <a:r>
              <a:rPr sz="1400" b="1" spc="-50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acetone</a:t>
            </a:r>
            <a:endParaRPr sz="14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00">
              <a:latin typeface="Times New Roman"/>
              <a:cs typeface="Times New Roman"/>
            </a:endParaRPr>
          </a:p>
          <a:p>
            <a:pPr marL="1364615">
              <a:lnSpc>
                <a:spcPct val="100000"/>
              </a:lnSpc>
            </a:pPr>
            <a:r>
              <a:rPr sz="2000" b="1" spc="-5" dirty="0">
                <a:latin typeface="Cambria"/>
                <a:cs typeface="Cambria"/>
              </a:rPr>
              <a:t>Vigorous </a:t>
            </a:r>
            <a:r>
              <a:rPr sz="2000" b="1" dirty="0">
                <a:latin typeface="Cambria"/>
                <a:cs typeface="Cambria"/>
              </a:rPr>
              <a:t>Stirring  </a:t>
            </a:r>
            <a:r>
              <a:rPr sz="2000" b="1" spc="-5" dirty="0">
                <a:latin typeface="Cambria"/>
                <a:cs typeface="Cambria"/>
              </a:rPr>
              <a:t>for</a:t>
            </a:r>
            <a:r>
              <a:rPr sz="2000" b="1" spc="260" dirty="0">
                <a:latin typeface="Cambria"/>
                <a:cs typeface="Cambria"/>
              </a:rPr>
              <a:t> </a:t>
            </a:r>
            <a:r>
              <a:rPr sz="2000" b="1" spc="-5" dirty="0">
                <a:latin typeface="Cambria"/>
                <a:cs typeface="Cambria"/>
              </a:rPr>
              <a:t>1h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495800" y="4038600"/>
            <a:ext cx="533400" cy="152400"/>
          </a:xfrm>
          <a:custGeom>
            <a:avLst/>
            <a:gdLst/>
            <a:ahLst/>
            <a:cxnLst/>
            <a:rect l="l" t="t" r="r" b="b"/>
            <a:pathLst>
              <a:path w="533400" h="152400">
                <a:moveTo>
                  <a:pt x="76200" y="0"/>
                </a:moveTo>
                <a:lnTo>
                  <a:pt x="0" y="76200"/>
                </a:lnTo>
                <a:lnTo>
                  <a:pt x="76200" y="152400"/>
                </a:lnTo>
                <a:lnTo>
                  <a:pt x="76200" y="114300"/>
                </a:lnTo>
                <a:lnTo>
                  <a:pt x="533400" y="114300"/>
                </a:lnTo>
                <a:lnTo>
                  <a:pt x="533400" y="38100"/>
                </a:lnTo>
                <a:lnTo>
                  <a:pt x="76200" y="38100"/>
                </a:lnTo>
                <a:lnTo>
                  <a:pt x="762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495800" y="4038600"/>
            <a:ext cx="533400" cy="152400"/>
          </a:xfrm>
          <a:custGeom>
            <a:avLst/>
            <a:gdLst/>
            <a:ahLst/>
            <a:cxnLst/>
            <a:rect l="l" t="t" r="r" b="b"/>
            <a:pathLst>
              <a:path w="533400" h="152400">
                <a:moveTo>
                  <a:pt x="533400" y="38100"/>
                </a:moveTo>
                <a:lnTo>
                  <a:pt x="76200" y="38100"/>
                </a:lnTo>
                <a:lnTo>
                  <a:pt x="76200" y="0"/>
                </a:lnTo>
                <a:lnTo>
                  <a:pt x="0" y="76200"/>
                </a:lnTo>
                <a:lnTo>
                  <a:pt x="76200" y="152400"/>
                </a:lnTo>
                <a:lnTo>
                  <a:pt x="76200" y="114300"/>
                </a:lnTo>
                <a:lnTo>
                  <a:pt x="533400" y="114300"/>
                </a:lnTo>
                <a:lnTo>
                  <a:pt x="533400" y="381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0975" y="0"/>
            <a:ext cx="8963025" cy="609600"/>
          </a:xfrm>
          <a:custGeom>
            <a:avLst/>
            <a:gdLst/>
            <a:ahLst/>
            <a:cxnLst/>
            <a:rect l="l" t="t" r="r" b="b"/>
            <a:pathLst>
              <a:path w="8963025" h="609600">
                <a:moveTo>
                  <a:pt x="0" y="609600"/>
                </a:moveTo>
                <a:lnTo>
                  <a:pt x="8963024" y="609600"/>
                </a:lnTo>
                <a:lnTo>
                  <a:pt x="8963025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59" rIns="0" bIns="0" rtlCol="0">
            <a:spAutoFit/>
          </a:bodyPr>
          <a:lstStyle/>
          <a:p>
            <a:pPr marL="662305">
              <a:lnSpc>
                <a:spcPct val="100000"/>
              </a:lnSpc>
            </a:pPr>
            <a:r>
              <a:rPr sz="2800" i="1" spc="-5" dirty="0">
                <a:latin typeface="Arial"/>
                <a:cs typeface="Arial"/>
              </a:rPr>
              <a:t>in situ </a:t>
            </a:r>
            <a:r>
              <a:rPr sz="2800" spc="-45" dirty="0"/>
              <a:t>PREPARATION </a:t>
            </a:r>
            <a:r>
              <a:rPr sz="2800" spc="-5" dirty="0"/>
              <a:t>OF</a:t>
            </a:r>
            <a:r>
              <a:rPr sz="2800" spc="100" dirty="0"/>
              <a:t> </a:t>
            </a:r>
            <a:r>
              <a:rPr sz="2800" spc="-10" dirty="0"/>
              <a:t>NANOCOMPOSITES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210555" y="3858767"/>
            <a:ext cx="2990088" cy="70408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477255" y="3459479"/>
            <a:ext cx="2493263" cy="167792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257800" y="3886200"/>
            <a:ext cx="2895600" cy="609600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257800" y="3886200"/>
            <a:ext cx="2895600" cy="609600"/>
          </a:xfrm>
          <a:custGeom>
            <a:avLst/>
            <a:gdLst/>
            <a:ahLst/>
            <a:cxnLst/>
            <a:rect l="l" t="t" r="r" b="b"/>
            <a:pathLst>
              <a:path w="2895600" h="609600">
                <a:moveTo>
                  <a:pt x="465836" y="0"/>
                </a:moveTo>
                <a:lnTo>
                  <a:pt x="2429764" y="0"/>
                </a:lnTo>
                <a:lnTo>
                  <a:pt x="2488202" y="2375"/>
                </a:lnTo>
                <a:lnTo>
                  <a:pt x="2544474" y="9312"/>
                </a:lnTo>
                <a:lnTo>
                  <a:pt x="2598141" y="20524"/>
                </a:lnTo>
                <a:lnTo>
                  <a:pt x="2648768" y="35724"/>
                </a:lnTo>
                <a:lnTo>
                  <a:pt x="2695918" y="54626"/>
                </a:lnTo>
                <a:lnTo>
                  <a:pt x="2739155" y="76945"/>
                </a:lnTo>
                <a:lnTo>
                  <a:pt x="2778043" y="102394"/>
                </a:lnTo>
                <a:lnTo>
                  <a:pt x="2812145" y="130688"/>
                </a:lnTo>
                <a:lnTo>
                  <a:pt x="2841025" y="161539"/>
                </a:lnTo>
                <a:lnTo>
                  <a:pt x="2864247" y="194662"/>
                </a:lnTo>
                <a:lnTo>
                  <a:pt x="2881374" y="229770"/>
                </a:lnTo>
                <a:lnTo>
                  <a:pt x="2891970" y="266578"/>
                </a:lnTo>
                <a:lnTo>
                  <a:pt x="2895600" y="304800"/>
                </a:lnTo>
                <a:lnTo>
                  <a:pt x="2891970" y="343021"/>
                </a:lnTo>
                <a:lnTo>
                  <a:pt x="2881374" y="379829"/>
                </a:lnTo>
                <a:lnTo>
                  <a:pt x="2864247" y="414937"/>
                </a:lnTo>
                <a:lnTo>
                  <a:pt x="2841025" y="448060"/>
                </a:lnTo>
                <a:lnTo>
                  <a:pt x="2812145" y="478911"/>
                </a:lnTo>
                <a:lnTo>
                  <a:pt x="2778043" y="507205"/>
                </a:lnTo>
                <a:lnTo>
                  <a:pt x="2739155" y="532654"/>
                </a:lnTo>
                <a:lnTo>
                  <a:pt x="2695918" y="554973"/>
                </a:lnTo>
                <a:lnTo>
                  <a:pt x="2648768" y="573875"/>
                </a:lnTo>
                <a:lnTo>
                  <a:pt x="2598141" y="589075"/>
                </a:lnTo>
                <a:lnTo>
                  <a:pt x="2544474" y="600287"/>
                </a:lnTo>
                <a:lnTo>
                  <a:pt x="2488202" y="607224"/>
                </a:lnTo>
                <a:lnTo>
                  <a:pt x="2429764" y="609600"/>
                </a:lnTo>
                <a:lnTo>
                  <a:pt x="465836" y="609600"/>
                </a:lnTo>
                <a:lnTo>
                  <a:pt x="407397" y="607224"/>
                </a:lnTo>
                <a:lnTo>
                  <a:pt x="351125" y="600287"/>
                </a:lnTo>
                <a:lnTo>
                  <a:pt x="297458" y="589075"/>
                </a:lnTo>
                <a:lnTo>
                  <a:pt x="246831" y="573875"/>
                </a:lnTo>
                <a:lnTo>
                  <a:pt x="199681" y="554973"/>
                </a:lnTo>
                <a:lnTo>
                  <a:pt x="156444" y="532654"/>
                </a:lnTo>
                <a:lnTo>
                  <a:pt x="117556" y="507205"/>
                </a:lnTo>
                <a:lnTo>
                  <a:pt x="83454" y="478911"/>
                </a:lnTo>
                <a:lnTo>
                  <a:pt x="54574" y="448060"/>
                </a:lnTo>
                <a:lnTo>
                  <a:pt x="31352" y="414937"/>
                </a:lnTo>
                <a:lnTo>
                  <a:pt x="14225" y="379829"/>
                </a:lnTo>
                <a:lnTo>
                  <a:pt x="3629" y="343021"/>
                </a:lnTo>
                <a:lnTo>
                  <a:pt x="0" y="304800"/>
                </a:lnTo>
                <a:lnTo>
                  <a:pt x="3629" y="266578"/>
                </a:lnTo>
                <a:lnTo>
                  <a:pt x="14225" y="229770"/>
                </a:lnTo>
                <a:lnTo>
                  <a:pt x="31352" y="194662"/>
                </a:lnTo>
                <a:lnTo>
                  <a:pt x="54574" y="161539"/>
                </a:lnTo>
                <a:lnTo>
                  <a:pt x="83454" y="130688"/>
                </a:lnTo>
                <a:lnTo>
                  <a:pt x="117556" y="102394"/>
                </a:lnTo>
                <a:lnTo>
                  <a:pt x="156444" y="76945"/>
                </a:lnTo>
                <a:lnTo>
                  <a:pt x="199681" y="54626"/>
                </a:lnTo>
                <a:lnTo>
                  <a:pt x="246831" y="35724"/>
                </a:lnTo>
                <a:lnTo>
                  <a:pt x="297458" y="20524"/>
                </a:lnTo>
                <a:lnTo>
                  <a:pt x="351125" y="9312"/>
                </a:lnTo>
                <a:lnTo>
                  <a:pt x="407397" y="2375"/>
                </a:lnTo>
                <a:lnTo>
                  <a:pt x="465836" y="0"/>
                </a:lnTo>
                <a:close/>
              </a:path>
            </a:pathLst>
          </a:custGeom>
          <a:ln w="9525">
            <a:solidFill>
              <a:srgbClr val="BD4A4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 txBox="1"/>
          <p:nvPr/>
        </p:nvSpPr>
        <p:spPr>
          <a:xfrm>
            <a:off x="5614796" y="3957701"/>
            <a:ext cx="2179955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3675" marR="5080" indent="-181610">
              <a:lnSpc>
                <a:spcPct val="100000"/>
              </a:lnSpc>
            </a:pPr>
            <a:r>
              <a:rPr sz="1400" b="1" dirty="0">
                <a:latin typeface="Cambria"/>
                <a:cs typeface="Cambria"/>
              </a:rPr>
              <a:t>Under </a:t>
            </a:r>
            <a:r>
              <a:rPr sz="1400" b="1" spc="-5" dirty="0">
                <a:latin typeface="Cambria"/>
                <a:cs typeface="Cambria"/>
              </a:rPr>
              <a:t>Vigorous Stirring</a:t>
            </a:r>
            <a:r>
              <a:rPr sz="1400" b="1" spc="-95" dirty="0">
                <a:latin typeface="Cambria"/>
                <a:cs typeface="Cambria"/>
              </a:rPr>
              <a:t> </a:t>
            </a:r>
            <a:r>
              <a:rPr sz="1400" b="1" spc="-5" dirty="0">
                <a:latin typeface="Cambria"/>
                <a:cs typeface="Cambria"/>
              </a:rPr>
              <a:t>in  Controlled</a:t>
            </a:r>
            <a:r>
              <a:rPr sz="1400" b="1" spc="-90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Conditions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61925" y="6224586"/>
            <a:ext cx="600075" cy="53816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0"/>
                </a:moveTo>
                <a:lnTo>
                  <a:pt x="0" y="533400"/>
                </a:lnTo>
                <a:lnTo>
                  <a:pt x="9143999" y="533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04110">
              <a:lnSpc>
                <a:spcPct val="100000"/>
              </a:lnSpc>
            </a:pPr>
            <a:r>
              <a:rPr sz="2800" spc="-20" dirty="0"/>
              <a:t>CHARACTERISATIONS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4270375" y="1256538"/>
            <a:ext cx="563245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C0504D"/>
                </a:solidFill>
                <a:latin typeface="Times New Roman"/>
                <a:cs typeface="Times New Roman"/>
              </a:rPr>
              <a:t>XRD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98696" y="5067553"/>
            <a:ext cx="549275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C0504D"/>
                </a:solidFill>
                <a:latin typeface="Times New Roman"/>
                <a:cs typeface="Times New Roman"/>
              </a:rPr>
              <a:t>SEM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70375" y="3219196"/>
            <a:ext cx="562610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C0504D"/>
                </a:solidFill>
                <a:latin typeface="Times New Roman"/>
                <a:cs typeface="Times New Roman"/>
              </a:rPr>
              <a:t>TEM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032628" y="3361054"/>
            <a:ext cx="2548255" cy="1532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73050" indent="-260350">
              <a:lnSpc>
                <a:spcPct val="100000"/>
              </a:lnSpc>
              <a:buClr>
                <a:srgbClr val="1F487C"/>
              </a:buClr>
              <a:buSzPct val="166666"/>
              <a:buFont typeface="Arial"/>
              <a:buChar char="•"/>
              <a:tabLst>
                <a:tab pos="273685" algn="l"/>
              </a:tabLst>
            </a:pPr>
            <a:r>
              <a:rPr sz="1800" spc="-5" dirty="0">
                <a:latin typeface="Times New Roman"/>
                <a:cs typeface="Times New Roman"/>
              </a:rPr>
              <a:t>XRD- </a:t>
            </a:r>
            <a:r>
              <a:rPr sz="1800" dirty="0">
                <a:latin typeface="Times New Roman"/>
                <a:cs typeface="Times New Roman"/>
              </a:rPr>
              <a:t>amorphous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nature</a:t>
            </a:r>
            <a:endParaRPr sz="1800">
              <a:latin typeface="Times New Roman"/>
              <a:cs typeface="Times New Roman"/>
            </a:endParaRPr>
          </a:p>
          <a:p>
            <a:pPr marL="242570" indent="-229870">
              <a:lnSpc>
                <a:spcPct val="100000"/>
              </a:lnSpc>
              <a:spcBef>
                <a:spcPts val="1175"/>
              </a:spcBef>
              <a:buClr>
                <a:srgbClr val="1F487C"/>
              </a:buClr>
              <a:buSzPct val="150000"/>
              <a:buFont typeface="Arial"/>
              <a:buChar char="•"/>
              <a:tabLst>
                <a:tab pos="243204" algn="l"/>
              </a:tabLst>
            </a:pPr>
            <a:r>
              <a:rPr sz="1800" spc="-5" dirty="0">
                <a:latin typeface="Times New Roman"/>
                <a:cs typeface="Times New Roman"/>
              </a:rPr>
              <a:t>TEM- </a:t>
            </a:r>
            <a:r>
              <a:rPr sz="1800" dirty="0">
                <a:latin typeface="Times New Roman"/>
                <a:cs typeface="Times New Roman"/>
              </a:rPr>
              <a:t>particle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size</a:t>
            </a:r>
            <a:endParaRPr sz="1800">
              <a:latin typeface="Times New Roman"/>
              <a:cs typeface="Times New Roman"/>
            </a:endParaRPr>
          </a:p>
          <a:p>
            <a:pPr marL="1036319" marR="112395">
              <a:lnSpc>
                <a:spcPct val="150000"/>
              </a:lnSpc>
            </a:pPr>
            <a:r>
              <a:rPr sz="1800" spc="-25" dirty="0">
                <a:latin typeface="Times New Roman"/>
                <a:cs typeface="Times New Roman"/>
              </a:rPr>
              <a:t>TiA </a:t>
            </a:r>
            <a:r>
              <a:rPr sz="1800" dirty="0">
                <a:latin typeface="Times New Roman"/>
                <a:cs typeface="Times New Roman"/>
              </a:rPr>
              <a:t>=10.5 nm  </a:t>
            </a:r>
            <a:r>
              <a:rPr sz="1800" spc="-10" dirty="0">
                <a:latin typeface="Times New Roman"/>
                <a:cs typeface="Times New Roman"/>
              </a:rPr>
              <a:t>TiAC=5.23</a:t>
            </a:r>
            <a:r>
              <a:rPr sz="1800" spc="-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nm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32628" y="4882641"/>
            <a:ext cx="3968750" cy="835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17830" marR="5080" indent="-405130">
              <a:lnSpc>
                <a:spcPct val="150000"/>
              </a:lnSpc>
              <a:buClr>
                <a:srgbClr val="1F487C"/>
              </a:buClr>
              <a:buSzPct val="150000"/>
              <a:buFont typeface="Arial"/>
              <a:buChar char="•"/>
              <a:tabLst>
                <a:tab pos="417830" algn="l"/>
                <a:tab pos="418465" algn="l"/>
              </a:tabLst>
            </a:pPr>
            <a:r>
              <a:rPr sz="1800" spc="-5" dirty="0">
                <a:latin typeface="Times New Roman"/>
                <a:cs typeface="Times New Roman"/>
              </a:rPr>
              <a:t>SEM- TiAC-irregular morphology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due  to the addition of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chitosan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480050" y="603250"/>
          <a:ext cx="3473450" cy="2222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7200"/>
                <a:gridCol w="1727200"/>
              </a:tblGrid>
              <a:tr h="79438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b="1" dirty="0">
                          <a:solidFill>
                            <a:srgbClr val="FF9966"/>
                          </a:solidFill>
                          <a:latin typeface="Calibri"/>
                          <a:cs typeface="Calibri"/>
                        </a:rPr>
                        <a:t>Sample</a:t>
                      </a:r>
                      <a:r>
                        <a:rPr sz="1800" b="1" spc="-120" dirty="0">
                          <a:solidFill>
                            <a:srgbClr val="FF9966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9966"/>
                          </a:solidFill>
                          <a:latin typeface="Calibri"/>
                          <a:cs typeface="Calibri"/>
                        </a:rPr>
                        <a:t>code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25400">
                      <a:solidFill>
                        <a:srgbClr val="9BBA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b="1" dirty="0">
                          <a:solidFill>
                            <a:srgbClr val="FF9966"/>
                          </a:solidFill>
                          <a:latin typeface="Calibri"/>
                          <a:cs typeface="Calibri"/>
                        </a:rPr>
                        <a:t>Sample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FF9966"/>
                          </a:solidFill>
                          <a:latin typeface="Calibri"/>
                          <a:cs typeface="Calibri"/>
                        </a:rPr>
                        <a:t>Description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T w="12700">
                      <a:solidFill>
                        <a:srgbClr val="9BBA58"/>
                      </a:solidFill>
                      <a:prstDash val="solid"/>
                    </a:lnT>
                    <a:lnB w="25400">
                      <a:solidFill>
                        <a:srgbClr val="9BBA58"/>
                      </a:solidFill>
                      <a:prstDash val="solid"/>
                    </a:lnB>
                  </a:tcPr>
                </a:tc>
              </a:tr>
              <a:tr h="480313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TiA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5400" cap="flat" cmpd="sng" algn="ctr">
                      <a:solidFill>
                        <a:srgbClr val="9BBA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Pure-TiO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2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25400" cap="flat" cmpd="sng" algn="ctr">
                      <a:solidFill>
                        <a:srgbClr val="9BBA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BBA58"/>
                    </a:solidFill>
                  </a:tcPr>
                </a:tc>
              </a:tr>
              <a:tr h="467525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TiAC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B w="12700">
                      <a:solidFill>
                        <a:srgbClr val="9BBA5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TiO</a:t>
                      </a:r>
                      <a:r>
                        <a:rPr sz="1200" spc="-10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-chitosan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9BBA58"/>
                      </a:solidFill>
                      <a:prstDash val="solid"/>
                    </a:lnL>
                    <a:lnR w="12700">
                      <a:solidFill>
                        <a:srgbClr val="9BBA58"/>
                      </a:solidFill>
                      <a:prstDash val="solid"/>
                    </a:lnR>
                    <a:lnB w="12700">
                      <a:solidFill>
                        <a:srgbClr val="9BBA58"/>
                      </a:solidFill>
                      <a:prstDash val="solid"/>
                    </a:lnB>
                  </a:tcPr>
                </a:tc>
              </a:tr>
              <a:tr h="467575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rgbClr val="9BBA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BBA58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Control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rgbClr val="9BBA5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BBA58"/>
                    </a:solidFill>
                  </a:tcPr>
                </a:tc>
              </a:tr>
            </a:tbl>
          </a:graphicData>
        </a:graphic>
      </p:graphicFrame>
      <p:sp>
        <p:nvSpPr>
          <p:cNvPr id="10" name="object 10"/>
          <p:cNvSpPr/>
          <p:nvPr/>
        </p:nvSpPr>
        <p:spPr>
          <a:xfrm>
            <a:off x="161925" y="6248400"/>
            <a:ext cx="600075" cy="5381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22044" y="6287719"/>
            <a:ext cx="38671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60" dirty="0">
                <a:latin typeface="Times New Roman"/>
                <a:cs typeface="Times New Roman"/>
              </a:rPr>
              <a:t>T</a:t>
            </a:r>
            <a:r>
              <a:rPr sz="1800" spc="-5" dirty="0">
                <a:latin typeface="Times New Roman"/>
                <a:cs typeface="Times New Roman"/>
              </a:rPr>
              <a:t>iA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46375" y="6287719"/>
            <a:ext cx="53911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60" dirty="0">
                <a:latin typeface="Times New Roman"/>
                <a:cs typeface="Times New Roman"/>
              </a:rPr>
              <a:t>T</a:t>
            </a:r>
            <a:r>
              <a:rPr sz="1800" spc="-5" dirty="0">
                <a:latin typeface="Times New Roman"/>
                <a:cs typeface="Times New Roman"/>
              </a:rPr>
              <a:t>iAC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52400" y="533400"/>
            <a:ext cx="4038600" cy="2057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2400" y="2701925"/>
            <a:ext cx="4038600" cy="1717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2400" y="4554601"/>
            <a:ext cx="4038600" cy="169379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09600"/>
          </a:xfrm>
          <a:custGeom>
            <a:avLst/>
            <a:gdLst/>
            <a:ahLst/>
            <a:cxnLst/>
            <a:rect l="l" t="t" r="r" b="b"/>
            <a:pathLst>
              <a:path w="9144000" h="609600">
                <a:moveTo>
                  <a:pt x="0" y="0"/>
                </a:moveTo>
                <a:lnTo>
                  <a:pt x="0" y="609600"/>
                </a:lnTo>
                <a:lnTo>
                  <a:pt x="9143999" y="6096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59" rIns="0" bIns="0" rtlCol="0">
            <a:spAutoFit/>
          </a:bodyPr>
          <a:lstStyle/>
          <a:p>
            <a:pPr marL="2422525">
              <a:lnSpc>
                <a:spcPct val="100000"/>
              </a:lnSpc>
            </a:pPr>
            <a:r>
              <a:rPr sz="2800" spc="-5" dirty="0"/>
              <a:t>BIOLOGICAL</a:t>
            </a:r>
            <a:r>
              <a:rPr sz="2800" spc="-105" dirty="0"/>
              <a:t> </a:t>
            </a:r>
            <a:r>
              <a:rPr sz="2800" spc="-5" dirty="0"/>
              <a:t>STUDIES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228600" y="685800"/>
            <a:ext cx="3886200" cy="2374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746885" y="6039205"/>
            <a:ext cx="1001394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C0504D"/>
                </a:solidFill>
                <a:latin typeface="Times New Roman"/>
                <a:cs typeface="Times New Roman"/>
              </a:rPr>
              <a:t>pH -</a:t>
            </a:r>
            <a:r>
              <a:rPr sz="2000" spc="-100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C0504D"/>
                </a:solidFill>
                <a:latin typeface="Times New Roman"/>
                <a:cs typeface="Times New Roman"/>
              </a:rPr>
              <a:t>SBF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47978" y="3085719"/>
            <a:ext cx="2428240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5" dirty="0">
                <a:solidFill>
                  <a:srgbClr val="C0504D"/>
                </a:solidFill>
                <a:latin typeface="Times New Roman"/>
                <a:cs typeface="Times New Roman"/>
              </a:rPr>
              <a:t>Bioactivity </a:t>
            </a:r>
            <a:r>
              <a:rPr sz="2000" dirty="0">
                <a:solidFill>
                  <a:srgbClr val="C0504D"/>
                </a:solidFill>
                <a:latin typeface="Times New Roman"/>
                <a:cs typeface="Times New Roman"/>
              </a:rPr>
              <a:t>study -</a:t>
            </a:r>
            <a:r>
              <a:rPr sz="2000" spc="-85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C0504D"/>
                </a:solidFill>
                <a:latin typeface="Times New Roman"/>
                <a:cs typeface="Times New Roman"/>
              </a:rPr>
              <a:t>SBF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800" y="3581400"/>
            <a:ext cx="3733800" cy="2365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575428" y="2530094"/>
            <a:ext cx="3697604" cy="3171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44014" marR="185420" indent="-659130">
              <a:lnSpc>
                <a:spcPct val="100000"/>
              </a:lnSpc>
            </a:pPr>
            <a:r>
              <a:rPr sz="2000" b="1" dirty="0">
                <a:solidFill>
                  <a:srgbClr val="C0504D"/>
                </a:solidFill>
                <a:latin typeface="Times New Roman"/>
                <a:cs typeface="Times New Roman"/>
              </a:rPr>
              <a:t>Anti </a:t>
            </a:r>
            <a:r>
              <a:rPr sz="2000" b="1" spc="-5" dirty="0">
                <a:solidFill>
                  <a:srgbClr val="C0504D"/>
                </a:solidFill>
                <a:latin typeface="Times New Roman"/>
                <a:cs typeface="Times New Roman"/>
              </a:rPr>
              <a:t>microbial</a:t>
            </a:r>
            <a:r>
              <a:rPr sz="2000" b="1" spc="-130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C0504D"/>
                </a:solidFill>
                <a:latin typeface="Times New Roman"/>
                <a:cs typeface="Times New Roman"/>
              </a:rPr>
              <a:t>acitivity  in</a:t>
            </a:r>
            <a:r>
              <a:rPr sz="2000" b="1" spc="-95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2000" b="1" i="1" dirty="0">
                <a:solidFill>
                  <a:srgbClr val="C0504D"/>
                </a:solidFill>
                <a:latin typeface="Times New Roman"/>
                <a:cs typeface="Times New Roman"/>
              </a:rPr>
              <a:t>S.aureus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50">
              <a:latin typeface="Times New Roman"/>
              <a:cs typeface="Times New Roman"/>
            </a:endParaRPr>
          </a:p>
          <a:p>
            <a:pPr marL="302260" marR="5080" indent="-289560">
              <a:lnSpc>
                <a:spcPct val="100000"/>
              </a:lnSpc>
              <a:buClr>
                <a:srgbClr val="1F487C"/>
              </a:buClr>
              <a:buSzPct val="200000"/>
              <a:buFont typeface="Arial"/>
              <a:buChar char="•"/>
              <a:tabLst>
                <a:tab pos="302260" algn="l"/>
              </a:tabLst>
            </a:pPr>
            <a:r>
              <a:rPr sz="1800" spc="-5" dirty="0">
                <a:latin typeface="Times New Roman"/>
                <a:cs typeface="Times New Roman"/>
              </a:rPr>
              <a:t>XRD- </a:t>
            </a:r>
            <a:r>
              <a:rPr sz="1800" spc="-15" dirty="0">
                <a:latin typeface="Times New Roman"/>
                <a:cs typeface="Times New Roman"/>
              </a:rPr>
              <a:t>TiAC- </a:t>
            </a:r>
            <a:r>
              <a:rPr sz="1800" dirty="0">
                <a:latin typeface="Times New Roman"/>
                <a:cs typeface="Times New Roman"/>
              </a:rPr>
              <a:t>well </a:t>
            </a:r>
            <a:r>
              <a:rPr sz="1800" spc="-5" dirty="0">
                <a:latin typeface="Times New Roman"/>
                <a:cs typeface="Times New Roman"/>
              </a:rPr>
              <a:t>formed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crystalline  </a:t>
            </a:r>
            <a:r>
              <a:rPr sz="1800" spc="-10" dirty="0">
                <a:latin typeface="Times New Roman"/>
                <a:cs typeface="Times New Roman"/>
              </a:rPr>
              <a:t>HAp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ts val="4140"/>
              </a:lnSpc>
              <a:spcBef>
                <a:spcPts val="360"/>
              </a:spcBef>
            </a:pPr>
            <a:r>
              <a:rPr sz="3600" spc="-5" dirty="0">
                <a:solidFill>
                  <a:srgbClr val="1F487C"/>
                </a:solidFill>
                <a:latin typeface="Arial"/>
                <a:cs typeface="Arial"/>
              </a:rPr>
              <a:t>•</a:t>
            </a:r>
            <a:r>
              <a:rPr sz="3600" spc="-660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pH </a:t>
            </a:r>
            <a:r>
              <a:rPr sz="1800" dirty="0">
                <a:latin typeface="Times New Roman"/>
                <a:cs typeface="Times New Roman"/>
              </a:rPr>
              <a:t>– confirms good ion</a:t>
            </a:r>
            <a:endParaRPr sz="1800">
              <a:latin typeface="Times New Roman"/>
              <a:cs typeface="Times New Roman"/>
            </a:endParaRPr>
          </a:p>
          <a:p>
            <a:pPr marL="241300">
              <a:lnSpc>
                <a:spcPts val="1980"/>
              </a:lnSpc>
              <a:tabLst>
                <a:tab pos="1531620" algn="l"/>
              </a:tabLst>
            </a:pPr>
            <a:r>
              <a:rPr sz="1800" dirty="0">
                <a:latin typeface="Times New Roman"/>
                <a:cs typeface="Times New Roman"/>
              </a:rPr>
              <a:t>exchanges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–	</a:t>
            </a:r>
            <a:r>
              <a:rPr sz="1800" spc="-15" dirty="0">
                <a:latin typeface="Times New Roman"/>
                <a:cs typeface="Times New Roman"/>
              </a:rPr>
              <a:t>TiAc </a:t>
            </a:r>
            <a:r>
              <a:rPr sz="1800" spc="-5" dirty="0">
                <a:latin typeface="Times New Roman"/>
                <a:cs typeface="Times New Roman"/>
              </a:rPr>
              <a:t>shows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continuous</a:t>
            </a:r>
            <a:endParaRPr sz="1800">
              <a:latin typeface="Times New Roman"/>
              <a:cs typeface="Times New Roman"/>
            </a:endParaRPr>
          </a:p>
          <a:p>
            <a:pPr marL="24384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exchanges of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ions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3600" dirty="0">
                <a:solidFill>
                  <a:srgbClr val="1F487C"/>
                </a:solidFill>
                <a:latin typeface="Arial"/>
                <a:cs typeface="Arial"/>
              </a:rPr>
              <a:t>•</a:t>
            </a:r>
            <a:r>
              <a:rPr sz="3600" spc="-67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Zone of inhibition </a:t>
            </a:r>
            <a:r>
              <a:rPr sz="1800" spc="-10" dirty="0">
                <a:latin typeface="Times New Roman"/>
                <a:cs typeface="Times New Roman"/>
              </a:rPr>
              <a:t>=TiAc </a:t>
            </a:r>
            <a:r>
              <a:rPr sz="1800" b="1" dirty="0">
                <a:latin typeface="Times New Roman"/>
                <a:cs typeface="Times New Roman"/>
              </a:rPr>
              <a:t>10 mm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1925" y="6224586"/>
            <a:ext cx="600075" cy="5381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24528" y="719327"/>
            <a:ext cx="2046731" cy="20513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419600" y="914400"/>
            <a:ext cx="1458976" cy="14636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748528" y="719327"/>
            <a:ext cx="2051303" cy="205130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943600" y="914400"/>
            <a:ext cx="1463675" cy="14636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272528" y="719327"/>
            <a:ext cx="1871472" cy="205130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67600" y="914400"/>
            <a:ext cx="1463675" cy="14636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262" y="685800"/>
            <a:ext cx="2449449" cy="18288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953000" y="685800"/>
            <a:ext cx="2322576" cy="1828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90800" y="685800"/>
            <a:ext cx="2284476" cy="1828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34128" y="2852927"/>
            <a:ext cx="4309872" cy="39410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29200" y="3048000"/>
            <a:ext cx="3912870" cy="33528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19800" y="3200400"/>
            <a:ext cx="2819400" cy="2286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9144000" cy="609600"/>
          </a:xfrm>
          <a:custGeom>
            <a:avLst/>
            <a:gdLst/>
            <a:ahLst/>
            <a:cxnLst/>
            <a:rect l="l" t="t" r="r" b="b"/>
            <a:pathLst>
              <a:path w="9144000" h="609600">
                <a:moveTo>
                  <a:pt x="0" y="0"/>
                </a:moveTo>
                <a:lnTo>
                  <a:pt x="0" y="609600"/>
                </a:lnTo>
                <a:lnTo>
                  <a:pt x="9143999" y="6096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959" rIns="0" bIns="0" rtlCol="0">
            <a:spAutoFit/>
          </a:bodyPr>
          <a:lstStyle/>
          <a:p>
            <a:pPr marL="1904364">
              <a:lnSpc>
                <a:spcPct val="100000"/>
              </a:lnSpc>
            </a:pPr>
            <a:r>
              <a:rPr sz="2800" i="1" spc="-5" dirty="0">
                <a:latin typeface="Arial"/>
                <a:cs typeface="Arial"/>
              </a:rPr>
              <a:t>IN VITRO </a:t>
            </a:r>
            <a:r>
              <a:rPr sz="2800" spc="-15" dirty="0"/>
              <a:t>TOXICITY</a:t>
            </a:r>
            <a:r>
              <a:rPr sz="2800" spc="-80" dirty="0"/>
              <a:t> </a:t>
            </a:r>
            <a:r>
              <a:rPr sz="2800" spc="-5" dirty="0"/>
              <a:t>STUDIES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831594" y="703960"/>
            <a:ext cx="209550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EDEBE0"/>
                </a:solidFill>
                <a:latin typeface="Times New Roman"/>
                <a:cs typeface="Times New Roman"/>
              </a:rPr>
              <a:t>C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17975" y="800353"/>
            <a:ext cx="2853690" cy="274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298700" algn="l"/>
              </a:tabLst>
            </a:pPr>
            <a:r>
              <a:rPr sz="1800" b="1" spc="-40" dirty="0">
                <a:solidFill>
                  <a:srgbClr val="EDEBE0"/>
                </a:solidFill>
                <a:latin typeface="Times New Roman"/>
                <a:cs typeface="Times New Roman"/>
              </a:rPr>
              <a:t>T</a:t>
            </a:r>
            <a:r>
              <a:rPr sz="1800" b="1" spc="-5" dirty="0">
                <a:solidFill>
                  <a:srgbClr val="EDEBE0"/>
                </a:solidFill>
                <a:latin typeface="Times New Roman"/>
                <a:cs typeface="Times New Roman"/>
              </a:rPr>
              <a:t>iA</a:t>
            </a:r>
            <a:r>
              <a:rPr sz="1800" b="1" dirty="0">
                <a:solidFill>
                  <a:srgbClr val="EDEBE0"/>
                </a:solidFill>
                <a:latin typeface="Times New Roman"/>
                <a:cs typeface="Times New Roman"/>
              </a:rPr>
              <a:t>	</a:t>
            </a:r>
            <a:r>
              <a:rPr sz="1800" b="1" spc="-35" dirty="0">
                <a:solidFill>
                  <a:srgbClr val="EDEBE0"/>
                </a:solidFill>
                <a:latin typeface="Times New Roman"/>
                <a:cs typeface="Times New Roman"/>
              </a:rPr>
              <a:t>T</a:t>
            </a:r>
            <a:r>
              <a:rPr sz="1800" b="1" spc="-5" dirty="0">
                <a:solidFill>
                  <a:srgbClr val="EDEBE0"/>
                </a:solidFill>
                <a:latin typeface="Times New Roman"/>
                <a:cs typeface="Times New Roman"/>
              </a:rPr>
              <a:t>iAC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98975" y="2533141"/>
            <a:ext cx="3823335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6600CC"/>
                </a:solidFill>
                <a:latin typeface="Times New Roman"/>
                <a:cs typeface="Times New Roman"/>
              </a:rPr>
              <a:t>Cytotoxicity study- in AGS </a:t>
            </a:r>
            <a:r>
              <a:rPr sz="2000" b="1" spc="-5" dirty="0">
                <a:solidFill>
                  <a:srgbClr val="6600CC"/>
                </a:solidFill>
                <a:latin typeface="Times New Roman"/>
                <a:cs typeface="Times New Roman"/>
              </a:rPr>
              <a:t>cell</a:t>
            </a:r>
            <a:r>
              <a:rPr sz="2000" b="1" spc="-250" dirty="0">
                <a:solidFill>
                  <a:srgbClr val="6600CC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6600CC"/>
                </a:solidFill>
                <a:latin typeface="Times New Roman"/>
                <a:cs typeface="Times New Roman"/>
              </a:rPr>
              <a:t>line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07340" y="2781934"/>
            <a:ext cx="4413250" cy="2238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5100">
              <a:lnSpc>
                <a:spcPct val="100000"/>
              </a:lnSpc>
            </a:pPr>
            <a:r>
              <a:rPr sz="1800" b="1" spc="-10" dirty="0">
                <a:solidFill>
                  <a:srgbClr val="C0504D"/>
                </a:solidFill>
                <a:latin typeface="Times New Roman"/>
                <a:cs typeface="Times New Roman"/>
              </a:rPr>
              <a:t>TiAC-</a:t>
            </a:r>
            <a:r>
              <a:rPr sz="1800" b="1" spc="-60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C0504D"/>
                </a:solidFill>
                <a:latin typeface="Times New Roman"/>
                <a:cs typeface="Times New Roman"/>
              </a:rPr>
              <a:t>composite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847725" indent="-225425">
              <a:lnSpc>
                <a:spcPct val="100000"/>
              </a:lnSpc>
              <a:buClr>
                <a:srgbClr val="FFC000"/>
              </a:buClr>
              <a:buSzPct val="150000"/>
              <a:buFont typeface="Arial"/>
              <a:buChar char="•"/>
              <a:tabLst>
                <a:tab pos="790575" algn="l"/>
              </a:tabLst>
            </a:pPr>
            <a:r>
              <a:rPr sz="1800" dirty="0">
                <a:latin typeface="Times New Roman"/>
                <a:cs typeface="Times New Roman"/>
              </a:rPr>
              <a:t>Cell Morphology  </a:t>
            </a:r>
            <a:r>
              <a:rPr sz="1800" spc="-5" dirty="0">
                <a:latin typeface="Times New Roman"/>
                <a:cs typeface="Times New Roman"/>
              </a:rPr>
              <a:t>is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good</a:t>
            </a:r>
            <a:endParaRPr sz="1800">
              <a:latin typeface="Times New Roman"/>
              <a:cs typeface="Times New Roman"/>
            </a:endParaRPr>
          </a:p>
          <a:p>
            <a:pPr marL="78994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than the pure</a:t>
            </a:r>
            <a:r>
              <a:rPr sz="1800" spc="-14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TiO</a:t>
            </a:r>
            <a:r>
              <a:rPr sz="1800" spc="-22" baseline="-20833" dirty="0">
                <a:latin typeface="Times New Roman"/>
                <a:cs typeface="Times New Roman"/>
              </a:rPr>
              <a:t>2</a:t>
            </a:r>
            <a:endParaRPr sz="1800" baseline="-20833">
              <a:latin typeface="Times New Roman"/>
              <a:cs typeface="Times New Roman"/>
            </a:endParaRPr>
          </a:p>
          <a:p>
            <a:pPr marL="847725" marR="1056005" indent="-225425">
              <a:lnSpc>
                <a:spcPct val="100000"/>
              </a:lnSpc>
              <a:spcBef>
                <a:spcPts val="1440"/>
              </a:spcBef>
              <a:buClr>
                <a:srgbClr val="FFC000"/>
              </a:buClr>
              <a:buSzPct val="150000"/>
              <a:buFont typeface="Arial"/>
              <a:buChar char="•"/>
              <a:tabLst>
                <a:tab pos="848360" algn="l"/>
              </a:tabLst>
            </a:pPr>
            <a:r>
              <a:rPr sz="1800" dirty="0">
                <a:latin typeface="Times New Roman"/>
                <a:cs typeface="Times New Roman"/>
              </a:rPr>
              <a:t>Cell viability </a:t>
            </a:r>
            <a:r>
              <a:rPr sz="1800" spc="-5" dirty="0">
                <a:latin typeface="Times New Roman"/>
                <a:cs typeface="Times New Roman"/>
              </a:rPr>
              <a:t>is </a:t>
            </a:r>
            <a:r>
              <a:rPr sz="1800" dirty="0">
                <a:latin typeface="Times New Roman"/>
                <a:cs typeface="Times New Roman"/>
              </a:rPr>
              <a:t>higher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than  attachment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  <a:tabLst>
                <a:tab pos="448309" algn="l"/>
                <a:tab pos="1384300" algn="l"/>
                <a:tab pos="1854835" algn="l"/>
                <a:tab pos="2722880" algn="l"/>
                <a:tab pos="3132455" algn="l"/>
                <a:tab pos="4258945" algn="l"/>
              </a:tabLst>
            </a:pPr>
            <a:r>
              <a:rPr sz="1600" spc="-10" dirty="0">
                <a:latin typeface="Times New Roman"/>
                <a:cs typeface="Times New Roman"/>
              </a:rPr>
              <a:t>K</a:t>
            </a:r>
            <a:r>
              <a:rPr sz="1600" spc="-5" dirty="0">
                <a:latin typeface="Times New Roman"/>
                <a:cs typeface="Times New Roman"/>
              </a:rPr>
              <a:t>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Kavit</a:t>
            </a:r>
            <a:r>
              <a:rPr sz="1600" dirty="0">
                <a:latin typeface="Times New Roman"/>
                <a:cs typeface="Times New Roman"/>
              </a:rPr>
              <a:t>ha</a:t>
            </a:r>
            <a:r>
              <a:rPr sz="1600" spc="-5" dirty="0">
                <a:latin typeface="Times New Roman"/>
                <a:cs typeface="Times New Roman"/>
              </a:rPr>
              <a:t>,</a:t>
            </a:r>
            <a:r>
              <a:rPr sz="1600" dirty="0">
                <a:latin typeface="Times New Roman"/>
                <a:cs typeface="Times New Roman"/>
              </a:rPr>
              <a:t>	M</a:t>
            </a:r>
            <a:r>
              <a:rPr sz="1600" spc="-5" dirty="0">
                <a:latin typeface="Times New Roman"/>
                <a:cs typeface="Times New Roman"/>
              </a:rPr>
              <a:t>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P</a:t>
            </a:r>
            <a:r>
              <a:rPr sz="1600" dirty="0">
                <a:latin typeface="Times New Roman"/>
                <a:cs typeface="Times New Roman"/>
              </a:rPr>
              <a:t>r</a:t>
            </a:r>
            <a:r>
              <a:rPr sz="1600" spc="-5" dirty="0">
                <a:latin typeface="Times New Roman"/>
                <a:cs typeface="Times New Roman"/>
              </a:rPr>
              <a:t>abhu,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10" dirty="0">
                <a:latin typeface="Times New Roman"/>
                <a:cs typeface="Times New Roman"/>
              </a:rPr>
              <a:t>V</a:t>
            </a:r>
            <a:r>
              <a:rPr sz="1600" spc="-5" dirty="0">
                <a:latin typeface="Times New Roman"/>
                <a:cs typeface="Times New Roman"/>
              </a:rPr>
              <a:t>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" dirty="0">
                <a:latin typeface="Times New Roman"/>
                <a:cs typeface="Times New Roman"/>
              </a:rPr>
              <a:t>Raje</a:t>
            </a:r>
            <a:r>
              <a:rPr sz="1600" dirty="0">
                <a:latin typeface="Times New Roman"/>
                <a:cs typeface="Times New Roman"/>
              </a:rPr>
              <a:t>n</a:t>
            </a:r>
            <a:r>
              <a:rPr sz="1600" spc="-5" dirty="0">
                <a:latin typeface="Times New Roman"/>
                <a:cs typeface="Times New Roman"/>
              </a:rPr>
              <a:t>d</a:t>
            </a:r>
            <a:r>
              <a:rPr sz="1600" dirty="0">
                <a:latin typeface="Times New Roman"/>
                <a:cs typeface="Times New Roman"/>
              </a:rPr>
              <a:t>r</a:t>
            </a:r>
            <a:r>
              <a:rPr sz="1600" spc="-5" dirty="0">
                <a:latin typeface="Times New Roman"/>
                <a:cs typeface="Times New Roman"/>
              </a:rPr>
              <a:t>an,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85" dirty="0">
                <a:latin typeface="Times New Roman"/>
                <a:cs typeface="Times New Roman"/>
              </a:rPr>
              <a:t>P</a:t>
            </a:r>
            <a:r>
              <a:rPr sz="1600" spc="-5" dirty="0">
                <a:latin typeface="Times New Roman"/>
                <a:cs typeface="Times New Roman"/>
              </a:rPr>
              <a:t>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07340" y="5008626"/>
            <a:ext cx="4411980" cy="743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Manivasankan, </a:t>
            </a:r>
            <a:r>
              <a:rPr sz="1600" spc="-95" dirty="0">
                <a:latin typeface="Times New Roman"/>
                <a:cs typeface="Times New Roman"/>
              </a:rPr>
              <a:t>P. </a:t>
            </a:r>
            <a:r>
              <a:rPr sz="1600" spc="-5" dirty="0">
                <a:latin typeface="Times New Roman"/>
                <a:cs typeface="Times New Roman"/>
              </a:rPr>
              <a:t>Prabu, </a:t>
            </a:r>
            <a:r>
              <a:rPr sz="1600" spc="-60" dirty="0">
                <a:latin typeface="Times New Roman"/>
                <a:cs typeface="Times New Roman"/>
              </a:rPr>
              <a:t>T. </a:t>
            </a:r>
            <a:r>
              <a:rPr sz="1600" spc="-10" dirty="0">
                <a:latin typeface="Times New Roman"/>
                <a:cs typeface="Times New Roman"/>
              </a:rPr>
              <a:t>Jayakumar, </a:t>
            </a:r>
            <a:r>
              <a:rPr sz="1600" dirty="0">
                <a:latin typeface="Times New Roman"/>
                <a:cs typeface="Times New Roman"/>
              </a:rPr>
              <a:t>Optimization  of </a:t>
            </a:r>
            <a:r>
              <a:rPr sz="1600" spc="-5" dirty="0">
                <a:latin typeface="Times New Roman"/>
                <a:cs typeface="Times New Roman"/>
              </a:rPr>
              <a:t>nano-titania and </a:t>
            </a:r>
            <a:r>
              <a:rPr sz="1600" dirty="0">
                <a:latin typeface="Times New Roman"/>
                <a:cs typeface="Times New Roman"/>
              </a:rPr>
              <a:t>titania-chitosan </a:t>
            </a:r>
            <a:r>
              <a:rPr sz="1600" spc="-5" dirty="0">
                <a:latin typeface="Times New Roman"/>
                <a:cs typeface="Times New Roman"/>
              </a:rPr>
              <a:t>nanocomposite to  enhance </a:t>
            </a:r>
            <a:r>
              <a:rPr sz="1600" spc="-10" dirty="0">
                <a:latin typeface="Times New Roman"/>
                <a:cs typeface="Times New Roman"/>
              </a:rPr>
              <a:t>biocompatibility, </a:t>
            </a:r>
            <a:r>
              <a:rPr sz="1600" spc="-5" dirty="0">
                <a:solidFill>
                  <a:srgbClr val="00AF50"/>
                </a:solidFill>
                <a:latin typeface="Times New Roman"/>
                <a:cs typeface="Times New Roman"/>
              </a:rPr>
              <a:t>Current Nanoscience</a:t>
            </a:r>
            <a:r>
              <a:rPr sz="1600" spc="-5" dirty="0">
                <a:latin typeface="Times New Roman"/>
                <a:cs typeface="Times New Roman"/>
              </a:rPr>
              <a:t>,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2013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61925" y="6224586"/>
            <a:ext cx="600075" cy="5381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33400" y="2203450"/>
          <a:ext cx="7924800" cy="3822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99432"/>
                <a:gridCol w="2223610"/>
                <a:gridCol w="1488361"/>
                <a:gridCol w="1572385"/>
                <a:gridCol w="1541009"/>
              </a:tblGrid>
              <a:tr h="1333500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Sample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 marR="236220" algn="ctr">
                        <a:lnSpc>
                          <a:spcPct val="114999"/>
                        </a:lnSpc>
                        <a:spcBef>
                          <a:spcPts val="86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Concentration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of  chitosan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2000" spc="15" dirty="0">
                          <a:latin typeface="Calibri"/>
                          <a:cs typeface="Calibri"/>
                        </a:rPr>
                        <a:t>(g/L)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7365" marR="215900" indent="-264160">
                        <a:lnSpc>
                          <a:spcPct val="114999"/>
                        </a:lnSpc>
                        <a:spcBef>
                          <a:spcPts val="860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2000" spc="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2000" spc="-20" dirty="0">
                          <a:latin typeface="Calibri"/>
                          <a:cs typeface="Calibri"/>
                        </a:rPr>
                        <a:t>y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2000" spc="-2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2000" spc="-10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2000" spc="-3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e  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size  </a:t>
                      </a:r>
                      <a:r>
                        <a:rPr sz="2000" dirty="0">
                          <a:latin typeface="Calibri"/>
                          <a:cs typeface="Calibri"/>
                        </a:rPr>
                        <a:t>(nm)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4455" algn="ctr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2000" spc="-10" dirty="0">
                          <a:latin typeface="Calibri"/>
                          <a:cs typeface="Calibri"/>
                        </a:rPr>
                        <a:t>Particle</a:t>
                      </a:r>
                      <a:r>
                        <a:rPr sz="2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15" dirty="0">
                          <a:latin typeface="Calibri"/>
                          <a:cs typeface="Calibri"/>
                        </a:rPr>
                        <a:t>size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82550" algn="ctr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(nm)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685" algn="ctr">
                        <a:lnSpc>
                          <a:spcPct val="100000"/>
                        </a:lnSpc>
                        <a:spcBef>
                          <a:spcPts val="1220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Surface</a:t>
                      </a:r>
                      <a:r>
                        <a:rPr sz="20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area</a:t>
                      </a:r>
                      <a:endParaRPr sz="20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2700">
                        <a:latin typeface="Times New Roman"/>
                        <a:cs typeface="Times New Roman"/>
                      </a:endParaRPr>
                    </a:p>
                    <a:p>
                      <a:pPr marL="17780" algn="ctr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(m</a:t>
                      </a:r>
                      <a:r>
                        <a:rPr sz="1950" spc="-7" baseline="25641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2000" spc="-5" dirty="0">
                          <a:latin typeface="Calibri"/>
                          <a:cs typeface="Calibri"/>
                        </a:rPr>
                        <a:t>/gm)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8563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T-C0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3.60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83185" algn="ctr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10.58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423545">
                        <a:lnSpc>
                          <a:spcPct val="100000"/>
                        </a:lnSpc>
                        <a:spcBef>
                          <a:spcPts val="35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208.41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1287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T-C0.12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0.125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3.58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91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5.98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354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114.24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412877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T-C0.25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0.25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3.22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91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5.87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354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214.73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412813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T-C0.5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0.5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1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3.00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191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5.73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354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244.47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412724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b="1" spc="-5" dirty="0">
                          <a:solidFill>
                            <a:srgbClr val="E36C09"/>
                          </a:solidFill>
                          <a:latin typeface="Calibri"/>
                          <a:cs typeface="Calibri"/>
                        </a:rPr>
                        <a:t>T-C1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b="1" dirty="0">
                          <a:solidFill>
                            <a:srgbClr val="E36C09"/>
                          </a:solidFill>
                          <a:latin typeface="Calibri"/>
                          <a:cs typeface="Calibri"/>
                        </a:rPr>
                        <a:t>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032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b="1" dirty="0">
                          <a:solidFill>
                            <a:srgbClr val="E36C09"/>
                          </a:solidFill>
                          <a:latin typeface="Calibri"/>
                          <a:cs typeface="Calibri"/>
                        </a:rPr>
                        <a:t>2.13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4455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b="1" dirty="0">
                          <a:solidFill>
                            <a:srgbClr val="E36C09"/>
                          </a:solidFill>
                          <a:latin typeface="Calibri"/>
                          <a:cs typeface="Calibri"/>
                        </a:rPr>
                        <a:t>5.23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2227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b="1" dirty="0">
                          <a:solidFill>
                            <a:srgbClr val="E36C09"/>
                          </a:solidFill>
                          <a:latin typeface="Calibri"/>
                          <a:cs typeface="Calibri"/>
                        </a:rPr>
                        <a:t>265.33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376643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spc="-5" dirty="0">
                          <a:latin typeface="Calibri"/>
                          <a:cs typeface="Calibri"/>
                        </a:rPr>
                        <a:t>T-C2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2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2.13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2550" algn="ctr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4.50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3545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dirty="0">
                          <a:latin typeface="Calibri"/>
                          <a:cs typeface="Calibri"/>
                        </a:rPr>
                        <a:t>237.71</a:t>
                      </a:r>
                      <a:endParaRPr sz="2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914400"/>
                </a:moveTo>
                <a:lnTo>
                  <a:pt x="9143999" y="914400"/>
                </a:lnTo>
                <a:lnTo>
                  <a:pt x="914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34645">
              <a:lnSpc>
                <a:spcPct val="100000"/>
              </a:lnSpc>
            </a:pPr>
            <a:r>
              <a:rPr sz="2800" spc="-25" dirty="0"/>
              <a:t>OPTIMISATION </a:t>
            </a:r>
            <a:r>
              <a:rPr sz="2800" spc="-5" dirty="0"/>
              <a:t>- </a:t>
            </a:r>
            <a:r>
              <a:rPr sz="2800" i="1" spc="-5" dirty="0">
                <a:latin typeface="Arial"/>
                <a:cs typeface="Arial"/>
              </a:rPr>
              <a:t>in situ </a:t>
            </a:r>
            <a:r>
              <a:rPr sz="2800" spc="-10" dirty="0"/>
              <a:t>SYNTHESIZED</a:t>
            </a:r>
            <a:r>
              <a:rPr sz="2800" spc="125" dirty="0"/>
              <a:t> </a:t>
            </a:r>
            <a:r>
              <a:rPr sz="2800" spc="-30" dirty="0"/>
              <a:t>TITANIA-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7340" y="447802"/>
            <a:ext cx="7106920" cy="16776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5770">
              <a:lnSpc>
                <a:spcPts val="3220"/>
              </a:lnSpc>
            </a:pPr>
            <a:r>
              <a:rPr sz="2800" b="1" spc="-15" dirty="0">
                <a:solidFill>
                  <a:srgbClr val="FFFFFF"/>
                </a:solidFill>
                <a:latin typeface="Arial"/>
                <a:cs typeface="Arial"/>
              </a:rPr>
              <a:t>CHITOSAN</a:t>
            </a:r>
            <a:r>
              <a:rPr sz="28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NANOCOMPOSITE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4900"/>
              </a:lnSpc>
            </a:pPr>
            <a:r>
              <a:rPr sz="4800" spc="-5" dirty="0">
                <a:solidFill>
                  <a:srgbClr val="1F487C"/>
                </a:solidFill>
                <a:latin typeface="Arial"/>
                <a:cs typeface="Arial"/>
              </a:rPr>
              <a:t>•</a:t>
            </a:r>
            <a:r>
              <a:rPr sz="4800" spc="-805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TiO</a:t>
            </a:r>
            <a:r>
              <a:rPr sz="2400" spc="-15" baseline="-20833" dirty="0">
                <a:latin typeface="Times New Roman"/>
                <a:cs typeface="Times New Roman"/>
              </a:rPr>
              <a:t>2</a:t>
            </a:r>
            <a:r>
              <a:rPr sz="2400" spc="-10" dirty="0">
                <a:latin typeface="Times New Roman"/>
                <a:cs typeface="Times New Roman"/>
              </a:rPr>
              <a:t>–chitosan </a:t>
            </a:r>
            <a:r>
              <a:rPr sz="2400" spc="-5" dirty="0">
                <a:latin typeface="Times New Roman"/>
                <a:cs typeface="Times New Roman"/>
              </a:rPr>
              <a:t>nanocomposites </a:t>
            </a:r>
            <a:r>
              <a:rPr sz="2400" dirty="0">
                <a:latin typeface="Times New Roman"/>
                <a:cs typeface="Times New Roman"/>
              </a:rPr>
              <a:t>with </a:t>
            </a:r>
            <a:r>
              <a:rPr sz="2400" spc="-5" dirty="0">
                <a:latin typeface="Times New Roman"/>
                <a:cs typeface="Times New Roman"/>
              </a:rPr>
              <a:t>five </a:t>
            </a:r>
            <a:r>
              <a:rPr sz="2400" dirty="0">
                <a:latin typeface="Times New Roman"/>
                <a:cs typeface="Times New Roman"/>
              </a:rPr>
              <a:t>chitosan ratios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5040"/>
              </a:lnSpc>
            </a:pPr>
            <a:r>
              <a:rPr sz="4800" spc="-5" dirty="0">
                <a:solidFill>
                  <a:srgbClr val="1F487C"/>
                </a:solidFill>
                <a:latin typeface="Arial"/>
                <a:cs typeface="Arial"/>
              </a:rPr>
              <a:t>•</a:t>
            </a:r>
            <a:r>
              <a:rPr sz="4800" spc="-844" dirty="0">
                <a:solidFill>
                  <a:srgbClr val="1F487C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Synthesised by above </a:t>
            </a:r>
            <a:r>
              <a:rPr sz="2400" i="1" dirty="0">
                <a:latin typeface="Times New Roman"/>
                <a:cs typeface="Times New Roman"/>
              </a:rPr>
              <a:t>in situ </a:t>
            </a:r>
            <a:r>
              <a:rPr sz="2400" spc="-5" dirty="0">
                <a:latin typeface="Times New Roman"/>
                <a:cs typeface="Times New Roman"/>
              </a:rPr>
              <a:t>method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1925" y="6243636"/>
            <a:ext cx="600075" cy="5381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914400"/>
                </a:moveTo>
                <a:lnTo>
                  <a:pt x="9143999" y="914400"/>
                </a:lnTo>
                <a:lnTo>
                  <a:pt x="914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" algn="ctr">
              <a:lnSpc>
                <a:spcPct val="100000"/>
              </a:lnSpc>
            </a:pPr>
            <a:r>
              <a:rPr sz="2800" spc="-25" dirty="0"/>
              <a:t>OPTIMISATION </a:t>
            </a:r>
            <a:r>
              <a:rPr sz="2800" spc="-5" dirty="0"/>
              <a:t>– </a:t>
            </a:r>
            <a:r>
              <a:rPr sz="2800" i="1" spc="-5" dirty="0">
                <a:latin typeface="Arial"/>
                <a:cs typeface="Arial"/>
              </a:rPr>
              <a:t>in situ </a:t>
            </a:r>
            <a:r>
              <a:rPr sz="2800" spc="-10" dirty="0"/>
              <a:t>SYNTHESIZED</a:t>
            </a:r>
            <a:r>
              <a:rPr sz="2800" spc="125" dirty="0"/>
              <a:t> </a:t>
            </a:r>
            <a:r>
              <a:rPr sz="2800" spc="-30" dirty="0"/>
              <a:t>TITANIA-</a:t>
            </a:r>
            <a:endParaRPr sz="2800">
              <a:latin typeface="Arial"/>
              <a:cs typeface="Arial"/>
            </a:endParaRPr>
          </a:p>
          <a:p>
            <a:pPr marL="26670" algn="ctr">
              <a:lnSpc>
                <a:spcPct val="100000"/>
              </a:lnSpc>
            </a:pPr>
            <a:r>
              <a:rPr sz="2800" spc="-15" dirty="0"/>
              <a:t>CHITOSAN</a:t>
            </a:r>
            <a:r>
              <a:rPr sz="2800" spc="10" dirty="0"/>
              <a:t> </a:t>
            </a:r>
            <a:r>
              <a:rPr sz="2800" spc="-10" dirty="0"/>
              <a:t>NANOCOMPOSITE</a:t>
            </a:r>
            <a:endParaRPr sz="2800"/>
          </a:p>
        </p:txBody>
      </p:sp>
      <p:sp>
        <p:nvSpPr>
          <p:cNvPr id="4" name="object 4"/>
          <p:cNvSpPr txBox="1"/>
          <p:nvPr/>
        </p:nvSpPr>
        <p:spPr>
          <a:xfrm>
            <a:off x="4800600" y="4035425"/>
            <a:ext cx="1729105" cy="12985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00">
              <a:latin typeface="Times New Roman"/>
              <a:cs typeface="Times New Roman"/>
            </a:endParaRPr>
          </a:p>
          <a:p>
            <a:pPr marL="1141095">
              <a:lnSpc>
                <a:spcPct val="100000"/>
              </a:lnSpc>
            </a:pPr>
            <a:r>
              <a:rPr sz="2000" spc="-5" dirty="0">
                <a:solidFill>
                  <a:srgbClr val="00FF00"/>
                </a:solidFill>
                <a:latin typeface="Times New Roman"/>
                <a:cs typeface="Times New Roman"/>
              </a:rPr>
              <a:t>TEM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07794" y="5680862"/>
            <a:ext cx="1145540" cy="311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8935" indent="-356235">
              <a:lnSpc>
                <a:spcPct val="100000"/>
              </a:lnSpc>
              <a:buClr>
                <a:srgbClr val="1F487C"/>
              </a:buClr>
              <a:buSzPct val="158333"/>
              <a:buFont typeface="Arial"/>
              <a:buChar char="•"/>
              <a:tabLst>
                <a:tab pos="368935" algn="l"/>
                <a:tab pos="369570" algn="l"/>
              </a:tabLst>
            </a:pPr>
            <a:r>
              <a:rPr sz="1800" dirty="0">
                <a:latin typeface="Times New Roman"/>
                <a:cs typeface="Times New Roman"/>
              </a:rPr>
              <a:t>ch</a:t>
            </a:r>
            <a:r>
              <a:rPr sz="1800" spc="5" dirty="0">
                <a:latin typeface="Times New Roman"/>
                <a:cs typeface="Times New Roman"/>
              </a:rPr>
              <a:t>i</a:t>
            </a:r>
            <a:r>
              <a:rPr sz="1800" dirty="0">
                <a:latin typeface="Times New Roman"/>
                <a:cs typeface="Times New Roman"/>
              </a:rPr>
              <a:t>tosan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8848" y="5680862"/>
            <a:ext cx="90360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de</a:t>
            </a:r>
            <a:r>
              <a:rPr sz="1800" spc="5" dirty="0">
                <a:latin typeface="Times New Roman"/>
                <a:cs typeface="Times New Roman"/>
              </a:rPr>
              <a:t>c</a:t>
            </a:r>
            <a:r>
              <a:rPr sz="1800" dirty="0">
                <a:latin typeface="Times New Roman"/>
                <a:cs typeface="Times New Roman"/>
              </a:rPr>
              <a:t>rease</a:t>
            </a:r>
            <a:r>
              <a:rPr sz="1800" spc="-5" dirty="0">
                <a:latin typeface="Times New Roman"/>
                <a:cs typeface="Times New Roman"/>
              </a:rPr>
              <a:t>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07794" y="6092342"/>
            <a:ext cx="1435100" cy="311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1150" indent="-298450">
              <a:lnSpc>
                <a:spcPct val="100000"/>
              </a:lnSpc>
              <a:buClr>
                <a:srgbClr val="1F487C"/>
              </a:buClr>
              <a:buSzPct val="158333"/>
              <a:buFont typeface="Arial"/>
              <a:buChar char="•"/>
              <a:tabLst>
                <a:tab pos="311150" algn="l"/>
                <a:tab pos="311785" algn="l"/>
              </a:tabLst>
            </a:pPr>
            <a:r>
              <a:rPr sz="1800" dirty="0">
                <a:latin typeface="Times New Roman"/>
                <a:cs typeface="Times New Roman"/>
              </a:rPr>
              <a:t>Particle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size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24783" y="5543702"/>
            <a:ext cx="2025650" cy="835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985" marR="5080" indent="-121920">
              <a:lnSpc>
                <a:spcPct val="150000"/>
              </a:lnSpc>
            </a:pPr>
            <a:r>
              <a:rPr sz="1800" dirty="0">
                <a:latin typeface="Times New Roman"/>
                <a:cs typeface="Times New Roman"/>
              </a:rPr>
              <a:t>spherical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morphology  </a:t>
            </a:r>
            <a:r>
              <a:rPr sz="1800" dirty="0">
                <a:latin typeface="Times New Roman"/>
                <a:cs typeface="Times New Roman"/>
              </a:rPr>
              <a:t>chitosan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-increases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61925" y="6224586"/>
            <a:ext cx="600075" cy="5381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157476" y="5713386"/>
            <a:ext cx="103505" cy="230504"/>
          </a:xfrm>
          <a:custGeom>
            <a:avLst/>
            <a:gdLst/>
            <a:ahLst/>
            <a:cxnLst/>
            <a:rect l="l" t="t" r="r" b="b"/>
            <a:pathLst>
              <a:path w="103505" h="230504">
                <a:moveTo>
                  <a:pt x="52135" y="25161"/>
                </a:moveTo>
                <a:lnTo>
                  <a:pt x="45696" y="36038"/>
                </a:lnTo>
                <a:lnTo>
                  <a:pt x="44450" y="230174"/>
                </a:lnTo>
                <a:lnTo>
                  <a:pt x="57023" y="230251"/>
                </a:lnTo>
                <a:lnTo>
                  <a:pt x="58379" y="36031"/>
                </a:lnTo>
                <a:lnTo>
                  <a:pt x="52135" y="25161"/>
                </a:lnTo>
                <a:close/>
              </a:path>
              <a:path w="103505" h="230504">
                <a:moveTo>
                  <a:pt x="59544" y="12560"/>
                </a:moveTo>
                <a:lnTo>
                  <a:pt x="45847" y="12560"/>
                </a:lnTo>
                <a:lnTo>
                  <a:pt x="58547" y="12636"/>
                </a:lnTo>
                <a:lnTo>
                  <a:pt x="58383" y="36038"/>
                </a:lnTo>
                <a:lnTo>
                  <a:pt x="90678" y="92265"/>
                </a:lnTo>
                <a:lnTo>
                  <a:pt x="92456" y="95300"/>
                </a:lnTo>
                <a:lnTo>
                  <a:pt x="96266" y="96354"/>
                </a:lnTo>
                <a:lnTo>
                  <a:pt x="102362" y="92862"/>
                </a:lnTo>
                <a:lnTo>
                  <a:pt x="103378" y="88988"/>
                </a:lnTo>
                <a:lnTo>
                  <a:pt x="101726" y="85940"/>
                </a:lnTo>
                <a:lnTo>
                  <a:pt x="59544" y="12560"/>
                </a:lnTo>
                <a:close/>
              </a:path>
              <a:path w="103505" h="230504">
                <a:moveTo>
                  <a:pt x="52324" y="0"/>
                </a:moveTo>
                <a:lnTo>
                  <a:pt x="0" y="88265"/>
                </a:lnTo>
                <a:lnTo>
                  <a:pt x="1016" y="92163"/>
                </a:lnTo>
                <a:lnTo>
                  <a:pt x="4063" y="93954"/>
                </a:lnTo>
                <a:lnTo>
                  <a:pt x="6985" y="95745"/>
                </a:lnTo>
                <a:lnTo>
                  <a:pt x="10922" y="94742"/>
                </a:lnTo>
                <a:lnTo>
                  <a:pt x="45692" y="36038"/>
                </a:lnTo>
                <a:lnTo>
                  <a:pt x="45847" y="12560"/>
                </a:lnTo>
                <a:lnTo>
                  <a:pt x="59544" y="12560"/>
                </a:lnTo>
                <a:lnTo>
                  <a:pt x="52324" y="0"/>
                </a:lnTo>
                <a:close/>
              </a:path>
              <a:path w="103505" h="230504">
                <a:moveTo>
                  <a:pt x="58525" y="15760"/>
                </a:moveTo>
                <a:lnTo>
                  <a:pt x="46736" y="15760"/>
                </a:lnTo>
                <a:lnTo>
                  <a:pt x="57657" y="15836"/>
                </a:lnTo>
                <a:lnTo>
                  <a:pt x="52135" y="25161"/>
                </a:lnTo>
                <a:lnTo>
                  <a:pt x="58383" y="36038"/>
                </a:lnTo>
                <a:lnTo>
                  <a:pt x="58525" y="15760"/>
                </a:lnTo>
                <a:close/>
              </a:path>
              <a:path w="103505" h="230504">
                <a:moveTo>
                  <a:pt x="45847" y="12560"/>
                </a:moveTo>
                <a:lnTo>
                  <a:pt x="45696" y="36031"/>
                </a:lnTo>
                <a:lnTo>
                  <a:pt x="52135" y="25161"/>
                </a:lnTo>
                <a:lnTo>
                  <a:pt x="46736" y="15760"/>
                </a:lnTo>
                <a:lnTo>
                  <a:pt x="58525" y="15760"/>
                </a:lnTo>
                <a:lnTo>
                  <a:pt x="58547" y="12636"/>
                </a:lnTo>
                <a:lnTo>
                  <a:pt x="45847" y="12560"/>
                </a:lnTo>
                <a:close/>
              </a:path>
              <a:path w="103505" h="230504">
                <a:moveTo>
                  <a:pt x="46736" y="15760"/>
                </a:moveTo>
                <a:lnTo>
                  <a:pt x="52135" y="25161"/>
                </a:lnTo>
                <a:lnTo>
                  <a:pt x="57657" y="15836"/>
                </a:lnTo>
                <a:lnTo>
                  <a:pt x="46736" y="157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24200" y="5816676"/>
            <a:ext cx="230504" cy="103505"/>
          </a:xfrm>
          <a:custGeom>
            <a:avLst/>
            <a:gdLst/>
            <a:ahLst/>
            <a:cxnLst/>
            <a:rect l="l" t="t" r="r" b="b"/>
            <a:pathLst>
              <a:path w="230504" h="103504">
                <a:moveTo>
                  <a:pt x="194107" y="58410"/>
                </a:moveTo>
                <a:lnTo>
                  <a:pt x="134874" y="92392"/>
                </a:lnTo>
                <a:lnTo>
                  <a:pt x="133858" y="96266"/>
                </a:lnTo>
                <a:lnTo>
                  <a:pt x="135636" y="99314"/>
                </a:lnTo>
                <a:lnTo>
                  <a:pt x="137287" y="102349"/>
                </a:lnTo>
                <a:lnTo>
                  <a:pt x="141224" y="103403"/>
                </a:lnTo>
                <a:lnTo>
                  <a:pt x="219341" y="58572"/>
                </a:lnTo>
                <a:lnTo>
                  <a:pt x="194107" y="58410"/>
                </a:lnTo>
                <a:close/>
              </a:path>
              <a:path w="230504" h="103504">
                <a:moveTo>
                  <a:pt x="205026" y="52147"/>
                </a:moveTo>
                <a:lnTo>
                  <a:pt x="194107" y="58410"/>
                </a:lnTo>
                <a:lnTo>
                  <a:pt x="217550" y="58572"/>
                </a:lnTo>
                <a:lnTo>
                  <a:pt x="217559" y="57683"/>
                </a:lnTo>
                <a:lnTo>
                  <a:pt x="214375" y="57683"/>
                </a:lnTo>
                <a:lnTo>
                  <a:pt x="205026" y="52147"/>
                </a:lnTo>
                <a:close/>
              </a:path>
              <a:path w="230504" h="103504">
                <a:moveTo>
                  <a:pt x="141986" y="0"/>
                </a:moveTo>
                <a:lnTo>
                  <a:pt x="138049" y="990"/>
                </a:lnTo>
                <a:lnTo>
                  <a:pt x="134492" y="7023"/>
                </a:lnTo>
                <a:lnTo>
                  <a:pt x="135509" y="10922"/>
                </a:lnTo>
                <a:lnTo>
                  <a:pt x="138429" y="12712"/>
                </a:lnTo>
                <a:lnTo>
                  <a:pt x="194156" y="45710"/>
                </a:lnTo>
                <a:lnTo>
                  <a:pt x="217677" y="45872"/>
                </a:lnTo>
                <a:lnTo>
                  <a:pt x="217550" y="58572"/>
                </a:lnTo>
                <a:lnTo>
                  <a:pt x="219341" y="58572"/>
                </a:lnTo>
                <a:lnTo>
                  <a:pt x="230250" y="52311"/>
                </a:lnTo>
                <a:lnTo>
                  <a:pt x="144907" y="1790"/>
                </a:lnTo>
                <a:lnTo>
                  <a:pt x="141986" y="0"/>
                </a:lnTo>
                <a:close/>
              </a:path>
              <a:path w="230504" h="103504">
                <a:moveTo>
                  <a:pt x="0" y="44373"/>
                </a:moveTo>
                <a:lnTo>
                  <a:pt x="0" y="57073"/>
                </a:lnTo>
                <a:lnTo>
                  <a:pt x="194107" y="58410"/>
                </a:lnTo>
                <a:lnTo>
                  <a:pt x="205026" y="52147"/>
                </a:lnTo>
                <a:lnTo>
                  <a:pt x="194156" y="45710"/>
                </a:lnTo>
                <a:lnTo>
                  <a:pt x="0" y="44373"/>
                </a:lnTo>
                <a:close/>
              </a:path>
              <a:path w="230504" h="103504">
                <a:moveTo>
                  <a:pt x="214502" y="46710"/>
                </a:moveTo>
                <a:lnTo>
                  <a:pt x="205026" y="52147"/>
                </a:lnTo>
                <a:lnTo>
                  <a:pt x="214375" y="57683"/>
                </a:lnTo>
                <a:lnTo>
                  <a:pt x="214502" y="46710"/>
                </a:lnTo>
                <a:close/>
              </a:path>
              <a:path w="230504" h="103504">
                <a:moveTo>
                  <a:pt x="217669" y="46710"/>
                </a:moveTo>
                <a:lnTo>
                  <a:pt x="214502" y="46710"/>
                </a:lnTo>
                <a:lnTo>
                  <a:pt x="214375" y="57683"/>
                </a:lnTo>
                <a:lnTo>
                  <a:pt x="217559" y="57683"/>
                </a:lnTo>
                <a:lnTo>
                  <a:pt x="217669" y="46710"/>
                </a:lnTo>
                <a:close/>
              </a:path>
              <a:path w="230504" h="103504">
                <a:moveTo>
                  <a:pt x="194156" y="45710"/>
                </a:moveTo>
                <a:lnTo>
                  <a:pt x="205026" y="52147"/>
                </a:lnTo>
                <a:lnTo>
                  <a:pt x="214502" y="46710"/>
                </a:lnTo>
                <a:lnTo>
                  <a:pt x="217669" y="46710"/>
                </a:lnTo>
                <a:lnTo>
                  <a:pt x="217677" y="45872"/>
                </a:lnTo>
                <a:lnTo>
                  <a:pt x="194156" y="45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86400" y="5816676"/>
            <a:ext cx="230504" cy="103505"/>
          </a:xfrm>
          <a:custGeom>
            <a:avLst/>
            <a:gdLst/>
            <a:ahLst/>
            <a:cxnLst/>
            <a:rect l="l" t="t" r="r" b="b"/>
            <a:pathLst>
              <a:path w="230504" h="103504">
                <a:moveTo>
                  <a:pt x="194107" y="58410"/>
                </a:moveTo>
                <a:lnTo>
                  <a:pt x="134874" y="92392"/>
                </a:lnTo>
                <a:lnTo>
                  <a:pt x="133858" y="96266"/>
                </a:lnTo>
                <a:lnTo>
                  <a:pt x="135636" y="99314"/>
                </a:lnTo>
                <a:lnTo>
                  <a:pt x="137287" y="102349"/>
                </a:lnTo>
                <a:lnTo>
                  <a:pt x="141224" y="103403"/>
                </a:lnTo>
                <a:lnTo>
                  <a:pt x="219341" y="58572"/>
                </a:lnTo>
                <a:lnTo>
                  <a:pt x="194107" y="58410"/>
                </a:lnTo>
                <a:close/>
              </a:path>
              <a:path w="230504" h="103504">
                <a:moveTo>
                  <a:pt x="205026" y="52147"/>
                </a:moveTo>
                <a:lnTo>
                  <a:pt x="194107" y="58410"/>
                </a:lnTo>
                <a:lnTo>
                  <a:pt x="217550" y="58572"/>
                </a:lnTo>
                <a:lnTo>
                  <a:pt x="217559" y="57683"/>
                </a:lnTo>
                <a:lnTo>
                  <a:pt x="214375" y="57683"/>
                </a:lnTo>
                <a:lnTo>
                  <a:pt x="205026" y="52147"/>
                </a:lnTo>
                <a:close/>
              </a:path>
              <a:path w="230504" h="103504">
                <a:moveTo>
                  <a:pt x="141986" y="0"/>
                </a:moveTo>
                <a:lnTo>
                  <a:pt x="138049" y="990"/>
                </a:lnTo>
                <a:lnTo>
                  <a:pt x="134492" y="7023"/>
                </a:lnTo>
                <a:lnTo>
                  <a:pt x="135509" y="10922"/>
                </a:lnTo>
                <a:lnTo>
                  <a:pt x="138429" y="12712"/>
                </a:lnTo>
                <a:lnTo>
                  <a:pt x="194156" y="45710"/>
                </a:lnTo>
                <a:lnTo>
                  <a:pt x="217677" y="45872"/>
                </a:lnTo>
                <a:lnTo>
                  <a:pt x="217550" y="58572"/>
                </a:lnTo>
                <a:lnTo>
                  <a:pt x="219341" y="58572"/>
                </a:lnTo>
                <a:lnTo>
                  <a:pt x="230250" y="52311"/>
                </a:lnTo>
                <a:lnTo>
                  <a:pt x="144907" y="1790"/>
                </a:lnTo>
                <a:lnTo>
                  <a:pt x="141986" y="0"/>
                </a:lnTo>
                <a:close/>
              </a:path>
              <a:path w="230504" h="103504">
                <a:moveTo>
                  <a:pt x="0" y="44373"/>
                </a:moveTo>
                <a:lnTo>
                  <a:pt x="0" y="57073"/>
                </a:lnTo>
                <a:lnTo>
                  <a:pt x="194107" y="58410"/>
                </a:lnTo>
                <a:lnTo>
                  <a:pt x="205026" y="52147"/>
                </a:lnTo>
                <a:lnTo>
                  <a:pt x="194156" y="45710"/>
                </a:lnTo>
                <a:lnTo>
                  <a:pt x="0" y="44373"/>
                </a:lnTo>
                <a:close/>
              </a:path>
              <a:path w="230504" h="103504">
                <a:moveTo>
                  <a:pt x="214502" y="46710"/>
                </a:moveTo>
                <a:lnTo>
                  <a:pt x="205026" y="52147"/>
                </a:lnTo>
                <a:lnTo>
                  <a:pt x="214375" y="57683"/>
                </a:lnTo>
                <a:lnTo>
                  <a:pt x="214502" y="46710"/>
                </a:lnTo>
                <a:close/>
              </a:path>
              <a:path w="230504" h="103504">
                <a:moveTo>
                  <a:pt x="217669" y="46710"/>
                </a:moveTo>
                <a:lnTo>
                  <a:pt x="214502" y="46710"/>
                </a:lnTo>
                <a:lnTo>
                  <a:pt x="214375" y="57683"/>
                </a:lnTo>
                <a:lnTo>
                  <a:pt x="217559" y="57683"/>
                </a:lnTo>
                <a:lnTo>
                  <a:pt x="217669" y="46710"/>
                </a:lnTo>
                <a:close/>
              </a:path>
              <a:path w="230504" h="103504">
                <a:moveTo>
                  <a:pt x="194156" y="45710"/>
                </a:moveTo>
                <a:lnTo>
                  <a:pt x="205026" y="52147"/>
                </a:lnTo>
                <a:lnTo>
                  <a:pt x="214502" y="46710"/>
                </a:lnTo>
                <a:lnTo>
                  <a:pt x="217669" y="46710"/>
                </a:lnTo>
                <a:lnTo>
                  <a:pt x="217677" y="45872"/>
                </a:lnTo>
                <a:lnTo>
                  <a:pt x="194156" y="457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00600" y="987425"/>
            <a:ext cx="1728851" cy="1298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29400" y="990600"/>
            <a:ext cx="1728851" cy="1295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800600" y="2514600"/>
            <a:ext cx="1728851" cy="12985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653276" y="2514600"/>
            <a:ext cx="1728724" cy="12985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800600" y="4035425"/>
            <a:ext cx="1728851" cy="12985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629400" y="4038600"/>
            <a:ext cx="1728851" cy="12985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434076" y="2250059"/>
            <a:ext cx="410209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40" dirty="0">
                <a:solidFill>
                  <a:srgbClr val="C0504D"/>
                </a:solidFill>
                <a:latin typeface="Times New Roman"/>
                <a:cs typeface="Times New Roman"/>
              </a:rPr>
              <a:t>T</a:t>
            </a:r>
            <a:r>
              <a:rPr sz="1500" dirty="0">
                <a:solidFill>
                  <a:srgbClr val="C0504D"/>
                </a:solidFill>
                <a:latin typeface="Times New Roman"/>
                <a:cs typeface="Times New Roman"/>
              </a:rPr>
              <a:t>-</a:t>
            </a:r>
            <a:r>
              <a:rPr sz="1500" spc="-5" dirty="0">
                <a:solidFill>
                  <a:srgbClr val="C0504D"/>
                </a:solidFill>
                <a:latin typeface="Times New Roman"/>
                <a:cs typeface="Times New Roman"/>
              </a:rPr>
              <a:t>C0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42733" y="2250059"/>
            <a:ext cx="648970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25" dirty="0">
                <a:solidFill>
                  <a:srgbClr val="C0504D"/>
                </a:solidFill>
                <a:latin typeface="Times New Roman"/>
                <a:cs typeface="Times New Roman"/>
              </a:rPr>
              <a:t>T-C0.12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313679" y="3774313"/>
            <a:ext cx="648970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25" dirty="0">
                <a:solidFill>
                  <a:srgbClr val="C0504D"/>
                </a:solidFill>
                <a:latin typeface="Times New Roman"/>
                <a:cs typeface="Times New Roman"/>
              </a:rPr>
              <a:t>T-C0.25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191502" y="3774313"/>
            <a:ext cx="553720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40" dirty="0">
                <a:solidFill>
                  <a:srgbClr val="C0504D"/>
                </a:solidFill>
                <a:latin typeface="Times New Roman"/>
                <a:cs typeface="Times New Roman"/>
              </a:rPr>
              <a:t>T</a:t>
            </a:r>
            <a:r>
              <a:rPr sz="1500" dirty="0">
                <a:solidFill>
                  <a:srgbClr val="C0504D"/>
                </a:solidFill>
                <a:latin typeface="Times New Roman"/>
                <a:cs typeface="Times New Roman"/>
              </a:rPr>
              <a:t>-</a:t>
            </a:r>
            <a:r>
              <a:rPr sz="1500" spc="-5" dirty="0">
                <a:solidFill>
                  <a:srgbClr val="C0504D"/>
                </a:solidFill>
                <a:latin typeface="Times New Roman"/>
                <a:cs typeface="Times New Roman"/>
              </a:rPr>
              <a:t>C</a:t>
            </a:r>
            <a:r>
              <a:rPr sz="1500" dirty="0">
                <a:solidFill>
                  <a:srgbClr val="C0504D"/>
                </a:solidFill>
                <a:latin typeface="Times New Roman"/>
                <a:cs typeface="Times New Roman"/>
              </a:rPr>
              <a:t>0.5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434076" y="5355590"/>
            <a:ext cx="410209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40" dirty="0">
                <a:solidFill>
                  <a:srgbClr val="C0504D"/>
                </a:solidFill>
                <a:latin typeface="Times New Roman"/>
                <a:cs typeface="Times New Roman"/>
              </a:rPr>
              <a:t>T</a:t>
            </a:r>
            <a:r>
              <a:rPr sz="1500" dirty="0">
                <a:solidFill>
                  <a:srgbClr val="C0504D"/>
                </a:solidFill>
                <a:latin typeface="Times New Roman"/>
                <a:cs typeface="Times New Roman"/>
              </a:rPr>
              <a:t>-</a:t>
            </a:r>
            <a:r>
              <a:rPr sz="1500" spc="-5" dirty="0">
                <a:solidFill>
                  <a:srgbClr val="C0504D"/>
                </a:solidFill>
                <a:latin typeface="Times New Roman"/>
                <a:cs typeface="Times New Roman"/>
              </a:rPr>
              <a:t>C1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263130" y="5355590"/>
            <a:ext cx="410209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40" dirty="0">
                <a:solidFill>
                  <a:srgbClr val="C0504D"/>
                </a:solidFill>
                <a:latin typeface="Times New Roman"/>
                <a:cs typeface="Times New Roman"/>
              </a:rPr>
              <a:t>T</a:t>
            </a:r>
            <a:r>
              <a:rPr sz="1500" dirty="0">
                <a:solidFill>
                  <a:srgbClr val="C0504D"/>
                </a:solidFill>
                <a:latin typeface="Times New Roman"/>
                <a:cs typeface="Times New Roman"/>
              </a:rPr>
              <a:t>-</a:t>
            </a:r>
            <a:r>
              <a:rPr sz="1500" spc="-5" dirty="0">
                <a:solidFill>
                  <a:srgbClr val="C0504D"/>
                </a:solidFill>
                <a:latin typeface="Times New Roman"/>
                <a:cs typeface="Times New Roman"/>
              </a:rPr>
              <a:t>C2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376295" y="6172149"/>
            <a:ext cx="103505" cy="229235"/>
          </a:xfrm>
          <a:custGeom>
            <a:avLst/>
            <a:gdLst/>
            <a:ahLst/>
            <a:cxnLst/>
            <a:rect l="l" t="t" r="r" b="b"/>
            <a:pathLst>
              <a:path w="103504" h="229235">
                <a:moveTo>
                  <a:pt x="7112" y="132321"/>
                </a:moveTo>
                <a:lnTo>
                  <a:pt x="4063" y="134061"/>
                </a:lnTo>
                <a:lnTo>
                  <a:pt x="1142" y="135813"/>
                </a:lnTo>
                <a:lnTo>
                  <a:pt x="0" y="139687"/>
                </a:lnTo>
                <a:lnTo>
                  <a:pt x="1777" y="142735"/>
                </a:lnTo>
                <a:lnTo>
                  <a:pt x="51180" y="228676"/>
                </a:lnTo>
                <a:lnTo>
                  <a:pt x="58609" y="216115"/>
                </a:lnTo>
                <a:lnTo>
                  <a:pt x="44830" y="216027"/>
                </a:lnTo>
                <a:lnTo>
                  <a:pt x="44997" y="192420"/>
                </a:lnTo>
                <a:lnTo>
                  <a:pt x="12826" y="136410"/>
                </a:lnTo>
                <a:lnTo>
                  <a:pt x="11049" y="133362"/>
                </a:lnTo>
                <a:lnTo>
                  <a:pt x="7112" y="132321"/>
                </a:lnTo>
                <a:close/>
              </a:path>
              <a:path w="103504" h="229235">
                <a:moveTo>
                  <a:pt x="44997" y="192420"/>
                </a:moveTo>
                <a:lnTo>
                  <a:pt x="44830" y="216027"/>
                </a:lnTo>
                <a:lnTo>
                  <a:pt x="57530" y="216115"/>
                </a:lnTo>
                <a:lnTo>
                  <a:pt x="57553" y="212915"/>
                </a:lnTo>
                <a:lnTo>
                  <a:pt x="45719" y="212839"/>
                </a:lnTo>
                <a:lnTo>
                  <a:pt x="51307" y="203406"/>
                </a:lnTo>
                <a:lnTo>
                  <a:pt x="44997" y="192420"/>
                </a:lnTo>
                <a:close/>
              </a:path>
              <a:path w="103504" h="229235">
                <a:moveTo>
                  <a:pt x="96392" y="132930"/>
                </a:moveTo>
                <a:lnTo>
                  <a:pt x="92455" y="133934"/>
                </a:lnTo>
                <a:lnTo>
                  <a:pt x="57696" y="192618"/>
                </a:lnTo>
                <a:lnTo>
                  <a:pt x="57530" y="216115"/>
                </a:lnTo>
                <a:lnTo>
                  <a:pt x="58609" y="216115"/>
                </a:lnTo>
                <a:lnTo>
                  <a:pt x="103377" y="140411"/>
                </a:lnTo>
                <a:lnTo>
                  <a:pt x="102488" y="136512"/>
                </a:lnTo>
                <a:lnTo>
                  <a:pt x="96392" y="132930"/>
                </a:lnTo>
                <a:close/>
              </a:path>
              <a:path w="103504" h="229235">
                <a:moveTo>
                  <a:pt x="51307" y="203406"/>
                </a:moveTo>
                <a:lnTo>
                  <a:pt x="45719" y="212839"/>
                </a:lnTo>
                <a:lnTo>
                  <a:pt x="56768" y="212915"/>
                </a:lnTo>
                <a:lnTo>
                  <a:pt x="51307" y="203406"/>
                </a:lnTo>
                <a:close/>
              </a:path>
              <a:path w="103504" h="229235">
                <a:moveTo>
                  <a:pt x="57696" y="192618"/>
                </a:moveTo>
                <a:lnTo>
                  <a:pt x="51307" y="203406"/>
                </a:lnTo>
                <a:lnTo>
                  <a:pt x="56768" y="212915"/>
                </a:lnTo>
                <a:lnTo>
                  <a:pt x="57553" y="212915"/>
                </a:lnTo>
                <a:lnTo>
                  <a:pt x="57696" y="192618"/>
                </a:lnTo>
                <a:close/>
              </a:path>
              <a:path w="103504" h="229235">
                <a:moveTo>
                  <a:pt x="46354" y="0"/>
                </a:moveTo>
                <a:lnTo>
                  <a:pt x="44997" y="192420"/>
                </a:lnTo>
                <a:lnTo>
                  <a:pt x="51307" y="203406"/>
                </a:lnTo>
                <a:lnTo>
                  <a:pt x="57696" y="192618"/>
                </a:lnTo>
                <a:lnTo>
                  <a:pt x="59054" y="88"/>
                </a:lnTo>
                <a:lnTo>
                  <a:pt x="463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251194" y="5429300"/>
            <a:ext cx="603885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TEM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2057400" y="990600"/>
            <a:ext cx="1728851" cy="12985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057400" y="2514600"/>
            <a:ext cx="1728851" cy="12985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057400" y="4035425"/>
            <a:ext cx="1728851" cy="12985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52412" y="4035425"/>
            <a:ext cx="1728724" cy="12985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28600" y="2514600"/>
            <a:ext cx="1728851" cy="12985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52412" y="990600"/>
            <a:ext cx="1728724" cy="12985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861466" y="2250059"/>
            <a:ext cx="410845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40" dirty="0">
                <a:solidFill>
                  <a:srgbClr val="C0504D"/>
                </a:solidFill>
                <a:latin typeface="Times New Roman"/>
                <a:cs typeface="Times New Roman"/>
              </a:rPr>
              <a:t>T</a:t>
            </a:r>
            <a:r>
              <a:rPr sz="1500" dirty="0">
                <a:solidFill>
                  <a:srgbClr val="C0504D"/>
                </a:solidFill>
                <a:latin typeface="Times New Roman"/>
                <a:cs typeface="Times New Roman"/>
              </a:rPr>
              <a:t>-</a:t>
            </a:r>
            <a:r>
              <a:rPr sz="1500" spc="-5" dirty="0">
                <a:solidFill>
                  <a:srgbClr val="C0504D"/>
                </a:solidFill>
                <a:latin typeface="Times New Roman"/>
                <a:cs typeface="Times New Roman"/>
              </a:rPr>
              <a:t>C0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2493645" y="2250059"/>
            <a:ext cx="650240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35" dirty="0">
                <a:solidFill>
                  <a:srgbClr val="C0504D"/>
                </a:solidFill>
                <a:latin typeface="Times New Roman"/>
                <a:cs typeface="Times New Roman"/>
              </a:rPr>
              <a:t>T</a:t>
            </a:r>
            <a:r>
              <a:rPr sz="1500" dirty="0">
                <a:solidFill>
                  <a:srgbClr val="C0504D"/>
                </a:solidFill>
                <a:latin typeface="Times New Roman"/>
                <a:cs typeface="Times New Roman"/>
              </a:rPr>
              <a:t>-C0.</a:t>
            </a:r>
            <a:r>
              <a:rPr sz="1500" spc="5" dirty="0">
                <a:solidFill>
                  <a:srgbClr val="C0504D"/>
                </a:solidFill>
                <a:latin typeface="Times New Roman"/>
                <a:cs typeface="Times New Roman"/>
              </a:rPr>
              <a:t>1</a:t>
            </a:r>
            <a:r>
              <a:rPr sz="1500" dirty="0">
                <a:solidFill>
                  <a:srgbClr val="C0504D"/>
                </a:solidFill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64565" y="3774313"/>
            <a:ext cx="650240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35" dirty="0">
                <a:solidFill>
                  <a:srgbClr val="C0504D"/>
                </a:solidFill>
                <a:latin typeface="Times New Roman"/>
                <a:cs typeface="Times New Roman"/>
              </a:rPr>
              <a:t>T</a:t>
            </a:r>
            <a:r>
              <a:rPr sz="1500" dirty="0">
                <a:solidFill>
                  <a:srgbClr val="C0504D"/>
                </a:solidFill>
                <a:latin typeface="Times New Roman"/>
                <a:cs typeface="Times New Roman"/>
              </a:rPr>
              <a:t>-C0.</a:t>
            </a:r>
            <a:r>
              <a:rPr sz="1500" spc="5" dirty="0">
                <a:solidFill>
                  <a:srgbClr val="C0504D"/>
                </a:solidFill>
                <a:latin typeface="Times New Roman"/>
                <a:cs typeface="Times New Roman"/>
              </a:rPr>
              <a:t>2</a:t>
            </a:r>
            <a:r>
              <a:rPr sz="1500" dirty="0">
                <a:solidFill>
                  <a:srgbClr val="C0504D"/>
                </a:solidFill>
                <a:latin typeface="Times New Roman"/>
                <a:cs typeface="Times New Roman"/>
              </a:rPr>
              <a:t>5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542413" y="3774313"/>
            <a:ext cx="554355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35" dirty="0">
                <a:solidFill>
                  <a:srgbClr val="C0504D"/>
                </a:solidFill>
                <a:latin typeface="Times New Roman"/>
                <a:cs typeface="Times New Roman"/>
              </a:rPr>
              <a:t>T</a:t>
            </a:r>
            <a:r>
              <a:rPr sz="1500" dirty="0">
                <a:solidFill>
                  <a:srgbClr val="C0504D"/>
                </a:solidFill>
                <a:latin typeface="Times New Roman"/>
                <a:cs typeface="Times New Roman"/>
              </a:rPr>
              <a:t>-C0.5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61466" y="5298694"/>
            <a:ext cx="410845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40" dirty="0">
                <a:solidFill>
                  <a:srgbClr val="C0504D"/>
                </a:solidFill>
                <a:latin typeface="Times New Roman"/>
                <a:cs typeface="Times New Roman"/>
              </a:rPr>
              <a:t>T</a:t>
            </a:r>
            <a:r>
              <a:rPr sz="1500" dirty="0">
                <a:solidFill>
                  <a:srgbClr val="C0504D"/>
                </a:solidFill>
                <a:latin typeface="Times New Roman"/>
                <a:cs typeface="Times New Roman"/>
              </a:rPr>
              <a:t>-</a:t>
            </a:r>
            <a:r>
              <a:rPr sz="1500" spc="-5" dirty="0">
                <a:solidFill>
                  <a:srgbClr val="C0504D"/>
                </a:solidFill>
                <a:latin typeface="Times New Roman"/>
                <a:cs typeface="Times New Roman"/>
              </a:rPr>
              <a:t>C1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690622" y="5355590"/>
            <a:ext cx="410845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140" dirty="0">
                <a:solidFill>
                  <a:srgbClr val="C0504D"/>
                </a:solidFill>
                <a:latin typeface="Times New Roman"/>
                <a:cs typeface="Times New Roman"/>
              </a:rPr>
              <a:t>T</a:t>
            </a:r>
            <a:r>
              <a:rPr sz="1500" dirty="0">
                <a:solidFill>
                  <a:srgbClr val="C0504D"/>
                </a:solidFill>
                <a:latin typeface="Times New Roman"/>
                <a:cs typeface="Times New Roman"/>
              </a:rPr>
              <a:t>-</a:t>
            </a:r>
            <a:r>
              <a:rPr sz="1500" spc="-5" dirty="0">
                <a:solidFill>
                  <a:srgbClr val="C0504D"/>
                </a:solidFill>
                <a:latin typeface="Times New Roman"/>
                <a:cs typeface="Times New Roman"/>
              </a:rPr>
              <a:t>C2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1692020" y="5372303"/>
            <a:ext cx="577215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E36C09"/>
                </a:solidFill>
                <a:latin typeface="Times New Roman"/>
                <a:cs typeface="Times New Roman"/>
              </a:rPr>
              <a:t>SEM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76800" y="1143000"/>
            <a:ext cx="3959225" cy="3813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0" cy="914400"/>
          </a:xfrm>
          <a:custGeom>
            <a:avLst/>
            <a:gdLst/>
            <a:ahLst/>
            <a:cxnLst/>
            <a:rect l="l" t="t" r="r" b="b"/>
            <a:pathLst>
              <a:path h="914400">
                <a:moveTo>
                  <a:pt x="0" y="914400"/>
                </a:move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5400" algn="ctr">
              <a:lnSpc>
                <a:spcPct val="100000"/>
              </a:lnSpc>
              <a:spcBef>
                <a:spcPts val="140"/>
              </a:spcBef>
            </a:pP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In situ synthesized novel biocompatible</a:t>
            </a:r>
            <a:r>
              <a:rPr sz="2800" b="1" spc="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titania-chitosan</a:t>
            </a:r>
            <a:endParaRPr sz="2800">
              <a:latin typeface="Times New Roman"/>
              <a:cs typeface="Times New Roman"/>
            </a:endParaRPr>
          </a:p>
          <a:p>
            <a:pPr marL="25400" algn="ctr">
              <a:lnSpc>
                <a:spcPct val="100000"/>
              </a:lnSpc>
            </a:pP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nanocomposite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0"/>
                </a:moveTo>
                <a:lnTo>
                  <a:pt x="0" y="914400"/>
                </a:lnTo>
                <a:lnTo>
                  <a:pt x="9143999" y="914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spc="-25" dirty="0"/>
              <a:t>OPTIMISATION </a:t>
            </a:r>
            <a:r>
              <a:rPr sz="2800" i="1" spc="-5" dirty="0">
                <a:latin typeface="Arial"/>
                <a:cs typeface="Arial"/>
              </a:rPr>
              <a:t>- in situ </a:t>
            </a:r>
            <a:r>
              <a:rPr sz="2800" spc="-10" dirty="0"/>
              <a:t>SYNTHESIZED</a:t>
            </a:r>
            <a:r>
              <a:rPr sz="2800" spc="125" dirty="0"/>
              <a:t> </a:t>
            </a:r>
            <a:r>
              <a:rPr sz="2800" spc="-30" dirty="0"/>
              <a:t>TITANIA-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800" spc="-15" dirty="0"/>
              <a:t>CHITOSAN</a:t>
            </a:r>
            <a:r>
              <a:rPr sz="2800" spc="10" dirty="0"/>
              <a:t> </a:t>
            </a:r>
            <a:r>
              <a:rPr sz="2800" spc="-10" dirty="0"/>
              <a:t>NANOCOMPOSITE</a:t>
            </a:r>
            <a:endParaRPr sz="2800"/>
          </a:p>
        </p:txBody>
      </p:sp>
      <p:sp>
        <p:nvSpPr>
          <p:cNvPr id="7" name="object 7"/>
          <p:cNvSpPr/>
          <p:nvPr/>
        </p:nvSpPr>
        <p:spPr>
          <a:xfrm>
            <a:off x="304800" y="1143000"/>
            <a:ext cx="3962400" cy="381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374394" y="5510479"/>
            <a:ext cx="4430395" cy="8655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81940" indent="-269240">
              <a:lnSpc>
                <a:spcPct val="100000"/>
              </a:lnSpc>
              <a:buClr>
                <a:srgbClr val="1F487C"/>
              </a:buClr>
              <a:buSzPct val="177777"/>
              <a:buFont typeface="Arial"/>
              <a:buChar char="•"/>
              <a:tabLst>
                <a:tab pos="282575" algn="l"/>
              </a:tabLst>
            </a:pPr>
            <a:r>
              <a:rPr sz="1800" spc="-5" dirty="0">
                <a:latin typeface="Times New Roman"/>
                <a:cs typeface="Times New Roman"/>
              </a:rPr>
              <a:t>HAp </a:t>
            </a:r>
            <a:r>
              <a:rPr sz="1800" dirty="0">
                <a:latin typeface="Times New Roman"/>
                <a:cs typeface="Times New Roman"/>
              </a:rPr>
              <a:t>formation- well observed in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composites</a:t>
            </a:r>
            <a:endParaRPr sz="1800">
              <a:latin typeface="Times New Roman"/>
              <a:cs typeface="Times New Roman"/>
            </a:endParaRPr>
          </a:p>
          <a:p>
            <a:pPr marL="250190" indent="-237490">
              <a:lnSpc>
                <a:spcPct val="100000"/>
              </a:lnSpc>
              <a:spcBef>
                <a:spcPts val="2205"/>
              </a:spcBef>
              <a:buClr>
                <a:srgbClr val="1F487C"/>
              </a:buClr>
              <a:buSzPct val="158333"/>
              <a:buFont typeface="Arial"/>
              <a:buChar char="•"/>
              <a:tabLst>
                <a:tab pos="250825" algn="l"/>
              </a:tabLst>
            </a:pPr>
            <a:r>
              <a:rPr sz="1800" spc="-30" dirty="0">
                <a:latin typeface="Times New Roman"/>
                <a:cs typeface="Times New Roman"/>
              </a:rPr>
              <a:t>T-C0.5 </a:t>
            </a:r>
            <a:r>
              <a:rPr sz="1800" dirty="0">
                <a:latin typeface="Times New Roman"/>
                <a:cs typeface="Times New Roman"/>
              </a:rPr>
              <a:t>and </a:t>
            </a:r>
            <a:r>
              <a:rPr sz="1800" spc="-30" dirty="0">
                <a:latin typeface="Times New Roman"/>
                <a:cs typeface="Times New Roman"/>
              </a:rPr>
              <a:t>T-C10- </a:t>
            </a:r>
            <a:r>
              <a:rPr sz="1800" dirty="0">
                <a:latin typeface="Times New Roman"/>
                <a:cs typeface="Times New Roman"/>
              </a:rPr>
              <a:t>well crystalline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HAp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59586" y="4973066"/>
            <a:ext cx="245046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E36C09"/>
                </a:solidFill>
                <a:latin typeface="Times New Roman"/>
                <a:cs typeface="Times New Roman"/>
              </a:rPr>
              <a:t>XRD – </a:t>
            </a:r>
            <a:r>
              <a:rPr sz="1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Before SBF</a:t>
            </a:r>
            <a:r>
              <a:rPr sz="1800" b="1" spc="-150" dirty="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study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02300" y="4973066"/>
            <a:ext cx="231076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E36C09"/>
                </a:solidFill>
                <a:latin typeface="Times New Roman"/>
                <a:cs typeface="Times New Roman"/>
              </a:rPr>
              <a:t>XRD – After </a:t>
            </a:r>
            <a:r>
              <a:rPr sz="1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SBF</a:t>
            </a:r>
            <a:r>
              <a:rPr sz="1800" b="1" spc="-285" dirty="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study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1925" y="6224586"/>
            <a:ext cx="600075" cy="5381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648200" y="1066672"/>
            <a:ext cx="3959225" cy="37449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0" cy="914400"/>
          </a:xfrm>
          <a:custGeom>
            <a:avLst/>
            <a:gdLst/>
            <a:ahLst/>
            <a:cxnLst/>
            <a:rect l="l" t="t" r="r" b="b"/>
            <a:pathLst>
              <a:path h="914400">
                <a:moveTo>
                  <a:pt x="0" y="914400"/>
                </a:move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25400" algn="ctr">
              <a:lnSpc>
                <a:spcPct val="100000"/>
              </a:lnSpc>
              <a:spcBef>
                <a:spcPts val="140"/>
              </a:spcBef>
            </a:pPr>
            <a:r>
              <a:rPr sz="2800" b="1" spc="-5" dirty="0">
                <a:solidFill>
                  <a:srgbClr val="C00000"/>
                </a:solidFill>
                <a:latin typeface="Times New Roman"/>
                <a:cs typeface="Times New Roman"/>
              </a:rPr>
              <a:t>In situ synthesized novel biocompatible</a:t>
            </a:r>
            <a:r>
              <a:rPr sz="2800" b="1" spc="75" dirty="0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titania-chitosan</a:t>
            </a:r>
            <a:endParaRPr sz="2800">
              <a:latin typeface="Times New Roman"/>
              <a:cs typeface="Times New Roman"/>
            </a:endParaRPr>
          </a:p>
          <a:p>
            <a:pPr marL="25400" algn="ctr">
              <a:lnSpc>
                <a:spcPct val="100000"/>
              </a:lnSpc>
            </a:pPr>
            <a:r>
              <a:rPr sz="2800" b="1" dirty="0">
                <a:solidFill>
                  <a:srgbClr val="C00000"/>
                </a:solidFill>
                <a:latin typeface="Times New Roman"/>
                <a:cs typeface="Times New Roman"/>
              </a:rPr>
              <a:t>nanocomposite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0"/>
                </a:moveTo>
                <a:lnTo>
                  <a:pt x="0" y="914400"/>
                </a:lnTo>
                <a:lnTo>
                  <a:pt x="9143999" y="9144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spc="-25" dirty="0"/>
              <a:t>OPTIMISATION </a:t>
            </a:r>
            <a:r>
              <a:rPr sz="2800" spc="-5" dirty="0"/>
              <a:t>OF </a:t>
            </a:r>
            <a:r>
              <a:rPr sz="2800" i="1" spc="-5" dirty="0">
                <a:latin typeface="Arial"/>
                <a:cs typeface="Arial"/>
              </a:rPr>
              <a:t>in-situ </a:t>
            </a:r>
            <a:r>
              <a:rPr sz="2800" spc="-10" dirty="0"/>
              <a:t>SYNTHESIZED</a:t>
            </a:r>
            <a:r>
              <a:rPr sz="2800" spc="140" dirty="0"/>
              <a:t> </a:t>
            </a:r>
            <a:r>
              <a:rPr sz="2800" spc="-30" dirty="0"/>
              <a:t>TITANIA-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800" spc="-15" dirty="0"/>
              <a:t>CHITOSAN</a:t>
            </a:r>
            <a:r>
              <a:rPr sz="2800" spc="10" dirty="0"/>
              <a:t> </a:t>
            </a:r>
            <a:r>
              <a:rPr sz="2800" spc="-10" dirty="0"/>
              <a:t>NANOCOMPOSITE</a:t>
            </a:r>
            <a:endParaRPr sz="2800"/>
          </a:p>
        </p:txBody>
      </p:sp>
      <p:sp>
        <p:nvSpPr>
          <p:cNvPr id="7" name="object 7"/>
          <p:cNvSpPr/>
          <p:nvPr/>
        </p:nvSpPr>
        <p:spPr>
          <a:xfrm>
            <a:off x="304800" y="1066800"/>
            <a:ext cx="3959225" cy="3813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755394" y="5452262"/>
            <a:ext cx="5581015" cy="7226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3840" indent="-231140">
              <a:lnSpc>
                <a:spcPts val="775"/>
              </a:lnSpc>
              <a:buClr>
                <a:srgbClr val="1F487C"/>
              </a:buClr>
              <a:buSzPct val="158333"/>
              <a:buFont typeface="Arial"/>
              <a:buChar char="•"/>
              <a:tabLst>
                <a:tab pos="244475" algn="l"/>
                <a:tab pos="3263900" algn="l"/>
              </a:tabLst>
            </a:pPr>
            <a:r>
              <a:rPr sz="1800" dirty="0">
                <a:latin typeface="Times New Roman"/>
                <a:cs typeface="Times New Roman"/>
              </a:rPr>
              <a:t>1415 </a:t>
            </a:r>
            <a:r>
              <a:rPr sz="1800" spc="-5" dirty="0">
                <a:latin typeface="Times New Roman"/>
                <a:cs typeface="Times New Roman"/>
              </a:rPr>
              <a:t>cm</a:t>
            </a:r>
            <a:r>
              <a:rPr sz="1800" spc="-7" baseline="25462" dirty="0">
                <a:latin typeface="Symbol"/>
                <a:cs typeface="Symbol"/>
              </a:rPr>
              <a:t></a:t>
            </a:r>
            <a:r>
              <a:rPr sz="1800" spc="-7" baseline="25462" dirty="0">
                <a:latin typeface="Times New Roman"/>
                <a:cs typeface="Times New Roman"/>
              </a:rPr>
              <a:t>1  </a:t>
            </a:r>
            <a:r>
              <a:rPr sz="1800" dirty="0">
                <a:latin typeface="Times New Roman"/>
                <a:cs typeface="Times New Roman"/>
              </a:rPr>
              <a:t>corresponds</a:t>
            </a:r>
            <a:r>
              <a:rPr sz="1800" spc="-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to </a:t>
            </a:r>
            <a:r>
              <a:rPr sz="1800" spc="-5" dirty="0">
                <a:latin typeface="Times New Roman"/>
                <a:cs typeface="Times New Roman"/>
              </a:rPr>
              <a:t>CO</a:t>
            </a:r>
            <a:r>
              <a:rPr sz="1800" spc="-7" baseline="-20833" dirty="0">
                <a:latin typeface="Times New Roman"/>
                <a:cs typeface="Times New Roman"/>
              </a:rPr>
              <a:t>3	</a:t>
            </a:r>
            <a:r>
              <a:rPr sz="1800" dirty="0">
                <a:latin typeface="Times New Roman"/>
                <a:cs typeface="Times New Roman"/>
              </a:rPr>
              <a:t>- formation of </a:t>
            </a:r>
            <a:r>
              <a:rPr sz="1800" spc="-10" dirty="0">
                <a:latin typeface="Times New Roman"/>
                <a:cs typeface="Times New Roman"/>
              </a:rPr>
              <a:t>HAp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5" dirty="0">
                <a:latin typeface="Times New Roman"/>
                <a:cs typeface="Times New Roman"/>
              </a:rPr>
              <a:t>layer</a:t>
            </a:r>
            <a:endParaRPr sz="1800">
              <a:latin typeface="Times New Roman"/>
              <a:cs typeface="Times New Roman"/>
            </a:endParaRPr>
          </a:p>
          <a:p>
            <a:pPr marL="671195" algn="ctr">
              <a:lnSpc>
                <a:spcPts val="725"/>
              </a:lnSpc>
            </a:pPr>
            <a:r>
              <a:rPr sz="1200" dirty="0">
                <a:latin typeface="Times New Roman"/>
                <a:cs typeface="Times New Roman"/>
              </a:rPr>
              <a:t>2</a:t>
            </a:r>
            <a:r>
              <a:rPr sz="1200" dirty="0">
                <a:latin typeface="Symbol"/>
                <a:cs typeface="Symbol"/>
              </a:rPr>
              <a:t></a:t>
            </a:r>
            <a:endParaRPr sz="12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00">
              <a:latin typeface="Times New Roman"/>
              <a:cs typeface="Times New Roman"/>
            </a:endParaRPr>
          </a:p>
          <a:p>
            <a:pPr marL="254635" indent="-241935">
              <a:lnSpc>
                <a:spcPct val="100000"/>
              </a:lnSpc>
              <a:buClr>
                <a:srgbClr val="1F487C"/>
              </a:buClr>
              <a:buSzPct val="158333"/>
              <a:buFont typeface="Arial"/>
              <a:buChar char="•"/>
              <a:tabLst>
                <a:tab pos="255270" algn="l"/>
              </a:tabLst>
            </a:pPr>
            <a:r>
              <a:rPr sz="1800" dirty="0">
                <a:latin typeface="Times New Roman"/>
                <a:cs typeface="Times New Roman"/>
              </a:rPr>
              <a:t>chitosan addtion - facilitate well </a:t>
            </a:r>
            <a:r>
              <a:rPr sz="1800" spc="-5" dirty="0">
                <a:latin typeface="Times New Roman"/>
                <a:cs typeface="Times New Roman"/>
              </a:rPr>
              <a:t>formed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HAp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62634" y="4896866"/>
            <a:ext cx="2444750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FTIR– Before SBF</a:t>
            </a:r>
            <a:r>
              <a:rPr sz="1800" b="1" spc="-114" dirty="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study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514847" y="4915789"/>
            <a:ext cx="230441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FTIR– </a:t>
            </a:r>
            <a:r>
              <a:rPr sz="1800" b="1" dirty="0">
                <a:solidFill>
                  <a:srgbClr val="E36C09"/>
                </a:solidFill>
                <a:latin typeface="Times New Roman"/>
                <a:cs typeface="Times New Roman"/>
              </a:rPr>
              <a:t>After </a:t>
            </a:r>
            <a:r>
              <a:rPr sz="1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SBF</a:t>
            </a:r>
            <a:r>
              <a:rPr sz="1800" b="1" spc="-250" dirty="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study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61925" y="6224586"/>
            <a:ext cx="600075" cy="5381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29200" y="3124136"/>
            <a:ext cx="3962400" cy="2963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914400"/>
                </a:moveTo>
                <a:lnTo>
                  <a:pt x="9143999" y="914400"/>
                </a:lnTo>
                <a:lnTo>
                  <a:pt x="914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670" algn="ctr">
              <a:lnSpc>
                <a:spcPct val="100000"/>
              </a:lnSpc>
            </a:pPr>
            <a:r>
              <a:rPr sz="2800" spc="-25" dirty="0"/>
              <a:t>OPTIMISATION </a:t>
            </a:r>
            <a:r>
              <a:rPr sz="2800" spc="-5" dirty="0"/>
              <a:t>OF </a:t>
            </a:r>
            <a:r>
              <a:rPr sz="2800" i="1" spc="-5" dirty="0">
                <a:latin typeface="Arial"/>
                <a:cs typeface="Arial"/>
              </a:rPr>
              <a:t>IN SITU </a:t>
            </a:r>
            <a:r>
              <a:rPr sz="2800" spc="-10" dirty="0"/>
              <a:t>SYNTHESIZED</a:t>
            </a:r>
            <a:r>
              <a:rPr sz="2800" spc="120" dirty="0"/>
              <a:t> </a:t>
            </a:r>
            <a:r>
              <a:rPr sz="2800" spc="-30" dirty="0"/>
              <a:t>TITANIA-</a:t>
            </a:r>
            <a:endParaRPr sz="2800">
              <a:latin typeface="Arial"/>
              <a:cs typeface="Arial"/>
            </a:endParaRPr>
          </a:p>
          <a:p>
            <a:pPr marL="26670" algn="ctr">
              <a:lnSpc>
                <a:spcPct val="100000"/>
              </a:lnSpc>
            </a:pPr>
            <a:r>
              <a:rPr sz="2800" spc="-15" dirty="0"/>
              <a:t>CHITOSAN</a:t>
            </a:r>
            <a:r>
              <a:rPr sz="2800" spc="10" dirty="0"/>
              <a:t> </a:t>
            </a:r>
            <a:r>
              <a:rPr sz="2800" spc="-10" dirty="0"/>
              <a:t>NANOCOMPOSITE</a:t>
            </a:r>
            <a:endParaRPr sz="2800"/>
          </a:p>
        </p:txBody>
      </p:sp>
      <p:sp>
        <p:nvSpPr>
          <p:cNvPr id="5" name="object 5"/>
          <p:cNvSpPr txBox="1"/>
          <p:nvPr/>
        </p:nvSpPr>
        <p:spPr>
          <a:xfrm>
            <a:off x="4727828" y="1325371"/>
            <a:ext cx="3804920" cy="1231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3840" marR="628015" indent="-231140">
              <a:lnSpc>
                <a:spcPct val="100000"/>
              </a:lnSpc>
              <a:buClr>
                <a:srgbClr val="1F487C"/>
              </a:buClr>
              <a:buSzPct val="150000"/>
              <a:buFont typeface="Arial"/>
              <a:buChar char="•"/>
              <a:tabLst>
                <a:tab pos="244475" algn="l"/>
              </a:tabLst>
            </a:pPr>
            <a:r>
              <a:rPr sz="1600" spc="-5" dirty="0">
                <a:latin typeface="Times New Roman"/>
                <a:cs typeface="Times New Roman"/>
              </a:rPr>
              <a:t>pH – </a:t>
            </a:r>
            <a:r>
              <a:rPr sz="1600" spc="-10" dirty="0">
                <a:latin typeface="Times New Roman"/>
                <a:cs typeface="Times New Roman"/>
              </a:rPr>
              <a:t>confirms </a:t>
            </a:r>
            <a:r>
              <a:rPr sz="1600" spc="-5" dirty="0">
                <a:latin typeface="Times New Roman"/>
                <a:cs typeface="Times New Roman"/>
              </a:rPr>
              <a:t>good </a:t>
            </a:r>
            <a:r>
              <a:rPr sz="1600" dirty="0">
                <a:latin typeface="Times New Roman"/>
                <a:cs typeface="Times New Roman"/>
              </a:rPr>
              <a:t>ion </a:t>
            </a:r>
            <a:r>
              <a:rPr sz="1600" spc="-5" dirty="0">
                <a:latin typeface="Times New Roman"/>
                <a:cs typeface="Times New Roman"/>
              </a:rPr>
              <a:t>exchange -  progressively from </a:t>
            </a:r>
            <a:r>
              <a:rPr sz="1600" spc="-25" dirty="0">
                <a:latin typeface="Times New Roman"/>
                <a:cs typeface="Times New Roman"/>
              </a:rPr>
              <a:t>T-C0.25 </a:t>
            </a:r>
            <a:r>
              <a:rPr sz="1600" spc="-5" dirty="0">
                <a:latin typeface="Times New Roman"/>
                <a:cs typeface="Times New Roman"/>
              </a:rPr>
              <a:t>to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spc="-40" dirty="0">
                <a:latin typeface="Times New Roman"/>
                <a:cs typeface="Times New Roman"/>
              </a:rPr>
              <a:t>T-C2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1F487C"/>
              </a:buClr>
              <a:buFont typeface="Arial"/>
              <a:buChar char="•"/>
            </a:pPr>
            <a:endParaRPr sz="1650">
              <a:latin typeface="Times New Roman"/>
              <a:cs typeface="Times New Roman"/>
            </a:endParaRPr>
          </a:p>
          <a:p>
            <a:pPr marL="186055" marR="5080" indent="-173355">
              <a:lnSpc>
                <a:spcPct val="100000"/>
              </a:lnSpc>
              <a:buClr>
                <a:srgbClr val="1F487C"/>
              </a:buClr>
              <a:buSzPct val="150000"/>
              <a:buFont typeface="Arial"/>
              <a:buChar char="•"/>
              <a:tabLst>
                <a:tab pos="186690" algn="l"/>
              </a:tabLst>
            </a:pPr>
            <a:r>
              <a:rPr sz="1600" spc="-5" dirty="0">
                <a:latin typeface="Times New Roman"/>
                <a:cs typeface="Times New Roman"/>
              </a:rPr>
              <a:t>Cytotoxicity </a:t>
            </a:r>
            <a:r>
              <a:rPr sz="1600" spc="-35" dirty="0">
                <a:latin typeface="Times New Roman"/>
                <a:cs typeface="Times New Roman"/>
              </a:rPr>
              <a:t>-T-C1 </a:t>
            </a:r>
            <a:r>
              <a:rPr sz="1600" spc="-5" dirty="0">
                <a:latin typeface="Times New Roman"/>
                <a:cs typeface="Times New Roman"/>
              </a:rPr>
              <a:t>is </a:t>
            </a:r>
            <a:r>
              <a:rPr sz="1600" dirty="0">
                <a:latin typeface="Times New Roman"/>
                <a:cs typeface="Times New Roman"/>
              </a:rPr>
              <a:t>the </a:t>
            </a:r>
            <a:r>
              <a:rPr sz="1600" spc="-10" dirty="0">
                <a:latin typeface="Times New Roman"/>
                <a:cs typeface="Times New Roman"/>
              </a:rPr>
              <a:t>optimal  </a:t>
            </a:r>
            <a:r>
              <a:rPr sz="1600" spc="-5" dirty="0">
                <a:latin typeface="Times New Roman"/>
                <a:cs typeface="Times New Roman"/>
              </a:rPr>
              <a:t>concentration </a:t>
            </a:r>
            <a:r>
              <a:rPr sz="1600" dirty="0">
                <a:latin typeface="Times New Roman"/>
                <a:cs typeface="Times New Roman"/>
              </a:rPr>
              <a:t>for the </a:t>
            </a:r>
            <a:r>
              <a:rPr sz="1600" spc="-5" dirty="0">
                <a:latin typeface="Times New Roman"/>
                <a:cs typeface="Times New Roman"/>
              </a:rPr>
              <a:t>biomedical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application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81000" y="990600"/>
            <a:ext cx="3886200" cy="3124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31140" y="4164838"/>
            <a:ext cx="8141970" cy="2344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5120">
              <a:lnSpc>
                <a:spcPct val="100000"/>
              </a:lnSpc>
            </a:pPr>
            <a:r>
              <a:rPr sz="1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Ion Exchange –during </a:t>
            </a:r>
            <a:r>
              <a:rPr sz="1800" b="1" dirty="0">
                <a:solidFill>
                  <a:srgbClr val="E36C09"/>
                </a:solidFill>
                <a:latin typeface="Times New Roman"/>
                <a:cs typeface="Times New Roman"/>
              </a:rPr>
              <a:t>SBF</a:t>
            </a:r>
            <a:r>
              <a:rPr sz="1800" b="1" spc="-75" dirty="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study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 marR="3733800" algn="just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K. Kavitha, S. </a:t>
            </a:r>
            <a:r>
              <a:rPr sz="1600" dirty="0">
                <a:latin typeface="Times New Roman"/>
                <a:cs typeface="Times New Roman"/>
              </a:rPr>
              <a:t>Sutha, M. Prabhu, </a:t>
            </a:r>
            <a:r>
              <a:rPr sz="1600" spc="-105" dirty="0">
                <a:latin typeface="Times New Roman"/>
                <a:cs typeface="Times New Roman"/>
              </a:rPr>
              <a:t>V. </a:t>
            </a:r>
            <a:r>
              <a:rPr sz="1600" spc="-5" dirty="0">
                <a:latin typeface="Times New Roman"/>
                <a:cs typeface="Times New Roman"/>
              </a:rPr>
              <a:t>Rajendran and </a:t>
            </a:r>
            <a:r>
              <a:rPr sz="1600" spc="-65" dirty="0">
                <a:latin typeface="Times New Roman"/>
                <a:cs typeface="Times New Roman"/>
              </a:rPr>
              <a:t>T.  </a:t>
            </a:r>
            <a:r>
              <a:rPr sz="1600" spc="-10" dirty="0">
                <a:latin typeface="Times New Roman"/>
                <a:cs typeface="Times New Roman"/>
              </a:rPr>
              <a:t>Jayakumar, </a:t>
            </a:r>
            <a:r>
              <a:rPr sz="1600" spc="-5" dirty="0">
                <a:latin typeface="Times New Roman"/>
                <a:cs typeface="Times New Roman"/>
              </a:rPr>
              <a:t>In </a:t>
            </a:r>
            <a:r>
              <a:rPr sz="1600" dirty="0">
                <a:latin typeface="Times New Roman"/>
                <a:cs typeface="Times New Roman"/>
              </a:rPr>
              <a:t>situ </a:t>
            </a:r>
            <a:r>
              <a:rPr sz="1600" spc="-5" dirty="0">
                <a:latin typeface="Times New Roman"/>
                <a:cs typeface="Times New Roman"/>
              </a:rPr>
              <a:t>synthesized novel </a:t>
            </a:r>
            <a:r>
              <a:rPr sz="1600" dirty="0">
                <a:latin typeface="Times New Roman"/>
                <a:cs typeface="Times New Roman"/>
              </a:rPr>
              <a:t>biocompatible  titania–chitosan nanocomposites with </a:t>
            </a:r>
            <a:r>
              <a:rPr sz="1600" spc="-5" dirty="0">
                <a:latin typeface="Times New Roman"/>
                <a:cs typeface="Times New Roman"/>
              </a:rPr>
              <a:t>high surface  area and antibacterial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activity</a:t>
            </a:r>
            <a:endParaRPr sz="16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600" spc="-5" dirty="0">
                <a:solidFill>
                  <a:srgbClr val="00AF50"/>
                </a:solidFill>
                <a:latin typeface="Times New Roman"/>
                <a:cs typeface="Times New Roman"/>
              </a:rPr>
              <a:t>Carbohydrate </a:t>
            </a:r>
            <a:r>
              <a:rPr sz="1600" spc="-10" dirty="0">
                <a:solidFill>
                  <a:srgbClr val="00AF50"/>
                </a:solidFill>
                <a:latin typeface="Times New Roman"/>
                <a:cs typeface="Times New Roman"/>
              </a:rPr>
              <a:t>Polymers </a:t>
            </a:r>
            <a:r>
              <a:rPr sz="1600" dirty="0">
                <a:latin typeface="Times New Roman"/>
                <a:cs typeface="Times New Roman"/>
              </a:rPr>
              <a:t>93 (2013) 731–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739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15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b="1" dirty="0">
                <a:solidFill>
                  <a:srgbClr val="E36C09"/>
                </a:solidFill>
                <a:latin typeface="Times New Roman"/>
                <a:cs typeface="Times New Roman"/>
              </a:rPr>
              <a:t>Cytotoxicity– </a:t>
            </a:r>
            <a:r>
              <a:rPr sz="1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AGS </a:t>
            </a:r>
            <a:r>
              <a:rPr sz="1800" b="1" dirty="0">
                <a:solidFill>
                  <a:srgbClr val="E36C09"/>
                </a:solidFill>
                <a:latin typeface="Times New Roman"/>
                <a:cs typeface="Times New Roman"/>
              </a:rPr>
              <a:t>cell</a:t>
            </a:r>
            <a:r>
              <a:rPr sz="1800" b="1" spc="-190" dirty="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E36C09"/>
                </a:solidFill>
                <a:latin typeface="Times New Roman"/>
                <a:cs typeface="Times New Roman"/>
              </a:rPr>
              <a:t>line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6200" y="6243636"/>
            <a:ext cx="600075" cy="5381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340" y="934486"/>
            <a:ext cx="6012815" cy="30581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50100"/>
              </a:lnSpc>
              <a:buFont typeface="Arial"/>
              <a:buChar char="•"/>
              <a:tabLst>
                <a:tab pos="354965" algn="l"/>
                <a:tab pos="355600" algn="l"/>
                <a:tab pos="2050414" algn="l"/>
                <a:tab pos="2353310" algn="l"/>
                <a:tab pos="4356735" algn="l"/>
                <a:tab pos="4883785" algn="l"/>
              </a:tabLst>
            </a:pPr>
            <a:r>
              <a:rPr sz="3200" spc="-50" dirty="0">
                <a:solidFill>
                  <a:srgbClr val="FF0000"/>
                </a:solidFill>
                <a:latin typeface="Calibri"/>
                <a:cs typeface="Calibri"/>
              </a:rPr>
              <a:t>Z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eb</a:t>
            </a:r>
            <a:r>
              <a:rPr sz="3200" spc="-70" dirty="0">
                <a:solidFill>
                  <a:srgbClr val="FF0000"/>
                </a:solidFill>
                <a:latin typeface="Calibri"/>
                <a:cs typeface="Calibri"/>
              </a:rPr>
              <a:t>r</a:t>
            </a:r>
            <a:r>
              <a:rPr sz="3200" spc="-25" dirty="0">
                <a:solidFill>
                  <a:srgbClr val="FF0000"/>
                </a:solidFill>
                <a:latin typeface="Calibri"/>
                <a:cs typeface="Calibri"/>
              </a:rPr>
              <a:t>a</a:t>
            </a: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f</a:t>
            </a:r>
            <a:r>
              <a:rPr sz="3200" spc="-10" dirty="0">
                <a:solidFill>
                  <a:srgbClr val="FF0000"/>
                </a:solidFill>
                <a:latin typeface="Calibri"/>
                <a:cs typeface="Calibri"/>
              </a:rPr>
              <a:t>i</a:t>
            </a:r>
            <a:r>
              <a:rPr sz="3200" spc="-5" dirty="0">
                <a:solidFill>
                  <a:srgbClr val="FF0000"/>
                </a:solidFill>
                <a:latin typeface="Calibri"/>
                <a:cs typeface="Calibri"/>
              </a:rPr>
              <a:t>s</a:t>
            </a:r>
            <a:r>
              <a:rPr sz="3200" dirty="0">
                <a:solidFill>
                  <a:srgbClr val="FF0000"/>
                </a:solidFill>
                <a:latin typeface="Calibri"/>
                <a:cs typeface="Calibri"/>
              </a:rPr>
              <a:t>h	</a:t>
            </a:r>
            <a:r>
              <a:rPr sz="3200" dirty="0">
                <a:latin typeface="Calibri"/>
                <a:cs typeface="Calibri"/>
              </a:rPr>
              <a:t>-	Al</a:t>
            </a:r>
            <a:r>
              <a:rPr sz="3200" spc="-45" dirty="0">
                <a:latin typeface="Calibri"/>
                <a:cs typeface="Calibri"/>
              </a:rPr>
              <a:t>t</a:t>
            </a:r>
            <a:r>
              <a:rPr sz="3200" dirty="0">
                <a:latin typeface="Calibri"/>
                <a:cs typeface="Calibri"/>
              </a:rPr>
              <a:t>ern</a:t>
            </a:r>
            <a:r>
              <a:rPr sz="3200" spc="-20" dirty="0">
                <a:latin typeface="Calibri"/>
                <a:cs typeface="Calibri"/>
              </a:rPr>
              <a:t>a</a:t>
            </a:r>
            <a:r>
              <a:rPr sz="3200" dirty="0">
                <a:latin typeface="Calibri"/>
                <a:cs typeface="Calibri"/>
              </a:rPr>
              <a:t>t</a:t>
            </a:r>
            <a:r>
              <a:rPr sz="3200" spc="-10" dirty="0">
                <a:latin typeface="Calibri"/>
                <a:cs typeface="Calibri"/>
              </a:rPr>
              <a:t>i</a:t>
            </a:r>
            <a:r>
              <a:rPr sz="3200" spc="-35" dirty="0">
                <a:latin typeface="Calibri"/>
                <a:cs typeface="Calibri"/>
              </a:rPr>
              <a:t>v</a:t>
            </a:r>
            <a:r>
              <a:rPr sz="3200" dirty="0">
                <a:latin typeface="Calibri"/>
                <a:cs typeface="Calibri"/>
              </a:rPr>
              <a:t>e	</a:t>
            </a:r>
            <a:r>
              <a:rPr sz="3200" spc="-45" dirty="0">
                <a:latin typeface="Calibri"/>
                <a:cs typeface="Calibri"/>
              </a:rPr>
              <a:t>t</a:t>
            </a:r>
            <a:r>
              <a:rPr sz="3200" dirty="0">
                <a:latin typeface="Calibri"/>
                <a:cs typeface="Calibri"/>
              </a:rPr>
              <a:t>o	animal  </a:t>
            </a:r>
            <a:r>
              <a:rPr sz="3200" spc="-10" dirty="0">
                <a:latin typeface="Calibri"/>
                <a:cs typeface="Calibri"/>
              </a:rPr>
              <a:t>studies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685"/>
              </a:spcBef>
              <a:buFont typeface="Arial"/>
              <a:buChar char="•"/>
              <a:tabLst>
                <a:tab pos="354965" algn="l"/>
                <a:tab pos="355600" algn="l"/>
                <a:tab pos="1430020" algn="l"/>
                <a:tab pos="3931285" algn="l"/>
              </a:tabLst>
            </a:pPr>
            <a:r>
              <a:rPr sz="3200" dirty="0">
                <a:latin typeface="Calibri"/>
                <a:cs typeface="Calibri"/>
              </a:rPr>
              <a:t>Rapid	</a:t>
            </a:r>
            <a:r>
              <a:rPr sz="3200" spc="-5" dirty="0">
                <a:latin typeface="Calibri"/>
                <a:cs typeface="Calibri"/>
              </a:rPr>
              <a:t>screening</a:t>
            </a:r>
            <a:r>
              <a:rPr sz="3200" spc="35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</a:t>
            </a:r>
            <a:r>
              <a:rPr sz="3200" spc="35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	</a:t>
            </a:r>
            <a:r>
              <a:rPr sz="3200" spc="-15" dirty="0">
                <a:latin typeface="Calibri"/>
                <a:cs typeface="Calibri"/>
              </a:rPr>
              <a:t>feasible</a:t>
            </a:r>
            <a:r>
              <a:rPr sz="3200" spc="285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way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1920"/>
              </a:spcBef>
            </a:pPr>
            <a:r>
              <a:rPr sz="3200" spc="-30" dirty="0">
                <a:latin typeface="Calibri"/>
                <a:cs typeface="Calibri"/>
              </a:rPr>
              <a:t>for</a:t>
            </a:r>
            <a:r>
              <a:rPr sz="3200" spc="-4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nanotoxicity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4035" y="4300601"/>
            <a:ext cx="3247390" cy="52133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301750" algn="l"/>
              </a:tabLst>
            </a:pPr>
            <a:r>
              <a:rPr sz="3200" spc="5" dirty="0">
                <a:latin typeface="Calibri"/>
                <a:cs typeface="Calibri"/>
              </a:rPr>
              <a:t>and	</a:t>
            </a:r>
            <a:r>
              <a:rPr sz="3200" spc="-15" dirty="0">
                <a:latin typeface="Calibri"/>
                <a:cs typeface="Calibri"/>
              </a:rPr>
              <a:t>transparent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7340" y="4300601"/>
            <a:ext cx="2609850" cy="20821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Calibri"/>
                <a:cs typeface="Calibri"/>
              </a:rPr>
              <a:t>Econimical</a:t>
            </a:r>
            <a:endParaRPr sz="32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1920"/>
              </a:spcBef>
            </a:pPr>
            <a:r>
              <a:rPr sz="3200" dirty="0">
                <a:latin typeface="Calibri"/>
                <a:cs typeface="Calibri"/>
              </a:rPr>
              <a:t>imaging</a:t>
            </a:r>
            <a:endParaRPr sz="32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6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0" dirty="0">
                <a:latin typeface="Calibri"/>
                <a:cs typeface="Calibri"/>
              </a:rPr>
              <a:t>Easy</a:t>
            </a:r>
            <a:r>
              <a:rPr sz="3200" spc="-7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handling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914400"/>
                </a:moveTo>
                <a:lnTo>
                  <a:pt x="9143999" y="914400"/>
                </a:lnTo>
                <a:lnTo>
                  <a:pt x="914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3359" rIns="0" bIns="0" rtlCol="0">
            <a:spAutoFit/>
          </a:bodyPr>
          <a:lstStyle/>
          <a:p>
            <a:pPr marL="671830">
              <a:lnSpc>
                <a:spcPct val="100000"/>
              </a:lnSpc>
            </a:pPr>
            <a:r>
              <a:rPr sz="2800" i="1" spc="-5" dirty="0">
                <a:latin typeface="Arial"/>
                <a:cs typeface="Arial"/>
              </a:rPr>
              <a:t>IN VIVO </a:t>
            </a:r>
            <a:r>
              <a:rPr sz="2800" spc="-5" dirty="0"/>
              <a:t>STUDIES IN ZEBRAFISH</a:t>
            </a:r>
            <a:r>
              <a:rPr sz="2800" spc="10" dirty="0"/>
              <a:t> </a:t>
            </a:r>
            <a:r>
              <a:rPr sz="2800" spc="-25" dirty="0"/>
              <a:t>EMBRYOS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629400" y="1066800"/>
            <a:ext cx="2209800" cy="2187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992111" y="3497579"/>
            <a:ext cx="1854707" cy="19202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73979" y="5021578"/>
            <a:ext cx="2026920" cy="17647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6172198"/>
            <a:ext cx="630237" cy="565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23875"/>
          </a:xfrm>
          <a:custGeom>
            <a:avLst/>
            <a:gdLst/>
            <a:ahLst/>
            <a:cxnLst/>
            <a:rect l="l" t="t" r="r" b="b"/>
            <a:pathLst>
              <a:path w="9144000" h="523875">
                <a:moveTo>
                  <a:pt x="0" y="523875"/>
                </a:moveTo>
                <a:lnTo>
                  <a:pt x="9144000" y="523875"/>
                </a:lnTo>
                <a:lnTo>
                  <a:pt x="9144000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19630">
              <a:lnSpc>
                <a:spcPct val="100000"/>
              </a:lnSpc>
            </a:pPr>
            <a:r>
              <a:rPr sz="2800" i="1" spc="-5" dirty="0">
                <a:latin typeface="Arial"/>
                <a:cs typeface="Arial"/>
              </a:rPr>
              <a:t>in </a:t>
            </a:r>
            <a:r>
              <a:rPr sz="2800" i="1" dirty="0">
                <a:latin typeface="Arial"/>
                <a:cs typeface="Arial"/>
              </a:rPr>
              <a:t>vivo </a:t>
            </a:r>
            <a:r>
              <a:rPr sz="2800" spc="-10" dirty="0"/>
              <a:t>TOXICITY</a:t>
            </a:r>
            <a:r>
              <a:rPr sz="2800" spc="-135" dirty="0"/>
              <a:t> </a:t>
            </a:r>
            <a:r>
              <a:rPr sz="2800" spc="-5" dirty="0"/>
              <a:t>STUDIES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31140" y="4049522"/>
            <a:ext cx="3334385" cy="835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50000"/>
              </a:lnSpc>
            </a:pPr>
            <a:r>
              <a:rPr sz="1800" b="1" i="1" spc="-5" dirty="0">
                <a:solidFill>
                  <a:srgbClr val="E36C09"/>
                </a:solidFill>
                <a:latin typeface="Times New Roman"/>
                <a:cs typeface="Times New Roman"/>
              </a:rPr>
              <a:t>In </a:t>
            </a:r>
            <a:r>
              <a:rPr sz="1800" b="1" i="1" dirty="0">
                <a:solidFill>
                  <a:srgbClr val="E36C09"/>
                </a:solidFill>
                <a:latin typeface="Times New Roman"/>
                <a:cs typeface="Times New Roman"/>
              </a:rPr>
              <a:t>vivo </a:t>
            </a:r>
            <a:r>
              <a:rPr sz="1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studies </a:t>
            </a:r>
            <a:r>
              <a:rPr sz="1800" b="1" dirty="0">
                <a:solidFill>
                  <a:srgbClr val="E36C09"/>
                </a:solidFill>
                <a:latin typeface="Times New Roman"/>
                <a:cs typeface="Times New Roman"/>
              </a:rPr>
              <a:t>in </a:t>
            </a:r>
            <a:r>
              <a:rPr sz="1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zebrafish (</a:t>
            </a:r>
            <a:r>
              <a:rPr sz="1800" b="1" i="1" spc="-5" dirty="0">
                <a:solidFill>
                  <a:srgbClr val="E36C09"/>
                </a:solidFill>
                <a:latin typeface="Times New Roman"/>
                <a:cs typeface="Times New Roman"/>
              </a:rPr>
              <a:t>Danio  rerio</a:t>
            </a:r>
            <a:r>
              <a:rPr sz="1800" b="1" spc="-5" dirty="0">
                <a:solidFill>
                  <a:srgbClr val="E36C09"/>
                </a:solidFill>
                <a:latin typeface="Times New Roman"/>
                <a:cs typeface="Times New Roman"/>
              </a:rPr>
              <a:t>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1140" y="4999990"/>
            <a:ext cx="3340100" cy="1005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1945" indent="-309245">
              <a:lnSpc>
                <a:spcPct val="100000"/>
              </a:lnSpc>
              <a:buClr>
                <a:srgbClr val="1F487C"/>
              </a:buClr>
              <a:buSzPct val="150000"/>
              <a:buFont typeface="Arial"/>
              <a:buChar char="•"/>
              <a:tabLst>
                <a:tab pos="321945" algn="l"/>
                <a:tab pos="322580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Hatching rate </a:t>
            </a:r>
            <a:r>
              <a:rPr sz="1600" b="1" dirty="0">
                <a:latin typeface="Times New Roman"/>
                <a:cs typeface="Times New Roman"/>
              </a:rPr>
              <a:t>was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increasesd50:50</a:t>
            </a:r>
            <a:endParaRPr sz="1600">
              <a:latin typeface="Times New Roman"/>
              <a:cs typeface="Times New Roman"/>
            </a:endParaRPr>
          </a:p>
          <a:p>
            <a:pPr marL="321945" indent="-309245">
              <a:lnSpc>
                <a:spcPct val="100000"/>
              </a:lnSpc>
              <a:spcBef>
                <a:spcPts val="960"/>
              </a:spcBef>
              <a:buClr>
                <a:srgbClr val="1F487C"/>
              </a:buClr>
              <a:buSzPct val="150000"/>
              <a:buFont typeface="Arial"/>
              <a:buChar char="•"/>
              <a:tabLst>
                <a:tab pos="321945" algn="l"/>
                <a:tab pos="322580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Inactive:</a:t>
            </a:r>
            <a:r>
              <a:rPr sz="1600" b="1" spc="37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20%</a:t>
            </a:r>
            <a:endParaRPr sz="1600">
              <a:latin typeface="Times New Roman"/>
              <a:cs typeface="Times New Roman"/>
            </a:endParaRPr>
          </a:p>
          <a:p>
            <a:pPr marL="271780" indent="-259079">
              <a:lnSpc>
                <a:spcPct val="100000"/>
              </a:lnSpc>
              <a:spcBef>
                <a:spcPts val="960"/>
              </a:spcBef>
              <a:buClr>
                <a:srgbClr val="1F487C"/>
              </a:buClr>
              <a:buSzPct val="150000"/>
              <a:buFont typeface="Arial"/>
              <a:buChar char="•"/>
              <a:tabLst>
                <a:tab pos="271145" algn="l"/>
                <a:tab pos="271780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Dead rate: 1 out of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10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23228" y="2738754"/>
            <a:ext cx="648335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48</a:t>
            </a:r>
            <a:r>
              <a:rPr sz="2800" spc="-9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790950" y="992250"/>
            <a:ext cx="5276850" cy="18271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185028" y="5063490"/>
            <a:ext cx="3119755" cy="83629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33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72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54"/>
              </a:spcBef>
            </a:pPr>
            <a:r>
              <a:rPr sz="2400" b="1" i="1" spc="-5" dirty="0">
                <a:solidFill>
                  <a:srgbClr val="E36C09"/>
                </a:solidFill>
                <a:latin typeface="Times New Roman"/>
                <a:cs typeface="Times New Roman"/>
              </a:rPr>
              <a:t>In </a:t>
            </a:r>
            <a:r>
              <a:rPr sz="2400" b="1" i="1" dirty="0">
                <a:solidFill>
                  <a:srgbClr val="E36C09"/>
                </a:solidFill>
                <a:latin typeface="Times New Roman"/>
                <a:cs typeface="Times New Roman"/>
              </a:rPr>
              <a:t>vivo </a:t>
            </a:r>
            <a:r>
              <a:rPr sz="2400" b="1" spc="-30" dirty="0">
                <a:solidFill>
                  <a:srgbClr val="E36C09"/>
                </a:solidFill>
                <a:latin typeface="Times New Roman"/>
                <a:cs typeface="Times New Roman"/>
              </a:rPr>
              <a:t>Toxicity</a:t>
            </a:r>
            <a:r>
              <a:rPr sz="2400" b="1" spc="-110" dirty="0">
                <a:solidFill>
                  <a:srgbClr val="E36C0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E36C09"/>
                </a:solidFill>
                <a:latin typeface="Times New Roman"/>
                <a:cs typeface="Times New Roman"/>
              </a:rPr>
              <a:t>analysis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867150" y="3200400"/>
            <a:ext cx="5276849" cy="18288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200" y="990600"/>
            <a:ext cx="3514725" cy="25908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23875"/>
          </a:xfrm>
          <a:custGeom>
            <a:avLst/>
            <a:gdLst/>
            <a:ahLst/>
            <a:cxnLst/>
            <a:rect l="l" t="t" r="r" b="b"/>
            <a:pathLst>
              <a:path w="9144000" h="523875">
                <a:moveTo>
                  <a:pt x="0" y="523875"/>
                </a:moveTo>
                <a:lnTo>
                  <a:pt x="9144000" y="523875"/>
                </a:lnTo>
                <a:lnTo>
                  <a:pt x="9144000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98295">
              <a:lnSpc>
                <a:spcPct val="100000"/>
              </a:lnSpc>
            </a:pPr>
            <a:r>
              <a:rPr sz="2800" spc="-5" dirty="0"/>
              <a:t>NANO BIOACTIVE </a:t>
            </a:r>
            <a:r>
              <a:rPr sz="2800" spc="-10" dirty="0"/>
              <a:t>GLASS</a:t>
            </a:r>
            <a:r>
              <a:rPr sz="2800" spc="-30" dirty="0"/>
              <a:t> </a:t>
            </a:r>
            <a:r>
              <a:rPr sz="2800" spc="-5" dirty="0"/>
              <a:t>(NBG)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152400" y="623569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812546"/>
            <a:ext cx="7854950" cy="4377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1800" b="1" spc="-5" dirty="0">
                <a:latin typeface="Arial"/>
                <a:cs typeface="Arial"/>
              </a:rPr>
              <a:t>Nanobioactive glass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(NBG)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700">
              <a:latin typeface="Times New Roman"/>
              <a:cs typeface="Times New Roman"/>
            </a:endParaRPr>
          </a:p>
          <a:p>
            <a:pPr marL="1167765" lvl="1" indent="-138430">
              <a:lnSpc>
                <a:spcPct val="100000"/>
              </a:lnSpc>
              <a:buClr>
                <a:srgbClr val="00FF00"/>
              </a:buClr>
              <a:buChar char="-"/>
              <a:tabLst>
                <a:tab pos="1168400" algn="l"/>
              </a:tabLst>
            </a:pPr>
            <a:r>
              <a:rPr sz="1800" b="1" spc="-5" dirty="0">
                <a:solidFill>
                  <a:srgbClr val="2A43FD"/>
                </a:solidFill>
                <a:latin typeface="Arial"/>
                <a:cs typeface="Arial"/>
              </a:rPr>
              <a:t>Non-resorbable biomaterial (&lt;100</a:t>
            </a:r>
            <a:r>
              <a:rPr sz="1800" b="1" spc="35" dirty="0">
                <a:solidFill>
                  <a:srgbClr val="2A43F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A43FD"/>
                </a:solidFill>
                <a:latin typeface="Arial"/>
                <a:cs typeface="Arial"/>
              </a:rPr>
              <a:t>nm)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har char="-"/>
            </a:pPr>
            <a:endParaRPr sz="1700">
              <a:latin typeface="Times New Roman"/>
              <a:cs typeface="Times New Roman"/>
            </a:endParaRPr>
          </a:p>
          <a:p>
            <a:pPr marL="1167765" lvl="1" indent="-138430">
              <a:lnSpc>
                <a:spcPct val="100000"/>
              </a:lnSpc>
              <a:buChar char="-"/>
              <a:tabLst>
                <a:tab pos="1168400" algn="l"/>
              </a:tabLst>
            </a:pPr>
            <a:r>
              <a:rPr sz="1800" b="1" spc="-5" dirty="0">
                <a:solidFill>
                  <a:srgbClr val="2A43FD"/>
                </a:solidFill>
                <a:latin typeface="Arial"/>
                <a:cs typeface="Arial"/>
              </a:rPr>
              <a:t>Interact </a:t>
            </a:r>
            <a:r>
              <a:rPr sz="1800" b="1" spc="10" dirty="0">
                <a:solidFill>
                  <a:srgbClr val="2A43FD"/>
                </a:solidFill>
                <a:latin typeface="Arial"/>
                <a:cs typeface="Arial"/>
              </a:rPr>
              <a:t>with </a:t>
            </a:r>
            <a:r>
              <a:rPr sz="1800" b="1" dirty="0">
                <a:solidFill>
                  <a:srgbClr val="2A43FD"/>
                </a:solidFill>
                <a:latin typeface="Arial"/>
                <a:cs typeface="Arial"/>
              </a:rPr>
              <a:t>biological</a:t>
            </a:r>
            <a:r>
              <a:rPr sz="1800" b="1" spc="-105" dirty="0">
                <a:solidFill>
                  <a:srgbClr val="2A43FD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2A43FD"/>
                </a:solidFill>
                <a:latin typeface="Arial"/>
                <a:cs typeface="Arial"/>
              </a:rPr>
              <a:t>systems</a:t>
            </a:r>
            <a:endParaRPr sz="18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har char="-"/>
            </a:pPr>
            <a:endParaRPr sz="17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1800" b="1" spc="-10" dirty="0">
                <a:latin typeface="Arial"/>
                <a:cs typeface="Arial"/>
              </a:rPr>
              <a:t>Ability </a:t>
            </a:r>
            <a:r>
              <a:rPr sz="1800" b="1" dirty="0">
                <a:latin typeface="Arial"/>
                <a:cs typeface="Arial"/>
              </a:rPr>
              <a:t>to bond </a:t>
            </a:r>
            <a:r>
              <a:rPr sz="1800" b="1" spc="5" dirty="0">
                <a:latin typeface="Arial"/>
                <a:cs typeface="Arial"/>
              </a:rPr>
              <a:t>with </a:t>
            </a:r>
            <a:r>
              <a:rPr sz="1800" b="1" dirty="0">
                <a:latin typeface="Arial"/>
                <a:cs typeface="Arial"/>
              </a:rPr>
              <a:t>bone and soft</a:t>
            </a:r>
            <a:r>
              <a:rPr sz="1800" b="1" spc="-60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tissues</a:t>
            </a:r>
            <a:endParaRPr sz="1800">
              <a:latin typeface="Arial"/>
              <a:cs typeface="Arial"/>
            </a:endParaRPr>
          </a:p>
          <a:p>
            <a:pPr marL="469900" marR="5080" indent="-457200">
              <a:lnSpc>
                <a:spcPct val="150000"/>
              </a:lnSpc>
              <a:spcBef>
                <a:spcPts val="900"/>
              </a:spcBef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1800" b="1" spc="-5" dirty="0">
                <a:latin typeface="Arial"/>
                <a:cs typeface="Arial"/>
              </a:rPr>
              <a:t>Composed </a:t>
            </a:r>
            <a:r>
              <a:rPr sz="1800" b="1" dirty="0">
                <a:latin typeface="Arial"/>
                <a:cs typeface="Arial"/>
              </a:rPr>
              <a:t>of </a:t>
            </a:r>
            <a:r>
              <a:rPr sz="1800" b="1" spc="-5" dirty="0">
                <a:latin typeface="Arial"/>
                <a:cs typeface="Arial"/>
              </a:rPr>
              <a:t>SiO</a:t>
            </a:r>
            <a:r>
              <a:rPr sz="1800" b="1" spc="-7" baseline="-20833" dirty="0">
                <a:latin typeface="Arial"/>
                <a:cs typeface="Arial"/>
              </a:rPr>
              <a:t>2</a:t>
            </a:r>
            <a:r>
              <a:rPr sz="1800" b="1" spc="-5" dirty="0">
                <a:latin typeface="Arial"/>
                <a:cs typeface="Arial"/>
              </a:rPr>
              <a:t>-CaO-P</a:t>
            </a:r>
            <a:r>
              <a:rPr sz="1800" b="1" spc="-7" baseline="-20833" dirty="0">
                <a:latin typeface="Arial"/>
                <a:cs typeface="Arial"/>
              </a:rPr>
              <a:t>2</a:t>
            </a:r>
            <a:r>
              <a:rPr sz="1800" b="1" spc="-5" dirty="0">
                <a:latin typeface="Arial"/>
                <a:cs typeface="Arial"/>
              </a:rPr>
              <a:t>O</a:t>
            </a:r>
            <a:r>
              <a:rPr sz="1800" b="1" spc="-7" baseline="-20833" dirty="0">
                <a:latin typeface="Arial"/>
                <a:cs typeface="Arial"/>
              </a:rPr>
              <a:t>5 </a:t>
            </a:r>
            <a:r>
              <a:rPr sz="1800" b="1" spc="5" dirty="0">
                <a:latin typeface="Arial"/>
                <a:cs typeface="Arial"/>
              </a:rPr>
              <a:t>with </a:t>
            </a:r>
            <a:r>
              <a:rPr sz="1800" b="1" spc="-5" dirty="0">
                <a:latin typeface="Arial"/>
                <a:cs typeface="Arial"/>
              </a:rPr>
              <a:t>additives </a:t>
            </a:r>
            <a:r>
              <a:rPr sz="1800" b="1" spc="-5" dirty="0">
                <a:solidFill>
                  <a:srgbClr val="2A43FD"/>
                </a:solidFill>
                <a:latin typeface="Arial"/>
                <a:cs typeface="Arial"/>
              </a:rPr>
              <a:t>(Na</a:t>
            </a:r>
            <a:r>
              <a:rPr sz="1800" b="1" spc="-7" baseline="-20833" dirty="0">
                <a:solidFill>
                  <a:srgbClr val="2A43FD"/>
                </a:solidFill>
                <a:latin typeface="Arial"/>
                <a:cs typeface="Arial"/>
              </a:rPr>
              <a:t>2</a:t>
            </a:r>
            <a:r>
              <a:rPr sz="1800" b="1" spc="-5" dirty="0">
                <a:solidFill>
                  <a:srgbClr val="2A43FD"/>
                </a:solidFill>
                <a:latin typeface="Arial"/>
                <a:cs typeface="Arial"/>
              </a:rPr>
              <a:t>O, </a:t>
            </a:r>
            <a:r>
              <a:rPr sz="1800" b="1" spc="-10" dirty="0">
                <a:solidFill>
                  <a:srgbClr val="2A43FD"/>
                </a:solidFill>
                <a:latin typeface="Arial"/>
                <a:cs typeface="Arial"/>
              </a:rPr>
              <a:t>TiO</a:t>
            </a:r>
            <a:r>
              <a:rPr sz="1800" b="1" spc="-15" baseline="-20833" dirty="0">
                <a:solidFill>
                  <a:srgbClr val="2A43FD"/>
                </a:solidFill>
                <a:latin typeface="Arial"/>
                <a:cs typeface="Arial"/>
              </a:rPr>
              <a:t>2 </a:t>
            </a:r>
            <a:r>
              <a:rPr sz="1800" b="1" spc="-5" dirty="0">
                <a:solidFill>
                  <a:srgbClr val="2A43FD"/>
                </a:solidFill>
                <a:latin typeface="Arial"/>
                <a:cs typeface="Arial"/>
              </a:rPr>
              <a:t>&amp; </a:t>
            </a:r>
            <a:r>
              <a:rPr sz="1800" b="1" dirty="0">
                <a:solidFill>
                  <a:srgbClr val="2A43FD"/>
                </a:solidFill>
                <a:latin typeface="Arial"/>
                <a:cs typeface="Arial"/>
              </a:rPr>
              <a:t>ZrO</a:t>
            </a:r>
            <a:r>
              <a:rPr sz="1800" b="1" baseline="-20833" dirty="0">
                <a:solidFill>
                  <a:srgbClr val="2A43FD"/>
                </a:solidFill>
                <a:latin typeface="Arial"/>
                <a:cs typeface="Arial"/>
              </a:rPr>
              <a:t>2</a:t>
            </a:r>
            <a:r>
              <a:rPr sz="1800" b="1" dirty="0">
                <a:solidFill>
                  <a:srgbClr val="2A43FD"/>
                </a:solidFill>
                <a:latin typeface="Arial"/>
                <a:cs typeface="Arial"/>
              </a:rPr>
              <a:t>) </a:t>
            </a:r>
            <a:r>
              <a:rPr sz="1800" b="1" dirty="0">
                <a:latin typeface="Arial"/>
                <a:cs typeface="Arial"/>
              </a:rPr>
              <a:t>and  </a:t>
            </a:r>
            <a:r>
              <a:rPr sz="1800" b="1" spc="-5" dirty="0">
                <a:latin typeface="Arial"/>
                <a:cs typeface="Arial"/>
              </a:rPr>
              <a:t>antimicrobial agents </a:t>
            </a:r>
            <a:r>
              <a:rPr sz="1800" b="1" spc="-10" dirty="0">
                <a:solidFill>
                  <a:srgbClr val="2A43FD"/>
                </a:solidFill>
                <a:latin typeface="Arial"/>
                <a:cs typeface="Arial"/>
              </a:rPr>
              <a:t>(Ag</a:t>
            </a:r>
            <a:r>
              <a:rPr sz="1800" b="1" spc="-15" baseline="-20833" dirty="0">
                <a:solidFill>
                  <a:srgbClr val="2A43FD"/>
                </a:solidFill>
                <a:latin typeface="Arial"/>
                <a:cs typeface="Arial"/>
              </a:rPr>
              <a:t>2</a:t>
            </a:r>
            <a:r>
              <a:rPr sz="1800" b="1" spc="-10" dirty="0">
                <a:solidFill>
                  <a:srgbClr val="2A43FD"/>
                </a:solidFill>
                <a:latin typeface="Arial"/>
                <a:cs typeface="Arial"/>
              </a:rPr>
              <a:t>O, </a:t>
            </a:r>
            <a:r>
              <a:rPr sz="1800" b="1" dirty="0">
                <a:solidFill>
                  <a:srgbClr val="2A43FD"/>
                </a:solidFill>
                <a:latin typeface="Arial"/>
                <a:cs typeface="Arial"/>
              </a:rPr>
              <a:t>ZnO,</a:t>
            </a:r>
            <a:r>
              <a:rPr sz="1800" b="1" spc="40" dirty="0">
                <a:solidFill>
                  <a:srgbClr val="2A43F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A43FD"/>
                </a:solidFill>
                <a:latin typeface="Arial"/>
                <a:cs typeface="Arial"/>
              </a:rPr>
              <a:t>MgO)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170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1800" b="1" spc="-10" dirty="0">
                <a:latin typeface="Arial"/>
                <a:cs typeface="Arial"/>
              </a:rPr>
              <a:t>Additives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Times New Roman"/>
              <a:cs typeface="Times New Roman"/>
            </a:endParaRPr>
          </a:p>
          <a:p>
            <a:pPr marL="1282065" indent="-190500">
              <a:lnSpc>
                <a:spcPct val="100000"/>
              </a:lnSpc>
              <a:buChar char="–"/>
              <a:tabLst>
                <a:tab pos="1282700" algn="l"/>
              </a:tabLst>
            </a:pPr>
            <a:r>
              <a:rPr sz="1800" b="1" spc="-5" dirty="0">
                <a:solidFill>
                  <a:srgbClr val="2A43FD"/>
                </a:solidFill>
                <a:latin typeface="Arial"/>
                <a:cs typeface="Arial"/>
              </a:rPr>
              <a:t>Increase bioactivity </a:t>
            </a:r>
            <a:r>
              <a:rPr sz="1800" b="1" dirty="0">
                <a:solidFill>
                  <a:srgbClr val="2A43FD"/>
                </a:solidFill>
                <a:latin typeface="Arial"/>
                <a:cs typeface="Arial"/>
              </a:rPr>
              <a:t>and</a:t>
            </a:r>
            <a:r>
              <a:rPr sz="1800" b="1" spc="-10" dirty="0">
                <a:solidFill>
                  <a:srgbClr val="2A43F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A43FD"/>
                </a:solidFill>
                <a:latin typeface="Arial"/>
                <a:cs typeface="Arial"/>
              </a:rPr>
              <a:t>biocompatibility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2A43FD"/>
              </a:buClr>
              <a:buFont typeface="Arial"/>
              <a:buChar char="–"/>
            </a:pPr>
            <a:endParaRPr sz="1700">
              <a:latin typeface="Times New Roman"/>
              <a:cs typeface="Times New Roman"/>
            </a:endParaRPr>
          </a:p>
          <a:p>
            <a:pPr marL="1282065" indent="-190500">
              <a:lnSpc>
                <a:spcPct val="100000"/>
              </a:lnSpc>
              <a:buChar char="–"/>
              <a:tabLst>
                <a:tab pos="1282700" algn="l"/>
              </a:tabLst>
            </a:pPr>
            <a:r>
              <a:rPr sz="1800" b="1" spc="-5" dirty="0">
                <a:solidFill>
                  <a:srgbClr val="2A43FD"/>
                </a:solidFill>
                <a:latin typeface="Arial"/>
                <a:cs typeface="Arial"/>
              </a:rPr>
              <a:t>Increase mechanical</a:t>
            </a:r>
            <a:r>
              <a:rPr sz="1800" b="1" dirty="0">
                <a:solidFill>
                  <a:srgbClr val="2A43FD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2A43FD"/>
                </a:solidFill>
                <a:latin typeface="Arial"/>
                <a:cs typeface="Arial"/>
              </a:rPr>
              <a:t>strength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5431231"/>
            <a:ext cx="10541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48308" y="5431231"/>
            <a:ext cx="228473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latin typeface="Arial"/>
                <a:cs typeface="Arial"/>
              </a:rPr>
              <a:t>Antimicrobial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agents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377185" y="5957011"/>
            <a:ext cx="383667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2A43FD"/>
                </a:solidFill>
                <a:latin typeface="Arial"/>
                <a:cs typeface="Arial"/>
              </a:rPr>
              <a:t>- </a:t>
            </a:r>
            <a:r>
              <a:rPr sz="1800" b="1" spc="-10" dirty="0">
                <a:solidFill>
                  <a:srgbClr val="2A43FD"/>
                </a:solidFill>
                <a:latin typeface="Arial"/>
                <a:cs typeface="Arial"/>
              </a:rPr>
              <a:t>Prevent </a:t>
            </a:r>
            <a:r>
              <a:rPr sz="1800" b="1" spc="-5" dirty="0">
                <a:solidFill>
                  <a:srgbClr val="2A43FD"/>
                </a:solidFill>
                <a:latin typeface="Arial"/>
                <a:cs typeface="Arial"/>
              </a:rPr>
              <a:t>microbial</a:t>
            </a:r>
            <a:r>
              <a:rPr sz="1800" b="1" spc="10" dirty="0">
                <a:solidFill>
                  <a:srgbClr val="2A43FD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2A43FD"/>
                </a:solidFill>
                <a:latin typeface="Arial"/>
                <a:cs typeface="Arial"/>
              </a:rPr>
              <a:t>contaminations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40739" y="896873"/>
            <a:ext cx="2466975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  <a:tab pos="470534" algn="l"/>
              </a:tabLst>
            </a:pPr>
            <a:r>
              <a:rPr sz="2000" b="1" spc="-5" dirty="0">
                <a:solidFill>
                  <a:srgbClr val="2A43FD"/>
                </a:solidFill>
                <a:latin typeface="Calibri"/>
                <a:cs typeface="Calibri"/>
              </a:rPr>
              <a:t>Synthesis</a:t>
            </a:r>
            <a:r>
              <a:rPr sz="2000" b="1" spc="-110" dirty="0">
                <a:solidFill>
                  <a:srgbClr val="2A43F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A43FD"/>
                </a:solidFill>
                <a:latin typeface="Calibri"/>
                <a:cs typeface="Calibri"/>
              </a:rPr>
              <a:t>methods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55494" y="2451734"/>
            <a:ext cx="1958339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5" dirty="0">
                <a:latin typeface="Calibri"/>
                <a:cs typeface="Calibri"/>
              </a:rPr>
              <a:t>Hydrothermal</a:t>
            </a:r>
            <a:r>
              <a:rPr sz="2000" b="1" spc="-10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and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98294" y="1415034"/>
            <a:ext cx="1950720" cy="1884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Clr>
                <a:srgbClr val="1F487C"/>
              </a:buClr>
              <a:buSzPct val="130000"/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b="1" spc="-5" dirty="0">
                <a:latin typeface="Calibri"/>
                <a:cs typeface="Calibri"/>
              </a:rPr>
              <a:t>Sol-gel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680"/>
              </a:spcBef>
              <a:buClr>
                <a:srgbClr val="1F487C"/>
              </a:buClr>
              <a:buSzPct val="130000"/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b="1" dirty="0">
                <a:latin typeface="Calibri"/>
                <a:cs typeface="Calibri"/>
              </a:rPr>
              <a:t>Sonoch</a:t>
            </a:r>
            <a:r>
              <a:rPr sz="2000" b="1" spc="-5" dirty="0">
                <a:latin typeface="Calibri"/>
                <a:cs typeface="Calibri"/>
              </a:rPr>
              <a:t>e</a:t>
            </a:r>
            <a:r>
              <a:rPr sz="2000" b="1" spc="5" dirty="0">
                <a:latin typeface="Calibri"/>
                <a:cs typeface="Calibri"/>
              </a:rPr>
              <a:t>m</a:t>
            </a:r>
            <a:r>
              <a:rPr sz="2000" b="1" dirty="0">
                <a:latin typeface="Calibri"/>
                <a:cs typeface="Calibri"/>
              </a:rPr>
              <a:t>i</a:t>
            </a:r>
            <a:r>
              <a:rPr sz="2000" b="1" spc="-15" dirty="0">
                <a:latin typeface="Calibri"/>
                <a:cs typeface="Calibri"/>
              </a:rPr>
              <a:t>c</a:t>
            </a:r>
            <a:r>
              <a:rPr sz="2000" b="1" dirty="0">
                <a:latin typeface="Calibri"/>
                <a:cs typeface="Calibri"/>
              </a:rPr>
              <a:t>al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2600" dirty="0">
                <a:solidFill>
                  <a:srgbClr val="1F487C"/>
                </a:solidFill>
                <a:latin typeface="Arial"/>
                <a:cs typeface="Arial"/>
              </a:rPr>
              <a:t>•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600" dirty="0">
                <a:solidFill>
                  <a:srgbClr val="1F487C"/>
                </a:solidFill>
                <a:latin typeface="Arial"/>
                <a:cs typeface="Arial"/>
              </a:rPr>
              <a:t>•</a:t>
            </a:r>
            <a:endParaRPr sz="2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55494" y="2969895"/>
            <a:ext cx="159258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20" dirty="0">
                <a:latin typeface="Calibri"/>
                <a:cs typeface="Calibri"/>
              </a:rPr>
              <a:t>Spray</a:t>
            </a:r>
            <a:r>
              <a:rPr sz="2000" b="1" spc="-7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pyroliser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40739" y="3488308"/>
            <a:ext cx="5194935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b="1" spc="-5" dirty="0">
                <a:solidFill>
                  <a:srgbClr val="2A43FD"/>
                </a:solidFill>
                <a:latin typeface="Calibri"/>
                <a:cs typeface="Calibri"/>
              </a:rPr>
              <a:t>Salient </a:t>
            </a:r>
            <a:r>
              <a:rPr sz="2000" b="1" spc="-15" dirty="0">
                <a:solidFill>
                  <a:srgbClr val="2A43FD"/>
                </a:solidFill>
                <a:latin typeface="Calibri"/>
                <a:cs typeface="Calibri"/>
              </a:rPr>
              <a:t>features </a:t>
            </a:r>
            <a:r>
              <a:rPr sz="2000" b="1" dirty="0">
                <a:solidFill>
                  <a:srgbClr val="2A43FD"/>
                </a:solidFill>
                <a:latin typeface="Calibri"/>
                <a:cs typeface="Calibri"/>
              </a:rPr>
              <a:t>of  Nanobioactive </a:t>
            </a:r>
            <a:r>
              <a:rPr sz="2000" b="1" spc="-5" dirty="0">
                <a:solidFill>
                  <a:srgbClr val="2A43FD"/>
                </a:solidFill>
                <a:latin typeface="Calibri"/>
                <a:cs typeface="Calibri"/>
              </a:rPr>
              <a:t>glass</a:t>
            </a:r>
            <a:r>
              <a:rPr sz="2000" b="1" spc="-35" dirty="0">
                <a:solidFill>
                  <a:srgbClr val="2A43FD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2A43FD"/>
                </a:solidFill>
                <a:latin typeface="Calibri"/>
                <a:cs typeface="Calibri"/>
              </a:rPr>
              <a:t>(NBG)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11882" y="5043170"/>
            <a:ext cx="1760855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5" dirty="0">
                <a:latin typeface="Calibri"/>
                <a:cs typeface="Calibri"/>
              </a:rPr>
              <a:t>Biodegradability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98294" y="4006469"/>
            <a:ext cx="4575810" cy="1884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5780" indent="-513080">
              <a:lnSpc>
                <a:spcPct val="100000"/>
              </a:lnSpc>
              <a:buClr>
                <a:srgbClr val="1F487C"/>
              </a:buClr>
              <a:buSzPct val="130000"/>
              <a:buFont typeface="Arial"/>
              <a:buChar char="•"/>
              <a:tabLst>
                <a:tab pos="525780" algn="l"/>
                <a:tab pos="526415" algn="l"/>
              </a:tabLst>
            </a:pPr>
            <a:r>
              <a:rPr sz="2000" b="1" dirty="0">
                <a:latin typeface="Calibri"/>
                <a:cs typeface="Calibri"/>
              </a:rPr>
              <a:t>Good bioactivity  and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biocompatibility</a:t>
            </a:r>
            <a:endParaRPr sz="20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680"/>
              </a:spcBef>
              <a:buClr>
                <a:srgbClr val="1F487C"/>
              </a:buClr>
              <a:buSzPct val="130000"/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z="2000" b="1" spc="-5" dirty="0">
                <a:latin typeface="Calibri"/>
                <a:cs typeface="Calibri"/>
              </a:rPr>
              <a:t>Osteoconductivity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80"/>
              </a:spcBef>
            </a:pPr>
            <a:r>
              <a:rPr sz="2600" dirty="0">
                <a:solidFill>
                  <a:srgbClr val="1F487C"/>
                </a:solidFill>
                <a:latin typeface="Arial"/>
                <a:cs typeface="Arial"/>
              </a:rPr>
              <a:t>•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60"/>
              </a:spcBef>
            </a:pPr>
            <a:r>
              <a:rPr sz="2600" dirty="0">
                <a:solidFill>
                  <a:srgbClr val="1F487C"/>
                </a:solidFill>
                <a:latin typeface="Arial"/>
                <a:cs typeface="Arial"/>
              </a:rPr>
              <a:t>•</a:t>
            </a:r>
            <a:endParaRPr sz="2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55494" y="5561279"/>
            <a:ext cx="5377180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Bone bonding ability and load </a:t>
            </a:r>
            <a:r>
              <a:rPr sz="2000" b="1" spc="-5" dirty="0">
                <a:latin typeface="Calibri"/>
                <a:cs typeface="Calibri"/>
              </a:rPr>
              <a:t>bearing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applications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9144000" cy="523875"/>
          </a:xfrm>
          <a:custGeom>
            <a:avLst/>
            <a:gdLst/>
            <a:ahLst/>
            <a:cxnLst/>
            <a:rect l="l" t="t" r="r" b="b"/>
            <a:pathLst>
              <a:path w="9144000" h="523875">
                <a:moveTo>
                  <a:pt x="0" y="523875"/>
                </a:moveTo>
                <a:lnTo>
                  <a:pt x="9144000" y="523875"/>
                </a:lnTo>
                <a:lnTo>
                  <a:pt x="9144000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47189">
              <a:lnSpc>
                <a:spcPct val="100000"/>
              </a:lnSpc>
            </a:pPr>
            <a:r>
              <a:rPr sz="2800" spc="-5" dirty="0"/>
              <a:t>NANOBIOACTIVE </a:t>
            </a:r>
            <a:r>
              <a:rPr sz="2800" spc="-10" dirty="0"/>
              <a:t>GLASS</a:t>
            </a:r>
            <a:r>
              <a:rPr sz="2800" spc="-20" dirty="0"/>
              <a:t> </a:t>
            </a:r>
            <a:r>
              <a:rPr sz="2800" spc="-5" dirty="0"/>
              <a:t>(NBG)</a:t>
            </a:r>
            <a:endParaRPr sz="2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523875"/>
          </a:xfrm>
          <a:custGeom>
            <a:avLst/>
            <a:gdLst/>
            <a:ahLst/>
            <a:cxnLst/>
            <a:rect l="l" t="t" r="r" b="b"/>
            <a:pathLst>
              <a:path w="9144000" h="523875">
                <a:moveTo>
                  <a:pt x="0" y="523875"/>
                </a:moveTo>
                <a:lnTo>
                  <a:pt x="9144000" y="523875"/>
                </a:lnTo>
                <a:lnTo>
                  <a:pt x="9144000" y="0"/>
                </a:lnTo>
                <a:lnTo>
                  <a:pt x="0" y="0"/>
                </a:lnTo>
                <a:lnTo>
                  <a:pt x="0" y="523875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83234">
              <a:lnSpc>
                <a:spcPct val="100000"/>
              </a:lnSpc>
            </a:pPr>
            <a:r>
              <a:rPr sz="2800" spc="-5" dirty="0"/>
              <a:t>NANOBIOACTIVE </a:t>
            </a:r>
            <a:r>
              <a:rPr sz="2800" spc="-10" dirty="0"/>
              <a:t>GLASS </a:t>
            </a:r>
            <a:r>
              <a:rPr sz="2800" spc="-5" dirty="0"/>
              <a:t>(NBG) -</a:t>
            </a:r>
            <a:r>
              <a:rPr sz="2800" spc="70" dirty="0"/>
              <a:t> </a:t>
            </a:r>
            <a:r>
              <a:rPr sz="2800" spc="-10" dirty="0"/>
              <a:t>SYNTHESIS</a:t>
            </a:r>
            <a:endParaRPr sz="2800"/>
          </a:p>
        </p:txBody>
      </p:sp>
      <p:sp>
        <p:nvSpPr>
          <p:cNvPr id="5" name="object 5"/>
          <p:cNvSpPr/>
          <p:nvPr/>
        </p:nvSpPr>
        <p:spPr>
          <a:xfrm>
            <a:off x="1676400" y="609600"/>
            <a:ext cx="5486400" cy="5715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838200"/>
          </a:xfrm>
          <a:custGeom>
            <a:avLst/>
            <a:gdLst/>
            <a:ahLst/>
            <a:cxnLst/>
            <a:rect l="l" t="t" r="r" b="b"/>
            <a:pathLst>
              <a:path w="9144000" h="838200">
                <a:moveTo>
                  <a:pt x="0" y="838200"/>
                </a:moveTo>
                <a:lnTo>
                  <a:pt x="9143999" y="838200"/>
                </a:lnTo>
                <a:lnTo>
                  <a:pt x="9144000" y="0"/>
                </a:lnTo>
                <a:lnTo>
                  <a:pt x="0" y="0"/>
                </a:lnTo>
                <a:lnTo>
                  <a:pt x="0" y="8382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5259" rIns="0" bIns="0" rtlCol="0">
            <a:spAutoFit/>
          </a:bodyPr>
          <a:lstStyle/>
          <a:p>
            <a:pPr marL="371475">
              <a:lnSpc>
                <a:spcPct val="100000"/>
              </a:lnSpc>
            </a:pPr>
            <a:r>
              <a:rPr sz="2800" spc="-25" dirty="0"/>
              <a:t>OPTIMISATION </a:t>
            </a:r>
            <a:r>
              <a:rPr sz="2800" spc="-5" dirty="0"/>
              <a:t>OF </a:t>
            </a:r>
            <a:r>
              <a:rPr sz="2800" spc="-10" dirty="0"/>
              <a:t>NANOBIOACTIVE</a:t>
            </a:r>
            <a:r>
              <a:rPr sz="2800" spc="120" dirty="0"/>
              <a:t> </a:t>
            </a:r>
            <a:r>
              <a:rPr sz="2800" spc="-10" dirty="0"/>
              <a:t>GLASSES</a:t>
            </a:r>
            <a:endParaRPr sz="2800"/>
          </a:p>
        </p:txBody>
      </p:sp>
      <p:sp>
        <p:nvSpPr>
          <p:cNvPr id="4" name="object 4"/>
          <p:cNvSpPr/>
          <p:nvPr/>
        </p:nvSpPr>
        <p:spPr>
          <a:xfrm>
            <a:off x="95250" y="6181723"/>
            <a:ext cx="666750" cy="596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162300" y="1978151"/>
            <a:ext cx="566927" cy="536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5940" y="1429969"/>
            <a:ext cx="7843520" cy="139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0045" marR="5080" indent="-347345" algn="just">
              <a:lnSpc>
                <a:spcPct val="150100"/>
              </a:lnSpc>
              <a:buClr>
                <a:srgbClr val="1F487C"/>
              </a:buClr>
              <a:buSzPct val="200000"/>
              <a:buFont typeface="Arial"/>
              <a:buChar char="•"/>
              <a:tabLst>
                <a:tab pos="360680" algn="l"/>
              </a:tabLst>
            </a:pPr>
            <a:r>
              <a:rPr sz="2000" b="1" spc="-10" dirty="0">
                <a:latin typeface="Calibri"/>
                <a:cs typeface="Calibri"/>
              </a:rPr>
              <a:t>Synthesis </a:t>
            </a:r>
            <a:r>
              <a:rPr sz="2000" b="1" dirty="0">
                <a:latin typeface="Calibri"/>
                <a:cs typeface="Calibri"/>
              </a:rPr>
              <a:t>of </a:t>
            </a:r>
            <a:r>
              <a:rPr sz="2000" b="1" spc="-5" dirty="0">
                <a:latin typeface="Calibri"/>
                <a:cs typeface="Calibri"/>
              </a:rPr>
              <a:t>magnesium </a:t>
            </a:r>
            <a:r>
              <a:rPr sz="2000" b="1" spc="-10" dirty="0">
                <a:latin typeface="Calibri"/>
                <a:cs typeface="Calibri"/>
              </a:rPr>
              <a:t>substituted </a:t>
            </a:r>
            <a:r>
              <a:rPr sz="2000" b="1" spc="-5" dirty="0">
                <a:latin typeface="Calibri"/>
                <a:cs typeface="Calibri"/>
              </a:rPr>
              <a:t>nanobioactive glass </a:t>
            </a:r>
            <a:r>
              <a:rPr sz="2000" b="1" spc="-10" dirty="0">
                <a:latin typeface="Calibri"/>
                <a:cs typeface="Calibri"/>
              </a:rPr>
              <a:t>powders with  </a:t>
            </a:r>
            <a:r>
              <a:rPr sz="2000" b="1" spc="-5" dirty="0">
                <a:latin typeface="Calibri"/>
                <a:cs typeface="Calibri"/>
              </a:rPr>
              <a:t>various compositions 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(58SiO</a:t>
            </a:r>
            <a:r>
              <a:rPr sz="1950" b="1" spc="-7" baseline="-21367" dirty="0">
                <a:solidFill>
                  <a:srgbClr val="C0504D"/>
                </a:solidFill>
                <a:latin typeface="Calibri"/>
                <a:cs typeface="Calibri"/>
              </a:rPr>
              <a:t>2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-(33-x)CaO-9P</a:t>
            </a:r>
            <a:r>
              <a:rPr sz="1950" b="1" spc="-7" baseline="-21367" dirty="0">
                <a:solidFill>
                  <a:srgbClr val="C0504D"/>
                </a:solidFill>
                <a:latin typeface="Calibri"/>
                <a:cs typeface="Calibri"/>
              </a:rPr>
              <a:t>2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O</a:t>
            </a:r>
            <a:r>
              <a:rPr sz="1950" b="1" spc="-7" baseline="-21367" dirty="0">
                <a:solidFill>
                  <a:srgbClr val="C0504D"/>
                </a:solidFill>
                <a:latin typeface="Calibri"/>
                <a:cs typeface="Calibri"/>
              </a:rPr>
              <a:t>5</a:t>
            </a: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-xMgO) </a:t>
            </a:r>
            <a:r>
              <a:rPr sz="2000" b="1" dirty="0">
                <a:latin typeface="Calibri"/>
                <a:cs typeface="Calibri"/>
              </a:rPr>
              <a:t>x= 0, </a:t>
            </a:r>
            <a:r>
              <a:rPr sz="2000" b="1" spc="-5" dirty="0">
                <a:latin typeface="Calibri"/>
                <a:cs typeface="Calibri"/>
              </a:rPr>
              <a:t>10 </a:t>
            </a:r>
            <a:r>
              <a:rPr sz="2000" b="1" dirty="0">
                <a:latin typeface="Calibri"/>
                <a:cs typeface="Calibri"/>
              </a:rPr>
              <a:t>and </a:t>
            </a:r>
            <a:r>
              <a:rPr sz="2000" b="1" spc="-10" dirty="0">
                <a:latin typeface="Calibri"/>
                <a:cs typeface="Calibri"/>
              </a:rPr>
              <a:t>20  </a:t>
            </a:r>
            <a:r>
              <a:rPr sz="2000" b="1" dirty="0">
                <a:latin typeface="Calibri"/>
                <a:cs typeface="Calibri"/>
              </a:rPr>
              <a:t>mol</a:t>
            </a:r>
            <a:r>
              <a:rPr sz="2000" b="1" spc="-114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%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85709" y="3428238"/>
            <a:ext cx="794385" cy="3308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spc="-10" dirty="0">
                <a:latin typeface="Calibri"/>
                <a:cs typeface="Calibri"/>
              </a:rPr>
              <a:t>various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287523" y="3823715"/>
            <a:ext cx="566927" cy="5364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35940" y="3275838"/>
            <a:ext cx="6817359" cy="1397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0045" marR="5080" indent="-347345">
              <a:lnSpc>
                <a:spcPct val="150000"/>
              </a:lnSpc>
              <a:buClr>
                <a:srgbClr val="1F487C"/>
              </a:buClr>
              <a:buSzPct val="200000"/>
              <a:buFont typeface="Arial"/>
              <a:buChar char="•"/>
              <a:tabLst>
                <a:tab pos="360680" algn="l"/>
              </a:tabLst>
            </a:pPr>
            <a:r>
              <a:rPr sz="2000" b="1" spc="-10" dirty="0">
                <a:latin typeface="Calibri"/>
                <a:cs typeface="Calibri"/>
              </a:rPr>
              <a:t>Synthesis </a:t>
            </a:r>
            <a:r>
              <a:rPr sz="2000" b="1" dirty="0">
                <a:latin typeface="Calibri"/>
                <a:cs typeface="Calibri"/>
              </a:rPr>
              <a:t>of </a:t>
            </a:r>
            <a:r>
              <a:rPr sz="2000" b="1" spc="-10" dirty="0">
                <a:latin typeface="Calibri"/>
                <a:cs typeface="Calibri"/>
              </a:rPr>
              <a:t>silver </a:t>
            </a:r>
            <a:r>
              <a:rPr sz="2000" b="1" dirty="0">
                <a:latin typeface="Calibri"/>
                <a:cs typeface="Calibri"/>
              </a:rPr>
              <a:t>doped </a:t>
            </a:r>
            <a:r>
              <a:rPr sz="2000" b="1" spc="-5" dirty="0">
                <a:latin typeface="Calibri"/>
                <a:cs typeface="Calibri"/>
              </a:rPr>
              <a:t>nanobioactive glass </a:t>
            </a:r>
            <a:r>
              <a:rPr sz="2000" b="1" spc="-10" dirty="0">
                <a:latin typeface="Calibri"/>
                <a:cs typeface="Calibri"/>
              </a:rPr>
              <a:t>powders with  </a:t>
            </a:r>
            <a:r>
              <a:rPr sz="2000" b="1" spc="-5" dirty="0">
                <a:latin typeface="Calibri"/>
                <a:cs typeface="Calibri"/>
              </a:rPr>
              <a:t>compositions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(58SiO</a:t>
            </a:r>
            <a:r>
              <a:rPr sz="1950" b="1" baseline="-21367" dirty="0">
                <a:solidFill>
                  <a:srgbClr val="C0504D"/>
                </a:solidFill>
                <a:latin typeface="Calibri"/>
                <a:cs typeface="Calibri"/>
              </a:rPr>
              <a:t>2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-(33-x)CaO-9P</a:t>
            </a:r>
            <a:r>
              <a:rPr sz="1950" b="1" baseline="-21367" dirty="0">
                <a:solidFill>
                  <a:srgbClr val="C0504D"/>
                </a:solidFill>
                <a:latin typeface="Calibri"/>
                <a:cs typeface="Calibri"/>
              </a:rPr>
              <a:t>2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O</a:t>
            </a:r>
            <a:r>
              <a:rPr sz="1950" b="1" baseline="-21367" dirty="0">
                <a:solidFill>
                  <a:srgbClr val="C0504D"/>
                </a:solidFill>
                <a:latin typeface="Calibri"/>
                <a:cs typeface="Calibri"/>
              </a:rPr>
              <a:t>5</a:t>
            </a:r>
            <a:r>
              <a:rPr sz="2000" b="1" dirty="0">
                <a:solidFill>
                  <a:srgbClr val="C0504D"/>
                </a:solidFill>
                <a:latin typeface="Calibri"/>
                <a:cs typeface="Calibri"/>
              </a:rPr>
              <a:t>-xMgO)</a:t>
            </a:r>
            <a:endParaRPr sz="2000">
              <a:latin typeface="Calibri"/>
              <a:cs typeface="Calibri"/>
            </a:endParaRPr>
          </a:p>
          <a:p>
            <a:pPr marL="297180">
              <a:lnSpc>
                <a:spcPct val="100000"/>
              </a:lnSpc>
              <a:spcBef>
                <a:spcPts val="1200"/>
              </a:spcBef>
            </a:pPr>
            <a:r>
              <a:rPr sz="2000" b="1" dirty="0">
                <a:latin typeface="Calibri"/>
                <a:cs typeface="Calibri"/>
              </a:rPr>
              <a:t>x= 0, 0.5, 1, 2 and 3 mol</a:t>
            </a:r>
            <a:r>
              <a:rPr sz="2000" b="1" spc="-16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%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0" y="0"/>
            <a:ext cx="9144000" cy="1066800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73660" algn="ctr">
              <a:lnSpc>
                <a:spcPct val="100000"/>
              </a:lnSpc>
              <a:spcBef>
                <a:spcPts val="250"/>
              </a:spcBef>
            </a:pPr>
            <a:r>
              <a:rPr sz="3000" b="1" dirty="0">
                <a:solidFill>
                  <a:srgbClr val="FF0000"/>
                </a:solidFill>
                <a:latin typeface="Times New Roman"/>
                <a:cs typeface="Times New Roman"/>
              </a:rPr>
              <a:t>NANO</a:t>
            </a:r>
            <a:r>
              <a:rPr sz="3000" b="1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3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SILICA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2400" y="623569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1066800"/>
          </a:xfrm>
          <a:custGeom>
            <a:avLst/>
            <a:gdLst/>
            <a:ahLst/>
            <a:cxnLst/>
            <a:rect l="l" t="t" r="r" b="b"/>
            <a:pathLst>
              <a:path w="9144000" h="1066800">
                <a:moveTo>
                  <a:pt x="0" y="0"/>
                </a:moveTo>
                <a:lnTo>
                  <a:pt x="0" y="1066800"/>
                </a:lnTo>
                <a:lnTo>
                  <a:pt x="9143999" y="10668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191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pc="-5" dirty="0"/>
              <a:t>XRD AND </a:t>
            </a:r>
            <a:r>
              <a:rPr dirty="0"/>
              <a:t>FTIR </a:t>
            </a:r>
            <a:r>
              <a:rPr spc="-55" dirty="0"/>
              <a:t>PATTERN </a:t>
            </a:r>
            <a:r>
              <a:rPr dirty="0"/>
              <a:t>OF </a:t>
            </a:r>
            <a:r>
              <a:rPr spc="-5" dirty="0"/>
              <a:t>MgO SUBSTITUTED</a:t>
            </a:r>
            <a:r>
              <a:rPr spc="-50" dirty="0"/>
              <a:t> </a:t>
            </a:r>
            <a:r>
              <a:rPr spc="-5" dirty="0"/>
              <a:t>NBG</a:t>
            </a:r>
          </a:p>
          <a:p>
            <a:pPr algn="ctr">
              <a:lnSpc>
                <a:spcPct val="100000"/>
              </a:lnSpc>
            </a:pPr>
            <a:r>
              <a:rPr spc="-25" dirty="0"/>
              <a:t>PARTICLES </a:t>
            </a:r>
            <a:r>
              <a:rPr spc="-5" dirty="0"/>
              <a:t>BEFORE AND AFTER </a:t>
            </a:r>
            <a:r>
              <a:rPr i="1" dirty="0">
                <a:latin typeface="Arial"/>
                <a:cs typeface="Arial"/>
              </a:rPr>
              <a:t>in vitro</a:t>
            </a:r>
            <a:r>
              <a:rPr i="1" spc="-150" dirty="0">
                <a:latin typeface="Arial"/>
                <a:cs typeface="Arial"/>
              </a:rPr>
              <a:t> </a:t>
            </a:r>
            <a:r>
              <a:rPr spc="-5" dirty="0"/>
              <a:t>STUDIES</a:t>
            </a:r>
          </a:p>
        </p:txBody>
      </p:sp>
      <p:sp>
        <p:nvSpPr>
          <p:cNvPr id="6" name="object 6"/>
          <p:cNvSpPr/>
          <p:nvPr/>
        </p:nvSpPr>
        <p:spPr>
          <a:xfrm>
            <a:off x="228600" y="1143000"/>
            <a:ext cx="3429000" cy="2895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562600" y="2971800"/>
            <a:ext cx="3352800" cy="2898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736975" y="1522729"/>
            <a:ext cx="2115185" cy="847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6055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b="1" dirty="0">
                <a:latin typeface="Calibri"/>
                <a:cs typeface="Calibri"/>
              </a:rPr>
              <a:t>No </a:t>
            </a:r>
            <a:r>
              <a:rPr sz="1800" b="1" spc="-5" dirty="0">
                <a:latin typeface="Calibri"/>
                <a:cs typeface="Calibri"/>
              </a:rPr>
              <a:t>diffraction</a:t>
            </a:r>
            <a:r>
              <a:rPr sz="1800" b="1" spc="-1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peaks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b="1" spc="-5" dirty="0">
                <a:latin typeface="Calibri"/>
                <a:cs typeface="Calibri"/>
              </a:rPr>
              <a:t>Amorphous</a:t>
            </a:r>
            <a:r>
              <a:rPr sz="1800" b="1" spc="-9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nature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63218" y="4077589"/>
            <a:ext cx="6755130" cy="2096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2A43FD"/>
                </a:solidFill>
                <a:latin typeface="Times New Roman"/>
                <a:cs typeface="Times New Roman"/>
              </a:rPr>
              <a:t>Before </a:t>
            </a:r>
            <a:r>
              <a:rPr sz="1800" b="1" i="1" spc="-5" dirty="0">
                <a:solidFill>
                  <a:srgbClr val="2A43FD"/>
                </a:solidFill>
                <a:latin typeface="Times New Roman"/>
                <a:cs typeface="Times New Roman"/>
              </a:rPr>
              <a:t>in</a:t>
            </a:r>
            <a:r>
              <a:rPr sz="1800" b="1" i="1" spc="-100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A43FD"/>
                </a:solidFill>
                <a:latin typeface="Times New Roman"/>
                <a:cs typeface="Times New Roman"/>
              </a:rPr>
              <a:t>vitro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702310" indent="-173990">
              <a:lnSpc>
                <a:spcPct val="100000"/>
              </a:lnSpc>
              <a:spcBef>
                <a:spcPts val="1260"/>
              </a:spcBef>
              <a:buFont typeface="Arial"/>
              <a:buChar char="•"/>
              <a:tabLst>
                <a:tab pos="702945" algn="l"/>
              </a:tabLst>
            </a:pPr>
            <a:r>
              <a:rPr sz="1800" b="1" dirty="0">
                <a:latin typeface="Calibri"/>
                <a:cs typeface="Calibri"/>
              </a:rPr>
              <a:t>10 % MgO - </a:t>
            </a:r>
            <a:r>
              <a:rPr sz="1800" b="1" spc="-5" dirty="0">
                <a:latin typeface="Calibri"/>
                <a:cs typeface="Calibri"/>
              </a:rPr>
              <a:t>good </a:t>
            </a:r>
            <a:r>
              <a:rPr sz="1800" b="1" spc="-10" dirty="0">
                <a:latin typeface="Calibri"/>
                <a:cs typeface="Calibri"/>
              </a:rPr>
              <a:t>formation </a:t>
            </a:r>
            <a:r>
              <a:rPr sz="1800" b="1" dirty="0">
                <a:latin typeface="Calibri"/>
                <a:cs typeface="Calibri"/>
              </a:rPr>
              <a:t>of</a:t>
            </a:r>
            <a:r>
              <a:rPr sz="1800" b="1" spc="-6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HAp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702310" indent="-173990">
              <a:lnSpc>
                <a:spcPct val="100000"/>
              </a:lnSpc>
              <a:buFont typeface="Arial"/>
              <a:buChar char="•"/>
              <a:tabLst>
                <a:tab pos="702945" algn="l"/>
              </a:tabLst>
            </a:pPr>
            <a:r>
              <a:rPr sz="1800" b="1" spc="-10" dirty="0">
                <a:latin typeface="Calibri"/>
                <a:cs typeface="Calibri"/>
              </a:rPr>
              <a:t>Better </a:t>
            </a:r>
            <a:r>
              <a:rPr sz="1800" b="1" spc="-5" dirty="0">
                <a:latin typeface="Calibri"/>
                <a:cs typeface="Calibri"/>
              </a:rPr>
              <a:t>bioactivity-10%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MgO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5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b="1" spc="-5" dirty="0">
                <a:solidFill>
                  <a:srgbClr val="2A43FD"/>
                </a:solidFill>
                <a:latin typeface="Times New Roman"/>
                <a:cs typeface="Times New Roman"/>
              </a:rPr>
              <a:t>After </a:t>
            </a:r>
            <a:r>
              <a:rPr sz="1800" b="1" i="1" dirty="0">
                <a:solidFill>
                  <a:srgbClr val="2A43FD"/>
                </a:solidFill>
                <a:latin typeface="Times New Roman"/>
                <a:cs typeface="Times New Roman"/>
              </a:rPr>
              <a:t>in</a:t>
            </a:r>
            <a:r>
              <a:rPr sz="1800" b="1" i="1" spc="-105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A43FD"/>
                </a:solidFill>
                <a:latin typeface="Times New Roman"/>
                <a:cs typeface="Times New Roman"/>
              </a:rPr>
              <a:t>vitro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533400"/>
                </a:moveTo>
                <a:lnTo>
                  <a:pt x="9143999" y="533400"/>
                </a:lnTo>
                <a:lnTo>
                  <a:pt x="91440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5371" rIns="0" bIns="0" rtlCol="0">
            <a:spAutoFit/>
          </a:bodyPr>
          <a:lstStyle/>
          <a:p>
            <a:pPr marL="394970">
              <a:lnSpc>
                <a:spcPct val="100000"/>
              </a:lnSpc>
            </a:pPr>
            <a:r>
              <a:rPr spc="-5" dirty="0"/>
              <a:t>TEM </a:t>
            </a:r>
            <a:r>
              <a:rPr dirty="0"/>
              <a:t>IMAGES OF </a:t>
            </a:r>
            <a:r>
              <a:rPr spc="-5" dirty="0"/>
              <a:t>MgO SUBSTITUTED NBG</a:t>
            </a:r>
            <a:r>
              <a:rPr spc="-50" dirty="0"/>
              <a:t> </a:t>
            </a:r>
            <a:r>
              <a:rPr spc="-25" dirty="0"/>
              <a:t>PARTICLES</a:t>
            </a:r>
          </a:p>
        </p:txBody>
      </p:sp>
      <p:sp>
        <p:nvSpPr>
          <p:cNvPr id="4" name="object 4"/>
          <p:cNvSpPr/>
          <p:nvPr/>
        </p:nvSpPr>
        <p:spPr>
          <a:xfrm>
            <a:off x="95250" y="6181723"/>
            <a:ext cx="666750" cy="596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6200" y="1143000"/>
            <a:ext cx="2743200" cy="2057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71800" y="3962400"/>
            <a:ext cx="2743200" cy="2057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48400" y="1143000"/>
            <a:ext cx="2743200" cy="2057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05000" y="1143000"/>
            <a:ext cx="914400" cy="762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800600" y="3962400"/>
            <a:ext cx="914400" cy="762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77200" y="1143000"/>
            <a:ext cx="914400" cy="7588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70254" y="3240151"/>
            <a:ext cx="831850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2A43FD"/>
                </a:solidFill>
                <a:latin typeface="Times New Roman"/>
                <a:cs typeface="Times New Roman"/>
              </a:rPr>
              <a:t>0%</a:t>
            </a:r>
            <a:r>
              <a:rPr sz="1600" b="1" spc="-100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2A43FD"/>
                </a:solidFill>
                <a:latin typeface="Times New Roman"/>
                <a:cs typeface="Times New Roman"/>
              </a:rPr>
              <a:t>MgO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14394" y="6103111"/>
            <a:ext cx="933450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2A43FD"/>
                </a:solidFill>
                <a:latin typeface="Times New Roman"/>
                <a:cs typeface="Times New Roman"/>
              </a:rPr>
              <a:t>10%</a:t>
            </a:r>
            <a:r>
              <a:rPr sz="1600" b="1" spc="-100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2A43FD"/>
                </a:solidFill>
                <a:latin typeface="Times New Roman"/>
                <a:cs typeface="Times New Roman"/>
              </a:rPr>
              <a:t>MgO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898775" y="1326134"/>
            <a:ext cx="3129915" cy="16706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6055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b="1" spc="-5" dirty="0">
                <a:latin typeface="Calibri"/>
                <a:cs typeface="Calibri"/>
              </a:rPr>
              <a:t>Spherical morphology  </a:t>
            </a:r>
            <a:r>
              <a:rPr sz="1800" b="1" dirty="0">
                <a:latin typeface="Calibri"/>
                <a:cs typeface="Calibri"/>
              </a:rPr>
              <a:t>&lt; 50</a:t>
            </a:r>
            <a:r>
              <a:rPr sz="1800" b="1" spc="-1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nm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b="1" spc="-10" dirty="0">
                <a:latin typeface="Calibri"/>
                <a:cs typeface="Calibri"/>
              </a:rPr>
              <a:t>SAED </a:t>
            </a:r>
            <a:r>
              <a:rPr sz="1800" b="1" dirty="0">
                <a:latin typeface="Calibri"/>
                <a:cs typeface="Calibri"/>
              </a:rPr>
              <a:t>-</a:t>
            </a:r>
            <a:r>
              <a:rPr sz="1800" b="1" spc="-7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amorphous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186055" marR="418465" indent="-173355">
              <a:lnSpc>
                <a:spcPct val="100000"/>
              </a:lnSpc>
              <a:buFont typeface="Arial"/>
              <a:buChar char="•"/>
              <a:tabLst>
                <a:tab pos="238125" algn="l"/>
                <a:tab pos="238760" algn="l"/>
              </a:tabLst>
            </a:pPr>
            <a:r>
              <a:rPr sz="1800" b="1" dirty="0">
                <a:latin typeface="Calibri"/>
                <a:cs typeface="Calibri"/>
              </a:rPr>
              <a:t>10% MgO - </a:t>
            </a:r>
            <a:r>
              <a:rPr sz="1800" b="1" spc="-5" dirty="0">
                <a:latin typeface="Calibri"/>
                <a:cs typeface="Calibri"/>
              </a:rPr>
              <a:t>good</a:t>
            </a:r>
            <a:r>
              <a:rPr sz="1800" b="1" spc="-95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spherical  morphology </a:t>
            </a:r>
            <a:r>
              <a:rPr sz="1800" b="1" dirty="0">
                <a:latin typeface="Calibri"/>
                <a:cs typeface="Calibri"/>
              </a:rPr>
              <a:t>- </a:t>
            </a:r>
            <a:r>
              <a:rPr sz="1800" b="1" spc="-5" dirty="0">
                <a:latin typeface="Calibri"/>
                <a:cs typeface="Calibri"/>
              </a:rPr>
              <a:t>uniform</a:t>
            </a:r>
            <a:r>
              <a:rPr sz="1800" b="1" spc="-12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size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96657" y="3240151"/>
            <a:ext cx="876935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spc="-5" dirty="0">
                <a:solidFill>
                  <a:srgbClr val="2A43FD"/>
                </a:solidFill>
                <a:latin typeface="Times New Roman"/>
                <a:cs typeface="Times New Roman"/>
              </a:rPr>
              <a:t>20%</a:t>
            </a:r>
            <a:r>
              <a:rPr sz="1600" spc="-95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1600" spc="-5" dirty="0">
                <a:solidFill>
                  <a:srgbClr val="2A43FD"/>
                </a:solidFill>
                <a:latin typeface="Times New Roman"/>
                <a:cs typeface="Times New Roman"/>
              </a:rPr>
              <a:t>MgO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1091" rIns="0" bIns="0" rtlCol="0">
            <a:spAutoFit/>
          </a:bodyPr>
          <a:lstStyle/>
          <a:p>
            <a:pPr marL="24765" algn="ctr">
              <a:lnSpc>
                <a:spcPct val="100000"/>
              </a:lnSpc>
            </a:pPr>
            <a:r>
              <a:rPr spc="-5" dirty="0"/>
              <a:t>SEM </a:t>
            </a:r>
            <a:r>
              <a:rPr dirty="0"/>
              <a:t>IMAGES OF </a:t>
            </a:r>
            <a:r>
              <a:rPr spc="-5" dirty="0"/>
              <a:t>MgO SUBSTITUTED NBG</a:t>
            </a:r>
            <a:r>
              <a:rPr spc="-35" dirty="0"/>
              <a:t> </a:t>
            </a:r>
            <a:r>
              <a:rPr spc="-25" dirty="0"/>
              <a:t>PARTICLES</a:t>
            </a:r>
          </a:p>
          <a:p>
            <a:pPr marL="26034" algn="ctr">
              <a:lnSpc>
                <a:spcPct val="100000"/>
              </a:lnSpc>
            </a:pPr>
            <a:r>
              <a:rPr spc="-5" dirty="0"/>
              <a:t>BEFORE AND AFTER </a:t>
            </a:r>
            <a:r>
              <a:rPr i="1" dirty="0">
                <a:latin typeface="Arial"/>
                <a:cs typeface="Arial"/>
              </a:rPr>
              <a:t>in vitro</a:t>
            </a:r>
            <a:r>
              <a:rPr i="1" spc="-210" dirty="0">
                <a:latin typeface="Arial"/>
                <a:cs typeface="Arial"/>
              </a:rPr>
              <a:t> </a:t>
            </a:r>
            <a:r>
              <a:rPr spc="-5" dirty="0"/>
              <a:t>STUDIES</a:t>
            </a:r>
          </a:p>
        </p:txBody>
      </p:sp>
      <p:sp>
        <p:nvSpPr>
          <p:cNvPr id="3" name="object 3"/>
          <p:cNvSpPr/>
          <p:nvPr/>
        </p:nvSpPr>
        <p:spPr>
          <a:xfrm>
            <a:off x="95250" y="6181723"/>
            <a:ext cx="666750" cy="596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917854" y="3545204"/>
            <a:ext cx="832485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2A43FD"/>
                </a:solidFill>
                <a:latin typeface="Times New Roman"/>
                <a:cs typeface="Times New Roman"/>
              </a:rPr>
              <a:t>0%</a:t>
            </a:r>
            <a:r>
              <a:rPr sz="1600" b="1" spc="-105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A43FD"/>
                </a:solidFill>
                <a:latin typeface="Times New Roman"/>
                <a:cs typeface="Times New Roman"/>
              </a:rPr>
              <a:t>MgO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61994" y="3545204"/>
            <a:ext cx="934085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2A43FD"/>
                </a:solidFill>
                <a:latin typeface="Times New Roman"/>
                <a:cs typeface="Times New Roman"/>
              </a:rPr>
              <a:t>10%</a:t>
            </a:r>
            <a:r>
              <a:rPr sz="1600" b="1" spc="-100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A43FD"/>
                </a:solidFill>
                <a:latin typeface="Times New Roman"/>
                <a:cs typeface="Times New Roman"/>
              </a:rPr>
              <a:t>MgO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99864" y="6136335"/>
            <a:ext cx="831850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2A43FD"/>
                </a:solidFill>
                <a:latin typeface="Times New Roman"/>
                <a:cs typeface="Times New Roman"/>
              </a:rPr>
              <a:t>0%</a:t>
            </a:r>
            <a:r>
              <a:rPr sz="1600" b="1" spc="-100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2A43FD"/>
                </a:solidFill>
                <a:latin typeface="Times New Roman"/>
                <a:cs typeface="Times New Roman"/>
              </a:rPr>
              <a:t>MgO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76200" y="1447800"/>
            <a:ext cx="2743200" cy="2057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895600" y="1447800"/>
            <a:ext cx="2743200" cy="2057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05200" y="4038600"/>
            <a:ext cx="2743200" cy="2057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324600" y="4038600"/>
            <a:ext cx="2743200" cy="2057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7293609" y="6103111"/>
            <a:ext cx="933450" cy="2559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2A43FD"/>
                </a:solidFill>
                <a:latin typeface="Times New Roman"/>
                <a:cs typeface="Times New Roman"/>
              </a:rPr>
              <a:t>10%</a:t>
            </a:r>
            <a:r>
              <a:rPr sz="1600" b="1" spc="-100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1600" b="1" spc="-5" dirty="0">
                <a:solidFill>
                  <a:srgbClr val="2A43FD"/>
                </a:solidFill>
                <a:latin typeface="Times New Roman"/>
                <a:cs typeface="Times New Roman"/>
              </a:rPr>
              <a:t>MgO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33397" y="1104138"/>
            <a:ext cx="2257425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2A43FD"/>
                </a:solidFill>
                <a:latin typeface="Times New Roman"/>
                <a:cs typeface="Times New Roman"/>
              </a:rPr>
              <a:t>SEM- </a:t>
            </a:r>
            <a:r>
              <a:rPr sz="2000" b="1" spc="-10" dirty="0">
                <a:solidFill>
                  <a:srgbClr val="2A43FD"/>
                </a:solidFill>
                <a:latin typeface="Times New Roman"/>
                <a:cs typeface="Times New Roman"/>
              </a:rPr>
              <a:t>Before </a:t>
            </a:r>
            <a:r>
              <a:rPr sz="2000" b="1" i="1" dirty="0">
                <a:solidFill>
                  <a:srgbClr val="2A43FD"/>
                </a:solidFill>
                <a:latin typeface="Times New Roman"/>
                <a:cs typeface="Times New Roman"/>
              </a:rPr>
              <a:t>in</a:t>
            </a:r>
            <a:r>
              <a:rPr sz="2000" b="1" i="1" spc="-75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2000" b="1" i="1" spc="-5" dirty="0">
                <a:solidFill>
                  <a:srgbClr val="2A43FD"/>
                </a:solidFill>
                <a:latin typeface="Times New Roman"/>
                <a:cs typeface="Times New Roman"/>
              </a:rPr>
              <a:t>vitro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35955" y="3695572"/>
            <a:ext cx="2101850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2A43FD"/>
                </a:solidFill>
                <a:latin typeface="Times New Roman"/>
                <a:cs typeface="Times New Roman"/>
              </a:rPr>
              <a:t>SEM- After </a:t>
            </a:r>
            <a:r>
              <a:rPr sz="2000" b="1" i="1" dirty="0">
                <a:solidFill>
                  <a:srgbClr val="2A43FD"/>
                </a:solidFill>
                <a:latin typeface="Times New Roman"/>
                <a:cs typeface="Times New Roman"/>
              </a:rPr>
              <a:t>in</a:t>
            </a:r>
            <a:r>
              <a:rPr sz="2000" b="1" i="1" spc="-250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2000" b="1" i="1" spc="-5" dirty="0">
                <a:solidFill>
                  <a:srgbClr val="2A43FD"/>
                </a:solidFill>
                <a:latin typeface="Times New Roman"/>
                <a:cs typeface="Times New Roman"/>
              </a:rPr>
              <a:t>vitro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752600" y="1447800"/>
            <a:ext cx="990600" cy="914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48200" y="1447800"/>
            <a:ext cx="990600" cy="914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07340" y="4198366"/>
            <a:ext cx="1280160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FF9900"/>
                </a:solidFill>
                <a:latin typeface="Times New Roman"/>
                <a:cs typeface="Times New Roman"/>
              </a:rPr>
              <a:t>After </a:t>
            </a:r>
            <a:r>
              <a:rPr sz="1800" b="1" i="1" dirty="0">
                <a:solidFill>
                  <a:srgbClr val="FF9900"/>
                </a:solidFill>
                <a:latin typeface="Times New Roman"/>
                <a:cs typeface="Times New Roman"/>
              </a:rPr>
              <a:t>in</a:t>
            </a:r>
            <a:r>
              <a:rPr sz="1800" b="1" i="1" spc="-130" dirty="0">
                <a:solidFill>
                  <a:srgbClr val="FF99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9900"/>
                </a:solidFill>
                <a:latin typeface="Times New Roman"/>
                <a:cs typeface="Times New Roman"/>
              </a:rPr>
              <a:t>vitro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7340" y="4739385"/>
            <a:ext cx="2955290" cy="57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6055" marR="5080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b="1" dirty="0">
                <a:latin typeface="Calibri"/>
                <a:cs typeface="Calibri"/>
              </a:rPr>
              <a:t>10% MgO doped </a:t>
            </a:r>
            <a:r>
              <a:rPr sz="1800" b="1" spc="-10" dirty="0">
                <a:latin typeface="Calibri"/>
                <a:cs typeface="Calibri"/>
              </a:rPr>
              <a:t>glass-higher  </a:t>
            </a:r>
            <a:r>
              <a:rPr sz="1800" b="1" spc="-15" dirty="0">
                <a:latin typeface="Calibri"/>
                <a:cs typeface="Calibri"/>
              </a:rPr>
              <a:t>hydroxyapatite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formation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794628" y="1486153"/>
            <a:ext cx="140652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FF9900"/>
                </a:solidFill>
                <a:latin typeface="Times New Roman"/>
                <a:cs typeface="Times New Roman"/>
              </a:rPr>
              <a:t>Before </a:t>
            </a:r>
            <a:r>
              <a:rPr sz="1800" b="1" i="1" spc="-5" dirty="0">
                <a:solidFill>
                  <a:srgbClr val="FF9900"/>
                </a:solidFill>
                <a:latin typeface="Times New Roman"/>
                <a:cs typeface="Times New Roman"/>
              </a:rPr>
              <a:t>in</a:t>
            </a:r>
            <a:r>
              <a:rPr sz="1800" b="1" i="1" spc="-95" dirty="0">
                <a:solidFill>
                  <a:srgbClr val="FF99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9900"/>
                </a:solidFill>
                <a:latin typeface="Times New Roman"/>
                <a:cs typeface="Times New Roman"/>
              </a:rPr>
              <a:t>vitro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94628" y="2005710"/>
            <a:ext cx="3149600" cy="987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6055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10% </a:t>
            </a:r>
            <a:r>
              <a:rPr sz="1600" b="1" dirty="0">
                <a:latin typeface="Times New Roman"/>
                <a:cs typeface="Times New Roman"/>
              </a:rPr>
              <a:t>MgO glasses- </a:t>
            </a:r>
            <a:r>
              <a:rPr sz="1600" b="1" spc="-5" dirty="0">
                <a:latin typeface="Times New Roman"/>
                <a:cs typeface="Times New Roman"/>
              </a:rPr>
              <a:t>good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spherical</a:t>
            </a:r>
            <a:endParaRPr sz="1600">
              <a:latin typeface="Times New Roman"/>
              <a:cs typeface="Times New Roman"/>
            </a:endParaRPr>
          </a:p>
          <a:p>
            <a:pPr marL="186055">
              <a:lnSpc>
                <a:spcPct val="100000"/>
              </a:lnSpc>
            </a:pPr>
            <a:r>
              <a:rPr sz="1600" b="1" spc="-5" dirty="0">
                <a:latin typeface="Times New Roman"/>
                <a:cs typeface="Times New Roman"/>
              </a:rPr>
              <a:t>morphology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236220" indent="-223520">
              <a:lnSpc>
                <a:spcPct val="100000"/>
              </a:lnSpc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1600" b="1" spc="-5" dirty="0">
                <a:latin typeface="Times New Roman"/>
                <a:cs typeface="Times New Roman"/>
              </a:rPr>
              <a:t>EDX pattern exhibits 99%</a:t>
            </a:r>
            <a:r>
              <a:rPr sz="1600" b="1" dirty="0">
                <a:latin typeface="Times New Roman"/>
                <a:cs typeface="Times New Roman"/>
              </a:rPr>
              <a:t> </a:t>
            </a:r>
            <a:r>
              <a:rPr sz="1600" b="1" spc="-5" dirty="0">
                <a:latin typeface="Times New Roman"/>
                <a:cs typeface="Times New Roman"/>
              </a:rPr>
              <a:t>purity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90600"/>
          </a:xfrm>
          <a:custGeom>
            <a:avLst/>
            <a:gdLst/>
            <a:ahLst/>
            <a:cxnLst/>
            <a:rect l="l" t="t" r="r" b="b"/>
            <a:pathLst>
              <a:path w="9144000" h="990600">
                <a:moveTo>
                  <a:pt x="0" y="990600"/>
                </a:moveTo>
                <a:lnTo>
                  <a:pt x="9143999" y="990600"/>
                </a:lnTo>
                <a:lnTo>
                  <a:pt x="9144000" y="0"/>
                </a:lnTo>
                <a:lnTo>
                  <a:pt x="0" y="0"/>
                </a:lnTo>
                <a:lnTo>
                  <a:pt x="0" y="9906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1091" rIns="0" bIns="0" rtlCol="0">
            <a:spAutoFit/>
          </a:bodyPr>
          <a:lstStyle/>
          <a:p>
            <a:pPr marL="26034" algn="ctr">
              <a:lnSpc>
                <a:spcPct val="100000"/>
              </a:lnSpc>
            </a:pPr>
            <a:r>
              <a:rPr i="1" dirty="0">
                <a:latin typeface="Arial"/>
                <a:cs typeface="Arial"/>
              </a:rPr>
              <a:t>in vitro </a:t>
            </a:r>
            <a:r>
              <a:rPr spc="-10" dirty="0"/>
              <a:t>CYTOTOXICITY </a:t>
            </a:r>
            <a:r>
              <a:rPr dirty="0"/>
              <a:t>OF </a:t>
            </a:r>
            <a:r>
              <a:rPr spc="-5" dirty="0"/>
              <a:t>MgO SUBSTITUTED</a:t>
            </a:r>
            <a:r>
              <a:rPr spc="-125" dirty="0"/>
              <a:t> </a:t>
            </a:r>
            <a:r>
              <a:rPr spc="-5" dirty="0"/>
              <a:t>NBG</a:t>
            </a:r>
          </a:p>
          <a:p>
            <a:pPr marL="28575" algn="ctr">
              <a:lnSpc>
                <a:spcPct val="100000"/>
              </a:lnSpc>
            </a:pPr>
            <a:r>
              <a:rPr spc="-25" dirty="0"/>
              <a:t>PARTICLES</a:t>
            </a:r>
          </a:p>
        </p:txBody>
      </p:sp>
      <p:sp>
        <p:nvSpPr>
          <p:cNvPr id="4" name="object 4"/>
          <p:cNvSpPr/>
          <p:nvPr/>
        </p:nvSpPr>
        <p:spPr>
          <a:xfrm>
            <a:off x="95250" y="6261100"/>
            <a:ext cx="590550" cy="5286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57200" y="1219200"/>
            <a:ext cx="4267200" cy="3124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35940" y="1173734"/>
            <a:ext cx="8378190" cy="4958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85335">
              <a:lnSpc>
                <a:spcPct val="100000"/>
              </a:lnSpc>
            </a:pPr>
            <a:r>
              <a:rPr sz="1800" b="1" i="1" dirty="0">
                <a:solidFill>
                  <a:srgbClr val="FF9900"/>
                </a:solidFill>
                <a:latin typeface="Calibri"/>
                <a:cs typeface="Calibri"/>
              </a:rPr>
              <a:t>In </a:t>
            </a:r>
            <a:r>
              <a:rPr sz="1800" b="1" i="1" spc="-5" dirty="0">
                <a:solidFill>
                  <a:srgbClr val="FF9900"/>
                </a:solidFill>
                <a:latin typeface="Calibri"/>
                <a:cs typeface="Calibri"/>
              </a:rPr>
              <a:t>vitro </a:t>
            </a:r>
            <a:r>
              <a:rPr sz="1800" b="1" spc="-10" dirty="0">
                <a:solidFill>
                  <a:srgbClr val="FF9900"/>
                </a:solidFill>
                <a:latin typeface="Calibri"/>
                <a:cs typeface="Calibri"/>
              </a:rPr>
              <a:t>cytotoxicity</a:t>
            </a:r>
            <a:r>
              <a:rPr sz="1800" b="1" spc="-70" dirty="0">
                <a:solidFill>
                  <a:srgbClr val="FF99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9900"/>
                </a:solidFill>
                <a:latin typeface="Calibri"/>
                <a:cs typeface="Calibri"/>
              </a:rPr>
              <a:t>assay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marL="5216525" marR="5080" indent="-173990" algn="just">
              <a:lnSpc>
                <a:spcPct val="100000"/>
              </a:lnSpc>
              <a:buFont typeface="Arial"/>
              <a:buChar char="•"/>
              <a:tabLst>
                <a:tab pos="5216525" algn="l"/>
              </a:tabLst>
            </a:pPr>
            <a:r>
              <a:rPr sz="1600" b="1" spc="-5" dirty="0">
                <a:latin typeface="Calibri"/>
                <a:cs typeface="Calibri"/>
              </a:rPr>
              <a:t>Human </a:t>
            </a:r>
            <a:r>
              <a:rPr sz="1600" b="1" spc="-10" dirty="0">
                <a:latin typeface="Calibri"/>
                <a:cs typeface="Calibri"/>
              </a:rPr>
              <a:t>gastric </a:t>
            </a:r>
            <a:r>
              <a:rPr sz="1600" b="1" spc="-5" dirty="0">
                <a:latin typeface="Calibri"/>
                <a:cs typeface="Calibri"/>
              </a:rPr>
              <a:t>adenocarcinoma cell  line</a:t>
            </a:r>
            <a:endParaRPr sz="1600">
              <a:latin typeface="Calibri"/>
              <a:cs typeface="Calibri"/>
            </a:endParaRPr>
          </a:p>
          <a:p>
            <a:pPr marL="5216525" marR="5715" indent="-173990" algn="just">
              <a:lnSpc>
                <a:spcPct val="100000"/>
              </a:lnSpc>
              <a:buFont typeface="Arial"/>
              <a:buChar char="•"/>
              <a:tabLst>
                <a:tab pos="5216525" algn="l"/>
              </a:tabLst>
            </a:pPr>
            <a:r>
              <a:rPr sz="1600" b="1" spc="-10" dirty="0">
                <a:latin typeface="Calibri"/>
                <a:cs typeface="Calibri"/>
              </a:rPr>
              <a:t>10% </a:t>
            </a:r>
            <a:r>
              <a:rPr sz="1600" b="1" spc="-5" dirty="0">
                <a:latin typeface="Calibri"/>
                <a:cs typeface="Calibri"/>
              </a:rPr>
              <a:t>MgO glass show </a:t>
            </a:r>
            <a:r>
              <a:rPr sz="1600" b="1" spc="-15" dirty="0">
                <a:latin typeface="Calibri"/>
                <a:cs typeface="Calibri"/>
              </a:rPr>
              <a:t>better  </a:t>
            </a:r>
            <a:r>
              <a:rPr sz="1600" b="1" spc="-5" dirty="0">
                <a:latin typeface="Calibri"/>
                <a:cs typeface="Calibri"/>
              </a:rPr>
              <a:t>biocompatibility </a:t>
            </a:r>
            <a:r>
              <a:rPr sz="1600" b="1" spc="-10" dirty="0">
                <a:latin typeface="Calibri"/>
                <a:cs typeface="Calibri"/>
              </a:rPr>
              <a:t>at </a:t>
            </a:r>
            <a:r>
              <a:rPr sz="1600" b="1" spc="-5" dirty="0">
                <a:latin typeface="Calibri"/>
                <a:cs typeface="Calibri"/>
              </a:rPr>
              <a:t>a </a:t>
            </a:r>
            <a:r>
              <a:rPr sz="1600" b="1" spc="-10" dirty="0">
                <a:latin typeface="Calibri"/>
                <a:cs typeface="Calibri"/>
              </a:rPr>
              <a:t>concentration  </a:t>
            </a:r>
            <a:r>
              <a:rPr sz="1600" b="1" dirty="0">
                <a:latin typeface="Calibri"/>
                <a:cs typeface="Calibri"/>
              </a:rPr>
              <a:t>of </a:t>
            </a:r>
            <a:r>
              <a:rPr sz="1600" b="1" spc="-10" dirty="0">
                <a:latin typeface="Calibri"/>
                <a:cs typeface="Calibri"/>
              </a:rPr>
              <a:t>100 </a:t>
            </a:r>
            <a:r>
              <a:rPr sz="1600" b="1" spc="-5" dirty="0">
                <a:latin typeface="Calibri"/>
                <a:cs typeface="Calibri"/>
              </a:rPr>
              <a:t>µg</a:t>
            </a:r>
            <a:r>
              <a:rPr sz="1600" b="1" spc="-40" dirty="0">
                <a:latin typeface="Calibri"/>
                <a:cs typeface="Calibri"/>
              </a:rPr>
              <a:t> </a:t>
            </a:r>
            <a:r>
              <a:rPr sz="1600" b="1" dirty="0">
                <a:latin typeface="Calibri"/>
                <a:cs typeface="Calibri"/>
              </a:rPr>
              <a:t>ml</a:t>
            </a:r>
            <a:r>
              <a:rPr sz="1575" b="1" baseline="26455" dirty="0">
                <a:latin typeface="Calibri"/>
                <a:cs typeface="Calibri"/>
              </a:rPr>
              <a:t>-1</a:t>
            </a:r>
            <a:endParaRPr sz="1575" baseline="26455">
              <a:latin typeface="Calibri"/>
              <a:cs typeface="Calibri"/>
            </a:endParaRPr>
          </a:p>
          <a:p>
            <a:pPr marL="4585335">
              <a:lnSpc>
                <a:spcPct val="100000"/>
              </a:lnSpc>
              <a:spcBef>
                <a:spcPts val="1260"/>
              </a:spcBef>
            </a:pPr>
            <a:r>
              <a:rPr sz="1800" b="1" spc="-5" dirty="0">
                <a:solidFill>
                  <a:srgbClr val="FF9900"/>
                </a:solidFill>
                <a:latin typeface="Calibri"/>
                <a:cs typeface="Calibri"/>
              </a:rPr>
              <a:t>Antibacterial</a:t>
            </a:r>
            <a:r>
              <a:rPr sz="1800" b="1" spc="-130" dirty="0">
                <a:solidFill>
                  <a:srgbClr val="FF99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900"/>
                </a:solidFill>
                <a:latin typeface="Calibri"/>
                <a:cs typeface="Calibri"/>
              </a:rPr>
              <a:t>activity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marL="5216525" indent="-17399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5216525" algn="l"/>
              </a:tabLst>
            </a:pPr>
            <a:r>
              <a:rPr sz="1600" b="1" i="1" spc="-10" dirty="0">
                <a:latin typeface="Calibri"/>
                <a:cs typeface="Calibri"/>
              </a:rPr>
              <a:t>Staphylococcus </a:t>
            </a:r>
            <a:r>
              <a:rPr sz="1600" b="1" i="1" spc="-5" dirty="0">
                <a:latin typeface="Calibri"/>
                <a:cs typeface="Calibri"/>
              </a:rPr>
              <a:t>aureus</a:t>
            </a:r>
            <a:r>
              <a:rPr sz="1600" b="1" i="1" spc="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and</a:t>
            </a:r>
            <a:endParaRPr sz="1600">
              <a:latin typeface="Calibri"/>
              <a:cs typeface="Calibri"/>
            </a:endParaRPr>
          </a:p>
          <a:p>
            <a:pPr marL="5216525">
              <a:lnSpc>
                <a:spcPct val="100000"/>
              </a:lnSpc>
            </a:pPr>
            <a:r>
              <a:rPr sz="1600" b="1" i="1" spc="-5" dirty="0">
                <a:latin typeface="Calibri"/>
                <a:cs typeface="Calibri"/>
              </a:rPr>
              <a:t>Escherichia</a:t>
            </a:r>
            <a:r>
              <a:rPr sz="1600" b="1" i="1" spc="-40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coli</a:t>
            </a:r>
            <a:endParaRPr sz="1600">
              <a:latin typeface="Calibri"/>
              <a:cs typeface="Calibri"/>
            </a:endParaRPr>
          </a:p>
          <a:p>
            <a:pPr marL="5216525" marR="594360" indent="-173990">
              <a:lnSpc>
                <a:spcPct val="100000"/>
              </a:lnSpc>
              <a:buFont typeface="Arial"/>
              <a:buChar char="•"/>
              <a:tabLst>
                <a:tab pos="5261610" algn="l"/>
                <a:tab pos="5262245" algn="l"/>
              </a:tabLst>
            </a:pPr>
            <a:r>
              <a:rPr sz="1600" b="1" spc="-5" dirty="0">
                <a:latin typeface="Calibri"/>
                <a:cs typeface="Calibri"/>
              </a:rPr>
              <a:t>No </a:t>
            </a:r>
            <a:r>
              <a:rPr sz="1600" b="1" spc="-10" dirty="0">
                <a:latin typeface="Calibri"/>
                <a:cs typeface="Calibri"/>
              </a:rPr>
              <a:t>zone </a:t>
            </a:r>
            <a:r>
              <a:rPr sz="1600" b="1" dirty="0">
                <a:latin typeface="Calibri"/>
                <a:cs typeface="Calibri"/>
              </a:rPr>
              <a:t>of </a:t>
            </a:r>
            <a:r>
              <a:rPr sz="1600" b="1" spc="-5" dirty="0">
                <a:latin typeface="Calibri"/>
                <a:cs typeface="Calibri"/>
              </a:rPr>
              <a:t>inhibition </a:t>
            </a:r>
            <a:r>
              <a:rPr sz="1600" b="1" spc="-10" dirty="0">
                <a:latin typeface="Calibri"/>
                <a:cs typeface="Calibri"/>
              </a:rPr>
              <a:t>for </a:t>
            </a:r>
            <a:r>
              <a:rPr sz="1600" b="1" spc="-5" dirty="0">
                <a:latin typeface="Calibri"/>
                <a:cs typeface="Calibri"/>
              </a:rPr>
              <a:t>MgO  </a:t>
            </a:r>
            <a:r>
              <a:rPr sz="1600" b="1" spc="-10" dirty="0">
                <a:latin typeface="Calibri"/>
                <a:cs typeface="Calibri"/>
              </a:rPr>
              <a:t>doped </a:t>
            </a:r>
            <a:r>
              <a:rPr sz="1600" b="1" spc="-5" dirty="0">
                <a:latin typeface="Calibri"/>
                <a:cs typeface="Calibri"/>
              </a:rPr>
              <a:t>glass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particles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350">
              <a:latin typeface="Times New Roman"/>
              <a:cs typeface="Times New Roman"/>
            </a:endParaRPr>
          </a:p>
          <a:p>
            <a:pPr marL="165100">
              <a:lnSpc>
                <a:spcPct val="100000"/>
              </a:lnSpc>
            </a:pPr>
            <a:r>
              <a:rPr sz="1800" b="1" spc="-5" dirty="0">
                <a:solidFill>
                  <a:srgbClr val="C0504D"/>
                </a:solidFill>
                <a:latin typeface="Calibri"/>
                <a:cs typeface="Calibri"/>
              </a:rPr>
              <a:t>Publication</a:t>
            </a:r>
            <a:endParaRPr sz="1800">
              <a:latin typeface="Calibri"/>
              <a:cs typeface="Calibri"/>
            </a:endParaRPr>
          </a:p>
          <a:p>
            <a:pPr marL="12700" marR="1529080">
              <a:lnSpc>
                <a:spcPct val="100000"/>
              </a:lnSpc>
              <a:spcBef>
                <a:spcPts val="1415"/>
              </a:spcBef>
            </a:pPr>
            <a:r>
              <a:rPr sz="1700" spc="-5" dirty="0">
                <a:latin typeface="Times New Roman"/>
                <a:cs typeface="Times New Roman"/>
              </a:rPr>
              <a:t>M. Prabhu, K. Kavitha, </a:t>
            </a:r>
            <a:r>
              <a:rPr sz="1700" spc="-95" dirty="0">
                <a:latin typeface="Times New Roman"/>
                <a:cs typeface="Times New Roman"/>
              </a:rPr>
              <a:t>P. </a:t>
            </a:r>
            <a:r>
              <a:rPr sz="1700" spc="-5" dirty="0">
                <a:latin typeface="Times New Roman"/>
                <a:cs typeface="Times New Roman"/>
              </a:rPr>
              <a:t>Manivasakan, </a:t>
            </a:r>
            <a:r>
              <a:rPr sz="1700" spc="-114" dirty="0">
                <a:latin typeface="Times New Roman"/>
                <a:cs typeface="Times New Roman"/>
              </a:rPr>
              <a:t>V. </a:t>
            </a:r>
            <a:r>
              <a:rPr sz="1700" spc="-5" dirty="0">
                <a:latin typeface="Times New Roman"/>
                <a:cs typeface="Times New Roman"/>
              </a:rPr>
              <a:t>Rajendran* and </a:t>
            </a:r>
            <a:r>
              <a:rPr sz="1700" spc="-100" dirty="0">
                <a:latin typeface="Times New Roman"/>
                <a:cs typeface="Times New Roman"/>
              </a:rPr>
              <a:t>P. </a:t>
            </a:r>
            <a:r>
              <a:rPr sz="1700" spc="-5" dirty="0">
                <a:latin typeface="Times New Roman"/>
                <a:cs typeface="Times New Roman"/>
              </a:rPr>
              <a:t>Kulandaivelu  </a:t>
            </a:r>
            <a:r>
              <a:rPr sz="1700" dirty="0">
                <a:solidFill>
                  <a:srgbClr val="00AF50"/>
                </a:solidFill>
                <a:latin typeface="Times New Roman"/>
                <a:cs typeface="Times New Roman"/>
              </a:rPr>
              <a:t>Ceramics </a:t>
            </a:r>
            <a:r>
              <a:rPr sz="1700" spc="-5" dirty="0">
                <a:solidFill>
                  <a:srgbClr val="00AF50"/>
                </a:solidFill>
                <a:latin typeface="Times New Roman"/>
                <a:cs typeface="Times New Roman"/>
              </a:rPr>
              <a:t>International</a:t>
            </a:r>
            <a:r>
              <a:rPr sz="1700" i="1" spc="-5" dirty="0">
                <a:solidFill>
                  <a:srgbClr val="2A43FD"/>
                </a:solidFill>
                <a:latin typeface="Times New Roman"/>
                <a:cs typeface="Times New Roman"/>
              </a:rPr>
              <a:t>, </a:t>
            </a:r>
            <a:r>
              <a:rPr sz="1700" dirty="0">
                <a:latin typeface="Times New Roman"/>
                <a:cs typeface="Times New Roman"/>
              </a:rPr>
              <a:t>39, 1683-1694 (2013</a:t>
            </a:r>
            <a:r>
              <a:rPr sz="1700" spc="-70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)</a:t>
            </a:r>
            <a:endParaRPr sz="17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8425" y="1066800"/>
            <a:ext cx="4549775" cy="1905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724400" y="1066800"/>
            <a:ext cx="4343400" cy="1905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28800" y="3429000"/>
            <a:ext cx="5486400" cy="22669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033397" y="2978784"/>
            <a:ext cx="81026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5" dirty="0">
                <a:solidFill>
                  <a:srgbClr val="C0504D"/>
                </a:solidFill>
                <a:latin typeface="Cambria"/>
                <a:cs typeface="Cambria"/>
              </a:rPr>
              <a:t>C</a:t>
            </a:r>
            <a:r>
              <a:rPr sz="1800" b="1" spc="-5" dirty="0">
                <a:solidFill>
                  <a:srgbClr val="C0504D"/>
                </a:solidFill>
                <a:latin typeface="Cambria"/>
                <a:cs typeface="Cambria"/>
              </a:rPr>
              <a:t>ont</a:t>
            </a:r>
            <a:r>
              <a:rPr sz="1800" b="1" spc="-25" dirty="0">
                <a:solidFill>
                  <a:srgbClr val="C0504D"/>
                </a:solidFill>
                <a:latin typeface="Cambria"/>
                <a:cs typeface="Cambria"/>
              </a:rPr>
              <a:t>r</a:t>
            </a:r>
            <a:r>
              <a:rPr sz="1800" b="1" spc="-5" dirty="0">
                <a:solidFill>
                  <a:srgbClr val="C0504D"/>
                </a:solidFill>
                <a:latin typeface="Cambria"/>
                <a:cs typeface="Cambria"/>
              </a:rPr>
              <a:t>ol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6664" y="2978784"/>
            <a:ext cx="273621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C0504D"/>
                </a:solidFill>
                <a:latin typeface="Cambria"/>
                <a:cs typeface="Cambria"/>
              </a:rPr>
              <a:t>NBG particles </a:t>
            </a:r>
            <a:r>
              <a:rPr sz="1800" b="1" dirty="0">
                <a:solidFill>
                  <a:srgbClr val="C0504D"/>
                </a:solidFill>
                <a:latin typeface="Cambria"/>
                <a:cs typeface="Cambria"/>
              </a:rPr>
              <a:t>-</a:t>
            </a:r>
            <a:r>
              <a:rPr sz="1800" b="1" spc="-30" dirty="0">
                <a:solidFill>
                  <a:srgbClr val="C0504D"/>
                </a:solidFill>
                <a:latin typeface="Cambria"/>
                <a:cs typeface="Cambria"/>
              </a:rPr>
              <a:t> </a:t>
            </a:r>
            <a:r>
              <a:rPr sz="1800" b="1" spc="-10" dirty="0">
                <a:solidFill>
                  <a:srgbClr val="C0504D"/>
                </a:solidFill>
                <a:latin typeface="Cambria"/>
                <a:cs typeface="Cambria"/>
              </a:rPr>
              <a:t>100µg/mL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26794" y="5755843"/>
            <a:ext cx="6082030" cy="560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R="61594" algn="ctr">
              <a:lnSpc>
                <a:spcPct val="100000"/>
              </a:lnSpc>
            </a:pPr>
            <a:r>
              <a:rPr sz="1800" b="1" dirty="0">
                <a:solidFill>
                  <a:srgbClr val="C0504D"/>
                </a:solidFill>
                <a:latin typeface="Cambria"/>
                <a:cs typeface="Cambria"/>
              </a:rPr>
              <a:t>Mg- </a:t>
            </a:r>
            <a:r>
              <a:rPr sz="1800" b="1" spc="-5" dirty="0">
                <a:solidFill>
                  <a:srgbClr val="C0504D"/>
                </a:solidFill>
                <a:latin typeface="Cambria"/>
                <a:cs typeface="Cambria"/>
              </a:rPr>
              <a:t>NBG particles </a:t>
            </a:r>
            <a:r>
              <a:rPr sz="1800" b="1" dirty="0">
                <a:solidFill>
                  <a:srgbClr val="C0504D"/>
                </a:solidFill>
                <a:latin typeface="Cambria"/>
                <a:cs typeface="Cambria"/>
              </a:rPr>
              <a:t>-</a:t>
            </a:r>
            <a:r>
              <a:rPr sz="1800" b="1" spc="-30" dirty="0">
                <a:solidFill>
                  <a:srgbClr val="C0504D"/>
                </a:solidFill>
                <a:latin typeface="Cambria"/>
                <a:cs typeface="Cambria"/>
              </a:rPr>
              <a:t> </a:t>
            </a:r>
            <a:r>
              <a:rPr sz="1800" b="1" spc="-5" dirty="0">
                <a:solidFill>
                  <a:srgbClr val="C0504D"/>
                </a:solidFill>
                <a:latin typeface="Cambria"/>
                <a:cs typeface="Cambria"/>
              </a:rPr>
              <a:t>100µg/mL</a:t>
            </a:r>
            <a:endParaRPr sz="18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  <a:spcBef>
                <a:spcPts val="245"/>
              </a:spcBef>
            </a:pPr>
            <a:r>
              <a:rPr sz="1600" b="1" spc="-10" dirty="0">
                <a:latin typeface="Cambria"/>
                <a:cs typeface="Cambria"/>
              </a:rPr>
              <a:t>The mortality </a:t>
            </a:r>
            <a:r>
              <a:rPr sz="1600" b="1" spc="-20" dirty="0">
                <a:latin typeface="Cambria"/>
                <a:cs typeface="Cambria"/>
              </a:rPr>
              <a:t>rate </a:t>
            </a:r>
            <a:r>
              <a:rPr sz="1600" b="1" spc="-5" dirty="0">
                <a:latin typeface="Cambria"/>
                <a:cs typeface="Cambria"/>
              </a:rPr>
              <a:t>is </a:t>
            </a:r>
            <a:r>
              <a:rPr sz="1600" b="1" spc="-15" dirty="0">
                <a:latin typeface="Cambria"/>
                <a:cs typeface="Cambria"/>
              </a:rPr>
              <a:t>reduced </a:t>
            </a:r>
            <a:r>
              <a:rPr sz="1600" b="1" spc="-20" dirty="0">
                <a:latin typeface="Cambria"/>
                <a:cs typeface="Cambria"/>
              </a:rPr>
              <a:t>by </a:t>
            </a:r>
            <a:r>
              <a:rPr sz="1600" b="1" spc="-5" dirty="0">
                <a:latin typeface="Cambria"/>
                <a:cs typeface="Cambria"/>
              </a:rPr>
              <a:t>20% in </a:t>
            </a:r>
            <a:r>
              <a:rPr sz="1600" b="1" spc="-10" dirty="0">
                <a:latin typeface="Cambria"/>
                <a:cs typeface="Cambria"/>
              </a:rPr>
              <a:t>the NBG-treated</a:t>
            </a:r>
            <a:r>
              <a:rPr sz="1600" b="1" spc="210" dirty="0">
                <a:latin typeface="Cambria"/>
                <a:cs typeface="Cambria"/>
              </a:rPr>
              <a:t> </a:t>
            </a:r>
            <a:r>
              <a:rPr sz="1600" b="1" spc="-5" dirty="0">
                <a:latin typeface="Cambria"/>
                <a:cs typeface="Cambria"/>
              </a:rPr>
              <a:t>samples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9144000" cy="790575"/>
          </a:xfrm>
          <a:custGeom>
            <a:avLst/>
            <a:gdLst/>
            <a:ahLst/>
            <a:cxnLst/>
            <a:rect l="l" t="t" r="r" b="b"/>
            <a:pathLst>
              <a:path w="9144000" h="790575">
                <a:moveTo>
                  <a:pt x="0" y="790575"/>
                </a:moveTo>
                <a:lnTo>
                  <a:pt x="9144000" y="790575"/>
                </a:lnTo>
                <a:lnTo>
                  <a:pt x="9144000" y="0"/>
                </a:lnTo>
                <a:lnTo>
                  <a:pt x="0" y="0"/>
                </a:lnTo>
                <a:lnTo>
                  <a:pt x="0" y="790575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821560" y="2158"/>
            <a:ext cx="5501640" cy="741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721995">
              <a:lnSpc>
                <a:spcPct val="100000"/>
              </a:lnSpc>
            </a:pPr>
            <a:r>
              <a:rPr i="1" dirty="0">
                <a:latin typeface="Arial"/>
                <a:cs typeface="Arial"/>
              </a:rPr>
              <a:t>in </a:t>
            </a:r>
            <a:r>
              <a:rPr i="1" spc="-5" dirty="0">
                <a:latin typeface="Arial"/>
                <a:cs typeface="Arial"/>
              </a:rPr>
              <a:t>vivo </a:t>
            </a:r>
            <a:r>
              <a:rPr spc="-10" dirty="0"/>
              <a:t>TOXICITY </a:t>
            </a:r>
            <a:r>
              <a:rPr spc="-5" dirty="0"/>
              <a:t>STUDIES </a:t>
            </a:r>
            <a:r>
              <a:rPr dirty="0"/>
              <a:t>-  </a:t>
            </a:r>
            <a:r>
              <a:rPr spc="-5" dirty="0"/>
              <a:t>ZEBRAFISH </a:t>
            </a:r>
            <a:r>
              <a:rPr spc="-20" dirty="0"/>
              <a:t>EMBRYO </a:t>
            </a:r>
            <a:r>
              <a:rPr dirty="0"/>
              <a:t>(</a:t>
            </a:r>
            <a:r>
              <a:rPr i="1" dirty="0">
                <a:latin typeface="Arial"/>
                <a:cs typeface="Arial"/>
              </a:rPr>
              <a:t>DANIO</a:t>
            </a:r>
            <a:r>
              <a:rPr i="1" spc="25" dirty="0">
                <a:latin typeface="Arial"/>
                <a:cs typeface="Arial"/>
              </a:rPr>
              <a:t> </a:t>
            </a:r>
            <a:r>
              <a:rPr i="1" spc="-5" dirty="0">
                <a:latin typeface="Arial"/>
                <a:cs typeface="Arial"/>
              </a:rPr>
              <a:t>RERIO</a:t>
            </a:r>
            <a:r>
              <a:rPr spc="-5" dirty="0"/>
              <a:t>)</a:t>
            </a:r>
          </a:p>
        </p:txBody>
      </p:sp>
      <p:sp>
        <p:nvSpPr>
          <p:cNvPr id="10" name="object 10"/>
          <p:cNvSpPr/>
          <p:nvPr/>
        </p:nvSpPr>
        <p:spPr>
          <a:xfrm>
            <a:off x="76200" y="6248398"/>
            <a:ext cx="609600" cy="5461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1066800"/>
          </a:xfrm>
          <a:custGeom>
            <a:avLst/>
            <a:gdLst/>
            <a:ahLst/>
            <a:cxnLst/>
            <a:rect l="l" t="t" r="r" b="b"/>
            <a:pathLst>
              <a:path w="9144000" h="1066800">
                <a:moveTo>
                  <a:pt x="0" y="1066800"/>
                </a:moveTo>
                <a:lnTo>
                  <a:pt x="9144000" y="1066800"/>
                </a:lnTo>
                <a:lnTo>
                  <a:pt x="9144000" y="0"/>
                </a:lnTo>
                <a:lnTo>
                  <a:pt x="0" y="0"/>
                </a:lnTo>
                <a:lnTo>
                  <a:pt x="0" y="10668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191" rIns="0" bIns="0" rtlCol="0">
            <a:spAutoFit/>
          </a:bodyPr>
          <a:lstStyle/>
          <a:p>
            <a:pPr marL="18415" algn="ctr">
              <a:lnSpc>
                <a:spcPct val="100000"/>
              </a:lnSpc>
            </a:pPr>
            <a:r>
              <a:rPr spc="-5" dirty="0"/>
              <a:t>XRD </a:t>
            </a:r>
            <a:r>
              <a:rPr spc="-55" dirty="0"/>
              <a:t>PATTERN </a:t>
            </a:r>
            <a:r>
              <a:rPr dirty="0"/>
              <a:t>OF </a:t>
            </a:r>
            <a:r>
              <a:rPr spc="-5" dirty="0"/>
              <a:t>Ag</a:t>
            </a:r>
            <a:r>
              <a:rPr sz="2400" spc="-7" baseline="-20833" dirty="0"/>
              <a:t>2</a:t>
            </a:r>
            <a:r>
              <a:rPr sz="2400" spc="-5" dirty="0"/>
              <a:t>O DOPED NBG </a:t>
            </a:r>
            <a:r>
              <a:rPr sz="2400" spc="-25" dirty="0"/>
              <a:t>PARTICLES</a:t>
            </a:r>
            <a:r>
              <a:rPr sz="2400" spc="10" dirty="0"/>
              <a:t> </a:t>
            </a:r>
            <a:r>
              <a:rPr sz="2400" spc="-5" dirty="0"/>
              <a:t>BEFORE</a:t>
            </a:r>
            <a:endParaRPr sz="2400"/>
          </a:p>
          <a:p>
            <a:pPr marL="21590" algn="ctr">
              <a:lnSpc>
                <a:spcPct val="100000"/>
              </a:lnSpc>
            </a:pPr>
            <a:r>
              <a:rPr spc="-5" dirty="0"/>
              <a:t>AND AFTER </a:t>
            </a:r>
            <a:r>
              <a:rPr i="1" dirty="0">
                <a:latin typeface="Arial"/>
                <a:cs typeface="Arial"/>
              </a:rPr>
              <a:t>in vitro</a:t>
            </a:r>
            <a:r>
              <a:rPr i="1" spc="-140" dirty="0">
                <a:latin typeface="Arial"/>
                <a:cs typeface="Arial"/>
              </a:rPr>
              <a:t> </a:t>
            </a:r>
            <a:r>
              <a:rPr spc="-5" dirty="0"/>
              <a:t>STUDIES</a:t>
            </a:r>
          </a:p>
        </p:txBody>
      </p:sp>
      <p:sp>
        <p:nvSpPr>
          <p:cNvPr id="5" name="object 5"/>
          <p:cNvSpPr/>
          <p:nvPr/>
        </p:nvSpPr>
        <p:spPr>
          <a:xfrm>
            <a:off x="381000" y="1216025"/>
            <a:ext cx="3505200" cy="3127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57800" y="2590800"/>
            <a:ext cx="3581400" cy="3429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69644" y="4363466"/>
            <a:ext cx="6696075" cy="1962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2245">
              <a:lnSpc>
                <a:spcPct val="100000"/>
              </a:lnSpc>
            </a:pPr>
            <a:r>
              <a:rPr sz="1800" b="1" spc="-5" dirty="0">
                <a:solidFill>
                  <a:srgbClr val="C0504D"/>
                </a:solidFill>
                <a:latin typeface="Times New Roman"/>
                <a:cs typeface="Times New Roman"/>
              </a:rPr>
              <a:t>Before </a:t>
            </a:r>
            <a:r>
              <a:rPr sz="1800" b="1" i="1" dirty="0">
                <a:solidFill>
                  <a:srgbClr val="C0504D"/>
                </a:solidFill>
                <a:latin typeface="Times New Roman"/>
                <a:cs typeface="Times New Roman"/>
              </a:rPr>
              <a:t>in</a:t>
            </a:r>
            <a:r>
              <a:rPr sz="1800" b="1" i="1" spc="-100" dirty="0">
                <a:solidFill>
                  <a:srgbClr val="C0504D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C0504D"/>
                </a:solidFill>
                <a:latin typeface="Times New Roman"/>
                <a:cs typeface="Times New Roman"/>
              </a:rPr>
              <a:t>vitro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45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b="1" spc="-5" dirty="0">
                <a:latin typeface="Calibri"/>
                <a:cs typeface="Calibri"/>
              </a:rPr>
              <a:t>Ag</a:t>
            </a:r>
            <a:r>
              <a:rPr sz="1800" b="1" spc="-7" baseline="-20833" dirty="0">
                <a:latin typeface="Calibri"/>
                <a:cs typeface="Calibri"/>
              </a:rPr>
              <a:t>2</a:t>
            </a:r>
            <a:r>
              <a:rPr sz="1800" b="1" spc="-5" dirty="0">
                <a:latin typeface="Calibri"/>
                <a:cs typeface="Calibri"/>
              </a:rPr>
              <a:t>O </a:t>
            </a:r>
            <a:r>
              <a:rPr sz="1800" b="1" dirty="0">
                <a:latin typeface="Calibri"/>
                <a:cs typeface="Calibri"/>
              </a:rPr>
              <a:t>– </a:t>
            </a:r>
            <a:r>
              <a:rPr sz="1800" b="1" spc="-15" dirty="0">
                <a:latin typeface="Calibri"/>
                <a:cs typeface="Calibri"/>
              </a:rPr>
              <a:t>Well </a:t>
            </a:r>
            <a:r>
              <a:rPr sz="1800" b="1" spc="-10" dirty="0">
                <a:latin typeface="Calibri"/>
                <a:cs typeface="Calibri"/>
              </a:rPr>
              <a:t>formation </a:t>
            </a:r>
            <a:r>
              <a:rPr sz="1800" b="1" dirty="0">
                <a:latin typeface="Calibri"/>
                <a:cs typeface="Calibri"/>
              </a:rPr>
              <a:t>of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HAp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b="1" spc="-10" dirty="0">
                <a:latin typeface="Calibri"/>
                <a:cs typeface="Calibri"/>
              </a:rPr>
              <a:t>Better </a:t>
            </a:r>
            <a:r>
              <a:rPr sz="1800" b="1" dirty="0">
                <a:latin typeface="Calibri"/>
                <a:cs typeface="Calibri"/>
              </a:rPr>
              <a:t>bioactivity  -  2 and 3 </a:t>
            </a:r>
            <a:r>
              <a:rPr sz="1800" b="1" spc="-5" dirty="0">
                <a:latin typeface="Calibri"/>
                <a:cs typeface="Calibri"/>
              </a:rPr>
              <a:t>mol </a:t>
            </a:r>
            <a:r>
              <a:rPr sz="1800" b="1" dirty="0">
                <a:latin typeface="Calibri"/>
                <a:cs typeface="Calibri"/>
              </a:rPr>
              <a:t>%</a:t>
            </a:r>
            <a:r>
              <a:rPr sz="1800" b="1" spc="-114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Ag</a:t>
            </a:r>
            <a:r>
              <a:rPr sz="1800" b="1" baseline="-20833" dirty="0">
                <a:latin typeface="Calibri"/>
                <a:cs typeface="Calibri"/>
              </a:rPr>
              <a:t>2</a:t>
            </a:r>
            <a:r>
              <a:rPr sz="1800" b="1" dirty="0">
                <a:latin typeface="Calibri"/>
                <a:cs typeface="Calibri"/>
              </a:rPr>
              <a:t>O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800" b="1" dirty="0">
                <a:solidFill>
                  <a:srgbClr val="2A43FD"/>
                </a:solidFill>
                <a:latin typeface="Times New Roman"/>
                <a:cs typeface="Times New Roman"/>
              </a:rPr>
              <a:t>After </a:t>
            </a:r>
            <a:r>
              <a:rPr sz="1800" b="1" i="1" dirty="0">
                <a:solidFill>
                  <a:srgbClr val="2A43FD"/>
                </a:solidFill>
                <a:latin typeface="Times New Roman"/>
                <a:cs typeface="Times New Roman"/>
              </a:rPr>
              <a:t>in</a:t>
            </a:r>
            <a:r>
              <a:rPr sz="1800" b="1" i="1" spc="-130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2A43FD"/>
                </a:solidFill>
                <a:latin typeface="Times New Roman"/>
                <a:cs typeface="Times New Roman"/>
              </a:rPr>
              <a:t>vitro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41775" y="1371853"/>
            <a:ext cx="2115185" cy="847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6055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b="1" dirty="0">
                <a:latin typeface="Calibri"/>
                <a:cs typeface="Calibri"/>
              </a:rPr>
              <a:t>No </a:t>
            </a:r>
            <a:r>
              <a:rPr sz="1800" b="1" spc="-5" dirty="0">
                <a:latin typeface="Calibri"/>
                <a:cs typeface="Calibri"/>
              </a:rPr>
              <a:t>diffraction</a:t>
            </a:r>
            <a:r>
              <a:rPr sz="1800" b="1" spc="-11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peaks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b="1" spc="-5" dirty="0">
                <a:latin typeface="Calibri"/>
                <a:cs typeface="Calibri"/>
              </a:rPr>
              <a:t>Amorphous</a:t>
            </a:r>
            <a:r>
              <a:rPr sz="1800" b="1" spc="-9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nature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533400"/>
          </a:xfrm>
          <a:custGeom>
            <a:avLst/>
            <a:gdLst/>
            <a:ahLst/>
            <a:cxnLst/>
            <a:rect l="l" t="t" r="r" b="b"/>
            <a:pathLst>
              <a:path w="9144000" h="533400">
                <a:moveTo>
                  <a:pt x="0" y="533400"/>
                </a:moveTo>
                <a:lnTo>
                  <a:pt x="9143999" y="533400"/>
                </a:lnTo>
                <a:lnTo>
                  <a:pt x="9144000" y="0"/>
                </a:lnTo>
                <a:lnTo>
                  <a:pt x="0" y="0"/>
                </a:lnTo>
                <a:lnTo>
                  <a:pt x="0" y="5334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5371" rIns="0" bIns="0" rtlCol="0">
            <a:spAutoFit/>
          </a:bodyPr>
          <a:lstStyle/>
          <a:p>
            <a:pPr marL="361315">
              <a:lnSpc>
                <a:spcPct val="100000"/>
              </a:lnSpc>
            </a:pPr>
            <a:r>
              <a:rPr spc="-5" dirty="0"/>
              <a:t>TEM </a:t>
            </a:r>
            <a:r>
              <a:rPr dirty="0"/>
              <a:t>IMAGES OF </a:t>
            </a:r>
            <a:r>
              <a:rPr spc="-5" dirty="0"/>
              <a:t>Ag</a:t>
            </a:r>
            <a:r>
              <a:rPr sz="2400" spc="-7" baseline="-20833" dirty="0"/>
              <a:t>2</a:t>
            </a:r>
            <a:r>
              <a:rPr sz="2400" spc="-5" dirty="0"/>
              <a:t>O SUBSTITUTED NBG</a:t>
            </a:r>
            <a:r>
              <a:rPr sz="2400" spc="-130" dirty="0"/>
              <a:t> </a:t>
            </a:r>
            <a:r>
              <a:rPr sz="2400" spc="-25" dirty="0"/>
              <a:t>PARTICLES</a:t>
            </a:r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95250" y="6181723"/>
            <a:ext cx="666750" cy="596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400" y="1143000"/>
            <a:ext cx="2743200" cy="2057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81200" y="1143000"/>
            <a:ext cx="914400" cy="762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064158" y="3240151"/>
            <a:ext cx="844550" cy="291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2A43FD"/>
                </a:solidFill>
                <a:latin typeface="Times New Roman"/>
                <a:cs typeface="Times New Roman"/>
              </a:rPr>
              <a:t>0%</a:t>
            </a:r>
            <a:r>
              <a:rPr sz="1600" b="1" spc="-180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A43FD"/>
                </a:solidFill>
                <a:latin typeface="Times New Roman"/>
                <a:cs typeface="Times New Roman"/>
              </a:rPr>
              <a:t>Ag</a:t>
            </a:r>
            <a:r>
              <a:rPr sz="1575" b="1" baseline="-21164" dirty="0">
                <a:solidFill>
                  <a:srgbClr val="2A43FD"/>
                </a:solidFill>
                <a:latin typeface="Times New Roman"/>
                <a:cs typeface="Times New Roman"/>
              </a:rPr>
              <a:t>2</a:t>
            </a:r>
            <a:r>
              <a:rPr sz="1600" b="1" dirty="0">
                <a:solidFill>
                  <a:srgbClr val="2A43FD"/>
                </a:solidFill>
                <a:latin typeface="Times New Roman"/>
                <a:cs typeface="Times New Roman"/>
              </a:rPr>
              <a:t>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084821" y="3206877"/>
            <a:ext cx="844550" cy="291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2A43FD"/>
                </a:solidFill>
                <a:latin typeface="Times New Roman"/>
                <a:cs typeface="Times New Roman"/>
              </a:rPr>
              <a:t>2%</a:t>
            </a:r>
            <a:r>
              <a:rPr sz="1600" b="1" spc="-180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A43FD"/>
                </a:solidFill>
                <a:latin typeface="Times New Roman"/>
                <a:cs typeface="Times New Roman"/>
              </a:rPr>
              <a:t>Ag</a:t>
            </a:r>
            <a:r>
              <a:rPr sz="1575" b="1" baseline="-21164" dirty="0">
                <a:solidFill>
                  <a:srgbClr val="2A43FD"/>
                </a:solidFill>
                <a:latin typeface="Times New Roman"/>
                <a:cs typeface="Times New Roman"/>
              </a:rPr>
              <a:t>2</a:t>
            </a:r>
            <a:r>
              <a:rPr sz="1600" b="1" dirty="0">
                <a:solidFill>
                  <a:srgbClr val="2A43FD"/>
                </a:solidFill>
                <a:latin typeface="Times New Roman"/>
                <a:cs typeface="Times New Roman"/>
              </a:rPr>
              <a:t>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12514" y="5983935"/>
            <a:ext cx="845185" cy="291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2A43FD"/>
                </a:solidFill>
                <a:latin typeface="Times New Roman"/>
                <a:cs typeface="Times New Roman"/>
              </a:rPr>
              <a:t>3%</a:t>
            </a:r>
            <a:r>
              <a:rPr sz="1600" b="1" spc="-180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A43FD"/>
                </a:solidFill>
                <a:latin typeface="Times New Roman"/>
                <a:cs typeface="Times New Roman"/>
              </a:rPr>
              <a:t>Ag</a:t>
            </a:r>
            <a:r>
              <a:rPr sz="1575" b="1" baseline="-21164" dirty="0">
                <a:solidFill>
                  <a:srgbClr val="2A43FD"/>
                </a:solidFill>
                <a:latin typeface="Times New Roman"/>
                <a:cs typeface="Times New Roman"/>
              </a:rPr>
              <a:t>2</a:t>
            </a:r>
            <a:r>
              <a:rPr sz="1600" b="1" dirty="0">
                <a:solidFill>
                  <a:srgbClr val="2A43FD"/>
                </a:solidFill>
                <a:latin typeface="Times New Roman"/>
                <a:cs typeface="Times New Roman"/>
              </a:rPr>
              <a:t>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74975" y="1173734"/>
            <a:ext cx="3078480" cy="19450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6055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b="1" spc="-5" dirty="0">
                <a:latin typeface="Calibri"/>
                <a:cs typeface="Calibri"/>
              </a:rPr>
              <a:t>Spherical morphology </a:t>
            </a:r>
            <a:r>
              <a:rPr sz="1800" b="1" dirty="0">
                <a:latin typeface="Calibri"/>
                <a:cs typeface="Calibri"/>
              </a:rPr>
              <a:t>&lt; 50</a:t>
            </a:r>
            <a:r>
              <a:rPr sz="1800" b="1" spc="-10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nm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b="1" spc="-10" dirty="0">
                <a:latin typeface="Calibri"/>
                <a:cs typeface="Calibri"/>
              </a:rPr>
              <a:t>SAED </a:t>
            </a:r>
            <a:r>
              <a:rPr sz="1800" b="1" dirty="0">
                <a:latin typeface="Calibri"/>
                <a:cs typeface="Calibri"/>
              </a:rPr>
              <a:t>–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Amorphous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186055" marR="570865" indent="-173355">
              <a:lnSpc>
                <a:spcPct val="100000"/>
              </a:lnSpc>
              <a:buFont typeface="Arial"/>
              <a:buChar char="•"/>
              <a:tabLst>
                <a:tab pos="238125" algn="l"/>
                <a:tab pos="238760" algn="l"/>
              </a:tabLst>
            </a:pPr>
            <a:r>
              <a:rPr sz="1800" b="1" dirty="0">
                <a:latin typeface="Calibri"/>
                <a:cs typeface="Calibri"/>
              </a:rPr>
              <a:t>2 &amp; 3 </a:t>
            </a:r>
            <a:r>
              <a:rPr sz="1800" b="1" spc="-5" dirty="0">
                <a:latin typeface="Calibri"/>
                <a:cs typeface="Calibri"/>
              </a:rPr>
              <a:t>mol </a:t>
            </a:r>
            <a:r>
              <a:rPr sz="1800" b="1" dirty="0">
                <a:latin typeface="Calibri"/>
                <a:cs typeface="Calibri"/>
              </a:rPr>
              <a:t>% Ag</a:t>
            </a:r>
            <a:r>
              <a:rPr sz="1800" b="1" baseline="-20833" dirty="0">
                <a:latin typeface="Calibri"/>
                <a:cs typeface="Calibri"/>
              </a:rPr>
              <a:t>2</a:t>
            </a:r>
            <a:r>
              <a:rPr sz="1800" b="1" dirty="0">
                <a:latin typeface="Calibri"/>
                <a:cs typeface="Calibri"/>
              </a:rPr>
              <a:t>O</a:t>
            </a:r>
            <a:r>
              <a:rPr sz="1800" b="1" spc="-80" dirty="0">
                <a:latin typeface="Calibri"/>
                <a:cs typeface="Calibri"/>
              </a:rPr>
              <a:t> </a:t>
            </a:r>
            <a:r>
              <a:rPr sz="1800" b="1" spc="-5" dirty="0">
                <a:latin typeface="Calibri"/>
                <a:cs typeface="Calibri"/>
              </a:rPr>
              <a:t>-good  spherical </a:t>
            </a:r>
            <a:r>
              <a:rPr sz="1800" b="1" spc="-10" dirty="0">
                <a:latin typeface="Calibri"/>
                <a:cs typeface="Calibri"/>
              </a:rPr>
              <a:t>morphology </a:t>
            </a:r>
            <a:r>
              <a:rPr sz="1800" b="1" dirty="0">
                <a:latin typeface="Calibri"/>
                <a:cs typeface="Calibri"/>
              </a:rPr>
              <a:t>-  </a:t>
            </a:r>
            <a:r>
              <a:rPr sz="1800" b="1" spc="-5" dirty="0">
                <a:latin typeface="Calibri"/>
                <a:cs typeface="Calibri"/>
              </a:rPr>
              <a:t>uniform</a:t>
            </a:r>
            <a:r>
              <a:rPr sz="1800" b="1" spc="-114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size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6172200" y="1143000"/>
            <a:ext cx="2743200" cy="2057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001000" y="1143000"/>
            <a:ext cx="914400" cy="7588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200400" y="3886200"/>
            <a:ext cx="2743200" cy="2057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27600" y="3886200"/>
            <a:ext cx="1016000" cy="762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1091" rIns="0" bIns="0" rtlCol="0">
            <a:spAutoFit/>
          </a:bodyPr>
          <a:lstStyle/>
          <a:p>
            <a:pPr marL="24765" algn="ctr">
              <a:lnSpc>
                <a:spcPct val="100000"/>
              </a:lnSpc>
            </a:pPr>
            <a:r>
              <a:rPr spc="-5" dirty="0"/>
              <a:t>SEM </a:t>
            </a:r>
            <a:r>
              <a:rPr dirty="0"/>
              <a:t>IMAGES OF </a:t>
            </a:r>
            <a:r>
              <a:rPr spc="-5" dirty="0"/>
              <a:t>Ag</a:t>
            </a:r>
            <a:r>
              <a:rPr sz="2400" spc="-7" baseline="-20833" dirty="0"/>
              <a:t>2</a:t>
            </a:r>
            <a:r>
              <a:rPr sz="2400" spc="-5" dirty="0"/>
              <a:t>O DOPED NBG </a:t>
            </a:r>
            <a:r>
              <a:rPr sz="2400" spc="-25" dirty="0"/>
              <a:t>PARTICLES</a:t>
            </a:r>
            <a:r>
              <a:rPr sz="2400" spc="-95" dirty="0"/>
              <a:t> </a:t>
            </a:r>
            <a:r>
              <a:rPr sz="2400" spc="-5" dirty="0"/>
              <a:t>BEFORE</a:t>
            </a:r>
            <a:endParaRPr sz="2400"/>
          </a:p>
          <a:p>
            <a:pPr marL="27940" algn="ctr">
              <a:lnSpc>
                <a:spcPct val="100000"/>
              </a:lnSpc>
            </a:pPr>
            <a:r>
              <a:rPr spc="-5" dirty="0"/>
              <a:t>AND AFTER </a:t>
            </a:r>
            <a:r>
              <a:rPr dirty="0"/>
              <a:t>in vitro</a:t>
            </a:r>
            <a:r>
              <a:rPr spc="-140" dirty="0"/>
              <a:t> </a:t>
            </a:r>
            <a:r>
              <a:rPr spc="-5" dirty="0"/>
              <a:t>STUDIES</a:t>
            </a:r>
          </a:p>
        </p:txBody>
      </p:sp>
      <p:sp>
        <p:nvSpPr>
          <p:cNvPr id="3" name="object 3"/>
          <p:cNvSpPr/>
          <p:nvPr/>
        </p:nvSpPr>
        <p:spPr>
          <a:xfrm>
            <a:off x="95250" y="6181723"/>
            <a:ext cx="666750" cy="596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445133" y="3545204"/>
            <a:ext cx="845185" cy="291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2%</a:t>
            </a:r>
            <a:r>
              <a:rPr sz="1600" b="1" spc="-17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AF50"/>
                </a:solidFill>
                <a:latin typeface="Times New Roman"/>
                <a:cs typeface="Times New Roman"/>
              </a:rPr>
              <a:t>Ag</a:t>
            </a:r>
            <a:r>
              <a:rPr sz="1575" b="1" baseline="-21164" dirty="0">
                <a:solidFill>
                  <a:srgbClr val="00AF50"/>
                </a:solidFill>
                <a:latin typeface="Times New Roman"/>
                <a:cs typeface="Times New Roman"/>
              </a:rPr>
              <a:t>2</a:t>
            </a:r>
            <a:r>
              <a:rPr sz="16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07714" y="3511677"/>
            <a:ext cx="845185" cy="291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3%</a:t>
            </a:r>
            <a:r>
              <a:rPr sz="1600" b="1" spc="-1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AF50"/>
                </a:solidFill>
                <a:latin typeface="Times New Roman"/>
                <a:cs typeface="Times New Roman"/>
              </a:rPr>
              <a:t>Ag</a:t>
            </a:r>
            <a:r>
              <a:rPr sz="1575" b="1" baseline="-21164" dirty="0">
                <a:solidFill>
                  <a:srgbClr val="00AF50"/>
                </a:solidFill>
                <a:latin typeface="Times New Roman"/>
                <a:cs typeface="Times New Roman"/>
              </a:rPr>
              <a:t>2</a:t>
            </a:r>
            <a:r>
              <a:rPr sz="16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17314" y="6103111"/>
            <a:ext cx="845185" cy="291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2%</a:t>
            </a:r>
            <a:r>
              <a:rPr sz="1600" b="1" spc="-1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AF50"/>
                </a:solidFill>
                <a:latin typeface="Times New Roman"/>
                <a:cs typeface="Times New Roman"/>
              </a:rPr>
              <a:t>Ag</a:t>
            </a:r>
            <a:r>
              <a:rPr sz="1575" b="1" baseline="-21164" dirty="0">
                <a:solidFill>
                  <a:srgbClr val="00AF50"/>
                </a:solidFill>
                <a:latin typeface="Times New Roman"/>
                <a:cs typeface="Times New Roman"/>
              </a:rPr>
              <a:t>2</a:t>
            </a:r>
            <a:r>
              <a:rPr sz="16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85406" y="6103111"/>
            <a:ext cx="844550" cy="291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3%</a:t>
            </a:r>
            <a:r>
              <a:rPr sz="1600" b="1" spc="-18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AF50"/>
                </a:solidFill>
                <a:latin typeface="Times New Roman"/>
                <a:cs typeface="Times New Roman"/>
              </a:rPr>
              <a:t>Ag</a:t>
            </a:r>
            <a:r>
              <a:rPr sz="1575" b="1" baseline="-21164" dirty="0">
                <a:solidFill>
                  <a:srgbClr val="00AF50"/>
                </a:solidFill>
                <a:latin typeface="Times New Roman"/>
                <a:cs typeface="Times New Roman"/>
              </a:rPr>
              <a:t>2</a:t>
            </a:r>
            <a:r>
              <a:rPr sz="16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19097" y="1104138"/>
            <a:ext cx="2180590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2A43FD"/>
                </a:solidFill>
                <a:latin typeface="Times New Roman"/>
                <a:cs typeface="Times New Roman"/>
              </a:rPr>
              <a:t>SEM- Before </a:t>
            </a:r>
            <a:r>
              <a:rPr sz="2000" i="1" dirty="0">
                <a:solidFill>
                  <a:srgbClr val="2A43FD"/>
                </a:solidFill>
                <a:latin typeface="Times New Roman"/>
                <a:cs typeface="Times New Roman"/>
              </a:rPr>
              <a:t>in</a:t>
            </a:r>
            <a:r>
              <a:rPr sz="2000" i="1" spc="-110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2000" i="1" spc="-20" dirty="0">
                <a:solidFill>
                  <a:srgbClr val="2A43FD"/>
                </a:solidFill>
                <a:latin typeface="Times New Roman"/>
                <a:cs typeface="Times New Roman"/>
              </a:rPr>
              <a:t>vitro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81676" y="3600195"/>
            <a:ext cx="2011045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2A43FD"/>
                </a:solidFill>
                <a:latin typeface="Times New Roman"/>
                <a:cs typeface="Times New Roman"/>
              </a:rPr>
              <a:t>SEM- After </a:t>
            </a:r>
            <a:r>
              <a:rPr sz="2000" i="1" dirty="0">
                <a:solidFill>
                  <a:srgbClr val="2A43FD"/>
                </a:solidFill>
                <a:latin typeface="Times New Roman"/>
                <a:cs typeface="Times New Roman"/>
              </a:rPr>
              <a:t>in</a:t>
            </a:r>
            <a:r>
              <a:rPr sz="2000" i="1" spc="-225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2000" i="1" spc="-20" dirty="0">
                <a:solidFill>
                  <a:srgbClr val="2A43FD"/>
                </a:solidFill>
                <a:latin typeface="Times New Roman"/>
                <a:cs typeface="Times New Roman"/>
              </a:rPr>
              <a:t>vitro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31140" y="3993769"/>
            <a:ext cx="1232535" cy="2984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FF9966"/>
                </a:solidFill>
                <a:latin typeface="Calibri"/>
                <a:cs typeface="Calibri"/>
              </a:rPr>
              <a:t>After </a:t>
            </a:r>
            <a:r>
              <a:rPr sz="1800" b="1" i="1" dirty="0">
                <a:solidFill>
                  <a:srgbClr val="FF9966"/>
                </a:solidFill>
                <a:latin typeface="Calibri"/>
                <a:cs typeface="Calibri"/>
              </a:rPr>
              <a:t>in</a:t>
            </a:r>
            <a:r>
              <a:rPr sz="1800" b="1" i="1" spc="-80" dirty="0">
                <a:solidFill>
                  <a:srgbClr val="FF9966"/>
                </a:solidFill>
                <a:latin typeface="Calibri"/>
                <a:cs typeface="Calibri"/>
              </a:rPr>
              <a:t> </a:t>
            </a:r>
            <a:r>
              <a:rPr sz="1800" b="1" i="1" spc="-5" dirty="0">
                <a:solidFill>
                  <a:srgbClr val="FF9966"/>
                </a:solidFill>
                <a:latin typeface="Calibri"/>
                <a:cs typeface="Calibri"/>
              </a:rPr>
              <a:t>vitro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31140" y="4542408"/>
            <a:ext cx="3001010" cy="572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6055" marR="5080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dirty="0">
                <a:latin typeface="Calibri"/>
                <a:cs typeface="Calibri"/>
              </a:rPr>
              <a:t>2 &amp; 3 mol% Ag</a:t>
            </a:r>
            <a:r>
              <a:rPr sz="1800" baseline="-20833" dirty="0">
                <a:latin typeface="Calibri"/>
                <a:cs typeface="Calibri"/>
              </a:rPr>
              <a:t>2</a:t>
            </a:r>
            <a:r>
              <a:rPr sz="1800" dirty="0">
                <a:latin typeface="Calibri"/>
                <a:cs typeface="Calibri"/>
              </a:rPr>
              <a:t>O - </a:t>
            </a:r>
            <a:r>
              <a:rPr sz="1800" spc="-5" dirty="0">
                <a:latin typeface="Calibri"/>
                <a:cs typeface="Calibri"/>
              </a:rPr>
              <a:t>higher HAp  </a:t>
            </a:r>
            <a:r>
              <a:rPr sz="1800" spc="-15" dirty="0">
                <a:latin typeface="Calibri"/>
                <a:cs typeface="Calibri"/>
              </a:rPr>
              <a:t>layer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formation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52400" y="1447800"/>
            <a:ext cx="2743200" cy="2057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71800" y="1447800"/>
            <a:ext cx="2743200" cy="2057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524000" y="1447800"/>
            <a:ext cx="1371600" cy="914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343400" y="1447800"/>
            <a:ext cx="1371600" cy="914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29000" y="3962400"/>
            <a:ext cx="2743200" cy="2057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48400" y="3962400"/>
            <a:ext cx="2743200" cy="2057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5870828" y="1409953"/>
            <a:ext cx="140652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FF9966"/>
                </a:solidFill>
                <a:latin typeface="Times New Roman"/>
                <a:cs typeface="Times New Roman"/>
              </a:rPr>
              <a:t>Before </a:t>
            </a:r>
            <a:r>
              <a:rPr sz="1800" b="1" i="1" spc="-5" dirty="0">
                <a:solidFill>
                  <a:srgbClr val="FF9966"/>
                </a:solidFill>
                <a:latin typeface="Times New Roman"/>
                <a:cs typeface="Times New Roman"/>
              </a:rPr>
              <a:t>in</a:t>
            </a:r>
            <a:r>
              <a:rPr sz="1800" b="1" i="1" spc="-95" dirty="0">
                <a:solidFill>
                  <a:srgbClr val="FF9966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9966"/>
                </a:solidFill>
                <a:latin typeface="Times New Roman"/>
                <a:cs typeface="Times New Roman"/>
              </a:rPr>
              <a:t>vitro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870828" y="1958594"/>
            <a:ext cx="3235960" cy="560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6055" marR="5080" indent="-173355">
              <a:lnSpc>
                <a:spcPct val="100000"/>
              </a:lnSpc>
              <a:buSzPct val="88888"/>
              <a:buFont typeface="Arial"/>
              <a:buChar char="•"/>
              <a:tabLst>
                <a:tab pos="236220" algn="l"/>
                <a:tab pos="236854" algn="l"/>
              </a:tabLst>
            </a:pPr>
            <a:r>
              <a:rPr sz="1800" dirty="0">
                <a:latin typeface="Times New Roman"/>
                <a:cs typeface="Times New Roman"/>
              </a:rPr>
              <a:t>2 &amp; 3 </a:t>
            </a:r>
            <a:r>
              <a:rPr sz="1800" spc="-5" dirty="0">
                <a:latin typeface="Times New Roman"/>
                <a:cs typeface="Times New Roman"/>
              </a:rPr>
              <a:t>mol% Ag</a:t>
            </a:r>
            <a:r>
              <a:rPr sz="1800" spc="-7" baseline="-20833" dirty="0">
                <a:latin typeface="Times New Roman"/>
                <a:cs typeface="Times New Roman"/>
              </a:rPr>
              <a:t>2</a:t>
            </a:r>
            <a:r>
              <a:rPr sz="1800" spc="-5" dirty="0">
                <a:latin typeface="Times New Roman"/>
                <a:cs typeface="Times New Roman"/>
              </a:rPr>
              <a:t>O glasses-</a:t>
            </a:r>
            <a:r>
              <a:rPr sz="1800" spc="-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good  spherical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morphology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870828" y="2781934"/>
            <a:ext cx="193992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2570" indent="-229870">
              <a:lnSpc>
                <a:spcPct val="100000"/>
              </a:lnSpc>
              <a:buFont typeface="Arial"/>
              <a:buChar char="•"/>
              <a:tabLst>
                <a:tab pos="242570" algn="l"/>
                <a:tab pos="243204" algn="l"/>
              </a:tabLst>
            </a:pPr>
            <a:r>
              <a:rPr sz="1800" spc="-5" dirty="0">
                <a:latin typeface="Times New Roman"/>
                <a:cs typeface="Times New Roman"/>
              </a:rPr>
              <a:t>EDX </a:t>
            </a:r>
            <a:r>
              <a:rPr sz="1800" dirty="0">
                <a:latin typeface="Times New Roman"/>
                <a:cs typeface="Times New Roman"/>
              </a:rPr>
              <a:t>- 98%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purity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762000"/>
          </a:xfrm>
          <a:custGeom>
            <a:avLst/>
            <a:gdLst/>
            <a:ahLst/>
            <a:cxnLst/>
            <a:rect l="l" t="t" r="r" b="b"/>
            <a:pathLst>
              <a:path w="9144000" h="762000">
                <a:moveTo>
                  <a:pt x="0" y="762000"/>
                </a:moveTo>
                <a:lnTo>
                  <a:pt x="9144000" y="762000"/>
                </a:lnTo>
                <a:lnTo>
                  <a:pt x="9144000" y="0"/>
                </a:lnTo>
                <a:lnTo>
                  <a:pt x="0" y="0"/>
                </a:lnTo>
                <a:lnTo>
                  <a:pt x="0" y="7620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9671" rIns="0" bIns="0" rtlCol="0">
            <a:spAutoFit/>
          </a:bodyPr>
          <a:lstStyle/>
          <a:p>
            <a:pPr marL="170180">
              <a:lnSpc>
                <a:spcPct val="100000"/>
              </a:lnSpc>
            </a:pPr>
            <a:r>
              <a:rPr i="1" dirty="0">
                <a:latin typeface="Arial"/>
                <a:cs typeface="Arial"/>
              </a:rPr>
              <a:t>in vitro </a:t>
            </a:r>
            <a:r>
              <a:rPr spc="-10" dirty="0"/>
              <a:t>CYTOTOXICITY </a:t>
            </a:r>
            <a:r>
              <a:rPr dirty="0"/>
              <a:t>OF </a:t>
            </a:r>
            <a:r>
              <a:rPr spc="-5" dirty="0"/>
              <a:t>Ag</a:t>
            </a:r>
            <a:r>
              <a:rPr sz="2400" spc="-7" baseline="-20833" dirty="0"/>
              <a:t>2</a:t>
            </a:r>
            <a:r>
              <a:rPr sz="2400" spc="-5" dirty="0"/>
              <a:t>O DOPED NBG</a:t>
            </a:r>
            <a:r>
              <a:rPr sz="2400" spc="-190" dirty="0"/>
              <a:t> </a:t>
            </a:r>
            <a:r>
              <a:rPr sz="2400" spc="-25" dirty="0"/>
              <a:t>PARTICLES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250" y="6181723"/>
            <a:ext cx="666750" cy="596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1068959"/>
            <a:ext cx="8378190" cy="47034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585335">
              <a:lnSpc>
                <a:spcPct val="100000"/>
              </a:lnSpc>
            </a:pPr>
            <a:r>
              <a:rPr sz="1800" b="1" i="1" dirty="0">
                <a:solidFill>
                  <a:srgbClr val="FF9966"/>
                </a:solidFill>
                <a:latin typeface="Calibri"/>
                <a:cs typeface="Calibri"/>
              </a:rPr>
              <a:t>In </a:t>
            </a:r>
            <a:r>
              <a:rPr sz="1800" b="1" i="1" spc="-5" dirty="0">
                <a:solidFill>
                  <a:srgbClr val="FF9966"/>
                </a:solidFill>
                <a:latin typeface="Calibri"/>
                <a:cs typeface="Calibri"/>
              </a:rPr>
              <a:t>vitro </a:t>
            </a:r>
            <a:r>
              <a:rPr sz="1800" b="1" spc="-10" dirty="0">
                <a:solidFill>
                  <a:srgbClr val="FF9966"/>
                </a:solidFill>
                <a:latin typeface="Calibri"/>
                <a:cs typeface="Calibri"/>
              </a:rPr>
              <a:t>cytotoxicity</a:t>
            </a:r>
            <a:r>
              <a:rPr sz="1800" b="1" spc="-70" dirty="0">
                <a:solidFill>
                  <a:srgbClr val="FF9966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9966"/>
                </a:solidFill>
                <a:latin typeface="Calibri"/>
                <a:cs typeface="Calibri"/>
              </a:rPr>
              <a:t>assay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Times New Roman"/>
              <a:cs typeface="Times New Roman"/>
            </a:endParaRPr>
          </a:p>
          <a:p>
            <a:pPr marL="5216525" marR="5080" indent="-173990" algn="just">
              <a:lnSpc>
                <a:spcPct val="100000"/>
              </a:lnSpc>
              <a:buFont typeface="Arial"/>
              <a:buChar char="•"/>
              <a:tabLst>
                <a:tab pos="5216525" algn="l"/>
              </a:tabLst>
            </a:pPr>
            <a:r>
              <a:rPr sz="1600" b="1" spc="-5" dirty="0">
                <a:latin typeface="Calibri"/>
                <a:cs typeface="Calibri"/>
              </a:rPr>
              <a:t>Human </a:t>
            </a:r>
            <a:r>
              <a:rPr sz="1600" b="1" spc="-10" dirty="0">
                <a:latin typeface="Calibri"/>
                <a:cs typeface="Calibri"/>
              </a:rPr>
              <a:t>gastric </a:t>
            </a:r>
            <a:r>
              <a:rPr sz="1600" b="1" spc="-5" dirty="0">
                <a:latin typeface="Calibri"/>
                <a:cs typeface="Calibri"/>
              </a:rPr>
              <a:t>adenocarcinoma cell  line</a:t>
            </a:r>
            <a:endParaRPr sz="1600">
              <a:latin typeface="Calibri"/>
              <a:cs typeface="Calibri"/>
            </a:endParaRPr>
          </a:p>
          <a:p>
            <a:pPr marL="5216525" marR="5715" indent="-173990" algn="just">
              <a:lnSpc>
                <a:spcPct val="100000"/>
              </a:lnSpc>
              <a:buFont typeface="Arial"/>
              <a:buChar char="•"/>
              <a:tabLst>
                <a:tab pos="5216525" algn="l"/>
              </a:tabLst>
            </a:pPr>
            <a:r>
              <a:rPr sz="1600" b="1" spc="-5" dirty="0">
                <a:latin typeface="Calibri"/>
                <a:cs typeface="Calibri"/>
              </a:rPr>
              <a:t>2 &amp; 3 </a:t>
            </a:r>
            <a:r>
              <a:rPr sz="1600" b="1" spc="-10" dirty="0">
                <a:latin typeface="Calibri"/>
                <a:cs typeface="Calibri"/>
              </a:rPr>
              <a:t>mol </a:t>
            </a:r>
            <a:r>
              <a:rPr sz="1600" b="1" spc="-5" dirty="0">
                <a:latin typeface="Calibri"/>
                <a:cs typeface="Calibri"/>
              </a:rPr>
              <a:t>% Ag</a:t>
            </a:r>
            <a:r>
              <a:rPr sz="1575" b="1" spc="-7" baseline="-21164" dirty="0">
                <a:latin typeface="Calibri"/>
                <a:cs typeface="Calibri"/>
              </a:rPr>
              <a:t>2</a:t>
            </a:r>
            <a:r>
              <a:rPr sz="1600" b="1" spc="-5" dirty="0">
                <a:latin typeface="Calibri"/>
                <a:cs typeface="Calibri"/>
              </a:rPr>
              <a:t>O glass show </a:t>
            </a:r>
            <a:r>
              <a:rPr sz="1600" b="1" spc="-15" dirty="0">
                <a:latin typeface="Calibri"/>
                <a:cs typeface="Calibri"/>
              </a:rPr>
              <a:t>better  </a:t>
            </a:r>
            <a:r>
              <a:rPr sz="1600" b="1" spc="-5" dirty="0">
                <a:latin typeface="Calibri"/>
                <a:cs typeface="Calibri"/>
              </a:rPr>
              <a:t>biocompatibility </a:t>
            </a:r>
            <a:r>
              <a:rPr sz="1600" b="1" spc="-10" dirty="0">
                <a:latin typeface="Calibri"/>
                <a:cs typeface="Calibri"/>
              </a:rPr>
              <a:t>at </a:t>
            </a:r>
            <a:r>
              <a:rPr sz="1600" b="1" spc="-5" dirty="0">
                <a:latin typeface="Calibri"/>
                <a:cs typeface="Calibri"/>
              </a:rPr>
              <a:t>a </a:t>
            </a:r>
            <a:r>
              <a:rPr sz="1600" b="1" spc="-10" dirty="0">
                <a:latin typeface="Calibri"/>
                <a:cs typeface="Calibri"/>
              </a:rPr>
              <a:t>concentration  </a:t>
            </a:r>
            <a:r>
              <a:rPr sz="1600" b="1" dirty="0">
                <a:latin typeface="Calibri"/>
                <a:cs typeface="Calibri"/>
              </a:rPr>
              <a:t>of </a:t>
            </a:r>
            <a:r>
              <a:rPr sz="1600" b="1" spc="-10" dirty="0">
                <a:latin typeface="Calibri"/>
                <a:cs typeface="Calibri"/>
              </a:rPr>
              <a:t>100 </a:t>
            </a:r>
            <a:r>
              <a:rPr sz="1600" b="1" spc="-5" dirty="0">
                <a:latin typeface="Calibri"/>
                <a:cs typeface="Calibri"/>
              </a:rPr>
              <a:t>µg </a:t>
            </a:r>
            <a:r>
              <a:rPr sz="1600" b="1" dirty="0">
                <a:latin typeface="Calibri"/>
                <a:cs typeface="Calibri"/>
              </a:rPr>
              <a:t>ml</a:t>
            </a:r>
            <a:r>
              <a:rPr sz="1575" b="1" baseline="26455" dirty="0">
                <a:latin typeface="Calibri"/>
                <a:cs typeface="Calibri"/>
              </a:rPr>
              <a:t>-1  </a:t>
            </a:r>
            <a:r>
              <a:rPr sz="1600" b="1" spc="-10" dirty="0">
                <a:latin typeface="Calibri"/>
                <a:cs typeface="Calibri"/>
              </a:rPr>
              <a:t>with </a:t>
            </a:r>
            <a:r>
              <a:rPr sz="1600" b="1" spc="-5" dirty="0">
                <a:latin typeface="Calibri"/>
                <a:cs typeface="Calibri"/>
              </a:rPr>
              <a:t>slight</a:t>
            </a:r>
            <a:r>
              <a:rPr sz="1600" b="1" spc="100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toxic</a:t>
            </a:r>
            <a:endParaRPr sz="1600">
              <a:latin typeface="Calibri"/>
              <a:cs typeface="Calibri"/>
            </a:endParaRPr>
          </a:p>
          <a:p>
            <a:pPr marL="4585335">
              <a:lnSpc>
                <a:spcPct val="100000"/>
              </a:lnSpc>
              <a:spcBef>
                <a:spcPts val="1260"/>
              </a:spcBef>
            </a:pPr>
            <a:r>
              <a:rPr sz="1800" b="1" spc="-5" dirty="0">
                <a:solidFill>
                  <a:srgbClr val="FF9966"/>
                </a:solidFill>
                <a:latin typeface="Calibri"/>
                <a:cs typeface="Calibri"/>
              </a:rPr>
              <a:t>Antibacterial</a:t>
            </a:r>
            <a:r>
              <a:rPr sz="1800" b="1" spc="-130" dirty="0">
                <a:solidFill>
                  <a:srgbClr val="FF9966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9966"/>
                </a:solidFill>
                <a:latin typeface="Calibri"/>
                <a:cs typeface="Calibri"/>
              </a:rPr>
              <a:t>activity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>
              <a:latin typeface="Times New Roman"/>
              <a:cs typeface="Times New Roman"/>
            </a:endParaRPr>
          </a:p>
          <a:p>
            <a:pPr marL="5216525" indent="-173990">
              <a:lnSpc>
                <a:spcPct val="100000"/>
              </a:lnSpc>
              <a:buFont typeface="Arial"/>
              <a:buChar char="•"/>
              <a:tabLst>
                <a:tab pos="5216525" algn="l"/>
              </a:tabLst>
            </a:pPr>
            <a:r>
              <a:rPr sz="1600" b="1" i="1" spc="-10" dirty="0">
                <a:latin typeface="Calibri"/>
                <a:cs typeface="Calibri"/>
              </a:rPr>
              <a:t>Staphylococcus </a:t>
            </a:r>
            <a:r>
              <a:rPr sz="1600" b="1" i="1" spc="-5" dirty="0">
                <a:latin typeface="Calibri"/>
                <a:cs typeface="Calibri"/>
              </a:rPr>
              <a:t>aureus</a:t>
            </a:r>
            <a:r>
              <a:rPr sz="1600" b="1" i="1" spc="2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and</a:t>
            </a:r>
            <a:endParaRPr sz="1600">
              <a:latin typeface="Calibri"/>
              <a:cs typeface="Calibri"/>
            </a:endParaRPr>
          </a:p>
          <a:p>
            <a:pPr marL="5216525">
              <a:lnSpc>
                <a:spcPct val="100000"/>
              </a:lnSpc>
            </a:pPr>
            <a:r>
              <a:rPr sz="1600" b="1" i="1" spc="-5" dirty="0">
                <a:latin typeface="Calibri"/>
                <a:cs typeface="Calibri"/>
              </a:rPr>
              <a:t>Escherichia</a:t>
            </a:r>
            <a:r>
              <a:rPr sz="1600" b="1" i="1" spc="-40" dirty="0">
                <a:latin typeface="Calibri"/>
                <a:cs typeface="Calibri"/>
              </a:rPr>
              <a:t> </a:t>
            </a:r>
            <a:r>
              <a:rPr sz="1600" b="1" i="1" spc="-10" dirty="0">
                <a:latin typeface="Calibri"/>
                <a:cs typeface="Calibri"/>
              </a:rPr>
              <a:t>coli</a:t>
            </a:r>
            <a:endParaRPr sz="1600">
              <a:latin typeface="Calibri"/>
              <a:cs typeface="Calibri"/>
            </a:endParaRPr>
          </a:p>
          <a:p>
            <a:pPr marL="5216525" marR="263525" indent="-173990">
              <a:lnSpc>
                <a:spcPct val="100000"/>
              </a:lnSpc>
              <a:buFont typeface="Arial"/>
              <a:buChar char="•"/>
              <a:tabLst>
                <a:tab pos="5216525" algn="l"/>
              </a:tabLst>
            </a:pPr>
            <a:r>
              <a:rPr sz="1600" b="1" spc="-10" dirty="0">
                <a:latin typeface="Calibri"/>
                <a:cs typeface="Calibri"/>
              </a:rPr>
              <a:t>Zone </a:t>
            </a:r>
            <a:r>
              <a:rPr sz="1600" b="1" dirty="0">
                <a:latin typeface="Calibri"/>
                <a:cs typeface="Calibri"/>
              </a:rPr>
              <a:t>of </a:t>
            </a:r>
            <a:r>
              <a:rPr sz="1600" b="1" spc="-5" dirty="0">
                <a:latin typeface="Calibri"/>
                <a:cs typeface="Calibri"/>
              </a:rPr>
              <a:t>inhibition </a:t>
            </a:r>
            <a:r>
              <a:rPr sz="1600" b="1" spc="-10" dirty="0">
                <a:latin typeface="Calibri"/>
                <a:cs typeface="Calibri"/>
              </a:rPr>
              <a:t>for </a:t>
            </a:r>
            <a:r>
              <a:rPr sz="1600" b="1" dirty="0">
                <a:latin typeface="Times New Roman"/>
                <a:cs typeface="Times New Roman"/>
              </a:rPr>
              <a:t>Ag</a:t>
            </a:r>
            <a:r>
              <a:rPr sz="1575" b="1" baseline="-21164" dirty="0">
                <a:latin typeface="Times New Roman"/>
                <a:cs typeface="Times New Roman"/>
              </a:rPr>
              <a:t>2</a:t>
            </a:r>
            <a:r>
              <a:rPr sz="1600" b="1" dirty="0">
                <a:latin typeface="Times New Roman"/>
                <a:cs typeface="Times New Roman"/>
              </a:rPr>
              <a:t>O </a:t>
            </a:r>
            <a:r>
              <a:rPr sz="1600" b="1" spc="-10" dirty="0">
                <a:latin typeface="Calibri"/>
                <a:cs typeface="Calibri"/>
              </a:rPr>
              <a:t>doped  </a:t>
            </a:r>
            <a:r>
              <a:rPr sz="1600" b="1" spc="-5" dirty="0">
                <a:latin typeface="Calibri"/>
                <a:cs typeface="Calibri"/>
              </a:rPr>
              <a:t>glass particles </a:t>
            </a:r>
            <a:r>
              <a:rPr sz="1600" b="1" dirty="0">
                <a:latin typeface="Calibri"/>
                <a:cs typeface="Calibri"/>
              </a:rPr>
              <a:t>is </a:t>
            </a:r>
            <a:r>
              <a:rPr sz="1600" b="1" spc="-10" dirty="0">
                <a:latin typeface="Calibri"/>
                <a:cs typeface="Calibri"/>
              </a:rPr>
              <a:t>around </a:t>
            </a:r>
            <a:r>
              <a:rPr sz="1600" b="1" spc="-5" dirty="0">
                <a:latin typeface="Calibri"/>
                <a:cs typeface="Calibri"/>
              </a:rPr>
              <a:t>1.5</a:t>
            </a:r>
            <a:r>
              <a:rPr sz="1600" b="1" spc="-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mm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>
              <a:latin typeface="Times New Roman"/>
              <a:cs typeface="Times New Roman"/>
            </a:endParaRPr>
          </a:p>
          <a:p>
            <a:pPr marL="165100">
              <a:lnSpc>
                <a:spcPct val="100000"/>
              </a:lnSpc>
              <a:spcBef>
                <a:spcPts val="5"/>
              </a:spcBef>
            </a:pPr>
            <a:r>
              <a:rPr sz="2000" b="1" spc="-5" dirty="0">
                <a:solidFill>
                  <a:srgbClr val="C0504D"/>
                </a:solidFill>
                <a:latin typeface="Calibri"/>
                <a:cs typeface="Calibri"/>
              </a:rPr>
              <a:t>Publication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039"/>
              </a:lnSpc>
              <a:spcBef>
                <a:spcPts val="1475"/>
              </a:spcBef>
              <a:tabLst>
                <a:tab pos="386080" algn="l"/>
                <a:tab pos="1513840" algn="l"/>
                <a:tab pos="2378075" algn="l"/>
                <a:tab pos="2704465" algn="l"/>
                <a:tab pos="4257675" algn="l"/>
                <a:tab pos="5894070" algn="l"/>
              </a:tabLst>
            </a:pPr>
            <a:r>
              <a:rPr sz="1700" dirty="0">
                <a:latin typeface="Times New Roman"/>
                <a:cs typeface="Times New Roman"/>
              </a:rPr>
              <a:t>M.	</a:t>
            </a:r>
            <a:r>
              <a:rPr sz="1700" spc="-5" dirty="0">
                <a:latin typeface="Times New Roman"/>
                <a:cs typeface="Times New Roman"/>
              </a:rPr>
              <a:t>Prabhu, </a:t>
            </a:r>
            <a:r>
              <a:rPr sz="1700" spc="155" dirty="0">
                <a:latin typeface="Times New Roman"/>
                <a:cs typeface="Times New Roman"/>
              </a:rPr>
              <a:t> </a:t>
            </a:r>
            <a:r>
              <a:rPr sz="1700" spc="-5" dirty="0">
                <a:latin typeface="Times New Roman"/>
                <a:cs typeface="Times New Roman"/>
              </a:rPr>
              <a:t>K.	Kavitha,	</a:t>
            </a:r>
            <a:r>
              <a:rPr sz="1700" dirty="0">
                <a:latin typeface="Times New Roman"/>
                <a:cs typeface="Times New Roman"/>
              </a:rPr>
              <a:t>R.	</a:t>
            </a:r>
            <a:r>
              <a:rPr sz="1700" spc="-5" dirty="0">
                <a:latin typeface="Times New Roman"/>
                <a:cs typeface="Times New Roman"/>
              </a:rPr>
              <a:t>Suriyaprabha </a:t>
            </a:r>
            <a:r>
              <a:rPr sz="1700" spc="165" dirty="0">
                <a:latin typeface="Times New Roman"/>
                <a:cs typeface="Times New Roman"/>
              </a:rPr>
              <a:t> </a:t>
            </a:r>
            <a:r>
              <a:rPr sz="1700" spc="-95" dirty="0">
                <a:latin typeface="Times New Roman"/>
                <a:cs typeface="Times New Roman"/>
              </a:rPr>
              <a:t>P.	</a:t>
            </a:r>
            <a:r>
              <a:rPr sz="1700" spc="-5" dirty="0">
                <a:latin typeface="Times New Roman"/>
                <a:cs typeface="Times New Roman"/>
              </a:rPr>
              <a:t>Manivasakan, </a:t>
            </a:r>
            <a:r>
              <a:rPr sz="1700" spc="150" dirty="0">
                <a:latin typeface="Times New Roman"/>
                <a:cs typeface="Times New Roman"/>
              </a:rPr>
              <a:t> </a:t>
            </a:r>
            <a:r>
              <a:rPr sz="1700" spc="-110" dirty="0">
                <a:latin typeface="Times New Roman"/>
                <a:cs typeface="Times New Roman"/>
              </a:rPr>
              <a:t>V.	</a:t>
            </a:r>
            <a:r>
              <a:rPr sz="1700" spc="-5" dirty="0">
                <a:latin typeface="Times New Roman"/>
                <a:cs typeface="Times New Roman"/>
              </a:rPr>
              <a:t>Rajendran*  and </a:t>
            </a:r>
            <a:r>
              <a:rPr sz="1700" spc="235" dirty="0">
                <a:latin typeface="Times New Roman"/>
                <a:cs typeface="Times New Roman"/>
              </a:rPr>
              <a:t> </a:t>
            </a:r>
            <a:r>
              <a:rPr sz="1700" spc="-95" dirty="0">
                <a:latin typeface="Times New Roman"/>
                <a:cs typeface="Times New Roman"/>
              </a:rPr>
              <a:t>P.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ts val="2160"/>
              </a:lnSpc>
            </a:pPr>
            <a:r>
              <a:rPr sz="1700" spc="-5" dirty="0">
                <a:latin typeface="Times New Roman"/>
                <a:cs typeface="Times New Roman"/>
              </a:rPr>
              <a:t>Kulandaivelu, </a:t>
            </a:r>
            <a:r>
              <a:rPr sz="1700" dirty="0">
                <a:solidFill>
                  <a:srgbClr val="00AF50"/>
                </a:solidFill>
                <a:latin typeface="Times New Roman"/>
                <a:cs typeface="Times New Roman"/>
              </a:rPr>
              <a:t>Journal of Nanoscience </a:t>
            </a:r>
            <a:r>
              <a:rPr sz="1700" spc="-5" dirty="0">
                <a:solidFill>
                  <a:srgbClr val="00AF50"/>
                </a:solidFill>
                <a:latin typeface="Times New Roman"/>
                <a:cs typeface="Times New Roman"/>
              </a:rPr>
              <a:t>and </a:t>
            </a:r>
            <a:r>
              <a:rPr sz="1700" spc="-10" dirty="0">
                <a:solidFill>
                  <a:srgbClr val="00AF50"/>
                </a:solidFill>
                <a:latin typeface="Times New Roman"/>
                <a:cs typeface="Times New Roman"/>
              </a:rPr>
              <a:t>Nanotechnology, </a:t>
            </a:r>
            <a:r>
              <a:rPr sz="1700" dirty="0">
                <a:latin typeface="Times New Roman"/>
                <a:cs typeface="Times New Roman"/>
              </a:rPr>
              <a:t>2013, </a:t>
            </a:r>
            <a:r>
              <a:rPr sz="1800" dirty="0">
                <a:latin typeface="Times New Roman"/>
                <a:cs typeface="Times New Roman"/>
              </a:rPr>
              <a:t>13(8),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5327-39.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09600" y="1295400"/>
            <a:ext cx="4270375" cy="2971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6172198"/>
            <a:ext cx="630237" cy="565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63"/>
            <a:ext cx="9144000" cy="462280"/>
          </a:xfrm>
          <a:custGeom>
            <a:avLst/>
            <a:gdLst/>
            <a:ahLst/>
            <a:cxnLst/>
            <a:rect l="l" t="t" r="r" b="b"/>
            <a:pathLst>
              <a:path w="9144000" h="462280">
                <a:moveTo>
                  <a:pt x="0" y="461962"/>
                </a:moveTo>
                <a:lnTo>
                  <a:pt x="9144000" y="461962"/>
                </a:lnTo>
                <a:lnTo>
                  <a:pt x="9144000" y="0"/>
                </a:lnTo>
                <a:lnTo>
                  <a:pt x="0" y="0"/>
                </a:lnTo>
                <a:lnTo>
                  <a:pt x="0" y="461962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36190">
              <a:lnSpc>
                <a:spcPct val="100000"/>
              </a:lnSpc>
            </a:pPr>
            <a:r>
              <a:rPr spc="-45" dirty="0"/>
              <a:t>HYDROXYAPATITE</a:t>
            </a:r>
            <a:r>
              <a:rPr spc="-50" dirty="0"/>
              <a:t> </a:t>
            </a:r>
            <a:r>
              <a:rPr spc="-5" dirty="0"/>
              <a:t>(HAp)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9740" y="790702"/>
            <a:ext cx="6367780" cy="4878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1445">
              <a:lnSpc>
                <a:spcPct val="100000"/>
              </a:lnSpc>
            </a:pPr>
            <a:r>
              <a:rPr sz="2200" b="1" spc="-10" dirty="0">
                <a:solidFill>
                  <a:srgbClr val="00AF50"/>
                </a:solidFill>
                <a:latin typeface="Calibri"/>
                <a:cs typeface="Calibri"/>
              </a:rPr>
              <a:t>Salient </a:t>
            </a:r>
            <a:r>
              <a:rPr sz="2200" b="1" spc="-20" dirty="0">
                <a:solidFill>
                  <a:srgbClr val="00AF50"/>
                </a:solidFill>
                <a:latin typeface="Calibri"/>
                <a:cs typeface="Calibri"/>
              </a:rPr>
              <a:t>Features </a:t>
            </a:r>
            <a:r>
              <a:rPr sz="2200" b="1" spc="-5" dirty="0">
                <a:solidFill>
                  <a:srgbClr val="00AF50"/>
                </a:solidFill>
                <a:latin typeface="Calibri"/>
                <a:cs typeface="Calibri"/>
              </a:rPr>
              <a:t>of</a:t>
            </a:r>
            <a:r>
              <a:rPr sz="2200" b="1" spc="6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Calibri"/>
                <a:cs typeface="Calibri"/>
              </a:rPr>
              <a:t>HAp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>
              <a:latin typeface="Times New Roman"/>
              <a:cs typeface="Times New Roman"/>
            </a:endParaRPr>
          </a:p>
          <a:p>
            <a:pPr marL="812800" indent="-228600">
              <a:lnSpc>
                <a:spcPct val="100000"/>
              </a:lnSpc>
              <a:buClr>
                <a:srgbClr val="FFC000"/>
              </a:buClr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z="2000" b="1" spc="-5" dirty="0">
                <a:latin typeface="Calibri"/>
                <a:cs typeface="Calibri"/>
              </a:rPr>
              <a:t>Composite </a:t>
            </a:r>
            <a:r>
              <a:rPr sz="2000" b="1" dirty="0">
                <a:latin typeface="Calibri"/>
                <a:cs typeface="Calibri"/>
              </a:rPr>
              <a:t>of </a:t>
            </a:r>
            <a:r>
              <a:rPr sz="2000" b="1" spc="-10" dirty="0">
                <a:latin typeface="Calibri"/>
                <a:cs typeface="Calibri"/>
              </a:rPr>
              <a:t>natural </a:t>
            </a:r>
            <a:r>
              <a:rPr sz="2000" b="1" dirty="0">
                <a:latin typeface="Calibri"/>
                <a:cs typeface="Calibri"/>
              </a:rPr>
              <a:t>bone in nano</a:t>
            </a:r>
            <a:r>
              <a:rPr sz="2000" b="1" spc="-10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form</a:t>
            </a:r>
            <a:endParaRPr sz="2000">
              <a:latin typeface="Calibri"/>
              <a:cs typeface="Calibri"/>
            </a:endParaRPr>
          </a:p>
          <a:p>
            <a:pPr marL="812800" indent="-228600">
              <a:lnSpc>
                <a:spcPct val="100000"/>
              </a:lnSpc>
              <a:spcBef>
                <a:spcPts val="1680"/>
              </a:spcBef>
              <a:buClr>
                <a:srgbClr val="FFC000"/>
              </a:buClr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z="2000" b="1" spc="-10" dirty="0">
                <a:latin typeface="Calibri"/>
                <a:cs typeface="Calibri"/>
              </a:rPr>
              <a:t>Excellent</a:t>
            </a:r>
            <a:r>
              <a:rPr sz="2000" b="1" spc="-5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biocompatibility</a:t>
            </a:r>
            <a:endParaRPr sz="2000">
              <a:latin typeface="Calibri"/>
              <a:cs typeface="Calibri"/>
            </a:endParaRPr>
          </a:p>
          <a:p>
            <a:pPr marL="812800" indent="-228600">
              <a:lnSpc>
                <a:spcPct val="100000"/>
              </a:lnSpc>
              <a:spcBef>
                <a:spcPts val="1680"/>
              </a:spcBef>
              <a:buClr>
                <a:srgbClr val="FFC000"/>
              </a:buClr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z="2000" b="1" spc="-10" dirty="0">
                <a:latin typeface="Calibri"/>
                <a:cs typeface="Calibri"/>
              </a:rPr>
              <a:t>Direct </a:t>
            </a:r>
            <a:r>
              <a:rPr sz="2000" b="1" spc="-5" dirty="0">
                <a:latin typeface="Calibri"/>
                <a:cs typeface="Calibri"/>
              </a:rPr>
              <a:t>chemical </a:t>
            </a:r>
            <a:r>
              <a:rPr sz="2000" b="1" dirty="0">
                <a:latin typeface="Calibri"/>
                <a:cs typeface="Calibri"/>
              </a:rPr>
              <a:t>bond </a:t>
            </a:r>
            <a:r>
              <a:rPr sz="2000" b="1" spc="-5" dirty="0">
                <a:latin typeface="Calibri"/>
                <a:cs typeface="Calibri"/>
              </a:rPr>
              <a:t>with </a:t>
            </a:r>
            <a:r>
              <a:rPr sz="2000" b="1" spc="-10" dirty="0">
                <a:latin typeface="Calibri"/>
                <a:cs typeface="Calibri"/>
              </a:rPr>
              <a:t>hard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tissues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805"/>
              </a:spcBef>
            </a:pPr>
            <a:r>
              <a:rPr sz="2200" b="1" spc="-15" dirty="0">
                <a:solidFill>
                  <a:srgbClr val="00AF50"/>
                </a:solidFill>
                <a:latin typeface="Calibri"/>
                <a:cs typeface="Calibri"/>
              </a:rPr>
              <a:t>Metal </a:t>
            </a:r>
            <a:r>
              <a:rPr sz="2200" b="1" spc="-10" dirty="0">
                <a:solidFill>
                  <a:srgbClr val="00AF50"/>
                </a:solidFill>
                <a:latin typeface="Calibri"/>
                <a:cs typeface="Calibri"/>
              </a:rPr>
              <a:t>Doped</a:t>
            </a:r>
            <a:r>
              <a:rPr sz="2200" b="1" spc="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200" b="1" spc="-20" dirty="0">
                <a:solidFill>
                  <a:srgbClr val="00AF50"/>
                </a:solidFill>
                <a:latin typeface="Calibri"/>
                <a:cs typeface="Calibri"/>
              </a:rPr>
              <a:t>Hydroxyapatite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Times New Roman"/>
              <a:cs typeface="Times New Roman"/>
            </a:endParaRPr>
          </a:p>
          <a:p>
            <a:pPr marL="812800" indent="-228600">
              <a:lnSpc>
                <a:spcPct val="100000"/>
              </a:lnSpc>
              <a:buClr>
                <a:srgbClr val="FF9966"/>
              </a:buClr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z="2000" b="1" spc="-5" dirty="0">
                <a:latin typeface="Calibri"/>
                <a:cs typeface="Calibri"/>
              </a:rPr>
              <a:t>Formation </a:t>
            </a:r>
            <a:r>
              <a:rPr sz="2000" b="1" dirty="0">
                <a:latin typeface="Calibri"/>
                <a:cs typeface="Calibri"/>
              </a:rPr>
              <a:t>of </a:t>
            </a:r>
            <a:r>
              <a:rPr sz="2000" b="1" spc="-10" dirty="0">
                <a:latin typeface="Calibri"/>
                <a:cs typeface="Calibri"/>
              </a:rPr>
              <a:t>strong </a:t>
            </a:r>
            <a:r>
              <a:rPr sz="2000" b="1" spc="-5" dirty="0">
                <a:latin typeface="Calibri"/>
                <a:cs typeface="Calibri"/>
              </a:rPr>
              <a:t>mechanical</a:t>
            </a:r>
            <a:r>
              <a:rPr sz="2000" b="1" spc="-8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bond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812800" indent="-228600">
              <a:lnSpc>
                <a:spcPct val="100000"/>
              </a:lnSpc>
              <a:buClr>
                <a:srgbClr val="FF9966"/>
              </a:buClr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z="2000" b="1" spc="-5" dirty="0">
                <a:latin typeface="Calibri"/>
                <a:cs typeface="Calibri"/>
              </a:rPr>
              <a:t>Improved </a:t>
            </a:r>
            <a:r>
              <a:rPr sz="2000" b="1" spc="-10" dirty="0">
                <a:latin typeface="Calibri"/>
                <a:cs typeface="Calibri"/>
              </a:rPr>
              <a:t>bioactivity, </a:t>
            </a:r>
            <a:r>
              <a:rPr sz="2000" b="1" dirty="0">
                <a:latin typeface="Calibri"/>
                <a:cs typeface="Calibri"/>
              </a:rPr>
              <a:t>Enhance </a:t>
            </a:r>
            <a:r>
              <a:rPr sz="2000" b="1" spc="-10" dirty="0">
                <a:latin typeface="Calibri"/>
                <a:cs typeface="Calibri"/>
              </a:rPr>
              <a:t>osteoblast</a:t>
            </a:r>
            <a:r>
              <a:rPr sz="2000" b="1" spc="-11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interaction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812800" indent="-228600">
              <a:lnSpc>
                <a:spcPct val="100000"/>
              </a:lnSpc>
              <a:buClr>
                <a:srgbClr val="FF9966"/>
              </a:buClr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z="2000" b="1" spc="-5" dirty="0">
                <a:latin typeface="Calibri"/>
                <a:cs typeface="Calibri"/>
              </a:rPr>
              <a:t>Improved </a:t>
            </a:r>
            <a:r>
              <a:rPr sz="2000" b="1" dirty="0">
                <a:latin typeface="Calibri"/>
                <a:cs typeface="Calibri"/>
              </a:rPr>
              <a:t>bone</a:t>
            </a:r>
            <a:r>
              <a:rPr sz="2000" b="1" spc="-8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in-growth</a:t>
            </a:r>
            <a:endParaRPr sz="20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812800" indent="-228600">
              <a:lnSpc>
                <a:spcPct val="100000"/>
              </a:lnSpc>
              <a:buClr>
                <a:srgbClr val="FF9966"/>
              </a:buClr>
              <a:buFont typeface="Arial"/>
              <a:buChar char="•"/>
              <a:tabLst>
                <a:tab pos="812800" algn="l"/>
                <a:tab pos="813435" algn="l"/>
              </a:tabLst>
            </a:pPr>
            <a:r>
              <a:rPr sz="2000" b="1" spc="-5" dirty="0">
                <a:latin typeface="Calibri"/>
                <a:cs typeface="Calibri"/>
              </a:rPr>
              <a:t>Antimicrobial</a:t>
            </a:r>
            <a:r>
              <a:rPr sz="2000" b="1" spc="-9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resistance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"/>
            <a:ext cx="9144000" cy="462280"/>
          </a:xfrm>
          <a:custGeom>
            <a:avLst/>
            <a:gdLst/>
            <a:ahLst/>
            <a:cxnLst/>
            <a:rect l="l" t="t" r="r" b="b"/>
            <a:pathLst>
              <a:path w="9144000" h="462280">
                <a:moveTo>
                  <a:pt x="0" y="461962"/>
                </a:moveTo>
                <a:lnTo>
                  <a:pt x="9144000" y="461962"/>
                </a:lnTo>
                <a:lnTo>
                  <a:pt x="9144000" y="0"/>
                </a:lnTo>
                <a:lnTo>
                  <a:pt x="0" y="0"/>
                </a:lnTo>
                <a:lnTo>
                  <a:pt x="0" y="461962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82240">
              <a:lnSpc>
                <a:spcPct val="100000"/>
              </a:lnSpc>
            </a:pPr>
            <a:r>
              <a:rPr spc="-30" dirty="0"/>
              <a:t>COATING </a:t>
            </a:r>
            <a:r>
              <a:rPr spc="-5" dirty="0"/>
              <a:t>ON</a:t>
            </a:r>
            <a:r>
              <a:rPr spc="-30" dirty="0"/>
              <a:t> </a:t>
            </a:r>
            <a:r>
              <a:rPr spc="-5" dirty="0"/>
              <a:t>IMPLANT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6172198"/>
            <a:ext cx="630237" cy="565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35940" y="754126"/>
            <a:ext cx="7919084" cy="19900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b="1" spc="-25" dirty="0">
                <a:solidFill>
                  <a:srgbClr val="00AF50"/>
                </a:solidFill>
                <a:latin typeface="Times New Roman"/>
                <a:cs typeface="Times New Roman"/>
              </a:rPr>
              <a:t>METALLIC</a:t>
            </a:r>
            <a:r>
              <a:rPr sz="2200" b="1" spc="-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IMPLANTS</a:t>
            </a:r>
            <a:endParaRPr sz="2200">
              <a:latin typeface="Times New Roman"/>
              <a:cs typeface="Times New Roman"/>
            </a:endParaRPr>
          </a:p>
          <a:p>
            <a:pPr marL="1841500" marR="5080" indent="-1257300">
              <a:lnSpc>
                <a:spcPct val="150000"/>
              </a:lnSpc>
              <a:spcBef>
                <a:spcPts val="525"/>
              </a:spcBef>
              <a:buClr>
                <a:srgbClr val="C0504D"/>
              </a:buClr>
              <a:buSzPct val="159090"/>
              <a:buFont typeface="Arial"/>
              <a:buChar char="•"/>
              <a:tabLst>
                <a:tab pos="927100" algn="l"/>
                <a:tab pos="927735" algn="l"/>
              </a:tabLst>
            </a:pPr>
            <a:r>
              <a:rPr sz="2200" spc="-5" dirty="0">
                <a:latin typeface="Times New Roman"/>
                <a:cs typeface="Times New Roman"/>
              </a:rPr>
              <a:t>Metallic implants – Stainless steel, </a:t>
            </a:r>
            <a:r>
              <a:rPr sz="2200" spc="-10" dirty="0">
                <a:latin typeface="Times New Roman"/>
                <a:cs typeface="Times New Roman"/>
              </a:rPr>
              <a:t>Titanium </a:t>
            </a:r>
            <a:r>
              <a:rPr sz="2200" spc="-5" dirty="0">
                <a:latin typeface="Times New Roman"/>
                <a:cs typeface="Times New Roman"/>
              </a:rPr>
              <a:t>and its </a:t>
            </a:r>
            <a:r>
              <a:rPr sz="2200" dirty="0">
                <a:latin typeface="Times New Roman"/>
                <a:cs typeface="Times New Roman"/>
              </a:rPr>
              <a:t>alloys </a:t>
            </a:r>
            <a:r>
              <a:rPr sz="2200" spc="-5" dirty="0">
                <a:latin typeface="Times New Roman"/>
                <a:cs typeface="Times New Roman"/>
              </a:rPr>
              <a:t>and  Cobalt Chromium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dirty="0">
                <a:latin typeface="Times New Roman"/>
                <a:cs typeface="Times New Roman"/>
              </a:rPr>
              <a:t>alloys</a:t>
            </a:r>
            <a:endParaRPr sz="2200">
              <a:latin typeface="Times New Roman"/>
              <a:cs typeface="Times New Roman"/>
            </a:endParaRPr>
          </a:p>
          <a:p>
            <a:pPr marL="82550">
              <a:lnSpc>
                <a:spcPct val="100000"/>
              </a:lnSpc>
              <a:spcBef>
                <a:spcPts val="1850"/>
              </a:spcBef>
            </a:pPr>
            <a:r>
              <a:rPr sz="2200" b="1" spc="-25" dirty="0">
                <a:solidFill>
                  <a:srgbClr val="00AF50"/>
                </a:solidFill>
                <a:latin typeface="Times New Roman"/>
                <a:cs typeface="Times New Roman"/>
              </a:rPr>
              <a:t>STAINLESS </a:t>
            </a:r>
            <a:r>
              <a:rPr sz="2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STEEL</a:t>
            </a:r>
            <a:r>
              <a:rPr sz="2200" b="1" spc="-15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2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(SS)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564894" y="3537584"/>
            <a:ext cx="5132705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spc="-5" dirty="0">
                <a:latin typeface="Times New Roman"/>
                <a:cs typeface="Times New Roman"/>
              </a:rPr>
              <a:t>High corrosion resistance and wear</a:t>
            </a:r>
            <a:r>
              <a:rPr sz="2200" spc="4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resistance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64894" y="4107560"/>
            <a:ext cx="5228590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spc="-5" dirty="0">
                <a:latin typeface="Times New Roman"/>
                <a:cs typeface="Times New Roman"/>
              </a:rPr>
              <a:t>Disadvantages - Release of Fe, Cr &amp; Ni</a:t>
            </a:r>
            <a:r>
              <a:rPr sz="2200" spc="4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shows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564894" y="4677536"/>
            <a:ext cx="3298190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spc="-10" dirty="0">
                <a:latin typeface="Times New Roman"/>
                <a:cs typeface="Times New Roman"/>
              </a:rPr>
              <a:t>Allergic </a:t>
            </a:r>
            <a:r>
              <a:rPr sz="2200" spc="-5" dirty="0">
                <a:latin typeface="Times New Roman"/>
                <a:cs typeface="Times New Roman"/>
              </a:rPr>
              <a:t>and adverse reaction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265" indent="-456565">
              <a:lnSpc>
                <a:spcPct val="100000"/>
              </a:lnSpc>
              <a:buClr>
                <a:srgbClr val="C0504D"/>
              </a:buClr>
              <a:buSzPct val="159090"/>
              <a:buFont typeface="Arial"/>
              <a:buChar char="•"/>
              <a:tabLst>
                <a:tab pos="469265" algn="l"/>
                <a:tab pos="469900" algn="l"/>
              </a:tabLst>
            </a:pPr>
            <a:r>
              <a:rPr spc="-5" dirty="0"/>
              <a:t>Advantages - low cost, high tensile</a:t>
            </a:r>
            <a:r>
              <a:rPr spc="30" dirty="0"/>
              <a:t> </a:t>
            </a:r>
            <a:r>
              <a:rPr spc="-5" dirty="0"/>
              <a:t>strength</a:t>
            </a: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sz="3500" spc="5" dirty="0">
                <a:solidFill>
                  <a:srgbClr val="C0504D"/>
                </a:solidFill>
                <a:latin typeface="Arial"/>
                <a:cs typeface="Arial"/>
              </a:rPr>
              <a:t>•</a:t>
            </a:r>
            <a:endParaRPr sz="3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3500" spc="5" dirty="0">
                <a:solidFill>
                  <a:srgbClr val="C0504D"/>
                </a:solidFill>
                <a:latin typeface="Arial"/>
                <a:cs typeface="Arial"/>
              </a:rPr>
              <a:t>•</a:t>
            </a:r>
            <a:endParaRPr sz="3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5"/>
              </a:spcBef>
            </a:pPr>
            <a:r>
              <a:rPr sz="3500" spc="5" dirty="0">
                <a:solidFill>
                  <a:srgbClr val="C0504D"/>
                </a:solidFill>
                <a:latin typeface="Arial"/>
                <a:cs typeface="Arial"/>
              </a:rPr>
              <a:t>•</a:t>
            </a:r>
            <a:endParaRPr sz="3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3500" spc="5" dirty="0">
                <a:solidFill>
                  <a:srgbClr val="C0504D"/>
                </a:solidFill>
                <a:latin typeface="Arial"/>
                <a:cs typeface="Arial"/>
              </a:rPr>
              <a:t>•</a:t>
            </a:r>
            <a:endParaRPr sz="35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64894" y="5247894"/>
            <a:ext cx="7268845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spc="-5" dirty="0">
                <a:latin typeface="Times New Roman"/>
                <a:cs typeface="Times New Roman"/>
              </a:rPr>
              <a:t>Bioactive coating on stainless steel – </a:t>
            </a:r>
            <a:r>
              <a:rPr sz="2200" dirty="0">
                <a:latin typeface="Times New Roman"/>
                <a:cs typeface="Times New Roman"/>
              </a:rPr>
              <a:t>inhibit </a:t>
            </a:r>
            <a:r>
              <a:rPr sz="2200" spc="-5" dirty="0">
                <a:latin typeface="Times New Roman"/>
                <a:cs typeface="Times New Roman"/>
              </a:rPr>
              <a:t>the release of Fe,</a:t>
            </a:r>
            <a:r>
              <a:rPr sz="2200" spc="13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Cr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96897" y="5817819"/>
            <a:ext cx="3987165" cy="346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spc="-5" dirty="0">
                <a:latin typeface="Times New Roman"/>
                <a:cs typeface="Times New Roman"/>
              </a:rPr>
              <a:t>&amp; Ni ions. Enhance bone in growth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863"/>
            <a:ext cx="9144000" cy="830580"/>
          </a:xfrm>
          <a:custGeom>
            <a:avLst/>
            <a:gdLst/>
            <a:ahLst/>
            <a:cxnLst/>
            <a:rect l="l" t="t" r="r" b="b"/>
            <a:pathLst>
              <a:path w="9144000" h="830580">
                <a:moveTo>
                  <a:pt x="0" y="830262"/>
                </a:moveTo>
                <a:lnTo>
                  <a:pt x="9144000" y="830262"/>
                </a:lnTo>
                <a:lnTo>
                  <a:pt x="9144000" y="0"/>
                </a:lnTo>
                <a:lnTo>
                  <a:pt x="0" y="0"/>
                </a:lnTo>
                <a:lnTo>
                  <a:pt x="0" y="830262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5445" y="92709"/>
            <a:ext cx="8972550" cy="741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96360" marR="5080" indent="-3884295">
              <a:lnSpc>
                <a:spcPct val="100000"/>
              </a:lnSpc>
            </a:pPr>
            <a:r>
              <a:rPr spc="-5" dirty="0"/>
              <a:t>SEM </a:t>
            </a:r>
            <a:r>
              <a:rPr dirty="0"/>
              <a:t>IMAGE OF Si </a:t>
            </a:r>
            <a:r>
              <a:rPr spc="-5" dirty="0"/>
              <a:t>DOPED HAp/CH </a:t>
            </a:r>
            <a:r>
              <a:rPr dirty="0"/>
              <a:t>COMPOSITE </a:t>
            </a:r>
            <a:r>
              <a:rPr spc="-30" dirty="0"/>
              <a:t>COATING </a:t>
            </a:r>
            <a:r>
              <a:rPr spc="-5" dirty="0"/>
              <a:t>ON  316L</a:t>
            </a:r>
            <a:r>
              <a:rPr spc="-135" dirty="0"/>
              <a:t> </a:t>
            </a:r>
            <a:r>
              <a:rPr dirty="0"/>
              <a:t>SS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6172198"/>
            <a:ext cx="630237" cy="565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400" y="974725"/>
            <a:ext cx="2743200" cy="21494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929001" y="963675"/>
            <a:ext cx="2709799" cy="21605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715000" y="987425"/>
            <a:ext cx="2616200" cy="21367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52400" y="3581336"/>
            <a:ext cx="2854325" cy="215430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48000" y="3554476"/>
            <a:ext cx="2819400" cy="21605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12342" y="3162934"/>
            <a:ext cx="1257300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0SiHAp/CTS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51828" y="3174238"/>
            <a:ext cx="142938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0.8SiHAp/CTS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13175" y="3162934"/>
            <a:ext cx="142938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0.4SiHAp/CTS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74394" y="5830519"/>
            <a:ext cx="1257300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1SiHAp/CTS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65575" y="5906719"/>
            <a:ext cx="142938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1.6SiHAp/CTS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251828" y="4001389"/>
            <a:ext cx="2764790" cy="1383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6055" marR="100330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spc="-5" dirty="0">
                <a:latin typeface="Times New Roman"/>
                <a:cs typeface="Times New Roman"/>
              </a:rPr>
              <a:t>Si -HAp </a:t>
            </a:r>
            <a:r>
              <a:rPr sz="1800" dirty="0">
                <a:latin typeface="Times New Roman"/>
                <a:cs typeface="Times New Roman"/>
              </a:rPr>
              <a:t>well coated on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SS  </a:t>
            </a:r>
            <a:r>
              <a:rPr sz="1800" dirty="0">
                <a:latin typeface="Times New Roman"/>
                <a:cs typeface="Times New Roman"/>
              </a:rPr>
              <a:t>with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Chitosan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186055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dirty="0">
                <a:latin typeface="Times New Roman"/>
                <a:cs typeface="Times New Roman"/>
              </a:rPr>
              <a:t>Increase in </a:t>
            </a:r>
            <a:r>
              <a:rPr sz="1800" spc="-5" dirty="0">
                <a:latin typeface="Times New Roman"/>
                <a:cs typeface="Times New Roman"/>
              </a:rPr>
              <a:t>Si </a:t>
            </a:r>
            <a:r>
              <a:rPr sz="1800" dirty="0">
                <a:latin typeface="Times New Roman"/>
                <a:cs typeface="Times New Roman"/>
              </a:rPr>
              <a:t>content</a:t>
            </a:r>
            <a:r>
              <a:rPr sz="1800" spc="-1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-good</a:t>
            </a:r>
            <a:endParaRPr sz="1800">
              <a:latin typeface="Times New Roman"/>
              <a:cs typeface="Times New Roman"/>
            </a:endParaRPr>
          </a:p>
          <a:p>
            <a:pPr marL="186055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adherent</a:t>
            </a:r>
            <a:r>
              <a:rPr sz="1800" spc="-1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coating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"/>
            <a:ext cx="9144000" cy="830580"/>
          </a:xfrm>
          <a:custGeom>
            <a:avLst/>
            <a:gdLst/>
            <a:ahLst/>
            <a:cxnLst/>
            <a:rect l="l" t="t" r="r" b="b"/>
            <a:pathLst>
              <a:path w="9144000" h="830580">
                <a:moveTo>
                  <a:pt x="0" y="830262"/>
                </a:moveTo>
                <a:lnTo>
                  <a:pt x="9144000" y="830262"/>
                </a:lnTo>
                <a:lnTo>
                  <a:pt x="9144000" y="0"/>
                </a:lnTo>
                <a:lnTo>
                  <a:pt x="0" y="0"/>
                </a:lnTo>
                <a:lnTo>
                  <a:pt x="0" y="830262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058920" marR="5080" indent="-3963670">
              <a:lnSpc>
                <a:spcPct val="100000"/>
              </a:lnSpc>
            </a:pPr>
            <a:r>
              <a:rPr spc="-5" dirty="0"/>
              <a:t>HAp </a:t>
            </a:r>
            <a:r>
              <a:rPr spc="-25" dirty="0"/>
              <a:t>FORMATION </a:t>
            </a:r>
            <a:r>
              <a:rPr dirty="0"/>
              <a:t>- </a:t>
            </a:r>
            <a:r>
              <a:rPr spc="-5" dirty="0"/>
              <a:t>NANOCOMPOSITE </a:t>
            </a:r>
            <a:r>
              <a:rPr spc="-35" dirty="0"/>
              <a:t>COATED </a:t>
            </a:r>
            <a:r>
              <a:rPr spc="-5" dirty="0"/>
              <a:t>316L </a:t>
            </a:r>
            <a:r>
              <a:rPr dirty="0"/>
              <a:t>SS IN  </a:t>
            </a:r>
            <a:r>
              <a:rPr spc="-10" dirty="0"/>
              <a:t>SBF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6216648"/>
            <a:ext cx="630237" cy="565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400" y="952500"/>
            <a:ext cx="2895600" cy="21717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00400" y="990600"/>
            <a:ext cx="2846451" cy="2133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248400" y="990600"/>
            <a:ext cx="2787650" cy="21336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4625" y="3505200"/>
            <a:ext cx="2873375" cy="215265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00400" y="3505200"/>
            <a:ext cx="2895600" cy="21780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12342" y="3151885"/>
            <a:ext cx="1257300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0SiHAp/CTS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90409" y="3086734"/>
            <a:ext cx="142938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0.8SiHAp/CTS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41775" y="3113785"/>
            <a:ext cx="142938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0.4SiHAp/CTS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93444" y="5754319"/>
            <a:ext cx="1257300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1SiHAp/CTS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65575" y="5754319"/>
            <a:ext cx="142938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spc="-5" dirty="0">
                <a:latin typeface="Times New Roman"/>
                <a:cs typeface="Times New Roman"/>
              </a:rPr>
              <a:t>1.6SiHAp/CTS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404228" y="3772789"/>
            <a:ext cx="2358390" cy="1139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6690" indent="-173990">
              <a:lnSpc>
                <a:spcPct val="100000"/>
              </a:lnSpc>
              <a:buFont typeface="Arial"/>
              <a:buChar char="•"/>
              <a:tabLst>
                <a:tab pos="187325" algn="l"/>
              </a:tabLst>
            </a:pPr>
            <a:r>
              <a:rPr sz="1800" dirty="0">
                <a:latin typeface="Times New Roman"/>
                <a:cs typeface="Times New Roman"/>
              </a:rPr>
              <a:t>White precipitate</a:t>
            </a:r>
            <a:r>
              <a:rPr sz="1800" spc="-11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-HAp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186690" marR="124460" indent="-173990">
              <a:lnSpc>
                <a:spcPct val="100000"/>
              </a:lnSpc>
              <a:buFont typeface="Arial"/>
              <a:buChar char="•"/>
              <a:tabLst>
                <a:tab pos="187325" algn="l"/>
              </a:tabLst>
            </a:pPr>
            <a:r>
              <a:rPr sz="1800" dirty="0">
                <a:latin typeface="Times New Roman"/>
                <a:cs typeface="Times New Roman"/>
              </a:rPr>
              <a:t>1 wt% </a:t>
            </a:r>
            <a:r>
              <a:rPr sz="1800" spc="-5" dirty="0">
                <a:latin typeface="Times New Roman"/>
                <a:cs typeface="Times New Roman"/>
              </a:rPr>
              <a:t>Si- HAp </a:t>
            </a:r>
            <a:r>
              <a:rPr sz="1800" dirty="0">
                <a:latin typeface="Times New Roman"/>
                <a:cs typeface="Times New Roman"/>
              </a:rPr>
              <a:t>on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the  implant</a:t>
            </a:r>
            <a:r>
              <a:rPr sz="1800" spc="-80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surface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"/>
            <a:ext cx="9144000" cy="462280"/>
          </a:xfrm>
          <a:custGeom>
            <a:avLst/>
            <a:gdLst/>
            <a:ahLst/>
            <a:cxnLst/>
            <a:rect l="l" t="t" r="r" b="b"/>
            <a:pathLst>
              <a:path w="9144000" h="462280">
                <a:moveTo>
                  <a:pt x="0" y="461962"/>
                </a:moveTo>
                <a:lnTo>
                  <a:pt x="9144000" y="461962"/>
                </a:lnTo>
                <a:lnTo>
                  <a:pt x="9144000" y="0"/>
                </a:lnTo>
                <a:lnTo>
                  <a:pt x="0" y="0"/>
                </a:lnTo>
                <a:lnTo>
                  <a:pt x="0" y="461962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0325">
              <a:lnSpc>
                <a:spcPct val="100000"/>
              </a:lnSpc>
            </a:pPr>
            <a:r>
              <a:rPr spc="-5" dirty="0"/>
              <a:t>BIOCORROSION </a:t>
            </a:r>
            <a:r>
              <a:rPr spc="-10" dirty="0"/>
              <a:t>STUDY </a:t>
            </a:r>
            <a:r>
              <a:rPr dirty="0"/>
              <a:t>- </a:t>
            </a:r>
            <a:r>
              <a:rPr spc="-5" dirty="0"/>
              <a:t>316L </a:t>
            </a:r>
            <a:r>
              <a:rPr dirty="0"/>
              <a:t>SS IN</a:t>
            </a:r>
            <a:r>
              <a:rPr spc="-90" dirty="0"/>
              <a:t> </a:t>
            </a:r>
            <a:r>
              <a:rPr spc="-5" dirty="0"/>
              <a:t>SBF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6172198"/>
            <a:ext cx="630237" cy="565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7800" y="838200"/>
            <a:ext cx="4318000" cy="3422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727828" y="1486153"/>
            <a:ext cx="3627754" cy="1383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6055" marR="150495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dirty="0">
                <a:latin typeface="Times New Roman"/>
                <a:cs typeface="Times New Roman"/>
              </a:rPr>
              <a:t>Corrosion stability </a:t>
            </a:r>
            <a:r>
              <a:rPr sz="1800" spc="-5" dirty="0">
                <a:latin typeface="Times New Roman"/>
                <a:cs typeface="Times New Roman"/>
              </a:rPr>
              <a:t>-HAp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composite  </a:t>
            </a:r>
            <a:r>
              <a:rPr sz="1800" dirty="0">
                <a:latin typeface="Times New Roman"/>
                <a:cs typeface="Times New Roman"/>
              </a:rPr>
              <a:t>increased -Si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concentration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186055" marR="5080" indent="-173355">
              <a:lnSpc>
                <a:spcPct val="100000"/>
              </a:lnSpc>
              <a:buFont typeface="Arial"/>
              <a:buChar char="•"/>
              <a:tabLst>
                <a:tab pos="186690" algn="l"/>
              </a:tabLst>
            </a:pPr>
            <a:r>
              <a:rPr sz="1800" dirty="0">
                <a:latin typeface="Times New Roman"/>
                <a:cs typeface="Times New Roman"/>
              </a:rPr>
              <a:t>1.6 wt% </a:t>
            </a:r>
            <a:r>
              <a:rPr sz="1800" spc="-5" dirty="0">
                <a:latin typeface="Times New Roman"/>
                <a:cs typeface="Times New Roman"/>
              </a:rPr>
              <a:t>Si </a:t>
            </a:r>
            <a:r>
              <a:rPr sz="1800" dirty="0">
                <a:latin typeface="Times New Roman"/>
                <a:cs typeface="Times New Roman"/>
              </a:rPr>
              <a:t>concentration -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spc="-5" dirty="0">
                <a:latin typeface="Times New Roman"/>
                <a:cs typeface="Times New Roman"/>
              </a:rPr>
              <a:t>maximum  </a:t>
            </a:r>
            <a:r>
              <a:rPr sz="1800" dirty="0">
                <a:latin typeface="Times New Roman"/>
                <a:cs typeface="Times New Roman"/>
              </a:rPr>
              <a:t>corrosion</a:t>
            </a:r>
            <a:r>
              <a:rPr sz="1800" spc="-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stability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8340" y="4763389"/>
            <a:ext cx="7693659" cy="12630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PUBLICATION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S. Sutha, K. Kavitha, G.Karunakaran, </a:t>
            </a:r>
            <a:r>
              <a:rPr sz="1600" spc="-110" dirty="0">
                <a:latin typeface="Times New Roman"/>
                <a:cs typeface="Times New Roman"/>
              </a:rPr>
              <a:t>V. </a:t>
            </a:r>
            <a:r>
              <a:rPr sz="1600" spc="-5" dirty="0">
                <a:latin typeface="Times New Roman"/>
                <a:cs typeface="Times New Roman"/>
              </a:rPr>
              <a:t>Rajendran and </a:t>
            </a:r>
            <a:r>
              <a:rPr sz="1600" spc="-65" dirty="0">
                <a:latin typeface="Times New Roman"/>
                <a:cs typeface="Times New Roman"/>
              </a:rPr>
              <a:t>T. </a:t>
            </a:r>
            <a:r>
              <a:rPr sz="1600" spc="-15" dirty="0">
                <a:latin typeface="Times New Roman"/>
                <a:cs typeface="Times New Roman"/>
              </a:rPr>
              <a:t>Jayakumar, </a:t>
            </a:r>
            <a:r>
              <a:rPr sz="1600" dirty="0">
                <a:latin typeface="Times New Roman"/>
                <a:cs typeface="Times New Roman"/>
              </a:rPr>
              <a:t>In-vitro </a:t>
            </a:r>
            <a:r>
              <a:rPr sz="1600" spc="-15" dirty="0">
                <a:latin typeface="Times New Roman"/>
                <a:cs typeface="Times New Roman"/>
              </a:rPr>
              <a:t>bioactivity,  </a:t>
            </a:r>
            <a:r>
              <a:rPr sz="1600" spc="-5" dirty="0">
                <a:latin typeface="Times New Roman"/>
                <a:cs typeface="Times New Roman"/>
              </a:rPr>
              <a:t>biocorrosion and antibacterial activity of silicon integrated hydroxyapatite/chitosan </a:t>
            </a:r>
            <a:r>
              <a:rPr sz="1600" spc="-10" dirty="0">
                <a:latin typeface="Times New Roman"/>
                <a:cs typeface="Times New Roman"/>
              </a:rPr>
              <a:t>composite  </a:t>
            </a:r>
            <a:r>
              <a:rPr sz="1600" spc="-5" dirty="0">
                <a:latin typeface="Times New Roman"/>
                <a:cs typeface="Times New Roman"/>
              </a:rPr>
              <a:t>coating on 316L stainless steel implants. </a:t>
            </a:r>
            <a:r>
              <a:rPr sz="1600" spc="-5" dirty="0">
                <a:solidFill>
                  <a:srgbClr val="00AF50"/>
                </a:solidFill>
                <a:latin typeface="Times New Roman"/>
                <a:cs typeface="Times New Roman"/>
              </a:rPr>
              <a:t>Materials Science and Engineering</a:t>
            </a:r>
            <a:r>
              <a:rPr sz="1600" spc="29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AF50"/>
                </a:solidFill>
                <a:latin typeface="Times New Roman"/>
                <a:cs typeface="Times New Roman"/>
              </a:rPr>
              <a:t>C</a:t>
            </a:r>
            <a:r>
              <a:rPr sz="1600" dirty="0">
                <a:latin typeface="Times New Roman"/>
                <a:cs typeface="Times New Roman"/>
              </a:rPr>
              <a:t>.2013.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09600"/>
          </a:xfrm>
          <a:custGeom>
            <a:avLst/>
            <a:gdLst/>
            <a:ahLst/>
            <a:cxnLst/>
            <a:rect l="l" t="t" r="r" b="b"/>
            <a:pathLst>
              <a:path w="9144000" h="609600">
                <a:moveTo>
                  <a:pt x="0" y="0"/>
                </a:moveTo>
                <a:lnTo>
                  <a:pt x="0" y="609600"/>
                </a:lnTo>
                <a:lnTo>
                  <a:pt x="9143999" y="609600"/>
                </a:lnTo>
                <a:lnTo>
                  <a:pt x="9143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3471" rIns="0" bIns="0" rtlCol="0">
            <a:spAutoFit/>
          </a:bodyPr>
          <a:lstStyle/>
          <a:p>
            <a:pPr marL="3202940">
              <a:lnSpc>
                <a:spcPct val="100000"/>
              </a:lnSpc>
            </a:pPr>
            <a:r>
              <a:rPr spc="-40" dirty="0"/>
              <a:t>OBSERVATIONS</a:t>
            </a:r>
          </a:p>
        </p:txBody>
      </p:sp>
      <p:sp>
        <p:nvSpPr>
          <p:cNvPr id="4" name="object 4"/>
          <p:cNvSpPr/>
          <p:nvPr/>
        </p:nvSpPr>
        <p:spPr>
          <a:xfrm>
            <a:off x="95250" y="6261100"/>
            <a:ext cx="665162" cy="5968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22044" y="1027938"/>
            <a:ext cx="5986145" cy="491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Optimisation -</a:t>
            </a:r>
            <a:r>
              <a:rPr sz="2000" b="1" spc="-13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NBG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943610" indent="-300355">
              <a:lnSpc>
                <a:spcPct val="100000"/>
              </a:lnSpc>
              <a:buClr>
                <a:srgbClr val="FFC000"/>
              </a:buClr>
              <a:buSzPct val="150000"/>
              <a:buFont typeface="Arial"/>
              <a:buChar char="•"/>
              <a:tabLst>
                <a:tab pos="943610" algn="l"/>
                <a:tab pos="944244" algn="l"/>
              </a:tabLst>
            </a:pPr>
            <a:r>
              <a:rPr sz="2000" dirty="0">
                <a:latin typeface="Times New Roman"/>
                <a:cs typeface="Times New Roman"/>
              </a:rPr>
              <a:t>Compositions of MgO and</a:t>
            </a:r>
            <a:r>
              <a:rPr sz="2000" spc="-24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Ag</a:t>
            </a:r>
            <a:r>
              <a:rPr sz="1950" spc="7" baseline="-21367" dirty="0">
                <a:latin typeface="Times New Roman"/>
                <a:cs typeface="Times New Roman"/>
              </a:rPr>
              <a:t>2</a:t>
            </a:r>
            <a:r>
              <a:rPr sz="2000" spc="5" dirty="0">
                <a:latin typeface="Times New Roman"/>
                <a:cs typeface="Times New Roman"/>
              </a:rPr>
              <a:t>O</a:t>
            </a:r>
            <a:endParaRPr sz="2000">
              <a:latin typeface="Times New Roman"/>
              <a:cs typeface="Times New Roman"/>
            </a:endParaRPr>
          </a:p>
          <a:p>
            <a:pPr marL="943610" indent="-300355">
              <a:lnSpc>
                <a:spcPct val="100000"/>
              </a:lnSpc>
              <a:buClr>
                <a:srgbClr val="FFC000"/>
              </a:buClr>
              <a:buSzPct val="150000"/>
              <a:buFont typeface="Arial"/>
              <a:buChar char="•"/>
              <a:tabLst>
                <a:tab pos="943610" algn="l"/>
                <a:tab pos="944244" algn="l"/>
              </a:tabLst>
            </a:pPr>
            <a:r>
              <a:rPr sz="2000" spc="-5" dirty="0">
                <a:latin typeface="Times New Roman"/>
                <a:cs typeface="Times New Roman"/>
              </a:rPr>
              <a:t>Bioactivity</a:t>
            </a:r>
            <a:endParaRPr sz="2000">
              <a:latin typeface="Times New Roman"/>
              <a:cs typeface="Times New Roman"/>
            </a:endParaRPr>
          </a:p>
          <a:p>
            <a:pPr marL="943610" indent="-300355">
              <a:lnSpc>
                <a:spcPct val="100000"/>
              </a:lnSpc>
              <a:buClr>
                <a:srgbClr val="FFC000"/>
              </a:buClr>
              <a:buSzPct val="150000"/>
              <a:buFont typeface="Arial"/>
              <a:buChar char="•"/>
              <a:tabLst>
                <a:tab pos="943610" algn="l"/>
                <a:tab pos="944244" algn="l"/>
              </a:tabLst>
            </a:pPr>
            <a:r>
              <a:rPr sz="2000" dirty="0">
                <a:latin typeface="Times New Roman"/>
                <a:cs typeface="Times New Roman"/>
              </a:rPr>
              <a:t>Enhanced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biocompatibility</a:t>
            </a:r>
            <a:endParaRPr sz="2000">
              <a:latin typeface="Times New Roman"/>
              <a:cs typeface="Times New Roman"/>
            </a:endParaRPr>
          </a:p>
          <a:p>
            <a:pPr marL="82550">
              <a:lnSpc>
                <a:spcPct val="100000"/>
              </a:lnSpc>
              <a:spcBef>
                <a:spcPts val="2400"/>
              </a:spcBef>
            </a:pPr>
            <a:r>
              <a:rPr sz="20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Optimisation </a:t>
            </a:r>
            <a:r>
              <a:rPr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of </a:t>
            </a:r>
            <a:r>
              <a:rPr sz="20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TiO</a:t>
            </a:r>
            <a:r>
              <a:rPr sz="1950" b="1" spc="-7" baseline="-21367" dirty="0">
                <a:solidFill>
                  <a:srgbClr val="00AF50"/>
                </a:solidFill>
                <a:latin typeface="Times New Roman"/>
                <a:cs typeface="Times New Roman"/>
              </a:rPr>
              <a:t>2</a:t>
            </a:r>
            <a:r>
              <a:rPr sz="20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-chitosan</a:t>
            </a:r>
            <a:r>
              <a:rPr sz="2000" b="1" spc="3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nanocomposite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943610" indent="-300355">
              <a:lnSpc>
                <a:spcPct val="100000"/>
              </a:lnSpc>
              <a:buClr>
                <a:srgbClr val="FFC000"/>
              </a:buClr>
              <a:buSzPct val="150000"/>
              <a:buFont typeface="Arial"/>
              <a:buChar char="•"/>
              <a:tabLst>
                <a:tab pos="943610" algn="l"/>
                <a:tab pos="944244" algn="l"/>
              </a:tabLst>
            </a:pPr>
            <a:r>
              <a:rPr sz="2000" dirty="0">
                <a:latin typeface="Times New Roman"/>
                <a:cs typeface="Times New Roman"/>
              </a:rPr>
              <a:t>Concentration of</a:t>
            </a:r>
            <a:r>
              <a:rPr sz="2000" spc="-1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Chitosan</a:t>
            </a:r>
            <a:endParaRPr sz="2000">
              <a:latin typeface="Times New Roman"/>
              <a:cs typeface="Times New Roman"/>
            </a:endParaRPr>
          </a:p>
          <a:p>
            <a:pPr marL="943610" indent="-300355">
              <a:lnSpc>
                <a:spcPct val="100000"/>
              </a:lnSpc>
              <a:buClr>
                <a:srgbClr val="FFC000"/>
              </a:buClr>
              <a:buSzPct val="150000"/>
              <a:buFont typeface="Arial"/>
              <a:buChar char="•"/>
              <a:tabLst>
                <a:tab pos="943610" algn="l"/>
                <a:tab pos="944244" algn="l"/>
              </a:tabLst>
            </a:pPr>
            <a:r>
              <a:rPr sz="2000" dirty="0">
                <a:latin typeface="Times New Roman"/>
                <a:cs typeface="Times New Roman"/>
              </a:rPr>
              <a:t>Improved specific surface</a:t>
            </a:r>
            <a:r>
              <a:rPr sz="2000" spc="-15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area</a:t>
            </a:r>
            <a:endParaRPr sz="2000">
              <a:latin typeface="Times New Roman"/>
              <a:cs typeface="Times New Roman"/>
            </a:endParaRPr>
          </a:p>
          <a:p>
            <a:pPr marL="943610" indent="-300355">
              <a:lnSpc>
                <a:spcPct val="100000"/>
              </a:lnSpc>
              <a:buClr>
                <a:srgbClr val="FFC000"/>
              </a:buClr>
              <a:buSzPct val="150000"/>
              <a:buFont typeface="Arial"/>
              <a:buChar char="•"/>
              <a:tabLst>
                <a:tab pos="943610" algn="l"/>
                <a:tab pos="944244" algn="l"/>
              </a:tabLst>
            </a:pPr>
            <a:r>
              <a:rPr sz="2000" dirty="0">
                <a:latin typeface="Times New Roman"/>
                <a:cs typeface="Times New Roman"/>
              </a:rPr>
              <a:t>Enhanced</a:t>
            </a:r>
            <a:r>
              <a:rPr sz="2000" spc="-4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cytocompatibility</a:t>
            </a:r>
            <a:endParaRPr sz="2000">
              <a:latin typeface="Times New Roman"/>
              <a:cs typeface="Times New Roman"/>
            </a:endParaRPr>
          </a:p>
          <a:p>
            <a:pPr marL="129539">
              <a:lnSpc>
                <a:spcPct val="100000"/>
              </a:lnSpc>
              <a:spcBef>
                <a:spcPts val="2400"/>
              </a:spcBef>
            </a:pPr>
            <a:r>
              <a:rPr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Si doped HAp/chitosan composite coating on </a:t>
            </a:r>
            <a:r>
              <a:rPr sz="2000" b="1" spc="5" dirty="0">
                <a:solidFill>
                  <a:srgbClr val="00AF50"/>
                </a:solidFill>
                <a:latin typeface="Times New Roman"/>
                <a:cs typeface="Times New Roman"/>
              </a:rPr>
              <a:t>316 </a:t>
            </a:r>
            <a:r>
              <a:rPr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L</a:t>
            </a:r>
            <a:r>
              <a:rPr sz="2000" b="1" spc="-270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00AF50"/>
                </a:solidFill>
                <a:latin typeface="Times New Roman"/>
                <a:cs typeface="Times New Roman"/>
              </a:rPr>
              <a:t>SS</a:t>
            </a: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943610" indent="-300355">
              <a:lnSpc>
                <a:spcPct val="100000"/>
              </a:lnSpc>
              <a:buClr>
                <a:srgbClr val="FFC000"/>
              </a:buClr>
              <a:buSzPct val="150000"/>
              <a:buFont typeface="Arial"/>
              <a:buChar char="•"/>
              <a:tabLst>
                <a:tab pos="943610" algn="l"/>
                <a:tab pos="944244" algn="l"/>
              </a:tabLst>
            </a:pPr>
            <a:r>
              <a:rPr sz="2000" dirty="0">
                <a:latin typeface="Times New Roman"/>
                <a:cs typeface="Times New Roman"/>
              </a:rPr>
              <a:t>Increased </a:t>
            </a:r>
            <a:r>
              <a:rPr sz="2000" spc="-5" dirty="0">
                <a:latin typeface="Times New Roman"/>
                <a:cs typeface="Times New Roman"/>
              </a:rPr>
              <a:t>apatite</a:t>
            </a:r>
            <a:r>
              <a:rPr sz="2000" spc="-6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formation</a:t>
            </a:r>
            <a:endParaRPr sz="2000">
              <a:latin typeface="Times New Roman"/>
              <a:cs typeface="Times New Roman"/>
            </a:endParaRPr>
          </a:p>
          <a:p>
            <a:pPr marL="943610" indent="-300355">
              <a:lnSpc>
                <a:spcPct val="100000"/>
              </a:lnSpc>
              <a:buClr>
                <a:srgbClr val="FFC000"/>
              </a:buClr>
              <a:buSzPct val="150000"/>
              <a:buFont typeface="Arial"/>
              <a:buChar char="•"/>
              <a:tabLst>
                <a:tab pos="943610" algn="l"/>
                <a:tab pos="944244" algn="l"/>
              </a:tabLst>
            </a:pPr>
            <a:r>
              <a:rPr sz="2000" dirty="0">
                <a:latin typeface="Times New Roman"/>
                <a:cs typeface="Times New Roman"/>
              </a:rPr>
              <a:t>Biocorrosion</a:t>
            </a:r>
            <a:r>
              <a:rPr sz="2000" spc="-1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stability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09600"/>
          </a:xfrm>
          <a:custGeom>
            <a:avLst/>
            <a:gdLst/>
            <a:ahLst/>
            <a:cxnLst/>
            <a:rect l="l" t="t" r="r" b="b"/>
            <a:pathLst>
              <a:path w="9144000" h="609600">
                <a:moveTo>
                  <a:pt x="0" y="609600"/>
                </a:moveTo>
                <a:lnTo>
                  <a:pt x="9144000" y="609600"/>
                </a:lnTo>
                <a:lnTo>
                  <a:pt x="914400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3471" rIns="0" bIns="0" rtlCol="0">
            <a:spAutoFit/>
          </a:bodyPr>
          <a:lstStyle/>
          <a:p>
            <a:pPr marL="1273810">
              <a:lnSpc>
                <a:spcPct val="100000"/>
              </a:lnSpc>
            </a:pPr>
            <a:r>
              <a:rPr spc="-5" dirty="0"/>
              <a:t>NEEM </a:t>
            </a:r>
            <a:r>
              <a:rPr dirty="0"/>
              <a:t>DOPED </a:t>
            </a:r>
            <a:r>
              <a:rPr spc="-5" dirty="0"/>
              <a:t>NBG</a:t>
            </a:r>
            <a:r>
              <a:rPr dirty="0"/>
              <a:t> </a:t>
            </a:r>
            <a:r>
              <a:rPr spc="-5" dirty="0"/>
              <a:t>(58SiO</a:t>
            </a:r>
            <a:r>
              <a:rPr sz="2400" spc="-7" baseline="-20833" dirty="0"/>
              <a:t>2</a:t>
            </a:r>
            <a:r>
              <a:rPr sz="2400" spc="-5" dirty="0"/>
              <a:t>–33CaO–9P</a:t>
            </a:r>
            <a:r>
              <a:rPr sz="2400" spc="-7" baseline="-20833" dirty="0"/>
              <a:t>2</a:t>
            </a:r>
            <a:r>
              <a:rPr sz="2400" spc="-5" dirty="0"/>
              <a:t>O</a:t>
            </a:r>
            <a:r>
              <a:rPr sz="2400" spc="-7" baseline="-20833" dirty="0"/>
              <a:t>5</a:t>
            </a:r>
            <a:r>
              <a:rPr sz="2400" spc="-5" dirty="0"/>
              <a:t>)</a:t>
            </a:r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68262" y="6324598"/>
            <a:ext cx="541337" cy="485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200400" y="2084387"/>
            <a:ext cx="685800" cy="12684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95573" y="2079625"/>
            <a:ext cx="695325" cy="1278255"/>
          </a:xfrm>
          <a:custGeom>
            <a:avLst/>
            <a:gdLst/>
            <a:ahLst/>
            <a:cxnLst/>
            <a:rect l="l" t="t" r="r" b="b"/>
            <a:pathLst>
              <a:path w="695325" h="1278254">
                <a:moveTo>
                  <a:pt x="0" y="1277874"/>
                </a:moveTo>
                <a:lnTo>
                  <a:pt x="695325" y="1277874"/>
                </a:lnTo>
                <a:lnTo>
                  <a:pt x="695325" y="0"/>
                </a:lnTo>
                <a:lnTo>
                  <a:pt x="0" y="0"/>
                </a:lnTo>
                <a:lnTo>
                  <a:pt x="0" y="127787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743200" y="4114800"/>
            <a:ext cx="1524000" cy="15240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53000" y="4114800"/>
            <a:ext cx="1600200" cy="15271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590800" y="2590800"/>
            <a:ext cx="381000" cy="228600"/>
          </a:xfrm>
          <a:custGeom>
            <a:avLst/>
            <a:gdLst/>
            <a:ahLst/>
            <a:cxnLst/>
            <a:rect l="l" t="t" r="r" b="b"/>
            <a:pathLst>
              <a:path w="381000" h="228600">
                <a:moveTo>
                  <a:pt x="266700" y="0"/>
                </a:moveTo>
                <a:lnTo>
                  <a:pt x="266700" y="57150"/>
                </a:lnTo>
                <a:lnTo>
                  <a:pt x="0" y="57150"/>
                </a:lnTo>
                <a:lnTo>
                  <a:pt x="0" y="171450"/>
                </a:lnTo>
                <a:lnTo>
                  <a:pt x="266700" y="171450"/>
                </a:lnTo>
                <a:lnTo>
                  <a:pt x="266700" y="228600"/>
                </a:lnTo>
                <a:lnTo>
                  <a:pt x="381000" y="114300"/>
                </a:lnTo>
                <a:lnTo>
                  <a:pt x="2667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90800" y="2590800"/>
            <a:ext cx="381000" cy="228600"/>
          </a:xfrm>
          <a:custGeom>
            <a:avLst/>
            <a:gdLst/>
            <a:ahLst/>
            <a:cxnLst/>
            <a:rect l="l" t="t" r="r" b="b"/>
            <a:pathLst>
              <a:path w="381000" h="228600">
                <a:moveTo>
                  <a:pt x="0" y="57150"/>
                </a:moveTo>
                <a:lnTo>
                  <a:pt x="266700" y="57150"/>
                </a:lnTo>
                <a:lnTo>
                  <a:pt x="266700" y="0"/>
                </a:lnTo>
                <a:lnTo>
                  <a:pt x="381000" y="114300"/>
                </a:lnTo>
                <a:lnTo>
                  <a:pt x="266700" y="228600"/>
                </a:lnTo>
                <a:lnTo>
                  <a:pt x="266700" y="171450"/>
                </a:lnTo>
                <a:lnTo>
                  <a:pt x="0" y="171450"/>
                </a:lnTo>
                <a:lnTo>
                  <a:pt x="0" y="571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239261" y="3393059"/>
            <a:ext cx="608330" cy="469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Neem</a:t>
            </a:r>
            <a:endParaRPr sz="1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500" dirty="0">
                <a:latin typeface="Times New Roman"/>
                <a:cs typeface="Times New Roman"/>
              </a:rPr>
              <a:t>Po</a:t>
            </a:r>
            <a:r>
              <a:rPr sz="1500" spc="-5" dirty="0">
                <a:latin typeface="Times New Roman"/>
                <a:cs typeface="Times New Roman"/>
              </a:rPr>
              <a:t>w</a:t>
            </a:r>
            <a:r>
              <a:rPr sz="1500" dirty="0">
                <a:latin typeface="Times New Roman"/>
                <a:cs typeface="Times New Roman"/>
              </a:rPr>
              <a:t>d</a:t>
            </a:r>
            <a:r>
              <a:rPr sz="1500" spc="-10" dirty="0">
                <a:latin typeface="Times New Roman"/>
                <a:cs typeface="Times New Roman"/>
              </a:rPr>
              <a:t>e</a:t>
            </a:r>
            <a:r>
              <a:rPr sz="1500" dirty="0">
                <a:latin typeface="Times New Roman"/>
                <a:cs typeface="Times New Roman"/>
              </a:rPr>
              <a:t>r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118230" y="5755843"/>
            <a:ext cx="1060450" cy="469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9690" marR="5080" indent="-47625">
              <a:lnSpc>
                <a:spcPct val="100000"/>
              </a:lnSpc>
            </a:pPr>
            <a:r>
              <a:rPr sz="1500" i="1" dirty="0">
                <a:latin typeface="Times New Roman"/>
                <a:cs typeface="Times New Roman"/>
              </a:rPr>
              <a:t>Klebsiella</a:t>
            </a:r>
            <a:r>
              <a:rPr sz="1500" i="1" spc="-1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sp.  </a:t>
            </a:r>
            <a:r>
              <a:rPr sz="1500" spc="-5" dirty="0">
                <a:latin typeface="Times New Roman"/>
                <a:cs typeface="Times New Roman"/>
              </a:rPr>
              <a:t>Gram</a:t>
            </a:r>
            <a:r>
              <a:rPr sz="1500" spc="-7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(-ve)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43525" y="5755843"/>
            <a:ext cx="925830" cy="469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" marR="5080" indent="-5080">
              <a:lnSpc>
                <a:spcPct val="100000"/>
              </a:lnSpc>
            </a:pPr>
            <a:r>
              <a:rPr sz="1500" i="1" spc="-5" dirty="0">
                <a:latin typeface="Times New Roman"/>
                <a:cs typeface="Times New Roman"/>
              </a:rPr>
              <a:t>Bacillus </a:t>
            </a:r>
            <a:r>
              <a:rPr sz="1500" dirty="0">
                <a:latin typeface="Times New Roman"/>
                <a:cs typeface="Times New Roman"/>
              </a:rPr>
              <a:t>sp.  </a:t>
            </a:r>
            <a:r>
              <a:rPr sz="1500" spc="-5" dirty="0">
                <a:latin typeface="Times New Roman"/>
                <a:cs typeface="Times New Roman"/>
              </a:rPr>
              <a:t>Gram</a:t>
            </a:r>
            <a:r>
              <a:rPr sz="1500" spc="-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(+ve)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832854" y="4764913"/>
            <a:ext cx="1793239" cy="469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 </a:t>
            </a:r>
            <a:r>
              <a:rPr sz="1500" b="1" dirty="0">
                <a:solidFill>
                  <a:srgbClr val="00AF50"/>
                </a:solidFill>
                <a:latin typeface="Times New Roman"/>
                <a:cs typeface="Times New Roman"/>
              </a:rPr>
              <a:t>- </a:t>
            </a:r>
            <a:r>
              <a:rPr sz="15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Neem doped</a:t>
            </a:r>
            <a:r>
              <a:rPr sz="1500" b="1" spc="-6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NBG</a:t>
            </a: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b="1" dirty="0">
                <a:solidFill>
                  <a:srgbClr val="00AF50"/>
                </a:solidFill>
                <a:latin typeface="Times New Roman"/>
                <a:cs typeface="Times New Roman"/>
              </a:rPr>
              <a:t>C - </a:t>
            </a:r>
            <a:r>
              <a:rPr sz="15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Base</a:t>
            </a:r>
            <a:r>
              <a:rPr sz="1500" b="1" spc="-8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1500" b="1" dirty="0">
                <a:solidFill>
                  <a:srgbClr val="00AF50"/>
                </a:solidFill>
                <a:latin typeface="Times New Roman"/>
                <a:cs typeface="Times New Roman"/>
              </a:rPr>
              <a:t>glass</a:t>
            </a:r>
            <a:endParaRPr sz="1500">
              <a:latin typeface="Times New Roman"/>
              <a:cs typeface="Times New Roman"/>
            </a:endParaRPr>
          </a:p>
        </p:txBody>
      </p:sp>
      <p:graphicFrame>
        <p:nvGraphicFramePr>
          <p:cNvPr id="15" name="object 15"/>
          <p:cNvGraphicFramePr>
            <a:graphicFrameLocks noGrp="1"/>
          </p:cNvGraphicFramePr>
          <p:nvPr/>
        </p:nvGraphicFramePr>
        <p:xfrm>
          <a:off x="1237233" y="804004"/>
          <a:ext cx="6252210" cy="1006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0291"/>
                <a:gridCol w="231457"/>
                <a:gridCol w="4440327"/>
              </a:tblGrid>
              <a:tr h="322930">
                <a:tc>
                  <a:txBody>
                    <a:bodyPr/>
                    <a:lstStyle/>
                    <a:p>
                      <a:pPr marL="127000">
                        <a:lnSpc>
                          <a:spcPts val="1605"/>
                        </a:lnSpc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Materials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605"/>
                        </a:lnSpc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: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605"/>
                        </a:lnSpc>
                      </a:pPr>
                      <a:r>
                        <a:rPr sz="1600" b="1" i="1" spc="-10" dirty="0">
                          <a:latin typeface="Calibri"/>
                          <a:cs typeface="Calibri"/>
                        </a:rPr>
                        <a:t>Azadirachtha </a:t>
                      </a:r>
                      <a:r>
                        <a:rPr sz="1600" b="1" i="1" spc="-5" dirty="0">
                          <a:latin typeface="Calibri"/>
                          <a:cs typeface="Calibri"/>
                        </a:rPr>
                        <a:t>indica - 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Nano</a:t>
                      </a:r>
                      <a:r>
                        <a:rPr sz="1600" b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powder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1222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Composition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8580" algn="r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600" dirty="0">
                          <a:latin typeface="Calibri"/>
                          <a:cs typeface="Calibri"/>
                        </a:rPr>
                        <a:t>: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455"/>
                        </a:spcBef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Nanobioactive glass </a:t>
                      </a:r>
                      <a:r>
                        <a:rPr sz="1600" b="1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(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Neem-58SiO</a:t>
                      </a:r>
                      <a:r>
                        <a:rPr sz="1575" b="1" spc="-7" baseline="-21164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–33CaO–9P</a:t>
                      </a:r>
                      <a:r>
                        <a:rPr sz="1575" b="1" spc="-7" baseline="-21164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575" b="1" spc="-7" baseline="-21164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5</a:t>
                      </a:r>
                      <a:r>
                        <a:rPr sz="1600" spc="-5" dirty="0">
                          <a:solidFill>
                            <a:srgbClr val="FF0000"/>
                          </a:solidFill>
                          <a:latin typeface="Calibri"/>
                          <a:cs typeface="Calibri"/>
                        </a:rPr>
                        <a:t>)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271065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Process</a:t>
                      </a:r>
                      <a:r>
                        <a:rPr sz="16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method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: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220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Ball Milling / </a:t>
                      </a:r>
                      <a:r>
                        <a:rPr sz="1600" b="1" i="1" spc="-5" dirty="0">
                          <a:latin typeface="Times New Roman"/>
                          <a:cs typeface="Times New Roman"/>
                        </a:rPr>
                        <a:t>In situ</a:t>
                      </a:r>
                      <a:r>
                        <a:rPr sz="1600" b="1" i="1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preparation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6" name="object 16"/>
          <p:cNvSpPr/>
          <p:nvPr/>
        </p:nvSpPr>
        <p:spPr>
          <a:xfrm>
            <a:off x="3886200" y="4800600"/>
            <a:ext cx="76200" cy="381000"/>
          </a:xfrm>
          <a:custGeom>
            <a:avLst/>
            <a:gdLst/>
            <a:ahLst/>
            <a:cxnLst/>
            <a:rect l="l" t="t" r="r" b="b"/>
            <a:pathLst>
              <a:path w="76200" h="381000">
                <a:moveTo>
                  <a:pt x="76200" y="0"/>
                </a:moveTo>
                <a:lnTo>
                  <a:pt x="0" y="3810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19800" y="4800600"/>
            <a:ext cx="381000" cy="228600"/>
          </a:xfrm>
          <a:custGeom>
            <a:avLst/>
            <a:gdLst/>
            <a:ahLst/>
            <a:cxnLst/>
            <a:rect l="l" t="t" r="r" b="b"/>
            <a:pathLst>
              <a:path w="381000" h="228600">
                <a:moveTo>
                  <a:pt x="0" y="0"/>
                </a:moveTo>
                <a:lnTo>
                  <a:pt x="381000" y="22860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738373" y="4110037"/>
            <a:ext cx="1533525" cy="1533525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800">
              <a:latin typeface="Times New Roman"/>
              <a:cs typeface="Times New Roman"/>
            </a:endParaRPr>
          </a:p>
          <a:p>
            <a:pPr marR="194310" algn="ctr">
              <a:lnSpc>
                <a:spcPct val="100000"/>
              </a:lnSpc>
            </a:pPr>
            <a:r>
              <a:rPr sz="1050" b="1" dirty="0">
                <a:solidFill>
                  <a:srgbClr val="EDEBE0"/>
                </a:solidFill>
                <a:latin typeface="Calibri"/>
                <a:cs typeface="Calibri"/>
              </a:rPr>
              <a:t>C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Times New Roman"/>
              <a:cs typeface="Times New Roman"/>
            </a:endParaRPr>
          </a:p>
          <a:p>
            <a:pPr marL="424815" algn="ctr">
              <a:lnSpc>
                <a:spcPct val="100000"/>
              </a:lnSpc>
            </a:pPr>
            <a:r>
              <a:rPr sz="1050" b="1" dirty="0">
                <a:solidFill>
                  <a:srgbClr val="EDEBE0"/>
                </a:solidFill>
                <a:latin typeface="Calibri"/>
                <a:cs typeface="Calibri"/>
              </a:rPr>
              <a:t>N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imes New Roman"/>
              <a:cs typeface="Times New Roman"/>
            </a:endParaRPr>
          </a:p>
          <a:p>
            <a:pPr marL="473709" algn="ctr">
              <a:lnSpc>
                <a:spcPct val="100000"/>
              </a:lnSpc>
            </a:pPr>
            <a:r>
              <a:rPr sz="1200" b="1" dirty="0">
                <a:solidFill>
                  <a:srgbClr val="EDEBE0"/>
                </a:solidFill>
                <a:latin typeface="Times New Roman"/>
                <a:cs typeface="Times New Roman"/>
              </a:rPr>
              <a:t>14</a:t>
            </a:r>
            <a:r>
              <a:rPr sz="1200" b="1" spc="-100" dirty="0">
                <a:solidFill>
                  <a:srgbClr val="EDEBE0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EDEBE0"/>
                </a:solidFill>
                <a:latin typeface="Times New Roman"/>
                <a:cs typeface="Times New Roman"/>
              </a:rPr>
              <a:t>mm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948173" y="4110037"/>
            <a:ext cx="1609725" cy="1536700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 marR="117475" algn="ctr">
              <a:lnSpc>
                <a:spcPct val="100000"/>
              </a:lnSpc>
              <a:spcBef>
                <a:spcPts val="750"/>
              </a:spcBef>
            </a:pPr>
            <a:r>
              <a:rPr sz="1050" b="1" dirty="0">
                <a:solidFill>
                  <a:srgbClr val="EDEBE0"/>
                </a:solidFill>
                <a:latin typeface="Calibri"/>
                <a:cs typeface="Calibri"/>
              </a:rPr>
              <a:t>C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950">
              <a:latin typeface="Times New Roman"/>
              <a:cs typeface="Times New Roman"/>
            </a:endParaRPr>
          </a:p>
          <a:p>
            <a:pPr marL="318770" algn="ctr">
              <a:lnSpc>
                <a:spcPct val="100000"/>
              </a:lnSpc>
            </a:pPr>
            <a:r>
              <a:rPr sz="1050" b="1" dirty="0">
                <a:solidFill>
                  <a:srgbClr val="EDEBE0"/>
                </a:solidFill>
                <a:latin typeface="Calibri"/>
                <a:cs typeface="Calibri"/>
              </a:rPr>
              <a:t>N</a:t>
            </a:r>
            <a:endParaRPr sz="10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950">
              <a:latin typeface="Times New Roman"/>
              <a:cs typeface="Times New Roman"/>
            </a:endParaRPr>
          </a:p>
          <a:p>
            <a:pPr marL="854075">
              <a:lnSpc>
                <a:spcPct val="100000"/>
              </a:lnSpc>
            </a:pPr>
            <a:r>
              <a:rPr sz="1200" b="1" dirty="0">
                <a:solidFill>
                  <a:srgbClr val="EDEBE0"/>
                </a:solidFill>
                <a:latin typeface="Times New Roman"/>
                <a:cs typeface="Times New Roman"/>
              </a:rPr>
              <a:t>18</a:t>
            </a:r>
            <a:r>
              <a:rPr sz="1200" b="1" spc="-100" dirty="0">
                <a:solidFill>
                  <a:srgbClr val="EDEBE0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EDEBE0"/>
                </a:solidFill>
                <a:latin typeface="Times New Roman"/>
                <a:cs typeface="Times New Roman"/>
              </a:rPr>
              <a:t>mm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914400" y="2057400"/>
            <a:ext cx="1368425" cy="1295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909637" y="2052573"/>
            <a:ext cx="1377950" cy="1304925"/>
          </a:xfrm>
          <a:custGeom>
            <a:avLst/>
            <a:gdLst/>
            <a:ahLst/>
            <a:cxnLst/>
            <a:rect l="l" t="t" r="r" b="b"/>
            <a:pathLst>
              <a:path w="1377950" h="1304925">
                <a:moveTo>
                  <a:pt x="0" y="1304925"/>
                </a:moveTo>
                <a:lnTo>
                  <a:pt x="1377950" y="1304925"/>
                </a:lnTo>
                <a:lnTo>
                  <a:pt x="1377950" y="0"/>
                </a:lnTo>
                <a:lnTo>
                  <a:pt x="0" y="0"/>
                </a:lnTo>
                <a:lnTo>
                  <a:pt x="0" y="1304925"/>
                </a:lnTo>
                <a:close/>
              </a:path>
            </a:pathLst>
          </a:custGeom>
          <a:ln w="9525">
            <a:solidFill>
              <a:srgbClr val="EDEB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12165" y="3418585"/>
            <a:ext cx="2251075" cy="469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7250" marR="5080" indent="-845185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Neem (</a:t>
            </a:r>
            <a:r>
              <a:rPr sz="1500" i="1" spc="-5" dirty="0">
                <a:latin typeface="Times New Roman"/>
                <a:cs typeface="Times New Roman"/>
              </a:rPr>
              <a:t>Azadirachtha </a:t>
            </a:r>
            <a:r>
              <a:rPr sz="1500" i="1" dirty="0">
                <a:latin typeface="Times New Roman"/>
                <a:cs typeface="Times New Roman"/>
              </a:rPr>
              <a:t>indica</a:t>
            </a:r>
            <a:r>
              <a:rPr sz="1500" i="1" spc="-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)  </a:t>
            </a:r>
            <a:r>
              <a:rPr sz="1500" spc="-10" dirty="0">
                <a:latin typeface="Times New Roman"/>
                <a:cs typeface="Times New Roman"/>
              </a:rPr>
              <a:t>Leaves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191000" y="25146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276225" y="295275"/>
                </a:moveTo>
                <a:lnTo>
                  <a:pt x="104775" y="295275"/>
                </a:lnTo>
                <a:lnTo>
                  <a:pt x="190500" y="381000"/>
                </a:lnTo>
                <a:lnTo>
                  <a:pt x="276225" y="295275"/>
                </a:lnTo>
                <a:close/>
              </a:path>
              <a:path w="381000" h="381000">
                <a:moveTo>
                  <a:pt x="233425" y="233299"/>
                </a:moveTo>
                <a:lnTo>
                  <a:pt x="147700" y="233299"/>
                </a:lnTo>
                <a:lnTo>
                  <a:pt x="147700" y="295275"/>
                </a:lnTo>
                <a:lnTo>
                  <a:pt x="233425" y="295275"/>
                </a:lnTo>
                <a:lnTo>
                  <a:pt x="233425" y="233299"/>
                </a:lnTo>
                <a:close/>
              </a:path>
              <a:path w="381000" h="381000">
                <a:moveTo>
                  <a:pt x="85725" y="104775"/>
                </a:moveTo>
                <a:lnTo>
                  <a:pt x="0" y="190500"/>
                </a:lnTo>
                <a:lnTo>
                  <a:pt x="85725" y="276225"/>
                </a:lnTo>
                <a:lnTo>
                  <a:pt x="85725" y="233299"/>
                </a:lnTo>
                <a:lnTo>
                  <a:pt x="338200" y="233299"/>
                </a:lnTo>
                <a:lnTo>
                  <a:pt x="381000" y="190500"/>
                </a:lnTo>
                <a:lnTo>
                  <a:pt x="338200" y="147700"/>
                </a:lnTo>
                <a:lnTo>
                  <a:pt x="85725" y="147700"/>
                </a:lnTo>
                <a:lnTo>
                  <a:pt x="85725" y="104775"/>
                </a:lnTo>
                <a:close/>
              </a:path>
              <a:path w="381000" h="381000">
                <a:moveTo>
                  <a:pt x="338200" y="233299"/>
                </a:moveTo>
                <a:lnTo>
                  <a:pt x="295275" y="233299"/>
                </a:lnTo>
                <a:lnTo>
                  <a:pt x="295275" y="276225"/>
                </a:lnTo>
                <a:lnTo>
                  <a:pt x="338200" y="233299"/>
                </a:lnTo>
                <a:close/>
              </a:path>
              <a:path w="381000" h="381000">
                <a:moveTo>
                  <a:pt x="233425" y="85725"/>
                </a:moveTo>
                <a:lnTo>
                  <a:pt x="147700" y="85725"/>
                </a:lnTo>
                <a:lnTo>
                  <a:pt x="147700" y="147700"/>
                </a:lnTo>
                <a:lnTo>
                  <a:pt x="233425" y="147700"/>
                </a:lnTo>
                <a:lnTo>
                  <a:pt x="233425" y="85725"/>
                </a:lnTo>
                <a:close/>
              </a:path>
              <a:path w="381000" h="381000">
                <a:moveTo>
                  <a:pt x="295275" y="104775"/>
                </a:moveTo>
                <a:lnTo>
                  <a:pt x="295275" y="147700"/>
                </a:lnTo>
                <a:lnTo>
                  <a:pt x="338200" y="147700"/>
                </a:lnTo>
                <a:lnTo>
                  <a:pt x="295275" y="104775"/>
                </a:lnTo>
                <a:close/>
              </a:path>
              <a:path w="381000" h="381000">
                <a:moveTo>
                  <a:pt x="190500" y="0"/>
                </a:moveTo>
                <a:lnTo>
                  <a:pt x="104775" y="85725"/>
                </a:lnTo>
                <a:lnTo>
                  <a:pt x="276225" y="85725"/>
                </a:lnTo>
                <a:lnTo>
                  <a:pt x="1905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91000" y="25146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190500"/>
                </a:moveTo>
                <a:lnTo>
                  <a:pt x="85725" y="104775"/>
                </a:lnTo>
                <a:lnTo>
                  <a:pt x="85725" y="147700"/>
                </a:lnTo>
                <a:lnTo>
                  <a:pt x="147700" y="147700"/>
                </a:lnTo>
                <a:lnTo>
                  <a:pt x="147700" y="85725"/>
                </a:lnTo>
                <a:lnTo>
                  <a:pt x="104775" y="85725"/>
                </a:lnTo>
                <a:lnTo>
                  <a:pt x="190500" y="0"/>
                </a:lnTo>
                <a:lnTo>
                  <a:pt x="276225" y="85725"/>
                </a:lnTo>
                <a:lnTo>
                  <a:pt x="233425" y="85725"/>
                </a:lnTo>
                <a:lnTo>
                  <a:pt x="233425" y="147700"/>
                </a:lnTo>
                <a:lnTo>
                  <a:pt x="295275" y="147700"/>
                </a:lnTo>
                <a:lnTo>
                  <a:pt x="295275" y="104775"/>
                </a:lnTo>
                <a:lnTo>
                  <a:pt x="381000" y="190500"/>
                </a:lnTo>
                <a:lnTo>
                  <a:pt x="295275" y="276225"/>
                </a:lnTo>
                <a:lnTo>
                  <a:pt x="295275" y="233299"/>
                </a:lnTo>
                <a:lnTo>
                  <a:pt x="233425" y="233299"/>
                </a:lnTo>
                <a:lnTo>
                  <a:pt x="233425" y="295275"/>
                </a:lnTo>
                <a:lnTo>
                  <a:pt x="276225" y="295275"/>
                </a:lnTo>
                <a:lnTo>
                  <a:pt x="190500" y="381000"/>
                </a:lnTo>
                <a:lnTo>
                  <a:pt x="104775" y="295275"/>
                </a:lnTo>
                <a:lnTo>
                  <a:pt x="147700" y="295275"/>
                </a:lnTo>
                <a:lnTo>
                  <a:pt x="147700" y="233299"/>
                </a:lnTo>
                <a:lnTo>
                  <a:pt x="85725" y="233299"/>
                </a:lnTo>
                <a:lnTo>
                  <a:pt x="85725" y="276225"/>
                </a:lnTo>
                <a:lnTo>
                  <a:pt x="0" y="1905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6553200" y="2590800"/>
            <a:ext cx="381000" cy="228600"/>
          </a:xfrm>
          <a:custGeom>
            <a:avLst/>
            <a:gdLst/>
            <a:ahLst/>
            <a:cxnLst/>
            <a:rect l="l" t="t" r="r" b="b"/>
            <a:pathLst>
              <a:path w="381000" h="228600">
                <a:moveTo>
                  <a:pt x="266700" y="0"/>
                </a:moveTo>
                <a:lnTo>
                  <a:pt x="266700" y="57150"/>
                </a:lnTo>
                <a:lnTo>
                  <a:pt x="0" y="57150"/>
                </a:lnTo>
                <a:lnTo>
                  <a:pt x="0" y="171450"/>
                </a:lnTo>
                <a:lnTo>
                  <a:pt x="266700" y="171450"/>
                </a:lnTo>
                <a:lnTo>
                  <a:pt x="266700" y="228600"/>
                </a:lnTo>
                <a:lnTo>
                  <a:pt x="381000" y="114300"/>
                </a:lnTo>
                <a:lnTo>
                  <a:pt x="2667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553200" y="2590800"/>
            <a:ext cx="381000" cy="228600"/>
          </a:xfrm>
          <a:custGeom>
            <a:avLst/>
            <a:gdLst/>
            <a:ahLst/>
            <a:cxnLst/>
            <a:rect l="l" t="t" r="r" b="b"/>
            <a:pathLst>
              <a:path w="381000" h="228600">
                <a:moveTo>
                  <a:pt x="0" y="57150"/>
                </a:moveTo>
                <a:lnTo>
                  <a:pt x="266700" y="57150"/>
                </a:lnTo>
                <a:lnTo>
                  <a:pt x="266700" y="0"/>
                </a:lnTo>
                <a:lnTo>
                  <a:pt x="381000" y="114300"/>
                </a:lnTo>
                <a:lnTo>
                  <a:pt x="266700" y="228600"/>
                </a:lnTo>
                <a:lnTo>
                  <a:pt x="266700" y="171450"/>
                </a:lnTo>
                <a:lnTo>
                  <a:pt x="0" y="171450"/>
                </a:lnTo>
                <a:lnTo>
                  <a:pt x="0" y="571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162800" y="2057400"/>
            <a:ext cx="1295400" cy="12954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157973" y="2052573"/>
            <a:ext cx="1304925" cy="1304925"/>
          </a:xfrm>
          <a:custGeom>
            <a:avLst/>
            <a:gdLst/>
            <a:ahLst/>
            <a:cxnLst/>
            <a:rect l="l" t="t" r="r" b="b"/>
            <a:pathLst>
              <a:path w="1304925" h="1304925">
                <a:moveTo>
                  <a:pt x="0" y="1304925"/>
                </a:moveTo>
                <a:lnTo>
                  <a:pt x="1304925" y="1304925"/>
                </a:lnTo>
                <a:lnTo>
                  <a:pt x="1304925" y="0"/>
                </a:lnTo>
                <a:lnTo>
                  <a:pt x="0" y="0"/>
                </a:lnTo>
                <a:lnTo>
                  <a:pt x="0" y="1304925"/>
                </a:lnTo>
                <a:close/>
              </a:path>
            </a:pathLst>
          </a:custGeom>
          <a:ln w="9525">
            <a:solidFill>
              <a:srgbClr val="EDEB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6859269" y="3418585"/>
            <a:ext cx="1904364" cy="5022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10185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Neem Doped </a:t>
            </a:r>
            <a:r>
              <a:rPr sz="1500" spc="-10" dirty="0">
                <a:latin typeface="Times New Roman"/>
                <a:cs typeface="Times New Roman"/>
              </a:rPr>
              <a:t>NBG  </a:t>
            </a:r>
            <a:r>
              <a:rPr sz="1500" spc="-5" dirty="0">
                <a:latin typeface="Times New Roman"/>
                <a:cs typeface="Times New Roman"/>
              </a:rPr>
              <a:t>(58SiO</a:t>
            </a:r>
            <a:r>
              <a:rPr sz="1500" spc="-7" baseline="-19444" dirty="0">
                <a:latin typeface="Times New Roman"/>
                <a:cs typeface="Times New Roman"/>
              </a:rPr>
              <a:t>2</a:t>
            </a:r>
            <a:r>
              <a:rPr sz="1500" spc="-5" dirty="0">
                <a:latin typeface="Times New Roman"/>
                <a:cs typeface="Times New Roman"/>
              </a:rPr>
              <a:t>–33CaO–9P</a:t>
            </a:r>
            <a:r>
              <a:rPr sz="1500" spc="-7" baseline="-19444" dirty="0">
                <a:latin typeface="Times New Roman"/>
                <a:cs typeface="Times New Roman"/>
              </a:rPr>
              <a:t>2</a:t>
            </a:r>
            <a:r>
              <a:rPr sz="1500" spc="-5" dirty="0">
                <a:latin typeface="Times New Roman"/>
                <a:cs typeface="Times New Roman"/>
              </a:rPr>
              <a:t>O</a:t>
            </a:r>
            <a:r>
              <a:rPr sz="1500" spc="-7" baseline="-19444" dirty="0">
                <a:latin typeface="Times New Roman"/>
                <a:cs typeface="Times New Roman"/>
              </a:rPr>
              <a:t>5</a:t>
            </a:r>
            <a:r>
              <a:rPr sz="1500" spc="-5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49215" y="3418585"/>
            <a:ext cx="1904364" cy="5022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539115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Base </a:t>
            </a:r>
            <a:r>
              <a:rPr sz="1500" dirty="0">
                <a:latin typeface="Times New Roman"/>
                <a:cs typeface="Times New Roman"/>
              </a:rPr>
              <a:t>glass  </a:t>
            </a:r>
            <a:r>
              <a:rPr sz="1500" spc="-5" dirty="0">
                <a:latin typeface="Times New Roman"/>
                <a:cs typeface="Times New Roman"/>
              </a:rPr>
              <a:t>(58SiO</a:t>
            </a:r>
            <a:r>
              <a:rPr sz="1500" spc="-7" baseline="-19444" dirty="0">
                <a:latin typeface="Times New Roman"/>
                <a:cs typeface="Times New Roman"/>
              </a:rPr>
              <a:t>2</a:t>
            </a:r>
            <a:r>
              <a:rPr sz="1500" spc="-5" dirty="0">
                <a:latin typeface="Times New Roman"/>
                <a:cs typeface="Times New Roman"/>
              </a:rPr>
              <a:t>–33CaO–9P</a:t>
            </a:r>
            <a:r>
              <a:rPr sz="1500" spc="-7" baseline="-19444" dirty="0">
                <a:latin typeface="Times New Roman"/>
                <a:cs typeface="Times New Roman"/>
              </a:rPr>
              <a:t>2</a:t>
            </a:r>
            <a:r>
              <a:rPr sz="1500" spc="-5" dirty="0">
                <a:latin typeface="Times New Roman"/>
                <a:cs typeface="Times New Roman"/>
              </a:rPr>
              <a:t>O</a:t>
            </a:r>
            <a:r>
              <a:rPr sz="1500" spc="-7" baseline="-19444" dirty="0">
                <a:latin typeface="Times New Roman"/>
                <a:cs typeface="Times New Roman"/>
              </a:rPr>
              <a:t>5</a:t>
            </a:r>
            <a:r>
              <a:rPr sz="1500" spc="-5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4876800" y="2057400"/>
            <a:ext cx="1371600" cy="12954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871973" y="2052573"/>
            <a:ext cx="1381125" cy="1304925"/>
          </a:xfrm>
          <a:custGeom>
            <a:avLst/>
            <a:gdLst/>
            <a:ahLst/>
            <a:cxnLst/>
            <a:rect l="l" t="t" r="r" b="b"/>
            <a:pathLst>
              <a:path w="1381125" h="1304925">
                <a:moveTo>
                  <a:pt x="0" y="1304925"/>
                </a:moveTo>
                <a:lnTo>
                  <a:pt x="1381125" y="1304925"/>
                </a:lnTo>
                <a:lnTo>
                  <a:pt x="1381125" y="0"/>
                </a:lnTo>
                <a:lnTo>
                  <a:pt x="0" y="0"/>
                </a:lnTo>
                <a:lnTo>
                  <a:pt x="0" y="1304925"/>
                </a:lnTo>
                <a:close/>
              </a:path>
            </a:pathLst>
          </a:custGeom>
          <a:ln w="9525">
            <a:solidFill>
              <a:srgbClr val="EDEB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09600"/>
          </a:xfrm>
          <a:custGeom>
            <a:avLst/>
            <a:gdLst/>
            <a:ahLst/>
            <a:cxnLst/>
            <a:rect l="l" t="t" r="r" b="b"/>
            <a:pathLst>
              <a:path w="9144000" h="609600">
                <a:moveTo>
                  <a:pt x="0" y="609600"/>
                </a:moveTo>
                <a:lnTo>
                  <a:pt x="9144000" y="609600"/>
                </a:lnTo>
                <a:lnTo>
                  <a:pt x="914400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3471" rIns="0" bIns="0" rtlCol="0">
            <a:spAutoFit/>
          </a:bodyPr>
          <a:lstStyle/>
          <a:p>
            <a:pPr marL="1097280">
              <a:lnSpc>
                <a:spcPct val="100000"/>
              </a:lnSpc>
            </a:pPr>
            <a:r>
              <a:rPr spc="-5" dirty="0"/>
              <a:t>Al</a:t>
            </a:r>
            <a:r>
              <a:rPr sz="2400" spc="-7" baseline="-20833" dirty="0"/>
              <a:t>2</a:t>
            </a:r>
            <a:r>
              <a:rPr sz="2400" spc="-5" dirty="0"/>
              <a:t>O</a:t>
            </a:r>
            <a:r>
              <a:rPr sz="2400" spc="-7" baseline="-20833" dirty="0"/>
              <a:t>3</a:t>
            </a:r>
            <a:r>
              <a:rPr sz="2400" spc="-5" dirty="0"/>
              <a:t>-ZrO</a:t>
            </a:r>
            <a:r>
              <a:rPr sz="2400" spc="-7" baseline="-20833" dirty="0"/>
              <a:t>2</a:t>
            </a:r>
            <a:r>
              <a:rPr sz="2400" spc="-5" dirty="0"/>
              <a:t>-NBG (58SiO</a:t>
            </a:r>
            <a:r>
              <a:rPr sz="2400" spc="-7" baseline="-20833" dirty="0"/>
              <a:t>2</a:t>
            </a:r>
            <a:r>
              <a:rPr sz="2400" spc="-5" dirty="0"/>
              <a:t>–33CAO–9P</a:t>
            </a:r>
            <a:r>
              <a:rPr sz="2400" spc="-7" baseline="-20833" dirty="0"/>
              <a:t>2</a:t>
            </a:r>
            <a:r>
              <a:rPr sz="2400" spc="-5" dirty="0"/>
              <a:t>O</a:t>
            </a:r>
            <a:r>
              <a:rPr sz="2400" spc="-7" baseline="-20833" dirty="0"/>
              <a:t>5</a:t>
            </a:r>
            <a:r>
              <a:rPr sz="2400" spc="-5" dirty="0"/>
              <a:t>)-</a:t>
            </a:r>
            <a:r>
              <a:rPr sz="2400" spc="35" dirty="0"/>
              <a:t> </a:t>
            </a:r>
            <a:r>
              <a:rPr sz="2400" spc="-5" dirty="0"/>
              <a:t>HAp</a:t>
            </a:r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68262" y="6324598"/>
            <a:ext cx="541337" cy="485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05000" y="3886200"/>
            <a:ext cx="304800" cy="533400"/>
          </a:xfrm>
          <a:custGeom>
            <a:avLst/>
            <a:gdLst/>
            <a:ahLst/>
            <a:cxnLst/>
            <a:rect l="l" t="t" r="r" b="b"/>
            <a:pathLst>
              <a:path w="304800" h="533400">
                <a:moveTo>
                  <a:pt x="304800" y="381000"/>
                </a:moveTo>
                <a:lnTo>
                  <a:pt x="0" y="381000"/>
                </a:lnTo>
                <a:lnTo>
                  <a:pt x="152400" y="533400"/>
                </a:lnTo>
                <a:lnTo>
                  <a:pt x="304800" y="381000"/>
                </a:lnTo>
                <a:close/>
              </a:path>
              <a:path w="304800" h="533400">
                <a:moveTo>
                  <a:pt x="228600" y="0"/>
                </a:moveTo>
                <a:lnTo>
                  <a:pt x="76200" y="0"/>
                </a:lnTo>
                <a:lnTo>
                  <a:pt x="76200" y="381000"/>
                </a:lnTo>
                <a:lnTo>
                  <a:pt x="228600" y="381000"/>
                </a:lnTo>
                <a:lnTo>
                  <a:pt x="2286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05000" y="3886200"/>
            <a:ext cx="304800" cy="533400"/>
          </a:xfrm>
          <a:custGeom>
            <a:avLst/>
            <a:gdLst/>
            <a:ahLst/>
            <a:cxnLst/>
            <a:rect l="l" t="t" r="r" b="b"/>
            <a:pathLst>
              <a:path w="304800" h="533400">
                <a:moveTo>
                  <a:pt x="228600" y="0"/>
                </a:moveTo>
                <a:lnTo>
                  <a:pt x="228600" y="381000"/>
                </a:lnTo>
                <a:lnTo>
                  <a:pt x="304800" y="381000"/>
                </a:lnTo>
                <a:lnTo>
                  <a:pt x="152400" y="533400"/>
                </a:lnTo>
                <a:lnTo>
                  <a:pt x="0" y="381000"/>
                </a:lnTo>
                <a:lnTo>
                  <a:pt x="76200" y="381000"/>
                </a:lnTo>
                <a:lnTo>
                  <a:pt x="76200" y="0"/>
                </a:lnTo>
                <a:lnTo>
                  <a:pt x="22860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2214752" y="3393059"/>
            <a:ext cx="1131570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Nano</a:t>
            </a:r>
            <a:r>
              <a:rPr sz="1500" spc="-7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Zirconia</a:t>
            </a:r>
            <a:endParaRPr sz="1500">
              <a:latin typeface="Times New Roman"/>
              <a:cs typeface="Times New Roman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237233" y="956404"/>
          <a:ext cx="5717540" cy="5842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0168"/>
                <a:gridCol w="231630"/>
                <a:gridCol w="3905189"/>
              </a:tblGrid>
              <a:tr h="312694">
                <a:tc>
                  <a:txBody>
                    <a:bodyPr/>
                    <a:lstStyle/>
                    <a:p>
                      <a:pPr marL="127000">
                        <a:lnSpc>
                          <a:spcPts val="1605"/>
                        </a:lnSpc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Composition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ts val="1605"/>
                        </a:lnSpc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: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ts val="1590"/>
                        </a:lnSpc>
                      </a:pPr>
                      <a:r>
                        <a:rPr sz="1600" b="1" spc="-5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575" b="1" spc="-7" baseline="-21164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75" b="1" spc="-7" baseline="-21164" dirty="0">
                          <a:latin typeface="Calibri"/>
                          <a:cs typeface="Calibri"/>
                        </a:rPr>
                        <a:t>3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-ZrO</a:t>
                      </a:r>
                      <a:r>
                        <a:rPr sz="1575" b="1" spc="-7" baseline="-21164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-NBG</a:t>
                      </a:r>
                      <a:r>
                        <a:rPr sz="1600" b="1" spc="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(58SiO</a:t>
                      </a:r>
                      <a:r>
                        <a:rPr sz="1575" b="1" spc="-7" baseline="-21164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–33CaO–9P</a:t>
                      </a:r>
                      <a:r>
                        <a:rPr sz="1575" b="1" spc="-7" baseline="-21164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575" b="1" spc="-7" baseline="-21164" dirty="0">
                          <a:latin typeface="Calibri"/>
                          <a:cs typeface="Calibri"/>
                        </a:rPr>
                        <a:t>5</a:t>
                      </a:r>
                      <a:r>
                        <a:rPr sz="1600" spc="-5" dirty="0">
                          <a:latin typeface="Calibri"/>
                          <a:cs typeface="Calibri"/>
                        </a:rPr>
                        <a:t>)</a:t>
                      </a:r>
                      <a:r>
                        <a:rPr sz="1600" b="1" spc="-5" dirty="0">
                          <a:latin typeface="Calibri"/>
                          <a:cs typeface="Calibri"/>
                        </a:rPr>
                        <a:t>-HAp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271437">
                <a:tc>
                  <a:txBody>
                    <a:bodyPr/>
                    <a:lstStyle/>
                    <a:p>
                      <a:pPr marL="12700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Process</a:t>
                      </a:r>
                      <a:r>
                        <a:rPr sz="16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method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5244" algn="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: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1600" b="1" i="1" spc="-5" dirty="0">
                          <a:latin typeface="Times New Roman"/>
                          <a:cs typeface="Times New Roman"/>
                        </a:rPr>
                        <a:t>In situ</a:t>
                      </a:r>
                      <a:r>
                        <a:rPr sz="1600" b="1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preparation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457301" y="3393059"/>
            <a:ext cx="1141095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Nano</a:t>
            </a:r>
            <a:r>
              <a:rPr sz="1500" spc="-155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Alumina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676400" y="24384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276225" y="295275"/>
                </a:moveTo>
                <a:lnTo>
                  <a:pt x="104775" y="295275"/>
                </a:lnTo>
                <a:lnTo>
                  <a:pt x="190500" y="381000"/>
                </a:lnTo>
                <a:lnTo>
                  <a:pt x="276225" y="295275"/>
                </a:lnTo>
                <a:close/>
              </a:path>
              <a:path w="381000" h="381000">
                <a:moveTo>
                  <a:pt x="233425" y="233299"/>
                </a:moveTo>
                <a:lnTo>
                  <a:pt x="147700" y="233299"/>
                </a:lnTo>
                <a:lnTo>
                  <a:pt x="147700" y="295275"/>
                </a:lnTo>
                <a:lnTo>
                  <a:pt x="233425" y="295275"/>
                </a:lnTo>
                <a:lnTo>
                  <a:pt x="233425" y="233299"/>
                </a:lnTo>
                <a:close/>
              </a:path>
              <a:path w="381000" h="381000">
                <a:moveTo>
                  <a:pt x="85725" y="104775"/>
                </a:moveTo>
                <a:lnTo>
                  <a:pt x="0" y="190500"/>
                </a:lnTo>
                <a:lnTo>
                  <a:pt x="85725" y="276225"/>
                </a:lnTo>
                <a:lnTo>
                  <a:pt x="85725" y="233299"/>
                </a:lnTo>
                <a:lnTo>
                  <a:pt x="338200" y="233299"/>
                </a:lnTo>
                <a:lnTo>
                  <a:pt x="381000" y="190500"/>
                </a:lnTo>
                <a:lnTo>
                  <a:pt x="338200" y="147700"/>
                </a:lnTo>
                <a:lnTo>
                  <a:pt x="85725" y="147700"/>
                </a:lnTo>
                <a:lnTo>
                  <a:pt x="85725" y="104775"/>
                </a:lnTo>
                <a:close/>
              </a:path>
              <a:path w="381000" h="381000">
                <a:moveTo>
                  <a:pt x="338200" y="233299"/>
                </a:moveTo>
                <a:lnTo>
                  <a:pt x="295275" y="233299"/>
                </a:lnTo>
                <a:lnTo>
                  <a:pt x="295275" y="276225"/>
                </a:lnTo>
                <a:lnTo>
                  <a:pt x="338200" y="233299"/>
                </a:lnTo>
                <a:close/>
              </a:path>
              <a:path w="381000" h="381000">
                <a:moveTo>
                  <a:pt x="233425" y="85725"/>
                </a:moveTo>
                <a:lnTo>
                  <a:pt x="147700" y="85725"/>
                </a:lnTo>
                <a:lnTo>
                  <a:pt x="147700" y="147700"/>
                </a:lnTo>
                <a:lnTo>
                  <a:pt x="233425" y="147700"/>
                </a:lnTo>
                <a:lnTo>
                  <a:pt x="233425" y="85725"/>
                </a:lnTo>
                <a:close/>
              </a:path>
              <a:path w="381000" h="381000">
                <a:moveTo>
                  <a:pt x="295275" y="104775"/>
                </a:moveTo>
                <a:lnTo>
                  <a:pt x="295275" y="147700"/>
                </a:lnTo>
                <a:lnTo>
                  <a:pt x="338200" y="147700"/>
                </a:lnTo>
                <a:lnTo>
                  <a:pt x="295275" y="104775"/>
                </a:lnTo>
                <a:close/>
              </a:path>
              <a:path w="381000" h="381000">
                <a:moveTo>
                  <a:pt x="190500" y="0"/>
                </a:moveTo>
                <a:lnTo>
                  <a:pt x="104775" y="85725"/>
                </a:lnTo>
                <a:lnTo>
                  <a:pt x="276225" y="85725"/>
                </a:lnTo>
                <a:lnTo>
                  <a:pt x="1905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76400" y="24384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190500"/>
                </a:moveTo>
                <a:lnTo>
                  <a:pt x="85725" y="104775"/>
                </a:lnTo>
                <a:lnTo>
                  <a:pt x="85725" y="147700"/>
                </a:lnTo>
                <a:lnTo>
                  <a:pt x="147700" y="147700"/>
                </a:lnTo>
                <a:lnTo>
                  <a:pt x="147700" y="85725"/>
                </a:lnTo>
                <a:lnTo>
                  <a:pt x="104775" y="85725"/>
                </a:lnTo>
                <a:lnTo>
                  <a:pt x="190500" y="0"/>
                </a:lnTo>
                <a:lnTo>
                  <a:pt x="276225" y="85725"/>
                </a:lnTo>
                <a:lnTo>
                  <a:pt x="233425" y="85725"/>
                </a:lnTo>
                <a:lnTo>
                  <a:pt x="233425" y="147700"/>
                </a:lnTo>
                <a:lnTo>
                  <a:pt x="295275" y="147700"/>
                </a:lnTo>
                <a:lnTo>
                  <a:pt x="295275" y="104775"/>
                </a:lnTo>
                <a:lnTo>
                  <a:pt x="381000" y="190500"/>
                </a:lnTo>
                <a:lnTo>
                  <a:pt x="295275" y="276225"/>
                </a:lnTo>
                <a:lnTo>
                  <a:pt x="295275" y="233299"/>
                </a:lnTo>
                <a:lnTo>
                  <a:pt x="233425" y="233299"/>
                </a:lnTo>
                <a:lnTo>
                  <a:pt x="233425" y="295275"/>
                </a:lnTo>
                <a:lnTo>
                  <a:pt x="276225" y="295275"/>
                </a:lnTo>
                <a:lnTo>
                  <a:pt x="190500" y="381000"/>
                </a:lnTo>
                <a:lnTo>
                  <a:pt x="104775" y="295275"/>
                </a:lnTo>
                <a:lnTo>
                  <a:pt x="147700" y="295275"/>
                </a:lnTo>
                <a:lnTo>
                  <a:pt x="147700" y="233299"/>
                </a:lnTo>
                <a:lnTo>
                  <a:pt x="85725" y="233299"/>
                </a:lnTo>
                <a:lnTo>
                  <a:pt x="85725" y="276225"/>
                </a:lnTo>
                <a:lnTo>
                  <a:pt x="0" y="1905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57200" y="4572063"/>
            <a:ext cx="2971800" cy="830580"/>
          </a:xfrm>
          <a:prstGeom prst="rect">
            <a:avLst/>
          </a:prstGeom>
          <a:ln w="25400">
            <a:solidFill>
              <a:srgbClr val="9BBA58"/>
            </a:solidFill>
          </a:ln>
        </p:spPr>
        <p:txBody>
          <a:bodyPr vert="horz" wrap="square" lIns="0" tIns="190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"/>
              </a:spcBef>
            </a:pP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(Al</a:t>
            </a:r>
            <a:r>
              <a:rPr sz="1575" b="1" spc="-7" baseline="-21164" dirty="0">
                <a:latin typeface="Calibri"/>
                <a:cs typeface="Calibri"/>
              </a:rPr>
              <a:t>2</a:t>
            </a:r>
            <a:r>
              <a:rPr sz="1600" b="1" spc="-5" dirty="0">
                <a:latin typeface="Calibri"/>
                <a:cs typeface="Calibri"/>
              </a:rPr>
              <a:t>O</a:t>
            </a:r>
            <a:r>
              <a:rPr sz="1575" b="1" spc="-7" baseline="-21164" dirty="0">
                <a:latin typeface="Calibri"/>
                <a:cs typeface="Calibri"/>
              </a:rPr>
              <a:t>3</a:t>
            </a:r>
            <a:r>
              <a:rPr sz="1600" b="1" spc="-5" dirty="0">
                <a:latin typeface="Calibri"/>
                <a:cs typeface="Calibri"/>
              </a:rPr>
              <a:t>-ZrO</a:t>
            </a:r>
            <a:r>
              <a:rPr sz="1575" b="1" spc="-7" baseline="-21164" dirty="0">
                <a:latin typeface="Calibri"/>
                <a:cs typeface="Calibri"/>
              </a:rPr>
              <a:t>2</a:t>
            </a:r>
            <a:r>
              <a:rPr sz="1600" b="1" spc="-5" dirty="0">
                <a:latin typeface="Calibri"/>
                <a:cs typeface="Calibri"/>
              </a:rPr>
              <a:t>-NBG</a:t>
            </a:r>
            <a:endParaRPr sz="1600">
              <a:latin typeface="Calibri"/>
              <a:cs typeface="Calibri"/>
            </a:endParaRPr>
          </a:p>
          <a:p>
            <a:pPr marL="1270" algn="ctr">
              <a:lnSpc>
                <a:spcPct val="100000"/>
              </a:lnSpc>
            </a:pPr>
            <a:r>
              <a:rPr sz="1600" b="1" spc="-5" dirty="0">
                <a:latin typeface="Calibri"/>
                <a:cs typeface="Calibri"/>
              </a:rPr>
              <a:t>(58SiO</a:t>
            </a:r>
            <a:r>
              <a:rPr sz="1575" b="1" spc="-7" baseline="-21164" dirty="0">
                <a:latin typeface="Calibri"/>
                <a:cs typeface="Calibri"/>
              </a:rPr>
              <a:t>2</a:t>
            </a:r>
            <a:r>
              <a:rPr sz="1600" b="1" spc="-5" dirty="0">
                <a:latin typeface="Calibri"/>
                <a:cs typeface="Calibri"/>
              </a:rPr>
              <a:t>–33CaO–9P</a:t>
            </a:r>
            <a:r>
              <a:rPr sz="1575" b="1" spc="-7" baseline="-21164" dirty="0">
                <a:latin typeface="Calibri"/>
                <a:cs typeface="Calibri"/>
              </a:rPr>
              <a:t>2</a:t>
            </a:r>
            <a:r>
              <a:rPr sz="1600" b="1" spc="-5" dirty="0">
                <a:latin typeface="Calibri"/>
                <a:cs typeface="Calibri"/>
              </a:rPr>
              <a:t>O</a:t>
            </a:r>
            <a:r>
              <a:rPr sz="1575" b="1" spc="-7" baseline="-21164" dirty="0">
                <a:latin typeface="Calibri"/>
                <a:cs typeface="Calibri"/>
              </a:rPr>
              <a:t>5</a:t>
            </a:r>
            <a:r>
              <a:rPr sz="1600" b="1" spc="-5" dirty="0">
                <a:latin typeface="Calibri"/>
                <a:cs typeface="Calibri"/>
              </a:rPr>
              <a:t>)-HAp)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86961" y="3393059"/>
            <a:ext cx="1904364" cy="502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Base</a:t>
            </a:r>
            <a:r>
              <a:rPr sz="1500" spc="-1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glass</a:t>
            </a:r>
            <a:endParaRPr sz="15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(58SiO</a:t>
            </a:r>
            <a:r>
              <a:rPr sz="1500" spc="-7" baseline="-19444" dirty="0">
                <a:latin typeface="Times New Roman"/>
                <a:cs typeface="Times New Roman"/>
              </a:rPr>
              <a:t>2</a:t>
            </a:r>
            <a:r>
              <a:rPr sz="1500" spc="-5" dirty="0">
                <a:latin typeface="Times New Roman"/>
                <a:cs typeface="Times New Roman"/>
              </a:rPr>
              <a:t>–33CaO–9P</a:t>
            </a:r>
            <a:r>
              <a:rPr sz="1500" spc="-7" baseline="-19444" dirty="0">
                <a:latin typeface="Times New Roman"/>
                <a:cs typeface="Times New Roman"/>
              </a:rPr>
              <a:t>2</a:t>
            </a:r>
            <a:r>
              <a:rPr sz="1500" spc="-5" dirty="0">
                <a:latin typeface="Times New Roman"/>
                <a:cs typeface="Times New Roman"/>
              </a:rPr>
              <a:t>O</a:t>
            </a:r>
            <a:r>
              <a:rPr sz="1500" spc="-7" baseline="-19444" dirty="0">
                <a:latin typeface="Times New Roman"/>
                <a:cs typeface="Times New Roman"/>
              </a:rPr>
              <a:t>5</a:t>
            </a:r>
            <a:r>
              <a:rPr sz="1500" spc="-5" dirty="0">
                <a:latin typeface="Times New Roman"/>
                <a:cs typeface="Times New Roman"/>
              </a:rPr>
              <a:t>)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57200" y="2057400"/>
            <a:ext cx="990600" cy="129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244725" y="2057400"/>
            <a:ext cx="1031875" cy="13017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81400" y="24384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276225" y="295275"/>
                </a:moveTo>
                <a:lnTo>
                  <a:pt x="104775" y="295275"/>
                </a:lnTo>
                <a:lnTo>
                  <a:pt x="190500" y="381000"/>
                </a:lnTo>
                <a:lnTo>
                  <a:pt x="276225" y="295275"/>
                </a:lnTo>
                <a:close/>
              </a:path>
              <a:path w="381000" h="381000">
                <a:moveTo>
                  <a:pt x="233425" y="233299"/>
                </a:moveTo>
                <a:lnTo>
                  <a:pt x="147700" y="233299"/>
                </a:lnTo>
                <a:lnTo>
                  <a:pt x="147700" y="295275"/>
                </a:lnTo>
                <a:lnTo>
                  <a:pt x="233425" y="295275"/>
                </a:lnTo>
                <a:lnTo>
                  <a:pt x="233425" y="233299"/>
                </a:lnTo>
                <a:close/>
              </a:path>
              <a:path w="381000" h="381000">
                <a:moveTo>
                  <a:pt x="85725" y="104775"/>
                </a:moveTo>
                <a:lnTo>
                  <a:pt x="0" y="190500"/>
                </a:lnTo>
                <a:lnTo>
                  <a:pt x="85725" y="276225"/>
                </a:lnTo>
                <a:lnTo>
                  <a:pt x="85725" y="233299"/>
                </a:lnTo>
                <a:lnTo>
                  <a:pt x="338200" y="233299"/>
                </a:lnTo>
                <a:lnTo>
                  <a:pt x="381000" y="190500"/>
                </a:lnTo>
                <a:lnTo>
                  <a:pt x="338200" y="147700"/>
                </a:lnTo>
                <a:lnTo>
                  <a:pt x="85725" y="147700"/>
                </a:lnTo>
                <a:lnTo>
                  <a:pt x="85725" y="104775"/>
                </a:lnTo>
                <a:close/>
              </a:path>
              <a:path w="381000" h="381000">
                <a:moveTo>
                  <a:pt x="338200" y="233299"/>
                </a:moveTo>
                <a:lnTo>
                  <a:pt x="295275" y="233299"/>
                </a:lnTo>
                <a:lnTo>
                  <a:pt x="295275" y="276225"/>
                </a:lnTo>
                <a:lnTo>
                  <a:pt x="338200" y="233299"/>
                </a:lnTo>
                <a:close/>
              </a:path>
              <a:path w="381000" h="381000">
                <a:moveTo>
                  <a:pt x="233425" y="85725"/>
                </a:moveTo>
                <a:lnTo>
                  <a:pt x="147700" y="85725"/>
                </a:lnTo>
                <a:lnTo>
                  <a:pt x="147700" y="147700"/>
                </a:lnTo>
                <a:lnTo>
                  <a:pt x="233425" y="147700"/>
                </a:lnTo>
                <a:lnTo>
                  <a:pt x="233425" y="85725"/>
                </a:lnTo>
                <a:close/>
              </a:path>
              <a:path w="381000" h="381000">
                <a:moveTo>
                  <a:pt x="295275" y="104775"/>
                </a:moveTo>
                <a:lnTo>
                  <a:pt x="295275" y="147700"/>
                </a:lnTo>
                <a:lnTo>
                  <a:pt x="338200" y="147700"/>
                </a:lnTo>
                <a:lnTo>
                  <a:pt x="295275" y="104775"/>
                </a:lnTo>
                <a:close/>
              </a:path>
              <a:path w="381000" h="381000">
                <a:moveTo>
                  <a:pt x="190500" y="0"/>
                </a:moveTo>
                <a:lnTo>
                  <a:pt x="104775" y="85725"/>
                </a:lnTo>
                <a:lnTo>
                  <a:pt x="276225" y="85725"/>
                </a:lnTo>
                <a:lnTo>
                  <a:pt x="1905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581400" y="24384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190500"/>
                </a:moveTo>
                <a:lnTo>
                  <a:pt x="85725" y="104775"/>
                </a:lnTo>
                <a:lnTo>
                  <a:pt x="85725" y="147700"/>
                </a:lnTo>
                <a:lnTo>
                  <a:pt x="147700" y="147700"/>
                </a:lnTo>
                <a:lnTo>
                  <a:pt x="147700" y="85725"/>
                </a:lnTo>
                <a:lnTo>
                  <a:pt x="104775" y="85725"/>
                </a:lnTo>
                <a:lnTo>
                  <a:pt x="190500" y="0"/>
                </a:lnTo>
                <a:lnTo>
                  <a:pt x="276225" y="85725"/>
                </a:lnTo>
                <a:lnTo>
                  <a:pt x="233425" y="85725"/>
                </a:lnTo>
                <a:lnTo>
                  <a:pt x="233425" y="147700"/>
                </a:lnTo>
                <a:lnTo>
                  <a:pt x="295275" y="147700"/>
                </a:lnTo>
                <a:lnTo>
                  <a:pt x="295275" y="104775"/>
                </a:lnTo>
                <a:lnTo>
                  <a:pt x="381000" y="190500"/>
                </a:lnTo>
                <a:lnTo>
                  <a:pt x="295275" y="276225"/>
                </a:lnTo>
                <a:lnTo>
                  <a:pt x="295275" y="233299"/>
                </a:lnTo>
                <a:lnTo>
                  <a:pt x="233425" y="233299"/>
                </a:lnTo>
                <a:lnTo>
                  <a:pt x="233425" y="295275"/>
                </a:lnTo>
                <a:lnTo>
                  <a:pt x="276225" y="295275"/>
                </a:lnTo>
                <a:lnTo>
                  <a:pt x="190500" y="381000"/>
                </a:lnTo>
                <a:lnTo>
                  <a:pt x="104775" y="295275"/>
                </a:lnTo>
                <a:lnTo>
                  <a:pt x="147700" y="295275"/>
                </a:lnTo>
                <a:lnTo>
                  <a:pt x="147700" y="233299"/>
                </a:lnTo>
                <a:lnTo>
                  <a:pt x="85725" y="233299"/>
                </a:lnTo>
                <a:lnTo>
                  <a:pt x="85725" y="276225"/>
                </a:lnTo>
                <a:lnTo>
                  <a:pt x="0" y="1905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715000" y="24384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276225" y="295275"/>
                </a:moveTo>
                <a:lnTo>
                  <a:pt x="104775" y="295275"/>
                </a:lnTo>
                <a:lnTo>
                  <a:pt x="190500" y="381000"/>
                </a:lnTo>
                <a:lnTo>
                  <a:pt x="276225" y="295275"/>
                </a:lnTo>
                <a:close/>
              </a:path>
              <a:path w="381000" h="381000">
                <a:moveTo>
                  <a:pt x="233425" y="233299"/>
                </a:moveTo>
                <a:lnTo>
                  <a:pt x="147700" y="233299"/>
                </a:lnTo>
                <a:lnTo>
                  <a:pt x="147700" y="295275"/>
                </a:lnTo>
                <a:lnTo>
                  <a:pt x="233425" y="295275"/>
                </a:lnTo>
                <a:lnTo>
                  <a:pt x="233425" y="233299"/>
                </a:lnTo>
                <a:close/>
              </a:path>
              <a:path w="381000" h="381000">
                <a:moveTo>
                  <a:pt x="85725" y="104775"/>
                </a:moveTo>
                <a:lnTo>
                  <a:pt x="0" y="190500"/>
                </a:lnTo>
                <a:lnTo>
                  <a:pt x="85725" y="276225"/>
                </a:lnTo>
                <a:lnTo>
                  <a:pt x="85725" y="233299"/>
                </a:lnTo>
                <a:lnTo>
                  <a:pt x="338200" y="233299"/>
                </a:lnTo>
                <a:lnTo>
                  <a:pt x="381000" y="190500"/>
                </a:lnTo>
                <a:lnTo>
                  <a:pt x="338200" y="147700"/>
                </a:lnTo>
                <a:lnTo>
                  <a:pt x="85725" y="147700"/>
                </a:lnTo>
                <a:lnTo>
                  <a:pt x="85725" y="104775"/>
                </a:lnTo>
                <a:close/>
              </a:path>
              <a:path w="381000" h="381000">
                <a:moveTo>
                  <a:pt x="338200" y="233299"/>
                </a:moveTo>
                <a:lnTo>
                  <a:pt x="295275" y="233299"/>
                </a:lnTo>
                <a:lnTo>
                  <a:pt x="295275" y="276225"/>
                </a:lnTo>
                <a:lnTo>
                  <a:pt x="338200" y="233299"/>
                </a:lnTo>
                <a:close/>
              </a:path>
              <a:path w="381000" h="381000">
                <a:moveTo>
                  <a:pt x="233425" y="85725"/>
                </a:moveTo>
                <a:lnTo>
                  <a:pt x="147700" y="85725"/>
                </a:lnTo>
                <a:lnTo>
                  <a:pt x="147700" y="147700"/>
                </a:lnTo>
                <a:lnTo>
                  <a:pt x="233425" y="147700"/>
                </a:lnTo>
                <a:lnTo>
                  <a:pt x="233425" y="85725"/>
                </a:lnTo>
                <a:close/>
              </a:path>
              <a:path w="381000" h="381000">
                <a:moveTo>
                  <a:pt x="295275" y="104775"/>
                </a:moveTo>
                <a:lnTo>
                  <a:pt x="295275" y="147700"/>
                </a:lnTo>
                <a:lnTo>
                  <a:pt x="338200" y="147700"/>
                </a:lnTo>
                <a:lnTo>
                  <a:pt x="295275" y="104775"/>
                </a:lnTo>
                <a:close/>
              </a:path>
              <a:path w="381000" h="381000">
                <a:moveTo>
                  <a:pt x="190500" y="0"/>
                </a:moveTo>
                <a:lnTo>
                  <a:pt x="104775" y="85725"/>
                </a:lnTo>
                <a:lnTo>
                  <a:pt x="276225" y="85725"/>
                </a:lnTo>
                <a:lnTo>
                  <a:pt x="1905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715000" y="24384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0" y="190500"/>
                </a:moveTo>
                <a:lnTo>
                  <a:pt x="85725" y="104775"/>
                </a:lnTo>
                <a:lnTo>
                  <a:pt x="85725" y="147700"/>
                </a:lnTo>
                <a:lnTo>
                  <a:pt x="147700" y="147700"/>
                </a:lnTo>
                <a:lnTo>
                  <a:pt x="147700" y="85725"/>
                </a:lnTo>
                <a:lnTo>
                  <a:pt x="104775" y="85725"/>
                </a:lnTo>
                <a:lnTo>
                  <a:pt x="190500" y="0"/>
                </a:lnTo>
                <a:lnTo>
                  <a:pt x="276225" y="85725"/>
                </a:lnTo>
                <a:lnTo>
                  <a:pt x="233425" y="85725"/>
                </a:lnTo>
                <a:lnTo>
                  <a:pt x="233425" y="147700"/>
                </a:lnTo>
                <a:lnTo>
                  <a:pt x="295275" y="147700"/>
                </a:lnTo>
                <a:lnTo>
                  <a:pt x="295275" y="104775"/>
                </a:lnTo>
                <a:lnTo>
                  <a:pt x="381000" y="190500"/>
                </a:lnTo>
                <a:lnTo>
                  <a:pt x="295275" y="276225"/>
                </a:lnTo>
                <a:lnTo>
                  <a:pt x="295275" y="233299"/>
                </a:lnTo>
                <a:lnTo>
                  <a:pt x="233425" y="233299"/>
                </a:lnTo>
                <a:lnTo>
                  <a:pt x="233425" y="295275"/>
                </a:lnTo>
                <a:lnTo>
                  <a:pt x="276225" y="295275"/>
                </a:lnTo>
                <a:lnTo>
                  <a:pt x="190500" y="381000"/>
                </a:lnTo>
                <a:lnTo>
                  <a:pt x="104775" y="295275"/>
                </a:lnTo>
                <a:lnTo>
                  <a:pt x="147700" y="295275"/>
                </a:lnTo>
                <a:lnTo>
                  <a:pt x="147700" y="233299"/>
                </a:lnTo>
                <a:lnTo>
                  <a:pt x="85725" y="233299"/>
                </a:lnTo>
                <a:lnTo>
                  <a:pt x="85725" y="276225"/>
                </a:lnTo>
                <a:lnTo>
                  <a:pt x="0" y="1905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91000" y="2057273"/>
            <a:ext cx="1295400" cy="129070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86173" y="2052573"/>
            <a:ext cx="1304925" cy="1300480"/>
          </a:xfrm>
          <a:custGeom>
            <a:avLst/>
            <a:gdLst/>
            <a:ahLst/>
            <a:cxnLst/>
            <a:rect l="l" t="t" r="r" b="b"/>
            <a:pathLst>
              <a:path w="1304925" h="1300479">
                <a:moveTo>
                  <a:pt x="0" y="1300226"/>
                </a:moveTo>
                <a:lnTo>
                  <a:pt x="1304925" y="1300226"/>
                </a:lnTo>
                <a:lnTo>
                  <a:pt x="1304925" y="0"/>
                </a:lnTo>
                <a:lnTo>
                  <a:pt x="0" y="0"/>
                </a:lnTo>
                <a:lnTo>
                  <a:pt x="0" y="1300226"/>
                </a:lnTo>
                <a:close/>
              </a:path>
            </a:pathLst>
          </a:custGeom>
          <a:ln w="9524">
            <a:solidFill>
              <a:srgbClr val="EDEB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24600" y="2057400"/>
            <a:ext cx="1371600" cy="12954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19773" y="2052573"/>
            <a:ext cx="1381125" cy="1304925"/>
          </a:xfrm>
          <a:custGeom>
            <a:avLst/>
            <a:gdLst/>
            <a:ahLst/>
            <a:cxnLst/>
            <a:rect l="l" t="t" r="r" b="b"/>
            <a:pathLst>
              <a:path w="1381125" h="1304925">
                <a:moveTo>
                  <a:pt x="0" y="1304925"/>
                </a:moveTo>
                <a:lnTo>
                  <a:pt x="1381125" y="1304925"/>
                </a:lnTo>
                <a:lnTo>
                  <a:pt x="1381125" y="0"/>
                </a:lnTo>
                <a:lnTo>
                  <a:pt x="0" y="0"/>
                </a:lnTo>
                <a:lnTo>
                  <a:pt x="0" y="1304925"/>
                </a:lnTo>
                <a:close/>
              </a:path>
            </a:pathLst>
          </a:custGeom>
          <a:ln w="9525">
            <a:solidFill>
              <a:srgbClr val="EDEB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6136640" y="3393059"/>
            <a:ext cx="1671320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spc="-5" dirty="0">
                <a:latin typeface="Times New Roman"/>
                <a:cs typeface="Times New Roman"/>
              </a:rPr>
              <a:t>Nano</a:t>
            </a:r>
            <a:r>
              <a:rPr sz="1500" spc="-60" dirty="0">
                <a:latin typeface="Times New Roman"/>
                <a:cs typeface="Times New Roman"/>
              </a:rPr>
              <a:t> </a:t>
            </a:r>
            <a:r>
              <a:rPr sz="1500" spc="-5" dirty="0">
                <a:latin typeface="Times New Roman"/>
                <a:cs typeface="Times New Roman"/>
              </a:rPr>
              <a:t>Hydroxyapatite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114800" y="4267200"/>
            <a:ext cx="1905000" cy="1447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09973" y="4262437"/>
            <a:ext cx="1914525" cy="1457325"/>
          </a:xfrm>
          <a:custGeom>
            <a:avLst/>
            <a:gdLst/>
            <a:ahLst/>
            <a:cxnLst/>
            <a:rect l="l" t="t" r="r" b="b"/>
            <a:pathLst>
              <a:path w="1914525" h="1457325">
                <a:moveTo>
                  <a:pt x="0" y="1457325"/>
                </a:moveTo>
                <a:lnTo>
                  <a:pt x="1914525" y="1457325"/>
                </a:lnTo>
                <a:lnTo>
                  <a:pt x="1914525" y="0"/>
                </a:lnTo>
                <a:lnTo>
                  <a:pt x="0" y="0"/>
                </a:lnTo>
                <a:lnTo>
                  <a:pt x="0" y="145732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699250" y="4267200"/>
            <a:ext cx="1911350" cy="14351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694551" y="4262437"/>
            <a:ext cx="1920875" cy="1444625"/>
          </a:xfrm>
          <a:custGeom>
            <a:avLst/>
            <a:gdLst/>
            <a:ahLst/>
            <a:cxnLst/>
            <a:rect l="l" t="t" r="r" b="b"/>
            <a:pathLst>
              <a:path w="1920875" h="1444625">
                <a:moveTo>
                  <a:pt x="0" y="1444625"/>
                </a:moveTo>
                <a:lnTo>
                  <a:pt x="1920875" y="1444625"/>
                </a:lnTo>
                <a:lnTo>
                  <a:pt x="1920875" y="0"/>
                </a:lnTo>
                <a:lnTo>
                  <a:pt x="0" y="0"/>
                </a:lnTo>
                <a:lnTo>
                  <a:pt x="0" y="1444625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581400" y="4876800"/>
            <a:ext cx="457200" cy="228600"/>
          </a:xfrm>
          <a:custGeom>
            <a:avLst/>
            <a:gdLst/>
            <a:ahLst/>
            <a:cxnLst/>
            <a:rect l="l" t="t" r="r" b="b"/>
            <a:pathLst>
              <a:path w="457200" h="228600">
                <a:moveTo>
                  <a:pt x="342900" y="0"/>
                </a:moveTo>
                <a:lnTo>
                  <a:pt x="342900" y="57150"/>
                </a:lnTo>
                <a:lnTo>
                  <a:pt x="0" y="57150"/>
                </a:lnTo>
                <a:lnTo>
                  <a:pt x="0" y="171450"/>
                </a:lnTo>
                <a:lnTo>
                  <a:pt x="342900" y="171450"/>
                </a:lnTo>
                <a:lnTo>
                  <a:pt x="342900" y="228600"/>
                </a:lnTo>
                <a:lnTo>
                  <a:pt x="457200" y="114300"/>
                </a:lnTo>
                <a:lnTo>
                  <a:pt x="3429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581400" y="4876800"/>
            <a:ext cx="457200" cy="228600"/>
          </a:xfrm>
          <a:custGeom>
            <a:avLst/>
            <a:gdLst/>
            <a:ahLst/>
            <a:cxnLst/>
            <a:rect l="l" t="t" r="r" b="b"/>
            <a:pathLst>
              <a:path w="457200" h="228600">
                <a:moveTo>
                  <a:pt x="0" y="57150"/>
                </a:moveTo>
                <a:lnTo>
                  <a:pt x="342900" y="57150"/>
                </a:lnTo>
                <a:lnTo>
                  <a:pt x="342900" y="0"/>
                </a:lnTo>
                <a:lnTo>
                  <a:pt x="457200" y="114300"/>
                </a:lnTo>
                <a:lnTo>
                  <a:pt x="342900" y="228600"/>
                </a:lnTo>
                <a:lnTo>
                  <a:pt x="342900" y="171450"/>
                </a:lnTo>
                <a:lnTo>
                  <a:pt x="0" y="171450"/>
                </a:lnTo>
                <a:lnTo>
                  <a:pt x="0" y="571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096000" y="4800600"/>
            <a:ext cx="457200" cy="228600"/>
          </a:xfrm>
          <a:custGeom>
            <a:avLst/>
            <a:gdLst/>
            <a:ahLst/>
            <a:cxnLst/>
            <a:rect l="l" t="t" r="r" b="b"/>
            <a:pathLst>
              <a:path w="457200" h="228600">
                <a:moveTo>
                  <a:pt x="342900" y="0"/>
                </a:moveTo>
                <a:lnTo>
                  <a:pt x="342900" y="57150"/>
                </a:lnTo>
                <a:lnTo>
                  <a:pt x="0" y="57150"/>
                </a:lnTo>
                <a:lnTo>
                  <a:pt x="0" y="171450"/>
                </a:lnTo>
                <a:lnTo>
                  <a:pt x="342900" y="171450"/>
                </a:lnTo>
                <a:lnTo>
                  <a:pt x="342900" y="228600"/>
                </a:lnTo>
                <a:lnTo>
                  <a:pt x="457200" y="114300"/>
                </a:lnTo>
                <a:lnTo>
                  <a:pt x="34290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096000" y="4800600"/>
            <a:ext cx="457200" cy="228600"/>
          </a:xfrm>
          <a:custGeom>
            <a:avLst/>
            <a:gdLst/>
            <a:ahLst/>
            <a:cxnLst/>
            <a:rect l="l" t="t" r="r" b="b"/>
            <a:pathLst>
              <a:path w="457200" h="228600">
                <a:moveTo>
                  <a:pt x="0" y="57150"/>
                </a:moveTo>
                <a:lnTo>
                  <a:pt x="342900" y="57150"/>
                </a:lnTo>
                <a:lnTo>
                  <a:pt x="342900" y="0"/>
                </a:lnTo>
                <a:lnTo>
                  <a:pt x="457200" y="114300"/>
                </a:lnTo>
                <a:lnTo>
                  <a:pt x="342900" y="228600"/>
                </a:lnTo>
                <a:lnTo>
                  <a:pt x="342900" y="171450"/>
                </a:lnTo>
                <a:lnTo>
                  <a:pt x="0" y="171450"/>
                </a:lnTo>
                <a:lnTo>
                  <a:pt x="0" y="571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505959" y="5813145"/>
            <a:ext cx="1142365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5" dirty="0">
                <a:latin typeface="Times New Roman"/>
                <a:cs typeface="Times New Roman"/>
              </a:rPr>
              <a:t>Dental</a:t>
            </a:r>
            <a:r>
              <a:rPr sz="1500" b="1" spc="-60" dirty="0">
                <a:latin typeface="Times New Roman"/>
                <a:cs typeface="Times New Roman"/>
              </a:rPr>
              <a:t> </a:t>
            </a:r>
            <a:r>
              <a:rPr sz="1500" b="1" spc="-5" dirty="0">
                <a:latin typeface="Times New Roman"/>
                <a:cs typeface="Times New Roman"/>
              </a:rPr>
              <a:t>Filling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900369" y="5813145"/>
            <a:ext cx="1697989" cy="240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500" b="1" spc="-15" dirty="0">
                <a:latin typeface="Times New Roman"/>
                <a:cs typeface="Times New Roman"/>
              </a:rPr>
              <a:t>Technology</a:t>
            </a:r>
            <a:r>
              <a:rPr sz="1500" b="1" spc="-114" dirty="0">
                <a:latin typeface="Times New Roman"/>
                <a:cs typeface="Times New Roman"/>
              </a:rPr>
              <a:t> </a:t>
            </a:r>
            <a:r>
              <a:rPr sz="1500" b="1" spc="-20" dirty="0">
                <a:latin typeface="Times New Roman"/>
                <a:cs typeface="Times New Roman"/>
              </a:rPr>
              <a:t>Transfer</a:t>
            </a:r>
            <a:endParaRPr sz="1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914400"/>
                </a:moveTo>
                <a:lnTo>
                  <a:pt x="9144000" y="914400"/>
                </a:lnTo>
                <a:lnTo>
                  <a:pt x="914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0" y="6261100"/>
            <a:ext cx="666750" cy="5968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7340" y="83820"/>
            <a:ext cx="8301990" cy="59423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9715" algn="ctr">
              <a:lnSpc>
                <a:spcPct val="100000"/>
              </a:lnSpc>
              <a:tabLst>
                <a:tab pos="2954655" algn="l"/>
                <a:tab pos="5057775" algn="l"/>
                <a:tab pos="5648960" algn="l"/>
              </a:tabLst>
            </a:pP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TOXICOLOGICAL	</a:t>
            </a:r>
            <a:r>
              <a:rPr sz="2400" b="1" spc="-40" dirty="0">
                <a:solidFill>
                  <a:srgbClr val="FFFFFF"/>
                </a:solidFill>
                <a:latin typeface="Arial"/>
                <a:cs typeface="Arial"/>
              </a:rPr>
              <a:t>EVALUATION	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OF	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BIOMEDICAL</a:t>
            </a:r>
            <a:endParaRPr sz="2400">
              <a:latin typeface="Arial"/>
              <a:cs typeface="Arial"/>
            </a:endParaRPr>
          </a:p>
          <a:p>
            <a:pPr marL="259079" algn="ctr">
              <a:lnSpc>
                <a:spcPct val="100000"/>
              </a:lnSpc>
              <a:tabLst>
                <a:tab pos="2215515" algn="l"/>
                <a:tab pos="4438650" algn="l"/>
              </a:tabLst>
            </a:pP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IMPORTANT	</a:t>
            </a:r>
            <a:r>
              <a:rPr sz="2400" b="1" spc="-40" dirty="0">
                <a:solidFill>
                  <a:srgbClr val="FFFFFF"/>
                </a:solidFill>
                <a:latin typeface="Arial"/>
                <a:cs typeface="Arial"/>
              </a:rPr>
              <a:t>METAL</a:t>
            </a:r>
            <a:r>
              <a:rPr sz="24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OXIDE	</a:t>
            </a:r>
            <a:r>
              <a:rPr sz="2400" b="1" spc="-20" dirty="0">
                <a:solidFill>
                  <a:srgbClr val="FFFFFF"/>
                </a:solidFill>
                <a:latin typeface="Arial"/>
                <a:cs typeface="Arial"/>
              </a:rPr>
              <a:t>NANOPARTICLES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00">
              <a:latin typeface="Times New Roman"/>
              <a:cs typeface="Times New Roman"/>
            </a:endParaRPr>
          </a:p>
          <a:p>
            <a:pPr marL="469900" marR="5080" indent="-457200" algn="just">
              <a:lnSpc>
                <a:spcPct val="150100"/>
              </a:lnSpc>
              <a:buFont typeface="Arial"/>
              <a:buChar char="•"/>
              <a:tabLst>
                <a:tab pos="469900" algn="l"/>
              </a:tabLst>
            </a:pPr>
            <a:r>
              <a:rPr sz="2400" spc="-85" dirty="0">
                <a:latin typeface="Times New Roman"/>
                <a:cs typeface="Times New Roman"/>
              </a:rPr>
              <a:t>To </a:t>
            </a:r>
            <a:r>
              <a:rPr sz="2400" dirty="0">
                <a:latin typeface="Times New Roman"/>
                <a:cs typeface="Times New Roman"/>
              </a:rPr>
              <a:t>study </a:t>
            </a:r>
            <a:r>
              <a:rPr sz="2400" spc="-5" dirty="0">
                <a:latin typeface="Times New Roman"/>
                <a:cs typeface="Times New Roman"/>
              </a:rPr>
              <a:t>the beneficial </a:t>
            </a:r>
            <a:r>
              <a:rPr sz="2400" dirty="0">
                <a:latin typeface="Times New Roman"/>
                <a:cs typeface="Times New Roman"/>
              </a:rPr>
              <a:t>and adverse </a:t>
            </a:r>
            <a:r>
              <a:rPr sz="2400" spc="-10" dirty="0">
                <a:latin typeface="Times New Roman"/>
                <a:cs typeface="Times New Roman"/>
              </a:rPr>
              <a:t>effects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the nano- and </a:t>
            </a:r>
            <a:r>
              <a:rPr sz="2400" spc="59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micro- metal oxide particles </a:t>
            </a:r>
            <a:r>
              <a:rPr sz="2400" dirty="0">
                <a:latin typeface="Times New Roman"/>
                <a:cs typeface="Times New Roman"/>
              </a:rPr>
              <a:t>on </a:t>
            </a:r>
            <a:r>
              <a:rPr sz="2400" spc="-10" dirty="0">
                <a:latin typeface="Times New Roman"/>
                <a:cs typeface="Times New Roman"/>
              </a:rPr>
              <a:t>different </a:t>
            </a:r>
            <a:r>
              <a:rPr sz="2400" spc="-5" dirty="0">
                <a:latin typeface="Times New Roman"/>
                <a:cs typeface="Times New Roman"/>
              </a:rPr>
              <a:t>biological </a:t>
            </a:r>
            <a:r>
              <a:rPr sz="2400" spc="-10" dirty="0">
                <a:latin typeface="Times New Roman"/>
                <a:cs typeface="Times New Roman"/>
              </a:rPr>
              <a:t>systems  </a:t>
            </a:r>
            <a:r>
              <a:rPr sz="2400" dirty="0">
                <a:latin typeface="Times New Roman"/>
                <a:cs typeface="Times New Roman"/>
              </a:rPr>
              <a:t>such </a:t>
            </a:r>
            <a:r>
              <a:rPr sz="2400" spc="-5" dirty="0">
                <a:latin typeface="Times New Roman"/>
                <a:cs typeface="Times New Roman"/>
              </a:rPr>
              <a:t>as </a:t>
            </a:r>
            <a:r>
              <a:rPr sz="2400" dirty="0">
                <a:latin typeface="Times New Roman"/>
                <a:cs typeface="Times New Roman"/>
              </a:rPr>
              <a:t>bacteria, algae for enhanced</a:t>
            </a:r>
            <a:r>
              <a:rPr sz="2400" spc="-9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applications</a:t>
            </a:r>
            <a:endParaRPr sz="2400">
              <a:latin typeface="Times New Roman"/>
              <a:cs typeface="Times New Roman"/>
            </a:endParaRPr>
          </a:p>
          <a:p>
            <a:pPr marL="469900" marR="6350" indent="-457200" algn="just">
              <a:lnSpc>
                <a:spcPct val="150000"/>
              </a:lnSpc>
              <a:spcBef>
                <a:spcPts val="1800"/>
              </a:spcBef>
              <a:buFont typeface="Arial"/>
              <a:buChar char="•"/>
              <a:tabLst>
                <a:tab pos="469900" algn="l"/>
              </a:tabLst>
            </a:pPr>
            <a:r>
              <a:rPr sz="2400" dirty="0">
                <a:latin typeface="Times New Roman"/>
                <a:cs typeface="Times New Roman"/>
              </a:rPr>
              <a:t>The </a:t>
            </a:r>
            <a:r>
              <a:rPr sz="2400" spc="-5" dirty="0">
                <a:latin typeface="Times New Roman"/>
                <a:cs typeface="Times New Roman"/>
              </a:rPr>
              <a:t>interaction </a:t>
            </a:r>
            <a:r>
              <a:rPr sz="2400" dirty="0">
                <a:latin typeface="Times New Roman"/>
                <a:cs typeface="Times New Roman"/>
              </a:rPr>
              <a:t>of </a:t>
            </a:r>
            <a:r>
              <a:rPr sz="2400" spc="-5" dirty="0">
                <a:latin typeface="Times New Roman"/>
                <a:cs typeface="Times New Roman"/>
              </a:rPr>
              <a:t>nanoparticles </a:t>
            </a:r>
            <a:r>
              <a:rPr sz="2400" dirty="0">
                <a:latin typeface="Times New Roman"/>
                <a:cs typeface="Times New Roman"/>
              </a:rPr>
              <a:t>with the </a:t>
            </a:r>
            <a:r>
              <a:rPr sz="2400" spc="-5" dirty="0">
                <a:latin typeface="Times New Roman"/>
                <a:cs typeface="Times New Roman"/>
              </a:rPr>
              <a:t>ecosystem and  biological system should be studied </a:t>
            </a:r>
            <a:r>
              <a:rPr sz="2400" dirty="0">
                <a:latin typeface="Times New Roman"/>
                <a:cs typeface="Times New Roman"/>
              </a:rPr>
              <a:t>to avoid </a:t>
            </a:r>
            <a:r>
              <a:rPr sz="2400" spc="-5" dirty="0">
                <a:latin typeface="Times New Roman"/>
                <a:cs typeface="Times New Roman"/>
              </a:rPr>
              <a:t>the </a:t>
            </a:r>
            <a:r>
              <a:rPr sz="2400" spc="-10" dirty="0">
                <a:latin typeface="Times New Roman"/>
                <a:cs typeface="Times New Roman"/>
              </a:rPr>
              <a:t>ill-effects </a:t>
            </a:r>
            <a:r>
              <a:rPr sz="2400" spc="-5" dirty="0">
                <a:latin typeface="Times New Roman"/>
                <a:cs typeface="Times New Roman"/>
              </a:rPr>
              <a:t>on  human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health</a:t>
            </a:r>
            <a:endParaRPr sz="2400">
              <a:latin typeface="Times New Roman"/>
              <a:cs typeface="Times New Roman"/>
            </a:endParaRPr>
          </a:p>
          <a:p>
            <a:pPr marL="469900" marR="6350" indent="-457200" algn="just">
              <a:lnSpc>
                <a:spcPct val="150000"/>
              </a:lnSpc>
              <a:spcBef>
                <a:spcPts val="1800"/>
              </a:spcBef>
              <a:buFont typeface="Arial"/>
              <a:buChar char="•"/>
              <a:tabLst>
                <a:tab pos="469900" algn="l"/>
              </a:tabLst>
            </a:pPr>
            <a:r>
              <a:rPr sz="2400" spc="-5" dirty="0">
                <a:latin typeface="Times New Roman"/>
                <a:cs typeface="Times New Roman"/>
              </a:rPr>
              <a:t>Industrially important metal oxide particles </a:t>
            </a:r>
            <a:r>
              <a:rPr sz="2400" dirty="0">
                <a:latin typeface="Times New Roman"/>
                <a:cs typeface="Times New Roman"/>
              </a:rPr>
              <a:t>which </a:t>
            </a:r>
            <a:r>
              <a:rPr sz="2400" spc="-5" dirty="0">
                <a:latin typeface="Times New Roman"/>
                <a:cs typeface="Times New Roman"/>
              </a:rPr>
              <a:t>should </a:t>
            </a:r>
            <a:r>
              <a:rPr sz="2400" dirty="0">
                <a:latin typeface="Times New Roman"/>
                <a:cs typeface="Times New Roman"/>
              </a:rPr>
              <a:t>be  evaluated for their toxicity are: </a:t>
            </a:r>
            <a:r>
              <a:rPr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SiO</a:t>
            </a:r>
            <a:r>
              <a:rPr sz="2400" b="1" baseline="-20833" dirty="0">
                <a:solidFill>
                  <a:srgbClr val="00AF50"/>
                </a:solidFill>
                <a:latin typeface="Times New Roman"/>
                <a:cs typeface="Times New Roman"/>
              </a:rPr>
              <a:t>2</a:t>
            </a:r>
            <a:r>
              <a:rPr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, Al</a:t>
            </a:r>
            <a:r>
              <a:rPr sz="2400" b="1" baseline="-20833" dirty="0">
                <a:solidFill>
                  <a:srgbClr val="00AF50"/>
                </a:solidFill>
                <a:latin typeface="Times New Roman"/>
                <a:cs typeface="Times New Roman"/>
              </a:rPr>
              <a:t>2</a:t>
            </a:r>
            <a:r>
              <a:rPr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O</a:t>
            </a:r>
            <a:r>
              <a:rPr sz="2400" b="1" baseline="-20833" dirty="0">
                <a:solidFill>
                  <a:srgbClr val="00AF50"/>
                </a:solidFill>
                <a:latin typeface="Times New Roman"/>
                <a:cs typeface="Times New Roman"/>
              </a:rPr>
              <a:t>3</a:t>
            </a:r>
            <a:r>
              <a:rPr sz="2400" b="1" dirty="0">
                <a:solidFill>
                  <a:srgbClr val="00AF50"/>
                </a:solidFill>
                <a:latin typeface="Times New Roman"/>
                <a:cs typeface="Times New Roman"/>
              </a:rPr>
              <a:t>, </a:t>
            </a:r>
            <a:r>
              <a:rPr sz="2400" b="1" spc="-10" dirty="0">
                <a:solidFill>
                  <a:srgbClr val="00AF50"/>
                </a:solidFill>
                <a:latin typeface="Times New Roman"/>
                <a:cs typeface="Times New Roman"/>
              </a:rPr>
              <a:t>ZrO</a:t>
            </a:r>
            <a:r>
              <a:rPr sz="2400" b="1" spc="-15" baseline="-20833" dirty="0">
                <a:solidFill>
                  <a:srgbClr val="00AF50"/>
                </a:solidFill>
                <a:latin typeface="Times New Roman"/>
                <a:cs typeface="Times New Roman"/>
              </a:rPr>
              <a:t>2 </a:t>
            </a:r>
            <a:r>
              <a:rPr sz="2400" b="1" spc="-5" dirty="0">
                <a:solidFill>
                  <a:srgbClr val="00AF50"/>
                </a:solidFill>
                <a:latin typeface="Times New Roman"/>
                <a:cs typeface="Times New Roman"/>
              </a:rPr>
              <a:t>and</a:t>
            </a:r>
            <a:r>
              <a:rPr sz="2400" b="1" spc="-105" dirty="0">
                <a:solidFill>
                  <a:srgbClr val="00AF5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00AF50"/>
                </a:solidFill>
                <a:latin typeface="Times New Roman"/>
                <a:cs typeface="Times New Roman"/>
              </a:rPr>
              <a:t>TiO</a:t>
            </a:r>
            <a:r>
              <a:rPr sz="2400" b="1" spc="-22" baseline="-20833" dirty="0">
                <a:solidFill>
                  <a:srgbClr val="00AF50"/>
                </a:solidFill>
                <a:latin typeface="Times New Roman"/>
                <a:cs typeface="Times New Roman"/>
              </a:rPr>
              <a:t>2</a:t>
            </a:r>
            <a:endParaRPr sz="2400" baseline="-20833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16002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8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533400" y="1916683"/>
          <a:ext cx="8305800" cy="3381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8300"/>
                <a:gridCol w="1308862"/>
                <a:gridCol w="915431"/>
                <a:gridCol w="1055409"/>
                <a:gridCol w="953413"/>
                <a:gridCol w="904604"/>
                <a:gridCol w="930084"/>
                <a:gridCol w="949694"/>
              </a:tblGrid>
              <a:tr h="1123568">
                <a:tc>
                  <a:txBody>
                    <a:bodyPr/>
                    <a:lstStyle/>
                    <a:p>
                      <a:pPr marL="62865">
                        <a:lnSpc>
                          <a:spcPts val="172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Particles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ts val="172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Nature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ts val="172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Purity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ts val="1710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Zeta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3335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potential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397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(mV)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860" algn="ctr">
                        <a:lnSpc>
                          <a:spcPts val="171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Contact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2349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angle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2286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(°A)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97510" indent="-5080">
                        <a:lnSpc>
                          <a:spcPts val="171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Particle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size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9751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distribution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40640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(mean</a:t>
                      </a:r>
                      <a:r>
                        <a:rPr sz="18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size)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6515" algn="ctr">
                        <a:lnSpc>
                          <a:spcPts val="171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BET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7785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Surface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7150" algn="ctr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area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104775" algn="l"/>
                        </a:tabLst>
                      </a:pPr>
                      <a:r>
                        <a:rPr sz="1800" u="sng" dirty="0">
                          <a:latin typeface="Calibri"/>
                          <a:cs typeface="Calibri"/>
                        </a:rPr>
                        <a:t> 	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(m</a:t>
                      </a:r>
                      <a:r>
                        <a:rPr sz="1800" spc="-7" baseline="25462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spc="-97" baseline="25462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/g)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470916">
                <a:tc>
                  <a:txBody>
                    <a:bodyPr/>
                    <a:lstStyle/>
                    <a:p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Water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Saline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44461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Nano-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SiO</a:t>
                      </a:r>
                      <a:r>
                        <a:rPr sz="1800" spc="-7" baseline="-20833" dirty="0">
                          <a:latin typeface="Calibri"/>
                          <a:cs typeface="Calibri"/>
                        </a:rPr>
                        <a:t>2</a:t>
                      </a:r>
                      <a:endParaRPr sz="1800" baseline="-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Amorphous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≥ 99</a:t>
                      </a:r>
                      <a:r>
                        <a:rPr sz="18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-25.8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54.65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50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70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7785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361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478815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Bulk-</a:t>
                      </a:r>
                      <a:r>
                        <a:rPr sz="18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SiO</a:t>
                      </a:r>
                      <a:r>
                        <a:rPr sz="1800" spc="-7" baseline="-20833" dirty="0">
                          <a:latin typeface="Calibri"/>
                          <a:cs typeface="Calibri"/>
                        </a:rPr>
                        <a:t>2</a:t>
                      </a:r>
                      <a:endParaRPr sz="1800" baseline="-20833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84785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≥ 99</a:t>
                      </a:r>
                      <a:r>
                        <a:rPr sz="18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-25.6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3495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50.31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5400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6515" algn="ctr">
                        <a:lnSpc>
                          <a:spcPct val="100000"/>
                        </a:lnSpc>
                        <a:spcBef>
                          <a:spcPts val="65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411441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Nano-</a:t>
                      </a:r>
                      <a:r>
                        <a:rPr sz="18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800" spc="-7" baseline="-20833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7" baseline="-20833" dirty="0">
                          <a:latin typeface="Calibri"/>
                          <a:cs typeface="Calibri"/>
                        </a:rPr>
                        <a:t>3</a:t>
                      </a:r>
                      <a:endParaRPr sz="1800" baseline="-20833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Cubic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≥ 99</a:t>
                      </a:r>
                      <a:r>
                        <a:rPr sz="18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+49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35.67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4445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58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68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nm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778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190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345313"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Bulk-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Al</a:t>
                      </a:r>
                      <a:r>
                        <a:rPr sz="1800" spc="-7" baseline="-20833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800" spc="-7" baseline="-20833" dirty="0">
                          <a:latin typeface="Calibri"/>
                          <a:cs typeface="Calibri"/>
                        </a:rPr>
                        <a:t>3</a:t>
                      </a:r>
                      <a:endParaRPr sz="1800" baseline="-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≥ 99</a:t>
                      </a:r>
                      <a:r>
                        <a:rPr sz="18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%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-21.8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2860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17.37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508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6515" algn="ctr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95250" y="6248400"/>
            <a:ext cx="590550" cy="5286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914400"/>
                </a:moveTo>
                <a:lnTo>
                  <a:pt x="9144000" y="914400"/>
                </a:lnTo>
                <a:lnTo>
                  <a:pt x="914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34441" y="83820"/>
            <a:ext cx="8305800" cy="741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CHARACTERISATION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NANO AND BULK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SiO</a:t>
            </a:r>
            <a:r>
              <a:rPr sz="2400" b="1" baseline="-20833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4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Al</a:t>
            </a:r>
            <a:r>
              <a:rPr sz="2400" b="1" baseline="-20833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400" b="1" baseline="-20833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400" baseline="-20833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PARTICLES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905000" y="1127125"/>
            <a:ext cx="5564124" cy="32924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5250" y="6248400"/>
            <a:ext cx="590550" cy="5286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914400"/>
                </a:moveTo>
                <a:lnTo>
                  <a:pt x="9144000" y="914400"/>
                </a:lnTo>
                <a:lnTo>
                  <a:pt x="914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991" rIns="0" bIns="0" rtlCol="0">
            <a:spAutoFit/>
          </a:bodyPr>
          <a:lstStyle/>
          <a:p>
            <a:pPr marL="29209" algn="ctr">
              <a:lnSpc>
                <a:spcPct val="100000"/>
              </a:lnSpc>
            </a:pPr>
            <a:r>
              <a:rPr dirty="0"/>
              <a:t>SOIL </a:t>
            </a:r>
            <a:r>
              <a:rPr spc="-5" dirty="0"/>
              <a:t>BACTERIAL </a:t>
            </a:r>
            <a:r>
              <a:rPr spc="-25" dirty="0"/>
              <a:t>POPULATION </a:t>
            </a:r>
            <a:r>
              <a:rPr spc="-35" dirty="0"/>
              <a:t>TREATED</a:t>
            </a:r>
            <a:r>
              <a:rPr spc="-25" dirty="0"/>
              <a:t> </a:t>
            </a:r>
            <a:r>
              <a:rPr dirty="0"/>
              <a:t>WITH</a:t>
            </a:r>
          </a:p>
          <a:p>
            <a:pPr marL="31750" algn="ctr">
              <a:lnSpc>
                <a:spcPct val="100000"/>
              </a:lnSpc>
            </a:pPr>
            <a:r>
              <a:rPr spc="-5" dirty="0"/>
              <a:t>NANO AND BULK SiO</a:t>
            </a:r>
            <a:r>
              <a:rPr sz="2400" spc="-7" baseline="-20833" dirty="0"/>
              <a:t>2 </a:t>
            </a:r>
            <a:r>
              <a:rPr sz="2400" spc="-5" dirty="0"/>
              <a:t>AND Al</a:t>
            </a:r>
            <a:r>
              <a:rPr sz="2400" spc="-7" baseline="-20833" dirty="0"/>
              <a:t>2</a:t>
            </a:r>
            <a:r>
              <a:rPr sz="2400" spc="-5" dirty="0"/>
              <a:t>O</a:t>
            </a:r>
            <a:r>
              <a:rPr sz="2400" spc="-7" baseline="-20833" dirty="0"/>
              <a:t>3</a:t>
            </a:r>
            <a:r>
              <a:rPr sz="2400" spc="284" baseline="-20833" dirty="0"/>
              <a:t> </a:t>
            </a:r>
            <a:r>
              <a:rPr sz="2400" spc="-25" dirty="0"/>
              <a:t>PARTICLES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535940" y="4548885"/>
            <a:ext cx="8343265" cy="1353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1950" indent="-349250">
              <a:lnSpc>
                <a:spcPct val="100000"/>
              </a:lnSpc>
              <a:buFont typeface="Arial"/>
              <a:buChar char="•"/>
              <a:tabLst>
                <a:tab pos="320040" algn="l"/>
                <a:tab pos="320675" algn="l"/>
              </a:tabLst>
            </a:pPr>
            <a:r>
              <a:rPr sz="2200" spc="-5" dirty="0">
                <a:latin typeface="Times New Roman"/>
                <a:cs typeface="Times New Roman"/>
              </a:rPr>
              <a:t>Nano alumina shows significant toxicity towards soil bacteria than</a:t>
            </a:r>
            <a:r>
              <a:rPr sz="2200" spc="12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bulk</a:t>
            </a:r>
            <a:endParaRPr sz="2200">
              <a:latin typeface="Times New Roman"/>
              <a:cs typeface="Times New Roman"/>
            </a:endParaRPr>
          </a:p>
          <a:p>
            <a:pPr marL="361950" marR="1512570" indent="-349250">
              <a:lnSpc>
                <a:spcPct val="150000"/>
              </a:lnSpc>
              <a:buFont typeface="Arial"/>
              <a:buChar char="•"/>
              <a:tabLst>
                <a:tab pos="320040" algn="l"/>
                <a:tab pos="320675" algn="l"/>
              </a:tabLst>
            </a:pPr>
            <a:r>
              <a:rPr sz="2200" spc="-15" dirty="0">
                <a:latin typeface="Times New Roman"/>
                <a:cs typeface="Times New Roman"/>
              </a:rPr>
              <a:t>Rather, </a:t>
            </a:r>
            <a:r>
              <a:rPr sz="2200" spc="-5" dirty="0">
                <a:latin typeface="Times New Roman"/>
                <a:cs typeface="Times New Roman"/>
              </a:rPr>
              <a:t>nano and bulk silica have a higher population than  any other</a:t>
            </a:r>
            <a:r>
              <a:rPr sz="2200" spc="-45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groups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3540" y="5095240"/>
            <a:ext cx="7359015" cy="8039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700" b="1" spc="-5" dirty="0">
                <a:solidFill>
                  <a:srgbClr val="C0504D"/>
                </a:solidFill>
                <a:latin typeface="Times New Roman"/>
                <a:cs typeface="Times New Roman"/>
              </a:rPr>
              <a:t>Publication</a:t>
            </a:r>
            <a:endParaRPr sz="17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700" dirty="0">
                <a:latin typeface="Times New Roman"/>
                <a:cs typeface="Times New Roman"/>
              </a:rPr>
              <a:t>G. </a:t>
            </a:r>
            <a:r>
              <a:rPr sz="1700" spc="-5" dirty="0">
                <a:latin typeface="Times New Roman"/>
                <a:cs typeface="Times New Roman"/>
              </a:rPr>
              <a:t>Karunakaran, </a:t>
            </a:r>
            <a:r>
              <a:rPr sz="1700" dirty="0">
                <a:latin typeface="Times New Roman"/>
                <a:cs typeface="Times New Roman"/>
              </a:rPr>
              <a:t>R. </a:t>
            </a:r>
            <a:r>
              <a:rPr sz="1700" spc="-5" dirty="0">
                <a:latin typeface="Times New Roman"/>
                <a:cs typeface="Times New Roman"/>
              </a:rPr>
              <a:t>Suriyaprabha, </a:t>
            </a:r>
            <a:r>
              <a:rPr sz="1700" spc="-100" dirty="0">
                <a:latin typeface="Times New Roman"/>
                <a:cs typeface="Times New Roman"/>
              </a:rPr>
              <a:t>P. </a:t>
            </a:r>
            <a:r>
              <a:rPr sz="1700" spc="-5" dirty="0">
                <a:latin typeface="Times New Roman"/>
                <a:cs typeface="Times New Roman"/>
              </a:rPr>
              <a:t>Manivasakan, </a:t>
            </a:r>
            <a:r>
              <a:rPr sz="1700" dirty="0">
                <a:latin typeface="Times New Roman"/>
                <a:cs typeface="Times New Roman"/>
              </a:rPr>
              <a:t>R. </a:t>
            </a:r>
            <a:r>
              <a:rPr sz="1700" spc="-25" dirty="0">
                <a:latin typeface="Times New Roman"/>
                <a:cs typeface="Times New Roman"/>
              </a:rPr>
              <a:t>Yuvakkumar, </a:t>
            </a:r>
            <a:r>
              <a:rPr sz="1700" spc="-105" dirty="0">
                <a:latin typeface="Times New Roman"/>
                <a:cs typeface="Times New Roman"/>
              </a:rPr>
              <a:t>V. </a:t>
            </a:r>
            <a:r>
              <a:rPr sz="1700" dirty="0">
                <a:latin typeface="Times New Roman"/>
                <a:cs typeface="Times New Roman"/>
              </a:rPr>
              <a:t>Rajendran, N.  Kannan </a:t>
            </a:r>
            <a:r>
              <a:rPr sz="1700" dirty="0">
                <a:solidFill>
                  <a:srgbClr val="00AF50"/>
                </a:solidFill>
                <a:latin typeface="Times New Roman"/>
                <a:cs typeface="Times New Roman"/>
              </a:rPr>
              <a:t>, </a:t>
            </a:r>
            <a:r>
              <a:rPr sz="1800" dirty="0">
                <a:solidFill>
                  <a:srgbClr val="00AF50"/>
                </a:solidFill>
                <a:latin typeface="Times New Roman"/>
                <a:cs typeface="Times New Roman"/>
              </a:rPr>
              <a:t>Current Nanoscience</a:t>
            </a:r>
            <a:r>
              <a:rPr sz="1700" dirty="0">
                <a:latin typeface="Times New Roman"/>
                <a:cs typeface="Times New Roman"/>
              </a:rPr>
              <a:t>, 9 (6)</a:t>
            </a:r>
            <a:r>
              <a:rPr sz="1700" spc="-145" dirty="0">
                <a:latin typeface="Times New Roman"/>
                <a:cs typeface="Times New Roman"/>
              </a:rPr>
              <a:t> </a:t>
            </a:r>
            <a:r>
              <a:rPr sz="1700" dirty="0">
                <a:latin typeface="Times New Roman"/>
                <a:cs typeface="Times New Roman"/>
              </a:rPr>
              <a:t>2013.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95250" y="6324598"/>
            <a:ext cx="581025" cy="520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914400"/>
                </a:moveTo>
                <a:lnTo>
                  <a:pt x="9144000" y="914400"/>
                </a:lnTo>
                <a:lnTo>
                  <a:pt x="914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64693" y="83820"/>
            <a:ext cx="8926830" cy="741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pc="-35" dirty="0"/>
              <a:t>IMPACT </a:t>
            </a:r>
            <a:r>
              <a:rPr dirty="0"/>
              <a:t>OF </a:t>
            </a:r>
            <a:r>
              <a:rPr spc="-10" dirty="0"/>
              <a:t>NANO </a:t>
            </a:r>
            <a:r>
              <a:rPr spc="-5" dirty="0"/>
              <a:t>AND BULK </a:t>
            </a:r>
            <a:r>
              <a:rPr dirty="0"/>
              <a:t>SiO</a:t>
            </a:r>
            <a:r>
              <a:rPr sz="2400" baseline="-20833" dirty="0"/>
              <a:t>2 </a:t>
            </a:r>
            <a:r>
              <a:rPr sz="2400" spc="-5" dirty="0"/>
              <a:t>AND </a:t>
            </a:r>
            <a:r>
              <a:rPr sz="2400" dirty="0"/>
              <a:t>Al</a:t>
            </a:r>
            <a:r>
              <a:rPr sz="2400" baseline="-20833" dirty="0"/>
              <a:t>2</a:t>
            </a:r>
            <a:r>
              <a:rPr sz="2400" dirty="0"/>
              <a:t>O</a:t>
            </a:r>
            <a:r>
              <a:rPr sz="2400" baseline="-20833" dirty="0"/>
              <a:t>3 </a:t>
            </a:r>
            <a:r>
              <a:rPr sz="2400" spc="-25" dirty="0"/>
              <a:t>PARTICLES</a:t>
            </a:r>
            <a:r>
              <a:rPr sz="2400" spc="55" dirty="0"/>
              <a:t> </a:t>
            </a:r>
            <a:r>
              <a:rPr sz="2400" spc="-5" dirty="0"/>
              <a:t>ON</a:t>
            </a:r>
            <a:endParaRPr sz="2400"/>
          </a:p>
          <a:p>
            <a:pPr marR="64135" algn="ctr">
              <a:lnSpc>
                <a:spcPct val="100000"/>
              </a:lnSpc>
            </a:pPr>
            <a:r>
              <a:rPr dirty="0"/>
              <a:t>SOIL</a:t>
            </a:r>
            <a:r>
              <a:rPr spc="-155" dirty="0"/>
              <a:t> </a:t>
            </a:r>
            <a:r>
              <a:rPr spc="-5" dirty="0"/>
              <a:t>BACTERIA</a:t>
            </a:r>
          </a:p>
        </p:txBody>
      </p:sp>
      <p:sp>
        <p:nvSpPr>
          <p:cNvPr id="6" name="object 6"/>
          <p:cNvSpPr/>
          <p:nvPr/>
        </p:nvSpPr>
        <p:spPr>
          <a:xfrm>
            <a:off x="1143000" y="990600"/>
            <a:ext cx="7086600" cy="381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81000" y="1295400"/>
            <a:ext cx="8305800" cy="0"/>
          </a:xfrm>
          <a:custGeom>
            <a:avLst/>
            <a:gdLst/>
            <a:ahLst/>
            <a:cxnLst/>
            <a:rect l="l" t="t" r="r" b="b"/>
            <a:pathLst>
              <a:path w="8305800">
                <a:moveTo>
                  <a:pt x="0" y="0"/>
                </a:moveTo>
                <a:lnTo>
                  <a:pt x="830580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381000" y="1611883"/>
          <a:ext cx="8305800" cy="4109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14831"/>
                <a:gridCol w="1288957"/>
                <a:gridCol w="806415"/>
                <a:gridCol w="1066003"/>
                <a:gridCol w="933406"/>
                <a:gridCol w="1078746"/>
                <a:gridCol w="1061584"/>
                <a:gridCol w="855852"/>
              </a:tblGrid>
              <a:tr h="935101">
                <a:tc>
                  <a:txBody>
                    <a:bodyPr/>
                    <a:lstStyle/>
                    <a:p>
                      <a:pPr marL="67945">
                        <a:lnSpc>
                          <a:spcPts val="172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Particles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5720" algn="ctr">
                        <a:lnSpc>
                          <a:spcPts val="171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Crystalline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4699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phase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" algn="ctr">
                        <a:lnSpc>
                          <a:spcPts val="172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Purity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7780" algn="ctr">
                        <a:lnSpc>
                          <a:spcPts val="1710"/>
                        </a:lnSpc>
                      </a:pPr>
                      <a:r>
                        <a:rPr sz="1800" spc="-20" dirty="0">
                          <a:latin typeface="Calibri"/>
                          <a:cs typeface="Calibri"/>
                        </a:rPr>
                        <a:t>Zeta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968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potential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71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Contact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R="254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angle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522605" indent="-3175">
                        <a:lnSpc>
                          <a:spcPts val="171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Particle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Size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2260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Distribution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54102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(mean</a:t>
                      </a:r>
                      <a:r>
                        <a:rPr sz="1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size)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72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BET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669163">
                <a:tc>
                  <a:txBody>
                    <a:bodyPr/>
                    <a:lstStyle/>
                    <a:p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1016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(%)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L="318135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(mV)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marR="1270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(Å)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995"/>
                        </a:lnSpc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Water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(nm)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9880" indent="-56515">
                        <a:lnSpc>
                          <a:spcPts val="1995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Saline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30988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(nm)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(m</a:t>
                      </a:r>
                      <a:r>
                        <a:rPr sz="1800" spc="-2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aseline="25462" dirty="0">
                          <a:latin typeface="Calibri"/>
                          <a:cs typeface="Calibri"/>
                        </a:rPr>
                        <a:t>-1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)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317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Nano</a:t>
                      </a:r>
                      <a:r>
                        <a:rPr sz="1800" spc="-9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ZrO</a:t>
                      </a:r>
                      <a:r>
                        <a:rPr sz="1800" spc="-7" baseline="-20833" dirty="0">
                          <a:latin typeface="Calibri"/>
                          <a:cs typeface="Calibri"/>
                        </a:rPr>
                        <a:t>2</a:t>
                      </a:r>
                      <a:endParaRPr sz="1800" baseline="-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48895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Cubic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889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≥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99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282575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+11.8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R="635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73.37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227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</a:tr>
              <a:tr h="557352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Bulk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ZrO</a:t>
                      </a:r>
                      <a:r>
                        <a:rPr sz="1800" spc="-7" baseline="-20833" dirty="0">
                          <a:latin typeface="Calibri"/>
                          <a:cs typeface="Calibri"/>
                        </a:rPr>
                        <a:t>2</a:t>
                      </a:r>
                      <a:endParaRPr sz="1800" baseline="-20833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≥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99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4165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-13.4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33.20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1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555332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Nano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TiO</a:t>
                      </a:r>
                      <a:r>
                        <a:rPr sz="1800" spc="-7" baseline="-20833" dirty="0">
                          <a:latin typeface="Calibri"/>
                          <a:cs typeface="Calibri"/>
                        </a:rPr>
                        <a:t>2</a:t>
                      </a:r>
                      <a:endParaRPr sz="1800" baseline="-20833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800" spc="-25" dirty="0">
                          <a:latin typeface="Calibri"/>
                          <a:cs typeface="Calibri"/>
                        </a:rPr>
                        <a:t>Tetragonal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952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≥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99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30416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-22.0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47.82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50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65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112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654456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Bulk</a:t>
                      </a:r>
                      <a:r>
                        <a:rPr sz="18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TiO</a:t>
                      </a:r>
                      <a:r>
                        <a:rPr sz="1800" spc="-7" baseline="-20833" dirty="0">
                          <a:latin typeface="Calibri"/>
                          <a:cs typeface="Calibri"/>
                        </a:rPr>
                        <a:t>2</a:t>
                      </a:r>
                      <a:endParaRPr sz="1800" baseline="-20833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90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≥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99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4165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-22.0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3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23.12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9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914400"/>
                </a:moveTo>
                <a:lnTo>
                  <a:pt x="9144000" y="914400"/>
                </a:lnTo>
                <a:lnTo>
                  <a:pt x="914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96925" y="83820"/>
            <a:ext cx="8180705" cy="741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spc="-15" dirty="0">
                <a:solidFill>
                  <a:srgbClr val="FFFFFF"/>
                </a:solidFill>
                <a:latin typeface="Arial"/>
                <a:cs typeface="Arial"/>
              </a:rPr>
              <a:t>CHARACTERISATION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NANO AND BULK </a:t>
            </a:r>
            <a:r>
              <a:rPr sz="2400" b="1" dirty="0">
                <a:solidFill>
                  <a:srgbClr val="FFFFFF"/>
                </a:solidFill>
                <a:latin typeface="Arial"/>
                <a:cs typeface="Arial"/>
              </a:rPr>
              <a:t>ZrO</a:t>
            </a:r>
            <a:r>
              <a:rPr sz="2400" b="1" baseline="-20833" dirty="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2400" b="1" spc="-5" dirty="0">
                <a:solidFill>
                  <a:srgbClr val="FFFFFF"/>
                </a:solidFill>
                <a:latin typeface="Arial"/>
                <a:cs typeface="Arial"/>
              </a:rPr>
              <a:t>AND</a:t>
            </a:r>
            <a:r>
              <a:rPr sz="2400" b="1" spc="1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Arial"/>
                <a:cs typeface="Arial"/>
              </a:rPr>
              <a:t>TiO</a:t>
            </a:r>
            <a:r>
              <a:rPr sz="2400" b="1" spc="-15" baseline="-20833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400" baseline="-20833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2400" b="1" spc="-25" dirty="0">
                <a:solidFill>
                  <a:srgbClr val="FFFFFF"/>
                </a:solidFill>
                <a:latin typeface="Arial"/>
                <a:cs typeface="Arial"/>
              </a:rPr>
              <a:t>PARTICLES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95250" y="6261100"/>
            <a:ext cx="666750" cy="5968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45844" y="5161533"/>
            <a:ext cx="7027545" cy="739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5740" indent="-193040">
              <a:lnSpc>
                <a:spcPct val="100000"/>
              </a:lnSpc>
              <a:buFont typeface="Arial"/>
              <a:buChar char="•"/>
              <a:tabLst>
                <a:tab pos="206375" algn="l"/>
              </a:tabLst>
            </a:pPr>
            <a:r>
              <a:rPr sz="1800" dirty="0">
                <a:latin typeface="Times New Roman"/>
                <a:cs typeface="Times New Roman"/>
              </a:rPr>
              <a:t>Nano </a:t>
            </a:r>
            <a:r>
              <a:rPr sz="1800" spc="-15" dirty="0">
                <a:latin typeface="Times New Roman"/>
                <a:cs typeface="Times New Roman"/>
              </a:rPr>
              <a:t>TiO</a:t>
            </a:r>
            <a:r>
              <a:rPr sz="1800" spc="-22" baseline="-20833" dirty="0">
                <a:latin typeface="Times New Roman"/>
                <a:cs typeface="Times New Roman"/>
              </a:rPr>
              <a:t>2  </a:t>
            </a:r>
            <a:r>
              <a:rPr sz="1800" spc="-5" dirty="0">
                <a:latin typeface="Times New Roman"/>
                <a:cs typeface="Times New Roman"/>
              </a:rPr>
              <a:t>shows </a:t>
            </a:r>
            <a:r>
              <a:rPr sz="1800" dirty="0">
                <a:latin typeface="Times New Roman"/>
                <a:cs typeface="Times New Roman"/>
              </a:rPr>
              <a:t>decrease in population with an increase in</a:t>
            </a:r>
            <a:r>
              <a:rPr sz="1800" spc="-2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concentration</a:t>
            </a:r>
            <a:endParaRPr sz="1800">
              <a:latin typeface="Times New Roman"/>
              <a:cs typeface="Times New Roman"/>
            </a:endParaRPr>
          </a:p>
          <a:p>
            <a:pPr marL="147955" indent="-135255">
              <a:lnSpc>
                <a:spcPct val="100000"/>
              </a:lnSpc>
              <a:spcBef>
                <a:spcPts val="1080"/>
              </a:spcBef>
              <a:buFont typeface="Arial"/>
              <a:buChar char="•"/>
              <a:tabLst>
                <a:tab pos="148590" algn="l"/>
              </a:tabLst>
            </a:pPr>
            <a:r>
              <a:rPr sz="1800" dirty="0">
                <a:latin typeface="Times New Roman"/>
                <a:cs typeface="Times New Roman"/>
              </a:rPr>
              <a:t>Both nano and Bulk ZrO</a:t>
            </a:r>
            <a:r>
              <a:rPr sz="1800" baseline="-20833" dirty="0">
                <a:latin typeface="Times New Roman"/>
                <a:cs typeface="Times New Roman"/>
              </a:rPr>
              <a:t>2 </a:t>
            </a:r>
            <a:r>
              <a:rPr sz="1800" dirty="0">
                <a:latin typeface="Times New Roman"/>
                <a:cs typeface="Times New Roman"/>
              </a:rPr>
              <a:t>are not significantly </a:t>
            </a:r>
            <a:r>
              <a:rPr sz="1800" spc="-10" dirty="0">
                <a:latin typeface="Times New Roman"/>
                <a:cs typeface="Times New Roman"/>
              </a:rPr>
              <a:t>affect </a:t>
            </a:r>
            <a:r>
              <a:rPr sz="1800" dirty="0">
                <a:latin typeface="Times New Roman"/>
                <a:cs typeface="Times New Roman"/>
              </a:rPr>
              <a:t>the bacterial</a:t>
            </a:r>
            <a:r>
              <a:rPr sz="1800" spc="-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groups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76400" y="1171575"/>
            <a:ext cx="6191250" cy="37052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914400"/>
                </a:moveTo>
                <a:lnTo>
                  <a:pt x="9144000" y="914400"/>
                </a:lnTo>
                <a:lnTo>
                  <a:pt x="914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991" rIns="0" bIns="0" rtlCol="0">
            <a:spAutoFit/>
          </a:bodyPr>
          <a:lstStyle/>
          <a:p>
            <a:pPr marL="29209" algn="ctr">
              <a:lnSpc>
                <a:spcPct val="100000"/>
              </a:lnSpc>
            </a:pPr>
            <a:r>
              <a:rPr dirty="0"/>
              <a:t>SOIL </a:t>
            </a:r>
            <a:r>
              <a:rPr spc="-5" dirty="0"/>
              <a:t>BACTERIAL </a:t>
            </a:r>
            <a:r>
              <a:rPr spc="-25" dirty="0"/>
              <a:t>POPULATION </a:t>
            </a:r>
            <a:r>
              <a:rPr spc="-35" dirty="0"/>
              <a:t>TREATED</a:t>
            </a:r>
            <a:r>
              <a:rPr spc="-25" dirty="0"/>
              <a:t> </a:t>
            </a:r>
            <a:r>
              <a:rPr dirty="0"/>
              <a:t>WITH</a:t>
            </a:r>
          </a:p>
          <a:p>
            <a:pPr marL="29845" algn="ctr">
              <a:lnSpc>
                <a:spcPct val="100000"/>
              </a:lnSpc>
            </a:pPr>
            <a:r>
              <a:rPr spc="-5" dirty="0"/>
              <a:t>NANO AND BULK </a:t>
            </a:r>
            <a:r>
              <a:rPr dirty="0"/>
              <a:t>ZrO</a:t>
            </a:r>
            <a:r>
              <a:rPr sz="2400" baseline="-20833" dirty="0"/>
              <a:t>2 </a:t>
            </a:r>
            <a:r>
              <a:rPr sz="2400" spc="-5" dirty="0"/>
              <a:t>AND </a:t>
            </a:r>
            <a:r>
              <a:rPr sz="2400" spc="-15" dirty="0"/>
              <a:t>TiO</a:t>
            </a:r>
            <a:r>
              <a:rPr sz="2400" spc="-22" baseline="-20833" dirty="0"/>
              <a:t>2</a:t>
            </a:r>
            <a:r>
              <a:rPr sz="2400" spc="390" baseline="-20833" dirty="0"/>
              <a:t> </a:t>
            </a:r>
            <a:r>
              <a:rPr sz="2400" spc="-25" dirty="0"/>
              <a:t>PARTICLES</a:t>
            </a:r>
            <a:endParaRPr sz="2400"/>
          </a:p>
        </p:txBody>
      </p:sp>
      <p:sp>
        <p:nvSpPr>
          <p:cNvPr id="6" name="object 6"/>
          <p:cNvSpPr/>
          <p:nvPr/>
        </p:nvSpPr>
        <p:spPr>
          <a:xfrm>
            <a:off x="95250" y="6261100"/>
            <a:ext cx="666750" cy="5968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52600" y="1066800"/>
            <a:ext cx="6248400" cy="3276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307340" y="4666233"/>
            <a:ext cx="8377555" cy="1231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600" spc="-5" dirty="0">
                <a:solidFill>
                  <a:srgbClr val="C0504D"/>
                </a:solidFill>
                <a:latin typeface="Times New Roman"/>
                <a:cs typeface="Times New Roman"/>
              </a:rPr>
              <a:t>Publication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spc="-5" dirty="0">
                <a:latin typeface="Times New Roman"/>
                <a:cs typeface="Times New Roman"/>
              </a:rPr>
              <a:t>G. Karunakaran, R. Suriyaprabha, </a:t>
            </a:r>
            <a:r>
              <a:rPr sz="1600" spc="-95" dirty="0">
                <a:latin typeface="Times New Roman"/>
                <a:cs typeface="Times New Roman"/>
              </a:rPr>
              <a:t>P.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spc="-5" dirty="0">
                <a:latin typeface="Times New Roman"/>
                <a:cs typeface="Times New Roman"/>
              </a:rPr>
              <a:t>Manivasakan, R. </a:t>
            </a:r>
            <a:r>
              <a:rPr sz="1600" spc="-30" dirty="0">
                <a:latin typeface="Times New Roman"/>
                <a:cs typeface="Times New Roman"/>
              </a:rPr>
              <a:t>Yuvakkumar, </a:t>
            </a:r>
            <a:r>
              <a:rPr sz="1600" spc="-105" dirty="0">
                <a:latin typeface="Times New Roman"/>
                <a:cs typeface="Times New Roman"/>
              </a:rPr>
              <a:t>V. </a:t>
            </a:r>
            <a:r>
              <a:rPr sz="1600" spc="-5" dirty="0">
                <a:latin typeface="Times New Roman"/>
                <a:cs typeface="Times New Roman"/>
              </a:rPr>
              <a:t>Rajendran, N. Kannan,  Influence </a:t>
            </a:r>
            <a:r>
              <a:rPr sz="1600" dirty="0">
                <a:latin typeface="Times New Roman"/>
                <a:cs typeface="Times New Roman"/>
              </a:rPr>
              <a:t>of </a:t>
            </a:r>
            <a:r>
              <a:rPr sz="1600" spc="-5" dirty="0">
                <a:latin typeface="Times New Roman"/>
                <a:cs typeface="Times New Roman"/>
              </a:rPr>
              <a:t>nano and bulk </a:t>
            </a:r>
            <a:r>
              <a:rPr sz="1600" dirty="0">
                <a:latin typeface="Times New Roman"/>
                <a:cs typeface="Times New Roman"/>
              </a:rPr>
              <a:t>SiO</a:t>
            </a:r>
            <a:r>
              <a:rPr sz="1575" baseline="-23809" dirty="0">
                <a:latin typeface="Times New Roman"/>
                <a:cs typeface="Times New Roman"/>
              </a:rPr>
              <a:t>2 </a:t>
            </a:r>
            <a:r>
              <a:rPr sz="1600" spc="-5" dirty="0">
                <a:latin typeface="Times New Roman"/>
                <a:cs typeface="Times New Roman"/>
              </a:rPr>
              <a:t>and </a:t>
            </a:r>
            <a:r>
              <a:rPr sz="1600" dirty="0">
                <a:latin typeface="Times New Roman"/>
                <a:cs typeface="Times New Roman"/>
              </a:rPr>
              <a:t>Al</a:t>
            </a:r>
            <a:r>
              <a:rPr sz="1575" baseline="-23809" dirty="0">
                <a:latin typeface="Times New Roman"/>
                <a:cs typeface="Times New Roman"/>
              </a:rPr>
              <a:t>2</a:t>
            </a:r>
            <a:r>
              <a:rPr sz="1600" dirty="0">
                <a:latin typeface="Times New Roman"/>
                <a:cs typeface="Times New Roman"/>
              </a:rPr>
              <a:t>O</a:t>
            </a:r>
            <a:r>
              <a:rPr sz="1575" baseline="-23809" dirty="0">
                <a:latin typeface="Times New Roman"/>
                <a:cs typeface="Times New Roman"/>
              </a:rPr>
              <a:t>3 </a:t>
            </a:r>
            <a:r>
              <a:rPr sz="1600" dirty="0">
                <a:latin typeface="Times New Roman"/>
                <a:cs typeface="Times New Roman"/>
              </a:rPr>
              <a:t>particles on </a:t>
            </a:r>
            <a:r>
              <a:rPr sz="1600" spc="-5" dirty="0">
                <a:latin typeface="Times New Roman"/>
                <a:cs typeface="Times New Roman"/>
              </a:rPr>
              <a:t>plant </a:t>
            </a:r>
            <a:r>
              <a:rPr sz="1600" dirty="0">
                <a:latin typeface="Times New Roman"/>
                <a:cs typeface="Times New Roman"/>
              </a:rPr>
              <a:t>growth promoting rhizobacteria </a:t>
            </a:r>
            <a:r>
              <a:rPr sz="1600" spc="-5" dirty="0">
                <a:latin typeface="Times New Roman"/>
                <a:cs typeface="Times New Roman"/>
              </a:rPr>
              <a:t>and </a:t>
            </a:r>
            <a:r>
              <a:rPr sz="1600" dirty="0">
                <a:latin typeface="Times New Roman"/>
                <a:cs typeface="Times New Roman"/>
              </a:rPr>
              <a:t>soil  </a:t>
            </a:r>
            <a:r>
              <a:rPr sz="1600" spc="-5" dirty="0">
                <a:latin typeface="Times New Roman"/>
                <a:cs typeface="Times New Roman"/>
              </a:rPr>
              <a:t>nutrient contents, Current nanoscience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2015.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914400"/>
                </a:moveTo>
                <a:lnTo>
                  <a:pt x="9144000" y="914400"/>
                </a:lnTo>
                <a:lnTo>
                  <a:pt x="914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13461" y="83820"/>
            <a:ext cx="8829040" cy="741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pc="-35" dirty="0"/>
              <a:t>IMPACT </a:t>
            </a:r>
            <a:r>
              <a:rPr dirty="0"/>
              <a:t>OF </a:t>
            </a:r>
            <a:r>
              <a:rPr spc="-10" dirty="0"/>
              <a:t>NANO </a:t>
            </a:r>
            <a:r>
              <a:rPr spc="-5" dirty="0"/>
              <a:t>AND BULK </a:t>
            </a:r>
            <a:r>
              <a:rPr dirty="0"/>
              <a:t>ZrO</a:t>
            </a:r>
            <a:r>
              <a:rPr sz="2400" baseline="-20833" dirty="0"/>
              <a:t>2 </a:t>
            </a:r>
            <a:r>
              <a:rPr sz="2400" spc="-5" dirty="0"/>
              <a:t>AND </a:t>
            </a:r>
            <a:r>
              <a:rPr sz="2400" spc="-15" dirty="0"/>
              <a:t>TiO</a:t>
            </a:r>
            <a:r>
              <a:rPr sz="2400" spc="-22" baseline="-20833" dirty="0"/>
              <a:t>2 </a:t>
            </a:r>
            <a:r>
              <a:rPr sz="2400" spc="-25" dirty="0"/>
              <a:t>PARTICLES</a:t>
            </a:r>
            <a:r>
              <a:rPr sz="2400" spc="385" dirty="0"/>
              <a:t> </a:t>
            </a:r>
            <a:r>
              <a:rPr sz="2400" spc="-5" dirty="0"/>
              <a:t>ON</a:t>
            </a:r>
            <a:endParaRPr sz="2400"/>
          </a:p>
          <a:p>
            <a:pPr marR="64135" algn="ctr">
              <a:lnSpc>
                <a:spcPct val="100000"/>
              </a:lnSpc>
            </a:pPr>
            <a:r>
              <a:rPr dirty="0"/>
              <a:t>SOIL</a:t>
            </a:r>
            <a:r>
              <a:rPr spc="-155" dirty="0"/>
              <a:t> </a:t>
            </a:r>
            <a:r>
              <a:rPr spc="-5" dirty="0"/>
              <a:t>BACTERIA</a:t>
            </a:r>
          </a:p>
        </p:txBody>
      </p:sp>
      <p:sp>
        <p:nvSpPr>
          <p:cNvPr id="6" name="object 6"/>
          <p:cNvSpPr/>
          <p:nvPr/>
        </p:nvSpPr>
        <p:spPr>
          <a:xfrm>
            <a:off x="95250" y="6261100"/>
            <a:ext cx="666750" cy="5968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800" y="990600"/>
            <a:ext cx="4191000" cy="56483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914400"/>
                </a:moveTo>
                <a:lnTo>
                  <a:pt x="9144000" y="914400"/>
                </a:lnTo>
                <a:lnTo>
                  <a:pt x="914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2991" rIns="0" bIns="0" rtlCol="0">
            <a:spAutoFit/>
          </a:bodyPr>
          <a:lstStyle/>
          <a:p>
            <a:pPr marL="114300" algn="ctr">
              <a:lnSpc>
                <a:spcPct val="100000"/>
              </a:lnSpc>
            </a:pPr>
            <a:r>
              <a:rPr spc="-35" dirty="0"/>
              <a:t>IMPACT </a:t>
            </a:r>
            <a:r>
              <a:rPr dirty="0"/>
              <a:t>OF </a:t>
            </a:r>
            <a:r>
              <a:rPr spc="-10" dirty="0"/>
              <a:t>NANO </a:t>
            </a:r>
            <a:r>
              <a:rPr spc="-5" dirty="0"/>
              <a:t>AND BULK </a:t>
            </a:r>
            <a:r>
              <a:rPr dirty="0"/>
              <a:t>SiO2 </a:t>
            </a:r>
            <a:r>
              <a:rPr spc="-5" dirty="0"/>
              <a:t>AND </a:t>
            </a:r>
            <a:r>
              <a:rPr dirty="0"/>
              <a:t>Al</a:t>
            </a:r>
            <a:r>
              <a:rPr sz="2400" baseline="-20833" dirty="0"/>
              <a:t>2</a:t>
            </a:r>
            <a:r>
              <a:rPr sz="2400" dirty="0"/>
              <a:t>O</a:t>
            </a:r>
            <a:r>
              <a:rPr sz="2400" baseline="-20833" dirty="0"/>
              <a:t>3</a:t>
            </a:r>
            <a:r>
              <a:rPr sz="2400" spc="15" baseline="-20833" dirty="0"/>
              <a:t> </a:t>
            </a:r>
            <a:r>
              <a:rPr sz="2400" spc="-25" dirty="0"/>
              <a:t>PARTICLES</a:t>
            </a:r>
            <a:endParaRPr sz="2400"/>
          </a:p>
          <a:p>
            <a:pPr marL="114300" marR="76200" algn="ctr">
              <a:lnSpc>
                <a:spcPct val="100000"/>
              </a:lnSpc>
            </a:pPr>
            <a:r>
              <a:rPr dirty="0"/>
              <a:t>ON </a:t>
            </a:r>
            <a:r>
              <a:rPr spc="-5" dirty="0"/>
              <a:t>GREEN</a:t>
            </a:r>
            <a:r>
              <a:rPr spc="-165" dirty="0"/>
              <a:t> </a:t>
            </a:r>
            <a:r>
              <a:rPr spc="-5" dirty="0"/>
              <a:t>ALGAE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727828" y="1913509"/>
            <a:ext cx="4110990" cy="2512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6350" indent="-342900" algn="just">
              <a:lnSpc>
                <a:spcPct val="100000"/>
              </a:lnSpc>
              <a:buFont typeface="Arial"/>
              <a:buChar char="•"/>
              <a:tabLst>
                <a:tab pos="355600" algn="l"/>
              </a:tabLst>
            </a:pPr>
            <a:r>
              <a:rPr sz="1800" spc="-5" dirty="0">
                <a:latin typeface="Times New Roman"/>
                <a:cs typeface="Times New Roman"/>
              </a:rPr>
              <a:t>Al</a:t>
            </a:r>
            <a:r>
              <a:rPr sz="1800" spc="-7" baseline="-25462" dirty="0">
                <a:latin typeface="Times New Roman"/>
                <a:cs typeface="Times New Roman"/>
              </a:rPr>
              <a:t>2</a:t>
            </a:r>
            <a:r>
              <a:rPr sz="1800" spc="-5" dirty="0">
                <a:latin typeface="Times New Roman"/>
                <a:cs typeface="Times New Roman"/>
              </a:rPr>
              <a:t>O</a:t>
            </a:r>
            <a:r>
              <a:rPr sz="1800" spc="-7" baseline="-25462" dirty="0">
                <a:latin typeface="Times New Roman"/>
                <a:cs typeface="Times New Roman"/>
              </a:rPr>
              <a:t>3 </a:t>
            </a:r>
            <a:r>
              <a:rPr sz="1800" dirty="0">
                <a:latin typeface="Times New Roman"/>
                <a:cs typeface="Times New Roman"/>
              </a:rPr>
              <a:t>particles reduce </a:t>
            </a:r>
            <a:r>
              <a:rPr sz="1800" spc="-5" dirty="0">
                <a:latin typeface="Times New Roman"/>
                <a:cs typeface="Times New Roman"/>
              </a:rPr>
              <a:t>algal growth </a:t>
            </a:r>
            <a:r>
              <a:rPr sz="1800" dirty="0">
                <a:latin typeface="Times New Roman"/>
                <a:cs typeface="Times New Roman"/>
              </a:rPr>
              <a:t>in  contrast to </a:t>
            </a:r>
            <a:r>
              <a:rPr sz="1800" spc="-5" dirty="0">
                <a:latin typeface="Times New Roman"/>
                <a:cs typeface="Times New Roman"/>
              </a:rPr>
              <a:t>SiO</a:t>
            </a:r>
            <a:r>
              <a:rPr sz="1800" spc="-7" baseline="-25462" dirty="0">
                <a:latin typeface="Times New Roman"/>
                <a:cs typeface="Times New Roman"/>
              </a:rPr>
              <a:t>2</a:t>
            </a:r>
            <a:r>
              <a:rPr sz="1800" spc="89" baseline="-25462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particles.</a:t>
            </a:r>
            <a:endParaRPr sz="18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Algal </a:t>
            </a:r>
            <a:r>
              <a:rPr sz="1800" spc="-5" dirty="0">
                <a:latin typeface="Times New Roman"/>
                <a:cs typeface="Times New Roman"/>
              </a:rPr>
              <a:t>cells treated </a:t>
            </a:r>
            <a:r>
              <a:rPr sz="1800" dirty="0">
                <a:latin typeface="Times New Roman"/>
                <a:cs typeface="Times New Roman"/>
              </a:rPr>
              <a:t>with </a:t>
            </a:r>
            <a:r>
              <a:rPr sz="1800" spc="-5" dirty="0">
                <a:latin typeface="Times New Roman"/>
                <a:cs typeface="Times New Roman"/>
              </a:rPr>
              <a:t>Al</a:t>
            </a:r>
            <a:r>
              <a:rPr sz="1800" spc="-7" baseline="-25462" dirty="0">
                <a:latin typeface="Times New Roman"/>
                <a:cs typeface="Times New Roman"/>
              </a:rPr>
              <a:t>2</a:t>
            </a:r>
            <a:r>
              <a:rPr sz="1800" spc="-5" dirty="0">
                <a:latin typeface="Times New Roman"/>
                <a:cs typeface="Times New Roman"/>
              </a:rPr>
              <a:t>O</a:t>
            </a:r>
            <a:r>
              <a:rPr sz="1800" spc="-7" baseline="-25462" dirty="0">
                <a:latin typeface="Times New Roman"/>
                <a:cs typeface="Times New Roman"/>
              </a:rPr>
              <a:t>3 </a:t>
            </a:r>
            <a:r>
              <a:rPr sz="1800" dirty="0">
                <a:latin typeface="Times New Roman"/>
                <a:cs typeface="Times New Roman"/>
              </a:rPr>
              <a:t>particles  settled down at the bottom of </a:t>
            </a:r>
            <a:r>
              <a:rPr sz="1800" spc="-5" dirty="0">
                <a:latin typeface="Times New Roman"/>
                <a:cs typeface="Times New Roman"/>
              </a:rPr>
              <a:t>the </a:t>
            </a:r>
            <a:r>
              <a:rPr sz="1800" dirty="0">
                <a:latin typeface="Times New Roman"/>
                <a:cs typeface="Times New Roman"/>
              </a:rPr>
              <a:t>flask  and no growth </a:t>
            </a:r>
            <a:r>
              <a:rPr sz="1800" spc="-5" dirty="0">
                <a:latin typeface="Times New Roman"/>
                <a:cs typeface="Times New Roman"/>
              </a:rPr>
              <a:t>is </a:t>
            </a:r>
            <a:r>
              <a:rPr sz="1800" dirty="0">
                <a:latin typeface="Times New Roman"/>
                <a:cs typeface="Times New Roman"/>
              </a:rPr>
              <a:t>observed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5" dirty="0">
                <a:latin typeface="Times New Roman"/>
                <a:cs typeface="Times New Roman"/>
              </a:rPr>
              <a:t>further.</a:t>
            </a:r>
            <a:endParaRPr sz="1800">
              <a:latin typeface="Times New Roman"/>
              <a:cs typeface="Times New Roman"/>
            </a:endParaRPr>
          </a:p>
          <a:p>
            <a:pPr marL="355600" marR="6350" indent="-342900" algn="just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5600" algn="l"/>
              </a:tabLst>
            </a:pPr>
            <a:r>
              <a:rPr sz="1800" dirty="0">
                <a:latin typeface="Times New Roman"/>
                <a:cs typeface="Times New Roman"/>
              </a:rPr>
              <a:t>The </a:t>
            </a:r>
            <a:r>
              <a:rPr sz="1800" spc="-5" dirty="0">
                <a:latin typeface="Times New Roman"/>
                <a:cs typeface="Times New Roman"/>
              </a:rPr>
              <a:t>intensity </a:t>
            </a:r>
            <a:r>
              <a:rPr sz="1800" spc="-10" dirty="0">
                <a:latin typeface="Times New Roman"/>
                <a:cs typeface="Times New Roman"/>
              </a:rPr>
              <a:t>of </a:t>
            </a:r>
            <a:r>
              <a:rPr sz="1800" dirty="0">
                <a:latin typeface="Times New Roman"/>
                <a:cs typeface="Times New Roman"/>
              </a:rPr>
              <a:t>the </a:t>
            </a:r>
            <a:r>
              <a:rPr sz="1800" spc="-5" dirty="0">
                <a:latin typeface="Times New Roman"/>
                <a:cs typeface="Times New Roman"/>
              </a:rPr>
              <a:t>medium reflects  more </a:t>
            </a:r>
            <a:r>
              <a:rPr sz="1800" dirty="0">
                <a:latin typeface="Times New Roman"/>
                <a:cs typeface="Times New Roman"/>
              </a:rPr>
              <a:t>toxic </a:t>
            </a:r>
            <a:r>
              <a:rPr sz="1800" spc="-5" dirty="0">
                <a:latin typeface="Times New Roman"/>
                <a:cs typeface="Times New Roman"/>
              </a:rPr>
              <a:t>nature </a:t>
            </a:r>
            <a:r>
              <a:rPr sz="1800" dirty="0">
                <a:latin typeface="Times New Roman"/>
                <a:cs typeface="Times New Roman"/>
              </a:rPr>
              <a:t>of </a:t>
            </a:r>
            <a:r>
              <a:rPr sz="1800" spc="-5" dirty="0">
                <a:latin typeface="Times New Roman"/>
                <a:cs typeface="Times New Roman"/>
              </a:rPr>
              <a:t>Al</a:t>
            </a:r>
            <a:r>
              <a:rPr sz="1800" spc="-7" baseline="-25462" dirty="0">
                <a:latin typeface="Times New Roman"/>
                <a:cs typeface="Times New Roman"/>
              </a:rPr>
              <a:t>2</a:t>
            </a:r>
            <a:r>
              <a:rPr sz="1800" spc="-5" dirty="0">
                <a:latin typeface="Times New Roman"/>
                <a:cs typeface="Times New Roman"/>
              </a:rPr>
              <a:t>O</a:t>
            </a:r>
            <a:r>
              <a:rPr sz="1800" spc="-7" baseline="-25462" dirty="0">
                <a:latin typeface="Times New Roman"/>
                <a:cs typeface="Times New Roman"/>
              </a:rPr>
              <a:t>3 </a:t>
            </a:r>
            <a:r>
              <a:rPr sz="1800" spc="-5" dirty="0">
                <a:latin typeface="Times New Roman"/>
                <a:cs typeface="Times New Roman"/>
              </a:rPr>
              <a:t>nanoparticles  </a:t>
            </a:r>
            <a:r>
              <a:rPr sz="1800" dirty="0">
                <a:latin typeface="Times New Roman"/>
                <a:cs typeface="Times New Roman"/>
              </a:rPr>
              <a:t>than their </a:t>
            </a:r>
            <a:r>
              <a:rPr sz="1800" spc="-5" dirty="0">
                <a:latin typeface="Times New Roman"/>
                <a:cs typeface="Times New Roman"/>
              </a:rPr>
              <a:t>micro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counterparts.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7200" y="1143063"/>
            <a:ext cx="4038600" cy="54561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914400"/>
          </a:xfrm>
          <a:custGeom>
            <a:avLst/>
            <a:gdLst/>
            <a:ahLst/>
            <a:cxnLst/>
            <a:rect l="l" t="t" r="r" b="b"/>
            <a:pathLst>
              <a:path w="9144000" h="914400">
                <a:moveTo>
                  <a:pt x="0" y="914400"/>
                </a:moveTo>
                <a:lnTo>
                  <a:pt x="9144000" y="914400"/>
                </a:lnTo>
                <a:lnTo>
                  <a:pt x="9144000" y="0"/>
                </a:lnTo>
                <a:lnTo>
                  <a:pt x="0" y="0"/>
                </a:lnTo>
                <a:lnTo>
                  <a:pt x="0" y="9144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3461" y="83820"/>
            <a:ext cx="8829040" cy="741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pc="-35" dirty="0"/>
              <a:t>IMPACT </a:t>
            </a:r>
            <a:r>
              <a:rPr dirty="0"/>
              <a:t>OF </a:t>
            </a:r>
            <a:r>
              <a:rPr spc="-10" dirty="0"/>
              <a:t>NANO </a:t>
            </a:r>
            <a:r>
              <a:rPr spc="-5" dirty="0"/>
              <a:t>AND BULK </a:t>
            </a:r>
            <a:r>
              <a:rPr spc="-10" dirty="0"/>
              <a:t>TiO</a:t>
            </a:r>
            <a:r>
              <a:rPr sz="2400" spc="-15" baseline="-20833" dirty="0"/>
              <a:t>2 </a:t>
            </a:r>
            <a:r>
              <a:rPr sz="2400" spc="-5" dirty="0"/>
              <a:t>AND </a:t>
            </a:r>
            <a:r>
              <a:rPr sz="2400" dirty="0"/>
              <a:t>ZrO</a:t>
            </a:r>
            <a:r>
              <a:rPr sz="2400" baseline="-20833" dirty="0"/>
              <a:t>2 </a:t>
            </a:r>
            <a:r>
              <a:rPr sz="2400" spc="-25" dirty="0"/>
              <a:t>PARTICLES</a:t>
            </a:r>
            <a:r>
              <a:rPr sz="2400" spc="355" dirty="0"/>
              <a:t> </a:t>
            </a:r>
            <a:r>
              <a:rPr sz="2400" spc="-5" dirty="0"/>
              <a:t>ON</a:t>
            </a:r>
            <a:endParaRPr sz="2400"/>
          </a:p>
          <a:p>
            <a:pPr marR="72390" algn="ctr">
              <a:lnSpc>
                <a:spcPct val="100000"/>
              </a:lnSpc>
            </a:pPr>
            <a:r>
              <a:rPr spc="-5" dirty="0"/>
              <a:t>GREEN</a:t>
            </a:r>
            <a:r>
              <a:rPr spc="-150" dirty="0"/>
              <a:t> </a:t>
            </a:r>
            <a:r>
              <a:rPr spc="-5" dirty="0"/>
              <a:t>ALGAE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4575428" y="1982342"/>
            <a:ext cx="4262755" cy="2298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5080" indent="-457200" algn="just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sz="2000" dirty="0">
                <a:latin typeface="Times New Roman"/>
                <a:cs typeface="Times New Roman"/>
              </a:rPr>
              <a:t>The </a:t>
            </a:r>
            <a:r>
              <a:rPr sz="2000" spc="5" dirty="0">
                <a:latin typeface="Times New Roman"/>
                <a:cs typeface="Times New Roman"/>
              </a:rPr>
              <a:t>OD </a:t>
            </a:r>
            <a:r>
              <a:rPr sz="2000" spc="-5" dirty="0">
                <a:latin typeface="Times New Roman"/>
                <a:cs typeface="Times New Roman"/>
              </a:rPr>
              <a:t>of the medium </a:t>
            </a:r>
            <a:r>
              <a:rPr sz="2000" dirty="0">
                <a:latin typeface="Times New Roman"/>
                <a:cs typeface="Times New Roman"/>
              </a:rPr>
              <a:t>increases for  ZrO</a:t>
            </a:r>
            <a:r>
              <a:rPr sz="1950" baseline="-21367" dirty="0">
                <a:latin typeface="Times New Roman"/>
                <a:cs typeface="Times New Roman"/>
              </a:rPr>
              <a:t>2 </a:t>
            </a:r>
            <a:r>
              <a:rPr sz="2000" spc="-5" dirty="0">
                <a:latin typeface="Times New Roman"/>
                <a:cs typeface="Times New Roman"/>
              </a:rPr>
              <a:t>particles </a:t>
            </a:r>
            <a:r>
              <a:rPr sz="2000" dirty="0">
                <a:latin typeface="Times New Roman"/>
                <a:cs typeface="Times New Roman"/>
              </a:rPr>
              <a:t>whereas </a:t>
            </a:r>
            <a:r>
              <a:rPr sz="2000" spc="-5" dirty="0">
                <a:latin typeface="Times New Roman"/>
                <a:cs typeface="Times New Roman"/>
              </a:rPr>
              <a:t>it decreases  </a:t>
            </a:r>
            <a:r>
              <a:rPr sz="2000" dirty="0">
                <a:latin typeface="Times New Roman"/>
                <a:cs typeface="Times New Roman"/>
              </a:rPr>
              <a:t>for </a:t>
            </a:r>
            <a:r>
              <a:rPr sz="2000" spc="-15" dirty="0">
                <a:latin typeface="Times New Roman"/>
                <a:cs typeface="Times New Roman"/>
              </a:rPr>
              <a:t>TiO</a:t>
            </a:r>
            <a:r>
              <a:rPr sz="1950" spc="-22" baseline="-21367" dirty="0">
                <a:latin typeface="Times New Roman"/>
                <a:cs typeface="Times New Roman"/>
              </a:rPr>
              <a:t>2 </a:t>
            </a:r>
            <a:r>
              <a:rPr sz="2000" spc="-5" dirty="0">
                <a:latin typeface="Times New Roman"/>
                <a:cs typeface="Times New Roman"/>
              </a:rPr>
              <a:t>particles, compared to that  </a:t>
            </a:r>
            <a:r>
              <a:rPr sz="2000" dirty="0">
                <a:latin typeface="Times New Roman"/>
                <a:cs typeface="Times New Roman"/>
              </a:rPr>
              <a:t>of</a:t>
            </a:r>
            <a:r>
              <a:rPr sz="2000" spc="-9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control.</a:t>
            </a:r>
            <a:endParaRPr sz="2000">
              <a:latin typeface="Times New Roman"/>
              <a:cs typeface="Times New Roman"/>
            </a:endParaRPr>
          </a:p>
          <a:p>
            <a:pPr marL="469900" marR="5715" indent="-457200" algn="just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469900" algn="l"/>
              </a:tabLst>
            </a:pPr>
            <a:r>
              <a:rPr sz="2000" dirty="0">
                <a:latin typeface="Times New Roman"/>
                <a:cs typeface="Times New Roman"/>
              </a:rPr>
              <a:t>ZrO</a:t>
            </a:r>
            <a:r>
              <a:rPr sz="1950" baseline="-21367" dirty="0">
                <a:latin typeface="Times New Roman"/>
                <a:cs typeface="Times New Roman"/>
              </a:rPr>
              <a:t>2 </a:t>
            </a:r>
            <a:r>
              <a:rPr sz="2000" spc="-5" dirty="0">
                <a:latin typeface="Times New Roman"/>
                <a:cs typeface="Times New Roman"/>
              </a:rPr>
              <a:t>particles </a:t>
            </a:r>
            <a:r>
              <a:rPr sz="2000" dirty="0">
                <a:latin typeface="Times New Roman"/>
                <a:cs typeface="Times New Roman"/>
              </a:rPr>
              <a:t>enhance </a:t>
            </a:r>
            <a:r>
              <a:rPr sz="2000" spc="-5" dirty="0">
                <a:latin typeface="Times New Roman"/>
                <a:cs typeface="Times New Roman"/>
              </a:rPr>
              <a:t>algal </a:t>
            </a:r>
            <a:r>
              <a:rPr sz="2000" dirty="0">
                <a:latin typeface="Times New Roman"/>
                <a:cs typeface="Times New Roman"/>
              </a:rPr>
              <a:t>growth  whereas </a:t>
            </a:r>
            <a:r>
              <a:rPr sz="2000" spc="-20" dirty="0">
                <a:latin typeface="Times New Roman"/>
                <a:cs typeface="Times New Roman"/>
              </a:rPr>
              <a:t>TiO</a:t>
            </a:r>
            <a:r>
              <a:rPr sz="1950" spc="-30" baseline="-21367" dirty="0">
                <a:latin typeface="Times New Roman"/>
                <a:cs typeface="Times New Roman"/>
              </a:rPr>
              <a:t>2 </a:t>
            </a:r>
            <a:r>
              <a:rPr sz="2000" spc="-5" dirty="0">
                <a:latin typeface="Times New Roman"/>
                <a:cs typeface="Times New Roman"/>
              </a:rPr>
              <a:t>particles suppress the  </a:t>
            </a:r>
            <a:r>
              <a:rPr sz="2000" dirty="0">
                <a:latin typeface="Times New Roman"/>
                <a:cs typeface="Times New Roman"/>
              </a:rPr>
              <a:t>growth.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590800"/>
            <a:ext cx="9144000" cy="1447800"/>
          </a:xfrm>
          <a:custGeom>
            <a:avLst/>
            <a:gdLst/>
            <a:ahLst/>
            <a:cxnLst/>
            <a:rect l="l" t="t" r="r" b="b"/>
            <a:pathLst>
              <a:path w="9144000" h="1447800">
                <a:moveTo>
                  <a:pt x="0" y="1447800"/>
                </a:moveTo>
                <a:lnTo>
                  <a:pt x="9144000" y="1447800"/>
                </a:lnTo>
                <a:lnTo>
                  <a:pt x="9144000" y="0"/>
                </a:lnTo>
                <a:lnTo>
                  <a:pt x="0" y="0"/>
                </a:lnTo>
                <a:lnTo>
                  <a:pt x="0" y="14478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21916" y="2585928"/>
            <a:ext cx="6033770" cy="1290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49705" marR="5080" indent="-1437640">
              <a:lnSpc>
                <a:spcPct val="150100"/>
              </a:lnSpc>
            </a:pPr>
            <a:r>
              <a:rPr sz="2800" spc="-5" dirty="0"/>
              <a:t>BIOMEDICAL </a:t>
            </a:r>
            <a:r>
              <a:rPr sz="2800" spc="-30" dirty="0"/>
              <a:t>IMPORTANT </a:t>
            </a:r>
            <a:r>
              <a:rPr sz="2800" spc="-10" dirty="0"/>
              <a:t>HERBAL  </a:t>
            </a:r>
            <a:r>
              <a:rPr sz="2800" spc="-25" dirty="0"/>
              <a:t>NANOPARTICLES</a:t>
            </a:r>
            <a:endParaRPr sz="28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5" y="0"/>
            <a:ext cx="9134475" cy="904875"/>
          </a:xfrm>
          <a:custGeom>
            <a:avLst/>
            <a:gdLst/>
            <a:ahLst/>
            <a:cxnLst/>
            <a:rect l="l" t="t" r="r" b="b"/>
            <a:pathLst>
              <a:path w="9134475" h="904875">
                <a:moveTo>
                  <a:pt x="0" y="904875"/>
                </a:moveTo>
                <a:lnTo>
                  <a:pt x="9134475" y="904875"/>
                </a:lnTo>
                <a:lnTo>
                  <a:pt x="9134475" y="0"/>
                </a:lnTo>
                <a:lnTo>
                  <a:pt x="0" y="0"/>
                </a:lnTo>
                <a:lnTo>
                  <a:pt x="0" y="904875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64998" y="259079"/>
            <a:ext cx="8825230" cy="10629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i="1" spc="-15" dirty="0">
                <a:solidFill>
                  <a:srgbClr val="FFFFFF"/>
                </a:solidFill>
                <a:latin typeface="Times New Roman"/>
                <a:cs typeface="Times New Roman"/>
              </a:rPr>
              <a:t>AZADIRACHTA </a:t>
            </a:r>
            <a:r>
              <a:rPr sz="24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INDICA </a:t>
            </a:r>
            <a:r>
              <a:rPr sz="2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LEAVES </a:t>
            </a:r>
            <a:r>
              <a:rPr sz="2400" b="1" dirty="0">
                <a:solidFill>
                  <a:srgbClr val="FFFFFF"/>
                </a:solidFill>
                <a:latin typeface="Times New Roman"/>
                <a:cs typeface="Times New Roman"/>
              </a:rPr>
              <a:t>FOR </a:t>
            </a:r>
            <a:r>
              <a:rPr sz="24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TEXTIL</a:t>
            </a:r>
            <a:r>
              <a:rPr sz="2400" b="1" spc="-43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20" dirty="0">
                <a:solidFill>
                  <a:srgbClr val="FFFFFF"/>
                </a:solidFill>
                <a:latin typeface="Times New Roman"/>
                <a:cs typeface="Times New Roman"/>
              </a:rPr>
              <a:t>APPLICATIONS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150">
              <a:latin typeface="Times New Roman"/>
              <a:cs typeface="Times New Roman"/>
            </a:endParaRPr>
          </a:p>
          <a:p>
            <a:pPr marR="824865" algn="ctr">
              <a:lnSpc>
                <a:spcPct val="100000"/>
              </a:lnSpc>
            </a:pPr>
            <a:r>
              <a:rPr sz="2400" i="1" dirty="0">
                <a:latin typeface="Times New Roman"/>
                <a:cs typeface="Times New Roman"/>
              </a:rPr>
              <a:t>Medicinal</a:t>
            </a:r>
            <a:r>
              <a:rPr sz="2400" i="1" spc="-13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Plant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62000" y="1524000"/>
            <a:ext cx="2911475" cy="2438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724400" y="1524000"/>
            <a:ext cx="3124200" cy="2438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19573" y="1519174"/>
            <a:ext cx="3133725" cy="2447925"/>
          </a:xfrm>
          <a:custGeom>
            <a:avLst/>
            <a:gdLst/>
            <a:ahLst/>
            <a:cxnLst/>
            <a:rect l="l" t="t" r="r" b="b"/>
            <a:pathLst>
              <a:path w="3133725" h="2447925">
                <a:moveTo>
                  <a:pt x="0" y="2447925"/>
                </a:moveTo>
                <a:lnTo>
                  <a:pt x="3133725" y="2447925"/>
                </a:lnTo>
                <a:lnTo>
                  <a:pt x="3133725" y="0"/>
                </a:lnTo>
                <a:lnTo>
                  <a:pt x="0" y="0"/>
                </a:lnTo>
                <a:lnTo>
                  <a:pt x="0" y="2447925"/>
                </a:lnTo>
                <a:close/>
              </a:path>
            </a:pathLst>
          </a:custGeom>
          <a:ln w="9525">
            <a:solidFill>
              <a:srgbClr val="EDEBE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80415" y="4303141"/>
            <a:ext cx="7486650" cy="1894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49475">
              <a:lnSpc>
                <a:spcPct val="100000"/>
              </a:lnSpc>
            </a:pPr>
            <a:r>
              <a:rPr sz="2400" i="1" dirty="0">
                <a:latin typeface="Times New Roman"/>
                <a:cs typeface="Times New Roman"/>
              </a:rPr>
              <a:t>Azadirachta indica </a:t>
            </a:r>
            <a:r>
              <a:rPr sz="2400" i="1" spc="-5" dirty="0">
                <a:latin typeface="Times New Roman"/>
                <a:cs typeface="Times New Roman"/>
              </a:rPr>
              <a:t>or</a:t>
            </a:r>
            <a:r>
              <a:rPr sz="2400" i="1" spc="-135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Neem</a:t>
            </a: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1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Antibiotic agent - bacterial</a:t>
            </a:r>
            <a:r>
              <a:rPr sz="2400" spc="-1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pathogens</a:t>
            </a:r>
            <a:endParaRPr sz="2400">
              <a:latin typeface="Times New Roman"/>
              <a:cs typeface="Times New Roman"/>
            </a:endParaRPr>
          </a:p>
          <a:p>
            <a:pPr marL="1925320" marR="5080" indent="-1905635">
              <a:lnSpc>
                <a:spcPct val="100000"/>
              </a:lnSpc>
              <a:spcBef>
                <a:spcPts val="819"/>
              </a:spcBef>
              <a:tabLst>
                <a:tab pos="1854835" algn="l"/>
              </a:tabLst>
            </a:pPr>
            <a:r>
              <a:rPr sz="2400" dirty="0">
                <a:latin typeface="Times New Roman"/>
                <a:cs typeface="Times New Roman"/>
              </a:rPr>
              <a:t>Constituents</a:t>
            </a:r>
            <a:r>
              <a:rPr sz="2400" spc="-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:	</a:t>
            </a:r>
            <a:r>
              <a:rPr sz="2400" spc="-5" dirty="0">
                <a:latin typeface="Times New Roman"/>
                <a:cs typeface="Times New Roman"/>
              </a:rPr>
              <a:t>nimbidin</a:t>
            </a:r>
            <a:r>
              <a:rPr sz="2400" b="1" spc="-5" dirty="0">
                <a:latin typeface="Times New Roman"/>
                <a:cs typeface="Times New Roman"/>
              </a:rPr>
              <a:t>, </a:t>
            </a:r>
            <a:r>
              <a:rPr sz="2400" spc="-5" dirty="0">
                <a:latin typeface="Times New Roman"/>
                <a:cs typeface="Times New Roman"/>
              </a:rPr>
              <a:t>nimbolide,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mahmoodin,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margolone,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margolonone,</a:t>
            </a:r>
            <a:r>
              <a:rPr sz="2400" spc="-9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isomargolonon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525"/>
            <a:ext cx="9124950" cy="904875"/>
          </a:xfrm>
          <a:custGeom>
            <a:avLst/>
            <a:gdLst/>
            <a:ahLst/>
            <a:cxnLst/>
            <a:rect l="l" t="t" r="r" b="b"/>
            <a:pathLst>
              <a:path w="9124950" h="904875">
                <a:moveTo>
                  <a:pt x="0" y="904875"/>
                </a:moveTo>
                <a:lnTo>
                  <a:pt x="9124950" y="904875"/>
                </a:lnTo>
                <a:lnTo>
                  <a:pt x="9124950" y="0"/>
                </a:lnTo>
                <a:lnTo>
                  <a:pt x="0" y="0"/>
                </a:lnTo>
                <a:lnTo>
                  <a:pt x="0" y="904875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138805" marR="5080" indent="-2187575">
              <a:lnSpc>
                <a:spcPct val="100000"/>
              </a:lnSpc>
            </a:pPr>
            <a:r>
              <a:rPr i="1" spc="-15" dirty="0">
                <a:latin typeface="Times New Roman"/>
                <a:cs typeface="Times New Roman"/>
              </a:rPr>
              <a:t>AZADIRACHTA </a:t>
            </a:r>
            <a:r>
              <a:rPr i="1" spc="-5" dirty="0">
                <a:latin typeface="Times New Roman"/>
                <a:cs typeface="Times New Roman"/>
              </a:rPr>
              <a:t>INDICA – </a:t>
            </a:r>
            <a:r>
              <a:rPr spc="-30" dirty="0">
                <a:latin typeface="Times New Roman"/>
                <a:cs typeface="Times New Roman"/>
              </a:rPr>
              <a:t>NANOPARTICLE</a:t>
            </a:r>
            <a:r>
              <a:rPr spc="-175" dirty="0">
                <a:latin typeface="Times New Roman"/>
                <a:cs typeface="Times New Roman"/>
              </a:rPr>
              <a:t> </a:t>
            </a:r>
            <a:r>
              <a:rPr spc="-10" dirty="0">
                <a:latin typeface="Times New Roman"/>
                <a:cs typeface="Times New Roman"/>
              </a:rPr>
              <a:t>SIZE  </a:t>
            </a:r>
            <a:r>
              <a:rPr spc="-5" dirty="0">
                <a:latin typeface="Times New Roman"/>
                <a:cs typeface="Times New Roman"/>
              </a:rPr>
              <a:t>DISTRIBUTIONS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755015" y="4234812"/>
          <a:ext cx="2798445" cy="14230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93960"/>
                <a:gridCol w="774706"/>
                <a:gridCol w="1129502"/>
              </a:tblGrid>
              <a:tr h="482600">
                <a:tc>
                  <a:txBody>
                    <a:bodyPr/>
                    <a:lstStyle/>
                    <a:p>
                      <a:pPr marL="22225">
                        <a:lnSpc>
                          <a:spcPts val="3515"/>
                        </a:lnSpc>
                      </a:pPr>
                      <a:r>
                        <a:rPr sz="3000" spc="-25" dirty="0">
                          <a:latin typeface="Times New Roman"/>
                          <a:cs typeface="Times New Roman"/>
                        </a:rPr>
                        <a:t>Trial</a:t>
                      </a: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ts val="3515"/>
                        </a:lnSpc>
                      </a:pPr>
                      <a:r>
                        <a:rPr sz="30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30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dirty="0">
                          <a:latin typeface="Times New Roman"/>
                          <a:cs typeface="Times New Roman"/>
                        </a:rPr>
                        <a:t>:</a:t>
                      </a: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240" algn="r">
                        <a:lnSpc>
                          <a:spcPts val="3515"/>
                        </a:lnSpc>
                      </a:pPr>
                      <a:r>
                        <a:rPr sz="3000" dirty="0">
                          <a:latin typeface="Times New Roman"/>
                          <a:cs typeface="Times New Roman"/>
                        </a:rPr>
                        <a:t>30</a:t>
                      </a:r>
                      <a:r>
                        <a:rPr sz="30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dirty="0">
                          <a:latin typeface="Times New Roman"/>
                          <a:cs typeface="Times New Roman"/>
                        </a:rPr>
                        <a:t>nm</a:t>
                      </a: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57267">
                <a:tc>
                  <a:txBody>
                    <a:bodyPr/>
                    <a:lstStyle/>
                    <a:p>
                      <a:pPr marL="22225">
                        <a:lnSpc>
                          <a:spcPts val="3315"/>
                        </a:lnSpc>
                      </a:pPr>
                      <a:r>
                        <a:rPr sz="3000" spc="-25" dirty="0">
                          <a:latin typeface="Times New Roman"/>
                          <a:cs typeface="Times New Roman"/>
                        </a:rPr>
                        <a:t>Trial</a:t>
                      </a: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ts val="3315"/>
                        </a:lnSpc>
                      </a:pPr>
                      <a:r>
                        <a:rPr sz="3000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30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dirty="0">
                          <a:latin typeface="Times New Roman"/>
                          <a:cs typeface="Times New Roman"/>
                        </a:rPr>
                        <a:t>:</a:t>
                      </a: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5240" algn="r">
                        <a:lnSpc>
                          <a:spcPts val="3315"/>
                        </a:lnSpc>
                      </a:pPr>
                      <a:r>
                        <a:rPr sz="3000" dirty="0">
                          <a:latin typeface="Times New Roman"/>
                          <a:cs typeface="Times New Roman"/>
                        </a:rPr>
                        <a:t>32</a:t>
                      </a:r>
                      <a:r>
                        <a:rPr sz="30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dirty="0">
                          <a:latin typeface="Times New Roman"/>
                          <a:cs typeface="Times New Roman"/>
                        </a:rPr>
                        <a:t>nm</a:t>
                      </a: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482972">
                <a:tc>
                  <a:txBody>
                    <a:bodyPr/>
                    <a:lstStyle/>
                    <a:p>
                      <a:pPr marL="22225">
                        <a:lnSpc>
                          <a:spcPts val="3315"/>
                        </a:lnSpc>
                      </a:pPr>
                      <a:r>
                        <a:rPr sz="3000" spc="-20" dirty="0">
                          <a:latin typeface="Times New Roman"/>
                          <a:cs typeface="Times New Roman"/>
                        </a:rPr>
                        <a:t>Trial</a:t>
                      </a: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ts val="3315"/>
                        </a:lnSpc>
                        <a:tabLst>
                          <a:tab pos="525145" algn="l"/>
                        </a:tabLst>
                      </a:pPr>
                      <a:r>
                        <a:rPr sz="3000" dirty="0">
                          <a:latin typeface="Times New Roman"/>
                          <a:cs typeface="Times New Roman"/>
                        </a:rPr>
                        <a:t>3	:</a:t>
                      </a: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4604" algn="r">
                        <a:lnSpc>
                          <a:spcPts val="3315"/>
                        </a:lnSpc>
                      </a:pPr>
                      <a:r>
                        <a:rPr sz="3000" dirty="0">
                          <a:latin typeface="Times New Roman"/>
                          <a:cs typeface="Times New Roman"/>
                        </a:rPr>
                        <a:t>34</a:t>
                      </a:r>
                      <a:r>
                        <a:rPr sz="30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3000" dirty="0">
                          <a:latin typeface="Times New Roman"/>
                          <a:cs typeface="Times New Roman"/>
                        </a:rPr>
                        <a:t>nm</a:t>
                      </a:r>
                      <a:endParaRPr sz="3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304800" y="1058925"/>
            <a:ext cx="3200400" cy="26907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57776" y="3124198"/>
            <a:ext cx="4129024" cy="3657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525"/>
            <a:ext cx="9124950" cy="904875"/>
          </a:xfrm>
          <a:custGeom>
            <a:avLst/>
            <a:gdLst/>
            <a:ahLst/>
            <a:cxnLst/>
            <a:rect l="l" t="t" r="r" b="b"/>
            <a:pathLst>
              <a:path w="9124950" h="904875">
                <a:moveTo>
                  <a:pt x="0" y="904875"/>
                </a:moveTo>
                <a:lnTo>
                  <a:pt x="9124950" y="904875"/>
                </a:lnTo>
                <a:lnTo>
                  <a:pt x="9124950" y="0"/>
                </a:lnTo>
                <a:lnTo>
                  <a:pt x="0" y="0"/>
                </a:lnTo>
                <a:lnTo>
                  <a:pt x="0" y="904875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 marL="3046095" marR="5080" indent="-2830830">
              <a:lnSpc>
                <a:spcPct val="100000"/>
              </a:lnSpc>
            </a:pPr>
            <a:r>
              <a:rPr spc="-25" dirty="0">
                <a:latin typeface="Times New Roman"/>
                <a:cs typeface="Times New Roman"/>
              </a:rPr>
              <a:t>UV-VISIBLE </a:t>
            </a:r>
            <a:r>
              <a:rPr spc="-5" dirty="0">
                <a:latin typeface="Times New Roman"/>
                <a:cs typeface="Times New Roman"/>
              </a:rPr>
              <a:t>SPECTRUM </a:t>
            </a:r>
            <a:r>
              <a:rPr dirty="0">
                <a:latin typeface="Times New Roman"/>
                <a:cs typeface="Times New Roman"/>
              </a:rPr>
              <a:t>OF </a:t>
            </a:r>
            <a:r>
              <a:rPr i="1" spc="-15" dirty="0">
                <a:latin typeface="Times New Roman"/>
                <a:cs typeface="Times New Roman"/>
              </a:rPr>
              <a:t>AZADIRACHTA </a:t>
            </a:r>
            <a:r>
              <a:rPr i="1" spc="-5" dirty="0">
                <a:latin typeface="Times New Roman"/>
                <a:cs typeface="Times New Roman"/>
              </a:rPr>
              <a:t>INDICA</a:t>
            </a:r>
            <a:r>
              <a:rPr i="1" spc="-220" dirty="0">
                <a:latin typeface="Times New Roman"/>
                <a:cs typeface="Times New Roman"/>
              </a:rPr>
              <a:t> </a:t>
            </a:r>
            <a:r>
              <a:rPr spc="-5" dirty="0">
                <a:latin typeface="Times New Roman"/>
                <a:cs typeface="Times New Roman"/>
              </a:rPr>
              <a:t>LEAF  </a:t>
            </a:r>
            <a:r>
              <a:rPr spc="-25" dirty="0">
                <a:latin typeface="Times New Roman"/>
                <a:cs typeface="Times New Roman"/>
              </a:rPr>
              <a:t>NANOPARTICLES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828800" y="1066800"/>
            <a:ext cx="4953000" cy="5105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24950" cy="752475"/>
          </a:xfrm>
          <a:custGeom>
            <a:avLst/>
            <a:gdLst/>
            <a:ahLst/>
            <a:cxnLst/>
            <a:rect l="l" t="t" r="r" b="b"/>
            <a:pathLst>
              <a:path w="9124950" h="752475">
                <a:moveTo>
                  <a:pt x="0" y="752475"/>
                </a:moveTo>
                <a:lnTo>
                  <a:pt x="9124950" y="752475"/>
                </a:lnTo>
                <a:lnTo>
                  <a:pt x="9124950" y="0"/>
                </a:lnTo>
                <a:lnTo>
                  <a:pt x="0" y="0"/>
                </a:lnTo>
                <a:lnTo>
                  <a:pt x="0" y="752475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147320">
              <a:lnSpc>
                <a:spcPct val="100000"/>
              </a:lnSpc>
            </a:pPr>
            <a:r>
              <a:rPr spc="-5" dirty="0"/>
              <a:t>SEM-EDAX </a:t>
            </a:r>
            <a:r>
              <a:rPr dirty="0"/>
              <a:t>IMAGE </a:t>
            </a:r>
            <a:r>
              <a:rPr spc="-5" dirty="0"/>
              <a:t>– </a:t>
            </a:r>
            <a:r>
              <a:rPr spc="-20" dirty="0"/>
              <a:t>NANOPARTILCES </a:t>
            </a:r>
            <a:r>
              <a:rPr spc="-35" dirty="0"/>
              <a:t>COATED</a:t>
            </a:r>
            <a:r>
              <a:rPr spc="85" dirty="0"/>
              <a:t> </a:t>
            </a:r>
            <a:r>
              <a:rPr spc="-25" dirty="0"/>
              <a:t>FABRICS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8600" y="914400"/>
            <a:ext cx="2759075" cy="240982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40739" y="3295396"/>
            <a:ext cx="1460500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Coated</a:t>
            </a:r>
            <a:r>
              <a:rPr sz="2000" spc="-9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Fabric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268976" y="990472"/>
            <a:ext cx="2960624" cy="24114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5947028" y="3371595"/>
            <a:ext cx="1797050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Un-coated</a:t>
            </a:r>
            <a:r>
              <a:rPr sz="2000" spc="-10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Fabric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28600" y="3657600"/>
            <a:ext cx="2803525" cy="2438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68976" y="3810000"/>
            <a:ext cx="2960624" cy="25146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993444" y="6134303"/>
            <a:ext cx="1469390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After </a:t>
            </a:r>
            <a:r>
              <a:rPr sz="2000" spc="10" dirty="0">
                <a:latin typeface="Times New Roman"/>
                <a:cs typeface="Times New Roman"/>
              </a:rPr>
              <a:t>5</a:t>
            </a:r>
            <a:r>
              <a:rPr sz="1950" spc="15" baseline="25641" dirty="0">
                <a:latin typeface="Times New Roman"/>
                <a:cs typeface="Times New Roman"/>
              </a:rPr>
              <a:t>th</a:t>
            </a:r>
            <a:r>
              <a:rPr sz="1950" spc="82" baseline="25641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wash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99428" y="6286703"/>
            <a:ext cx="1595755" cy="3168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Times New Roman"/>
                <a:cs typeface="Times New Roman"/>
              </a:rPr>
              <a:t>After </a:t>
            </a:r>
            <a:r>
              <a:rPr sz="2000" spc="10" dirty="0">
                <a:latin typeface="Times New Roman"/>
                <a:cs typeface="Times New Roman"/>
              </a:rPr>
              <a:t>10</a:t>
            </a:r>
            <a:r>
              <a:rPr sz="1950" spc="15" baseline="25641" dirty="0">
                <a:latin typeface="Times New Roman"/>
                <a:cs typeface="Times New Roman"/>
              </a:rPr>
              <a:t>th</a:t>
            </a:r>
            <a:r>
              <a:rPr sz="1950" spc="60" baseline="25641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wash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24950" cy="904875"/>
          </a:xfrm>
          <a:custGeom>
            <a:avLst/>
            <a:gdLst/>
            <a:ahLst/>
            <a:cxnLst/>
            <a:rect l="l" t="t" r="r" b="b"/>
            <a:pathLst>
              <a:path w="9124950" h="904875">
                <a:moveTo>
                  <a:pt x="0" y="904875"/>
                </a:moveTo>
                <a:lnTo>
                  <a:pt x="9124950" y="904875"/>
                </a:lnTo>
                <a:lnTo>
                  <a:pt x="9124950" y="0"/>
                </a:lnTo>
                <a:lnTo>
                  <a:pt x="0" y="0"/>
                </a:lnTo>
                <a:lnTo>
                  <a:pt x="0" y="904875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5371" rIns="0" bIns="0" rtlCol="0">
            <a:spAutoFit/>
          </a:bodyPr>
          <a:lstStyle/>
          <a:p>
            <a:pPr marL="319405">
              <a:lnSpc>
                <a:spcPct val="100000"/>
              </a:lnSpc>
            </a:pPr>
            <a:r>
              <a:rPr spc="-5" dirty="0">
                <a:latin typeface="Times New Roman"/>
                <a:cs typeface="Times New Roman"/>
              </a:rPr>
              <a:t>ANTIMICROBIAL ASSESSMENT </a:t>
            </a:r>
            <a:r>
              <a:rPr dirty="0">
                <a:latin typeface="Times New Roman"/>
                <a:cs typeface="Times New Roman"/>
              </a:rPr>
              <a:t>OF</a:t>
            </a:r>
            <a:r>
              <a:rPr spc="-40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THE </a:t>
            </a:r>
            <a:r>
              <a:rPr i="1" spc="-15" dirty="0">
                <a:latin typeface="Times New Roman"/>
                <a:cs typeface="Times New Roman"/>
              </a:rPr>
              <a:t>AZADIRACHTA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517650" y="4946650"/>
          <a:ext cx="6648450" cy="1419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7350"/>
                <a:gridCol w="1657350"/>
                <a:gridCol w="1657350"/>
                <a:gridCol w="1657350"/>
              </a:tblGrid>
              <a:tr h="438912"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Test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Organisms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3716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25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mg/ml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50</a:t>
                      </a:r>
                      <a:r>
                        <a:rPr sz="18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mg/ml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100</a:t>
                      </a:r>
                      <a:r>
                        <a:rPr sz="18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mg/ml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483831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i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i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i="1" spc="-10" dirty="0">
                          <a:latin typeface="Calibri"/>
                          <a:cs typeface="Calibri"/>
                        </a:rPr>
                        <a:t>.coli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18.61 ±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0.61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21.78 ±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1.05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23.27 ±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1.66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</a:tr>
              <a:tr h="483781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i="1" spc="-5" dirty="0">
                          <a:latin typeface="Calibri"/>
                          <a:cs typeface="Calibri"/>
                        </a:rPr>
                        <a:t>S.aureus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20.87 ±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0.66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21.91 ±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1.38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26.54 ±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1.14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67741" y="441959"/>
            <a:ext cx="6287770" cy="1019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06980">
              <a:lnSpc>
                <a:spcPct val="100000"/>
              </a:lnSpc>
            </a:pPr>
            <a:r>
              <a:rPr sz="2400" b="1" i="1" spc="-5" dirty="0">
                <a:solidFill>
                  <a:srgbClr val="FFFFFF"/>
                </a:solidFill>
                <a:latin typeface="Times New Roman"/>
                <a:cs typeface="Times New Roman"/>
              </a:rPr>
              <a:t>INDICA</a:t>
            </a:r>
            <a:r>
              <a:rPr sz="2400" b="1" i="1" spc="-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 spc="-25" dirty="0">
                <a:solidFill>
                  <a:srgbClr val="FFFFFF"/>
                </a:solidFill>
                <a:latin typeface="Times New Roman"/>
                <a:cs typeface="Times New Roman"/>
              </a:rPr>
              <a:t>NANOPARTICLES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700"/>
              </a:spcBef>
            </a:pPr>
            <a:r>
              <a:rPr sz="2800" spc="-5" dirty="0">
                <a:latin typeface="Times New Roman"/>
                <a:cs typeface="Times New Roman"/>
              </a:rPr>
              <a:t>Zone of </a:t>
            </a:r>
            <a:r>
              <a:rPr sz="2800" dirty="0">
                <a:latin typeface="Times New Roman"/>
                <a:cs typeface="Times New Roman"/>
              </a:rPr>
              <a:t>inhibition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(mm)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995362" y="1676273"/>
            <a:ext cx="2778125" cy="26750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756150" y="1666875"/>
            <a:ext cx="2711450" cy="26765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22044" y="4377308"/>
            <a:ext cx="1818005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A </a:t>
            </a:r>
            <a:r>
              <a:rPr sz="2800" dirty="0">
                <a:latin typeface="Times New Roman"/>
                <a:cs typeface="Times New Roman"/>
              </a:rPr>
              <a:t>:25</a:t>
            </a:r>
            <a:r>
              <a:rPr sz="2800" spc="-24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mg/ml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39156" y="4377308"/>
            <a:ext cx="1995805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614045" algn="l"/>
              </a:tabLst>
            </a:pPr>
            <a:r>
              <a:rPr sz="2800" spc="-5" dirty="0">
                <a:latin typeface="Times New Roman"/>
                <a:cs typeface="Times New Roman"/>
              </a:rPr>
              <a:t>B :	50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mg/ml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143975" y="4377308"/>
            <a:ext cx="1995805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C :100</a:t>
            </a:r>
            <a:r>
              <a:rPr sz="2800" spc="-8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mg/ml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525"/>
            <a:ext cx="9124950" cy="904875"/>
          </a:xfrm>
          <a:custGeom>
            <a:avLst/>
            <a:gdLst/>
            <a:ahLst/>
            <a:cxnLst/>
            <a:rect l="l" t="t" r="r" b="b"/>
            <a:pathLst>
              <a:path w="9124950" h="904875">
                <a:moveTo>
                  <a:pt x="0" y="904875"/>
                </a:moveTo>
                <a:lnTo>
                  <a:pt x="9124950" y="904875"/>
                </a:lnTo>
                <a:lnTo>
                  <a:pt x="9124950" y="0"/>
                </a:lnTo>
                <a:lnTo>
                  <a:pt x="0" y="0"/>
                </a:lnTo>
                <a:lnTo>
                  <a:pt x="0" y="904875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4769" rIns="0" bIns="0" rtlCol="0">
            <a:spAutoFit/>
          </a:bodyPr>
          <a:lstStyle/>
          <a:p>
            <a:pPr>
              <a:lnSpc>
                <a:spcPct val="100000"/>
              </a:lnSpc>
            </a:pPr>
            <a:r>
              <a:rPr b="0" spc="-5" dirty="0">
                <a:latin typeface="Times New Roman"/>
                <a:cs typeface="Times New Roman"/>
              </a:rPr>
              <a:t>ANTIMICROBIAL ASSESSMENT OF </a:t>
            </a:r>
            <a:r>
              <a:rPr b="0" dirty="0">
                <a:latin typeface="Times New Roman"/>
                <a:cs typeface="Times New Roman"/>
              </a:rPr>
              <a:t>THE </a:t>
            </a:r>
            <a:r>
              <a:rPr b="0" i="1" spc="-20" dirty="0">
                <a:latin typeface="Times New Roman"/>
                <a:cs typeface="Times New Roman"/>
              </a:rPr>
              <a:t>AZADIRACHTA</a:t>
            </a:r>
            <a:r>
              <a:rPr b="0" i="1" spc="-270" dirty="0">
                <a:latin typeface="Times New Roman"/>
                <a:cs typeface="Times New Roman"/>
              </a:rPr>
              <a:t> </a:t>
            </a:r>
            <a:r>
              <a:rPr b="0" i="1" dirty="0">
                <a:latin typeface="Times New Roman"/>
                <a:cs typeface="Times New Roman"/>
              </a:rPr>
              <a:t>INDICA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365250" y="4581525"/>
          <a:ext cx="6648450" cy="22072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7350"/>
                <a:gridCol w="1657350"/>
                <a:gridCol w="1657350"/>
                <a:gridCol w="1657350"/>
              </a:tblGrid>
              <a:tr h="914400"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b="1" spc="-5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Test</a:t>
                      </a:r>
                      <a:r>
                        <a:rPr sz="1800" b="1" spc="-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Organisms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85090" marR="321945" indent="514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Chitosan 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coated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fabric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318135" indent="5143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Azadirachta  caoted</a:t>
                      </a:r>
                      <a:r>
                        <a:rPr sz="18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fabric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3779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Control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85725" marR="512445">
                        <a:lnSpc>
                          <a:spcPct val="100000"/>
                        </a:lnSpc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-</a:t>
                      </a:r>
                      <a:r>
                        <a:rPr sz="18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Uncoated 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fabric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4002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i="1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800" i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i="1" spc="-10" dirty="0">
                          <a:latin typeface="Calibri"/>
                          <a:cs typeface="Calibri"/>
                        </a:rPr>
                        <a:t>.coli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25.45 ±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0.34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31.58 ±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0.36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CA"/>
                    </a:solidFill>
                  </a:tcPr>
                </a:tc>
              </a:tr>
              <a:tr h="640052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i="1" spc="-5" dirty="0">
                          <a:latin typeface="Calibri"/>
                          <a:cs typeface="Calibri"/>
                        </a:rPr>
                        <a:t>S.aureus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26.81 ±</a:t>
                      </a:r>
                      <a:r>
                        <a:rPr sz="18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0.97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34.00 ±</a:t>
                      </a:r>
                      <a:r>
                        <a:rPr sz="1800" spc="-10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0.88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00"/>
                        </a:spcBef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-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67741" y="451358"/>
            <a:ext cx="6972300" cy="10102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819910">
              <a:lnSpc>
                <a:spcPct val="100000"/>
              </a:lnSpc>
              <a:tabLst>
                <a:tab pos="4432935" algn="l"/>
              </a:tabLst>
            </a:pPr>
            <a:r>
              <a:rPr sz="2400" spc="-35" dirty="0">
                <a:solidFill>
                  <a:srgbClr val="FFFFFF"/>
                </a:solidFill>
                <a:latin typeface="Times New Roman"/>
                <a:cs typeface="Times New Roman"/>
              </a:rPr>
              <a:t>NANOPARTICLES	</a:t>
            </a:r>
            <a:r>
              <a:rPr sz="2400" spc="-50" dirty="0">
                <a:solidFill>
                  <a:srgbClr val="FFFFFF"/>
                </a:solidFill>
                <a:latin typeface="Times New Roman"/>
                <a:cs typeface="Times New Roman"/>
              </a:rPr>
              <a:t>COATED </a:t>
            </a:r>
            <a:r>
              <a:rPr sz="2400" spc="-30" dirty="0">
                <a:solidFill>
                  <a:srgbClr val="FFFFFF"/>
                </a:solidFill>
                <a:latin typeface="Times New Roman"/>
                <a:cs typeface="Times New Roman"/>
              </a:rPr>
              <a:t>FABRICS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25"/>
              </a:spcBef>
            </a:pPr>
            <a:r>
              <a:rPr sz="2800" spc="-5" dirty="0">
                <a:latin typeface="Times New Roman"/>
                <a:cs typeface="Times New Roman"/>
              </a:rPr>
              <a:t>Zone of </a:t>
            </a:r>
            <a:r>
              <a:rPr sz="2800" dirty="0">
                <a:latin typeface="Times New Roman"/>
                <a:cs typeface="Times New Roman"/>
              </a:rPr>
              <a:t>inhibition</a:t>
            </a:r>
            <a:r>
              <a:rPr sz="2800" spc="-10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(mm)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43000" y="1524000"/>
            <a:ext cx="2470150" cy="24574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00675" y="1524000"/>
            <a:ext cx="2498725" cy="24574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917244" y="3996308"/>
            <a:ext cx="1821814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A :</a:t>
            </a:r>
            <a:r>
              <a:rPr sz="2800" spc="-22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uncoated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422063" y="3996308"/>
            <a:ext cx="1890395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613410" algn="l"/>
              </a:tabLst>
            </a:pPr>
            <a:r>
              <a:rPr sz="2800" spc="-5" dirty="0">
                <a:latin typeface="Times New Roman"/>
                <a:cs typeface="Times New Roman"/>
              </a:rPr>
              <a:t>B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:	Chitosan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29096" y="3996308"/>
            <a:ext cx="2345690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C</a:t>
            </a:r>
            <a:r>
              <a:rPr sz="2800" spc="-4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:nanoparticles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525"/>
            <a:ext cx="9124950" cy="1133475"/>
          </a:xfrm>
          <a:custGeom>
            <a:avLst/>
            <a:gdLst/>
            <a:ahLst/>
            <a:cxnLst/>
            <a:rect l="l" t="t" r="r" b="b"/>
            <a:pathLst>
              <a:path w="9124950" h="1133475">
                <a:moveTo>
                  <a:pt x="0" y="1133475"/>
                </a:moveTo>
                <a:lnTo>
                  <a:pt x="9124950" y="1133475"/>
                </a:lnTo>
                <a:lnTo>
                  <a:pt x="9124950" y="0"/>
                </a:lnTo>
                <a:lnTo>
                  <a:pt x="0" y="0"/>
                </a:lnTo>
                <a:lnTo>
                  <a:pt x="0" y="1133475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20420" y="17018"/>
            <a:ext cx="8291830" cy="1108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pc="-5" dirty="0">
                <a:latin typeface="Times New Roman"/>
                <a:cs typeface="Times New Roman"/>
              </a:rPr>
              <a:t>INFLUENCE </a:t>
            </a:r>
            <a:r>
              <a:rPr spc="-30" dirty="0">
                <a:latin typeface="Times New Roman"/>
                <a:cs typeface="Times New Roman"/>
              </a:rPr>
              <a:t>NANOPARTICLE </a:t>
            </a:r>
            <a:r>
              <a:rPr spc="-10" dirty="0">
                <a:latin typeface="Times New Roman"/>
                <a:cs typeface="Times New Roman"/>
              </a:rPr>
              <a:t>SIZE </a:t>
            </a:r>
            <a:r>
              <a:rPr spc="-5" dirty="0">
                <a:latin typeface="Times New Roman"/>
                <a:cs typeface="Times New Roman"/>
              </a:rPr>
              <a:t>ON ANTIMICROBIAL  </a:t>
            </a:r>
            <a:r>
              <a:rPr spc="-15" dirty="0">
                <a:latin typeface="Times New Roman"/>
                <a:cs typeface="Times New Roman"/>
              </a:rPr>
              <a:t>PROPERTIES </a:t>
            </a:r>
            <a:r>
              <a:rPr dirty="0">
                <a:latin typeface="Times New Roman"/>
                <a:cs typeface="Times New Roman"/>
              </a:rPr>
              <a:t>OF </a:t>
            </a:r>
            <a:r>
              <a:rPr i="1" spc="-5" dirty="0">
                <a:latin typeface="Times New Roman"/>
                <a:cs typeface="Times New Roman"/>
              </a:rPr>
              <a:t>TRIDAX PROCUMBENS </a:t>
            </a:r>
            <a:r>
              <a:rPr spc="-5" dirty="0">
                <a:latin typeface="Times New Roman"/>
                <a:cs typeface="Times New Roman"/>
              </a:rPr>
              <a:t>LEAF  </a:t>
            </a:r>
            <a:r>
              <a:rPr spc="-25" dirty="0">
                <a:latin typeface="Times New Roman"/>
                <a:cs typeface="Times New Roman"/>
              </a:rPr>
              <a:t>NANOPARTICLES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117975" y="1373759"/>
            <a:ext cx="4420235" cy="32124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spc="-5" dirty="0">
                <a:latin typeface="Times New Roman"/>
                <a:cs typeface="Times New Roman"/>
              </a:rPr>
              <a:t>Medicinal</a:t>
            </a:r>
            <a:r>
              <a:rPr sz="3000" spc="-4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Plant</a:t>
            </a:r>
            <a:endParaRPr sz="3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3000" spc="-5" dirty="0">
                <a:latin typeface="Times New Roman"/>
                <a:cs typeface="Times New Roman"/>
              </a:rPr>
              <a:t>Diseases like respiratory </a:t>
            </a:r>
            <a:r>
              <a:rPr sz="3000" dirty="0">
                <a:latin typeface="Times New Roman"/>
                <a:cs typeface="Times New Roman"/>
              </a:rPr>
              <a:t>and  </a:t>
            </a:r>
            <a:r>
              <a:rPr sz="3000" spc="-5" dirty="0">
                <a:latin typeface="Times New Roman"/>
                <a:cs typeface="Times New Roman"/>
              </a:rPr>
              <a:t>intestinal tract diseases  anticoagulant, </a:t>
            </a:r>
            <a:r>
              <a:rPr sz="3000" spc="-15" dirty="0">
                <a:latin typeface="Times New Roman"/>
                <a:cs typeface="Times New Roman"/>
              </a:rPr>
              <a:t>anticancer,  </a:t>
            </a:r>
            <a:r>
              <a:rPr sz="3000" spc="-5" dirty="0">
                <a:latin typeface="Times New Roman"/>
                <a:cs typeface="Times New Roman"/>
              </a:rPr>
              <a:t>antifungal,</a:t>
            </a: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000" spc="-5" dirty="0">
                <a:latin typeface="Times New Roman"/>
                <a:cs typeface="Times New Roman"/>
              </a:rPr>
              <a:t>insect repellent</a:t>
            </a:r>
            <a:r>
              <a:rPr sz="3000" spc="30" dirty="0">
                <a:latin typeface="Times New Roman"/>
                <a:cs typeface="Times New Roman"/>
              </a:rPr>
              <a:t> </a:t>
            </a:r>
            <a:r>
              <a:rPr sz="3000" spc="-5" dirty="0">
                <a:latin typeface="Times New Roman"/>
                <a:cs typeface="Times New Roman"/>
              </a:rPr>
              <a:t>applications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340" y="5454396"/>
            <a:ext cx="6429375" cy="1108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89100" marR="5080" indent="-1677035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Constituents: </a:t>
            </a:r>
            <a:r>
              <a:rPr sz="2400" spc="-5" dirty="0">
                <a:latin typeface="Times New Roman"/>
                <a:cs typeface="Times New Roman"/>
              </a:rPr>
              <a:t>dexamethasone </a:t>
            </a:r>
            <a:r>
              <a:rPr sz="2400" dirty="0">
                <a:latin typeface="Times New Roman"/>
                <a:cs typeface="Times New Roman"/>
              </a:rPr>
              <a:t>luteolin,</a:t>
            </a:r>
            <a:r>
              <a:rPr sz="2400" spc="-10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glucoluteolin,  β-sitosterol quercetin, </a:t>
            </a:r>
            <a:r>
              <a:rPr sz="2400" spc="-5" dirty="0">
                <a:latin typeface="Times New Roman"/>
                <a:cs typeface="Times New Roman"/>
              </a:rPr>
              <a:t>procumbenetin  </a:t>
            </a:r>
            <a:r>
              <a:rPr sz="2400" dirty="0">
                <a:latin typeface="Times New Roman"/>
                <a:cs typeface="Times New Roman"/>
              </a:rPr>
              <a:t>β-sitosterol-3-O-β-</a:t>
            </a:r>
            <a:r>
              <a:rPr sz="1900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-xylopyranoside,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4800" y="1447672"/>
            <a:ext cx="3648075" cy="30623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9525"/>
            <a:ext cx="9124950" cy="904875"/>
          </a:xfrm>
          <a:custGeom>
            <a:avLst/>
            <a:gdLst/>
            <a:ahLst/>
            <a:cxnLst/>
            <a:rect l="l" t="t" r="r" b="b"/>
            <a:pathLst>
              <a:path w="9124950" h="904875">
                <a:moveTo>
                  <a:pt x="0" y="904875"/>
                </a:moveTo>
                <a:lnTo>
                  <a:pt x="9124950" y="904875"/>
                </a:lnTo>
                <a:lnTo>
                  <a:pt x="9124950" y="0"/>
                </a:lnTo>
                <a:lnTo>
                  <a:pt x="0" y="0"/>
                </a:lnTo>
                <a:lnTo>
                  <a:pt x="0" y="904875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50697" rIns="0" bIns="0" rtlCol="0">
            <a:spAutoFit/>
          </a:bodyPr>
          <a:lstStyle/>
          <a:p>
            <a:pPr marL="864869">
              <a:lnSpc>
                <a:spcPct val="100000"/>
              </a:lnSpc>
            </a:pPr>
            <a:r>
              <a:rPr spc="-5" dirty="0"/>
              <a:t>HERBAL </a:t>
            </a:r>
            <a:r>
              <a:rPr spc="-20" dirty="0"/>
              <a:t>NANOPARTICLES </a:t>
            </a:r>
            <a:r>
              <a:rPr spc="-5" dirty="0"/>
              <a:t>– DIFFERENT</a:t>
            </a:r>
            <a:r>
              <a:rPr spc="50" dirty="0"/>
              <a:t> </a:t>
            </a:r>
            <a:r>
              <a:rPr spc="-5" dirty="0"/>
              <a:t>SIZES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8600" y="1066672"/>
            <a:ext cx="4329176" cy="23416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764540" y="4223892"/>
            <a:ext cx="2196465" cy="18402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028065" algn="l"/>
                <a:tab pos="1706880" algn="l"/>
              </a:tabLst>
            </a:pPr>
            <a:r>
              <a:rPr sz="3000" spc="-25" dirty="0">
                <a:latin typeface="Times New Roman"/>
                <a:cs typeface="Times New Roman"/>
              </a:rPr>
              <a:t>Trial	</a:t>
            </a:r>
            <a:r>
              <a:rPr sz="3000" dirty="0">
                <a:latin typeface="Times New Roman"/>
                <a:cs typeface="Times New Roman"/>
              </a:rPr>
              <a:t>1 :	6</a:t>
            </a: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028065" algn="l"/>
                <a:tab pos="1706880" algn="l"/>
              </a:tabLst>
            </a:pPr>
            <a:r>
              <a:rPr sz="3000" spc="-25" dirty="0">
                <a:latin typeface="Times New Roman"/>
                <a:cs typeface="Times New Roman"/>
              </a:rPr>
              <a:t>Trial	</a:t>
            </a:r>
            <a:r>
              <a:rPr sz="3000" dirty="0">
                <a:latin typeface="Times New Roman"/>
                <a:cs typeface="Times New Roman"/>
              </a:rPr>
              <a:t>2 :	9</a:t>
            </a:r>
            <a:r>
              <a:rPr sz="3000" spc="-10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h</a:t>
            </a: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000" spc="-20" dirty="0">
                <a:latin typeface="Times New Roman"/>
                <a:cs typeface="Times New Roman"/>
              </a:rPr>
              <a:t>Trial</a:t>
            </a: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3000" spc="-25" dirty="0">
                <a:latin typeface="Times New Roman"/>
                <a:cs typeface="Times New Roman"/>
              </a:rPr>
              <a:t>Trial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80286" y="5138673"/>
            <a:ext cx="1276350" cy="925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393700" algn="l"/>
              </a:tabLst>
            </a:pPr>
            <a:r>
              <a:rPr sz="3000" dirty="0">
                <a:latin typeface="Times New Roman"/>
                <a:cs typeface="Times New Roman"/>
              </a:rPr>
              <a:t>3	:12</a:t>
            </a:r>
            <a:r>
              <a:rPr sz="3000" spc="-95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h</a:t>
            </a:r>
            <a:endParaRPr sz="3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393065" algn="l"/>
              </a:tabLst>
            </a:pPr>
            <a:r>
              <a:rPr sz="3000" dirty="0">
                <a:latin typeface="Times New Roman"/>
                <a:cs typeface="Times New Roman"/>
              </a:rPr>
              <a:t>4	: 15</a:t>
            </a:r>
            <a:r>
              <a:rPr sz="3000" spc="-90" dirty="0">
                <a:latin typeface="Times New Roman"/>
                <a:cs typeface="Times New Roman"/>
              </a:rPr>
              <a:t> </a:t>
            </a:r>
            <a:r>
              <a:rPr sz="3000" dirty="0">
                <a:latin typeface="Times New Roman"/>
                <a:cs typeface="Times New Roman"/>
              </a:rPr>
              <a:t>h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697476" y="3276600"/>
            <a:ext cx="4359275" cy="3276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24950" cy="904875"/>
          </a:xfrm>
          <a:custGeom>
            <a:avLst/>
            <a:gdLst/>
            <a:ahLst/>
            <a:cxnLst/>
            <a:rect l="l" t="t" r="r" b="b"/>
            <a:pathLst>
              <a:path w="9124950" h="904875">
                <a:moveTo>
                  <a:pt x="0" y="904875"/>
                </a:moveTo>
                <a:lnTo>
                  <a:pt x="9124950" y="904875"/>
                </a:lnTo>
                <a:lnTo>
                  <a:pt x="9124950" y="0"/>
                </a:lnTo>
                <a:lnTo>
                  <a:pt x="0" y="0"/>
                </a:lnTo>
                <a:lnTo>
                  <a:pt x="0" y="904875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1300" rIns="0" bIns="0" rtlCol="0">
            <a:spAutoFit/>
          </a:bodyPr>
          <a:lstStyle/>
          <a:p>
            <a:pPr marL="2412365">
              <a:lnSpc>
                <a:spcPct val="100000"/>
              </a:lnSpc>
            </a:pPr>
            <a:r>
              <a:rPr spc="-5" dirty="0"/>
              <a:t>ANTIBACTERIAL</a:t>
            </a:r>
            <a:r>
              <a:rPr spc="-60" dirty="0"/>
              <a:t> </a:t>
            </a:r>
            <a:r>
              <a:rPr spc="-5" dirty="0"/>
              <a:t>STUDIES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6737" y="1254125"/>
            <a:ext cx="3090799" cy="28606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829175" y="1219200"/>
            <a:ext cx="3248025" cy="28956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574419" y="4539488"/>
            <a:ext cx="894715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A :6</a:t>
            </a:r>
            <a:r>
              <a:rPr sz="2800" spc="-24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76459" y="4539488"/>
            <a:ext cx="1072515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614680" algn="l"/>
              </a:tabLst>
            </a:pPr>
            <a:r>
              <a:rPr sz="2800" spc="-5" dirty="0">
                <a:latin typeface="Times New Roman"/>
                <a:cs typeface="Times New Roman"/>
              </a:rPr>
              <a:t>B :	9</a:t>
            </a:r>
            <a:r>
              <a:rPr sz="2800" spc="-1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56198" y="4539488"/>
            <a:ext cx="1072515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C :12</a:t>
            </a:r>
            <a:r>
              <a:rPr sz="2800" spc="-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13635" y="4539488"/>
            <a:ext cx="1091565" cy="4381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latin typeface="Times New Roman"/>
                <a:cs typeface="Times New Roman"/>
              </a:rPr>
              <a:t>D: </a:t>
            </a:r>
            <a:r>
              <a:rPr sz="2800" dirty="0">
                <a:latin typeface="Times New Roman"/>
                <a:cs typeface="Times New Roman"/>
              </a:rPr>
              <a:t>15</a:t>
            </a:r>
            <a:r>
              <a:rPr sz="2800" spc="-9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h</a:t>
            </a:r>
            <a:endParaRPr sz="2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70205"/>
          </a:xfrm>
          <a:custGeom>
            <a:avLst/>
            <a:gdLst/>
            <a:ahLst/>
            <a:cxnLst/>
            <a:rect l="l" t="t" r="r" b="b"/>
            <a:pathLst>
              <a:path w="9144000" h="370205">
                <a:moveTo>
                  <a:pt x="0" y="369824"/>
                </a:moveTo>
                <a:lnTo>
                  <a:pt x="9144000" y="369824"/>
                </a:lnTo>
                <a:lnTo>
                  <a:pt x="9144000" y="0"/>
                </a:lnTo>
                <a:lnTo>
                  <a:pt x="0" y="0"/>
                </a:lnTo>
                <a:lnTo>
                  <a:pt x="0" y="369824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01265">
              <a:lnSpc>
                <a:spcPct val="100000"/>
              </a:lnSpc>
            </a:pPr>
            <a:r>
              <a:rPr sz="2000" i="1" dirty="0">
                <a:latin typeface="Arial"/>
                <a:cs typeface="Arial"/>
              </a:rPr>
              <a:t>PI AND TEAM @ </a:t>
            </a:r>
            <a:r>
              <a:rPr sz="2000" i="1" spc="-30" dirty="0">
                <a:latin typeface="Arial"/>
                <a:cs typeface="Arial"/>
              </a:rPr>
              <a:t>CNST,</a:t>
            </a:r>
            <a:r>
              <a:rPr sz="2000" i="1" spc="-165" dirty="0">
                <a:latin typeface="Arial"/>
                <a:cs typeface="Arial"/>
              </a:rPr>
              <a:t> </a:t>
            </a:r>
            <a:r>
              <a:rPr sz="2000" i="1" dirty="0">
                <a:latin typeface="Arial"/>
                <a:cs typeface="Arial"/>
              </a:rPr>
              <a:t>KSRCT</a:t>
            </a:r>
            <a:endParaRPr sz="2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6392" y="455167"/>
            <a:ext cx="2226945" cy="4673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b="1" spc="-15" dirty="0">
                <a:solidFill>
                  <a:srgbClr val="C0504D"/>
                </a:solidFill>
                <a:latin typeface="Cambria"/>
                <a:cs typeface="Cambria"/>
              </a:rPr>
              <a:t>Completed </a:t>
            </a:r>
            <a:r>
              <a:rPr sz="1300" b="1" spc="-10" dirty="0">
                <a:solidFill>
                  <a:srgbClr val="C0504D"/>
                </a:solidFill>
                <a:latin typeface="Cambria"/>
                <a:cs typeface="Cambria"/>
              </a:rPr>
              <a:t>Projects</a:t>
            </a:r>
            <a:endParaRPr sz="1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70"/>
              </a:spcBef>
            </a:pPr>
            <a:r>
              <a:rPr sz="1300" spc="-25" dirty="0">
                <a:solidFill>
                  <a:srgbClr val="006FC0"/>
                </a:solidFill>
                <a:latin typeface="Cambria"/>
                <a:cs typeface="Cambria"/>
              </a:rPr>
              <a:t>Total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No. </a:t>
            </a:r>
            <a:r>
              <a:rPr sz="1300" spc="-10" dirty="0">
                <a:solidFill>
                  <a:srgbClr val="006FC0"/>
                </a:solidFill>
                <a:latin typeface="Cambria"/>
                <a:cs typeface="Cambria"/>
              </a:rPr>
              <a:t>of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Projects</a:t>
            </a:r>
            <a:r>
              <a:rPr sz="1300" spc="-1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Completed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39029" y="712978"/>
            <a:ext cx="324485" cy="209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:</a:t>
            </a:r>
            <a:r>
              <a:rPr sz="1300" spc="19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20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6392" y="1485646"/>
            <a:ext cx="2565400" cy="209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spc="-30" dirty="0">
                <a:solidFill>
                  <a:srgbClr val="006FC0"/>
                </a:solidFill>
                <a:latin typeface="Cambria"/>
                <a:cs typeface="Cambria"/>
              </a:rPr>
              <a:t>Total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Cost of the Completed</a:t>
            </a:r>
            <a:r>
              <a:rPr sz="1300" spc="5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300" spc="-10" dirty="0">
                <a:solidFill>
                  <a:srgbClr val="006FC0"/>
                </a:solidFill>
                <a:latin typeface="Cambria"/>
                <a:cs typeface="Cambria"/>
              </a:rPr>
              <a:t>Projects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848134" y="970534"/>
            <a:ext cx="5843905" cy="981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69670">
              <a:lnSpc>
                <a:spcPct val="100000"/>
              </a:lnSpc>
            </a:pPr>
            <a:r>
              <a:rPr sz="1300" spc="-10" dirty="0">
                <a:solidFill>
                  <a:srgbClr val="C0504D"/>
                </a:solidFill>
                <a:latin typeface="Cambria"/>
                <a:cs typeface="Cambria"/>
              </a:rPr>
              <a:t>DST  </a:t>
            </a:r>
            <a:r>
              <a:rPr sz="1300" spc="-5" dirty="0">
                <a:solidFill>
                  <a:srgbClr val="C0504D"/>
                </a:solidFill>
                <a:latin typeface="Cambria"/>
                <a:cs typeface="Cambria"/>
              </a:rPr>
              <a:t>(4), </a:t>
            </a:r>
            <a:r>
              <a:rPr sz="1300" spc="-10" dirty="0">
                <a:solidFill>
                  <a:srgbClr val="C0504D"/>
                </a:solidFill>
                <a:latin typeface="Cambria"/>
                <a:cs typeface="Cambria"/>
              </a:rPr>
              <a:t>DRDO </a:t>
            </a:r>
            <a:r>
              <a:rPr sz="1300" spc="-5" dirty="0">
                <a:solidFill>
                  <a:srgbClr val="C0504D"/>
                </a:solidFill>
                <a:latin typeface="Cambria"/>
                <a:cs typeface="Cambria"/>
              </a:rPr>
              <a:t>(7), </a:t>
            </a:r>
            <a:r>
              <a:rPr sz="1300" spc="-10" dirty="0">
                <a:solidFill>
                  <a:srgbClr val="C0504D"/>
                </a:solidFill>
                <a:latin typeface="Cambria"/>
                <a:cs typeface="Cambria"/>
              </a:rPr>
              <a:t>IGCAR </a:t>
            </a:r>
            <a:r>
              <a:rPr sz="1300" spc="-5" dirty="0">
                <a:solidFill>
                  <a:srgbClr val="C0504D"/>
                </a:solidFill>
                <a:latin typeface="Cambria"/>
                <a:cs typeface="Cambria"/>
              </a:rPr>
              <a:t>(2), BRNS (2), </a:t>
            </a:r>
            <a:r>
              <a:rPr sz="1300" spc="-15" dirty="0">
                <a:solidFill>
                  <a:srgbClr val="C0504D"/>
                </a:solidFill>
                <a:latin typeface="Cambria"/>
                <a:cs typeface="Cambria"/>
              </a:rPr>
              <a:t>INMAS </a:t>
            </a:r>
            <a:r>
              <a:rPr sz="1300" spc="-5" dirty="0">
                <a:solidFill>
                  <a:srgbClr val="C0504D"/>
                </a:solidFill>
                <a:latin typeface="Cambria"/>
                <a:cs typeface="Cambria"/>
              </a:rPr>
              <a:t>(1), </a:t>
            </a:r>
            <a:r>
              <a:rPr sz="1300" spc="-10" dirty="0">
                <a:solidFill>
                  <a:srgbClr val="C0504D"/>
                </a:solidFill>
                <a:latin typeface="Cambria"/>
                <a:cs typeface="Cambria"/>
              </a:rPr>
              <a:t>DESIDOC </a:t>
            </a:r>
            <a:r>
              <a:rPr sz="1300" spc="95" dirty="0">
                <a:solidFill>
                  <a:srgbClr val="C0504D"/>
                </a:solidFill>
                <a:latin typeface="Cambria"/>
                <a:cs typeface="Cambria"/>
              </a:rPr>
              <a:t> </a:t>
            </a:r>
            <a:r>
              <a:rPr sz="1300" spc="-5" dirty="0">
                <a:solidFill>
                  <a:srgbClr val="C0504D"/>
                </a:solidFill>
                <a:latin typeface="Cambria"/>
                <a:cs typeface="Cambria"/>
              </a:rPr>
              <a:t>(1),</a:t>
            </a:r>
            <a:endParaRPr sz="1300">
              <a:latin typeface="Cambria"/>
              <a:cs typeface="Cambria"/>
            </a:endParaRPr>
          </a:p>
          <a:p>
            <a:pPr marL="1186180">
              <a:lnSpc>
                <a:spcPct val="100000"/>
              </a:lnSpc>
              <a:spcBef>
                <a:spcPts val="465"/>
              </a:spcBef>
            </a:pPr>
            <a:r>
              <a:rPr sz="1300" spc="-5" dirty="0">
                <a:solidFill>
                  <a:srgbClr val="C0504D"/>
                </a:solidFill>
                <a:latin typeface="Cambria"/>
                <a:cs typeface="Cambria"/>
              </a:rPr>
              <a:t>UGC (1), </a:t>
            </a:r>
            <a:r>
              <a:rPr sz="1300" spc="-10" dirty="0">
                <a:solidFill>
                  <a:srgbClr val="C0504D"/>
                </a:solidFill>
                <a:latin typeface="Cambria"/>
                <a:cs typeface="Cambria"/>
              </a:rPr>
              <a:t>UGC-DAE CSR </a:t>
            </a:r>
            <a:r>
              <a:rPr sz="1300" spc="-5" dirty="0">
                <a:solidFill>
                  <a:srgbClr val="C0504D"/>
                </a:solidFill>
                <a:latin typeface="Cambria"/>
                <a:cs typeface="Cambria"/>
              </a:rPr>
              <a:t>(1), </a:t>
            </a:r>
            <a:r>
              <a:rPr sz="1300" spc="-10" dirty="0">
                <a:solidFill>
                  <a:srgbClr val="C0504D"/>
                </a:solidFill>
                <a:latin typeface="Cambria"/>
                <a:cs typeface="Cambria"/>
              </a:rPr>
              <a:t>CSIR</a:t>
            </a:r>
            <a:r>
              <a:rPr sz="1300" spc="110" dirty="0">
                <a:solidFill>
                  <a:srgbClr val="C0504D"/>
                </a:solidFill>
                <a:latin typeface="Cambria"/>
                <a:cs typeface="Cambria"/>
              </a:rPr>
              <a:t> </a:t>
            </a:r>
            <a:r>
              <a:rPr sz="1300" spc="-5" dirty="0">
                <a:solidFill>
                  <a:srgbClr val="C0504D"/>
                </a:solidFill>
                <a:latin typeface="Cambria"/>
                <a:cs typeface="Cambria"/>
              </a:rPr>
              <a:t>(1)</a:t>
            </a:r>
            <a:endParaRPr sz="13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:  </a:t>
            </a:r>
            <a:r>
              <a:rPr sz="1300" b="1" spc="-10" dirty="0">
                <a:solidFill>
                  <a:srgbClr val="006FC0"/>
                </a:solidFill>
                <a:latin typeface="Cambria"/>
                <a:cs typeface="Cambria"/>
              </a:rPr>
              <a:t>325.37 (in</a:t>
            </a:r>
            <a:r>
              <a:rPr sz="1300" b="1" spc="3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006FC0"/>
                </a:solidFill>
                <a:latin typeface="Cambria"/>
                <a:cs typeface="Cambria"/>
              </a:rPr>
              <a:t>lakhs)</a:t>
            </a:r>
            <a:endParaRPr sz="1300">
              <a:latin typeface="Cambria"/>
              <a:cs typeface="Cambria"/>
            </a:endParaRPr>
          </a:p>
          <a:p>
            <a:pPr marL="1053465">
              <a:lnSpc>
                <a:spcPct val="100000"/>
              </a:lnSpc>
              <a:spcBef>
                <a:spcPts val="465"/>
              </a:spcBef>
              <a:tabLst>
                <a:tab pos="1682114" algn="l"/>
              </a:tabLst>
            </a:pPr>
            <a:r>
              <a:rPr sz="1300" b="1" spc="-5" dirty="0">
                <a:solidFill>
                  <a:srgbClr val="6F2F9F"/>
                </a:solidFill>
                <a:latin typeface="Cambria"/>
                <a:cs typeface="Cambria"/>
              </a:rPr>
              <a:t>PI: 17;	CI:</a:t>
            </a:r>
            <a:r>
              <a:rPr sz="1300" b="1" spc="-8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300" b="1" spc="-5" dirty="0">
                <a:solidFill>
                  <a:srgbClr val="6F2F9F"/>
                </a:solidFill>
                <a:latin typeface="Cambria"/>
                <a:cs typeface="Cambria"/>
              </a:rPr>
              <a:t>3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6392" y="2000758"/>
            <a:ext cx="3002280" cy="982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just">
              <a:lnSpc>
                <a:spcPct val="100000"/>
              </a:lnSpc>
            </a:pPr>
            <a:r>
              <a:rPr sz="1300" b="1" spc="-10" dirty="0">
                <a:solidFill>
                  <a:srgbClr val="C0504D"/>
                </a:solidFill>
                <a:latin typeface="Cambria"/>
                <a:cs typeface="Cambria"/>
              </a:rPr>
              <a:t>Human</a:t>
            </a:r>
            <a:r>
              <a:rPr sz="1300" b="1" spc="-65" dirty="0">
                <a:solidFill>
                  <a:srgbClr val="C0504D"/>
                </a:solidFill>
                <a:latin typeface="Cambria"/>
                <a:cs typeface="Cambria"/>
              </a:rPr>
              <a:t> </a:t>
            </a:r>
            <a:r>
              <a:rPr sz="1300" b="1" spc="-10" dirty="0">
                <a:solidFill>
                  <a:srgbClr val="C0504D"/>
                </a:solidFill>
                <a:latin typeface="Cambria"/>
                <a:cs typeface="Cambria"/>
              </a:rPr>
              <a:t>Recourses</a:t>
            </a:r>
            <a:endParaRPr sz="1300">
              <a:latin typeface="Cambria"/>
              <a:cs typeface="Cambria"/>
            </a:endParaRPr>
          </a:p>
          <a:p>
            <a:pPr marL="12700" marR="5080" algn="just">
              <a:lnSpc>
                <a:spcPct val="130000"/>
              </a:lnSpc>
              <a:tabLst>
                <a:tab pos="2644775" algn="l"/>
                <a:tab pos="2673350" algn="l"/>
              </a:tabLst>
            </a:pPr>
            <a:r>
              <a:rPr sz="1300" spc="-30" dirty="0">
                <a:solidFill>
                  <a:srgbClr val="006FC0"/>
                </a:solidFill>
                <a:latin typeface="Cambria"/>
                <a:cs typeface="Cambria"/>
              </a:rPr>
              <a:t>Total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No. of  Ph.</a:t>
            </a:r>
            <a:r>
              <a:rPr sz="1300" spc="7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300" spc="-20" dirty="0">
                <a:solidFill>
                  <a:srgbClr val="006FC0"/>
                </a:solidFill>
                <a:latin typeface="Cambria"/>
                <a:cs typeface="Cambria"/>
              </a:rPr>
              <a:t>D., </a:t>
            </a:r>
            <a:r>
              <a:rPr sz="1300" spc="4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300" spc="-10" dirty="0">
                <a:solidFill>
                  <a:srgbClr val="006FC0"/>
                </a:solidFill>
                <a:latin typeface="Cambria"/>
                <a:cs typeface="Cambria"/>
              </a:rPr>
              <a:t>Produced		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:</a:t>
            </a:r>
            <a:r>
              <a:rPr sz="1300" spc="229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300" b="1" spc="-5" dirty="0">
                <a:solidFill>
                  <a:srgbClr val="006FC0"/>
                </a:solidFill>
                <a:latin typeface="Cambria"/>
                <a:cs typeface="Cambria"/>
              </a:rPr>
              <a:t>23  </a:t>
            </a:r>
            <a:r>
              <a:rPr sz="1300" spc="-30" dirty="0">
                <a:solidFill>
                  <a:srgbClr val="006FC0"/>
                </a:solidFill>
                <a:latin typeface="Cambria"/>
                <a:cs typeface="Cambria"/>
              </a:rPr>
              <a:t>Total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No. of </a:t>
            </a:r>
            <a:r>
              <a:rPr sz="1300" spc="-20" dirty="0">
                <a:solidFill>
                  <a:srgbClr val="006FC0"/>
                </a:solidFill>
                <a:latin typeface="Cambria"/>
                <a:cs typeface="Cambria"/>
              </a:rPr>
              <a:t>Technical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Staff </a:t>
            </a:r>
            <a:r>
              <a:rPr sz="1300" spc="-20" dirty="0">
                <a:solidFill>
                  <a:srgbClr val="006FC0"/>
                </a:solidFill>
                <a:latin typeface="Cambria"/>
                <a:cs typeface="Cambria"/>
              </a:rPr>
              <a:t>Trained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: </a:t>
            </a:r>
            <a:r>
              <a:rPr sz="1300" b="1" spc="-5" dirty="0">
                <a:solidFill>
                  <a:srgbClr val="006FC0"/>
                </a:solidFill>
                <a:latin typeface="Cambria"/>
                <a:cs typeface="Cambria"/>
              </a:rPr>
              <a:t>08  </a:t>
            </a:r>
            <a:r>
              <a:rPr sz="1300" spc="-30" dirty="0">
                <a:solidFill>
                  <a:srgbClr val="006FC0"/>
                </a:solidFill>
                <a:latin typeface="Cambria"/>
                <a:cs typeface="Cambria"/>
              </a:rPr>
              <a:t>Total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No.</a:t>
            </a:r>
            <a:r>
              <a:rPr sz="1300" spc="4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of </a:t>
            </a:r>
            <a:r>
              <a:rPr sz="13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300" spc="-10" dirty="0">
                <a:solidFill>
                  <a:srgbClr val="006FC0"/>
                </a:solidFill>
                <a:latin typeface="Cambria"/>
                <a:cs typeface="Cambria"/>
              </a:rPr>
              <a:t>Patents	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:</a:t>
            </a:r>
            <a:r>
              <a:rPr sz="1300" spc="22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300" b="1" spc="-5" dirty="0">
                <a:solidFill>
                  <a:srgbClr val="006FC0"/>
                </a:solidFill>
                <a:latin typeface="Cambria"/>
                <a:cs typeface="Cambria"/>
              </a:rPr>
              <a:t>14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75372" y="3031363"/>
            <a:ext cx="378460" cy="2095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:</a:t>
            </a:r>
            <a:r>
              <a:rPr sz="1300" spc="-10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204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96392" y="3031363"/>
            <a:ext cx="4921885" cy="7512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spc="-30" dirty="0">
                <a:solidFill>
                  <a:srgbClr val="006FC0"/>
                </a:solidFill>
                <a:latin typeface="Cambria"/>
                <a:cs typeface="Cambria"/>
              </a:rPr>
              <a:t>Total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No. of  </a:t>
            </a:r>
            <a:r>
              <a:rPr sz="1300" spc="-10" dirty="0">
                <a:solidFill>
                  <a:srgbClr val="006FC0"/>
                </a:solidFill>
                <a:latin typeface="Cambria"/>
                <a:cs typeface="Cambria"/>
              </a:rPr>
              <a:t>Papers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Published in </a:t>
            </a:r>
            <a:r>
              <a:rPr sz="1300" spc="-10" dirty="0">
                <a:solidFill>
                  <a:srgbClr val="006FC0"/>
                </a:solidFill>
                <a:latin typeface="Cambria"/>
                <a:cs typeface="Cambria"/>
              </a:rPr>
              <a:t>Peer reviewed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International</a:t>
            </a:r>
            <a:r>
              <a:rPr sz="1300" spc="14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300" spc="-5" dirty="0">
                <a:solidFill>
                  <a:srgbClr val="006FC0"/>
                </a:solidFill>
                <a:latin typeface="Cambria"/>
                <a:cs typeface="Cambria"/>
              </a:rPr>
              <a:t>Journals</a:t>
            </a:r>
            <a:endParaRPr sz="1300">
              <a:latin typeface="Cambria"/>
              <a:cs typeface="Cambria"/>
            </a:endParaRPr>
          </a:p>
          <a:p>
            <a:pPr marL="46990">
              <a:lnSpc>
                <a:spcPct val="100000"/>
              </a:lnSpc>
              <a:spcBef>
                <a:spcPts val="880"/>
              </a:spcBef>
            </a:pPr>
            <a:r>
              <a:rPr sz="1200" b="1" dirty="0">
                <a:solidFill>
                  <a:srgbClr val="C0504D"/>
                </a:solidFill>
                <a:latin typeface="Cambria"/>
                <a:cs typeface="Cambria"/>
              </a:rPr>
              <a:t>On </a:t>
            </a:r>
            <a:r>
              <a:rPr sz="1200" b="1" spc="-5" dirty="0">
                <a:solidFill>
                  <a:srgbClr val="C0504D"/>
                </a:solidFill>
                <a:latin typeface="Cambria"/>
                <a:cs typeface="Cambria"/>
              </a:rPr>
              <a:t>Going</a:t>
            </a:r>
            <a:r>
              <a:rPr sz="1200" b="1" spc="-85" dirty="0">
                <a:solidFill>
                  <a:srgbClr val="C0504D"/>
                </a:solidFill>
                <a:latin typeface="Cambria"/>
                <a:cs typeface="Cambria"/>
              </a:rPr>
              <a:t> </a:t>
            </a:r>
            <a:r>
              <a:rPr sz="1200" b="1" spc="-5" dirty="0">
                <a:solidFill>
                  <a:srgbClr val="C0504D"/>
                </a:solidFill>
                <a:latin typeface="Cambria"/>
                <a:cs typeface="Cambria"/>
              </a:rPr>
              <a:t>Projects</a:t>
            </a:r>
            <a:endParaRPr sz="1200">
              <a:latin typeface="Cambria"/>
              <a:cs typeface="Cambria"/>
            </a:endParaRPr>
          </a:p>
          <a:p>
            <a:pPr marL="46990">
              <a:lnSpc>
                <a:spcPct val="100000"/>
              </a:lnSpc>
              <a:spcBef>
                <a:spcPts val="505"/>
              </a:spcBef>
              <a:tabLst>
                <a:tab pos="2454275" algn="l"/>
                <a:tab pos="3019425" algn="l"/>
              </a:tabLst>
            </a:pPr>
            <a:r>
              <a:rPr sz="1200" spc="-20" dirty="0">
                <a:solidFill>
                  <a:srgbClr val="006FC0"/>
                </a:solidFill>
                <a:latin typeface="Cambria"/>
                <a:cs typeface="Cambria"/>
              </a:rPr>
              <a:t>Total </a:t>
            </a:r>
            <a:r>
              <a:rPr sz="1200" spc="-5" dirty="0">
                <a:solidFill>
                  <a:srgbClr val="006FC0"/>
                </a:solidFill>
                <a:latin typeface="Cambria"/>
                <a:cs typeface="Cambria"/>
              </a:rPr>
              <a:t>No. </a:t>
            </a:r>
            <a:r>
              <a:rPr sz="1200" dirty="0">
                <a:solidFill>
                  <a:srgbClr val="006FC0"/>
                </a:solidFill>
                <a:latin typeface="Cambria"/>
                <a:cs typeface="Cambria"/>
              </a:rPr>
              <a:t>of </a:t>
            </a:r>
            <a:r>
              <a:rPr sz="1200" spc="-5" dirty="0">
                <a:solidFill>
                  <a:srgbClr val="006FC0"/>
                </a:solidFill>
                <a:latin typeface="Cambria"/>
                <a:cs typeface="Cambria"/>
              </a:rPr>
              <a:t>Projects</a:t>
            </a:r>
            <a:r>
              <a:rPr sz="1200" spc="1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006FC0"/>
                </a:solidFill>
                <a:latin typeface="Cambria"/>
                <a:cs typeface="Cambria"/>
              </a:rPr>
              <a:t>on</a:t>
            </a:r>
            <a:r>
              <a:rPr sz="1200" spc="-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dirty="0">
                <a:solidFill>
                  <a:srgbClr val="006FC0"/>
                </a:solidFill>
                <a:latin typeface="Cambria"/>
                <a:cs typeface="Cambria"/>
              </a:rPr>
              <a:t>Going	:  </a:t>
            </a:r>
            <a:r>
              <a:rPr sz="1200" b="1" dirty="0">
                <a:solidFill>
                  <a:srgbClr val="006FC0"/>
                </a:solidFill>
                <a:latin typeface="Cambria"/>
                <a:cs typeface="Cambria"/>
              </a:rPr>
              <a:t>2	</a:t>
            </a:r>
            <a:r>
              <a:rPr sz="1200" b="1" spc="-5" dirty="0">
                <a:solidFill>
                  <a:srgbClr val="6F2F9F"/>
                </a:solidFill>
                <a:latin typeface="Cambria"/>
                <a:cs typeface="Cambria"/>
              </a:rPr>
              <a:t>(PI:</a:t>
            </a:r>
            <a:r>
              <a:rPr sz="1200" b="1" spc="-90" dirty="0">
                <a:solidFill>
                  <a:srgbClr val="6F2F9F"/>
                </a:solidFill>
                <a:latin typeface="Cambria"/>
                <a:cs typeface="Cambria"/>
              </a:rPr>
              <a:t> </a:t>
            </a:r>
            <a:r>
              <a:rPr sz="1200" b="1" spc="-5" dirty="0">
                <a:solidFill>
                  <a:srgbClr val="6F2F9F"/>
                </a:solidFill>
                <a:latin typeface="Cambria"/>
                <a:cs typeface="Cambria"/>
              </a:rPr>
              <a:t>2)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66159" y="3826129"/>
            <a:ext cx="280733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C0504D"/>
                </a:solidFill>
                <a:latin typeface="Cambria"/>
                <a:cs typeface="Cambria"/>
              </a:rPr>
              <a:t>DST -1 (2015-2018), BRNS -1</a:t>
            </a:r>
            <a:r>
              <a:rPr sz="1200" dirty="0">
                <a:solidFill>
                  <a:srgbClr val="C0504D"/>
                </a:solidFill>
                <a:latin typeface="Cambria"/>
                <a:cs typeface="Cambria"/>
              </a:rPr>
              <a:t> </a:t>
            </a:r>
            <a:r>
              <a:rPr sz="1200" spc="-5" dirty="0">
                <a:solidFill>
                  <a:srgbClr val="C0504D"/>
                </a:solidFill>
                <a:latin typeface="Cambria"/>
                <a:cs typeface="Cambria"/>
              </a:rPr>
              <a:t>(2014-2017)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31140" y="4063872"/>
            <a:ext cx="225806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20" dirty="0">
                <a:solidFill>
                  <a:srgbClr val="006FC0"/>
                </a:solidFill>
                <a:latin typeface="Cambria"/>
                <a:cs typeface="Cambria"/>
              </a:rPr>
              <a:t>Total </a:t>
            </a:r>
            <a:r>
              <a:rPr sz="1200" spc="-5" dirty="0">
                <a:solidFill>
                  <a:srgbClr val="006FC0"/>
                </a:solidFill>
                <a:latin typeface="Cambria"/>
                <a:cs typeface="Cambria"/>
              </a:rPr>
              <a:t>Cost </a:t>
            </a:r>
            <a:r>
              <a:rPr sz="1200" dirty="0">
                <a:solidFill>
                  <a:srgbClr val="006FC0"/>
                </a:solidFill>
                <a:latin typeface="Cambria"/>
                <a:cs typeface="Cambria"/>
              </a:rPr>
              <a:t>of </a:t>
            </a:r>
            <a:r>
              <a:rPr sz="1200" spc="-5" dirty="0">
                <a:solidFill>
                  <a:srgbClr val="006FC0"/>
                </a:solidFill>
                <a:latin typeface="Cambria"/>
                <a:cs typeface="Cambria"/>
              </a:rPr>
              <a:t>the  </a:t>
            </a:r>
            <a:r>
              <a:rPr sz="1200" dirty="0">
                <a:solidFill>
                  <a:srgbClr val="006FC0"/>
                </a:solidFill>
                <a:latin typeface="Cambria"/>
                <a:cs typeface="Cambria"/>
              </a:rPr>
              <a:t>on </a:t>
            </a:r>
            <a:r>
              <a:rPr sz="1200" spc="-5" dirty="0">
                <a:solidFill>
                  <a:srgbClr val="006FC0"/>
                </a:solidFill>
                <a:latin typeface="Cambria"/>
                <a:cs typeface="Cambria"/>
              </a:rPr>
              <a:t>going</a:t>
            </a:r>
            <a:r>
              <a:rPr sz="1200" spc="-3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spc="-5" dirty="0">
                <a:solidFill>
                  <a:srgbClr val="006FC0"/>
                </a:solidFill>
                <a:latin typeface="Cambria"/>
                <a:cs typeface="Cambria"/>
              </a:rPr>
              <a:t>Projects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29458" y="4063872"/>
            <a:ext cx="1240155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006FC0"/>
                </a:solidFill>
                <a:latin typeface="Cambria"/>
                <a:cs typeface="Cambria"/>
              </a:rPr>
              <a:t>:  </a:t>
            </a:r>
            <a:r>
              <a:rPr sz="1200" b="1" spc="-5" dirty="0">
                <a:solidFill>
                  <a:srgbClr val="006FC0"/>
                </a:solidFill>
                <a:latin typeface="Cambria"/>
                <a:cs typeface="Cambria"/>
              </a:rPr>
              <a:t>48.94 (in</a:t>
            </a:r>
            <a:r>
              <a:rPr sz="1200" b="1" spc="-9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1200" b="1" dirty="0">
                <a:solidFill>
                  <a:srgbClr val="006FC0"/>
                </a:solidFill>
                <a:latin typeface="Cambria"/>
                <a:cs typeface="Cambria"/>
              </a:rPr>
              <a:t>lakhs)</a:t>
            </a:r>
            <a:endParaRPr sz="12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58292" y="4638675"/>
            <a:ext cx="8346440" cy="1657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5" dirty="0">
                <a:solidFill>
                  <a:srgbClr val="C0504D"/>
                </a:solidFill>
                <a:latin typeface="Cambria"/>
                <a:cs typeface="Cambria"/>
              </a:rPr>
              <a:t>Conferences</a:t>
            </a:r>
            <a:r>
              <a:rPr sz="1400" b="1" spc="-60" dirty="0">
                <a:solidFill>
                  <a:srgbClr val="C0504D"/>
                </a:solidFill>
                <a:latin typeface="Cambria"/>
                <a:cs typeface="Cambria"/>
              </a:rPr>
              <a:t> </a:t>
            </a:r>
            <a:r>
              <a:rPr sz="1400" b="1" spc="-5" dirty="0">
                <a:solidFill>
                  <a:srgbClr val="C0504D"/>
                </a:solidFill>
                <a:latin typeface="Cambria"/>
                <a:cs typeface="Cambria"/>
              </a:rPr>
              <a:t>Organised</a:t>
            </a:r>
            <a:endParaRPr sz="1400">
              <a:latin typeface="Cambria"/>
              <a:cs typeface="Cambria"/>
            </a:endParaRPr>
          </a:p>
          <a:p>
            <a:pPr marL="2760345">
              <a:lnSpc>
                <a:spcPct val="100000"/>
              </a:lnSpc>
              <a:spcBef>
                <a:spcPts val="600"/>
              </a:spcBef>
            </a:pPr>
            <a:r>
              <a:rPr sz="2000" b="1" spc="-10" dirty="0">
                <a:solidFill>
                  <a:srgbClr val="006FC0"/>
                </a:solidFill>
                <a:latin typeface="Cambria"/>
                <a:cs typeface="Cambria"/>
              </a:rPr>
              <a:t>NANO-15, NANO-10, NANO-5,</a:t>
            </a:r>
            <a:r>
              <a:rPr sz="2000" b="1" spc="5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2000" b="1" spc="-5" dirty="0">
                <a:solidFill>
                  <a:srgbClr val="006FC0"/>
                </a:solidFill>
                <a:latin typeface="Cambria"/>
                <a:cs typeface="Cambria"/>
              </a:rPr>
              <a:t>MAM-12</a:t>
            </a:r>
            <a:endParaRPr sz="2000">
              <a:latin typeface="Cambria"/>
              <a:cs typeface="Cambria"/>
            </a:endParaRPr>
          </a:p>
          <a:p>
            <a:pPr marL="50165">
              <a:lnSpc>
                <a:spcPct val="100000"/>
              </a:lnSpc>
              <a:spcBef>
                <a:spcPts val="1530"/>
              </a:spcBef>
            </a:pPr>
            <a:r>
              <a:rPr sz="2400" b="1" spc="-5" dirty="0">
                <a:solidFill>
                  <a:srgbClr val="C0504D"/>
                </a:solidFill>
                <a:latin typeface="Cambria"/>
                <a:cs typeface="Cambria"/>
              </a:rPr>
              <a:t>Nobel </a:t>
            </a:r>
            <a:r>
              <a:rPr sz="2400" b="1" spc="-15" dirty="0">
                <a:solidFill>
                  <a:srgbClr val="C0504D"/>
                </a:solidFill>
                <a:latin typeface="Cambria"/>
                <a:cs typeface="Cambria"/>
              </a:rPr>
              <a:t>laureate</a:t>
            </a:r>
            <a:r>
              <a:rPr sz="2400" b="1" spc="-30" dirty="0">
                <a:solidFill>
                  <a:srgbClr val="C0504D"/>
                </a:solidFill>
                <a:latin typeface="Cambria"/>
                <a:cs typeface="Cambria"/>
              </a:rPr>
              <a:t> </a:t>
            </a:r>
            <a:r>
              <a:rPr sz="2400" b="1" spc="-5" dirty="0">
                <a:solidFill>
                  <a:srgbClr val="C0504D"/>
                </a:solidFill>
                <a:latin typeface="Cambria"/>
                <a:cs typeface="Cambria"/>
              </a:rPr>
              <a:t>Association</a:t>
            </a:r>
            <a:endParaRPr sz="2400">
              <a:latin typeface="Cambria"/>
              <a:cs typeface="Cambria"/>
            </a:endParaRPr>
          </a:p>
          <a:p>
            <a:pPr marL="2794000">
              <a:lnSpc>
                <a:spcPct val="100000"/>
              </a:lnSpc>
              <a:spcBef>
                <a:spcPts val="1005"/>
              </a:spcBef>
            </a:pPr>
            <a:r>
              <a:rPr sz="2400" b="1" spc="-5" dirty="0">
                <a:solidFill>
                  <a:srgbClr val="006FC0"/>
                </a:solidFill>
                <a:latin typeface="Cambria"/>
                <a:cs typeface="Cambria"/>
              </a:rPr>
              <a:t>Six Nobel </a:t>
            </a:r>
            <a:r>
              <a:rPr sz="2400" b="1" spc="-15" dirty="0">
                <a:solidFill>
                  <a:srgbClr val="006FC0"/>
                </a:solidFill>
                <a:latin typeface="Cambria"/>
                <a:cs typeface="Cambria"/>
              </a:rPr>
              <a:t>laureates </a:t>
            </a:r>
            <a:r>
              <a:rPr sz="2400" b="1" spc="-10" dirty="0">
                <a:solidFill>
                  <a:srgbClr val="006FC0"/>
                </a:solidFill>
                <a:latin typeface="Cambria"/>
                <a:cs typeface="Cambria"/>
              </a:rPr>
              <a:t>Visited </a:t>
            </a:r>
            <a:r>
              <a:rPr sz="2400" b="1" spc="-60" dirty="0">
                <a:solidFill>
                  <a:srgbClr val="006FC0"/>
                </a:solidFill>
                <a:latin typeface="Cambria"/>
                <a:cs typeface="Cambria"/>
              </a:rPr>
              <a:t>CNST,</a:t>
            </a:r>
            <a:r>
              <a:rPr sz="2400" b="1" spc="-30" dirty="0">
                <a:solidFill>
                  <a:srgbClr val="006FC0"/>
                </a:solidFill>
                <a:latin typeface="Cambria"/>
                <a:cs typeface="Cambria"/>
              </a:rPr>
              <a:t> </a:t>
            </a:r>
            <a:r>
              <a:rPr sz="2400" b="1" spc="-15" dirty="0">
                <a:solidFill>
                  <a:srgbClr val="006FC0"/>
                </a:solidFill>
                <a:latin typeface="Cambria"/>
                <a:cs typeface="Cambria"/>
              </a:rPr>
              <a:t>KSRCT</a:t>
            </a:r>
            <a:endParaRPr sz="24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6200" y="6261100"/>
            <a:ext cx="666750" cy="5968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52400" y="2438400"/>
            <a:ext cx="4114800" cy="1295400"/>
          </a:xfrm>
          <a:custGeom>
            <a:avLst/>
            <a:gdLst/>
            <a:ahLst/>
            <a:cxnLst/>
            <a:rect l="l" t="t" r="r" b="b"/>
            <a:pathLst>
              <a:path w="4114800" h="1295400">
                <a:moveTo>
                  <a:pt x="3985260" y="0"/>
                </a:moveTo>
                <a:lnTo>
                  <a:pt x="129539" y="0"/>
                </a:lnTo>
                <a:lnTo>
                  <a:pt x="79118" y="10185"/>
                </a:lnTo>
                <a:lnTo>
                  <a:pt x="37942" y="37957"/>
                </a:lnTo>
                <a:lnTo>
                  <a:pt x="10180" y="79134"/>
                </a:lnTo>
                <a:lnTo>
                  <a:pt x="0" y="129539"/>
                </a:lnTo>
                <a:lnTo>
                  <a:pt x="0" y="1165860"/>
                </a:lnTo>
                <a:lnTo>
                  <a:pt x="10180" y="1216265"/>
                </a:lnTo>
                <a:lnTo>
                  <a:pt x="37942" y="1257442"/>
                </a:lnTo>
                <a:lnTo>
                  <a:pt x="79118" y="1285214"/>
                </a:lnTo>
                <a:lnTo>
                  <a:pt x="129539" y="1295400"/>
                </a:lnTo>
                <a:lnTo>
                  <a:pt x="3985260" y="1295400"/>
                </a:lnTo>
                <a:lnTo>
                  <a:pt x="4035665" y="1285214"/>
                </a:lnTo>
                <a:lnTo>
                  <a:pt x="4076842" y="1257442"/>
                </a:lnTo>
                <a:lnTo>
                  <a:pt x="4104614" y="1216265"/>
                </a:lnTo>
                <a:lnTo>
                  <a:pt x="4114800" y="1165860"/>
                </a:lnTo>
                <a:lnTo>
                  <a:pt x="4114800" y="129539"/>
                </a:lnTo>
                <a:lnTo>
                  <a:pt x="4104614" y="79134"/>
                </a:lnTo>
                <a:lnTo>
                  <a:pt x="4076842" y="37957"/>
                </a:lnTo>
                <a:lnTo>
                  <a:pt x="4035665" y="10185"/>
                </a:lnTo>
                <a:lnTo>
                  <a:pt x="398526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224788" y="2550540"/>
            <a:ext cx="2108200" cy="1214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ct val="100000"/>
              </a:lnSpc>
            </a:pPr>
            <a:r>
              <a:rPr sz="1800" b="1" spc="-60" dirty="0">
                <a:solidFill>
                  <a:srgbClr val="FFFFFF"/>
                </a:solidFill>
                <a:latin typeface="Cambria"/>
                <a:cs typeface="Cambria"/>
              </a:rPr>
              <a:t>Dr. </a:t>
            </a:r>
            <a:r>
              <a:rPr sz="1800" b="1" dirty="0">
                <a:solidFill>
                  <a:srgbClr val="FFFFFF"/>
                </a:solidFill>
                <a:latin typeface="Cambria"/>
                <a:cs typeface="Cambria"/>
              </a:rPr>
              <a:t>K.</a:t>
            </a:r>
            <a:r>
              <a:rPr sz="1800" b="1" spc="-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mbria"/>
                <a:cs typeface="Cambria"/>
              </a:rPr>
              <a:t>Saminathan</a:t>
            </a:r>
            <a:endParaRPr sz="1800">
              <a:latin typeface="Cambria"/>
              <a:cs typeface="Cambria"/>
            </a:endParaRPr>
          </a:p>
          <a:p>
            <a:pPr marL="127000" indent="-114300">
              <a:lnSpc>
                <a:spcPct val="100000"/>
              </a:lnSpc>
              <a:spcBef>
                <a:spcPts val="590"/>
              </a:spcBef>
              <a:buFont typeface="Cambria"/>
              <a:buChar char="•"/>
              <a:tabLst>
                <a:tab pos="127000" algn="l"/>
              </a:tabLst>
            </a:pPr>
            <a:r>
              <a:rPr sz="1400" b="1" spc="-10" dirty="0">
                <a:solidFill>
                  <a:srgbClr val="EDEBE0"/>
                </a:solidFill>
                <a:latin typeface="Cambria"/>
                <a:cs typeface="Cambria"/>
              </a:rPr>
              <a:t>Fuel </a:t>
            </a: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cell</a:t>
            </a:r>
            <a:r>
              <a:rPr sz="1400" b="1" spc="-50" dirty="0">
                <a:solidFill>
                  <a:srgbClr val="EDEBE0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nanotecnology</a:t>
            </a:r>
            <a:endParaRPr sz="1400">
              <a:latin typeface="Cambria"/>
              <a:cs typeface="Cambria"/>
            </a:endParaRPr>
          </a:p>
          <a:p>
            <a:pPr marL="127000" marR="5080" indent="-114300">
              <a:lnSpc>
                <a:spcPts val="1510"/>
              </a:lnSpc>
              <a:spcBef>
                <a:spcPts val="275"/>
              </a:spcBef>
              <a:buFont typeface="Cambria"/>
              <a:buChar char="•"/>
              <a:tabLst>
                <a:tab pos="127000" algn="l"/>
              </a:tabLst>
            </a:pPr>
            <a:r>
              <a:rPr sz="1400" b="1" spc="-10" dirty="0">
                <a:solidFill>
                  <a:srgbClr val="EDEBE0"/>
                </a:solidFill>
                <a:latin typeface="Cambria"/>
                <a:cs typeface="Cambria"/>
              </a:rPr>
              <a:t>Alternative </a:t>
            </a: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nano</a:t>
            </a:r>
            <a:r>
              <a:rPr sz="1400" b="1" spc="-80" dirty="0">
                <a:solidFill>
                  <a:srgbClr val="EDEBE0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energy  </a:t>
            </a: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storage</a:t>
            </a:r>
            <a:endParaRPr sz="1400">
              <a:latin typeface="Cambria"/>
              <a:cs typeface="Cambria"/>
            </a:endParaRPr>
          </a:p>
          <a:p>
            <a:pPr marL="127000" indent="-114300">
              <a:lnSpc>
                <a:spcPct val="100000"/>
              </a:lnSpc>
              <a:spcBef>
                <a:spcPts val="65"/>
              </a:spcBef>
              <a:buFont typeface="Cambria"/>
              <a:buChar char="•"/>
              <a:tabLst>
                <a:tab pos="127000" algn="l"/>
              </a:tabLst>
            </a:pP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Nano</a:t>
            </a:r>
            <a:r>
              <a:rPr sz="1400" b="1" spc="-95" dirty="0">
                <a:solidFill>
                  <a:srgbClr val="EDEBE0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sensors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724400" y="2514600"/>
            <a:ext cx="4142104" cy="1043305"/>
          </a:xfrm>
          <a:custGeom>
            <a:avLst/>
            <a:gdLst/>
            <a:ahLst/>
            <a:cxnLst/>
            <a:rect l="l" t="t" r="r" b="b"/>
            <a:pathLst>
              <a:path w="4142104" h="1043304">
                <a:moveTo>
                  <a:pt x="4037456" y="0"/>
                </a:moveTo>
                <a:lnTo>
                  <a:pt x="104266" y="0"/>
                </a:lnTo>
                <a:lnTo>
                  <a:pt x="63704" y="8201"/>
                </a:lnTo>
                <a:lnTo>
                  <a:pt x="30559" y="30559"/>
                </a:lnTo>
                <a:lnTo>
                  <a:pt x="8201" y="63704"/>
                </a:lnTo>
                <a:lnTo>
                  <a:pt x="0" y="104266"/>
                </a:lnTo>
                <a:lnTo>
                  <a:pt x="0" y="938657"/>
                </a:lnTo>
                <a:lnTo>
                  <a:pt x="8201" y="979293"/>
                </a:lnTo>
                <a:lnTo>
                  <a:pt x="30559" y="1012475"/>
                </a:lnTo>
                <a:lnTo>
                  <a:pt x="63704" y="1034847"/>
                </a:lnTo>
                <a:lnTo>
                  <a:pt x="104266" y="1043051"/>
                </a:lnTo>
                <a:lnTo>
                  <a:pt x="4037456" y="1043051"/>
                </a:lnTo>
                <a:lnTo>
                  <a:pt x="4078093" y="1034847"/>
                </a:lnTo>
                <a:lnTo>
                  <a:pt x="4111275" y="1012475"/>
                </a:lnTo>
                <a:lnTo>
                  <a:pt x="4133647" y="979293"/>
                </a:lnTo>
                <a:lnTo>
                  <a:pt x="4141851" y="938657"/>
                </a:lnTo>
                <a:lnTo>
                  <a:pt x="4141851" y="104266"/>
                </a:lnTo>
                <a:lnTo>
                  <a:pt x="4133647" y="63704"/>
                </a:lnTo>
                <a:lnTo>
                  <a:pt x="4111275" y="30559"/>
                </a:lnTo>
                <a:lnTo>
                  <a:pt x="4078093" y="8201"/>
                </a:lnTo>
                <a:lnTo>
                  <a:pt x="4037456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727572" y="2591689"/>
            <a:ext cx="2126615" cy="7981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60" dirty="0">
                <a:solidFill>
                  <a:srgbClr val="FFFFFF"/>
                </a:solidFill>
                <a:latin typeface="Cambria"/>
                <a:cs typeface="Cambria"/>
              </a:rPr>
              <a:t>Dr.  </a:t>
            </a:r>
            <a:r>
              <a:rPr sz="1800" b="1" spc="-125" dirty="0">
                <a:solidFill>
                  <a:srgbClr val="FFFFFF"/>
                </a:solidFill>
                <a:latin typeface="Cambria"/>
                <a:cs typeface="Cambria"/>
              </a:rPr>
              <a:t>P.</a:t>
            </a:r>
            <a:r>
              <a:rPr sz="1800" b="1" spc="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Cambria"/>
                <a:cs typeface="Cambria"/>
              </a:rPr>
              <a:t>Prabu</a:t>
            </a:r>
            <a:endParaRPr sz="1800">
              <a:latin typeface="Cambria"/>
              <a:cs typeface="Cambria"/>
            </a:endParaRPr>
          </a:p>
          <a:p>
            <a:pPr marL="127000" indent="-114300">
              <a:lnSpc>
                <a:spcPct val="100000"/>
              </a:lnSpc>
              <a:spcBef>
                <a:spcPts val="595"/>
              </a:spcBef>
              <a:buFont typeface="Cambria"/>
              <a:buChar char="•"/>
              <a:tabLst>
                <a:tab pos="127000" algn="l"/>
              </a:tabLst>
            </a:pP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Nanoscale</a:t>
            </a:r>
            <a:r>
              <a:rPr sz="1400" b="1" spc="-70" dirty="0">
                <a:solidFill>
                  <a:srgbClr val="EDEBE0"/>
                </a:solidFill>
                <a:latin typeface="Cambria"/>
                <a:cs typeface="Cambria"/>
              </a:rPr>
              <a:t> </a:t>
            </a: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biostructures</a:t>
            </a:r>
            <a:endParaRPr sz="1400">
              <a:latin typeface="Cambria"/>
              <a:cs typeface="Cambria"/>
            </a:endParaRPr>
          </a:p>
          <a:p>
            <a:pPr marL="127000" indent="-114300">
              <a:lnSpc>
                <a:spcPct val="100000"/>
              </a:lnSpc>
              <a:spcBef>
                <a:spcPts val="85"/>
              </a:spcBef>
              <a:buFont typeface="Cambria"/>
              <a:buChar char="•"/>
              <a:tabLst>
                <a:tab pos="127000" algn="l"/>
              </a:tabLst>
            </a:pP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Nano</a:t>
            </a:r>
            <a:r>
              <a:rPr sz="1400" b="1" spc="-50" dirty="0">
                <a:solidFill>
                  <a:srgbClr val="EDEBE0"/>
                </a:solidFill>
                <a:latin typeface="Cambria"/>
                <a:cs typeface="Cambria"/>
              </a:rPr>
              <a:t> </a:t>
            </a: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medicine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2400" y="3962400"/>
            <a:ext cx="4038600" cy="1295400"/>
          </a:xfrm>
          <a:custGeom>
            <a:avLst/>
            <a:gdLst/>
            <a:ahLst/>
            <a:cxnLst/>
            <a:rect l="l" t="t" r="r" b="b"/>
            <a:pathLst>
              <a:path w="4038600" h="1295400">
                <a:moveTo>
                  <a:pt x="3909060" y="0"/>
                </a:moveTo>
                <a:lnTo>
                  <a:pt x="129539" y="0"/>
                </a:lnTo>
                <a:lnTo>
                  <a:pt x="79118" y="10185"/>
                </a:lnTo>
                <a:lnTo>
                  <a:pt x="37942" y="37957"/>
                </a:lnTo>
                <a:lnTo>
                  <a:pt x="10180" y="79134"/>
                </a:lnTo>
                <a:lnTo>
                  <a:pt x="0" y="129539"/>
                </a:lnTo>
                <a:lnTo>
                  <a:pt x="0" y="1165860"/>
                </a:lnTo>
                <a:lnTo>
                  <a:pt x="10180" y="1216265"/>
                </a:lnTo>
                <a:lnTo>
                  <a:pt x="37942" y="1257442"/>
                </a:lnTo>
                <a:lnTo>
                  <a:pt x="79118" y="1285214"/>
                </a:lnTo>
                <a:lnTo>
                  <a:pt x="129539" y="1295400"/>
                </a:lnTo>
                <a:lnTo>
                  <a:pt x="3909060" y="1295400"/>
                </a:lnTo>
                <a:lnTo>
                  <a:pt x="3959465" y="1285214"/>
                </a:lnTo>
                <a:lnTo>
                  <a:pt x="4000642" y="1257442"/>
                </a:lnTo>
                <a:lnTo>
                  <a:pt x="4028414" y="1216265"/>
                </a:lnTo>
                <a:lnTo>
                  <a:pt x="4038600" y="1165860"/>
                </a:lnTo>
                <a:lnTo>
                  <a:pt x="4038600" y="129539"/>
                </a:lnTo>
                <a:lnTo>
                  <a:pt x="4028414" y="79134"/>
                </a:lnTo>
                <a:lnTo>
                  <a:pt x="4000642" y="37957"/>
                </a:lnTo>
                <a:lnTo>
                  <a:pt x="3959465" y="10185"/>
                </a:lnTo>
                <a:lnTo>
                  <a:pt x="3909060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1116888" y="3990720"/>
            <a:ext cx="2945765" cy="1182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60" dirty="0">
                <a:solidFill>
                  <a:srgbClr val="FFFFFF"/>
                </a:solidFill>
                <a:latin typeface="Cambria"/>
                <a:cs typeface="Cambria"/>
              </a:rPr>
              <a:t>Dr.  </a:t>
            </a:r>
            <a:r>
              <a:rPr sz="1800" b="1" spc="-125" dirty="0">
                <a:solidFill>
                  <a:srgbClr val="FFFFFF"/>
                </a:solidFill>
                <a:latin typeface="Cambria"/>
                <a:cs typeface="Cambria"/>
              </a:rPr>
              <a:t>P.</a:t>
            </a:r>
            <a:r>
              <a:rPr sz="1800" b="1" spc="4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Cambria"/>
                <a:cs typeface="Cambria"/>
              </a:rPr>
              <a:t>Manivasakan</a:t>
            </a:r>
            <a:endParaRPr sz="1800">
              <a:latin typeface="Cambria"/>
              <a:cs typeface="Cambria"/>
            </a:endParaRPr>
          </a:p>
          <a:p>
            <a:pPr marL="127000" marR="5080" indent="-114300">
              <a:lnSpc>
                <a:spcPts val="1510"/>
              </a:lnSpc>
              <a:spcBef>
                <a:spcPts val="785"/>
              </a:spcBef>
              <a:buFont typeface="Cambria"/>
              <a:buChar char="•"/>
              <a:tabLst>
                <a:tab pos="127000" algn="l"/>
              </a:tabLst>
            </a:pP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Nanostructured surface </a:t>
            </a:r>
            <a:r>
              <a:rPr sz="1400" b="1" spc="-15" dirty="0">
                <a:solidFill>
                  <a:srgbClr val="EDEBE0"/>
                </a:solidFill>
                <a:latin typeface="Cambria"/>
                <a:cs typeface="Cambria"/>
              </a:rPr>
              <a:t>protective  </a:t>
            </a: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coating</a:t>
            </a:r>
            <a:endParaRPr sz="1400">
              <a:latin typeface="Cambria"/>
              <a:cs typeface="Cambria"/>
            </a:endParaRPr>
          </a:p>
          <a:p>
            <a:pPr marL="127000" marR="876300" indent="-114300">
              <a:lnSpc>
                <a:spcPts val="1510"/>
              </a:lnSpc>
              <a:spcBef>
                <a:spcPts val="250"/>
              </a:spcBef>
              <a:buFont typeface="Cambria"/>
              <a:buChar char="•"/>
              <a:tabLst>
                <a:tab pos="127000" algn="l"/>
              </a:tabLst>
            </a:pP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Solid </a:t>
            </a: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State Chemistry</a:t>
            </a:r>
            <a:r>
              <a:rPr sz="1400" b="1" spc="-110" dirty="0">
                <a:solidFill>
                  <a:srgbClr val="EDEBE0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of  </a:t>
            </a: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Nanomaterials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20662" y="4064000"/>
            <a:ext cx="847725" cy="11192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20662" y="4064000"/>
            <a:ext cx="847725" cy="1119505"/>
          </a:xfrm>
          <a:custGeom>
            <a:avLst/>
            <a:gdLst/>
            <a:ahLst/>
            <a:cxnLst/>
            <a:rect l="l" t="t" r="r" b="b"/>
            <a:pathLst>
              <a:path w="847725" h="1119504">
                <a:moveTo>
                  <a:pt x="0" y="84836"/>
                </a:moveTo>
                <a:lnTo>
                  <a:pt x="6662" y="51810"/>
                </a:lnTo>
                <a:lnTo>
                  <a:pt x="24831" y="24844"/>
                </a:lnTo>
                <a:lnTo>
                  <a:pt x="51777" y="6665"/>
                </a:lnTo>
                <a:lnTo>
                  <a:pt x="84772" y="0"/>
                </a:lnTo>
                <a:lnTo>
                  <a:pt x="762952" y="0"/>
                </a:lnTo>
                <a:lnTo>
                  <a:pt x="795952" y="6665"/>
                </a:lnTo>
                <a:lnTo>
                  <a:pt x="822898" y="24844"/>
                </a:lnTo>
                <a:lnTo>
                  <a:pt x="841064" y="51810"/>
                </a:lnTo>
                <a:lnTo>
                  <a:pt x="847725" y="84836"/>
                </a:lnTo>
                <a:lnTo>
                  <a:pt x="847725" y="1034414"/>
                </a:lnTo>
                <a:lnTo>
                  <a:pt x="841064" y="1067440"/>
                </a:lnTo>
                <a:lnTo>
                  <a:pt x="822898" y="1094406"/>
                </a:lnTo>
                <a:lnTo>
                  <a:pt x="795952" y="1112585"/>
                </a:lnTo>
                <a:lnTo>
                  <a:pt x="762952" y="1119251"/>
                </a:lnTo>
                <a:lnTo>
                  <a:pt x="84772" y="1119251"/>
                </a:lnTo>
                <a:lnTo>
                  <a:pt x="51777" y="1112585"/>
                </a:lnTo>
                <a:lnTo>
                  <a:pt x="24831" y="1094406"/>
                </a:lnTo>
                <a:lnTo>
                  <a:pt x="6662" y="1067440"/>
                </a:lnTo>
                <a:lnTo>
                  <a:pt x="0" y="1034414"/>
                </a:lnTo>
                <a:lnTo>
                  <a:pt x="0" y="84836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28600" y="2590800"/>
            <a:ext cx="892175" cy="10064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28600" y="2590800"/>
            <a:ext cx="892175" cy="1006475"/>
          </a:xfrm>
          <a:custGeom>
            <a:avLst/>
            <a:gdLst/>
            <a:ahLst/>
            <a:cxnLst/>
            <a:rect l="l" t="t" r="r" b="b"/>
            <a:pathLst>
              <a:path w="892175" h="1006475">
                <a:moveTo>
                  <a:pt x="0" y="89280"/>
                </a:moveTo>
                <a:lnTo>
                  <a:pt x="7010" y="54542"/>
                </a:lnTo>
                <a:lnTo>
                  <a:pt x="26130" y="26161"/>
                </a:lnTo>
                <a:lnTo>
                  <a:pt x="54488" y="7020"/>
                </a:lnTo>
                <a:lnTo>
                  <a:pt x="89217" y="0"/>
                </a:lnTo>
                <a:lnTo>
                  <a:pt x="802957" y="0"/>
                </a:lnTo>
                <a:lnTo>
                  <a:pt x="837686" y="7020"/>
                </a:lnTo>
                <a:lnTo>
                  <a:pt x="866044" y="26162"/>
                </a:lnTo>
                <a:lnTo>
                  <a:pt x="885164" y="54542"/>
                </a:lnTo>
                <a:lnTo>
                  <a:pt x="892175" y="89280"/>
                </a:lnTo>
                <a:lnTo>
                  <a:pt x="892175" y="917321"/>
                </a:lnTo>
                <a:lnTo>
                  <a:pt x="885164" y="951986"/>
                </a:lnTo>
                <a:lnTo>
                  <a:pt x="866044" y="980328"/>
                </a:lnTo>
                <a:lnTo>
                  <a:pt x="837686" y="999456"/>
                </a:lnTo>
                <a:lnTo>
                  <a:pt x="802957" y="1006475"/>
                </a:lnTo>
                <a:lnTo>
                  <a:pt x="89217" y="1006475"/>
                </a:lnTo>
                <a:lnTo>
                  <a:pt x="54488" y="999454"/>
                </a:lnTo>
                <a:lnTo>
                  <a:pt x="26130" y="980313"/>
                </a:lnTo>
                <a:lnTo>
                  <a:pt x="7010" y="951932"/>
                </a:lnTo>
                <a:lnTo>
                  <a:pt x="0" y="917194"/>
                </a:lnTo>
                <a:lnTo>
                  <a:pt x="0" y="89280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800600" y="2590800"/>
            <a:ext cx="900176" cy="10160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800600" y="2590800"/>
            <a:ext cx="900430" cy="1016000"/>
          </a:xfrm>
          <a:custGeom>
            <a:avLst/>
            <a:gdLst/>
            <a:ahLst/>
            <a:cxnLst/>
            <a:rect l="l" t="t" r="r" b="b"/>
            <a:pathLst>
              <a:path w="900429" h="1016000">
                <a:moveTo>
                  <a:pt x="0" y="90042"/>
                </a:moveTo>
                <a:lnTo>
                  <a:pt x="7068" y="54971"/>
                </a:lnTo>
                <a:lnTo>
                  <a:pt x="26352" y="26352"/>
                </a:lnTo>
                <a:lnTo>
                  <a:pt x="54971" y="7068"/>
                </a:lnTo>
                <a:lnTo>
                  <a:pt x="90042" y="0"/>
                </a:lnTo>
                <a:lnTo>
                  <a:pt x="810133" y="0"/>
                </a:lnTo>
                <a:lnTo>
                  <a:pt x="845151" y="7068"/>
                </a:lnTo>
                <a:lnTo>
                  <a:pt x="873775" y="26352"/>
                </a:lnTo>
                <a:lnTo>
                  <a:pt x="893089" y="54971"/>
                </a:lnTo>
                <a:lnTo>
                  <a:pt x="900176" y="90042"/>
                </a:lnTo>
                <a:lnTo>
                  <a:pt x="900176" y="925957"/>
                </a:lnTo>
                <a:lnTo>
                  <a:pt x="893089" y="961028"/>
                </a:lnTo>
                <a:lnTo>
                  <a:pt x="873775" y="989647"/>
                </a:lnTo>
                <a:lnTo>
                  <a:pt x="845151" y="1008931"/>
                </a:lnTo>
                <a:lnTo>
                  <a:pt x="810133" y="1016000"/>
                </a:lnTo>
                <a:lnTo>
                  <a:pt x="90042" y="1016000"/>
                </a:lnTo>
                <a:lnTo>
                  <a:pt x="54971" y="1008931"/>
                </a:lnTo>
                <a:lnTo>
                  <a:pt x="26352" y="989647"/>
                </a:lnTo>
                <a:lnTo>
                  <a:pt x="7068" y="961028"/>
                </a:lnTo>
                <a:lnTo>
                  <a:pt x="0" y="925957"/>
                </a:lnTo>
                <a:lnTo>
                  <a:pt x="0" y="90042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787900" y="3962400"/>
            <a:ext cx="3594100" cy="1141730"/>
          </a:xfrm>
          <a:custGeom>
            <a:avLst/>
            <a:gdLst/>
            <a:ahLst/>
            <a:cxnLst/>
            <a:rect l="l" t="t" r="r" b="b"/>
            <a:pathLst>
              <a:path w="3594100" h="1141729">
                <a:moveTo>
                  <a:pt x="3479927" y="0"/>
                </a:moveTo>
                <a:lnTo>
                  <a:pt x="114173" y="0"/>
                </a:lnTo>
                <a:lnTo>
                  <a:pt x="69705" y="8963"/>
                </a:lnTo>
                <a:lnTo>
                  <a:pt x="33416" y="33416"/>
                </a:lnTo>
                <a:lnTo>
                  <a:pt x="8963" y="69705"/>
                </a:lnTo>
                <a:lnTo>
                  <a:pt x="0" y="114173"/>
                </a:lnTo>
                <a:lnTo>
                  <a:pt x="0" y="1027302"/>
                </a:lnTo>
                <a:lnTo>
                  <a:pt x="8963" y="1071697"/>
                </a:lnTo>
                <a:lnTo>
                  <a:pt x="33416" y="1107948"/>
                </a:lnTo>
                <a:lnTo>
                  <a:pt x="69705" y="1132387"/>
                </a:lnTo>
                <a:lnTo>
                  <a:pt x="114173" y="1141349"/>
                </a:lnTo>
                <a:lnTo>
                  <a:pt x="3479927" y="1141349"/>
                </a:lnTo>
                <a:lnTo>
                  <a:pt x="3524394" y="1132387"/>
                </a:lnTo>
                <a:lnTo>
                  <a:pt x="3560683" y="1107948"/>
                </a:lnTo>
                <a:lnTo>
                  <a:pt x="3585136" y="1071697"/>
                </a:lnTo>
                <a:lnTo>
                  <a:pt x="3594100" y="1027302"/>
                </a:lnTo>
                <a:lnTo>
                  <a:pt x="3594100" y="114173"/>
                </a:lnTo>
                <a:lnTo>
                  <a:pt x="3585136" y="69705"/>
                </a:lnTo>
                <a:lnTo>
                  <a:pt x="3560683" y="33416"/>
                </a:lnTo>
                <a:lnTo>
                  <a:pt x="3524394" y="8963"/>
                </a:lnTo>
                <a:lnTo>
                  <a:pt x="347992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900929" y="4018153"/>
            <a:ext cx="412750" cy="4895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000" dirty="0">
                <a:solidFill>
                  <a:srgbClr val="FFFFFF"/>
                </a:solidFill>
                <a:latin typeface="Calibri"/>
                <a:cs typeface="Calibri"/>
              </a:rPr>
              <a:t>00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614796" y="4293996"/>
            <a:ext cx="2649855" cy="765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65" dirty="0">
                <a:solidFill>
                  <a:srgbClr val="FFFFFF"/>
                </a:solidFill>
                <a:latin typeface="Cambria"/>
                <a:cs typeface="Cambria"/>
              </a:rPr>
              <a:t>Mr. </a:t>
            </a:r>
            <a:r>
              <a:rPr sz="1800" b="1" spc="-120" dirty="0">
                <a:solidFill>
                  <a:srgbClr val="FFFFFF"/>
                </a:solidFill>
                <a:latin typeface="Cambria"/>
                <a:cs typeface="Cambria"/>
              </a:rPr>
              <a:t>P.</a:t>
            </a:r>
            <a:r>
              <a:rPr sz="1800" b="1" spc="-1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mbria"/>
                <a:cs typeface="Cambria"/>
              </a:rPr>
              <a:t>Paramasivam</a:t>
            </a:r>
            <a:endParaRPr sz="1800">
              <a:latin typeface="Cambria"/>
              <a:cs typeface="Cambria"/>
            </a:endParaRPr>
          </a:p>
          <a:p>
            <a:pPr marL="127000" marR="5080" indent="-114300">
              <a:lnSpc>
                <a:spcPts val="1510"/>
              </a:lnSpc>
              <a:spcBef>
                <a:spcPts val="785"/>
              </a:spcBef>
              <a:buFont typeface="Cambria"/>
              <a:buChar char="•"/>
              <a:tabLst>
                <a:tab pos="127000" algn="l"/>
              </a:tabLst>
            </a:pP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Ultrasonics characterisation </a:t>
            </a: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of  </a:t>
            </a: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nanomaterials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787900" y="4052823"/>
            <a:ext cx="787400" cy="10001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787900" y="4052823"/>
            <a:ext cx="787400" cy="1000125"/>
          </a:xfrm>
          <a:custGeom>
            <a:avLst/>
            <a:gdLst/>
            <a:ahLst/>
            <a:cxnLst/>
            <a:rect l="l" t="t" r="r" b="b"/>
            <a:pathLst>
              <a:path w="787400" h="1000125">
                <a:moveTo>
                  <a:pt x="0" y="78867"/>
                </a:moveTo>
                <a:lnTo>
                  <a:pt x="6195" y="48166"/>
                </a:lnTo>
                <a:lnTo>
                  <a:pt x="23082" y="23098"/>
                </a:lnTo>
                <a:lnTo>
                  <a:pt x="48113" y="6197"/>
                </a:lnTo>
                <a:lnTo>
                  <a:pt x="78739" y="0"/>
                </a:lnTo>
                <a:lnTo>
                  <a:pt x="708660" y="0"/>
                </a:lnTo>
                <a:lnTo>
                  <a:pt x="739286" y="6197"/>
                </a:lnTo>
                <a:lnTo>
                  <a:pt x="764317" y="23098"/>
                </a:lnTo>
                <a:lnTo>
                  <a:pt x="781204" y="48166"/>
                </a:lnTo>
                <a:lnTo>
                  <a:pt x="787400" y="78867"/>
                </a:lnTo>
                <a:lnTo>
                  <a:pt x="787400" y="921384"/>
                </a:lnTo>
                <a:lnTo>
                  <a:pt x="781204" y="952065"/>
                </a:lnTo>
                <a:lnTo>
                  <a:pt x="764317" y="977090"/>
                </a:lnTo>
                <a:lnTo>
                  <a:pt x="739286" y="993947"/>
                </a:lnTo>
                <a:lnTo>
                  <a:pt x="708660" y="1000125"/>
                </a:lnTo>
                <a:lnTo>
                  <a:pt x="78739" y="1000125"/>
                </a:lnTo>
                <a:lnTo>
                  <a:pt x="48113" y="993947"/>
                </a:lnTo>
                <a:lnTo>
                  <a:pt x="23082" y="977090"/>
                </a:lnTo>
                <a:lnTo>
                  <a:pt x="6195" y="952065"/>
                </a:lnTo>
                <a:lnTo>
                  <a:pt x="0" y="921384"/>
                </a:lnTo>
                <a:lnTo>
                  <a:pt x="0" y="78867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2400" y="939800"/>
            <a:ext cx="5334000" cy="1344930"/>
          </a:xfrm>
          <a:custGeom>
            <a:avLst/>
            <a:gdLst/>
            <a:ahLst/>
            <a:cxnLst/>
            <a:rect l="l" t="t" r="r" b="b"/>
            <a:pathLst>
              <a:path w="5334000" h="1344930">
                <a:moveTo>
                  <a:pt x="5199507" y="0"/>
                </a:moveTo>
                <a:lnTo>
                  <a:pt x="134493" y="0"/>
                </a:lnTo>
                <a:lnTo>
                  <a:pt x="91981" y="6854"/>
                </a:lnTo>
                <a:lnTo>
                  <a:pt x="55061" y="25944"/>
                </a:lnTo>
                <a:lnTo>
                  <a:pt x="25948" y="55056"/>
                </a:lnTo>
                <a:lnTo>
                  <a:pt x="6856" y="91976"/>
                </a:lnTo>
                <a:lnTo>
                  <a:pt x="0" y="134492"/>
                </a:lnTo>
                <a:lnTo>
                  <a:pt x="0" y="1210437"/>
                </a:lnTo>
                <a:lnTo>
                  <a:pt x="6856" y="1252953"/>
                </a:lnTo>
                <a:lnTo>
                  <a:pt x="25948" y="1289873"/>
                </a:lnTo>
                <a:lnTo>
                  <a:pt x="55061" y="1318985"/>
                </a:lnTo>
                <a:lnTo>
                  <a:pt x="91981" y="1338075"/>
                </a:lnTo>
                <a:lnTo>
                  <a:pt x="134493" y="1344929"/>
                </a:lnTo>
                <a:lnTo>
                  <a:pt x="5199507" y="1344929"/>
                </a:lnTo>
                <a:lnTo>
                  <a:pt x="5242023" y="1338075"/>
                </a:lnTo>
                <a:lnTo>
                  <a:pt x="5278943" y="1318985"/>
                </a:lnTo>
                <a:lnTo>
                  <a:pt x="5308055" y="1289873"/>
                </a:lnTo>
                <a:lnTo>
                  <a:pt x="5327145" y="1252953"/>
                </a:lnTo>
                <a:lnTo>
                  <a:pt x="5334000" y="1210437"/>
                </a:lnTo>
                <a:lnTo>
                  <a:pt x="5334000" y="134492"/>
                </a:lnTo>
                <a:lnTo>
                  <a:pt x="5327145" y="91976"/>
                </a:lnTo>
                <a:lnTo>
                  <a:pt x="5308055" y="55056"/>
                </a:lnTo>
                <a:lnTo>
                  <a:pt x="5278943" y="25944"/>
                </a:lnTo>
                <a:lnTo>
                  <a:pt x="5242023" y="6854"/>
                </a:lnTo>
                <a:lnTo>
                  <a:pt x="519950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560702" y="1182878"/>
            <a:ext cx="3832225" cy="828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65" dirty="0">
                <a:solidFill>
                  <a:srgbClr val="FFFFFF"/>
                </a:solidFill>
                <a:latin typeface="Cambria"/>
                <a:cs typeface="Cambria"/>
              </a:rPr>
              <a:t>Dr. </a:t>
            </a:r>
            <a:r>
              <a:rPr sz="1800" b="1" spc="-105" dirty="0">
                <a:solidFill>
                  <a:srgbClr val="FFFFFF"/>
                </a:solidFill>
                <a:latin typeface="Cambria"/>
                <a:cs typeface="Cambria"/>
              </a:rPr>
              <a:t>V.</a:t>
            </a:r>
            <a:r>
              <a:rPr sz="1800" b="1" spc="2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b="1" spc="-5" dirty="0">
                <a:solidFill>
                  <a:srgbClr val="FFFFFF"/>
                </a:solidFill>
                <a:latin typeface="Cambria"/>
                <a:cs typeface="Cambria"/>
              </a:rPr>
              <a:t>RAJENDRAN</a:t>
            </a:r>
            <a:endParaRPr sz="1800">
              <a:latin typeface="Cambria"/>
              <a:cs typeface="Cambria"/>
            </a:endParaRPr>
          </a:p>
          <a:p>
            <a:pPr marL="18415">
              <a:lnSpc>
                <a:spcPct val="100000"/>
              </a:lnSpc>
              <a:spcBef>
                <a:spcPts val="540"/>
              </a:spcBef>
            </a:pPr>
            <a:r>
              <a:rPr sz="1400" b="1" spc="-10" dirty="0">
                <a:solidFill>
                  <a:srgbClr val="EDEBE0"/>
                </a:solidFill>
                <a:latin typeface="Cambria"/>
                <a:cs typeface="Cambria"/>
              </a:rPr>
              <a:t>DIRECTOR,</a:t>
            </a:r>
            <a:r>
              <a:rPr sz="1400" b="1" spc="-80" dirty="0">
                <a:solidFill>
                  <a:srgbClr val="EDEBE0"/>
                </a:solidFill>
                <a:latin typeface="Cambria"/>
                <a:cs typeface="Cambria"/>
              </a:rPr>
              <a:t> </a:t>
            </a: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R&amp;D</a:t>
            </a:r>
            <a:endParaRPr sz="1400">
              <a:latin typeface="Cambria"/>
              <a:cs typeface="Cambria"/>
            </a:endParaRPr>
          </a:p>
          <a:p>
            <a:pPr marL="18415">
              <a:lnSpc>
                <a:spcPct val="100000"/>
              </a:lnSpc>
              <a:spcBef>
                <a:spcPts val="370"/>
              </a:spcBef>
            </a:pP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CENTRE </a:t>
            </a:r>
            <a:r>
              <a:rPr sz="1400" b="1" spc="-10" dirty="0">
                <a:solidFill>
                  <a:srgbClr val="EDEBE0"/>
                </a:solidFill>
                <a:latin typeface="Cambria"/>
                <a:cs typeface="Cambria"/>
              </a:rPr>
              <a:t>FOR </a:t>
            </a: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NANOSCIENCE AND</a:t>
            </a:r>
            <a:r>
              <a:rPr sz="1400" b="1" spc="-25" dirty="0">
                <a:solidFill>
                  <a:srgbClr val="EDEBE0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EDEBE0"/>
                </a:solidFill>
                <a:latin typeface="Cambria"/>
                <a:cs typeface="Cambria"/>
              </a:rPr>
              <a:t>TECHNOLOGY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79387" y="1066800"/>
            <a:ext cx="1347406" cy="109092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79387" y="1066800"/>
            <a:ext cx="1347470" cy="1090930"/>
          </a:xfrm>
          <a:custGeom>
            <a:avLst/>
            <a:gdLst/>
            <a:ahLst/>
            <a:cxnLst/>
            <a:rect l="l" t="t" r="r" b="b"/>
            <a:pathLst>
              <a:path w="1347470" h="1090930">
                <a:moveTo>
                  <a:pt x="0" y="109092"/>
                </a:moveTo>
                <a:lnTo>
                  <a:pt x="8573" y="66651"/>
                </a:lnTo>
                <a:lnTo>
                  <a:pt x="31953" y="31972"/>
                </a:lnTo>
                <a:lnTo>
                  <a:pt x="66629" y="8580"/>
                </a:lnTo>
                <a:lnTo>
                  <a:pt x="109093" y="0"/>
                </a:lnTo>
                <a:lnTo>
                  <a:pt x="1238313" y="0"/>
                </a:lnTo>
                <a:lnTo>
                  <a:pt x="1280755" y="8580"/>
                </a:lnTo>
                <a:lnTo>
                  <a:pt x="1315434" y="31972"/>
                </a:lnTo>
                <a:lnTo>
                  <a:pt x="1338826" y="66651"/>
                </a:lnTo>
                <a:lnTo>
                  <a:pt x="1347406" y="109092"/>
                </a:lnTo>
                <a:lnTo>
                  <a:pt x="1347406" y="981837"/>
                </a:lnTo>
                <a:lnTo>
                  <a:pt x="1338826" y="1024278"/>
                </a:lnTo>
                <a:lnTo>
                  <a:pt x="1315434" y="1058957"/>
                </a:lnTo>
                <a:lnTo>
                  <a:pt x="1280755" y="1082349"/>
                </a:lnTo>
                <a:lnTo>
                  <a:pt x="1238313" y="1090929"/>
                </a:lnTo>
                <a:lnTo>
                  <a:pt x="109093" y="1090929"/>
                </a:lnTo>
                <a:lnTo>
                  <a:pt x="66629" y="1082349"/>
                </a:lnTo>
                <a:lnTo>
                  <a:pt x="31953" y="1058957"/>
                </a:lnTo>
                <a:lnTo>
                  <a:pt x="8573" y="1024278"/>
                </a:lnTo>
                <a:lnTo>
                  <a:pt x="0" y="981837"/>
                </a:lnTo>
                <a:lnTo>
                  <a:pt x="0" y="109092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86400" y="1447800"/>
            <a:ext cx="290830" cy="304800"/>
          </a:xfrm>
          <a:custGeom>
            <a:avLst/>
            <a:gdLst/>
            <a:ahLst/>
            <a:cxnLst/>
            <a:rect l="l" t="t" r="r" b="b"/>
            <a:pathLst>
              <a:path w="290829" h="304800">
                <a:moveTo>
                  <a:pt x="145287" y="0"/>
                </a:moveTo>
                <a:lnTo>
                  <a:pt x="145287" y="76200"/>
                </a:lnTo>
                <a:lnTo>
                  <a:pt x="0" y="76200"/>
                </a:lnTo>
                <a:lnTo>
                  <a:pt x="0" y="228600"/>
                </a:lnTo>
                <a:lnTo>
                  <a:pt x="145287" y="228600"/>
                </a:lnTo>
                <a:lnTo>
                  <a:pt x="145287" y="304800"/>
                </a:lnTo>
                <a:lnTo>
                  <a:pt x="290575" y="152400"/>
                </a:lnTo>
                <a:lnTo>
                  <a:pt x="145287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486400" y="1447800"/>
            <a:ext cx="290830" cy="304800"/>
          </a:xfrm>
          <a:custGeom>
            <a:avLst/>
            <a:gdLst/>
            <a:ahLst/>
            <a:cxnLst/>
            <a:rect l="l" t="t" r="r" b="b"/>
            <a:pathLst>
              <a:path w="290829" h="304800">
                <a:moveTo>
                  <a:pt x="0" y="76200"/>
                </a:moveTo>
                <a:lnTo>
                  <a:pt x="145287" y="76200"/>
                </a:lnTo>
                <a:lnTo>
                  <a:pt x="145287" y="0"/>
                </a:lnTo>
                <a:lnTo>
                  <a:pt x="290575" y="152400"/>
                </a:lnTo>
                <a:lnTo>
                  <a:pt x="145287" y="304800"/>
                </a:lnTo>
                <a:lnTo>
                  <a:pt x="145287" y="228600"/>
                </a:lnTo>
                <a:lnTo>
                  <a:pt x="0" y="228600"/>
                </a:lnTo>
                <a:lnTo>
                  <a:pt x="0" y="7620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776976" y="916050"/>
            <a:ext cx="3151505" cy="1370330"/>
          </a:xfrm>
          <a:custGeom>
            <a:avLst/>
            <a:gdLst/>
            <a:ahLst/>
            <a:cxnLst/>
            <a:rect l="l" t="t" r="r" b="b"/>
            <a:pathLst>
              <a:path w="3151504" h="1370330">
                <a:moveTo>
                  <a:pt x="3014091" y="0"/>
                </a:moveTo>
                <a:lnTo>
                  <a:pt x="136906" y="0"/>
                </a:lnTo>
                <a:lnTo>
                  <a:pt x="93602" y="6971"/>
                </a:lnTo>
                <a:lnTo>
                  <a:pt x="56016" y="26391"/>
                </a:lnTo>
                <a:lnTo>
                  <a:pt x="26391" y="56016"/>
                </a:lnTo>
                <a:lnTo>
                  <a:pt x="6971" y="93602"/>
                </a:lnTo>
                <a:lnTo>
                  <a:pt x="0" y="136906"/>
                </a:lnTo>
                <a:lnTo>
                  <a:pt x="0" y="1232915"/>
                </a:lnTo>
                <a:lnTo>
                  <a:pt x="6971" y="1276233"/>
                </a:lnTo>
                <a:lnTo>
                  <a:pt x="26391" y="1313850"/>
                </a:lnTo>
                <a:lnTo>
                  <a:pt x="56016" y="1343512"/>
                </a:lnTo>
                <a:lnTo>
                  <a:pt x="93602" y="1362964"/>
                </a:lnTo>
                <a:lnTo>
                  <a:pt x="136906" y="1369949"/>
                </a:lnTo>
                <a:lnTo>
                  <a:pt x="3014091" y="1369949"/>
                </a:lnTo>
                <a:lnTo>
                  <a:pt x="3057408" y="1362964"/>
                </a:lnTo>
                <a:lnTo>
                  <a:pt x="3095025" y="1343512"/>
                </a:lnTo>
                <a:lnTo>
                  <a:pt x="3124687" y="1313850"/>
                </a:lnTo>
                <a:lnTo>
                  <a:pt x="3144139" y="1276233"/>
                </a:lnTo>
                <a:lnTo>
                  <a:pt x="3151124" y="1232915"/>
                </a:lnTo>
                <a:lnTo>
                  <a:pt x="3151124" y="136906"/>
                </a:lnTo>
                <a:lnTo>
                  <a:pt x="3144139" y="93602"/>
                </a:lnTo>
                <a:lnTo>
                  <a:pt x="3124687" y="56016"/>
                </a:lnTo>
                <a:lnTo>
                  <a:pt x="3095025" y="26391"/>
                </a:lnTo>
                <a:lnTo>
                  <a:pt x="3057408" y="6971"/>
                </a:lnTo>
                <a:lnTo>
                  <a:pt x="3014091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76976" y="916050"/>
            <a:ext cx="3151505" cy="1370330"/>
          </a:xfrm>
          <a:custGeom>
            <a:avLst/>
            <a:gdLst/>
            <a:ahLst/>
            <a:cxnLst/>
            <a:rect l="l" t="t" r="r" b="b"/>
            <a:pathLst>
              <a:path w="3151504" h="1370330">
                <a:moveTo>
                  <a:pt x="0" y="136906"/>
                </a:moveTo>
                <a:lnTo>
                  <a:pt x="6971" y="93602"/>
                </a:lnTo>
                <a:lnTo>
                  <a:pt x="26391" y="56016"/>
                </a:lnTo>
                <a:lnTo>
                  <a:pt x="56016" y="26391"/>
                </a:lnTo>
                <a:lnTo>
                  <a:pt x="93602" y="6971"/>
                </a:lnTo>
                <a:lnTo>
                  <a:pt x="136906" y="0"/>
                </a:lnTo>
                <a:lnTo>
                  <a:pt x="3014091" y="0"/>
                </a:lnTo>
                <a:lnTo>
                  <a:pt x="3057408" y="6971"/>
                </a:lnTo>
                <a:lnTo>
                  <a:pt x="3095025" y="26391"/>
                </a:lnTo>
                <a:lnTo>
                  <a:pt x="3124687" y="56016"/>
                </a:lnTo>
                <a:lnTo>
                  <a:pt x="3144139" y="93602"/>
                </a:lnTo>
                <a:lnTo>
                  <a:pt x="3151124" y="136906"/>
                </a:lnTo>
                <a:lnTo>
                  <a:pt x="3151124" y="1232915"/>
                </a:lnTo>
                <a:lnTo>
                  <a:pt x="3144139" y="1276233"/>
                </a:lnTo>
                <a:lnTo>
                  <a:pt x="3124687" y="1313850"/>
                </a:lnTo>
                <a:lnTo>
                  <a:pt x="3095025" y="1343512"/>
                </a:lnTo>
                <a:lnTo>
                  <a:pt x="3057408" y="1362964"/>
                </a:lnTo>
                <a:lnTo>
                  <a:pt x="3014091" y="1369949"/>
                </a:lnTo>
                <a:lnTo>
                  <a:pt x="136906" y="1369949"/>
                </a:lnTo>
                <a:lnTo>
                  <a:pt x="93602" y="1362964"/>
                </a:lnTo>
                <a:lnTo>
                  <a:pt x="56016" y="1343512"/>
                </a:lnTo>
                <a:lnTo>
                  <a:pt x="26391" y="1313850"/>
                </a:lnTo>
                <a:lnTo>
                  <a:pt x="6971" y="1276233"/>
                </a:lnTo>
                <a:lnTo>
                  <a:pt x="0" y="1232915"/>
                </a:lnTo>
                <a:lnTo>
                  <a:pt x="0" y="136906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5846826" y="950214"/>
            <a:ext cx="2649855" cy="1313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0" indent="-114300">
              <a:lnSpc>
                <a:spcPct val="100000"/>
              </a:lnSpc>
              <a:buFont typeface="Cambria"/>
              <a:buChar char="•"/>
              <a:tabLst>
                <a:tab pos="127000" algn="l"/>
              </a:tabLst>
            </a:pP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Nanoscale </a:t>
            </a: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metal</a:t>
            </a:r>
            <a:r>
              <a:rPr sz="1400" b="1" spc="-100" dirty="0">
                <a:solidFill>
                  <a:srgbClr val="EDEBE0"/>
                </a:solidFill>
                <a:latin typeface="Cambria"/>
                <a:cs typeface="Cambria"/>
              </a:rPr>
              <a:t> </a:t>
            </a: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oxides</a:t>
            </a:r>
            <a:endParaRPr sz="1400">
              <a:latin typeface="Cambria"/>
              <a:cs typeface="Cambria"/>
            </a:endParaRPr>
          </a:p>
          <a:p>
            <a:pPr marL="127000" marR="5080" indent="-114300">
              <a:lnSpc>
                <a:spcPts val="1510"/>
              </a:lnSpc>
              <a:spcBef>
                <a:spcPts val="275"/>
              </a:spcBef>
              <a:buFont typeface="Cambria"/>
              <a:buChar char="•"/>
              <a:tabLst>
                <a:tab pos="127000" algn="l"/>
              </a:tabLst>
            </a:pP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Ultrasonics characterisation </a:t>
            </a: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of  </a:t>
            </a: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nanomaterials</a:t>
            </a:r>
            <a:endParaRPr sz="1400">
              <a:latin typeface="Cambria"/>
              <a:cs typeface="Cambria"/>
            </a:endParaRPr>
          </a:p>
          <a:p>
            <a:pPr marL="127000" indent="-114300">
              <a:lnSpc>
                <a:spcPct val="100000"/>
              </a:lnSpc>
              <a:spcBef>
                <a:spcPts val="60"/>
              </a:spcBef>
              <a:buFont typeface="Cambria"/>
              <a:buChar char="•"/>
              <a:tabLst>
                <a:tab pos="127000" algn="l"/>
              </a:tabLst>
            </a:pP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Nanocomposite</a:t>
            </a:r>
            <a:r>
              <a:rPr sz="1400" b="1" spc="-30" dirty="0">
                <a:solidFill>
                  <a:srgbClr val="EDEBE0"/>
                </a:solidFill>
                <a:latin typeface="Cambria"/>
                <a:cs typeface="Cambria"/>
              </a:rPr>
              <a:t> </a:t>
            </a:r>
            <a:r>
              <a:rPr sz="1400" b="1" spc="-10" dirty="0">
                <a:solidFill>
                  <a:srgbClr val="EDEBE0"/>
                </a:solidFill>
                <a:latin typeface="Cambria"/>
                <a:cs typeface="Cambria"/>
              </a:rPr>
              <a:t>refractories</a:t>
            </a:r>
            <a:endParaRPr sz="1400">
              <a:latin typeface="Cambria"/>
              <a:cs typeface="Cambria"/>
            </a:endParaRPr>
          </a:p>
          <a:p>
            <a:pPr marL="127000" indent="-114300">
              <a:lnSpc>
                <a:spcPct val="100000"/>
              </a:lnSpc>
              <a:spcBef>
                <a:spcPts val="85"/>
              </a:spcBef>
              <a:buFont typeface="Cambria"/>
              <a:buChar char="•"/>
              <a:tabLst>
                <a:tab pos="127000" algn="l"/>
              </a:tabLst>
            </a:pP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Nano</a:t>
            </a:r>
            <a:r>
              <a:rPr sz="1400" b="1" spc="-50" dirty="0">
                <a:solidFill>
                  <a:srgbClr val="EDEBE0"/>
                </a:solidFill>
                <a:latin typeface="Cambria"/>
                <a:cs typeface="Cambria"/>
              </a:rPr>
              <a:t> </a:t>
            </a: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biomaterials</a:t>
            </a:r>
            <a:endParaRPr sz="1400">
              <a:latin typeface="Cambria"/>
              <a:cs typeface="Cambria"/>
            </a:endParaRPr>
          </a:p>
          <a:p>
            <a:pPr marL="127000" indent="-114300">
              <a:lnSpc>
                <a:spcPct val="100000"/>
              </a:lnSpc>
              <a:spcBef>
                <a:spcPts val="80"/>
              </a:spcBef>
              <a:buFont typeface="Cambria"/>
              <a:buChar char="•"/>
              <a:tabLst>
                <a:tab pos="127000" algn="l"/>
              </a:tabLst>
            </a:pP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Nano </a:t>
            </a: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magnetic</a:t>
            </a:r>
            <a:r>
              <a:rPr sz="1400" b="1" spc="-80" dirty="0">
                <a:solidFill>
                  <a:srgbClr val="EDEBE0"/>
                </a:solidFill>
                <a:latin typeface="Cambria"/>
                <a:cs typeface="Cambria"/>
              </a:rPr>
              <a:t> </a:t>
            </a: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materials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2438400" y="5334000"/>
            <a:ext cx="3994150" cy="1219200"/>
          </a:xfrm>
          <a:custGeom>
            <a:avLst/>
            <a:gdLst/>
            <a:ahLst/>
            <a:cxnLst/>
            <a:rect l="l" t="t" r="r" b="b"/>
            <a:pathLst>
              <a:path w="3994150" h="1219200">
                <a:moveTo>
                  <a:pt x="3872229" y="0"/>
                </a:moveTo>
                <a:lnTo>
                  <a:pt x="121919" y="0"/>
                </a:lnTo>
                <a:lnTo>
                  <a:pt x="74473" y="9584"/>
                </a:lnTo>
                <a:lnTo>
                  <a:pt x="35718" y="35718"/>
                </a:lnTo>
                <a:lnTo>
                  <a:pt x="9584" y="74473"/>
                </a:lnTo>
                <a:lnTo>
                  <a:pt x="0" y="121919"/>
                </a:lnTo>
                <a:lnTo>
                  <a:pt x="0" y="1097280"/>
                </a:lnTo>
                <a:lnTo>
                  <a:pt x="9584" y="1144737"/>
                </a:lnTo>
                <a:lnTo>
                  <a:pt x="35718" y="1183490"/>
                </a:lnTo>
                <a:lnTo>
                  <a:pt x="74473" y="1209619"/>
                </a:lnTo>
                <a:lnTo>
                  <a:pt x="121919" y="1219200"/>
                </a:lnTo>
                <a:lnTo>
                  <a:pt x="3872229" y="1219200"/>
                </a:lnTo>
                <a:lnTo>
                  <a:pt x="3919676" y="1209619"/>
                </a:lnTo>
                <a:lnTo>
                  <a:pt x="3958431" y="1183490"/>
                </a:lnTo>
                <a:lnTo>
                  <a:pt x="3984565" y="1144737"/>
                </a:lnTo>
                <a:lnTo>
                  <a:pt x="3994150" y="1097280"/>
                </a:lnTo>
                <a:lnTo>
                  <a:pt x="3994150" y="121919"/>
                </a:lnTo>
                <a:lnTo>
                  <a:pt x="3984565" y="74473"/>
                </a:lnTo>
                <a:lnTo>
                  <a:pt x="3958431" y="35718"/>
                </a:lnTo>
                <a:lnTo>
                  <a:pt x="3919676" y="9584"/>
                </a:lnTo>
                <a:lnTo>
                  <a:pt x="3872229" y="0"/>
                </a:lnTo>
                <a:close/>
              </a:path>
            </a:pathLst>
          </a:custGeom>
          <a:solidFill>
            <a:srgbClr val="4F81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477895" y="5364175"/>
            <a:ext cx="2720340" cy="1022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60" dirty="0">
                <a:solidFill>
                  <a:srgbClr val="FFFFFF"/>
                </a:solidFill>
                <a:latin typeface="Cambria"/>
                <a:cs typeface="Cambria"/>
              </a:rPr>
              <a:t>Dr. </a:t>
            </a:r>
            <a:r>
              <a:rPr sz="1800" b="1" dirty="0">
                <a:solidFill>
                  <a:srgbClr val="FFFFFF"/>
                </a:solidFill>
                <a:latin typeface="Cambria"/>
                <a:cs typeface="Cambria"/>
              </a:rPr>
              <a:t>R</a:t>
            </a:r>
            <a:r>
              <a:rPr sz="1800" b="1" spc="-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1800" b="1" spc="-15" dirty="0">
                <a:solidFill>
                  <a:srgbClr val="FFFFFF"/>
                </a:solidFill>
                <a:latin typeface="Cambria"/>
                <a:cs typeface="Cambria"/>
              </a:rPr>
              <a:t>Suriyaprabha</a:t>
            </a:r>
            <a:endParaRPr sz="1800">
              <a:latin typeface="Cambria"/>
              <a:cs typeface="Cambria"/>
            </a:endParaRPr>
          </a:p>
          <a:p>
            <a:pPr marL="12700" marR="5080">
              <a:lnSpc>
                <a:spcPct val="105000"/>
              </a:lnSpc>
              <a:spcBef>
                <a:spcPts val="505"/>
              </a:spcBef>
            </a:pP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UGC- Post-Doctoral </a:t>
            </a:r>
            <a:r>
              <a:rPr sz="1400" b="1" spc="-15" dirty="0">
                <a:solidFill>
                  <a:srgbClr val="EDEBE0"/>
                </a:solidFill>
                <a:latin typeface="Cambria"/>
                <a:cs typeface="Cambria"/>
              </a:rPr>
              <a:t>Fellow  </a:t>
            </a:r>
            <a:r>
              <a:rPr sz="1400" b="1" dirty="0">
                <a:solidFill>
                  <a:srgbClr val="EDEBE0"/>
                </a:solidFill>
                <a:latin typeface="Cambria"/>
                <a:cs typeface="Cambria"/>
              </a:rPr>
              <a:t>Nanobiotechnology –</a:t>
            </a:r>
            <a:r>
              <a:rPr sz="1400" b="1" spc="-80" dirty="0">
                <a:solidFill>
                  <a:srgbClr val="EDEBE0"/>
                </a:solidFill>
                <a:latin typeface="Cambria"/>
                <a:cs typeface="Cambria"/>
              </a:rPr>
              <a:t> </a:t>
            </a:r>
            <a:r>
              <a:rPr sz="1400" b="1" spc="-5" dirty="0">
                <a:solidFill>
                  <a:srgbClr val="EDEBE0"/>
                </a:solidFill>
                <a:latin typeface="Cambria"/>
                <a:cs typeface="Cambria"/>
              </a:rPr>
              <a:t>Agriculture  Environmental</a:t>
            </a:r>
            <a:r>
              <a:rPr sz="1400" b="1" spc="-105" dirty="0">
                <a:solidFill>
                  <a:srgbClr val="EDEBE0"/>
                </a:solidFill>
                <a:latin typeface="Cambria"/>
                <a:cs typeface="Cambria"/>
              </a:rPr>
              <a:t> </a:t>
            </a:r>
            <a:r>
              <a:rPr sz="1400" b="1" spc="-15" dirty="0">
                <a:solidFill>
                  <a:srgbClr val="EDEBE0"/>
                </a:solidFill>
                <a:latin typeface="Cambria"/>
                <a:cs typeface="Cambria"/>
              </a:rPr>
              <a:t>Toxicology</a:t>
            </a:r>
            <a:endParaRPr sz="1400">
              <a:latin typeface="Cambria"/>
              <a:cs typeface="Cambria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2514600" y="5448300"/>
            <a:ext cx="904875" cy="9525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0" y="63"/>
            <a:ext cx="9144000" cy="462280"/>
          </a:xfrm>
          <a:custGeom>
            <a:avLst/>
            <a:gdLst/>
            <a:ahLst/>
            <a:cxnLst/>
            <a:rect l="l" t="t" r="r" b="b"/>
            <a:pathLst>
              <a:path w="9144000" h="462280">
                <a:moveTo>
                  <a:pt x="0" y="461962"/>
                </a:moveTo>
                <a:lnTo>
                  <a:pt x="9144000" y="461962"/>
                </a:lnTo>
                <a:lnTo>
                  <a:pt x="9144000" y="0"/>
                </a:lnTo>
                <a:lnTo>
                  <a:pt x="0" y="0"/>
                </a:lnTo>
                <a:lnTo>
                  <a:pt x="0" y="461962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672840">
              <a:lnSpc>
                <a:spcPct val="100000"/>
              </a:lnSpc>
            </a:pPr>
            <a:r>
              <a:rPr spc="-135" dirty="0"/>
              <a:t>F</a:t>
            </a:r>
            <a:r>
              <a:rPr spc="-5" dirty="0"/>
              <a:t>A</a:t>
            </a:r>
            <a:r>
              <a:rPr spc="-15" dirty="0"/>
              <a:t>C</a:t>
            </a:r>
            <a:r>
              <a:rPr spc="-5" dirty="0"/>
              <a:t>U</a:t>
            </a:r>
            <a:r>
              <a:rPr spc="-190" dirty="0"/>
              <a:t>L</a:t>
            </a:r>
            <a:r>
              <a:rPr dirty="0"/>
              <a:t>TY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50" y="6329362"/>
            <a:ext cx="590550" cy="528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656714" y="773683"/>
          <a:ext cx="6545580" cy="40366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62859"/>
                <a:gridCol w="1006475"/>
                <a:gridCol w="2475988"/>
              </a:tblGrid>
              <a:tr h="1120343">
                <a:tc>
                  <a:txBody>
                    <a:bodyPr/>
                    <a:lstStyle/>
                    <a:p>
                      <a:pPr marL="127000">
                        <a:lnSpc>
                          <a:spcPts val="1710"/>
                        </a:lnSpc>
                      </a:pPr>
                      <a:r>
                        <a:rPr sz="1800" b="1" spc="-55" dirty="0">
                          <a:latin typeface="Calibri"/>
                          <a:cs typeface="Calibri"/>
                        </a:rPr>
                        <a:t>Mr.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S.</a:t>
                      </a:r>
                      <a:r>
                        <a:rPr sz="1800" b="1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Karthik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800" spc="-5" dirty="0">
                          <a:latin typeface="Calibri"/>
                          <a:cs typeface="Calibri"/>
                        </a:rPr>
                        <a:t>Herbal</a:t>
                      </a:r>
                      <a:r>
                        <a:rPr sz="18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Nanoparticles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6845">
                        <a:lnSpc>
                          <a:spcPts val="1710"/>
                        </a:lnSpc>
                      </a:pPr>
                      <a:r>
                        <a:rPr sz="1800" b="1" spc="-55" dirty="0">
                          <a:latin typeface="Calibri"/>
                          <a:cs typeface="Calibri"/>
                        </a:rPr>
                        <a:t>Mr.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Prem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Ranjan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Rauta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56845" marR="16002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Nano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Metal Oxides  </a:t>
                      </a:r>
                      <a:r>
                        <a:rPr sz="1800" spc="-15" dirty="0">
                          <a:latin typeface="Calibri"/>
                          <a:cs typeface="Calibri"/>
                        </a:rPr>
                        <a:t>Refractory</a:t>
                      </a:r>
                      <a:r>
                        <a:rPr sz="1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Applications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18067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800" b="1" spc="-55" dirty="0">
                          <a:latin typeface="Calibri"/>
                          <a:cs typeface="Calibri"/>
                        </a:rPr>
                        <a:t>Mr.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M.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Sridharpanday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27000" marR="170815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Metals  Metal</a:t>
                      </a:r>
                      <a:r>
                        <a:rPr sz="18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Oxides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Ceramics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and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8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cell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156845" marR="441325">
                        <a:lnSpc>
                          <a:spcPct val="100000"/>
                        </a:lnSpc>
                      </a:pPr>
                      <a:r>
                        <a:rPr sz="1800" b="1" spc="-10" dirty="0">
                          <a:latin typeface="Calibri"/>
                          <a:cs typeface="Calibri"/>
                        </a:rPr>
                        <a:t>Mrs. </a:t>
                      </a:r>
                      <a:r>
                        <a:rPr sz="1800" b="1" spc="-45" dirty="0">
                          <a:latin typeface="Calibri"/>
                          <a:cs typeface="Calibri"/>
                        </a:rPr>
                        <a:t>V.S.</a:t>
                      </a:r>
                      <a:r>
                        <a:rPr sz="1800" b="1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Sangeetha 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Graphene 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Nanocomposites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</a:tr>
              <a:tr h="1104519">
                <a:tc>
                  <a:txBody>
                    <a:bodyPr/>
                    <a:lstStyle/>
                    <a:p>
                      <a:pPr marL="127000">
                        <a:lnSpc>
                          <a:spcPts val="1710"/>
                        </a:lnSpc>
                      </a:pPr>
                      <a:r>
                        <a:rPr sz="1800" b="1" spc="-55" dirty="0">
                          <a:latin typeface="Calibri"/>
                          <a:cs typeface="Calibri"/>
                        </a:rPr>
                        <a:t>Mr. </a:t>
                      </a:r>
                      <a:r>
                        <a:rPr sz="1800" b="1" spc="-105" dirty="0">
                          <a:latin typeface="Calibri"/>
                          <a:cs typeface="Calibri"/>
                        </a:rPr>
                        <a:t>P.</a:t>
                      </a:r>
                      <a:r>
                        <a:rPr sz="1800" b="1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10" dirty="0">
                          <a:latin typeface="Calibri"/>
                          <a:cs typeface="Calibri"/>
                        </a:rPr>
                        <a:t>Siva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27000" marR="1151255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Calibri"/>
                          <a:cs typeface="Calibri"/>
                        </a:rPr>
                        <a:t>Supercapacitors  </a:t>
                      </a:r>
                      <a:r>
                        <a:rPr sz="1800" dirty="0">
                          <a:latin typeface="Calibri"/>
                          <a:cs typeface="Calibri"/>
                        </a:rPr>
                        <a:t>Nano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Metal</a:t>
                      </a:r>
                      <a:r>
                        <a:rPr sz="18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Oxides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9525">
                      <a:solidFill>
                        <a:srgbClr val="D9D9D9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ts val="1710"/>
                        </a:lnSpc>
                      </a:pPr>
                      <a:r>
                        <a:rPr sz="1800" b="1" spc="-55" dirty="0">
                          <a:latin typeface="Calibri"/>
                          <a:cs typeface="Calibri"/>
                        </a:rPr>
                        <a:t>Mr. </a:t>
                      </a:r>
                      <a:r>
                        <a:rPr sz="1800" b="1" dirty="0">
                          <a:latin typeface="Calibri"/>
                          <a:cs typeface="Calibri"/>
                        </a:rPr>
                        <a:t>M.</a:t>
                      </a:r>
                      <a:r>
                        <a:rPr sz="1800" b="1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latin typeface="Calibri"/>
                          <a:cs typeface="Calibri"/>
                        </a:rPr>
                        <a:t>Vinoth</a:t>
                      </a:r>
                      <a:endParaRPr sz="1800">
                        <a:latin typeface="Calibri"/>
                        <a:cs typeface="Calibri"/>
                      </a:endParaRPr>
                    </a:p>
                    <a:p>
                      <a:pPr marL="152400" marR="84963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Calibri"/>
                          <a:cs typeface="Calibri"/>
                        </a:rPr>
                        <a:t>Nano</a:t>
                      </a:r>
                      <a:r>
                        <a:rPr sz="18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10" dirty="0">
                          <a:latin typeface="Calibri"/>
                          <a:cs typeface="Calibri"/>
                        </a:rPr>
                        <a:t>Photonics 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Solar</a:t>
                      </a:r>
                      <a:r>
                        <a:rPr sz="18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800" spc="-5" dirty="0">
                          <a:latin typeface="Calibri"/>
                          <a:cs typeface="Calibri"/>
                        </a:rPr>
                        <a:t>Cell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>
                      <a:solidFill>
                        <a:srgbClr val="D9D9D9"/>
                      </a:solidFill>
                      <a:prstDash val="solid"/>
                    </a:ln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609600" y="762000"/>
            <a:ext cx="990600" cy="1143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24400" y="2232025"/>
            <a:ext cx="952500" cy="11207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9600" y="3733800"/>
            <a:ext cx="1066800" cy="12192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24400" y="3722687"/>
            <a:ext cx="996950" cy="10779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09600" y="2209800"/>
            <a:ext cx="1001712" cy="1143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24400" y="788987"/>
            <a:ext cx="990600" cy="111601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63"/>
            <a:ext cx="9144000" cy="462280"/>
          </a:xfrm>
          <a:custGeom>
            <a:avLst/>
            <a:gdLst/>
            <a:ahLst/>
            <a:cxnLst/>
            <a:rect l="l" t="t" r="r" b="b"/>
            <a:pathLst>
              <a:path w="9144000" h="462280">
                <a:moveTo>
                  <a:pt x="0" y="461962"/>
                </a:moveTo>
                <a:lnTo>
                  <a:pt x="9144000" y="461962"/>
                </a:lnTo>
                <a:lnTo>
                  <a:pt x="9144000" y="0"/>
                </a:lnTo>
                <a:lnTo>
                  <a:pt x="0" y="0"/>
                </a:lnTo>
                <a:lnTo>
                  <a:pt x="0" y="461962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611120">
              <a:lnSpc>
                <a:spcPct val="100000"/>
              </a:lnSpc>
            </a:pPr>
            <a:r>
              <a:rPr spc="-5" dirty="0"/>
              <a:t>RESEARCH</a:t>
            </a:r>
            <a:r>
              <a:rPr spc="-50" dirty="0"/>
              <a:t> </a:t>
            </a:r>
            <a:r>
              <a:rPr spc="-5" dirty="0"/>
              <a:t>SCHOLARS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50" y="6329362"/>
            <a:ext cx="590550" cy="528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85737" y="830325"/>
          <a:ext cx="4094479" cy="2879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1636"/>
                <a:gridCol w="1577454"/>
                <a:gridCol w="1446022"/>
              </a:tblGrid>
              <a:tr h="718565">
                <a:tc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407034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Category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r>
                        <a:rPr sz="1600" b="1" spc="-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Affiliation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0742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085"/>
                        </a:lnSpc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Adjunct</a:t>
                      </a:r>
                      <a:r>
                        <a:rPr sz="10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Professor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085"/>
                        </a:lnSpc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Prof. Suresh</a:t>
                      </a:r>
                      <a:r>
                        <a:rPr sz="10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Valiyaveettil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National University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of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Singapore,</a:t>
                      </a:r>
                      <a:r>
                        <a:rPr sz="9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spc="-5" dirty="0">
                          <a:latin typeface="Calibri"/>
                          <a:cs typeface="Calibri"/>
                        </a:rPr>
                        <a:t>Singapore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0741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185"/>
                        </a:lnSpc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Visiting</a:t>
                      </a:r>
                      <a:r>
                        <a:rPr sz="1000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Professor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185"/>
                        </a:lnSpc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Prof. Dr. Karan</a:t>
                      </a:r>
                      <a:r>
                        <a:rPr sz="10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spc="-5" dirty="0">
                          <a:latin typeface="Calibri"/>
                          <a:cs typeface="Calibri"/>
                        </a:rPr>
                        <a:t>V.I.S.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000" spc="-5" dirty="0">
                          <a:latin typeface="Calibri"/>
                          <a:cs typeface="Calibri"/>
                        </a:rPr>
                        <a:t>Kaler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069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900" spc="-5" dirty="0">
                          <a:latin typeface="Calibri"/>
                          <a:cs typeface="Calibri"/>
                        </a:rPr>
                        <a:t>University </a:t>
                      </a:r>
                      <a:r>
                        <a:rPr sz="900" dirty="0">
                          <a:latin typeface="Calibri"/>
                          <a:cs typeface="Calibri"/>
                        </a:rPr>
                        <a:t>of </a:t>
                      </a:r>
                      <a:r>
                        <a:rPr sz="900" spc="-5" dirty="0">
                          <a:latin typeface="Calibri"/>
                          <a:cs typeface="Calibri"/>
                        </a:rPr>
                        <a:t>Calgary,</a:t>
                      </a:r>
                      <a:r>
                        <a:rPr sz="9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800" dirty="0">
                          <a:latin typeface="Calibri"/>
                          <a:cs typeface="Calibri"/>
                        </a:rPr>
                        <a:t>Canada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228600" y="1622425"/>
            <a:ext cx="931862" cy="8921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4413250" y="1974850"/>
          <a:ext cx="4438650" cy="4450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0587"/>
                <a:gridCol w="1710816"/>
                <a:gridCol w="1568196"/>
              </a:tblGrid>
              <a:tr h="560959">
                <a:tc>
                  <a:txBody>
                    <a:bodyPr/>
                    <a:lstStyle/>
                    <a:p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4749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Category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</a:t>
                      </a:r>
                      <a:r>
                        <a:rPr sz="1600" b="1" spc="-10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&amp;</a:t>
                      </a:r>
                      <a:endParaRPr sz="1600">
                        <a:latin typeface="Calibri"/>
                        <a:cs typeface="Calibri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Affiliation</a:t>
                      </a:r>
                      <a:endParaRPr sz="16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01739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7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085"/>
                        </a:lnSpc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Student</a:t>
                      </a:r>
                      <a:r>
                        <a:rPr sz="10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Internship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1085"/>
                        </a:lnSpc>
                      </a:pPr>
                      <a:r>
                        <a:rPr sz="10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Mr. Clement</a:t>
                      </a:r>
                      <a:r>
                        <a:rPr sz="1000" b="1" spc="-80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10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BESSON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9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University of Auvergne,</a:t>
                      </a:r>
                      <a:r>
                        <a:rPr sz="900" b="1" spc="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France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95148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190"/>
                        </a:lnSpc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Visiting Doctoral</a:t>
                      </a:r>
                      <a:r>
                        <a:rPr sz="10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Researcher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1190"/>
                        </a:lnSpc>
                      </a:pPr>
                      <a:r>
                        <a:rPr sz="10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Mr. Victor</a:t>
                      </a:r>
                      <a:r>
                        <a:rPr sz="1000" b="1" spc="-8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Ochigbo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705" marR="74295">
                        <a:lnSpc>
                          <a:spcPct val="114399"/>
                        </a:lnSpc>
                        <a:spcBef>
                          <a:spcPts val="625"/>
                        </a:spcBef>
                      </a:pPr>
                      <a:r>
                        <a:rPr sz="9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National Research Institute of  Chemical Technology,</a:t>
                      </a:r>
                      <a:r>
                        <a:rPr sz="900" b="1" spc="1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Nigeria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  <a:tr h="9156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190"/>
                        </a:lnSpc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NAM-S &amp; T Research</a:t>
                      </a:r>
                      <a:r>
                        <a:rPr sz="10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Training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069" marR="267970">
                        <a:lnSpc>
                          <a:spcPct val="114999"/>
                        </a:lnSpc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Fellowship for Developing  Countries</a:t>
                      </a:r>
                      <a:r>
                        <a:rPr sz="1000" b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(RTF-DCS)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1190"/>
                        </a:lnSpc>
                      </a:pPr>
                      <a:r>
                        <a:rPr sz="10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Mr. Zongo</a:t>
                      </a:r>
                      <a:r>
                        <a:rPr sz="1000" b="1" spc="-8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Sidiki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  <a:spcBef>
                          <a:spcPts val="780"/>
                        </a:spcBef>
                      </a:pPr>
                      <a:r>
                        <a:rPr sz="9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University of South</a:t>
                      </a:r>
                      <a:r>
                        <a:rPr sz="900" b="1" spc="10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Africa,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b="1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Pretoria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99155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190"/>
                        </a:lnSpc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NAM-S &amp; T Research</a:t>
                      </a:r>
                      <a:r>
                        <a:rPr sz="10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Training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069" marR="267970">
                        <a:lnSpc>
                          <a:spcPct val="114999"/>
                        </a:lnSpc>
                      </a:pPr>
                      <a:r>
                        <a:rPr sz="1000" b="1" spc="-5" dirty="0">
                          <a:latin typeface="Calibri"/>
                          <a:cs typeface="Calibri"/>
                        </a:rPr>
                        <a:t>Fellowship for Developing  Countries</a:t>
                      </a:r>
                      <a:r>
                        <a:rPr sz="1000" b="1" spc="-9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latin typeface="Calibri"/>
                          <a:cs typeface="Calibri"/>
                        </a:rPr>
                        <a:t>(RTF-DCS)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1190"/>
                        </a:lnSpc>
                      </a:pPr>
                      <a:r>
                        <a:rPr sz="10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Dr. </a:t>
                      </a:r>
                      <a:r>
                        <a:rPr sz="1000" b="1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M. </a:t>
                      </a:r>
                      <a:r>
                        <a:rPr sz="10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Abdoulaye</a:t>
                      </a:r>
                      <a:r>
                        <a:rPr sz="1000" b="1" spc="-9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Diallo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9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University of South</a:t>
                      </a:r>
                      <a:r>
                        <a:rPr sz="900" b="1" spc="10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9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Africa,</a:t>
                      </a:r>
                      <a:endParaRPr sz="900">
                        <a:latin typeface="Calibri"/>
                        <a:cs typeface="Calibri"/>
                      </a:endParaRPr>
                    </a:p>
                    <a:p>
                      <a:pPr marL="5270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800" b="1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South</a:t>
                      </a:r>
                      <a:r>
                        <a:rPr sz="800" b="1" spc="-130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Africa</a:t>
                      </a:r>
                      <a:endParaRPr sz="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4702175" y="2676525"/>
            <a:ext cx="708025" cy="8286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03826" y="3713162"/>
            <a:ext cx="706437" cy="70643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79950" y="4610100"/>
            <a:ext cx="674687" cy="723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24400" y="5486400"/>
            <a:ext cx="630237" cy="8445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87337" y="2743200"/>
            <a:ext cx="855662" cy="86042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0" y="685800"/>
                </a:moveTo>
                <a:lnTo>
                  <a:pt x="9144000" y="6858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4196" rIns="0" bIns="0" rtlCol="0">
            <a:spAutoFit/>
          </a:bodyPr>
          <a:lstStyle/>
          <a:p>
            <a:pPr marL="1649095" marR="5080" indent="-1079500">
              <a:lnSpc>
                <a:spcPct val="80000"/>
              </a:lnSpc>
            </a:pPr>
            <a:r>
              <a:rPr sz="2200" spc="-20" dirty="0">
                <a:latin typeface="Times New Roman"/>
                <a:cs typeface="Times New Roman"/>
              </a:rPr>
              <a:t>INTERNATIONAL </a:t>
            </a:r>
            <a:r>
              <a:rPr sz="2200" spc="-5" dirty="0">
                <a:latin typeface="Times New Roman"/>
                <a:cs typeface="Times New Roman"/>
              </a:rPr>
              <a:t>SCIENTISTS / RESEARCH SCHOLARS</a:t>
            </a:r>
            <a:r>
              <a:rPr sz="2200" spc="-7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/  STUDENTS VISITS / EXCHANGE @</a:t>
            </a:r>
            <a:r>
              <a:rPr sz="2200" spc="-50" dirty="0">
                <a:latin typeface="Times New Roman"/>
                <a:cs typeface="Times New Roman"/>
              </a:rPr>
              <a:t> </a:t>
            </a:r>
            <a:r>
              <a:rPr sz="2200" spc="-5" dirty="0">
                <a:latin typeface="Times New Roman"/>
                <a:cs typeface="Times New Roman"/>
              </a:rPr>
              <a:t>CNST</a:t>
            </a:r>
            <a:endParaRPr sz="2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50" y="6329362"/>
            <a:ext cx="590550" cy="5286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27250" y="1441450"/>
          <a:ext cx="5429250" cy="37909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6238"/>
                <a:gridCol w="2094229"/>
                <a:gridCol w="1919732"/>
              </a:tblGrid>
              <a:tr h="762000">
                <a:tc>
                  <a:txBody>
                    <a:bodyPr/>
                    <a:lstStyle/>
                    <a:p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Category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Name &amp;</a:t>
                      </a:r>
                      <a:r>
                        <a:rPr sz="1800" b="1" spc="-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Affiliation</a:t>
                      </a:r>
                      <a:endParaRPr sz="1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</a:tr>
              <a:tr h="156679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ts val="1345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Student</a:t>
                      </a:r>
                      <a:r>
                        <a:rPr sz="12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Internship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1345"/>
                        </a:lnSpc>
                      </a:pPr>
                      <a:r>
                        <a:rPr sz="12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Ms. Emeline</a:t>
                      </a:r>
                      <a:r>
                        <a:rPr sz="1200" b="1" spc="-50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Moulin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52705" marR="361315">
                        <a:lnSpc>
                          <a:spcPct val="114999"/>
                        </a:lnSpc>
                        <a:spcBef>
                          <a:spcPts val="600"/>
                        </a:spcBef>
                      </a:pPr>
                      <a:r>
                        <a:rPr sz="12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University </a:t>
                      </a:r>
                      <a:r>
                        <a:rPr sz="1200" b="1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sz="1200" b="1" spc="-8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Auvergne,  </a:t>
                      </a:r>
                      <a:r>
                        <a:rPr sz="1200" b="1" spc="-10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France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0D7E8"/>
                    </a:solidFill>
                  </a:tcPr>
                </a:tc>
              </a:tr>
              <a:tr h="144945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4F81BC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NAM-S </a:t>
                      </a:r>
                      <a:r>
                        <a:rPr sz="1200" b="1" dirty="0">
                          <a:latin typeface="Calibri"/>
                          <a:cs typeface="Calibri"/>
                        </a:rPr>
                        <a:t>&amp; T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Research</a:t>
                      </a:r>
                      <a:r>
                        <a:rPr sz="1200" b="1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latin typeface="Calibri"/>
                          <a:cs typeface="Calibri"/>
                        </a:rPr>
                        <a:t>Training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52069" marR="377825">
                        <a:lnSpc>
                          <a:spcPct val="114999"/>
                        </a:lnSpc>
                      </a:pPr>
                      <a:r>
                        <a:rPr sz="1200" b="1" spc="-5" dirty="0">
                          <a:latin typeface="Calibri"/>
                          <a:cs typeface="Calibri"/>
                        </a:rPr>
                        <a:t>Fellowship for Developing  Countries</a:t>
                      </a:r>
                      <a:r>
                        <a:rPr sz="1200" b="1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latin typeface="Calibri"/>
                          <a:cs typeface="Calibri"/>
                        </a:rPr>
                        <a:t>(RTF-DCS)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b="1" spc="-40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Dr. </a:t>
                      </a:r>
                      <a:r>
                        <a:rPr sz="12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Ntevhe Thovhogi,</a:t>
                      </a:r>
                      <a:r>
                        <a:rPr sz="1200" b="1" spc="20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Post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52705" marR="76835">
                        <a:lnSpc>
                          <a:spcPct val="114999"/>
                        </a:lnSpc>
                      </a:pPr>
                      <a:r>
                        <a:rPr sz="1200" b="1" spc="-10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Doctoral </a:t>
                      </a:r>
                      <a:r>
                        <a:rPr sz="1200" b="1" spc="-1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Researcher,  </a:t>
                      </a:r>
                      <a:r>
                        <a:rPr sz="12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National</a:t>
                      </a:r>
                      <a:r>
                        <a:rPr sz="1200" b="1" spc="-5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10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Research</a:t>
                      </a:r>
                      <a:endParaRPr sz="1200">
                        <a:latin typeface="Calibri"/>
                        <a:cs typeface="Calibri"/>
                      </a:endParaRPr>
                    </a:p>
                    <a:p>
                      <a:pPr marL="52705" marR="76835">
                        <a:lnSpc>
                          <a:spcPct val="114999"/>
                        </a:lnSpc>
                      </a:pPr>
                      <a:r>
                        <a:rPr sz="12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Foundation/ iThemba LABS,  </a:t>
                      </a:r>
                      <a:r>
                        <a:rPr sz="1200" b="1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South</a:t>
                      </a:r>
                      <a:r>
                        <a:rPr sz="1200" b="1" spc="-7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200" b="1" spc="-5" dirty="0">
                          <a:solidFill>
                            <a:srgbClr val="FF00FF"/>
                          </a:solidFill>
                          <a:latin typeface="Calibri"/>
                          <a:cs typeface="Calibri"/>
                        </a:rPr>
                        <a:t>Africa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CF4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2286000" y="2266950"/>
            <a:ext cx="1066800" cy="13906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219325" y="3810000"/>
            <a:ext cx="1209675" cy="12954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9144000" cy="1143000"/>
          </a:xfrm>
          <a:custGeom>
            <a:avLst/>
            <a:gdLst/>
            <a:ahLst/>
            <a:cxnLst/>
            <a:rect l="l" t="t" r="r" b="b"/>
            <a:pathLst>
              <a:path w="9144000" h="1143000">
                <a:moveTo>
                  <a:pt x="0" y="1143000"/>
                </a:moveTo>
                <a:lnTo>
                  <a:pt x="9144000" y="1143000"/>
                </a:lnTo>
                <a:lnTo>
                  <a:pt x="9144000" y="0"/>
                </a:lnTo>
                <a:lnTo>
                  <a:pt x="0" y="0"/>
                </a:lnTo>
                <a:lnTo>
                  <a:pt x="0" y="11430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1497" y="185928"/>
            <a:ext cx="8138795" cy="763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INTERNATIONAL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SCIENTISTS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/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RESEARCH </a:t>
            </a: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SCHOLARS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/</a:t>
            </a:r>
            <a:r>
              <a:rPr sz="2400" b="1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STUDENTS</a:t>
            </a:r>
            <a:endParaRPr sz="2400">
              <a:latin typeface="Calibri"/>
              <a:cs typeface="Calibri"/>
            </a:endParaRPr>
          </a:p>
          <a:p>
            <a:pPr marL="2540" algn="ctr">
              <a:lnSpc>
                <a:spcPct val="100000"/>
              </a:lnSpc>
              <a:spcBef>
                <a:spcPts val="25"/>
              </a:spcBef>
            </a:pPr>
            <a:r>
              <a:rPr sz="2400" b="1" spc="-5" dirty="0">
                <a:solidFill>
                  <a:srgbClr val="FFFFFF"/>
                </a:solidFill>
                <a:latin typeface="Calibri"/>
                <a:cs typeface="Calibri"/>
              </a:rPr>
              <a:t>VISITS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/ </a:t>
            </a:r>
            <a:r>
              <a:rPr sz="2400" b="1" spc="-15" dirty="0">
                <a:solidFill>
                  <a:srgbClr val="FFFFFF"/>
                </a:solidFill>
                <a:latin typeface="Calibri"/>
                <a:cs typeface="Calibri"/>
              </a:rPr>
              <a:t>EXCHANGE </a:t>
            </a:r>
            <a:r>
              <a:rPr sz="2400" b="1" dirty="0">
                <a:solidFill>
                  <a:srgbClr val="FFFFFF"/>
                </a:solidFill>
                <a:latin typeface="Calibri"/>
                <a:cs typeface="Calibri"/>
              </a:rPr>
              <a:t>@</a:t>
            </a:r>
            <a:r>
              <a:rPr sz="2400" b="1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FFFF"/>
                </a:solidFill>
                <a:latin typeface="Calibri"/>
                <a:cs typeface="Calibri"/>
              </a:rPr>
              <a:t>CNST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09600"/>
          </a:xfrm>
          <a:custGeom>
            <a:avLst/>
            <a:gdLst/>
            <a:ahLst/>
            <a:cxnLst/>
            <a:rect l="l" t="t" r="r" b="b"/>
            <a:pathLst>
              <a:path w="9144000" h="609600">
                <a:moveTo>
                  <a:pt x="0" y="609600"/>
                </a:moveTo>
                <a:lnTo>
                  <a:pt x="9144000" y="609600"/>
                </a:lnTo>
                <a:lnTo>
                  <a:pt x="9144000" y="0"/>
                </a:lnTo>
                <a:lnTo>
                  <a:pt x="0" y="0"/>
                </a:lnTo>
                <a:lnTo>
                  <a:pt x="0" y="6096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3471" rIns="0" bIns="0" rtlCol="0">
            <a:spAutoFit/>
          </a:bodyPr>
          <a:lstStyle/>
          <a:p>
            <a:pPr marL="1814830">
              <a:lnSpc>
                <a:spcPct val="100000"/>
              </a:lnSpc>
            </a:pPr>
            <a:r>
              <a:rPr spc="-5" dirty="0"/>
              <a:t>RESEARCH HIGHLIGHTS </a:t>
            </a:r>
            <a:r>
              <a:rPr dirty="0"/>
              <a:t>OF</a:t>
            </a:r>
            <a:r>
              <a:rPr spc="-30" dirty="0"/>
              <a:t> </a:t>
            </a:r>
            <a:r>
              <a:rPr spc="-10" dirty="0"/>
              <a:t>CNST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88340" y="873505"/>
            <a:ext cx="6722745" cy="377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5" dirty="0">
                <a:latin typeface="Times New Roman"/>
                <a:cs typeface="Times New Roman"/>
              </a:rPr>
              <a:t>Highest </a:t>
            </a:r>
            <a:r>
              <a:rPr sz="2400" dirty="0">
                <a:latin typeface="Times New Roman"/>
                <a:cs typeface="Times New Roman"/>
              </a:rPr>
              <a:t>downloaded articles in Science Direct</a:t>
            </a:r>
            <a:r>
              <a:rPr sz="2400" spc="-14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journals</a:t>
            </a:r>
            <a:endParaRPr sz="24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603250" y="1441450"/>
          <a:ext cx="7867650" cy="19177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9600"/>
                <a:gridCol w="6096000"/>
                <a:gridCol w="1143000"/>
              </a:tblGrid>
              <a:tr h="27724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S.No.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254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Articles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254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Downloads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T w="12700">
                      <a:solidFill>
                        <a:srgbClr val="F79546"/>
                      </a:solidFill>
                      <a:prstDash val="solid"/>
                    </a:lnT>
                    <a:lnB w="25400">
                      <a:solidFill>
                        <a:srgbClr val="F79546"/>
                      </a:solidFill>
                      <a:prstDash val="solid"/>
                    </a:lnB>
                  </a:tcPr>
                </a:tc>
              </a:tr>
              <a:tr h="6178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5400" cap="flat" cmpd="sng" algn="ctr">
                      <a:solidFill>
                        <a:srgbClr val="F795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G.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Karunakaran et al.,  Ecotoxicology and </a:t>
                      </a: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Environmental</a:t>
                      </a:r>
                      <a:r>
                        <a:rPr sz="1600" b="1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5" dirty="0">
                          <a:latin typeface="Times New Roman"/>
                          <a:cs typeface="Times New Roman"/>
                        </a:rPr>
                        <a:t>Safety,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6604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93,</a:t>
                      </a:r>
                      <a:r>
                        <a:rPr sz="1600" b="1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191-197.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5400" cap="flat" cmpd="sng" algn="ctr">
                      <a:solidFill>
                        <a:srgbClr val="F795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554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5400" cap="flat" cmpd="sng" algn="ctr">
                      <a:solidFill>
                        <a:srgbClr val="F795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79546"/>
                    </a:solidFill>
                  </a:tcPr>
                </a:tc>
              </a:tr>
              <a:tr h="5672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2.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69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S. Sutha et al., Mater Sci Eng C Mater 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Biol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Appl., 33,</a:t>
                      </a:r>
                      <a:r>
                        <a:rPr sz="16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latin typeface="Times New Roman"/>
                          <a:cs typeface="Times New Roman"/>
                        </a:rPr>
                        <a:t>4046-4054.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696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79546"/>
                      </a:solidFill>
                      <a:prstDash val="solid"/>
                    </a:lnL>
                    <a:lnR w="12700">
                      <a:solidFill>
                        <a:srgbClr val="F79546"/>
                      </a:solidFill>
                      <a:prstDash val="solid"/>
                    </a:lnR>
                    <a:lnB w="12700">
                      <a:solidFill>
                        <a:srgbClr val="F79546"/>
                      </a:solidFill>
                      <a:prstDash val="solid"/>
                    </a:lnB>
                  </a:tcPr>
                </a:tc>
              </a:tr>
              <a:tr h="4426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3.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rgbClr val="F795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K.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Jothi Ramalingam et al., Synthetic </a:t>
                      </a:r>
                      <a:r>
                        <a:rPr sz="1600" b="1" spc="-10" dirty="0">
                          <a:latin typeface="Times New Roman"/>
                          <a:cs typeface="Times New Roman"/>
                        </a:rPr>
                        <a:t>metals. </a:t>
                      </a:r>
                      <a:r>
                        <a:rPr sz="1600" b="1" spc="-5" dirty="0">
                          <a:latin typeface="Times New Roman"/>
                          <a:cs typeface="Times New Roman"/>
                        </a:rPr>
                        <a:t>191,</a:t>
                      </a:r>
                      <a:r>
                        <a:rPr sz="1600" b="1" spc="1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0" dirty="0">
                          <a:latin typeface="Times New Roman"/>
                          <a:cs typeface="Times New Roman"/>
                        </a:rPr>
                        <a:t>113-119.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rgbClr val="F795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79546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b="1" dirty="0">
                          <a:latin typeface="Times New Roman"/>
                          <a:cs typeface="Times New Roman"/>
                        </a:rPr>
                        <a:t>574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 cap="flat" cmpd="sng" algn="ctr">
                      <a:solidFill>
                        <a:srgbClr val="F795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79546"/>
                    </a:solidFill>
                  </a:tcPr>
                </a:tc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764540" y="3464941"/>
            <a:ext cx="7941309" cy="1291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Most reviewed Manuscript by 19</a:t>
            </a:r>
            <a:r>
              <a:rPr sz="2400" spc="-9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Reviewers</a:t>
            </a:r>
            <a:endParaRPr sz="2400">
              <a:latin typeface="Times New Roman"/>
              <a:cs typeface="Times New Roman"/>
            </a:endParaRPr>
          </a:p>
          <a:p>
            <a:pPr marL="317500" marR="5080">
              <a:lnSpc>
                <a:spcPct val="100000"/>
              </a:lnSpc>
              <a:spcBef>
                <a:spcPts val="160"/>
              </a:spcBef>
            </a:pPr>
            <a:r>
              <a:rPr sz="1400" spc="-5" dirty="0">
                <a:latin typeface="Wingdings"/>
                <a:cs typeface="Wingdings"/>
              </a:rPr>
              <a:t></a:t>
            </a:r>
            <a:r>
              <a:rPr sz="1400" b="1" i="1" spc="-5" dirty="0">
                <a:latin typeface="Times New Roman"/>
                <a:cs typeface="Times New Roman"/>
              </a:rPr>
              <a:t>D. Shanmugapriya, </a:t>
            </a:r>
            <a:r>
              <a:rPr sz="1400" b="1" i="1" dirty="0">
                <a:latin typeface="Times New Roman"/>
                <a:cs typeface="Times New Roman"/>
              </a:rPr>
              <a:t>R. Suriyaprabha, R. </a:t>
            </a:r>
            <a:r>
              <a:rPr sz="1400" b="1" i="1" spc="-15" dirty="0">
                <a:latin typeface="Times New Roman"/>
                <a:cs typeface="Times New Roman"/>
              </a:rPr>
              <a:t>Yuvakkumar </a:t>
            </a:r>
            <a:r>
              <a:rPr sz="1400" b="1" i="1" dirty="0">
                <a:latin typeface="Times New Roman"/>
                <a:cs typeface="Times New Roman"/>
              </a:rPr>
              <a:t>&amp; </a:t>
            </a:r>
            <a:r>
              <a:rPr sz="1400" b="1" i="1" spc="-105" dirty="0">
                <a:latin typeface="Times New Roman"/>
                <a:cs typeface="Times New Roman"/>
              </a:rPr>
              <a:t>V. </a:t>
            </a:r>
            <a:r>
              <a:rPr sz="1400" b="1" i="1" dirty="0">
                <a:latin typeface="Times New Roman"/>
                <a:cs typeface="Times New Roman"/>
              </a:rPr>
              <a:t>Rajendran. (2014) Chitosan Nanoparticle-  incorporated</a:t>
            </a:r>
            <a:r>
              <a:rPr sz="1400" b="1" i="1" spc="-40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Composite</a:t>
            </a:r>
            <a:r>
              <a:rPr sz="1400" b="1" i="1" spc="-45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HPMC</a:t>
            </a:r>
            <a:r>
              <a:rPr sz="1400" b="1" i="1" spc="-5" dirty="0">
                <a:latin typeface="Times New Roman"/>
                <a:cs typeface="Times New Roman"/>
              </a:rPr>
              <a:t> </a:t>
            </a:r>
            <a:r>
              <a:rPr sz="1400" b="1" i="1" spc="5" dirty="0">
                <a:latin typeface="Times New Roman"/>
                <a:cs typeface="Times New Roman"/>
              </a:rPr>
              <a:t>Films</a:t>
            </a:r>
            <a:r>
              <a:rPr sz="1400" b="1" i="1" spc="-10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For</a:t>
            </a:r>
            <a:r>
              <a:rPr sz="1400" b="1" i="1" spc="-40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Food</a:t>
            </a:r>
            <a:r>
              <a:rPr sz="1400" b="1" i="1" spc="-30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Preservation.</a:t>
            </a:r>
            <a:r>
              <a:rPr sz="1400" b="1" i="1" spc="-50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J Nanopart</a:t>
            </a:r>
            <a:r>
              <a:rPr sz="1400" b="1" i="1" spc="-50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Res.,</a:t>
            </a:r>
            <a:r>
              <a:rPr sz="1400" b="1" i="1" spc="-5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16,</a:t>
            </a:r>
            <a:r>
              <a:rPr sz="1400" b="1" i="1" spc="-25" dirty="0">
                <a:latin typeface="Times New Roman"/>
                <a:cs typeface="Times New Roman"/>
              </a:rPr>
              <a:t> </a:t>
            </a:r>
            <a:r>
              <a:rPr sz="1400" b="1" i="1" dirty="0">
                <a:latin typeface="Times New Roman"/>
                <a:cs typeface="Times New Roman"/>
              </a:rPr>
              <a:t>2248.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sz="2400" dirty="0">
                <a:solidFill>
                  <a:srgbClr val="00CC00"/>
                </a:solidFill>
                <a:latin typeface="Times New Roman"/>
                <a:cs typeface="Times New Roman"/>
              </a:rPr>
              <a:t>Highlight of our Research in</a:t>
            </a:r>
            <a:r>
              <a:rPr sz="2400" spc="-110" dirty="0">
                <a:solidFill>
                  <a:srgbClr val="00CC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solidFill>
                  <a:srgbClr val="00CC00"/>
                </a:solidFill>
                <a:latin typeface="Times New Roman"/>
                <a:cs typeface="Times New Roman"/>
              </a:rPr>
              <a:t>Magazines</a:t>
            </a:r>
            <a:endParaRPr sz="24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831850" y="4946650"/>
          <a:ext cx="7562850" cy="15957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61286"/>
                <a:gridCol w="1848358"/>
                <a:gridCol w="1745869"/>
                <a:gridCol w="1788286"/>
              </a:tblGrid>
              <a:tr h="1570037">
                <a:tc>
                  <a:txBody>
                    <a:bodyPr/>
                    <a:lstStyle/>
                    <a:p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  <a:tc>
                  <a:txBody>
                    <a:bodyPr/>
                    <a:lstStyle/>
                    <a:p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AFEF"/>
                    </a:solidFill>
                  </a:tcPr>
                </a:tc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914400" y="5231257"/>
            <a:ext cx="1752600" cy="11420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08050" y="5224907"/>
            <a:ext cx="1765300" cy="1155065"/>
          </a:xfrm>
          <a:custGeom>
            <a:avLst/>
            <a:gdLst/>
            <a:ahLst/>
            <a:cxnLst/>
            <a:rect l="l" t="t" r="r" b="b"/>
            <a:pathLst>
              <a:path w="1765300" h="1155064">
                <a:moveTo>
                  <a:pt x="0" y="0"/>
                </a:moveTo>
                <a:lnTo>
                  <a:pt x="1765300" y="0"/>
                </a:lnTo>
                <a:lnTo>
                  <a:pt x="1765300" y="940511"/>
                </a:lnTo>
                <a:lnTo>
                  <a:pt x="1679320" y="941793"/>
                </a:lnTo>
                <a:lnTo>
                  <a:pt x="1604899" y="944562"/>
                </a:lnTo>
                <a:lnTo>
                  <a:pt x="1534795" y="949312"/>
                </a:lnTo>
                <a:lnTo>
                  <a:pt x="1468755" y="955255"/>
                </a:lnTo>
                <a:lnTo>
                  <a:pt x="1406652" y="963168"/>
                </a:lnTo>
                <a:lnTo>
                  <a:pt x="1347977" y="971867"/>
                </a:lnTo>
                <a:lnTo>
                  <a:pt x="1292606" y="981760"/>
                </a:lnTo>
                <a:lnTo>
                  <a:pt x="1240027" y="992441"/>
                </a:lnTo>
                <a:lnTo>
                  <a:pt x="1190117" y="1004316"/>
                </a:lnTo>
                <a:lnTo>
                  <a:pt x="1142238" y="1016190"/>
                </a:lnTo>
                <a:lnTo>
                  <a:pt x="1052322" y="1041552"/>
                </a:lnTo>
                <a:lnTo>
                  <a:pt x="966977" y="1067333"/>
                </a:lnTo>
                <a:lnTo>
                  <a:pt x="884427" y="1091958"/>
                </a:lnTo>
                <a:lnTo>
                  <a:pt x="801624" y="1114653"/>
                </a:lnTo>
                <a:lnTo>
                  <a:pt x="715899" y="1133386"/>
                </a:lnTo>
                <a:lnTo>
                  <a:pt x="625475" y="1146937"/>
                </a:lnTo>
                <a:lnTo>
                  <a:pt x="577088" y="1151331"/>
                </a:lnTo>
                <a:lnTo>
                  <a:pt x="526922" y="1154112"/>
                </a:lnTo>
                <a:lnTo>
                  <a:pt x="473837" y="1154912"/>
                </a:lnTo>
                <a:lnTo>
                  <a:pt x="418084" y="1153718"/>
                </a:lnTo>
                <a:lnTo>
                  <a:pt x="359092" y="1150531"/>
                </a:lnTo>
                <a:lnTo>
                  <a:pt x="296544" y="1144562"/>
                </a:lnTo>
                <a:lnTo>
                  <a:pt x="230073" y="1135799"/>
                </a:lnTo>
                <a:lnTo>
                  <a:pt x="159638" y="1124661"/>
                </a:lnTo>
                <a:lnTo>
                  <a:pt x="84861" y="1110335"/>
                </a:lnTo>
                <a:lnTo>
                  <a:pt x="0" y="1092187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24200" y="5181600"/>
            <a:ext cx="1447800" cy="10249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17850" y="5175250"/>
            <a:ext cx="1460500" cy="1038225"/>
          </a:xfrm>
          <a:custGeom>
            <a:avLst/>
            <a:gdLst/>
            <a:ahLst/>
            <a:cxnLst/>
            <a:rect l="l" t="t" r="r" b="b"/>
            <a:pathLst>
              <a:path w="1460500" h="1038225">
                <a:moveTo>
                  <a:pt x="0" y="0"/>
                </a:moveTo>
                <a:lnTo>
                  <a:pt x="1460500" y="0"/>
                </a:lnTo>
                <a:lnTo>
                  <a:pt x="1460500" y="845261"/>
                </a:lnTo>
                <a:lnTo>
                  <a:pt x="1388490" y="846137"/>
                </a:lnTo>
                <a:lnTo>
                  <a:pt x="1326769" y="848906"/>
                </a:lnTo>
                <a:lnTo>
                  <a:pt x="1268984" y="852855"/>
                </a:lnTo>
                <a:lnTo>
                  <a:pt x="1214374" y="858393"/>
                </a:lnTo>
                <a:lnTo>
                  <a:pt x="1163447" y="865517"/>
                </a:lnTo>
                <a:lnTo>
                  <a:pt x="1114678" y="873429"/>
                </a:lnTo>
                <a:lnTo>
                  <a:pt x="1069339" y="882116"/>
                </a:lnTo>
                <a:lnTo>
                  <a:pt x="1025905" y="891997"/>
                </a:lnTo>
                <a:lnTo>
                  <a:pt x="945134" y="913371"/>
                </a:lnTo>
                <a:lnTo>
                  <a:pt x="870712" y="935939"/>
                </a:lnTo>
                <a:lnTo>
                  <a:pt x="800480" y="958926"/>
                </a:lnTo>
                <a:lnTo>
                  <a:pt x="732154" y="981189"/>
                </a:lnTo>
                <a:lnTo>
                  <a:pt x="663575" y="1001496"/>
                </a:lnTo>
                <a:lnTo>
                  <a:pt x="592963" y="1018260"/>
                </a:lnTo>
                <a:lnTo>
                  <a:pt x="517905" y="1030643"/>
                </a:lnTo>
                <a:lnTo>
                  <a:pt x="436499" y="1037031"/>
                </a:lnTo>
                <a:lnTo>
                  <a:pt x="392557" y="1037831"/>
                </a:lnTo>
                <a:lnTo>
                  <a:pt x="346583" y="1037031"/>
                </a:lnTo>
                <a:lnTo>
                  <a:pt x="297561" y="1033830"/>
                </a:lnTo>
                <a:lnTo>
                  <a:pt x="246125" y="1028255"/>
                </a:lnTo>
                <a:lnTo>
                  <a:pt x="191135" y="1020686"/>
                </a:lnTo>
                <a:lnTo>
                  <a:pt x="132969" y="1010729"/>
                </a:lnTo>
                <a:lnTo>
                  <a:pt x="70866" y="997991"/>
                </a:lnTo>
                <a:lnTo>
                  <a:pt x="0" y="98134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53000" y="5231257"/>
            <a:ext cx="1600200" cy="10667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946650" y="5224907"/>
            <a:ext cx="1612900" cy="1079500"/>
          </a:xfrm>
          <a:custGeom>
            <a:avLst/>
            <a:gdLst/>
            <a:ahLst/>
            <a:cxnLst/>
            <a:rect l="l" t="t" r="r" b="b"/>
            <a:pathLst>
              <a:path w="1612900" h="1079500">
                <a:moveTo>
                  <a:pt x="0" y="0"/>
                </a:moveTo>
                <a:lnTo>
                  <a:pt x="1612900" y="0"/>
                </a:lnTo>
                <a:lnTo>
                  <a:pt x="1612900" y="879411"/>
                </a:lnTo>
                <a:lnTo>
                  <a:pt x="1534033" y="880275"/>
                </a:lnTo>
                <a:lnTo>
                  <a:pt x="1465961" y="883043"/>
                </a:lnTo>
                <a:lnTo>
                  <a:pt x="1401952" y="887399"/>
                </a:lnTo>
                <a:lnTo>
                  <a:pt x="1341754" y="893330"/>
                </a:lnTo>
                <a:lnTo>
                  <a:pt x="1284732" y="900455"/>
                </a:lnTo>
                <a:lnTo>
                  <a:pt x="1231391" y="908761"/>
                </a:lnTo>
                <a:lnTo>
                  <a:pt x="1180719" y="917867"/>
                </a:lnTo>
                <a:lnTo>
                  <a:pt x="1132966" y="928141"/>
                </a:lnTo>
                <a:lnTo>
                  <a:pt x="1043813" y="950315"/>
                </a:lnTo>
                <a:lnTo>
                  <a:pt x="961516" y="973670"/>
                </a:lnTo>
                <a:lnTo>
                  <a:pt x="883665" y="997864"/>
                </a:lnTo>
                <a:lnTo>
                  <a:pt x="808227" y="1020914"/>
                </a:lnTo>
                <a:lnTo>
                  <a:pt x="732536" y="1041615"/>
                </a:lnTo>
                <a:lnTo>
                  <a:pt x="654430" y="1059167"/>
                </a:lnTo>
                <a:lnTo>
                  <a:pt x="571373" y="1071930"/>
                </a:lnTo>
                <a:lnTo>
                  <a:pt x="481711" y="1078712"/>
                </a:lnTo>
                <a:lnTo>
                  <a:pt x="433324" y="1079512"/>
                </a:lnTo>
                <a:lnTo>
                  <a:pt x="382270" y="1078318"/>
                </a:lnTo>
                <a:lnTo>
                  <a:pt x="328549" y="1075131"/>
                </a:lnTo>
                <a:lnTo>
                  <a:pt x="271145" y="1069543"/>
                </a:lnTo>
                <a:lnTo>
                  <a:pt x="210565" y="1061580"/>
                </a:lnTo>
                <a:lnTo>
                  <a:pt x="146176" y="1051229"/>
                </a:lnTo>
                <a:lnTo>
                  <a:pt x="77724" y="1037704"/>
                </a:lnTo>
                <a:lnTo>
                  <a:pt x="0" y="1020724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629400" y="5253101"/>
            <a:ext cx="1682750" cy="119575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623050" y="5246751"/>
            <a:ext cx="1695450" cy="1209040"/>
          </a:xfrm>
          <a:custGeom>
            <a:avLst/>
            <a:gdLst/>
            <a:ahLst/>
            <a:cxnLst/>
            <a:rect l="l" t="t" r="r" b="b"/>
            <a:pathLst>
              <a:path w="1695450" h="1209039">
                <a:moveTo>
                  <a:pt x="0" y="0"/>
                </a:moveTo>
                <a:lnTo>
                  <a:pt x="1695450" y="0"/>
                </a:lnTo>
                <a:lnTo>
                  <a:pt x="1695450" y="984084"/>
                </a:lnTo>
                <a:lnTo>
                  <a:pt x="1612646" y="985380"/>
                </a:lnTo>
                <a:lnTo>
                  <a:pt x="1541018" y="988148"/>
                </a:lnTo>
                <a:lnTo>
                  <a:pt x="1473707" y="993292"/>
                </a:lnTo>
                <a:lnTo>
                  <a:pt x="1410461" y="999617"/>
                </a:lnTo>
                <a:lnTo>
                  <a:pt x="1350772" y="1007529"/>
                </a:lnTo>
                <a:lnTo>
                  <a:pt x="1294510" y="1017028"/>
                </a:lnTo>
                <a:lnTo>
                  <a:pt x="1241552" y="1027315"/>
                </a:lnTo>
                <a:lnTo>
                  <a:pt x="1190878" y="1038390"/>
                </a:lnTo>
                <a:lnTo>
                  <a:pt x="1143000" y="1050645"/>
                </a:lnTo>
                <a:lnTo>
                  <a:pt x="1097152" y="1063307"/>
                </a:lnTo>
                <a:lnTo>
                  <a:pt x="1010793" y="1089850"/>
                </a:lnTo>
                <a:lnTo>
                  <a:pt x="929131" y="1116825"/>
                </a:lnTo>
                <a:lnTo>
                  <a:pt x="849629" y="1142657"/>
                </a:lnTo>
                <a:lnTo>
                  <a:pt x="770001" y="1166139"/>
                </a:lnTo>
                <a:lnTo>
                  <a:pt x="687831" y="1185672"/>
                </a:lnTo>
                <a:lnTo>
                  <a:pt x="600964" y="1200035"/>
                </a:lnTo>
                <a:lnTo>
                  <a:pt x="554608" y="1204823"/>
                </a:lnTo>
                <a:lnTo>
                  <a:pt x="506222" y="1208024"/>
                </a:lnTo>
                <a:lnTo>
                  <a:pt x="455168" y="1208824"/>
                </a:lnTo>
                <a:lnTo>
                  <a:pt x="401700" y="1207617"/>
                </a:lnTo>
                <a:lnTo>
                  <a:pt x="345185" y="1203642"/>
                </a:lnTo>
                <a:lnTo>
                  <a:pt x="284988" y="1197660"/>
                </a:lnTo>
                <a:lnTo>
                  <a:pt x="221233" y="1188504"/>
                </a:lnTo>
                <a:lnTo>
                  <a:pt x="153543" y="1176959"/>
                </a:lnTo>
                <a:lnTo>
                  <a:pt x="81533" y="1161834"/>
                </a:lnTo>
                <a:lnTo>
                  <a:pt x="0" y="1142822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0" y="685800"/>
                </a:moveTo>
                <a:lnTo>
                  <a:pt x="9144000" y="6858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571" rIns="0" bIns="0" rtlCol="0">
            <a:spAutoFit/>
          </a:bodyPr>
          <a:lstStyle/>
          <a:p>
            <a:pPr marL="1589405">
              <a:lnSpc>
                <a:spcPct val="100000"/>
              </a:lnSpc>
            </a:pPr>
            <a:r>
              <a:rPr spc="-5" dirty="0"/>
              <a:t>MEMORANDUM </a:t>
            </a:r>
            <a:r>
              <a:rPr dirty="0"/>
              <a:t>OF</a:t>
            </a:r>
            <a:r>
              <a:rPr spc="-20" dirty="0"/>
              <a:t> UNDERSTANDING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441194" y="1070864"/>
            <a:ext cx="72390" cy="17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solidFill>
                  <a:srgbClr val="9A00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784094" y="1026414"/>
            <a:ext cx="2321560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University of Aveiro,</a:t>
            </a:r>
            <a:r>
              <a:rPr sz="1400" b="1" spc="-1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Portugal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441194" y="1573784"/>
            <a:ext cx="72390" cy="17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solidFill>
                  <a:srgbClr val="9A00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84094" y="1529334"/>
            <a:ext cx="3177540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Edith Cowan University, Perth,</a:t>
            </a:r>
            <a:r>
              <a:rPr sz="1400" b="1" spc="-1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Australia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441194" y="2077084"/>
            <a:ext cx="72390" cy="17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solidFill>
                  <a:srgbClr val="9A00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84094" y="2032634"/>
            <a:ext cx="3096260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Mintek Inc, Johannesburg, South</a:t>
            </a:r>
            <a:r>
              <a:rPr sz="1400" b="1" spc="-1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Africa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41194" y="2580004"/>
            <a:ext cx="72390" cy="17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solidFill>
                  <a:srgbClr val="9A00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84094" y="2535554"/>
            <a:ext cx="3920490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Chonbuk National University, Jeonju, South</a:t>
            </a:r>
            <a:r>
              <a:rPr sz="1400" b="1" spc="-20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Korea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41194" y="3082925"/>
            <a:ext cx="72390" cy="17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solidFill>
                  <a:srgbClr val="9A00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784094" y="3038475"/>
            <a:ext cx="3006090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University of Missouri, </a:t>
            </a:r>
            <a:r>
              <a:rPr sz="1400" b="1" spc="-5" dirty="0">
                <a:latin typeface="Times New Roman"/>
                <a:cs typeface="Times New Roman"/>
              </a:rPr>
              <a:t>Columbia,</a:t>
            </a:r>
            <a:r>
              <a:rPr sz="1400" b="1" spc="-14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USA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441194" y="3586098"/>
            <a:ext cx="72390" cy="17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solidFill>
                  <a:srgbClr val="9A00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784094" y="3541648"/>
            <a:ext cx="4011295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Kaiserslautern University, Kaiserslautern,</a:t>
            </a:r>
            <a:r>
              <a:rPr sz="1400" b="1" spc="-155" dirty="0">
                <a:latin typeface="Times New Roman"/>
                <a:cs typeface="Times New Roman"/>
              </a:rPr>
              <a:t> </a:t>
            </a:r>
            <a:r>
              <a:rPr sz="1400" b="1" spc="-5" dirty="0">
                <a:latin typeface="Times New Roman"/>
                <a:cs typeface="Times New Roman"/>
              </a:rPr>
              <a:t>Germany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41194" y="4089019"/>
            <a:ext cx="72390" cy="17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solidFill>
                  <a:srgbClr val="9A00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784094" y="4044569"/>
            <a:ext cx="4616450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Gwangju </a:t>
            </a:r>
            <a:r>
              <a:rPr sz="1400" b="1" spc="-5" dirty="0">
                <a:latin typeface="Times New Roman"/>
                <a:cs typeface="Times New Roman"/>
              </a:rPr>
              <a:t>Institute </a:t>
            </a:r>
            <a:r>
              <a:rPr sz="1400" b="1" dirty="0">
                <a:latin typeface="Times New Roman"/>
                <a:cs typeface="Times New Roman"/>
              </a:rPr>
              <a:t>of Science and Technology (GIST),</a:t>
            </a:r>
            <a:r>
              <a:rPr sz="1400" b="1" spc="-16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Korea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441194" y="4591939"/>
            <a:ext cx="72390" cy="17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solidFill>
                  <a:srgbClr val="9A00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784094" y="4547489"/>
            <a:ext cx="5633085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National Institute for Nanotechnology </a:t>
            </a:r>
            <a:r>
              <a:rPr sz="1400" b="1" spc="-5" dirty="0">
                <a:latin typeface="Times New Roman"/>
                <a:cs typeface="Times New Roman"/>
              </a:rPr>
              <a:t>(NINT) Innovation </a:t>
            </a:r>
            <a:r>
              <a:rPr sz="1400" b="1" dirty="0">
                <a:latin typeface="Times New Roman"/>
                <a:cs typeface="Times New Roman"/>
              </a:rPr>
              <a:t>Centre,</a:t>
            </a:r>
            <a:r>
              <a:rPr sz="1400" b="1" spc="-1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Canada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441194" y="5095240"/>
            <a:ext cx="72390" cy="17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solidFill>
                  <a:srgbClr val="9A00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784094" y="5050790"/>
            <a:ext cx="2649220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York </a:t>
            </a:r>
            <a:r>
              <a:rPr sz="1400" b="1" dirty="0">
                <a:latin typeface="Times New Roman"/>
                <a:cs typeface="Times New Roman"/>
              </a:rPr>
              <a:t>University, Toronto,</a:t>
            </a:r>
            <a:r>
              <a:rPr sz="1400" b="1" spc="-1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Canada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41194" y="5598109"/>
            <a:ext cx="72390" cy="17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solidFill>
                  <a:srgbClr val="9A00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784094" y="5553659"/>
            <a:ext cx="2346960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University of Calgary,</a:t>
            </a:r>
            <a:r>
              <a:rPr sz="1400" b="1" spc="-17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Canada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441194" y="6101029"/>
            <a:ext cx="72390" cy="17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50" dirty="0">
                <a:solidFill>
                  <a:srgbClr val="9A0000"/>
                </a:solidFill>
                <a:latin typeface="Arial"/>
                <a:cs typeface="Arial"/>
              </a:rPr>
              <a:t>•</a:t>
            </a:r>
            <a:endParaRPr sz="10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784094" y="6056579"/>
            <a:ext cx="4400550" cy="2254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b="1" spc="-5" dirty="0">
                <a:latin typeface="Times New Roman"/>
                <a:cs typeface="Times New Roman"/>
              </a:rPr>
              <a:t>Jomo </a:t>
            </a:r>
            <a:r>
              <a:rPr sz="1400" b="1" dirty="0">
                <a:latin typeface="Times New Roman"/>
                <a:cs typeface="Times New Roman"/>
              </a:rPr>
              <a:t>Kenyatta </a:t>
            </a:r>
            <a:r>
              <a:rPr sz="1400" b="1" spc="-5" dirty="0">
                <a:latin typeface="Times New Roman"/>
                <a:cs typeface="Times New Roman"/>
              </a:rPr>
              <a:t>University </a:t>
            </a:r>
            <a:r>
              <a:rPr sz="1400" b="1" dirty="0">
                <a:latin typeface="Times New Roman"/>
                <a:cs typeface="Times New Roman"/>
              </a:rPr>
              <a:t>of </a:t>
            </a:r>
            <a:r>
              <a:rPr sz="1400" b="1" spc="-5" dirty="0">
                <a:latin typeface="Times New Roman"/>
                <a:cs typeface="Times New Roman"/>
              </a:rPr>
              <a:t>Agriculture, </a:t>
            </a:r>
            <a:r>
              <a:rPr sz="1400" b="1" dirty="0">
                <a:latin typeface="Times New Roman"/>
                <a:cs typeface="Times New Roman"/>
              </a:rPr>
              <a:t>Nairobi,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Kenya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752600" y="990663"/>
            <a:ext cx="533400" cy="1028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432560" y="2485644"/>
            <a:ext cx="944879" cy="3916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447800" y="2133600"/>
            <a:ext cx="914400" cy="362585"/>
          </a:xfrm>
          <a:custGeom>
            <a:avLst/>
            <a:gdLst/>
            <a:ahLst/>
            <a:cxnLst/>
            <a:rect l="l" t="t" r="r" b="b"/>
            <a:pathLst>
              <a:path w="914400" h="362585">
                <a:moveTo>
                  <a:pt x="883285" y="0"/>
                </a:moveTo>
                <a:lnTo>
                  <a:pt x="31115" y="0"/>
                </a:lnTo>
                <a:lnTo>
                  <a:pt x="19020" y="2450"/>
                </a:lnTo>
                <a:lnTo>
                  <a:pt x="9128" y="9128"/>
                </a:lnTo>
                <a:lnTo>
                  <a:pt x="2450" y="19020"/>
                </a:lnTo>
                <a:lnTo>
                  <a:pt x="0" y="31114"/>
                </a:lnTo>
                <a:lnTo>
                  <a:pt x="0" y="330962"/>
                </a:lnTo>
                <a:lnTo>
                  <a:pt x="2450" y="343056"/>
                </a:lnTo>
                <a:lnTo>
                  <a:pt x="9128" y="352948"/>
                </a:lnTo>
                <a:lnTo>
                  <a:pt x="19020" y="359626"/>
                </a:lnTo>
                <a:lnTo>
                  <a:pt x="31115" y="362076"/>
                </a:lnTo>
                <a:lnTo>
                  <a:pt x="883285" y="362076"/>
                </a:lnTo>
                <a:lnTo>
                  <a:pt x="895379" y="359626"/>
                </a:lnTo>
                <a:lnTo>
                  <a:pt x="905271" y="352948"/>
                </a:lnTo>
                <a:lnTo>
                  <a:pt x="911949" y="343056"/>
                </a:lnTo>
                <a:lnTo>
                  <a:pt x="914400" y="330962"/>
                </a:lnTo>
                <a:lnTo>
                  <a:pt x="914400" y="31114"/>
                </a:lnTo>
                <a:lnTo>
                  <a:pt x="911949" y="19020"/>
                </a:lnTo>
                <a:lnTo>
                  <a:pt x="905271" y="9128"/>
                </a:lnTo>
                <a:lnTo>
                  <a:pt x="895379" y="2450"/>
                </a:lnTo>
                <a:lnTo>
                  <a:pt x="883285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447800" y="2133600"/>
            <a:ext cx="914400" cy="3620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299959" y="3877055"/>
            <a:ext cx="1325879" cy="4114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315200" y="3505200"/>
            <a:ext cx="1295400" cy="382270"/>
          </a:xfrm>
          <a:custGeom>
            <a:avLst/>
            <a:gdLst/>
            <a:ahLst/>
            <a:cxnLst/>
            <a:rect l="l" t="t" r="r" b="b"/>
            <a:pathLst>
              <a:path w="1295400" h="382270">
                <a:moveTo>
                  <a:pt x="1262633" y="0"/>
                </a:moveTo>
                <a:lnTo>
                  <a:pt x="32766" y="0"/>
                </a:lnTo>
                <a:lnTo>
                  <a:pt x="20038" y="2583"/>
                </a:lnTo>
                <a:lnTo>
                  <a:pt x="9620" y="9620"/>
                </a:lnTo>
                <a:lnTo>
                  <a:pt x="2583" y="20038"/>
                </a:lnTo>
                <a:lnTo>
                  <a:pt x="0" y="32765"/>
                </a:lnTo>
                <a:lnTo>
                  <a:pt x="0" y="348995"/>
                </a:lnTo>
                <a:lnTo>
                  <a:pt x="2583" y="361777"/>
                </a:lnTo>
                <a:lnTo>
                  <a:pt x="9620" y="372189"/>
                </a:lnTo>
                <a:lnTo>
                  <a:pt x="20038" y="379196"/>
                </a:lnTo>
                <a:lnTo>
                  <a:pt x="32766" y="381762"/>
                </a:lnTo>
                <a:lnTo>
                  <a:pt x="1262633" y="381762"/>
                </a:lnTo>
                <a:lnTo>
                  <a:pt x="1275361" y="379196"/>
                </a:lnTo>
                <a:lnTo>
                  <a:pt x="1285779" y="372189"/>
                </a:lnTo>
                <a:lnTo>
                  <a:pt x="1292816" y="361777"/>
                </a:lnTo>
                <a:lnTo>
                  <a:pt x="1295400" y="348995"/>
                </a:lnTo>
                <a:lnTo>
                  <a:pt x="1295400" y="32765"/>
                </a:lnTo>
                <a:lnTo>
                  <a:pt x="1292816" y="20038"/>
                </a:lnTo>
                <a:lnTo>
                  <a:pt x="1285779" y="9620"/>
                </a:lnTo>
                <a:lnTo>
                  <a:pt x="1275361" y="2583"/>
                </a:lnTo>
                <a:lnTo>
                  <a:pt x="1262633" y="0"/>
                </a:lnTo>
                <a:close/>
              </a:path>
            </a:pathLst>
          </a:custGeom>
          <a:solidFill>
            <a:srgbClr val="ECEC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315200" y="3505200"/>
            <a:ext cx="1295400" cy="38176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696200" y="2895600"/>
            <a:ext cx="508000" cy="4572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295400" y="3809936"/>
            <a:ext cx="609600" cy="5222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62000" y="4419600"/>
            <a:ext cx="1695450" cy="533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990600" y="4953000"/>
            <a:ext cx="1295400" cy="56515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620000" y="5181600"/>
            <a:ext cx="787400" cy="7080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696200" y="5943600"/>
            <a:ext cx="685800" cy="5699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696200" y="2362136"/>
            <a:ext cx="533400" cy="46831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0" y="685800"/>
                </a:moveTo>
                <a:lnTo>
                  <a:pt x="9144000" y="6858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6600C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1571" rIns="0" bIns="0" rtlCol="0">
            <a:spAutoFit/>
          </a:bodyPr>
          <a:lstStyle/>
          <a:p>
            <a:pPr marL="1589405">
              <a:lnSpc>
                <a:spcPct val="100000"/>
              </a:lnSpc>
            </a:pPr>
            <a:r>
              <a:rPr spc="-5" dirty="0"/>
              <a:t>MEMORANDUM </a:t>
            </a:r>
            <a:r>
              <a:rPr dirty="0"/>
              <a:t>OF</a:t>
            </a:r>
            <a:r>
              <a:rPr spc="-20" dirty="0"/>
              <a:t> UNDERSTANDING</a:t>
            </a:r>
          </a:p>
        </p:txBody>
      </p:sp>
      <p:sp>
        <p:nvSpPr>
          <p:cNvPr id="4" name="object 4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669794" y="876553"/>
            <a:ext cx="5697220" cy="49504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800" b="1" dirty="0">
                <a:latin typeface="Times New Roman"/>
                <a:cs typeface="Times New Roman"/>
              </a:rPr>
              <a:t>Mahidol </a:t>
            </a:r>
            <a:r>
              <a:rPr sz="1800" b="1" spc="-10" dirty="0">
                <a:latin typeface="Times New Roman"/>
                <a:cs typeface="Times New Roman"/>
              </a:rPr>
              <a:t>University, </a:t>
            </a:r>
            <a:r>
              <a:rPr sz="1800" b="1" spc="-5" dirty="0">
                <a:latin typeface="Times New Roman"/>
                <a:cs typeface="Times New Roman"/>
              </a:rPr>
              <a:t>Bangkok,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Thailand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800" b="1" dirty="0">
                <a:latin typeface="Times New Roman"/>
                <a:cs typeface="Times New Roman"/>
              </a:rPr>
              <a:t>University of Saskatchewan, </a:t>
            </a:r>
            <a:r>
              <a:rPr sz="1800" b="1" spc="-5" dirty="0">
                <a:latin typeface="Times New Roman"/>
                <a:cs typeface="Times New Roman"/>
              </a:rPr>
              <a:t>Saskatoon,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Canada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355600" marR="433705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800" b="1" spc="-10" dirty="0">
                <a:latin typeface="Times New Roman"/>
                <a:cs typeface="Times New Roman"/>
              </a:rPr>
              <a:t>Centre </a:t>
            </a:r>
            <a:r>
              <a:rPr sz="1800" b="1" dirty="0">
                <a:latin typeface="Times New Roman"/>
                <a:cs typeface="Times New Roman"/>
              </a:rPr>
              <a:t>of Molecular </a:t>
            </a:r>
            <a:r>
              <a:rPr sz="1800" b="1" spc="-5" dirty="0">
                <a:latin typeface="Times New Roman"/>
                <a:cs typeface="Times New Roman"/>
              </a:rPr>
              <a:t>and Macromolecular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Studies,  </a:t>
            </a:r>
            <a:r>
              <a:rPr sz="1800" b="1" dirty="0">
                <a:latin typeface="Times New Roman"/>
                <a:cs typeface="Times New Roman"/>
              </a:rPr>
              <a:t>(Polish Academy of Sciences) </a:t>
            </a:r>
            <a:r>
              <a:rPr sz="1800" b="1" spc="-25" dirty="0">
                <a:latin typeface="Times New Roman"/>
                <a:cs typeface="Times New Roman"/>
              </a:rPr>
              <a:t>Warsaw,</a:t>
            </a:r>
            <a:r>
              <a:rPr sz="1800" b="1" spc="-2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Poland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355600" marR="405130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800" b="1" dirty="0">
                <a:latin typeface="Times New Roman"/>
                <a:cs typeface="Times New Roman"/>
              </a:rPr>
              <a:t>University of </a:t>
            </a:r>
            <a:r>
              <a:rPr sz="1800" b="1" spc="-5" dirty="0">
                <a:latin typeface="Times New Roman"/>
                <a:cs typeface="Times New Roman"/>
              </a:rPr>
              <a:t>Witwatersrand Johannesburg, South  </a:t>
            </a:r>
            <a:r>
              <a:rPr sz="1800" b="1" dirty="0">
                <a:latin typeface="Times New Roman"/>
                <a:cs typeface="Times New Roman"/>
              </a:rPr>
              <a:t>Africa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800" b="1" dirty="0">
                <a:latin typeface="Times New Roman"/>
                <a:cs typeface="Times New Roman"/>
              </a:rPr>
              <a:t>University of Mauritius (UM),</a:t>
            </a:r>
            <a:r>
              <a:rPr sz="1800" b="1" spc="-9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Mauritius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"/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800" b="1" spc="-5" dirty="0">
                <a:latin typeface="Times New Roman"/>
                <a:cs typeface="Times New Roman"/>
              </a:rPr>
              <a:t>Institut </a:t>
            </a:r>
            <a:r>
              <a:rPr sz="1800" b="1" dirty="0">
                <a:latin typeface="Times New Roman"/>
                <a:cs typeface="Times New Roman"/>
              </a:rPr>
              <a:t>Català </a:t>
            </a:r>
            <a:r>
              <a:rPr sz="1800" b="1" spc="-5" dirty="0">
                <a:latin typeface="Times New Roman"/>
                <a:cs typeface="Times New Roman"/>
              </a:rPr>
              <a:t>de </a:t>
            </a:r>
            <a:r>
              <a:rPr sz="1800" b="1" dirty="0">
                <a:latin typeface="Times New Roman"/>
                <a:cs typeface="Times New Roman"/>
              </a:rPr>
              <a:t>Nanociència i Nanotecnologia,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5" dirty="0">
                <a:latin typeface="Times New Roman"/>
                <a:cs typeface="Times New Roman"/>
              </a:rPr>
              <a:t>Spain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19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1800" b="1" dirty="0">
                <a:latin typeface="Times New Roman"/>
                <a:cs typeface="Times New Roman"/>
              </a:rPr>
              <a:t>Université d'Auvergne</a:t>
            </a:r>
            <a:r>
              <a:rPr sz="1800" b="1" spc="-10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France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504950" y="762000"/>
            <a:ext cx="628650" cy="6096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57200" y="1447800"/>
            <a:ext cx="2057400" cy="5302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371600" y="2133536"/>
            <a:ext cx="685800" cy="66516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43000" y="2819400"/>
            <a:ext cx="1219200" cy="10160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371600" y="3886200"/>
            <a:ext cx="685800" cy="6858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2000" y="4648200"/>
            <a:ext cx="1828800" cy="76200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5800" y="5486400"/>
            <a:ext cx="1706626" cy="51435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35985" y="1216405"/>
            <a:ext cx="2815590" cy="559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spc="-5" dirty="0">
                <a:solidFill>
                  <a:srgbClr val="2A43FD"/>
                </a:solidFill>
                <a:latin typeface="Times New Roman"/>
                <a:cs typeface="Times New Roman"/>
              </a:rPr>
              <a:t>THANK</a:t>
            </a:r>
            <a:r>
              <a:rPr sz="3600" spc="-200" dirty="0">
                <a:solidFill>
                  <a:srgbClr val="2A43FD"/>
                </a:solidFill>
                <a:latin typeface="Times New Roman"/>
                <a:cs typeface="Times New Roman"/>
              </a:rPr>
              <a:t> </a:t>
            </a:r>
            <a:r>
              <a:rPr sz="3600" spc="-5" dirty="0">
                <a:solidFill>
                  <a:srgbClr val="2A43FD"/>
                </a:solidFill>
                <a:latin typeface="Times New Roman"/>
                <a:cs typeface="Times New Roman"/>
              </a:rPr>
              <a:t>YOU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2400" y="6191248"/>
            <a:ext cx="609600" cy="5461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38400" y="2343150"/>
            <a:ext cx="4208399" cy="29385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3169</Words>
  <Application>Microsoft Office PowerPoint</Application>
  <PresentationFormat>On-screen Show (4:3)</PresentationFormat>
  <Paragraphs>981</Paragraphs>
  <Slides>68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Office Theme</vt:lpstr>
      <vt:lpstr>DEVELOPMENT OF NANOCOMPOSITES FOR BIOMEDICAL APPLICATIONS</vt:lpstr>
      <vt:lpstr>PowerPoint Presentation</vt:lpstr>
      <vt:lpstr>APPLICATIONS</vt:lpstr>
      <vt:lpstr>CENTRE FOR NANOSCIENCE AND TECHNOLOGY</vt:lpstr>
      <vt:lpstr>NANOCOMPISTES FOR BIOMEDICAL APPLICATIONS</vt:lpstr>
      <vt:lpstr>NANOBIOMATERIALS APPLICATIONS</vt:lpstr>
      <vt:lpstr>BONE REGENERATION &amp; RECONSTRUCTION</vt:lpstr>
      <vt:lpstr>METAL OXIDE &amp; POLYMER - NANOCOMPOSITE</vt:lpstr>
      <vt:lpstr>in situ PREPARATION OF NANOCOMPOSITES</vt:lpstr>
      <vt:lpstr>CHARACTERISATIONS</vt:lpstr>
      <vt:lpstr>BIOLOGICAL STUDIES</vt:lpstr>
      <vt:lpstr>IN VITRO TOXICITY STUDIES</vt:lpstr>
      <vt:lpstr>OPTIMISATION - in situ SYNTHESIZED TITANIA-</vt:lpstr>
      <vt:lpstr>OPTIMISATION – in situ SYNTHESIZED TITANIA- CHITOSAN NANOCOMPOSITE</vt:lpstr>
      <vt:lpstr>OPTIMISATION - in situ SYNTHESIZED TITANIA- CHITOSAN NANOCOMPOSITE</vt:lpstr>
      <vt:lpstr>OPTIMISATION OF in-situ SYNTHESIZED TITANIA- CHITOSAN NANOCOMPOSITE</vt:lpstr>
      <vt:lpstr>OPTIMISATION OF IN SITU SYNTHESIZED TITANIA- CHITOSAN NANOCOMPOSITE</vt:lpstr>
      <vt:lpstr>IN VIVO STUDIES IN ZEBRAFISH EMBRYOS</vt:lpstr>
      <vt:lpstr>in vivo TOXICITY STUDIES</vt:lpstr>
      <vt:lpstr>NANO BIOACTIVE GLASS (NBG)</vt:lpstr>
      <vt:lpstr>NANOBIOACTIVE GLASS (NBG)</vt:lpstr>
      <vt:lpstr>NANOBIOACTIVE GLASS (NBG) - SYNTHESIS</vt:lpstr>
      <vt:lpstr>OPTIMISATION OF NANOBIOACTIVE GLASSES</vt:lpstr>
      <vt:lpstr>XRD AND FTIR PATTERN OF MgO SUBSTITUTED NBG PARTICLES BEFORE AND AFTER in vitro STUDIES</vt:lpstr>
      <vt:lpstr>TEM IMAGES OF MgO SUBSTITUTED NBG PARTICLES</vt:lpstr>
      <vt:lpstr>SEM IMAGES OF MgO SUBSTITUTED NBG PARTICLES BEFORE AND AFTER in vitro STUDIES</vt:lpstr>
      <vt:lpstr>in vitro CYTOTOXICITY OF MgO SUBSTITUTED NBG PARTICLES</vt:lpstr>
      <vt:lpstr>in vivo TOXICITY STUDIES -  ZEBRAFISH EMBRYO (DANIO RERIO)</vt:lpstr>
      <vt:lpstr>XRD PATTERN OF Ag2O DOPED NBG PARTICLES BEFORE AND AFTER in vitro STUDIES</vt:lpstr>
      <vt:lpstr>TEM IMAGES OF Ag2O SUBSTITUTED NBG PARTICLES</vt:lpstr>
      <vt:lpstr>SEM IMAGES OF Ag2O DOPED NBG PARTICLES BEFORE AND AFTER in vitro STUDIES</vt:lpstr>
      <vt:lpstr>in vitro CYTOTOXICITY OF Ag2O DOPED NBG PARTICLES</vt:lpstr>
      <vt:lpstr>HYDROXYAPATITE (HAp)</vt:lpstr>
      <vt:lpstr>COATING ON IMPLANT</vt:lpstr>
      <vt:lpstr>SEM IMAGE OF Si DOPED HAp/CH COMPOSITE COATING ON  316L SS</vt:lpstr>
      <vt:lpstr>HAp FORMATION - NANOCOMPOSITE COATED 316L SS IN  SBF</vt:lpstr>
      <vt:lpstr>BIOCORROSION STUDY - 316L SS IN SBF</vt:lpstr>
      <vt:lpstr>OBSERVATIONS</vt:lpstr>
      <vt:lpstr>NEEM DOPED NBG (58SiO2–33CaO–9P2O5)</vt:lpstr>
      <vt:lpstr>Al2O3-ZrO2-NBG (58SiO2–33CAO–9P2O5)- HAp</vt:lpstr>
      <vt:lpstr>PowerPoint Presentation</vt:lpstr>
      <vt:lpstr>PowerPoint Presentation</vt:lpstr>
      <vt:lpstr>SOIL BACTERIAL POPULATION TREATED WITH NANO AND BULK SiO2 AND Al2O3 PARTICLES</vt:lpstr>
      <vt:lpstr>IMPACT OF NANO AND BULK SiO2 AND Al2O3 PARTICLES ON SOIL BACTERIA</vt:lpstr>
      <vt:lpstr>PowerPoint Presentation</vt:lpstr>
      <vt:lpstr>SOIL BACTERIAL POPULATION TREATED WITH NANO AND BULK ZrO2 AND TiO2 PARTICLES</vt:lpstr>
      <vt:lpstr>IMPACT OF NANO AND BULK ZrO2 AND TiO2 PARTICLES ON SOIL BACTERIA</vt:lpstr>
      <vt:lpstr>IMPACT OF NANO AND BULK SiO2 AND Al2O3 PARTICLES ON GREEN ALGAE</vt:lpstr>
      <vt:lpstr>IMPACT OF NANO AND BULK TiO2 AND ZrO2 PARTICLES ON GREEN ALGAE</vt:lpstr>
      <vt:lpstr>BIOMEDICAL IMPORTANT HERBAL  NANOPARTICLES</vt:lpstr>
      <vt:lpstr>PowerPoint Presentation</vt:lpstr>
      <vt:lpstr>AZADIRACHTA INDICA – NANOPARTICLE SIZE  DISTRIBUTIONS</vt:lpstr>
      <vt:lpstr>UV-VISIBLE SPECTRUM OF AZADIRACHTA INDICA LEAF  NANOPARTICLES</vt:lpstr>
      <vt:lpstr>SEM-EDAX IMAGE – NANOPARTILCES COATED FABRICS</vt:lpstr>
      <vt:lpstr>ANTIMICROBIAL ASSESSMENT OF THE AZADIRACHTA</vt:lpstr>
      <vt:lpstr>ANTIMICROBIAL ASSESSMENT OF THE AZADIRACHTA INDICA</vt:lpstr>
      <vt:lpstr>INFLUENCE NANOPARTICLE SIZE ON ANTIMICROBIAL  PROPERTIES OF TRIDAX PROCUMBENS LEAF  NANOPARTICLES</vt:lpstr>
      <vt:lpstr>HERBAL NANOPARTICLES – DIFFERENT SIZES</vt:lpstr>
      <vt:lpstr>ANTIBACTERIAL STUDIES</vt:lpstr>
      <vt:lpstr>PI AND TEAM @ CNST, KSRCT</vt:lpstr>
      <vt:lpstr>FACULTY</vt:lpstr>
      <vt:lpstr>RESEARCH SCHOLARS</vt:lpstr>
      <vt:lpstr>INTERNATIONAL SCIENTISTS / RESEARCH SCHOLARS /  STUDENTS VISITS / EXCHANGE @ CNST</vt:lpstr>
      <vt:lpstr>PowerPoint Presentation</vt:lpstr>
      <vt:lpstr>RESEARCH HIGHLIGHTS OF CNST</vt:lpstr>
      <vt:lpstr>MEMORANDUM OF UNDERSTANDING</vt:lpstr>
      <vt:lpstr>MEMORANDUM OF UNDERSTANDING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BIOMATERIALS</dc:title>
  <dc:creator>BRNS</dc:creator>
  <cp:lastModifiedBy>Abdul Hakeem</cp:lastModifiedBy>
  <cp:revision>1</cp:revision>
  <dcterms:created xsi:type="dcterms:W3CDTF">2016-10-18T10:37:09Z</dcterms:created>
  <dcterms:modified xsi:type="dcterms:W3CDTF">2016-10-18T10:38:03Z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2016-10-08T00:00:00Z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2016-10-18T00:00:00Z</vt:filetime>
  </property>
</Properties>
</file>