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970" r:id="rId1"/>
  </p:sldMasterIdLst>
  <p:notesMasterIdLst>
    <p:notesMasterId r:id="rId16"/>
  </p:notesMasterIdLst>
  <p:sldIdLst>
    <p:sldId id="377" r:id="rId2"/>
    <p:sldId id="465" r:id="rId3"/>
    <p:sldId id="466" r:id="rId4"/>
    <p:sldId id="468" r:id="rId5"/>
    <p:sldId id="441" r:id="rId6"/>
    <p:sldId id="447" r:id="rId7"/>
    <p:sldId id="464" r:id="rId8"/>
    <p:sldId id="462" r:id="rId9"/>
    <p:sldId id="328" r:id="rId10"/>
    <p:sldId id="406" r:id="rId11"/>
    <p:sldId id="461" r:id="rId12"/>
    <p:sldId id="469" r:id="rId13"/>
    <p:sldId id="463" r:id="rId14"/>
    <p:sldId id="291" r:id="rId15"/>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5pPr>
    <a:lvl6pPr marL="2286000" algn="l" defTabSz="914400" rtl="0" eaLnBrk="1" latinLnBrk="0" hangingPunct="1">
      <a:defRPr sz="2400" kern="1200">
        <a:solidFill>
          <a:schemeClr val="tx1"/>
        </a:solidFill>
        <a:latin typeface="Arial" charset="0"/>
        <a:ea typeface="ＭＳ Ｐゴシック" pitchFamily="28" charset="-128"/>
        <a:cs typeface="+mn-cs"/>
      </a:defRPr>
    </a:lvl6pPr>
    <a:lvl7pPr marL="2743200" algn="l" defTabSz="914400" rtl="0" eaLnBrk="1" latinLnBrk="0" hangingPunct="1">
      <a:defRPr sz="2400" kern="1200">
        <a:solidFill>
          <a:schemeClr val="tx1"/>
        </a:solidFill>
        <a:latin typeface="Arial" charset="0"/>
        <a:ea typeface="ＭＳ Ｐゴシック" pitchFamily="28" charset="-128"/>
        <a:cs typeface="+mn-cs"/>
      </a:defRPr>
    </a:lvl7pPr>
    <a:lvl8pPr marL="3200400" algn="l" defTabSz="914400" rtl="0" eaLnBrk="1" latinLnBrk="0" hangingPunct="1">
      <a:defRPr sz="2400" kern="1200">
        <a:solidFill>
          <a:schemeClr val="tx1"/>
        </a:solidFill>
        <a:latin typeface="Arial" charset="0"/>
        <a:ea typeface="ＭＳ Ｐゴシック" pitchFamily="28" charset="-128"/>
        <a:cs typeface="+mn-cs"/>
      </a:defRPr>
    </a:lvl8pPr>
    <a:lvl9pPr marL="3657600" algn="l" defTabSz="914400" rtl="0" eaLnBrk="1" latinLnBrk="0" hangingPunct="1">
      <a:defRPr sz="2400" kern="1200">
        <a:solidFill>
          <a:schemeClr val="tx1"/>
        </a:solidFill>
        <a:latin typeface="Arial" charset="0"/>
        <a:ea typeface="ＭＳ Ｐゴシック" pitchFamily="28"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EEFF"/>
    <a:srgbClr val="CDD2D9"/>
    <a:srgbClr val="E2E3EA"/>
    <a:srgbClr val="BFC5CF"/>
    <a:srgbClr val="C5C5C9"/>
    <a:srgbClr val="E2EBEA"/>
    <a:srgbClr val="E7E8ED"/>
    <a:srgbClr val="DCDEE4"/>
    <a:srgbClr val="DADCE2"/>
    <a:srgbClr val="D4D7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23" autoAdjust="0"/>
    <p:restoredTop sz="90056" autoAdjust="0"/>
  </p:normalViewPr>
  <p:slideViewPr>
    <p:cSldViewPr>
      <p:cViewPr varScale="1">
        <p:scale>
          <a:sx n="85" d="100"/>
          <a:sy n="85" d="100"/>
        </p:scale>
        <p:origin x="1546" y="67"/>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101" d="100"/>
          <a:sy n="101" d="100"/>
        </p:scale>
        <p:origin x="-3492"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5123" name="Rectangle 3"/>
          <p:cNvSpPr>
            <a:spLocks noGrp="1" noChangeArrowheads="1"/>
          </p:cNvSpPr>
          <p:nvPr>
            <p:ph type="dt" idx="1"/>
          </p:nvPr>
        </p:nvSpPr>
        <p:spPr bwMode="auto">
          <a:xfrm>
            <a:off x="3972560" y="0"/>
            <a:ext cx="3037840" cy="46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51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934720" y="4415790"/>
            <a:ext cx="5140960" cy="4183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8831580"/>
            <a:ext cx="3037840" cy="46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5127" name="Rectangle 7"/>
          <p:cNvSpPr>
            <a:spLocks noGrp="1" noChangeArrowheads="1"/>
          </p:cNvSpPr>
          <p:nvPr>
            <p:ph type="sldNum" sz="quarter" idx="5"/>
          </p:nvPr>
        </p:nvSpPr>
        <p:spPr bwMode="auto">
          <a:xfrm>
            <a:off x="3972560" y="8831580"/>
            <a:ext cx="3037840" cy="46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9" rIns="93177" bIns="46589" numCol="1" anchor="b" anchorCtr="0" compatLnSpc="1">
            <a:prstTxWarp prst="textNoShape">
              <a:avLst/>
            </a:prstTxWarp>
          </a:bodyPr>
          <a:lstStyle>
            <a:lvl1pPr algn="r">
              <a:defRPr sz="1200"/>
            </a:lvl1pPr>
          </a:lstStyle>
          <a:p>
            <a:fld id="{482105D1-A8D0-4077-B0D9-DB7F93B03ED4}" type="slidenum">
              <a:rPr lang="en-US"/>
              <a:pPr/>
              <a:t>‹#›</a:t>
            </a:fld>
            <a:endParaRPr lang="en-US"/>
          </a:p>
        </p:txBody>
      </p:sp>
    </p:spTree>
    <p:extLst>
      <p:ext uri="{BB962C8B-B14F-4D97-AF65-F5344CB8AC3E}">
        <p14:creationId xmlns:p14="http://schemas.microsoft.com/office/powerpoint/2010/main" val="6366480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28"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28"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28"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28"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F8C70E-6226-8A4D-AA44-1EF9E8E4B3DE}" type="slidenum">
              <a:rPr lang="en-US"/>
              <a:pPr/>
              <a:t>1</a:t>
            </a:fld>
            <a:endParaRPr lang="en-US"/>
          </a:p>
        </p:txBody>
      </p:sp>
      <p:sp>
        <p:nvSpPr>
          <p:cNvPr id="3789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7891" name="Rectangle 3"/>
          <p:cNvSpPr>
            <a:spLocks noGrp="1" noChangeArrowheads="1"/>
          </p:cNvSpPr>
          <p:nvPr>
            <p:ph type="body" idx="1"/>
          </p:nvPr>
        </p:nvSpPr>
        <p:spPr/>
        <p:txBody>
          <a:bodyPr/>
          <a:lstStyle/>
          <a:p>
            <a:r>
              <a:rPr lang="en-US" dirty="0" smtClean="0"/>
              <a:t>Today, I will present some</a:t>
            </a:r>
            <a:r>
              <a:rPr lang="en-US" baseline="0" dirty="0" smtClean="0"/>
              <a:t> results of our ongoing effort on new materials development, which we obtained during the last few years. Unfortunately, due the proprietary nature of our work, I can only disclose information is already in the public domain.  Therefore, I will focus on already  published work and </a:t>
            </a:r>
            <a:r>
              <a:rPr lang="en-US" baseline="0" dirty="0" err="1" smtClean="0"/>
              <a:t>specifiacaly</a:t>
            </a:r>
            <a:r>
              <a:rPr lang="en-US" baseline="0" dirty="0" smtClean="0"/>
              <a:t> on the work that had been performed in close collaboration with the Ames Lab, which should add some additional flavor to my talk .</a:t>
            </a:r>
          </a:p>
        </p:txBody>
      </p:sp>
    </p:spTree>
    <p:extLst>
      <p:ext uri="{BB962C8B-B14F-4D97-AF65-F5344CB8AC3E}">
        <p14:creationId xmlns:p14="http://schemas.microsoft.com/office/powerpoint/2010/main" val="3989316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the last few years, </a:t>
            </a:r>
            <a:r>
              <a:rPr lang="en-US" dirty="0" err="1" smtClean="0"/>
              <a:t>Gd</a:t>
            </a:r>
            <a:r>
              <a:rPr lang="en-US" dirty="0" smtClean="0"/>
              <a:t>-based hybrid organic-inorganic frameworks  have demonstrate quite considerable </a:t>
            </a:r>
            <a:r>
              <a:rPr lang="en-US" dirty="0" err="1" smtClean="0"/>
              <a:t>Magnetocaloric</a:t>
            </a:r>
            <a:r>
              <a:rPr lang="en-US" baseline="0" dirty="0" smtClean="0"/>
              <a:t> Effects </a:t>
            </a:r>
            <a:r>
              <a:rPr lang="en-US" dirty="0" smtClean="0"/>
              <a:t>at temperatures around</a:t>
            </a:r>
            <a:r>
              <a:rPr lang="en-US" baseline="0" dirty="0" smtClean="0"/>
              <a:t> 2K, which makes them promising candidates for applications requiring cryogenic  cooling.  </a:t>
            </a:r>
          </a:p>
          <a:p>
            <a:endParaRPr lang="en-US" baseline="0" dirty="0" smtClean="0"/>
          </a:p>
          <a:p>
            <a:r>
              <a:rPr lang="en-US" baseline="0" dirty="0" smtClean="0"/>
              <a:t>A few examples of such solids, which have been published in the literature, are shown on the slide.   Although attractive,  MOF-like of materials have some downsides due to their limited  density and thermal conductivity. However,  MOFs are often porous and have large surface area, which increases  their cooling efficiency.  Furthermore, structures of  MOFs  can be easily tuned by using appropriate linker molecules or by varying  </a:t>
            </a:r>
            <a:r>
              <a:rPr lang="en-US" baseline="0" dirty="0" err="1" smtClean="0"/>
              <a:t>i</a:t>
            </a:r>
            <a:r>
              <a:rPr lang="en-US" baseline="0" dirty="0" smtClean="0"/>
              <a:t> the preparation conditions. </a:t>
            </a:r>
          </a:p>
          <a:p>
            <a:endParaRPr lang="en-US" baseline="0" dirty="0" smtClean="0"/>
          </a:p>
        </p:txBody>
      </p:sp>
      <p:sp>
        <p:nvSpPr>
          <p:cNvPr id="4" name="Slide Number Placeholder 3"/>
          <p:cNvSpPr>
            <a:spLocks noGrp="1"/>
          </p:cNvSpPr>
          <p:nvPr>
            <p:ph type="sldNum" sz="quarter" idx="10"/>
          </p:nvPr>
        </p:nvSpPr>
        <p:spPr/>
        <p:txBody>
          <a:bodyPr/>
          <a:lstStyle/>
          <a:p>
            <a:fld id="{482105D1-A8D0-4077-B0D9-DB7F93B03ED4}" type="slidenum">
              <a:rPr lang="en-US" smtClean="0"/>
              <a:pPr/>
              <a:t>5</a:t>
            </a:fld>
            <a:endParaRPr lang="en-US"/>
          </a:p>
        </p:txBody>
      </p:sp>
    </p:spTree>
    <p:extLst>
      <p:ext uri="{BB962C8B-B14F-4D97-AF65-F5344CB8AC3E}">
        <p14:creationId xmlns:p14="http://schemas.microsoft.com/office/powerpoint/2010/main" val="2526123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Luckily, there is another way of making that Metal-Organic</a:t>
            </a:r>
            <a:r>
              <a:rPr lang="en-US" baseline="0" dirty="0" smtClean="0"/>
              <a:t> Frameworks, which can exclude liquids from the process. </a:t>
            </a:r>
            <a:r>
              <a:rPr lang="en-US" dirty="0" smtClean="0"/>
              <a:t>Recently, we were able to show that some Rare</a:t>
            </a:r>
            <a:r>
              <a:rPr lang="en-US" baseline="0" dirty="0" smtClean="0"/>
              <a:t> Earth based MOFs</a:t>
            </a:r>
            <a:r>
              <a:rPr lang="en-US" dirty="0" smtClean="0"/>
              <a:t> </a:t>
            </a:r>
            <a:r>
              <a:rPr lang="en-US" baseline="0" dirty="0" smtClean="0"/>
              <a:t>can be prepared by ball-milling of metal hydrides and solid multi-functional organic acids. For our experiments, we used a commercial yttrium hydride and </a:t>
            </a:r>
            <a:r>
              <a:rPr lang="en-US" baseline="0" dirty="0" err="1" smtClean="0"/>
              <a:t>trimesic</a:t>
            </a:r>
            <a:r>
              <a:rPr lang="en-US" baseline="0" dirty="0" smtClean="0"/>
              <a:t> acid, which were ball-milled in a standard </a:t>
            </a:r>
            <a:r>
              <a:rPr lang="en-US" baseline="0" dirty="0" err="1" smtClean="0"/>
              <a:t>Spex</a:t>
            </a:r>
            <a:r>
              <a:rPr lang="en-US" baseline="0" dirty="0" smtClean="0"/>
              <a:t> mill shown on the slide.  </a:t>
            </a:r>
          </a:p>
          <a:p>
            <a:endParaRPr lang="en-US" dirty="0"/>
          </a:p>
        </p:txBody>
      </p:sp>
      <p:sp>
        <p:nvSpPr>
          <p:cNvPr id="4" name="Slide Number Placeholder 3"/>
          <p:cNvSpPr>
            <a:spLocks noGrp="1"/>
          </p:cNvSpPr>
          <p:nvPr>
            <p:ph type="sldNum" sz="quarter" idx="10"/>
          </p:nvPr>
        </p:nvSpPr>
        <p:spPr/>
        <p:txBody>
          <a:bodyPr/>
          <a:lstStyle/>
          <a:p>
            <a:fld id="{482105D1-A8D0-4077-B0D9-DB7F93B03ED4}" type="slidenum">
              <a:rPr lang="en-US" smtClean="0"/>
              <a:pPr/>
              <a:t>6</a:t>
            </a:fld>
            <a:endParaRPr lang="en-US"/>
          </a:p>
        </p:txBody>
      </p:sp>
    </p:spTree>
    <p:extLst>
      <p:ext uri="{BB962C8B-B14F-4D97-AF65-F5344CB8AC3E}">
        <p14:creationId xmlns:p14="http://schemas.microsoft.com/office/powerpoint/2010/main" val="3166045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Trebuchet MS" panose="020B0603020202020204" pitchFamily="34" charset="0"/>
              </a:rPr>
              <a:t>Mechanochemistry</a:t>
            </a:r>
            <a:r>
              <a:rPr lang="en-US" dirty="0">
                <a:latin typeface="Trebuchet MS" panose="020B0603020202020204" pitchFamily="34" charset="0"/>
              </a:rPr>
              <a:t>. </a:t>
            </a:r>
          </a:p>
          <a:p>
            <a:endParaRPr lang="en-US" dirty="0">
              <a:latin typeface="Trebuchet MS" panose="020B0603020202020204" pitchFamily="34" charset="0"/>
            </a:endParaRPr>
          </a:p>
          <a:p>
            <a:r>
              <a:rPr lang="en-US" dirty="0">
                <a:latin typeface="Trebuchet MS" panose="020B0603020202020204" pitchFamily="34" charset="0"/>
              </a:rPr>
              <a:t>Now, I will  depart from the exciting field of magnetism and switch to the equally enchanting field of chemistry; specifically to one of the most puzzling area of modern chemistry, which is called </a:t>
            </a:r>
            <a:r>
              <a:rPr lang="en-US" dirty="0" err="1">
                <a:latin typeface="Trebuchet MS" panose="020B0603020202020204" pitchFamily="34" charset="0"/>
              </a:rPr>
              <a:t>Mechanochemistry</a:t>
            </a:r>
            <a:r>
              <a:rPr lang="en-US" dirty="0">
                <a:latin typeface="Trebuchet MS" panose="020B0603020202020204" pitchFamily="34" charset="0"/>
              </a:rPr>
              <a:t>, under which term I mean chemical transformations in solid materials facilitated by mechanical processing such as milling or grinding.</a:t>
            </a:r>
          </a:p>
          <a:p>
            <a:endParaRPr lang="en-US" dirty="0">
              <a:latin typeface="Trebuchet MS" panose="020B0603020202020204" pitchFamily="34" charset="0"/>
            </a:endParaRPr>
          </a:p>
          <a:p>
            <a:r>
              <a:rPr lang="en-US" dirty="0">
                <a:latin typeface="Trebuchet MS" panose="020B0603020202020204" pitchFamily="34" charset="0"/>
              </a:rPr>
              <a:t>Although chemical changes happening in  molecular (organic) and  ionic solids during their mechanical processing have been reported in the literature for since 1960</a:t>
            </a:r>
            <a:r>
              <a:rPr lang="en-US" baseline="30000" dirty="0">
                <a:latin typeface="Trebuchet MS" panose="020B0603020202020204" pitchFamily="34" charset="0"/>
              </a:rPr>
              <a:t>th</a:t>
            </a:r>
            <a:r>
              <a:rPr lang="en-US" dirty="0">
                <a:latin typeface="Trebuchet MS" panose="020B0603020202020204" pitchFamily="34" charset="0"/>
              </a:rPr>
              <a:t> , the field reached its maturity only recently. One of the major events, which triggered progress in the field was a series of work performed in Ames in early 2000</a:t>
            </a:r>
            <a:r>
              <a:rPr lang="en-US" baseline="30000" dirty="0">
                <a:latin typeface="Trebuchet MS" panose="020B0603020202020204" pitchFamily="34" charset="0"/>
              </a:rPr>
              <a:t>th</a:t>
            </a:r>
            <a:r>
              <a:rPr lang="en-US" dirty="0">
                <a:latin typeface="Trebuchet MS" panose="020B0603020202020204" pitchFamily="34" charset="0"/>
              </a:rPr>
              <a:t> when we finally managed to show that true chemical transformations can be occur during mechanical milling prior to any other treatment. We also were the first to successfully apply solid state NMR to studying </a:t>
            </a:r>
            <a:r>
              <a:rPr lang="en-US" dirty="0" err="1">
                <a:latin typeface="Trebuchet MS" panose="020B0603020202020204" pitchFamily="34" charset="0"/>
              </a:rPr>
              <a:t>mechanochemical</a:t>
            </a:r>
            <a:r>
              <a:rPr lang="en-US" dirty="0">
                <a:latin typeface="Trebuchet MS" panose="020B0603020202020204" pitchFamily="34" charset="0"/>
              </a:rPr>
              <a:t> events first in metal hydrides and later in organic materials, and the true pinnacle of our was discovery of a solvent-free Wittig reaction, which belongs to cornerstones of organic chemistry and prior to our work was always carried out in solution. We were also first who showed that hybrid organic – inorganic materials, transition metal complexes, can form during ball-milling of metal salt and organic ligands, which created the foundation for he subsequent work in the area.</a:t>
            </a:r>
          </a:p>
          <a:p>
            <a:endParaRPr lang="en-US" dirty="0">
              <a:latin typeface="Trebuchet MS" panose="020B0603020202020204" pitchFamily="34" charset="0"/>
            </a:endParaRPr>
          </a:p>
          <a:p>
            <a:r>
              <a:rPr lang="en-US" dirty="0">
                <a:latin typeface="Trebuchet MS" panose="020B0603020202020204" pitchFamily="34" charset="0"/>
              </a:rPr>
              <a:t>During the last decade a lot has been achieved by a joint effort of international research community. Thus a variety of different </a:t>
            </a:r>
            <a:r>
              <a:rPr lang="en-US" dirty="0" err="1">
                <a:latin typeface="Trebuchet MS" panose="020B0603020202020204" pitchFamily="34" charset="0"/>
              </a:rPr>
              <a:t>mechanochemical</a:t>
            </a:r>
            <a:r>
              <a:rPr lang="en-US" dirty="0">
                <a:latin typeface="Trebuchet MS" panose="020B0603020202020204" pitchFamily="34" charset="0"/>
              </a:rPr>
              <a:t> reactions has been reported. An interesting fact about all these results is that very difficult chemical processes have been run using very similar experimental set up. </a:t>
            </a:r>
            <a:r>
              <a:rPr lang="en-US" dirty="0" err="1">
                <a:latin typeface="Trebuchet MS" panose="020B0603020202020204" pitchFamily="34" charset="0"/>
              </a:rPr>
              <a:t>Ofteny</a:t>
            </a:r>
            <a:r>
              <a:rPr lang="en-US" dirty="0">
                <a:latin typeface="Trebuchet MS" panose="020B0603020202020204" pitchFamily="34" charset="0"/>
              </a:rPr>
              <a:t> </a:t>
            </a:r>
            <a:r>
              <a:rPr lang="en-US" dirty="0" err="1">
                <a:latin typeface="Trebuchet MS" panose="020B0603020202020204" pitchFamily="34" charset="0"/>
              </a:rPr>
              <a:t>Spex</a:t>
            </a:r>
            <a:r>
              <a:rPr lang="en-US" dirty="0">
                <a:latin typeface="Trebuchet MS" panose="020B0603020202020204" pitchFamily="34" charset="0"/>
              </a:rPr>
              <a:t> type shakers or classical  planetary mills. As a matter of fact, same milling set of could be used for making very different materials with very similar results as shown on this slide where I brought together experiments, which I </a:t>
            </a:r>
            <a:r>
              <a:rPr lang="en-US" dirty="0" err="1">
                <a:latin typeface="Trebuchet MS" panose="020B0603020202020204" pitchFamily="34" charset="0"/>
              </a:rPr>
              <a:t>muself</a:t>
            </a:r>
            <a:r>
              <a:rPr lang="en-US" dirty="0">
                <a:latin typeface="Trebuchet MS" panose="020B0603020202020204" pitchFamily="34" charset="0"/>
              </a:rPr>
              <a:t> or some other colleagues run in a conventional </a:t>
            </a:r>
            <a:r>
              <a:rPr lang="en-US" dirty="0" err="1">
                <a:latin typeface="Trebuchet MS" panose="020B0603020202020204" pitchFamily="34" charset="0"/>
              </a:rPr>
              <a:t>Spex</a:t>
            </a:r>
            <a:r>
              <a:rPr lang="en-US" dirty="0">
                <a:latin typeface="Trebuchet MS" panose="020B0603020202020204" pitchFamily="34" charset="0"/>
              </a:rPr>
              <a:t> mill….</a:t>
            </a:r>
          </a:p>
        </p:txBody>
      </p:sp>
      <p:sp>
        <p:nvSpPr>
          <p:cNvPr id="4" name="Slide Number Placeholder 3"/>
          <p:cNvSpPr>
            <a:spLocks noGrp="1"/>
          </p:cNvSpPr>
          <p:nvPr>
            <p:ph type="sldNum" sz="quarter" idx="10"/>
          </p:nvPr>
        </p:nvSpPr>
        <p:spPr/>
        <p:txBody>
          <a:bodyPr/>
          <a:lstStyle/>
          <a:p>
            <a:fld id="{482105D1-A8D0-4077-B0D9-DB7F93B03ED4}" type="slidenum">
              <a:rPr lang="en-US" smtClean="0"/>
              <a:pPr/>
              <a:t>8</a:t>
            </a:fld>
            <a:endParaRPr lang="en-US"/>
          </a:p>
        </p:txBody>
      </p:sp>
    </p:spTree>
    <p:extLst>
      <p:ext uri="{BB962C8B-B14F-4D97-AF65-F5344CB8AC3E}">
        <p14:creationId xmlns:p14="http://schemas.microsoft.com/office/powerpoint/2010/main" val="1630258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2105D1-A8D0-4077-B0D9-DB7F93B03ED4}" type="slidenum">
              <a:rPr lang="en-US" smtClean="0"/>
              <a:pPr/>
              <a:t>9</a:t>
            </a:fld>
            <a:endParaRPr lang="en-US"/>
          </a:p>
        </p:txBody>
      </p:sp>
    </p:spTree>
    <p:extLst>
      <p:ext uri="{BB962C8B-B14F-4D97-AF65-F5344CB8AC3E}">
        <p14:creationId xmlns:p14="http://schemas.microsoft.com/office/powerpoint/2010/main" val="1140029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Major</a:t>
            </a:r>
            <a:r>
              <a:rPr lang="en-US" baseline="0" dirty="0" smtClean="0"/>
              <a:t> takeaways from our preliminary research results are shown on the slide…</a:t>
            </a:r>
          </a:p>
          <a:p>
            <a:endParaRPr lang="en-US" baseline="0" dirty="0" smtClean="0"/>
          </a:p>
          <a:p>
            <a:pPr marL="232943" indent="-232943">
              <a:spcBef>
                <a:spcPts val="4280"/>
              </a:spcBef>
              <a:buFont typeface="Arial" panose="020B0604020202020204" pitchFamily="34" charset="0"/>
              <a:buChar char="•"/>
            </a:pPr>
            <a:r>
              <a:rPr lang="en-US" dirty="0">
                <a:latin typeface="Trebuchet MS" panose="020B0603020202020204" pitchFamily="34" charset="0"/>
                <a:cs typeface="Arial" charset="0"/>
              </a:rPr>
              <a:t>First, they confirmed that that </a:t>
            </a:r>
            <a:r>
              <a:rPr lang="en-US" i="1" dirty="0" err="1">
                <a:latin typeface="Trebuchet MS" panose="020B0603020202020204" pitchFamily="34" charset="0"/>
                <a:cs typeface="Arial" charset="0"/>
              </a:rPr>
              <a:t>Gd</a:t>
            </a:r>
            <a:r>
              <a:rPr lang="en-US" i="1" dirty="0">
                <a:latin typeface="Trebuchet MS" panose="020B0603020202020204" pitchFamily="34" charset="0"/>
                <a:cs typeface="Arial" charset="0"/>
              </a:rPr>
              <a:t>–MOFs are indeed promising material for Magnetic Refrigeration in cryogenic region</a:t>
            </a:r>
          </a:p>
          <a:p>
            <a:pPr marL="232943" indent="-232943">
              <a:spcBef>
                <a:spcPts val="4280"/>
              </a:spcBef>
              <a:buFont typeface="Arial" panose="020B0604020202020204" pitchFamily="34" charset="0"/>
              <a:buChar char="•"/>
            </a:pPr>
            <a:endParaRPr lang="en-US" dirty="0">
              <a:latin typeface="Trebuchet MS" panose="020B0603020202020204" pitchFamily="34" charset="0"/>
              <a:cs typeface="Arial" charset="0"/>
            </a:endParaRPr>
          </a:p>
          <a:p>
            <a:pPr marL="232943" indent="-232943">
              <a:spcBef>
                <a:spcPts val="4280"/>
              </a:spcBef>
              <a:buFont typeface="Arial" panose="020B0604020202020204" pitchFamily="34" charset="0"/>
              <a:buChar char="•"/>
            </a:pPr>
            <a:r>
              <a:rPr lang="en-US" dirty="0">
                <a:latin typeface="Trebuchet MS" panose="020B0603020202020204" pitchFamily="34" charset="0"/>
                <a:cs typeface="Arial" charset="0"/>
              </a:rPr>
              <a:t>The material prepared and studied together with our collaborators in Ames Lab showed a very encouraging MCE</a:t>
            </a:r>
          </a:p>
          <a:p>
            <a:pPr marL="232943" indent="-232943">
              <a:spcBef>
                <a:spcPts val="4280"/>
              </a:spcBef>
              <a:buFont typeface="Arial" panose="020B0604020202020204" pitchFamily="34" charset="0"/>
              <a:buChar char="•"/>
            </a:pPr>
            <a:endParaRPr lang="en-US" dirty="0">
              <a:latin typeface="Trebuchet MS" panose="020B0603020202020204" pitchFamily="34" charset="0"/>
              <a:cs typeface="Arial" charset="0"/>
            </a:endParaRPr>
          </a:p>
          <a:p>
            <a:pPr marL="232943" indent="-232943">
              <a:spcBef>
                <a:spcPts val="4280"/>
              </a:spcBef>
              <a:buFont typeface="Arial" panose="020B0604020202020204" pitchFamily="34" charset="0"/>
              <a:buChar char="•"/>
            </a:pPr>
            <a:r>
              <a:rPr lang="en-US" dirty="0">
                <a:latin typeface="Trebuchet MS" panose="020B0603020202020204" pitchFamily="34" charset="0"/>
                <a:cs typeface="Arial" charset="0"/>
              </a:rPr>
              <a:t>And, </a:t>
            </a:r>
            <a:r>
              <a:rPr lang="en-US" i="1" dirty="0">
                <a:latin typeface="Trebuchet MS" panose="020B0603020202020204" pitchFamily="34" charset="0"/>
                <a:cs typeface="Arial" charset="0"/>
              </a:rPr>
              <a:t>Solvent-free </a:t>
            </a:r>
            <a:r>
              <a:rPr lang="en-US" i="1" dirty="0" err="1">
                <a:latin typeface="Trebuchet MS" panose="020B0603020202020204" pitchFamily="34" charset="0"/>
                <a:cs typeface="Arial" charset="0"/>
              </a:rPr>
              <a:t>mechanochemistry</a:t>
            </a:r>
            <a:r>
              <a:rPr lang="en-US" i="1" dirty="0">
                <a:latin typeface="Trebuchet MS" panose="020B0603020202020204" pitchFamily="34" charset="0"/>
                <a:cs typeface="Arial" charset="0"/>
              </a:rPr>
              <a:t>  proved to be a simple and scalable way of making hybrid </a:t>
            </a:r>
            <a:r>
              <a:rPr lang="en-US" i="1" dirty="0" err="1">
                <a:latin typeface="Trebuchet MS" panose="020B0603020202020204" pitchFamily="34" charset="0"/>
                <a:cs typeface="Arial" charset="0"/>
              </a:rPr>
              <a:t>magnetocaloric</a:t>
            </a:r>
            <a:r>
              <a:rPr lang="en-US" i="1" dirty="0">
                <a:latin typeface="Trebuchet MS" panose="020B0603020202020204" pitchFamily="34" charset="0"/>
                <a:cs typeface="Arial" charset="0"/>
              </a:rPr>
              <a:t> materials</a:t>
            </a:r>
          </a:p>
          <a:p>
            <a:pPr marL="232943" indent="-232943">
              <a:spcBef>
                <a:spcPts val="4280"/>
              </a:spcBef>
              <a:buFont typeface="Arial" panose="020B0604020202020204" pitchFamily="34" charset="0"/>
              <a:buChar char="•"/>
            </a:pPr>
            <a:endParaRPr lang="en-US" dirty="0">
              <a:latin typeface="Trebuchet MS" panose="020B0603020202020204" pitchFamily="34" charset="0"/>
              <a:cs typeface="Arial" charset="0"/>
            </a:endParaRPr>
          </a:p>
          <a:p>
            <a:pPr marL="232943" indent="-232943">
              <a:spcBef>
                <a:spcPts val="4280"/>
              </a:spcBef>
              <a:buFont typeface="Arial" panose="020B0604020202020204" pitchFamily="34" charset="0"/>
              <a:buChar char="•"/>
            </a:pPr>
            <a:r>
              <a:rPr lang="en-US" dirty="0">
                <a:latin typeface="Trebuchet MS" panose="020B0603020202020204" pitchFamily="34" charset="0"/>
              </a:rPr>
              <a:t>Finally,</a:t>
            </a:r>
            <a:r>
              <a:rPr lang="en-US" i="1" dirty="0">
                <a:latin typeface="Trebuchet MS" panose="020B0603020202020204" pitchFamily="34" charset="0"/>
              </a:rPr>
              <a:t> </a:t>
            </a:r>
            <a:r>
              <a:rPr lang="en-US" dirty="0">
                <a:latin typeface="Trebuchet MS" panose="020B0603020202020204" pitchFamily="34" charset="0"/>
              </a:rPr>
              <a:t>it is safe to say that  </a:t>
            </a:r>
            <a:r>
              <a:rPr lang="en-US" i="1" dirty="0">
                <a:latin typeface="Trebuchet MS" panose="020B0603020202020204" pitchFamily="34" charset="0"/>
              </a:rPr>
              <a:t>Current status of </a:t>
            </a:r>
            <a:r>
              <a:rPr lang="en-US" i="1" dirty="0" err="1">
                <a:latin typeface="Trebuchet MS" panose="020B0603020202020204" pitchFamily="34" charset="0"/>
              </a:rPr>
              <a:t>mechanochemistry</a:t>
            </a:r>
            <a:r>
              <a:rPr lang="en-US" i="1" dirty="0">
                <a:latin typeface="Trebuchet MS" panose="020B0603020202020204" pitchFamily="34" charset="0"/>
              </a:rPr>
              <a:t> allows controllable design of new generations of caloric materials</a:t>
            </a:r>
          </a:p>
          <a:p>
            <a:pPr>
              <a:spcBef>
                <a:spcPts val="4280"/>
              </a:spcBef>
            </a:pPr>
            <a:endParaRPr lang="en-US" baseline="0" dirty="0" smtClean="0"/>
          </a:p>
          <a:p>
            <a:pPr>
              <a:spcBef>
                <a:spcPts val="4280"/>
              </a:spcBef>
            </a:pPr>
            <a:r>
              <a:rPr lang="en-US" baseline="0" dirty="0" smtClean="0"/>
              <a:t>And why I think such a statement has a lot of merit, I will explain in the second part of my talk. </a:t>
            </a:r>
            <a:endParaRPr lang="en-US" i="1" dirty="0">
              <a:latin typeface="Trebuchet MS" panose="020B0603020202020204" pitchFamily="34" charset="0"/>
            </a:endParaRPr>
          </a:p>
        </p:txBody>
      </p:sp>
      <p:sp>
        <p:nvSpPr>
          <p:cNvPr id="4" name="Slide Number Placeholder 3"/>
          <p:cNvSpPr>
            <a:spLocks noGrp="1"/>
          </p:cNvSpPr>
          <p:nvPr>
            <p:ph type="sldNum" sz="quarter" idx="10"/>
          </p:nvPr>
        </p:nvSpPr>
        <p:spPr/>
        <p:txBody>
          <a:bodyPr/>
          <a:lstStyle/>
          <a:p>
            <a:fld id="{482105D1-A8D0-4077-B0D9-DB7F93B03ED4}" type="slidenum">
              <a:rPr lang="en-US" smtClean="0"/>
              <a:pPr/>
              <a:t>13</a:t>
            </a:fld>
            <a:endParaRPr lang="en-US"/>
          </a:p>
        </p:txBody>
      </p:sp>
    </p:spTree>
    <p:extLst>
      <p:ext uri="{BB962C8B-B14F-4D97-AF65-F5344CB8AC3E}">
        <p14:creationId xmlns:p14="http://schemas.microsoft.com/office/powerpoint/2010/main" val="3737602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C812E5-2637-429D-B521-FBD2175CCC89}" type="slidenum">
              <a:rPr lang="en-US"/>
              <a:pPr/>
              <a:t>14</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r>
              <a:rPr lang="en-US"/>
              <a:t>e</a:t>
            </a:r>
          </a:p>
        </p:txBody>
      </p:sp>
    </p:spTree>
    <p:extLst>
      <p:ext uri="{BB962C8B-B14F-4D97-AF65-F5344CB8AC3E}">
        <p14:creationId xmlns:p14="http://schemas.microsoft.com/office/powerpoint/2010/main" val="19488621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862013"/>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1981200" y="3624768"/>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26" name="Rectangle 2"/>
          <p:cNvSpPr>
            <a:spLocks noGrp="1" noChangeArrowheads="1"/>
          </p:cNvSpPr>
          <p:nvPr>
            <p:ph type="ctrTitle"/>
          </p:nvPr>
        </p:nvSpPr>
        <p:spPr>
          <a:xfrm>
            <a:off x="914400" y="1166813"/>
            <a:ext cx="7623175" cy="1752600"/>
          </a:xfrm>
        </p:spPr>
        <p:txBody>
          <a:bodyPr/>
          <a:lstStyle>
            <a:lvl1pPr>
              <a:defRPr sz="5000"/>
            </a:lvl1pPr>
          </a:lstStyle>
          <a:p>
            <a:pPr lvl="0"/>
            <a:r>
              <a:rPr lang="en-US" altLang="en-US" noProof="0" smtClean="0"/>
              <a:t>Click to edit Master title style</a:t>
            </a:r>
          </a:p>
        </p:txBody>
      </p:sp>
      <p:sp>
        <p:nvSpPr>
          <p:cNvPr id="205827" name="Rectangle 3"/>
          <p:cNvSpPr>
            <a:spLocks noGrp="1" noChangeArrowheads="1"/>
          </p:cNvSpPr>
          <p:nvPr>
            <p:ph type="subTitle" idx="1"/>
          </p:nvPr>
        </p:nvSpPr>
        <p:spPr>
          <a:xfrm>
            <a:off x="1981200" y="3624768"/>
            <a:ext cx="6553200" cy="1752600"/>
          </a:xfrm>
        </p:spPr>
        <p:txBody>
          <a:bodyPr/>
          <a:lstStyle>
            <a:lvl1pPr marL="0" indent="0">
              <a:buFont typeface="Wingdings" pitchFamily="2" charset="2"/>
              <a:buNone/>
              <a:defRPr sz="2800"/>
            </a:lvl1pPr>
          </a:lstStyle>
          <a:p>
            <a:pPr lvl="0"/>
            <a:r>
              <a:rPr lang="en-US" altLang="en-US" noProof="0" smtClean="0"/>
              <a:t>Click to edit Master subtitle style</a:t>
            </a:r>
          </a:p>
        </p:txBody>
      </p:sp>
      <p:pic>
        <p:nvPicPr>
          <p:cNvPr id="9" name="Picture 8" descr="ISULEFTR.tiff"/>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35854" y="6361089"/>
            <a:ext cx="2248141" cy="297989"/>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6281483"/>
            <a:ext cx="1816225" cy="457200"/>
          </a:xfrm>
          <a:prstGeom prst="rect">
            <a:avLst/>
          </a:prstGeom>
        </p:spPr>
      </p:pic>
      <p:pic>
        <p:nvPicPr>
          <p:cNvPr id="11" name="Picture 10" descr="http://energy.gov/sites/prod/files/styles/borealis_imagelink_respondsmall/public/EMN.logo_final.png?itok=C9VeGBfN"/>
          <p:cNvPicPr/>
          <p:nvPr/>
        </p:nvPicPr>
        <p:blipFill>
          <a:blip r:embed="rId4">
            <a:extLst>
              <a:ext uri="{28A0092B-C50C-407E-A947-70E740481C1C}">
                <a14:useLocalDpi xmlns:a14="http://schemas.microsoft.com/office/drawing/2010/main" val="0"/>
              </a:ext>
            </a:extLst>
          </a:blip>
          <a:srcRect/>
          <a:stretch>
            <a:fillRect/>
          </a:stretch>
        </p:blipFill>
        <p:spPr bwMode="auto">
          <a:xfrm>
            <a:off x="3453447" y="6304343"/>
            <a:ext cx="2084705" cy="411480"/>
          </a:xfrm>
          <a:prstGeom prst="rect">
            <a:avLst/>
          </a:prstGeom>
          <a:noFill/>
          <a:ln>
            <a:noFill/>
          </a:ln>
        </p:spPr>
      </p:pic>
    </p:spTree>
    <p:extLst>
      <p:ext uri="{BB962C8B-B14F-4D97-AF65-F5344CB8AC3E}">
        <p14:creationId xmlns:p14="http://schemas.microsoft.com/office/powerpoint/2010/main" val="2785260166"/>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1CEF607B-A47E-422C-9BEF-122CCDB7C526}" type="datetime1">
              <a:rPr lang="en-US" smtClean="0"/>
              <a:pPr/>
              <a:t>8/31/2017</a:t>
            </a:fld>
            <a:endParaRPr lang="en-US"/>
          </a:p>
        </p:txBody>
      </p:sp>
      <p:sp>
        <p:nvSpPr>
          <p:cNvPr id="5" name="Rectangle 5"/>
          <p:cNvSpPr>
            <a:spLocks noGrp="1" noChangeArrowheads="1"/>
          </p:cNvSpPr>
          <p:nvPr>
            <p:ph type="ftr" sz="quarter" idx="11"/>
          </p:nvPr>
        </p:nvSpPr>
        <p:spPr>
          <a:xfrm>
            <a:off x="1562793" y="6307138"/>
            <a:ext cx="6384174" cy="457200"/>
          </a:xfrm>
          <a:prstGeom prst="rect">
            <a:avLst/>
          </a:prstGeom>
          <a:ln/>
        </p:spPr>
        <p:txBody>
          <a:bodyPr/>
          <a:lstStyle>
            <a:lvl1pPr>
              <a:defRPr sz="1200"/>
            </a:lvl1pPr>
          </a:lstStyle>
          <a:p>
            <a:endParaRPr lang="en-US"/>
          </a:p>
        </p:txBody>
      </p:sp>
      <p:sp>
        <p:nvSpPr>
          <p:cNvPr id="6" name="Rectangle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214B735F-F116-4472-B59D-34A36ACAA264}" type="slidenum">
              <a:rPr lang="en-US" smtClean="0"/>
              <a:pPr/>
              <a:t>‹#›</a:t>
            </a:fld>
            <a:endParaRPr lang="en-US"/>
          </a:p>
        </p:txBody>
      </p:sp>
    </p:spTree>
    <p:extLst>
      <p:ext uri="{BB962C8B-B14F-4D97-AF65-F5344CB8AC3E}">
        <p14:creationId xmlns:p14="http://schemas.microsoft.com/office/powerpoint/2010/main" val="2488594291"/>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63A9A7CB-BEE6-4F99-898E-913F06E8E125}" type="datetime1">
              <a:rPr lang="en-US" smtClean="0"/>
              <a:pPr/>
              <a:t>8/31/2017</a:t>
            </a:fld>
            <a:endParaRPr lang="en-US"/>
          </a:p>
        </p:txBody>
      </p:sp>
      <p:sp>
        <p:nvSpPr>
          <p:cNvPr id="5" name="Rectangle 5"/>
          <p:cNvSpPr>
            <a:spLocks noGrp="1" noChangeArrowheads="1"/>
          </p:cNvSpPr>
          <p:nvPr>
            <p:ph type="ftr" sz="quarter" idx="11"/>
          </p:nvPr>
        </p:nvSpPr>
        <p:spPr>
          <a:xfrm>
            <a:off x="1562793" y="6307138"/>
            <a:ext cx="6384174" cy="457200"/>
          </a:xfrm>
          <a:prstGeom prst="rect">
            <a:avLst/>
          </a:prstGeom>
          <a:ln/>
        </p:spPr>
        <p:txBody>
          <a:bodyPr/>
          <a:lstStyle>
            <a:lvl1pPr>
              <a:defRPr sz="1200"/>
            </a:lvl1pPr>
          </a:lstStyle>
          <a:p>
            <a:endParaRPr lang="en-US"/>
          </a:p>
        </p:txBody>
      </p:sp>
      <p:sp>
        <p:nvSpPr>
          <p:cNvPr id="6" name="Rectangle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0FF8754D-D7A6-4EAD-A5B7-078A462124D1}" type="slidenum">
              <a:rPr lang="en-US" smtClean="0"/>
              <a:pPr/>
              <a:t>‹#›</a:t>
            </a:fld>
            <a:endParaRPr lang="en-US"/>
          </a:p>
        </p:txBody>
      </p:sp>
    </p:spTree>
    <p:extLst>
      <p:ext uri="{BB962C8B-B14F-4D97-AF65-F5344CB8AC3E}">
        <p14:creationId xmlns:p14="http://schemas.microsoft.com/office/powerpoint/2010/main" val="1186984983"/>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B6EE300C-6FC5-4FC3-AF1A-075E4F50620D}" type="datetime1">
              <a:rPr lang="en-US" smtClean="0"/>
              <a:pPr/>
              <a:t>8/31/2017</a:t>
            </a:fld>
            <a:endParaRPr lang="en-US"/>
          </a:p>
        </p:txBody>
      </p:sp>
      <p:sp>
        <p:nvSpPr>
          <p:cNvPr id="6" name="Footer Placeholder 5"/>
          <p:cNvSpPr>
            <a:spLocks noGrp="1" noChangeArrowheads="1"/>
          </p:cNvSpPr>
          <p:nvPr>
            <p:ph type="ftr" sz="quarter" idx="11"/>
          </p:nvPr>
        </p:nvSpPr>
        <p:spPr>
          <a:xfrm>
            <a:off x="1562793" y="6307138"/>
            <a:ext cx="6384174" cy="457200"/>
          </a:xfrm>
          <a:prstGeom prst="rect">
            <a:avLst/>
          </a:prstGeom>
          <a:ln/>
        </p:spPr>
        <p:txBody>
          <a:bodyPr/>
          <a:lstStyle>
            <a:lvl1pPr>
              <a:defRPr/>
            </a:lvl1pPr>
          </a:lstStyle>
          <a:p>
            <a:endParaRPr lang="en-US"/>
          </a:p>
        </p:txBody>
      </p:sp>
      <p:sp>
        <p:nvSpPr>
          <p:cNvPr id="7" name="Slide Number Placeholder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1C489633-41D1-4163-A163-F03CF8EF4ED6}" type="slidenum">
              <a:rPr lang="en-US" smtClean="0"/>
              <a:pPr/>
              <a:t>‹#›</a:t>
            </a:fld>
            <a:endParaRPr lang="en-US"/>
          </a:p>
        </p:txBody>
      </p:sp>
    </p:spTree>
    <p:extLst>
      <p:ext uri="{BB962C8B-B14F-4D97-AF65-F5344CB8AC3E}">
        <p14:creationId xmlns:p14="http://schemas.microsoft.com/office/powerpoint/2010/main" val="3629529006"/>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F50D295D-4A77-4DEB-B04C-9F4282A8BC04}" type="datetime1">
              <a:rPr lang="en-US" smtClean="0"/>
              <a:pPr/>
              <a:t>8/31/2017</a:t>
            </a:fld>
            <a:endParaRPr lang="en-US"/>
          </a:p>
        </p:txBody>
      </p:sp>
      <p:sp>
        <p:nvSpPr>
          <p:cNvPr id="8" name="Rectangle 5"/>
          <p:cNvSpPr>
            <a:spLocks noGrp="1" noChangeArrowheads="1"/>
          </p:cNvSpPr>
          <p:nvPr>
            <p:ph type="ftr" sz="quarter" idx="11"/>
          </p:nvPr>
        </p:nvSpPr>
        <p:spPr>
          <a:xfrm>
            <a:off x="1562793" y="6307138"/>
            <a:ext cx="6384174" cy="457200"/>
          </a:xfrm>
          <a:prstGeom prst="rect">
            <a:avLst/>
          </a:prstGeom>
          <a:ln/>
        </p:spPr>
        <p:txBody>
          <a:bodyPr/>
          <a:lstStyle>
            <a:lvl1pPr>
              <a:defRPr/>
            </a:lvl1pPr>
          </a:lstStyle>
          <a:p>
            <a:endParaRPr lang="en-US"/>
          </a:p>
        </p:txBody>
      </p:sp>
      <p:sp>
        <p:nvSpPr>
          <p:cNvPr id="9" name="Rectangle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0FF8754D-D7A6-4EAD-A5B7-078A462124D1}" type="slidenum">
              <a:rPr lang="en-US" smtClean="0"/>
              <a:pPr/>
              <a:t>‹#›</a:t>
            </a:fld>
            <a:endParaRPr lang="en-US"/>
          </a:p>
        </p:txBody>
      </p:sp>
    </p:spTree>
    <p:extLst>
      <p:ext uri="{BB962C8B-B14F-4D97-AF65-F5344CB8AC3E}">
        <p14:creationId xmlns:p14="http://schemas.microsoft.com/office/powerpoint/2010/main" val="664067061"/>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02B28685-4D0C-42D5-8013-B5904CD1FCBC}" type="datetime1">
              <a:rPr lang="en-US" smtClean="0"/>
              <a:pPr/>
              <a:t>8/31/2017</a:t>
            </a:fld>
            <a:endParaRPr lang="en-US"/>
          </a:p>
        </p:txBody>
      </p:sp>
      <p:sp>
        <p:nvSpPr>
          <p:cNvPr id="4" name="Rectangle 5"/>
          <p:cNvSpPr>
            <a:spLocks noGrp="1" noChangeArrowheads="1"/>
          </p:cNvSpPr>
          <p:nvPr>
            <p:ph type="ftr" sz="quarter" idx="11"/>
          </p:nvPr>
        </p:nvSpPr>
        <p:spPr>
          <a:xfrm>
            <a:off x="1562793" y="6307138"/>
            <a:ext cx="6384174" cy="457200"/>
          </a:xfrm>
          <a:prstGeom prst="rect">
            <a:avLst/>
          </a:prstGeom>
          <a:ln/>
        </p:spPr>
        <p:txBody>
          <a:bodyPr/>
          <a:lstStyle>
            <a:lvl1pPr>
              <a:defRPr b="0"/>
            </a:lvl1pPr>
          </a:lstStyle>
          <a:p>
            <a:endParaRPr lang="en-US"/>
          </a:p>
        </p:txBody>
      </p:sp>
      <p:sp>
        <p:nvSpPr>
          <p:cNvPr id="5" name="Rectangle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7437103F-97C1-4CB5-A35F-A801DCC26CB9}" type="slidenum">
              <a:rPr lang="en-US" smtClean="0"/>
              <a:pPr/>
              <a:t>‹#›</a:t>
            </a:fld>
            <a:endParaRPr lang="en-US"/>
          </a:p>
        </p:txBody>
      </p:sp>
    </p:spTree>
    <p:extLst>
      <p:ext uri="{BB962C8B-B14F-4D97-AF65-F5344CB8AC3E}">
        <p14:creationId xmlns:p14="http://schemas.microsoft.com/office/powerpoint/2010/main" val="2235128042"/>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FDF226C0-9885-4BA9-BBFA-A52CBFEBB775}" type="datetime1">
              <a:rPr lang="en-US" smtClean="0"/>
              <a:pPr/>
              <a:t>8/31/2017</a:t>
            </a:fld>
            <a:endParaRPr lang="en-US"/>
          </a:p>
        </p:txBody>
      </p:sp>
      <p:sp>
        <p:nvSpPr>
          <p:cNvPr id="3" name="Rectangle 5"/>
          <p:cNvSpPr>
            <a:spLocks noGrp="1" noChangeArrowheads="1"/>
          </p:cNvSpPr>
          <p:nvPr>
            <p:ph type="ftr" sz="quarter" idx="11"/>
          </p:nvPr>
        </p:nvSpPr>
        <p:spPr>
          <a:xfrm>
            <a:off x="1562793" y="6307138"/>
            <a:ext cx="6384174" cy="457200"/>
          </a:xfrm>
          <a:prstGeom prst="rect">
            <a:avLst/>
          </a:prstGeom>
          <a:ln/>
        </p:spPr>
        <p:txBody>
          <a:bodyPr/>
          <a:lstStyle>
            <a:lvl1pPr>
              <a:defRPr b="0"/>
            </a:lvl1pPr>
          </a:lstStyle>
          <a:p>
            <a:endParaRPr lang="en-US"/>
          </a:p>
        </p:txBody>
      </p:sp>
      <p:sp>
        <p:nvSpPr>
          <p:cNvPr id="4" name="Rectangle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525A8DB1-5422-45A1-8495-5F584DADE3A5}" type="slidenum">
              <a:rPr lang="en-US" smtClean="0"/>
              <a:pPr/>
              <a:t>‹#›</a:t>
            </a:fld>
            <a:endParaRPr lang="en-US"/>
          </a:p>
        </p:txBody>
      </p:sp>
    </p:spTree>
    <p:extLst>
      <p:ext uri="{BB962C8B-B14F-4D97-AF65-F5344CB8AC3E}">
        <p14:creationId xmlns:p14="http://schemas.microsoft.com/office/powerpoint/2010/main" val="739067412"/>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EBEE1B38-C5EB-4D66-9137-0AFE9CDEDE8F}" type="datetime1">
              <a:rPr lang="en-US" smtClean="0"/>
              <a:pPr/>
              <a:t>8/31/2017</a:t>
            </a:fld>
            <a:endParaRPr lang="en-US"/>
          </a:p>
        </p:txBody>
      </p:sp>
      <p:sp>
        <p:nvSpPr>
          <p:cNvPr id="6" name="Footer Placeholder 5"/>
          <p:cNvSpPr>
            <a:spLocks noGrp="1" noChangeArrowheads="1"/>
          </p:cNvSpPr>
          <p:nvPr>
            <p:ph type="ftr" sz="quarter" idx="11"/>
          </p:nvPr>
        </p:nvSpPr>
        <p:spPr>
          <a:xfrm>
            <a:off x="1562793" y="6307138"/>
            <a:ext cx="6384174" cy="457200"/>
          </a:xfrm>
          <a:prstGeom prst="rect">
            <a:avLst/>
          </a:prstGeom>
          <a:ln/>
        </p:spPr>
        <p:txBody>
          <a:bodyPr/>
          <a:lstStyle>
            <a:lvl1pPr>
              <a:defRPr sz="1200"/>
            </a:lvl1pPr>
          </a:lstStyle>
          <a:p>
            <a:endParaRPr lang="en-US"/>
          </a:p>
        </p:txBody>
      </p:sp>
      <p:sp>
        <p:nvSpPr>
          <p:cNvPr id="7" name="Slide Number Placeholder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0FF8754D-D7A6-4EAD-A5B7-078A462124D1}" type="slidenum">
              <a:rPr lang="en-US" smtClean="0"/>
              <a:pPr/>
              <a:t>‹#›</a:t>
            </a:fld>
            <a:endParaRPr lang="en-US"/>
          </a:p>
        </p:txBody>
      </p:sp>
    </p:spTree>
    <p:extLst>
      <p:ext uri="{BB962C8B-B14F-4D97-AF65-F5344CB8AC3E}">
        <p14:creationId xmlns:p14="http://schemas.microsoft.com/office/powerpoint/2010/main" val="3452535210"/>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327B613C-1AD7-49D3-885D-F654C5CDBAA6}" type="datetime1">
              <a:rPr lang="en-US" smtClean="0"/>
              <a:pPr/>
              <a:t>8/31/2017</a:t>
            </a:fld>
            <a:endParaRPr lang="en-US" dirty="0"/>
          </a:p>
        </p:txBody>
      </p:sp>
      <p:sp>
        <p:nvSpPr>
          <p:cNvPr id="6" name="Footer Placeholder 5"/>
          <p:cNvSpPr>
            <a:spLocks noGrp="1" noChangeArrowheads="1"/>
          </p:cNvSpPr>
          <p:nvPr>
            <p:ph type="ftr" sz="quarter" idx="11"/>
          </p:nvPr>
        </p:nvSpPr>
        <p:spPr>
          <a:xfrm>
            <a:off x="1562793" y="6307138"/>
            <a:ext cx="6384174" cy="457200"/>
          </a:xfrm>
          <a:prstGeom prst="rect">
            <a:avLst/>
          </a:prstGeom>
          <a:ln/>
        </p:spPr>
        <p:txBody>
          <a:bodyPr/>
          <a:lstStyle>
            <a:lvl1pPr>
              <a:defRPr b="0"/>
            </a:lvl1pPr>
          </a:lstStyle>
          <a:p>
            <a:endParaRPr lang="en-US"/>
          </a:p>
        </p:txBody>
      </p:sp>
      <p:sp>
        <p:nvSpPr>
          <p:cNvPr id="7" name="Slide Number Placeholder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0FF8754D-D7A6-4EAD-A5B7-078A462124D1}" type="slidenum">
              <a:rPr lang="en-US" smtClean="0"/>
              <a:pPr/>
              <a:t>‹#›</a:t>
            </a:fld>
            <a:endParaRPr lang="en-US"/>
          </a:p>
        </p:txBody>
      </p:sp>
    </p:spTree>
    <p:extLst>
      <p:ext uri="{BB962C8B-B14F-4D97-AF65-F5344CB8AC3E}">
        <p14:creationId xmlns:p14="http://schemas.microsoft.com/office/powerpoint/2010/main" val="2546166555"/>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58FB4290-6522-4139-852E-05BD9E7F0D2E}" type="datetime1">
              <a:rPr lang="en-US" smtClean="0"/>
              <a:pPr/>
              <a:t>8/31/2017</a:t>
            </a:fld>
            <a:endParaRPr lang="en-US"/>
          </a:p>
        </p:txBody>
      </p:sp>
      <p:sp>
        <p:nvSpPr>
          <p:cNvPr id="5" name="Rectangle 5"/>
          <p:cNvSpPr>
            <a:spLocks noGrp="1" noChangeArrowheads="1"/>
          </p:cNvSpPr>
          <p:nvPr>
            <p:ph type="ftr" sz="quarter" idx="11"/>
          </p:nvPr>
        </p:nvSpPr>
        <p:spPr>
          <a:xfrm>
            <a:off x="1562793" y="6307138"/>
            <a:ext cx="6384174" cy="457200"/>
          </a:xfrm>
          <a:prstGeom prst="rect">
            <a:avLst/>
          </a:prstGeom>
          <a:ln/>
        </p:spPr>
        <p:txBody>
          <a:bodyPr/>
          <a:lstStyle>
            <a:lvl1pPr>
              <a:defRPr b="0"/>
            </a:lvl1pPr>
          </a:lstStyle>
          <a:p>
            <a:endParaRPr lang="en-US"/>
          </a:p>
        </p:txBody>
      </p:sp>
      <p:sp>
        <p:nvSpPr>
          <p:cNvPr id="6" name="Rectangle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0FF8754D-D7A6-4EAD-A5B7-078A462124D1}" type="slidenum">
              <a:rPr lang="en-US" smtClean="0"/>
              <a:pPr/>
              <a:t>‹#›</a:t>
            </a:fld>
            <a:endParaRPr lang="en-US"/>
          </a:p>
        </p:txBody>
      </p:sp>
    </p:spTree>
    <p:extLst>
      <p:ext uri="{BB962C8B-B14F-4D97-AF65-F5344CB8AC3E}">
        <p14:creationId xmlns:p14="http://schemas.microsoft.com/office/powerpoint/2010/main" val="3939279577"/>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AAB955F9-81EA-47C5-8059-9E5C2B437C70}" type="datetime1">
              <a:rPr lang="en-US" smtClean="0"/>
              <a:pPr/>
              <a:t>8/31/2017</a:t>
            </a:fld>
            <a:endParaRPr lang="en-US"/>
          </a:p>
        </p:txBody>
      </p:sp>
      <p:sp>
        <p:nvSpPr>
          <p:cNvPr id="5" name="Rectangle 5"/>
          <p:cNvSpPr>
            <a:spLocks noGrp="1" noChangeArrowheads="1"/>
          </p:cNvSpPr>
          <p:nvPr>
            <p:ph type="ftr" sz="quarter" idx="11"/>
          </p:nvPr>
        </p:nvSpPr>
        <p:spPr>
          <a:xfrm>
            <a:off x="1562793" y="6307138"/>
            <a:ext cx="6384174" cy="457200"/>
          </a:xfrm>
          <a:prstGeom prst="rect">
            <a:avLst/>
          </a:prstGeom>
          <a:ln/>
        </p:spPr>
        <p:txBody>
          <a:bodyPr/>
          <a:lstStyle>
            <a:lvl1pPr>
              <a:defRPr b="0"/>
            </a:lvl1pPr>
          </a:lstStyle>
          <a:p>
            <a:endParaRPr lang="en-US"/>
          </a:p>
        </p:txBody>
      </p:sp>
      <p:sp>
        <p:nvSpPr>
          <p:cNvPr id="6" name="Rectangle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0FF8754D-D7A6-4EAD-A5B7-078A462124D1}" type="slidenum">
              <a:rPr lang="en-US" smtClean="0"/>
              <a:pPr/>
              <a:t>‹#›</a:t>
            </a:fld>
            <a:endParaRPr lang="en-US"/>
          </a:p>
        </p:txBody>
      </p:sp>
    </p:spTree>
    <p:extLst>
      <p:ext uri="{BB962C8B-B14F-4D97-AF65-F5344CB8AC3E}">
        <p14:creationId xmlns:p14="http://schemas.microsoft.com/office/powerpoint/2010/main" val="3388712744"/>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r>
              <a:rPr lang="en-US" noProof="0" smtClean="0"/>
              <a:t>Click icon to add table</a:t>
            </a:r>
          </a:p>
        </p:txBody>
      </p:sp>
      <p:sp>
        <p:nvSpPr>
          <p:cNvPr id="4" name="Rectangle 4"/>
          <p:cNvSpPr>
            <a:spLocks noGrp="1" noChangeArrowheads="1"/>
          </p:cNvSpPr>
          <p:nvPr>
            <p:ph type="dt" sz="half" idx="10"/>
          </p:nvPr>
        </p:nvSpPr>
        <p:spPr>
          <a:xfrm>
            <a:off x="182563" y="6307138"/>
            <a:ext cx="1828800" cy="457200"/>
          </a:xfrm>
          <a:prstGeom prst="rect">
            <a:avLst/>
          </a:prstGeom>
          <a:ln/>
        </p:spPr>
        <p:txBody>
          <a:bodyPr/>
          <a:lstStyle>
            <a:lvl1pPr>
              <a:defRPr/>
            </a:lvl1pPr>
          </a:lstStyle>
          <a:p>
            <a:fld id="{327B613C-1AD7-49D3-885D-F654C5CDBAA6}" type="datetime1">
              <a:rPr lang="en-US" smtClean="0"/>
              <a:pPr/>
              <a:t>8/31/2017</a:t>
            </a:fld>
            <a:endParaRPr lang="en-US" dirty="0"/>
          </a:p>
        </p:txBody>
      </p:sp>
      <p:sp>
        <p:nvSpPr>
          <p:cNvPr id="5" name="Rectangle 5"/>
          <p:cNvSpPr>
            <a:spLocks noGrp="1" noChangeArrowheads="1"/>
          </p:cNvSpPr>
          <p:nvPr>
            <p:ph type="ftr" sz="quarter" idx="11"/>
          </p:nvPr>
        </p:nvSpPr>
        <p:spPr>
          <a:xfrm>
            <a:off x="1562793" y="6307138"/>
            <a:ext cx="6384174" cy="457200"/>
          </a:xfrm>
          <a:prstGeom prst="rect">
            <a:avLst/>
          </a:prstGeom>
          <a:ln/>
        </p:spPr>
        <p:txBody>
          <a:bodyPr/>
          <a:lstStyle>
            <a:lvl1pPr>
              <a:defRPr b="0"/>
            </a:lvl1pPr>
          </a:lstStyle>
          <a:p>
            <a:endParaRPr lang="en-US"/>
          </a:p>
        </p:txBody>
      </p:sp>
      <p:sp>
        <p:nvSpPr>
          <p:cNvPr id="6" name="Rectangle 6"/>
          <p:cNvSpPr>
            <a:spLocks noGrp="1" noChangeArrowheads="1"/>
          </p:cNvSpPr>
          <p:nvPr>
            <p:ph type="sldNum" sz="quarter" idx="12"/>
          </p:nvPr>
        </p:nvSpPr>
        <p:spPr>
          <a:xfrm>
            <a:off x="7129463" y="6307138"/>
            <a:ext cx="1828800" cy="457200"/>
          </a:xfrm>
          <a:prstGeom prst="rect">
            <a:avLst/>
          </a:prstGeom>
          <a:ln/>
        </p:spPr>
        <p:txBody>
          <a:bodyPr/>
          <a:lstStyle>
            <a:lvl1pPr>
              <a:defRPr/>
            </a:lvl1pPr>
          </a:lstStyle>
          <a:p>
            <a:fld id="{0FF8754D-D7A6-4EAD-A5B7-078A462124D1}" type="slidenum">
              <a:rPr lang="en-US" smtClean="0"/>
              <a:pPr/>
              <a:t>‹#›</a:t>
            </a:fld>
            <a:endParaRPr lang="en-US"/>
          </a:p>
        </p:txBody>
      </p:sp>
    </p:spTree>
    <p:extLst>
      <p:ext uri="{BB962C8B-B14F-4D97-AF65-F5344CB8AC3E}">
        <p14:creationId xmlns:p14="http://schemas.microsoft.com/office/powerpoint/2010/main" val="162514195"/>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457200"/>
            <a:ext cx="77724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0"/>
          </p:nvPr>
        </p:nvSpPr>
        <p:spPr>
          <a:xfrm>
            <a:off x="685800" y="5867400"/>
            <a:ext cx="7772400" cy="457200"/>
          </a:xfrm>
          <a:prstGeom prst="rect">
            <a:avLst/>
          </a:prstGeom>
        </p:spPr>
        <p:txBody>
          <a:bodyPr/>
          <a:lstStyle>
            <a:lvl1pPr>
              <a:defRPr/>
            </a:lvl1pPr>
          </a:lstStyle>
          <a:p>
            <a:endParaRPr lang="en-US"/>
          </a:p>
        </p:txBody>
      </p:sp>
      <p:sp>
        <p:nvSpPr>
          <p:cNvPr id="4" name="Slide Number Placeholder 3"/>
          <p:cNvSpPr>
            <a:spLocks noGrp="1"/>
          </p:cNvSpPr>
          <p:nvPr>
            <p:ph type="sldNum" sz="quarter" idx="11"/>
          </p:nvPr>
        </p:nvSpPr>
        <p:spPr>
          <a:xfrm>
            <a:off x="381000" y="6019800"/>
            <a:ext cx="457200" cy="304800"/>
          </a:xfrm>
          <a:prstGeom prst="rect">
            <a:avLst/>
          </a:prstGeom>
        </p:spPr>
        <p:txBody>
          <a:bodyPr/>
          <a:lstStyle>
            <a:lvl1pPr>
              <a:defRPr/>
            </a:lvl1pPr>
          </a:lstStyle>
          <a:p>
            <a:fld id="{B6948551-6F4F-4E09-BAB7-3311F6A06C17}" type="slidenum">
              <a:rPr lang="en-US"/>
              <a:pPr/>
              <a:t>‹#›</a:t>
            </a:fld>
            <a:endParaRPr lang="en-US"/>
          </a:p>
        </p:txBody>
      </p:sp>
    </p:spTree>
    <p:extLst>
      <p:ext uri="{BB962C8B-B14F-4D97-AF65-F5344CB8AC3E}">
        <p14:creationId xmlns:p14="http://schemas.microsoft.com/office/powerpoint/2010/main" val="1511139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31"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0" name="Picture 9" descr="ISULEFTR.tiff"/>
          <p:cNvPicPr>
            <a:picLocks noChangeAspect="1"/>
          </p:cNvPicPr>
          <p:nvPr/>
        </p:nvPicPr>
        <p:blipFill>
          <a:blip r:embed="rId1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35854" y="6361089"/>
            <a:ext cx="2248141" cy="297989"/>
          </a:xfrm>
          <a:prstGeom prst="rect">
            <a:avLst/>
          </a:prstGeom>
        </p:spPr>
      </p:pic>
      <p:pic>
        <p:nvPicPr>
          <p:cNvPr id="11" name="Picture 1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57200" y="6281483"/>
            <a:ext cx="1816225" cy="457200"/>
          </a:xfrm>
          <a:prstGeom prst="rect">
            <a:avLst/>
          </a:prstGeom>
        </p:spPr>
      </p:pic>
      <p:pic>
        <p:nvPicPr>
          <p:cNvPr id="12" name="Picture 1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509359" y="447556"/>
            <a:ext cx="1174636" cy="381878"/>
          </a:xfrm>
          <a:prstGeom prst="rect">
            <a:avLst/>
          </a:prstGeom>
        </p:spPr>
      </p:pic>
      <p:pic>
        <p:nvPicPr>
          <p:cNvPr id="13" name="Picture 12" descr="http://energy.gov/sites/prod/files/styles/borealis_imagelink_respondsmall/public/EMN.logo_final.png?itok=C9VeGBfN"/>
          <p:cNvPicPr/>
          <p:nvPr/>
        </p:nvPicPr>
        <p:blipFill>
          <a:blip r:embed="rId18">
            <a:extLst>
              <a:ext uri="{28A0092B-C50C-407E-A947-70E740481C1C}">
                <a14:useLocalDpi xmlns:a14="http://schemas.microsoft.com/office/drawing/2010/main" val="0"/>
              </a:ext>
            </a:extLst>
          </a:blip>
          <a:srcRect/>
          <a:stretch>
            <a:fillRect/>
          </a:stretch>
        </p:blipFill>
        <p:spPr bwMode="auto">
          <a:xfrm>
            <a:off x="3453447" y="6304343"/>
            <a:ext cx="2084705" cy="411480"/>
          </a:xfrm>
          <a:prstGeom prst="rect">
            <a:avLst/>
          </a:prstGeom>
          <a:noFill/>
          <a:ln>
            <a:noFill/>
          </a:ln>
        </p:spPr>
      </p:pic>
    </p:spTree>
    <p:extLst>
      <p:ext uri="{BB962C8B-B14F-4D97-AF65-F5344CB8AC3E}">
        <p14:creationId xmlns:p14="http://schemas.microsoft.com/office/powerpoint/2010/main" val="3834704778"/>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 id="2147483982" r:id="rId12"/>
    <p:sldLayoutId id="2147483983" r:id="rId13"/>
  </p:sldLayoutIdLst>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hf hdr="0" ftr="0" dt="0"/>
  <p:txStyles>
    <p:titleStyle>
      <a:lvl1pPr algn="l" rtl="0" eaLnBrk="1" fontAlgn="base" hangingPunct="1">
        <a:spcBef>
          <a:spcPct val="0"/>
        </a:spcBef>
        <a:spcAft>
          <a:spcPct val="0"/>
        </a:spcAft>
        <a:defRPr sz="4200" b="1">
          <a:solidFill>
            <a:srgbClr val="0000FF"/>
          </a:solidFill>
          <a:latin typeface="+mj-lt"/>
          <a:ea typeface="+mj-ea"/>
          <a:cs typeface="+mj-cs"/>
        </a:defRPr>
      </a:lvl1pPr>
      <a:lvl2pPr algn="l" rtl="0" eaLnBrk="1" fontAlgn="base" hangingPunct="1">
        <a:spcBef>
          <a:spcPct val="0"/>
        </a:spcBef>
        <a:spcAft>
          <a:spcPct val="0"/>
        </a:spcAft>
        <a:defRPr sz="4200" b="1">
          <a:solidFill>
            <a:srgbClr val="0000FF"/>
          </a:solidFill>
          <a:latin typeface="Garamond" pitchFamily="18" charset="0"/>
        </a:defRPr>
      </a:lvl2pPr>
      <a:lvl3pPr algn="l" rtl="0" eaLnBrk="1" fontAlgn="base" hangingPunct="1">
        <a:spcBef>
          <a:spcPct val="0"/>
        </a:spcBef>
        <a:spcAft>
          <a:spcPct val="0"/>
        </a:spcAft>
        <a:defRPr sz="4200" b="1">
          <a:solidFill>
            <a:srgbClr val="0000FF"/>
          </a:solidFill>
          <a:latin typeface="Garamond" pitchFamily="18" charset="0"/>
        </a:defRPr>
      </a:lvl3pPr>
      <a:lvl4pPr algn="l" rtl="0" eaLnBrk="1" fontAlgn="base" hangingPunct="1">
        <a:spcBef>
          <a:spcPct val="0"/>
        </a:spcBef>
        <a:spcAft>
          <a:spcPct val="0"/>
        </a:spcAft>
        <a:defRPr sz="4200" b="1">
          <a:solidFill>
            <a:srgbClr val="0000FF"/>
          </a:solidFill>
          <a:latin typeface="Garamond" pitchFamily="18" charset="0"/>
        </a:defRPr>
      </a:lvl4pPr>
      <a:lvl5pPr algn="l" rtl="0" eaLnBrk="1" fontAlgn="base" hangingPunct="1">
        <a:spcBef>
          <a:spcPct val="0"/>
        </a:spcBef>
        <a:spcAft>
          <a:spcPct val="0"/>
        </a:spcAft>
        <a:defRPr sz="4200" b="1">
          <a:solidFill>
            <a:srgbClr val="0000FF"/>
          </a:solidFill>
          <a:latin typeface="Garamond" pitchFamily="18" charset="0"/>
        </a:defRPr>
      </a:lvl5pPr>
      <a:lvl6pPr marL="457200" algn="l" rtl="0" eaLnBrk="1" fontAlgn="base" hangingPunct="1">
        <a:spcBef>
          <a:spcPct val="0"/>
        </a:spcBef>
        <a:spcAft>
          <a:spcPct val="0"/>
        </a:spcAft>
        <a:defRPr sz="4200" b="1">
          <a:solidFill>
            <a:srgbClr val="0000FF"/>
          </a:solidFill>
          <a:latin typeface="Garamond" pitchFamily="18" charset="0"/>
        </a:defRPr>
      </a:lvl6pPr>
      <a:lvl7pPr marL="914400" algn="l" rtl="0" eaLnBrk="1" fontAlgn="base" hangingPunct="1">
        <a:spcBef>
          <a:spcPct val="0"/>
        </a:spcBef>
        <a:spcAft>
          <a:spcPct val="0"/>
        </a:spcAft>
        <a:defRPr sz="4200" b="1">
          <a:solidFill>
            <a:srgbClr val="0000FF"/>
          </a:solidFill>
          <a:latin typeface="Garamond" pitchFamily="18" charset="0"/>
        </a:defRPr>
      </a:lvl7pPr>
      <a:lvl8pPr marL="1371600" algn="l" rtl="0" eaLnBrk="1" fontAlgn="base" hangingPunct="1">
        <a:spcBef>
          <a:spcPct val="0"/>
        </a:spcBef>
        <a:spcAft>
          <a:spcPct val="0"/>
        </a:spcAft>
        <a:defRPr sz="4200" b="1">
          <a:solidFill>
            <a:srgbClr val="0000FF"/>
          </a:solidFill>
          <a:latin typeface="Garamond" pitchFamily="18" charset="0"/>
        </a:defRPr>
      </a:lvl8pPr>
      <a:lvl9pPr marL="1828800" algn="l" rtl="0" eaLnBrk="1" fontAlgn="base" hangingPunct="1">
        <a:spcBef>
          <a:spcPct val="0"/>
        </a:spcBef>
        <a:spcAft>
          <a:spcPct val="0"/>
        </a:spcAft>
        <a:defRPr sz="4200" b="1">
          <a:solidFill>
            <a:srgbClr val="0000FF"/>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5.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hyperlink" Target="http://www.tetech.co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10" Type="http://schemas.openxmlformats.org/officeDocument/2006/relationships/image" Target="../media/image1.tiff"/><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3.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oleObject" Target="../embeddings/oleObject2.bin"/><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7.png"/><Relationship Id="rId7"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8.png"/><Relationship Id="rId5" Type="http://schemas.openxmlformats.org/officeDocument/2006/relationships/image" Target="../media/image26.emf"/><Relationship Id="rId10" Type="http://schemas.openxmlformats.org/officeDocument/2006/relationships/image" Target="../media/image32.png"/><Relationship Id="rId4" Type="http://schemas.openxmlformats.org/officeDocument/2006/relationships/oleObject" Target="../embeddings/oleObject3.bin"/><Relationship Id="rId9" Type="http://schemas.openxmlformats.org/officeDocument/2006/relationships/image" Target="../media/image31.emf"/></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4.xml"/><Relationship Id="rId7" Type="http://schemas.openxmlformats.org/officeDocument/2006/relationships/image" Target="../media/image33.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37.emf"/><Relationship Id="rId5" Type="http://schemas.openxmlformats.org/officeDocument/2006/relationships/oleObject" Target="../embeddings/oleObject5.bin"/><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39.wmf"/></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ctrTitle"/>
          </p:nvPr>
        </p:nvSpPr>
        <p:spPr>
          <a:xfrm>
            <a:off x="0" y="1600200"/>
            <a:ext cx="9296400" cy="1600200"/>
          </a:xfrm>
        </p:spPr>
        <p:txBody>
          <a:bodyPr/>
          <a:lstStyle/>
          <a:p>
            <a:pPr algn="ctr">
              <a:spcBef>
                <a:spcPts val="2400"/>
              </a:spcBef>
            </a:pPr>
            <a:r>
              <a:rPr lang="en-US" sz="2800" b="0" dirty="0" smtClean="0">
                <a:solidFill>
                  <a:schemeClr val="accent5">
                    <a:lumMod val="50000"/>
                  </a:schemeClr>
                </a:solidFill>
                <a:latin typeface="Trebuchet MS" panose="020B0603020202020204" pitchFamily="34" charset="0"/>
                <a:cs typeface="Arial" panose="020B0604020202020204" pitchFamily="34" charset="0"/>
              </a:rPr>
              <a:t/>
            </a:r>
            <a:br>
              <a:rPr lang="en-US" sz="2800" b="0" dirty="0" smtClean="0">
                <a:solidFill>
                  <a:schemeClr val="accent5">
                    <a:lumMod val="50000"/>
                  </a:schemeClr>
                </a:solidFill>
                <a:latin typeface="Trebuchet MS" panose="020B0603020202020204" pitchFamily="34" charset="0"/>
                <a:cs typeface="Arial" panose="020B0604020202020204" pitchFamily="34" charset="0"/>
              </a:rPr>
            </a:br>
            <a:r>
              <a:rPr lang="en-US" sz="2400" b="0" dirty="0" err="1" smtClean="0">
                <a:solidFill>
                  <a:schemeClr val="accent5">
                    <a:lumMod val="50000"/>
                  </a:schemeClr>
                </a:solidFill>
                <a:latin typeface="Trebuchet MS" panose="020B0603020202020204" pitchFamily="34" charset="0"/>
                <a:cs typeface="Arial" panose="020B0604020202020204" pitchFamily="34" charset="0"/>
              </a:rPr>
              <a:t>Mechanochemical</a:t>
            </a:r>
            <a:r>
              <a:rPr lang="en-US" sz="2400" b="0" dirty="0" smtClean="0">
                <a:solidFill>
                  <a:schemeClr val="accent5">
                    <a:lumMod val="50000"/>
                  </a:schemeClr>
                </a:solidFill>
                <a:latin typeface="Trebuchet MS" panose="020B0603020202020204" pitchFamily="34" charset="0"/>
                <a:cs typeface="Arial" panose="020B0604020202020204" pitchFamily="34" charset="0"/>
              </a:rPr>
              <a:t> Synthesis:</a:t>
            </a:r>
            <a:r>
              <a:rPr lang="en-US" sz="3200" b="0" dirty="0" smtClean="0">
                <a:solidFill>
                  <a:schemeClr val="accent5">
                    <a:lumMod val="50000"/>
                  </a:schemeClr>
                </a:solidFill>
                <a:latin typeface="Trebuchet MS" panose="020B0603020202020204" pitchFamily="34" charset="0"/>
                <a:cs typeface="Arial" panose="020B0604020202020204" pitchFamily="34" charset="0"/>
              </a:rPr>
              <a:t/>
            </a:r>
            <a:br>
              <a:rPr lang="en-US" sz="3200" b="0" dirty="0" smtClean="0">
                <a:solidFill>
                  <a:schemeClr val="accent5">
                    <a:lumMod val="50000"/>
                  </a:schemeClr>
                </a:solidFill>
                <a:latin typeface="Trebuchet MS" panose="020B0603020202020204" pitchFamily="34" charset="0"/>
                <a:cs typeface="Arial" panose="020B0604020202020204" pitchFamily="34" charset="0"/>
              </a:rPr>
            </a:br>
            <a:r>
              <a:rPr lang="en-US" sz="1000" dirty="0">
                <a:solidFill>
                  <a:schemeClr val="accent5">
                    <a:lumMod val="50000"/>
                  </a:schemeClr>
                </a:solidFill>
                <a:latin typeface="Trebuchet MS" panose="020B0603020202020204" pitchFamily="34" charset="0"/>
                <a:cs typeface="Arial" panose="020B0604020202020204" pitchFamily="34" charset="0"/>
              </a:rPr>
              <a:t/>
            </a:r>
            <a:br>
              <a:rPr lang="en-US" sz="1000" dirty="0">
                <a:solidFill>
                  <a:schemeClr val="accent5">
                    <a:lumMod val="50000"/>
                  </a:schemeClr>
                </a:solidFill>
                <a:latin typeface="Trebuchet MS" panose="020B0603020202020204" pitchFamily="34" charset="0"/>
                <a:cs typeface="Arial" panose="020B0604020202020204" pitchFamily="34" charset="0"/>
              </a:rPr>
            </a:br>
            <a:r>
              <a:rPr lang="en-US" sz="2400" b="0" dirty="0" smtClean="0">
                <a:solidFill>
                  <a:schemeClr val="accent5">
                    <a:lumMod val="50000"/>
                  </a:schemeClr>
                </a:solidFill>
                <a:latin typeface="Trebuchet MS" panose="020B0603020202020204" pitchFamily="34" charset="0"/>
                <a:cs typeface="Arial" panose="020B0604020202020204" pitchFamily="34" charset="0"/>
              </a:rPr>
              <a:t>NOVEL  MATERIALS FOR MAGNETIC COOLING APPLICATIONS</a:t>
            </a:r>
            <a:endParaRPr lang="en-US" sz="2400" b="0" dirty="0">
              <a:solidFill>
                <a:schemeClr val="accent5">
                  <a:lumMod val="50000"/>
                </a:schemeClr>
              </a:solidFill>
              <a:latin typeface="Trebuchet MS" panose="020B0603020202020204" pitchFamily="34" charset="0"/>
              <a:cs typeface="Arial" panose="020B0604020202020204" pitchFamily="34" charset="0"/>
            </a:endParaRPr>
          </a:p>
        </p:txBody>
      </p:sp>
      <p:sp>
        <p:nvSpPr>
          <p:cNvPr id="13" name="Rectangle 9"/>
          <p:cNvSpPr>
            <a:spLocks noChangeArrowheads="1"/>
          </p:cNvSpPr>
          <p:nvPr/>
        </p:nvSpPr>
        <p:spPr bwMode="auto">
          <a:xfrm>
            <a:off x="5105400" y="3854450"/>
            <a:ext cx="34036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p>
            <a:pPr eaLnBrk="1" hangingPunct="1"/>
            <a:r>
              <a:rPr lang="en-US" sz="2000" dirty="0">
                <a:solidFill>
                  <a:schemeClr val="accent5">
                    <a:lumMod val="50000"/>
                  </a:schemeClr>
                </a:solidFill>
                <a:latin typeface="Trebuchet MS" panose="020B0603020202020204" pitchFamily="34" charset="0"/>
                <a:cs typeface="Arial" panose="020B0604020202020204" pitchFamily="34" charset="0"/>
              </a:rPr>
              <a:t>Viktor P. </a:t>
            </a:r>
            <a:r>
              <a:rPr lang="en-US" sz="2000" dirty="0" smtClean="0">
                <a:solidFill>
                  <a:schemeClr val="accent5">
                    <a:lumMod val="50000"/>
                  </a:schemeClr>
                </a:solidFill>
                <a:latin typeface="Trebuchet MS" panose="020B0603020202020204" pitchFamily="34" charset="0"/>
                <a:cs typeface="Arial" panose="020B0604020202020204" pitchFamily="34" charset="0"/>
              </a:rPr>
              <a:t>Balema</a:t>
            </a:r>
          </a:p>
          <a:p>
            <a:pPr eaLnBrk="1" hangingPunct="1"/>
            <a:r>
              <a:rPr lang="en-US" sz="1400" i="1" dirty="0" smtClean="0">
                <a:solidFill>
                  <a:schemeClr val="accent5">
                    <a:lumMod val="50000"/>
                  </a:schemeClr>
                </a:solidFill>
                <a:latin typeface="Trebuchet MS" panose="020B0603020202020204" pitchFamily="34" charset="0"/>
                <a:cs typeface="Arial" panose="020B0604020202020204" pitchFamily="34" charset="0"/>
              </a:rPr>
              <a:t>Ames Laboratory of US Dept. of Energy</a:t>
            </a:r>
          </a:p>
          <a:p>
            <a:pPr eaLnBrk="1" hangingPunct="1"/>
            <a:r>
              <a:rPr lang="en-US" sz="1400" i="1" dirty="0" smtClean="0">
                <a:solidFill>
                  <a:schemeClr val="accent5">
                    <a:lumMod val="50000"/>
                  </a:schemeClr>
                </a:solidFill>
                <a:latin typeface="Trebuchet MS" panose="020B0603020202020204" pitchFamily="34" charset="0"/>
                <a:cs typeface="Arial" panose="020B0604020202020204" pitchFamily="34" charset="0"/>
              </a:rPr>
              <a:t>Ames, Iowa, USA</a:t>
            </a:r>
          </a:p>
        </p:txBody>
      </p:sp>
      <p:sp>
        <p:nvSpPr>
          <p:cNvPr id="5" name="Rectangle 4"/>
          <p:cNvSpPr/>
          <p:nvPr/>
        </p:nvSpPr>
        <p:spPr>
          <a:xfrm>
            <a:off x="3695700" y="5867400"/>
            <a:ext cx="5410200" cy="378630"/>
          </a:xfrm>
          <a:prstGeom prst="rect">
            <a:avLst/>
          </a:prstGeom>
        </p:spPr>
        <p:txBody>
          <a:bodyPr wrap="square">
            <a:spAutoFit/>
          </a:bodyPr>
          <a:lstStyle/>
          <a:p>
            <a:pPr>
              <a:lnSpc>
                <a:spcPct val="200000"/>
              </a:lnSpc>
            </a:pPr>
            <a:r>
              <a:rPr lang="en-US" sz="1100" i="1" dirty="0">
                <a:solidFill>
                  <a:schemeClr val="bg1">
                    <a:lumMod val="65000"/>
                  </a:schemeClr>
                </a:solidFill>
                <a:latin typeface="Trebuchet MS" panose="020B0603020202020204" pitchFamily="34" charset="0"/>
              </a:rPr>
              <a:t>This presentation does not contain any proprietary or </a:t>
            </a:r>
            <a:r>
              <a:rPr lang="en-US" sz="1100" i="1" dirty="0" smtClean="0">
                <a:solidFill>
                  <a:schemeClr val="bg1">
                    <a:lumMod val="65000"/>
                  </a:schemeClr>
                </a:solidFill>
                <a:latin typeface="Trebuchet MS" panose="020B0603020202020204" pitchFamily="34" charset="0"/>
              </a:rPr>
              <a:t>unpublished information.</a:t>
            </a:r>
            <a:endParaRPr lang="en-US" sz="1100" i="1" dirty="0">
              <a:solidFill>
                <a:schemeClr val="bg1">
                  <a:lumMod val="65000"/>
                </a:schemeClr>
              </a:solidFill>
              <a:latin typeface="Trebuchet MS" panose="020B0603020202020204" pitchFamily="34" charset="0"/>
            </a:endParaRPr>
          </a:p>
        </p:txBody>
      </p:sp>
    </p:spTree>
    <p:extLst>
      <p:ext uri="{BB962C8B-B14F-4D97-AF65-F5344CB8AC3E}">
        <p14:creationId xmlns:p14="http://schemas.microsoft.com/office/powerpoint/2010/main" val="4074882243"/>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68065" y="4380796"/>
            <a:ext cx="2253408" cy="1369606"/>
          </a:xfrm>
          <a:prstGeom prst="rect">
            <a:avLst/>
          </a:prstGeom>
          <a:noFill/>
        </p:spPr>
        <p:txBody>
          <a:bodyPr wrap="square" rtlCol="0">
            <a:spAutoFit/>
          </a:bodyPr>
          <a:lstStyle/>
          <a:p>
            <a:pPr>
              <a:spcBef>
                <a:spcPts val="1200"/>
              </a:spcBef>
              <a:buSzPct val="80000"/>
            </a:pPr>
            <a:r>
              <a:rPr lang="en-US" sz="2000" i="1" dirty="0" smtClean="0">
                <a:solidFill>
                  <a:schemeClr val="tx1">
                    <a:lumMod val="65000"/>
                    <a:lumOff val="35000"/>
                  </a:schemeClr>
                </a:solidFill>
                <a:latin typeface="Trebuchet MS" panose="020B0603020202020204" pitchFamily="34" charset="0"/>
                <a:cs typeface="Vrinda" panose="020B0502040204020203" pitchFamily="34" charset="0"/>
              </a:rPr>
              <a:t>Drivers</a:t>
            </a:r>
            <a:endParaRPr lang="en-US" sz="2000" b="1" i="1" dirty="0" smtClean="0">
              <a:solidFill>
                <a:schemeClr val="tx1">
                  <a:lumMod val="65000"/>
                  <a:lumOff val="35000"/>
                </a:schemeClr>
              </a:solidFill>
              <a:latin typeface="Trebuchet MS" panose="020B0603020202020204" pitchFamily="34" charset="0"/>
              <a:cs typeface="Vrinda" panose="020B0502040204020203" pitchFamily="34" charset="0"/>
            </a:endParaRPr>
          </a:p>
          <a:p>
            <a:pPr marL="457200" indent="-228600">
              <a:spcBef>
                <a:spcPts val="600"/>
              </a:spcBef>
              <a:buSzPct val="65000"/>
              <a:buFont typeface="Wingdings" panose="05000000000000000000" pitchFamily="2" charset="2"/>
              <a:buChar char="v"/>
            </a:pPr>
            <a:r>
              <a:rPr lang="en-US" sz="1600" dirty="0" smtClean="0">
                <a:solidFill>
                  <a:schemeClr val="tx1">
                    <a:lumMod val="65000"/>
                    <a:lumOff val="35000"/>
                  </a:schemeClr>
                </a:solidFill>
                <a:latin typeface="Trebuchet MS" panose="020B0603020202020204" pitchFamily="34" charset="0"/>
                <a:cs typeface="Vrinda" panose="020B0502040204020203" pitchFamily="34" charset="0"/>
              </a:rPr>
              <a:t>Magnetic field</a:t>
            </a:r>
          </a:p>
          <a:p>
            <a:pPr marL="457200" indent="-228600">
              <a:spcBef>
                <a:spcPts val="600"/>
              </a:spcBef>
              <a:buSzPct val="65000"/>
              <a:buFont typeface="Wingdings" panose="05000000000000000000" pitchFamily="2" charset="2"/>
              <a:buChar char="v"/>
            </a:pPr>
            <a:r>
              <a:rPr lang="en-US" sz="1600" dirty="0" smtClean="0">
                <a:solidFill>
                  <a:schemeClr val="tx1">
                    <a:lumMod val="65000"/>
                    <a:lumOff val="35000"/>
                  </a:schemeClr>
                </a:solidFill>
                <a:latin typeface="Trebuchet MS" panose="020B0603020202020204" pitchFamily="34" charset="0"/>
                <a:cs typeface="Vrinda" panose="020B0502040204020203" pitchFamily="34" charset="0"/>
              </a:rPr>
              <a:t>Electric field</a:t>
            </a:r>
            <a:endParaRPr lang="en-US" sz="1600" dirty="0">
              <a:solidFill>
                <a:schemeClr val="tx1">
                  <a:lumMod val="65000"/>
                  <a:lumOff val="35000"/>
                </a:schemeClr>
              </a:solidFill>
              <a:latin typeface="Trebuchet MS" panose="020B0603020202020204" pitchFamily="34" charset="0"/>
              <a:cs typeface="Vrinda" panose="020B0502040204020203" pitchFamily="34" charset="0"/>
            </a:endParaRPr>
          </a:p>
          <a:p>
            <a:pPr marL="457200" indent="-228600">
              <a:spcBef>
                <a:spcPts val="600"/>
              </a:spcBef>
              <a:buSzPct val="65000"/>
              <a:buFont typeface="Wingdings" panose="05000000000000000000" pitchFamily="2" charset="2"/>
              <a:buChar char="v"/>
            </a:pPr>
            <a:r>
              <a:rPr lang="en-US" sz="1600" dirty="0" smtClean="0">
                <a:solidFill>
                  <a:schemeClr val="tx1">
                    <a:lumMod val="65000"/>
                    <a:lumOff val="35000"/>
                  </a:schemeClr>
                </a:solidFill>
                <a:latin typeface="Trebuchet MS" panose="020B0603020202020204" pitchFamily="34" charset="0"/>
                <a:cs typeface="Vrinda" panose="020B0502040204020203" pitchFamily="34" charset="0"/>
              </a:rPr>
              <a:t>Mechanical Force</a:t>
            </a:r>
          </a:p>
        </p:txBody>
      </p:sp>
      <p:sp>
        <p:nvSpPr>
          <p:cNvPr id="7" name="TextBox 6"/>
          <p:cNvSpPr txBox="1"/>
          <p:nvPr/>
        </p:nvSpPr>
        <p:spPr>
          <a:xfrm>
            <a:off x="4411441" y="1376569"/>
            <a:ext cx="4458086" cy="1938992"/>
          </a:xfrm>
          <a:prstGeom prst="rect">
            <a:avLst/>
          </a:prstGeom>
          <a:noFill/>
        </p:spPr>
        <p:txBody>
          <a:bodyPr wrap="square" rtlCol="0">
            <a:spAutoFit/>
          </a:bodyPr>
          <a:lstStyle/>
          <a:p>
            <a:r>
              <a:rPr lang="en-US" sz="1800" i="1" dirty="0" smtClean="0">
                <a:solidFill>
                  <a:schemeClr val="tx1">
                    <a:lumMod val="65000"/>
                    <a:lumOff val="35000"/>
                  </a:schemeClr>
                </a:solidFill>
                <a:latin typeface="Trebuchet MS" panose="020B0603020202020204" pitchFamily="34" charset="0"/>
              </a:rPr>
              <a:t>Novel Materials </a:t>
            </a:r>
            <a:r>
              <a:rPr lang="en-US" sz="1800" i="1" dirty="0" smtClean="0">
                <a:solidFill>
                  <a:schemeClr val="tx1">
                    <a:lumMod val="65000"/>
                    <a:lumOff val="35000"/>
                  </a:schemeClr>
                </a:solidFill>
                <a:latin typeface="+mn-lt"/>
              </a:rPr>
              <a:t>&amp; </a:t>
            </a:r>
            <a:r>
              <a:rPr lang="en-US" sz="1800" i="1" dirty="0">
                <a:solidFill>
                  <a:schemeClr val="tx1">
                    <a:lumMod val="65000"/>
                    <a:lumOff val="35000"/>
                  </a:schemeClr>
                </a:solidFill>
                <a:latin typeface="Trebuchet MS" panose="020B0603020202020204" pitchFamily="34" charset="0"/>
              </a:rPr>
              <a:t>S</a:t>
            </a:r>
            <a:r>
              <a:rPr lang="en-US" sz="1800" i="1" dirty="0" smtClean="0">
                <a:solidFill>
                  <a:schemeClr val="tx1">
                    <a:lumMod val="65000"/>
                    <a:lumOff val="35000"/>
                  </a:schemeClr>
                </a:solidFill>
                <a:latin typeface="Trebuchet MS" panose="020B0603020202020204" pitchFamily="34" charset="0"/>
              </a:rPr>
              <a:t>ystems for improved  cooling efficiency between RT and 4K</a:t>
            </a:r>
          </a:p>
          <a:p>
            <a:endParaRPr lang="en-US" sz="800" i="1" dirty="0" smtClean="0">
              <a:solidFill>
                <a:schemeClr val="tx1">
                  <a:lumMod val="65000"/>
                  <a:lumOff val="35000"/>
                </a:schemeClr>
              </a:solidFill>
              <a:latin typeface="Trebuchet MS" panose="020B0603020202020204" pitchFamily="34" charset="0"/>
            </a:endParaRPr>
          </a:p>
          <a:p>
            <a:pPr marL="457200" indent="-228600">
              <a:spcBef>
                <a:spcPts val="600"/>
              </a:spcBef>
              <a:buSzPct val="65000"/>
              <a:buFont typeface="Wingdings" panose="05000000000000000000" pitchFamily="2" charset="2"/>
              <a:buChar char="v"/>
            </a:pPr>
            <a:r>
              <a:rPr lang="en-US" sz="1600" dirty="0" smtClean="0">
                <a:solidFill>
                  <a:schemeClr val="tx1">
                    <a:lumMod val="65000"/>
                    <a:lumOff val="35000"/>
                  </a:schemeClr>
                </a:solidFill>
                <a:latin typeface="Trebuchet MS" panose="020B0603020202020204" pitchFamily="34" charset="0"/>
              </a:rPr>
              <a:t>Metals </a:t>
            </a:r>
            <a:r>
              <a:rPr lang="en-US" sz="1600" dirty="0" smtClean="0">
                <a:solidFill>
                  <a:schemeClr val="tx1">
                    <a:lumMod val="65000"/>
                    <a:lumOff val="35000"/>
                  </a:schemeClr>
                </a:solidFill>
                <a:latin typeface="+mn-lt"/>
              </a:rPr>
              <a:t>&amp;</a:t>
            </a:r>
            <a:r>
              <a:rPr lang="en-US" sz="1600" dirty="0" smtClean="0">
                <a:solidFill>
                  <a:schemeClr val="tx1">
                    <a:lumMod val="65000"/>
                    <a:lumOff val="35000"/>
                  </a:schemeClr>
                </a:solidFill>
                <a:latin typeface="Trebuchet MS" panose="020B0603020202020204" pitchFamily="34" charset="0"/>
              </a:rPr>
              <a:t>  Alloys</a:t>
            </a:r>
          </a:p>
          <a:p>
            <a:pPr marL="457200" indent="-228600">
              <a:spcBef>
                <a:spcPts val="600"/>
              </a:spcBef>
              <a:buSzPct val="65000"/>
              <a:buFont typeface="Wingdings" panose="05000000000000000000" pitchFamily="2" charset="2"/>
              <a:buChar char="v"/>
            </a:pPr>
            <a:r>
              <a:rPr lang="en-US" sz="1600" dirty="0" smtClean="0">
                <a:solidFill>
                  <a:schemeClr val="tx1">
                    <a:lumMod val="65000"/>
                    <a:lumOff val="35000"/>
                  </a:schemeClr>
                </a:solidFill>
                <a:latin typeface="Trebuchet MS" panose="020B0603020202020204" pitchFamily="34" charset="0"/>
              </a:rPr>
              <a:t>Complex Oxides </a:t>
            </a:r>
            <a:r>
              <a:rPr lang="en-US" sz="1600" dirty="0" smtClean="0">
                <a:solidFill>
                  <a:schemeClr val="tx1">
                    <a:lumMod val="65000"/>
                    <a:lumOff val="35000"/>
                  </a:schemeClr>
                </a:solidFill>
                <a:latin typeface="+mn-lt"/>
              </a:rPr>
              <a:t>&amp; </a:t>
            </a:r>
            <a:r>
              <a:rPr lang="en-US" sz="1600" dirty="0" smtClean="0">
                <a:solidFill>
                  <a:schemeClr val="tx1">
                    <a:lumMod val="65000"/>
                    <a:lumOff val="35000"/>
                  </a:schemeClr>
                </a:solidFill>
                <a:latin typeface="Trebuchet MS" panose="020B0603020202020204" pitchFamily="34" charset="0"/>
              </a:rPr>
              <a:t>Ceramics</a:t>
            </a:r>
          </a:p>
          <a:p>
            <a:pPr marL="457200" indent="-228600">
              <a:spcBef>
                <a:spcPts val="600"/>
              </a:spcBef>
              <a:buSzPct val="65000"/>
              <a:buFont typeface="Wingdings" panose="05000000000000000000" pitchFamily="2" charset="2"/>
              <a:buChar char="v"/>
            </a:pPr>
            <a:r>
              <a:rPr lang="en-US" sz="1600" b="1" dirty="0" smtClean="0">
                <a:solidFill>
                  <a:schemeClr val="accent5">
                    <a:lumMod val="50000"/>
                  </a:schemeClr>
                </a:solidFill>
                <a:latin typeface="Trebuchet MS" panose="020B0603020202020204" pitchFamily="34" charset="0"/>
              </a:rPr>
              <a:t>Hybrid 3D Network Materials</a:t>
            </a:r>
          </a:p>
          <a:p>
            <a:pPr marL="457200" indent="-228600">
              <a:spcBef>
                <a:spcPts val="600"/>
              </a:spcBef>
              <a:buSzPct val="65000"/>
              <a:buFont typeface="Wingdings" panose="05000000000000000000" pitchFamily="2" charset="2"/>
              <a:buChar char="v"/>
            </a:pPr>
            <a:endParaRPr lang="en-US" sz="800" dirty="0" smtClean="0">
              <a:solidFill>
                <a:schemeClr val="accent5">
                  <a:lumMod val="50000"/>
                </a:schemeClr>
              </a:solidFill>
              <a:latin typeface="Trebuchet MS" panose="020B0603020202020204" pitchFamily="34" charset="0"/>
            </a:endParaRPr>
          </a:p>
        </p:txBody>
      </p:sp>
      <p:grpSp>
        <p:nvGrpSpPr>
          <p:cNvPr id="20" name="Group 19"/>
          <p:cNvGrpSpPr/>
          <p:nvPr/>
        </p:nvGrpSpPr>
        <p:grpSpPr>
          <a:xfrm>
            <a:off x="4452558" y="3867860"/>
            <a:ext cx="4691442" cy="2035692"/>
            <a:chOff x="4319876" y="3898901"/>
            <a:chExt cx="5030425" cy="2349975"/>
          </a:xfrm>
        </p:grpSpPr>
        <p:pic>
          <p:nvPicPr>
            <p:cNvPr id="21" name="Picture 20"/>
            <p:cNvPicPr>
              <a:picLocks noChangeAspect="1"/>
            </p:cNvPicPr>
            <p:nvPr/>
          </p:nvPicPr>
          <p:blipFill>
            <a:blip r:embed="rId3"/>
            <a:stretch>
              <a:fillRect/>
            </a:stretch>
          </p:blipFill>
          <p:spPr>
            <a:xfrm>
              <a:off x="6486056" y="5142258"/>
              <a:ext cx="1545657" cy="1106618"/>
            </a:xfrm>
            <a:prstGeom prst="rect">
              <a:avLst/>
            </a:prstGeom>
            <a:effectLst>
              <a:outerShdw blurRad="50800" dist="38100" algn="l" rotWithShape="0">
                <a:prstClr val="black">
                  <a:alpha val="40000"/>
                </a:prstClr>
              </a:outerShdw>
            </a:effectLst>
          </p:spPr>
        </p:pic>
        <p:pic>
          <p:nvPicPr>
            <p:cNvPr id="22" name="Picture 21" descr="Photo/Video Library | Center for Liquefied Natural G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9236" y="4655573"/>
              <a:ext cx="1884731" cy="1256269"/>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23" name="Picture 22" descr="http://img.archiexpo.com/images_ae/photo-g/10358-542865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99722" y="3898901"/>
              <a:ext cx="1973864" cy="1434987"/>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24" name="TextBox 23"/>
            <p:cNvSpPr txBox="1"/>
            <p:nvPr/>
          </p:nvSpPr>
          <p:spPr>
            <a:xfrm>
              <a:off x="4319876" y="4190042"/>
              <a:ext cx="1150241" cy="390822"/>
            </a:xfrm>
            <a:prstGeom prst="rect">
              <a:avLst/>
            </a:prstGeom>
            <a:noFill/>
          </p:spPr>
          <p:txBody>
            <a:bodyPr wrap="none" rtlCol="0">
              <a:spAutoFit/>
            </a:bodyPr>
            <a:lstStyle/>
            <a:p>
              <a:r>
                <a:rPr lang="en-US" sz="1600" i="1" dirty="0" smtClean="0">
                  <a:solidFill>
                    <a:schemeClr val="tx1">
                      <a:lumMod val="65000"/>
                      <a:lumOff val="35000"/>
                    </a:schemeClr>
                  </a:solidFill>
                  <a:latin typeface="Trebuchet MS" panose="020B0603020202020204" pitchFamily="34" charset="0"/>
                </a:rPr>
                <a:t>Industrial</a:t>
              </a:r>
              <a:endParaRPr lang="en-US" sz="1600" i="1" dirty="0">
                <a:solidFill>
                  <a:schemeClr val="tx1">
                    <a:lumMod val="65000"/>
                    <a:lumOff val="35000"/>
                  </a:schemeClr>
                </a:solidFill>
                <a:latin typeface="Trebuchet MS" panose="020B0603020202020204" pitchFamily="34" charset="0"/>
              </a:endParaRPr>
            </a:p>
          </p:txBody>
        </p:sp>
        <p:sp>
          <p:nvSpPr>
            <p:cNvPr id="25" name="TextBox 24"/>
            <p:cNvSpPr txBox="1"/>
            <p:nvPr/>
          </p:nvSpPr>
          <p:spPr>
            <a:xfrm>
              <a:off x="7650033" y="4277840"/>
              <a:ext cx="1377126" cy="390822"/>
            </a:xfrm>
            <a:prstGeom prst="rect">
              <a:avLst/>
            </a:prstGeom>
            <a:noFill/>
          </p:spPr>
          <p:txBody>
            <a:bodyPr wrap="none" rtlCol="0">
              <a:spAutoFit/>
            </a:bodyPr>
            <a:lstStyle/>
            <a:p>
              <a:r>
                <a:rPr lang="en-US" sz="1600" i="1" dirty="0" smtClean="0">
                  <a:solidFill>
                    <a:schemeClr val="tx1">
                      <a:lumMod val="65000"/>
                      <a:lumOff val="35000"/>
                    </a:schemeClr>
                  </a:solidFill>
                  <a:latin typeface="Trebuchet MS" panose="020B0603020202020204" pitchFamily="34" charset="0"/>
                </a:rPr>
                <a:t>Commercial</a:t>
              </a:r>
              <a:endParaRPr lang="en-US" sz="1600" i="1" dirty="0">
                <a:solidFill>
                  <a:schemeClr val="tx1">
                    <a:lumMod val="65000"/>
                    <a:lumOff val="35000"/>
                  </a:schemeClr>
                </a:solidFill>
                <a:latin typeface="Trebuchet MS" panose="020B0603020202020204" pitchFamily="34" charset="0"/>
              </a:endParaRPr>
            </a:p>
          </p:txBody>
        </p:sp>
        <p:sp>
          <p:nvSpPr>
            <p:cNvPr id="26" name="TextBox 25"/>
            <p:cNvSpPr txBox="1"/>
            <p:nvPr/>
          </p:nvSpPr>
          <p:spPr>
            <a:xfrm>
              <a:off x="8041928" y="5460562"/>
              <a:ext cx="1308373" cy="390822"/>
            </a:xfrm>
            <a:prstGeom prst="rect">
              <a:avLst/>
            </a:prstGeom>
            <a:noFill/>
          </p:spPr>
          <p:txBody>
            <a:bodyPr wrap="none" rtlCol="0">
              <a:spAutoFit/>
            </a:bodyPr>
            <a:lstStyle/>
            <a:p>
              <a:r>
                <a:rPr lang="en-US" sz="1600" i="1" dirty="0" smtClean="0">
                  <a:solidFill>
                    <a:schemeClr val="tx1">
                      <a:lumMod val="65000"/>
                      <a:lumOff val="35000"/>
                    </a:schemeClr>
                  </a:solidFill>
                  <a:latin typeface="Trebuchet MS" panose="020B0603020202020204" pitchFamily="34" charset="0"/>
                </a:rPr>
                <a:t>Residential</a:t>
              </a:r>
              <a:endParaRPr lang="en-US" sz="1600" i="1" dirty="0">
                <a:solidFill>
                  <a:schemeClr val="tx1">
                    <a:lumMod val="65000"/>
                    <a:lumOff val="35000"/>
                  </a:schemeClr>
                </a:solidFill>
                <a:latin typeface="Trebuchet MS" panose="020B0603020202020204" pitchFamily="34" charset="0"/>
              </a:endParaRPr>
            </a:p>
          </p:txBody>
        </p:sp>
      </p:grpSp>
      <p:grpSp>
        <p:nvGrpSpPr>
          <p:cNvPr id="8" name="Group 7"/>
          <p:cNvGrpSpPr/>
          <p:nvPr/>
        </p:nvGrpSpPr>
        <p:grpSpPr>
          <a:xfrm>
            <a:off x="405013" y="993371"/>
            <a:ext cx="3899362" cy="2874489"/>
            <a:chOff x="2969039" y="652047"/>
            <a:chExt cx="3525348" cy="2862220"/>
          </a:xfrm>
        </p:grpSpPr>
        <p:graphicFrame>
          <p:nvGraphicFramePr>
            <p:cNvPr id="9" name="Object 8"/>
            <p:cNvGraphicFramePr>
              <a:graphicFrameLocks noChangeAspect="1"/>
            </p:cNvGraphicFramePr>
            <p:nvPr>
              <p:extLst/>
            </p:nvPr>
          </p:nvGraphicFramePr>
          <p:xfrm>
            <a:off x="3159679" y="990600"/>
            <a:ext cx="3200400" cy="2158594"/>
          </p:xfrm>
          <a:graphic>
            <a:graphicData uri="http://schemas.openxmlformats.org/presentationml/2006/ole">
              <mc:AlternateContent xmlns:mc="http://schemas.openxmlformats.org/markup-compatibility/2006">
                <mc:Choice xmlns:v="urn:schemas-microsoft-com:vml" Requires="v">
                  <p:oleObj spid="_x0000_s251970" name="CS ChemDraw Drawing" r:id="rId6" imgW="8334412" imgH="5621670" progId="ChemDraw.Document.6.0">
                    <p:embed/>
                  </p:oleObj>
                </mc:Choice>
                <mc:Fallback>
                  <p:oleObj name="CS ChemDraw Drawing" r:id="rId6" imgW="8334412" imgH="5621670" progId="ChemDraw.Document.6.0">
                    <p:embed/>
                    <p:pic>
                      <p:nvPicPr>
                        <p:cNvPr id="0" name=""/>
                        <p:cNvPicPr/>
                        <p:nvPr/>
                      </p:nvPicPr>
                      <p:blipFill>
                        <a:blip r:embed="rId7"/>
                        <a:stretch>
                          <a:fillRect/>
                        </a:stretch>
                      </p:blipFill>
                      <p:spPr>
                        <a:xfrm>
                          <a:off x="3159679" y="990600"/>
                          <a:ext cx="3200400" cy="2158594"/>
                        </a:xfrm>
                        <a:prstGeom prst="rect">
                          <a:avLst/>
                        </a:prstGeom>
                      </p:spPr>
                    </p:pic>
                  </p:oleObj>
                </mc:Fallback>
              </mc:AlternateContent>
            </a:graphicData>
          </a:graphic>
        </p:graphicFrame>
        <p:sp>
          <p:nvSpPr>
            <p:cNvPr id="11" name="TextBox 10"/>
            <p:cNvSpPr txBox="1"/>
            <p:nvPr/>
          </p:nvSpPr>
          <p:spPr>
            <a:xfrm>
              <a:off x="4267898" y="652047"/>
              <a:ext cx="974448" cy="304159"/>
            </a:xfrm>
            <a:prstGeom prst="rect">
              <a:avLst/>
            </a:prstGeom>
            <a:noFill/>
          </p:spPr>
          <p:txBody>
            <a:bodyPr wrap="none" rtlCol="0">
              <a:spAutoFit/>
            </a:bodyPr>
            <a:lstStyle/>
            <a:p>
              <a:r>
                <a:rPr lang="en-US" sz="1400" i="1" dirty="0" smtClean="0">
                  <a:solidFill>
                    <a:schemeClr val="tx1">
                      <a:lumMod val="50000"/>
                      <a:lumOff val="50000"/>
                    </a:schemeClr>
                  </a:solidFill>
                  <a:latin typeface="Trebuchet MS" panose="020B0603020202020204" pitchFamily="34" charset="0"/>
                  <a:cs typeface="Times New Roman" panose="02020603050405020304" pitchFamily="18" charset="0"/>
                </a:rPr>
                <a:t>Apply Field</a:t>
              </a:r>
              <a:endParaRPr lang="en-US" sz="1400" i="1" dirty="0">
                <a:solidFill>
                  <a:schemeClr val="tx1">
                    <a:lumMod val="50000"/>
                    <a:lumOff val="50000"/>
                  </a:schemeClr>
                </a:solidFill>
                <a:latin typeface="Trebuchet MS" panose="020B0603020202020204" pitchFamily="34" charset="0"/>
                <a:cs typeface="Times New Roman" panose="02020603050405020304" pitchFamily="18" charset="0"/>
              </a:endParaRPr>
            </a:p>
          </p:txBody>
        </p:sp>
        <p:sp>
          <p:nvSpPr>
            <p:cNvPr id="12" name="TextBox 11"/>
            <p:cNvSpPr txBox="1"/>
            <p:nvPr/>
          </p:nvSpPr>
          <p:spPr>
            <a:xfrm>
              <a:off x="4259363" y="3210108"/>
              <a:ext cx="1131341" cy="304159"/>
            </a:xfrm>
            <a:prstGeom prst="rect">
              <a:avLst/>
            </a:prstGeom>
            <a:noFill/>
          </p:spPr>
          <p:txBody>
            <a:bodyPr wrap="none" rtlCol="0">
              <a:spAutoFit/>
            </a:bodyPr>
            <a:lstStyle/>
            <a:p>
              <a:r>
                <a:rPr lang="en-US" sz="1400" i="1" dirty="0" smtClean="0">
                  <a:solidFill>
                    <a:schemeClr val="bg1">
                      <a:lumMod val="50000"/>
                    </a:schemeClr>
                  </a:solidFill>
                  <a:latin typeface="Trebuchet MS" panose="020B0603020202020204" pitchFamily="34" charset="0"/>
                  <a:cs typeface="Times New Roman" panose="02020603050405020304" pitchFamily="18" charset="0"/>
                </a:rPr>
                <a:t>Remove Field</a:t>
              </a:r>
              <a:endParaRPr lang="en-US" sz="1400" i="1" dirty="0">
                <a:solidFill>
                  <a:schemeClr val="bg1">
                    <a:lumMod val="50000"/>
                  </a:schemeClr>
                </a:solidFill>
                <a:latin typeface="Trebuchet MS" panose="020B0603020202020204" pitchFamily="34" charset="0"/>
                <a:cs typeface="Times New Roman" panose="02020603050405020304" pitchFamily="18" charset="0"/>
              </a:endParaRPr>
            </a:p>
          </p:txBody>
        </p:sp>
        <p:sp>
          <p:nvSpPr>
            <p:cNvPr id="13" name="TextBox 12"/>
            <p:cNvSpPr txBox="1"/>
            <p:nvPr/>
          </p:nvSpPr>
          <p:spPr>
            <a:xfrm>
              <a:off x="3189460" y="700723"/>
              <a:ext cx="274135" cy="304159"/>
            </a:xfrm>
            <a:prstGeom prst="rect">
              <a:avLst/>
            </a:prstGeom>
            <a:noFill/>
          </p:spPr>
          <p:txBody>
            <a:bodyPr wrap="none" rtlCol="0">
              <a:spAutoFit/>
            </a:bodyPr>
            <a:lstStyle/>
            <a:p>
              <a:r>
                <a:rPr lang="en-US" sz="1400" b="1" i="1" dirty="0" smtClean="0">
                  <a:solidFill>
                    <a:schemeClr val="bg1">
                      <a:lumMod val="50000"/>
                    </a:schemeClr>
                  </a:solidFill>
                  <a:latin typeface="Trebuchet MS" panose="020B0603020202020204" pitchFamily="34" charset="0"/>
                  <a:cs typeface="Times New Roman" panose="02020603050405020304" pitchFamily="18" charset="0"/>
                </a:rPr>
                <a:t>T</a:t>
              </a:r>
              <a:endParaRPr lang="en-US" sz="1400" b="1" i="1" dirty="0">
                <a:solidFill>
                  <a:schemeClr val="bg1">
                    <a:lumMod val="50000"/>
                  </a:schemeClr>
                </a:solidFill>
                <a:latin typeface="Trebuchet MS" panose="020B0603020202020204" pitchFamily="34" charset="0"/>
                <a:cs typeface="Times New Roman" panose="02020603050405020304" pitchFamily="18" charset="0"/>
              </a:endParaRPr>
            </a:p>
          </p:txBody>
        </p:sp>
        <p:sp>
          <p:nvSpPr>
            <p:cNvPr id="14" name="TextBox 13"/>
            <p:cNvSpPr txBox="1"/>
            <p:nvPr/>
          </p:nvSpPr>
          <p:spPr>
            <a:xfrm>
              <a:off x="5800975" y="690617"/>
              <a:ext cx="684335" cy="306463"/>
            </a:xfrm>
            <a:prstGeom prst="rect">
              <a:avLst/>
            </a:prstGeom>
            <a:noFill/>
          </p:spPr>
          <p:txBody>
            <a:bodyPr wrap="none" rtlCol="0">
              <a:spAutoFit/>
            </a:bodyPr>
            <a:lstStyle/>
            <a:p>
              <a:r>
                <a:rPr lang="en-US" sz="1400" b="1" i="1" dirty="0" smtClean="0">
                  <a:solidFill>
                    <a:schemeClr val="bg1">
                      <a:lumMod val="50000"/>
                    </a:schemeClr>
                  </a:solidFill>
                  <a:latin typeface="Trebuchet MS" panose="020B0603020202020204" pitchFamily="34" charset="0"/>
                  <a:cs typeface="Times New Roman" panose="02020603050405020304" pitchFamily="18" charset="0"/>
                </a:rPr>
                <a:t>T + </a:t>
              </a:r>
              <a:r>
                <a:rPr lang="en-US" sz="1400" b="1" i="1" dirty="0" smtClean="0">
                  <a:solidFill>
                    <a:schemeClr val="bg1">
                      <a:lumMod val="50000"/>
                    </a:schemeClr>
                  </a:solidFill>
                  <a:latin typeface="Symbol" panose="05050102010706020507" pitchFamily="18" charset="2"/>
                  <a:cs typeface="Times New Roman" panose="02020603050405020304" pitchFamily="18" charset="0"/>
                </a:rPr>
                <a:t>D</a:t>
              </a:r>
              <a:r>
                <a:rPr lang="en-US" sz="1400" b="1" i="1" dirty="0" smtClean="0">
                  <a:solidFill>
                    <a:schemeClr val="bg1">
                      <a:lumMod val="50000"/>
                    </a:schemeClr>
                  </a:solidFill>
                  <a:latin typeface="Trebuchet MS" panose="020B0603020202020204" pitchFamily="34" charset="0"/>
                  <a:cs typeface="Times New Roman" panose="02020603050405020304" pitchFamily="18" charset="0"/>
                </a:rPr>
                <a:t>T</a:t>
              </a:r>
              <a:endParaRPr lang="en-US" sz="1400" b="1" i="1" dirty="0">
                <a:solidFill>
                  <a:schemeClr val="bg1">
                    <a:lumMod val="50000"/>
                  </a:schemeClr>
                </a:solidFill>
                <a:latin typeface="Trebuchet MS" panose="020B0603020202020204" pitchFamily="34" charset="0"/>
                <a:cs typeface="Times New Roman" panose="02020603050405020304" pitchFamily="18" charset="0"/>
              </a:endParaRPr>
            </a:p>
          </p:txBody>
        </p:sp>
        <p:sp>
          <p:nvSpPr>
            <p:cNvPr id="15" name="TextBox 14"/>
            <p:cNvSpPr txBox="1"/>
            <p:nvPr/>
          </p:nvSpPr>
          <p:spPr>
            <a:xfrm>
              <a:off x="3122129" y="3123234"/>
              <a:ext cx="648104" cy="306463"/>
            </a:xfrm>
            <a:prstGeom prst="rect">
              <a:avLst/>
            </a:prstGeom>
            <a:noFill/>
          </p:spPr>
          <p:txBody>
            <a:bodyPr wrap="none" rtlCol="0">
              <a:spAutoFit/>
            </a:bodyPr>
            <a:lstStyle/>
            <a:p>
              <a:r>
                <a:rPr lang="en-US" sz="1400" b="1" i="1" dirty="0" smtClean="0">
                  <a:solidFill>
                    <a:schemeClr val="bg1">
                      <a:lumMod val="50000"/>
                    </a:schemeClr>
                  </a:solidFill>
                  <a:latin typeface="Trebuchet MS" panose="020B0603020202020204" pitchFamily="34" charset="0"/>
                  <a:cs typeface="Times New Roman" panose="02020603050405020304" pitchFamily="18" charset="0"/>
                </a:rPr>
                <a:t>T - </a:t>
              </a:r>
              <a:r>
                <a:rPr lang="en-US" sz="1400" b="1" i="1" dirty="0" smtClean="0">
                  <a:solidFill>
                    <a:schemeClr val="bg1">
                      <a:lumMod val="50000"/>
                    </a:schemeClr>
                  </a:solidFill>
                  <a:latin typeface="Symbol" panose="05050102010706020507" pitchFamily="18" charset="2"/>
                  <a:cs typeface="Times New Roman" panose="02020603050405020304" pitchFamily="18" charset="0"/>
                </a:rPr>
                <a:t>D</a:t>
              </a:r>
              <a:r>
                <a:rPr lang="en-US" sz="1400" b="1" i="1" dirty="0" smtClean="0">
                  <a:solidFill>
                    <a:schemeClr val="bg1">
                      <a:lumMod val="50000"/>
                    </a:schemeClr>
                  </a:solidFill>
                  <a:latin typeface="Trebuchet MS" panose="020B0603020202020204" pitchFamily="34" charset="0"/>
                  <a:cs typeface="Times New Roman" panose="02020603050405020304" pitchFamily="18" charset="0"/>
                </a:rPr>
                <a:t>T</a:t>
              </a:r>
              <a:endParaRPr lang="en-US" sz="1400" b="1" i="1" dirty="0">
                <a:solidFill>
                  <a:schemeClr val="bg1">
                    <a:lumMod val="50000"/>
                  </a:schemeClr>
                </a:solidFill>
                <a:latin typeface="Trebuchet MS" panose="020B0603020202020204" pitchFamily="34" charset="0"/>
                <a:cs typeface="Times New Roman" panose="02020603050405020304" pitchFamily="18" charset="0"/>
              </a:endParaRPr>
            </a:p>
          </p:txBody>
        </p:sp>
        <p:sp>
          <p:nvSpPr>
            <p:cNvPr id="16" name="TextBox 15"/>
            <p:cNvSpPr txBox="1"/>
            <p:nvPr/>
          </p:nvSpPr>
          <p:spPr>
            <a:xfrm>
              <a:off x="5991010" y="3135896"/>
              <a:ext cx="274135" cy="304159"/>
            </a:xfrm>
            <a:prstGeom prst="rect">
              <a:avLst/>
            </a:prstGeom>
            <a:noFill/>
          </p:spPr>
          <p:txBody>
            <a:bodyPr wrap="none" rtlCol="0">
              <a:spAutoFit/>
            </a:bodyPr>
            <a:lstStyle/>
            <a:p>
              <a:r>
                <a:rPr lang="en-US" sz="1400" b="1" i="1" dirty="0" smtClean="0">
                  <a:solidFill>
                    <a:schemeClr val="bg1">
                      <a:lumMod val="50000"/>
                    </a:schemeClr>
                  </a:solidFill>
                  <a:latin typeface="Trebuchet MS" panose="020B0603020202020204" pitchFamily="34" charset="0"/>
                  <a:cs typeface="Times New Roman" panose="02020603050405020304" pitchFamily="18" charset="0"/>
                </a:rPr>
                <a:t>T</a:t>
              </a:r>
              <a:endParaRPr lang="en-US" sz="1400" b="1" i="1" dirty="0">
                <a:solidFill>
                  <a:schemeClr val="bg1">
                    <a:lumMod val="50000"/>
                  </a:schemeClr>
                </a:solidFill>
                <a:latin typeface="Trebuchet MS" panose="020B0603020202020204" pitchFamily="34" charset="0"/>
                <a:cs typeface="Times New Roman" panose="02020603050405020304" pitchFamily="18" charset="0"/>
              </a:endParaRPr>
            </a:p>
          </p:txBody>
        </p:sp>
        <p:sp>
          <p:nvSpPr>
            <p:cNvPr id="18" name="TextBox 17"/>
            <p:cNvSpPr txBox="1"/>
            <p:nvPr/>
          </p:nvSpPr>
          <p:spPr>
            <a:xfrm>
              <a:off x="2969039" y="2081505"/>
              <a:ext cx="583642" cy="258534"/>
            </a:xfrm>
            <a:prstGeom prst="rect">
              <a:avLst/>
            </a:prstGeom>
            <a:noFill/>
          </p:spPr>
          <p:txBody>
            <a:bodyPr wrap="none" rtlCol="0">
              <a:spAutoFit/>
            </a:bodyPr>
            <a:lstStyle/>
            <a:p>
              <a:r>
                <a:rPr lang="en-US" sz="1100" i="1" dirty="0" smtClean="0">
                  <a:solidFill>
                    <a:srgbClr val="0070C0"/>
                  </a:solidFill>
                  <a:latin typeface="Trebuchet MS" panose="020B0603020202020204" pitchFamily="34" charset="0"/>
                  <a:cs typeface="Times New Roman" panose="02020603050405020304" pitchFamily="18" charset="0"/>
                </a:rPr>
                <a:t>Cooling</a:t>
              </a:r>
              <a:endParaRPr lang="en-US" sz="1100" i="1" dirty="0">
                <a:solidFill>
                  <a:srgbClr val="0070C0"/>
                </a:solidFill>
                <a:latin typeface="Trebuchet MS" panose="020B0603020202020204" pitchFamily="34" charset="0"/>
                <a:cs typeface="Times New Roman" panose="02020603050405020304" pitchFamily="18" charset="0"/>
              </a:endParaRPr>
            </a:p>
          </p:txBody>
        </p:sp>
        <p:sp>
          <p:nvSpPr>
            <p:cNvPr id="19" name="TextBox 18"/>
            <p:cNvSpPr txBox="1"/>
            <p:nvPr/>
          </p:nvSpPr>
          <p:spPr>
            <a:xfrm>
              <a:off x="5892203" y="1752675"/>
              <a:ext cx="602184" cy="258534"/>
            </a:xfrm>
            <a:prstGeom prst="rect">
              <a:avLst/>
            </a:prstGeom>
            <a:noFill/>
          </p:spPr>
          <p:txBody>
            <a:bodyPr wrap="none" rtlCol="0">
              <a:spAutoFit/>
            </a:bodyPr>
            <a:lstStyle/>
            <a:p>
              <a:r>
                <a:rPr lang="en-US" sz="1100" i="1" dirty="0" smtClean="0">
                  <a:solidFill>
                    <a:schemeClr val="accent6">
                      <a:lumMod val="75000"/>
                    </a:schemeClr>
                  </a:solidFill>
                  <a:latin typeface="Trebuchet MS" panose="020B0603020202020204" pitchFamily="34" charset="0"/>
                  <a:cs typeface="Times New Roman" panose="02020603050405020304" pitchFamily="18" charset="0"/>
                </a:rPr>
                <a:t>Heating</a:t>
              </a:r>
              <a:endParaRPr lang="en-US" sz="1100" i="1" dirty="0">
                <a:solidFill>
                  <a:schemeClr val="accent6">
                    <a:lumMod val="75000"/>
                  </a:schemeClr>
                </a:solidFill>
                <a:latin typeface="Trebuchet MS" panose="020B0603020202020204" pitchFamily="34" charset="0"/>
                <a:cs typeface="Times New Roman" panose="02020603050405020304" pitchFamily="18" charset="0"/>
              </a:endParaRPr>
            </a:p>
          </p:txBody>
        </p:sp>
      </p:grpSp>
      <p:grpSp>
        <p:nvGrpSpPr>
          <p:cNvPr id="27" name="Group 26"/>
          <p:cNvGrpSpPr/>
          <p:nvPr/>
        </p:nvGrpSpPr>
        <p:grpSpPr>
          <a:xfrm>
            <a:off x="1342345" y="2122280"/>
            <a:ext cx="2076483" cy="590035"/>
            <a:chOff x="-3588395" y="2678090"/>
            <a:chExt cx="1985953" cy="659056"/>
          </a:xfrm>
        </p:grpSpPr>
        <p:grpSp>
          <p:nvGrpSpPr>
            <p:cNvPr id="28" name="Group 27"/>
            <p:cNvGrpSpPr/>
            <p:nvPr/>
          </p:nvGrpSpPr>
          <p:grpSpPr>
            <a:xfrm>
              <a:off x="-3588395" y="2708454"/>
              <a:ext cx="1947528" cy="539499"/>
              <a:chOff x="7437966" y="1197019"/>
              <a:chExt cx="1576017" cy="424387"/>
            </a:xfrm>
          </p:grpSpPr>
          <p:pic>
            <p:nvPicPr>
              <p:cNvPr id="41"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36907" y="1197019"/>
                <a:ext cx="977076" cy="42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37966" y="1252800"/>
                <a:ext cx="574423" cy="310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9" name="TextBox 28"/>
            <p:cNvSpPr txBox="1"/>
            <p:nvPr/>
          </p:nvSpPr>
          <p:spPr>
            <a:xfrm>
              <a:off x="-3264162" y="2923101"/>
              <a:ext cx="257725" cy="246221"/>
            </a:xfrm>
            <a:prstGeom prst="rect">
              <a:avLst/>
            </a:prstGeom>
            <a:noFill/>
          </p:spPr>
          <p:txBody>
            <a:bodyPr wrap="square" rtlCol="0">
              <a:spAutoFit/>
            </a:bodyPr>
            <a:lstStyle/>
            <a:p>
              <a:r>
                <a:rPr lang="en-US" sz="1000" b="1" i="1" dirty="0">
                  <a:solidFill>
                    <a:schemeClr val="tx1">
                      <a:lumMod val="90000"/>
                      <a:lumOff val="10000"/>
                    </a:schemeClr>
                  </a:solidFill>
                  <a:latin typeface="Times New Roman" panose="02020603050405020304" pitchFamily="18" charset="0"/>
                  <a:cs typeface="Times New Roman" panose="02020603050405020304" pitchFamily="18" charset="0"/>
                </a:rPr>
                <a:t>m</a:t>
              </a:r>
            </a:p>
          </p:txBody>
        </p:sp>
        <p:sp>
          <p:nvSpPr>
            <p:cNvPr id="30" name="Oval 29"/>
            <p:cNvSpPr/>
            <p:nvPr/>
          </p:nvSpPr>
          <p:spPr>
            <a:xfrm>
              <a:off x="-2174747" y="2814445"/>
              <a:ext cx="96709" cy="13672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a:solidFill>
                  <a:schemeClr val="bg1"/>
                </a:solidFill>
              </a:endParaRPr>
            </a:p>
          </p:txBody>
        </p:sp>
        <p:sp>
          <p:nvSpPr>
            <p:cNvPr id="31" name="TextBox 30"/>
            <p:cNvSpPr txBox="1"/>
            <p:nvPr/>
          </p:nvSpPr>
          <p:spPr>
            <a:xfrm>
              <a:off x="-1974660" y="2814445"/>
              <a:ext cx="372218" cy="276999"/>
            </a:xfrm>
            <a:prstGeom prst="rect">
              <a:avLst/>
            </a:prstGeom>
            <a:solidFill>
              <a:schemeClr val="bg1"/>
            </a:solidFill>
          </p:spPr>
          <p:txBody>
            <a:bodyPr wrap="none" rtlCol="0">
              <a:spAutoFit/>
            </a:bodyPr>
            <a:lstStyle/>
            <a:p>
              <a:r>
                <a:rPr lang="en-US" sz="1200" i="1" dirty="0" err="1" smtClean="0">
                  <a:solidFill>
                    <a:schemeClr val="tx1">
                      <a:lumMod val="90000"/>
                      <a:lumOff val="10000"/>
                    </a:schemeClr>
                  </a:solidFill>
                  <a:latin typeface="Times New Roman" panose="02020603050405020304" pitchFamily="18" charset="0"/>
                  <a:cs typeface="Times New Roman" panose="02020603050405020304" pitchFamily="18" charset="0"/>
                </a:rPr>
                <a:t>dH</a:t>
              </a:r>
              <a:endParaRPr lang="en-US" sz="1200" i="1" dirty="0">
                <a:solidFill>
                  <a:schemeClr val="tx1">
                    <a:lumMod val="90000"/>
                    <a:lumOff val="10000"/>
                  </a:schemeClr>
                </a:solidFill>
                <a:latin typeface="Times New Roman" panose="02020603050405020304" pitchFamily="18" charset="0"/>
                <a:cs typeface="Times New Roman" panose="02020603050405020304" pitchFamily="18" charset="0"/>
              </a:endParaRPr>
            </a:p>
          </p:txBody>
        </p:sp>
        <p:sp>
          <p:nvSpPr>
            <p:cNvPr id="32" name="Rectangle 31"/>
            <p:cNvSpPr/>
            <p:nvPr/>
          </p:nvSpPr>
          <p:spPr>
            <a:xfrm>
              <a:off x="-1975522" y="3091647"/>
              <a:ext cx="99882" cy="828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solidFill>
                  <a:schemeClr val="bg1"/>
                </a:solidFill>
              </a:endParaRPr>
            </a:p>
          </p:txBody>
        </p:sp>
        <p:sp>
          <p:nvSpPr>
            <p:cNvPr id="33" name="Rectangle 32"/>
            <p:cNvSpPr/>
            <p:nvPr/>
          </p:nvSpPr>
          <p:spPr>
            <a:xfrm>
              <a:off x="-2550480" y="2735533"/>
              <a:ext cx="169576" cy="1223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solidFill>
                  <a:schemeClr val="bg1"/>
                </a:solidFill>
              </a:endParaRPr>
            </a:p>
          </p:txBody>
        </p:sp>
        <p:sp>
          <p:nvSpPr>
            <p:cNvPr id="34" name="Rectangle 33"/>
            <p:cNvSpPr/>
            <p:nvPr/>
          </p:nvSpPr>
          <p:spPr>
            <a:xfrm>
              <a:off x="-2627940" y="3071877"/>
              <a:ext cx="169576" cy="1223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solidFill>
                  <a:schemeClr val="bg1"/>
                </a:solidFill>
              </a:endParaRPr>
            </a:p>
          </p:txBody>
        </p:sp>
        <p:sp>
          <p:nvSpPr>
            <p:cNvPr id="35" name="TextBox 34"/>
            <p:cNvSpPr txBox="1"/>
            <p:nvPr/>
          </p:nvSpPr>
          <p:spPr>
            <a:xfrm>
              <a:off x="-2623840" y="2678090"/>
              <a:ext cx="327334" cy="246221"/>
            </a:xfrm>
            <a:prstGeom prst="rect">
              <a:avLst/>
            </a:prstGeom>
            <a:noFill/>
          </p:spPr>
          <p:txBody>
            <a:bodyPr wrap="none" rtlCol="0">
              <a:spAutoFit/>
            </a:bodyPr>
            <a:lstStyle/>
            <a:p>
              <a:r>
                <a:rPr lang="en-US" sz="1000" b="1" i="1" dirty="0" smtClean="0">
                  <a:solidFill>
                    <a:schemeClr val="tx1">
                      <a:lumMod val="90000"/>
                      <a:lumOff val="10000"/>
                    </a:schemeClr>
                  </a:solidFill>
                  <a:latin typeface="Times New Roman" panose="02020603050405020304" pitchFamily="18" charset="0"/>
                  <a:cs typeface="Times New Roman" panose="02020603050405020304" pitchFamily="18" charset="0"/>
                </a:rPr>
                <a:t>H</a:t>
              </a:r>
              <a:r>
                <a:rPr lang="en-US" sz="1000" b="1" i="1" baseline="-25000" dirty="0">
                  <a:solidFill>
                    <a:schemeClr val="tx1">
                      <a:lumMod val="90000"/>
                      <a:lumOff val="10000"/>
                    </a:schemeClr>
                  </a:solidFill>
                  <a:latin typeface="Times New Roman" panose="02020603050405020304" pitchFamily="18" charset="0"/>
                  <a:cs typeface="Times New Roman" panose="02020603050405020304" pitchFamily="18" charset="0"/>
                </a:rPr>
                <a:t>2</a:t>
              </a:r>
              <a:endParaRPr lang="en-US" sz="1000" b="1" i="1" dirty="0">
                <a:solidFill>
                  <a:schemeClr val="tx1">
                    <a:lumMod val="90000"/>
                    <a:lumOff val="10000"/>
                  </a:schemeClr>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2715602" y="3045140"/>
              <a:ext cx="327334" cy="246221"/>
            </a:xfrm>
            <a:prstGeom prst="rect">
              <a:avLst/>
            </a:prstGeom>
            <a:noFill/>
          </p:spPr>
          <p:txBody>
            <a:bodyPr wrap="none" rtlCol="0">
              <a:spAutoFit/>
            </a:bodyPr>
            <a:lstStyle/>
            <a:p>
              <a:r>
                <a:rPr lang="en-US" sz="1000" b="1" i="1" dirty="0" smtClean="0">
                  <a:solidFill>
                    <a:schemeClr val="tx1">
                      <a:lumMod val="90000"/>
                      <a:lumOff val="10000"/>
                    </a:schemeClr>
                  </a:solidFill>
                  <a:latin typeface="Times New Roman" panose="02020603050405020304" pitchFamily="18" charset="0"/>
                  <a:cs typeface="Times New Roman" panose="02020603050405020304" pitchFamily="18" charset="0"/>
                </a:rPr>
                <a:t>H</a:t>
              </a:r>
              <a:r>
                <a:rPr lang="en-US" sz="1000" b="1" i="1" baseline="-25000" dirty="0" smtClean="0">
                  <a:solidFill>
                    <a:schemeClr val="tx1">
                      <a:lumMod val="90000"/>
                      <a:lumOff val="10000"/>
                    </a:schemeClr>
                  </a:solidFill>
                  <a:latin typeface="Times New Roman" panose="02020603050405020304" pitchFamily="18" charset="0"/>
                  <a:cs typeface="Times New Roman" panose="02020603050405020304" pitchFamily="18" charset="0"/>
                </a:rPr>
                <a:t>1</a:t>
              </a:r>
              <a:endParaRPr lang="en-US" sz="1000" b="1" i="1" baseline="-25000" dirty="0">
                <a:solidFill>
                  <a:schemeClr val="tx1">
                    <a:lumMod val="90000"/>
                    <a:lumOff val="10000"/>
                  </a:schemeClr>
                </a:solidFill>
                <a:latin typeface="Times New Roman" panose="02020603050405020304" pitchFamily="18" charset="0"/>
                <a:cs typeface="Times New Roman" panose="02020603050405020304" pitchFamily="18" charset="0"/>
              </a:endParaRPr>
            </a:p>
          </p:txBody>
        </p:sp>
        <p:sp>
          <p:nvSpPr>
            <p:cNvPr id="37" name="TextBox 36"/>
            <p:cNvSpPr txBox="1"/>
            <p:nvPr/>
          </p:nvSpPr>
          <p:spPr>
            <a:xfrm>
              <a:off x="-2081714" y="3027571"/>
              <a:ext cx="284052" cy="246221"/>
            </a:xfrm>
            <a:prstGeom prst="rect">
              <a:avLst/>
            </a:prstGeom>
            <a:noFill/>
          </p:spPr>
          <p:txBody>
            <a:bodyPr wrap="none" rtlCol="0">
              <a:spAutoFit/>
            </a:bodyPr>
            <a:lstStyle/>
            <a:p>
              <a:r>
                <a:rPr lang="en-US" sz="1000" b="1" i="1" dirty="0" smtClean="0">
                  <a:solidFill>
                    <a:schemeClr val="tx1">
                      <a:lumMod val="90000"/>
                      <a:lumOff val="10000"/>
                    </a:schemeClr>
                  </a:solidFill>
                  <a:latin typeface="Times New Roman" panose="02020603050405020304" pitchFamily="18" charset="0"/>
                  <a:cs typeface="Times New Roman" panose="02020603050405020304" pitchFamily="18" charset="0"/>
                </a:rPr>
                <a:t>H</a:t>
              </a:r>
              <a:endParaRPr lang="en-US" sz="1000" b="1" i="1" dirty="0">
                <a:solidFill>
                  <a:schemeClr val="tx1">
                    <a:lumMod val="90000"/>
                    <a:lumOff val="10000"/>
                  </a:schemeClr>
                </a:solidFill>
                <a:latin typeface="Times New Roman" panose="02020603050405020304" pitchFamily="18" charset="0"/>
                <a:cs typeface="Times New Roman" panose="02020603050405020304" pitchFamily="18" charset="0"/>
              </a:endParaRPr>
            </a:p>
          </p:txBody>
        </p:sp>
        <p:sp>
          <p:nvSpPr>
            <p:cNvPr id="38" name="TextBox 37"/>
            <p:cNvSpPr txBox="1"/>
            <p:nvPr/>
          </p:nvSpPr>
          <p:spPr>
            <a:xfrm>
              <a:off x="-2283993" y="2738858"/>
              <a:ext cx="312906" cy="276999"/>
            </a:xfrm>
            <a:prstGeom prst="rect">
              <a:avLst/>
            </a:prstGeom>
            <a:noFill/>
          </p:spPr>
          <p:txBody>
            <a:bodyPr wrap="none" rtlCol="0">
              <a:spAutoFit/>
            </a:bodyPr>
            <a:lstStyle/>
            <a:p>
              <a:r>
                <a:rPr lang="en-US" sz="1200" i="1" dirty="0" smtClean="0">
                  <a:solidFill>
                    <a:schemeClr val="tx1">
                      <a:lumMod val="90000"/>
                      <a:lumOff val="10000"/>
                    </a:schemeClr>
                  </a:solidFill>
                  <a:latin typeface="Times New Roman" panose="02020603050405020304" pitchFamily="18" charset="0"/>
                  <a:cs typeface="Times New Roman" panose="02020603050405020304" pitchFamily="18" charset="0"/>
                </a:rPr>
                <a:t>M</a:t>
              </a:r>
              <a:endParaRPr lang="en-US" sz="1200" i="1" dirty="0">
                <a:solidFill>
                  <a:schemeClr val="tx1">
                    <a:lumMod val="90000"/>
                    <a:lumOff val="10000"/>
                  </a:schemeClr>
                </a:solidFill>
                <a:latin typeface="Times New Roman" panose="02020603050405020304" pitchFamily="18" charset="0"/>
                <a:cs typeface="Times New Roman" panose="02020603050405020304" pitchFamily="18" charset="0"/>
              </a:endParaRPr>
            </a:p>
          </p:txBody>
        </p:sp>
        <p:sp>
          <p:nvSpPr>
            <p:cNvPr id="39" name="Rectangle 38"/>
            <p:cNvSpPr/>
            <p:nvPr/>
          </p:nvSpPr>
          <p:spPr>
            <a:xfrm>
              <a:off x="-2885558" y="2738858"/>
              <a:ext cx="164926" cy="5982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0" name="TextBox 39"/>
            <p:cNvSpPr txBox="1"/>
            <p:nvPr/>
          </p:nvSpPr>
          <p:spPr>
            <a:xfrm>
              <a:off x="-2955863" y="2860855"/>
              <a:ext cx="312906" cy="261610"/>
            </a:xfrm>
            <a:prstGeom prst="rect">
              <a:avLst/>
            </a:prstGeom>
            <a:noFill/>
          </p:spPr>
          <p:txBody>
            <a:bodyPr wrap="none" rtlCol="0">
              <a:spAutoFit/>
            </a:bodyPr>
            <a:lstStyle/>
            <a:p>
              <a:r>
                <a:rPr lang="en-US" sz="1100" dirty="0" smtClean="0">
                  <a:latin typeface="Symbol" panose="05050102010706020507" pitchFamily="18" charset="2"/>
                </a:rPr>
                <a:t>m</a:t>
              </a:r>
              <a:r>
                <a:rPr lang="en-US" sz="1100" baseline="-25000" dirty="0" smtClean="0">
                  <a:latin typeface="Symbol" panose="05050102010706020507" pitchFamily="18" charset="2"/>
                </a:rPr>
                <a:t>0</a:t>
              </a:r>
              <a:endParaRPr lang="en-US" sz="1100" baseline="-25000" dirty="0">
                <a:latin typeface="Symbol" panose="05050102010706020507" pitchFamily="18" charset="2"/>
              </a:endParaRPr>
            </a:p>
          </p:txBody>
        </p:sp>
      </p:grpSp>
      <p:sp>
        <p:nvSpPr>
          <p:cNvPr id="43" name="Text Box 17"/>
          <p:cNvSpPr txBox="1">
            <a:spLocks noChangeArrowheads="1"/>
          </p:cNvSpPr>
          <p:nvPr/>
        </p:nvSpPr>
        <p:spPr bwMode="auto">
          <a:xfrm>
            <a:off x="457200" y="270947"/>
            <a:ext cx="659795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800" dirty="0" smtClean="0">
                <a:solidFill>
                  <a:schemeClr val="accent5">
                    <a:lumMod val="50000"/>
                  </a:schemeClr>
                </a:solidFill>
                <a:latin typeface="Trebuchet MS" panose="020B0603020202020204" pitchFamily="34" charset="0"/>
                <a:cs typeface="Vrinda" panose="020B0502040204020203" pitchFamily="34" charset="0"/>
              </a:rPr>
              <a:t>Solid-State Caloric Technology</a:t>
            </a:r>
          </a:p>
        </p:txBody>
      </p:sp>
    </p:spTree>
    <p:extLst>
      <p:ext uri="{BB962C8B-B14F-4D97-AF65-F5344CB8AC3E}">
        <p14:creationId xmlns:p14="http://schemas.microsoft.com/office/powerpoint/2010/main" val="3340000214"/>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7813"/>
            <a:ext cx="8229600" cy="1139825"/>
          </a:xfrm>
          <a:prstGeom prst="rect">
            <a:avLst/>
          </a:prstGeom>
        </p:spPr>
        <p:txBody>
          <a:bodyPr/>
          <a:lstStyle>
            <a:lvl1pPr algn="l" rtl="0" eaLnBrk="1" fontAlgn="base" hangingPunct="1">
              <a:spcBef>
                <a:spcPct val="0"/>
              </a:spcBef>
              <a:spcAft>
                <a:spcPct val="0"/>
              </a:spcAft>
              <a:defRPr sz="4200" b="1">
                <a:solidFill>
                  <a:srgbClr val="0000FF"/>
                </a:solidFill>
                <a:latin typeface="+mj-lt"/>
                <a:ea typeface="+mj-ea"/>
                <a:cs typeface="+mj-cs"/>
              </a:defRPr>
            </a:lvl1pPr>
            <a:lvl2pPr algn="l" rtl="0" eaLnBrk="1" fontAlgn="base" hangingPunct="1">
              <a:spcBef>
                <a:spcPct val="0"/>
              </a:spcBef>
              <a:spcAft>
                <a:spcPct val="0"/>
              </a:spcAft>
              <a:defRPr sz="4200" b="1">
                <a:solidFill>
                  <a:srgbClr val="0000FF"/>
                </a:solidFill>
                <a:latin typeface="Garamond" pitchFamily="18" charset="0"/>
              </a:defRPr>
            </a:lvl2pPr>
            <a:lvl3pPr algn="l" rtl="0" eaLnBrk="1" fontAlgn="base" hangingPunct="1">
              <a:spcBef>
                <a:spcPct val="0"/>
              </a:spcBef>
              <a:spcAft>
                <a:spcPct val="0"/>
              </a:spcAft>
              <a:defRPr sz="4200" b="1">
                <a:solidFill>
                  <a:srgbClr val="0000FF"/>
                </a:solidFill>
                <a:latin typeface="Garamond" pitchFamily="18" charset="0"/>
              </a:defRPr>
            </a:lvl3pPr>
            <a:lvl4pPr algn="l" rtl="0" eaLnBrk="1" fontAlgn="base" hangingPunct="1">
              <a:spcBef>
                <a:spcPct val="0"/>
              </a:spcBef>
              <a:spcAft>
                <a:spcPct val="0"/>
              </a:spcAft>
              <a:defRPr sz="4200" b="1">
                <a:solidFill>
                  <a:srgbClr val="0000FF"/>
                </a:solidFill>
                <a:latin typeface="Garamond" pitchFamily="18" charset="0"/>
              </a:defRPr>
            </a:lvl4pPr>
            <a:lvl5pPr algn="l" rtl="0" eaLnBrk="1" fontAlgn="base" hangingPunct="1">
              <a:spcBef>
                <a:spcPct val="0"/>
              </a:spcBef>
              <a:spcAft>
                <a:spcPct val="0"/>
              </a:spcAft>
              <a:defRPr sz="4200" b="1">
                <a:solidFill>
                  <a:srgbClr val="0000FF"/>
                </a:solidFill>
                <a:latin typeface="Garamond" pitchFamily="18" charset="0"/>
              </a:defRPr>
            </a:lvl5pPr>
            <a:lvl6pPr marL="457200" algn="l" rtl="0" eaLnBrk="1" fontAlgn="base" hangingPunct="1">
              <a:spcBef>
                <a:spcPct val="0"/>
              </a:spcBef>
              <a:spcAft>
                <a:spcPct val="0"/>
              </a:spcAft>
              <a:defRPr sz="4200" b="1">
                <a:solidFill>
                  <a:srgbClr val="0000FF"/>
                </a:solidFill>
                <a:latin typeface="Garamond" pitchFamily="18" charset="0"/>
              </a:defRPr>
            </a:lvl6pPr>
            <a:lvl7pPr marL="914400" algn="l" rtl="0" eaLnBrk="1" fontAlgn="base" hangingPunct="1">
              <a:spcBef>
                <a:spcPct val="0"/>
              </a:spcBef>
              <a:spcAft>
                <a:spcPct val="0"/>
              </a:spcAft>
              <a:defRPr sz="4200" b="1">
                <a:solidFill>
                  <a:srgbClr val="0000FF"/>
                </a:solidFill>
                <a:latin typeface="Garamond" pitchFamily="18" charset="0"/>
              </a:defRPr>
            </a:lvl7pPr>
            <a:lvl8pPr marL="1371600" algn="l" rtl="0" eaLnBrk="1" fontAlgn="base" hangingPunct="1">
              <a:spcBef>
                <a:spcPct val="0"/>
              </a:spcBef>
              <a:spcAft>
                <a:spcPct val="0"/>
              </a:spcAft>
              <a:defRPr sz="4200" b="1">
                <a:solidFill>
                  <a:srgbClr val="0000FF"/>
                </a:solidFill>
                <a:latin typeface="Garamond" pitchFamily="18" charset="0"/>
              </a:defRPr>
            </a:lvl8pPr>
            <a:lvl9pPr marL="1828800" algn="l" rtl="0" eaLnBrk="1" fontAlgn="base" hangingPunct="1">
              <a:spcBef>
                <a:spcPct val="0"/>
              </a:spcBef>
              <a:spcAft>
                <a:spcPct val="0"/>
              </a:spcAft>
              <a:defRPr sz="4200" b="1">
                <a:solidFill>
                  <a:srgbClr val="0000FF"/>
                </a:solidFill>
                <a:latin typeface="Garamond" pitchFamily="18" charset="0"/>
              </a:defRPr>
            </a:lvl9pPr>
          </a:lstStyle>
          <a:p>
            <a:r>
              <a:rPr lang="en-US" sz="2800" b="0" kern="0" dirty="0" smtClean="0">
                <a:solidFill>
                  <a:schemeClr val="accent5">
                    <a:lumMod val="50000"/>
                  </a:schemeClr>
                </a:solidFill>
                <a:latin typeface="Trebuchet MS" panose="020B0603020202020204" pitchFamily="34" charset="0"/>
                <a:cs typeface="Vrinda" panose="020B0502040204020203" pitchFamily="34" charset="0"/>
              </a:rPr>
              <a:t>Caloric vs. Conventional</a:t>
            </a:r>
            <a:endParaRPr lang="en-US" sz="2800" b="0" kern="0" dirty="0">
              <a:solidFill>
                <a:schemeClr val="accent5">
                  <a:lumMod val="50000"/>
                </a:schemeClr>
              </a:solidFill>
              <a:latin typeface="Trebuchet MS" panose="020B0603020202020204" pitchFamily="34" charset="0"/>
              <a:cs typeface="Vrinda" panose="020B0502040204020203"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074052805"/>
              </p:ext>
            </p:extLst>
          </p:nvPr>
        </p:nvGraphicFramePr>
        <p:xfrm>
          <a:off x="419098" y="1211681"/>
          <a:ext cx="8267701" cy="3207919"/>
        </p:xfrm>
        <a:graphic>
          <a:graphicData uri="http://schemas.openxmlformats.org/drawingml/2006/table">
            <a:tbl>
              <a:tblPr firstRow="1" bandRow="1">
                <a:tableStyleId>{5C22544A-7EE6-4342-B048-85BDC9FD1C3A}</a:tableStyleId>
              </a:tblPr>
              <a:tblGrid>
                <a:gridCol w="2171702">
                  <a:extLst>
                    <a:ext uri="{9D8B030D-6E8A-4147-A177-3AD203B41FA5}">
                      <a16:colId xmlns:a16="http://schemas.microsoft.com/office/drawing/2014/main" xmlns="" val="20000"/>
                    </a:ext>
                  </a:extLst>
                </a:gridCol>
                <a:gridCol w="990600">
                  <a:extLst>
                    <a:ext uri="{9D8B030D-6E8A-4147-A177-3AD203B41FA5}">
                      <a16:colId xmlns:a16="http://schemas.microsoft.com/office/drawing/2014/main" xmlns="" val="20002"/>
                    </a:ext>
                  </a:extLst>
                </a:gridCol>
                <a:gridCol w="1600200">
                  <a:extLst>
                    <a:ext uri="{9D8B030D-6E8A-4147-A177-3AD203B41FA5}">
                      <a16:colId xmlns:a16="http://schemas.microsoft.com/office/drawing/2014/main" xmlns="" val="20004"/>
                    </a:ext>
                  </a:extLst>
                </a:gridCol>
                <a:gridCol w="1676400">
                  <a:extLst>
                    <a:ext uri="{9D8B030D-6E8A-4147-A177-3AD203B41FA5}">
                      <a16:colId xmlns:a16="http://schemas.microsoft.com/office/drawing/2014/main" xmlns="" val="20005"/>
                    </a:ext>
                  </a:extLst>
                </a:gridCol>
                <a:gridCol w="1295400">
                  <a:extLst>
                    <a:ext uri="{9D8B030D-6E8A-4147-A177-3AD203B41FA5}">
                      <a16:colId xmlns:a16="http://schemas.microsoft.com/office/drawing/2014/main" xmlns="" val="20006"/>
                    </a:ext>
                  </a:extLst>
                </a:gridCol>
                <a:gridCol w="533399">
                  <a:extLst>
                    <a:ext uri="{9D8B030D-6E8A-4147-A177-3AD203B41FA5}">
                      <a16:colId xmlns:a16="http://schemas.microsoft.com/office/drawing/2014/main" xmlns="" val="20008"/>
                    </a:ext>
                  </a:extLst>
                </a:gridCol>
              </a:tblGrid>
              <a:tr h="676580">
                <a:tc>
                  <a:txBody>
                    <a:bodyPr/>
                    <a:lstStyle/>
                    <a:p>
                      <a:pPr algn="ctr"/>
                      <a:r>
                        <a:rPr lang="en-US" sz="1400" dirty="0" smtClean="0">
                          <a:latin typeface="Vrinda" panose="020B0502040204020203" pitchFamily="34" charset="0"/>
                          <a:cs typeface="Vrinda" panose="020B0502040204020203" pitchFamily="34" charset="0"/>
                        </a:rPr>
                        <a:t>Technology</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Symbol" panose="05050102010706020507" pitchFamily="18" charset="2"/>
                          <a:cs typeface="Vrinda" panose="020B0502040204020203" pitchFamily="34" charset="0"/>
                        </a:rPr>
                        <a:t>D</a:t>
                      </a:r>
                      <a:r>
                        <a:rPr lang="en-US" sz="1400" dirty="0" smtClean="0">
                          <a:latin typeface="Vrinda" panose="020B0502040204020203" pitchFamily="34" charset="0"/>
                          <a:cs typeface="Vrinda" panose="020B0502040204020203" pitchFamily="34" charset="0"/>
                        </a:rPr>
                        <a:t>T (K)</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Efficiency</a:t>
                      </a:r>
                    </a:p>
                    <a:p>
                      <a:pPr algn="ctr"/>
                      <a:r>
                        <a:rPr lang="en-US" sz="1200" b="0" dirty="0" smtClean="0">
                          <a:latin typeface="Vrinda" panose="020B0502040204020203" pitchFamily="34" charset="0"/>
                          <a:cs typeface="Vrinda" panose="020B0502040204020203" pitchFamily="34" charset="0"/>
                        </a:rPr>
                        <a:t>COP/ </a:t>
                      </a:r>
                      <a:r>
                        <a:rPr lang="en-US" sz="1200" b="0" dirty="0" err="1" smtClean="0">
                          <a:latin typeface="Vrinda" panose="020B0502040204020203" pitchFamily="34" charset="0"/>
                          <a:cs typeface="Vrinda" panose="020B0502040204020203" pitchFamily="34" charset="0"/>
                        </a:rPr>
                        <a:t>COP</a:t>
                      </a:r>
                      <a:r>
                        <a:rPr lang="en-US" sz="1200" b="0" baseline="-25000" dirty="0" err="1" smtClean="0">
                          <a:latin typeface="Vrinda" panose="020B0502040204020203" pitchFamily="34" charset="0"/>
                          <a:cs typeface="Vrinda" panose="020B0502040204020203" pitchFamily="34" charset="0"/>
                        </a:rPr>
                        <a:t>Carnot</a:t>
                      </a:r>
                      <a:endParaRPr lang="en-US" sz="1200" b="0" baseline="-250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Environmental</a:t>
                      </a:r>
                      <a:r>
                        <a:rPr lang="en-US" sz="1400" baseline="0" dirty="0" smtClean="0">
                          <a:latin typeface="Vrinda" panose="020B0502040204020203" pitchFamily="34" charset="0"/>
                          <a:cs typeface="Vrinda" panose="020B0502040204020203" pitchFamily="34" charset="0"/>
                        </a:rPr>
                        <a:t> </a:t>
                      </a:r>
                      <a:r>
                        <a:rPr lang="en-US" sz="1400" dirty="0" smtClean="0">
                          <a:latin typeface="Vrinda" panose="020B0502040204020203" pitchFamily="34" charset="0"/>
                          <a:cs typeface="Vrinda" panose="020B0502040204020203" pitchFamily="34" charset="0"/>
                        </a:rPr>
                        <a:t>impact</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Cost</a:t>
                      </a:r>
                      <a:endParaRPr lang="en-US" sz="1400" dirty="0">
                        <a:latin typeface="Vrinda" panose="020B0502040204020203" pitchFamily="34" charset="0"/>
                        <a:cs typeface="Vrinda" panose="020B0502040204020203" pitchFamily="34" charset="0"/>
                      </a:endParaRPr>
                    </a:p>
                  </a:txBody>
                  <a:tcPr anchor="ctr"/>
                </a:tc>
                <a:tc>
                  <a:txBody>
                    <a:bodyPr/>
                    <a:lstStyle/>
                    <a:p>
                      <a:r>
                        <a:rPr lang="en-US" sz="1400" dirty="0" smtClean="0">
                          <a:latin typeface="Vrinda" panose="020B0502040204020203" pitchFamily="34" charset="0"/>
                          <a:cs typeface="Vrinda" panose="020B0502040204020203" pitchFamily="34" charset="0"/>
                        </a:rPr>
                        <a:t>Ref.</a:t>
                      </a:r>
                      <a:endParaRPr lang="en-US" sz="1400" dirty="0">
                        <a:latin typeface="Vrinda" panose="020B0502040204020203" pitchFamily="34" charset="0"/>
                        <a:cs typeface="Vrinda" panose="020B0502040204020203" pitchFamily="34" charset="0"/>
                      </a:endParaRPr>
                    </a:p>
                  </a:txBody>
                  <a:tcPr anchor="ctr"/>
                </a:tc>
                <a:extLst>
                  <a:ext uri="{0D108BD9-81ED-4DB2-BD59-A6C34878D82A}">
                    <a16:rowId xmlns:a16="http://schemas.microsoft.com/office/drawing/2014/main" xmlns="" val="10000"/>
                  </a:ext>
                </a:extLst>
              </a:tr>
              <a:tr h="414218">
                <a:tc>
                  <a:txBody>
                    <a:bodyPr/>
                    <a:lstStyle/>
                    <a:p>
                      <a:r>
                        <a:rPr lang="en-US" sz="1400" dirty="0" smtClean="0">
                          <a:latin typeface="Vrinda" panose="020B0502040204020203" pitchFamily="34" charset="0"/>
                          <a:cs typeface="Vrinda" panose="020B0502040204020203" pitchFamily="34" charset="0"/>
                        </a:rPr>
                        <a:t>Vapor-compress. </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&gt;20</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~60%</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High</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Low</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smtClean="0">
                          <a:latin typeface="Vrinda" panose="020B0502040204020203" pitchFamily="34" charset="0"/>
                          <a:cs typeface="Vrinda" panose="020B0502040204020203" pitchFamily="34" charset="0"/>
                        </a:rPr>
                        <a:t>1</a:t>
                      </a:r>
                      <a:endParaRPr lang="en-US" sz="1400" dirty="0">
                        <a:latin typeface="Vrinda" panose="020B0502040204020203" pitchFamily="34" charset="0"/>
                        <a:cs typeface="Vrinda" panose="020B0502040204020203" pitchFamily="34" charset="0"/>
                      </a:endParaRPr>
                    </a:p>
                  </a:txBody>
                  <a:tcPr anchor="ctr"/>
                </a:tc>
                <a:extLst>
                  <a:ext uri="{0D108BD9-81ED-4DB2-BD59-A6C34878D82A}">
                    <a16:rowId xmlns:a16="http://schemas.microsoft.com/office/drawing/2014/main" xmlns="" val="10001"/>
                  </a:ext>
                </a:extLst>
              </a:tr>
              <a:tr h="414218">
                <a:tc>
                  <a:txBody>
                    <a:bodyPr/>
                    <a:lstStyle/>
                    <a:p>
                      <a:r>
                        <a:rPr lang="en-US" sz="1400" dirty="0" smtClean="0">
                          <a:latin typeface="Vrinda" panose="020B0502040204020203" pitchFamily="34" charset="0"/>
                          <a:cs typeface="Vrinda" panose="020B0502040204020203" pitchFamily="34" charset="0"/>
                        </a:rPr>
                        <a:t>Thermoelectric</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~30</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10%</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Low</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Medium</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2</a:t>
                      </a:r>
                      <a:endParaRPr lang="en-US" sz="1400" dirty="0">
                        <a:latin typeface="Vrinda" panose="020B0502040204020203" pitchFamily="34" charset="0"/>
                        <a:cs typeface="Vrinda" panose="020B0502040204020203" pitchFamily="34" charset="0"/>
                      </a:endParaRPr>
                    </a:p>
                  </a:txBody>
                  <a:tcPr anchor="ctr"/>
                </a:tc>
                <a:extLst>
                  <a:ext uri="{0D108BD9-81ED-4DB2-BD59-A6C34878D82A}">
                    <a16:rowId xmlns:a16="http://schemas.microsoft.com/office/drawing/2014/main" xmlns="" val="10002"/>
                  </a:ext>
                </a:extLst>
              </a:tr>
              <a:tr h="414218">
                <a:tc>
                  <a:txBody>
                    <a:bodyPr/>
                    <a:lstStyle/>
                    <a:p>
                      <a:r>
                        <a:rPr lang="en-US" sz="1400" dirty="0" err="1" smtClean="0">
                          <a:latin typeface="Vrinda" panose="020B0502040204020203" pitchFamily="34" charset="0"/>
                          <a:cs typeface="Vrinda" panose="020B0502040204020203" pitchFamily="34" charset="0"/>
                        </a:rPr>
                        <a:t>Thermoacoustic</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~10</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40%</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Low</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Medium</a:t>
                      </a:r>
                      <a:endParaRPr lang="en-US" sz="1400" dirty="0">
                        <a:latin typeface="Vrinda" panose="020B0502040204020203" pitchFamily="34" charset="0"/>
                        <a:cs typeface="Vrinda" panose="020B0502040204020203" pitchFamily="34" charset="0"/>
                      </a:endParaRPr>
                    </a:p>
                  </a:txBody>
                  <a:tcPr anchor="ctr"/>
                </a:tc>
                <a:tc>
                  <a:txBody>
                    <a:bodyPr/>
                    <a:lstStyle/>
                    <a:p>
                      <a:pPr algn="ctr"/>
                      <a:r>
                        <a:rPr lang="en-US" sz="1400" dirty="0" smtClean="0">
                          <a:latin typeface="Vrinda" panose="020B0502040204020203" pitchFamily="34" charset="0"/>
                          <a:cs typeface="Vrinda" panose="020B0502040204020203" pitchFamily="34" charset="0"/>
                        </a:rPr>
                        <a:t>3</a:t>
                      </a:r>
                      <a:endParaRPr lang="en-US" sz="1400" dirty="0">
                        <a:latin typeface="Vrinda" panose="020B0502040204020203" pitchFamily="34" charset="0"/>
                        <a:cs typeface="Vrinda" panose="020B0502040204020203" pitchFamily="34" charset="0"/>
                      </a:endParaRPr>
                    </a:p>
                  </a:txBody>
                  <a:tcPr anchor="ctr"/>
                </a:tc>
                <a:extLst>
                  <a:ext uri="{0D108BD9-81ED-4DB2-BD59-A6C34878D82A}">
                    <a16:rowId xmlns:a16="http://schemas.microsoft.com/office/drawing/2014/main" xmlns="" val="10003"/>
                  </a:ext>
                </a:extLst>
              </a:tr>
              <a:tr h="414218">
                <a:tc>
                  <a:txBody>
                    <a:bodyPr/>
                    <a:lstStyle/>
                    <a:p>
                      <a:r>
                        <a:rPr lang="en-US" sz="1400" i="1" dirty="0" smtClean="0">
                          <a:solidFill>
                            <a:srgbClr val="0033CC"/>
                          </a:solidFill>
                          <a:latin typeface="Vrinda" panose="020B0502040204020203" pitchFamily="34" charset="0"/>
                          <a:cs typeface="Vrinda" panose="020B0502040204020203" pitchFamily="34" charset="0"/>
                        </a:rPr>
                        <a:t>Magnetocaloric</a:t>
                      </a:r>
                      <a:endParaRPr lang="en-US" sz="1400" i="1"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~40</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FF0000"/>
                          </a:solidFill>
                          <a:latin typeface="Vrinda" panose="020B0502040204020203" pitchFamily="34" charset="0"/>
                          <a:cs typeface="Vrinda" panose="020B0502040204020203" pitchFamily="34" charset="0"/>
                        </a:rPr>
                        <a:t>~70%*</a:t>
                      </a:r>
                      <a:endParaRPr lang="en-US" sz="1400" dirty="0">
                        <a:solidFill>
                          <a:srgbClr val="FF0000"/>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Low</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High/Med.</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4</a:t>
                      </a:r>
                      <a:endParaRPr lang="en-US" sz="1400" dirty="0">
                        <a:solidFill>
                          <a:srgbClr val="0033CC"/>
                        </a:solidFill>
                        <a:latin typeface="Vrinda" panose="020B0502040204020203" pitchFamily="34" charset="0"/>
                        <a:cs typeface="Vrinda" panose="020B0502040204020203" pitchFamily="34" charset="0"/>
                      </a:endParaRPr>
                    </a:p>
                  </a:txBody>
                  <a:tcPr anchor="ctr"/>
                </a:tc>
                <a:extLst>
                  <a:ext uri="{0D108BD9-81ED-4DB2-BD59-A6C34878D82A}">
                    <a16:rowId xmlns:a16="http://schemas.microsoft.com/office/drawing/2014/main" xmlns="" val="10004"/>
                  </a:ext>
                </a:extLst>
              </a:tr>
              <a:tr h="460249">
                <a:tc>
                  <a:txBody>
                    <a:bodyPr/>
                    <a:lstStyle/>
                    <a:p>
                      <a:r>
                        <a:rPr lang="en-US" sz="1400" i="1" dirty="0" smtClean="0">
                          <a:solidFill>
                            <a:srgbClr val="0033CC"/>
                          </a:solidFill>
                          <a:latin typeface="Vrinda" panose="020B0502040204020203" pitchFamily="34" charset="0"/>
                          <a:cs typeface="Vrinda" panose="020B0502040204020203" pitchFamily="34" charset="0"/>
                        </a:rPr>
                        <a:t>Elastocaloric</a:t>
                      </a:r>
                      <a:endParaRPr lang="en-US" sz="1400" i="1"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~20</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FF0000"/>
                          </a:solidFill>
                          <a:latin typeface="Vrinda" panose="020B0502040204020203" pitchFamily="34" charset="0"/>
                          <a:cs typeface="Vrinda" panose="020B0502040204020203" pitchFamily="34" charset="0"/>
                        </a:rPr>
                        <a:t>~80%*</a:t>
                      </a:r>
                      <a:endParaRPr lang="en-US" sz="1400" dirty="0">
                        <a:solidFill>
                          <a:srgbClr val="FF0000"/>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Low</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High/Med.</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5</a:t>
                      </a:r>
                      <a:endParaRPr lang="en-US" sz="1400" dirty="0">
                        <a:solidFill>
                          <a:srgbClr val="0033CC"/>
                        </a:solidFill>
                        <a:latin typeface="Vrinda" panose="020B0502040204020203" pitchFamily="34" charset="0"/>
                        <a:cs typeface="Vrinda" panose="020B0502040204020203" pitchFamily="34" charset="0"/>
                      </a:endParaRPr>
                    </a:p>
                  </a:txBody>
                  <a:tcPr anchor="ctr"/>
                </a:tc>
                <a:extLst>
                  <a:ext uri="{0D108BD9-81ED-4DB2-BD59-A6C34878D82A}">
                    <a16:rowId xmlns:a16="http://schemas.microsoft.com/office/drawing/2014/main" xmlns="" val="10005"/>
                  </a:ext>
                </a:extLst>
              </a:tr>
              <a:tr h="414218">
                <a:tc>
                  <a:txBody>
                    <a:bodyPr/>
                    <a:lstStyle/>
                    <a:p>
                      <a:r>
                        <a:rPr lang="en-US" sz="1400" i="1" dirty="0" smtClean="0">
                          <a:solidFill>
                            <a:srgbClr val="0033CC"/>
                          </a:solidFill>
                          <a:latin typeface="Vrinda" panose="020B0502040204020203" pitchFamily="34" charset="0"/>
                          <a:cs typeface="Vrinda" panose="020B0502040204020203" pitchFamily="34" charset="0"/>
                        </a:rPr>
                        <a:t>Electrocaloric</a:t>
                      </a:r>
                      <a:endParaRPr lang="en-US" sz="1400" i="1"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~13</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err="1" smtClean="0">
                          <a:solidFill>
                            <a:srgbClr val="0033CC"/>
                          </a:solidFill>
                          <a:latin typeface="Vrinda" panose="020B0502040204020203" pitchFamily="34" charset="0"/>
                          <a:cs typeface="Vrinda" panose="020B0502040204020203" pitchFamily="34" charset="0"/>
                        </a:rPr>
                        <a:t>Unkn</a:t>
                      </a:r>
                      <a:r>
                        <a:rPr lang="en-US" sz="1400" dirty="0" smtClean="0">
                          <a:solidFill>
                            <a:srgbClr val="0033CC"/>
                          </a:solidFill>
                          <a:latin typeface="Vrinda" panose="020B0502040204020203" pitchFamily="34" charset="0"/>
                          <a:cs typeface="Vrinda" panose="020B0502040204020203" pitchFamily="34" charset="0"/>
                        </a:rPr>
                        <a:t>.</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Low</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High/Med.</a:t>
                      </a:r>
                      <a:endParaRPr lang="en-US" sz="1400" dirty="0">
                        <a:solidFill>
                          <a:srgbClr val="0033CC"/>
                        </a:solidFill>
                        <a:latin typeface="Vrinda" panose="020B0502040204020203" pitchFamily="34" charset="0"/>
                        <a:cs typeface="Vrinda" panose="020B0502040204020203" pitchFamily="34" charset="0"/>
                      </a:endParaRPr>
                    </a:p>
                  </a:txBody>
                  <a:tcPr anchor="ctr"/>
                </a:tc>
                <a:tc>
                  <a:txBody>
                    <a:bodyPr/>
                    <a:lstStyle/>
                    <a:p>
                      <a:pPr algn="ctr"/>
                      <a:r>
                        <a:rPr lang="en-US" sz="1400" dirty="0" smtClean="0">
                          <a:solidFill>
                            <a:srgbClr val="0033CC"/>
                          </a:solidFill>
                          <a:latin typeface="Vrinda" panose="020B0502040204020203" pitchFamily="34" charset="0"/>
                          <a:cs typeface="Vrinda" panose="020B0502040204020203" pitchFamily="34" charset="0"/>
                        </a:rPr>
                        <a:t>6</a:t>
                      </a:r>
                      <a:endParaRPr lang="en-US" sz="1400" dirty="0">
                        <a:solidFill>
                          <a:srgbClr val="0033CC"/>
                        </a:solidFill>
                        <a:latin typeface="Vrinda" panose="020B0502040204020203" pitchFamily="34" charset="0"/>
                        <a:cs typeface="Vrinda" panose="020B0502040204020203" pitchFamily="34" charset="0"/>
                      </a:endParaRPr>
                    </a:p>
                  </a:txBody>
                  <a:tcPr anchor="ctr"/>
                </a:tc>
                <a:extLst>
                  <a:ext uri="{0D108BD9-81ED-4DB2-BD59-A6C34878D82A}">
                    <a16:rowId xmlns:a16="http://schemas.microsoft.com/office/drawing/2014/main" xmlns="" val="10006"/>
                  </a:ext>
                </a:extLst>
              </a:tr>
            </a:tbl>
          </a:graphicData>
        </a:graphic>
      </p:graphicFrame>
      <p:sp>
        <p:nvSpPr>
          <p:cNvPr id="4" name="TextBox 3"/>
          <p:cNvSpPr txBox="1"/>
          <p:nvPr/>
        </p:nvSpPr>
        <p:spPr>
          <a:xfrm>
            <a:off x="457200" y="4624672"/>
            <a:ext cx="8534400" cy="1477328"/>
          </a:xfrm>
          <a:prstGeom prst="rect">
            <a:avLst/>
          </a:prstGeom>
          <a:noFill/>
        </p:spPr>
        <p:txBody>
          <a:bodyPr wrap="square" rtlCol="0">
            <a:spAutoFit/>
          </a:bodyPr>
          <a:lstStyle/>
          <a:p>
            <a:pPr algn="l"/>
            <a:r>
              <a:rPr lang="en-US" sz="900" dirty="0" smtClean="0">
                <a:latin typeface="Vrinda" panose="020B0502040204020203" pitchFamily="34" charset="0"/>
                <a:cs typeface="Vrinda" panose="020B0502040204020203" pitchFamily="34" charset="0"/>
              </a:rPr>
              <a:t>* Estimated based on materials performance; **Estimated based on performance of magnetocaloric and elastocaloric materials.</a:t>
            </a:r>
            <a:br>
              <a:rPr lang="en-US" sz="900" dirty="0" smtClean="0">
                <a:latin typeface="Vrinda" panose="020B0502040204020203" pitchFamily="34" charset="0"/>
                <a:cs typeface="Vrinda" panose="020B0502040204020203" pitchFamily="34" charset="0"/>
              </a:rPr>
            </a:br>
            <a:r>
              <a:rPr lang="en-US" sz="900" dirty="0" smtClean="0">
                <a:latin typeface="Vrinda" panose="020B0502040204020203" pitchFamily="34" charset="0"/>
                <a:cs typeface="Vrinda" panose="020B0502040204020203" pitchFamily="34" charset="0"/>
              </a:rPr>
              <a:t/>
            </a:r>
            <a:br>
              <a:rPr lang="en-US" sz="900" dirty="0" smtClean="0">
                <a:latin typeface="Vrinda" panose="020B0502040204020203" pitchFamily="34" charset="0"/>
                <a:cs typeface="Vrinda" panose="020B0502040204020203" pitchFamily="34" charset="0"/>
              </a:rPr>
            </a:br>
            <a:r>
              <a:rPr lang="en-US" sz="900" dirty="0" smtClean="0">
                <a:latin typeface="Vrinda" panose="020B0502040204020203" pitchFamily="34" charset="0"/>
                <a:cs typeface="Vrinda" panose="020B0502040204020203" pitchFamily="34" charset="0"/>
              </a:rPr>
              <a:t>1. </a:t>
            </a:r>
            <a:r>
              <a:rPr lang="x-none" sz="900" dirty="0" smtClean="0">
                <a:latin typeface="Vrinda" panose="020B0502040204020203" pitchFamily="34" charset="0"/>
                <a:cs typeface="Vrinda" panose="020B0502040204020203" pitchFamily="34" charset="0"/>
              </a:rPr>
              <a:t>The </a:t>
            </a:r>
            <a:r>
              <a:rPr lang="x-none" sz="900" dirty="0">
                <a:latin typeface="Vrinda" panose="020B0502040204020203" pitchFamily="34" charset="0"/>
                <a:cs typeface="Vrinda" panose="020B0502040204020203" pitchFamily="34" charset="0"/>
              </a:rPr>
              <a:t>Canadian Renewable Energy Network </a:t>
            </a:r>
            <a:r>
              <a:rPr lang="en-US" sz="900" dirty="0" smtClean="0">
                <a:latin typeface="Vrinda" panose="020B0502040204020203" pitchFamily="34" charset="0"/>
                <a:cs typeface="Vrinda" panose="020B0502040204020203" pitchFamily="34" charset="0"/>
              </a:rPr>
              <a:t>R</a:t>
            </a:r>
            <a:r>
              <a:rPr lang="x-none" sz="900" dirty="0" smtClean="0">
                <a:latin typeface="Vrinda" panose="020B0502040204020203" pitchFamily="34" charset="0"/>
                <a:cs typeface="Vrinda" panose="020B0502040204020203" pitchFamily="34" charset="0"/>
              </a:rPr>
              <a:t>eport </a:t>
            </a:r>
            <a:r>
              <a:rPr lang="x-none" sz="900" dirty="0">
                <a:latin typeface="Vrinda" panose="020B0502040204020203" pitchFamily="34" charset="0"/>
                <a:cs typeface="Vrinda" panose="020B0502040204020203" pitchFamily="34" charset="0"/>
              </a:rPr>
              <a:t>“Commercial Earth Energy System” (CANMET Energy Technology Centre-Varennes, CANETA Research </a:t>
            </a:r>
            <a:r>
              <a:rPr lang="en-US" sz="900" dirty="0" smtClean="0">
                <a:latin typeface="Vrinda" panose="020B0502040204020203" pitchFamily="34" charset="0"/>
                <a:cs typeface="Vrinda" panose="020B0502040204020203" pitchFamily="34" charset="0"/>
              </a:rPr>
              <a:t>&amp;</a:t>
            </a:r>
            <a:br>
              <a:rPr lang="en-US" sz="900" dirty="0" smtClean="0">
                <a:latin typeface="Vrinda" panose="020B0502040204020203" pitchFamily="34" charset="0"/>
                <a:cs typeface="Vrinda" panose="020B0502040204020203" pitchFamily="34" charset="0"/>
              </a:rPr>
            </a:br>
            <a:r>
              <a:rPr lang="en-US" sz="900" dirty="0" smtClean="0">
                <a:latin typeface="Vrinda" panose="020B0502040204020203" pitchFamily="34" charset="0"/>
                <a:cs typeface="Vrinda" panose="020B0502040204020203" pitchFamily="34" charset="0"/>
              </a:rPr>
              <a:t>   </a:t>
            </a:r>
            <a:r>
              <a:rPr lang="x-none" sz="900" dirty="0" smtClean="0">
                <a:latin typeface="Vrinda" panose="020B0502040204020203" pitchFamily="34" charset="0"/>
                <a:cs typeface="Vrinda" panose="020B0502040204020203" pitchFamily="34" charset="0"/>
              </a:rPr>
              <a:t>TECHNOSIM </a:t>
            </a:r>
            <a:r>
              <a:rPr lang="x-none" sz="900" dirty="0">
                <a:latin typeface="Vrinda" panose="020B0502040204020203" pitchFamily="34" charset="0"/>
                <a:cs typeface="Vrinda" panose="020B0502040204020203" pitchFamily="34" charset="0"/>
              </a:rPr>
              <a:t>Consulting Group For Renewable and Electrical Energy Division, Natrual Resources of Canada, 2009</a:t>
            </a:r>
            <a:r>
              <a:rPr lang="x-none" sz="900" dirty="0" smtClean="0">
                <a:latin typeface="Vrinda" panose="020B0502040204020203" pitchFamily="34" charset="0"/>
                <a:cs typeface="Vrinda" panose="020B0502040204020203" pitchFamily="34" charset="0"/>
              </a:rPr>
              <a:t>)</a:t>
            </a:r>
            <a:r>
              <a:rPr lang="en-US" sz="900" dirty="0" smtClean="0">
                <a:latin typeface="Vrinda" panose="020B0502040204020203" pitchFamily="34" charset="0"/>
                <a:cs typeface="Vrinda" panose="020B0502040204020203" pitchFamily="34" charset="0"/>
              </a:rPr>
              <a:t>.</a:t>
            </a:r>
          </a:p>
          <a:p>
            <a:pPr algn="l"/>
            <a:r>
              <a:rPr lang="en-US" sz="900" dirty="0" smtClean="0">
                <a:latin typeface="Vrinda" panose="020B0502040204020203" pitchFamily="34" charset="0"/>
                <a:cs typeface="Vrinda" panose="020B0502040204020203" pitchFamily="34" charset="0"/>
              </a:rPr>
              <a:t>2. </a:t>
            </a:r>
            <a:r>
              <a:rPr lang="x-none" sz="900" dirty="0" smtClean="0">
                <a:latin typeface="Vrinda" panose="020B0502040204020203" pitchFamily="34" charset="0"/>
                <a:cs typeface="Vrinda" panose="020B0502040204020203" pitchFamily="34" charset="0"/>
              </a:rPr>
              <a:t>TE </a:t>
            </a:r>
            <a:r>
              <a:rPr lang="x-none" sz="900" dirty="0">
                <a:latin typeface="Vrinda" panose="020B0502040204020203" pitchFamily="34" charset="0"/>
                <a:cs typeface="Vrinda" panose="020B0502040204020203" pitchFamily="34" charset="0"/>
              </a:rPr>
              <a:t>Technology, Inc., Technical Information (</a:t>
            </a:r>
            <a:r>
              <a:rPr lang="x-none" sz="900" u="sng" dirty="0">
                <a:latin typeface="Vrinda" panose="020B0502040204020203" pitchFamily="34" charset="0"/>
                <a:cs typeface="Vrinda" panose="020B0502040204020203" pitchFamily="34" charset="0"/>
                <a:hlinkClick r:id="rId2"/>
              </a:rPr>
              <a:t>http://www.tetech.com/</a:t>
            </a:r>
            <a:r>
              <a:rPr lang="x-none" sz="900" dirty="0">
                <a:latin typeface="Vrinda" panose="020B0502040204020203" pitchFamily="34" charset="0"/>
                <a:cs typeface="Vrinda" panose="020B0502040204020203" pitchFamily="34" charset="0"/>
              </a:rPr>
              <a:t>, 2010</a:t>
            </a:r>
            <a:r>
              <a:rPr lang="x-none" sz="900" dirty="0" smtClean="0">
                <a:latin typeface="Vrinda" panose="020B0502040204020203" pitchFamily="34" charset="0"/>
                <a:cs typeface="Vrinda" panose="020B0502040204020203" pitchFamily="34" charset="0"/>
              </a:rPr>
              <a:t>)</a:t>
            </a:r>
            <a:r>
              <a:rPr lang="en-US" sz="900" dirty="0" smtClean="0">
                <a:latin typeface="Vrinda" panose="020B0502040204020203" pitchFamily="34" charset="0"/>
                <a:cs typeface="Vrinda" panose="020B0502040204020203" pitchFamily="34" charset="0"/>
              </a:rPr>
              <a:t>; </a:t>
            </a:r>
            <a:r>
              <a:rPr lang="x-none" sz="900" dirty="0">
                <a:latin typeface="Vrinda" panose="020B0502040204020203" pitchFamily="34" charset="0"/>
                <a:cs typeface="Vrinda" panose="020B0502040204020203" pitchFamily="34" charset="0"/>
              </a:rPr>
              <a:t>Snyder, G. J. &amp; Ursell, T. S. </a:t>
            </a:r>
            <a:r>
              <a:rPr lang="x-none" sz="900" i="1" dirty="0" smtClean="0">
                <a:latin typeface="Vrinda" panose="020B0502040204020203" pitchFamily="34" charset="0"/>
                <a:cs typeface="Vrinda" panose="020B0502040204020203" pitchFamily="34" charset="0"/>
              </a:rPr>
              <a:t>Phys</a:t>
            </a:r>
            <a:r>
              <a:rPr lang="x-none" sz="900" i="1" dirty="0">
                <a:latin typeface="Vrinda" panose="020B0502040204020203" pitchFamily="34" charset="0"/>
                <a:cs typeface="Vrinda" panose="020B0502040204020203" pitchFamily="34" charset="0"/>
              </a:rPr>
              <a:t>. Rev. Lett</a:t>
            </a:r>
            <a:r>
              <a:rPr lang="x-none" sz="900" dirty="0">
                <a:latin typeface="Vrinda" panose="020B0502040204020203" pitchFamily="34" charset="0"/>
                <a:cs typeface="Vrinda" panose="020B0502040204020203" pitchFamily="34" charset="0"/>
              </a:rPr>
              <a:t>. </a:t>
            </a:r>
            <a:r>
              <a:rPr lang="x-none" sz="900" b="1" dirty="0">
                <a:latin typeface="Vrinda" panose="020B0502040204020203" pitchFamily="34" charset="0"/>
                <a:cs typeface="Vrinda" panose="020B0502040204020203" pitchFamily="34" charset="0"/>
              </a:rPr>
              <a:t>91</a:t>
            </a:r>
            <a:r>
              <a:rPr lang="x-none" sz="900" dirty="0">
                <a:latin typeface="Vrinda" panose="020B0502040204020203" pitchFamily="34" charset="0"/>
                <a:cs typeface="Vrinda" panose="020B0502040204020203" pitchFamily="34" charset="0"/>
              </a:rPr>
              <a:t>(14), 148301 (2003</a:t>
            </a:r>
            <a:r>
              <a:rPr lang="x-none" sz="900" dirty="0" smtClean="0">
                <a:latin typeface="Vrinda" panose="020B0502040204020203" pitchFamily="34" charset="0"/>
                <a:cs typeface="Vrinda" panose="020B0502040204020203" pitchFamily="34" charset="0"/>
              </a:rPr>
              <a:t>)</a:t>
            </a:r>
            <a:r>
              <a:rPr lang="en-US" sz="900" dirty="0" smtClean="0">
                <a:latin typeface="Vrinda" panose="020B0502040204020203" pitchFamily="34" charset="0"/>
                <a:cs typeface="Vrinda" panose="020B0502040204020203" pitchFamily="34" charset="0"/>
              </a:rPr>
              <a:t>.</a:t>
            </a:r>
            <a:br>
              <a:rPr lang="en-US" sz="900" dirty="0" smtClean="0">
                <a:latin typeface="Vrinda" panose="020B0502040204020203" pitchFamily="34" charset="0"/>
                <a:cs typeface="Vrinda" panose="020B0502040204020203" pitchFamily="34" charset="0"/>
              </a:rPr>
            </a:br>
            <a:r>
              <a:rPr lang="en-US" sz="900" dirty="0" smtClean="0">
                <a:latin typeface="Vrinda" panose="020B0502040204020203" pitchFamily="34" charset="0"/>
                <a:cs typeface="Vrinda" panose="020B0502040204020203" pitchFamily="34" charset="0"/>
              </a:rPr>
              <a:t>3. </a:t>
            </a:r>
            <a:r>
              <a:rPr lang="x-none" sz="900" dirty="0" smtClean="0">
                <a:latin typeface="Vrinda" panose="020B0502040204020203" pitchFamily="34" charset="0"/>
                <a:cs typeface="Vrinda" panose="020B0502040204020203" pitchFamily="34" charset="0"/>
              </a:rPr>
              <a:t>Backhaus</a:t>
            </a:r>
            <a:r>
              <a:rPr lang="x-none" sz="900" dirty="0">
                <a:latin typeface="Vrinda" panose="020B0502040204020203" pitchFamily="34" charset="0"/>
                <a:cs typeface="Vrinda" panose="020B0502040204020203" pitchFamily="34" charset="0"/>
              </a:rPr>
              <a:t>, S. &amp; Swift, G. W. </a:t>
            </a:r>
            <a:r>
              <a:rPr lang="x-none" sz="900" i="1" dirty="0" smtClean="0">
                <a:latin typeface="Vrinda" panose="020B0502040204020203" pitchFamily="34" charset="0"/>
                <a:cs typeface="Vrinda" panose="020B0502040204020203" pitchFamily="34" charset="0"/>
              </a:rPr>
              <a:t>Nature</a:t>
            </a:r>
            <a:r>
              <a:rPr lang="x-none" sz="900" dirty="0" smtClean="0">
                <a:latin typeface="Vrinda" panose="020B0502040204020203" pitchFamily="34" charset="0"/>
                <a:cs typeface="Vrinda" panose="020B0502040204020203" pitchFamily="34" charset="0"/>
              </a:rPr>
              <a:t> </a:t>
            </a:r>
            <a:r>
              <a:rPr lang="x-none" sz="900" b="1" dirty="0">
                <a:latin typeface="Vrinda" panose="020B0502040204020203" pitchFamily="34" charset="0"/>
                <a:cs typeface="Vrinda" panose="020B0502040204020203" pitchFamily="34" charset="0"/>
              </a:rPr>
              <a:t>399</a:t>
            </a:r>
            <a:r>
              <a:rPr lang="x-none" sz="900" dirty="0">
                <a:latin typeface="Vrinda" panose="020B0502040204020203" pitchFamily="34" charset="0"/>
                <a:cs typeface="Vrinda" panose="020B0502040204020203" pitchFamily="34" charset="0"/>
              </a:rPr>
              <a:t>, 335-338 (1999</a:t>
            </a:r>
            <a:r>
              <a:rPr lang="x-none" sz="900" dirty="0" smtClean="0">
                <a:latin typeface="Vrinda" panose="020B0502040204020203" pitchFamily="34" charset="0"/>
                <a:cs typeface="Vrinda" panose="020B0502040204020203" pitchFamily="34" charset="0"/>
              </a:rPr>
              <a:t>)</a:t>
            </a:r>
            <a:r>
              <a:rPr lang="en-US" sz="900" dirty="0" smtClean="0">
                <a:latin typeface="Vrinda" panose="020B0502040204020203" pitchFamily="34" charset="0"/>
                <a:cs typeface="Vrinda" panose="020B0502040204020203" pitchFamily="34" charset="0"/>
              </a:rPr>
              <a:t>; </a:t>
            </a:r>
            <a:r>
              <a:rPr lang="x-none" sz="900" dirty="0">
                <a:latin typeface="Vrinda" panose="020B0502040204020203" pitchFamily="34" charset="0"/>
                <a:cs typeface="Vrinda" panose="020B0502040204020203" pitchFamily="34" charset="0"/>
              </a:rPr>
              <a:t>Garrett, S. L. </a:t>
            </a:r>
            <a:r>
              <a:rPr lang="x-none" sz="900" i="1" dirty="0" smtClean="0">
                <a:latin typeface="Vrinda" panose="020B0502040204020203" pitchFamily="34" charset="0"/>
                <a:cs typeface="Vrinda" panose="020B0502040204020203" pitchFamily="34" charset="0"/>
              </a:rPr>
              <a:t>Am</a:t>
            </a:r>
            <a:r>
              <a:rPr lang="x-none" sz="900" i="1" dirty="0">
                <a:latin typeface="Vrinda" panose="020B0502040204020203" pitchFamily="34" charset="0"/>
                <a:cs typeface="Vrinda" panose="020B0502040204020203" pitchFamily="34" charset="0"/>
              </a:rPr>
              <a:t>. J. Phys</a:t>
            </a:r>
            <a:r>
              <a:rPr lang="x-none" sz="900" dirty="0">
                <a:latin typeface="Vrinda" panose="020B0502040204020203" pitchFamily="34" charset="0"/>
                <a:cs typeface="Vrinda" panose="020B0502040204020203" pitchFamily="34" charset="0"/>
              </a:rPr>
              <a:t>. </a:t>
            </a:r>
            <a:r>
              <a:rPr lang="x-none" sz="900" b="1" dirty="0">
                <a:latin typeface="Vrinda" panose="020B0502040204020203" pitchFamily="34" charset="0"/>
                <a:cs typeface="Vrinda" panose="020B0502040204020203" pitchFamily="34" charset="0"/>
              </a:rPr>
              <a:t>72</a:t>
            </a:r>
            <a:r>
              <a:rPr lang="x-none" sz="900" dirty="0">
                <a:latin typeface="Vrinda" panose="020B0502040204020203" pitchFamily="34" charset="0"/>
                <a:cs typeface="Vrinda" panose="020B0502040204020203" pitchFamily="34" charset="0"/>
              </a:rPr>
              <a:t>, 11-17 (2004</a:t>
            </a:r>
            <a:r>
              <a:rPr lang="x-none" sz="900" dirty="0" smtClean="0">
                <a:latin typeface="Vrinda" panose="020B0502040204020203" pitchFamily="34" charset="0"/>
                <a:cs typeface="Vrinda" panose="020B0502040204020203" pitchFamily="34" charset="0"/>
              </a:rPr>
              <a:t>)</a:t>
            </a:r>
            <a:r>
              <a:rPr lang="en-US" sz="900" dirty="0" smtClean="0">
                <a:latin typeface="Vrinda" panose="020B0502040204020203" pitchFamily="34" charset="0"/>
                <a:cs typeface="Vrinda" panose="020B0502040204020203" pitchFamily="34" charset="0"/>
              </a:rPr>
              <a:t>.</a:t>
            </a:r>
            <a:br>
              <a:rPr lang="en-US" sz="900" dirty="0" smtClean="0">
                <a:latin typeface="Vrinda" panose="020B0502040204020203" pitchFamily="34" charset="0"/>
                <a:cs typeface="Vrinda" panose="020B0502040204020203" pitchFamily="34" charset="0"/>
              </a:rPr>
            </a:br>
            <a:r>
              <a:rPr lang="en-US" sz="900" dirty="0" smtClean="0">
                <a:latin typeface="Vrinda" panose="020B0502040204020203" pitchFamily="34" charset="0"/>
                <a:cs typeface="Vrinda" panose="020B0502040204020203" pitchFamily="34" charset="0"/>
              </a:rPr>
              <a:t>4. </a:t>
            </a:r>
            <a:r>
              <a:rPr lang="x-none" sz="900" dirty="0" smtClean="0">
                <a:latin typeface="Vrinda" panose="020B0502040204020203" pitchFamily="34" charset="0"/>
                <a:cs typeface="Vrinda" panose="020B0502040204020203" pitchFamily="34" charset="0"/>
              </a:rPr>
              <a:t>Gschneidner</a:t>
            </a:r>
            <a:r>
              <a:rPr lang="x-none" sz="900" dirty="0">
                <a:latin typeface="Vrinda" panose="020B0502040204020203" pitchFamily="34" charset="0"/>
                <a:cs typeface="Vrinda" panose="020B0502040204020203" pitchFamily="34" charset="0"/>
              </a:rPr>
              <a:t>, K. A. &amp; Pecharsky, V. K</a:t>
            </a:r>
            <a:r>
              <a:rPr lang="x-none" sz="900" dirty="0" smtClean="0">
                <a:latin typeface="Vrinda" panose="020B0502040204020203" pitchFamily="34" charset="0"/>
                <a:cs typeface="Vrinda" panose="020B0502040204020203" pitchFamily="34" charset="0"/>
              </a:rPr>
              <a:t>. </a:t>
            </a:r>
            <a:r>
              <a:rPr lang="x-none" sz="900" i="1" dirty="0">
                <a:latin typeface="Vrinda" panose="020B0502040204020203" pitchFamily="34" charset="0"/>
                <a:cs typeface="Vrinda" panose="020B0502040204020203" pitchFamily="34" charset="0"/>
              </a:rPr>
              <a:t>Annu. Rev. Mater. Sci</a:t>
            </a:r>
            <a:r>
              <a:rPr lang="x-none" sz="900" dirty="0">
                <a:latin typeface="Vrinda" panose="020B0502040204020203" pitchFamily="34" charset="0"/>
                <a:cs typeface="Vrinda" panose="020B0502040204020203" pitchFamily="34" charset="0"/>
              </a:rPr>
              <a:t>. </a:t>
            </a:r>
            <a:r>
              <a:rPr lang="x-none" sz="900" b="1" dirty="0">
                <a:latin typeface="Vrinda" panose="020B0502040204020203" pitchFamily="34" charset="0"/>
                <a:cs typeface="Vrinda" panose="020B0502040204020203" pitchFamily="34" charset="0"/>
              </a:rPr>
              <a:t>30</a:t>
            </a:r>
            <a:r>
              <a:rPr lang="x-none" sz="900" dirty="0">
                <a:latin typeface="Vrinda" panose="020B0502040204020203" pitchFamily="34" charset="0"/>
                <a:cs typeface="Vrinda" panose="020B0502040204020203" pitchFamily="34" charset="0"/>
              </a:rPr>
              <a:t>, 387-429 (2000</a:t>
            </a:r>
            <a:r>
              <a:rPr lang="x-none" sz="900" dirty="0" smtClean="0">
                <a:latin typeface="Vrinda" panose="020B0502040204020203" pitchFamily="34" charset="0"/>
                <a:cs typeface="Vrinda" panose="020B0502040204020203" pitchFamily="34" charset="0"/>
              </a:rPr>
              <a:t>)</a:t>
            </a:r>
            <a:r>
              <a:rPr lang="en-US" sz="900" dirty="0" smtClean="0">
                <a:latin typeface="Vrinda" panose="020B0502040204020203" pitchFamily="34" charset="0"/>
                <a:cs typeface="Vrinda" panose="020B0502040204020203" pitchFamily="34" charset="0"/>
              </a:rPr>
              <a:t>; </a:t>
            </a:r>
            <a:r>
              <a:rPr lang="x-none" sz="900" dirty="0">
                <a:latin typeface="Vrinda" panose="020B0502040204020203" pitchFamily="34" charset="0"/>
                <a:cs typeface="Vrinda" panose="020B0502040204020203" pitchFamily="34" charset="0"/>
              </a:rPr>
              <a:t>Hall, J. L. &amp; Barclay, J. A. </a:t>
            </a:r>
            <a:r>
              <a:rPr lang="x-none" sz="900" i="1" dirty="0" smtClean="0">
                <a:latin typeface="Vrinda" panose="020B0502040204020203" pitchFamily="34" charset="0"/>
                <a:cs typeface="Vrinda" panose="020B0502040204020203" pitchFamily="34" charset="0"/>
              </a:rPr>
              <a:t>Adv</a:t>
            </a:r>
            <a:r>
              <a:rPr lang="x-none" sz="900" i="1" dirty="0">
                <a:latin typeface="Vrinda" panose="020B0502040204020203" pitchFamily="34" charset="0"/>
                <a:cs typeface="Vrinda" panose="020B0502040204020203" pitchFamily="34" charset="0"/>
              </a:rPr>
              <a:t>. Cryog. Eng.</a:t>
            </a:r>
            <a:r>
              <a:rPr lang="x-none" sz="900" dirty="0">
                <a:latin typeface="Vrinda" panose="020B0502040204020203" pitchFamily="34" charset="0"/>
                <a:cs typeface="Vrinda" panose="020B0502040204020203" pitchFamily="34" charset="0"/>
              </a:rPr>
              <a:t> </a:t>
            </a:r>
            <a:r>
              <a:rPr lang="x-none" sz="900" b="1" dirty="0">
                <a:latin typeface="Vrinda" panose="020B0502040204020203" pitchFamily="34" charset="0"/>
                <a:cs typeface="Vrinda" panose="020B0502040204020203" pitchFamily="34" charset="0"/>
              </a:rPr>
              <a:t>43</a:t>
            </a:r>
            <a:r>
              <a:rPr lang="x-none" sz="900" dirty="0">
                <a:latin typeface="Vrinda" panose="020B0502040204020203" pitchFamily="34" charset="0"/>
                <a:cs typeface="Vrinda" panose="020B0502040204020203" pitchFamily="34" charset="0"/>
              </a:rPr>
              <a:t>, </a:t>
            </a:r>
            <a:r>
              <a:rPr lang="x-none" sz="900" dirty="0" smtClean="0">
                <a:latin typeface="Vrinda" panose="020B0502040204020203" pitchFamily="34" charset="0"/>
                <a:cs typeface="Vrinda" panose="020B0502040204020203" pitchFamily="34" charset="0"/>
              </a:rPr>
              <a:t>1719-1728(1998)</a:t>
            </a:r>
            <a:r>
              <a:rPr lang="en-US" sz="900" dirty="0" smtClean="0">
                <a:latin typeface="Vrinda" panose="020B0502040204020203" pitchFamily="34" charset="0"/>
                <a:cs typeface="Vrinda" panose="020B0502040204020203" pitchFamily="34" charset="0"/>
              </a:rPr>
              <a:t>.</a:t>
            </a:r>
            <a:br>
              <a:rPr lang="en-US" sz="900" dirty="0" smtClean="0">
                <a:latin typeface="Vrinda" panose="020B0502040204020203" pitchFamily="34" charset="0"/>
                <a:cs typeface="Vrinda" panose="020B0502040204020203" pitchFamily="34" charset="0"/>
              </a:rPr>
            </a:br>
            <a:r>
              <a:rPr lang="en-US" sz="900" dirty="0" smtClean="0">
                <a:latin typeface="Vrinda" panose="020B0502040204020203" pitchFamily="34" charset="0"/>
                <a:cs typeface="Vrinda" panose="020B0502040204020203" pitchFamily="34" charset="0"/>
              </a:rPr>
              <a:t>5. Jun Cui et al. </a:t>
            </a:r>
            <a:r>
              <a:rPr lang="en-US" sz="900" i="1" dirty="0" smtClean="0">
                <a:latin typeface="Vrinda" panose="020B0502040204020203" pitchFamily="34" charset="0"/>
                <a:cs typeface="Vrinda" panose="020B0502040204020203" pitchFamily="34" charset="0"/>
              </a:rPr>
              <a:t>Appl. Phys. Lett.</a:t>
            </a:r>
            <a:r>
              <a:rPr lang="en-US" sz="900" dirty="0" smtClean="0">
                <a:latin typeface="Vrinda" panose="020B0502040204020203" pitchFamily="34" charset="0"/>
                <a:cs typeface="Vrinda" panose="020B0502040204020203" pitchFamily="34" charset="0"/>
              </a:rPr>
              <a:t> </a:t>
            </a:r>
            <a:r>
              <a:rPr lang="en-US" sz="900" b="1" dirty="0" smtClean="0">
                <a:latin typeface="Vrinda" panose="020B0502040204020203" pitchFamily="34" charset="0"/>
                <a:cs typeface="Vrinda" panose="020B0502040204020203" pitchFamily="34" charset="0"/>
              </a:rPr>
              <a:t>101</a:t>
            </a:r>
            <a:r>
              <a:rPr lang="en-US" sz="900" dirty="0" smtClean="0">
                <a:latin typeface="Vrinda" panose="020B0502040204020203" pitchFamily="34" charset="0"/>
                <a:cs typeface="Vrinda" panose="020B0502040204020203" pitchFamily="34" charset="0"/>
              </a:rPr>
              <a:t>, 073904 (2012); </a:t>
            </a:r>
            <a:r>
              <a:rPr lang="x-none" sz="900" dirty="0">
                <a:latin typeface="Vrinda" panose="020B0502040204020203" pitchFamily="34" charset="0"/>
                <a:cs typeface="Vrinda" panose="020B0502040204020203" pitchFamily="34" charset="0"/>
              </a:rPr>
              <a:t>Gall, K. et al. </a:t>
            </a:r>
            <a:r>
              <a:rPr lang="x-none" sz="900" i="1" dirty="0" smtClean="0">
                <a:latin typeface="Vrinda" panose="020B0502040204020203" pitchFamily="34" charset="0"/>
                <a:cs typeface="Vrinda" panose="020B0502040204020203" pitchFamily="34" charset="0"/>
              </a:rPr>
              <a:t>Mat</a:t>
            </a:r>
            <a:r>
              <a:rPr lang="x-none" sz="900" i="1" dirty="0">
                <a:latin typeface="Vrinda" panose="020B0502040204020203" pitchFamily="34" charset="0"/>
                <a:cs typeface="Vrinda" panose="020B0502040204020203" pitchFamily="34" charset="0"/>
              </a:rPr>
              <a:t>. Sci. Eng. a-Struct.</a:t>
            </a:r>
            <a:r>
              <a:rPr lang="x-none" sz="900" dirty="0">
                <a:latin typeface="Vrinda" panose="020B0502040204020203" pitchFamily="34" charset="0"/>
                <a:cs typeface="Vrinda" panose="020B0502040204020203" pitchFamily="34" charset="0"/>
              </a:rPr>
              <a:t> </a:t>
            </a:r>
            <a:r>
              <a:rPr lang="x-none" sz="900" b="1" dirty="0">
                <a:latin typeface="Vrinda" panose="020B0502040204020203" pitchFamily="34" charset="0"/>
                <a:cs typeface="Vrinda" panose="020B0502040204020203" pitchFamily="34" charset="0"/>
              </a:rPr>
              <a:t>317</a:t>
            </a:r>
            <a:r>
              <a:rPr lang="x-none" sz="900" dirty="0">
                <a:latin typeface="Vrinda" panose="020B0502040204020203" pitchFamily="34" charset="0"/>
                <a:cs typeface="Vrinda" panose="020B0502040204020203" pitchFamily="34" charset="0"/>
              </a:rPr>
              <a:t>, 85-92 (2001</a:t>
            </a:r>
            <a:r>
              <a:rPr lang="x-none" sz="900" dirty="0" smtClean="0">
                <a:latin typeface="Vrinda" panose="020B0502040204020203" pitchFamily="34" charset="0"/>
                <a:cs typeface="Vrinda" panose="020B0502040204020203" pitchFamily="34" charset="0"/>
              </a:rPr>
              <a:t>).</a:t>
            </a:r>
            <a:endParaRPr lang="en-US" sz="900" dirty="0" smtClean="0">
              <a:latin typeface="Vrinda" panose="020B0502040204020203" pitchFamily="34" charset="0"/>
              <a:cs typeface="Vrinda" panose="020B0502040204020203" pitchFamily="34" charset="0"/>
            </a:endParaRPr>
          </a:p>
          <a:p>
            <a:pPr algn="l"/>
            <a:r>
              <a:rPr lang="en-US" sz="900" dirty="0" smtClean="0">
                <a:latin typeface="Vrinda" panose="020B0502040204020203" pitchFamily="34" charset="0"/>
                <a:cs typeface="Vrinda" panose="020B0502040204020203" pitchFamily="34" charset="0"/>
              </a:rPr>
              <a:t>6. Neese</a:t>
            </a:r>
            <a:r>
              <a:rPr lang="en-US" sz="900" dirty="0">
                <a:latin typeface="Vrinda" panose="020B0502040204020203" pitchFamily="34" charset="0"/>
                <a:cs typeface="Vrinda" panose="020B0502040204020203" pitchFamily="34" charset="0"/>
              </a:rPr>
              <a:t>, B. </a:t>
            </a:r>
            <a:r>
              <a:rPr lang="en-US" sz="900" dirty="0" smtClean="0">
                <a:latin typeface="Vrinda" panose="020B0502040204020203" pitchFamily="34" charset="0"/>
                <a:cs typeface="Vrinda" panose="020B0502040204020203" pitchFamily="34" charset="0"/>
              </a:rPr>
              <a:t>et al. </a:t>
            </a:r>
            <a:r>
              <a:rPr lang="en-US" sz="900" i="1" dirty="0">
                <a:latin typeface="Vrinda" panose="020B0502040204020203" pitchFamily="34" charset="0"/>
                <a:cs typeface="Vrinda" panose="020B0502040204020203" pitchFamily="34" charset="0"/>
              </a:rPr>
              <a:t>Science</a:t>
            </a:r>
            <a:r>
              <a:rPr lang="en-US" sz="900" dirty="0">
                <a:latin typeface="Vrinda" panose="020B0502040204020203" pitchFamily="34" charset="0"/>
                <a:cs typeface="Vrinda" panose="020B0502040204020203" pitchFamily="34" charset="0"/>
              </a:rPr>
              <a:t> </a:t>
            </a:r>
            <a:r>
              <a:rPr lang="en-US" sz="900" b="1" dirty="0">
                <a:latin typeface="Vrinda" panose="020B0502040204020203" pitchFamily="34" charset="0"/>
                <a:cs typeface="Vrinda" panose="020B0502040204020203" pitchFamily="34" charset="0"/>
              </a:rPr>
              <a:t>321</a:t>
            </a:r>
            <a:r>
              <a:rPr lang="en-US" sz="900" dirty="0">
                <a:latin typeface="Vrinda" panose="020B0502040204020203" pitchFamily="34" charset="0"/>
                <a:cs typeface="Vrinda" panose="020B0502040204020203" pitchFamily="34" charset="0"/>
              </a:rPr>
              <a:t>, 821 (2008</a:t>
            </a:r>
            <a:r>
              <a:rPr lang="en-US" sz="900" dirty="0" smtClean="0">
                <a:latin typeface="Vrinda" panose="020B0502040204020203" pitchFamily="34" charset="0"/>
                <a:cs typeface="Vrinda" panose="020B0502040204020203" pitchFamily="34" charset="0"/>
              </a:rPr>
              <a:t>); </a:t>
            </a:r>
            <a:r>
              <a:rPr lang="en-US" sz="900" dirty="0" err="1">
                <a:latin typeface="Vrinda" panose="020B0502040204020203" pitchFamily="34" charset="0"/>
                <a:cs typeface="Vrinda" panose="020B0502040204020203" pitchFamily="34" charset="0"/>
              </a:rPr>
              <a:t>Mischenko</a:t>
            </a:r>
            <a:r>
              <a:rPr lang="en-US" sz="900" dirty="0">
                <a:latin typeface="Vrinda" panose="020B0502040204020203" pitchFamily="34" charset="0"/>
                <a:cs typeface="Vrinda" panose="020B0502040204020203" pitchFamily="34" charset="0"/>
              </a:rPr>
              <a:t>, A. S</a:t>
            </a:r>
            <a:r>
              <a:rPr lang="en-US" sz="900" dirty="0" smtClean="0">
                <a:latin typeface="Vrinda" panose="020B0502040204020203" pitchFamily="34" charset="0"/>
                <a:cs typeface="Vrinda" panose="020B0502040204020203" pitchFamily="34" charset="0"/>
              </a:rPr>
              <a:t>. et al. </a:t>
            </a:r>
            <a:r>
              <a:rPr lang="en-US" sz="900" i="1" dirty="0">
                <a:latin typeface="Vrinda" panose="020B0502040204020203" pitchFamily="34" charset="0"/>
                <a:cs typeface="Vrinda" panose="020B0502040204020203" pitchFamily="34" charset="0"/>
              </a:rPr>
              <a:t>Science</a:t>
            </a:r>
            <a:r>
              <a:rPr lang="en-US" sz="900" dirty="0">
                <a:latin typeface="Vrinda" panose="020B0502040204020203" pitchFamily="34" charset="0"/>
                <a:cs typeface="Vrinda" panose="020B0502040204020203" pitchFamily="34" charset="0"/>
              </a:rPr>
              <a:t> </a:t>
            </a:r>
            <a:r>
              <a:rPr lang="en-US" sz="900" b="1" dirty="0" smtClean="0">
                <a:latin typeface="Vrinda" panose="020B0502040204020203" pitchFamily="34" charset="0"/>
                <a:cs typeface="Vrinda" panose="020B0502040204020203" pitchFamily="34" charset="0"/>
              </a:rPr>
              <a:t>311</a:t>
            </a:r>
            <a:r>
              <a:rPr lang="en-US" sz="900" dirty="0" smtClean="0">
                <a:latin typeface="Vrinda" panose="020B0502040204020203" pitchFamily="34" charset="0"/>
                <a:cs typeface="Vrinda" panose="020B0502040204020203" pitchFamily="34" charset="0"/>
              </a:rPr>
              <a:t>, </a:t>
            </a:r>
            <a:r>
              <a:rPr lang="en-US" sz="900" dirty="0">
                <a:latin typeface="Vrinda" panose="020B0502040204020203" pitchFamily="34" charset="0"/>
                <a:cs typeface="Vrinda" panose="020B0502040204020203" pitchFamily="34" charset="0"/>
              </a:rPr>
              <a:t>1270-1271 (2006</a:t>
            </a:r>
            <a:r>
              <a:rPr lang="en-US" sz="900" dirty="0" smtClean="0">
                <a:latin typeface="Vrinda" panose="020B0502040204020203" pitchFamily="34" charset="0"/>
                <a:cs typeface="Vrinda" panose="020B0502040204020203" pitchFamily="34" charset="0"/>
              </a:rPr>
              <a:t>).</a:t>
            </a:r>
            <a:endParaRPr lang="en-US" sz="900" dirty="0">
              <a:latin typeface="Vrinda" panose="020B0502040204020203" pitchFamily="34" charset="0"/>
              <a:cs typeface="Vrinda" panose="020B0502040204020203" pitchFamily="34" charset="0"/>
            </a:endParaRPr>
          </a:p>
        </p:txBody>
      </p:sp>
    </p:spTree>
    <p:extLst>
      <p:ext uri="{BB962C8B-B14F-4D97-AF65-F5344CB8AC3E}">
        <p14:creationId xmlns:p14="http://schemas.microsoft.com/office/powerpoint/2010/main" val="640850278"/>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57200" y="304800"/>
            <a:ext cx="8043958" cy="5410200"/>
            <a:chOff x="457200" y="304800"/>
            <a:chExt cx="8043958" cy="5410200"/>
          </a:xfrm>
        </p:grpSpPr>
        <p:grpSp>
          <p:nvGrpSpPr>
            <p:cNvPr id="6" name="Group 5"/>
            <p:cNvGrpSpPr/>
            <p:nvPr/>
          </p:nvGrpSpPr>
          <p:grpSpPr>
            <a:xfrm>
              <a:off x="629290" y="1272061"/>
              <a:ext cx="5641137" cy="3876665"/>
              <a:chOff x="1845787" y="1318993"/>
              <a:chExt cx="6270053" cy="4455550"/>
            </a:xfrm>
          </p:grpSpPr>
          <p:sp>
            <p:nvSpPr>
              <p:cNvPr id="7" name="Right Arrow 6"/>
              <p:cNvSpPr/>
              <p:nvPr/>
            </p:nvSpPr>
            <p:spPr>
              <a:xfrm rot="10800000">
                <a:off x="1892499" y="4646980"/>
                <a:ext cx="6137991" cy="791794"/>
              </a:xfrm>
              <a:prstGeom prst="rightArrow">
                <a:avLst>
                  <a:gd name="adj1" fmla="val 50000"/>
                  <a:gd name="adj2" fmla="val 61628"/>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7"/>
              <p:cNvSpPr/>
              <p:nvPr/>
            </p:nvSpPr>
            <p:spPr>
              <a:xfrm>
                <a:off x="1892499" y="1604966"/>
                <a:ext cx="6137992" cy="791794"/>
              </a:xfrm>
              <a:prstGeom prst="rightArrow">
                <a:avLst>
                  <a:gd name="adj1" fmla="val 50000"/>
                  <a:gd name="adj2" fmla="val 61628"/>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ight Triangle 8"/>
              <p:cNvSpPr/>
              <p:nvPr/>
            </p:nvSpPr>
            <p:spPr>
              <a:xfrm flipV="1">
                <a:off x="1892501" y="2422900"/>
                <a:ext cx="6059561" cy="2150576"/>
              </a:xfrm>
              <a:prstGeom prst="rtTriangle">
                <a:avLst/>
              </a:prstGeom>
              <a:gradFill>
                <a:gsLst>
                  <a:gs pos="0">
                    <a:srgbClr val="3A7CCB"/>
                  </a:gs>
                  <a:gs pos="30000">
                    <a:srgbClr val="3A7CCB"/>
                  </a:gs>
                  <a:gs pos="95000">
                    <a:srgbClr val="FFFF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0" name="Right Triangle 9"/>
              <p:cNvSpPr/>
              <p:nvPr/>
            </p:nvSpPr>
            <p:spPr>
              <a:xfrm flipH="1">
                <a:off x="1892498" y="2545094"/>
                <a:ext cx="6084865" cy="2127807"/>
              </a:xfrm>
              <a:prstGeom prst="rtTriangle">
                <a:avLst/>
              </a:prstGeom>
              <a:gradFill>
                <a:gsLst>
                  <a:gs pos="0">
                    <a:srgbClr val="31859C"/>
                  </a:gs>
                  <a:gs pos="30000">
                    <a:srgbClr val="31859C"/>
                  </a:gs>
                  <a:gs pos="100000">
                    <a:srgbClr val="FFFF00"/>
                  </a:gs>
                </a:gsLst>
                <a:lin ang="108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1" name="Rectangle 10"/>
              <p:cNvSpPr/>
              <p:nvPr/>
            </p:nvSpPr>
            <p:spPr>
              <a:xfrm>
                <a:off x="1849817" y="1861872"/>
                <a:ext cx="6266023" cy="35679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l"/>
                <a:r>
                  <a:rPr lang="en-US" sz="1800" dirty="0" smtClean="0">
                    <a:solidFill>
                      <a:srgbClr val="C00000"/>
                    </a:solidFill>
                    <a:latin typeface="Calibri" panose="020F0502020204030204" pitchFamily="34" charset="0"/>
                  </a:rPr>
                  <a:t>Discovery	      Development     </a:t>
                </a:r>
                <a:r>
                  <a:rPr lang="en-US" sz="1800" dirty="0" smtClean="0">
                    <a:solidFill>
                      <a:schemeClr val="bg1">
                        <a:lumMod val="50000"/>
                      </a:schemeClr>
                    </a:solidFill>
                    <a:latin typeface="Calibri" panose="020F0502020204030204" pitchFamily="34" charset="0"/>
                  </a:rPr>
                  <a:t>Scale-up </a:t>
                </a:r>
                <a:r>
                  <a:rPr lang="en-US" sz="1800" dirty="0" smtClean="0">
                    <a:solidFill>
                      <a:srgbClr val="C00000"/>
                    </a:solidFill>
                    <a:latin typeface="Calibri" panose="020F0502020204030204" pitchFamily="34" charset="0"/>
                  </a:rPr>
                  <a:t>     </a:t>
                </a:r>
                <a:r>
                  <a:rPr lang="en-US" sz="1800" dirty="0" smtClean="0">
                    <a:solidFill>
                      <a:schemeClr val="bg1">
                        <a:lumMod val="50000"/>
                      </a:schemeClr>
                    </a:solidFill>
                    <a:latin typeface="Calibri" panose="020F0502020204030204" pitchFamily="34" charset="0"/>
                  </a:rPr>
                  <a:t>Manufacturing</a:t>
                </a:r>
                <a:endParaRPr lang="en-US" sz="1800" dirty="0">
                  <a:solidFill>
                    <a:schemeClr val="bg1">
                      <a:lumMod val="50000"/>
                    </a:schemeClr>
                  </a:solidFill>
                  <a:latin typeface="Calibri" panose="020F0502020204030204" pitchFamily="34" charset="0"/>
                </a:endParaRPr>
              </a:p>
            </p:txBody>
          </p:sp>
          <p:sp>
            <p:nvSpPr>
              <p:cNvPr id="13" name="Rectangle 12"/>
              <p:cNvSpPr/>
              <p:nvPr/>
            </p:nvSpPr>
            <p:spPr>
              <a:xfrm>
                <a:off x="2302937" y="4808255"/>
                <a:ext cx="5630333" cy="45177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800" dirty="0" smtClean="0">
                    <a:solidFill>
                      <a:srgbClr val="C00000"/>
                    </a:solidFill>
                    <a:latin typeface="Calibri" panose="020F0502020204030204" pitchFamily="34" charset="0"/>
                  </a:rPr>
                  <a:t>Design</a:t>
                </a:r>
                <a:r>
                  <a:rPr lang="en-US" sz="1800" dirty="0" smtClean="0">
                    <a:solidFill>
                      <a:srgbClr val="FF0000"/>
                    </a:solidFill>
                    <a:latin typeface="Calibri" panose="020F0502020204030204" pitchFamily="34" charset="0"/>
                  </a:rPr>
                  <a:t>     </a:t>
                </a:r>
                <a:r>
                  <a:rPr lang="en-US" sz="1800" dirty="0" smtClean="0">
                    <a:solidFill>
                      <a:srgbClr val="C00000"/>
                    </a:solidFill>
                    <a:latin typeface="Calibri" panose="020F0502020204030204" pitchFamily="34" charset="0"/>
                  </a:rPr>
                  <a:t>Validation</a:t>
                </a:r>
                <a:r>
                  <a:rPr lang="en-US" sz="1800" dirty="0" smtClean="0">
                    <a:solidFill>
                      <a:srgbClr val="4F4FFF"/>
                    </a:solidFill>
                    <a:latin typeface="Calibri" panose="020F0502020204030204" pitchFamily="34" charset="0"/>
                  </a:rPr>
                  <a:t>       Economics </a:t>
                </a:r>
                <a:r>
                  <a:rPr lang="en-US" sz="1800" dirty="0">
                    <a:solidFill>
                      <a:srgbClr val="4F4FFF"/>
                    </a:solidFill>
                    <a:latin typeface="Calibri" panose="020F0502020204030204" pitchFamily="34" charset="0"/>
                  </a:rPr>
                  <a:t> </a:t>
                </a:r>
                <a:r>
                  <a:rPr lang="en-US" sz="1800" dirty="0" smtClean="0">
                    <a:solidFill>
                      <a:srgbClr val="4F4FFF"/>
                    </a:solidFill>
                    <a:latin typeface="Calibri" panose="020F0502020204030204" pitchFamily="34" charset="0"/>
                  </a:rPr>
                  <a:t>       Application</a:t>
                </a:r>
                <a:endParaRPr lang="en-US" sz="1800" dirty="0">
                  <a:solidFill>
                    <a:srgbClr val="4F4FFF"/>
                  </a:solidFill>
                  <a:latin typeface="Calibri" panose="020F0502020204030204" pitchFamily="34" charset="0"/>
                </a:endParaRPr>
              </a:p>
            </p:txBody>
          </p:sp>
          <p:sp>
            <p:nvSpPr>
              <p:cNvPr id="14" name="TextBox 13"/>
              <p:cNvSpPr txBox="1"/>
              <p:nvPr/>
            </p:nvSpPr>
            <p:spPr>
              <a:xfrm>
                <a:off x="5355922" y="4187407"/>
                <a:ext cx="2634092" cy="459857"/>
              </a:xfrm>
              <a:prstGeom prst="rect">
                <a:avLst/>
              </a:prstGeom>
              <a:noFill/>
            </p:spPr>
            <p:txBody>
              <a:bodyPr wrap="none" rtlCol="0">
                <a:spAutoFit/>
              </a:bodyPr>
              <a:lstStyle/>
              <a:p>
                <a:r>
                  <a:rPr lang="en-US" sz="2000" dirty="0" smtClean="0">
                    <a:solidFill>
                      <a:srgbClr val="3B00EC"/>
                    </a:solidFill>
                    <a:latin typeface="Calibri" panose="020F0502020204030204" pitchFamily="34" charset="0"/>
                  </a:rPr>
                  <a:t>System development</a:t>
                </a:r>
                <a:endParaRPr lang="en-US" sz="2000" dirty="0">
                  <a:solidFill>
                    <a:srgbClr val="3B00EC"/>
                  </a:solidFill>
                  <a:latin typeface="Calibri" panose="020F0502020204030204" pitchFamily="34" charset="0"/>
                </a:endParaRPr>
              </a:p>
            </p:txBody>
          </p:sp>
          <p:sp>
            <p:nvSpPr>
              <p:cNvPr id="15" name="TextBox 14"/>
              <p:cNvSpPr txBox="1"/>
              <p:nvPr/>
            </p:nvSpPr>
            <p:spPr>
              <a:xfrm>
                <a:off x="4997565" y="5374433"/>
                <a:ext cx="2715423" cy="400110"/>
              </a:xfrm>
              <a:prstGeom prst="rect">
                <a:avLst/>
              </a:prstGeom>
              <a:noFill/>
            </p:spPr>
            <p:txBody>
              <a:bodyPr wrap="none" rtlCol="0">
                <a:spAutoFit/>
              </a:bodyPr>
              <a:lstStyle/>
              <a:p>
                <a:r>
                  <a:rPr lang="en-US" sz="2000" b="1" dirty="0" smtClean="0">
                    <a:solidFill>
                      <a:srgbClr val="4F4FFF"/>
                    </a:solidFill>
                    <a:latin typeface="Calibri" panose="020F0502020204030204" pitchFamily="34" charset="0"/>
                  </a:rPr>
                  <a:t>Applied</a:t>
                </a:r>
                <a:r>
                  <a:rPr lang="en-US" sz="2000" dirty="0" smtClean="0">
                    <a:solidFill>
                      <a:srgbClr val="4F4FFF"/>
                    </a:solidFill>
                    <a:latin typeface="Calibri" panose="020F0502020204030204" pitchFamily="34" charset="0"/>
                  </a:rPr>
                  <a:t> to Foundational</a:t>
                </a:r>
                <a:endParaRPr lang="en-US" sz="2000" dirty="0">
                  <a:solidFill>
                    <a:srgbClr val="4F4FFF"/>
                  </a:solidFill>
                  <a:latin typeface="Calibri" panose="020F0502020204030204" pitchFamily="34" charset="0"/>
                </a:endParaRPr>
              </a:p>
            </p:txBody>
          </p:sp>
          <p:sp>
            <p:nvSpPr>
              <p:cNvPr id="16" name="TextBox 15"/>
              <p:cNvSpPr txBox="1"/>
              <p:nvPr/>
            </p:nvSpPr>
            <p:spPr>
              <a:xfrm>
                <a:off x="2192373" y="2458003"/>
                <a:ext cx="2790455" cy="459857"/>
              </a:xfrm>
              <a:prstGeom prst="rect">
                <a:avLst/>
              </a:prstGeom>
              <a:noFill/>
              <a:ln>
                <a:noFill/>
              </a:ln>
            </p:spPr>
            <p:txBody>
              <a:bodyPr wrap="none" rtlCol="0">
                <a:spAutoFit/>
              </a:bodyPr>
              <a:lstStyle/>
              <a:p>
                <a:r>
                  <a:rPr lang="en-US" sz="2000" dirty="0" smtClean="0">
                    <a:solidFill>
                      <a:srgbClr val="FFFF00"/>
                    </a:solidFill>
                    <a:latin typeface="Calibri" panose="020F0502020204030204" pitchFamily="34" charset="0"/>
                  </a:rPr>
                  <a:t>Material development</a:t>
                </a:r>
                <a:endParaRPr lang="en-US" sz="2000" dirty="0">
                  <a:solidFill>
                    <a:srgbClr val="FFFF00"/>
                  </a:solidFill>
                  <a:latin typeface="Calibri" panose="020F0502020204030204" pitchFamily="34" charset="0"/>
                </a:endParaRPr>
              </a:p>
            </p:txBody>
          </p:sp>
          <p:sp>
            <p:nvSpPr>
              <p:cNvPr id="17" name="TextBox 16"/>
              <p:cNvSpPr txBox="1"/>
              <p:nvPr/>
            </p:nvSpPr>
            <p:spPr>
              <a:xfrm>
                <a:off x="1845787" y="1318993"/>
                <a:ext cx="2723823" cy="400110"/>
              </a:xfrm>
              <a:prstGeom prst="rect">
                <a:avLst/>
              </a:prstGeom>
              <a:noFill/>
            </p:spPr>
            <p:txBody>
              <a:bodyPr wrap="none" rtlCol="0">
                <a:spAutoFit/>
              </a:bodyPr>
              <a:lstStyle/>
              <a:p>
                <a:r>
                  <a:rPr lang="en-US" sz="2000" b="1" dirty="0" smtClean="0">
                    <a:solidFill>
                      <a:srgbClr val="C00000"/>
                    </a:solidFill>
                    <a:latin typeface="Calibri" panose="020F0502020204030204" pitchFamily="34" charset="0"/>
                  </a:rPr>
                  <a:t>Foundational</a:t>
                </a:r>
                <a:r>
                  <a:rPr lang="en-US" sz="2000" dirty="0" smtClean="0">
                    <a:solidFill>
                      <a:srgbClr val="C00000"/>
                    </a:solidFill>
                    <a:latin typeface="Calibri" panose="020F0502020204030204" pitchFamily="34" charset="0"/>
                  </a:rPr>
                  <a:t> to Applied</a:t>
                </a:r>
                <a:endParaRPr lang="en-US" sz="2000" dirty="0">
                  <a:solidFill>
                    <a:srgbClr val="C00000"/>
                  </a:solidFill>
                  <a:latin typeface="Calibri" panose="020F0502020204030204" pitchFamily="34" charset="0"/>
                </a:endParaRP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1878" y="2943263"/>
                <a:ext cx="2457731" cy="799015"/>
              </a:xfrm>
              <a:prstGeom prst="rect">
                <a:avLst/>
              </a:prstGeom>
            </p:spPr>
          </p:pic>
        </p:grpSp>
        <p:grpSp>
          <p:nvGrpSpPr>
            <p:cNvPr id="20" name="Group 19"/>
            <p:cNvGrpSpPr/>
            <p:nvPr/>
          </p:nvGrpSpPr>
          <p:grpSpPr>
            <a:xfrm>
              <a:off x="6629400" y="1524000"/>
              <a:ext cx="1871758" cy="4191000"/>
              <a:chOff x="592768" y="1145372"/>
              <a:chExt cx="2150432" cy="4760615"/>
            </a:xfrm>
          </p:grpSpPr>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17" y="4823615"/>
                <a:ext cx="2116183" cy="411480"/>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8438" y="2701881"/>
                <a:ext cx="1263929" cy="526897"/>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0395" y="4210556"/>
                <a:ext cx="1151308" cy="523699"/>
              </a:xfrm>
              <a:prstGeom prst="rect">
                <a:avLst/>
              </a:prstGeom>
            </p:spPr>
          </p:pic>
          <p:pic>
            <p:nvPicPr>
              <p:cNvPr id="24" name="Picture 23" descr="http://www.mse.umd.edu/sites/default/files/images/logos/UMD-logo.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 y="3485665"/>
                <a:ext cx="1996702" cy="370627"/>
              </a:xfrm>
              <a:prstGeom prst="rect">
                <a:avLst/>
              </a:prstGeom>
              <a:noFill/>
              <a:extLst/>
            </p:spPr>
          </p:pic>
          <p:pic>
            <p:nvPicPr>
              <p:cNvPr id="25" name="Picture 10" descr="Citrinati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599" y="5494507"/>
                <a:ext cx="1469571" cy="41148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o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2768" y="2100471"/>
                <a:ext cx="1707641" cy="41148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p:cNvGrpSpPr/>
              <p:nvPr/>
            </p:nvGrpSpPr>
            <p:grpSpPr>
              <a:xfrm>
                <a:off x="660884" y="1145372"/>
                <a:ext cx="1690222" cy="749585"/>
                <a:chOff x="660884" y="1145372"/>
                <a:chExt cx="1690222" cy="749585"/>
              </a:xfrm>
            </p:grpSpPr>
            <p:pic>
              <p:nvPicPr>
                <p:cNvPr id="28" name="Picture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3361" y="1145372"/>
                  <a:ext cx="1625268" cy="409130"/>
                </a:xfrm>
                <a:prstGeom prst="rect">
                  <a:avLst/>
                </a:prstGeom>
              </p:spPr>
            </p:pic>
            <p:pic>
              <p:nvPicPr>
                <p:cNvPr id="29" name="Picture 28" descr="ISULEFTR.tiff"/>
                <p:cNvPicPr>
                  <a:picLocks noChangeAspect="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0884" y="1670920"/>
                  <a:ext cx="1690222" cy="224037"/>
                </a:xfrm>
                <a:prstGeom prst="rect">
                  <a:avLst/>
                </a:prstGeom>
              </p:spPr>
            </p:pic>
          </p:grpSp>
        </p:grpSp>
        <p:sp>
          <p:nvSpPr>
            <p:cNvPr id="32" name="Text Box 17"/>
            <p:cNvSpPr txBox="1">
              <a:spLocks noChangeArrowheads="1"/>
            </p:cNvSpPr>
            <p:nvPr/>
          </p:nvSpPr>
          <p:spPr bwMode="auto">
            <a:xfrm>
              <a:off x="457200" y="304800"/>
              <a:ext cx="784246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600" dirty="0" err="1" smtClean="0">
                  <a:solidFill>
                    <a:schemeClr val="accent5">
                      <a:lumMod val="50000"/>
                    </a:schemeClr>
                  </a:solidFill>
                  <a:latin typeface="Trebuchet MS" panose="020B0603020202020204" pitchFamily="34" charset="0"/>
                  <a:cs typeface="Vrinda" panose="020B0502040204020203" pitchFamily="34" charset="0"/>
                </a:rPr>
                <a:t>CaloriCool</a:t>
              </a:r>
              <a:r>
                <a:rPr lang="en-US" sz="2600" dirty="0" smtClean="0">
                  <a:solidFill>
                    <a:schemeClr val="accent5">
                      <a:lumMod val="50000"/>
                    </a:schemeClr>
                  </a:solidFill>
                  <a:latin typeface="Trebuchet MS" panose="020B0603020202020204" pitchFamily="34" charset="0"/>
                  <a:cs typeface="Vrinda" panose="020B0502040204020203" pitchFamily="34" charset="0"/>
                </a:rPr>
                <a:t> – </a:t>
              </a:r>
              <a:r>
                <a:rPr lang="en-US" sz="2600" dirty="0" smtClean="0">
                  <a:solidFill>
                    <a:schemeClr val="accent5">
                      <a:lumMod val="50000"/>
                    </a:schemeClr>
                  </a:solidFill>
                  <a:latin typeface="Trebuchet MS" panose="020B0603020202020204" pitchFamily="34" charset="0"/>
                  <a:cs typeface="Vrinda" panose="020B0502040204020203" pitchFamily="34" charset="0"/>
                </a:rPr>
                <a:t>Revolutionary </a:t>
              </a:r>
              <a:r>
                <a:rPr lang="en-US" sz="2600" dirty="0" smtClean="0">
                  <a:solidFill>
                    <a:schemeClr val="accent5">
                      <a:lumMod val="50000"/>
                    </a:schemeClr>
                  </a:solidFill>
                  <a:latin typeface="Trebuchet MS" panose="020B0603020202020204" pitchFamily="34" charset="0"/>
                  <a:cs typeface="Vrinda" panose="020B0502040204020203" pitchFamily="34" charset="0"/>
                </a:rPr>
                <a:t>Cooling Technology</a:t>
              </a:r>
            </a:p>
          </p:txBody>
        </p:sp>
        <p:sp>
          <p:nvSpPr>
            <p:cNvPr id="3" name="Rectangle 2"/>
            <p:cNvSpPr/>
            <p:nvPr/>
          </p:nvSpPr>
          <p:spPr>
            <a:xfrm>
              <a:off x="685800" y="2255520"/>
              <a:ext cx="2860965" cy="1927552"/>
            </a:xfrm>
            <a:prstGeom prst="rect">
              <a:avLst/>
            </a:prstGeom>
            <a:noFill/>
            <a:ln>
              <a:solidFill>
                <a:schemeClr val="bg1">
                  <a:lumMod val="8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70917022"/>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59709" y="274320"/>
            <a:ext cx="8520923" cy="5864285"/>
            <a:chOff x="59709" y="274320"/>
            <a:chExt cx="8520923" cy="5864285"/>
          </a:xfrm>
        </p:grpSpPr>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1894" y="1245668"/>
              <a:ext cx="2846914" cy="2080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16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8902" y="4195729"/>
              <a:ext cx="2871730" cy="1325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002837" y="3612448"/>
              <a:ext cx="2375971" cy="307777"/>
            </a:xfrm>
            <a:prstGeom prst="rect">
              <a:avLst/>
            </a:prstGeom>
          </p:spPr>
          <p:txBody>
            <a:bodyPr wrap="none">
              <a:spAutoFit/>
            </a:bodyPr>
            <a:lstStyle/>
            <a:p>
              <a:r>
                <a:rPr lang="en-US" sz="1400" dirty="0">
                  <a:solidFill>
                    <a:schemeClr val="tx1">
                      <a:lumMod val="65000"/>
                      <a:lumOff val="35000"/>
                    </a:schemeClr>
                  </a:solidFill>
                </a:rPr>
                <a:t>Gd</a:t>
              </a:r>
              <a:r>
                <a:rPr lang="en-US" sz="1400" baseline="-25000" dirty="0">
                  <a:solidFill>
                    <a:schemeClr val="tx1">
                      <a:lumMod val="65000"/>
                      <a:lumOff val="35000"/>
                    </a:schemeClr>
                  </a:solidFill>
                </a:rPr>
                <a:t>2</a:t>
              </a:r>
              <a:r>
                <a:rPr lang="en-US" sz="1400" dirty="0">
                  <a:solidFill>
                    <a:schemeClr val="tx1">
                      <a:lumMod val="65000"/>
                      <a:lumOff val="35000"/>
                    </a:schemeClr>
                  </a:solidFill>
                </a:rPr>
                <a:t>(C</a:t>
              </a:r>
              <a:r>
                <a:rPr lang="en-US" sz="1400" baseline="-25000" dirty="0">
                  <a:solidFill>
                    <a:schemeClr val="tx1">
                      <a:lumMod val="65000"/>
                      <a:lumOff val="35000"/>
                    </a:schemeClr>
                  </a:solidFill>
                </a:rPr>
                <a:t>2</a:t>
              </a:r>
              <a:r>
                <a:rPr lang="en-US" sz="1400" dirty="0">
                  <a:solidFill>
                    <a:schemeClr val="tx1">
                      <a:lumMod val="65000"/>
                      <a:lumOff val="35000"/>
                    </a:schemeClr>
                  </a:solidFill>
                </a:rPr>
                <a:t>O</a:t>
              </a:r>
              <a:r>
                <a:rPr lang="en-US" sz="1400" baseline="-25000" dirty="0">
                  <a:solidFill>
                    <a:schemeClr val="tx1">
                      <a:lumMod val="65000"/>
                      <a:lumOff val="35000"/>
                    </a:schemeClr>
                  </a:solidFill>
                </a:rPr>
                <a:t>4</a:t>
              </a:r>
              <a:r>
                <a:rPr lang="en-US" sz="1400" dirty="0">
                  <a:solidFill>
                    <a:schemeClr val="tx1">
                      <a:lumMod val="65000"/>
                      <a:lumOff val="35000"/>
                    </a:schemeClr>
                  </a:solidFill>
                </a:rPr>
                <a:t>)</a:t>
              </a:r>
              <a:r>
                <a:rPr lang="en-US" sz="1400" baseline="-25000" dirty="0">
                  <a:solidFill>
                    <a:schemeClr val="tx1">
                      <a:lumMod val="65000"/>
                      <a:lumOff val="35000"/>
                    </a:schemeClr>
                  </a:solidFill>
                </a:rPr>
                <a:t>3</a:t>
              </a:r>
              <a:r>
                <a:rPr lang="en-US" sz="1400" dirty="0">
                  <a:solidFill>
                    <a:schemeClr val="tx1">
                      <a:lumMod val="65000"/>
                      <a:lumOff val="35000"/>
                    </a:schemeClr>
                  </a:solidFill>
                </a:rPr>
                <a:t>(H</a:t>
              </a:r>
              <a:r>
                <a:rPr lang="en-US" sz="1400" baseline="-25000" dirty="0">
                  <a:solidFill>
                    <a:schemeClr val="tx1">
                      <a:lumMod val="65000"/>
                      <a:lumOff val="35000"/>
                    </a:schemeClr>
                  </a:solidFill>
                </a:rPr>
                <a:t>2</a:t>
              </a:r>
              <a:r>
                <a:rPr lang="en-US" sz="1400" dirty="0">
                  <a:solidFill>
                    <a:schemeClr val="tx1">
                      <a:lumMod val="65000"/>
                      <a:lumOff val="35000"/>
                    </a:schemeClr>
                  </a:solidFill>
                </a:rPr>
                <a:t>O)</a:t>
              </a:r>
              <a:r>
                <a:rPr lang="en-US" sz="1400" baseline="-25000" dirty="0">
                  <a:solidFill>
                    <a:schemeClr val="tx1">
                      <a:lumMod val="65000"/>
                      <a:lumOff val="35000"/>
                    </a:schemeClr>
                  </a:solidFill>
                </a:rPr>
                <a:t>6</a:t>
              </a:r>
              <a:r>
                <a:rPr lang="en-US" sz="1400" dirty="0">
                  <a:solidFill>
                    <a:schemeClr val="tx1">
                      <a:lumMod val="65000"/>
                      <a:lumOff val="35000"/>
                    </a:schemeClr>
                  </a:solidFill>
                </a:rPr>
                <a:t>·(0.6H</a:t>
              </a:r>
              <a:r>
                <a:rPr lang="en-US" sz="1400" baseline="-25000" dirty="0">
                  <a:solidFill>
                    <a:schemeClr val="tx1">
                      <a:lumMod val="65000"/>
                      <a:lumOff val="35000"/>
                    </a:schemeClr>
                  </a:solidFill>
                </a:rPr>
                <a:t>2</a:t>
              </a:r>
              <a:r>
                <a:rPr lang="en-US" sz="1400" dirty="0">
                  <a:solidFill>
                    <a:schemeClr val="tx1">
                      <a:lumMod val="65000"/>
                      <a:lumOff val="35000"/>
                    </a:schemeClr>
                  </a:solidFill>
                </a:rPr>
                <a:t>O)</a:t>
              </a:r>
            </a:p>
          </p:txBody>
        </p:sp>
        <p:sp>
          <p:nvSpPr>
            <p:cNvPr id="13" name="TextBox 12"/>
            <p:cNvSpPr txBox="1"/>
            <p:nvPr/>
          </p:nvSpPr>
          <p:spPr>
            <a:xfrm>
              <a:off x="59709" y="1175205"/>
              <a:ext cx="4301177" cy="1200329"/>
            </a:xfrm>
            <a:prstGeom prst="rect">
              <a:avLst/>
            </a:prstGeom>
            <a:noFill/>
          </p:spPr>
          <p:txBody>
            <a:bodyPr wrap="none" rtlCol="0">
              <a:spAutoFit/>
            </a:bodyPr>
            <a:lstStyle/>
            <a:p>
              <a:pPr marL="742950" lvl="1" indent="-285750">
                <a:lnSpc>
                  <a:spcPct val="150000"/>
                </a:lnSpc>
                <a:spcBef>
                  <a:spcPts val="0"/>
                </a:spcBef>
                <a:buFont typeface="Arial" panose="020B0604020202020204" pitchFamily="34" charset="0"/>
                <a:buChar char="•"/>
              </a:pPr>
              <a:r>
                <a:rPr lang="en-US" sz="1600" dirty="0" smtClean="0">
                  <a:solidFill>
                    <a:schemeClr val="tx1">
                      <a:lumMod val="65000"/>
                      <a:lumOff val="35000"/>
                    </a:schemeClr>
                  </a:solidFill>
                  <a:latin typeface="Trebuchet MS" panose="020B0603020202020204" pitchFamily="34" charset="0"/>
                </a:rPr>
                <a:t>High values of −∆S</a:t>
              </a:r>
              <a:r>
                <a:rPr lang="en-US" sz="1600" baseline="-25000" dirty="0" smtClean="0">
                  <a:solidFill>
                    <a:schemeClr val="tx1">
                      <a:lumMod val="65000"/>
                      <a:lumOff val="35000"/>
                    </a:schemeClr>
                  </a:solidFill>
                  <a:latin typeface="Trebuchet MS" panose="020B0603020202020204" pitchFamily="34" charset="0"/>
                </a:rPr>
                <a:t>M</a:t>
              </a:r>
              <a:r>
                <a:rPr lang="en-US" sz="1600" dirty="0" smtClean="0">
                  <a:solidFill>
                    <a:schemeClr val="tx1">
                      <a:lumMod val="65000"/>
                      <a:lumOff val="35000"/>
                    </a:schemeClr>
                  </a:solidFill>
                  <a:latin typeface="Trebuchet MS" panose="020B0603020202020204" pitchFamily="34" charset="0"/>
                </a:rPr>
                <a:t> </a:t>
              </a:r>
              <a:r>
                <a:rPr lang="en-US" sz="1600" baseline="30000" dirty="0">
                  <a:solidFill>
                    <a:schemeClr val="tx1">
                      <a:lumMod val="65000"/>
                      <a:lumOff val="35000"/>
                    </a:schemeClr>
                  </a:solidFill>
                  <a:latin typeface="Trebuchet MS" panose="020B0603020202020204" pitchFamily="34" charset="0"/>
                </a:rPr>
                <a:t>max</a:t>
              </a:r>
              <a:r>
                <a:rPr lang="en-US" sz="1600" dirty="0">
                  <a:solidFill>
                    <a:schemeClr val="tx1">
                      <a:lumMod val="65000"/>
                      <a:lumOff val="35000"/>
                    </a:schemeClr>
                  </a:solidFill>
                  <a:latin typeface="Trebuchet MS" panose="020B0603020202020204" pitchFamily="34" charset="0"/>
                </a:rPr>
                <a:t> </a:t>
              </a:r>
              <a:endParaRPr lang="en-US" sz="1600" dirty="0" smtClean="0">
                <a:solidFill>
                  <a:schemeClr val="tx1">
                    <a:lumMod val="65000"/>
                    <a:lumOff val="35000"/>
                  </a:schemeClr>
                </a:solidFill>
                <a:latin typeface="Trebuchet MS" panose="020B0603020202020204" pitchFamily="34" charset="0"/>
              </a:endParaRPr>
            </a:p>
            <a:p>
              <a:pPr marL="742950" lvl="1" indent="-285750">
                <a:spcBef>
                  <a:spcPts val="0"/>
                </a:spcBef>
                <a:buFont typeface="Arial" panose="020B0604020202020204" pitchFamily="34" charset="0"/>
                <a:buChar char="•"/>
              </a:pPr>
              <a:r>
                <a:rPr lang="en-US" sz="1600" dirty="0" smtClean="0">
                  <a:solidFill>
                    <a:schemeClr val="tx1">
                      <a:lumMod val="65000"/>
                      <a:lumOff val="35000"/>
                    </a:schemeClr>
                  </a:solidFill>
                  <a:latin typeface="Trebuchet MS" panose="020B0603020202020204" pitchFamily="34" charset="0"/>
                </a:rPr>
                <a:t>T</a:t>
              </a:r>
              <a:r>
                <a:rPr lang="en-US" sz="1600" baseline="-25000" dirty="0" smtClean="0">
                  <a:solidFill>
                    <a:schemeClr val="tx1">
                      <a:lumMod val="65000"/>
                      <a:lumOff val="35000"/>
                    </a:schemeClr>
                  </a:solidFill>
                  <a:latin typeface="Trebuchet MS" panose="020B0603020202020204" pitchFamily="34" charset="0"/>
                </a:rPr>
                <a:t>m</a:t>
              </a:r>
              <a:r>
                <a:rPr lang="en-US" sz="1600" dirty="0" smtClean="0">
                  <a:solidFill>
                    <a:schemeClr val="tx1">
                      <a:lumMod val="65000"/>
                      <a:lumOff val="35000"/>
                    </a:schemeClr>
                  </a:solidFill>
                  <a:latin typeface="Trebuchet MS" panose="020B0603020202020204" pitchFamily="34" charset="0"/>
                </a:rPr>
                <a:t> appropriate for cryogenic cooling</a:t>
              </a:r>
            </a:p>
            <a:p>
              <a:pPr marL="742950" lvl="1" indent="-285750">
                <a:spcBef>
                  <a:spcPts val="0"/>
                </a:spcBef>
                <a:buFont typeface="Arial" panose="020B0604020202020204" pitchFamily="34" charset="0"/>
                <a:buChar char="•"/>
              </a:pPr>
              <a:r>
                <a:rPr lang="en-US" sz="1600" dirty="0" smtClean="0">
                  <a:solidFill>
                    <a:schemeClr val="tx1">
                      <a:lumMod val="65000"/>
                      <a:lumOff val="35000"/>
                    </a:schemeClr>
                  </a:solidFill>
                  <a:latin typeface="Trebuchet MS" panose="020B0603020202020204" pitchFamily="34" charset="0"/>
                </a:rPr>
                <a:t>Tunable interatomic distances</a:t>
              </a:r>
            </a:p>
            <a:p>
              <a:pPr marL="742950" lvl="1" indent="-285750">
                <a:spcBef>
                  <a:spcPts val="0"/>
                </a:spcBef>
                <a:buFont typeface="Arial" panose="020B0604020202020204" pitchFamily="34" charset="0"/>
                <a:buChar char="•"/>
              </a:pPr>
              <a:r>
                <a:rPr lang="en-US" sz="1600" dirty="0" smtClean="0">
                  <a:solidFill>
                    <a:schemeClr val="tx1">
                      <a:lumMod val="65000"/>
                      <a:lumOff val="35000"/>
                    </a:schemeClr>
                  </a:solidFill>
                  <a:latin typeface="Trebuchet MS" panose="020B0603020202020204" pitchFamily="34" charset="0"/>
                </a:rPr>
                <a:t>Substantial surface (contact) areas</a:t>
              </a:r>
              <a:endParaRPr lang="en-US" sz="1600" dirty="0">
                <a:solidFill>
                  <a:schemeClr val="tx1">
                    <a:lumMod val="65000"/>
                    <a:lumOff val="35000"/>
                  </a:schemeClr>
                </a:solidFill>
                <a:latin typeface="Trebuchet MS" panose="020B0603020202020204" pitchFamily="34" charset="0"/>
              </a:endParaRPr>
            </a:p>
          </p:txBody>
        </p:sp>
        <p:sp>
          <p:nvSpPr>
            <p:cNvPr id="14" name="TextBox 13"/>
            <p:cNvSpPr txBox="1"/>
            <p:nvPr/>
          </p:nvSpPr>
          <p:spPr>
            <a:xfrm>
              <a:off x="411408" y="5923161"/>
              <a:ext cx="4695516" cy="215444"/>
            </a:xfrm>
            <a:prstGeom prst="rect">
              <a:avLst/>
            </a:prstGeom>
            <a:noFill/>
          </p:spPr>
          <p:txBody>
            <a:bodyPr wrap="none" rtlCol="0">
              <a:spAutoFit/>
            </a:bodyPr>
            <a:lstStyle/>
            <a:p>
              <a:r>
                <a:rPr lang="en-US" sz="800" dirty="0" smtClean="0">
                  <a:solidFill>
                    <a:schemeClr val="tx1">
                      <a:lumMod val="65000"/>
                      <a:lumOff val="35000"/>
                    </a:schemeClr>
                  </a:solidFill>
                  <a:latin typeface="Trebuchet MS" panose="020B0603020202020204" pitchFamily="34" charset="0"/>
                </a:rPr>
                <a:t>Y-</a:t>
              </a:r>
              <a:r>
                <a:rPr lang="en-US" sz="800" dirty="0" err="1" smtClean="0">
                  <a:solidFill>
                    <a:schemeClr val="tx1">
                      <a:lumMod val="65000"/>
                      <a:lumOff val="35000"/>
                    </a:schemeClr>
                  </a:solidFill>
                  <a:latin typeface="Trebuchet MS" panose="020B0603020202020204" pitchFamily="34" charset="0"/>
                </a:rPr>
                <a:t>Zh</a:t>
              </a:r>
              <a:r>
                <a:rPr lang="en-US" sz="800" dirty="0" smtClean="0">
                  <a:solidFill>
                    <a:schemeClr val="tx1">
                      <a:lumMod val="65000"/>
                      <a:lumOff val="35000"/>
                    </a:schemeClr>
                  </a:solidFill>
                  <a:latin typeface="Trebuchet MS" panose="020B0603020202020204" pitchFamily="34" charset="0"/>
                </a:rPr>
                <a:t>. Zheng et al. </a:t>
              </a:r>
              <a:r>
                <a:rPr lang="en-US" sz="800" i="1" dirty="0" smtClean="0">
                  <a:solidFill>
                    <a:schemeClr val="tx1">
                      <a:lumMod val="65000"/>
                      <a:lumOff val="35000"/>
                    </a:schemeClr>
                  </a:solidFill>
                  <a:latin typeface="Trebuchet MS" panose="020B0603020202020204" pitchFamily="34" charset="0"/>
                </a:rPr>
                <a:t>Chem. Soc. Rev. </a:t>
              </a:r>
              <a:r>
                <a:rPr lang="en-US" sz="800" dirty="0" smtClean="0">
                  <a:solidFill>
                    <a:schemeClr val="tx1">
                      <a:lumMod val="65000"/>
                      <a:lumOff val="35000"/>
                    </a:schemeClr>
                  </a:solidFill>
                  <a:latin typeface="Trebuchet MS" panose="020B0603020202020204" pitchFamily="34" charset="0"/>
                </a:rPr>
                <a:t>2014, </a:t>
              </a:r>
              <a:r>
                <a:rPr lang="en-US" sz="800" b="1" dirty="0" smtClean="0">
                  <a:solidFill>
                    <a:schemeClr val="tx1">
                      <a:lumMod val="65000"/>
                      <a:lumOff val="35000"/>
                    </a:schemeClr>
                  </a:solidFill>
                  <a:latin typeface="Trebuchet MS" panose="020B0603020202020204" pitchFamily="34" charset="0"/>
                </a:rPr>
                <a:t>43</a:t>
              </a:r>
              <a:r>
                <a:rPr lang="en-US" sz="800" dirty="0" smtClean="0">
                  <a:solidFill>
                    <a:schemeClr val="tx1">
                      <a:lumMod val="65000"/>
                      <a:lumOff val="35000"/>
                    </a:schemeClr>
                  </a:solidFill>
                  <a:latin typeface="Trebuchet MS" panose="020B0603020202020204" pitchFamily="34" charset="0"/>
                </a:rPr>
                <a:t>, 1462; R. </a:t>
              </a:r>
              <a:r>
                <a:rPr lang="en-US" sz="800" dirty="0" err="1" smtClean="0">
                  <a:solidFill>
                    <a:schemeClr val="tx1">
                      <a:lumMod val="65000"/>
                      <a:lumOff val="35000"/>
                    </a:schemeClr>
                  </a:solidFill>
                  <a:latin typeface="Trebuchet MS" panose="020B0603020202020204" pitchFamily="34" charset="0"/>
                </a:rPr>
                <a:t>Sibille</a:t>
              </a:r>
              <a:r>
                <a:rPr lang="en-US" sz="800" dirty="0" smtClean="0">
                  <a:solidFill>
                    <a:schemeClr val="tx1">
                      <a:lumMod val="65000"/>
                      <a:lumOff val="35000"/>
                    </a:schemeClr>
                  </a:solidFill>
                  <a:latin typeface="Trebuchet MS" panose="020B0603020202020204" pitchFamily="34" charset="0"/>
                </a:rPr>
                <a:t> et al</a:t>
              </a:r>
              <a:r>
                <a:rPr lang="en-US" sz="800" i="1" dirty="0" smtClean="0">
                  <a:solidFill>
                    <a:schemeClr val="tx1">
                      <a:lumMod val="65000"/>
                      <a:lumOff val="35000"/>
                    </a:schemeClr>
                  </a:solidFill>
                  <a:latin typeface="Trebuchet MS" panose="020B0603020202020204" pitchFamily="34" charset="0"/>
                </a:rPr>
                <a:t>. APL </a:t>
              </a:r>
              <a:r>
                <a:rPr lang="en-US" sz="800" i="1" dirty="0">
                  <a:solidFill>
                    <a:schemeClr val="tx1">
                      <a:lumMod val="65000"/>
                      <a:lumOff val="35000"/>
                    </a:schemeClr>
                  </a:solidFill>
                  <a:latin typeface="Trebuchet MS" panose="020B0603020202020204" pitchFamily="34" charset="0"/>
                </a:rPr>
                <a:t>Mater. </a:t>
              </a:r>
              <a:r>
                <a:rPr lang="en-US" sz="800" dirty="0">
                  <a:solidFill>
                    <a:schemeClr val="tx1">
                      <a:lumMod val="65000"/>
                      <a:lumOff val="35000"/>
                    </a:schemeClr>
                  </a:solidFill>
                  <a:latin typeface="Trebuchet MS" panose="020B0603020202020204" pitchFamily="34" charset="0"/>
                </a:rPr>
                <a:t>2, 124402 (2014)</a:t>
              </a:r>
              <a:r>
                <a:rPr lang="en-US" sz="800" dirty="0" smtClean="0">
                  <a:solidFill>
                    <a:schemeClr val="tx1">
                      <a:lumMod val="65000"/>
                      <a:lumOff val="35000"/>
                    </a:schemeClr>
                  </a:solidFill>
                  <a:latin typeface="Trebuchet MS" panose="020B0603020202020204" pitchFamily="34" charset="0"/>
                </a:rPr>
                <a:t>  </a:t>
              </a:r>
              <a:endParaRPr lang="en-US" sz="800" dirty="0">
                <a:solidFill>
                  <a:schemeClr val="tx1">
                    <a:lumMod val="65000"/>
                    <a:lumOff val="35000"/>
                  </a:schemeClr>
                </a:solidFill>
                <a:latin typeface="Trebuchet MS" panose="020B0603020202020204" pitchFamily="34" charset="0"/>
              </a:endParaRPr>
            </a:p>
          </p:txBody>
        </p:sp>
        <p:sp>
          <p:nvSpPr>
            <p:cNvPr id="15" name="Rectangle 14"/>
            <p:cNvSpPr/>
            <p:nvPr/>
          </p:nvSpPr>
          <p:spPr>
            <a:xfrm>
              <a:off x="457200" y="274320"/>
              <a:ext cx="4152099" cy="830997"/>
            </a:xfrm>
            <a:prstGeom prst="rect">
              <a:avLst/>
            </a:prstGeom>
          </p:spPr>
          <p:txBody>
            <a:bodyPr wrap="none">
              <a:spAutoFit/>
            </a:bodyPr>
            <a:lstStyle/>
            <a:p>
              <a:r>
                <a:rPr lang="en-US" sz="2800" dirty="0" err="1" smtClean="0">
                  <a:solidFill>
                    <a:schemeClr val="accent5">
                      <a:lumMod val="50000"/>
                    </a:schemeClr>
                  </a:solidFill>
                  <a:latin typeface="Trebuchet MS" panose="020B0603020202020204" pitchFamily="34" charset="0"/>
                </a:rPr>
                <a:t>Magnetocaloric</a:t>
              </a:r>
              <a:r>
                <a:rPr lang="en-US" sz="2800" dirty="0" smtClean="0">
                  <a:solidFill>
                    <a:schemeClr val="accent5">
                      <a:lumMod val="50000"/>
                    </a:schemeClr>
                  </a:solidFill>
                  <a:latin typeface="Trebuchet MS" panose="020B0603020202020204" pitchFamily="34" charset="0"/>
                </a:rPr>
                <a:t> </a:t>
              </a:r>
              <a:r>
                <a:rPr lang="en-US" sz="2800" dirty="0" smtClean="0">
                  <a:solidFill>
                    <a:schemeClr val="accent5">
                      <a:lumMod val="50000"/>
                    </a:schemeClr>
                  </a:solidFill>
                  <a:latin typeface="Trebuchet MS" panose="020B0603020202020204" pitchFamily="34" charset="0"/>
                </a:rPr>
                <a:t>Materials</a:t>
              </a:r>
            </a:p>
            <a:p>
              <a:r>
                <a:rPr lang="en-US" sz="2000" i="1" dirty="0" smtClean="0">
                  <a:solidFill>
                    <a:schemeClr val="accent5">
                      <a:lumMod val="50000"/>
                    </a:schemeClr>
                  </a:solidFill>
                  <a:latin typeface="Trebuchet MS" panose="020B0603020202020204" pitchFamily="34" charset="0"/>
                </a:rPr>
                <a:t>Cryogenic Cooling</a:t>
              </a:r>
              <a:endParaRPr lang="en-US" sz="2000" i="1" dirty="0">
                <a:solidFill>
                  <a:schemeClr val="accent5">
                    <a:lumMod val="50000"/>
                  </a:schemeClr>
                </a:solidFill>
                <a:latin typeface="Trebuchet MS" panose="020B0603020202020204" pitchFamily="34" charset="0"/>
              </a:endParaRPr>
            </a:p>
          </p:txBody>
        </p:sp>
        <p:grpSp>
          <p:nvGrpSpPr>
            <p:cNvPr id="7" name="Group 6"/>
            <p:cNvGrpSpPr/>
            <p:nvPr/>
          </p:nvGrpSpPr>
          <p:grpSpPr>
            <a:xfrm>
              <a:off x="411408" y="2459678"/>
              <a:ext cx="4535494" cy="3368665"/>
              <a:chOff x="392275" y="2856651"/>
              <a:chExt cx="4535494" cy="3368665"/>
            </a:xfrm>
          </p:grpSpPr>
          <p:grpSp>
            <p:nvGrpSpPr>
              <p:cNvPr id="10" name="Group 9"/>
              <p:cNvGrpSpPr/>
              <p:nvPr/>
            </p:nvGrpSpPr>
            <p:grpSpPr>
              <a:xfrm>
                <a:off x="392275" y="2856651"/>
                <a:ext cx="4535494" cy="3339376"/>
                <a:chOff x="685799" y="586556"/>
                <a:chExt cx="4535494" cy="3339376"/>
              </a:xfrm>
            </p:grpSpPr>
            <p:sp>
              <p:nvSpPr>
                <p:cNvPr id="2" name="Rectangle 1"/>
                <p:cNvSpPr/>
                <p:nvPr/>
              </p:nvSpPr>
              <p:spPr>
                <a:xfrm>
                  <a:off x="755685" y="586556"/>
                  <a:ext cx="4465608" cy="3339376"/>
                </a:xfrm>
                <a:prstGeom prst="rect">
                  <a:avLst/>
                </a:prstGeom>
              </p:spPr>
              <p:txBody>
                <a:bodyPr wrap="square">
                  <a:spAutoFit/>
                </a:bodyPr>
                <a:lstStyle/>
                <a:p>
                  <a:r>
                    <a:rPr lang="en-US" sz="1000" dirty="0" smtClean="0">
                      <a:solidFill>
                        <a:schemeClr val="tx1">
                          <a:lumMod val="65000"/>
                          <a:lumOff val="35000"/>
                        </a:schemeClr>
                      </a:solidFill>
                      <a:latin typeface="Trebuchet MS" panose="020B0603020202020204" pitchFamily="34" charset="0"/>
                    </a:rPr>
                    <a:t>				</a:t>
                  </a:r>
                </a:p>
                <a:p>
                  <a:pPr>
                    <a:tabLst>
                      <a:tab pos="1828800" algn="l"/>
                    </a:tabLst>
                  </a:pPr>
                  <a:r>
                    <a:rPr lang="en-US" sz="1400" b="1" dirty="0" smtClean="0">
                      <a:solidFill>
                        <a:schemeClr val="tx1">
                          <a:lumMod val="65000"/>
                          <a:lumOff val="35000"/>
                        </a:schemeClr>
                      </a:solidFill>
                      <a:latin typeface="Trebuchet MS" panose="020B0603020202020204" pitchFamily="34" charset="0"/>
                    </a:rPr>
                    <a:t>Compound </a:t>
                  </a:r>
                  <a:r>
                    <a:rPr lang="en-US" sz="1400" dirty="0" smtClean="0">
                      <a:solidFill>
                        <a:schemeClr val="tx1">
                          <a:lumMod val="65000"/>
                          <a:lumOff val="35000"/>
                        </a:schemeClr>
                      </a:solidFill>
                      <a:latin typeface="Trebuchet MS" panose="020B0603020202020204" pitchFamily="34" charset="0"/>
                    </a:rPr>
                    <a:t>	</a:t>
                  </a:r>
                  <a:r>
                    <a:rPr lang="en-US" sz="1400" b="1" dirty="0" smtClean="0">
                      <a:solidFill>
                        <a:schemeClr val="tx1">
                          <a:lumMod val="65000"/>
                          <a:lumOff val="35000"/>
                        </a:schemeClr>
                      </a:solidFill>
                      <a:latin typeface="Trebuchet MS" panose="020B0603020202020204" pitchFamily="34" charset="0"/>
                    </a:rPr>
                    <a:t>T</a:t>
                  </a:r>
                  <a:r>
                    <a:rPr lang="en-US" sz="1400" b="1" baseline="-25000" dirty="0" smtClean="0">
                      <a:solidFill>
                        <a:schemeClr val="tx1">
                          <a:lumMod val="65000"/>
                          <a:lumOff val="35000"/>
                        </a:schemeClr>
                      </a:solidFill>
                      <a:latin typeface="Trebuchet MS" panose="020B0603020202020204" pitchFamily="34" charset="0"/>
                    </a:rPr>
                    <a:t>m</a:t>
                  </a:r>
                  <a:r>
                    <a:rPr lang="en-US" sz="1400" b="1" dirty="0" smtClean="0">
                      <a:solidFill>
                        <a:schemeClr val="tx1">
                          <a:lumMod val="65000"/>
                          <a:lumOff val="35000"/>
                        </a:schemeClr>
                      </a:solidFill>
                      <a:latin typeface="Trebuchet MS" panose="020B0603020202020204" pitchFamily="34" charset="0"/>
                    </a:rPr>
                    <a:t> </a:t>
                  </a:r>
                  <a:r>
                    <a:rPr lang="en-US" sz="1200" dirty="0" smtClean="0">
                      <a:solidFill>
                        <a:schemeClr val="tx1">
                          <a:lumMod val="65000"/>
                          <a:lumOff val="35000"/>
                        </a:schemeClr>
                      </a:solidFill>
                      <a:latin typeface="Trebuchet MS" panose="020B0603020202020204" pitchFamily="34" charset="0"/>
                    </a:rPr>
                    <a:t>(K)</a:t>
                  </a:r>
                  <a:r>
                    <a:rPr lang="en-US" sz="1200" b="1" dirty="0" smtClean="0">
                      <a:solidFill>
                        <a:schemeClr val="tx1">
                          <a:lumMod val="65000"/>
                          <a:lumOff val="35000"/>
                        </a:schemeClr>
                      </a:solidFill>
                      <a:latin typeface="Trebuchet MS" panose="020B0603020202020204" pitchFamily="34" charset="0"/>
                    </a:rPr>
                    <a:t> </a:t>
                  </a:r>
                  <a:r>
                    <a:rPr lang="en-US" sz="1200" dirty="0">
                      <a:solidFill>
                        <a:schemeClr val="tx1">
                          <a:lumMod val="65000"/>
                          <a:lumOff val="35000"/>
                        </a:schemeClr>
                      </a:solidFill>
                      <a:latin typeface="Trebuchet MS" panose="020B0603020202020204" pitchFamily="34" charset="0"/>
                    </a:rPr>
                    <a:t> </a:t>
                  </a:r>
                  <a:r>
                    <a:rPr lang="en-US" sz="1200" dirty="0" smtClean="0">
                      <a:solidFill>
                        <a:schemeClr val="tx1">
                          <a:lumMod val="65000"/>
                          <a:lumOff val="35000"/>
                        </a:schemeClr>
                      </a:solidFill>
                      <a:latin typeface="Trebuchet MS" panose="020B0603020202020204" pitchFamily="34" charset="0"/>
                    </a:rPr>
                    <a:t>     </a:t>
                  </a:r>
                  <a:r>
                    <a:rPr lang="en-US" sz="1400" b="1" dirty="0" smtClean="0">
                      <a:solidFill>
                        <a:schemeClr val="tx1">
                          <a:lumMod val="65000"/>
                          <a:lumOff val="35000"/>
                        </a:schemeClr>
                      </a:solidFill>
                      <a:latin typeface="Trebuchet MS" panose="020B0603020202020204" pitchFamily="34" charset="0"/>
                    </a:rPr>
                    <a:t>−∆</a:t>
                  </a:r>
                  <a:r>
                    <a:rPr lang="en-US" sz="1400" b="1" dirty="0">
                      <a:solidFill>
                        <a:schemeClr val="tx1">
                          <a:lumMod val="65000"/>
                          <a:lumOff val="35000"/>
                        </a:schemeClr>
                      </a:solidFill>
                      <a:latin typeface="Trebuchet MS" panose="020B0603020202020204" pitchFamily="34" charset="0"/>
                    </a:rPr>
                    <a:t>S</a:t>
                  </a:r>
                  <a:r>
                    <a:rPr lang="en-US" sz="1400" b="1" baseline="-25000" dirty="0">
                      <a:solidFill>
                        <a:schemeClr val="tx1">
                          <a:lumMod val="65000"/>
                          <a:lumOff val="35000"/>
                        </a:schemeClr>
                      </a:solidFill>
                      <a:latin typeface="Trebuchet MS" panose="020B0603020202020204" pitchFamily="34" charset="0"/>
                    </a:rPr>
                    <a:t>M</a:t>
                  </a:r>
                  <a:r>
                    <a:rPr lang="en-US" sz="1600" b="1" dirty="0">
                      <a:solidFill>
                        <a:schemeClr val="tx1">
                          <a:lumMod val="65000"/>
                          <a:lumOff val="35000"/>
                        </a:schemeClr>
                      </a:solidFill>
                      <a:latin typeface="Trebuchet MS" panose="020B0603020202020204" pitchFamily="34" charset="0"/>
                    </a:rPr>
                    <a:t> </a:t>
                  </a:r>
                  <a:r>
                    <a:rPr lang="en-US" sz="1400" b="1" baseline="30000" dirty="0">
                      <a:solidFill>
                        <a:schemeClr val="tx1">
                          <a:lumMod val="65000"/>
                          <a:lumOff val="35000"/>
                        </a:schemeClr>
                      </a:solidFill>
                      <a:latin typeface="Trebuchet MS" panose="020B0603020202020204" pitchFamily="34" charset="0"/>
                    </a:rPr>
                    <a:t>max</a:t>
                  </a:r>
                  <a:r>
                    <a:rPr lang="en-US" sz="1600" b="1" dirty="0">
                      <a:solidFill>
                        <a:schemeClr val="tx1">
                          <a:lumMod val="65000"/>
                          <a:lumOff val="35000"/>
                        </a:schemeClr>
                      </a:solidFill>
                      <a:latin typeface="Trebuchet MS" panose="020B0603020202020204" pitchFamily="34" charset="0"/>
                    </a:rPr>
                    <a:t> </a:t>
                  </a:r>
                  <a:r>
                    <a:rPr lang="en-US" sz="1200" dirty="0" smtClean="0">
                      <a:solidFill>
                        <a:schemeClr val="tx1">
                          <a:lumMod val="65000"/>
                          <a:lumOff val="35000"/>
                        </a:schemeClr>
                      </a:solidFill>
                      <a:latin typeface="Trebuchet MS" panose="020B0603020202020204" pitchFamily="34" charset="0"/>
                    </a:rPr>
                    <a:t>(J kg</a:t>
                  </a:r>
                  <a:r>
                    <a:rPr lang="en-US" sz="1200" baseline="30000" dirty="0" smtClean="0">
                      <a:solidFill>
                        <a:schemeClr val="tx1">
                          <a:lumMod val="65000"/>
                          <a:lumOff val="35000"/>
                        </a:schemeClr>
                      </a:solidFill>
                      <a:latin typeface="Trebuchet MS" panose="020B0603020202020204" pitchFamily="34" charset="0"/>
                    </a:rPr>
                    <a:t>−1 </a:t>
                  </a:r>
                  <a:r>
                    <a:rPr lang="en-US" sz="1200" dirty="0" smtClean="0">
                      <a:solidFill>
                        <a:schemeClr val="tx1">
                          <a:lumMod val="65000"/>
                          <a:lumOff val="35000"/>
                        </a:schemeClr>
                      </a:solidFill>
                      <a:latin typeface="Trebuchet MS" panose="020B0603020202020204" pitchFamily="34" charset="0"/>
                    </a:rPr>
                    <a:t>K</a:t>
                  </a:r>
                  <a:r>
                    <a:rPr lang="en-US" sz="1200" baseline="30000" dirty="0" smtClean="0">
                      <a:solidFill>
                        <a:schemeClr val="tx1">
                          <a:lumMod val="65000"/>
                          <a:lumOff val="35000"/>
                        </a:schemeClr>
                      </a:solidFill>
                      <a:latin typeface="Trebuchet MS" panose="020B0603020202020204" pitchFamily="34" charset="0"/>
                    </a:rPr>
                    <a:t>−1</a:t>
                  </a:r>
                  <a:r>
                    <a:rPr lang="en-US" sz="1200" dirty="0" smtClean="0">
                      <a:solidFill>
                        <a:schemeClr val="tx1">
                          <a:lumMod val="65000"/>
                          <a:lumOff val="35000"/>
                        </a:schemeClr>
                      </a:solidFill>
                      <a:latin typeface="Trebuchet MS" panose="020B0603020202020204" pitchFamily="34" charset="0"/>
                    </a:rPr>
                    <a:t>)</a:t>
                  </a:r>
                  <a:r>
                    <a:rPr lang="en-US" sz="800" dirty="0" smtClean="0">
                      <a:solidFill>
                        <a:schemeClr val="tx1">
                          <a:lumMod val="65000"/>
                          <a:lumOff val="35000"/>
                        </a:schemeClr>
                      </a:solidFill>
                      <a:latin typeface="Trebuchet MS" panose="020B0603020202020204" pitchFamily="34" charset="0"/>
                    </a:rPr>
                    <a:t>	</a:t>
                  </a:r>
                  <a:endParaRPr lang="en-US" sz="1200" i="1" dirty="0" smtClean="0">
                    <a:solidFill>
                      <a:schemeClr val="tx1">
                        <a:lumMod val="65000"/>
                        <a:lumOff val="35000"/>
                      </a:schemeClr>
                    </a:solidFill>
                    <a:latin typeface="Trebuchet MS" panose="020B0603020202020204" pitchFamily="34" charset="0"/>
                  </a:endParaRPr>
                </a:p>
                <a:p>
                  <a:pPr>
                    <a:tabLst>
                      <a:tab pos="1828800" algn="l"/>
                    </a:tabLst>
                  </a:pPr>
                  <a:r>
                    <a:rPr lang="en-US" sz="1100" i="1" dirty="0" smtClean="0">
                      <a:solidFill>
                        <a:schemeClr val="tx1">
                          <a:lumMod val="65000"/>
                          <a:lumOff val="35000"/>
                        </a:schemeClr>
                      </a:solidFill>
                      <a:latin typeface="Trebuchet MS" panose="020B0603020202020204" pitchFamily="34" charset="0"/>
                    </a:rPr>
                    <a:t>Organic  Salts</a:t>
                  </a:r>
                </a:p>
                <a:p>
                  <a:pPr>
                    <a:tabLst>
                      <a:tab pos="1828800" algn="l"/>
                    </a:tabLst>
                  </a:pPr>
                  <a:endParaRPr lang="en-US" sz="800" i="1" dirty="0" smtClean="0">
                    <a:solidFill>
                      <a:schemeClr val="tx1">
                        <a:lumMod val="65000"/>
                        <a:lumOff val="35000"/>
                      </a:schemeClr>
                    </a:solidFill>
                    <a:latin typeface="Trebuchet MS" panose="020B0603020202020204" pitchFamily="34" charset="0"/>
                  </a:endParaRPr>
                </a:p>
                <a:p>
                  <a:pPr defTabSz="1544638">
                    <a:tabLst>
                      <a:tab pos="1941513" algn="l"/>
                    </a:tabLst>
                  </a:pPr>
                  <a:r>
                    <a:rPr lang="en-US" sz="1100" dirty="0" err="1" smtClean="0">
                      <a:solidFill>
                        <a:schemeClr val="tx1">
                          <a:lumMod val="65000"/>
                          <a:lumOff val="35000"/>
                        </a:schemeClr>
                      </a:solidFill>
                      <a:latin typeface="Trebuchet MS" panose="020B0603020202020204" pitchFamily="34" charset="0"/>
                    </a:rPr>
                    <a:t>Gd</a:t>
                  </a:r>
                  <a:r>
                    <a:rPr lang="en-US" sz="1100" dirty="0" smtClean="0">
                      <a:solidFill>
                        <a:schemeClr val="tx1">
                          <a:lumMod val="65000"/>
                          <a:lumOff val="35000"/>
                        </a:schemeClr>
                      </a:solidFill>
                      <a:latin typeface="Trebuchet MS" panose="020B0603020202020204" pitchFamily="34" charset="0"/>
                    </a:rPr>
                    <a:t>(HCO</a:t>
                  </a:r>
                  <a:r>
                    <a:rPr lang="en-US" sz="1100" baseline="-25000" dirty="0" smtClean="0">
                      <a:solidFill>
                        <a:schemeClr val="tx1">
                          <a:lumMod val="65000"/>
                          <a:lumOff val="35000"/>
                        </a:schemeClr>
                      </a:solidFill>
                      <a:latin typeface="Trebuchet MS" panose="020B0603020202020204" pitchFamily="34" charset="0"/>
                    </a:rPr>
                    <a:t>2</a:t>
                  </a:r>
                  <a:r>
                    <a:rPr lang="en-US" sz="1100" dirty="0" smtClean="0">
                      <a:solidFill>
                        <a:schemeClr val="tx1">
                          <a:lumMod val="65000"/>
                          <a:lumOff val="35000"/>
                        </a:schemeClr>
                      </a:solidFill>
                      <a:latin typeface="Trebuchet MS" panose="020B0603020202020204" pitchFamily="34" charset="0"/>
                    </a:rPr>
                    <a:t>)</a:t>
                  </a:r>
                  <a:r>
                    <a:rPr lang="en-US" sz="1100" baseline="-25000" dirty="0" smtClean="0">
                      <a:solidFill>
                        <a:schemeClr val="tx1">
                          <a:lumMod val="65000"/>
                          <a:lumOff val="35000"/>
                        </a:schemeClr>
                      </a:solidFill>
                      <a:latin typeface="Trebuchet MS" panose="020B0603020202020204" pitchFamily="34" charset="0"/>
                    </a:rPr>
                    <a:t>3</a:t>
                  </a:r>
                  <a:r>
                    <a:rPr lang="en-US" sz="1100" dirty="0" smtClean="0">
                      <a:solidFill>
                        <a:schemeClr val="tx1">
                          <a:lumMod val="65000"/>
                          <a:lumOff val="35000"/>
                        </a:schemeClr>
                      </a:solidFill>
                      <a:latin typeface="Trebuchet MS" panose="020B0603020202020204" pitchFamily="34" charset="0"/>
                    </a:rPr>
                    <a:t> 	2.0 	  55  (7T) </a:t>
                  </a:r>
                </a:p>
                <a:p>
                  <a:pPr defTabSz="1544638">
                    <a:tabLst>
                      <a:tab pos="1941513" algn="l"/>
                    </a:tabLst>
                  </a:pPr>
                  <a:endParaRPr lang="en-US" sz="800" dirty="0">
                    <a:solidFill>
                      <a:schemeClr val="tx1">
                        <a:lumMod val="65000"/>
                        <a:lumOff val="35000"/>
                      </a:schemeClr>
                    </a:solidFill>
                    <a:latin typeface="Trebuchet MS" panose="020B0603020202020204" pitchFamily="34" charset="0"/>
                  </a:endParaRPr>
                </a:p>
                <a:p>
                  <a:pPr defTabSz="1544638">
                    <a:tabLst>
                      <a:tab pos="1941513" algn="l"/>
                    </a:tabLst>
                  </a:pPr>
                  <a:r>
                    <a:rPr lang="en-US" sz="1100" dirty="0" err="1" smtClean="0">
                      <a:solidFill>
                        <a:schemeClr val="tx1">
                          <a:lumMod val="65000"/>
                          <a:lumOff val="35000"/>
                        </a:schemeClr>
                      </a:solidFill>
                      <a:latin typeface="Trebuchet MS" panose="020B0603020202020204" pitchFamily="34" charset="0"/>
                    </a:rPr>
                    <a:t>Gd</a:t>
                  </a:r>
                  <a:r>
                    <a:rPr lang="en-US" sz="1100" dirty="0" smtClean="0">
                      <a:solidFill>
                        <a:schemeClr val="tx1">
                          <a:lumMod val="65000"/>
                          <a:lumOff val="35000"/>
                        </a:schemeClr>
                      </a:solidFill>
                      <a:latin typeface="Trebuchet MS" panose="020B0603020202020204" pitchFamily="34" charset="0"/>
                    </a:rPr>
                    <a:t>(CH</a:t>
                  </a:r>
                  <a:r>
                    <a:rPr lang="en-US" sz="1100" baseline="-25000" dirty="0" smtClean="0">
                      <a:solidFill>
                        <a:schemeClr val="tx1">
                          <a:lumMod val="65000"/>
                          <a:lumOff val="35000"/>
                        </a:schemeClr>
                      </a:solidFill>
                      <a:latin typeface="Trebuchet MS" panose="020B0603020202020204" pitchFamily="34" charset="0"/>
                    </a:rPr>
                    <a:t>3</a:t>
                  </a:r>
                  <a:r>
                    <a:rPr lang="en-US" sz="1100" dirty="0" smtClean="0">
                      <a:solidFill>
                        <a:schemeClr val="tx1">
                          <a:lumMod val="65000"/>
                          <a:lumOff val="35000"/>
                        </a:schemeClr>
                      </a:solidFill>
                      <a:latin typeface="Trebuchet MS" panose="020B0603020202020204" pitchFamily="34" charset="0"/>
                    </a:rPr>
                    <a:t>COO)</a:t>
                  </a:r>
                  <a:r>
                    <a:rPr lang="en-US" sz="1100" baseline="-25000" dirty="0" smtClean="0">
                      <a:solidFill>
                        <a:schemeClr val="tx1">
                          <a:lumMod val="65000"/>
                          <a:lumOff val="35000"/>
                        </a:schemeClr>
                      </a:solidFill>
                      <a:latin typeface="Trebuchet MS" panose="020B0603020202020204" pitchFamily="34" charset="0"/>
                    </a:rPr>
                    <a:t>3</a:t>
                  </a:r>
                  <a:r>
                    <a:rPr lang="en-US" sz="1100" dirty="0" smtClean="0">
                      <a:solidFill>
                        <a:schemeClr val="tx1">
                          <a:lumMod val="65000"/>
                          <a:lumOff val="35000"/>
                        </a:schemeClr>
                      </a:solidFill>
                      <a:latin typeface="Trebuchet MS" panose="020B0603020202020204" pitchFamily="34" charset="0"/>
                    </a:rPr>
                    <a:t>·4H</a:t>
                  </a:r>
                  <a:r>
                    <a:rPr lang="en-US" sz="1100" baseline="-25000" dirty="0" smtClean="0">
                      <a:solidFill>
                        <a:schemeClr val="tx1">
                          <a:lumMod val="65000"/>
                          <a:lumOff val="35000"/>
                        </a:schemeClr>
                      </a:solidFill>
                      <a:latin typeface="Trebuchet MS" panose="020B0603020202020204" pitchFamily="34" charset="0"/>
                    </a:rPr>
                    <a:t>2</a:t>
                  </a:r>
                  <a:r>
                    <a:rPr lang="en-US" sz="1100" dirty="0" smtClean="0">
                      <a:solidFill>
                        <a:schemeClr val="tx1">
                          <a:lumMod val="65000"/>
                          <a:lumOff val="35000"/>
                        </a:schemeClr>
                      </a:solidFill>
                      <a:latin typeface="Trebuchet MS" panose="020B0603020202020204" pitchFamily="34" charset="0"/>
                    </a:rPr>
                    <a:t>O  </a:t>
                  </a:r>
                  <a:r>
                    <a:rPr lang="en-US" sz="1100" dirty="0">
                      <a:solidFill>
                        <a:schemeClr val="tx1">
                          <a:lumMod val="65000"/>
                          <a:lumOff val="35000"/>
                        </a:schemeClr>
                      </a:solidFill>
                      <a:latin typeface="Trebuchet MS" panose="020B0603020202020204" pitchFamily="34" charset="0"/>
                    </a:rPr>
                    <a:t>	1.2 	  40  (7T)</a:t>
                  </a:r>
                </a:p>
                <a:p>
                  <a:pPr defTabSz="1544638">
                    <a:tabLst>
                      <a:tab pos="1941513" algn="l"/>
                    </a:tabLst>
                  </a:pPr>
                  <a:endParaRPr lang="en-US" sz="800" i="1" dirty="0">
                    <a:solidFill>
                      <a:schemeClr val="tx1">
                        <a:lumMod val="65000"/>
                        <a:lumOff val="35000"/>
                      </a:schemeClr>
                    </a:solidFill>
                    <a:latin typeface="Trebuchet MS" panose="020B0603020202020204" pitchFamily="34" charset="0"/>
                  </a:endParaRPr>
                </a:p>
                <a:p>
                  <a:pPr defTabSz="1544638">
                    <a:tabLst>
                      <a:tab pos="1941513" algn="l"/>
                    </a:tabLst>
                  </a:pPr>
                  <a:r>
                    <a:rPr lang="en-US" sz="1100" i="1" dirty="0" smtClean="0">
                      <a:solidFill>
                        <a:schemeClr val="tx1">
                          <a:lumMod val="65000"/>
                          <a:lumOff val="35000"/>
                        </a:schemeClr>
                      </a:solidFill>
                      <a:latin typeface="Trebuchet MS" panose="020B0603020202020204" pitchFamily="34" charset="0"/>
                    </a:rPr>
                    <a:t>MOFs</a:t>
                  </a:r>
                </a:p>
                <a:p>
                  <a:pPr defTabSz="1544638">
                    <a:tabLst>
                      <a:tab pos="1941513" algn="l"/>
                    </a:tabLst>
                  </a:pPr>
                  <a:endParaRPr lang="en-US" sz="1100" i="1" dirty="0">
                    <a:solidFill>
                      <a:schemeClr val="tx1">
                        <a:lumMod val="65000"/>
                        <a:lumOff val="35000"/>
                      </a:schemeClr>
                    </a:solidFill>
                    <a:latin typeface="Trebuchet MS" panose="020B0603020202020204" pitchFamily="34" charset="0"/>
                  </a:endParaRPr>
                </a:p>
                <a:p>
                  <a:pPr defTabSz="1544638">
                    <a:tabLst>
                      <a:tab pos="1941513" algn="l"/>
                    </a:tabLst>
                  </a:pPr>
                  <a:r>
                    <a:rPr lang="en-US" sz="1100" dirty="0" smtClean="0">
                      <a:solidFill>
                        <a:schemeClr val="tx1">
                          <a:lumMod val="65000"/>
                          <a:lumOff val="35000"/>
                        </a:schemeClr>
                      </a:solidFill>
                      <a:latin typeface="Trebuchet MS" panose="020B0603020202020204" pitchFamily="34" charset="0"/>
                    </a:rPr>
                    <a:t>[</a:t>
                  </a:r>
                  <a:r>
                    <a:rPr lang="en-US" sz="1100" dirty="0" err="1" smtClean="0">
                      <a:solidFill>
                        <a:schemeClr val="tx1">
                          <a:lumMod val="65000"/>
                          <a:lumOff val="35000"/>
                        </a:schemeClr>
                      </a:solidFill>
                      <a:latin typeface="Trebuchet MS" panose="020B0603020202020204" pitchFamily="34" charset="0"/>
                    </a:rPr>
                    <a:t>Gd</a:t>
                  </a:r>
                  <a:r>
                    <a:rPr lang="en-US" sz="1100" dirty="0" smtClean="0">
                      <a:solidFill>
                        <a:schemeClr val="tx1">
                          <a:lumMod val="65000"/>
                          <a:lumOff val="35000"/>
                        </a:schemeClr>
                      </a:solidFill>
                      <a:latin typeface="Trebuchet MS" panose="020B0603020202020204" pitchFamily="34" charset="0"/>
                    </a:rPr>
                    <a:t>(C</a:t>
                  </a:r>
                  <a:r>
                    <a:rPr lang="en-US" sz="1100" baseline="-25000" dirty="0" smtClean="0">
                      <a:solidFill>
                        <a:schemeClr val="tx1">
                          <a:lumMod val="65000"/>
                          <a:lumOff val="35000"/>
                        </a:schemeClr>
                      </a:solidFill>
                      <a:latin typeface="Trebuchet MS" panose="020B0603020202020204" pitchFamily="34" charset="0"/>
                    </a:rPr>
                    <a:t>4</a:t>
                  </a:r>
                  <a:r>
                    <a:rPr lang="en-US" sz="1100" dirty="0" smtClean="0">
                      <a:solidFill>
                        <a:schemeClr val="tx1">
                          <a:lumMod val="65000"/>
                          <a:lumOff val="35000"/>
                        </a:schemeClr>
                      </a:solidFill>
                      <a:latin typeface="Trebuchet MS" panose="020B0603020202020204" pitchFamily="34" charset="0"/>
                    </a:rPr>
                    <a:t>O</a:t>
                  </a:r>
                  <a:r>
                    <a:rPr lang="en-US" sz="1100" baseline="-25000" dirty="0" smtClean="0">
                      <a:solidFill>
                        <a:schemeClr val="tx1">
                          <a:lumMod val="65000"/>
                          <a:lumOff val="35000"/>
                        </a:schemeClr>
                      </a:solidFill>
                      <a:latin typeface="Trebuchet MS" panose="020B0603020202020204" pitchFamily="34" charset="0"/>
                    </a:rPr>
                    <a:t>4</a:t>
                  </a:r>
                  <a:r>
                    <a:rPr lang="en-US" sz="1100" dirty="0">
                      <a:solidFill>
                        <a:schemeClr val="tx1">
                          <a:lumMod val="65000"/>
                          <a:lumOff val="35000"/>
                        </a:schemeClr>
                      </a:solidFill>
                      <a:latin typeface="Trebuchet MS" panose="020B0603020202020204" pitchFamily="34" charset="0"/>
                    </a:rPr>
                    <a:t>)(C</a:t>
                  </a:r>
                  <a:r>
                    <a:rPr lang="en-US" sz="1100" baseline="-25000" dirty="0">
                      <a:solidFill>
                        <a:schemeClr val="tx1">
                          <a:lumMod val="65000"/>
                          <a:lumOff val="35000"/>
                        </a:schemeClr>
                      </a:solidFill>
                      <a:latin typeface="Trebuchet MS" panose="020B0603020202020204" pitchFamily="34" charset="0"/>
                    </a:rPr>
                    <a:t>2</a:t>
                  </a:r>
                  <a:r>
                    <a:rPr lang="en-US" sz="1100" dirty="0">
                      <a:solidFill>
                        <a:schemeClr val="tx1">
                          <a:lumMod val="65000"/>
                          <a:lumOff val="35000"/>
                        </a:schemeClr>
                      </a:solidFill>
                      <a:latin typeface="Trebuchet MS" panose="020B0603020202020204" pitchFamily="34" charset="0"/>
                    </a:rPr>
                    <a:t>O</a:t>
                  </a:r>
                  <a:r>
                    <a:rPr lang="en-US" sz="1100" baseline="-25000" dirty="0">
                      <a:solidFill>
                        <a:schemeClr val="tx1">
                          <a:lumMod val="65000"/>
                          <a:lumOff val="35000"/>
                        </a:schemeClr>
                      </a:solidFill>
                      <a:latin typeface="Trebuchet MS" panose="020B0603020202020204" pitchFamily="34" charset="0"/>
                    </a:rPr>
                    <a:t>4</a:t>
                  </a:r>
                  <a:r>
                    <a:rPr lang="en-US" sz="1100" dirty="0" smtClean="0">
                      <a:solidFill>
                        <a:schemeClr val="tx1">
                          <a:lumMod val="65000"/>
                          <a:lumOff val="35000"/>
                        </a:schemeClr>
                      </a:solidFill>
                      <a:latin typeface="Trebuchet MS" panose="020B0603020202020204" pitchFamily="34" charset="0"/>
                    </a:rPr>
                    <a:t>)]·0.5H</a:t>
                  </a:r>
                  <a:r>
                    <a:rPr lang="en-US" sz="1100" baseline="-25000" dirty="0" smtClean="0">
                      <a:solidFill>
                        <a:schemeClr val="tx1">
                          <a:lumMod val="65000"/>
                          <a:lumOff val="35000"/>
                        </a:schemeClr>
                      </a:solidFill>
                      <a:latin typeface="Trebuchet MS" panose="020B0603020202020204" pitchFamily="34" charset="0"/>
                    </a:rPr>
                    <a:t>2</a:t>
                  </a:r>
                  <a:r>
                    <a:rPr lang="en-US" sz="1100" dirty="0" smtClean="0">
                      <a:solidFill>
                        <a:schemeClr val="tx1">
                          <a:lumMod val="65000"/>
                          <a:lumOff val="35000"/>
                        </a:schemeClr>
                      </a:solidFill>
                      <a:latin typeface="Trebuchet MS" panose="020B0603020202020204" pitchFamily="34" charset="0"/>
                    </a:rPr>
                    <a:t>O</a:t>
                  </a:r>
                  <a:r>
                    <a:rPr lang="en-US" sz="1100" dirty="0">
                      <a:solidFill>
                        <a:schemeClr val="tx1">
                          <a:lumMod val="65000"/>
                          <a:lumOff val="35000"/>
                        </a:schemeClr>
                      </a:solidFill>
                      <a:latin typeface="Trebuchet MS" panose="020B0603020202020204" pitchFamily="34" charset="0"/>
                    </a:rPr>
                    <a:t>	2 30 	  44  (7T) </a:t>
                  </a:r>
                </a:p>
                <a:p>
                  <a:pPr defTabSz="1544638">
                    <a:tabLst>
                      <a:tab pos="1941513" algn="l"/>
                    </a:tabLst>
                  </a:pPr>
                  <a:endParaRPr lang="en-US" sz="800" dirty="0">
                    <a:solidFill>
                      <a:schemeClr val="tx1">
                        <a:lumMod val="65000"/>
                        <a:lumOff val="35000"/>
                      </a:schemeClr>
                    </a:solidFill>
                    <a:latin typeface="Trebuchet MS" panose="020B0603020202020204" pitchFamily="34" charset="0"/>
                  </a:endParaRPr>
                </a:p>
                <a:p>
                  <a:pPr defTabSz="1544638">
                    <a:tabLst>
                      <a:tab pos="1941513" algn="l"/>
                    </a:tabLst>
                  </a:pPr>
                  <a:r>
                    <a:rPr lang="en-US" sz="1100" dirty="0" smtClean="0">
                      <a:solidFill>
                        <a:schemeClr val="tx1">
                          <a:lumMod val="65000"/>
                          <a:lumOff val="35000"/>
                        </a:schemeClr>
                      </a:solidFill>
                      <a:latin typeface="Trebuchet MS" panose="020B0603020202020204" pitchFamily="34" charset="0"/>
                    </a:rPr>
                    <a:t>{[</a:t>
                  </a:r>
                  <a:r>
                    <a:rPr lang="en-US" sz="1100" dirty="0">
                      <a:solidFill>
                        <a:schemeClr val="tx1">
                          <a:lumMod val="65000"/>
                          <a:lumOff val="35000"/>
                        </a:schemeClr>
                      </a:solidFill>
                      <a:latin typeface="Trebuchet MS" panose="020B0603020202020204" pitchFamily="34" charset="0"/>
                    </a:rPr>
                    <a:t>Gd</a:t>
                  </a:r>
                  <a:r>
                    <a:rPr lang="en-US" sz="1100" baseline="-25000" dirty="0">
                      <a:solidFill>
                        <a:schemeClr val="tx1">
                          <a:lumMod val="65000"/>
                          <a:lumOff val="35000"/>
                        </a:schemeClr>
                      </a:solidFill>
                      <a:latin typeface="Trebuchet MS" panose="020B0603020202020204" pitchFamily="34" charset="0"/>
                    </a:rPr>
                    <a:t>2</a:t>
                  </a:r>
                  <a:r>
                    <a:rPr lang="en-US" sz="1100" dirty="0">
                      <a:solidFill>
                        <a:schemeClr val="tx1">
                          <a:lumMod val="65000"/>
                          <a:lumOff val="35000"/>
                        </a:schemeClr>
                      </a:solidFill>
                      <a:latin typeface="Trebuchet MS" panose="020B0603020202020204" pitchFamily="34" charset="0"/>
                    </a:rPr>
                    <a:t>(</a:t>
                  </a:r>
                  <a:r>
                    <a:rPr lang="en-US" sz="1100" dirty="0" err="1">
                      <a:solidFill>
                        <a:schemeClr val="tx1">
                          <a:lumMod val="65000"/>
                          <a:lumOff val="35000"/>
                        </a:schemeClr>
                      </a:solidFill>
                      <a:latin typeface="Trebuchet MS" panose="020B0603020202020204" pitchFamily="34" charset="0"/>
                    </a:rPr>
                    <a:t>ida</a:t>
                  </a:r>
                  <a:r>
                    <a:rPr lang="en-US" sz="1100" dirty="0">
                      <a:solidFill>
                        <a:schemeClr val="tx1">
                          <a:lumMod val="65000"/>
                          <a:lumOff val="35000"/>
                        </a:schemeClr>
                      </a:solidFill>
                      <a:latin typeface="Trebuchet MS" panose="020B0603020202020204" pitchFamily="34" charset="0"/>
                    </a:rPr>
                    <a:t>)</a:t>
                  </a:r>
                  <a:r>
                    <a:rPr lang="en-US" sz="1100" baseline="-25000" dirty="0">
                      <a:solidFill>
                        <a:schemeClr val="tx1">
                          <a:lumMod val="65000"/>
                          <a:lumOff val="35000"/>
                        </a:schemeClr>
                      </a:solidFill>
                      <a:latin typeface="Trebuchet MS" panose="020B0603020202020204" pitchFamily="34" charset="0"/>
                    </a:rPr>
                    <a:t>3</a:t>
                  </a:r>
                  <a:r>
                    <a:rPr lang="en-US" sz="1100" dirty="0">
                      <a:solidFill>
                        <a:schemeClr val="tx1">
                          <a:lumMod val="65000"/>
                          <a:lumOff val="35000"/>
                        </a:schemeClr>
                      </a:solidFill>
                      <a:latin typeface="Trebuchet MS" panose="020B0603020202020204" pitchFamily="34" charset="0"/>
                    </a:rPr>
                    <a:t>]·</a:t>
                  </a:r>
                  <a:r>
                    <a:rPr lang="en-US" sz="1100" dirty="0" smtClean="0">
                      <a:solidFill>
                        <a:schemeClr val="tx1">
                          <a:lumMod val="65000"/>
                          <a:lumOff val="35000"/>
                        </a:schemeClr>
                      </a:solidFill>
                      <a:latin typeface="Trebuchet MS" panose="020B0603020202020204" pitchFamily="34" charset="0"/>
                    </a:rPr>
                    <a:t>2H</a:t>
                  </a:r>
                  <a:r>
                    <a:rPr lang="en-US" sz="1100" baseline="-25000" dirty="0" smtClean="0">
                      <a:solidFill>
                        <a:schemeClr val="tx1">
                          <a:lumMod val="65000"/>
                          <a:lumOff val="35000"/>
                        </a:schemeClr>
                      </a:solidFill>
                      <a:latin typeface="Trebuchet MS" panose="020B0603020202020204" pitchFamily="34" charset="0"/>
                    </a:rPr>
                    <a:t>2</a:t>
                  </a:r>
                  <a:r>
                    <a:rPr lang="en-US" sz="1100" dirty="0" smtClean="0">
                      <a:solidFill>
                        <a:schemeClr val="tx1">
                          <a:lumMod val="65000"/>
                          <a:lumOff val="35000"/>
                        </a:schemeClr>
                      </a:solidFill>
                      <a:latin typeface="Trebuchet MS" panose="020B0603020202020204" pitchFamily="34" charset="0"/>
                    </a:rPr>
                    <a:t>O}</a:t>
                  </a:r>
                  <a:r>
                    <a:rPr lang="en-US" sz="1100" baseline="-25000" dirty="0" smtClean="0">
                      <a:solidFill>
                        <a:schemeClr val="tx1">
                          <a:lumMod val="65000"/>
                          <a:lumOff val="35000"/>
                        </a:schemeClr>
                      </a:solidFill>
                      <a:latin typeface="Trebuchet MS" panose="020B0603020202020204" pitchFamily="34" charset="0"/>
                    </a:rPr>
                    <a:t>x</a:t>
                  </a:r>
                  <a:r>
                    <a:rPr lang="en-US" sz="1100" dirty="0" smtClean="0">
                      <a:solidFill>
                        <a:schemeClr val="tx1">
                          <a:lumMod val="65000"/>
                          <a:lumOff val="35000"/>
                        </a:schemeClr>
                      </a:solidFill>
                      <a:latin typeface="Trebuchet MS" panose="020B0603020202020204" pitchFamily="34" charset="0"/>
                    </a:rPr>
                    <a:t> 	2.0 	  40  (7T)</a:t>
                  </a:r>
                </a:p>
                <a:p>
                  <a:pPr defTabSz="1544638">
                    <a:tabLst>
                      <a:tab pos="1941513" algn="l"/>
                    </a:tabLst>
                  </a:pPr>
                  <a:endParaRPr lang="en-US" sz="800" i="1" dirty="0">
                    <a:solidFill>
                      <a:schemeClr val="tx1">
                        <a:lumMod val="65000"/>
                        <a:lumOff val="35000"/>
                      </a:schemeClr>
                    </a:solidFill>
                    <a:latin typeface="Trebuchet MS" panose="020B0603020202020204" pitchFamily="34" charset="0"/>
                  </a:endParaRPr>
                </a:p>
                <a:p>
                  <a:pPr defTabSz="1544638">
                    <a:tabLst>
                      <a:tab pos="1941513" algn="l"/>
                    </a:tabLst>
                  </a:pPr>
                  <a:r>
                    <a:rPr lang="en-US" sz="1100" dirty="0" smtClean="0">
                      <a:solidFill>
                        <a:schemeClr val="tx1">
                          <a:lumMod val="65000"/>
                          <a:lumOff val="35000"/>
                        </a:schemeClr>
                      </a:solidFill>
                      <a:latin typeface="Trebuchet MS" panose="020B0603020202020204" pitchFamily="34" charset="0"/>
                    </a:rPr>
                    <a:t>[Gd</a:t>
                  </a:r>
                  <a:r>
                    <a:rPr lang="en-US" sz="1100" baseline="-25000" dirty="0" smtClean="0">
                      <a:solidFill>
                        <a:schemeClr val="tx1">
                          <a:lumMod val="65000"/>
                          <a:lumOff val="35000"/>
                        </a:schemeClr>
                      </a:solidFill>
                      <a:latin typeface="Trebuchet MS" panose="020B0603020202020204" pitchFamily="34" charset="0"/>
                    </a:rPr>
                    <a:t>36</a:t>
                  </a:r>
                  <a:r>
                    <a:rPr lang="en-US" sz="1100" dirty="0" smtClean="0">
                      <a:solidFill>
                        <a:schemeClr val="tx1">
                          <a:lumMod val="65000"/>
                          <a:lumOff val="35000"/>
                        </a:schemeClr>
                      </a:solidFill>
                      <a:latin typeface="Trebuchet MS" panose="020B0603020202020204" pitchFamily="34" charset="0"/>
                    </a:rPr>
                    <a:t>(NA)</a:t>
                  </a:r>
                  <a:r>
                    <a:rPr lang="en-US" sz="1100" baseline="-25000" dirty="0" smtClean="0">
                      <a:solidFill>
                        <a:schemeClr val="tx1">
                          <a:lumMod val="65000"/>
                          <a:lumOff val="35000"/>
                        </a:schemeClr>
                      </a:solidFill>
                      <a:latin typeface="Trebuchet MS" panose="020B0603020202020204" pitchFamily="34" charset="0"/>
                    </a:rPr>
                    <a:t>36</a:t>
                  </a:r>
                  <a:r>
                    <a:rPr lang="en-US" sz="1100" dirty="0" smtClean="0">
                      <a:solidFill>
                        <a:schemeClr val="tx1">
                          <a:lumMod val="65000"/>
                          <a:lumOff val="35000"/>
                        </a:schemeClr>
                      </a:solidFill>
                      <a:latin typeface="Trebuchet MS" panose="020B0603020202020204" pitchFamily="34" charset="0"/>
                    </a:rPr>
                    <a:t>(OH)</a:t>
                  </a:r>
                  <a:r>
                    <a:rPr lang="en-US" sz="1100" baseline="-25000" dirty="0" smtClean="0">
                      <a:solidFill>
                        <a:schemeClr val="tx1">
                          <a:lumMod val="65000"/>
                          <a:lumOff val="35000"/>
                        </a:schemeClr>
                      </a:solidFill>
                      <a:latin typeface="Trebuchet MS" panose="020B0603020202020204" pitchFamily="34" charset="0"/>
                    </a:rPr>
                    <a:t>49</a:t>
                  </a:r>
                  <a:r>
                    <a:rPr lang="en-US" sz="1100" dirty="0" smtClean="0">
                      <a:solidFill>
                        <a:schemeClr val="tx1">
                          <a:lumMod val="65000"/>
                          <a:lumOff val="35000"/>
                        </a:schemeClr>
                      </a:solidFill>
                      <a:latin typeface="Trebuchet MS" panose="020B0603020202020204" pitchFamily="34" charset="0"/>
                    </a:rPr>
                    <a:t>(O)</a:t>
                  </a:r>
                  <a:r>
                    <a:rPr lang="en-US" sz="1100" baseline="-25000" dirty="0" smtClean="0">
                      <a:solidFill>
                        <a:schemeClr val="tx1">
                          <a:lumMod val="65000"/>
                          <a:lumOff val="35000"/>
                        </a:schemeClr>
                      </a:solidFill>
                      <a:latin typeface="Trebuchet MS" panose="020B0603020202020204" pitchFamily="34" charset="0"/>
                    </a:rPr>
                    <a:t>6</a:t>
                  </a:r>
                  <a:r>
                    <a:rPr lang="en-US" sz="1100" dirty="0" smtClean="0">
                      <a:solidFill>
                        <a:schemeClr val="tx1">
                          <a:lumMod val="65000"/>
                          <a:lumOff val="35000"/>
                        </a:schemeClr>
                      </a:solidFill>
                      <a:latin typeface="Trebuchet MS" panose="020B0603020202020204" pitchFamily="34" charset="0"/>
                    </a:rPr>
                    <a:t>]</a:t>
                  </a:r>
                  <a:r>
                    <a:rPr lang="en-US" sz="1100" baseline="-25000" dirty="0" smtClean="0">
                      <a:solidFill>
                        <a:schemeClr val="tx1">
                          <a:lumMod val="65000"/>
                          <a:lumOff val="35000"/>
                        </a:schemeClr>
                      </a:solidFill>
                      <a:latin typeface="Trebuchet MS" panose="020B0603020202020204" pitchFamily="34" charset="0"/>
                    </a:rPr>
                    <a:t>x	</a:t>
                  </a:r>
                  <a:r>
                    <a:rPr lang="en-US" sz="1100" dirty="0" smtClean="0">
                      <a:solidFill>
                        <a:schemeClr val="tx1">
                          <a:lumMod val="65000"/>
                          <a:lumOff val="35000"/>
                        </a:schemeClr>
                      </a:solidFill>
                      <a:latin typeface="Trebuchet MS" panose="020B0603020202020204" pitchFamily="34" charset="0"/>
                    </a:rPr>
                    <a:t>3.0	  40  (</a:t>
                  </a:r>
                  <a:r>
                    <a:rPr lang="en-US" sz="1100" dirty="0">
                      <a:solidFill>
                        <a:schemeClr val="tx1">
                          <a:lumMod val="65000"/>
                          <a:lumOff val="35000"/>
                        </a:schemeClr>
                      </a:solidFill>
                      <a:latin typeface="Trebuchet MS" panose="020B0603020202020204" pitchFamily="34" charset="0"/>
                    </a:rPr>
                    <a:t>7T)</a:t>
                  </a:r>
                </a:p>
                <a:p>
                  <a:pPr defTabSz="1544638">
                    <a:tabLst>
                      <a:tab pos="1941513" algn="l"/>
                    </a:tabLst>
                  </a:pPr>
                  <a:endParaRPr lang="en-US" sz="800" dirty="0" smtClean="0">
                    <a:solidFill>
                      <a:schemeClr val="tx1">
                        <a:lumMod val="65000"/>
                        <a:lumOff val="35000"/>
                      </a:schemeClr>
                    </a:solidFill>
                    <a:latin typeface="Trebuchet MS" panose="020B0603020202020204" pitchFamily="34" charset="0"/>
                  </a:endParaRPr>
                </a:p>
                <a:p>
                  <a:pPr defTabSz="1544638">
                    <a:tabLst>
                      <a:tab pos="1941513" algn="l"/>
                    </a:tabLst>
                  </a:pPr>
                  <a:r>
                    <a:rPr lang="en-US" sz="1100" dirty="0">
                      <a:solidFill>
                        <a:schemeClr val="tx1">
                          <a:lumMod val="65000"/>
                          <a:lumOff val="35000"/>
                        </a:schemeClr>
                      </a:solidFill>
                      <a:latin typeface="Trebuchet MS" panose="020B0603020202020204" pitchFamily="34" charset="0"/>
                    </a:rPr>
                    <a:t>{[</a:t>
                  </a:r>
                  <a:r>
                    <a:rPr lang="en-US" sz="1100" dirty="0" smtClean="0">
                      <a:solidFill>
                        <a:schemeClr val="tx1">
                          <a:lumMod val="65000"/>
                          <a:lumOff val="35000"/>
                        </a:schemeClr>
                      </a:solidFill>
                      <a:latin typeface="Trebuchet MS" panose="020B0603020202020204" pitchFamily="34" charset="0"/>
                    </a:rPr>
                    <a:t>Gd</a:t>
                  </a:r>
                  <a:r>
                    <a:rPr lang="en-US" sz="1100" baseline="-25000" dirty="0" smtClean="0">
                      <a:solidFill>
                        <a:schemeClr val="tx1">
                          <a:lumMod val="65000"/>
                          <a:lumOff val="35000"/>
                        </a:schemeClr>
                      </a:solidFill>
                      <a:latin typeface="Trebuchet MS" panose="020B0603020202020204" pitchFamily="34" charset="0"/>
                    </a:rPr>
                    <a:t>2</a:t>
                  </a:r>
                  <a:r>
                    <a:rPr lang="en-US" sz="1100" dirty="0" smtClean="0">
                      <a:solidFill>
                        <a:schemeClr val="tx1">
                          <a:lumMod val="65000"/>
                          <a:lumOff val="35000"/>
                        </a:schemeClr>
                      </a:solidFill>
                      <a:latin typeface="Trebuchet MS" panose="020B0603020202020204" pitchFamily="34" charset="0"/>
                    </a:rPr>
                    <a:t>(OH)</a:t>
                  </a:r>
                  <a:r>
                    <a:rPr lang="en-US" sz="1100" baseline="-25000" dirty="0" smtClean="0">
                      <a:solidFill>
                        <a:schemeClr val="tx1">
                          <a:lumMod val="65000"/>
                          <a:lumOff val="35000"/>
                        </a:schemeClr>
                      </a:solidFill>
                      <a:latin typeface="Trebuchet MS" panose="020B0603020202020204" pitchFamily="34" charset="0"/>
                    </a:rPr>
                    <a:t>2</a:t>
                  </a:r>
                  <a:r>
                    <a:rPr lang="en-US" sz="1100" dirty="0" smtClean="0">
                      <a:solidFill>
                        <a:schemeClr val="tx1">
                          <a:lumMod val="65000"/>
                          <a:lumOff val="35000"/>
                        </a:schemeClr>
                      </a:solidFill>
                      <a:latin typeface="Trebuchet MS" panose="020B0603020202020204" pitchFamily="34" charset="0"/>
                    </a:rPr>
                    <a:t> (</a:t>
                  </a:r>
                  <a:r>
                    <a:rPr lang="en-US" sz="1100" dirty="0" err="1" smtClean="0">
                      <a:solidFill>
                        <a:schemeClr val="tx1">
                          <a:lumMod val="65000"/>
                          <a:lumOff val="35000"/>
                        </a:schemeClr>
                      </a:solidFill>
                      <a:latin typeface="Trebuchet MS" panose="020B0603020202020204" pitchFamily="34" charset="0"/>
                    </a:rPr>
                    <a:t>suc</a:t>
                  </a:r>
                  <a:r>
                    <a:rPr lang="en-US" sz="1100" dirty="0" smtClean="0">
                      <a:solidFill>
                        <a:schemeClr val="tx1">
                          <a:lumMod val="65000"/>
                          <a:lumOff val="35000"/>
                        </a:schemeClr>
                      </a:solidFill>
                      <a:latin typeface="Trebuchet MS" panose="020B0603020202020204" pitchFamily="34" charset="0"/>
                    </a:rPr>
                    <a:t>)</a:t>
                  </a:r>
                  <a:r>
                    <a:rPr lang="en-US" sz="1100" baseline="-25000" dirty="0" smtClean="0">
                      <a:solidFill>
                        <a:schemeClr val="tx1">
                          <a:lumMod val="65000"/>
                          <a:lumOff val="35000"/>
                        </a:schemeClr>
                      </a:solidFill>
                      <a:latin typeface="Trebuchet MS" panose="020B0603020202020204" pitchFamily="34" charset="0"/>
                    </a:rPr>
                    <a:t>2</a:t>
                  </a:r>
                  <a:r>
                    <a:rPr lang="en-US" sz="1100" dirty="0" smtClean="0">
                      <a:solidFill>
                        <a:schemeClr val="tx1">
                          <a:lumMod val="65000"/>
                          <a:lumOff val="35000"/>
                        </a:schemeClr>
                      </a:solidFill>
                      <a:latin typeface="Trebuchet MS" panose="020B0603020202020204" pitchFamily="34" charset="0"/>
                    </a:rPr>
                    <a:t>]·H</a:t>
                  </a:r>
                  <a:r>
                    <a:rPr lang="en-US" sz="1100" baseline="-25000" dirty="0" smtClean="0">
                      <a:solidFill>
                        <a:schemeClr val="tx1">
                          <a:lumMod val="65000"/>
                          <a:lumOff val="35000"/>
                        </a:schemeClr>
                      </a:solidFill>
                      <a:latin typeface="Trebuchet MS" panose="020B0603020202020204" pitchFamily="34" charset="0"/>
                    </a:rPr>
                    <a:t>2</a:t>
                  </a:r>
                  <a:r>
                    <a:rPr lang="en-US" sz="1100" dirty="0" smtClean="0">
                      <a:solidFill>
                        <a:schemeClr val="tx1">
                          <a:lumMod val="65000"/>
                          <a:lumOff val="35000"/>
                        </a:schemeClr>
                      </a:solidFill>
                      <a:latin typeface="Trebuchet MS" panose="020B0603020202020204" pitchFamily="34" charset="0"/>
                    </a:rPr>
                    <a:t>O}</a:t>
                  </a:r>
                  <a:r>
                    <a:rPr lang="en-US" sz="1100" baseline="-25000" dirty="0" smtClean="0">
                      <a:solidFill>
                        <a:schemeClr val="tx1">
                          <a:lumMod val="65000"/>
                          <a:lumOff val="35000"/>
                        </a:schemeClr>
                      </a:solidFill>
                      <a:latin typeface="Trebuchet MS" panose="020B0603020202020204" pitchFamily="34" charset="0"/>
                    </a:rPr>
                    <a:t>x	</a:t>
                  </a:r>
                  <a:r>
                    <a:rPr lang="en-US" sz="1100" dirty="0" smtClean="0">
                      <a:solidFill>
                        <a:schemeClr val="tx1">
                          <a:lumMod val="65000"/>
                          <a:lumOff val="35000"/>
                        </a:schemeClr>
                      </a:solidFill>
                      <a:latin typeface="Trebuchet MS" panose="020B0603020202020204" pitchFamily="34" charset="0"/>
                    </a:rPr>
                    <a:t>1.8	  43  (7T)</a:t>
                  </a:r>
                  <a:endParaRPr lang="en-US" sz="1100" i="1" dirty="0">
                    <a:solidFill>
                      <a:schemeClr val="tx1">
                        <a:lumMod val="65000"/>
                        <a:lumOff val="35000"/>
                      </a:schemeClr>
                    </a:solidFill>
                    <a:latin typeface="Trebuchet MS" panose="020B0603020202020204" pitchFamily="34" charset="0"/>
                  </a:endParaRPr>
                </a:p>
                <a:p>
                  <a:pPr defTabSz="1431925">
                    <a:tabLst>
                      <a:tab pos="1941513" algn="l"/>
                    </a:tabLst>
                  </a:pPr>
                  <a:endParaRPr lang="en-US" sz="1200" i="1" dirty="0" smtClean="0">
                    <a:solidFill>
                      <a:schemeClr val="tx1">
                        <a:lumMod val="65000"/>
                        <a:lumOff val="35000"/>
                      </a:schemeClr>
                    </a:solidFill>
                    <a:latin typeface="Trebuchet MS" panose="020B0603020202020204" pitchFamily="34" charset="0"/>
                  </a:endParaRPr>
                </a:p>
                <a:p>
                  <a:pPr>
                    <a:tabLst>
                      <a:tab pos="1828800" algn="l"/>
                    </a:tabLst>
                  </a:pPr>
                  <a:endParaRPr lang="en-US" sz="1200" i="1" dirty="0" smtClean="0">
                    <a:solidFill>
                      <a:schemeClr val="tx1">
                        <a:lumMod val="65000"/>
                        <a:lumOff val="35000"/>
                      </a:schemeClr>
                    </a:solidFill>
                    <a:latin typeface="Trebuchet MS" panose="020B0603020202020204" pitchFamily="34" charset="0"/>
                  </a:endParaRPr>
                </a:p>
              </p:txBody>
            </p:sp>
            <p:cxnSp>
              <p:nvCxnSpPr>
                <p:cNvPr id="5" name="Straight Connector 4"/>
                <p:cNvCxnSpPr/>
                <p:nvPr/>
              </p:nvCxnSpPr>
              <p:spPr>
                <a:xfrm flipV="1">
                  <a:off x="685800" y="1085885"/>
                  <a:ext cx="4194393" cy="629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5799" y="1979484"/>
                  <a:ext cx="4194393"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85800" y="3503484"/>
                  <a:ext cx="419439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434605" y="863576"/>
                  <a:ext cx="7188" cy="2639908"/>
                </a:xfrm>
                <a:prstGeom prst="line">
                  <a:avLst/>
                </a:prstGeom>
                <a:ln w="952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03793" y="863576"/>
                  <a:ext cx="0" cy="2639908"/>
                </a:xfrm>
                <a:prstGeom prst="line">
                  <a:avLst/>
                </a:prstGeom>
                <a:ln w="952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 name="Rectangle 3"/>
              <p:cNvSpPr/>
              <p:nvPr/>
            </p:nvSpPr>
            <p:spPr>
              <a:xfrm>
                <a:off x="392276" y="5832158"/>
                <a:ext cx="1556836" cy="246221"/>
              </a:xfrm>
              <a:prstGeom prst="rect">
                <a:avLst/>
              </a:prstGeom>
            </p:spPr>
            <p:txBody>
              <a:bodyPr wrap="none">
                <a:spAutoFit/>
              </a:bodyPr>
              <a:lstStyle/>
              <a:p>
                <a:r>
                  <a:rPr lang="en-US" sz="1000" dirty="0" smtClean="0">
                    <a:solidFill>
                      <a:schemeClr val="tx1">
                        <a:lumMod val="65000"/>
                        <a:lumOff val="35000"/>
                      </a:schemeClr>
                    </a:solidFill>
                    <a:latin typeface="Trebuchet MS" panose="020B0603020202020204" pitchFamily="34" charset="0"/>
                  </a:rPr>
                  <a:t>H(NA ) =   nicotinic acid</a:t>
                </a:r>
                <a:endParaRPr lang="en-US" sz="1000" dirty="0">
                  <a:solidFill>
                    <a:schemeClr val="tx1">
                      <a:lumMod val="65000"/>
                      <a:lumOff val="35000"/>
                    </a:schemeClr>
                  </a:solidFill>
                  <a:latin typeface="Trebuchet MS" panose="020B0603020202020204" pitchFamily="34" charset="0"/>
                </a:endParaRPr>
              </a:p>
            </p:txBody>
          </p:sp>
          <p:sp>
            <p:nvSpPr>
              <p:cNvPr id="6" name="Rectangle 5"/>
              <p:cNvSpPr/>
              <p:nvPr/>
            </p:nvSpPr>
            <p:spPr>
              <a:xfrm>
                <a:off x="392275" y="5979095"/>
                <a:ext cx="1798890" cy="246221"/>
              </a:xfrm>
              <a:prstGeom prst="rect">
                <a:avLst/>
              </a:prstGeom>
            </p:spPr>
            <p:txBody>
              <a:bodyPr wrap="none">
                <a:spAutoFit/>
              </a:bodyPr>
              <a:lstStyle/>
              <a:p>
                <a:r>
                  <a:rPr lang="en-US" sz="1000" dirty="0" smtClean="0">
                    <a:solidFill>
                      <a:schemeClr val="tx1">
                        <a:lumMod val="65000"/>
                        <a:lumOff val="35000"/>
                      </a:schemeClr>
                    </a:solidFill>
                    <a:latin typeface="Trebuchet MS" panose="020B0603020202020204" pitchFamily="34" charset="0"/>
                  </a:rPr>
                  <a:t>H</a:t>
                </a:r>
                <a:r>
                  <a:rPr lang="en-US" sz="1000" baseline="-25000" dirty="0" smtClean="0">
                    <a:solidFill>
                      <a:schemeClr val="tx1">
                        <a:lumMod val="65000"/>
                        <a:lumOff val="35000"/>
                      </a:schemeClr>
                    </a:solidFill>
                    <a:latin typeface="Trebuchet MS" panose="020B0603020202020204" pitchFamily="34" charset="0"/>
                  </a:rPr>
                  <a:t>2 </a:t>
                </a:r>
                <a:r>
                  <a:rPr lang="en-US" sz="1000" dirty="0" smtClean="0">
                    <a:solidFill>
                      <a:schemeClr val="tx1">
                        <a:lumMod val="65000"/>
                        <a:lumOff val="35000"/>
                      </a:schemeClr>
                    </a:solidFill>
                    <a:latin typeface="Trebuchet MS" panose="020B0603020202020204" pitchFamily="34" charset="0"/>
                  </a:rPr>
                  <a:t>(</a:t>
                </a:r>
                <a:r>
                  <a:rPr lang="en-US" sz="1000" dirty="0" err="1" smtClean="0">
                    <a:solidFill>
                      <a:schemeClr val="tx1">
                        <a:lumMod val="65000"/>
                        <a:lumOff val="35000"/>
                      </a:schemeClr>
                    </a:solidFill>
                    <a:latin typeface="Trebuchet MS" panose="020B0603020202020204" pitchFamily="34" charset="0"/>
                  </a:rPr>
                  <a:t>ida</a:t>
                </a:r>
                <a:r>
                  <a:rPr lang="en-US" sz="1000" dirty="0" smtClean="0">
                    <a:solidFill>
                      <a:schemeClr val="tx1">
                        <a:lumMod val="65000"/>
                        <a:lumOff val="35000"/>
                      </a:schemeClr>
                    </a:solidFill>
                    <a:latin typeface="Trebuchet MS" panose="020B0603020202020204" pitchFamily="34" charset="0"/>
                  </a:rPr>
                  <a:t>) = </a:t>
                </a:r>
                <a:r>
                  <a:rPr lang="en-US" sz="1000" dirty="0" err="1" smtClean="0">
                    <a:solidFill>
                      <a:schemeClr val="tx1">
                        <a:lumMod val="65000"/>
                        <a:lumOff val="35000"/>
                      </a:schemeClr>
                    </a:solidFill>
                    <a:latin typeface="Trebuchet MS" panose="020B0603020202020204" pitchFamily="34" charset="0"/>
                  </a:rPr>
                  <a:t>iminodiacetic</a:t>
                </a:r>
                <a:r>
                  <a:rPr lang="en-US" sz="1000" dirty="0" smtClean="0">
                    <a:solidFill>
                      <a:schemeClr val="tx1">
                        <a:lumMod val="65000"/>
                        <a:lumOff val="35000"/>
                      </a:schemeClr>
                    </a:solidFill>
                    <a:latin typeface="Trebuchet MS" panose="020B0603020202020204" pitchFamily="34" charset="0"/>
                  </a:rPr>
                  <a:t> acid</a:t>
                </a:r>
                <a:endParaRPr lang="en-US" sz="1000" dirty="0">
                  <a:solidFill>
                    <a:schemeClr val="tx1">
                      <a:lumMod val="65000"/>
                      <a:lumOff val="35000"/>
                    </a:schemeClr>
                  </a:solidFill>
                  <a:latin typeface="Trebuchet MS" panose="020B0603020202020204" pitchFamily="34" charset="0"/>
                </a:endParaRPr>
              </a:p>
            </p:txBody>
          </p:sp>
          <p:sp>
            <p:nvSpPr>
              <p:cNvPr id="17" name="Rectangle 16"/>
              <p:cNvSpPr/>
              <p:nvPr/>
            </p:nvSpPr>
            <p:spPr>
              <a:xfrm>
                <a:off x="3109187" y="5810795"/>
                <a:ext cx="1550424" cy="246221"/>
              </a:xfrm>
              <a:prstGeom prst="rect">
                <a:avLst/>
              </a:prstGeom>
            </p:spPr>
            <p:txBody>
              <a:bodyPr wrap="none">
                <a:spAutoFit/>
              </a:bodyPr>
              <a:lstStyle/>
              <a:p>
                <a:r>
                  <a:rPr lang="en-US" sz="1000" dirty="0" smtClean="0">
                    <a:solidFill>
                      <a:schemeClr val="tx1">
                        <a:lumMod val="65000"/>
                        <a:lumOff val="35000"/>
                      </a:schemeClr>
                    </a:solidFill>
                    <a:latin typeface="Trebuchet MS" panose="020B0603020202020204" pitchFamily="34" charset="0"/>
                  </a:rPr>
                  <a:t>H</a:t>
                </a:r>
                <a:r>
                  <a:rPr lang="en-US" sz="1000" baseline="-25000" dirty="0" smtClean="0">
                    <a:solidFill>
                      <a:schemeClr val="tx1">
                        <a:lumMod val="65000"/>
                        <a:lumOff val="35000"/>
                      </a:schemeClr>
                    </a:solidFill>
                    <a:latin typeface="Trebuchet MS" panose="020B0603020202020204" pitchFamily="34" charset="0"/>
                  </a:rPr>
                  <a:t>2</a:t>
                </a:r>
                <a:r>
                  <a:rPr lang="en-US" sz="1000" dirty="0" smtClean="0">
                    <a:solidFill>
                      <a:schemeClr val="tx1">
                        <a:lumMod val="65000"/>
                        <a:lumOff val="35000"/>
                      </a:schemeClr>
                    </a:solidFill>
                    <a:latin typeface="Trebuchet MS" panose="020B0603020202020204" pitchFamily="34" charset="0"/>
                  </a:rPr>
                  <a:t> (</a:t>
                </a:r>
                <a:r>
                  <a:rPr lang="en-US" sz="1000" dirty="0" err="1" smtClean="0">
                    <a:solidFill>
                      <a:schemeClr val="tx1">
                        <a:lumMod val="65000"/>
                        <a:lumOff val="35000"/>
                      </a:schemeClr>
                    </a:solidFill>
                    <a:latin typeface="Trebuchet MS" panose="020B0603020202020204" pitchFamily="34" charset="0"/>
                  </a:rPr>
                  <a:t>suc</a:t>
                </a:r>
                <a:r>
                  <a:rPr lang="en-US" sz="1000" dirty="0" smtClean="0">
                    <a:solidFill>
                      <a:schemeClr val="tx1">
                        <a:lumMod val="65000"/>
                        <a:lumOff val="35000"/>
                      </a:schemeClr>
                    </a:solidFill>
                    <a:latin typeface="Trebuchet MS" panose="020B0603020202020204" pitchFamily="34" charset="0"/>
                  </a:rPr>
                  <a:t>) = succinic acid</a:t>
                </a:r>
                <a:endParaRPr lang="en-US" sz="1000" dirty="0">
                  <a:solidFill>
                    <a:schemeClr val="tx1">
                      <a:lumMod val="65000"/>
                      <a:lumOff val="35000"/>
                    </a:schemeClr>
                  </a:solidFill>
                  <a:latin typeface="Trebuchet MS" panose="020B0603020202020204" pitchFamily="34" charset="0"/>
                </a:endParaRPr>
              </a:p>
            </p:txBody>
          </p:sp>
        </p:grpSp>
      </p:grpSp>
    </p:spTree>
    <p:extLst>
      <p:ext uri="{BB962C8B-B14F-4D97-AF65-F5344CB8AC3E}">
        <p14:creationId xmlns:p14="http://schemas.microsoft.com/office/powerpoint/2010/main" val="167793495"/>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57200" y="274320"/>
            <a:ext cx="8366760" cy="6452006"/>
            <a:chOff x="457200" y="274320"/>
            <a:chExt cx="8366760" cy="6452006"/>
          </a:xfrm>
        </p:grpSpPr>
        <p:grpSp>
          <p:nvGrpSpPr>
            <p:cNvPr id="5" name="Group 4"/>
            <p:cNvGrpSpPr/>
            <p:nvPr/>
          </p:nvGrpSpPr>
          <p:grpSpPr>
            <a:xfrm>
              <a:off x="575310" y="1272159"/>
              <a:ext cx="8248650" cy="1979248"/>
              <a:chOff x="-655318" y="751742"/>
              <a:chExt cx="8848308" cy="2171290"/>
            </a:xfrm>
          </p:grpSpPr>
          <p:graphicFrame>
            <p:nvGraphicFramePr>
              <p:cNvPr id="16" name="Object 15"/>
              <p:cNvGraphicFramePr>
                <a:graphicFrameLocks noChangeAspect="1"/>
              </p:cNvGraphicFramePr>
              <p:nvPr>
                <p:extLst>
                  <p:ext uri="{D42A27DB-BD31-4B8C-83A1-F6EECF244321}">
                    <p14:modId xmlns:p14="http://schemas.microsoft.com/office/powerpoint/2010/main" val="1775310482"/>
                  </p:ext>
                </p:extLst>
              </p:nvPr>
            </p:nvGraphicFramePr>
            <p:xfrm>
              <a:off x="-655318" y="1044153"/>
              <a:ext cx="8848308" cy="1586467"/>
            </p:xfrm>
            <a:graphic>
              <a:graphicData uri="http://schemas.openxmlformats.org/presentationml/2006/ole">
                <mc:AlternateContent xmlns:mc="http://schemas.openxmlformats.org/markup-compatibility/2006">
                  <mc:Choice xmlns:v="urn:schemas-microsoft-com:vml" Requires="v">
                    <p:oleObj spid="_x0000_s241993" name="CS ChemDraw Drawing" r:id="rId4" imgW="9413593" imgH="1694736" progId="ChemDraw.Document.6.0">
                      <p:embed/>
                    </p:oleObj>
                  </mc:Choice>
                  <mc:Fallback>
                    <p:oleObj name="CS ChemDraw Drawing" r:id="rId4" imgW="9413593" imgH="1694736" progId="ChemDraw.Document.6.0">
                      <p:embed/>
                      <p:pic>
                        <p:nvPicPr>
                          <p:cNvPr id="0" name=""/>
                          <p:cNvPicPr>
                            <a:picLocks noChangeAspect="1" noChangeArrowheads="1"/>
                          </p:cNvPicPr>
                          <p:nvPr/>
                        </p:nvPicPr>
                        <p:blipFill>
                          <a:blip r:embed="rId5"/>
                          <a:srcRect/>
                          <a:stretch>
                            <a:fillRect/>
                          </a:stretch>
                        </p:blipFill>
                        <p:spPr bwMode="auto">
                          <a:xfrm>
                            <a:off x="-655318" y="1044153"/>
                            <a:ext cx="8848308" cy="1586467"/>
                          </a:xfrm>
                          <a:prstGeom prst="rect">
                            <a:avLst/>
                          </a:prstGeom>
                          <a:noFill/>
                          <a:extLst/>
                        </p:spPr>
                      </p:pic>
                    </p:oleObj>
                  </mc:Fallback>
                </mc:AlternateContent>
              </a:graphicData>
            </a:graphic>
          </p:graphicFrame>
          <p:pic>
            <p:nvPicPr>
              <p:cNvPr id="20" name="Picture 3" descr="Description: BEVSUR_a.tif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2098" y="751742"/>
                <a:ext cx="2504298" cy="2171290"/>
              </a:xfrm>
              <a:prstGeom prst="rect">
                <a:avLst/>
              </a:prstGeom>
              <a:noFill/>
              <a:ln w="9525">
                <a:noFill/>
                <a:miter lim="800000"/>
                <a:headEnd/>
                <a:tailEnd/>
              </a:ln>
              <a:scene3d>
                <a:camera prst="orthographicFront"/>
                <a:lightRig rig="threePt" dir="t"/>
              </a:scene3d>
              <a:sp3d>
                <a:bevelT h="0"/>
                <a:bevelB w="101600" h="101600" prst="angle"/>
              </a:sp3d>
              <a:extLst>
                <a:ext uri="{909E8E84-426E-40DD-AFC4-6F175D3DCCD1}">
                  <a14:hiddenFill xmlns:a14="http://schemas.microsoft.com/office/drawing/2010/main">
                    <a:solidFill>
                      <a:srgbClr val="FFFFFF"/>
                    </a:solidFill>
                  </a14:hiddenFill>
                </a:ext>
              </a:extLst>
            </p:spPr>
          </p:pic>
        </p:grpSp>
        <p:sp>
          <p:nvSpPr>
            <p:cNvPr id="26" name="Text Box 22"/>
            <p:cNvSpPr txBox="1">
              <a:spLocks noChangeArrowheads="1"/>
            </p:cNvSpPr>
            <p:nvPr/>
          </p:nvSpPr>
          <p:spPr bwMode="auto">
            <a:xfrm>
              <a:off x="3261360" y="4976553"/>
              <a:ext cx="2743200" cy="30777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66688" indent="-166688">
                <a:spcBef>
                  <a:spcPts val="0"/>
                </a:spcBef>
                <a:buFontTx/>
                <a:buChar char="-"/>
              </a:pPr>
              <a:endParaRPr lang="en-US" sz="1400" dirty="0">
                <a:solidFill>
                  <a:srgbClr val="DA0000"/>
                </a:solidFill>
                <a:latin typeface="Trebuchet MS" pitchFamily="34" charset="0"/>
              </a:endParaRPr>
            </a:p>
          </p:txBody>
        </p:sp>
        <p:sp>
          <p:nvSpPr>
            <p:cNvPr id="3" name="Rectangle 2"/>
            <p:cNvSpPr/>
            <p:nvPr/>
          </p:nvSpPr>
          <p:spPr>
            <a:xfrm>
              <a:off x="522393" y="4092952"/>
              <a:ext cx="3657600" cy="1569660"/>
            </a:xfrm>
            <a:prstGeom prst="rect">
              <a:avLst/>
            </a:prstGeom>
          </p:spPr>
          <p:txBody>
            <a:bodyPr wrap="square">
              <a:spAutoFit/>
            </a:bodyPr>
            <a:lstStyle/>
            <a:p>
              <a:pPr marL="177800" indent="-177800">
                <a:spcBef>
                  <a:spcPts val="0"/>
                </a:spcBef>
                <a:buFont typeface="Arial" pitchFamily="34" charset="0"/>
                <a:buChar char="•"/>
              </a:pPr>
              <a:r>
                <a:rPr lang="en-GB" sz="1600" dirty="0">
                  <a:solidFill>
                    <a:schemeClr val="tx1">
                      <a:lumMod val="65000"/>
                      <a:lumOff val="35000"/>
                    </a:schemeClr>
                  </a:solidFill>
                  <a:latin typeface="Trebuchet MS" pitchFamily="34" charset="0"/>
                </a:rPr>
                <a:t>No liquid eutectics or </a:t>
              </a:r>
              <a:r>
                <a:rPr lang="en-GB" sz="1600" dirty="0" smtClean="0">
                  <a:solidFill>
                    <a:schemeClr val="tx1">
                      <a:lumMod val="65000"/>
                      <a:lumOff val="35000"/>
                    </a:schemeClr>
                  </a:solidFill>
                  <a:latin typeface="Trebuchet MS" pitchFamily="34" charset="0"/>
                </a:rPr>
                <a:t>melting</a:t>
              </a:r>
            </a:p>
            <a:p>
              <a:pPr marL="177800" indent="-177800">
                <a:spcBef>
                  <a:spcPts val="0"/>
                </a:spcBef>
                <a:buFont typeface="Arial" pitchFamily="34" charset="0"/>
                <a:buChar char="•"/>
              </a:pPr>
              <a:endParaRPr lang="en-GB" sz="1600" dirty="0" smtClean="0">
                <a:solidFill>
                  <a:schemeClr val="tx1">
                    <a:lumMod val="65000"/>
                    <a:lumOff val="35000"/>
                  </a:schemeClr>
                </a:solidFill>
                <a:latin typeface="Trebuchet MS" pitchFamily="34" charset="0"/>
              </a:endParaRPr>
            </a:p>
            <a:p>
              <a:pPr marL="177800" indent="-177800">
                <a:spcBef>
                  <a:spcPts val="0"/>
                </a:spcBef>
                <a:buFont typeface="Arial" pitchFamily="34" charset="0"/>
                <a:buChar char="•"/>
              </a:pPr>
              <a:r>
                <a:rPr lang="en-GB" sz="1600" dirty="0" smtClean="0">
                  <a:solidFill>
                    <a:schemeClr val="tx1">
                      <a:lumMod val="65000"/>
                      <a:lumOff val="35000"/>
                    </a:schemeClr>
                  </a:solidFill>
                  <a:latin typeface="Trebuchet MS" pitchFamily="34" charset="0"/>
                </a:rPr>
                <a:t>No </a:t>
              </a:r>
              <a:r>
                <a:rPr lang="en-GB" sz="1600" dirty="0">
                  <a:solidFill>
                    <a:schemeClr val="tx1">
                      <a:lumMod val="65000"/>
                      <a:lumOff val="35000"/>
                    </a:schemeClr>
                  </a:solidFill>
                  <a:latin typeface="Trebuchet MS" pitchFamily="34" charset="0"/>
                </a:rPr>
                <a:t>liquid </a:t>
              </a:r>
              <a:r>
                <a:rPr lang="en-GB" sz="1600" dirty="0" smtClean="0">
                  <a:solidFill>
                    <a:schemeClr val="tx1">
                      <a:lumMod val="65000"/>
                      <a:lumOff val="35000"/>
                    </a:schemeClr>
                  </a:solidFill>
                  <a:latin typeface="Trebuchet MS" pitchFamily="34" charset="0"/>
                </a:rPr>
                <a:t>by-products</a:t>
              </a:r>
            </a:p>
            <a:p>
              <a:pPr marL="177800" indent="-177800">
                <a:spcBef>
                  <a:spcPts val="0"/>
                </a:spcBef>
                <a:buFont typeface="Arial" pitchFamily="34" charset="0"/>
                <a:buChar char="•"/>
              </a:pPr>
              <a:endParaRPr lang="en-GB" sz="1600" dirty="0">
                <a:solidFill>
                  <a:schemeClr val="tx1">
                    <a:lumMod val="65000"/>
                    <a:lumOff val="35000"/>
                  </a:schemeClr>
                </a:solidFill>
                <a:latin typeface="Trebuchet MS" pitchFamily="34" charset="0"/>
              </a:endParaRPr>
            </a:p>
            <a:p>
              <a:pPr marL="177800" indent="-177800">
                <a:spcBef>
                  <a:spcPts val="0"/>
                </a:spcBef>
                <a:buFont typeface="Arial" pitchFamily="34" charset="0"/>
                <a:buChar char="•"/>
              </a:pPr>
              <a:r>
                <a:rPr lang="en-GB" sz="1600" dirty="0">
                  <a:solidFill>
                    <a:schemeClr val="tx1">
                      <a:lumMod val="65000"/>
                      <a:lumOff val="35000"/>
                    </a:schemeClr>
                  </a:solidFill>
                  <a:latin typeface="Trebuchet MS" pitchFamily="34" charset="0"/>
                </a:rPr>
                <a:t>No solvents </a:t>
              </a:r>
              <a:r>
                <a:rPr lang="en-GB" sz="1600" dirty="0" smtClean="0">
                  <a:solidFill>
                    <a:schemeClr val="tx1">
                      <a:lumMod val="65000"/>
                      <a:lumOff val="35000"/>
                    </a:schemeClr>
                  </a:solidFill>
                  <a:latin typeface="Trebuchet MS" pitchFamily="34" charset="0"/>
                </a:rPr>
                <a:t>added</a:t>
              </a:r>
            </a:p>
            <a:p>
              <a:pPr marL="177800" indent="-177800">
                <a:spcBef>
                  <a:spcPts val="0"/>
                </a:spcBef>
                <a:buFont typeface="Arial" pitchFamily="34" charset="0"/>
                <a:buChar char="•"/>
              </a:pPr>
              <a:endParaRPr lang="en-GB" sz="1600" dirty="0">
                <a:solidFill>
                  <a:schemeClr val="tx1">
                    <a:lumMod val="65000"/>
                    <a:lumOff val="35000"/>
                  </a:schemeClr>
                </a:solidFill>
                <a:latin typeface="Trebuchet MS" pitchFamily="34" charset="0"/>
              </a:endParaRPr>
            </a:p>
          </p:txBody>
        </p:sp>
        <p:grpSp>
          <p:nvGrpSpPr>
            <p:cNvPr id="29" name="Group 28"/>
            <p:cNvGrpSpPr/>
            <p:nvPr/>
          </p:nvGrpSpPr>
          <p:grpSpPr>
            <a:xfrm>
              <a:off x="4099560" y="4114800"/>
              <a:ext cx="4724400" cy="1696679"/>
              <a:chOff x="2362200" y="2729547"/>
              <a:chExt cx="2819400" cy="1034278"/>
            </a:xfrm>
          </p:grpSpPr>
          <p:sp>
            <p:nvSpPr>
              <p:cNvPr id="30" name="Rectangle 29"/>
              <p:cNvSpPr/>
              <p:nvPr/>
            </p:nvSpPr>
            <p:spPr bwMode="auto">
              <a:xfrm>
                <a:off x="2362200" y="2729547"/>
                <a:ext cx="2819400" cy="1034278"/>
              </a:xfrm>
              <a:prstGeom prst="rect">
                <a:avLst/>
              </a:prstGeom>
              <a:solidFill>
                <a:srgbClr val="816F73"/>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MS PGothic" charset="0"/>
                  <a:cs typeface="MS PGothic" charset="0"/>
                </a:endParaRPr>
              </a:p>
            </p:txBody>
          </p:sp>
          <p:pic>
            <p:nvPicPr>
              <p:cNvPr id="31" name="Picture 7" descr="Spex 8000M"/>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4238" y="2824520"/>
                <a:ext cx="1087026" cy="898963"/>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 descr="100_145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62200" y="2729547"/>
                <a:ext cx="1503042" cy="103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TextBox 14"/>
            <p:cNvSpPr txBox="1"/>
            <p:nvPr/>
          </p:nvSpPr>
          <p:spPr>
            <a:xfrm>
              <a:off x="457200" y="5757446"/>
              <a:ext cx="2438400" cy="338554"/>
            </a:xfrm>
            <a:prstGeom prst="rect">
              <a:avLst/>
            </a:prstGeom>
            <a:noFill/>
          </p:spPr>
          <p:txBody>
            <a:bodyPr wrap="square" rtlCol="0">
              <a:spAutoFit/>
            </a:bodyPr>
            <a:lstStyle/>
            <a:p>
              <a:r>
                <a:rPr lang="en-US" sz="800" dirty="0" smtClean="0">
                  <a:solidFill>
                    <a:schemeClr val="tx1">
                      <a:lumMod val="65000"/>
                      <a:lumOff val="35000"/>
                    </a:schemeClr>
                  </a:solidFill>
                  <a:latin typeface="Trebuchet MS" pitchFamily="34" charset="0"/>
                </a:rPr>
                <a:t>N Singh, M. </a:t>
              </a:r>
              <a:r>
                <a:rPr lang="en-US" sz="800" dirty="0" err="1" smtClean="0">
                  <a:solidFill>
                    <a:schemeClr val="tx1">
                      <a:lumMod val="65000"/>
                      <a:lumOff val="35000"/>
                    </a:schemeClr>
                  </a:solidFill>
                  <a:latin typeface="Trebuchet MS" pitchFamily="34" charset="0"/>
                </a:rPr>
                <a:t>Hardi</a:t>
              </a:r>
              <a:r>
                <a:rPr lang="en-US" sz="800" dirty="0" smtClean="0">
                  <a:solidFill>
                    <a:schemeClr val="tx1">
                      <a:lumMod val="65000"/>
                      <a:lumOff val="35000"/>
                    </a:schemeClr>
                  </a:solidFill>
                  <a:latin typeface="Trebuchet MS" pitchFamily="34" charset="0"/>
                </a:rPr>
                <a:t>, </a:t>
              </a:r>
              <a:r>
                <a:rPr lang="en-US" sz="800" dirty="0" err="1" smtClean="0">
                  <a:solidFill>
                    <a:schemeClr val="tx1">
                      <a:lumMod val="65000"/>
                      <a:lumOff val="35000"/>
                    </a:schemeClr>
                  </a:solidFill>
                  <a:latin typeface="Trebuchet MS" pitchFamily="34" charset="0"/>
                </a:rPr>
                <a:t>V.P.Balema</a:t>
              </a:r>
              <a:r>
                <a:rPr lang="en-US" sz="800" dirty="0" smtClean="0">
                  <a:solidFill>
                    <a:schemeClr val="tx1">
                      <a:lumMod val="65000"/>
                      <a:lumOff val="35000"/>
                    </a:schemeClr>
                  </a:solidFill>
                  <a:latin typeface="Trebuchet MS" pitchFamily="34" charset="0"/>
                </a:rPr>
                <a:t>, </a:t>
              </a:r>
              <a:r>
                <a:rPr lang="en-US" sz="800" i="1" dirty="0" smtClean="0">
                  <a:solidFill>
                    <a:schemeClr val="tx1">
                      <a:lumMod val="65000"/>
                      <a:lumOff val="35000"/>
                    </a:schemeClr>
                  </a:solidFill>
                  <a:latin typeface="Trebuchet MS" pitchFamily="34" charset="0"/>
                </a:rPr>
                <a:t>Chem. </a:t>
              </a:r>
              <a:r>
                <a:rPr lang="en-US" sz="800" i="1" dirty="0" err="1" smtClean="0">
                  <a:solidFill>
                    <a:schemeClr val="tx1">
                      <a:lumMod val="65000"/>
                      <a:lumOff val="35000"/>
                    </a:schemeClr>
                  </a:solidFill>
                  <a:latin typeface="Trebuchet MS" pitchFamily="34" charset="0"/>
                </a:rPr>
                <a:t>Commun</a:t>
              </a:r>
              <a:r>
                <a:rPr lang="en-US" sz="800" i="1" dirty="0" smtClean="0">
                  <a:solidFill>
                    <a:schemeClr val="tx1">
                      <a:lumMod val="65000"/>
                      <a:lumOff val="35000"/>
                    </a:schemeClr>
                  </a:solidFill>
                  <a:latin typeface="Trebuchet MS" pitchFamily="34" charset="0"/>
                </a:rPr>
                <a:t>.,</a:t>
              </a:r>
              <a:r>
                <a:rPr lang="en-US" sz="800" dirty="0" smtClean="0">
                  <a:solidFill>
                    <a:schemeClr val="tx1">
                      <a:lumMod val="65000"/>
                      <a:lumOff val="35000"/>
                    </a:schemeClr>
                  </a:solidFill>
                  <a:latin typeface="Trebuchet MS" pitchFamily="34" charset="0"/>
                </a:rPr>
                <a:t> </a:t>
              </a:r>
              <a:r>
                <a:rPr lang="en-US" sz="800" b="1" dirty="0" smtClean="0">
                  <a:solidFill>
                    <a:schemeClr val="tx1">
                      <a:lumMod val="65000"/>
                      <a:lumOff val="35000"/>
                    </a:schemeClr>
                  </a:solidFill>
                  <a:latin typeface="Trebuchet MS" pitchFamily="34" charset="0"/>
                </a:rPr>
                <a:t>49</a:t>
              </a:r>
              <a:r>
                <a:rPr lang="en-US" sz="800" dirty="0" smtClean="0">
                  <a:solidFill>
                    <a:schemeClr val="tx1">
                      <a:lumMod val="65000"/>
                      <a:lumOff val="35000"/>
                    </a:schemeClr>
                  </a:solidFill>
                  <a:latin typeface="Trebuchet MS" pitchFamily="34" charset="0"/>
                </a:rPr>
                <a:t>, 972 (2013)</a:t>
              </a:r>
              <a:endParaRPr lang="en-US" sz="800" dirty="0">
                <a:solidFill>
                  <a:schemeClr val="tx1">
                    <a:lumMod val="65000"/>
                    <a:lumOff val="35000"/>
                  </a:schemeClr>
                </a:solidFill>
                <a:latin typeface="Trebuchet MS" pitchFamily="34" charset="0"/>
              </a:endParaRPr>
            </a:p>
          </p:txBody>
        </p:sp>
        <p:sp>
          <p:nvSpPr>
            <p:cNvPr id="19" name="Rectangle 7"/>
            <p:cNvSpPr txBox="1">
              <a:spLocks noChangeArrowheads="1"/>
            </p:cNvSpPr>
            <p:nvPr/>
          </p:nvSpPr>
          <p:spPr bwMode="auto">
            <a:xfrm>
              <a:off x="457200" y="274320"/>
              <a:ext cx="7086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MS PGothic" charset="0"/>
                  <a:cs typeface="MS PGothic" charset="0"/>
                </a:defRPr>
              </a:lvl2pPr>
              <a:lvl3pPr algn="l" rtl="0" eaLnBrk="1" fontAlgn="base" hangingPunct="1">
                <a:spcBef>
                  <a:spcPct val="0"/>
                </a:spcBef>
                <a:spcAft>
                  <a:spcPct val="0"/>
                </a:spcAft>
                <a:defRPr sz="2500" b="1">
                  <a:solidFill>
                    <a:schemeClr val="tx2"/>
                  </a:solidFill>
                  <a:latin typeface="Arial" charset="0"/>
                  <a:ea typeface="MS PGothic" charset="0"/>
                  <a:cs typeface="MS PGothic" charset="0"/>
                </a:defRPr>
              </a:lvl3pPr>
              <a:lvl4pPr algn="l" rtl="0" eaLnBrk="1" fontAlgn="base" hangingPunct="1">
                <a:spcBef>
                  <a:spcPct val="0"/>
                </a:spcBef>
                <a:spcAft>
                  <a:spcPct val="0"/>
                </a:spcAft>
                <a:defRPr sz="2500" b="1">
                  <a:solidFill>
                    <a:schemeClr val="tx2"/>
                  </a:solidFill>
                  <a:latin typeface="Arial" charset="0"/>
                  <a:ea typeface="MS PGothic" charset="0"/>
                  <a:cs typeface="MS PGothic" charset="0"/>
                </a:defRPr>
              </a:lvl4pPr>
              <a:lvl5pPr algn="l" rtl="0" eaLnBrk="1" fontAlgn="base" hangingPunct="1">
                <a:spcBef>
                  <a:spcPct val="0"/>
                </a:spcBef>
                <a:spcAft>
                  <a:spcPct val="0"/>
                </a:spcAft>
                <a:defRPr sz="2500" b="1">
                  <a:solidFill>
                    <a:schemeClr val="tx2"/>
                  </a:solidFill>
                  <a:latin typeface="Arial" charset="0"/>
                  <a:ea typeface="MS PGothic" charset="0"/>
                  <a:cs typeface="MS PGothic" charset="0"/>
                </a:defRPr>
              </a:lvl5pPr>
              <a:lvl6pPr marL="457200" algn="l" rtl="0" eaLnBrk="1" fontAlgn="base" hangingPunct="1">
                <a:spcBef>
                  <a:spcPct val="0"/>
                </a:spcBef>
                <a:spcAft>
                  <a:spcPct val="0"/>
                </a:spcAft>
                <a:defRPr sz="2500" b="1">
                  <a:solidFill>
                    <a:schemeClr val="tx2"/>
                  </a:solidFill>
                  <a:latin typeface="Arial" charset="0"/>
                  <a:ea typeface="MS PGothic" charset="0"/>
                  <a:cs typeface="MS PGothic" charset="0"/>
                </a:defRPr>
              </a:lvl6pPr>
              <a:lvl7pPr marL="914400" algn="l" rtl="0" eaLnBrk="1" fontAlgn="base" hangingPunct="1">
                <a:spcBef>
                  <a:spcPct val="0"/>
                </a:spcBef>
                <a:spcAft>
                  <a:spcPct val="0"/>
                </a:spcAft>
                <a:defRPr sz="2500" b="1">
                  <a:solidFill>
                    <a:schemeClr val="tx2"/>
                  </a:solidFill>
                  <a:latin typeface="Arial" charset="0"/>
                  <a:ea typeface="MS PGothic" charset="0"/>
                  <a:cs typeface="MS PGothic" charset="0"/>
                </a:defRPr>
              </a:lvl7pPr>
              <a:lvl8pPr marL="1371600" algn="l" rtl="0" eaLnBrk="1" fontAlgn="base" hangingPunct="1">
                <a:spcBef>
                  <a:spcPct val="0"/>
                </a:spcBef>
                <a:spcAft>
                  <a:spcPct val="0"/>
                </a:spcAft>
                <a:defRPr sz="2500" b="1">
                  <a:solidFill>
                    <a:schemeClr val="tx2"/>
                  </a:solidFill>
                  <a:latin typeface="Arial" charset="0"/>
                  <a:ea typeface="MS PGothic" charset="0"/>
                  <a:cs typeface="MS PGothic" charset="0"/>
                </a:defRPr>
              </a:lvl8pPr>
              <a:lvl9pPr marL="1828800" algn="l" rtl="0" eaLnBrk="1" fontAlgn="base" hangingPunct="1">
                <a:spcBef>
                  <a:spcPct val="0"/>
                </a:spcBef>
                <a:spcAft>
                  <a:spcPct val="0"/>
                </a:spcAft>
                <a:defRPr sz="2500" b="1">
                  <a:solidFill>
                    <a:schemeClr val="tx2"/>
                  </a:solidFill>
                  <a:latin typeface="Arial" charset="0"/>
                  <a:ea typeface="MS PGothic" charset="0"/>
                  <a:cs typeface="MS PGothic" charset="0"/>
                </a:defRPr>
              </a:lvl9pPr>
            </a:lstStyle>
            <a:p>
              <a:r>
                <a:rPr lang="en-US" sz="2800" b="0" dirty="0" smtClean="0">
                  <a:solidFill>
                    <a:schemeClr val="accent5">
                      <a:lumMod val="50000"/>
                    </a:schemeClr>
                  </a:solidFill>
                  <a:latin typeface="Trebuchet MS" pitchFamily="34" charset="0"/>
                </a:rPr>
                <a:t>Liquid-Free MOF Synthesis</a:t>
              </a:r>
              <a:r>
                <a:rPr lang="en-US" sz="2400" b="0" dirty="0" smtClean="0">
                  <a:solidFill>
                    <a:schemeClr val="accent5">
                      <a:lumMod val="50000"/>
                    </a:schemeClr>
                  </a:solidFill>
                  <a:latin typeface="Trebuchet MS" pitchFamily="34" charset="0"/>
                </a:rPr>
                <a:t/>
              </a:r>
              <a:br>
                <a:rPr lang="en-US" sz="2400" b="0" dirty="0" smtClean="0">
                  <a:solidFill>
                    <a:schemeClr val="accent5">
                      <a:lumMod val="50000"/>
                    </a:schemeClr>
                  </a:solidFill>
                  <a:latin typeface="Trebuchet MS" pitchFamily="34" charset="0"/>
                </a:rPr>
              </a:br>
              <a:r>
                <a:rPr lang="en-US" sz="1800" b="0" i="1" dirty="0" smtClean="0">
                  <a:solidFill>
                    <a:schemeClr val="accent5">
                      <a:lumMod val="50000"/>
                    </a:schemeClr>
                  </a:solidFill>
                  <a:latin typeface="Trebuchet MS" pitchFamily="34" charset="0"/>
                </a:rPr>
                <a:t>Y-MOF </a:t>
              </a:r>
              <a:r>
                <a:rPr lang="en-US" sz="1800" b="0" i="1" dirty="0">
                  <a:solidFill>
                    <a:schemeClr val="accent5">
                      <a:lumMod val="50000"/>
                    </a:schemeClr>
                  </a:solidFill>
                  <a:latin typeface="Trebuchet MS" pitchFamily="34" charset="0"/>
                </a:rPr>
                <a:t>(MIL-78 structure)</a:t>
              </a:r>
            </a:p>
          </p:txBody>
        </p:sp>
        <p:sp>
          <p:nvSpPr>
            <p:cNvPr id="2" name="TextBox 1"/>
            <p:cNvSpPr txBox="1"/>
            <p:nvPr/>
          </p:nvSpPr>
          <p:spPr>
            <a:xfrm>
              <a:off x="5613266" y="3333612"/>
              <a:ext cx="782587" cy="338554"/>
            </a:xfrm>
            <a:prstGeom prst="rect">
              <a:avLst/>
            </a:prstGeom>
            <a:noFill/>
          </p:spPr>
          <p:txBody>
            <a:bodyPr wrap="none" rtlCol="0">
              <a:spAutoFit/>
            </a:bodyPr>
            <a:lstStyle/>
            <a:p>
              <a:r>
                <a:rPr lang="en-US" sz="1600" dirty="0" smtClean="0">
                  <a:latin typeface="Trebuchet MS" panose="020B0603020202020204" pitchFamily="34" charset="0"/>
                </a:rPr>
                <a:t>MIL-78</a:t>
              </a:r>
              <a:endParaRPr lang="en-US" sz="1600" dirty="0">
                <a:latin typeface="Trebuchet MS" panose="020B0603020202020204" pitchFamily="34" charset="0"/>
              </a:endParaRPr>
            </a:p>
          </p:txBody>
        </p:sp>
        <p:pic>
          <p:nvPicPr>
            <p:cNvPr id="14" name="Picture 1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961103">
              <a:off x="3384073" y="5165812"/>
              <a:ext cx="1096629" cy="1560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0820081"/>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84651" y="274320"/>
            <a:ext cx="8378349" cy="5819836"/>
            <a:chOff x="384651" y="274320"/>
            <a:chExt cx="8378349" cy="5819836"/>
          </a:xfrm>
        </p:grpSpPr>
        <p:pic>
          <p:nvPicPr>
            <p:cNvPr id="16" name="Picture 9" descr="GdC--TMA-Dry-MC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128" t="5266" r="5428"/>
            <a:stretch/>
          </p:blipFill>
          <p:spPr bwMode="auto">
            <a:xfrm>
              <a:off x="6477068" y="3865860"/>
              <a:ext cx="2285932" cy="184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685800" y="1447522"/>
              <a:ext cx="7940959" cy="1905000"/>
              <a:chOff x="685800" y="1447522"/>
              <a:chExt cx="7940959" cy="1905000"/>
            </a:xfrm>
          </p:grpSpPr>
          <p:graphicFrame>
            <p:nvGraphicFramePr>
              <p:cNvPr id="6" name="Object 5"/>
              <p:cNvGraphicFramePr>
                <a:graphicFrameLocks noChangeAspect="1"/>
              </p:cNvGraphicFramePr>
              <p:nvPr>
                <p:extLst>
                  <p:ext uri="{D42A27DB-BD31-4B8C-83A1-F6EECF244321}">
                    <p14:modId xmlns:p14="http://schemas.microsoft.com/office/powerpoint/2010/main" val="3590277433"/>
                  </p:ext>
                </p:extLst>
              </p:nvPr>
            </p:nvGraphicFramePr>
            <p:xfrm>
              <a:off x="2285393" y="1548581"/>
              <a:ext cx="4636815" cy="1799459"/>
            </p:xfrm>
            <a:graphic>
              <a:graphicData uri="http://schemas.openxmlformats.org/presentationml/2006/ole">
                <mc:AlternateContent xmlns:mc="http://schemas.openxmlformats.org/markup-compatibility/2006">
                  <mc:Choice xmlns:v="urn:schemas-microsoft-com:vml" Requires="v">
                    <p:oleObj spid="_x0000_s250950" name="CS ChemDraw Drawing" r:id="rId4" imgW="4395171" imgH="1679400" progId="ChemDraw.Document.6.0">
                      <p:embed/>
                    </p:oleObj>
                  </mc:Choice>
                  <mc:Fallback>
                    <p:oleObj name="CS ChemDraw Drawing" r:id="rId4" imgW="4395171" imgH="1679400" progId="ChemDraw.Document.6.0">
                      <p:embed/>
                      <p:pic>
                        <p:nvPicPr>
                          <p:cNvPr id="0" name=""/>
                          <p:cNvPicPr/>
                          <p:nvPr/>
                        </p:nvPicPr>
                        <p:blipFill>
                          <a:blip r:embed="rId5"/>
                          <a:stretch>
                            <a:fillRect/>
                          </a:stretch>
                        </p:blipFill>
                        <p:spPr>
                          <a:xfrm>
                            <a:off x="2285393" y="1548581"/>
                            <a:ext cx="4636815" cy="1799459"/>
                          </a:xfrm>
                          <a:prstGeom prst="rect">
                            <a:avLst/>
                          </a:prstGeom>
                        </p:spPr>
                      </p:pic>
                    </p:oleObj>
                  </mc:Fallback>
                </mc:AlternateContent>
              </a:graphicData>
            </a:graphic>
          </p:graphicFrame>
          <p:pic>
            <p:nvPicPr>
              <p:cNvPr id="7"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49688"/>
              <a:stretch/>
            </p:blipFill>
            <p:spPr bwMode="auto">
              <a:xfrm>
                <a:off x="795862" y="1941038"/>
                <a:ext cx="1105732" cy="87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685800" y="2970732"/>
                <a:ext cx="1591030" cy="381735"/>
              </a:xfrm>
              <a:prstGeom prst="rect">
                <a:avLst/>
              </a:prstGeom>
              <a:noFill/>
            </p:spPr>
            <p:txBody>
              <a:bodyPr wrap="none" rtlCol="0">
                <a:spAutoFit/>
              </a:bodyPr>
              <a:lstStyle/>
              <a:p>
                <a:r>
                  <a:rPr lang="en-US" sz="1400" dirty="0" smtClean="0"/>
                  <a:t>Gd</a:t>
                </a:r>
                <a:r>
                  <a:rPr lang="en-US" sz="1400" baseline="-25000" dirty="0" smtClean="0"/>
                  <a:t>2</a:t>
                </a:r>
                <a:r>
                  <a:rPr lang="en-US" sz="1400" dirty="0" smtClean="0"/>
                  <a:t>(C</a:t>
                </a:r>
                <a:r>
                  <a:rPr lang="en-US" sz="1400" baseline="-25000" dirty="0" smtClean="0"/>
                  <a:t>2</a:t>
                </a:r>
                <a:r>
                  <a:rPr lang="en-US" sz="1400" dirty="0" smtClean="0"/>
                  <a:t>O</a:t>
                </a:r>
                <a:r>
                  <a:rPr lang="en-US" sz="1400" baseline="-25000" dirty="0" smtClean="0"/>
                  <a:t>4</a:t>
                </a:r>
                <a:r>
                  <a:rPr lang="en-US" sz="1400" dirty="0" smtClean="0"/>
                  <a:t>)</a:t>
                </a:r>
                <a:r>
                  <a:rPr lang="en-US" sz="1400" baseline="-25000" dirty="0" smtClean="0"/>
                  <a:t>3 </a:t>
                </a:r>
                <a:r>
                  <a:rPr lang="en-US" sz="1400" dirty="0"/>
                  <a:t>•</a:t>
                </a:r>
                <a:r>
                  <a:rPr lang="en-US" sz="1400" dirty="0" smtClean="0"/>
                  <a:t> xH</a:t>
                </a:r>
                <a:r>
                  <a:rPr lang="en-US" sz="1400" baseline="-25000" dirty="0" smtClean="0"/>
                  <a:t>2</a:t>
                </a:r>
                <a:r>
                  <a:rPr lang="en-US" sz="1400" dirty="0" smtClean="0"/>
                  <a:t>O</a:t>
                </a:r>
                <a:endParaRPr lang="en-US" sz="1400" dirty="0"/>
              </a:p>
            </p:txBody>
          </p:sp>
          <p:sp>
            <p:nvSpPr>
              <p:cNvPr id="10" name="TextBox 9"/>
              <p:cNvSpPr txBox="1"/>
              <p:nvPr/>
            </p:nvSpPr>
            <p:spPr>
              <a:xfrm>
                <a:off x="7373062" y="2922611"/>
                <a:ext cx="1253697" cy="307777"/>
              </a:xfrm>
              <a:prstGeom prst="rect">
                <a:avLst/>
              </a:prstGeom>
              <a:noFill/>
            </p:spPr>
            <p:txBody>
              <a:bodyPr wrap="square" rtlCol="0">
                <a:spAutoFit/>
              </a:bodyPr>
              <a:lstStyle/>
              <a:p>
                <a:r>
                  <a:rPr lang="en-US" sz="1400" dirty="0" smtClean="0"/>
                  <a:t>MIL- 78</a:t>
                </a:r>
                <a:endParaRPr lang="en-US" sz="1400" dirty="0"/>
              </a:p>
            </p:txBody>
          </p:sp>
          <p:pic>
            <p:nvPicPr>
              <p:cNvPr id="11" name="Picture 77" descr="http://ats-scientific.com/uploads/products/images/Spex-8000M-Mixer-Mill.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03157" y="1544099"/>
                <a:ext cx="601285" cy="5717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2" descr="https://www.elvatech.com/adminabc/bindata/i464/Grinding_Mixing_Vial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48988" y="2837211"/>
                <a:ext cx="522489" cy="333341"/>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a:off x="4149069" y="1447522"/>
                <a:ext cx="909462" cy="1905000"/>
              </a:xfrm>
              <a:prstGeom prst="roundRect">
                <a:avLst/>
              </a:prstGeom>
              <a:noFill/>
              <a:ln>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26"/>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7385" t="11006" r="12429" b="4420"/>
            <a:stretch/>
          </p:blipFill>
          <p:spPr bwMode="auto">
            <a:xfrm>
              <a:off x="457200" y="3958239"/>
              <a:ext cx="1975796" cy="1595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2565775" y="3915251"/>
              <a:ext cx="3987425" cy="1723549"/>
            </a:xfrm>
            <a:prstGeom prst="rect">
              <a:avLst/>
            </a:prstGeom>
            <a:noFill/>
          </p:spPr>
          <p:txBody>
            <a:bodyPr wrap="square" rtlCol="0">
              <a:spAutoFit/>
            </a:bodyPr>
            <a:lstStyle/>
            <a:p>
              <a:pPr marL="171450" indent="-171450">
                <a:spcBef>
                  <a:spcPts val="1800"/>
                </a:spcBef>
                <a:buFont typeface="Arial" panose="020B0604020202020204" pitchFamily="34" charset="0"/>
                <a:buChar char="•"/>
              </a:pPr>
              <a:r>
                <a:rPr lang="en-US" sz="1200" dirty="0">
                  <a:solidFill>
                    <a:schemeClr val="tx1">
                      <a:lumMod val="65000"/>
                      <a:lumOff val="35000"/>
                    </a:schemeClr>
                  </a:solidFill>
                  <a:latin typeface="Trebuchet MS" panose="020B0603020202020204" pitchFamily="34" charset="0"/>
                </a:rPr>
                <a:t>S</a:t>
              </a:r>
              <a:r>
                <a:rPr lang="en-US" sz="1200" dirty="0" smtClean="0">
                  <a:solidFill>
                    <a:schemeClr val="tx1">
                      <a:lumMod val="65000"/>
                      <a:lumOff val="35000"/>
                    </a:schemeClr>
                  </a:solidFill>
                  <a:latin typeface="Trebuchet MS" panose="020B0603020202020204" pitchFamily="34" charset="0"/>
                </a:rPr>
                <a:t>olvent-free milling produces materials with a substantial </a:t>
              </a:r>
              <a:r>
                <a:rPr lang="en-US" sz="1200" dirty="0" err="1" smtClean="0">
                  <a:solidFill>
                    <a:schemeClr val="tx1">
                      <a:lumMod val="65000"/>
                      <a:lumOff val="35000"/>
                    </a:schemeClr>
                  </a:solidFill>
                  <a:latin typeface="Trebuchet MS" panose="020B0603020202020204" pitchFamily="34" charset="0"/>
                </a:rPr>
                <a:t>magnetocaloric</a:t>
              </a:r>
              <a:r>
                <a:rPr lang="en-US" sz="1200" dirty="0" smtClean="0">
                  <a:solidFill>
                    <a:schemeClr val="tx1">
                      <a:lumMod val="65000"/>
                      <a:lumOff val="35000"/>
                    </a:schemeClr>
                  </a:solidFill>
                  <a:latin typeface="Trebuchet MS" panose="020B0603020202020204" pitchFamily="34" charset="0"/>
                </a:rPr>
                <a:t> effect </a:t>
              </a:r>
            </a:p>
            <a:p>
              <a:pPr marL="171450" indent="-171450">
                <a:spcBef>
                  <a:spcPts val="600"/>
                </a:spcBef>
                <a:buFont typeface="Arial" panose="020B0604020202020204" pitchFamily="34" charset="0"/>
                <a:buChar char="•"/>
              </a:pPr>
              <a:r>
                <a:rPr lang="en-US" sz="1200" dirty="0" smtClean="0">
                  <a:solidFill>
                    <a:schemeClr val="tx1">
                      <a:lumMod val="65000"/>
                      <a:lumOff val="35000"/>
                    </a:schemeClr>
                  </a:solidFill>
                  <a:latin typeface="Trebuchet MS" panose="020B0603020202020204" pitchFamily="34" charset="0"/>
                </a:rPr>
                <a:t>Materials’ features</a:t>
              </a:r>
            </a:p>
            <a:p>
              <a:pPr marL="628650" lvl="1" indent="-171450">
                <a:spcBef>
                  <a:spcPts val="0"/>
                </a:spcBef>
                <a:buFont typeface="Wingdings" panose="05000000000000000000" pitchFamily="2" charset="2"/>
                <a:buChar char="ü"/>
              </a:pPr>
              <a:r>
                <a:rPr lang="en-US" sz="1200" dirty="0">
                  <a:solidFill>
                    <a:schemeClr val="tx1">
                      <a:lumMod val="65000"/>
                      <a:lumOff val="35000"/>
                    </a:schemeClr>
                  </a:solidFill>
                  <a:latin typeface="Trebuchet MS" panose="020B0603020202020204" pitchFamily="34" charset="0"/>
                  <a:cs typeface="Arial" charset="0"/>
                </a:rPr>
                <a:t>Short range magnetic ordering below 20 K</a:t>
              </a:r>
            </a:p>
            <a:p>
              <a:pPr marL="628650" lvl="1" indent="-171450">
                <a:spcBef>
                  <a:spcPts val="0"/>
                </a:spcBef>
                <a:buFont typeface="Wingdings" panose="05000000000000000000" pitchFamily="2" charset="2"/>
                <a:buChar char="ü"/>
              </a:pPr>
              <a:r>
                <a:rPr lang="en-US" sz="1200" dirty="0">
                  <a:solidFill>
                    <a:schemeClr val="tx1">
                      <a:lumMod val="65000"/>
                      <a:lumOff val="35000"/>
                    </a:schemeClr>
                  </a:solidFill>
                  <a:latin typeface="Trebuchet MS" panose="020B0603020202020204" pitchFamily="34" charset="0"/>
                  <a:cs typeface="Arial" charset="0"/>
                </a:rPr>
                <a:t>No long range ordering above 2K</a:t>
              </a:r>
            </a:p>
            <a:p>
              <a:pPr marL="628650" lvl="1" indent="-171450">
                <a:spcBef>
                  <a:spcPts val="0"/>
                </a:spcBef>
                <a:buFont typeface="Wingdings" panose="05000000000000000000" pitchFamily="2" charset="2"/>
                <a:buChar char="ü"/>
              </a:pPr>
              <a:r>
                <a:rPr lang="en-US" sz="1200" dirty="0">
                  <a:solidFill>
                    <a:schemeClr val="tx1">
                      <a:lumMod val="65000"/>
                      <a:lumOff val="35000"/>
                    </a:schemeClr>
                  </a:solidFill>
                  <a:latin typeface="Trebuchet MS" panose="020B0603020202020204" pitchFamily="34" charset="0"/>
                </a:rPr>
                <a:t>Week antiferromagnetic interactions below 2K</a:t>
              </a:r>
            </a:p>
            <a:p>
              <a:pPr marL="171450" indent="-171450">
                <a:spcBef>
                  <a:spcPts val="600"/>
                </a:spcBef>
                <a:buFont typeface="Arial" panose="020B0604020202020204" pitchFamily="34" charset="0"/>
                <a:buChar char="•"/>
              </a:pPr>
              <a:r>
                <a:rPr lang="en-US" sz="1200" dirty="0" smtClean="0">
                  <a:solidFill>
                    <a:schemeClr val="tx1">
                      <a:lumMod val="65000"/>
                      <a:lumOff val="35000"/>
                    </a:schemeClr>
                  </a:solidFill>
                  <a:latin typeface="Trebuchet MS" panose="020B0603020202020204" pitchFamily="34" charset="0"/>
                </a:rPr>
                <a:t>Performance  is comparable with the best performing materials</a:t>
              </a:r>
            </a:p>
          </p:txBody>
        </p:sp>
        <p:sp>
          <p:nvSpPr>
            <p:cNvPr id="22" name="Rectangle 21"/>
            <p:cNvSpPr/>
            <p:nvPr/>
          </p:nvSpPr>
          <p:spPr>
            <a:xfrm>
              <a:off x="384651" y="5878712"/>
              <a:ext cx="4572000" cy="215444"/>
            </a:xfrm>
            <a:prstGeom prst="rect">
              <a:avLst/>
            </a:prstGeom>
          </p:spPr>
          <p:txBody>
            <a:bodyPr>
              <a:spAutoFit/>
            </a:bodyPr>
            <a:lstStyle/>
            <a:p>
              <a:r>
                <a:rPr lang="en-US" sz="800" dirty="0">
                  <a:solidFill>
                    <a:schemeClr val="tx1">
                      <a:lumMod val="65000"/>
                      <a:lumOff val="35000"/>
                    </a:schemeClr>
                  </a:solidFill>
                </a:rPr>
                <a:t>.  N.K. Singh, </a:t>
              </a:r>
              <a:r>
                <a:rPr lang="en-US" sz="800" dirty="0" err="1" smtClean="0">
                  <a:solidFill>
                    <a:schemeClr val="tx1">
                      <a:lumMod val="65000"/>
                      <a:lumOff val="35000"/>
                    </a:schemeClr>
                  </a:solidFill>
                </a:rPr>
                <a:t>V.P.Balema</a:t>
              </a:r>
              <a:r>
                <a:rPr lang="en-US" sz="800" dirty="0" smtClean="0">
                  <a:solidFill>
                    <a:schemeClr val="tx1">
                      <a:lumMod val="65000"/>
                      <a:lumOff val="35000"/>
                    </a:schemeClr>
                  </a:solidFill>
                </a:rPr>
                <a:t> et </a:t>
              </a:r>
              <a:r>
                <a:rPr lang="en-US" sz="800" dirty="0">
                  <a:solidFill>
                    <a:schemeClr val="tx1">
                      <a:lumMod val="65000"/>
                      <a:lumOff val="35000"/>
                    </a:schemeClr>
                  </a:solidFill>
                </a:rPr>
                <a:t>al</a:t>
              </a:r>
              <a:r>
                <a:rPr lang="en-US" sz="800" i="1" dirty="0">
                  <a:solidFill>
                    <a:schemeClr val="tx1">
                      <a:lumMod val="65000"/>
                      <a:lumOff val="35000"/>
                    </a:schemeClr>
                  </a:solidFill>
                </a:rPr>
                <a:t>. J. Alloys and </a:t>
              </a:r>
              <a:r>
                <a:rPr lang="en-US" sz="800" i="1" dirty="0" err="1">
                  <a:solidFill>
                    <a:schemeClr val="tx1">
                      <a:lumMod val="65000"/>
                      <a:lumOff val="35000"/>
                    </a:schemeClr>
                  </a:solidFill>
                </a:rPr>
                <a:t>Compds</a:t>
              </a:r>
              <a:r>
                <a:rPr lang="en-US" sz="800" i="1" dirty="0" smtClean="0">
                  <a:solidFill>
                    <a:schemeClr val="tx1">
                      <a:lumMod val="65000"/>
                      <a:lumOff val="35000"/>
                    </a:schemeClr>
                  </a:solidFill>
                </a:rPr>
                <a:t>,</a:t>
              </a:r>
              <a:r>
                <a:rPr lang="en-US" sz="800" dirty="0" smtClean="0">
                  <a:solidFill>
                    <a:schemeClr val="tx1">
                      <a:lumMod val="65000"/>
                      <a:lumOff val="35000"/>
                    </a:schemeClr>
                  </a:solidFill>
                </a:rPr>
                <a:t>, </a:t>
              </a:r>
              <a:r>
                <a:rPr lang="en-US" sz="800" i="1" dirty="0">
                  <a:solidFill>
                    <a:schemeClr val="tx1">
                      <a:lumMod val="65000"/>
                      <a:lumOff val="35000"/>
                    </a:schemeClr>
                  </a:solidFill>
                </a:rPr>
                <a:t>696</a:t>
              </a:r>
              <a:r>
                <a:rPr lang="en-US" sz="800" dirty="0">
                  <a:solidFill>
                    <a:schemeClr val="tx1">
                      <a:lumMod val="65000"/>
                      <a:lumOff val="35000"/>
                    </a:schemeClr>
                  </a:solidFill>
                </a:rPr>
                <a:t>, </a:t>
              </a:r>
              <a:r>
                <a:rPr lang="en-US" sz="800" dirty="0" smtClean="0">
                  <a:solidFill>
                    <a:schemeClr val="tx1">
                      <a:lumMod val="65000"/>
                      <a:lumOff val="35000"/>
                    </a:schemeClr>
                  </a:solidFill>
                </a:rPr>
                <a:t>118 (2017).</a:t>
              </a:r>
              <a:endParaRPr lang="en-US" sz="800" dirty="0">
                <a:solidFill>
                  <a:schemeClr val="tx1">
                    <a:lumMod val="65000"/>
                    <a:lumOff val="35000"/>
                  </a:schemeClr>
                </a:solidFill>
              </a:endParaRPr>
            </a:p>
          </p:txBody>
        </p:sp>
        <p:sp>
          <p:nvSpPr>
            <p:cNvPr id="19" name="TextBox 18"/>
            <p:cNvSpPr txBox="1"/>
            <p:nvPr/>
          </p:nvSpPr>
          <p:spPr>
            <a:xfrm>
              <a:off x="685800" y="3960303"/>
              <a:ext cx="979755" cy="207749"/>
            </a:xfrm>
            <a:prstGeom prst="rect">
              <a:avLst/>
            </a:prstGeom>
            <a:noFill/>
          </p:spPr>
          <p:txBody>
            <a:bodyPr wrap="none" rtlCol="0">
              <a:spAutoFit/>
            </a:bodyPr>
            <a:lstStyle/>
            <a:p>
              <a:r>
                <a:rPr lang="en-US" sz="750" b="1" dirty="0" smtClean="0">
                  <a:solidFill>
                    <a:schemeClr val="tx1">
                      <a:lumMod val="85000"/>
                      <a:lumOff val="15000"/>
                    </a:schemeClr>
                  </a:solidFill>
                </a:rPr>
                <a:t>Gd</a:t>
              </a:r>
              <a:r>
                <a:rPr lang="en-US" sz="750" b="1" baseline="-25000" dirty="0" smtClean="0">
                  <a:solidFill>
                    <a:schemeClr val="tx1">
                      <a:lumMod val="85000"/>
                      <a:lumOff val="15000"/>
                    </a:schemeClr>
                  </a:solidFill>
                </a:rPr>
                <a:t>2</a:t>
              </a:r>
              <a:r>
                <a:rPr lang="en-US" sz="750" b="1" dirty="0" smtClean="0">
                  <a:solidFill>
                    <a:schemeClr val="tx1">
                      <a:lumMod val="85000"/>
                      <a:lumOff val="15000"/>
                    </a:schemeClr>
                  </a:solidFill>
                </a:rPr>
                <a:t>(C</a:t>
              </a:r>
              <a:r>
                <a:rPr lang="en-US" sz="750" b="1" baseline="-25000" dirty="0" smtClean="0">
                  <a:solidFill>
                    <a:schemeClr val="tx1">
                      <a:lumMod val="85000"/>
                      <a:lumOff val="15000"/>
                    </a:schemeClr>
                  </a:solidFill>
                </a:rPr>
                <a:t>2</a:t>
              </a:r>
              <a:r>
                <a:rPr lang="en-US" sz="750" b="1" dirty="0" smtClean="0">
                  <a:solidFill>
                    <a:schemeClr val="tx1">
                      <a:lumMod val="85000"/>
                      <a:lumOff val="15000"/>
                    </a:schemeClr>
                  </a:solidFill>
                </a:rPr>
                <a:t>O</a:t>
              </a:r>
              <a:r>
                <a:rPr lang="en-US" sz="750" b="1" baseline="-25000" dirty="0" smtClean="0">
                  <a:solidFill>
                    <a:schemeClr val="tx1">
                      <a:lumMod val="85000"/>
                      <a:lumOff val="15000"/>
                    </a:schemeClr>
                  </a:solidFill>
                </a:rPr>
                <a:t>4</a:t>
              </a:r>
              <a:r>
                <a:rPr lang="en-US" sz="750" b="1" dirty="0" smtClean="0">
                  <a:solidFill>
                    <a:schemeClr val="tx1">
                      <a:lumMod val="85000"/>
                      <a:lumOff val="15000"/>
                    </a:schemeClr>
                  </a:solidFill>
                </a:rPr>
                <a:t>)</a:t>
              </a:r>
              <a:r>
                <a:rPr lang="en-US" sz="750" b="1" baseline="-25000" dirty="0" smtClean="0">
                  <a:solidFill>
                    <a:schemeClr val="tx1">
                      <a:lumMod val="85000"/>
                      <a:lumOff val="15000"/>
                    </a:schemeClr>
                  </a:solidFill>
                </a:rPr>
                <a:t>3 </a:t>
              </a:r>
              <a:r>
                <a:rPr lang="en-US" sz="750" b="1" dirty="0">
                  <a:solidFill>
                    <a:schemeClr val="tx1">
                      <a:lumMod val="85000"/>
                      <a:lumOff val="15000"/>
                    </a:schemeClr>
                  </a:solidFill>
                </a:rPr>
                <a:t>•</a:t>
              </a:r>
              <a:r>
                <a:rPr lang="en-US" sz="750" b="1" dirty="0" smtClean="0">
                  <a:solidFill>
                    <a:schemeClr val="tx1">
                      <a:lumMod val="85000"/>
                      <a:lumOff val="15000"/>
                    </a:schemeClr>
                  </a:solidFill>
                </a:rPr>
                <a:t> xH</a:t>
              </a:r>
              <a:r>
                <a:rPr lang="en-US" sz="750" b="1" baseline="-25000" dirty="0" smtClean="0">
                  <a:solidFill>
                    <a:schemeClr val="tx1">
                      <a:lumMod val="85000"/>
                      <a:lumOff val="15000"/>
                    </a:schemeClr>
                  </a:solidFill>
                </a:rPr>
                <a:t>2</a:t>
              </a:r>
              <a:r>
                <a:rPr lang="en-US" sz="750" b="1" dirty="0" smtClean="0">
                  <a:solidFill>
                    <a:schemeClr val="tx1">
                      <a:lumMod val="85000"/>
                      <a:lumOff val="15000"/>
                    </a:schemeClr>
                  </a:solidFill>
                </a:rPr>
                <a:t>O</a:t>
              </a:r>
              <a:endParaRPr lang="en-US" sz="750" b="1" dirty="0">
                <a:solidFill>
                  <a:schemeClr val="tx1">
                    <a:lumMod val="85000"/>
                    <a:lumOff val="15000"/>
                  </a:schemeClr>
                </a:solidFill>
              </a:endParaRPr>
            </a:p>
          </p:txBody>
        </p:sp>
        <p:pic>
          <p:nvPicPr>
            <p:cNvPr id="20" name="Picture 3" descr="Description: BEVSUR_a.tif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22127" y="1808291"/>
              <a:ext cx="1304713" cy="1114320"/>
            </a:xfrm>
            <a:prstGeom prst="rect">
              <a:avLst/>
            </a:prstGeom>
            <a:noFill/>
            <a:ln w="9525">
              <a:noFill/>
              <a:miter lim="800000"/>
              <a:headEnd/>
              <a:tailEnd/>
            </a:ln>
            <a:scene3d>
              <a:camera prst="orthographicFront"/>
              <a:lightRig rig="threePt" dir="t"/>
            </a:scene3d>
            <a:sp3d>
              <a:bevelT h="0"/>
              <a:bevelB w="101600" h="101600" prst="angle"/>
            </a:sp3d>
            <a:extLst>
              <a:ext uri="{909E8E84-426E-40DD-AFC4-6F175D3DCCD1}">
                <a14:hiddenFill xmlns:a14="http://schemas.microsoft.com/office/drawing/2010/main">
                  <a:solidFill>
                    <a:srgbClr val="FFFFFF"/>
                  </a:solidFill>
                </a14:hiddenFill>
              </a:ext>
            </a:extLst>
          </p:spPr>
        </p:pic>
        <p:sp>
          <p:nvSpPr>
            <p:cNvPr id="23" name="Rectangle 22"/>
            <p:cNvSpPr/>
            <p:nvPr/>
          </p:nvSpPr>
          <p:spPr>
            <a:xfrm>
              <a:off x="457200" y="274320"/>
              <a:ext cx="4152099" cy="830997"/>
            </a:xfrm>
            <a:prstGeom prst="rect">
              <a:avLst/>
            </a:prstGeom>
          </p:spPr>
          <p:txBody>
            <a:bodyPr wrap="none">
              <a:spAutoFit/>
            </a:bodyPr>
            <a:lstStyle/>
            <a:p>
              <a:r>
                <a:rPr lang="en-US" sz="2800" dirty="0" err="1" smtClean="0">
                  <a:solidFill>
                    <a:schemeClr val="accent5">
                      <a:lumMod val="50000"/>
                    </a:schemeClr>
                  </a:solidFill>
                  <a:latin typeface="Trebuchet MS" panose="020B0603020202020204" pitchFamily="34" charset="0"/>
                </a:rPr>
                <a:t>Magnetocaloric</a:t>
              </a:r>
              <a:r>
                <a:rPr lang="en-US" sz="2800" dirty="0" smtClean="0">
                  <a:solidFill>
                    <a:schemeClr val="accent5">
                      <a:lumMod val="50000"/>
                    </a:schemeClr>
                  </a:solidFill>
                  <a:latin typeface="Trebuchet MS" panose="020B0603020202020204" pitchFamily="34" charset="0"/>
                </a:rPr>
                <a:t> </a:t>
              </a:r>
              <a:r>
                <a:rPr lang="en-US" sz="2800" dirty="0" smtClean="0">
                  <a:solidFill>
                    <a:schemeClr val="accent5">
                      <a:lumMod val="50000"/>
                    </a:schemeClr>
                  </a:solidFill>
                  <a:latin typeface="Trebuchet MS" panose="020B0603020202020204" pitchFamily="34" charset="0"/>
                </a:rPr>
                <a:t>Materials</a:t>
              </a:r>
            </a:p>
            <a:p>
              <a:r>
                <a:rPr lang="en-US" sz="2000" i="1" dirty="0" smtClean="0">
                  <a:solidFill>
                    <a:schemeClr val="accent5">
                      <a:lumMod val="50000"/>
                    </a:schemeClr>
                  </a:solidFill>
                  <a:latin typeface="Trebuchet MS" panose="020B0603020202020204" pitchFamily="34" charset="0"/>
                </a:rPr>
                <a:t>Cryogenic Cooling</a:t>
              </a:r>
              <a:endParaRPr lang="en-US" sz="2000" i="1" dirty="0">
                <a:solidFill>
                  <a:schemeClr val="accent5">
                    <a:lumMod val="50000"/>
                  </a:schemeClr>
                </a:solidFill>
                <a:latin typeface="Trebuchet MS" panose="020B0603020202020204" pitchFamily="34" charset="0"/>
              </a:endParaRPr>
            </a:p>
          </p:txBody>
        </p:sp>
      </p:grpSp>
    </p:spTree>
    <p:extLst>
      <p:ext uri="{BB962C8B-B14F-4D97-AF65-F5344CB8AC3E}">
        <p14:creationId xmlns:p14="http://schemas.microsoft.com/office/powerpoint/2010/main" val="2267196681"/>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0" descr="org reac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305" y="3976429"/>
            <a:ext cx="4238496" cy="1000642"/>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447960" y="224738"/>
            <a:ext cx="8915400" cy="5951343"/>
            <a:chOff x="219360" y="363543"/>
            <a:chExt cx="8915400" cy="5951343"/>
          </a:xfrm>
        </p:grpSpPr>
        <p:sp>
          <p:nvSpPr>
            <p:cNvPr id="150795" name="Text Box 267"/>
            <p:cNvSpPr txBox="1">
              <a:spLocks noChangeArrowheads="1"/>
            </p:cNvSpPr>
            <p:nvPr/>
          </p:nvSpPr>
          <p:spPr bwMode="auto">
            <a:xfrm>
              <a:off x="228600" y="413125"/>
              <a:ext cx="315984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800" dirty="0" err="1" smtClean="0">
                  <a:solidFill>
                    <a:schemeClr val="accent5">
                      <a:lumMod val="50000"/>
                    </a:schemeClr>
                  </a:solidFill>
                  <a:latin typeface="Trebuchet MS" pitchFamily="34" charset="0"/>
                </a:rPr>
                <a:t>Mechanochemistry</a:t>
              </a:r>
              <a:endParaRPr lang="en-US" sz="2800" dirty="0">
                <a:solidFill>
                  <a:schemeClr val="accent5">
                    <a:lumMod val="50000"/>
                  </a:schemeClr>
                </a:solidFill>
                <a:latin typeface="Trebuchet MS" pitchFamily="34" charset="0"/>
              </a:endParaRPr>
            </a:p>
          </p:txBody>
        </p:sp>
        <p:grpSp>
          <p:nvGrpSpPr>
            <p:cNvPr id="2" name="Group 1"/>
            <p:cNvGrpSpPr/>
            <p:nvPr/>
          </p:nvGrpSpPr>
          <p:grpSpPr>
            <a:xfrm>
              <a:off x="219360" y="363543"/>
              <a:ext cx="8915400" cy="5951343"/>
              <a:chOff x="219360" y="363543"/>
              <a:chExt cx="8915400" cy="5951343"/>
            </a:xfrm>
          </p:grpSpPr>
          <p:sp>
            <p:nvSpPr>
              <p:cNvPr id="150536" name="Rectangle 8"/>
              <p:cNvSpPr>
                <a:spLocks noChangeArrowheads="1"/>
              </p:cNvSpPr>
              <p:nvPr/>
            </p:nvSpPr>
            <p:spPr bwMode="auto">
              <a:xfrm>
                <a:off x="5667375" y="363543"/>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GB"/>
              </a:p>
            </p:txBody>
          </p:sp>
          <p:grpSp>
            <p:nvGrpSpPr>
              <p:cNvPr id="4" name="Group 3"/>
              <p:cNvGrpSpPr/>
              <p:nvPr/>
            </p:nvGrpSpPr>
            <p:grpSpPr>
              <a:xfrm>
                <a:off x="5029200" y="533400"/>
                <a:ext cx="3505200" cy="2617391"/>
                <a:chOff x="4391383" y="2885420"/>
                <a:chExt cx="4567188" cy="3150860"/>
              </a:xfrm>
            </p:grpSpPr>
            <p:pic>
              <p:nvPicPr>
                <p:cNvPr id="150786" name="Picture 258" descr="Wittig"/>
                <p:cNvPicPr>
                  <a:picLocks noChangeAspect="1" noChangeArrowheads="1"/>
                </p:cNvPicPr>
                <p:nvPr/>
              </p:nvPicPr>
              <p:blipFill>
                <a:blip r:embed="rId5" cstate="print">
                  <a:extLst>
                    <a:ext uri="{28A0092B-C50C-407E-A947-70E740481C1C}">
                      <a14:useLocalDpi xmlns:a14="http://schemas.microsoft.com/office/drawing/2010/main" val="0"/>
                    </a:ext>
                  </a:extLst>
                </a:blip>
                <a:srcRect l="-1053" t="-1540" r="-1053" b="-1540"/>
                <a:stretch>
                  <a:fillRect/>
                </a:stretch>
              </p:blipFill>
              <p:spPr bwMode="auto">
                <a:xfrm>
                  <a:off x="4391383" y="2885420"/>
                  <a:ext cx="4567188" cy="3150860"/>
                </a:xfrm>
                <a:prstGeom prst="rect">
                  <a:avLst/>
                </a:prstGeom>
                <a:noFill/>
                <a:ln w="28575">
                  <a:noFill/>
                  <a:prstDash val="sysDot"/>
                  <a:miter lim="800000"/>
                  <a:headEnd/>
                  <a:tailEnd/>
                </a:ln>
                <a:extLst>
                  <a:ext uri="{909E8E84-426E-40DD-AFC4-6F175D3DCCD1}">
                    <a14:hiddenFill xmlns:a14="http://schemas.microsoft.com/office/drawing/2010/main">
                      <a:solidFill>
                        <a:srgbClr val="FFFFFF"/>
                      </a:solidFill>
                    </a14:hiddenFill>
                  </a:ext>
                </a:extLst>
              </p:spPr>
            </p:pic>
            <p:sp>
              <p:nvSpPr>
                <p:cNvPr id="150787" name="Text Box 259"/>
                <p:cNvSpPr txBox="1">
                  <a:spLocks noChangeArrowheads="1"/>
                </p:cNvSpPr>
                <p:nvPr/>
              </p:nvSpPr>
              <p:spPr bwMode="auto">
                <a:xfrm>
                  <a:off x="5058274" y="4133079"/>
                  <a:ext cx="1117857" cy="29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i="1" dirty="0" smtClean="0">
                      <a:latin typeface="Trebuchet MS" pitchFamily="34" charset="0"/>
                    </a:rPr>
                    <a:t>Ball-milling</a:t>
                  </a:r>
                  <a:endParaRPr lang="en-US" sz="1000" i="1" dirty="0">
                    <a:latin typeface="Trebuchet MS" pitchFamily="34" charset="0"/>
                  </a:endParaRPr>
                </a:p>
              </p:txBody>
            </p:sp>
            <p:sp>
              <p:nvSpPr>
                <p:cNvPr id="150788" name="Text Box 260"/>
                <p:cNvSpPr txBox="1">
                  <a:spLocks noChangeArrowheads="1"/>
                </p:cNvSpPr>
                <p:nvPr/>
              </p:nvSpPr>
              <p:spPr bwMode="auto">
                <a:xfrm>
                  <a:off x="7117606" y="4097338"/>
                  <a:ext cx="1084439" cy="29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i="1" dirty="0">
                      <a:latin typeface="Trebuchet MS" pitchFamily="34" charset="0"/>
                    </a:rPr>
                    <a:t>no solvents</a:t>
                  </a:r>
                </a:p>
              </p:txBody>
            </p:sp>
            <p:sp>
              <p:nvSpPr>
                <p:cNvPr id="150789" name="Text Box 261"/>
                <p:cNvSpPr txBox="1">
                  <a:spLocks noChangeArrowheads="1"/>
                </p:cNvSpPr>
                <p:nvPr/>
              </p:nvSpPr>
              <p:spPr bwMode="auto">
                <a:xfrm>
                  <a:off x="6297593" y="5011738"/>
                  <a:ext cx="1640026" cy="296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i="1" dirty="0">
                      <a:latin typeface="Trebuchet MS" pitchFamily="34" charset="0"/>
                    </a:rPr>
                    <a:t>room temperature</a:t>
                  </a:r>
                </a:p>
              </p:txBody>
            </p:sp>
            <p:sp>
              <p:nvSpPr>
                <p:cNvPr id="150793" name="Text Box 265"/>
                <p:cNvSpPr txBox="1">
                  <a:spLocks noChangeArrowheads="1"/>
                </p:cNvSpPr>
                <p:nvPr/>
              </p:nvSpPr>
              <p:spPr bwMode="auto">
                <a:xfrm>
                  <a:off x="6054520" y="2995809"/>
                  <a:ext cx="1092152" cy="284827"/>
                </a:xfrm>
                <a:prstGeom prst="rect">
                  <a:avLst/>
                </a:prstGeom>
                <a:solidFill>
                  <a:schemeClr val="bg1"/>
                </a:solidFill>
                <a:ln>
                  <a:noFill/>
                </a:ln>
                <a:effectLst/>
                <a:extLs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5000"/>
                    </a:lnSpc>
                    <a:spcAft>
                      <a:spcPct val="25000"/>
                    </a:spcAft>
                  </a:pPr>
                  <a:r>
                    <a:rPr lang="en-US" sz="750" b="1" dirty="0"/>
                    <a:t>Ph</a:t>
                  </a:r>
                  <a:r>
                    <a:rPr lang="en-US" sz="750" b="1" baseline="-25000" dirty="0"/>
                    <a:t>3</a:t>
                  </a:r>
                  <a:r>
                    <a:rPr lang="en-US" sz="750" b="1" dirty="0"/>
                    <a:t>P-CH</a:t>
                  </a:r>
                  <a:r>
                    <a:rPr lang="en-US" sz="750" b="1" baseline="-25000" dirty="0"/>
                    <a:t>2</a:t>
                  </a:r>
                  <a:r>
                    <a:rPr lang="en-US" sz="750" b="1" dirty="0"/>
                    <a:t>-R</a:t>
                  </a:r>
                  <a:r>
                    <a:rPr lang="en-US" sz="750" b="1" baseline="30000" dirty="0"/>
                    <a:t>1 </a:t>
                  </a:r>
                  <a:r>
                    <a:rPr lang="en-US" sz="750" b="1" dirty="0"/>
                    <a:t>X</a:t>
                  </a:r>
                </a:p>
              </p:txBody>
            </p:sp>
          </p:grpSp>
          <p:cxnSp>
            <p:nvCxnSpPr>
              <p:cNvPr id="7" name="Straight Connector 6"/>
              <p:cNvCxnSpPr/>
              <p:nvPr/>
            </p:nvCxnSpPr>
            <p:spPr bwMode="auto">
              <a:xfrm>
                <a:off x="228600" y="3429000"/>
                <a:ext cx="8495654" cy="0"/>
              </a:xfrm>
              <a:prstGeom prst="line">
                <a:avLst/>
              </a:prstGeom>
              <a:solidFill>
                <a:schemeClr val="accent1"/>
              </a:solidFill>
              <a:ln w="22225" cap="flat" cmpd="sng" algn="ctr">
                <a:solidFill>
                  <a:schemeClr val="bg1">
                    <a:lumMod val="8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a:off x="4495800" y="762005"/>
                <a:ext cx="0" cy="5105395"/>
              </a:xfrm>
              <a:prstGeom prst="line">
                <a:avLst/>
              </a:prstGeom>
              <a:solidFill>
                <a:schemeClr val="accent1"/>
              </a:solidFill>
              <a:ln w="22225" cap="flat" cmpd="sng" algn="ctr">
                <a:solidFill>
                  <a:schemeClr val="bg1">
                    <a:lumMod val="8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3" name="Object 2"/>
              <p:cNvGraphicFramePr>
                <a:graphicFrameLocks noChangeAspect="1"/>
              </p:cNvGraphicFramePr>
              <p:nvPr>
                <p:extLst>
                  <p:ext uri="{D42A27DB-BD31-4B8C-83A1-F6EECF244321}">
                    <p14:modId xmlns:p14="http://schemas.microsoft.com/office/powerpoint/2010/main" val="1686351993"/>
                  </p:ext>
                </p:extLst>
              </p:nvPr>
            </p:nvGraphicFramePr>
            <p:xfrm>
              <a:off x="643303" y="1103397"/>
              <a:ext cx="3147656" cy="1752600"/>
            </p:xfrm>
            <a:graphic>
              <a:graphicData uri="http://schemas.openxmlformats.org/presentationml/2006/ole">
                <mc:AlternateContent xmlns:mc="http://schemas.openxmlformats.org/markup-compatibility/2006">
                  <mc:Choice xmlns:v="urn:schemas-microsoft-com:vml" Requires="v">
                    <p:oleObj spid="_x0000_s249987" name="CS ChemDraw Drawing" r:id="rId6" imgW="2939587" imgH="1622700" progId="ChemDraw.Document.6.0">
                      <p:embed/>
                    </p:oleObj>
                  </mc:Choice>
                  <mc:Fallback>
                    <p:oleObj name="CS ChemDraw Drawing" r:id="rId6" imgW="2939587" imgH="1622700" progId="ChemDraw.Document.6.0">
                      <p:embed/>
                      <p:pic>
                        <p:nvPicPr>
                          <p:cNvPr id="0" name=""/>
                          <p:cNvPicPr>
                            <a:picLocks noChangeAspect="1" noChangeArrowheads="1"/>
                          </p:cNvPicPr>
                          <p:nvPr/>
                        </p:nvPicPr>
                        <p:blipFill>
                          <a:blip r:embed="rId7"/>
                          <a:srcRect/>
                          <a:stretch>
                            <a:fillRect/>
                          </a:stretch>
                        </p:blipFill>
                        <p:spPr bwMode="auto">
                          <a:xfrm>
                            <a:off x="643303" y="1103397"/>
                            <a:ext cx="3147656" cy="1752600"/>
                          </a:xfrm>
                          <a:prstGeom prst="rect">
                            <a:avLst/>
                          </a:prstGeom>
                          <a:solidFill>
                            <a:schemeClr val="bg1"/>
                          </a:solidFill>
                          <a:ln>
                            <a:noFill/>
                          </a:ln>
                        </p:spPr>
                      </p:pic>
                    </p:oleObj>
                  </mc:Fallback>
                </mc:AlternateContent>
              </a:graphicData>
            </a:graphic>
          </p:graphicFrame>
          <p:sp>
            <p:nvSpPr>
              <p:cNvPr id="23" name="Text Box 56"/>
              <p:cNvSpPr txBox="1">
                <a:spLocks noChangeArrowheads="1"/>
              </p:cNvSpPr>
              <p:nvPr/>
            </p:nvSpPr>
            <p:spPr bwMode="auto">
              <a:xfrm>
                <a:off x="219360" y="5976332"/>
                <a:ext cx="8915400" cy="338554"/>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ea typeface="ＭＳ Ｐゴシック" charset="-128"/>
                  </a:defRPr>
                </a:lvl1pPr>
                <a:lvl2pPr marL="971550" indent="-457200">
                  <a:defRPr sz="2400">
                    <a:solidFill>
                      <a:schemeClr val="tx1"/>
                    </a:solidFill>
                    <a:latin typeface="Arial" charset="0"/>
                    <a:ea typeface="ＭＳ Ｐゴシック" charset="-128"/>
                  </a:defRPr>
                </a:lvl2pPr>
                <a:lvl3pPr marL="1543050" indent="-457200">
                  <a:defRPr sz="2400">
                    <a:solidFill>
                      <a:schemeClr val="tx1"/>
                    </a:solidFill>
                    <a:latin typeface="Arial" charset="0"/>
                    <a:ea typeface="ＭＳ Ｐゴシック" charset="-128"/>
                  </a:defRPr>
                </a:lvl3pPr>
                <a:lvl4pPr marL="2114550" indent="-457200">
                  <a:defRPr sz="2400">
                    <a:solidFill>
                      <a:schemeClr val="tx1"/>
                    </a:solidFill>
                    <a:latin typeface="Arial" charset="0"/>
                    <a:ea typeface="ＭＳ Ｐゴシック" charset="-128"/>
                  </a:defRPr>
                </a:lvl4pPr>
                <a:lvl5pPr marL="2686050" indent="-457200">
                  <a:defRPr sz="2400">
                    <a:solidFill>
                      <a:schemeClr val="tx1"/>
                    </a:solidFill>
                    <a:latin typeface="Arial" charset="0"/>
                    <a:ea typeface="ＭＳ Ｐゴシック" charset="-128"/>
                  </a:defRPr>
                </a:lvl5pPr>
                <a:lvl6pPr marL="3143250" indent="-457200" eaLnBrk="0" fontAlgn="base" hangingPunct="0">
                  <a:spcBef>
                    <a:spcPct val="0"/>
                  </a:spcBef>
                  <a:spcAft>
                    <a:spcPct val="0"/>
                  </a:spcAft>
                  <a:defRPr sz="2400">
                    <a:solidFill>
                      <a:schemeClr val="tx1"/>
                    </a:solidFill>
                    <a:latin typeface="Arial" charset="0"/>
                    <a:ea typeface="ＭＳ Ｐゴシック" charset="-128"/>
                  </a:defRPr>
                </a:lvl6pPr>
                <a:lvl7pPr marL="3600450" indent="-457200" eaLnBrk="0" fontAlgn="base" hangingPunct="0">
                  <a:spcBef>
                    <a:spcPct val="0"/>
                  </a:spcBef>
                  <a:spcAft>
                    <a:spcPct val="0"/>
                  </a:spcAft>
                  <a:defRPr sz="2400">
                    <a:solidFill>
                      <a:schemeClr val="tx1"/>
                    </a:solidFill>
                    <a:latin typeface="Arial" charset="0"/>
                    <a:ea typeface="ＭＳ Ｐゴシック" charset="-128"/>
                  </a:defRPr>
                </a:lvl7pPr>
                <a:lvl8pPr marL="4057650" indent="-457200" eaLnBrk="0" fontAlgn="base" hangingPunct="0">
                  <a:spcBef>
                    <a:spcPct val="0"/>
                  </a:spcBef>
                  <a:spcAft>
                    <a:spcPct val="0"/>
                  </a:spcAft>
                  <a:defRPr sz="2400">
                    <a:solidFill>
                      <a:schemeClr val="tx1"/>
                    </a:solidFill>
                    <a:latin typeface="Arial" charset="0"/>
                    <a:ea typeface="ＭＳ Ｐゴシック" charset="-128"/>
                  </a:defRPr>
                </a:lvl8pPr>
                <a:lvl9pPr marL="4514850" indent="-457200" eaLnBrk="0" fontAlgn="base" hangingPunct="0">
                  <a:spcBef>
                    <a:spcPct val="0"/>
                  </a:spcBef>
                  <a:spcAft>
                    <a:spcPct val="0"/>
                  </a:spcAft>
                  <a:defRPr sz="2400">
                    <a:solidFill>
                      <a:schemeClr val="tx1"/>
                    </a:solidFill>
                    <a:latin typeface="Arial" charset="0"/>
                    <a:ea typeface="ＭＳ Ｐゴシック" charset="-128"/>
                  </a:defRPr>
                </a:lvl9pPr>
              </a:lstStyle>
              <a:p>
                <a:r>
                  <a:rPr lang="en-US" sz="800" dirty="0" smtClean="0">
                    <a:solidFill>
                      <a:schemeClr val="tx1">
                        <a:lumMod val="65000"/>
                        <a:lumOff val="35000"/>
                      </a:schemeClr>
                    </a:solidFill>
                    <a:latin typeface="Trebuchet MS" panose="020B0603020202020204" pitchFamily="34" charset="0"/>
                    <a:cs typeface="Times New Roman" pitchFamily="18" charset="0"/>
                  </a:rPr>
                  <a:t>V</a:t>
                </a:r>
                <a:r>
                  <a:rPr lang="en-US" sz="800" dirty="0">
                    <a:solidFill>
                      <a:schemeClr val="tx1">
                        <a:lumMod val="65000"/>
                        <a:lumOff val="35000"/>
                      </a:schemeClr>
                    </a:solidFill>
                    <a:latin typeface="Trebuchet MS" panose="020B0603020202020204" pitchFamily="34" charset="0"/>
                    <a:cs typeface="Times New Roman" pitchFamily="18" charset="0"/>
                  </a:rPr>
                  <a:t>. </a:t>
                </a:r>
                <a:r>
                  <a:rPr lang="en-US" sz="800" dirty="0" err="1">
                    <a:solidFill>
                      <a:schemeClr val="tx1">
                        <a:lumMod val="65000"/>
                        <a:lumOff val="35000"/>
                      </a:schemeClr>
                    </a:solidFill>
                    <a:latin typeface="Trebuchet MS" panose="020B0603020202020204" pitchFamily="34" charset="0"/>
                    <a:cs typeface="Times New Roman" pitchFamily="18" charset="0"/>
                  </a:rPr>
                  <a:t>Balema</a:t>
                </a:r>
                <a:r>
                  <a:rPr lang="en-US" sz="800" dirty="0">
                    <a:solidFill>
                      <a:schemeClr val="tx1">
                        <a:lumMod val="65000"/>
                        <a:lumOff val="35000"/>
                      </a:schemeClr>
                    </a:solidFill>
                    <a:latin typeface="Trebuchet MS" panose="020B0603020202020204" pitchFamily="34" charset="0"/>
                    <a:cs typeface="Times New Roman" pitchFamily="18" charset="0"/>
                  </a:rPr>
                  <a:t> et al. J.Am.Chem.Soc.124,  6244 (2002)</a:t>
                </a:r>
                <a:r>
                  <a:rPr lang="en-GB" sz="800" dirty="0">
                    <a:solidFill>
                      <a:schemeClr val="tx1">
                        <a:lumMod val="65000"/>
                        <a:lumOff val="35000"/>
                      </a:schemeClr>
                    </a:solidFill>
                    <a:latin typeface="Trebuchet MS" panose="020B0603020202020204" pitchFamily="34" charset="0"/>
                  </a:rPr>
                  <a:t>; Chem. </a:t>
                </a:r>
                <a:r>
                  <a:rPr lang="en-GB" sz="800" dirty="0" err="1">
                    <a:solidFill>
                      <a:schemeClr val="tx1">
                        <a:lumMod val="65000"/>
                        <a:lumOff val="35000"/>
                      </a:schemeClr>
                    </a:solidFill>
                    <a:latin typeface="Trebuchet MS" panose="020B0603020202020204" pitchFamily="34" charset="0"/>
                  </a:rPr>
                  <a:t>Commun</a:t>
                </a:r>
                <a:r>
                  <a:rPr lang="en-GB" sz="800" dirty="0">
                    <a:solidFill>
                      <a:schemeClr val="tx1">
                        <a:lumMod val="65000"/>
                        <a:lumOff val="35000"/>
                      </a:schemeClr>
                    </a:solidFill>
                    <a:latin typeface="Trebuchet MS" panose="020B0603020202020204" pitchFamily="34" charset="0"/>
                  </a:rPr>
                  <a:t>. 1606 (2002); </a:t>
                </a:r>
                <a:r>
                  <a:rPr lang="en-GB" sz="800" dirty="0">
                    <a:solidFill>
                      <a:schemeClr val="tx1">
                        <a:lumMod val="65000"/>
                        <a:lumOff val="35000"/>
                      </a:schemeClr>
                    </a:solidFill>
                    <a:latin typeface="Trebuchet MS" panose="020B0603020202020204" pitchFamily="34" charset="0"/>
                    <a:cs typeface="Arial" charset="0"/>
                  </a:rPr>
                  <a:t>New J. Chem. 34, 25 (2010</a:t>
                </a:r>
                <a:r>
                  <a:rPr lang="en-GB" sz="800" dirty="0" smtClean="0">
                    <a:solidFill>
                      <a:schemeClr val="tx1">
                        <a:lumMod val="65000"/>
                        <a:lumOff val="35000"/>
                      </a:schemeClr>
                    </a:solidFill>
                    <a:latin typeface="Trebuchet MS" panose="020B0603020202020204" pitchFamily="34" charset="0"/>
                    <a:cs typeface="Arial" charset="0"/>
                  </a:rPr>
                  <a:t>); </a:t>
                </a:r>
                <a:r>
                  <a:rPr lang="en-GB" sz="800" dirty="0">
                    <a:solidFill>
                      <a:schemeClr val="tx1">
                        <a:lumMod val="65000"/>
                        <a:lumOff val="35000"/>
                      </a:schemeClr>
                    </a:solidFill>
                    <a:latin typeface="Trebuchet MS" panose="020B0603020202020204" pitchFamily="34" charset="0"/>
                  </a:rPr>
                  <a:t>. </a:t>
                </a:r>
                <a:r>
                  <a:rPr lang="de-DE" sz="800" dirty="0">
                    <a:solidFill>
                      <a:schemeClr val="tx1">
                        <a:lumMod val="65000"/>
                        <a:lumOff val="35000"/>
                      </a:schemeClr>
                    </a:solidFill>
                    <a:latin typeface="Trebuchet MS" panose="020B0603020202020204" pitchFamily="34" charset="0"/>
                    <a:cs typeface="Times New Roman" pitchFamily="18" charset="0"/>
                  </a:rPr>
                  <a:t>J. Alloys </a:t>
                </a:r>
                <a:r>
                  <a:rPr lang="en-GB" sz="800" dirty="0" err="1">
                    <a:solidFill>
                      <a:schemeClr val="tx1">
                        <a:lumMod val="65000"/>
                        <a:lumOff val="35000"/>
                      </a:schemeClr>
                    </a:solidFill>
                    <a:latin typeface="Trebuchet MS" panose="020B0603020202020204" pitchFamily="34" charset="0"/>
                  </a:rPr>
                  <a:t>Compds</a:t>
                </a:r>
                <a:r>
                  <a:rPr lang="en-GB" sz="800" dirty="0">
                    <a:solidFill>
                      <a:schemeClr val="tx1">
                        <a:lumMod val="65000"/>
                        <a:lumOff val="35000"/>
                      </a:schemeClr>
                    </a:solidFill>
                    <a:latin typeface="Trebuchet MS" panose="020B0603020202020204" pitchFamily="34" charset="0"/>
                  </a:rPr>
                  <a:t>.</a:t>
                </a:r>
                <a:r>
                  <a:rPr lang="de-DE" sz="800" dirty="0">
                    <a:solidFill>
                      <a:schemeClr val="tx1">
                        <a:lumMod val="65000"/>
                        <a:lumOff val="35000"/>
                      </a:schemeClr>
                    </a:solidFill>
                    <a:latin typeface="Trebuchet MS" panose="020B0603020202020204" pitchFamily="34" charset="0"/>
                  </a:rPr>
                  <a:t>313, 69(2000); </a:t>
                </a:r>
                <a:r>
                  <a:rPr lang="de-DE" sz="800" dirty="0" smtClean="0">
                    <a:solidFill>
                      <a:schemeClr val="tx1">
                        <a:lumMod val="65000"/>
                        <a:lumOff val="35000"/>
                      </a:schemeClr>
                    </a:solidFill>
                    <a:latin typeface="Trebuchet MS" panose="020B0603020202020204" pitchFamily="34" charset="0"/>
                  </a:rPr>
                  <a:t> </a:t>
                </a:r>
                <a:r>
                  <a:rPr lang="de-DE" sz="800" i="0" dirty="0" smtClean="0">
                    <a:solidFill>
                      <a:schemeClr val="tx1">
                        <a:lumMod val="65000"/>
                        <a:lumOff val="35000"/>
                      </a:schemeClr>
                    </a:solidFill>
                    <a:latin typeface="Trebuchet MS" panose="020B0603020202020204" pitchFamily="34" charset="0"/>
                    <a:cs typeface="Times New Roman" pitchFamily="18" charset="0"/>
                  </a:rPr>
                  <a:t>M</a:t>
                </a:r>
                <a:r>
                  <a:rPr lang="de-DE" sz="800" i="0" dirty="0">
                    <a:solidFill>
                      <a:schemeClr val="tx1">
                        <a:lumMod val="65000"/>
                        <a:lumOff val="35000"/>
                      </a:schemeClr>
                    </a:solidFill>
                    <a:latin typeface="Trebuchet MS" panose="020B0603020202020204" pitchFamily="34" charset="0"/>
                    <a:cs typeface="Times New Roman" pitchFamily="18" charset="0"/>
                  </a:rPr>
                  <a:t>. Mamathab et al. </a:t>
                </a:r>
                <a:r>
                  <a:rPr lang="de-DE" sz="800" dirty="0">
                    <a:solidFill>
                      <a:schemeClr val="tx1">
                        <a:lumMod val="65000"/>
                        <a:lumOff val="35000"/>
                      </a:schemeClr>
                    </a:solidFill>
                    <a:latin typeface="Trebuchet MS" panose="020B0603020202020204" pitchFamily="34" charset="0"/>
                    <a:cs typeface="Times New Roman" pitchFamily="18" charset="0"/>
                  </a:rPr>
                  <a:t>J.Alloys Compds,</a:t>
                </a:r>
                <a:r>
                  <a:rPr lang="de-DE" sz="800" u="sng" dirty="0">
                    <a:solidFill>
                      <a:schemeClr val="tx1">
                        <a:lumMod val="65000"/>
                        <a:lumOff val="35000"/>
                      </a:schemeClr>
                    </a:solidFill>
                    <a:latin typeface="Trebuchet MS" panose="020B0603020202020204" pitchFamily="34" charset="0"/>
                    <a:cs typeface="Times New Roman" pitchFamily="18" charset="0"/>
                  </a:rPr>
                  <a:t>407</a:t>
                </a:r>
                <a:r>
                  <a:rPr lang="de-DE" sz="800" i="0" dirty="0">
                    <a:solidFill>
                      <a:schemeClr val="tx1">
                        <a:lumMod val="65000"/>
                        <a:lumOff val="35000"/>
                      </a:schemeClr>
                    </a:solidFill>
                    <a:latin typeface="Trebuchet MS" panose="020B0603020202020204" pitchFamily="34" charset="0"/>
                    <a:cs typeface="Times New Roman" pitchFamily="18" charset="0"/>
                  </a:rPr>
                  <a:t>,78 (2006); </a:t>
                </a:r>
                <a:r>
                  <a:rPr lang="en-GB" sz="800" i="0" dirty="0">
                    <a:solidFill>
                      <a:schemeClr val="tx1">
                        <a:lumMod val="65000"/>
                        <a:lumOff val="35000"/>
                      </a:schemeClr>
                    </a:solidFill>
                    <a:latin typeface="Trebuchet MS" panose="020B0603020202020204" pitchFamily="34" charset="0"/>
                  </a:rPr>
                  <a:t>K.</a:t>
                </a:r>
                <a:r>
                  <a:rPr lang="de-DE" sz="800" i="0" dirty="0">
                    <a:solidFill>
                      <a:schemeClr val="tx1">
                        <a:lumMod val="65000"/>
                        <a:lumOff val="35000"/>
                      </a:schemeClr>
                    </a:solidFill>
                    <a:latin typeface="Trebuchet MS" panose="020B0603020202020204" pitchFamily="34" charset="0"/>
                  </a:rPr>
                  <a:t>Chlopek et al.</a:t>
                </a:r>
                <a:r>
                  <a:rPr lang="de-DE" sz="800" dirty="0">
                    <a:solidFill>
                      <a:schemeClr val="tx1">
                        <a:lumMod val="65000"/>
                        <a:lumOff val="35000"/>
                      </a:schemeClr>
                    </a:solidFill>
                    <a:latin typeface="Trebuchet MS" panose="020B0603020202020204" pitchFamily="34" charset="0"/>
                  </a:rPr>
                  <a:t>J. Mat.Chem</a:t>
                </a:r>
                <a:r>
                  <a:rPr lang="de-DE" sz="800" i="0" dirty="0">
                    <a:solidFill>
                      <a:schemeClr val="tx1">
                        <a:lumMod val="65000"/>
                        <a:lumOff val="35000"/>
                      </a:schemeClr>
                    </a:solidFill>
                    <a:latin typeface="Trebuchet MS" panose="020B0603020202020204" pitchFamily="34" charset="0"/>
                  </a:rPr>
                  <a:t>.</a:t>
                </a:r>
                <a:r>
                  <a:rPr lang="de-DE" sz="800" u="sng" dirty="0">
                    <a:solidFill>
                      <a:schemeClr val="tx1">
                        <a:lumMod val="65000"/>
                        <a:lumOff val="35000"/>
                      </a:schemeClr>
                    </a:solidFill>
                    <a:latin typeface="Trebuchet MS" panose="020B0603020202020204" pitchFamily="34" charset="0"/>
                  </a:rPr>
                  <a:t>17</a:t>
                </a:r>
                <a:r>
                  <a:rPr lang="de-DE" sz="800" i="0" dirty="0">
                    <a:solidFill>
                      <a:schemeClr val="tx1">
                        <a:lumMod val="65000"/>
                        <a:lumOff val="35000"/>
                      </a:schemeClr>
                    </a:solidFill>
                    <a:latin typeface="Trebuchet MS" panose="020B0603020202020204" pitchFamily="34" charset="0"/>
                  </a:rPr>
                  <a:t>, 3496 (2007); </a:t>
                </a:r>
                <a:r>
                  <a:rPr lang="de-DE" sz="800" i="0" dirty="0">
                    <a:solidFill>
                      <a:schemeClr val="tx1">
                        <a:lumMod val="65000"/>
                        <a:lumOff val="35000"/>
                      </a:schemeClr>
                    </a:solidFill>
                    <a:latin typeface="Trebuchet MS" panose="020B0603020202020204" pitchFamily="34" charset="0"/>
                    <a:cs typeface="Times New Roman" pitchFamily="18" charset="0"/>
                  </a:rPr>
                  <a:t>H.Brinks et al. </a:t>
                </a:r>
                <a:r>
                  <a:rPr lang="de-DE" sz="800" dirty="0">
                    <a:solidFill>
                      <a:schemeClr val="tx1">
                        <a:lumMod val="65000"/>
                        <a:lumOff val="35000"/>
                      </a:schemeClr>
                    </a:solidFill>
                    <a:latin typeface="Trebuchet MS" panose="020B0603020202020204" pitchFamily="34" charset="0"/>
                    <a:cs typeface="Times New Roman" pitchFamily="18" charset="0"/>
                  </a:rPr>
                  <a:t>J. Phys. Chem</a:t>
                </a:r>
                <a:r>
                  <a:rPr lang="de-DE" sz="800" i="0" dirty="0">
                    <a:solidFill>
                      <a:schemeClr val="tx1">
                        <a:lumMod val="65000"/>
                        <a:lumOff val="35000"/>
                      </a:schemeClr>
                    </a:solidFill>
                    <a:latin typeface="Trebuchet MS" panose="020B0603020202020204" pitchFamily="34" charset="0"/>
                    <a:cs typeface="Times New Roman" pitchFamily="18" charset="0"/>
                  </a:rPr>
                  <a:t>. </a:t>
                </a:r>
                <a:r>
                  <a:rPr lang="de-DE" sz="800" u="sng" dirty="0">
                    <a:solidFill>
                      <a:schemeClr val="tx1">
                        <a:lumMod val="65000"/>
                        <a:lumOff val="35000"/>
                      </a:schemeClr>
                    </a:solidFill>
                    <a:latin typeface="Trebuchet MS" panose="020B0603020202020204" pitchFamily="34" charset="0"/>
                    <a:cs typeface="Times New Roman" pitchFamily="18" charset="0"/>
                  </a:rPr>
                  <a:t>110</a:t>
                </a:r>
                <a:r>
                  <a:rPr lang="de-DE" sz="800" i="0" dirty="0">
                    <a:solidFill>
                      <a:schemeClr val="tx1">
                        <a:lumMod val="65000"/>
                        <a:lumOff val="35000"/>
                      </a:schemeClr>
                    </a:solidFill>
                    <a:latin typeface="Trebuchet MS" panose="020B0603020202020204" pitchFamily="34" charset="0"/>
                    <a:cs typeface="Times New Roman" pitchFamily="18" charset="0"/>
                  </a:rPr>
                  <a:t>, 25833 (2006); V. Volkov et al. </a:t>
                </a:r>
                <a:r>
                  <a:rPr lang="en-GB" sz="800" dirty="0" err="1">
                    <a:solidFill>
                      <a:schemeClr val="tx1">
                        <a:lumMod val="65000"/>
                        <a:lumOff val="35000"/>
                      </a:schemeClr>
                    </a:solidFill>
                    <a:latin typeface="Trebuchet MS" panose="020B0603020202020204" pitchFamily="34" charset="0"/>
                    <a:cs typeface="Times New Roman" pitchFamily="18" charset="0"/>
                  </a:rPr>
                  <a:t>Inorg.Chim.Acta</a:t>
                </a:r>
                <a:r>
                  <a:rPr lang="en-GB" sz="800" i="0" dirty="0">
                    <a:solidFill>
                      <a:schemeClr val="tx1">
                        <a:lumMod val="65000"/>
                        <a:lumOff val="35000"/>
                      </a:schemeClr>
                    </a:solidFill>
                    <a:latin typeface="Trebuchet MS" panose="020B0603020202020204" pitchFamily="34" charset="0"/>
                    <a:cs typeface="Times New Roman" pitchFamily="18" charset="0"/>
                  </a:rPr>
                  <a:t> </a:t>
                </a:r>
                <a:r>
                  <a:rPr lang="en-GB" sz="800" dirty="0">
                    <a:solidFill>
                      <a:schemeClr val="tx1">
                        <a:lumMod val="65000"/>
                        <a:lumOff val="35000"/>
                      </a:schemeClr>
                    </a:solidFill>
                    <a:latin typeface="Trebuchet MS" panose="020B0603020202020204" pitchFamily="34" charset="0"/>
                    <a:cs typeface="Times New Roman" pitchFamily="18" charset="0"/>
                  </a:rPr>
                  <a:t>289,</a:t>
                </a:r>
                <a:r>
                  <a:rPr lang="en-GB" sz="800" i="0" dirty="0">
                    <a:solidFill>
                      <a:schemeClr val="tx1">
                        <a:lumMod val="65000"/>
                        <a:lumOff val="35000"/>
                      </a:schemeClr>
                    </a:solidFill>
                    <a:latin typeface="Trebuchet MS" panose="020B0603020202020204" pitchFamily="34" charset="0"/>
                    <a:cs typeface="Times New Roman" pitchFamily="18" charset="0"/>
                  </a:rPr>
                  <a:t>51(1999); </a:t>
                </a:r>
                <a:endParaRPr lang="en-GB" sz="800" i="0" dirty="0">
                  <a:solidFill>
                    <a:schemeClr val="tx1">
                      <a:lumMod val="65000"/>
                      <a:lumOff val="35000"/>
                    </a:schemeClr>
                  </a:solidFill>
                  <a:latin typeface="Trebuchet MS" panose="020B0603020202020204" pitchFamily="34" charset="0"/>
                </a:endParaRPr>
              </a:p>
            </p:txBody>
          </p:sp>
          <p:sp>
            <p:nvSpPr>
              <p:cNvPr id="27" name="Rectangle 26"/>
              <p:cNvSpPr/>
              <p:nvPr/>
            </p:nvSpPr>
            <p:spPr bwMode="auto">
              <a:xfrm>
                <a:off x="4724400" y="4231304"/>
                <a:ext cx="4122428" cy="1636096"/>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171450" indent="-171450">
                  <a:spcBef>
                    <a:spcPts val="600"/>
                  </a:spcBef>
                  <a:buFont typeface="Arial" pitchFamily="34" charset="0"/>
                  <a:buChar char="•"/>
                </a:pPr>
                <a:r>
                  <a:rPr lang="en-US" sz="1600" i="1" dirty="0" smtClean="0">
                    <a:solidFill>
                      <a:schemeClr val="tx1">
                        <a:lumMod val="65000"/>
                        <a:lumOff val="35000"/>
                      </a:schemeClr>
                    </a:solidFill>
                    <a:latin typeface="Trebuchet MS" panose="020B0603020202020204" pitchFamily="34" charset="0"/>
                  </a:rPr>
                  <a:t>Complex metal hydrides and oxides</a:t>
                </a:r>
              </a:p>
              <a:p>
                <a:pPr marL="171450" indent="-171450">
                  <a:spcBef>
                    <a:spcPts val="600"/>
                  </a:spcBef>
                  <a:buFont typeface="Arial" pitchFamily="34" charset="0"/>
                  <a:buChar char="•"/>
                </a:pPr>
                <a:r>
                  <a:rPr lang="en-US" sz="1600" i="1" dirty="0" smtClean="0">
                    <a:solidFill>
                      <a:schemeClr val="tx1">
                        <a:lumMod val="65000"/>
                        <a:lumOff val="35000"/>
                      </a:schemeClr>
                    </a:solidFill>
                    <a:latin typeface="Trebuchet MS" panose="020B0603020202020204" pitchFamily="34" charset="0"/>
                  </a:rPr>
                  <a:t>Composites, incl. polymer-based</a:t>
                </a:r>
              </a:p>
              <a:p>
                <a:pPr marL="171450" indent="-171450">
                  <a:spcBef>
                    <a:spcPts val="600"/>
                  </a:spcBef>
                  <a:buFont typeface="Arial" pitchFamily="34" charset="0"/>
                  <a:buChar char="•"/>
                </a:pPr>
                <a:r>
                  <a:rPr lang="en-US" sz="1600" i="1" dirty="0">
                    <a:solidFill>
                      <a:schemeClr val="tx1">
                        <a:lumMod val="65000"/>
                        <a:lumOff val="35000"/>
                      </a:schemeClr>
                    </a:solidFill>
                    <a:latin typeface="Trebuchet MS" panose="020B0603020202020204" pitchFamily="34" charset="0"/>
                  </a:rPr>
                  <a:t>Metal </a:t>
                </a:r>
                <a:r>
                  <a:rPr lang="en-US" sz="1600" i="1" dirty="0" smtClean="0">
                    <a:solidFill>
                      <a:schemeClr val="tx1">
                        <a:lumMod val="65000"/>
                        <a:lumOff val="35000"/>
                      </a:schemeClr>
                    </a:solidFill>
                    <a:latin typeface="Trebuchet MS" panose="020B0603020202020204" pitchFamily="34" charset="0"/>
                  </a:rPr>
                  <a:t>alloys </a:t>
                </a:r>
                <a:endParaRPr lang="en-US" sz="1600" i="1" dirty="0">
                  <a:solidFill>
                    <a:schemeClr val="tx1">
                      <a:lumMod val="65000"/>
                      <a:lumOff val="35000"/>
                    </a:schemeClr>
                  </a:solidFill>
                  <a:latin typeface="Trebuchet MS" panose="020B0603020202020204" pitchFamily="34" charset="0"/>
                </a:endParaRPr>
              </a:p>
              <a:p>
                <a:pPr marL="171450" indent="-171450">
                  <a:spcBef>
                    <a:spcPts val="600"/>
                  </a:spcBef>
                  <a:buFont typeface="Arial" pitchFamily="34" charset="0"/>
                  <a:buChar char="•"/>
                </a:pPr>
                <a:r>
                  <a:rPr lang="en-US" sz="1600" i="1" dirty="0" smtClean="0">
                    <a:solidFill>
                      <a:schemeClr val="tx1">
                        <a:lumMod val="65000"/>
                        <a:lumOff val="35000"/>
                      </a:schemeClr>
                    </a:solidFill>
                    <a:latin typeface="Trebuchet MS" panose="020B0603020202020204" pitchFamily="34" charset="0"/>
                  </a:rPr>
                  <a:t>2D materials</a:t>
                </a:r>
              </a:p>
              <a:p>
                <a:pPr marL="171450" indent="-171450">
                  <a:spcBef>
                    <a:spcPts val="600"/>
                  </a:spcBef>
                  <a:buFont typeface="Arial" pitchFamily="34" charset="0"/>
                  <a:buChar char="•"/>
                </a:pPr>
                <a:r>
                  <a:rPr lang="en-US" sz="1600" i="1" dirty="0" smtClean="0">
                    <a:solidFill>
                      <a:schemeClr val="tx1">
                        <a:lumMod val="65000"/>
                        <a:lumOff val="35000"/>
                      </a:schemeClr>
                    </a:solidFill>
                    <a:latin typeface="Trebuchet MS" panose="020B0603020202020204" pitchFamily="34" charset="0"/>
                  </a:rPr>
                  <a:t>Polymers</a:t>
                </a:r>
              </a:p>
            </p:txBody>
          </p:sp>
          <p:sp>
            <p:nvSpPr>
              <p:cNvPr id="29" name="Oval 28"/>
              <p:cNvSpPr/>
              <p:nvPr/>
            </p:nvSpPr>
            <p:spPr bwMode="auto">
              <a:xfrm>
                <a:off x="2894827" y="3046998"/>
                <a:ext cx="3201173" cy="763002"/>
              </a:xfrm>
              <a:prstGeom prst="ellipse">
                <a:avLst/>
              </a:prstGeom>
              <a:solidFill>
                <a:schemeClr val="bg1"/>
              </a:solidFill>
              <a:ln w="3175" cap="flat" cmpd="sng" algn="ctr">
                <a:solidFill>
                  <a:schemeClr val="bg1">
                    <a:lumMod val="85000"/>
                  </a:schemeClr>
                </a:solidFill>
                <a:prstDash val="solid"/>
                <a:round/>
                <a:headEnd type="none" w="med" len="med"/>
                <a:tailEnd type="none" w="med" len="med"/>
              </a:ln>
              <a:effectLst>
                <a:outerShdw blurRad="50800" dist="38100" dir="10800000" algn="r"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171450" indent="-171450">
                  <a:buFont typeface="Arial" pitchFamily="34" charset="0"/>
                  <a:buChar char="•"/>
                </a:pPr>
                <a:r>
                  <a:rPr lang="en-US" sz="1600" dirty="0" smtClean="0">
                    <a:solidFill>
                      <a:schemeClr val="tx1">
                        <a:lumMod val="90000"/>
                        <a:lumOff val="10000"/>
                      </a:schemeClr>
                    </a:solidFill>
                  </a:rPr>
                  <a:t>Different </a:t>
                </a:r>
                <a:r>
                  <a:rPr lang="en-US" sz="1600" dirty="0">
                    <a:solidFill>
                      <a:schemeClr val="tx1">
                        <a:lumMod val="90000"/>
                        <a:lumOff val="10000"/>
                      </a:schemeClr>
                    </a:solidFill>
                  </a:rPr>
                  <a:t>materials</a:t>
                </a:r>
              </a:p>
              <a:p>
                <a:pPr marL="171450" marR="0" indent="-171450" algn="l" defTabSz="914400" rtl="0" eaLnBrk="0" fontAlgn="base" latinLnBrk="0" hangingPunct="0">
                  <a:lnSpc>
                    <a:spcPct val="100000"/>
                  </a:lnSpc>
                  <a:spcBef>
                    <a:spcPct val="0"/>
                  </a:spcBef>
                  <a:spcAft>
                    <a:spcPct val="0"/>
                  </a:spcAft>
                  <a:buClrTx/>
                  <a:buSzTx/>
                  <a:buFont typeface="Arial" pitchFamily="34" charset="0"/>
                  <a:buChar char="•"/>
                  <a:tabLst/>
                </a:pPr>
                <a:r>
                  <a:rPr lang="en-US" sz="1600" dirty="0" smtClean="0">
                    <a:solidFill>
                      <a:schemeClr val="tx1">
                        <a:lumMod val="90000"/>
                        <a:lumOff val="10000"/>
                      </a:schemeClr>
                    </a:solidFill>
                  </a:rPr>
                  <a:t>Similar results</a:t>
                </a:r>
                <a:endParaRPr kumimoji="0" lang="en-US" sz="1600" b="0" i="0" u="none" strike="noStrike" cap="none" normalizeH="0" baseline="0" dirty="0" smtClean="0">
                  <a:ln>
                    <a:noFill/>
                  </a:ln>
                  <a:solidFill>
                    <a:schemeClr val="tx1">
                      <a:lumMod val="90000"/>
                      <a:lumOff val="10000"/>
                    </a:schemeClr>
                  </a:solidFill>
                  <a:effectLst/>
                </a:endParaRPr>
              </a:p>
              <a:p>
                <a:pPr marL="171450" marR="0" indent="-171450" algn="l"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1600" b="0" i="0" u="none" strike="noStrike" cap="none" normalizeH="0" baseline="0" dirty="0" smtClean="0">
                  <a:ln>
                    <a:noFill/>
                  </a:ln>
                  <a:solidFill>
                    <a:schemeClr val="tx1">
                      <a:lumMod val="90000"/>
                      <a:lumOff val="10000"/>
                    </a:schemeClr>
                  </a:solidFill>
                  <a:effectLst/>
                </a:endParaRPr>
              </a:p>
            </p:txBody>
          </p:sp>
          <p:pic>
            <p:nvPicPr>
              <p:cNvPr id="150553" name="Picture 25" descr="ss_reactions_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773" y="3355780"/>
                <a:ext cx="886277" cy="744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spTree>
    <p:extLst>
      <p:ext uri="{BB962C8B-B14F-4D97-AF65-F5344CB8AC3E}">
        <p14:creationId xmlns:p14="http://schemas.microsoft.com/office/powerpoint/2010/main" val="2338387615"/>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052" name="Group 20"/>
          <p:cNvGrpSpPr>
            <a:grpSpLocks/>
          </p:cNvGrpSpPr>
          <p:nvPr/>
        </p:nvGrpSpPr>
        <p:grpSpPr bwMode="auto">
          <a:xfrm>
            <a:off x="381463" y="1056699"/>
            <a:ext cx="8610600" cy="5106797"/>
            <a:chOff x="203" y="425"/>
            <a:chExt cx="5424" cy="3181"/>
          </a:xfrm>
          <a:solidFill>
            <a:schemeClr val="bg1"/>
          </a:solidFill>
        </p:grpSpPr>
        <p:pic>
          <p:nvPicPr>
            <p:cNvPr id="172039" name="Picture 7" descr="fig3"/>
            <p:cNvPicPr>
              <a:picLocks noChangeAspect="1" noChangeArrowheads="1"/>
            </p:cNvPicPr>
            <p:nvPr/>
          </p:nvPicPr>
          <p:blipFill>
            <a:blip r:embed="rId4">
              <a:extLst>
                <a:ext uri="{28A0092B-C50C-407E-A947-70E740481C1C}">
                  <a14:useLocalDpi xmlns:a14="http://schemas.microsoft.com/office/drawing/2010/main" val="0"/>
                </a:ext>
              </a:extLst>
            </a:blip>
            <a:srcRect l="800" t="2266" r="2499" b="1067"/>
            <a:stretch>
              <a:fillRect/>
            </a:stretch>
          </p:blipFill>
          <p:spPr bwMode="auto">
            <a:xfrm>
              <a:off x="347" y="811"/>
              <a:ext cx="2837" cy="2088"/>
            </a:xfrm>
            <a:prstGeom prst="rect">
              <a:avLst/>
            </a:prstGeom>
            <a:grpFill/>
            <a:ln>
              <a:noFill/>
            </a:ln>
            <a:effectLst/>
            <a:extLst>
              <a:ext uri="{91240B29-F687-4F45-9708-019B960494DF}">
                <a14:hiddenLine xmlns:a14="http://schemas.microsoft.com/office/drawing/2010/main" w="19050">
                  <a:solidFill>
                    <a:schemeClr val="tx1"/>
                  </a:solidFill>
                  <a:prstDash val="sysDot"/>
                  <a:miter lim="800000"/>
                  <a:headEnd/>
                  <a:tailEnd/>
                </a14:hiddenLine>
              </a:ext>
              <a:ext uri="{AF507438-7753-43E0-B8FC-AC1667EBCBE1}">
                <a14:hiddenEffects xmlns:a14="http://schemas.microsoft.com/office/drawing/2010/main">
                  <a:effectLst>
                    <a:outerShdw dist="107763" dir="8100000" algn="ctr" rotWithShape="0">
                      <a:srgbClr val="808080">
                        <a:alpha val="50000"/>
                      </a:srgbClr>
                    </a:outerShdw>
                  </a:effectLst>
                </a14:hiddenEffects>
              </a:ext>
            </a:extLst>
          </p:spPr>
        </p:pic>
        <p:sp>
          <p:nvSpPr>
            <p:cNvPr id="172050" name="Text Box 18"/>
            <p:cNvSpPr txBox="1">
              <a:spLocks noChangeArrowheads="1"/>
            </p:cNvSpPr>
            <p:nvPr/>
          </p:nvSpPr>
          <p:spPr bwMode="auto">
            <a:xfrm>
              <a:off x="203" y="3395"/>
              <a:ext cx="5424" cy="21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800" dirty="0">
                  <a:solidFill>
                    <a:schemeClr val="tx1">
                      <a:lumMod val="65000"/>
                      <a:lumOff val="35000"/>
                    </a:schemeClr>
                  </a:solidFill>
                  <a:latin typeface="Trebuchet MS" pitchFamily="34" charset="0"/>
                  <a:cs typeface="Times New Roman" charset="0"/>
                </a:rPr>
                <a:t>V</a:t>
              </a:r>
              <a:r>
                <a:rPr lang="en-GB" sz="800" dirty="0">
                  <a:solidFill>
                    <a:schemeClr val="tx1">
                      <a:lumMod val="65000"/>
                      <a:lumOff val="35000"/>
                    </a:schemeClr>
                  </a:solidFill>
                  <a:latin typeface="Trebuchet MS" pitchFamily="34" charset="0"/>
                </a:rPr>
                <a:t>.P. </a:t>
              </a:r>
              <a:r>
                <a:rPr lang="en-GB" sz="800" dirty="0" err="1">
                  <a:solidFill>
                    <a:schemeClr val="tx1">
                      <a:lumMod val="65000"/>
                      <a:lumOff val="35000"/>
                    </a:schemeClr>
                  </a:solidFill>
                  <a:latin typeface="Trebuchet MS" pitchFamily="34" charset="0"/>
                </a:rPr>
                <a:t>Balema</a:t>
              </a:r>
              <a:r>
                <a:rPr lang="en-GB" sz="800" dirty="0">
                  <a:solidFill>
                    <a:schemeClr val="tx1">
                      <a:lumMod val="65000"/>
                      <a:lumOff val="35000"/>
                    </a:schemeClr>
                  </a:solidFill>
                  <a:latin typeface="Trebuchet MS" pitchFamily="34" charset="0"/>
                </a:rPr>
                <a:t> in </a:t>
              </a:r>
              <a:r>
                <a:rPr lang="en-GB" sz="800" i="1" dirty="0">
                  <a:solidFill>
                    <a:schemeClr val="tx1">
                      <a:lumMod val="65000"/>
                      <a:lumOff val="35000"/>
                    </a:schemeClr>
                  </a:solidFill>
                  <a:latin typeface="Trebuchet MS" pitchFamily="34" charset="0"/>
                </a:rPr>
                <a:t>Materials Challenges in Alternative Energy</a:t>
              </a:r>
              <a:r>
                <a:rPr lang="en-GB" sz="800" dirty="0">
                  <a:solidFill>
                    <a:schemeClr val="tx1">
                      <a:lumMod val="65000"/>
                      <a:lumOff val="35000"/>
                    </a:schemeClr>
                  </a:solidFill>
                  <a:latin typeface="Trebuchet MS" pitchFamily="34" charset="0"/>
                </a:rPr>
                <a:t>, Wiley, 2011, </a:t>
              </a:r>
              <a:r>
                <a:rPr lang="en-GB" sz="800" dirty="0" smtClean="0">
                  <a:solidFill>
                    <a:schemeClr val="tx1">
                      <a:lumMod val="65000"/>
                      <a:lumOff val="35000"/>
                    </a:schemeClr>
                  </a:solidFill>
                  <a:latin typeface="Trebuchet MS" pitchFamily="34" charset="0"/>
                </a:rPr>
                <a:t>p.25;  </a:t>
              </a:r>
              <a:r>
                <a:rPr lang="en-US" sz="800" dirty="0" smtClean="0">
                  <a:solidFill>
                    <a:schemeClr val="tx1">
                      <a:lumMod val="65000"/>
                      <a:lumOff val="35000"/>
                    </a:schemeClr>
                  </a:solidFill>
                  <a:latin typeface="Trebuchet MS" pitchFamily="34" charset="0"/>
                </a:rPr>
                <a:t>C.C</a:t>
              </a:r>
              <a:r>
                <a:rPr lang="en-US" sz="800" dirty="0">
                  <a:solidFill>
                    <a:schemeClr val="tx1">
                      <a:lumMod val="65000"/>
                      <a:lumOff val="35000"/>
                    </a:schemeClr>
                  </a:solidFill>
                  <a:latin typeface="Trebuchet MS" pitchFamily="34" charset="0"/>
                </a:rPr>
                <a:t>. Koch, </a:t>
              </a:r>
              <a:r>
                <a:rPr lang="en-US" sz="800" i="1" dirty="0">
                  <a:solidFill>
                    <a:schemeClr val="tx1">
                      <a:lumMod val="65000"/>
                      <a:lumOff val="35000"/>
                    </a:schemeClr>
                  </a:solidFill>
                  <a:latin typeface="Trebuchet MS" pitchFamily="34" charset="0"/>
                </a:rPr>
                <a:t>Int. J. </a:t>
              </a:r>
              <a:r>
                <a:rPr lang="en-US" sz="800" i="1" dirty="0" err="1">
                  <a:solidFill>
                    <a:schemeClr val="tx1">
                      <a:lumMod val="65000"/>
                      <a:lumOff val="35000"/>
                    </a:schemeClr>
                  </a:solidFill>
                  <a:latin typeface="Trebuchet MS" pitchFamily="34" charset="0"/>
                </a:rPr>
                <a:t>Mechanochem</a:t>
              </a:r>
              <a:r>
                <a:rPr lang="en-US" sz="800" i="1" dirty="0">
                  <a:solidFill>
                    <a:schemeClr val="tx1">
                      <a:lumMod val="65000"/>
                      <a:lumOff val="35000"/>
                    </a:schemeClr>
                  </a:solidFill>
                  <a:latin typeface="Trebuchet MS" pitchFamily="34" charset="0"/>
                </a:rPr>
                <a:t>. Mech. Alloying</a:t>
              </a:r>
              <a:r>
                <a:rPr lang="en-US" sz="800" dirty="0">
                  <a:solidFill>
                    <a:schemeClr val="tx1">
                      <a:lumMod val="65000"/>
                      <a:lumOff val="35000"/>
                    </a:schemeClr>
                  </a:solidFill>
                  <a:latin typeface="Trebuchet MS" pitchFamily="34" charset="0"/>
                </a:rPr>
                <a:t> </a:t>
              </a:r>
              <a:r>
                <a:rPr lang="en-US" sz="800" i="1" dirty="0">
                  <a:solidFill>
                    <a:schemeClr val="tx1">
                      <a:lumMod val="65000"/>
                      <a:lumOff val="35000"/>
                    </a:schemeClr>
                  </a:solidFill>
                  <a:latin typeface="Trebuchet MS" pitchFamily="34" charset="0"/>
                </a:rPr>
                <a:t>1, </a:t>
              </a:r>
              <a:r>
                <a:rPr lang="en-US" sz="800" dirty="0">
                  <a:solidFill>
                    <a:schemeClr val="tx1">
                      <a:lumMod val="65000"/>
                      <a:lumOff val="35000"/>
                    </a:schemeClr>
                  </a:solidFill>
                  <a:latin typeface="Trebuchet MS" pitchFamily="34" charset="0"/>
                </a:rPr>
                <a:t> 56  (1994) Maurice, et al. </a:t>
              </a:r>
              <a:r>
                <a:rPr lang="en-US" sz="800" i="1" dirty="0">
                  <a:solidFill>
                    <a:schemeClr val="tx1">
                      <a:lumMod val="65000"/>
                      <a:lumOff val="35000"/>
                    </a:schemeClr>
                  </a:solidFill>
                  <a:latin typeface="Trebuchet MS" pitchFamily="34" charset="0"/>
                </a:rPr>
                <a:t>Metall. Trans. A</a:t>
              </a:r>
              <a:r>
                <a:rPr lang="en-US" sz="800" dirty="0">
                  <a:solidFill>
                    <a:schemeClr val="tx1">
                      <a:lumMod val="65000"/>
                      <a:lumOff val="35000"/>
                    </a:schemeClr>
                  </a:solidFill>
                  <a:latin typeface="Trebuchet MS" pitchFamily="34" charset="0"/>
                </a:rPr>
                <a:t> </a:t>
              </a:r>
              <a:r>
                <a:rPr lang="en-US" sz="800" i="1" dirty="0">
                  <a:solidFill>
                    <a:schemeClr val="tx1">
                      <a:lumMod val="65000"/>
                      <a:lumOff val="35000"/>
                    </a:schemeClr>
                  </a:solidFill>
                  <a:latin typeface="Trebuchet MS" pitchFamily="34" charset="0"/>
                </a:rPr>
                <a:t>21A</a:t>
              </a:r>
              <a:r>
                <a:rPr lang="en-US" sz="800" dirty="0">
                  <a:solidFill>
                    <a:schemeClr val="tx1">
                      <a:lumMod val="65000"/>
                      <a:lumOff val="35000"/>
                    </a:schemeClr>
                  </a:solidFill>
                  <a:latin typeface="Trebuchet MS" pitchFamily="34" charset="0"/>
                </a:rPr>
                <a:t>, 289 (1990 ); </a:t>
              </a:r>
              <a:r>
                <a:rPr lang="en-US" sz="800" i="1" dirty="0">
                  <a:solidFill>
                    <a:schemeClr val="tx1">
                      <a:lumMod val="65000"/>
                      <a:lumOff val="35000"/>
                    </a:schemeClr>
                  </a:solidFill>
                  <a:latin typeface="Trebuchet MS" pitchFamily="34" charset="0"/>
                </a:rPr>
                <a:t>Metall. Trans. A</a:t>
              </a:r>
              <a:r>
                <a:rPr lang="en-US" sz="800" dirty="0">
                  <a:solidFill>
                    <a:schemeClr val="tx1">
                      <a:lumMod val="65000"/>
                      <a:lumOff val="35000"/>
                    </a:schemeClr>
                  </a:solidFill>
                  <a:latin typeface="Trebuchet MS" pitchFamily="34" charset="0"/>
                </a:rPr>
                <a:t>  </a:t>
              </a:r>
              <a:r>
                <a:rPr lang="en-US" sz="800" i="1" dirty="0">
                  <a:solidFill>
                    <a:schemeClr val="tx1">
                      <a:lumMod val="65000"/>
                      <a:lumOff val="35000"/>
                    </a:schemeClr>
                  </a:solidFill>
                  <a:latin typeface="Trebuchet MS" pitchFamily="34" charset="0"/>
                </a:rPr>
                <a:t>26A</a:t>
              </a:r>
              <a:r>
                <a:rPr lang="en-US" sz="800" dirty="0">
                  <a:solidFill>
                    <a:schemeClr val="tx1">
                      <a:lumMod val="65000"/>
                      <a:lumOff val="35000"/>
                    </a:schemeClr>
                  </a:solidFill>
                  <a:latin typeface="Trebuchet MS" pitchFamily="34" charset="0"/>
                </a:rPr>
                <a:t>, 2432 (1995); </a:t>
              </a:r>
              <a:r>
                <a:rPr lang="en-US" sz="800" i="1" dirty="0">
                  <a:solidFill>
                    <a:schemeClr val="tx1">
                      <a:lumMod val="65000"/>
                      <a:lumOff val="35000"/>
                    </a:schemeClr>
                  </a:solidFill>
                  <a:latin typeface="Trebuchet MS" pitchFamily="34" charset="0"/>
                </a:rPr>
                <a:t>Metall. Trans. A</a:t>
              </a:r>
              <a:r>
                <a:rPr lang="en-US" sz="800" dirty="0">
                  <a:solidFill>
                    <a:schemeClr val="tx1">
                      <a:lumMod val="65000"/>
                      <a:lumOff val="35000"/>
                    </a:schemeClr>
                  </a:solidFill>
                  <a:latin typeface="Trebuchet MS" pitchFamily="34" charset="0"/>
                </a:rPr>
                <a:t> </a:t>
              </a:r>
              <a:r>
                <a:rPr lang="en-US" sz="800" i="1" dirty="0">
                  <a:solidFill>
                    <a:schemeClr val="tx1">
                      <a:lumMod val="65000"/>
                      <a:lumOff val="35000"/>
                    </a:schemeClr>
                  </a:solidFill>
                  <a:latin typeface="Trebuchet MS" pitchFamily="34" charset="0"/>
                </a:rPr>
                <a:t>27A</a:t>
              </a:r>
              <a:r>
                <a:rPr lang="en-US" sz="800" dirty="0">
                  <a:solidFill>
                    <a:schemeClr val="tx1">
                      <a:lumMod val="65000"/>
                      <a:lumOff val="35000"/>
                    </a:schemeClr>
                  </a:solidFill>
                  <a:latin typeface="Trebuchet MS" pitchFamily="34" charset="0"/>
                </a:rPr>
                <a:t>, 1981 (1996 </a:t>
              </a:r>
              <a:r>
                <a:rPr lang="en-US" sz="800" dirty="0" smtClean="0">
                  <a:solidFill>
                    <a:schemeClr val="tx1">
                      <a:lumMod val="65000"/>
                      <a:lumOff val="35000"/>
                    </a:schemeClr>
                  </a:solidFill>
                  <a:latin typeface="Trebuchet MS" pitchFamily="34" charset="0"/>
                </a:rPr>
                <a:t>); </a:t>
              </a:r>
              <a:r>
                <a:rPr lang="en-US" sz="800" dirty="0" err="1" smtClean="0">
                  <a:solidFill>
                    <a:schemeClr val="tx1">
                      <a:lumMod val="65000"/>
                      <a:lumOff val="35000"/>
                    </a:schemeClr>
                  </a:solidFill>
                  <a:latin typeface="Trebuchet MS" pitchFamily="34" charset="0"/>
                </a:rPr>
                <a:t>F.Fisher</a:t>
              </a:r>
              <a:r>
                <a:rPr lang="en-US" sz="800" dirty="0" smtClean="0">
                  <a:solidFill>
                    <a:schemeClr val="tx1">
                      <a:lumMod val="65000"/>
                      <a:lumOff val="35000"/>
                    </a:schemeClr>
                  </a:solidFill>
                  <a:latin typeface="Trebuchet MS" pitchFamily="34" charset="0"/>
                </a:rPr>
                <a:t> et al., </a:t>
              </a:r>
              <a:r>
                <a:rPr lang="en-US" sz="800" i="1" dirty="0" smtClean="0">
                  <a:solidFill>
                    <a:schemeClr val="tx1">
                      <a:lumMod val="65000"/>
                      <a:lumOff val="35000"/>
                    </a:schemeClr>
                  </a:solidFill>
                  <a:latin typeface="Trebuchet MS" pitchFamily="34" charset="0"/>
                </a:rPr>
                <a:t>Org. </a:t>
              </a:r>
              <a:r>
                <a:rPr lang="en-US" sz="800" i="1" dirty="0" err="1" smtClean="0">
                  <a:solidFill>
                    <a:schemeClr val="tx1">
                      <a:lumMod val="65000"/>
                      <a:lumOff val="35000"/>
                    </a:schemeClr>
                  </a:solidFill>
                  <a:latin typeface="Trebuchet MS" pitchFamily="34" charset="0"/>
                </a:rPr>
                <a:t>Prog</a:t>
              </a:r>
              <a:r>
                <a:rPr lang="en-US" sz="800" i="1" dirty="0" smtClean="0">
                  <a:solidFill>
                    <a:schemeClr val="tx1">
                      <a:lumMod val="65000"/>
                      <a:lumOff val="35000"/>
                    </a:schemeClr>
                  </a:solidFill>
                  <a:latin typeface="Trebuchet MS" pitchFamily="34" charset="0"/>
                </a:rPr>
                <a:t>. Res. Dev. 21, </a:t>
              </a:r>
              <a:r>
                <a:rPr lang="en-US" sz="800" dirty="0" smtClean="0">
                  <a:solidFill>
                    <a:schemeClr val="tx1">
                      <a:lumMod val="65000"/>
                      <a:lumOff val="35000"/>
                    </a:schemeClr>
                  </a:solidFill>
                  <a:latin typeface="Trebuchet MS" pitchFamily="34" charset="0"/>
                </a:rPr>
                <a:t> 655 (2017); H. </a:t>
              </a:r>
              <a:r>
                <a:rPr lang="en-US" sz="800" dirty="0" err="1" smtClean="0">
                  <a:solidFill>
                    <a:schemeClr val="tx1">
                      <a:lumMod val="65000"/>
                      <a:lumOff val="35000"/>
                    </a:schemeClr>
                  </a:solidFill>
                  <a:latin typeface="Trebuchet MS" pitchFamily="34" charset="0"/>
                </a:rPr>
                <a:t>Kulla</a:t>
              </a:r>
              <a:r>
                <a:rPr lang="en-US" sz="800" dirty="0" smtClean="0">
                  <a:solidFill>
                    <a:schemeClr val="tx1">
                      <a:lumMod val="65000"/>
                      <a:lumOff val="35000"/>
                    </a:schemeClr>
                  </a:solidFill>
                  <a:latin typeface="Trebuchet MS" pitchFamily="34" charset="0"/>
                </a:rPr>
                <a:t> et </a:t>
              </a:r>
              <a:r>
                <a:rPr lang="en-US" sz="800" dirty="0" err="1" smtClean="0">
                  <a:solidFill>
                    <a:schemeClr val="tx1">
                      <a:lumMod val="65000"/>
                      <a:lumOff val="35000"/>
                    </a:schemeClr>
                  </a:solidFill>
                  <a:latin typeface="Trebuchet MS" pitchFamily="34" charset="0"/>
                </a:rPr>
                <a:t>ai</a:t>
              </a:r>
              <a:r>
                <a:rPr lang="en-US" sz="800" dirty="0" smtClean="0">
                  <a:solidFill>
                    <a:schemeClr val="tx1">
                      <a:lumMod val="65000"/>
                      <a:lumOff val="35000"/>
                    </a:schemeClr>
                  </a:solidFill>
                  <a:latin typeface="Trebuchet MS" pitchFamily="34" charset="0"/>
                </a:rPr>
                <a:t>., </a:t>
              </a:r>
              <a:r>
                <a:rPr lang="en-US" sz="800" i="1" dirty="0" smtClean="0">
                  <a:solidFill>
                    <a:schemeClr val="tx1">
                      <a:lumMod val="65000"/>
                      <a:lumOff val="35000"/>
                    </a:schemeClr>
                  </a:solidFill>
                  <a:latin typeface="Trebuchet MS" pitchFamily="34" charset="0"/>
                </a:rPr>
                <a:t>Chem. </a:t>
              </a:r>
              <a:r>
                <a:rPr lang="en-US" sz="800" i="1" dirty="0" err="1" smtClean="0">
                  <a:solidFill>
                    <a:schemeClr val="tx1">
                      <a:lumMod val="65000"/>
                      <a:lumOff val="35000"/>
                    </a:schemeClr>
                  </a:solidFill>
                  <a:latin typeface="Trebuchet MS" pitchFamily="34" charset="0"/>
                </a:rPr>
                <a:t>Commun</a:t>
              </a:r>
              <a:r>
                <a:rPr lang="en-US" sz="800" i="1" dirty="0" smtClean="0">
                  <a:solidFill>
                    <a:schemeClr val="tx1">
                      <a:lumMod val="65000"/>
                      <a:lumOff val="35000"/>
                    </a:schemeClr>
                  </a:solidFill>
                  <a:latin typeface="Trebuchet MS" pitchFamily="34" charset="0"/>
                </a:rPr>
                <a:t>. 53, </a:t>
              </a:r>
              <a:r>
                <a:rPr lang="en-US" sz="800" dirty="0" smtClean="0">
                  <a:solidFill>
                    <a:schemeClr val="tx1">
                      <a:lumMod val="65000"/>
                      <a:lumOff val="35000"/>
                    </a:schemeClr>
                  </a:solidFill>
                  <a:latin typeface="Trebuchet MS" pitchFamily="34" charset="0"/>
                </a:rPr>
                <a:t>1664  (2017).</a:t>
              </a:r>
              <a:endParaRPr lang="en-US" sz="800" dirty="0">
                <a:solidFill>
                  <a:schemeClr val="tx1">
                    <a:lumMod val="65000"/>
                    <a:lumOff val="35000"/>
                  </a:schemeClr>
                </a:solidFill>
                <a:latin typeface="Trebuchet MS" pitchFamily="34" charset="0"/>
              </a:endParaRPr>
            </a:p>
          </p:txBody>
        </p:sp>
        <p:graphicFrame>
          <p:nvGraphicFramePr>
            <p:cNvPr id="172040" name="Object 8"/>
            <p:cNvGraphicFramePr>
              <a:graphicFrameLocks noChangeAspect="1"/>
            </p:cNvGraphicFramePr>
            <p:nvPr>
              <p:extLst>
                <p:ext uri="{D42A27DB-BD31-4B8C-83A1-F6EECF244321}">
                  <p14:modId xmlns:p14="http://schemas.microsoft.com/office/powerpoint/2010/main" val="957122986"/>
                </p:ext>
              </p:extLst>
            </p:nvPr>
          </p:nvGraphicFramePr>
          <p:xfrm>
            <a:off x="3632" y="1476"/>
            <a:ext cx="1646" cy="949"/>
          </p:xfrm>
          <a:graphic>
            <a:graphicData uri="http://schemas.openxmlformats.org/presentationml/2006/ole">
              <mc:AlternateContent xmlns:mc="http://schemas.openxmlformats.org/markup-compatibility/2006">
                <mc:Choice xmlns:v="urn:schemas-microsoft-com:vml" Requires="v">
                  <p:oleObj spid="_x0000_s172728" name="CS ChemDraw Drawing" r:id="rId5" imgW="2828496" imgH="1883378" progId="ChemDraw.Document.6.0">
                    <p:embed/>
                  </p:oleObj>
                </mc:Choice>
                <mc:Fallback>
                  <p:oleObj name="CS ChemDraw Drawing" r:id="rId5" imgW="2828496" imgH="1883378" progId="ChemDraw.Document.6.0">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l="-1558" r="-2805" b="5826"/>
                        <a:stretch>
                          <a:fillRect/>
                        </a:stretch>
                      </p:blipFill>
                      <p:spPr bwMode="auto">
                        <a:xfrm>
                          <a:off x="3632" y="1476"/>
                          <a:ext cx="1646" cy="949"/>
                        </a:xfrm>
                        <a:prstGeom prst="rect">
                          <a:avLst/>
                        </a:prstGeom>
                        <a:solidFill>
                          <a:schemeClr val="bg1"/>
                        </a:solidFill>
                        <a:ln>
                          <a:noFill/>
                        </a:ln>
                        <a:effectLst>
                          <a:outerShdw dist="107763" dir="18900000" algn="ctr" rotWithShape="0">
                            <a:srgbClr val="808080">
                              <a:alpha val="50000"/>
                            </a:srgbClr>
                          </a:outerShdw>
                        </a:effectLst>
                        <a:extLst/>
                      </p:spPr>
                    </p:pic>
                  </p:oleObj>
                </mc:Fallback>
              </mc:AlternateContent>
            </a:graphicData>
          </a:graphic>
        </p:graphicFrame>
        <p:sp>
          <p:nvSpPr>
            <p:cNvPr id="172051" name="AutoShape 19"/>
            <p:cNvSpPr>
              <a:spLocks noChangeArrowheads="1"/>
            </p:cNvSpPr>
            <p:nvPr/>
          </p:nvSpPr>
          <p:spPr bwMode="auto">
            <a:xfrm>
              <a:off x="2776" y="425"/>
              <a:ext cx="1824" cy="576"/>
            </a:xfrm>
            <a:prstGeom prst="cloudCallout">
              <a:avLst>
                <a:gd name="adj1" fmla="val 33077"/>
                <a:gd name="adj2" fmla="val 140544"/>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1600" dirty="0" smtClean="0"/>
                <a:t>Is  temperature</a:t>
              </a:r>
            </a:p>
            <a:p>
              <a:pPr algn="ctr"/>
              <a:r>
                <a:rPr lang="en-US" sz="1600" dirty="0" smtClean="0"/>
                <a:t> </a:t>
              </a:r>
              <a:r>
                <a:rPr lang="en-US" sz="1600" dirty="0"/>
                <a:t>a factor?</a:t>
              </a:r>
            </a:p>
          </p:txBody>
        </p:sp>
        <p:sp>
          <p:nvSpPr>
            <p:cNvPr id="172047" name="AutoShape 15"/>
            <p:cNvSpPr>
              <a:spLocks noChangeArrowheads="1"/>
            </p:cNvSpPr>
            <p:nvPr/>
          </p:nvSpPr>
          <p:spPr bwMode="auto">
            <a:xfrm rot="20793700">
              <a:off x="2856" y="2627"/>
              <a:ext cx="1845" cy="735"/>
            </a:xfrm>
            <a:prstGeom prst="curvedUpArrow">
              <a:avLst>
                <a:gd name="adj1" fmla="val 9771"/>
                <a:gd name="adj2" fmla="val 47866"/>
                <a:gd name="adj3" fmla="val 33333"/>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17" name="Rectangle 7"/>
          <p:cNvSpPr txBox="1">
            <a:spLocks noChangeArrowheads="1"/>
          </p:cNvSpPr>
          <p:nvPr/>
        </p:nvSpPr>
        <p:spPr bwMode="auto">
          <a:xfrm>
            <a:off x="457200" y="274320"/>
            <a:ext cx="7086600" cy="848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114300" indent="-114300" algn="l" rtl="0" eaLnBrk="1" fontAlgn="base" hangingPunct="1">
              <a:spcBef>
                <a:spcPct val="20000"/>
              </a:spcBef>
              <a:spcAft>
                <a:spcPct val="0"/>
              </a:spcAft>
              <a:buClr>
                <a:schemeClr val="bg1"/>
              </a:buClr>
              <a:buChar char="•"/>
              <a:defRPr>
                <a:solidFill>
                  <a:schemeClr val="tx1"/>
                </a:solidFill>
                <a:latin typeface="+mn-lt"/>
                <a:ea typeface="+mn-ea"/>
                <a:cs typeface="+mn-cs"/>
              </a:defRPr>
            </a:lvl1pPr>
            <a:lvl2pPr marL="401638" indent="-173038" algn="l" rtl="0" eaLnBrk="1" fontAlgn="base" hangingPunct="1">
              <a:spcBef>
                <a:spcPct val="20000"/>
              </a:spcBef>
              <a:spcAft>
                <a:spcPct val="0"/>
              </a:spcAft>
              <a:buClr>
                <a:schemeClr val="tx2"/>
              </a:buClr>
              <a:buFont typeface="Times" charset="0"/>
              <a:buChar char="•"/>
              <a:defRPr sz="1600">
                <a:solidFill>
                  <a:schemeClr val="tx1"/>
                </a:solidFill>
                <a:latin typeface="+mn-lt"/>
                <a:ea typeface="+mn-ea"/>
                <a:cs typeface="+mn-cs"/>
              </a:defRPr>
            </a:lvl2pPr>
            <a:lvl3pPr marL="685800" indent="-169863" algn="l" rtl="0" eaLnBrk="1" fontAlgn="base" hangingPunct="1">
              <a:spcBef>
                <a:spcPct val="20000"/>
              </a:spcBef>
              <a:spcAft>
                <a:spcPct val="0"/>
              </a:spcAft>
              <a:buClr>
                <a:schemeClr val="accent1"/>
              </a:buClr>
              <a:buChar char="–"/>
              <a:defRPr sz="1600">
                <a:solidFill>
                  <a:schemeClr val="tx1"/>
                </a:solidFill>
                <a:latin typeface="+mn-lt"/>
                <a:ea typeface="+mn-ea"/>
                <a:cs typeface="+mn-cs"/>
              </a:defRPr>
            </a:lvl3pPr>
            <a:lvl4pPr marL="1143000" indent="-228600" algn="l" rtl="0" eaLnBrk="1" fontAlgn="base" hangingPunct="1">
              <a:spcBef>
                <a:spcPct val="20000"/>
              </a:spcBef>
              <a:spcAft>
                <a:spcPct val="0"/>
              </a:spcAft>
              <a:buChar char="–"/>
              <a:defRPr sz="1400">
                <a:solidFill>
                  <a:schemeClr val="tx1"/>
                </a:solidFill>
                <a:latin typeface="+mn-lt"/>
                <a:ea typeface="+mn-ea"/>
                <a:cs typeface="+mn-cs"/>
              </a:defRPr>
            </a:lvl4pPr>
            <a:lvl5pPr marL="1600200" indent="-228600" algn="l" rtl="0" eaLnBrk="1" fontAlgn="base" hangingPunct="1">
              <a:spcBef>
                <a:spcPct val="20000"/>
              </a:spcBef>
              <a:spcAft>
                <a:spcPct val="0"/>
              </a:spcAft>
              <a:buChar char="»"/>
              <a:defRPr sz="1400">
                <a:solidFill>
                  <a:schemeClr val="tx1"/>
                </a:solidFill>
                <a:latin typeface="+mn-lt"/>
                <a:ea typeface="+mn-ea"/>
                <a:cs typeface="+mn-cs"/>
              </a:defRPr>
            </a:lvl5pPr>
            <a:lvl6pPr marL="2057400" indent="-228600" algn="l" rtl="0" eaLnBrk="1" fontAlgn="base" hangingPunct="1">
              <a:spcBef>
                <a:spcPct val="20000"/>
              </a:spcBef>
              <a:spcAft>
                <a:spcPct val="0"/>
              </a:spcAft>
              <a:buChar char="»"/>
              <a:defRPr sz="1400">
                <a:solidFill>
                  <a:schemeClr val="tx1"/>
                </a:solidFill>
                <a:latin typeface="+mn-lt"/>
                <a:ea typeface="+mn-ea"/>
                <a:cs typeface="+mn-cs"/>
              </a:defRPr>
            </a:lvl6pPr>
            <a:lvl7pPr marL="2514600" indent="-228600" algn="l" rtl="0" eaLnBrk="1" fontAlgn="base" hangingPunct="1">
              <a:spcBef>
                <a:spcPct val="20000"/>
              </a:spcBef>
              <a:spcAft>
                <a:spcPct val="0"/>
              </a:spcAft>
              <a:buChar char="»"/>
              <a:defRPr sz="1400">
                <a:solidFill>
                  <a:schemeClr val="tx1"/>
                </a:solidFill>
                <a:latin typeface="+mn-lt"/>
                <a:ea typeface="+mn-ea"/>
                <a:cs typeface="+mn-cs"/>
              </a:defRPr>
            </a:lvl7pPr>
            <a:lvl8pPr marL="2971800" indent="-228600" algn="l" rtl="0" eaLnBrk="1" fontAlgn="base" hangingPunct="1">
              <a:spcBef>
                <a:spcPct val="20000"/>
              </a:spcBef>
              <a:spcAft>
                <a:spcPct val="0"/>
              </a:spcAft>
              <a:buChar char="»"/>
              <a:defRPr sz="1400">
                <a:solidFill>
                  <a:schemeClr val="tx1"/>
                </a:solidFill>
                <a:latin typeface="+mn-lt"/>
                <a:ea typeface="+mn-ea"/>
                <a:cs typeface="+mn-cs"/>
              </a:defRPr>
            </a:lvl8pPr>
            <a:lvl9pPr marL="3429000" indent="-228600" algn="l" rtl="0" eaLnBrk="1" fontAlgn="base" hangingPunct="1">
              <a:spcBef>
                <a:spcPct val="20000"/>
              </a:spcBef>
              <a:spcAft>
                <a:spcPct val="0"/>
              </a:spcAft>
              <a:buChar char="»"/>
              <a:defRPr sz="1400">
                <a:solidFill>
                  <a:schemeClr val="tx1"/>
                </a:solidFill>
                <a:latin typeface="+mn-lt"/>
                <a:ea typeface="+mn-ea"/>
                <a:cs typeface="+mn-cs"/>
              </a:defRPr>
            </a:lvl9pPr>
          </a:lstStyle>
          <a:p>
            <a:pPr marL="0" indent="0">
              <a:spcBef>
                <a:spcPts val="0"/>
              </a:spcBef>
              <a:buNone/>
            </a:pPr>
            <a:r>
              <a:rPr lang="en-US" sz="2800" dirty="0" err="1">
                <a:solidFill>
                  <a:schemeClr val="accent5">
                    <a:lumMod val="50000"/>
                  </a:schemeClr>
                </a:solidFill>
                <a:latin typeface="Trebuchet MS" pitchFamily="34" charset="0"/>
              </a:rPr>
              <a:t>Mechanochemistry</a:t>
            </a:r>
            <a:endParaRPr lang="en-US" sz="2800" dirty="0">
              <a:solidFill>
                <a:schemeClr val="accent5">
                  <a:lumMod val="50000"/>
                </a:schemeClr>
              </a:solidFill>
              <a:latin typeface="Trebuchet MS" pitchFamily="34" charset="0"/>
            </a:endParaRPr>
          </a:p>
          <a:p>
            <a:pPr marL="0" indent="0">
              <a:spcBef>
                <a:spcPts val="0"/>
              </a:spcBef>
              <a:buNone/>
            </a:pPr>
            <a:r>
              <a:rPr lang="en-US" sz="2000" i="1" dirty="0" smtClean="0">
                <a:solidFill>
                  <a:schemeClr val="accent5">
                    <a:lumMod val="50000"/>
                  </a:schemeClr>
                </a:solidFill>
                <a:latin typeface="Trebuchet MS" pitchFamily="34" charset="0"/>
              </a:rPr>
              <a:t>How it </a:t>
            </a:r>
            <a:r>
              <a:rPr lang="en-US" sz="2000" i="1" dirty="0">
                <a:solidFill>
                  <a:schemeClr val="accent5">
                    <a:lumMod val="50000"/>
                  </a:schemeClr>
                </a:solidFill>
                <a:latin typeface="Trebuchet MS" pitchFamily="34" charset="0"/>
              </a:rPr>
              <a:t>H</a:t>
            </a:r>
            <a:r>
              <a:rPr lang="en-US" sz="2000" i="1" dirty="0" smtClean="0">
                <a:solidFill>
                  <a:schemeClr val="accent5">
                    <a:lumMod val="50000"/>
                  </a:schemeClr>
                </a:solidFill>
                <a:latin typeface="Trebuchet MS" pitchFamily="34" charset="0"/>
              </a:rPr>
              <a:t>appens?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 y="274320"/>
            <a:ext cx="9144001" cy="5865641"/>
            <a:chOff x="-1" y="274320"/>
            <a:chExt cx="9144001" cy="5865641"/>
          </a:xfrm>
        </p:grpSpPr>
        <p:sp>
          <p:nvSpPr>
            <p:cNvPr id="80087" name="AutoShape 215"/>
            <p:cNvSpPr>
              <a:spLocks noChangeArrowheads="1"/>
            </p:cNvSpPr>
            <p:nvPr/>
          </p:nvSpPr>
          <p:spPr bwMode="auto">
            <a:xfrm rot="19951016">
              <a:off x="2182896" y="1829880"/>
              <a:ext cx="4384929" cy="606425"/>
            </a:xfrm>
            <a:prstGeom prst="flowChartProcess">
              <a:avLst/>
            </a:prstGeom>
            <a:solidFill>
              <a:schemeClr val="bg1">
                <a:lumMod val="65000"/>
                <a:alpha val="27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spcAft>
                  <a:spcPct val="20000"/>
                </a:spcAft>
              </a:pPr>
              <a:r>
                <a:rPr lang="en-US" sz="3200" dirty="0" smtClean="0">
                  <a:solidFill>
                    <a:schemeClr val="tx1">
                      <a:lumMod val="25000"/>
                      <a:lumOff val="75000"/>
                    </a:schemeClr>
                  </a:solidFill>
                </a:rPr>
                <a:t>Stable during milling</a:t>
              </a:r>
              <a:r>
                <a:rPr lang="en-US" sz="3200" dirty="0">
                  <a:solidFill>
                    <a:schemeClr val="tx1">
                      <a:lumMod val="25000"/>
                      <a:lumOff val="75000"/>
                    </a:schemeClr>
                  </a:solidFill>
                </a:rPr>
                <a:t>!</a:t>
              </a:r>
            </a:p>
          </p:txBody>
        </p:sp>
        <p:grpSp>
          <p:nvGrpSpPr>
            <p:cNvPr id="80081" name="Group 209"/>
            <p:cNvGrpSpPr>
              <a:grpSpLocks/>
            </p:cNvGrpSpPr>
            <p:nvPr/>
          </p:nvGrpSpPr>
          <p:grpSpPr bwMode="auto">
            <a:xfrm>
              <a:off x="694608" y="3466768"/>
              <a:ext cx="2867516" cy="2467016"/>
              <a:chOff x="444" y="2020"/>
              <a:chExt cx="1936" cy="1633"/>
            </a:xfrm>
          </p:grpSpPr>
          <p:sp>
            <p:nvSpPr>
              <p:cNvPr id="79966" name="Rectangle 94"/>
              <p:cNvSpPr>
                <a:spLocks noChangeArrowheads="1"/>
              </p:cNvSpPr>
              <p:nvPr/>
            </p:nvSpPr>
            <p:spPr bwMode="auto">
              <a:xfrm>
                <a:off x="1005" y="3533"/>
                <a:ext cx="544"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100" dirty="0">
                    <a:solidFill>
                      <a:srgbClr val="000000"/>
                    </a:solidFill>
                  </a:rPr>
                  <a:t>Temperature</a:t>
                </a:r>
                <a:endParaRPr lang="en-GB" sz="1100" dirty="0"/>
              </a:p>
            </p:txBody>
          </p:sp>
          <p:sp>
            <p:nvSpPr>
              <p:cNvPr id="79967" name="Rectangle 95"/>
              <p:cNvSpPr>
                <a:spLocks noChangeArrowheads="1"/>
              </p:cNvSpPr>
              <p:nvPr/>
            </p:nvSpPr>
            <p:spPr bwMode="auto">
              <a:xfrm>
                <a:off x="1642" y="3542"/>
                <a:ext cx="2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000" b="1">
                    <a:solidFill>
                      <a:srgbClr val="000000"/>
                    </a:solidFill>
                  </a:rPr>
                  <a:t> </a:t>
                </a:r>
                <a:endParaRPr lang="en-GB"/>
              </a:p>
            </p:txBody>
          </p:sp>
          <p:sp>
            <p:nvSpPr>
              <p:cNvPr id="79969" name="Rectangle 97"/>
              <p:cNvSpPr>
                <a:spLocks noChangeArrowheads="1"/>
              </p:cNvSpPr>
              <p:nvPr/>
            </p:nvSpPr>
            <p:spPr bwMode="auto">
              <a:xfrm>
                <a:off x="1693" y="3531"/>
                <a:ext cx="75"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200" dirty="0">
                    <a:solidFill>
                      <a:srgbClr val="000000"/>
                    </a:solidFill>
                  </a:rPr>
                  <a:t>C</a:t>
                </a:r>
                <a:endParaRPr lang="en-GB" dirty="0"/>
              </a:p>
            </p:txBody>
          </p:sp>
          <p:grpSp>
            <p:nvGrpSpPr>
              <p:cNvPr id="80072" name="Group 200"/>
              <p:cNvGrpSpPr>
                <a:grpSpLocks/>
              </p:cNvGrpSpPr>
              <p:nvPr/>
            </p:nvGrpSpPr>
            <p:grpSpPr bwMode="auto">
              <a:xfrm>
                <a:off x="444" y="2020"/>
                <a:ext cx="1936" cy="1576"/>
                <a:chOff x="444" y="2020"/>
                <a:chExt cx="1936" cy="1576"/>
              </a:xfrm>
            </p:grpSpPr>
            <p:sp>
              <p:nvSpPr>
                <p:cNvPr id="79968" name="Rectangle 96"/>
                <p:cNvSpPr>
                  <a:spLocks noChangeArrowheads="1"/>
                </p:cNvSpPr>
                <p:nvPr/>
              </p:nvSpPr>
              <p:spPr bwMode="auto">
                <a:xfrm>
                  <a:off x="1664" y="3538"/>
                  <a:ext cx="2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600" b="1" dirty="0">
                      <a:solidFill>
                        <a:srgbClr val="000000"/>
                      </a:solidFill>
                    </a:rPr>
                    <a:t>o</a:t>
                  </a:r>
                  <a:endParaRPr lang="en-GB" dirty="0"/>
                </a:p>
              </p:txBody>
            </p:sp>
            <p:sp>
              <p:nvSpPr>
                <p:cNvPr id="79970" name="Line 98"/>
                <p:cNvSpPr>
                  <a:spLocks noChangeShapeType="1"/>
                </p:cNvSpPr>
                <p:nvPr/>
              </p:nvSpPr>
              <p:spPr bwMode="auto">
                <a:xfrm>
                  <a:off x="450" y="3381"/>
                  <a:ext cx="186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1" name="Line 99"/>
                <p:cNvSpPr>
                  <a:spLocks noChangeShapeType="1"/>
                </p:cNvSpPr>
                <p:nvPr/>
              </p:nvSpPr>
              <p:spPr bwMode="auto">
                <a:xfrm flipV="1">
                  <a:off x="619" y="3381"/>
                  <a:ext cx="1" cy="2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2" name="Line 100"/>
                <p:cNvSpPr>
                  <a:spLocks noChangeShapeType="1"/>
                </p:cNvSpPr>
                <p:nvPr/>
              </p:nvSpPr>
              <p:spPr bwMode="auto">
                <a:xfrm flipV="1">
                  <a:off x="1043" y="3381"/>
                  <a:ext cx="1" cy="2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3" name="Line 101"/>
                <p:cNvSpPr>
                  <a:spLocks noChangeShapeType="1"/>
                </p:cNvSpPr>
                <p:nvPr/>
              </p:nvSpPr>
              <p:spPr bwMode="auto">
                <a:xfrm flipV="1">
                  <a:off x="1467" y="3381"/>
                  <a:ext cx="1" cy="2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4" name="Line 102"/>
                <p:cNvSpPr>
                  <a:spLocks noChangeShapeType="1"/>
                </p:cNvSpPr>
                <p:nvPr/>
              </p:nvSpPr>
              <p:spPr bwMode="auto">
                <a:xfrm flipV="1">
                  <a:off x="1891" y="3381"/>
                  <a:ext cx="1" cy="2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5" name="Line 103"/>
                <p:cNvSpPr>
                  <a:spLocks noChangeShapeType="1"/>
                </p:cNvSpPr>
                <p:nvPr/>
              </p:nvSpPr>
              <p:spPr bwMode="auto">
                <a:xfrm flipV="1">
                  <a:off x="2315" y="3381"/>
                  <a:ext cx="1" cy="2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6" name="Line 104"/>
                <p:cNvSpPr>
                  <a:spLocks noChangeShapeType="1"/>
                </p:cNvSpPr>
                <p:nvPr/>
              </p:nvSpPr>
              <p:spPr bwMode="auto">
                <a:xfrm flipV="1">
                  <a:off x="450"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7" name="Line 105"/>
                <p:cNvSpPr>
                  <a:spLocks noChangeShapeType="1"/>
                </p:cNvSpPr>
                <p:nvPr/>
              </p:nvSpPr>
              <p:spPr bwMode="auto">
                <a:xfrm flipV="1">
                  <a:off x="492"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8" name="Line 106"/>
                <p:cNvSpPr>
                  <a:spLocks noChangeShapeType="1"/>
                </p:cNvSpPr>
                <p:nvPr/>
              </p:nvSpPr>
              <p:spPr bwMode="auto">
                <a:xfrm flipV="1">
                  <a:off x="534"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79" name="Line 107"/>
                <p:cNvSpPr>
                  <a:spLocks noChangeShapeType="1"/>
                </p:cNvSpPr>
                <p:nvPr/>
              </p:nvSpPr>
              <p:spPr bwMode="auto">
                <a:xfrm flipV="1">
                  <a:off x="577"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0" name="Line 108"/>
                <p:cNvSpPr>
                  <a:spLocks noChangeShapeType="1"/>
                </p:cNvSpPr>
                <p:nvPr/>
              </p:nvSpPr>
              <p:spPr bwMode="auto">
                <a:xfrm flipV="1">
                  <a:off x="662"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1" name="Line 109"/>
                <p:cNvSpPr>
                  <a:spLocks noChangeShapeType="1"/>
                </p:cNvSpPr>
                <p:nvPr/>
              </p:nvSpPr>
              <p:spPr bwMode="auto">
                <a:xfrm flipV="1">
                  <a:off x="704"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2" name="Line 110"/>
                <p:cNvSpPr>
                  <a:spLocks noChangeShapeType="1"/>
                </p:cNvSpPr>
                <p:nvPr/>
              </p:nvSpPr>
              <p:spPr bwMode="auto">
                <a:xfrm flipV="1">
                  <a:off x="746"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3" name="Line 111"/>
                <p:cNvSpPr>
                  <a:spLocks noChangeShapeType="1"/>
                </p:cNvSpPr>
                <p:nvPr/>
              </p:nvSpPr>
              <p:spPr bwMode="auto">
                <a:xfrm flipV="1">
                  <a:off x="789"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4" name="Line 112"/>
                <p:cNvSpPr>
                  <a:spLocks noChangeShapeType="1"/>
                </p:cNvSpPr>
                <p:nvPr/>
              </p:nvSpPr>
              <p:spPr bwMode="auto">
                <a:xfrm flipV="1">
                  <a:off x="831"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5" name="Line 113"/>
                <p:cNvSpPr>
                  <a:spLocks noChangeShapeType="1"/>
                </p:cNvSpPr>
                <p:nvPr/>
              </p:nvSpPr>
              <p:spPr bwMode="auto">
                <a:xfrm flipV="1">
                  <a:off x="874"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6" name="Line 114"/>
                <p:cNvSpPr>
                  <a:spLocks noChangeShapeType="1"/>
                </p:cNvSpPr>
                <p:nvPr/>
              </p:nvSpPr>
              <p:spPr bwMode="auto">
                <a:xfrm flipV="1">
                  <a:off x="916"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7" name="Line 115"/>
                <p:cNvSpPr>
                  <a:spLocks noChangeShapeType="1"/>
                </p:cNvSpPr>
                <p:nvPr/>
              </p:nvSpPr>
              <p:spPr bwMode="auto">
                <a:xfrm flipV="1">
                  <a:off x="958"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8" name="Line 116"/>
                <p:cNvSpPr>
                  <a:spLocks noChangeShapeType="1"/>
                </p:cNvSpPr>
                <p:nvPr/>
              </p:nvSpPr>
              <p:spPr bwMode="auto">
                <a:xfrm flipV="1">
                  <a:off x="1001"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89" name="Line 117"/>
                <p:cNvSpPr>
                  <a:spLocks noChangeShapeType="1"/>
                </p:cNvSpPr>
                <p:nvPr/>
              </p:nvSpPr>
              <p:spPr bwMode="auto">
                <a:xfrm flipV="1">
                  <a:off x="1086"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0" name="Line 118"/>
                <p:cNvSpPr>
                  <a:spLocks noChangeShapeType="1"/>
                </p:cNvSpPr>
                <p:nvPr/>
              </p:nvSpPr>
              <p:spPr bwMode="auto">
                <a:xfrm flipV="1">
                  <a:off x="1128"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1" name="Line 119"/>
                <p:cNvSpPr>
                  <a:spLocks noChangeShapeType="1"/>
                </p:cNvSpPr>
                <p:nvPr/>
              </p:nvSpPr>
              <p:spPr bwMode="auto">
                <a:xfrm flipV="1">
                  <a:off x="1170"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2" name="Line 120"/>
                <p:cNvSpPr>
                  <a:spLocks noChangeShapeType="1"/>
                </p:cNvSpPr>
                <p:nvPr/>
              </p:nvSpPr>
              <p:spPr bwMode="auto">
                <a:xfrm flipV="1">
                  <a:off x="1213"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3" name="Line 121"/>
                <p:cNvSpPr>
                  <a:spLocks noChangeShapeType="1"/>
                </p:cNvSpPr>
                <p:nvPr/>
              </p:nvSpPr>
              <p:spPr bwMode="auto">
                <a:xfrm flipV="1">
                  <a:off x="1255"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4" name="Line 122"/>
                <p:cNvSpPr>
                  <a:spLocks noChangeShapeType="1"/>
                </p:cNvSpPr>
                <p:nvPr/>
              </p:nvSpPr>
              <p:spPr bwMode="auto">
                <a:xfrm flipV="1">
                  <a:off x="1298"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5" name="Line 123"/>
                <p:cNvSpPr>
                  <a:spLocks noChangeShapeType="1"/>
                </p:cNvSpPr>
                <p:nvPr/>
              </p:nvSpPr>
              <p:spPr bwMode="auto">
                <a:xfrm flipV="1">
                  <a:off x="1340"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6" name="Line 124"/>
                <p:cNvSpPr>
                  <a:spLocks noChangeShapeType="1"/>
                </p:cNvSpPr>
                <p:nvPr/>
              </p:nvSpPr>
              <p:spPr bwMode="auto">
                <a:xfrm flipV="1">
                  <a:off x="1382"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7" name="Line 125"/>
                <p:cNvSpPr>
                  <a:spLocks noChangeShapeType="1"/>
                </p:cNvSpPr>
                <p:nvPr/>
              </p:nvSpPr>
              <p:spPr bwMode="auto">
                <a:xfrm flipV="1">
                  <a:off x="1425"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8" name="Line 126"/>
                <p:cNvSpPr>
                  <a:spLocks noChangeShapeType="1"/>
                </p:cNvSpPr>
                <p:nvPr/>
              </p:nvSpPr>
              <p:spPr bwMode="auto">
                <a:xfrm flipV="1">
                  <a:off x="1510"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99" name="Line 127"/>
                <p:cNvSpPr>
                  <a:spLocks noChangeShapeType="1"/>
                </p:cNvSpPr>
                <p:nvPr/>
              </p:nvSpPr>
              <p:spPr bwMode="auto">
                <a:xfrm flipV="1">
                  <a:off x="1552"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0" name="Line 128"/>
                <p:cNvSpPr>
                  <a:spLocks noChangeShapeType="1"/>
                </p:cNvSpPr>
                <p:nvPr/>
              </p:nvSpPr>
              <p:spPr bwMode="auto">
                <a:xfrm flipV="1">
                  <a:off x="1594"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1" name="Line 129"/>
                <p:cNvSpPr>
                  <a:spLocks noChangeShapeType="1"/>
                </p:cNvSpPr>
                <p:nvPr/>
              </p:nvSpPr>
              <p:spPr bwMode="auto">
                <a:xfrm flipV="1">
                  <a:off x="1637"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2" name="Line 130"/>
                <p:cNvSpPr>
                  <a:spLocks noChangeShapeType="1"/>
                </p:cNvSpPr>
                <p:nvPr/>
              </p:nvSpPr>
              <p:spPr bwMode="auto">
                <a:xfrm flipV="1">
                  <a:off x="1679"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3" name="Line 131"/>
                <p:cNvSpPr>
                  <a:spLocks noChangeShapeType="1"/>
                </p:cNvSpPr>
                <p:nvPr/>
              </p:nvSpPr>
              <p:spPr bwMode="auto">
                <a:xfrm flipV="1">
                  <a:off x="1721"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4" name="Line 132"/>
                <p:cNvSpPr>
                  <a:spLocks noChangeShapeType="1"/>
                </p:cNvSpPr>
                <p:nvPr/>
              </p:nvSpPr>
              <p:spPr bwMode="auto">
                <a:xfrm flipV="1">
                  <a:off x="1764"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5" name="Line 133"/>
                <p:cNvSpPr>
                  <a:spLocks noChangeShapeType="1"/>
                </p:cNvSpPr>
                <p:nvPr/>
              </p:nvSpPr>
              <p:spPr bwMode="auto">
                <a:xfrm flipV="1">
                  <a:off x="1806"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6" name="Line 134"/>
                <p:cNvSpPr>
                  <a:spLocks noChangeShapeType="1"/>
                </p:cNvSpPr>
                <p:nvPr/>
              </p:nvSpPr>
              <p:spPr bwMode="auto">
                <a:xfrm flipV="1">
                  <a:off x="1849"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7" name="Line 135"/>
                <p:cNvSpPr>
                  <a:spLocks noChangeShapeType="1"/>
                </p:cNvSpPr>
                <p:nvPr/>
              </p:nvSpPr>
              <p:spPr bwMode="auto">
                <a:xfrm flipV="1">
                  <a:off x="1933"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8" name="Line 136"/>
                <p:cNvSpPr>
                  <a:spLocks noChangeShapeType="1"/>
                </p:cNvSpPr>
                <p:nvPr/>
              </p:nvSpPr>
              <p:spPr bwMode="auto">
                <a:xfrm flipV="1">
                  <a:off x="1976"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09" name="Line 137"/>
                <p:cNvSpPr>
                  <a:spLocks noChangeShapeType="1"/>
                </p:cNvSpPr>
                <p:nvPr/>
              </p:nvSpPr>
              <p:spPr bwMode="auto">
                <a:xfrm flipV="1">
                  <a:off x="2018"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10" name="Line 138"/>
                <p:cNvSpPr>
                  <a:spLocks noChangeShapeType="1"/>
                </p:cNvSpPr>
                <p:nvPr/>
              </p:nvSpPr>
              <p:spPr bwMode="auto">
                <a:xfrm flipV="1">
                  <a:off x="2061"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11" name="Line 139"/>
                <p:cNvSpPr>
                  <a:spLocks noChangeShapeType="1"/>
                </p:cNvSpPr>
                <p:nvPr/>
              </p:nvSpPr>
              <p:spPr bwMode="auto">
                <a:xfrm flipV="1">
                  <a:off x="2103"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12" name="Line 140"/>
                <p:cNvSpPr>
                  <a:spLocks noChangeShapeType="1"/>
                </p:cNvSpPr>
                <p:nvPr/>
              </p:nvSpPr>
              <p:spPr bwMode="auto">
                <a:xfrm flipV="1">
                  <a:off x="2145"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13" name="Line 141"/>
                <p:cNvSpPr>
                  <a:spLocks noChangeShapeType="1"/>
                </p:cNvSpPr>
                <p:nvPr/>
              </p:nvSpPr>
              <p:spPr bwMode="auto">
                <a:xfrm flipV="1">
                  <a:off x="2188"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14" name="Line 142"/>
                <p:cNvSpPr>
                  <a:spLocks noChangeShapeType="1"/>
                </p:cNvSpPr>
                <p:nvPr/>
              </p:nvSpPr>
              <p:spPr bwMode="auto">
                <a:xfrm flipV="1">
                  <a:off x="2230"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15" name="Line 143"/>
                <p:cNvSpPr>
                  <a:spLocks noChangeShapeType="1"/>
                </p:cNvSpPr>
                <p:nvPr/>
              </p:nvSpPr>
              <p:spPr bwMode="auto">
                <a:xfrm flipV="1">
                  <a:off x="2273" y="3381"/>
                  <a:ext cx="1" cy="11"/>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16" name="Rectangle 144"/>
                <p:cNvSpPr>
                  <a:spLocks noChangeArrowheads="1"/>
                </p:cNvSpPr>
                <p:nvPr/>
              </p:nvSpPr>
              <p:spPr bwMode="auto">
                <a:xfrm>
                  <a:off x="574" y="3443"/>
                  <a:ext cx="8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000" b="1"/>
                    <a:t>50</a:t>
                  </a:r>
                  <a:endParaRPr lang="en-GB"/>
                </a:p>
              </p:txBody>
            </p:sp>
            <p:sp>
              <p:nvSpPr>
                <p:cNvPr id="80017" name="Rectangle 145"/>
                <p:cNvSpPr>
                  <a:spLocks noChangeArrowheads="1"/>
                </p:cNvSpPr>
                <p:nvPr/>
              </p:nvSpPr>
              <p:spPr bwMode="auto">
                <a:xfrm>
                  <a:off x="976" y="3443"/>
                  <a:ext cx="13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000" b="1"/>
                    <a:t>100</a:t>
                  </a:r>
                  <a:endParaRPr lang="en-GB"/>
                </a:p>
              </p:txBody>
            </p:sp>
            <p:sp>
              <p:nvSpPr>
                <p:cNvPr id="80018" name="Rectangle 146"/>
                <p:cNvSpPr>
                  <a:spLocks noChangeArrowheads="1"/>
                </p:cNvSpPr>
                <p:nvPr/>
              </p:nvSpPr>
              <p:spPr bwMode="auto">
                <a:xfrm>
                  <a:off x="1400" y="3443"/>
                  <a:ext cx="13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000" b="1"/>
                    <a:t>150</a:t>
                  </a:r>
                  <a:endParaRPr lang="en-GB"/>
                </a:p>
              </p:txBody>
            </p:sp>
            <p:sp>
              <p:nvSpPr>
                <p:cNvPr id="80019" name="Rectangle 147"/>
                <p:cNvSpPr>
                  <a:spLocks noChangeArrowheads="1"/>
                </p:cNvSpPr>
                <p:nvPr/>
              </p:nvSpPr>
              <p:spPr bwMode="auto">
                <a:xfrm>
                  <a:off x="1824" y="3443"/>
                  <a:ext cx="13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000" b="1" dirty="0"/>
                    <a:t>200</a:t>
                  </a:r>
                  <a:endParaRPr lang="en-GB" dirty="0"/>
                </a:p>
              </p:txBody>
            </p:sp>
            <p:sp>
              <p:nvSpPr>
                <p:cNvPr id="80020" name="Rectangle 148"/>
                <p:cNvSpPr>
                  <a:spLocks noChangeArrowheads="1"/>
                </p:cNvSpPr>
                <p:nvPr/>
              </p:nvSpPr>
              <p:spPr bwMode="auto">
                <a:xfrm>
                  <a:off x="2248" y="3443"/>
                  <a:ext cx="13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000" b="1"/>
                    <a:t>250</a:t>
                  </a:r>
                  <a:endParaRPr lang="en-GB"/>
                </a:p>
              </p:txBody>
            </p:sp>
            <p:sp>
              <p:nvSpPr>
                <p:cNvPr id="80021" name="Line 149"/>
                <p:cNvSpPr>
                  <a:spLocks noChangeShapeType="1"/>
                </p:cNvSpPr>
                <p:nvPr/>
              </p:nvSpPr>
              <p:spPr bwMode="auto">
                <a:xfrm>
                  <a:off x="450" y="2020"/>
                  <a:ext cx="186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22" name="Line 150"/>
                <p:cNvSpPr>
                  <a:spLocks noChangeShapeType="1"/>
                </p:cNvSpPr>
                <p:nvPr/>
              </p:nvSpPr>
              <p:spPr bwMode="auto">
                <a:xfrm flipV="1">
                  <a:off x="444" y="2020"/>
                  <a:ext cx="1" cy="13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23" name="Line 151"/>
                <p:cNvSpPr>
                  <a:spLocks noChangeShapeType="1"/>
                </p:cNvSpPr>
                <p:nvPr/>
              </p:nvSpPr>
              <p:spPr bwMode="auto">
                <a:xfrm flipV="1">
                  <a:off x="2315" y="2020"/>
                  <a:ext cx="1" cy="13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24" name="Line 152"/>
                <p:cNvSpPr>
                  <a:spLocks noChangeShapeType="1"/>
                </p:cNvSpPr>
                <p:nvPr/>
              </p:nvSpPr>
              <p:spPr bwMode="auto">
                <a:xfrm flipH="1">
                  <a:off x="450" y="2753"/>
                  <a:ext cx="1" cy="1"/>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25" name="Freeform 153"/>
                <p:cNvSpPr>
                  <a:spLocks/>
                </p:cNvSpPr>
                <p:nvPr/>
              </p:nvSpPr>
              <p:spPr bwMode="auto">
                <a:xfrm flipV="1">
                  <a:off x="450" y="2753"/>
                  <a:ext cx="1864" cy="474"/>
                </a:xfrm>
                <a:custGeom>
                  <a:avLst/>
                  <a:gdLst>
                    <a:gd name="T0" fmla="*/ 64 w 8940"/>
                    <a:gd name="T1" fmla="*/ 2264 h 2275"/>
                    <a:gd name="T2" fmla="*/ 138 w 8940"/>
                    <a:gd name="T3" fmla="*/ 2250 h 2275"/>
                    <a:gd name="T4" fmla="*/ 225 w 8940"/>
                    <a:gd name="T5" fmla="*/ 2234 h 2275"/>
                    <a:gd name="T6" fmla="*/ 317 w 8940"/>
                    <a:gd name="T7" fmla="*/ 2213 h 2275"/>
                    <a:gd name="T8" fmla="*/ 417 w 8940"/>
                    <a:gd name="T9" fmla="*/ 2188 h 2275"/>
                    <a:gd name="T10" fmla="*/ 523 w 8940"/>
                    <a:gd name="T11" fmla="*/ 2157 h 2275"/>
                    <a:gd name="T12" fmla="*/ 635 w 8940"/>
                    <a:gd name="T13" fmla="*/ 2119 h 2275"/>
                    <a:gd name="T14" fmla="*/ 755 w 8940"/>
                    <a:gd name="T15" fmla="*/ 2071 h 2275"/>
                    <a:gd name="T16" fmla="*/ 878 w 8940"/>
                    <a:gd name="T17" fmla="*/ 2014 h 2275"/>
                    <a:gd name="T18" fmla="*/ 1009 w 8940"/>
                    <a:gd name="T19" fmla="*/ 1945 h 2275"/>
                    <a:gd name="T20" fmla="*/ 1140 w 8940"/>
                    <a:gd name="T21" fmla="*/ 1865 h 2275"/>
                    <a:gd name="T22" fmla="*/ 1279 w 8940"/>
                    <a:gd name="T23" fmla="*/ 1772 h 2275"/>
                    <a:gd name="T24" fmla="*/ 1421 w 8940"/>
                    <a:gd name="T25" fmla="*/ 1669 h 2275"/>
                    <a:gd name="T26" fmla="*/ 1566 w 8940"/>
                    <a:gd name="T27" fmla="*/ 1558 h 2275"/>
                    <a:gd name="T28" fmla="*/ 1715 w 8940"/>
                    <a:gd name="T29" fmla="*/ 1446 h 2275"/>
                    <a:gd name="T30" fmla="*/ 1866 w 8940"/>
                    <a:gd name="T31" fmla="*/ 1331 h 2275"/>
                    <a:gd name="T32" fmla="*/ 2021 w 8940"/>
                    <a:gd name="T33" fmla="*/ 1210 h 2275"/>
                    <a:gd name="T34" fmla="*/ 2176 w 8940"/>
                    <a:gd name="T35" fmla="*/ 1085 h 2275"/>
                    <a:gd name="T36" fmla="*/ 2335 w 8940"/>
                    <a:gd name="T37" fmla="*/ 954 h 2275"/>
                    <a:gd name="T38" fmla="*/ 2495 w 8940"/>
                    <a:gd name="T39" fmla="*/ 821 h 2275"/>
                    <a:gd name="T40" fmla="*/ 2659 w 8940"/>
                    <a:gd name="T41" fmla="*/ 685 h 2275"/>
                    <a:gd name="T42" fmla="*/ 2822 w 8940"/>
                    <a:gd name="T43" fmla="*/ 550 h 2275"/>
                    <a:gd name="T44" fmla="*/ 2982 w 8940"/>
                    <a:gd name="T45" fmla="*/ 419 h 2275"/>
                    <a:gd name="T46" fmla="*/ 3143 w 8940"/>
                    <a:gd name="T47" fmla="*/ 296 h 2275"/>
                    <a:gd name="T48" fmla="*/ 3306 w 8940"/>
                    <a:gd name="T49" fmla="*/ 188 h 2275"/>
                    <a:gd name="T50" fmla="*/ 3468 w 8940"/>
                    <a:gd name="T51" fmla="*/ 106 h 2275"/>
                    <a:gd name="T52" fmla="*/ 3629 w 8940"/>
                    <a:gd name="T53" fmla="*/ 47 h 2275"/>
                    <a:gd name="T54" fmla="*/ 3788 w 8940"/>
                    <a:gd name="T55" fmla="*/ 14 h 2275"/>
                    <a:gd name="T56" fmla="*/ 3948 w 8940"/>
                    <a:gd name="T57" fmla="*/ 6 h 2275"/>
                    <a:gd name="T58" fmla="*/ 4108 w 8940"/>
                    <a:gd name="T59" fmla="*/ 6 h 2275"/>
                    <a:gd name="T60" fmla="*/ 4266 w 8940"/>
                    <a:gd name="T61" fmla="*/ 5 h 2275"/>
                    <a:gd name="T62" fmla="*/ 4425 w 8940"/>
                    <a:gd name="T63" fmla="*/ 5 h 2275"/>
                    <a:gd name="T64" fmla="*/ 4584 w 8940"/>
                    <a:gd name="T65" fmla="*/ 4 h 2275"/>
                    <a:gd name="T66" fmla="*/ 4742 w 8940"/>
                    <a:gd name="T67" fmla="*/ 4 h 2275"/>
                    <a:gd name="T68" fmla="*/ 4903 w 8940"/>
                    <a:gd name="T69" fmla="*/ 3 h 2275"/>
                    <a:gd name="T70" fmla="*/ 5061 w 8940"/>
                    <a:gd name="T71" fmla="*/ 3 h 2275"/>
                    <a:gd name="T72" fmla="*/ 5219 w 8940"/>
                    <a:gd name="T73" fmla="*/ 3 h 2275"/>
                    <a:gd name="T74" fmla="*/ 5379 w 8940"/>
                    <a:gd name="T75" fmla="*/ 3 h 2275"/>
                    <a:gd name="T76" fmla="*/ 5537 w 8940"/>
                    <a:gd name="T77" fmla="*/ 3 h 2275"/>
                    <a:gd name="T78" fmla="*/ 5697 w 8940"/>
                    <a:gd name="T79" fmla="*/ 2 h 2275"/>
                    <a:gd name="T80" fmla="*/ 5854 w 8940"/>
                    <a:gd name="T81" fmla="*/ 2 h 2275"/>
                    <a:gd name="T82" fmla="*/ 6015 w 8940"/>
                    <a:gd name="T83" fmla="*/ 2 h 2275"/>
                    <a:gd name="T84" fmla="*/ 6172 w 8940"/>
                    <a:gd name="T85" fmla="*/ 2 h 2275"/>
                    <a:gd name="T86" fmla="*/ 6331 w 8940"/>
                    <a:gd name="T87" fmla="*/ 2 h 2275"/>
                    <a:gd name="T88" fmla="*/ 6492 w 8940"/>
                    <a:gd name="T89" fmla="*/ 2 h 2275"/>
                    <a:gd name="T90" fmla="*/ 6652 w 8940"/>
                    <a:gd name="T91" fmla="*/ 2 h 2275"/>
                    <a:gd name="T92" fmla="*/ 6805 w 8940"/>
                    <a:gd name="T93" fmla="*/ 2 h 2275"/>
                    <a:gd name="T94" fmla="*/ 6954 w 8940"/>
                    <a:gd name="T95" fmla="*/ 2 h 2275"/>
                    <a:gd name="T96" fmla="*/ 7098 w 8940"/>
                    <a:gd name="T97" fmla="*/ 1 h 2275"/>
                    <a:gd name="T98" fmla="*/ 7246 w 8940"/>
                    <a:gd name="T99" fmla="*/ 1 h 2275"/>
                    <a:gd name="T100" fmla="*/ 7392 w 8940"/>
                    <a:gd name="T101" fmla="*/ 1 h 2275"/>
                    <a:gd name="T102" fmla="*/ 7542 w 8940"/>
                    <a:gd name="T103" fmla="*/ 1 h 2275"/>
                    <a:gd name="T104" fmla="*/ 7691 w 8940"/>
                    <a:gd name="T105" fmla="*/ 1 h 2275"/>
                    <a:gd name="T106" fmla="*/ 7840 w 8940"/>
                    <a:gd name="T107" fmla="*/ 1 h 2275"/>
                    <a:gd name="T108" fmla="*/ 7990 w 8940"/>
                    <a:gd name="T109" fmla="*/ 1 h 2275"/>
                    <a:gd name="T110" fmla="*/ 8143 w 8940"/>
                    <a:gd name="T111" fmla="*/ 1 h 2275"/>
                    <a:gd name="T112" fmla="*/ 8295 w 8940"/>
                    <a:gd name="T113" fmla="*/ 0 h 2275"/>
                    <a:gd name="T114" fmla="*/ 8447 w 8940"/>
                    <a:gd name="T115" fmla="*/ 0 h 2275"/>
                    <a:gd name="T116" fmla="*/ 8598 w 8940"/>
                    <a:gd name="T117" fmla="*/ 0 h 2275"/>
                    <a:gd name="T118" fmla="*/ 8753 w 8940"/>
                    <a:gd name="T119" fmla="*/ 0 h 2275"/>
                    <a:gd name="T120" fmla="*/ 8904 w 8940"/>
                    <a:gd name="T121" fmla="*/ 0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940" h="2275">
                      <a:moveTo>
                        <a:pt x="0" y="2275"/>
                      </a:moveTo>
                      <a:lnTo>
                        <a:pt x="2" y="2275"/>
                      </a:lnTo>
                      <a:lnTo>
                        <a:pt x="5" y="2274"/>
                      </a:lnTo>
                      <a:lnTo>
                        <a:pt x="8" y="2274"/>
                      </a:lnTo>
                      <a:lnTo>
                        <a:pt x="11" y="2273"/>
                      </a:lnTo>
                      <a:lnTo>
                        <a:pt x="14" y="2273"/>
                      </a:lnTo>
                      <a:lnTo>
                        <a:pt x="17" y="2272"/>
                      </a:lnTo>
                      <a:lnTo>
                        <a:pt x="19" y="2272"/>
                      </a:lnTo>
                      <a:lnTo>
                        <a:pt x="22" y="2271"/>
                      </a:lnTo>
                      <a:lnTo>
                        <a:pt x="25" y="2270"/>
                      </a:lnTo>
                      <a:lnTo>
                        <a:pt x="28" y="2270"/>
                      </a:lnTo>
                      <a:lnTo>
                        <a:pt x="30" y="2269"/>
                      </a:lnTo>
                      <a:lnTo>
                        <a:pt x="33" y="2269"/>
                      </a:lnTo>
                      <a:lnTo>
                        <a:pt x="37" y="2268"/>
                      </a:lnTo>
                      <a:lnTo>
                        <a:pt x="40" y="2268"/>
                      </a:lnTo>
                      <a:lnTo>
                        <a:pt x="43" y="2267"/>
                      </a:lnTo>
                      <a:lnTo>
                        <a:pt x="46" y="2267"/>
                      </a:lnTo>
                      <a:lnTo>
                        <a:pt x="49" y="2266"/>
                      </a:lnTo>
                      <a:lnTo>
                        <a:pt x="53" y="2265"/>
                      </a:lnTo>
                      <a:lnTo>
                        <a:pt x="56" y="2265"/>
                      </a:lnTo>
                      <a:lnTo>
                        <a:pt x="60" y="2264"/>
                      </a:lnTo>
                      <a:lnTo>
                        <a:pt x="64" y="2264"/>
                      </a:lnTo>
                      <a:lnTo>
                        <a:pt x="67" y="2263"/>
                      </a:lnTo>
                      <a:lnTo>
                        <a:pt x="71" y="2263"/>
                      </a:lnTo>
                      <a:lnTo>
                        <a:pt x="74" y="2262"/>
                      </a:lnTo>
                      <a:lnTo>
                        <a:pt x="76" y="2261"/>
                      </a:lnTo>
                      <a:lnTo>
                        <a:pt x="79" y="2261"/>
                      </a:lnTo>
                      <a:lnTo>
                        <a:pt x="83" y="2260"/>
                      </a:lnTo>
                      <a:lnTo>
                        <a:pt x="86" y="2260"/>
                      </a:lnTo>
                      <a:lnTo>
                        <a:pt x="89" y="2259"/>
                      </a:lnTo>
                      <a:lnTo>
                        <a:pt x="93" y="2259"/>
                      </a:lnTo>
                      <a:lnTo>
                        <a:pt x="97" y="2258"/>
                      </a:lnTo>
                      <a:lnTo>
                        <a:pt x="100" y="2257"/>
                      </a:lnTo>
                      <a:lnTo>
                        <a:pt x="103" y="2257"/>
                      </a:lnTo>
                      <a:lnTo>
                        <a:pt x="106" y="2256"/>
                      </a:lnTo>
                      <a:lnTo>
                        <a:pt x="109" y="2255"/>
                      </a:lnTo>
                      <a:lnTo>
                        <a:pt x="113" y="2255"/>
                      </a:lnTo>
                      <a:lnTo>
                        <a:pt x="116" y="2254"/>
                      </a:lnTo>
                      <a:lnTo>
                        <a:pt x="120" y="2253"/>
                      </a:lnTo>
                      <a:lnTo>
                        <a:pt x="124" y="2253"/>
                      </a:lnTo>
                      <a:lnTo>
                        <a:pt x="128" y="2252"/>
                      </a:lnTo>
                      <a:lnTo>
                        <a:pt x="131" y="2251"/>
                      </a:lnTo>
                      <a:lnTo>
                        <a:pt x="135" y="2251"/>
                      </a:lnTo>
                      <a:lnTo>
                        <a:pt x="138" y="2250"/>
                      </a:lnTo>
                      <a:lnTo>
                        <a:pt x="141" y="2249"/>
                      </a:lnTo>
                      <a:lnTo>
                        <a:pt x="145" y="2249"/>
                      </a:lnTo>
                      <a:lnTo>
                        <a:pt x="149" y="2248"/>
                      </a:lnTo>
                      <a:lnTo>
                        <a:pt x="152" y="2247"/>
                      </a:lnTo>
                      <a:lnTo>
                        <a:pt x="156" y="2247"/>
                      </a:lnTo>
                      <a:lnTo>
                        <a:pt x="160" y="2246"/>
                      </a:lnTo>
                      <a:lnTo>
                        <a:pt x="164" y="2245"/>
                      </a:lnTo>
                      <a:lnTo>
                        <a:pt x="167" y="2244"/>
                      </a:lnTo>
                      <a:lnTo>
                        <a:pt x="171" y="2244"/>
                      </a:lnTo>
                      <a:lnTo>
                        <a:pt x="175" y="2243"/>
                      </a:lnTo>
                      <a:lnTo>
                        <a:pt x="179" y="2242"/>
                      </a:lnTo>
                      <a:lnTo>
                        <a:pt x="183" y="2241"/>
                      </a:lnTo>
                      <a:lnTo>
                        <a:pt x="187" y="2241"/>
                      </a:lnTo>
                      <a:lnTo>
                        <a:pt x="191" y="2240"/>
                      </a:lnTo>
                      <a:lnTo>
                        <a:pt x="196" y="2239"/>
                      </a:lnTo>
                      <a:lnTo>
                        <a:pt x="200" y="2238"/>
                      </a:lnTo>
                      <a:lnTo>
                        <a:pt x="204" y="2238"/>
                      </a:lnTo>
                      <a:lnTo>
                        <a:pt x="209" y="2237"/>
                      </a:lnTo>
                      <a:lnTo>
                        <a:pt x="213" y="2236"/>
                      </a:lnTo>
                      <a:lnTo>
                        <a:pt x="217" y="2235"/>
                      </a:lnTo>
                      <a:lnTo>
                        <a:pt x="221" y="2234"/>
                      </a:lnTo>
                      <a:lnTo>
                        <a:pt x="225" y="2234"/>
                      </a:lnTo>
                      <a:lnTo>
                        <a:pt x="229" y="2233"/>
                      </a:lnTo>
                      <a:lnTo>
                        <a:pt x="233" y="2232"/>
                      </a:lnTo>
                      <a:lnTo>
                        <a:pt x="237" y="2231"/>
                      </a:lnTo>
                      <a:lnTo>
                        <a:pt x="240" y="2230"/>
                      </a:lnTo>
                      <a:lnTo>
                        <a:pt x="244" y="2229"/>
                      </a:lnTo>
                      <a:lnTo>
                        <a:pt x="248" y="2229"/>
                      </a:lnTo>
                      <a:lnTo>
                        <a:pt x="253" y="2228"/>
                      </a:lnTo>
                      <a:lnTo>
                        <a:pt x="257" y="2227"/>
                      </a:lnTo>
                      <a:lnTo>
                        <a:pt x="261" y="2226"/>
                      </a:lnTo>
                      <a:lnTo>
                        <a:pt x="265" y="2225"/>
                      </a:lnTo>
                      <a:lnTo>
                        <a:pt x="270" y="2224"/>
                      </a:lnTo>
                      <a:lnTo>
                        <a:pt x="274" y="2223"/>
                      </a:lnTo>
                      <a:lnTo>
                        <a:pt x="278" y="2222"/>
                      </a:lnTo>
                      <a:lnTo>
                        <a:pt x="282" y="2221"/>
                      </a:lnTo>
                      <a:lnTo>
                        <a:pt x="286" y="2220"/>
                      </a:lnTo>
                      <a:lnTo>
                        <a:pt x="291" y="2219"/>
                      </a:lnTo>
                      <a:lnTo>
                        <a:pt x="295" y="2218"/>
                      </a:lnTo>
                      <a:lnTo>
                        <a:pt x="300" y="2217"/>
                      </a:lnTo>
                      <a:lnTo>
                        <a:pt x="305" y="2216"/>
                      </a:lnTo>
                      <a:lnTo>
                        <a:pt x="309" y="2216"/>
                      </a:lnTo>
                      <a:lnTo>
                        <a:pt x="313" y="2215"/>
                      </a:lnTo>
                      <a:lnTo>
                        <a:pt x="317" y="2213"/>
                      </a:lnTo>
                      <a:lnTo>
                        <a:pt x="322" y="2212"/>
                      </a:lnTo>
                      <a:lnTo>
                        <a:pt x="328" y="2211"/>
                      </a:lnTo>
                      <a:lnTo>
                        <a:pt x="332" y="2210"/>
                      </a:lnTo>
                      <a:lnTo>
                        <a:pt x="336" y="2209"/>
                      </a:lnTo>
                      <a:lnTo>
                        <a:pt x="341" y="2208"/>
                      </a:lnTo>
                      <a:lnTo>
                        <a:pt x="345" y="2207"/>
                      </a:lnTo>
                      <a:lnTo>
                        <a:pt x="350" y="2206"/>
                      </a:lnTo>
                      <a:lnTo>
                        <a:pt x="355" y="2205"/>
                      </a:lnTo>
                      <a:lnTo>
                        <a:pt x="360" y="2204"/>
                      </a:lnTo>
                      <a:lnTo>
                        <a:pt x="364" y="2203"/>
                      </a:lnTo>
                      <a:lnTo>
                        <a:pt x="368" y="2202"/>
                      </a:lnTo>
                      <a:lnTo>
                        <a:pt x="373" y="2201"/>
                      </a:lnTo>
                      <a:lnTo>
                        <a:pt x="377" y="2199"/>
                      </a:lnTo>
                      <a:lnTo>
                        <a:pt x="382" y="2198"/>
                      </a:lnTo>
                      <a:lnTo>
                        <a:pt x="386" y="2197"/>
                      </a:lnTo>
                      <a:lnTo>
                        <a:pt x="390" y="2196"/>
                      </a:lnTo>
                      <a:lnTo>
                        <a:pt x="395" y="2195"/>
                      </a:lnTo>
                      <a:lnTo>
                        <a:pt x="399" y="2193"/>
                      </a:lnTo>
                      <a:lnTo>
                        <a:pt x="404" y="2192"/>
                      </a:lnTo>
                      <a:lnTo>
                        <a:pt x="408" y="2191"/>
                      </a:lnTo>
                      <a:lnTo>
                        <a:pt x="412" y="2190"/>
                      </a:lnTo>
                      <a:lnTo>
                        <a:pt x="417" y="2188"/>
                      </a:lnTo>
                      <a:lnTo>
                        <a:pt x="422" y="2187"/>
                      </a:lnTo>
                      <a:lnTo>
                        <a:pt x="427" y="2186"/>
                      </a:lnTo>
                      <a:lnTo>
                        <a:pt x="432" y="2185"/>
                      </a:lnTo>
                      <a:lnTo>
                        <a:pt x="436" y="2183"/>
                      </a:lnTo>
                      <a:lnTo>
                        <a:pt x="441" y="2182"/>
                      </a:lnTo>
                      <a:lnTo>
                        <a:pt x="445" y="2181"/>
                      </a:lnTo>
                      <a:lnTo>
                        <a:pt x="450" y="2179"/>
                      </a:lnTo>
                      <a:lnTo>
                        <a:pt x="455" y="2178"/>
                      </a:lnTo>
                      <a:lnTo>
                        <a:pt x="460" y="2177"/>
                      </a:lnTo>
                      <a:lnTo>
                        <a:pt x="465" y="2175"/>
                      </a:lnTo>
                      <a:lnTo>
                        <a:pt x="470" y="2174"/>
                      </a:lnTo>
                      <a:lnTo>
                        <a:pt x="475" y="2172"/>
                      </a:lnTo>
                      <a:lnTo>
                        <a:pt x="480" y="2171"/>
                      </a:lnTo>
                      <a:lnTo>
                        <a:pt x="485" y="2169"/>
                      </a:lnTo>
                      <a:lnTo>
                        <a:pt x="490" y="2168"/>
                      </a:lnTo>
                      <a:lnTo>
                        <a:pt x="495" y="2167"/>
                      </a:lnTo>
                      <a:lnTo>
                        <a:pt x="499" y="2165"/>
                      </a:lnTo>
                      <a:lnTo>
                        <a:pt x="505" y="2163"/>
                      </a:lnTo>
                      <a:lnTo>
                        <a:pt x="510" y="2162"/>
                      </a:lnTo>
                      <a:lnTo>
                        <a:pt x="514" y="2160"/>
                      </a:lnTo>
                      <a:lnTo>
                        <a:pt x="519" y="2159"/>
                      </a:lnTo>
                      <a:lnTo>
                        <a:pt x="523" y="2157"/>
                      </a:lnTo>
                      <a:lnTo>
                        <a:pt x="527" y="2156"/>
                      </a:lnTo>
                      <a:lnTo>
                        <a:pt x="532" y="2154"/>
                      </a:lnTo>
                      <a:lnTo>
                        <a:pt x="537" y="2153"/>
                      </a:lnTo>
                      <a:lnTo>
                        <a:pt x="543" y="2151"/>
                      </a:lnTo>
                      <a:lnTo>
                        <a:pt x="548" y="2149"/>
                      </a:lnTo>
                      <a:lnTo>
                        <a:pt x="553" y="2148"/>
                      </a:lnTo>
                      <a:lnTo>
                        <a:pt x="558" y="2146"/>
                      </a:lnTo>
                      <a:lnTo>
                        <a:pt x="564" y="2144"/>
                      </a:lnTo>
                      <a:lnTo>
                        <a:pt x="569" y="2143"/>
                      </a:lnTo>
                      <a:lnTo>
                        <a:pt x="575" y="2141"/>
                      </a:lnTo>
                      <a:lnTo>
                        <a:pt x="580" y="2139"/>
                      </a:lnTo>
                      <a:lnTo>
                        <a:pt x="584" y="2137"/>
                      </a:lnTo>
                      <a:lnTo>
                        <a:pt x="589" y="2136"/>
                      </a:lnTo>
                      <a:lnTo>
                        <a:pt x="594" y="2134"/>
                      </a:lnTo>
                      <a:lnTo>
                        <a:pt x="599" y="2132"/>
                      </a:lnTo>
                      <a:lnTo>
                        <a:pt x="604" y="2130"/>
                      </a:lnTo>
                      <a:lnTo>
                        <a:pt x="610" y="2128"/>
                      </a:lnTo>
                      <a:lnTo>
                        <a:pt x="615" y="2126"/>
                      </a:lnTo>
                      <a:lnTo>
                        <a:pt x="620" y="2124"/>
                      </a:lnTo>
                      <a:lnTo>
                        <a:pt x="625" y="2123"/>
                      </a:lnTo>
                      <a:lnTo>
                        <a:pt x="630" y="2121"/>
                      </a:lnTo>
                      <a:lnTo>
                        <a:pt x="635" y="2119"/>
                      </a:lnTo>
                      <a:lnTo>
                        <a:pt x="640" y="2117"/>
                      </a:lnTo>
                      <a:lnTo>
                        <a:pt x="646" y="2115"/>
                      </a:lnTo>
                      <a:lnTo>
                        <a:pt x="651" y="2113"/>
                      </a:lnTo>
                      <a:lnTo>
                        <a:pt x="656" y="2111"/>
                      </a:lnTo>
                      <a:lnTo>
                        <a:pt x="661" y="2109"/>
                      </a:lnTo>
                      <a:lnTo>
                        <a:pt x="666" y="2107"/>
                      </a:lnTo>
                      <a:lnTo>
                        <a:pt x="671" y="2105"/>
                      </a:lnTo>
                      <a:lnTo>
                        <a:pt x="676" y="2103"/>
                      </a:lnTo>
                      <a:lnTo>
                        <a:pt x="682" y="2100"/>
                      </a:lnTo>
                      <a:lnTo>
                        <a:pt x="687" y="2098"/>
                      </a:lnTo>
                      <a:lnTo>
                        <a:pt x="692" y="2096"/>
                      </a:lnTo>
                      <a:lnTo>
                        <a:pt x="698" y="2094"/>
                      </a:lnTo>
                      <a:lnTo>
                        <a:pt x="704" y="2092"/>
                      </a:lnTo>
                      <a:lnTo>
                        <a:pt x="709" y="2090"/>
                      </a:lnTo>
                      <a:lnTo>
                        <a:pt x="716" y="2088"/>
                      </a:lnTo>
                      <a:lnTo>
                        <a:pt x="721" y="2085"/>
                      </a:lnTo>
                      <a:lnTo>
                        <a:pt x="727" y="2083"/>
                      </a:lnTo>
                      <a:lnTo>
                        <a:pt x="733" y="2081"/>
                      </a:lnTo>
                      <a:lnTo>
                        <a:pt x="738" y="2078"/>
                      </a:lnTo>
                      <a:lnTo>
                        <a:pt x="744" y="2076"/>
                      </a:lnTo>
                      <a:lnTo>
                        <a:pt x="750" y="2074"/>
                      </a:lnTo>
                      <a:lnTo>
                        <a:pt x="755" y="2071"/>
                      </a:lnTo>
                      <a:lnTo>
                        <a:pt x="761" y="2069"/>
                      </a:lnTo>
                      <a:lnTo>
                        <a:pt x="767" y="2067"/>
                      </a:lnTo>
                      <a:lnTo>
                        <a:pt x="773" y="2064"/>
                      </a:lnTo>
                      <a:lnTo>
                        <a:pt x="779" y="2062"/>
                      </a:lnTo>
                      <a:lnTo>
                        <a:pt x="785" y="2059"/>
                      </a:lnTo>
                      <a:lnTo>
                        <a:pt x="790" y="2057"/>
                      </a:lnTo>
                      <a:lnTo>
                        <a:pt x="795" y="2054"/>
                      </a:lnTo>
                      <a:lnTo>
                        <a:pt x="800" y="2052"/>
                      </a:lnTo>
                      <a:lnTo>
                        <a:pt x="806" y="2049"/>
                      </a:lnTo>
                      <a:lnTo>
                        <a:pt x="811" y="2047"/>
                      </a:lnTo>
                      <a:lnTo>
                        <a:pt x="817" y="2044"/>
                      </a:lnTo>
                      <a:lnTo>
                        <a:pt x="822" y="2042"/>
                      </a:lnTo>
                      <a:lnTo>
                        <a:pt x="829" y="2039"/>
                      </a:lnTo>
                      <a:lnTo>
                        <a:pt x="834" y="2036"/>
                      </a:lnTo>
                      <a:lnTo>
                        <a:pt x="840" y="2033"/>
                      </a:lnTo>
                      <a:lnTo>
                        <a:pt x="845" y="2031"/>
                      </a:lnTo>
                      <a:lnTo>
                        <a:pt x="851" y="2028"/>
                      </a:lnTo>
                      <a:lnTo>
                        <a:pt x="856" y="2025"/>
                      </a:lnTo>
                      <a:lnTo>
                        <a:pt x="861" y="2023"/>
                      </a:lnTo>
                      <a:lnTo>
                        <a:pt x="867" y="2020"/>
                      </a:lnTo>
                      <a:lnTo>
                        <a:pt x="873" y="2017"/>
                      </a:lnTo>
                      <a:lnTo>
                        <a:pt x="878" y="2014"/>
                      </a:lnTo>
                      <a:lnTo>
                        <a:pt x="884" y="2011"/>
                      </a:lnTo>
                      <a:lnTo>
                        <a:pt x="891" y="2008"/>
                      </a:lnTo>
                      <a:lnTo>
                        <a:pt x="896" y="2005"/>
                      </a:lnTo>
                      <a:lnTo>
                        <a:pt x="902" y="2002"/>
                      </a:lnTo>
                      <a:lnTo>
                        <a:pt x="907" y="1999"/>
                      </a:lnTo>
                      <a:lnTo>
                        <a:pt x="914" y="1996"/>
                      </a:lnTo>
                      <a:lnTo>
                        <a:pt x="919" y="1993"/>
                      </a:lnTo>
                      <a:lnTo>
                        <a:pt x="925" y="1990"/>
                      </a:lnTo>
                      <a:lnTo>
                        <a:pt x="930" y="1987"/>
                      </a:lnTo>
                      <a:lnTo>
                        <a:pt x="936" y="1984"/>
                      </a:lnTo>
                      <a:lnTo>
                        <a:pt x="942" y="1981"/>
                      </a:lnTo>
                      <a:lnTo>
                        <a:pt x="948" y="1978"/>
                      </a:lnTo>
                      <a:lnTo>
                        <a:pt x="954" y="1975"/>
                      </a:lnTo>
                      <a:lnTo>
                        <a:pt x="960" y="1972"/>
                      </a:lnTo>
                      <a:lnTo>
                        <a:pt x="967" y="1968"/>
                      </a:lnTo>
                      <a:lnTo>
                        <a:pt x="973" y="1965"/>
                      </a:lnTo>
                      <a:lnTo>
                        <a:pt x="979" y="1962"/>
                      </a:lnTo>
                      <a:lnTo>
                        <a:pt x="985" y="1959"/>
                      </a:lnTo>
                      <a:lnTo>
                        <a:pt x="990" y="1955"/>
                      </a:lnTo>
                      <a:lnTo>
                        <a:pt x="996" y="1952"/>
                      </a:lnTo>
                      <a:lnTo>
                        <a:pt x="1002" y="1949"/>
                      </a:lnTo>
                      <a:lnTo>
                        <a:pt x="1009" y="1945"/>
                      </a:lnTo>
                      <a:lnTo>
                        <a:pt x="1014" y="1942"/>
                      </a:lnTo>
                      <a:lnTo>
                        <a:pt x="1020" y="1938"/>
                      </a:lnTo>
                      <a:lnTo>
                        <a:pt x="1026" y="1935"/>
                      </a:lnTo>
                      <a:lnTo>
                        <a:pt x="1032" y="1931"/>
                      </a:lnTo>
                      <a:lnTo>
                        <a:pt x="1038" y="1928"/>
                      </a:lnTo>
                      <a:lnTo>
                        <a:pt x="1045" y="1925"/>
                      </a:lnTo>
                      <a:lnTo>
                        <a:pt x="1051" y="1921"/>
                      </a:lnTo>
                      <a:lnTo>
                        <a:pt x="1057" y="1917"/>
                      </a:lnTo>
                      <a:lnTo>
                        <a:pt x="1063" y="1914"/>
                      </a:lnTo>
                      <a:lnTo>
                        <a:pt x="1069" y="1910"/>
                      </a:lnTo>
                      <a:lnTo>
                        <a:pt x="1074" y="1907"/>
                      </a:lnTo>
                      <a:lnTo>
                        <a:pt x="1080" y="1903"/>
                      </a:lnTo>
                      <a:lnTo>
                        <a:pt x="1086" y="1899"/>
                      </a:lnTo>
                      <a:lnTo>
                        <a:pt x="1092" y="1895"/>
                      </a:lnTo>
                      <a:lnTo>
                        <a:pt x="1098" y="1892"/>
                      </a:lnTo>
                      <a:lnTo>
                        <a:pt x="1104" y="1888"/>
                      </a:lnTo>
                      <a:lnTo>
                        <a:pt x="1110" y="1884"/>
                      </a:lnTo>
                      <a:lnTo>
                        <a:pt x="1117" y="1880"/>
                      </a:lnTo>
                      <a:lnTo>
                        <a:pt x="1123" y="1876"/>
                      </a:lnTo>
                      <a:lnTo>
                        <a:pt x="1129" y="1872"/>
                      </a:lnTo>
                      <a:lnTo>
                        <a:pt x="1135" y="1869"/>
                      </a:lnTo>
                      <a:lnTo>
                        <a:pt x="1140" y="1865"/>
                      </a:lnTo>
                      <a:lnTo>
                        <a:pt x="1146" y="1861"/>
                      </a:lnTo>
                      <a:lnTo>
                        <a:pt x="1153" y="1857"/>
                      </a:lnTo>
                      <a:lnTo>
                        <a:pt x="1159" y="1853"/>
                      </a:lnTo>
                      <a:lnTo>
                        <a:pt x="1166" y="1849"/>
                      </a:lnTo>
                      <a:lnTo>
                        <a:pt x="1173" y="1845"/>
                      </a:lnTo>
                      <a:lnTo>
                        <a:pt x="1178" y="1841"/>
                      </a:lnTo>
                      <a:lnTo>
                        <a:pt x="1185" y="1836"/>
                      </a:lnTo>
                      <a:lnTo>
                        <a:pt x="1191" y="1832"/>
                      </a:lnTo>
                      <a:lnTo>
                        <a:pt x="1197" y="1828"/>
                      </a:lnTo>
                      <a:lnTo>
                        <a:pt x="1203" y="1824"/>
                      </a:lnTo>
                      <a:lnTo>
                        <a:pt x="1209" y="1820"/>
                      </a:lnTo>
                      <a:lnTo>
                        <a:pt x="1215" y="1816"/>
                      </a:lnTo>
                      <a:lnTo>
                        <a:pt x="1222" y="1811"/>
                      </a:lnTo>
                      <a:lnTo>
                        <a:pt x="1228" y="1807"/>
                      </a:lnTo>
                      <a:lnTo>
                        <a:pt x="1235" y="1803"/>
                      </a:lnTo>
                      <a:lnTo>
                        <a:pt x="1241" y="1799"/>
                      </a:lnTo>
                      <a:lnTo>
                        <a:pt x="1247" y="1794"/>
                      </a:lnTo>
                      <a:lnTo>
                        <a:pt x="1254" y="1790"/>
                      </a:lnTo>
                      <a:lnTo>
                        <a:pt x="1260" y="1786"/>
                      </a:lnTo>
                      <a:lnTo>
                        <a:pt x="1267" y="1781"/>
                      </a:lnTo>
                      <a:lnTo>
                        <a:pt x="1273" y="1777"/>
                      </a:lnTo>
                      <a:lnTo>
                        <a:pt x="1279" y="1772"/>
                      </a:lnTo>
                      <a:lnTo>
                        <a:pt x="1285" y="1768"/>
                      </a:lnTo>
                      <a:lnTo>
                        <a:pt x="1291" y="1763"/>
                      </a:lnTo>
                      <a:lnTo>
                        <a:pt x="1297" y="1759"/>
                      </a:lnTo>
                      <a:lnTo>
                        <a:pt x="1303" y="1754"/>
                      </a:lnTo>
                      <a:lnTo>
                        <a:pt x="1310" y="1750"/>
                      </a:lnTo>
                      <a:lnTo>
                        <a:pt x="1317" y="1745"/>
                      </a:lnTo>
                      <a:lnTo>
                        <a:pt x="1324" y="1740"/>
                      </a:lnTo>
                      <a:lnTo>
                        <a:pt x="1330" y="1736"/>
                      </a:lnTo>
                      <a:lnTo>
                        <a:pt x="1337" y="1731"/>
                      </a:lnTo>
                      <a:lnTo>
                        <a:pt x="1344" y="1727"/>
                      </a:lnTo>
                      <a:lnTo>
                        <a:pt x="1350" y="1722"/>
                      </a:lnTo>
                      <a:lnTo>
                        <a:pt x="1357" y="1717"/>
                      </a:lnTo>
                      <a:lnTo>
                        <a:pt x="1363" y="1712"/>
                      </a:lnTo>
                      <a:lnTo>
                        <a:pt x="1369" y="1708"/>
                      </a:lnTo>
                      <a:lnTo>
                        <a:pt x="1376" y="1703"/>
                      </a:lnTo>
                      <a:lnTo>
                        <a:pt x="1383" y="1698"/>
                      </a:lnTo>
                      <a:lnTo>
                        <a:pt x="1389" y="1693"/>
                      </a:lnTo>
                      <a:lnTo>
                        <a:pt x="1395" y="1688"/>
                      </a:lnTo>
                      <a:lnTo>
                        <a:pt x="1402" y="1684"/>
                      </a:lnTo>
                      <a:lnTo>
                        <a:pt x="1409" y="1679"/>
                      </a:lnTo>
                      <a:lnTo>
                        <a:pt x="1415" y="1674"/>
                      </a:lnTo>
                      <a:lnTo>
                        <a:pt x="1421" y="1669"/>
                      </a:lnTo>
                      <a:lnTo>
                        <a:pt x="1427" y="1664"/>
                      </a:lnTo>
                      <a:lnTo>
                        <a:pt x="1434" y="1659"/>
                      </a:lnTo>
                      <a:lnTo>
                        <a:pt x="1441" y="1654"/>
                      </a:lnTo>
                      <a:lnTo>
                        <a:pt x="1447" y="1649"/>
                      </a:lnTo>
                      <a:lnTo>
                        <a:pt x="1454" y="1644"/>
                      </a:lnTo>
                      <a:lnTo>
                        <a:pt x="1461" y="1639"/>
                      </a:lnTo>
                      <a:lnTo>
                        <a:pt x="1468" y="1634"/>
                      </a:lnTo>
                      <a:lnTo>
                        <a:pt x="1474" y="1629"/>
                      </a:lnTo>
                      <a:lnTo>
                        <a:pt x="1481" y="1624"/>
                      </a:lnTo>
                      <a:lnTo>
                        <a:pt x="1487" y="1619"/>
                      </a:lnTo>
                      <a:lnTo>
                        <a:pt x="1494" y="1614"/>
                      </a:lnTo>
                      <a:lnTo>
                        <a:pt x="1501" y="1609"/>
                      </a:lnTo>
                      <a:lnTo>
                        <a:pt x="1507" y="1604"/>
                      </a:lnTo>
                      <a:lnTo>
                        <a:pt x="1513" y="1599"/>
                      </a:lnTo>
                      <a:lnTo>
                        <a:pt x="1520" y="1594"/>
                      </a:lnTo>
                      <a:lnTo>
                        <a:pt x="1527" y="1589"/>
                      </a:lnTo>
                      <a:lnTo>
                        <a:pt x="1534" y="1584"/>
                      </a:lnTo>
                      <a:lnTo>
                        <a:pt x="1541" y="1579"/>
                      </a:lnTo>
                      <a:lnTo>
                        <a:pt x="1547" y="1573"/>
                      </a:lnTo>
                      <a:lnTo>
                        <a:pt x="1553" y="1568"/>
                      </a:lnTo>
                      <a:lnTo>
                        <a:pt x="1560" y="1563"/>
                      </a:lnTo>
                      <a:lnTo>
                        <a:pt x="1566" y="1558"/>
                      </a:lnTo>
                      <a:lnTo>
                        <a:pt x="1573" y="1553"/>
                      </a:lnTo>
                      <a:lnTo>
                        <a:pt x="1581" y="1548"/>
                      </a:lnTo>
                      <a:lnTo>
                        <a:pt x="1587" y="1543"/>
                      </a:lnTo>
                      <a:lnTo>
                        <a:pt x="1593" y="1537"/>
                      </a:lnTo>
                      <a:lnTo>
                        <a:pt x="1600" y="1532"/>
                      </a:lnTo>
                      <a:lnTo>
                        <a:pt x="1606" y="1527"/>
                      </a:lnTo>
                      <a:lnTo>
                        <a:pt x="1613" y="1522"/>
                      </a:lnTo>
                      <a:lnTo>
                        <a:pt x="1620" y="1517"/>
                      </a:lnTo>
                      <a:lnTo>
                        <a:pt x="1627" y="1512"/>
                      </a:lnTo>
                      <a:lnTo>
                        <a:pt x="1633" y="1507"/>
                      </a:lnTo>
                      <a:lnTo>
                        <a:pt x="1640" y="1502"/>
                      </a:lnTo>
                      <a:lnTo>
                        <a:pt x="1647" y="1496"/>
                      </a:lnTo>
                      <a:lnTo>
                        <a:pt x="1653" y="1491"/>
                      </a:lnTo>
                      <a:lnTo>
                        <a:pt x="1660" y="1486"/>
                      </a:lnTo>
                      <a:lnTo>
                        <a:pt x="1668" y="1481"/>
                      </a:lnTo>
                      <a:lnTo>
                        <a:pt x="1674" y="1476"/>
                      </a:lnTo>
                      <a:lnTo>
                        <a:pt x="1681" y="1471"/>
                      </a:lnTo>
                      <a:lnTo>
                        <a:pt x="1688" y="1466"/>
                      </a:lnTo>
                      <a:lnTo>
                        <a:pt x="1695" y="1461"/>
                      </a:lnTo>
                      <a:lnTo>
                        <a:pt x="1701" y="1456"/>
                      </a:lnTo>
                      <a:lnTo>
                        <a:pt x="1708" y="1451"/>
                      </a:lnTo>
                      <a:lnTo>
                        <a:pt x="1715" y="1446"/>
                      </a:lnTo>
                      <a:lnTo>
                        <a:pt x="1722" y="1441"/>
                      </a:lnTo>
                      <a:lnTo>
                        <a:pt x="1729" y="1436"/>
                      </a:lnTo>
                      <a:lnTo>
                        <a:pt x="1736" y="1431"/>
                      </a:lnTo>
                      <a:lnTo>
                        <a:pt x="1743" y="1426"/>
                      </a:lnTo>
                      <a:lnTo>
                        <a:pt x="1750" y="1421"/>
                      </a:lnTo>
                      <a:lnTo>
                        <a:pt x="1757" y="1415"/>
                      </a:lnTo>
                      <a:lnTo>
                        <a:pt x="1764" y="1410"/>
                      </a:lnTo>
                      <a:lnTo>
                        <a:pt x="1770" y="1405"/>
                      </a:lnTo>
                      <a:lnTo>
                        <a:pt x="1777" y="1400"/>
                      </a:lnTo>
                      <a:lnTo>
                        <a:pt x="1783" y="1395"/>
                      </a:lnTo>
                      <a:lnTo>
                        <a:pt x="1790" y="1389"/>
                      </a:lnTo>
                      <a:lnTo>
                        <a:pt x="1797" y="1384"/>
                      </a:lnTo>
                      <a:lnTo>
                        <a:pt x="1804" y="1379"/>
                      </a:lnTo>
                      <a:lnTo>
                        <a:pt x="1811" y="1374"/>
                      </a:lnTo>
                      <a:lnTo>
                        <a:pt x="1818" y="1368"/>
                      </a:lnTo>
                      <a:lnTo>
                        <a:pt x="1825" y="1363"/>
                      </a:lnTo>
                      <a:lnTo>
                        <a:pt x="1832" y="1358"/>
                      </a:lnTo>
                      <a:lnTo>
                        <a:pt x="1838" y="1353"/>
                      </a:lnTo>
                      <a:lnTo>
                        <a:pt x="1845" y="1347"/>
                      </a:lnTo>
                      <a:lnTo>
                        <a:pt x="1852" y="1342"/>
                      </a:lnTo>
                      <a:lnTo>
                        <a:pt x="1859" y="1336"/>
                      </a:lnTo>
                      <a:lnTo>
                        <a:pt x="1866" y="1331"/>
                      </a:lnTo>
                      <a:lnTo>
                        <a:pt x="1873" y="1326"/>
                      </a:lnTo>
                      <a:lnTo>
                        <a:pt x="1880" y="1320"/>
                      </a:lnTo>
                      <a:lnTo>
                        <a:pt x="1887" y="1315"/>
                      </a:lnTo>
                      <a:lnTo>
                        <a:pt x="1894" y="1310"/>
                      </a:lnTo>
                      <a:lnTo>
                        <a:pt x="1900" y="1304"/>
                      </a:lnTo>
                      <a:lnTo>
                        <a:pt x="1907" y="1299"/>
                      </a:lnTo>
                      <a:lnTo>
                        <a:pt x="1914" y="1293"/>
                      </a:lnTo>
                      <a:lnTo>
                        <a:pt x="1922" y="1288"/>
                      </a:lnTo>
                      <a:lnTo>
                        <a:pt x="1929" y="1282"/>
                      </a:lnTo>
                      <a:lnTo>
                        <a:pt x="1936" y="1277"/>
                      </a:lnTo>
                      <a:lnTo>
                        <a:pt x="1943" y="1272"/>
                      </a:lnTo>
                      <a:lnTo>
                        <a:pt x="1950" y="1266"/>
                      </a:lnTo>
                      <a:lnTo>
                        <a:pt x="1957" y="1261"/>
                      </a:lnTo>
                      <a:lnTo>
                        <a:pt x="1964" y="1255"/>
                      </a:lnTo>
                      <a:lnTo>
                        <a:pt x="1970" y="1249"/>
                      </a:lnTo>
                      <a:lnTo>
                        <a:pt x="1977" y="1244"/>
                      </a:lnTo>
                      <a:lnTo>
                        <a:pt x="1985" y="1238"/>
                      </a:lnTo>
                      <a:lnTo>
                        <a:pt x="1992" y="1233"/>
                      </a:lnTo>
                      <a:lnTo>
                        <a:pt x="1999" y="1227"/>
                      </a:lnTo>
                      <a:lnTo>
                        <a:pt x="2006" y="1222"/>
                      </a:lnTo>
                      <a:lnTo>
                        <a:pt x="2014" y="1216"/>
                      </a:lnTo>
                      <a:lnTo>
                        <a:pt x="2021" y="1210"/>
                      </a:lnTo>
                      <a:lnTo>
                        <a:pt x="2028" y="1205"/>
                      </a:lnTo>
                      <a:lnTo>
                        <a:pt x="2036" y="1199"/>
                      </a:lnTo>
                      <a:lnTo>
                        <a:pt x="2043" y="1194"/>
                      </a:lnTo>
                      <a:lnTo>
                        <a:pt x="2050" y="1188"/>
                      </a:lnTo>
                      <a:lnTo>
                        <a:pt x="2057" y="1182"/>
                      </a:lnTo>
                      <a:lnTo>
                        <a:pt x="2063" y="1177"/>
                      </a:lnTo>
                      <a:lnTo>
                        <a:pt x="2070" y="1171"/>
                      </a:lnTo>
                      <a:lnTo>
                        <a:pt x="2076" y="1165"/>
                      </a:lnTo>
                      <a:lnTo>
                        <a:pt x="2083" y="1160"/>
                      </a:lnTo>
                      <a:lnTo>
                        <a:pt x="2090" y="1154"/>
                      </a:lnTo>
                      <a:lnTo>
                        <a:pt x="2097" y="1148"/>
                      </a:lnTo>
                      <a:lnTo>
                        <a:pt x="2104" y="1142"/>
                      </a:lnTo>
                      <a:lnTo>
                        <a:pt x="2112" y="1137"/>
                      </a:lnTo>
                      <a:lnTo>
                        <a:pt x="2119" y="1131"/>
                      </a:lnTo>
                      <a:lnTo>
                        <a:pt x="2126" y="1125"/>
                      </a:lnTo>
                      <a:lnTo>
                        <a:pt x="2133" y="1119"/>
                      </a:lnTo>
                      <a:lnTo>
                        <a:pt x="2141" y="1114"/>
                      </a:lnTo>
                      <a:lnTo>
                        <a:pt x="2148" y="1108"/>
                      </a:lnTo>
                      <a:lnTo>
                        <a:pt x="2154" y="1102"/>
                      </a:lnTo>
                      <a:lnTo>
                        <a:pt x="2161" y="1096"/>
                      </a:lnTo>
                      <a:lnTo>
                        <a:pt x="2168" y="1090"/>
                      </a:lnTo>
                      <a:lnTo>
                        <a:pt x="2176" y="1085"/>
                      </a:lnTo>
                      <a:lnTo>
                        <a:pt x="2183" y="1079"/>
                      </a:lnTo>
                      <a:lnTo>
                        <a:pt x="2190" y="1073"/>
                      </a:lnTo>
                      <a:lnTo>
                        <a:pt x="2197" y="1067"/>
                      </a:lnTo>
                      <a:lnTo>
                        <a:pt x="2204" y="1061"/>
                      </a:lnTo>
                      <a:lnTo>
                        <a:pt x="2211" y="1055"/>
                      </a:lnTo>
                      <a:lnTo>
                        <a:pt x="2219" y="1049"/>
                      </a:lnTo>
                      <a:lnTo>
                        <a:pt x="2226" y="1044"/>
                      </a:lnTo>
                      <a:lnTo>
                        <a:pt x="2234" y="1038"/>
                      </a:lnTo>
                      <a:lnTo>
                        <a:pt x="2242" y="1032"/>
                      </a:lnTo>
                      <a:lnTo>
                        <a:pt x="2249" y="1026"/>
                      </a:lnTo>
                      <a:lnTo>
                        <a:pt x="2256" y="1020"/>
                      </a:lnTo>
                      <a:lnTo>
                        <a:pt x="2263" y="1014"/>
                      </a:lnTo>
                      <a:lnTo>
                        <a:pt x="2270" y="1008"/>
                      </a:lnTo>
                      <a:lnTo>
                        <a:pt x="2277" y="1002"/>
                      </a:lnTo>
                      <a:lnTo>
                        <a:pt x="2284" y="996"/>
                      </a:lnTo>
                      <a:lnTo>
                        <a:pt x="2291" y="990"/>
                      </a:lnTo>
                      <a:lnTo>
                        <a:pt x="2299" y="984"/>
                      </a:lnTo>
                      <a:lnTo>
                        <a:pt x="2306" y="978"/>
                      </a:lnTo>
                      <a:lnTo>
                        <a:pt x="2313" y="972"/>
                      </a:lnTo>
                      <a:lnTo>
                        <a:pt x="2320" y="966"/>
                      </a:lnTo>
                      <a:lnTo>
                        <a:pt x="2328" y="960"/>
                      </a:lnTo>
                      <a:lnTo>
                        <a:pt x="2335" y="954"/>
                      </a:lnTo>
                      <a:lnTo>
                        <a:pt x="2341" y="948"/>
                      </a:lnTo>
                      <a:lnTo>
                        <a:pt x="2349" y="942"/>
                      </a:lnTo>
                      <a:lnTo>
                        <a:pt x="2356" y="936"/>
                      </a:lnTo>
                      <a:lnTo>
                        <a:pt x="2363" y="930"/>
                      </a:lnTo>
                      <a:lnTo>
                        <a:pt x="2370" y="924"/>
                      </a:lnTo>
                      <a:lnTo>
                        <a:pt x="2378" y="918"/>
                      </a:lnTo>
                      <a:lnTo>
                        <a:pt x="2385" y="912"/>
                      </a:lnTo>
                      <a:lnTo>
                        <a:pt x="2392" y="906"/>
                      </a:lnTo>
                      <a:lnTo>
                        <a:pt x="2400" y="900"/>
                      </a:lnTo>
                      <a:lnTo>
                        <a:pt x="2408" y="894"/>
                      </a:lnTo>
                      <a:lnTo>
                        <a:pt x="2414" y="888"/>
                      </a:lnTo>
                      <a:lnTo>
                        <a:pt x="2421" y="882"/>
                      </a:lnTo>
                      <a:lnTo>
                        <a:pt x="2429" y="876"/>
                      </a:lnTo>
                      <a:lnTo>
                        <a:pt x="2436" y="870"/>
                      </a:lnTo>
                      <a:lnTo>
                        <a:pt x="2444" y="863"/>
                      </a:lnTo>
                      <a:lnTo>
                        <a:pt x="2452" y="857"/>
                      </a:lnTo>
                      <a:lnTo>
                        <a:pt x="2459" y="851"/>
                      </a:lnTo>
                      <a:lnTo>
                        <a:pt x="2466" y="845"/>
                      </a:lnTo>
                      <a:lnTo>
                        <a:pt x="2473" y="839"/>
                      </a:lnTo>
                      <a:lnTo>
                        <a:pt x="2480" y="833"/>
                      </a:lnTo>
                      <a:lnTo>
                        <a:pt x="2487" y="827"/>
                      </a:lnTo>
                      <a:lnTo>
                        <a:pt x="2495" y="821"/>
                      </a:lnTo>
                      <a:lnTo>
                        <a:pt x="2503" y="814"/>
                      </a:lnTo>
                      <a:lnTo>
                        <a:pt x="2510" y="808"/>
                      </a:lnTo>
                      <a:lnTo>
                        <a:pt x="2518" y="802"/>
                      </a:lnTo>
                      <a:lnTo>
                        <a:pt x="2525" y="796"/>
                      </a:lnTo>
                      <a:lnTo>
                        <a:pt x="2533" y="790"/>
                      </a:lnTo>
                      <a:lnTo>
                        <a:pt x="2539" y="784"/>
                      </a:lnTo>
                      <a:lnTo>
                        <a:pt x="2547" y="778"/>
                      </a:lnTo>
                      <a:lnTo>
                        <a:pt x="2554" y="771"/>
                      </a:lnTo>
                      <a:lnTo>
                        <a:pt x="2562" y="765"/>
                      </a:lnTo>
                      <a:lnTo>
                        <a:pt x="2569" y="759"/>
                      </a:lnTo>
                      <a:lnTo>
                        <a:pt x="2576" y="753"/>
                      </a:lnTo>
                      <a:lnTo>
                        <a:pt x="2584" y="747"/>
                      </a:lnTo>
                      <a:lnTo>
                        <a:pt x="2591" y="741"/>
                      </a:lnTo>
                      <a:lnTo>
                        <a:pt x="2599" y="734"/>
                      </a:lnTo>
                      <a:lnTo>
                        <a:pt x="2606" y="728"/>
                      </a:lnTo>
                      <a:lnTo>
                        <a:pt x="2613" y="722"/>
                      </a:lnTo>
                      <a:lnTo>
                        <a:pt x="2621" y="716"/>
                      </a:lnTo>
                      <a:lnTo>
                        <a:pt x="2628" y="710"/>
                      </a:lnTo>
                      <a:lnTo>
                        <a:pt x="2636" y="704"/>
                      </a:lnTo>
                      <a:lnTo>
                        <a:pt x="2643" y="698"/>
                      </a:lnTo>
                      <a:lnTo>
                        <a:pt x="2651" y="691"/>
                      </a:lnTo>
                      <a:lnTo>
                        <a:pt x="2659" y="685"/>
                      </a:lnTo>
                      <a:lnTo>
                        <a:pt x="2666" y="679"/>
                      </a:lnTo>
                      <a:lnTo>
                        <a:pt x="2673" y="673"/>
                      </a:lnTo>
                      <a:lnTo>
                        <a:pt x="2680" y="667"/>
                      </a:lnTo>
                      <a:lnTo>
                        <a:pt x="2688" y="660"/>
                      </a:lnTo>
                      <a:lnTo>
                        <a:pt x="2695" y="654"/>
                      </a:lnTo>
                      <a:lnTo>
                        <a:pt x="2702" y="648"/>
                      </a:lnTo>
                      <a:lnTo>
                        <a:pt x="2710" y="642"/>
                      </a:lnTo>
                      <a:lnTo>
                        <a:pt x="2718" y="636"/>
                      </a:lnTo>
                      <a:lnTo>
                        <a:pt x="2725" y="630"/>
                      </a:lnTo>
                      <a:lnTo>
                        <a:pt x="2733" y="624"/>
                      </a:lnTo>
                      <a:lnTo>
                        <a:pt x="2740" y="617"/>
                      </a:lnTo>
                      <a:lnTo>
                        <a:pt x="2747" y="611"/>
                      </a:lnTo>
                      <a:lnTo>
                        <a:pt x="2754" y="605"/>
                      </a:lnTo>
                      <a:lnTo>
                        <a:pt x="2762" y="599"/>
                      </a:lnTo>
                      <a:lnTo>
                        <a:pt x="2769" y="593"/>
                      </a:lnTo>
                      <a:lnTo>
                        <a:pt x="2776" y="587"/>
                      </a:lnTo>
                      <a:lnTo>
                        <a:pt x="2784" y="581"/>
                      </a:lnTo>
                      <a:lnTo>
                        <a:pt x="2792" y="575"/>
                      </a:lnTo>
                      <a:lnTo>
                        <a:pt x="2800" y="569"/>
                      </a:lnTo>
                      <a:lnTo>
                        <a:pt x="2807" y="562"/>
                      </a:lnTo>
                      <a:lnTo>
                        <a:pt x="2814" y="556"/>
                      </a:lnTo>
                      <a:lnTo>
                        <a:pt x="2822" y="550"/>
                      </a:lnTo>
                      <a:lnTo>
                        <a:pt x="2830" y="544"/>
                      </a:lnTo>
                      <a:lnTo>
                        <a:pt x="2837" y="538"/>
                      </a:lnTo>
                      <a:lnTo>
                        <a:pt x="2845" y="532"/>
                      </a:lnTo>
                      <a:lnTo>
                        <a:pt x="2853" y="526"/>
                      </a:lnTo>
                      <a:lnTo>
                        <a:pt x="2860" y="520"/>
                      </a:lnTo>
                      <a:lnTo>
                        <a:pt x="2868" y="514"/>
                      </a:lnTo>
                      <a:lnTo>
                        <a:pt x="2875" y="508"/>
                      </a:lnTo>
                      <a:lnTo>
                        <a:pt x="2882" y="502"/>
                      </a:lnTo>
                      <a:lnTo>
                        <a:pt x="2889" y="496"/>
                      </a:lnTo>
                      <a:lnTo>
                        <a:pt x="2896" y="490"/>
                      </a:lnTo>
                      <a:lnTo>
                        <a:pt x="2903" y="484"/>
                      </a:lnTo>
                      <a:lnTo>
                        <a:pt x="2910" y="478"/>
                      </a:lnTo>
                      <a:lnTo>
                        <a:pt x="2917" y="472"/>
                      </a:lnTo>
                      <a:lnTo>
                        <a:pt x="2924" y="466"/>
                      </a:lnTo>
                      <a:lnTo>
                        <a:pt x="2931" y="460"/>
                      </a:lnTo>
                      <a:lnTo>
                        <a:pt x="2938" y="454"/>
                      </a:lnTo>
                      <a:lnTo>
                        <a:pt x="2945" y="448"/>
                      </a:lnTo>
                      <a:lnTo>
                        <a:pt x="2953" y="442"/>
                      </a:lnTo>
                      <a:lnTo>
                        <a:pt x="2960" y="437"/>
                      </a:lnTo>
                      <a:lnTo>
                        <a:pt x="2967" y="431"/>
                      </a:lnTo>
                      <a:lnTo>
                        <a:pt x="2974" y="425"/>
                      </a:lnTo>
                      <a:lnTo>
                        <a:pt x="2982" y="419"/>
                      </a:lnTo>
                      <a:lnTo>
                        <a:pt x="2989" y="413"/>
                      </a:lnTo>
                      <a:lnTo>
                        <a:pt x="2996" y="408"/>
                      </a:lnTo>
                      <a:lnTo>
                        <a:pt x="3003" y="402"/>
                      </a:lnTo>
                      <a:lnTo>
                        <a:pt x="3011" y="396"/>
                      </a:lnTo>
                      <a:lnTo>
                        <a:pt x="3018" y="390"/>
                      </a:lnTo>
                      <a:lnTo>
                        <a:pt x="3025" y="385"/>
                      </a:lnTo>
                      <a:lnTo>
                        <a:pt x="3033" y="379"/>
                      </a:lnTo>
                      <a:lnTo>
                        <a:pt x="3040" y="373"/>
                      </a:lnTo>
                      <a:lnTo>
                        <a:pt x="3047" y="368"/>
                      </a:lnTo>
                      <a:lnTo>
                        <a:pt x="3055" y="362"/>
                      </a:lnTo>
                      <a:lnTo>
                        <a:pt x="3062" y="356"/>
                      </a:lnTo>
                      <a:lnTo>
                        <a:pt x="3070" y="351"/>
                      </a:lnTo>
                      <a:lnTo>
                        <a:pt x="3078" y="345"/>
                      </a:lnTo>
                      <a:lnTo>
                        <a:pt x="3085" y="340"/>
                      </a:lnTo>
                      <a:lnTo>
                        <a:pt x="3092" y="334"/>
                      </a:lnTo>
                      <a:lnTo>
                        <a:pt x="3099" y="329"/>
                      </a:lnTo>
                      <a:lnTo>
                        <a:pt x="3106" y="323"/>
                      </a:lnTo>
                      <a:lnTo>
                        <a:pt x="3114" y="318"/>
                      </a:lnTo>
                      <a:lnTo>
                        <a:pt x="3121" y="312"/>
                      </a:lnTo>
                      <a:lnTo>
                        <a:pt x="3128" y="307"/>
                      </a:lnTo>
                      <a:lnTo>
                        <a:pt x="3135" y="302"/>
                      </a:lnTo>
                      <a:lnTo>
                        <a:pt x="3143" y="296"/>
                      </a:lnTo>
                      <a:lnTo>
                        <a:pt x="3150" y="291"/>
                      </a:lnTo>
                      <a:lnTo>
                        <a:pt x="3158" y="286"/>
                      </a:lnTo>
                      <a:lnTo>
                        <a:pt x="3165" y="280"/>
                      </a:lnTo>
                      <a:lnTo>
                        <a:pt x="3173" y="275"/>
                      </a:lnTo>
                      <a:lnTo>
                        <a:pt x="3180" y="270"/>
                      </a:lnTo>
                      <a:lnTo>
                        <a:pt x="3188" y="265"/>
                      </a:lnTo>
                      <a:lnTo>
                        <a:pt x="3195" y="260"/>
                      </a:lnTo>
                      <a:lnTo>
                        <a:pt x="3203" y="255"/>
                      </a:lnTo>
                      <a:lnTo>
                        <a:pt x="3210" y="250"/>
                      </a:lnTo>
                      <a:lnTo>
                        <a:pt x="3217" y="245"/>
                      </a:lnTo>
                      <a:lnTo>
                        <a:pt x="3224" y="240"/>
                      </a:lnTo>
                      <a:lnTo>
                        <a:pt x="3231" y="235"/>
                      </a:lnTo>
                      <a:lnTo>
                        <a:pt x="3238" y="230"/>
                      </a:lnTo>
                      <a:lnTo>
                        <a:pt x="3245" y="225"/>
                      </a:lnTo>
                      <a:lnTo>
                        <a:pt x="3252" y="220"/>
                      </a:lnTo>
                      <a:lnTo>
                        <a:pt x="3260" y="216"/>
                      </a:lnTo>
                      <a:lnTo>
                        <a:pt x="3268" y="211"/>
                      </a:lnTo>
                      <a:lnTo>
                        <a:pt x="3275" y="206"/>
                      </a:lnTo>
                      <a:lnTo>
                        <a:pt x="3283" y="202"/>
                      </a:lnTo>
                      <a:lnTo>
                        <a:pt x="3291" y="197"/>
                      </a:lnTo>
                      <a:lnTo>
                        <a:pt x="3299" y="193"/>
                      </a:lnTo>
                      <a:lnTo>
                        <a:pt x="3306" y="188"/>
                      </a:lnTo>
                      <a:lnTo>
                        <a:pt x="3314" y="184"/>
                      </a:lnTo>
                      <a:lnTo>
                        <a:pt x="3321" y="180"/>
                      </a:lnTo>
                      <a:lnTo>
                        <a:pt x="3329" y="176"/>
                      </a:lnTo>
                      <a:lnTo>
                        <a:pt x="3336" y="172"/>
                      </a:lnTo>
                      <a:lnTo>
                        <a:pt x="3344" y="168"/>
                      </a:lnTo>
                      <a:lnTo>
                        <a:pt x="3351" y="163"/>
                      </a:lnTo>
                      <a:lnTo>
                        <a:pt x="3358" y="159"/>
                      </a:lnTo>
                      <a:lnTo>
                        <a:pt x="3365" y="155"/>
                      </a:lnTo>
                      <a:lnTo>
                        <a:pt x="3372" y="152"/>
                      </a:lnTo>
                      <a:lnTo>
                        <a:pt x="3379" y="148"/>
                      </a:lnTo>
                      <a:lnTo>
                        <a:pt x="3387" y="144"/>
                      </a:lnTo>
                      <a:lnTo>
                        <a:pt x="3394" y="140"/>
                      </a:lnTo>
                      <a:lnTo>
                        <a:pt x="3401" y="137"/>
                      </a:lnTo>
                      <a:lnTo>
                        <a:pt x="3408" y="133"/>
                      </a:lnTo>
                      <a:lnTo>
                        <a:pt x="3415" y="130"/>
                      </a:lnTo>
                      <a:lnTo>
                        <a:pt x="3423" y="126"/>
                      </a:lnTo>
                      <a:lnTo>
                        <a:pt x="3430" y="123"/>
                      </a:lnTo>
                      <a:lnTo>
                        <a:pt x="3437" y="120"/>
                      </a:lnTo>
                      <a:lnTo>
                        <a:pt x="3445" y="116"/>
                      </a:lnTo>
                      <a:lnTo>
                        <a:pt x="3453" y="113"/>
                      </a:lnTo>
                      <a:lnTo>
                        <a:pt x="3460" y="110"/>
                      </a:lnTo>
                      <a:lnTo>
                        <a:pt x="3468" y="106"/>
                      </a:lnTo>
                      <a:lnTo>
                        <a:pt x="3475" y="103"/>
                      </a:lnTo>
                      <a:lnTo>
                        <a:pt x="3483" y="100"/>
                      </a:lnTo>
                      <a:lnTo>
                        <a:pt x="3491" y="97"/>
                      </a:lnTo>
                      <a:lnTo>
                        <a:pt x="3498" y="94"/>
                      </a:lnTo>
                      <a:lnTo>
                        <a:pt x="3505" y="91"/>
                      </a:lnTo>
                      <a:lnTo>
                        <a:pt x="3512" y="88"/>
                      </a:lnTo>
                      <a:lnTo>
                        <a:pt x="3519" y="85"/>
                      </a:lnTo>
                      <a:lnTo>
                        <a:pt x="3526" y="82"/>
                      </a:lnTo>
                      <a:lnTo>
                        <a:pt x="3534" y="79"/>
                      </a:lnTo>
                      <a:lnTo>
                        <a:pt x="3541" y="77"/>
                      </a:lnTo>
                      <a:lnTo>
                        <a:pt x="3549" y="74"/>
                      </a:lnTo>
                      <a:lnTo>
                        <a:pt x="3556" y="71"/>
                      </a:lnTo>
                      <a:lnTo>
                        <a:pt x="3564" y="68"/>
                      </a:lnTo>
                      <a:lnTo>
                        <a:pt x="3571" y="66"/>
                      </a:lnTo>
                      <a:lnTo>
                        <a:pt x="3578" y="63"/>
                      </a:lnTo>
                      <a:lnTo>
                        <a:pt x="3586" y="61"/>
                      </a:lnTo>
                      <a:lnTo>
                        <a:pt x="3593" y="58"/>
                      </a:lnTo>
                      <a:lnTo>
                        <a:pt x="3601" y="56"/>
                      </a:lnTo>
                      <a:lnTo>
                        <a:pt x="3608" y="53"/>
                      </a:lnTo>
                      <a:lnTo>
                        <a:pt x="3615" y="51"/>
                      </a:lnTo>
                      <a:lnTo>
                        <a:pt x="3622" y="49"/>
                      </a:lnTo>
                      <a:lnTo>
                        <a:pt x="3629" y="47"/>
                      </a:lnTo>
                      <a:lnTo>
                        <a:pt x="3636" y="45"/>
                      </a:lnTo>
                      <a:lnTo>
                        <a:pt x="3643" y="43"/>
                      </a:lnTo>
                      <a:lnTo>
                        <a:pt x="3650" y="41"/>
                      </a:lnTo>
                      <a:lnTo>
                        <a:pt x="3657" y="39"/>
                      </a:lnTo>
                      <a:lnTo>
                        <a:pt x="3665" y="37"/>
                      </a:lnTo>
                      <a:lnTo>
                        <a:pt x="3672" y="35"/>
                      </a:lnTo>
                      <a:lnTo>
                        <a:pt x="3680" y="33"/>
                      </a:lnTo>
                      <a:lnTo>
                        <a:pt x="3687" y="32"/>
                      </a:lnTo>
                      <a:lnTo>
                        <a:pt x="3694" y="30"/>
                      </a:lnTo>
                      <a:lnTo>
                        <a:pt x="3702" y="29"/>
                      </a:lnTo>
                      <a:lnTo>
                        <a:pt x="3709" y="27"/>
                      </a:lnTo>
                      <a:lnTo>
                        <a:pt x="3717" y="26"/>
                      </a:lnTo>
                      <a:lnTo>
                        <a:pt x="3724" y="24"/>
                      </a:lnTo>
                      <a:lnTo>
                        <a:pt x="3731" y="23"/>
                      </a:lnTo>
                      <a:lnTo>
                        <a:pt x="3739" y="22"/>
                      </a:lnTo>
                      <a:lnTo>
                        <a:pt x="3746" y="21"/>
                      </a:lnTo>
                      <a:lnTo>
                        <a:pt x="3753" y="20"/>
                      </a:lnTo>
                      <a:lnTo>
                        <a:pt x="3760" y="18"/>
                      </a:lnTo>
                      <a:lnTo>
                        <a:pt x="3767" y="17"/>
                      </a:lnTo>
                      <a:lnTo>
                        <a:pt x="3774" y="16"/>
                      </a:lnTo>
                      <a:lnTo>
                        <a:pt x="3781" y="15"/>
                      </a:lnTo>
                      <a:lnTo>
                        <a:pt x="3788" y="14"/>
                      </a:lnTo>
                      <a:lnTo>
                        <a:pt x="3795" y="13"/>
                      </a:lnTo>
                      <a:lnTo>
                        <a:pt x="3803" y="13"/>
                      </a:lnTo>
                      <a:lnTo>
                        <a:pt x="3810" y="12"/>
                      </a:lnTo>
                      <a:lnTo>
                        <a:pt x="3817" y="11"/>
                      </a:lnTo>
                      <a:lnTo>
                        <a:pt x="3824" y="10"/>
                      </a:lnTo>
                      <a:lnTo>
                        <a:pt x="3832" y="10"/>
                      </a:lnTo>
                      <a:lnTo>
                        <a:pt x="3839" y="9"/>
                      </a:lnTo>
                      <a:lnTo>
                        <a:pt x="3846" y="9"/>
                      </a:lnTo>
                      <a:lnTo>
                        <a:pt x="3853" y="8"/>
                      </a:lnTo>
                      <a:lnTo>
                        <a:pt x="3861" y="8"/>
                      </a:lnTo>
                      <a:lnTo>
                        <a:pt x="3868" y="8"/>
                      </a:lnTo>
                      <a:lnTo>
                        <a:pt x="3875" y="7"/>
                      </a:lnTo>
                      <a:lnTo>
                        <a:pt x="3882" y="7"/>
                      </a:lnTo>
                      <a:lnTo>
                        <a:pt x="3890" y="7"/>
                      </a:lnTo>
                      <a:lnTo>
                        <a:pt x="3897" y="7"/>
                      </a:lnTo>
                      <a:lnTo>
                        <a:pt x="3904" y="7"/>
                      </a:lnTo>
                      <a:lnTo>
                        <a:pt x="3912" y="7"/>
                      </a:lnTo>
                      <a:lnTo>
                        <a:pt x="3919" y="7"/>
                      </a:lnTo>
                      <a:lnTo>
                        <a:pt x="3926" y="7"/>
                      </a:lnTo>
                      <a:lnTo>
                        <a:pt x="3933" y="7"/>
                      </a:lnTo>
                      <a:lnTo>
                        <a:pt x="3941" y="6"/>
                      </a:lnTo>
                      <a:lnTo>
                        <a:pt x="3948" y="6"/>
                      </a:lnTo>
                      <a:lnTo>
                        <a:pt x="3956" y="6"/>
                      </a:lnTo>
                      <a:lnTo>
                        <a:pt x="3963" y="6"/>
                      </a:lnTo>
                      <a:lnTo>
                        <a:pt x="3970" y="6"/>
                      </a:lnTo>
                      <a:lnTo>
                        <a:pt x="3978" y="6"/>
                      </a:lnTo>
                      <a:lnTo>
                        <a:pt x="3985" y="6"/>
                      </a:lnTo>
                      <a:lnTo>
                        <a:pt x="3993" y="6"/>
                      </a:lnTo>
                      <a:lnTo>
                        <a:pt x="4000" y="6"/>
                      </a:lnTo>
                      <a:lnTo>
                        <a:pt x="4007" y="6"/>
                      </a:lnTo>
                      <a:lnTo>
                        <a:pt x="4015" y="6"/>
                      </a:lnTo>
                      <a:lnTo>
                        <a:pt x="4022" y="6"/>
                      </a:lnTo>
                      <a:lnTo>
                        <a:pt x="4029" y="6"/>
                      </a:lnTo>
                      <a:lnTo>
                        <a:pt x="4036" y="6"/>
                      </a:lnTo>
                      <a:lnTo>
                        <a:pt x="4043" y="6"/>
                      </a:lnTo>
                      <a:lnTo>
                        <a:pt x="4050" y="6"/>
                      </a:lnTo>
                      <a:lnTo>
                        <a:pt x="4057" y="6"/>
                      </a:lnTo>
                      <a:lnTo>
                        <a:pt x="4064" y="6"/>
                      </a:lnTo>
                      <a:lnTo>
                        <a:pt x="4072" y="6"/>
                      </a:lnTo>
                      <a:lnTo>
                        <a:pt x="4079" y="6"/>
                      </a:lnTo>
                      <a:lnTo>
                        <a:pt x="4086" y="6"/>
                      </a:lnTo>
                      <a:lnTo>
                        <a:pt x="4093" y="6"/>
                      </a:lnTo>
                      <a:lnTo>
                        <a:pt x="4101" y="6"/>
                      </a:lnTo>
                      <a:lnTo>
                        <a:pt x="4108" y="6"/>
                      </a:lnTo>
                      <a:lnTo>
                        <a:pt x="4114" y="6"/>
                      </a:lnTo>
                      <a:lnTo>
                        <a:pt x="4122" y="6"/>
                      </a:lnTo>
                      <a:lnTo>
                        <a:pt x="4129" y="6"/>
                      </a:lnTo>
                      <a:lnTo>
                        <a:pt x="4137" y="6"/>
                      </a:lnTo>
                      <a:lnTo>
                        <a:pt x="4144" y="6"/>
                      </a:lnTo>
                      <a:lnTo>
                        <a:pt x="4150" y="5"/>
                      </a:lnTo>
                      <a:lnTo>
                        <a:pt x="4158" y="5"/>
                      </a:lnTo>
                      <a:lnTo>
                        <a:pt x="4165" y="5"/>
                      </a:lnTo>
                      <a:lnTo>
                        <a:pt x="4172" y="5"/>
                      </a:lnTo>
                      <a:lnTo>
                        <a:pt x="4179" y="5"/>
                      </a:lnTo>
                      <a:lnTo>
                        <a:pt x="4187" y="5"/>
                      </a:lnTo>
                      <a:lnTo>
                        <a:pt x="4194" y="5"/>
                      </a:lnTo>
                      <a:lnTo>
                        <a:pt x="4201" y="5"/>
                      </a:lnTo>
                      <a:lnTo>
                        <a:pt x="4208" y="5"/>
                      </a:lnTo>
                      <a:lnTo>
                        <a:pt x="4215" y="5"/>
                      </a:lnTo>
                      <a:lnTo>
                        <a:pt x="4222" y="5"/>
                      </a:lnTo>
                      <a:lnTo>
                        <a:pt x="4229" y="5"/>
                      </a:lnTo>
                      <a:lnTo>
                        <a:pt x="4236" y="5"/>
                      </a:lnTo>
                      <a:lnTo>
                        <a:pt x="4244" y="5"/>
                      </a:lnTo>
                      <a:lnTo>
                        <a:pt x="4251" y="5"/>
                      </a:lnTo>
                      <a:lnTo>
                        <a:pt x="4259" y="5"/>
                      </a:lnTo>
                      <a:lnTo>
                        <a:pt x="4266" y="5"/>
                      </a:lnTo>
                      <a:lnTo>
                        <a:pt x="4273" y="5"/>
                      </a:lnTo>
                      <a:lnTo>
                        <a:pt x="4281" y="5"/>
                      </a:lnTo>
                      <a:lnTo>
                        <a:pt x="4288" y="5"/>
                      </a:lnTo>
                      <a:lnTo>
                        <a:pt x="4295" y="5"/>
                      </a:lnTo>
                      <a:lnTo>
                        <a:pt x="4303" y="5"/>
                      </a:lnTo>
                      <a:lnTo>
                        <a:pt x="4310" y="5"/>
                      </a:lnTo>
                      <a:lnTo>
                        <a:pt x="4317" y="5"/>
                      </a:lnTo>
                      <a:lnTo>
                        <a:pt x="4324" y="5"/>
                      </a:lnTo>
                      <a:lnTo>
                        <a:pt x="4331" y="5"/>
                      </a:lnTo>
                      <a:lnTo>
                        <a:pt x="4339" y="5"/>
                      </a:lnTo>
                      <a:lnTo>
                        <a:pt x="4346" y="5"/>
                      </a:lnTo>
                      <a:lnTo>
                        <a:pt x="4353" y="5"/>
                      </a:lnTo>
                      <a:lnTo>
                        <a:pt x="4361" y="5"/>
                      </a:lnTo>
                      <a:lnTo>
                        <a:pt x="4368" y="5"/>
                      </a:lnTo>
                      <a:lnTo>
                        <a:pt x="4375" y="5"/>
                      </a:lnTo>
                      <a:lnTo>
                        <a:pt x="4383" y="5"/>
                      </a:lnTo>
                      <a:lnTo>
                        <a:pt x="4390" y="5"/>
                      </a:lnTo>
                      <a:lnTo>
                        <a:pt x="4397" y="5"/>
                      </a:lnTo>
                      <a:lnTo>
                        <a:pt x="4404" y="5"/>
                      </a:lnTo>
                      <a:lnTo>
                        <a:pt x="4411" y="5"/>
                      </a:lnTo>
                      <a:lnTo>
                        <a:pt x="4418" y="5"/>
                      </a:lnTo>
                      <a:lnTo>
                        <a:pt x="4425" y="5"/>
                      </a:lnTo>
                      <a:lnTo>
                        <a:pt x="4432" y="5"/>
                      </a:lnTo>
                      <a:lnTo>
                        <a:pt x="4439" y="5"/>
                      </a:lnTo>
                      <a:lnTo>
                        <a:pt x="4446" y="5"/>
                      </a:lnTo>
                      <a:lnTo>
                        <a:pt x="4453" y="5"/>
                      </a:lnTo>
                      <a:lnTo>
                        <a:pt x="4460" y="4"/>
                      </a:lnTo>
                      <a:lnTo>
                        <a:pt x="4466" y="4"/>
                      </a:lnTo>
                      <a:lnTo>
                        <a:pt x="4473" y="4"/>
                      </a:lnTo>
                      <a:lnTo>
                        <a:pt x="4480" y="4"/>
                      </a:lnTo>
                      <a:lnTo>
                        <a:pt x="4487" y="4"/>
                      </a:lnTo>
                      <a:lnTo>
                        <a:pt x="4495" y="4"/>
                      </a:lnTo>
                      <a:lnTo>
                        <a:pt x="4502" y="4"/>
                      </a:lnTo>
                      <a:lnTo>
                        <a:pt x="4509" y="4"/>
                      </a:lnTo>
                      <a:lnTo>
                        <a:pt x="4516" y="4"/>
                      </a:lnTo>
                      <a:lnTo>
                        <a:pt x="4524" y="4"/>
                      </a:lnTo>
                      <a:lnTo>
                        <a:pt x="4532" y="4"/>
                      </a:lnTo>
                      <a:lnTo>
                        <a:pt x="4539" y="4"/>
                      </a:lnTo>
                      <a:lnTo>
                        <a:pt x="4547" y="4"/>
                      </a:lnTo>
                      <a:lnTo>
                        <a:pt x="4554" y="4"/>
                      </a:lnTo>
                      <a:lnTo>
                        <a:pt x="4562" y="4"/>
                      </a:lnTo>
                      <a:lnTo>
                        <a:pt x="4569" y="4"/>
                      </a:lnTo>
                      <a:lnTo>
                        <a:pt x="4576" y="4"/>
                      </a:lnTo>
                      <a:lnTo>
                        <a:pt x="4584" y="4"/>
                      </a:lnTo>
                      <a:lnTo>
                        <a:pt x="4591" y="4"/>
                      </a:lnTo>
                      <a:lnTo>
                        <a:pt x="4598" y="4"/>
                      </a:lnTo>
                      <a:lnTo>
                        <a:pt x="4604" y="4"/>
                      </a:lnTo>
                      <a:lnTo>
                        <a:pt x="4612" y="4"/>
                      </a:lnTo>
                      <a:lnTo>
                        <a:pt x="4619" y="4"/>
                      </a:lnTo>
                      <a:lnTo>
                        <a:pt x="4626" y="4"/>
                      </a:lnTo>
                      <a:lnTo>
                        <a:pt x="4633" y="4"/>
                      </a:lnTo>
                      <a:lnTo>
                        <a:pt x="4641" y="4"/>
                      </a:lnTo>
                      <a:lnTo>
                        <a:pt x="4648" y="4"/>
                      </a:lnTo>
                      <a:lnTo>
                        <a:pt x="4656" y="4"/>
                      </a:lnTo>
                      <a:lnTo>
                        <a:pt x="4663" y="4"/>
                      </a:lnTo>
                      <a:lnTo>
                        <a:pt x="4670" y="4"/>
                      </a:lnTo>
                      <a:lnTo>
                        <a:pt x="4677" y="4"/>
                      </a:lnTo>
                      <a:lnTo>
                        <a:pt x="4684" y="4"/>
                      </a:lnTo>
                      <a:lnTo>
                        <a:pt x="4691" y="4"/>
                      </a:lnTo>
                      <a:lnTo>
                        <a:pt x="4699" y="4"/>
                      </a:lnTo>
                      <a:lnTo>
                        <a:pt x="4706" y="4"/>
                      </a:lnTo>
                      <a:lnTo>
                        <a:pt x="4713" y="4"/>
                      </a:lnTo>
                      <a:lnTo>
                        <a:pt x="4720" y="4"/>
                      </a:lnTo>
                      <a:lnTo>
                        <a:pt x="4727" y="4"/>
                      </a:lnTo>
                      <a:lnTo>
                        <a:pt x="4734" y="4"/>
                      </a:lnTo>
                      <a:lnTo>
                        <a:pt x="4742" y="4"/>
                      </a:lnTo>
                      <a:lnTo>
                        <a:pt x="4749" y="4"/>
                      </a:lnTo>
                      <a:lnTo>
                        <a:pt x="4756" y="4"/>
                      </a:lnTo>
                      <a:lnTo>
                        <a:pt x="4764" y="4"/>
                      </a:lnTo>
                      <a:lnTo>
                        <a:pt x="4771" y="4"/>
                      </a:lnTo>
                      <a:lnTo>
                        <a:pt x="4779" y="4"/>
                      </a:lnTo>
                      <a:lnTo>
                        <a:pt x="4785" y="4"/>
                      </a:lnTo>
                      <a:lnTo>
                        <a:pt x="4792" y="4"/>
                      </a:lnTo>
                      <a:lnTo>
                        <a:pt x="4799" y="4"/>
                      </a:lnTo>
                      <a:lnTo>
                        <a:pt x="4806" y="4"/>
                      </a:lnTo>
                      <a:lnTo>
                        <a:pt x="4813" y="4"/>
                      </a:lnTo>
                      <a:lnTo>
                        <a:pt x="4820" y="4"/>
                      </a:lnTo>
                      <a:lnTo>
                        <a:pt x="4828" y="4"/>
                      </a:lnTo>
                      <a:lnTo>
                        <a:pt x="4836" y="4"/>
                      </a:lnTo>
                      <a:lnTo>
                        <a:pt x="4843" y="4"/>
                      </a:lnTo>
                      <a:lnTo>
                        <a:pt x="4851" y="4"/>
                      </a:lnTo>
                      <a:lnTo>
                        <a:pt x="4859" y="4"/>
                      </a:lnTo>
                      <a:lnTo>
                        <a:pt x="4866" y="4"/>
                      </a:lnTo>
                      <a:lnTo>
                        <a:pt x="4873" y="4"/>
                      </a:lnTo>
                      <a:lnTo>
                        <a:pt x="4881" y="4"/>
                      </a:lnTo>
                      <a:lnTo>
                        <a:pt x="4889" y="4"/>
                      </a:lnTo>
                      <a:lnTo>
                        <a:pt x="4896" y="3"/>
                      </a:lnTo>
                      <a:lnTo>
                        <a:pt x="4903" y="3"/>
                      </a:lnTo>
                      <a:lnTo>
                        <a:pt x="4909" y="3"/>
                      </a:lnTo>
                      <a:lnTo>
                        <a:pt x="4916" y="3"/>
                      </a:lnTo>
                      <a:lnTo>
                        <a:pt x="4924" y="3"/>
                      </a:lnTo>
                      <a:lnTo>
                        <a:pt x="4931" y="3"/>
                      </a:lnTo>
                      <a:lnTo>
                        <a:pt x="4938" y="3"/>
                      </a:lnTo>
                      <a:lnTo>
                        <a:pt x="4945" y="3"/>
                      </a:lnTo>
                      <a:lnTo>
                        <a:pt x="4952" y="3"/>
                      </a:lnTo>
                      <a:lnTo>
                        <a:pt x="4959" y="3"/>
                      </a:lnTo>
                      <a:lnTo>
                        <a:pt x="4966" y="3"/>
                      </a:lnTo>
                      <a:lnTo>
                        <a:pt x="4973" y="3"/>
                      </a:lnTo>
                      <a:lnTo>
                        <a:pt x="4980" y="3"/>
                      </a:lnTo>
                      <a:lnTo>
                        <a:pt x="4988" y="3"/>
                      </a:lnTo>
                      <a:lnTo>
                        <a:pt x="4996" y="3"/>
                      </a:lnTo>
                      <a:lnTo>
                        <a:pt x="5003" y="3"/>
                      </a:lnTo>
                      <a:lnTo>
                        <a:pt x="5010" y="3"/>
                      </a:lnTo>
                      <a:lnTo>
                        <a:pt x="5017" y="3"/>
                      </a:lnTo>
                      <a:lnTo>
                        <a:pt x="5024" y="3"/>
                      </a:lnTo>
                      <a:lnTo>
                        <a:pt x="5032" y="3"/>
                      </a:lnTo>
                      <a:lnTo>
                        <a:pt x="5039" y="3"/>
                      </a:lnTo>
                      <a:lnTo>
                        <a:pt x="5046" y="3"/>
                      </a:lnTo>
                      <a:lnTo>
                        <a:pt x="5054" y="3"/>
                      </a:lnTo>
                      <a:lnTo>
                        <a:pt x="5061" y="3"/>
                      </a:lnTo>
                      <a:lnTo>
                        <a:pt x="5068" y="3"/>
                      </a:lnTo>
                      <a:lnTo>
                        <a:pt x="5075" y="3"/>
                      </a:lnTo>
                      <a:lnTo>
                        <a:pt x="5083" y="3"/>
                      </a:lnTo>
                      <a:lnTo>
                        <a:pt x="5090" y="3"/>
                      </a:lnTo>
                      <a:lnTo>
                        <a:pt x="5097" y="3"/>
                      </a:lnTo>
                      <a:lnTo>
                        <a:pt x="5105" y="3"/>
                      </a:lnTo>
                      <a:lnTo>
                        <a:pt x="5112" y="3"/>
                      </a:lnTo>
                      <a:lnTo>
                        <a:pt x="5119" y="3"/>
                      </a:lnTo>
                      <a:lnTo>
                        <a:pt x="5126" y="3"/>
                      </a:lnTo>
                      <a:lnTo>
                        <a:pt x="5133" y="3"/>
                      </a:lnTo>
                      <a:lnTo>
                        <a:pt x="5140" y="3"/>
                      </a:lnTo>
                      <a:lnTo>
                        <a:pt x="5147" y="3"/>
                      </a:lnTo>
                      <a:lnTo>
                        <a:pt x="5155" y="3"/>
                      </a:lnTo>
                      <a:lnTo>
                        <a:pt x="5162" y="3"/>
                      </a:lnTo>
                      <a:lnTo>
                        <a:pt x="5169" y="3"/>
                      </a:lnTo>
                      <a:lnTo>
                        <a:pt x="5176" y="3"/>
                      </a:lnTo>
                      <a:lnTo>
                        <a:pt x="5183" y="3"/>
                      </a:lnTo>
                      <a:lnTo>
                        <a:pt x="5191" y="3"/>
                      </a:lnTo>
                      <a:lnTo>
                        <a:pt x="5198" y="3"/>
                      </a:lnTo>
                      <a:lnTo>
                        <a:pt x="5205" y="3"/>
                      </a:lnTo>
                      <a:lnTo>
                        <a:pt x="5212" y="3"/>
                      </a:lnTo>
                      <a:lnTo>
                        <a:pt x="5219" y="3"/>
                      </a:lnTo>
                      <a:lnTo>
                        <a:pt x="5227" y="3"/>
                      </a:lnTo>
                      <a:lnTo>
                        <a:pt x="5235" y="3"/>
                      </a:lnTo>
                      <a:lnTo>
                        <a:pt x="5242" y="3"/>
                      </a:lnTo>
                      <a:lnTo>
                        <a:pt x="5249" y="3"/>
                      </a:lnTo>
                      <a:lnTo>
                        <a:pt x="5257" y="3"/>
                      </a:lnTo>
                      <a:lnTo>
                        <a:pt x="5264" y="3"/>
                      </a:lnTo>
                      <a:lnTo>
                        <a:pt x="5271" y="3"/>
                      </a:lnTo>
                      <a:lnTo>
                        <a:pt x="5278" y="3"/>
                      </a:lnTo>
                      <a:lnTo>
                        <a:pt x="5285" y="3"/>
                      </a:lnTo>
                      <a:lnTo>
                        <a:pt x="5292" y="3"/>
                      </a:lnTo>
                      <a:lnTo>
                        <a:pt x="5299" y="3"/>
                      </a:lnTo>
                      <a:lnTo>
                        <a:pt x="5306" y="3"/>
                      </a:lnTo>
                      <a:lnTo>
                        <a:pt x="5314" y="3"/>
                      </a:lnTo>
                      <a:lnTo>
                        <a:pt x="5321" y="3"/>
                      </a:lnTo>
                      <a:lnTo>
                        <a:pt x="5328" y="3"/>
                      </a:lnTo>
                      <a:lnTo>
                        <a:pt x="5336" y="3"/>
                      </a:lnTo>
                      <a:lnTo>
                        <a:pt x="5343" y="3"/>
                      </a:lnTo>
                      <a:lnTo>
                        <a:pt x="5350" y="3"/>
                      </a:lnTo>
                      <a:lnTo>
                        <a:pt x="5357" y="3"/>
                      </a:lnTo>
                      <a:lnTo>
                        <a:pt x="5364" y="3"/>
                      </a:lnTo>
                      <a:lnTo>
                        <a:pt x="5371" y="3"/>
                      </a:lnTo>
                      <a:lnTo>
                        <a:pt x="5379" y="3"/>
                      </a:lnTo>
                      <a:lnTo>
                        <a:pt x="5386" y="3"/>
                      </a:lnTo>
                      <a:lnTo>
                        <a:pt x="5393" y="3"/>
                      </a:lnTo>
                      <a:lnTo>
                        <a:pt x="5400" y="3"/>
                      </a:lnTo>
                      <a:lnTo>
                        <a:pt x="5407" y="3"/>
                      </a:lnTo>
                      <a:lnTo>
                        <a:pt x="5414" y="3"/>
                      </a:lnTo>
                      <a:lnTo>
                        <a:pt x="5421" y="3"/>
                      </a:lnTo>
                      <a:lnTo>
                        <a:pt x="5429" y="3"/>
                      </a:lnTo>
                      <a:lnTo>
                        <a:pt x="5436" y="3"/>
                      </a:lnTo>
                      <a:lnTo>
                        <a:pt x="5443" y="3"/>
                      </a:lnTo>
                      <a:lnTo>
                        <a:pt x="5450" y="3"/>
                      </a:lnTo>
                      <a:lnTo>
                        <a:pt x="5457" y="3"/>
                      </a:lnTo>
                      <a:lnTo>
                        <a:pt x="5465" y="3"/>
                      </a:lnTo>
                      <a:lnTo>
                        <a:pt x="5472" y="3"/>
                      </a:lnTo>
                      <a:lnTo>
                        <a:pt x="5480" y="3"/>
                      </a:lnTo>
                      <a:lnTo>
                        <a:pt x="5487" y="3"/>
                      </a:lnTo>
                      <a:lnTo>
                        <a:pt x="5494" y="3"/>
                      </a:lnTo>
                      <a:lnTo>
                        <a:pt x="5501" y="3"/>
                      </a:lnTo>
                      <a:lnTo>
                        <a:pt x="5508" y="3"/>
                      </a:lnTo>
                      <a:lnTo>
                        <a:pt x="5515" y="3"/>
                      </a:lnTo>
                      <a:lnTo>
                        <a:pt x="5523" y="3"/>
                      </a:lnTo>
                      <a:lnTo>
                        <a:pt x="5530" y="3"/>
                      </a:lnTo>
                      <a:lnTo>
                        <a:pt x="5537" y="3"/>
                      </a:lnTo>
                      <a:lnTo>
                        <a:pt x="5545" y="3"/>
                      </a:lnTo>
                      <a:lnTo>
                        <a:pt x="5552" y="3"/>
                      </a:lnTo>
                      <a:lnTo>
                        <a:pt x="5560" y="3"/>
                      </a:lnTo>
                      <a:lnTo>
                        <a:pt x="5567" y="3"/>
                      </a:lnTo>
                      <a:lnTo>
                        <a:pt x="5575" y="3"/>
                      </a:lnTo>
                      <a:lnTo>
                        <a:pt x="5582" y="3"/>
                      </a:lnTo>
                      <a:lnTo>
                        <a:pt x="5588" y="3"/>
                      </a:lnTo>
                      <a:lnTo>
                        <a:pt x="5596" y="3"/>
                      </a:lnTo>
                      <a:lnTo>
                        <a:pt x="5603" y="3"/>
                      </a:lnTo>
                      <a:lnTo>
                        <a:pt x="5610" y="3"/>
                      </a:lnTo>
                      <a:lnTo>
                        <a:pt x="5618" y="3"/>
                      </a:lnTo>
                      <a:lnTo>
                        <a:pt x="5625" y="3"/>
                      </a:lnTo>
                      <a:lnTo>
                        <a:pt x="5632" y="2"/>
                      </a:lnTo>
                      <a:lnTo>
                        <a:pt x="5640" y="2"/>
                      </a:lnTo>
                      <a:lnTo>
                        <a:pt x="5647" y="2"/>
                      </a:lnTo>
                      <a:lnTo>
                        <a:pt x="5655" y="2"/>
                      </a:lnTo>
                      <a:lnTo>
                        <a:pt x="5662" y="2"/>
                      </a:lnTo>
                      <a:lnTo>
                        <a:pt x="5669" y="2"/>
                      </a:lnTo>
                      <a:lnTo>
                        <a:pt x="5676" y="2"/>
                      </a:lnTo>
                      <a:lnTo>
                        <a:pt x="5683" y="2"/>
                      </a:lnTo>
                      <a:lnTo>
                        <a:pt x="5691" y="3"/>
                      </a:lnTo>
                      <a:lnTo>
                        <a:pt x="5697" y="2"/>
                      </a:lnTo>
                      <a:lnTo>
                        <a:pt x="5705" y="2"/>
                      </a:lnTo>
                      <a:lnTo>
                        <a:pt x="5711" y="2"/>
                      </a:lnTo>
                      <a:lnTo>
                        <a:pt x="5719" y="2"/>
                      </a:lnTo>
                      <a:lnTo>
                        <a:pt x="5725" y="2"/>
                      </a:lnTo>
                      <a:lnTo>
                        <a:pt x="5733" y="2"/>
                      </a:lnTo>
                      <a:lnTo>
                        <a:pt x="5740" y="2"/>
                      </a:lnTo>
                      <a:lnTo>
                        <a:pt x="5747" y="2"/>
                      </a:lnTo>
                      <a:lnTo>
                        <a:pt x="5754" y="2"/>
                      </a:lnTo>
                      <a:lnTo>
                        <a:pt x="5761" y="2"/>
                      </a:lnTo>
                      <a:lnTo>
                        <a:pt x="5768" y="2"/>
                      </a:lnTo>
                      <a:lnTo>
                        <a:pt x="5774" y="2"/>
                      </a:lnTo>
                      <a:lnTo>
                        <a:pt x="5782" y="2"/>
                      </a:lnTo>
                      <a:lnTo>
                        <a:pt x="5789" y="2"/>
                      </a:lnTo>
                      <a:lnTo>
                        <a:pt x="5796" y="2"/>
                      </a:lnTo>
                      <a:lnTo>
                        <a:pt x="5804" y="2"/>
                      </a:lnTo>
                      <a:lnTo>
                        <a:pt x="5811" y="2"/>
                      </a:lnTo>
                      <a:lnTo>
                        <a:pt x="5819" y="2"/>
                      </a:lnTo>
                      <a:lnTo>
                        <a:pt x="5826" y="2"/>
                      </a:lnTo>
                      <a:lnTo>
                        <a:pt x="5833" y="2"/>
                      </a:lnTo>
                      <a:lnTo>
                        <a:pt x="5840" y="2"/>
                      </a:lnTo>
                      <a:lnTo>
                        <a:pt x="5846" y="2"/>
                      </a:lnTo>
                      <a:lnTo>
                        <a:pt x="5854" y="2"/>
                      </a:lnTo>
                      <a:lnTo>
                        <a:pt x="5861" y="2"/>
                      </a:lnTo>
                      <a:lnTo>
                        <a:pt x="5869" y="2"/>
                      </a:lnTo>
                      <a:lnTo>
                        <a:pt x="5876" y="2"/>
                      </a:lnTo>
                      <a:lnTo>
                        <a:pt x="5883" y="2"/>
                      </a:lnTo>
                      <a:lnTo>
                        <a:pt x="5890" y="2"/>
                      </a:lnTo>
                      <a:lnTo>
                        <a:pt x="5897" y="2"/>
                      </a:lnTo>
                      <a:lnTo>
                        <a:pt x="5904" y="2"/>
                      </a:lnTo>
                      <a:lnTo>
                        <a:pt x="5912" y="2"/>
                      </a:lnTo>
                      <a:lnTo>
                        <a:pt x="5919" y="2"/>
                      </a:lnTo>
                      <a:lnTo>
                        <a:pt x="5927" y="2"/>
                      </a:lnTo>
                      <a:lnTo>
                        <a:pt x="5934" y="2"/>
                      </a:lnTo>
                      <a:lnTo>
                        <a:pt x="5942" y="2"/>
                      </a:lnTo>
                      <a:lnTo>
                        <a:pt x="5949" y="2"/>
                      </a:lnTo>
                      <a:lnTo>
                        <a:pt x="5957" y="2"/>
                      </a:lnTo>
                      <a:lnTo>
                        <a:pt x="5965" y="2"/>
                      </a:lnTo>
                      <a:lnTo>
                        <a:pt x="5972" y="2"/>
                      </a:lnTo>
                      <a:lnTo>
                        <a:pt x="5979" y="2"/>
                      </a:lnTo>
                      <a:lnTo>
                        <a:pt x="5986" y="2"/>
                      </a:lnTo>
                      <a:lnTo>
                        <a:pt x="5993" y="2"/>
                      </a:lnTo>
                      <a:lnTo>
                        <a:pt x="6000" y="2"/>
                      </a:lnTo>
                      <a:lnTo>
                        <a:pt x="6008" y="2"/>
                      </a:lnTo>
                      <a:lnTo>
                        <a:pt x="6015" y="2"/>
                      </a:lnTo>
                      <a:lnTo>
                        <a:pt x="6022" y="2"/>
                      </a:lnTo>
                      <a:lnTo>
                        <a:pt x="6029" y="2"/>
                      </a:lnTo>
                      <a:lnTo>
                        <a:pt x="6037" y="2"/>
                      </a:lnTo>
                      <a:lnTo>
                        <a:pt x="6043" y="2"/>
                      </a:lnTo>
                      <a:lnTo>
                        <a:pt x="6051" y="2"/>
                      </a:lnTo>
                      <a:lnTo>
                        <a:pt x="6057" y="2"/>
                      </a:lnTo>
                      <a:lnTo>
                        <a:pt x="6065" y="2"/>
                      </a:lnTo>
                      <a:lnTo>
                        <a:pt x="6072" y="2"/>
                      </a:lnTo>
                      <a:lnTo>
                        <a:pt x="6079" y="2"/>
                      </a:lnTo>
                      <a:lnTo>
                        <a:pt x="6086" y="2"/>
                      </a:lnTo>
                      <a:lnTo>
                        <a:pt x="6094" y="2"/>
                      </a:lnTo>
                      <a:lnTo>
                        <a:pt x="6101" y="2"/>
                      </a:lnTo>
                      <a:lnTo>
                        <a:pt x="6108" y="2"/>
                      </a:lnTo>
                      <a:lnTo>
                        <a:pt x="6114" y="2"/>
                      </a:lnTo>
                      <a:lnTo>
                        <a:pt x="6122" y="2"/>
                      </a:lnTo>
                      <a:lnTo>
                        <a:pt x="6129" y="2"/>
                      </a:lnTo>
                      <a:lnTo>
                        <a:pt x="6135" y="2"/>
                      </a:lnTo>
                      <a:lnTo>
                        <a:pt x="6142" y="2"/>
                      </a:lnTo>
                      <a:lnTo>
                        <a:pt x="6150" y="2"/>
                      </a:lnTo>
                      <a:lnTo>
                        <a:pt x="6157" y="2"/>
                      </a:lnTo>
                      <a:lnTo>
                        <a:pt x="6165" y="2"/>
                      </a:lnTo>
                      <a:lnTo>
                        <a:pt x="6172" y="2"/>
                      </a:lnTo>
                      <a:lnTo>
                        <a:pt x="6179" y="2"/>
                      </a:lnTo>
                      <a:lnTo>
                        <a:pt x="6186" y="2"/>
                      </a:lnTo>
                      <a:lnTo>
                        <a:pt x="6194" y="2"/>
                      </a:lnTo>
                      <a:lnTo>
                        <a:pt x="6201" y="2"/>
                      </a:lnTo>
                      <a:lnTo>
                        <a:pt x="6207" y="2"/>
                      </a:lnTo>
                      <a:lnTo>
                        <a:pt x="6215" y="2"/>
                      </a:lnTo>
                      <a:lnTo>
                        <a:pt x="6222" y="2"/>
                      </a:lnTo>
                      <a:lnTo>
                        <a:pt x="6230" y="2"/>
                      </a:lnTo>
                      <a:lnTo>
                        <a:pt x="6237" y="2"/>
                      </a:lnTo>
                      <a:lnTo>
                        <a:pt x="6245" y="2"/>
                      </a:lnTo>
                      <a:lnTo>
                        <a:pt x="6252" y="2"/>
                      </a:lnTo>
                      <a:lnTo>
                        <a:pt x="6259" y="2"/>
                      </a:lnTo>
                      <a:lnTo>
                        <a:pt x="6266" y="2"/>
                      </a:lnTo>
                      <a:lnTo>
                        <a:pt x="6273" y="2"/>
                      </a:lnTo>
                      <a:lnTo>
                        <a:pt x="6280" y="2"/>
                      </a:lnTo>
                      <a:lnTo>
                        <a:pt x="6287" y="2"/>
                      </a:lnTo>
                      <a:lnTo>
                        <a:pt x="6295" y="2"/>
                      </a:lnTo>
                      <a:lnTo>
                        <a:pt x="6303" y="2"/>
                      </a:lnTo>
                      <a:lnTo>
                        <a:pt x="6310" y="2"/>
                      </a:lnTo>
                      <a:lnTo>
                        <a:pt x="6317" y="2"/>
                      </a:lnTo>
                      <a:lnTo>
                        <a:pt x="6324" y="2"/>
                      </a:lnTo>
                      <a:lnTo>
                        <a:pt x="6331" y="2"/>
                      </a:lnTo>
                      <a:lnTo>
                        <a:pt x="6339" y="2"/>
                      </a:lnTo>
                      <a:lnTo>
                        <a:pt x="6346" y="2"/>
                      </a:lnTo>
                      <a:lnTo>
                        <a:pt x="6354" y="2"/>
                      </a:lnTo>
                      <a:lnTo>
                        <a:pt x="6361" y="2"/>
                      </a:lnTo>
                      <a:lnTo>
                        <a:pt x="6369" y="2"/>
                      </a:lnTo>
                      <a:lnTo>
                        <a:pt x="6376" y="2"/>
                      </a:lnTo>
                      <a:lnTo>
                        <a:pt x="6383" y="2"/>
                      </a:lnTo>
                      <a:lnTo>
                        <a:pt x="6390" y="2"/>
                      </a:lnTo>
                      <a:lnTo>
                        <a:pt x="6397" y="2"/>
                      </a:lnTo>
                      <a:lnTo>
                        <a:pt x="6405" y="2"/>
                      </a:lnTo>
                      <a:lnTo>
                        <a:pt x="6413" y="2"/>
                      </a:lnTo>
                      <a:lnTo>
                        <a:pt x="6420" y="2"/>
                      </a:lnTo>
                      <a:lnTo>
                        <a:pt x="6427" y="2"/>
                      </a:lnTo>
                      <a:lnTo>
                        <a:pt x="6434" y="2"/>
                      </a:lnTo>
                      <a:lnTo>
                        <a:pt x="6441" y="2"/>
                      </a:lnTo>
                      <a:lnTo>
                        <a:pt x="6448" y="2"/>
                      </a:lnTo>
                      <a:lnTo>
                        <a:pt x="6455" y="2"/>
                      </a:lnTo>
                      <a:lnTo>
                        <a:pt x="6463" y="2"/>
                      </a:lnTo>
                      <a:lnTo>
                        <a:pt x="6470" y="2"/>
                      </a:lnTo>
                      <a:lnTo>
                        <a:pt x="6477" y="2"/>
                      </a:lnTo>
                      <a:lnTo>
                        <a:pt x="6484" y="2"/>
                      </a:lnTo>
                      <a:lnTo>
                        <a:pt x="6492" y="2"/>
                      </a:lnTo>
                      <a:lnTo>
                        <a:pt x="6499" y="2"/>
                      </a:lnTo>
                      <a:lnTo>
                        <a:pt x="6506" y="2"/>
                      </a:lnTo>
                      <a:lnTo>
                        <a:pt x="6512" y="2"/>
                      </a:lnTo>
                      <a:lnTo>
                        <a:pt x="6520" y="2"/>
                      </a:lnTo>
                      <a:lnTo>
                        <a:pt x="6527" y="2"/>
                      </a:lnTo>
                      <a:lnTo>
                        <a:pt x="6534" y="2"/>
                      </a:lnTo>
                      <a:lnTo>
                        <a:pt x="6541" y="2"/>
                      </a:lnTo>
                      <a:lnTo>
                        <a:pt x="6548" y="2"/>
                      </a:lnTo>
                      <a:lnTo>
                        <a:pt x="6556" y="2"/>
                      </a:lnTo>
                      <a:lnTo>
                        <a:pt x="6564" y="2"/>
                      </a:lnTo>
                      <a:lnTo>
                        <a:pt x="6571" y="2"/>
                      </a:lnTo>
                      <a:lnTo>
                        <a:pt x="6579" y="2"/>
                      </a:lnTo>
                      <a:lnTo>
                        <a:pt x="6587" y="2"/>
                      </a:lnTo>
                      <a:lnTo>
                        <a:pt x="6594" y="2"/>
                      </a:lnTo>
                      <a:lnTo>
                        <a:pt x="6602" y="2"/>
                      </a:lnTo>
                      <a:lnTo>
                        <a:pt x="6609" y="2"/>
                      </a:lnTo>
                      <a:lnTo>
                        <a:pt x="6616" y="2"/>
                      </a:lnTo>
                      <a:lnTo>
                        <a:pt x="6623" y="2"/>
                      </a:lnTo>
                      <a:lnTo>
                        <a:pt x="6630" y="2"/>
                      </a:lnTo>
                      <a:lnTo>
                        <a:pt x="6638" y="2"/>
                      </a:lnTo>
                      <a:lnTo>
                        <a:pt x="6645" y="2"/>
                      </a:lnTo>
                      <a:lnTo>
                        <a:pt x="6652" y="2"/>
                      </a:lnTo>
                      <a:lnTo>
                        <a:pt x="6659" y="2"/>
                      </a:lnTo>
                      <a:lnTo>
                        <a:pt x="6665" y="2"/>
                      </a:lnTo>
                      <a:lnTo>
                        <a:pt x="6673" y="2"/>
                      </a:lnTo>
                      <a:lnTo>
                        <a:pt x="6680" y="2"/>
                      </a:lnTo>
                      <a:lnTo>
                        <a:pt x="6687" y="2"/>
                      </a:lnTo>
                      <a:lnTo>
                        <a:pt x="6695" y="2"/>
                      </a:lnTo>
                      <a:lnTo>
                        <a:pt x="6702" y="2"/>
                      </a:lnTo>
                      <a:lnTo>
                        <a:pt x="6709" y="2"/>
                      </a:lnTo>
                      <a:lnTo>
                        <a:pt x="6716" y="2"/>
                      </a:lnTo>
                      <a:lnTo>
                        <a:pt x="6723" y="2"/>
                      </a:lnTo>
                      <a:lnTo>
                        <a:pt x="6731" y="2"/>
                      </a:lnTo>
                      <a:lnTo>
                        <a:pt x="6738" y="2"/>
                      </a:lnTo>
                      <a:lnTo>
                        <a:pt x="6746" y="2"/>
                      </a:lnTo>
                      <a:lnTo>
                        <a:pt x="6753" y="2"/>
                      </a:lnTo>
                      <a:lnTo>
                        <a:pt x="6760" y="2"/>
                      </a:lnTo>
                      <a:lnTo>
                        <a:pt x="6767" y="2"/>
                      </a:lnTo>
                      <a:lnTo>
                        <a:pt x="6774" y="2"/>
                      </a:lnTo>
                      <a:lnTo>
                        <a:pt x="6780" y="2"/>
                      </a:lnTo>
                      <a:lnTo>
                        <a:pt x="6787" y="2"/>
                      </a:lnTo>
                      <a:lnTo>
                        <a:pt x="6793" y="2"/>
                      </a:lnTo>
                      <a:lnTo>
                        <a:pt x="6799" y="2"/>
                      </a:lnTo>
                      <a:lnTo>
                        <a:pt x="6805" y="2"/>
                      </a:lnTo>
                      <a:lnTo>
                        <a:pt x="6812" y="2"/>
                      </a:lnTo>
                      <a:lnTo>
                        <a:pt x="6819" y="2"/>
                      </a:lnTo>
                      <a:lnTo>
                        <a:pt x="6825" y="2"/>
                      </a:lnTo>
                      <a:lnTo>
                        <a:pt x="6832" y="2"/>
                      </a:lnTo>
                      <a:lnTo>
                        <a:pt x="6839" y="2"/>
                      </a:lnTo>
                      <a:lnTo>
                        <a:pt x="6845" y="2"/>
                      </a:lnTo>
                      <a:lnTo>
                        <a:pt x="6852" y="2"/>
                      </a:lnTo>
                      <a:lnTo>
                        <a:pt x="6858" y="2"/>
                      </a:lnTo>
                      <a:lnTo>
                        <a:pt x="6865" y="2"/>
                      </a:lnTo>
                      <a:lnTo>
                        <a:pt x="6871" y="2"/>
                      </a:lnTo>
                      <a:lnTo>
                        <a:pt x="6878" y="2"/>
                      </a:lnTo>
                      <a:lnTo>
                        <a:pt x="6885" y="2"/>
                      </a:lnTo>
                      <a:lnTo>
                        <a:pt x="6891" y="2"/>
                      </a:lnTo>
                      <a:lnTo>
                        <a:pt x="6898" y="1"/>
                      </a:lnTo>
                      <a:lnTo>
                        <a:pt x="6906" y="1"/>
                      </a:lnTo>
                      <a:lnTo>
                        <a:pt x="6912" y="1"/>
                      </a:lnTo>
                      <a:lnTo>
                        <a:pt x="6919" y="1"/>
                      </a:lnTo>
                      <a:lnTo>
                        <a:pt x="6927" y="1"/>
                      </a:lnTo>
                      <a:lnTo>
                        <a:pt x="6934" y="1"/>
                      </a:lnTo>
                      <a:lnTo>
                        <a:pt x="6941" y="1"/>
                      </a:lnTo>
                      <a:lnTo>
                        <a:pt x="6947" y="2"/>
                      </a:lnTo>
                      <a:lnTo>
                        <a:pt x="6954" y="2"/>
                      </a:lnTo>
                      <a:lnTo>
                        <a:pt x="6960" y="2"/>
                      </a:lnTo>
                      <a:lnTo>
                        <a:pt x="6967" y="2"/>
                      </a:lnTo>
                      <a:lnTo>
                        <a:pt x="6973" y="2"/>
                      </a:lnTo>
                      <a:lnTo>
                        <a:pt x="6980" y="2"/>
                      </a:lnTo>
                      <a:lnTo>
                        <a:pt x="6986" y="1"/>
                      </a:lnTo>
                      <a:lnTo>
                        <a:pt x="6992" y="1"/>
                      </a:lnTo>
                      <a:lnTo>
                        <a:pt x="6998" y="1"/>
                      </a:lnTo>
                      <a:lnTo>
                        <a:pt x="7005" y="1"/>
                      </a:lnTo>
                      <a:lnTo>
                        <a:pt x="7012" y="1"/>
                      </a:lnTo>
                      <a:lnTo>
                        <a:pt x="7018" y="1"/>
                      </a:lnTo>
                      <a:lnTo>
                        <a:pt x="7025" y="1"/>
                      </a:lnTo>
                      <a:lnTo>
                        <a:pt x="7032" y="1"/>
                      </a:lnTo>
                      <a:lnTo>
                        <a:pt x="7038" y="1"/>
                      </a:lnTo>
                      <a:lnTo>
                        <a:pt x="7044" y="1"/>
                      </a:lnTo>
                      <a:lnTo>
                        <a:pt x="7051" y="1"/>
                      </a:lnTo>
                      <a:lnTo>
                        <a:pt x="7058" y="1"/>
                      </a:lnTo>
                      <a:lnTo>
                        <a:pt x="7065" y="1"/>
                      </a:lnTo>
                      <a:lnTo>
                        <a:pt x="7071" y="1"/>
                      </a:lnTo>
                      <a:lnTo>
                        <a:pt x="7078" y="1"/>
                      </a:lnTo>
                      <a:lnTo>
                        <a:pt x="7085" y="1"/>
                      </a:lnTo>
                      <a:lnTo>
                        <a:pt x="7091" y="1"/>
                      </a:lnTo>
                      <a:lnTo>
                        <a:pt x="7098" y="1"/>
                      </a:lnTo>
                      <a:lnTo>
                        <a:pt x="7105" y="1"/>
                      </a:lnTo>
                      <a:lnTo>
                        <a:pt x="7112" y="1"/>
                      </a:lnTo>
                      <a:lnTo>
                        <a:pt x="7119" y="1"/>
                      </a:lnTo>
                      <a:lnTo>
                        <a:pt x="7125" y="1"/>
                      </a:lnTo>
                      <a:lnTo>
                        <a:pt x="7132" y="1"/>
                      </a:lnTo>
                      <a:lnTo>
                        <a:pt x="7138" y="1"/>
                      </a:lnTo>
                      <a:lnTo>
                        <a:pt x="7145" y="1"/>
                      </a:lnTo>
                      <a:lnTo>
                        <a:pt x="7152" y="1"/>
                      </a:lnTo>
                      <a:lnTo>
                        <a:pt x="7159" y="1"/>
                      </a:lnTo>
                      <a:lnTo>
                        <a:pt x="7165" y="1"/>
                      </a:lnTo>
                      <a:lnTo>
                        <a:pt x="7172" y="1"/>
                      </a:lnTo>
                      <a:lnTo>
                        <a:pt x="7178" y="1"/>
                      </a:lnTo>
                      <a:lnTo>
                        <a:pt x="7185" y="1"/>
                      </a:lnTo>
                      <a:lnTo>
                        <a:pt x="7192" y="1"/>
                      </a:lnTo>
                      <a:lnTo>
                        <a:pt x="7198" y="1"/>
                      </a:lnTo>
                      <a:lnTo>
                        <a:pt x="7205" y="1"/>
                      </a:lnTo>
                      <a:lnTo>
                        <a:pt x="7212" y="1"/>
                      </a:lnTo>
                      <a:lnTo>
                        <a:pt x="7219" y="1"/>
                      </a:lnTo>
                      <a:lnTo>
                        <a:pt x="7226" y="1"/>
                      </a:lnTo>
                      <a:lnTo>
                        <a:pt x="7233" y="1"/>
                      </a:lnTo>
                      <a:lnTo>
                        <a:pt x="7239" y="1"/>
                      </a:lnTo>
                      <a:lnTo>
                        <a:pt x="7246" y="1"/>
                      </a:lnTo>
                      <a:lnTo>
                        <a:pt x="7253" y="1"/>
                      </a:lnTo>
                      <a:lnTo>
                        <a:pt x="7259" y="1"/>
                      </a:lnTo>
                      <a:lnTo>
                        <a:pt x="7266" y="1"/>
                      </a:lnTo>
                      <a:lnTo>
                        <a:pt x="7272" y="1"/>
                      </a:lnTo>
                      <a:lnTo>
                        <a:pt x="7279" y="1"/>
                      </a:lnTo>
                      <a:lnTo>
                        <a:pt x="7285" y="1"/>
                      </a:lnTo>
                      <a:lnTo>
                        <a:pt x="7292" y="1"/>
                      </a:lnTo>
                      <a:lnTo>
                        <a:pt x="7298" y="1"/>
                      </a:lnTo>
                      <a:lnTo>
                        <a:pt x="7305" y="1"/>
                      </a:lnTo>
                      <a:lnTo>
                        <a:pt x="7311" y="1"/>
                      </a:lnTo>
                      <a:lnTo>
                        <a:pt x="7318" y="1"/>
                      </a:lnTo>
                      <a:lnTo>
                        <a:pt x="7324" y="1"/>
                      </a:lnTo>
                      <a:lnTo>
                        <a:pt x="7331" y="1"/>
                      </a:lnTo>
                      <a:lnTo>
                        <a:pt x="7338" y="1"/>
                      </a:lnTo>
                      <a:lnTo>
                        <a:pt x="7345" y="1"/>
                      </a:lnTo>
                      <a:lnTo>
                        <a:pt x="7352" y="1"/>
                      </a:lnTo>
                      <a:lnTo>
                        <a:pt x="7359" y="1"/>
                      </a:lnTo>
                      <a:lnTo>
                        <a:pt x="7365" y="1"/>
                      </a:lnTo>
                      <a:lnTo>
                        <a:pt x="7372" y="1"/>
                      </a:lnTo>
                      <a:lnTo>
                        <a:pt x="7379" y="1"/>
                      </a:lnTo>
                      <a:lnTo>
                        <a:pt x="7386" y="1"/>
                      </a:lnTo>
                      <a:lnTo>
                        <a:pt x="7392" y="1"/>
                      </a:lnTo>
                      <a:lnTo>
                        <a:pt x="7400" y="1"/>
                      </a:lnTo>
                      <a:lnTo>
                        <a:pt x="7407" y="1"/>
                      </a:lnTo>
                      <a:lnTo>
                        <a:pt x="7413" y="1"/>
                      </a:lnTo>
                      <a:lnTo>
                        <a:pt x="7421" y="1"/>
                      </a:lnTo>
                      <a:lnTo>
                        <a:pt x="7427" y="1"/>
                      </a:lnTo>
                      <a:lnTo>
                        <a:pt x="7434" y="1"/>
                      </a:lnTo>
                      <a:lnTo>
                        <a:pt x="7440" y="1"/>
                      </a:lnTo>
                      <a:lnTo>
                        <a:pt x="7447" y="1"/>
                      </a:lnTo>
                      <a:lnTo>
                        <a:pt x="7454" y="1"/>
                      </a:lnTo>
                      <a:lnTo>
                        <a:pt x="7461" y="1"/>
                      </a:lnTo>
                      <a:lnTo>
                        <a:pt x="7467" y="1"/>
                      </a:lnTo>
                      <a:lnTo>
                        <a:pt x="7473" y="1"/>
                      </a:lnTo>
                      <a:lnTo>
                        <a:pt x="7480" y="1"/>
                      </a:lnTo>
                      <a:lnTo>
                        <a:pt x="7487" y="1"/>
                      </a:lnTo>
                      <a:lnTo>
                        <a:pt x="7493" y="1"/>
                      </a:lnTo>
                      <a:lnTo>
                        <a:pt x="7500" y="1"/>
                      </a:lnTo>
                      <a:lnTo>
                        <a:pt x="7507" y="1"/>
                      </a:lnTo>
                      <a:lnTo>
                        <a:pt x="7514" y="1"/>
                      </a:lnTo>
                      <a:lnTo>
                        <a:pt x="7521" y="1"/>
                      </a:lnTo>
                      <a:lnTo>
                        <a:pt x="7528" y="1"/>
                      </a:lnTo>
                      <a:lnTo>
                        <a:pt x="7535" y="1"/>
                      </a:lnTo>
                      <a:lnTo>
                        <a:pt x="7542" y="1"/>
                      </a:lnTo>
                      <a:lnTo>
                        <a:pt x="7548" y="1"/>
                      </a:lnTo>
                      <a:lnTo>
                        <a:pt x="7555" y="1"/>
                      </a:lnTo>
                      <a:lnTo>
                        <a:pt x="7561" y="1"/>
                      </a:lnTo>
                      <a:lnTo>
                        <a:pt x="7568" y="1"/>
                      </a:lnTo>
                      <a:lnTo>
                        <a:pt x="7575" y="1"/>
                      </a:lnTo>
                      <a:lnTo>
                        <a:pt x="7581" y="1"/>
                      </a:lnTo>
                      <a:lnTo>
                        <a:pt x="7588" y="1"/>
                      </a:lnTo>
                      <a:lnTo>
                        <a:pt x="7595" y="1"/>
                      </a:lnTo>
                      <a:lnTo>
                        <a:pt x="7602" y="1"/>
                      </a:lnTo>
                      <a:lnTo>
                        <a:pt x="7609" y="1"/>
                      </a:lnTo>
                      <a:lnTo>
                        <a:pt x="7616" y="1"/>
                      </a:lnTo>
                      <a:lnTo>
                        <a:pt x="7623" y="1"/>
                      </a:lnTo>
                      <a:lnTo>
                        <a:pt x="7630" y="1"/>
                      </a:lnTo>
                      <a:lnTo>
                        <a:pt x="7637" y="1"/>
                      </a:lnTo>
                      <a:lnTo>
                        <a:pt x="7643" y="1"/>
                      </a:lnTo>
                      <a:lnTo>
                        <a:pt x="7650" y="1"/>
                      </a:lnTo>
                      <a:lnTo>
                        <a:pt x="7656" y="1"/>
                      </a:lnTo>
                      <a:lnTo>
                        <a:pt x="7663" y="1"/>
                      </a:lnTo>
                      <a:lnTo>
                        <a:pt x="7670" y="1"/>
                      </a:lnTo>
                      <a:lnTo>
                        <a:pt x="7677" y="1"/>
                      </a:lnTo>
                      <a:lnTo>
                        <a:pt x="7684" y="1"/>
                      </a:lnTo>
                      <a:lnTo>
                        <a:pt x="7691" y="1"/>
                      </a:lnTo>
                      <a:lnTo>
                        <a:pt x="7698" y="1"/>
                      </a:lnTo>
                      <a:lnTo>
                        <a:pt x="7704" y="1"/>
                      </a:lnTo>
                      <a:lnTo>
                        <a:pt x="7711" y="1"/>
                      </a:lnTo>
                      <a:lnTo>
                        <a:pt x="7717" y="1"/>
                      </a:lnTo>
                      <a:lnTo>
                        <a:pt x="7724" y="1"/>
                      </a:lnTo>
                      <a:lnTo>
                        <a:pt x="7731" y="1"/>
                      </a:lnTo>
                      <a:lnTo>
                        <a:pt x="7738" y="1"/>
                      </a:lnTo>
                      <a:lnTo>
                        <a:pt x="7745" y="1"/>
                      </a:lnTo>
                      <a:lnTo>
                        <a:pt x="7752" y="1"/>
                      </a:lnTo>
                      <a:lnTo>
                        <a:pt x="7758" y="1"/>
                      </a:lnTo>
                      <a:lnTo>
                        <a:pt x="7765" y="1"/>
                      </a:lnTo>
                      <a:lnTo>
                        <a:pt x="7773" y="1"/>
                      </a:lnTo>
                      <a:lnTo>
                        <a:pt x="7779" y="1"/>
                      </a:lnTo>
                      <a:lnTo>
                        <a:pt x="7786" y="1"/>
                      </a:lnTo>
                      <a:lnTo>
                        <a:pt x="7792" y="1"/>
                      </a:lnTo>
                      <a:lnTo>
                        <a:pt x="7799" y="1"/>
                      </a:lnTo>
                      <a:lnTo>
                        <a:pt x="7806" y="1"/>
                      </a:lnTo>
                      <a:lnTo>
                        <a:pt x="7813" y="1"/>
                      </a:lnTo>
                      <a:lnTo>
                        <a:pt x="7820" y="1"/>
                      </a:lnTo>
                      <a:lnTo>
                        <a:pt x="7827" y="1"/>
                      </a:lnTo>
                      <a:lnTo>
                        <a:pt x="7833" y="1"/>
                      </a:lnTo>
                      <a:lnTo>
                        <a:pt x="7840" y="1"/>
                      </a:lnTo>
                      <a:lnTo>
                        <a:pt x="7847" y="1"/>
                      </a:lnTo>
                      <a:lnTo>
                        <a:pt x="7854" y="1"/>
                      </a:lnTo>
                      <a:lnTo>
                        <a:pt x="7861" y="1"/>
                      </a:lnTo>
                      <a:lnTo>
                        <a:pt x="7868" y="1"/>
                      </a:lnTo>
                      <a:lnTo>
                        <a:pt x="7875" y="1"/>
                      </a:lnTo>
                      <a:lnTo>
                        <a:pt x="7882" y="1"/>
                      </a:lnTo>
                      <a:lnTo>
                        <a:pt x="7888" y="1"/>
                      </a:lnTo>
                      <a:lnTo>
                        <a:pt x="7895" y="1"/>
                      </a:lnTo>
                      <a:lnTo>
                        <a:pt x="7901" y="1"/>
                      </a:lnTo>
                      <a:lnTo>
                        <a:pt x="7909" y="1"/>
                      </a:lnTo>
                      <a:lnTo>
                        <a:pt x="7916" y="1"/>
                      </a:lnTo>
                      <a:lnTo>
                        <a:pt x="7923" y="1"/>
                      </a:lnTo>
                      <a:lnTo>
                        <a:pt x="7930" y="1"/>
                      </a:lnTo>
                      <a:lnTo>
                        <a:pt x="7937" y="1"/>
                      </a:lnTo>
                      <a:lnTo>
                        <a:pt x="7944" y="1"/>
                      </a:lnTo>
                      <a:lnTo>
                        <a:pt x="7951" y="1"/>
                      </a:lnTo>
                      <a:lnTo>
                        <a:pt x="7957" y="1"/>
                      </a:lnTo>
                      <a:lnTo>
                        <a:pt x="7964" y="1"/>
                      </a:lnTo>
                      <a:lnTo>
                        <a:pt x="7971" y="1"/>
                      </a:lnTo>
                      <a:lnTo>
                        <a:pt x="7977" y="1"/>
                      </a:lnTo>
                      <a:lnTo>
                        <a:pt x="7984" y="1"/>
                      </a:lnTo>
                      <a:lnTo>
                        <a:pt x="7990" y="1"/>
                      </a:lnTo>
                      <a:lnTo>
                        <a:pt x="7997" y="1"/>
                      </a:lnTo>
                      <a:lnTo>
                        <a:pt x="8004" y="1"/>
                      </a:lnTo>
                      <a:lnTo>
                        <a:pt x="8011" y="1"/>
                      </a:lnTo>
                      <a:lnTo>
                        <a:pt x="8018" y="1"/>
                      </a:lnTo>
                      <a:lnTo>
                        <a:pt x="8025" y="1"/>
                      </a:lnTo>
                      <a:lnTo>
                        <a:pt x="8032" y="1"/>
                      </a:lnTo>
                      <a:lnTo>
                        <a:pt x="8039" y="1"/>
                      </a:lnTo>
                      <a:lnTo>
                        <a:pt x="8046" y="1"/>
                      </a:lnTo>
                      <a:lnTo>
                        <a:pt x="8053" y="1"/>
                      </a:lnTo>
                      <a:lnTo>
                        <a:pt x="8060" y="1"/>
                      </a:lnTo>
                      <a:lnTo>
                        <a:pt x="8067" y="1"/>
                      </a:lnTo>
                      <a:lnTo>
                        <a:pt x="8074" y="1"/>
                      </a:lnTo>
                      <a:lnTo>
                        <a:pt x="8080" y="1"/>
                      </a:lnTo>
                      <a:lnTo>
                        <a:pt x="8087" y="1"/>
                      </a:lnTo>
                      <a:lnTo>
                        <a:pt x="8094" y="1"/>
                      </a:lnTo>
                      <a:lnTo>
                        <a:pt x="8101" y="1"/>
                      </a:lnTo>
                      <a:lnTo>
                        <a:pt x="8109" y="1"/>
                      </a:lnTo>
                      <a:lnTo>
                        <a:pt x="8116" y="1"/>
                      </a:lnTo>
                      <a:lnTo>
                        <a:pt x="8123" y="1"/>
                      </a:lnTo>
                      <a:lnTo>
                        <a:pt x="8130" y="1"/>
                      </a:lnTo>
                      <a:lnTo>
                        <a:pt x="8136" y="1"/>
                      </a:lnTo>
                      <a:lnTo>
                        <a:pt x="8143" y="1"/>
                      </a:lnTo>
                      <a:lnTo>
                        <a:pt x="8150" y="0"/>
                      </a:lnTo>
                      <a:lnTo>
                        <a:pt x="8157" y="0"/>
                      </a:lnTo>
                      <a:lnTo>
                        <a:pt x="8164" y="1"/>
                      </a:lnTo>
                      <a:lnTo>
                        <a:pt x="8171" y="1"/>
                      </a:lnTo>
                      <a:lnTo>
                        <a:pt x="8178" y="1"/>
                      </a:lnTo>
                      <a:lnTo>
                        <a:pt x="8185" y="1"/>
                      </a:lnTo>
                      <a:lnTo>
                        <a:pt x="8192" y="1"/>
                      </a:lnTo>
                      <a:lnTo>
                        <a:pt x="8199" y="1"/>
                      </a:lnTo>
                      <a:lnTo>
                        <a:pt x="8206" y="1"/>
                      </a:lnTo>
                      <a:lnTo>
                        <a:pt x="8213" y="1"/>
                      </a:lnTo>
                      <a:lnTo>
                        <a:pt x="8219" y="1"/>
                      </a:lnTo>
                      <a:lnTo>
                        <a:pt x="8226" y="1"/>
                      </a:lnTo>
                      <a:lnTo>
                        <a:pt x="8233" y="0"/>
                      </a:lnTo>
                      <a:lnTo>
                        <a:pt x="8240" y="0"/>
                      </a:lnTo>
                      <a:lnTo>
                        <a:pt x="8247" y="0"/>
                      </a:lnTo>
                      <a:lnTo>
                        <a:pt x="8254" y="0"/>
                      </a:lnTo>
                      <a:lnTo>
                        <a:pt x="8261" y="0"/>
                      </a:lnTo>
                      <a:lnTo>
                        <a:pt x="8268" y="0"/>
                      </a:lnTo>
                      <a:lnTo>
                        <a:pt x="8275" y="0"/>
                      </a:lnTo>
                      <a:lnTo>
                        <a:pt x="8281" y="0"/>
                      </a:lnTo>
                      <a:lnTo>
                        <a:pt x="8288" y="0"/>
                      </a:lnTo>
                      <a:lnTo>
                        <a:pt x="8295" y="0"/>
                      </a:lnTo>
                      <a:lnTo>
                        <a:pt x="8302" y="0"/>
                      </a:lnTo>
                      <a:lnTo>
                        <a:pt x="8309" y="0"/>
                      </a:lnTo>
                      <a:lnTo>
                        <a:pt x="8315" y="0"/>
                      </a:lnTo>
                      <a:lnTo>
                        <a:pt x="8322" y="0"/>
                      </a:lnTo>
                      <a:lnTo>
                        <a:pt x="8329" y="0"/>
                      </a:lnTo>
                      <a:lnTo>
                        <a:pt x="8336" y="0"/>
                      </a:lnTo>
                      <a:lnTo>
                        <a:pt x="8343" y="0"/>
                      </a:lnTo>
                      <a:lnTo>
                        <a:pt x="8349" y="0"/>
                      </a:lnTo>
                      <a:lnTo>
                        <a:pt x="8356" y="0"/>
                      </a:lnTo>
                      <a:lnTo>
                        <a:pt x="8363" y="0"/>
                      </a:lnTo>
                      <a:lnTo>
                        <a:pt x="8371" y="0"/>
                      </a:lnTo>
                      <a:lnTo>
                        <a:pt x="8378" y="0"/>
                      </a:lnTo>
                      <a:lnTo>
                        <a:pt x="8385" y="0"/>
                      </a:lnTo>
                      <a:lnTo>
                        <a:pt x="8391" y="0"/>
                      </a:lnTo>
                      <a:lnTo>
                        <a:pt x="8398" y="0"/>
                      </a:lnTo>
                      <a:lnTo>
                        <a:pt x="8405" y="0"/>
                      </a:lnTo>
                      <a:lnTo>
                        <a:pt x="8413" y="0"/>
                      </a:lnTo>
                      <a:lnTo>
                        <a:pt x="8420" y="0"/>
                      </a:lnTo>
                      <a:lnTo>
                        <a:pt x="8427" y="0"/>
                      </a:lnTo>
                      <a:lnTo>
                        <a:pt x="8434" y="0"/>
                      </a:lnTo>
                      <a:lnTo>
                        <a:pt x="8441" y="0"/>
                      </a:lnTo>
                      <a:lnTo>
                        <a:pt x="8447" y="0"/>
                      </a:lnTo>
                      <a:lnTo>
                        <a:pt x="8454" y="0"/>
                      </a:lnTo>
                      <a:lnTo>
                        <a:pt x="8461" y="0"/>
                      </a:lnTo>
                      <a:lnTo>
                        <a:pt x="8468" y="0"/>
                      </a:lnTo>
                      <a:lnTo>
                        <a:pt x="8475" y="0"/>
                      </a:lnTo>
                      <a:lnTo>
                        <a:pt x="8482" y="0"/>
                      </a:lnTo>
                      <a:lnTo>
                        <a:pt x="8488" y="0"/>
                      </a:lnTo>
                      <a:lnTo>
                        <a:pt x="8495" y="0"/>
                      </a:lnTo>
                      <a:lnTo>
                        <a:pt x="8502" y="0"/>
                      </a:lnTo>
                      <a:lnTo>
                        <a:pt x="8509" y="0"/>
                      </a:lnTo>
                      <a:lnTo>
                        <a:pt x="8515" y="0"/>
                      </a:lnTo>
                      <a:lnTo>
                        <a:pt x="8522" y="0"/>
                      </a:lnTo>
                      <a:lnTo>
                        <a:pt x="8529" y="0"/>
                      </a:lnTo>
                      <a:lnTo>
                        <a:pt x="8536" y="0"/>
                      </a:lnTo>
                      <a:lnTo>
                        <a:pt x="8543" y="0"/>
                      </a:lnTo>
                      <a:lnTo>
                        <a:pt x="8550" y="0"/>
                      </a:lnTo>
                      <a:lnTo>
                        <a:pt x="8557" y="0"/>
                      </a:lnTo>
                      <a:lnTo>
                        <a:pt x="8564" y="0"/>
                      </a:lnTo>
                      <a:lnTo>
                        <a:pt x="8571" y="0"/>
                      </a:lnTo>
                      <a:lnTo>
                        <a:pt x="8578" y="0"/>
                      </a:lnTo>
                      <a:lnTo>
                        <a:pt x="8585" y="0"/>
                      </a:lnTo>
                      <a:lnTo>
                        <a:pt x="8591" y="0"/>
                      </a:lnTo>
                      <a:lnTo>
                        <a:pt x="8598" y="0"/>
                      </a:lnTo>
                      <a:lnTo>
                        <a:pt x="8606" y="0"/>
                      </a:lnTo>
                      <a:lnTo>
                        <a:pt x="8614" y="0"/>
                      </a:lnTo>
                      <a:lnTo>
                        <a:pt x="8620" y="0"/>
                      </a:lnTo>
                      <a:lnTo>
                        <a:pt x="8627" y="0"/>
                      </a:lnTo>
                      <a:lnTo>
                        <a:pt x="8634" y="0"/>
                      </a:lnTo>
                      <a:lnTo>
                        <a:pt x="8641" y="0"/>
                      </a:lnTo>
                      <a:lnTo>
                        <a:pt x="8648" y="0"/>
                      </a:lnTo>
                      <a:lnTo>
                        <a:pt x="8655" y="0"/>
                      </a:lnTo>
                      <a:lnTo>
                        <a:pt x="8662" y="0"/>
                      </a:lnTo>
                      <a:lnTo>
                        <a:pt x="8669" y="0"/>
                      </a:lnTo>
                      <a:lnTo>
                        <a:pt x="8677" y="0"/>
                      </a:lnTo>
                      <a:lnTo>
                        <a:pt x="8684" y="0"/>
                      </a:lnTo>
                      <a:lnTo>
                        <a:pt x="8691" y="0"/>
                      </a:lnTo>
                      <a:lnTo>
                        <a:pt x="8697" y="0"/>
                      </a:lnTo>
                      <a:lnTo>
                        <a:pt x="8705" y="0"/>
                      </a:lnTo>
                      <a:lnTo>
                        <a:pt x="8712" y="0"/>
                      </a:lnTo>
                      <a:lnTo>
                        <a:pt x="8718" y="0"/>
                      </a:lnTo>
                      <a:lnTo>
                        <a:pt x="8725" y="0"/>
                      </a:lnTo>
                      <a:lnTo>
                        <a:pt x="8732" y="0"/>
                      </a:lnTo>
                      <a:lnTo>
                        <a:pt x="8739" y="0"/>
                      </a:lnTo>
                      <a:lnTo>
                        <a:pt x="8746" y="0"/>
                      </a:lnTo>
                      <a:lnTo>
                        <a:pt x="8753" y="0"/>
                      </a:lnTo>
                      <a:lnTo>
                        <a:pt x="8760" y="0"/>
                      </a:lnTo>
                      <a:lnTo>
                        <a:pt x="8768" y="0"/>
                      </a:lnTo>
                      <a:lnTo>
                        <a:pt x="8774" y="0"/>
                      </a:lnTo>
                      <a:lnTo>
                        <a:pt x="8780" y="0"/>
                      </a:lnTo>
                      <a:lnTo>
                        <a:pt x="8787" y="0"/>
                      </a:lnTo>
                      <a:lnTo>
                        <a:pt x="8793" y="0"/>
                      </a:lnTo>
                      <a:lnTo>
                        <a:pt x="8800" y="0"/>
                      </a:lnTo>
                      <a:lnTo>
                        <a:pt x="8808" y="0"/>
                      </a:lnTo>
                      <a:lnTo>
                        <a:pt x="8815" y="0"/>
                      </a:lnTo>
                      <a:lnTo>
                        <a:pt x="8822" y="0"/>
                      </a:lnTo>
                      <a:lnTo>
                        <a:pt x="8829" y="0"/>
                      </a:lnTo>
                      <a:lnTo>
                        <a:pt x="8836" y="0"/>
                      </a:lnTo>
                      <a:lnTo>
                        <a:pt x="8843" y="0"/>
                      </a:lnTo>
                      <a:lnTo>
                        <a:pt x="8850" y="0"/>
                      </a:lnTo>
                      <a:lnTo>
                        <a:pt x="8857" y="0"/>
                      </a:lnTo>
                      <a:lnTo>
                        <a:pt x="8863" y="0"/>
                      </a:lnTo>
                      <a:lnTo>
                        <a:pt x="8870" y="0"/>
                      </a:lnTo>
                      <a:lnTo>
                        <a:pt x="8878" y="0"/>
                      </a:lnTo>
                      <a:lnTo>
                        <a:pt x="8884" y="0"/>
                      </a:lnTo>
                      <a:lnTo>
                        <a:pt x="8892" y="0"/>
                      </a:lnTo>
                      <a:lnTo>
                        <a:pt x="8898" y="0"/>
                      </a:lnTo>
                      <a:lnTo>
                        <a:pt x="8904" y="0"/>
                      </a:lnTo>
                      <a:lnTo>
                        <a:pt x="8911" y="0"/>
                      </a:lnTo>
                      <a:lnTo>
                        <a:pt x="8918" y="0"/>
                      </a:lnTo>
                      <a:lnTo>
                        <a:pt x="8925" y="0"/>
                      </a:lnTo>
                      <a:lnTo>
                        <a:pt x="8933" y="0"/>
                      </a:lnTo>
                      <a:lnTo>
                        <a:pt x="8940" y="0"/>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26" name="Line 154"/>
                <p:cNvSpPr>
                  <a:spLocks noChangeShapeType="1"/>
                </p:cNvSpPr>
                <p:nvPr/>
              </p:nvSpPr>
              <p:spPr bwMode="auto">
                <a:xfrm>
                  <a:off x="2314" y="3227"/>
                  <a:ext cx="1" cy="1"/>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27" name="Line 155"/>
                <p:cNvSpPr>
                  <a:spLocks noChangeShapeType="1"/>
                </p:cNvSpPr>
                <p:nvPr/>
              </p:nvSpPr>
              <p:spPr bwMode="auto">
                <a:xfrm>
                  <a:off x="450" y="2745"/>
                  <a:ext cx="1" cy="1"/>
                </a:xfrm>
                <a:prstGeom prst="line">
                  <a:avLst/>
                </a:prstGeom>
                <a:noFill/>
                <a:ln w="19050">
                  <a:solidFill>
                    <a:srgbClr val="8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28" name="Freeform 156"/>
                <p:cNvSpPr>
                  <a:spLocks/>
                </p:cNvSpPr>
                <p:nvPr/>
              </p:nvSpPr>
              <p:spPr bwMode="auto">
                <a:xfrm flipV="1">
                  <a:off x="450" y="2745"/>
                  <a:ext cx="1864" cy="486"/>
                </a:xfrm>
                <a:custGeom>
                  <a:avLst/>
                  <a:gdLst>
                    <a:gd name="T0" fmla="*/ 60 w 8940"/>
                    <a:gd name="T1" fmla="*/ 2333 h 2334"/>
                    <a:gd name="T2" fmla="*/ 129 w 8940"/>
                    <a:gd name="T3" fmla="*/ 2332 h 2334"/>
                    <a:gd name="T4" fmla="*/ 209 w 8940"/>
                    <a:gd name="T5" fmla="*/ 2331 h 2334"/>
                    <a:gd name="T6" fmla="*/ 296 w 8940"/>
                    <a:gd name="T7" fmla="*/ 2330 h 2334"/>
                    <a:gd name="T8" fmla="*/ 385 w 8940"/>
                    <a:gd name="T9" fmla="*/ 2328 h 2334"/>
                    <a:gd name="T10" fmla="*/ 483 w 8940"/>
                    <a:gd name="T11" fmla="*/ 2326 h 2334"/>
                    <a:gd name="T12" fmla="*/ 586 w 8940"/>
                    <a:gd name="T13" fmla="*/ 2322 h 2334"/>
                    <a:gd name="T14" fmla="*/ 697 w 8940"/>
                    <a:gd name="T15" fmla="*/ 2317 h 2334"/>
                    <a:gd name="T16" fmla="*/ 808 w 8940"/>
                    <a:gd name="T17" fmla="*/ 2310 h 2334"/>
                    <a:gd name="T18" fmla="*/ 929 w 8940"/>
                    <a:gd name="T19" fmla="*/ 2301 h 2334"/>
                    <a:gd name="T20" fmla="*/ 1050 w 8940"/>
                    <a:gd name="T21" fmla="*/ 2289 h 2334"/>
                    <a:gd name="T22" fmla="*/ 1176 w 8940"/>
                    <a:gd name="T23" fmla="*/ 2272 h 2334"/>
                    <a:gd name="T24" fmla="*/ 1305 w 8940"/>
                    <a:gd name="T25" fmla="*/ 2251 h 2334"/>
                    <a:gd name="T26" fmla="*/ 1439 w 8940"/>
                    <a:gd name="T27" fmla="*/ 2223 h 2334"/>
                    <a:gd name="T28" fmla="*/ 1575 w 8940"/>
                    <a:gd name="T29" fmla="*/ 2187 h 2334"/>
                    <a:gd name="T30" fmla="*/ 1716 w 8940"/>
                    <a:gd name="T31" fmla="*/ 2143 h 2334"/>
                    <a:gd name="T32" fmla="*/ 1859 w 8940"/>
                    <a:gd name="T33" fmla="*/ 2090 h 2334"/>
                    <a:gd name="T34" fmla="*/ 2006 w 8940"/>
                    <a:gd name="T35" fmla="*/ 2029 h 2334"/>
                    <a:gd name="T36" fmla="*/ 2155 w 8940"/>
                    <a:gd name="T37" fmla="*/ 1960 h 2334"/>
                    <a:gd name="T38" fmla="*/ 2305 w 8940"/>
                    <a:gd name="T39" fmla="*/ 1884 h 2334"/>
                    <a:gd name="T40" fmla="*/ 2458 w 8940"/>
                    <a:gd name="T41" fmla="*/ 1802 h 2334"/>
                    <a:gd name="T42" fmla="*/ 2615 w 8940"/>
                    <a:gd name="T43" fmla="*/ 1714 h 2334"/>
                    <a:gd name="T44" fmla="*/ 2771 w 8940"/>
                    <a:gd name="T45" fmla="*/ 1622 h 2334"/>
                    <a:gd name="T46" fmla="*/ 2928 w 8940"/>
                    <a:gd name="T47" fmla="*/ 1523 h 2334"/>
                    <a:gd name="T48" fmla="*/ 3083 w 8940"/>
                    <a:gd name="T49" fmla="*/ 1419 h 2334"/>
                    <a:gd name="T50" fmla="*/ 3236 w 8940"/>
                    <a:gd name="T51" fmla="*/ 1310 h 2334"/>
                    <a:gd name="T52" fmla="*/ 3391 w 8940"/>
                    <a:gd name="T53" fmla="*/ 1195 h 2334"/>
                    <a:gd name="T54" fmla="*/ 3547 w 8940"/>
                    <a:gd name="T55" fmla="*/ 1074 h 2334"/>
                    <a:gd name="T56" fmla="*/ 3700 w 8940"/>
                    <a:gd name="T57" fmla="*/ 950 h 2334"/>
                    <a:gd name="T58" fmla="*/ 3853 w 8940"/>
                    <a:gd name="T59" fmla="*/ 822 h 2334"/>
                    <a:gd name="T60" fmla="*/ 4005 w 8940"/>
                    <a:gd name="T61" fmla="*/ 696 h 2334"/>
                    <a:gd name="T62" fmla="*/ 4157 w 8940"/>
                    <a:gd name="T63" fmla="*/ 567 h 2334"/>
                    <a:gd name="T64" fmla="*/ 4308 w 8940"/>
                    <a:gd name="T65" fmla="*/ 438 h 2334"/>
                    <a:gd name="T66" fmla="*/ 4460 w 8940"/>
                    <a:gd name="T67" fmla="*/ 298 h 2334"/>
                    <a:gd name="T68" fmla="*/ 4614 w 8940"/>
                    <a:gd name="T69" fmla="*/ 164 h 2334"/>
                    <a:gd name="T70" fmla="*/ 4767 w 8940"/>
                    <a:gd name="T71" fmla="*/ 56 h 2334"/>
                    <a:gd name="T72" fmla="*/ 4921 w 8940"/>
                    <a:gd name="T73" fmla="*/ 5 h 2334"/>
                    <a:gd name="T74" fmla="*/ 5076 w 8940"/>
                    <a:gd name="T75" fmla="*/ 3 h 2334"/>
                    <a:gd name="T76" fmla="*/ 5229 w 8940"/>
                    <a:gd name="T77" fmla="*/ 2 h 2334"/>
                    <a:gd name="T78" fmla="*/ 5385 w 8940"/>
                    <a:gd name="T79" fmla="*/ 2 h 2334"/>
                    <a:gd name="T80" fmla="*/ 5541 w 8940"/>
                    <a:gd name="T81" fmla="*/ 2 h 2334"/>
                    <a:gd name="T82" fmla="*/ 5695 w 8940"/>
                    <a:gd name="T83" fmla="*/ 2 h 2334"/>
                    <a:gd name="T84" fmla="*/ 5851 w 8940"/>
                    <a:gd name="T85" fmla="*/ 2 h 2334"/>
                    <a:gd name="T86" fmla="*/ 6003 w 8940"/>
                    <a:gd name="T87" fmla="*/ 1 h 2334"/>
                    <a:gd name="T88" fmla="*/ 6159 w 8940"/>
                    <a:gd name="T89" fmla="*/ 1 h 2334"/>
                    <a:gd name="T90" fmla="*/ 6312 w 8940"/>
                    <a:gd name="T91" fmla="*/ 1 h 2334"/>
                    <a:gd name="T92" fmla="*/ 6467 w 8940"/>
                    <a:gd name="T93" fmla="*/ 1 h 2334"/>
                    <a:gd name="T94" fmla="*/ 6621 w 8940"/>
                    <a:gd name="T95" fmla="*/ 1 h 2334"/>
                    <a:gd name="T96" fmla="*/ 6776 w 8940"/>
                    <a:gd name="T97" fmla="*/ 1 h 2334"/>
                    <a:gd name="T98" fmla="*/ 6916 w 8940"/>
                    <a:gd name="T99" fmla="*/ 1 h 2334"/>
                    <a:gd name="T100" fmla="*/ 7058 w 8940"/>
                    <a:gd name="T101" fmla="*/ 1 h 2334"/>
                    <a:gd name="T102" fmla="*/ 7200 w 8940"/>
                    <a:gd name="T103" fmla="*/ 1 h 2334"/>
                    <a:gd name="T104" fmla="*/ 7344 w 8940"/>
                    <a:gd name="T105" fmla="*/ 1 h 2334"/>
                    <a:gd name="T106" fmla="*/ 7487 w 8940"/>
                    <a:gd name="T107" fmla="*/ 1 h 2334"/>
                    <a:gd name="T108" fmla="*/ 7630 w 8940"/>
                    <a:gd name="T109" fmla="*/ 1 h 2334"/>
                    <a:gd name="T110" fmla="*/ 7776 w 8940"/>
                    <a:gd name="T111" fmla="*/ 1 h 2334"/>
                    <a:gd name="T112" fmla="*/ 7921 w 8940"/>
                    <a:gd name="T113" fmla="*/ 1 h 2334"/>
                    <a:gd name="T114" fmla="*/ 8067 w 8940"/>
                    <a:gd name="T115" fmla="*/ 1 h 2334"/>
                    <a:gd name="T116" fmla="*/ 8215 w 8940"/>
                    <a:gd name="T117" fmla="*/ 1 h 2334"/>
                    <a:gd name="T118" fmla="*/ 8361 w 8940"/>
                    <a:gd name="T119" fmla="*/ 1 h 2334"/>
                    <a:gd name="T120" fmla="*/ 8508 w 8940"/>
                    <a:gd name="T121" fmla="*/ 1 h 2334"/>
                    <a:gd name="T122" fmla="*/ 8657 w 8940"/>
                    <a:gd name="T123" fmla="*/ 0 h 2334"/>
                    <a:gd name="T124" fmla="*/ 8801 w 8940"/>
                    <a:gd name="T125" fmla="*/ 0 h 2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40" h="2334">
                      <a:moveTo>
                        <a:pt x="0" y="2334"/>
                      </a:moveTo>
                      <a:lnTo>
                        <a:pt x="2" y="2334"/>
                      </a:lnTo>
                      <a:lnTo>
                        <a:pt x="5" y="2334"/>
                      </a:lnTo>
                      <a:lnTo>
                        <a:pt x="8" y="2334"/>
                      </a:lnTo>
                      <a:lnTo>
                        <a:pt x="11" y="2334"/>
                      </a:lnTo>
                      <a:lnTo>
                        <a:pt x="14" y="2334"/>
                      </a:lnTo>
                      <a:lnTo>
                        <a:pt x="17" y="2334"/>
                      </a:lnTo>
                      <a:lnTo>
                        <a:pt x="20" y="2334"/>
                      </a:lnTo>
                      <a:lnTo>
                        <a:pt x="23" y="2334"/>
                      </a:lnTo>
                      <a:lnTo>
                        <a:pt x="26" y="2333"/>
                      </a:lnTo>
                      <a:lnTo>
                        <a:pt x="28" y="2333"/>
                      </a:lnTo>
                      <a:lnTo>
                        <a:pt x="31" y="2333"/>
                      </a:lnTo>
                      <a:lnTo>
                        <a:pt x="34" y="2333"/>
                      </a:lnTo>
                      <a:lnTo>
                        <a:pt x="38" y="2333"/>
                      </a:lnTo>
                      <a:lnTo>
                        <a:pt x="41" y="2333"/>
                      </a:lnTo>
                      <a:lnTo>
                        <a:pt x="44" y="2333"/>
                      </a:lnTo>
                      <a:lnTo>
                        <a:pt x="48" y="2333"/>
                      </a:lnTo>
                      <a:lnTo>
                        <a:pt x="51" y="2333"/>
                      </a:lnTo>
                      <a:lnTo>
                        <a:pt x="54" y="2333"/>
                      </a:lnTo>
                      <a:lnTo>
                        <a:pt x="56" y="2333"/>
                      </a:lnTo>
                      <a:lnTo>
                        <a:pt x="60" y="2333"/>
                      </a:lnTo>
                      <a:lnTo>
                        <a:pt x="63" y="2333"/>
                      </a:lnTo>
                      <a:lnTo>
                        <a:pt x="66" y="2333"/>
                      </a:lnTo>
                      <a:lnTo>
                        <a:pt x="69" y="2333"/>
                      </a:lnTo>
                      <a:lnTo>
                        <a:pt x="73" y="2333"/>
                      </a:lnTo>
                      <a:lnTo>
                        <a:pt x="76" y="2333"/>
                      </a:lnTo>
                      <a:lnTo>
                        <a:pt x="79" y="2333"/>
                      </a:lnTo>
                      <a:lnTo>
                        <a:pt x="83" y="2333"/>
                      </a:lnTo>
                      <a:lnTo>
                        <a:pt x="86" y="2333"/>
                      </a:lnTo>
                      <a:lnTo>
                        <a:pt x="90" y="2333"/>
                      </a:lnTo>
                      <a:lnTo>
                        <a:pt x="93" y="2333"/>
                      </a:lnTo>
                      <a:lnTo>
                        <a:pt x="96" y="2333"/>
                      </a:lnTo>
                      <a:lnTo>
                        <a:pt x="99" y="2333"/>
                      </a:lnTo>
                      <a:lnTo>
                        <a:pt x="102" y="2333"/>
                      </a:lnTo>
                      <a:lnTo>
                        <a:pt x="105" y="2333"/>
                      </a:lnTo>
                      <a:lnTo>
                        <a:pt x="108" y="2333"/>
                      </a:lnTo>
                      <a:lnTo>
                        <a:pt x="111" y="2333"/>
                      </a:lnTo>
                      <a:lnTo>
                        <a:pt x="115" y="2333"/>
                      </a:lnTo>
                      <a:lnTo>
                        <a:pt x="118" y="2333"/>
                      </a:lnTo>
                      <a:lnTo>
                        <a:pt x="122" y="2332"/>
                      </a:lnTo>
                      <a:lnTo>
                        <a:pt x="125" y="2332"/>
                      </a:lnTo>
                      <a:lnTo>
                        <a:pt x="129" y="2332"/>
                      </a:lnTo>
                      <a:lnTo>
                        <a:pt x="132" y="2332"/>
                      </a:lnTo>
                      <a:lnTo>
                        <a:pt x="136" y="2332"/>
                      </a:lnTo>
                      <a:lnTo>
                        <a:pt x="140" y="2332"/>
                      </a:lnTo>
                      <a:lnTo>
                        <a:pt x="144" y="2332"/>
                      </a:lnTo>
                      <a:lnTo>
                        <a:pt x="148" y="2332"/>
                      </a:lnTo>
                      <a:lnTo>
                        <a:pt x="152" y="2332"/>
                      </a:lnTo>
                      <a:lnTo>
                        <a:pt x="156" y="2332"/>
                      </a:lnTo>
                      <a:lnTo>
                        <a:pt x="160" y="2332"/>
                      </a:lnTo>
                      <a:lnTo>
                        <a:pt x="164" y="2332"/>
                      </a:lnTo>
                      <a:lnTo>
                        <a:pt x="167" y="2332"/>
                      </a:lnTo>
                      <a:lnTo>
                        <a:pt x="170" y="2332"/>
                      </a:lnTo>
                      <a:lnTo>
                        <a:pt x="174" y="2332"/>
                      </a:lnTo>
                      <a:lnTo>
                        <a:pt x="178" y="2332"/>
                      </a:lnTo>
                      <a:lnTo>
                        <a:pt x="181" y="2332"/>
                      </a:lnTo>
                      <a:lnTo>
                        <a:pt x="185" y="2332"/>
                      </a:lnTo>
                      <a:lnTo>
                        <a:pt x="189" y="2332"/>
                      </a:lnTo>
                      <a:lnTo>
                        <a:pt x="193" y="2332"/>
                      </a:lnTo>
                      <a:lnTo>
                        <a:pt x="197" y="2332"/>
                      </a:lnTo>
                      <a:lnTo>
                        <a:pt x="201" y="2332"/>
                      </a:lnTo>
                      <a:lnTo>
                        <a:pt x="205" y="2332"/>
                      </a:lnTo>
                      <a:lnTo>
                        <a:pt x="209" y="2331"/>
                      </a:lnTo>
                      <a:lnTo>
                        <a:pt x="213" y="2331"/>
                      </a:lnTo>
                      <a:lnTo>
                        <a:pt x="218" y="2331"/>
                      </a:lnTo>
                      <a:lnTo>
                        <a:pt x="222" y="2331"/>
                      </a:lnTo>
                      <a:lnTo>
                        <a:pt x="226" y="2331"/>
                      </a:lnTo>
                      <a:lnTo>
                        <a:pt x="229" y="2331"/>
                      </a:lnTo>
                      <a:lnTo>
                        <a:pt x="234" y="2331"/>
                      </a:lnTo>
                      <a:lnTo>
                        <a:pt x="237" y="2331"/>
                      </a:lnTo>
                      <a:lnTo>
                        <a:pt x="241" y="2331"/>
                      </a:lnTo>
                      <a:lnTo>
                        <a:pt x="246" y="2331"/>
                      </a:lnTo>
                      <a:lnTo>
                        <a:pt x="249" y="2331"/>
                      </a:lnTo>
                      <a:lnTo>
                        <a:pt x="253" y="2331"/>
                      </a:lnTo>
                      <a:lnTo>
                        <a:pt x="257" y="2331"/>
                      </a:lnTo>
                      <a:lnTo>
                        <a:pt x="261" y="2331"/>
                      </a:lnTo>
                      <a:lnTo>
                        <a:pt x="265" y="2331"/>
                      </a:lnTo>
                      <a:lnTo>
                        <a:pt x="269" y="2331"/>
                      </a:lnTo>
                      <a:lnTo>
                        <a:pt x="274" y="2331"/>
                      </a:lnTo>
                      <a:lnTo>
                        <a:pt x="277" y="2331"/>
                      </a:lnTo>
                      <a:lnTo>
                        <a:pt x="282" y="2330"/>
                      </a:lnTo>
                      <a:lnTo>
                        <a:pt x="287" y="2330"/>
                      </a:lnTo>
                      <a:lnTo>
                        <a:pt x="291" y="2330"/>
                      </a:lnTo>
                      <a:lnTo>
                        <a:pt x="296" y="2330"/>
                      </a:lnTo>
                      <a:lnTo>
                        <a:pt x="301" y="2330"/>
                      </a:lnTo>
                      <a:lnTo>
                        <a:pt x="305" y="2330"/>
                      </a:lnTo>
                      <a:lnTo>
                        <a:pt x="309" y="2330"/>
                      </a:lnTo>
                      <a:lnTo>
                        <a:pt x="313" y="2330"/>
                      </a:lnTo>
                      <a:lnTo>
                        <a:pt x="317" y="2330"/>
                      </a:lnTo>
                      <a:lnTo>
                        <a:pt x="320" y="2330"/>
                      </a:lnTo>
                      <a:lnTo>
                        <a:pt x="324" y="2330"/>
                      </a:lnTo>
                      <a:lnTo>
                        <a:pt x="329" y="2330"/>
                      </a:lnTo>
                      <a:lnTo>
                        <a:pt x="333" y="2329"/>
                      </a:lnTo>
                      <a:lnTo>
                        <a:pt x="338" y="2329"/>
                      </a:lnTo>
                      <a:lnTo>
                        <a:pt x="342" y="2329"/>
                      </a:lnTo>
                      <a:lnTo>
                        <a:pt x="346" y="2329"/>
                      </a:lnTo>
                      <a:lnTo>
                        <a:pt x="351" y="2329"/>
                      </a:lnTo>
                      <a:lnTo>
                        <a:pt x="355" y="2329"/>
                      </a:lnTo>
                      <a:lnTo>
                        <a:pt x="360" y="2329"/>
                      </a:lnTo>
                      <a:lnTo>
                        <a:pt x="365" y="2329"/>
                      </a:lnTo>
                      <a:lnTo>
                        <a:pt x="369" y="2329"/>
                      </a:lnTo>
                      <a:lnTo>
                        <a:pt x="372" y="2329"/>
                      </a:lnTo>
                      <a:lnTo>
                        <a:pt x="376" y="2329"/>
                      </a:lnTo>
                      <a:lnTo>
                        <a:pt x="380" y="2328"/>
                      </a:lnTo>
                      <a:lnTo>
                        <a:pt x="385" y="2328"/>
                      </a:lnTo>
                      <a:lnTo>
                        <a:pt x="389" y="2328"/>
                      </a:lnTo>
                      <a:lnTo>
                        <a:pt x="393" y="2328"/>
                      </a:lnTo>
                      <a:lnTo>
                        <a:pt x="398" y="2328"/>
                      </a:lnTo>
                      <a:lnTo>
                        <a:pt x="402" y="2328"/>
                      </a:lnTo>
                      <a:lnTo>
                        <a:pt x="407" y="2328"/>
                      </a:lnTo>
                      <a:lnTo>
                        <a:pt x="412" y="2328"/>
                      </a:lnTo>
                      <a:lnTo>
                        <a:pt x="417" y="2327"/>
                      </a:lnTo>
                      <a:lnTo>
                        <a:pt x="421" y="2327"/>
                      </a:lnTo>
                      <a:lnTo>
                        <a:pt x="426" y="2327"/>
                      </a:lnTo>
                      <a:lnTo>
                        <a:pt x="431" y="2327"/>
                      </a:lnTo>
                      <a:lnTo>
                        <a:pt x="436" y="2327"/>
                      </a:lnTo>
                      <a:lnTo>
                        <a:pt x="439" y="2327"/>
                      </a:lnTo>
                      <a:lnTo>
                        <a:pt x="444" y="2327"/>
                      </a:lnTo>
                      <a:lnTo>
                        <a:pt x="448" y="2327"/>
                      </a:lnTo>
                      <a:lnTo>
                        <a:pt x="453" y="2326"/>
                      </a:lnTo>
                      <a:lnTo>
                        <a:pt x="458" y="2326"/>
                      </a:lnTo>
                      <a:lnTo>
                        <a:pt x="463" y="2326"/>
                      </a:lnTo>
                      <a:lnTo>
                        <a:pt x="468" y="2326"/>
                      </a:lnTo>
                      <a:lnTo>
                        <a:pt x="473" y="2326"/>
                      </a:lnTo>
                      <a:lnTo>
                        <a:pt x="477" y="2326"/>
                      </a:lnTo>
                      <a:lnTo>
                        <a:pt x="483" y="2326"/>
                      </a:lnTo>
                      <a:lnTo>
                        <a:pt x="488" y="2326"/>
                      </a:lnTo>
                      <a:lnTo>
                        <a:pt x="492" y="2325"/>
                      </a:lnTo>
                      <a:lnTo>
                        <a:pt x="497" y="2325"/>
                      </a:lnTo>
                      <a:lnTo>
                        <a:pt x="502" y="2325"/>
                      </a:lnTo>
                      <a:lnTo>
                        <a:pt x="507" y="2325"/>
                      </a:lnTo>
                      <a:lnTo>
                        <a:pt x="512" y="2325"/>
                      </a:lnTo>
                      <a:lnTo>
                        <a:pt x="517" y="2325"/>
                      </a:lnTo>
                      <a:lnTo>
                        <a:pt x="522" y="2324"/>
                      </a:lnTo>
                      <a:lnTo>
                        <a:pt x="527" y="2324"/>
                      </a:lnTo>
                      <a:lnTo>
                        <a:pt x="532" y="2324"/>
                      </a:lnTo>
                      <a:lnTo>
                        <a:pt x="537" y="2324"/>
                      </a:lnTo>
                      <a:lnTo>
                        <a:pt x="542" y="2324"/>
                      </a:lnTo>
                      <a:lnTo>
                        <a:pt x="547" y="2323"/>
                      </a:lnTo>
                      <a:lnTo>
                        <a:pt x="552" y="2323"/>
                      </a:lnTo>
                      <a:lnTo>
                        <a:pt x="557" y="2323"/>
                      </a:lnTo>
                      <a:lnTo>
                        <a:pt x="562" y="2323"/>
                      </a:lnTo>
                      <a:lnTo>
                        <a:pt x="566" y="2323"/>
                      </a:lnTo>
                      <a:lnTo>
                        <a:pt x="571" y="2322"/>
                      </a:lnTo>
                      <a:lnTo>
                        <a:pt x="577" y="2322"/>
                      </a:lnTo>
                      <a:lnTo>
                        <a:pt x="582" y="2322"/>
                      </a:lnTo>
                      <a:lnTo>
                        <a:pt x="586" y="2322"/>
                      </a:lnTo>
                      <a:lnTo>
                        <a:pt x="592" y="2322"/>
                      </a:lnTo>
                      <a:lnTo>
                        <a:pt x="597" y="2321"/>
                      </a:lnTo>
                      <a:lnTo>
                        <a:pt x="602" y="2321"/>
                      </a:lnTo>
                      <a:lnTo>
                        <a:pt x="607" y="2321"/>
                      </a:lnTo>
                      <a:lnTo>
                        <a:pt x="612" y="2321"/>
                      </a:lnTo>
                      <a:lnTo>
                        <a:pt x="617" y="2321"/>
                      </a:lnTo>
                      <a:lnTo>
                        <a:pt x="623" y="2320"/>
                      </a:lnTo>
                      <a:lnTo>
                        <a:pt x="628" y="2320"/>
                      </a:lnTo>
                      <a:lnTo>
                        <a:pt x="633" y="2320"/>
                      </a:lnTo>
                      <a:lnTo>
                        <a:pt x="639" y="2320"/>
                      </a:lnTo>
                      <a:lnTo>
                        <a:pt x="644" y="2319"/>
                      </a:lnTo>
                      <a:lnTo>
                        <a:pt x="649" y="2319"/>
                      </a:lnTo>
                      <a:lnTo>
                        <a:pt x="654" y="2319"/>
                      </a:lnTo>
                      <a:lnTo>
                        <a:pt x="659" y="2319"/>
                      </a:lnTo>
                      <a:lnTo>
                        <a:pt x="664" y="2318"/>
                      </a:lnTo>
                      <a:lnTo>
                        <a:pt x="670" y="2318"/>
                      </a:lnTo>
                      <a:lnTo>
                        <a:pt x="676" y="2318"/>
                      </a:lnTo>
                      <a:lnTo>
                        <a:pt x="681" y="2318"/>
                      </a:lnTo>
                      <a:lnTo>
                        <a:pt x="686" y="2317"/>
                      </a:lnTo>
                      <a:lnTo>
                        <a:pt x="692" y="2317"/>
                      </a:lnTo>
                      <a:lnTo>
                        <a:pt x="697" y="2317"/>
                      </a:lnTo>
                      <a:lnTo>
                        <a:pt x="702" y="2317"/>
                      </a:lnTo>
                      <a:lnTo>
                        <a:pt x="707" y="2316"/>
                      </a:lnTo>
                      <a:lnTo>
                        <a:pt x="712" y="2316"/>
                      </a:lnTo>
                      <a:lnTo>
                        <a:pt x="717" y="2316"/>
                      </a:lnTo>
                      <a:lnTo>
                        <a:pt x="722" y="2315"/>
                      </a:lnTo>
                      <a:lnTo>
                        <a:pt x="727" y="2315"/>
                      </a:lnTo>
                      <a:lnTo>
                        <a:pt x="732" y="2315"/>
                      </a:lnTo>
                      <a:lnTo>
                        <a:pt x="737" y="2315"/>
                      </a:lnTo>
                      <a:lnTo>
                        <a:pt x="743" y="2314"/>
                      </a:lnTo>
                      <a:lnTo>
                        <a:pt x="748" y="2314"/>
                      </a:lnTo>
                      <a:lnTo>
                        <a:pt x="754" y="2314"/>
                      </a:lnTo>
                      <a:lnTo>
                        <a:pt x="760" y="2313"/>
                      </a:lnTo>
                      <a:lnTo>
                        <a:pt x="765" y="2313"/>
                      </a:lnTo>
                      <a:lnTo>
                        <a:pt x="771" y="2312"/>
                      </a:lnTo>
                      <a:lnTo>
                        <a:pt x="777" y="2312"/>
                      </a:lnTo>
                      <a:lnTo>
                        <a:pt x="782" y="2312"/>
                      </a:lnTo>
                      <a:lnTo>
                        <a:pt x="787" y="2311"/>
                      </a:lnTo>
                      <a:lnTo>
                        <a:pt x="793" y="2311"/>
                      </a:lnTo>
                      <a:lnTo>
                        <a:pt x="798" y="2311"/>
                      </a:lnTo>
                      <a:lnTo>
                        <a:pt x="803" y="2310"/>
                      </a:lnTo>
                      <a:lnTo>
                        <a:pt x="808" y="2310"/>
                      </a:lnTo>
                      <a:lnTo>
                        <a:pt x="814" y="2310"/>
                      </a:lnTo>
                      <a:lnTo>
                        <a:pt x="819" y="2309"/>
                      </a:lnTo>
                      <a:lnTo>
                        <a:pt x="825" y="2309"/>
                      </a:lnTo>
                      <a:lnTo>
                        <a:pt x="831" y="2308"/>
                      </a:lnTo>
                      <a:lnTo>
                        <a:pt x="836" y="2308"/>
                      </a:lnTo>
                      <a:lnTo>
                        <a:pt x="843" y="2308"/>
                      </a:lnTo>
                      <a:lnTo>
                        <a:pt x="849" y="2307"/>
                      </a:lnTo>
                      <a:lnTo>
                        <a:pt x="854" y="2307"/>
                      </a:lnTo>
                      <a:lnTo>
                        <a:pt x="859" y="2306"/>
                      </a:lnTo>
                      <a:lnTo>
                        <a:pt x="865" y="2306"/>
                      </a:lnTo>
                      <a:lnTo>
                        <a:pt x="871" y="2305"/>
                      </a:lnTo>
                      <a:lnTo>
                        <a:pt x="877" y="2305"/>
                      </a:lnTo>
                      <a:lnTo>
                        <a:pt x="883" y="2305"/>
                      </a:lnTo>
                      <a:lnTo>
                        <a:pt x="889" y="2304"/>
                      </a:lnTo>
                      <a:lnTo>
                        <a:pt x="894" y="2304"/>
                      </a:lnTo>
                      <a:lnTo>
                        <a:pt x="900" y="2303"/>
                      </a:lnTo>
                      <a:lnTo>
                        <a:pt x="905" y="2303"/>
                      </a:lnTo>
                      <a:lnTo>
                        <a:pt x="912" y="2302"/>
                      </a:lnTo>
                      <a:lnTo>
                        <a:pt x="918" y="2302"/>
                      </a:lnTo>
                      <a:lnTo>
                        <a:pt x="923" y="2301"/>
                      </a:lnTo>
                      <a:lnTo>
                        <a:pt x="929" y="2301"/>
                      </a:lnTo>
                      <a:lnTo>
                        <a:pt x="934" y="2300"/>
                      </a:lnTo>
                      <a:lnTo>
                        <a:pt x="940" y="2300"/>
                      </a:lnTo>
                      <a:lnTo>
                        <a:pt x="946" y="2299"/>
                      </a:lnTo>
                      <a:lnTo>
                        <a:pt x="951" y="2299"/>
                      </a:lnTo>
                      <a:lnTo>
                        <a:pt x="957" y="2298"/>
                      </a:lnTo>
                      <a:lnTo>
                        <a:pt x="962" y="2298"/>
                      </a:lnTo>
                      <a:lnTo>
                        <a:pt x="968" y="2297"/>
                      </a:lnTo>
                      <a:lnTo>
                        <a:pt x="974" y="2296"/>
                      </a:lnTo>
                      <a:lnTo>
                        <a:pt x="979" y="2296"/>
                      </a:lnTo>
                      <a:lnTo>
                        <a:pt x="986" y="2295"/>
                      </a:lnTo>
                      <a:lnTo>
                        <a:pt x="992" y="2295"/>
                      </a:lnTo>
                      <a:lnTo>
                        <a:pt x="997" y="2294"/>
                      </a:lnTo>
                      <a:lnTo>
                        <a:pt x="1003" y="2294"/>
                      </a:lnTo>
                      <a:lnTo>
                        <a:pt x="1008" y="2293"/>
                      </a:lnTo>
                      <a:lnTo>
                        <a:pt x="1014" y="2292"/>
                      </a:lnTo>
                      <a:lnTo>
                        <a:pt x="1020" y="2292"/>
                      </a:lnTo>
                      <a:lnTo>
                        <a:pt x="1026" y="2291"/>
                      </a:lnTo>
                      <a:lnTo>
                        <a:pt x="1032" y="2290"/>
                      </a:lnTo>
                      <a:lnTo>
                        <a:pt x="1039" y="2290"/>
                      </a:lnTo>
                      <a:lnTo>
                        <a:pt x="1045" y="2289"/>
                      </a:lnTo>
                      <a:lnTo>
                        <a:pt x="1050" y="2289"/>
                      </a:lnTo>
                      <a:lnTo>
                        <a:pt x="1055" y="2288"/>
                      </a:lnTo>
                      <a:lnTo>
                        <a:pt x="1061" y="2287"/>
                      </a:lnTo>
                      <a:lnTo>
                        <a:pt x="1067" y="2286"/>
                      </a:lnTo>
                      <a:lnTo>
                        <a:pt x="1072" y="2286"/>
                      </a:lnTo>
                      <a:lnTo>
                        <a:pt x="1078" y="2285"/>
                      </a:lnTo>
                      <a:lnTo>
                        <a:pt x="1084" y="2284"/>
                      </a:lnTo>
                      <a:lnTo>
                        <a:pt x="1090" y="2284"/>
                      </a:lnTo>
                      <a:lnTo>
                        <a:pt x="1096" y="2283"/>
                      </a:lnTo>
                      <a:lnTo>
                        <a:pt x="1102" y="2282"/>
                      </a:lnTo>
                      <a:lnTo>
                        <a:pt x="1109" y="2281"/>
                      </a:lnTo>
                      <a:lnTo>
                        <a:pt x="1116" y="2281"/>
                      </a:lnTo>
                      <a:lnTo>
                        <a:pt x="1122" y="2280"/>
                      </a:lnTo>
                      <a:lnTo>
                        <a:pt x="1128" y="2279"/>
                      </a:lnTo>
                      <a:lnTo>
                        <a:pt x="1133" y="2278"/>
                      </a:lnTo>
                      <a:lnTo>
                        <a:pt x="1139" y="2277"/>
                      </a:lnTo>
                      <a:lnTo>
                        <a:pt x="1145" y="2276"/>
                      </a:lnTo>
                      <a:lnTo>
                        <a:pt x="1151" y="2276"/>
                      </a:lnTo>
                      <a:lnTo>
                        <a:pt x="1157" y="2275"/>
                      </a:lnTo>
                      <a:lnTo>
                        <a:pt x="1163" y="2274"/>
                      </a:lnTo>
                      <a:lnTo>
                        <a:pt x="1170" y="2273"/>
                      </a:lnTo>
                      <a:lnTo>
                        <a:pt x="1176" y="2272"/>
                      </a:lnTo>
                      <a:lnTo>
                        <a:pt x="1182" y="2271"/>
                      </a:lnTo>
                      <a:lnTo>
                        <a:pt x="1187" y="2270"/>
                      </a:lnTo>
                      <a:lnTo>
                        <a:pt x="1193" y="2269"/>
                      </a:lnTo>
                      <a:lnTo>
                        <a:pt x="1199" y="2268"/>
                      </a:lnTo>
                      <a:lnTo>
                        <a:pt x="1205" y="2268"/>
                      </a:lnTo>
                      <a:lnTo>
                        <a:pt x="1211" y="2267"/>
                      </a:lnTo>
                      <a:lnTo>
                        <a:pt x="1217" y="2266"/>
                      </a:lnTo>
                      <a:lnTo>
                        <a:pt x="1223" y="2265"/>
                      </a:lnTo>
                      <a:lnTo>
                        <a:pt x="1230" y="2264"/>
                      </a:lnTo>
                      <a:lnTo>
                        <a:pt x="1236" y="2263"/>
                      </a:lnTo>
                      <a:lnTo>
                        <a:pt x="1242" y="2262"/>
                      </a:lnTo>
                      <a:lnTo>
                        <a:pt x="1249" y="2261"/>
                      </a:lnTo>
                      <a:lnTo>
                        <a:pt x="1256" y="2260"/>
                      </a:lnTo>
                      <a:lnTo>
                        <a:pt x="1263" y="2258"/>
                      </a:lnTo>
                      <a:lnTo>
                        <a:pt x="1269" y="2257"/>
                      </a:lnTo>
                      <a:lnTo>
                        <a:pt x="1275" y="2256"/>
                      </a:lnTo>
                      <a:lnTo>
                        <a:pt x="1280" y="2255"/>
                      </a:lnTo>
                      <a:lnTo>
                        <a:pt x="1286" y="2254"/>
                      </a:lnTo>
                      <a:lnTo>
                        <a:pt x="1292" y="2253"/>
                      </a:lnTo>
                      <a:lnTo>
                        <a:pt x="1298" y="2252"/>
                      </a:lnTo>
                      <a:lnTo>
                        <a:pt x="1305" y="2251"/>
                      </a:lnTo>
                      <a:lnTo>
                        <a:pt x="1311" y="2249"/>
                      </a:lnTo>
                      <a:lnTo>
                        <a:pt x="1317" y="2248"/>
                      </a:lnTo>
                      <a:lnTo>
                        <a:pt x="1323" y="2247"/>
                      </a:lnTo>
                      <a:lnTo>
                        <a:pt x="1330" y="2246"/>
                      </a:lnTo>
                      <a:lnTo>
                        <a:pt x="1337" y="2245"/>
                      </a:lnTo>
                      <a:lnTo>
                        <a:pt x="1343" y="2243"/>
                      </a:lnTo>
                      <a:lnTo>
                        <a:pt x="1349" y="2242"/>
                      </a:lnTo>
                      <a:lnTo>
                        <a:pt x="1355" y="2241"/>
                      </a:lnTo>
                      <a:lnTo>
                        <a:pt x="1362" y="2239"/>
                      </a:lnTo>
                      <a:lnTo>
                        <a:pt x="1369" y="2238"/>
                      </a:lnTo>
                      <a:lnTo>
                        <a:pt x="1375" y="2237"/>
                      </a:lnTo>
                      <a:lnTo>
                        <a:pt x="1382" y="2235"/>
                      </a:lnTo>
                      <a:lnTo>
                        <a:pt x="1389" y="2234"/>
                      </a:lnTo>
                      <a:lnTo>
                        <a:pt x="1395" y="2233"/>
                      </a:lnTo>
                      <a:lnTo>
                        <a:pt x="1401" y="2231"/>
                      </a:lnTo>
                      <a:lnTo>
                        <a:pt x="1407" y="2230"/>
                      </a:lnTo>
                      <a:lnTo>
                        <a:pt x="1414" y="2229"/>
                      </a:lnTo>
                      <a:lnTo>
                        <a:pt x="1420" y="2227"/>
                      </a:lnTo>
                      <a:lnTo>
                        <a:pt x="1426" y="2226"/>
                      </a:lnTo>
                      <a:lnTo>
                        <a:pt x="1433" y="2224"/>
                      </a:lnTo>
                      <a:lnTo>
                        <a:pt x="1439" y="2223"/>
                      </a:lnTo>
                      <a:lnTo>
                        <a:pt x="1445" y="2221"/>
                      </a:lnTo>
                      <a:lnTo>
                        <a:pt x="1452" y="2220"/>
                      </a:lnTo>
                      <a:lnTo>
                        <a:pt x="1458" y="2218"/>
                      </a:lnTo>
                      <a:lnTo>
                        <a:pt x="1465" y="2216"/>
                      </a:lnTo>
                      <a:lnTo>
                        <a:pt x="1471" y="2215"/>
                      </a:lnTo>
                      <a:lnTo>
                        <a:pt x="1478" y="2213"/>
                      </a:lnTo>
                      <a:lnTo>
                        <a:pt x="1485" y="2212"/>
                      </a:lnTo>
                      <a:lnTo>
                        <a:pt x="1491" y="2210"/>
                      </a:lnTo>
                      <a:lnTo>
                        <a:pt x="1498" y="2208"/>
                      </a:lnTo>
                      <a:lnTo>
                        <a:pt x="1505" y="2207"/>
                      </a:lnTo>
                      <a:lnTo>
                        <a:pt x="1511" y="2205"/>
                      </a:lnTo>
                      <a:lnTo>
                        <a:pt x="1518" y="2203"/>
                      </a:lnTo>
                      <a:lnTo>
                        <a:pt x="1524" y="2202"/>
                      </a:lnTo>
                      <a:lnTo>
                        <a:pt x="1531" y="2200"/>
                      </a:lnTo>
                      <a:lnTo>
                        <a:pt x="1537" y="2198"/>
                      </a:lnTo>
                      <a:lnTo>
                        <a:pt x="1544" y="2196"/>
                      </a:lnTo>
                      <a:lnTo>
                        <a:pt x="1550" y="2194"/>
                      </a:lnTo>
                      <a:lnTo>
                        <a:pt x="1556" y="2193"/>
                      </a:lnTo>
                      <a:lnTo>
                        <a:pt x="1563" y="2191"/>
                      </a:lnTo>
                      <a:lnTo>
                        <a:pt x="1569" y="2189"/>
                      </a:lnTo>
                      <a:lnTo>
                        <a:pt x="1575" y="2187"/>
                      </a:lnTo>
                      <a:lnTo>
                        <a:pt x="1582" y="2185"/>
                      </a:lnTo>
                      <a:lnTo>
                        <a:pt x="1589" y="2183"/>
                      </a:lnTo>
                      <a:lnTo>
                        <a:pt x="1595" y="2181"/>
                      </a:lnTo>
                      <a:lnTo>
                        <a:pt x="1602" y="2179"/>
                      </a:lnTo>
                      <a:lnTo>
                        <a:pt x="1609" y="2177"/>
                      </a:lnTo>
                      <a:lnTo>
                        <a:pt x="1616" y="2175"/>
                      </a:lnTo>
                      <a:lnTo>
                        <a:pt x="1622" y="2173"/>
                      </a:lnTo>
                      <a:lnTo>
                        <a:pt x="1629" y="2171"/>
                      </a:lnTo>
                      <a:lnTo>
                        <a:pt x="1635" y="2169"/>
                      </a:lnTo>
                      <a:lnTo>
                        <a:pt x="1642" y="2167"/>
                      </a:lnTo>
                      <a:lnTo>
                        <a:pt x="1649" y="2165"/>
                      </a:lnTo>
                      <a:lnTo>
                        <a:pt x="1656" y="2163"/>
                      </a:lnTo>
                      <a:lnTo>
                        <a:pt x="1663" y="2161"/>
                      </a:lnTo>
                      <a:lnTo>
                        <a:pt x="1670" y="2159"/>
                      </a:lnTo>
                      <a:lnTo>
                        <a:pt x="1676" y="2156"/>
                      </a:lnTo>
                      <a:lnTo>
                        <a:pt x="1683" y="2154"/>
                      </a:lnTo>
                      <a:lnTo>
                        <a:pt x="1689" y="2152"/>
                      </a:lnTo>
                      <a:lnTo>
                        <a:pt x="1696" y="2150"/>
                      </a:lnTo>
                      <a:lnTo>
                        <a:pt x="1703" y="2147"/>
                      </a:lnTo>
                      <a:lnTo>
                        <a:pt x="1709" y="2145"/>
                      </a:lnTo>
                      <a:lnTo>
                        <a:pt x="1716" y="2143"/>
                      </a:lnTo>
                      <a:lnTo>
                        <a:pt x="1722" y="2141"/>
                      </a:lnTo>
                      <a:lnTo>
                        <a:pt x="1729" y="2138"/>
                      </a:lnTo>
                      <a:lnTo>
                        <a:pt x="1736" y="2136"/>
                      </a:lnTo>
                      <a:lnTo>
                        <a:pt x="1743" y="2134"/>
                      </a:lnTo>
                      <a:lnTo>
                        <a:pt x="1750" y="2131"/>
                      </a:lnTo>
                      <a:lnTo>
                        <a:pt x="1756" y="2129"/>
                      </a:lnTo>
                      <a:lnTo>
                        <a:pt x="1763" y="2126"/>
                      </a:lnTo>
                      <a:lnTo>
                        <a:pt x="1770" y="2124"/>
                      </a:lnTo>
                      <a:lnTo>
                        <a:pt x="1777" y="2121"/>
                      </a:lnTo>
                      <a:lnTo>
                        <a:pt x="1784" y="2119"/>
                      </a:lnTo>
                      <a:lnTo>
                        <a:pt x="1790" y="2116"/>
                      </a:lnTo>
                      <a:lnTo>
                        <a:pt x="1797" y="2114"/>
                      </a:lnTo>
                      <a:lnTo>
                        <a:pt x="1804" y="2111"/>
                      </a:lnTo>
                      <a:lnTo>
                        <a:pt x="1811" y="2109"/>
                      </a:lnTo>
                      <a:lnTo>
                        <a:pt x="1818" y="2106"/>
                      </a:lnTo>
                      <a:lnTo>
                        <a:pt x="1825" y="2103"/>
                      </a:lnTo>
                      <a:lnTo>
                        <a:pt x="1831" y="2101"/>
                      </a:lnTo>
                      <a:lnTo>
                        <a:pt x="1838" y="2098"/>
                      </a:lnTo>
                      <a:lnTo>
                        <a:pt x="1845" y="2096"/>
                      </a:lnTo>
                      <a:lnTo>
                        <a:pt x="1852" y="2093"/>
                      </a:lnTo>
                      <a:lnTo>
                        <a:pt x="1859" y="2090"/>
                      </a:lnTo>
                      <a:lnTo>
                        <a:pt x="1866" y="2087"/>
                      </a:lnTo>
                      <a:lnTo>
                        <a:pt x="1872" y="2085"/>
                      </a:lnTo>
                      <a:lnTo>
                        <a:pt x="1879" y="2082"/>
                      </a:lnTo>
                      <a:lnTo>
                        <a:pt x="1887" y="2079"/>
                      </a:lnTo>
                      <a:lnTo>
                        <a:pt x="1894" y="2076"/>
                      </a:lnTo>
                      <a:lnTo>
                        <a:pt x="1901" y="2074"/>
                      </a:lnTo>
                      <a:lnTo>
                        <a:pt x="1908" y="2071"/>
                      </a:lnTo>
                      <a:lnTo>
                        <a:pt x="1914" y="2068"/>
                      </a:lnTo>
                      <a:lnTo>
                        <a:pt x="1920" y="2065"/>
                      </a:lnTo>
                      <a:lnTo>
                        <a:pt x="1927" y="2062"/>
                      </a:lnTo>
                      <a:lnTo>
                        <a:pt x="1934" y="2059"/>
                      </a:lnTo>
                      <a:lnTo>
                        <a:pt x="1942" y="2056"/>
                      </a:lnTo>
                      <a:lnTo>
                        <a:pt x="1949" y="2053"/>
                      </a:lnTo>
                      <a:lnTo>
                        <a:pt x="1956" y="2050"/>
                      </a:lnTo>
                      <a:lnTo>
                        <a:pt x="1963" y="2047"/>
                      </a:lnTo>
                      <a:lnTo>
                        <a:pt x="1970" y="2044"/>
                      </a:lnTo>
                      <a:lnTo>
                        <a:pt x="1977" y="2041"/>
                      </a:lnTo>
                      <a:lnTo>
                        <a:pt x="1984" y="2038"/>
                      </a:lnTo>
                      <a:lnTo>
                        <a:pt x="1991" y="2035"/>
                      </a:lnTo>
                      <a:lnTo>
                        <a:pt x="1998" y="2032"/>
                      </a:lnTo>
                      <a:lnTo>
                        <a:pt x="2006" y="2029"/>
                      </a:lnTo>
                      <a:lnTo>
                        <a:pt x="2013" y="2026"/>
                      </a:lnTo>
                      <a:lnTo>
                        <a:pt x="2020" y="2023"/>
                      </a:lnTo>
                      <a:lnTo>
                        <a:pt x="2027" y="2020"/>
                      </a:lnTo>
                      <a:lnTo>
                        <a:pt x="2034" y="2017"/>
                      </a:lnTo>
                      <a:lnTo>
                        <a:pt x="2041" y="2013"/>
                      </a:lnTo>
                      <a:lnTo>
                        <a:pt x="2048" y="2010"/>
                      </a:lnTo>
                      <a:lnTo>
                        <a:pt x="2055" y="2007"/>
                      </a:lnTo>
                      <a:lnTo>
                        <a:pt x="2062" y="2003"/>
                      </a:lnTo>
                      <a:lnTo>
                        <a:pt x="2069" y="2000"/>
                      </a:lnTo>
                      <a:lnTo>
                        <a:pt x="2076" y="1997"/>
                      </a:lnTo>
                      <a:lnTo>
                        <a:pt x="2084" y="1993"/>
                      </a:lnTo>
                      <a:lnTo>
                        <a:pt x="2090" y="1990"/>
                      </a:lnTo>
                      <a:lnTo>
                        <a:pt x="2097" y="1987"/>
                      </a:lnTo>
                      <a:lnTo>
                        <a:pt x="2105" y="1984"/>
                      </a:lnTo>
                      <a:lnTo>
                        <a:pt x="2111" y="1980"/>
                      </a:lnTo>
                      <a:lnTo>
                        <a:pt x="2118" y="1977"/>
                      </a:lnTo>
                      <a:lnTo>
                        <a:pt x="2126" y="1973"/>
                      </a:lnTo>
                      <a:lnTo>
                        <a:pt x="2133" y="1970"/>
                      </a:lnTo>
                      <a:lnTo>
                        <a:pt x="2140" y="1967"/>
                      </a:lnTo>
                      <a:lnTo>
                        <a:pt x="2147" y="1963"/>
                      </a:lnTo>
                      <a:lnTo>
                        <a:pt x="2155" y="1960"/>
                      </a:lnTo>
                      <a:lnTo>
                        <a:pt x="2162" y="1956"/>
                      </a:lnTo>
                      <a:lnTo>
                        <a:pt x="2170" y="1953"/>
                      </a:lnTo>
                      <a:lnTo>
                        <a:pt x="2177" y="1949"/>
                      </a:lnTo>
                      <a:lnTo>
                        <a:pt x="2184" y="1946"/>
                      </a:lnTo>
                      <a:lnTo>
                        <a:pt x="2191" y="1942"/>
                      </a:lnTo>
                      <a:lnTo>
                        <a:pt x="2197" y="1939"/>
                      </a:lnTo>
                      <a:lnTo>
                        <a:pt x="2205" y="1935"/>
                      </a:lnTo>
                      <a:lnTo>
                        <a:pt x="2212" y="1932"/>
                      </a:lnTo>
                      <a:lnTo>
                        <a:pt x="2219" y="1928"/>
                      </a:lnTo>
                      <a:lnTo>
                        <a:pt x="2226" y="1924"/>
                      </a:lnTo>
                      <a:lnTo>
                        <a:pt x="2234" y="1921"/>
                      </a:lnTo>
                      <a:lnTo>
                        <a:pt x="2241" y="1917"/>
                      </a:lnTo>
                      <a:lnTo>
                        <a:pt x="2249" y="1914"/>
                      </a:lnTo>
                      <a:lnTo>
                        <a:pt x="2256" y="1910"/>
                      </a:lnTo>
                      <a:lnTo>
                        <a:pt x="2263" y="1906"/>
                      </a:lnTo>
                      <a:lnTo>
                        <a:pt x="2270" y="1903"/>
                      </a:lnTo>
                      <a:lnTo>
                        <a:pt x="2277" y="1899"/>
                      </a:lnTo>
                      <a:lnTo>
                        <a:pt x="2284" y="1895"/>
                      </a:lnTo>
                      <a:lnTo>
                        <a:pt x="2291" y="1891"/>
                      </a:lnTo>
                      <a:lnTo>
                        <a:pt x="2298" y="1888"/>
                      </a:lnTo>
                      <a:lnTo>
                        <a:pt x="2305" y="1884"/>
                      </a:lnTo>
                      <a:lnTo>
                        <a:pt x="2313" y="1880"/>
                      </a:lnTo>
                      <a:lnTo>
                        <a:pt x="2320" y="1876"/>
                      </a:lnTo>
                      <a:lnTo>
                        <a:pt x="2327" y="1873"/>
                      </a:lnTo>
                      <a:lnTo>
                        <a:pt x="2333" y="1869"/>
                      </a:lnTo>
                      <a:lnTo>
                        <a:pt x="2341" y="1865"/>
                      </a:lnTo>
                      <a:lnTo>
                        <a:pt x="2348" y="1861"/>
                      </a:lnTo>
                      <a:lnTo>
                        <a:pt x="2356" y="1857"/>
                      </a:lnTo>
                      <a:lnTo>
                        <a:pt x="2363" y="1853"/>
                      </a:lnTo>
                      <a:lnTo>
                        <a:pt x="2371" y="1849"/>
                      </a:lnTo>
                      <a:lnTo>
                        <a:pt x="2378" y="1846"/>
                      </a:lnTo>
                      <a:lnTo>
                        <a:pt x="2386" y="1842"/>
                      </a:lnTo>
                      <a:lnTo>
                        <a:pt x="2393" y="1838"/>
                      </a:lnTo>
                      <a:lnTo>
                        <a:pt x="2400" y="1834"/>
                      </a:lnTo>
                      <a:lnTo>
                        <a:pt x="2407" y="1830"/>
                      </a:lnTo>
                      <a:lnTo>
                        <a:pt x="2415" y="1826"/>
                      </a:lnTo>
                      <a:lnTo>
                        <a:pt x="2422" y="1822"/>
                      </a:lnTo>
                      <a:lnTo>
                        <a:pt x="2429" y="1818"/>
                      </a:lnTo>
                      <a:lnTo>
                        <a:pt x="2437" y="1814"/>
                      </a:lnTo>
                      <a:lnTo>
                        <a:pt x="2444" y="1810"/>
                      </a:lnTo>
                      <a:lnTo>
                        <a:pt x="2451" y="1806"/>
                      </a:lnTo>
                      <a:lnTo>
                        <a:pt x="2458" y="1802"/>
                      </a:lnTo>
                      <a:lnTo>
                        <a:pt x="2466" y="1798"/>
                      </a:lnTo>
                      <a:lnTo>
                        <a:pt x="2473" y="1794"/>
                      </a:lnTo>
                      <a:lnTo>
                        <a:pt x="2481" y="1790"/>
                      </a:lnTo>
                      <a:lnTo>
                        <a:pt x="2489" y="1785"/>
                      </a:lnTo>
                      <a:lnTo>
                        <a:pt x="2496" y="1781"/>
                      </a:lnTo>
                      <a:lnTo>
                        <a:pt x="2503" y="1777"/>
                      </a:lnTo>
                      <a:lnTo>
                        <a:pt x="2511" y="1773"/>
                      </a:lnTo>
                      <a:lnTo>
                        <a:pt x="2518" y="1769"/>
                      </a:lnTo>
                      <a:lnTo>
                        <a:pt x="2526" y="1765"/>
                      </a:lnTo>
                      <a:lnTo>
                        <a:pt x="2533" y="1761"/>
                      </a:lnTo>
                      <a:lnTo>
                        <a:pt x="2540" y="1757"/>
                      </a:lnTo>
                      <a:lnTo>
                        <a:pt x="2547" y="1752"/>
                      </a:lnTo>
                      <a:lnTo>
                        <a:pt x="2555" y="1748"/>
                      </a:lnTo>
                      <a:lnTo>
                        <a:pt x="2563" y="1744"/>
                      </a:lnTo>
                      <a:lnTo>
                        <a:pt x="2570" y="1740"/>
                      </a:lnTo>
                      <a:lnTo>
                        <a:pt x="2578" y="1736"/>
                      </a:lnTo>
                      <a:lnTo>
                        <a:pt x="2585" y="1731"/>
                      </a:lnTo>
                      <a:lnTo>
                        <a:pt x="2592" y="1727"/>
                      </a:lnTo>
                      <a:lnTo>
                        <a:pt x="2599" y="1723"/>
                      </a:lnTo>
                      <a:lnTo>
                        <a:pt x="2607" y="1719"/>
                      </a:lnTo>
                      <a:lnTo>
                        <a:pt x="2615" y="1714"/>
                      </a:lnTo>
                      <a:lnTo>
                        <a:pt x="2622" y="1710"/>
                      </a:lnTo>
                      <a:lnTo>
                        <a:pt x="2629" y="1706"/>
                      </a:lnTo>
                      <a:lnTo>
                        <a:pt x="2637" y="1701"/>
                      </a:lnTo>
                      <a:lnTo>
                        <a:pt x="2645" y="1697"/>
                      </a:lnTo>
                      <a:lnTo>
                        <a:pt x="2652" y="1693"/>
                      </a:lnTo>
                      <a:lnTo>
                        <a:pt x="2660" y="1688"/>
                      </a:lnTo>
                      <a:lnTo>
                        <a:pt x="2667" y="1684"/>
                      </a:lnTo>
                      <a:lnTo>
                        <a:pt x="2675" y="1680"/>
                      </a:lnTo>
                      <a:lnTo>
                        <a:pt x="2682" y="1675"/>
                      </a:lnTo>
                      <a:lnTo>
                        <a:pt x="2689" y="1671"/>
                      </a:lnTo>
                      <a:lnTo>
                        <a:pt x="2697" y="1666"/>
                      </a:lnTo>
                      <a:lnTo>
                        <a:pt x="2704" y="1662"/>
                      </a:lnTo>
                      <a:lnTo>
                        <a:pt x="2712" y="1658"/>
                      </a:lnTo>
                      <a:lnTo>
                        <a:pt x="2719" y="1653"/>
                      </a:lnTo>
                      <a:lnTo>
                        <a:pt x="2727" y="1649"/>
                      </a:lnTo>
                      <a:lnTo>
                        <a:pt x="2735" y="1644"/>
                      </a:lnTo>
                      <a:lnTo>
                        <a:pt x="2742" y="1640"/>
                      </a:lnTo>
                      <a:lnTo>
                        <a:pt x="2749" y="1635"/>
                      </a:lnTo>
                      <a:lnTo>
                        <a:pt x="2757" y="1631"/>
                      </a:lnTo>
                      <a:lnTo>
                        <a:pt x="2764" y="1626"/>
                      </a:lnTo>
                      <a:lnTo>
                        <a:pt x="2771" y="1622"/>
                      </a:lnTo>
                      <a:lnTo>
                        <a:pt x="2779" y="1617"/>
                      </a:lnTo>
                      <a:lnTo>
                        <a:pt x="2786" y="1612"/>
                      </a:lnTo>
                      <a:lnTo>
                        <a:pt x="2794" y="1608"/>
                      </a:lnTo>
                      <a:lnTo>
                        <a:pt x="2801" y="1603"/>
                      </a:lnTo>
                      <a:lnTo>
                        <a:pt x="2809" y="1599"/>
                      </a:lnTo>
                      <a:lnTo>
                        <a:pt x="2816" y="1594"/>
                      </a:lnTo>
                      <a:lnTo>
                        <a:pt x="2824" y="1590"/>
                      </a:lnTo>
                      <a:lnTo>
                        <a:pt x="2831" y="1585"/>
                      </a:lnTo>
                      <a:lnTo>
                        <a:pt x="2839" y="1580"/>
                      </a:lnTo>
                      <a:lnTo>
                        <a:pt x="2848" y="1576"/>
                      </a:lnTo>
                      <a:lnTo>
                        <a:pt x="2856" y="1571"/>
                      </a:lnTo>
                      <a:lnTo>
                        <a:pt x="2863" y="1566"/>
                      </a:lnTo>
                      <a:lnTo>
                        <a:pt x="2870" y="1561"/>
                      </a:lnTo>
                      <a:lnTo>
                        <a:pt x="2877" y="1557"/>
                      </a:lnTo>
                      <a:lnTo>
                        <a:pt x="2885" y="1552"/>
                      </a:lnTo>
                      <a:lnTo>
                        <a:pt x="2891" y="1547"/>
                      </a:lnTo>
                      <a:lnTo>
                        <a:pt x="2899" y="1542"/>
                      </a:lnTo>
                      <a:lnTo>
                        <a:pt x="2906" y="1537"/>
                      </a:lnTo>
                      <a:lnTo>
                        <a:pt x="2913" y="1533"/>
                      </a:lnTo>
                      <a:lnTo>
                        <a:pt x="2920" y="1528"/>
                      </a:lnTo>
                      <a:lnTo>
                        <a:pt x="2928" y="1523"/>
                      </a:lnTo>
                      <a:lnTo>
                        <a:pt x="2935" y="1518"/>
                      </a:lnTo>
                      <a:lnTo>
                        <a:pt x="2942" y="1513"/>
                      </a:lnTo>
                      <a:lnTo>
                        <a:pt x="2950" y="1509"/>
                      </a:lnTo>
                      <a:lnTo>
                        <a:pt x="2957" y="1504"/>
                      </a:lnTo>
                      <a:lnTo>
                        <a:pt x="2965" y="1499"/>
                      </a:lnTo>
                      <a:lnTo>
                        <a:pt x="2973" y="1494"/>
                      </a:lnTo>
                      <a:lnTo>
                        <a:pt x="2980" y="1489"/>
                      </a:lnTo>
                      <a:lnTo>
                        <a:pt x="2987" y="1484"/>
                      </a:lnTo>
                      <a:lnTo>
                        <a:pt x="2995" y="1479"/>
                      </a:lnTo>
                      <a:lnTo>
                        <a:pt x="3002" y="1474"/>
                      </a:lnTo>
                      <a:lnTo>
                        <a:pt x="3010" y="1469"/>
                      </a:lnTo>
                      <a:lnTo>
                        <a:pt x="3016" y="1464"/>
                      </a:lnTo>
                      <a:lnTo>
                        <a:pt x="3023" y="1459"/>
                      </a:lnTo>
                      <a:lnTo>
                        <a:pt x="3031" y="1454"/>
                      </a:lnTo>
                      <a:lnTo>
                        <a:pt x="3038" y="1449"/>
                      </a:lnTo>
                      <a:lnTo>
                        <a:pt x="3045" y="1444"/>
                      </a:lnTo>
                      <a:lnTo>
                        <a:pt x="3053" y="1439"/>
                      </a:lnTo>
                      <a:lnTo>
                        <a:pt x="3060" y="1434"/>
                      </a:lnTo>
                      <a:lnTo>
                        <a:pt x="3067" y="1429"/>
                      </a:lnTo>
                      <a:lnTo>
                        <a:pt x="3075" y="1424"/>
                      </a:lnTo>
                      <a:lnTo>
                        <a:pt x="3083" y="1419"/>
                      </a:lnTo>
                      <a:lnTo>
                        <a:pt x="3090" y="1414"/>
                      </a:lnTo>
                      <a:lnTo>
                        <a:pt x="3097" y="1409"/>
                      </a:lnTo>
                      <a:lnTo>
                        <a:pt x="3105" y="1404"/>
                      </a:lnTo>
                      <a:lnTo>
                        <a:pt x="3113" y="1399"/>
                      </a:lnTo>
                      <a:lnTo>
                        <a:pt x="3120" y="1394"/>
                      </a:lnTo>
                      <a:lnTo>
                        <a:pt x="3128" y="1388"/>
                      </a:lnTo>
                      <a:lnTo>
                        <a:pt x="3134" y="1383"/>
                      </a:lnTo>
                      <a:lnTo>
                        <a:pt x="3142" y="1378"/>
                      </a:lnTo>
                      <a:lnTo>
                        <a:pt x="3148" y="1373"/>
                      </a:lnTo>
                      <a:lnTo>
                        <a:pt x="3155" y="1368"/>
                      </a:lnTo>
                      <a:lnTo>
                        <a:pt x="3163" y="1363"/>
                      </a:lnTo>
                      <a:lnTo>
                        <a:pt x="3171" y="1357"/>
                      </a:lnTo>
                      <a:lnTo>
                        <a:pt x="3178" y="1352"/>
                      </a:lnTo>
                      <a:lnTo>
                        <a:pt x="3185" y="1347"/>
                      </a:lnTo>
                      <a:lnTo>
                        <a:pt x="3192" y="1342"/>
                      </a:lnTo>
                      <a:lnTo>
                        <a:pt x="3200" y="1336"/>
                      </a:lnTo>
                      <a:lnTo>
                        <a:pt x="3207" y="1331"/>
                      </a:lnTo>
                      <a:lnTo>
                        <a:pt x="3214" y="1326"/>
                      </a:lnTo>
                      <a:lnTo>
                        <a:pt x="3221" y="1320"/>
                      </a:lnTo>
                      <a:lnTo>
                        <a:pt x="3229" y="1315"/>
                      </a:lnTo>
                      <a:lnTo>
                        <a:pt x="3236" y="1310"/>
                      </a:lnTo>
                      <a:lnTo>
                        <a:pt x="3243" y="1304"/>
                      </a:lnTo>
                      <a:lnTo>
                        <a:pt x="3251" y="1299"/>
                      </a:lnTo>
                      <a:lnTo>
                        <a:pt x="3258" y="1294"/>
                      </a:lnTo>
                      <a:lnTo>
                        <a:pt x="3266" y="1288"/>
                      </a:lnTo>
                      <a:lnTo>
                        <a:pt x="3273" y="1283"/>
                      </a:lnTo>
                      <a:lnTo>
                        <a:pt x="3281" y="1278"/>
                      </a:lnTo>
                      <a:lnTo>
                        <a:pt x="3288" y="1272"/>
                      </a:lnTo>
                      <a:lnTo>
                        <a:pt x="3296" y="1267"/>
                      </a:lnTo>
                      <a:lnTo>
                        <a:pt x="3303" y="1261"/>
                      </a:lnTo>
                      <a:lnTo>
                        <a:pt x="3311" y="1256"/>
                      </a:lnTo>
                      <a:lnTo>
                        <a:pt x="3318" y="1250"/>
                      </a:lnTo>
                      <a:lnTo>
                        <a:pt x="3326" y="1245"/>
                      </a:lnTo>
                      <a:lnTo>
                        <a:pt x="3333" y="1239"/>
                      </a:lnTo>
                      <a:lnTo>
                        <a:pt x="3341" y="1234"/>
                      </a:lnTo>
                      <a:lnTo>
                        <a:pt x="3348" y="1228"/>
                      </a:lnTo>
                      <a:lnTo>
                        <a:pt x="3355" y="1223"/>
                      </a:lnTo>
                      <a:lnTo>
                        <a:pt x="3363" y="1217"/>
                      </a:lnTo>
                      <a:lnTo>
                        <a:pt x="3369" y="1212"/>
                      </a:lnTo>
                      <a:lnTo>
                        <a:pt x="3377" y="1206"/>
                      </a:lnTo>
                      <a:lnTo>
                        <a:pt x="3384" y="1201"/>
                      </a:lnTo>
                      <a:lnTo>
                        <a:pt x="3391" y="1195"/>
                      </a:lnTo>
                      <a:lnTo>
                        <a:pt x="3398" y="1189"/>
                      </a:lnTo>
                      <a:lnTo>
                        <a:pt x="3406" y="1184"/>
                      </a:lnTo>
                      <a:lnTo>
                        <a:pt x="3414" y="1178"/>
                      </a:lnTo>
                      <a:lnTo>
                        <a:pt x="3421" y="1172"/>
                      </a:lnTo>
                      <a:lnTo>
                        <a:pt x="3427" y="1167"/>
                      </a:lnTo>
                      <a:lnTo>
                        <a:pt x="3434" y="1161"/>
                      </a:lnTo>
                      <a:lnTo>
                        <a:pt x="3441" y="1155"/>
                      </a:lnTo>
                      <a:lnTo>
                        <a:pt x="3449" y="1150"/>
                      </a:lnTo>
                      <a:lnTo>
                        <a:pt x="3458" y="1144"/>
                      </a:lnTo>
                      <a:lnTo>
                        <a:pt x="3465" y="1138"/>
                      </a:lnTo>
                      <a:lnTo>
                        <a:pt x="3472" y="1133"/>
                      </a:lnTo>
                      <a:lnTo>
                        <a:pt x="3479" y="1127"/>
                      </a:lnTo>
                      <a:lnTo>
                        <a:pt x="3486" y="1121"/>
                      </a:lnTo>
                      <a:lnTo>
                        <a:pt x="3494" y="1115"/>
                      </a:lnTo>
                      <a:lnTo>
                        <a:pt x="3502" y="1109"/>
                      </a:lnTo>
                      <a:lnTo>
                        <a:pt x="3509" y="1104"/>
                      </a:lnTo>
                      <a:lnTo>
                        <a:pt x="3517" y="1098"/>
                      </a:lnTo>
                      <a:lnTo>
                        <a:pt x="3525" y="1092"/>
                      </a:lnTo>
                      <a:lnTo>
                        <a:pt x="3532" y="1086"/>
                      </a:lnTo>
                      <a:lnTo>
                        <a:pt x="3540" y="1080"/>
                      </a:lnTo>
                      <a:lnTo>
                        <a:pt x="3547" y="1074"/>
                      </a:lnTo>
                      <a:lnTo>
                        <a:pt x="3554" y="1068"/>
                      </a:lnTo>
                      <a:lnTo>
                        <a:pt x="3561" y="1063"/>
                      </a:lnTo>
                      <a:lnTo>
                        <a:pt x="3568" y="1057"/>
                      </a:lnTo>
                      <a:lnTo>
                        <a:pt x="3575" y="1051"/>
                      </a:lnTo>
                      <a:lnTo>
                        <a:pt x="3583" y="1045"/>
                      </a:lnTo>
                      <a:lnTo>
                        <a:pt x="3590" y="1039"/>
                      </a:lnTo>
                      <a:lnTo>
                        <a:pt x="3598" y="1033"/>
                      </a:lnTo>
                      <a:lnTo>
                        <a:pt x="3605" y="1027"/>
                      </a:lnTo>
                      <a:lnTo>
                        <a:pt x="3612" y="1021"/>
                      </a:lnTo>
                      <a:lnTo>
                        <a:pt x="3619" y="1015"/>
                      </a:lnTo>
                      <a:lnTo>
                        <a:pt x="3626" y="1009"/>
                      </a:lnTo>
                      <a:lnTo>
                        <a:pt x="3633" y="1003"/>
                      </a:lnTo>
                      <a:lnTo>
                        <a:pt x="3641" y="997"/>
                      </a:lnTo>
                      <a:lnTo>
                        <a:pt x="3647" y="991"/>
                      </a:lnTo>
                      <a:lnTo>
                        <a:pt x="3655" y="986"/>
                      </a:lnTo>
                      <a:lnTo>
                        <a:pt x="3662" y="980"/>
                      </a:lnTo>
                      <a:lnTo>
                        <a:pt x="3670" y="974"/>
                      </a:lnTo>
                      <a:lnTo>
                        <a:pt x="3677" y="968"/>
                      </a:lnTo>
                      <a:lnTo>
                        <a:pt x="3684" y="962"/>
                      </a:lnTo>
                      <a:lnTo>
                        <a:pt x="3692" y="956"/>
                      </a:lnTo>
                      <a:lnTo>
                        <a:pt x="3700" y="950"/>
                      </a:lnTo>
                      <a:lnTo>
                        <a:pt x="3707" y="944"/>
                      </a:lnTo>
                      <a:lnTo>
                        <a:pt x="3715" y="938"/>
                      </a:lnTo>
                      <a:lnTo>
                        <a:pt x="3722" y="932"/>
                      </a:lnTo>
                      <a:lnTo>
                        <a:pt x="3729" y="926"/>
                      </a:lnTo>
                      <a:lnTo>
                        <a:pt x="3736" y="920"/>
                      </a:lnTo>
                      <a:lnTo>
                        <a:pt x="3744" y="914"/>
                      </a:lnTo>
                      <a:lnTo>
                        <a:pt x="3751" y="908"/>
                      </a:lnTo>
                      <a:lnTo>
                        <a:pt x="3759" y="901"/>
                      </a:lnTo>
                      <a:lnTo>
                        <a:pt x="3766" y="895"/>
                      </a:lnTo>
                      <a:lnTo>
                        <a:pt x="3774" y="889"/>
                      </a:lnTo>
                      <a:lnTo>
                        <a:pt x="3781" y="883"/>
                      </a:lnTo>
                      <a:lnTo>
                        <a:pt x="3788" y="877"/>
                      </a:lnTo>
                      <a:lnTo>
                        <a:pt x="3795" y="871"/>
                      </a:lnTo>
                      <a:lnTo>
                        <a:pt x="3802" y="865"/>
                      </a:lnTo>
                      <a:lnTo>
                        <a:pt x="3809" y="859"/>
                      </a:lnTo>
                      <a:lnTo>
                        <a:pt x="3817" y="853"/>
                      </a:lnTo>
                      <a:lnTo>
                        <a:pt x="3824" y="846"/>
                      </a:lnTo>
                      <a:lnTo>
                        <a:pt x="3831" y="840"/>
                      </a:lnTo>
                      <a:lnTo>
                        <a:pt x="3839" y="834"/>
                      </a:lnTo>
                      <a:lnTo>
                        <a:pt x="3846" y="829"/>
                      </a:lnTo>
                      <a:lnTo>
                        <a:pt x="3853" y="822"/>
                      </a:lnTo>
                      <a:lnTo>
                        <a:pt x="3861" y="816"/>
                      </a:lnTo>
                      <a:lnTo>
                        <a:pt x="3867" y="810"/>
                      </a:lnTo>
                      <a:lnTo>
                        <a:pt x="3873" y="804"/>
                      </a:lnTo>
                      <a:lnTo>
                        <a:pt x="3881" y="798"/>
                      </a:lnTo>
                      <a:lnTo>
                        <a:pt x="3888" y="792"/>
                      </a:lnTo>
                      <a:lnTo>
                        <a:pt x="3895" y="786"/>
                      </a:lnTo>
                      <a:lnTo>
                        <a:pt x="3902" y="780"/>
                      </a:lnTo>
                      <a:lnTo>
                        <a:pt x="3909" y="774"/>
                      </a:lnTo>
                      <a:lnTo>
                        <a:pt x="3917" y="768"/>
                      </a:lnTo>
                      <a:lnTo>
                        <a:pt x="3925" y="762"/>
                      </a:lnTo>
                      <a:lnTo>
                        <a:pt x="3932" y="756"/>
                      </a:lnTo>
                      <a:lnTo>
                        <a:pt x="3940" y="750"/>
                      </a:lnTo>
                      <a:lnTo>
                        <a:pt x="3947" y="744"/>
                      </a:lnTo>
                      <a:lnTo>
                        <a:pt x="3955" y="738"/>
                      </a:lnTo>
                      <a:lnTo>
                        <a:pt x="3962" y="732"/>
                      </a:lnTo>
                      <a:lnTo>
                        <a:pt x="3968" y="726"/>
                      </a:lnTo>
                      <a:lnTo>
                        <a:pt x="3976" y="720"/>
                      </a:lnTo>
                      <a:lnTo>
                        <a:pt x="3983" y="714"/>
                      </a:lnTo>
                      <a:lnTo>
                        <a:pt x="3990" y="708"/>
                      </a:lnTo>
                      <a:lnTo>
                        <a:pt x="3998" y="702"/>
                      </a:lnTo>
                      <a:lnTo>
                        <a:pt x="4005" y="696"/>
                      </a:lnTo>
                      <a:lnTo>
                        <a:pt x="4012" y="690"/>
                      </a:lnTo>
                      <a:lnTo>
                        <a:pt x="4018" y="684"/>
                      </a:lnTo>
                      <a:lnTo>
                        <a:pt x="4025" y="678"/>
                      </a:lnTo>
                      <a:lnTo>
                        <a:pt x="4033" y="672"/>
                      </a:lnTo>
                      <a:lnTo>
                        <a:pt x="4042" y="666"/>
                      </a:lnTo>
                      <a:lnTo>
                        <a:pt x="4049" y="659"/>
                      </a:lnTo>
                      <a:lnTo>
                        <a:pt x="4056" y="653"/>
                      </a:lnTo>
                      <a:lnTo>
                        <a:pt x="4064" y="647"/>
                      </a:lnTo>
                      <a:lnTo>
                        <a:pt x="4071" y="641"/>
                      </a:lnTo>
                      <a:lnTo>
                        <a:pt x="4078" y="635"/>
                      </a:lnTo>
                      <a:lnTo>
                        <a:pt x="4086" y="629"/>
                      </a:lnTo>
                      <a:lnTo>
                        <a:pt x="4093" y="622"/>
                      </a:lnTo>
                      <a:lnTo>
                        <a:pt x="4100" y="616"/>
                      </a:lnTo>
                      <a:lnTo>
                        <a:pt x="4108" y="610"/>
                      </a:lnTo>
                      <a:lnTo>
                        <a:pt x="4114" y="604"/>
                      </a:lnTo>
                      <a:lnTo>
                        <a:pt x="4121" y="598"/>
                      </a:lnTo>
                      <a:lnTo>
                        <a:pt x="4128" y="592"/>
                      </a:lnTo>
                      <a:lnTo>
                        <a:pt x="4136" y="586"/>
                      </a:lnTo>
                      <a:lnTo>
                        <a:pt x="4143" y="579"/>
                      </a:lnTo>
                      <a:lnTo>
                        <a:pt x="4149" y="573"/>
                      </a:lnTo>
                      <a:lnTo>
                        <a:pt x="4157" y="567"/>
                      </a:lnTo>
                      <a:lnTo>
                        <a:pt x="4164" y="561"/>
                      </a:lnTo>
                      <a:lnTo>
                        <a:pt x="4172" y="554"/>
                      </a:lnTo>
                      <a:lnTo>
                        <a:pt x="4179" y="548"/>
                      </a:lnTo>
                      <a:lnTo>
                        <a:pt x="4186" y="542"/>
                      </a:lnTo>
                      <a:lnTo>
                        <a:pt x="4193" y="536"/>
                      </a:lnTo>
                      <a:lnTo>
                        <a:pt x="4200" y="530"/>
                      </a:lnTo>
                      <a:lnTo>
                        <a:pt x="4207" y="524"/>
                      </a:lnTo>
                      <a:lnTo>
                        <a:pt x="4214" y="518"/>
                      </a:lnTo>
                      <a:lnTo>
                        <a:pt x="4221" y="512"/>
                      </a:lnTo>
                      <a:lnTo>
                        <a:pt x="4228" y="506"/>
                      </a:lnTo>
                      <a:lnTo>
                        <a:pt x="4235" y="500"/>
                      </a:lnTo>
                      <a:lnTo>
                        <a:pt x="4242" y="494"/>
                      </a:lnTo>
                      <a:lnTo>
                        <a:pt x="4250" y="488"/>
                      </a:lnTo>
                      <a:lnTo>
                        <a:pt x="4257" y="482"/>
                      </a:lnTo>
                      <a:lnTo>
                        <a:pt x="4264" y="476"/>
                      </a:lnTo>
                      <a:lnTo>
                        <a:pt x="4271" y="469"/>
                      </a:lnTo>
                      <a:lnTo>
                        <a:pt x="4279" y="463"/>
                      </a:lnTo>
                      <a:lnTo>
                        <a:pt x="4286" y="457"/>
                      </a:lnTo>
                      <a:lnTo>
                        <a:pt x="4294" y="450"/>
                      </a:lnTo>
                      <a:lnTo>
                        <a:pt x="4301" y="444"/>
                      </a:lnTo>
                      <a:lnTo>
                        <a:pt x="4308" y="438"/>
                      </a:lnTo>
                      <a:lnTo>
                        <a:pt x="4315" y="432"/>
                      </a:lnTo>
                      <a:lnTo>
                        <a:pt x="4323" y="425"/>
                      </a:lnTo>
                      <a:lnTo>
                        <a:pt x="4330" y="418"/>
                      </a:lnTo>
                      <a:lnTo>
                        <a:pt x="4337" y="412"/>
                      </a:lnTo>
                      <a:lnTo>
                        <a:pt x="4344" y="405"/>
                      </a:lnTo>
                      <a:lnTo>
                        <a:pt x="4352" y="399"/>
                      </a:lnTo>
                      <a:lnTo>
                        <a:pt x="4359" y="392"/>
                      </a:lnTo>
                      <a:lnTo>
                        <a:pt x="4366" y="386"/>
                      </a:lnTo>
                      <a:lnTo>
                        <a:pt x="4373" y="379"/>
                      </a:lnTo>
                      <a:lnTo>
                        <a:pt x="4380" y="372"/>
                      </a:lnTo>
                      <a:lnTo>
                        <a:pt x="4387" y="365"/>
                      </a:lnTo>
                      <a:lnTo>
                        <a:pt x="4394" y="358"/>
                      </a:lnTo>
                      <a:lnTo>
                        <a:pt x="4401" y="352"/>
                      </a:lnTo>
                      <a:lnTo>
                        <a:pt x="4409" y="345"/>
                      </a:lnTo>
                      <a:lnTo>
                        <a:pt x="4416" y="338"/>
                      </a:lnTo>
                      <a:lnTo>
                        <a:pt x="4424" y="331"/>
                      </a:lnTo>
                      <a:lnTo>
                        <a:pt x="4431" y="324"/>
                      </a:lnTo>
                      <a:lnTo>
                        <a:pt x="4438" y="318"/>
                      </a:lnTo>
                      <a:lnTo>
                        <a:pt x="4445" y="311"/>
                      </a:lnTo>
                      <a:lnTo>
                        <a:pt x="4452" y="305"/>
                      </a:lnTo>
                      <a:lnTo>
                        <a:pt x="4460" y="298"/>
                      </a:lnTo>
                      <a:lnTo>
                        <a:pt x="4468" y="291"/>
                      </a:lnTo>
                      <a:lnTo>
                        <a:pt x="4475" y="285"/>
                      </a:lnTo>
                      <a:lnTo>
                        <a:pt x="4483" y="278"/>
                      </a:lnTo>
                      <a:lnTo>
                        <a:pt x="4490" y="272"/>
                      </a:lnTo>
                      <a:lnTo>
                        <a:pt x="4498" y="265"/>
                      </a:lnTo>
                      <a:lnTo>
                        <a:pt x="4506" y="258"/>
                      </a:lnTo>
                      <a:lnTo>
                        <a:pt x="4513" y="252"/>
                      </a:lnTo>
                      <a:lnTo>
                        <a:pt x="4521" y="245"/>
                      </a:lnTo>
                      <a:lnTo>
                        <a:pt x="4527" y="239"/>
                      </a:lnTo>
                      <a:lnTo>
                        <a:pt x="4535" y="232"/>
                      </a:lnTo>
                      <a:lnTo>
                        <a:pt x="4542" y="226"/>
                      </a:lnTo>
                      <a:lnTo>
                        <a:pt x="4550" y="219"/>
                      </a:lnTo>
                      <a:lnTo>
                        <a:pt x="4556" y="213"/>
                      </a:lnTo>
                      <a:lnTo>
                        <a:pt x="4564" y="207"/>
                      </a:lnTo>
                      <a:lnTo>
                        <a:pt x="4571" y="201"/>
                      </a:lnTo>
                      <a:lnTo>
                        <a:pt x="4578" y="194"/>
                      </a:lnTo>
                      <a:lnTo>
                        <a:pt x="4586" y="188"/>
                      </a:lnTo>
                      <a:lnTo>
                        <a:pt x="4593" y="182"/>
                      </a:lnTo>
                      <a:lnTo>
                        <a:pt x="4600" y="176"/>
                      </a:lnTo>
                      <a:lnTo>
                        <a:pt x="4607" y="170"/>
                      </a:lnTo>
                      <a:lnTo>
                        <a:pt x="4614" y="164"/>
                      </a:lnTo>
                      <a:lnTo>
                        <a:pt x="4621" y="158"/>
                      </a:lnTo>
                      <a:lnTo>
                        <a:pt x="4628" y="152"/>
                      </a:lnTo>
                      <a:lnTo>
                        <a:pt x="4636" y="146"/>
                      </a:lnTo>
                      <a:lnTo>
                        <a:pt x="4644" y="140"/>
                      </a:lnTo>
                      <a:lnTo>
                        <a:pt x="4652" y="135"/>
                      </a:lnTo>
                      <a:lnTo>
                        <a:pt x="4659" y="129"/>
                      </a:lnTo>
                      <a:lnTo>
                        <a:pt x="4666" y="123"/>
                      </a:lnTo>
                      <a:lnTo>
                        <a:pt x="4674" y="118"/>
                      </a:lnTo>
                      <a:lnTo>
                        <a:pt x="4681" y="113"/>
                      </a:lnTo>
                      <a:lnTo>
                        <a:pt x="4689" y="107"/>
                      </a:lnTo>
                      <a:lnTo>
                        <a:pt x="4696" y="102"/>
                      </a:lnTo>
                      <a:lnTo>
                        <a:pt x="4703" y="97"/>
                      </a:lnTo>
                      <a:lnTo>
                        <a:pt x="4710" y="92"/>
                      </a:lnTo>
                      <a:lnTo>
                        <a:pt x="4717" y="87"/>
                      </a:lnTo>
                      <a:lnTo>
                        <a:pt x="4724" y="83"/>
                      </a:lnTo>
                      <a:lnTo>
                        <a:pt x="4731" y="78"/>
                      </a:lnTo>
                      <a:lnTo>
                        <a:pt x="4739" y="73"/>
                      </a:lnTo>
                      <a:lnTo>
                        <a:pt x="4746" y="69"/>
                      </a:lnTo>
                      <a:lnTo>
                        <a:pt x="4753" y="65"/>
                      </a:lnTo>
                      <a:lnTo>
                        <a:pt x="4760" y="60"/>
                      </a:lnTo>
                      <a:lnTo>
                        <a:pt x="4767" y="56"/>
                      </a:lnTo>
                      <a:lnTo>
                        <a:pt x="4775" y="52"/>
                      </a:lnTo>
                      <a:lnTo>
                        <a:pt x="4782" y="48"/>
                      </a:lnTo>
                      <a:lnTo>
                        <a:pt x="4789" y="44"/>
                      </a:lnTo>
                      <a:lnTo>
                        <a:pt x="4796" y="41"/>
                      </a:lnTo>
                      <a:lnTo>
                        <a:pt x="4804" y="38"/>
                      </a:lnTo>
                      <a:lnTo>
                        <a:pt x="4811" y="34"/>
                      </a:lnTo>
                      <a:lnTo>
                        <a:pt x="4819" y="31"/>
                      </a:lnTo>
                      <a:lnTo>
                        <a:pt x="4826" y="28"/>
                      </a:lnTo>
                      <a:lnTo>
                        <a:pt x="4834" y="26"/>
                      </a:lnTo>
                      <a:lnTo>
                        <a:pt x="4841" y="23"/>
                      </a:lnTo>
                      <a:lnTo>
                        <a:pt x="4848" y="20"/>
                      </a:lnTo>
                      <a:lnTo>
                        <a:pt x="4856" y="18"/>
                      </a:lnTo>
                      <a:lnTo>
                        <a:pt x="4863" y="16"/>
                      </a:lnTo>
                      <a:lnTo>
                        <a:pt x="4869" y="14"/>
                      </a:lnTo>
                      <a:lnTo>
                        <a:pt x="4877" y="12"/>
                      </a:lnTo>
                      <a:lnTo>
                        <a:pt x="4884" y="11"/>
                      </a:lnTo>
                      <a:lnTo>
                        <a:pt x="4892" y="9"/>
                      </a:lnTo>
                      <a:lnTo>
                        <a:pt x="4899" y="8"/>
                      </a:lnTo>
                      <a:lnTo>
                        <a:pt x="4906" y="7"/>
                      </a:lnTo>
                      <a:lnTo>
                        <a:pt x="4914" y="6"/>
                      </a:lnTo>
                      <a:lnTo>
                        <a:pt x="4921" y="5"/>
                      </a:lnTo>
                      <a:lnTo>
                        <a:pt x="4928" y="4"/>
                      </a:lnTo>
                      <a:lnTo>
                        <a:pt x="4935" y="4"/>
                      </a:lnTo>
                      <a:lnTo>
                        <a:pt x="4943" y="3"/>
                      </a:lnTo>
                      <a:lnTo>
                        <a:pt x="4950" y="3"/>
                      </a:lnTo>
                      <a:lnTo>
                        <a:pt x="4957" y="3"/>
                      </a:lnTo>
                      <a:lnTo>
                        <a:pt x="4965" y="3"/>
                      </a:lnTo>
                      <a:lnTo>
                        <a:pt x="4972" y="3"/>
                      </a:lnTo>
                      <a:lnTo>
                        <a:pt x="4980" y="3"/>
                      </a:lnTo>
                      <a:lnTo>
                        <a:pt x="4987" y="3"/>
                      </a:lnTo>
                      <a:lnTo>
                        <a:pt x="4995" y="3"/>
                      </a:lnTo>
                      <a:lnTo>
                        <a:pt x="5003" y="3"/>
                      </a:lnTo>
                      <a:lnTo>
                        <a:pt x="5011" y="3"/>
                      </a:lnTo>
                      <a:lnTo>
                        <a:pt x="5018" y="3"/>
                      </a:lnTo>
                      <a:lnTo>
                        <a:pt x="5025" y="3"/>
                      </a:lnTo>
                      <a:lnTo>
                        <a:pt x="5033" y="3"/>
                      </a:lnTo>
                      <a:lnTo>
                        <a:pt x="5040" y="3"/>
                      </a:lnTo>
                      <a:lnTo>
                        <a:pt x="5047" y="3"/>
                      </a:lnTo>
                      <a:lnTo>
                        <a:pt x="5054" y="3"/>
                      </a:lnTo>
                      <a:lnTo>
                        <a:pt x="5061" y="3"/>
                      </a:lnTo>
                      <a:lnTo>
                        <a:pt x="5069" y="3"/>
                      </a:lnTo>
                      <a:lnTo>
                        <a:pt x="5076" y="3"/>
                      </a:lnTo>
                      <a:lnTo>
                        <a:pt x="5084" y="3"/>
                      </a:lnTo>
                      <a:lnTo>
                        <a:pt x="5091" y="3"/>
                      </a:lnTo>
                      <a:lnTo>
                        <a:pt x="5098" y="3"/>
                      </a:lnTo>
                      <a:lnTo>
                        <a:pt x="5106" y="3"/>
                      </a:lnTo>
                      <a:lnTo>
                        <a:pt x="5113" y="3"/>
                      </a:lnTo>
                      <a:lnTo>
                        <a:pt x="5122" y="3"/>
                      </a:lnTo>
                      <a:lnTo>
                        <a:pt x="5129" y="3"/>
                      </a:lnTo>
                      <a:lnTo>
                        <a:pt x="5135" y="3"/>
                      </a:lnTo>
                      <a:lnTo>
                        <a:pt x="5143" y="3"/>
                      </a:lnTo>
                      <a:lnTo>
                        <a:pt x="5149" y="3"/>
                      </a:lnTo>
                      <a:lnTo>
                        <a:pt x="5157" y="3"/>
                      </a:lnTo>
                      <a:lnTo>
                        <a:pt x="5164" y="3"/>
                      </a:lnTo>
                      <a:lnTo>
                        <a:pt x="5171" y="3"/>
                      </a:lnTo>
                      <a:lnTo>
                        <a:pt x="5178" y="3"/>
                      </a:lnTo>
                      <a:lnTo>
                        <a:pt x="5186" y="3"/>
                      </a:lnTo>
                      <a:lnTo>
                        <a:pt x="5193" y="3"/>
                      </a:lnTo>
                      <a:lnTo>
                        <a:pt x="5200" y="3"/>
                      </a:lnTo>
                      <a:lnTo>
                        <a:pt x="5207" y="3"/>
                      </a:lnTo>
                      <a:lnTo>
                        <a:pt x="5214" y="2"/>
                      </a:lnTo>
                      <a:lnTo>
                        <a:pt x="5222" y="2"/>
                      </a:lnTo>
                      <a:lnTo>
                        <a:pt x="5229" y="2"/>
                      </a:lnTo>
                      <a:lnTo>
                        <a:pt x="5236" y="2"/>
                      </a:lnTo>
                      <a:lnTo>
                        <a:pt x="5244" y="2"/>
                      </a:lnTo>
                      <a:lnTo>
                        <a:pt x="5251" y="2"/>
                      </a:lnTo>
                      <a:lnTo>
                        <a:pt x="5259" y="2"/>
                      </a:lnTo>
                      <a:lnTo>
                        <a:pt x="5267" y="2"/>
                      </a:lnTo>
                      <a:lnTo>
                        <a:pt x="5275" y="2"/>
                      </a:lnTo>
                      <a:lnTo>
                        <a:pt x="5282" y="2"/>
                      </a:lnTo>
                      <a:lnTo>
                        <a:pt x="5288" y="2"/>
                      </a:lnTo>
                      <a:lnTo>
                        <a:pt x="5295" y="2"/>
                      </a:lnTo>
                      <a:lnTo>
                        <a:pt x="5303" y="2"/>
                      </a:lnTo>
                      <a:lnTo>
                        <a:pt x="5310" y="2"/>
                      </a:lnTo>
                      <a:lnTo>
                        <a:pt x="5318" y="2"/>
                      </a:lnTo>
                      <a:lnTo>
                        <a:pt x="5325" y="2"/>
                      </a:lnTo>
                      <a:lnTo>
                        <a:pt x="5333" y="2"/>
                      </a:lnTo>
                      <a:lnTo>
                        <a:pt x="5340" y="2"/>
                      </a:lnTo>
                      <a:lnTo>
                        <a:pt x="5348" y="2"/>
                      </a:lnTo>
                      <a:lnTo>
                        <a:pt x="5355" y="2"/>
                      </a:lnTo>
                      <a:lnTo>
                        <a:pt x="5363" y="2"/>
                      </a:lnTo>
                      <a:lnTo>
                        <a:pt x="5370" y="2"/>
                      </a:lnTo>
                      <a:lnTo>
                        <a:pt x="5378" y="2"/>
                      </a:lnTo>
                      <a:lnTo>
                        <a:pt x="5385" y="2"/>
                      </a:lnTo>
                      <a:lnTo>
                        <a:pt x="5392" y="2"/>
                      </a:lnTo>
                      <a:lnTo>
                        <a:pt x="5400" y="2"/>
                      </a:lnTo>
                      <a:lnTo>
                        <a:pt x="5407" y="2"/>
                      </a:lnTo>
                      <a:lnTo>
                        <a:pt x="5414" y="2"/>
                      </a:lnTo>
                      <a:lnTo>
                        <a:pt x="5420" y="2"/>
                      </a:lnTo>
                      <a:lnTo>
                        <a:pt x="5428" y="2"/>
                      </a:lnTo>
                      <a:lnTo>
                        <a:pt x="5435" y="2"/>
                      </a:lnTo>
                      <a:lnTo>
                        <a:pt x="5443" y="2"/>
                      </a:lnTo>
                      <a:lnTo>
                        <a:pt x="5450" y="2"/>
                      </a:lnTo>
                      <a:lnTo>
                        <a:pt x="5458" y="2"/>
                      </a:lnTo>
                      <a:lnTo>
                        <a:pt x="5465" y="2"/>
                      </a:lnTo>
                      <a:lnTo>
                        <a:pt x="5472" y="2"/>
                      </a:lnTo>
                      <a:lnTo>
                        <a:pt x="5480" y="2"/>
                      </a:lnTo>
                      <a:lnTo>
                        <a:pt x="5488" y="2"/>
                      </a:lnTo>
                      <a:lnTo>
                        <a:pt x="5495" y="2"/>
                      </a:lnTo>
                      <a:lnTo>
                        <a:pt x="5503" y="2"/>
                      </a:lnTo>
                      <a:lnTo>
                        <a:pt x="5511" y="2"/>
                      </a:lnTo>
                      <a:lnTo>
                        <a:pt x="5519" y="2"/>
                      </a:lnTo>
                      <a:lnTo>
                        <a:pt x="5526" y="2"/>
                      </a:lnTo>
                      <a:lnTo>
                        <a:pt x="5533" y="2"/>
                      </a:lnTo>
                      <a:lnTo>
                        <a:pt x="5541" y="2"/>
                      </a:lnTo>
                      <a:lnTo>
                        <a:pt x="5548" y="2"/>
                      </a:lnTo>
                      <a:lnTo>
                        <a:pt x="5556" y="2"/>
                      </a:lnTo>
                      <a:lnTo>
                        <a:pt x="5563" y="2"/>
                      </a:lnTo>
                      <a:lnTo>
                        <a:pt x="5570" y="2"/>
                      </a:lnTo>
                      <a:lnTo>
                        <a:pt x="5578" y="2"/>
                      </a:lnTo>
                      <a:lnTo>
                        <a:pt x="5585" y="2"/>
                      </a:lnTo>
                      <a:lnTo>
                        <a:pt x="5593" y="2"/>
                      </a:lnTo>
                      <a:lnTo>
                        <a:pt x="5600" y="2"/>
                      </a:lnTo>
                      <a:lnTo>
                        <a:pt x="5607" y="2"/>
                      </a:lnTo>
                      <a:lnTo>
                        <a:pt x="5614" y="2"/>
                      </a:lnTo>
                      <a:lnTo>
                        <a:pt x="5621" y="2"/>
                      </a:lnTo>
                      <a:lnTo>
                        <a:pt x="5628" y="2"/>
                      </a:lnTo>
                      <a:lnTo>
                        <a:pt x="5636" y="2"/>
                      </a:lnTo>
                      <a:lnTo>
                        <a:pt x="5643" y="2"/>
                      </a:lnTo>
                      <a:lnTo>
                        <a:pt x="5650" y="2"/>
                      </a:lnTo>
                      <a:lnTo>
                        <a:pt x="5658" y="2"/>
                      </a:lnTo>
                      <a:lnTo>
                        <a:pt x="5665" y="2"/>
                      </a:lnTo>
                      <a:lnTo>
                        <a:pt x="5673" y="2"/>
                      </a:lnTo>
                      <a:lnTo>
                        <a:pt x="5681" y="2"/>
                      </a:lnTo>
                      <a:lnTo>
                        <a:pt x="5688" y="2"/>
                      </a:lnTo>
                      <a:lnTo>
                        <a:pt x="5695" y="2"/>
                      </a:lnTo>
                      <a:lnTo>
                        <a:pt x="5702" y="2"/>
                      </a:lnTo>
                      <a:lnTo>
                        <a:pt x="5709" y="2"/>
                      </a:lnTo>
                      <a:lnTo>
                        <a:pt x="5717" y="2"/>
                      </a:lnTo>
                      <a:lnTo>
                        <a:pt x="5724" y="2"/>
                      </a:lnTo>
                      <a:lnTo>
                        <a:pt x="5731" y="2"/>
                      </a:lnTo>
                      <a:lnTo>
                        <a:pt x="5738" y="2"/>
                      </a:lnTo>
                      <a:lnTo>
                        <a:pt x="5745" y="2"/>
                      </a:lnTo>
                      <a:lnTo>
                        <a:pt x="5753" y="2"/>
                      </a:lnTo>
                      <a:lnTo>
                        <a:pt x="5761" y="2"/>
                      </a:lnTo>
                      <a:lnTo>
                        <a:pt x="5768" y="2"/>
                      </a:lnTo>
                      <a:lnTo>
                        <a:pt x="5776" y="2"/>
                      </a:lnTo>
                      <a:lnTo>
                        <a:pt x="5783" y="2"/>
                      </a:lnTo>
                      <a:lnTo>
                        <a:pt x="5791" y="2"/>
                      </a:lnTo>
                      <a:lnTo>
                        <a:pt x="5798" y="2"/>
                      </a:lnTo>
                      <a:lnTo>
                        <a:pt x="5806" y="2"/>
                      </a:lnTo>
                      <a:lnTo>
                        <a:pt x="5813" y="2"/>
                      </a:lnTo>
                      <a:lnTo>
                        <a:pt x="5821" y="2"/>
                      </a:lnTo>
                      <a:lnTo>
                        <a:pt x="5828" y="2"/>
                      </a:lnTo>
                      <a:lnTo>
                        <a:pt x="5836" y="2"/>
                      </a:lnTo>
                      <a:lnTo>
                        <a:pt x="5843" y="2"/>
                      </a:lnTo>
                      <a:lnTo>
                        <a:pt x="5851" y="2"/>
                      </a:lnTo>
                      <a:lnTo>
                        <a:pt x="5858" y="2"/>
                      </a:lnTo>
                      <a:lnTo>
                        <a:pt x="5866" y="2"/>
                      </a:lnTo>
                      <a:lnTo>
                        <a:pt x="5873" y="2"/>
                      </a:lnTo>
                      <a:lnTo>
                        <a:pt x="5880" y="2"/>
                      </a:lnTo>
                      <a:lnTo>
                        <a:pt x="5887" y="2"/>
                      </a:lnTo>
                      <a:lnTo>
                        <a:pt x="5894" y="2"/>
                      </a:lnTo>
                      <a:lnTo>
                        <a:pt x="5901" y="2"/>
                      </a:lnTo>
                      <a:lnTo>
                        <a:pt x="5908" y="2"/>
                      </a:lnTo>
                      <a:lnTo>
                        <a:pt x="5915" y="2"/>
                      </a:lnTo>
                      <a:lnTo>
                        <a:pt x="5922" y="2"/>
                      </a:lnTo>
                      <a:lnTo>
                        <a:pt x="5929" y="2"/>
                      </a:lnTo>
                      <a:lnTo>
                        <a:pt x="5936" y="2"/>
                      </a:lnTo>
                      <a:lnTo>
                        <a:pt x="5943" y="2"/>
                      </a:lnTo>
                      <a:lnTo>
                        <a:pt x="5951" y="2"/>
                      </a:lnTo>
                      <a:lnTo>
                        <a:pt x="5959" y="2"/>
                      </a:lnTo>
                      <a:lnTo>
                        <a:pt x="5966" y="2"/>
                      </a:lnTo>
                      <a:lnTo>
                        <a:pt x="5974" y="2"/>
                      </a:lnTo>
                      <a:lnTo>
                        <a:pt x="5980" y="2"/>
                      </a:lnTo>
                      <a:lnTo>
                        <a:pt x="5988" y="1"/>
                      </a:lnTo>
                      <a:lnTo>
                        <a:pt x="5995" y="2"/>
                      </a:lnTo>
                      <a:lnTo>
                        <a:pt x="6003" y="1"/>
                      </a:lnTo>
                      <a:lnTo>
                        <a:pt x="6010" y="2"/>
                      </a:lnTo>
                      <a:lnTo>
                        <a:pt x="6017" y="2"/>
                      </a:lnTo>
                      <a:lnTo>
                        <a:pt x="6025" y="2"/>
                      </a:lnTo>
                      <a:lnTo>
                        <a:pt x="6032" y="2"/>
                      </a:lnTo>
                      <a:lnTo>
                        <a:pt x="6039" y="2"/>
                      </a:lnTo>
                      <a:lnTo>
                        <a:pt x="6047" y="2"/>
                      </a:lnTo>
                      <a:lnTo>
                        <a:pt x="6054" y="2"/>
                      </a:lnTo>
                      <a:lnTo>
                        <a:pt x="6061" y="2"/>
                      </a:lnTo>
                      <a:lnTo>
                        <a:pt x="6069" y="2"/>
                      </a:lnTo>
                      <a:lnTo>
                        <a:pt x="6076" y="2"/>
                      </a:lnTo>
                      <a:lnTo>
                        <a:pt x="6084" y="2"/>
                      </a:lnTo>
                      <a:lnTo>
                        <a:pt x="6092" y="1"/>
                      </a:lnTo>
                      <a:lnTo>
                        <a:pt x="6100" y="2"/>
                      </a:lnTo>
                      <a:lnTo>
                        <a:pt x="6107" y="2"/>
                      </a:lnTo>
                      <a:lnTo>
                        <a:pt x="6114" y="2"/>
                      </a:lnTo>
                      <a:lnTo>
                        <a:pt x="6121" y="2"/>
                      </a:lnTo>
                      <a:lnTo>
                        <a:pt x="6129" y="1"/>
                      </a:lnTo>
                      <a:lnTo>
                        <a:pt x="6136" y="1"/>
                      </a:lnTo>
                      <a:lnTo>
                        <a:pt x="6144" y="1"/>
                      </a:lnTo>
                      <a:lnTo>
                        <a:pt x="6151" y="1"/>
                      </a:lnTo>
                      <a:lnTo>
                        <a:pt x="6159" y="1"/>
                      </a:lnTo>
                      <a:lnTo>
                        <a:pt x="6166" y="1"/>
                      </a:lnTo>
                      <a:lnTo>
                        <a:pt x="6173" y="1"/>
                      </a:lnTo>
                      <a:lnTo>
                        <a:pt x="6180" y="1"/>
                      </a:lnTo>
                      <a:lnTo>
                        <a:pt x="6188" y="1"/>
                      </a:lnTo>
                      <a:lnTo>
                        <a:pt x="6195" y="1"/>
                      </a:lnTo>
                      <a:lnTo>
                        <a:pt x="6202" y="1"/>
                      </a:lnTo>
                      <a:lnTo>
                        <a:pt x="6209" y="1"/>
                      </a:lnTo>
                      <a:lnTo>
                        <a:pt x="6216" y="1"/>
                      </a:lnTo>
                      <a:lnTo>
                        <a:pt x="6223" y="1"/>
                      </a:lnTo>
                      <a:lnTo>
                        <a:pt x="6231" y="1"/>
                      </a:lnTo>
                      <a:lnTo>
                        <a:pt x="6238" y="1"/>
                      </a:lnTo>
                      <a:lnTo>
                        <a:pt x="6245" y="1"/>
                      </a:lnTo>
                      <a:lnTo>
                        <a:pt x="6253" y="1"/>
                      </a:lnTo>
                      <a:lnTo>
                        <a:pt x="6261" y="1"/>
                      </a:lnTo>
                      <a:lnTo>
                        <a:pt x="6268" y="1"/>
                      </a:lnTo>
                      <a:lnTo>
                        <a:pt x="6275" y="1"/>
                      </a:lnTo>
                      <a:lnTo>
                        <a:pt x="6282" y="1"/>
                      </a:lnTo>
                      <a:lnTo>
                        <a:pt x="6290" y="1"/>
                      </a:lnTo>
                      <a:lnTo>
                        <a:pt x="6298" y="1"/>
                      </a:lnTo>
                      <a:lnTo>
                        <a:pt x="6304" y="1"/>
                      </a:lnTo>
                      <a:lnTo>
                        <a:pt x="6312" y="1"/>
                      </a:lnTo>
                      <a:lnTo>
                        <a:pt x="6319" y="1"/>
                      </a:lnTo>
                      <a:lnTo>
                        <a:pt x="6326" y="1"/>
                      </a:lnTo>
                      <a:lnTo>
                        <a:pt x="6334" y="1"/>
                      </a:lnTo>
                      <a:lnTo>
                        <a:pt x="6340" y="1"/>
                      </a:lnTo>
                      <a:lnTo>
                        <a:pt x="6348" y="1"/>
                      </a:lnTo>
                      <a:lnTo>
                        <a:pt x="6355" y="1"/>
                      </a:lnTo>
                      <a:lnTo>
                        <a:pt x="6363" y="1"/>
                      </a:lnTo>
                      <a:lnTo>
                        <a:pt x="6370" y="1"/>
                      </a:lnTo>
                      <a:lnTo>
                        <a:pt x="6378" y="1"/>
                      </a:lnTo>
                      <a:lnTo>
                        <a:pt x="6386" y="1"/>
                      </a:lnTo>
                      <a:lnTo>
                        <a:pt x="6393" y="1"/>
                      </a:lnTo>
                      <a:lnTo>
                        <a:pt x="6400" y="1"/>
                      </a:lnTo>
                      <a:lnTo>
                        <a:pt x="6408" y="1"/>
                      </a:lnTo>
                      <a:lnTo>
                        <a:pt x="6415" y="1"/>
                      </a:lnTo>
                      <a:lnTo>
                        <a:pt x="6422" y="1"/>
                      </a:lnTo>
                      <a:lnTo>
                        <a:pt x="6429" y="1"/>
                      </a:lnTo>
                      <a:lnTo>
                        <a:pt x="6437" y="1"/>
                      </a:lnTo>
                      <a:lnTo>
                        <a:pt x="6444" y="1"/>
                      </a:lnTo>
                      <a:lnTo>
                        <a:pt x="6452" y="1"/>
                      </a:lnTo>
                      <a:lnTo>
                        <a:pt x="6460" y="1"/>
                      </a:lnTo>
                      <a:lnTo>
                        <a:pt x="6467" y="1"/>
                      </a:lnTo>
                      <a:lnTo>
                        <a:pt x="6475" y="1"/>
                      </a:lnTo>
                      <a:lnTo>
                        <a:pt x="6482" y="1"/>
                      </a:lnTo>
                      <a:lnTo>
                        <a:pt x="6489" y="1"/>
                      </a:lnTo>
                      <a:lnTo>
                        <a:pt x="6496" y="1"/>
                      </a:lnTo>
                      <a:lnTo>
                        <a:pt x="6504" y="1"/>
                      </a:lnTo>
                      <a:lnTo>
                        <a:pt x="6511" y="1"/>
                      </a:lnTo>
                      <a:lnTo>
                        <a:pt x="6518" y="1"/>
                      </a:lnTo>
                      <a:lnTo>
                        <a:pt x="6526" y="1"/>
                      </a:lnTo>
                      <a:lnTo>
                        <a:pt x="6533" y="1"/>
                      </a:lnTo>
                      <a:lnTo>
                        <a:pt x="6540" y="1"/>
                      </a:lnTo>
                      <a:lnTo>
                        <a:pt x="6547" y="1"/>
                      </a:lnTo>
                      <a:lnTo>
                        <a:pt x="6555" y="1"/>
                      </a:lnTo>
                      <a:lnTo>
                        <a:pt x="6562" y="1"/>
                      </a:lnTo>
                      <a:lnTo>
                        <a:pt x="6569" y="1"/>
                      </a:lnTo>
                      <a:lnTo>
                        <a:pt x="6577" y="1"/>
                      </a:lnTo>
                      <a:lnTo>
                        <a:pt x="6583" y="1"/>
                      </a:lnTo>
                      <a:lnTo>
                        <a:pt x="6591" y="1"/>
                      </a:lnTo>
                      <a:lnTo>
                        <a:pt x="6598" y="1"/>
                      </a:lnTo>
                      <a:lnTo>
                        <a:pt x="6605" y="1"/>
                      </a:lnTo>
                      <a:lnTo>
                        <a:pt x="6613" y="1"/>
                      </a:lnTo>
                      <a:lnTo>
                        <a:pt x="6621" y="1"/>
                      </a:lnTo>
                      <a:lnTo>
                        <a:pt x="6628" y="1"/>
                      </a:lnTo>
                      <a:lnTo>
                        <a:pt x="6636" y="1"/>
                      </a:lnTo>
                      <a:lnTo>
                        <a:pt x="6643" y="1"/>
                      </a:lnTo>
                      <a:lnTo>
                        <a:pt x="6651" y="1"/>
                      </a:lnTo>
                      <a:lnTo>
                        <a:pt x="6657" y="1"/>
                      </a:lnTo>
                      <a:lnTo>
                        <a:pt x="6665" y="1"/>
                      </a:lnTo>
                      <a:lnTo>
                        <a:pt x="6672" y="1"/>
                      </a:lnTo>
                      <a:lnTo>
                        <a:pt x="6680" y="1"/>
                      </a:lnTo>
                      <a:lnTo>
                        <a:pt x="6687" y="1"/>
                      </a:lnTo>
                      <a:lnTo>
                        <a:pt x="6695" y="1"/>
                      </a:lnTo>
                      <a:lnTo>
                        <a:pt x="6703" y="1"/>
                      </a:lnTo>
                      <a:lnTo>
                        <a:pt x="6710" y="1"/>
                      </a:lnTo>
                      <a:lnTo>
                        <a:pt x="6717" y="1"/>
                      </a:lnTo>
                      <a:lnTo>
                        <a:pt x="6724" y="1"/>
                      </a:lnTo>
                      <a:lnTo>
                        <a:pt x="6732" y="1"/>
                      </a:lnTo>
                      <a:lnTo>
                        <a:pt x="6739" y="1"/>
                      </a:lnTo>
                      <a:lnTo>
                        <a:pt x="6747" y="1"/>
                      </a:lnTo>
                      <a:lnTo>
                        <a:pt x="6754" y="1"/>
                      </a:lnTo>
                      <a:lnTo>
                        <a:pt x="6761" y="1"/>
                      </a:lnTo>
                      <a:lnTo>
                        <a:pt x="6768" y="1"/>
                      </a:lnTo>
                      <a:lnTo>
                        <a:pt x="6776" y="1"/>
                      </a:lnTo>
                      <a:lnTo>
                        <a:pt x="6782" y="1"/>
                      </a:lnTo>
                      <a:lnTo>
                        <a:pt x="6789" y="1"/>
                      </a:lnTo>
                      <a:lnTo>
                        <a:pt x="6795" y="1"/>
                      </a:lnTo>
                      <a:lnTo>
                        <a:pt x="6802" y="1"/>
                      </a:lnTo>
                      <a:lnTo>
                        <a:pt x="6809" y="1"/>
                      </a:lnTo>
                      <a:lnTo>
                        <a:pt x="6815" y="1"/>
                      </a:lnTo>
                      <a:lnTo>
                        <a:pt x="6822" y="1"/>
                      </a:lnTo>
                      <a:lnTo>
                        <a:pt x="6829" y="1"/>
                      </a:lnTo>
                      <a:lnTo>
                        <a:pt x="6836" y="1"/>
                      </a:lnTo>
                      <a:lnTo>
                        <a:pt x="6842" y="1"/>
                      </a:lnTo>
                      <a:lnTo>
                        <a:pt x="6849" y="1"/>
                      </a:lnTo>
                      <a:lnTo>
                        <a:pt x="6856" y="1"/>
                      </a:lnTo>
                      <a:lnTo>
                        <a:pt x="6863" y="1"/>
                      </a:lnTo>
                      <a:lnTo>
                        <a:pt x="6869" y="1"/>
                      </a:lnTo>
                      <a:lnTo>
                        <a:pt x="6876" y="1"/>
                      </a:lnTo>
                      <a:lnTo>
                        <a:pt x="6883" y="1"/>
                      </a:lnTo>
                      <a:lnTo>
                        <a:pt x="6889" y="1"/>
                      </a:lnTo>
                      <a:lnTo>
                        <a:pt x="6896" y="1"/>
                      </a:lnTo>
                      <a:lnTo>
                        <a:pt x="6902" y="1"/>
                      </a:lnTo>
                      <a:lnTo>
                        <a:pt x="6910" y="1"/>
                      </a:lnTo>
                      <a:lnTo>
                        <a:pt x="6916" y="1"/>
                      </a:lnTo>
                      <a:lnTo>
                        <a:pt x="6923" y="1"/>
                      </a:lnTo>
                      <a:lnTo>
                        <a:pt x="6930" y="1"/>
                      </a:lnTo>
                      <a:lnTo>
                        <a:pt x="6936" y="1"/>
                      </a:lnTo>
                      <a:lnTo>
                        <a:pt x="6943" y="1"/>
                      </a:lnTo>
                      <a:lnTo>
                        <a:pt x="6950" y="1"/>
                      </a:lnTo>
                      <a:lnTo>
                        <a:pt x="6957" y="1"/>
                      </a:lnTo>
                      <a:lnTo>
                        <a:pt x="6963" y="1"/>
                      </a:lnTo>
                      <a:lnTo>
                        <a:pt x="6970" y="1"/>
                      </a:lnTo>
                      <a:lnTo>
                        <a:pt x="6977" y="1"/>
                      </a:lnTo>
                      <a:lnTo>
                        <a:pt x="6984" y="1"/>
                      </a:lnTo>
                      <a:lnTo>
                        <a:pt x="6991" y="1"/>
                      </a:lnTo>
                      <a:lnTo>
                        <a:pt x="6998" y="1"/>
                      </a:lnTo>
                      <a:lnTo>
                        <a:pt x="7004" y="1"/>
                      </a:lnTo>
                      <a:lnTo>
                        <a:pt x="7010" y="1"/>
                      </a:lnTo>
                      <a:lnTo>
                        <a:pt x="7017" y="1"/>
                      </a:lnTo>
                      <a:lnTo>
                        <a:pt x="7024" y="1"/>
                      </a:lnTo>
                      <a:lnTo>
                        <a:pt x="7031" y="1"/>
                      </a:lnTo>
                      <a:lnTo>
                        <a:pt x="7037" y="1"/>
                      </a:lnTo>
                      <a:lnTo>
                        <a:pt x="7044" y="1"/>
                      </a:lnTo>
                      <a:lnTo>
                        <a:pt x="7051" y="1"/>
                      </a:lnTo>
                      <a:lnTo>
                        <a:pt x="7058" y="1"/>
                      </a:lnTo>
                      <a:lnTo>
                        <a:pt x="7065" y="1"/>
                      </a:lnTo>
                      <a:lnTo>
                        <a:pt x="7071" y="1"/>
                      </a:lnTo>
                      <a:lnTo>
                        <a:pt x="7078" y="1"/>
                      </a:lnTo>
                      <a:lnTo>
                        <a:pt x="7085" y="1"/>
                      </a:lnTo>
                      <a:lnTo>
                        <a:pt x="7092" y="1"/>
                      </a:lnTo>
                      <a:lnTo>
                        <a:pt x="7099" y="1"/>
                      </a:lnTo>
                      <a:lnTo>
                        <a:pt x="7106" y="1"/>
                      </a:lnTo>
                      <a:lnTo>
                        <a:pt x="7113" y="1"/>
                      </a:lnTo>
                      <a:lnTo>
                        <a:pt x="7120" y="1"/>
                      </a:lnTo>
                      <a:lnTo>
                        <a:pt x="7126" y="1"/>
                      </a:lnTo>
                      <a:lnTo>
                        <a:pt x="7132" y="1"/>
                      </a:lnTo>
                      <a:lnTo>
                        <a:pt x="7139" y="1"/>
                      </a:lnTo>
                      <a:lnTo>
                        <a:pt x="7147" y="1"/>
                      </a:lnTo>
                      <a:lnTo>
                        <a:pt x="7153" y="1"/>
                      </a:lnTo>
                      <a:lnTo>
                        <a:pt x="7160" y="1"/>
                      </a:lnTo>
                      <a:lnTo>
                        <a:pt x="7166" y="1"/>
                      </a:lnTo>
                      <a:lnTo>
                        <a:pt x="7172" y="1"/>
                      </a:lnTo>
                      <a:lnTo>
                        <a:pt x="7179" y="1"/>
                      </a:lnTo>
                      <a:lnTo>
                        <a:pt x="7186" y="1"/>
                      </a:lnTo>
                      <a:lnTo>
                        <a:pt x="7193" y="1"/>
                      </a:lnTo>
                      <a:lnTo>
                        <a:pt x="7200" y="1"/>
                      </a:lnTo>
                      <a:lnTo>
                        <a:pt x="7207" y="1"/>
                      </a:lnTo>
                      <a:lnTo>
                        <a:pt x="7214" y="1"/>
                      </a:lnTo>
                      <a:lnTo>
                        <a:pt x="7221" y="1"/>
                      </a:lnTo>
                      <a:lnTo>
                        <a:pt x="7228" y="1"/>
                      </a:lnTo>
                      <a:lnTo>
                        <a:pt x="7235" y="1"/>
                      </a:lnTo>
                      <a:lnTo>
                        <a:pt x="7242" y="1"/>
                      </a:lnTo>
                      <a:lnTo>
                        <a:pt x="7249" y="1"/>
                      </a:lnTo>
                      <a:lnTo>
                        <a:pt x="7255" y="1"/>
                      </a:lnTo>
                      <a:lnTo>
                        <a:pt x="7262" y="1"/>
                      </a:lnTo>
                      <a:lnTo>
                        <a:pt x="7269" y="1"/>
                      </a:lnTo>
                      <a:lnTo>
                        <a:pt x="7276" y="1"/>
                      </a:lnTo>
                      <a:lnTo>
                        <a:pt x="7283" y="1"/>
                      </a:lnTo>
                      <a:lnTo>
                        <a:pt x="7289" y="1"/>
                      </a:lnTo>
                      <a:lnTo>
                        <a:pt x="7296" y="1"/>
                      </a:lnTo>
                      <a:lnTo>
                        <a:pt x="7303" y="1"/>
                      </a:lnTo>
                      <a:lnTo>
                        <a:pt x="7310" y="1"/>
                      </a:lnTo>
                      <a:lnTo>
                        <a:pt x="7317" y="1"/>
                      </a:lnTo>
                      <a:lnTo>
                        <a:pt x="7324" y="1"/>
                      </a:lnTo>
                      <a:lnTo>
                        <a:pt x="7330" y="1"/>
                      </a:lnTo>
                      <a:lnTo>
                        <a:pt x="7337" y="1"/>
                      </a:lnTo>
                      <a:lnTo>
                        <a:pt x="7344" y="1"/>
                      </a:lnTo>
                      <a:lnTo>
                        <a:pt x="7350" y="1"/>
                      </a:lnTo>
                      <a:lnTo>
                        <a:pt x="7357" y="1"/>
                      </a:lnTo>
                      <a:lnTo>
                        <a:pt x="7363" y="1"/>
                      </a:lnTo>
                      <a:lnTo>
                        <a:pt x="7370" y="1"/>
                      </a:lnTo>
                      <a:lnTo>
                        <a:pt x="7377" y="1"/>
                      </a:lnTo>
                      <a:lnTo>
                        <a:pt x="7384" y="1"/>
                      </a:lnTo>
                      <a:lnTo>
                        <a:pt x="7391" y="1"/>
                      </a:lnTo>
                      <a:lnTo>
                        <a:pt x="7397" y="1"/>
                      </a:lnTo>
                      <a:lnTo>
                        <a:pt x="7404" y="1"/>
                      </a:lnTo>
                      <a:lnTo>
                        <a:pt x="7411" y="1"/>
                      </a:lnTo>
                      <a:lnTo>
                        <a:pt x="7419" y="1"/>
                      </a:lnTo>
                      <a:lnTo>
                        <a:pt x="7426" y="1"/>
                      </a:lnTo>
                      <a:lnTo>
                        <a:pt x="7433" y="1"/>
                      </a:lnTo>
                      <a:lnTo>
                        <a:pt x="7439" y="1"/>
                      </a:lnTo>
                      <a:lnTo>
                        <a:pt x="7446" y="1"/>
                      </a:lnTo>
                      <a:lnTo>
                        <a:pt x="7453" y="1"/>
                      </a:lnTo>
                      <a:lnTo>
                        <a:pt x="7460" y="1"/>
                      </a:lnTo>
                      <a:lnTo>
                        <a:pt x="7467" y="1"/>
                      </a:lnTo>
                      <a:lnTo>
                        <a:pt x="7474" y="1"/>
                      </a:lnTo>
                      <a:lnTo>
                        <a:pt x="7480" y="1"/>
                      </a:lnTo>
                      <a:lnTo>
                        <a:pt x="7487" y="1"/>
                      </a:lnTo>
                      <a:lnTo>
                        <a:pt x="7494" y="1"/>
                      </a:lnTo>
                      <a:lnTo>
                        <a:pt x="7501" y="1"/>
                      </a:lnTo>
                      <a:lnTo>
                        <a:pt x="7508" y="1"/>
                      </a:lnTo>
                      <a:lnTo>
                        <a:pt x="7514" y="1"/>
                      </a:lnTo>
                      <a:lnTo>
                        <a:pt x="7521" y="1"/>
                      </a:lnTo>
                      <a:lnTo>
                        <a:pt x="7528" y="1"/>
                      </a:lnTo>
                      <a:lnTo>
                        <a:pt x="7535" y="1"/>
                      </a:lnTo>
                      <a:lnTo>
                        <a:pt x="7542" y="1"/>
                      </a:lnTo>
                      <a:lnTo>
                        <a:pt x="7549" y="1"/>
                      </a:lnTo>
                      <a:lnTo>
                        <a:pt x="7556" y="1"/>
                      </a:lnTo>
                      <a:lnTo>
                        <a:pt x="7563" y="1"/>
                      </a:lnTo>
                      <a:lnTo>
                        <a:pt x="7569" y="1"/>
                      </a:lnTo>
                      <a:lnTo>
                        <a:pt x="7576" y="1"/>
                      </a:lnTo>
                      <a:lnTo>
                        <a:pt x="7583" y="1"/>
                      </a:lnTo>
                      <a:lnTo>
                        <a:pt x="7590" y="1"/>
                      </a:lnTo>
                      <a:lnTo>
                        <a:pt x="7596" y="1"/>
                      </a:lnTo>
                      <a:lnTo>
                        <a:pt x="7603" y="1"/>
                      </a:lnTo>
                      <a:lnTo>
                        <a:pt x="7610" y="1"/>
                      </a:lnTo>
                      <a:lnTo>
                        <a:pt x="7616" y="1"/>
                      </a:lnTo>
                      <a:lnTo>
                        <a:pt x="7623" y="1"/>
                      </a:lnTo>
                      <a:lnTo>
                        <a:pt x="7630" y="1"/>
                      </a:lnTo>
                      <a:lnTo>
                        <a:pt x="7637" y="1"/>
                      </a:lnTo>
                      <a:lnTo>
                        <a:pt x="7644" y="1"/>
                      </a:lnTo>
                      <a:lnTo>
                        <a:pt x="7651" y="1"/>
                      </a:lnTo>
                      <a:lnTo>
                        <a:pt x="7658" y="1"/>
                      </a:lnTo>
                      <a:lnTo>
                        <a:pt x="7665" y="1"/>
                      </a:lnTo>
                      <a:lnTo>
                        <a:pt x="7672" y="1"/>
                      </a:lnTo>
                      <a:lnTo>
                        <a:pt x="7679" y="1"/>
                      </a:lnTo>
                      <a:lnTo>
                        <a:pt x="7686" y="1"/>
                      </a:lnTo>
                      <a:lnTo>
                        <a:pt x="7693" y="1"/>
                      </a:lnTo>
                      <a:lnTo>
                        <a:pt x="7700" y="1"/>
                      </a:lnTo>
                      <a:lnTo>
                        <a:pt x="7706" y="1"/>
                      </a:lnTo>
                      <a:lnTo>
                        <a:pt x="7714" y="1"/>
                      </a:lnTo>
                      <a:lnTo>
                        <a:pt x="7720" y="1"/>
                      </a:lnTo>
                      <a:lnTo>
                        <a:pt x="7727" y="1"/>
                      </a:lnTo>
                      <a:lnTo>
                        <a:pt x="7734" y="1"/>
                      </a:lnTo>
                      <a:lnTo>
                        <a:pt x="7741" y="1"/>
                      </a:lnTo>
                      <a:lnTo>
                        <a:pt x="7748" y="1"/>
                      </a:lnTo>
                      <a:lnTo>
                        <a:pt x="7755" y="1"/>
                      </a:lnTo>
                      <a:lnTo>
                        <a:pt x="7762" y="1"/>
                      </a:lnTo>
                      <a:lnTo>
                        <a:pt x="7770" y="1"/>
                      </a:lnTo>
                      <a:lnTo>
                        <a:pt x="7776" y="1"/>
                      </a:lnTo>
                      <a:lnTo>
                        <a:pt x="7783" y="1"/>
                      </a:lnTo>
                      <a:lnTo>
                        <a:pt x="7790" y="1"/>
                      </a:lnTo>
                      <a:lnTo>
                        <a:pt x="7797" y="1"/>
                      </a:lnTo>
                      <a:lnTo>
                        <a:pt x="7804" y="1"/>
                      </a:lnTo>
                      <a:lnTo>
                        <a:pt x="7810" y="1"/>
                      </a:lnTo>
                      <a:lnTo>
                        <a:pt x="7817" y="1"/>
                      </a:lnTo>
                      <a:lnTo>
                        <a:pt x="7823" y="1"/>
                      </a:lnTo>
                      <a:lnTo>
                        <a:pt x="7830" y="1"/>
                      </a:lnTo>
                      <a:lnTo>
                        <a:pt x="7838" y="1"/>
                      </a:lnTo>
                      <a:lnTo>
                        <a:pt x="7844" y="1"/>
                      </a:lnTo>
                      <a:lnTo>
                        <a:pt x="7851" y="1"/>
                      </a:lnTo>
                      <a:lnTo>
                        <a:pt x="7858" y="1"/>
                      </a:lnTo>
                      <a:lnTo>
                        <a:pt x="7865" y="1"/>
                      </a:lnTo>
                      <a:lnTo>
                        <a:pt x="7872" y="1"/>
                      </a:lnTo>
                      <a:lnTo>
                        <a:pt x="7879" y="1"/>
                      </a:lnTo>
                      <a:lnTo>
                        <a:pt x="7886" y="1"/>
                      </a:lnTo>
                      <a:lnTo>
                        <a:pt x="7893" y="1"/>
                      </a:lnTo>
                      <a:lnTo>
                        <a:pt x="7900" y="1"/>
                      </a:lnTo>
                      <a:lnTo>
                        <a:pt x="7907" y="1"/>
                      </a:lnTo>
                      <a:lnTo>
                        <a:pt x="7914" y="1"/>
                      </a:lnTo>
                      <a:lnTo>
                        <a:pt x="7921" y="1"/>
                      </a:lnTo>
                      <a:lnTo>
                        <a:pt x="7928" y="1"/>
                      </a:lnTo>
                      <a:lnTo>
                        <a:pt x="7934" y="1"/>
                      </a:lnTo>
                      <a:lnTo>
                        <a:pt x="7941" y="1"/>
                      </a:lnTo>
                      <a:lnTo>
                        <a:pt x="7948" y="1"/>
                      </a:lnTo>
                      <a:lnTo>
                        <a:pt x="7955" y="1"/>
                      </a:lnTo>
                      <a:lnTo>
                        <a:pt x="7961" y="1"/>
                      </a:lnTo>
                      <a:lnTo>
                        <a:pt x="7969" y="1"/>
                      </a:lnTo>
                      <a:lnTo>
                        <a:pt x="7976" y="1"/>
                      </a:lnTo>
                      <a:lnTo>
                        <a:pt x="7983" y="1"/>
                      </a:lnTo>
                      <a:lnTo>
                        <a:pt x="7989" y="1"/>
                      </a:lnTo>
                      <a:lnTo>
                        <a:pt x="7996" y="1"/>
                      </a:lnTo>
                      <a:lnTo>
                        <a:pt x="8003" y="1"/>
                      </a:lnTo>
                      <a:lnTo>
                        <a:pt x="8010" y="1"/>
                      </a:lnTo>
                      <a:lnTo>
                        <a:pt x="8017" y="1"/>
                      </a:lnTo>
                      <a:lnTo>
                        <a:pt x="8024" y="1"/>
                      </a:lnTo>
                      <a:lnTo>
                        <a:pt x="8032" y="1"/>
                      </a:lnTo>
                      <a:lnTo>
                        <a:pt x="8039" y="1"/>
                      </a:lnTo>
                      <a:lnTo>
                        <a:pt x="8046" y="1"/>
                      </a:lnTo>
                      <a:lnTo>
                        <a:pt x="8053" y="1"/>
                      </a:lnTo>
                      <a:lnTo>
                        <a:pt x="8060" y="1"/>
                      </a:lnTo>
                      <a:lnTo>
                        <a:pt x="8067" y="1"/>
                      </a:lnTo>
                      <a:lnTo>
                        <a:pt x="8075" y="1"/>
                      </a:lnTo>
                      <a:lnTo>
                        <a:pt x="8081" y="1"/>
                      </a:lnTo>
                      <a:lnTo>
                        <a:pt x="8089" y="1"/>
                      </a:lnTo>
                      <a:lnTo>
                        <a:pt x="8095" y="1"/>
                      </a:lnTo>
                      <a:lnTo>
                        <a:pt x="8102" y="1"/>
                      </a:lnTo>
                      <a:lnTo>
                        <a:pt x="8109" y="1"/>
                      </a:lnTo>
                      <a:lnTo>
                        <a:pt x="8116" y="1"/>
                      </a:lnTo>
                      <a:lnTo>
                        <a:pt x="8123" y="1"/>
                      </a:lnTo>
                      <a:lnTo>
                        <a:pt x="8129" y="1"/>
                      </a:lnTo>
                      <a:lnTo>
                        <a:pt x="8136" y="1"/>
                      </a:lnTo>
                      <a:lnTo>
                        <a:pt x="8144" y="1"/>
                      </a:lnTo>
                      <a:lnTo>
                        <a:pt x="8151" y="1"/>
                      </a:lnTo>
                      <a:lnTo>
                        <a:pt x="8158" y="1"/>
                      </a:lnTo>
                      <a:lnTo>
                        <a:pt x="8166" y="1"/>
                      </a:lnTo>
                      <a:lnTo>
                        <a:pt x="8172" y="1"/>
                      </a:lnTo>
                      <a:lnTo>
                        <a:pt x="8179" y="1"/>
                      </a:lnTo>
                      <a:lnTo>
                        <a:pt x="8186" y="1"/>
                      </a:lnTo>
                      <a:lnTo>
                        <a:pt x="8193" y="1"/>
                      </a:lnTo>
                      <a:lnTo>
                        <a:pt x="8201" y="1"/>
                      </a:lnTo>
                      <a:lnTo>
                        <a:pt x="8208" y="1"/>
                      </a:lnTo>
                      <a:lnTo>
                        <a:pt x="8215" y="1"/>
                      </a:lnTo>
                      <a:lnTo>
                        <a:pt x="8222" y="1"/>
                      </a:lnTo>
                      <a:lnTo>
                        <a:pt x="8229" y="1"/>
                      </a:lnTo>
                      <a:lnTo>
                        <a:pt x="8235" y="1"/>
                      </a:lnTo>
                      <a:lnTo>
                        <a:pt x="8242" y="1"/>
                      </a:lnTo>
                      <a:lnTo>
                        <a:pt x="8249" y="1"/>
                      </a:lnTo>
                      <a:lnTo>
                        <a:pt x="8257" y="1"/>
                      </a:lnTo>
                      <a:lnTo>
                        <a:pt x="8264" y="1"/>
                      </a:lnTo>
                      <a:lnTo>
                        <a:pt x="8271" y="1"/>
                      </a:lnTo>
                      <a:lnTo>
                        <a:pt x="8277" y="1"/>
                      </a:lnTo>
                      <a:lnTo>
                        <a:pt x="8284" y="1"/>
                      </a:lnTo>
                      <a:lnTo>
                        <a:pt x="8291" y="1"/>
                      </a:lnTo>
                      <a:lnTo>
                        <a:pt x="8298" y="1"/>
                      </a:lnTo>
                      <a:lnTo>
                        <a:pt x="8305" y="1"/>
                      </a:lnTo>
                      <a:lnTo>
                        <a:pt x="8312" y="1"/>
                      </a:lnTo>
                      <a:lnTo>
                        <a:pt x="8318" y="1"/>
                      </a:lnTo>
                      <a:lnTo>
                        <a:pt x="8326" y="1"/>
                      </a:lnTo>
                      <a:lnTo>
                        <a:pt x="8333" y="1"/>
                      </a:lnTo>
                      <a:lnTo>
                        <a:pt x="8340" y="1"/>
                      </a:lnTo>
                      <a:lnTo>
                        <a:pt x="8347" y="1"/>
                      </a:lnTo>
                      <a:lnTo>
                        <a:pt x="8354" y="1"/>
                      </a:lnTo>
                      <a:lnTo>
                        <a:pt x="8361" y="1"/>
                      </a:lnTo>
                      <a:lnTo>
                        <a:pt x="8368" y="1"/>
                      </a:lnTo>
                      <a:lnTo>
                        <a:pt x="8375" y="1"/>
                      </a:lnTo>
                      <a:lnTo>
                        <a:pt x="8382" y="0"/>
                      </a:lnTo>
                      <a:lnTo>
                        <a:pt x="8389" y="1"/>
                      </a:lnTo>
                      <a:lnTo>
                        <a:pt x="8396" y="1"/>
                      </a:lnTo>
                      <a:lnTo>
                        <a:pt x="8403" y="1"/>
                      </a:lnTo>
                      <a:lnTo>
                        <a:pt x="8410" y="1"/>
                      </a:lnTo>
                      <a:lnTo>
                        <a:pt x="8418" y="1"/>
                      </a:lnTo>
                      <a:lnTo>
                        <a:pt x="8425" y="1"/>
                      </a:lnTo>
                      <a:lnTo>
                        <a:pt x="8432" y="1"/>
                      </a:lnTo>
                      <a:lnTo>
                        <a:pt x="8439" y="1"/>
                      </a:lnTo>
                      <a:lnTo>
                        <a:pt x="8446" y="0"/>
                      </a:lnTo>
                      <a:lnTo>
                        <a:pt x="8453" y="0"/>
                      </a:lnTo>
                      <a:lnTo>
                        <a:pt x="8461" y="0"/>
                      </a:lnTo>
                      <a:lnTo>
                        <a:pt x="8467" y="0"/>
                      </a:lnTo>
                      <a:lnTo>
                        <a:pt x="8474" y="0"/>
                      </a:lnTo>
                      <a:lnTo>
                        <a:pt x="8481" y="0"/>
                      </a:lnTo>
                      <a:lnTo>
                        <a:pt x="8488" y="0"/>
                      </a:lnTo>
                      <a:lnTo>
                        <a:pt x="8494" y="0"/>
                      </a:lnTo>
                      <a:lnTo>
                        <a:pt x="8502" y="1"/>
                      </a:lnTo>
                      <a:lnTo>
                        <a:pt x="8508" y="1"/>
                      </a:lnTo>
                      <a:lnTo>
                        <a:pt x="8516" y="1"/>
                      </a:lnTo>
                      <a:lnTo>
                        <a:pt x="8523" y="1"/>
                      </a:lnTo>
                      <a:lnTo>
                        <a:pt x="8530" y="0"/>
                      </a:lnTo>
                      <a:lnTo>
                        <a:pt x="8537" y="1"/>
                      </a:lnTo>
                      <a:lnTo>
                        <a:pt x="8544" y="1"/>
                      </a:lnTo>
                      <a:lnTo>
                        <a:pt x="8551" y="1"/>
                      </a:lnTo>
                      <a:lnTo>
                        <a:pt x="8558" y="0"/>
                      </a:lnTo>
                      <a:lnTo>
                        <a:pt x="8565" y="0"/>
                      </a:lnTo>
                      <a:lnTo>
                        <a:pt x="8572" y="1"/>
                      </a:lnTo>
                      <a:lnTo>
                        <a:pt x="8579" y="1"/>
                      </a:lnTo>
                      <a:lnTo>
                        <a:pt x="8587" y="0"/>
                      </a:lnTo>
                      <a:lnTo>
                        <a:pt x="8594" y="0"/>
                      </a:lnTo>
                      <a:lnTo>
                        <a:pt x="8601" y="0"/>
                      </a:lnTo>
                      <a:lnTo>
                        <a:pt x="8608" y="0"/>
                      </a:lnTo>
                      <a:lnTo>
                        <a:pt x="8615" y="0"/>
                      </a:lnTo>
                      <a:lnTo>
                        <a:pt x="8621" y="0"/>
                      </a:lnTo>
                      <a:lnTo>
                        <a:pt x="8628" y="0"/>
                      </a:lnTo>
                      <a:lnTo>
                        <a:pt x="8635" y="0"/>
                      </a:lnTo>
                      <a:lnTo>
                        <a:pt x="8642" y="0"/>
                      </a:lnTo>
                      <a:lnTo>
                        <a:pt x="8649" y="0"/>
                      </a:lnTo>
                      <a:lnTo>
                        <a:pt x="8657" y="0"/>
                      </a:lnTo>
                      <a:lnTo>
                        <a:pt x="8664" y="0"/>
                      </a:lnTo>
                      <a:lnTo>
                        <a:pt x="8671" y="0"/>
                      </a:lnTo>
                      <a:lnTo>
                        <a:pt x="8678" y="0"/>
                      </a:lnTo>
                      <a:lnTo>
                        <a:pt x="8685" y="0"/>
                      </a:lnTo>
                      <a:lnTo>
                        <a:pt x="8692" y="0"/>
                      </a:lnTo>
                      <a:lnTo>
                        <a:pt x="8699" y="0"/>
                      </a:lnTo>
                      <a:lnTo>
                        <a:pt x="8705" y="0"/>
                      </a:lnTo>
                      <a:lnTo>
                        <a:pt x="8712" y="0"/>
                      </a:lnTo>
                      <a:lnTo>
                        <a:pt x="8719" y="0"/>
                      </a:lnTo>
                      <a:lnTo>
                        <a:pt x="8725" y="0"/>
                      </a:lnTo>
                      <a:lnTo>
                        <a:pt x="8732" y="0"/>
                      </a:lnTo>
                      <a:lnTo>
                        <a:pt x="8739" y="0"/>
                      </a:lnTo>
                      <a:lnTo>
                        <a:pt x="8746" y="0"/>
                      </a:lnTo>
                      <a:lnTo>
                        <a:pt x="8753" y="0"/>
                      </a:lnTo>
                      <a:lnTo>
                        <a:pt x="8760" y="0"/>
                      </a:lnTo>
                      <a:lnTo>
                        <a:pt x="8767" y="0"/>
                      </a:lnTo>
                      <a:lnTo>
                        <a:pt x="8774" y="0"/>
                      </a:lnTo>
                      <a:lnTo>
                        <a:pt x="8781" y="0"/>
                      </a:lnTo>
                      <a:lnTo>
                        <a:pt x="8787" y="0"/>
                      </a:lnTo>
                      <a:lnTo>
                        <a:pt x="8794" y="0"/>
                      </a:lnTo>
                      <a:lnTo>
                        <a:pt x="8801" y="0"/>
                      </a:lnTo>
                      <a:lnTo>
                        <a:pt x="8808" y="0"/>
                      </a:lnTo>
                      <a:lnTo>
                        <a:pt x="8815" y="0"/>
                      </a:lnTo>
                      <a:lnTo>
                        <a:pt x="8823" y="0"/>
                      </a:lnTo>
                      <a:lnTo>
                        <a:pt x="8830" y="0"/>
                      </a:lnTo>
                      <a:lnTo>
                        <a:pt x="8837" y="0"/>
                      </a:lnTo>
                      <a:lnTo>
                        <a:pt x="8844" y="0"/>
                      </a:lnTo>
                      <a:lnTo>
                        <a:pt x="8851" y="0"/>
                      </a:lnTo>
                      <a:lnTo>
                        <a:pt x="8857" y="0"/>
                      </a:lnTo>
                      <a:lnTo>
                        <a:pt x="8864" y="0"/>
                      </a:lnTo>
                      <a:lnTo>
                        <a:pt x="8871" y="0"/>
                      </a:lnTo>
                      <a:lnTo>
                        <a:pt x="8877" y="0"/>
                      </a:lnTo>
                      <a:lnTo>
                        <a:pt x="8884" y="0"/>
                      </a:lnTo>
                      <a:lnTo>
                        <a:pt x="8892" y="0"/>
                      </a:lnTo>
                      <a:lnTo>
                        <a:pt x="8899" y="0"/>
                      </a:lnTo>
                      <a:lnTo>
                        <a:pt x="8906" y="0"/>
                      </a:lnTo>
                      <a:lnTo>
                        <a:pt x="8913" y="0"/>
                      </a:lnTo>
                      <a:lnTo>
                        <a:pt x="8919" y="0"/>
                      </a:lnTo>
                      <a:lnTo>
                        <a:pt x="8926" y="0"/>
                      </a:lnTo>
                      <a:lnTo>
                        <a:pt x="8933" y="0"/>
                      </a:lnTo>
                      <a:lnTo>
                        <a:pt x="8940" y="0"/>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29" name="Line 157"/>
                <p:cNvSpPr>
                  <a:spLocks noChangeShapeType="1"/>
                </p:cNvSpPr>
                <p:nvPr/>
              </p:nvSpPr>
              <p:spPr bwMode="auto">
                <a:xfrm>
                  <a:off x="2314" y="3231"/>
                  <a:ext cx="1" cy="1"/>
                </a:xfrm>
                <a:prstGeom prst="line">
                  <a:avLst/>
                </a:prstGeom>
                <a:noFill/>
                <a:ln w="19050">
                  <a:solidFill>
                    <a:srgbClr val="8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30" name="Line 158"/>
                <p:cNvSpPr>
                  <a:spLocks noChangeShapeType="1"/>
                </p:cNvSpPr>
                <p:nvPr/>
              </p:nvSpPr>
              <p:spPr bwMode="auto">
                <a:xfrm>
                  <a:off x="450" y="2195"/>
                  <a:ext cx="1" cy="1"/>
                </a:xfrm>
                <a:prstGeom prst="line">
                  <a:avLst/>
                </a:prstGeom>
                <a:noFill/>
                <a:ln w="19050">
                  <a:solidFill>
                    <a:srgbClr val="8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31" name="Freeform 159"/>
                <p:cNvSpPr>
                  <a:spLocks/>
                </p:cNvSpPr>
                <p:nvPr/>
              </p:nvSpPr>
              <p:spPr bwMode="auto">
                <a:xfrm flipV="1">
                  <a:off x="451" y="2149"/>
                  <a:ext cx="1863" cy="445"/>
                </a:xfrm>
                <a:custGeom>
                  <a:avLst/>
                  <a:gdLst>
                    <a:gd name="T0" fmla="*/ 120 w 8936"/>
                    <a:gd name="T1" fmla="*/ 1918 h 2138"/>
                    <a:gd name="T2" fmla="*/ 269 w 8936"/>
                    <a:gd name="T3" fmla="*/ 1922 h 2138"/>
                    <a:gd name="T4" fmla="*/ 435 w 8936"/>
                    <a:gd name="T5" fmla="*/ 1923 h 2138"/>
                    <a:gd name="T6" fmla="*/ 616 w 8936"/>
                    <a:gd name="T7" fmla="*/ 1925 h 2138"/>
                    <a:gd name="T8" fmla="*/ 807 w 8936"/>
                    <a:gd name="T9" fmla="*/ 1926 h 2138"/>
                    <a:gd name="T10" fmla="*/ 1009 w 8936"/>
                    <a:gd name="T11" fmla="*/ 1926 h 2138"/>
                    <a:gd name="T12" fmla="*/ 1221 w 8936"/>
                    <a:gd name="T13" fmla="*/ 1924 h 2138"/>
                    <a:gd name="T14" fmla="*/ 1402 w 8936"/>
                    <a:gd name="T15" fmla="*/ 1921 h 2138"/>
                    <a:gd name="T16" fmla="*/ 1551 w 8936"/>
                    <a:gd name="T17" fmla="*/ 1916 h 2138"/>
                    <a:gd name="T18" fmla="*/ 1704 w 8936"/>
                    <a:gd name="T19" fmla="*/ 1909 h 2138"/>
                    <a:gd name="T20" fmla="*/ 1862 w 8936"/>
                    <a:gd name="T21" fmla="*/ 1899 h 2138"/>
                    <a:gd name="T22" fmla="*/ 2022 w 8936"/>
                    <a:gd name="T23" fmla="*/ 1883 h 2138"/>
                    <a:gd name="T24" fmla="*/ 2182 w 8936"/>
                    <a:gd name="T25" fmla="*/ 1859 h 2138"/>
                    <a:gd name="T26" fmla="*/ 2334 w 8936"/>
                    <a:gd name="T27" fmla="*/ 1819 h 2138"/>
                    <a:gd name="T28" fmla="*/ 2477 w 8936"/>
                    <a:gd name="T29" fmla="*/ 1749 h 2138"/>
                    <a:gd name="T30" fmla="*/ 2608 w 8936"/>
                    <a:gd name="T31" fmla="*/ 1638 h 2138"/>
                    <a:gd name="T32" fmla="*/ 2726 w 8936"/>
                    <a:gd name="T33" fmla="*/ 1486 h 2138"/>
                    <a:gd name="T34" fmla="*/ 2838 w 8936"/>
                    <a:gd name="T35" fmla="*/ 1311 h 2138"/>
                    <a:gd name="T36" fmla="*/ 2947 w 8936"/>
                    <a:gd name="T37" fmla="*/ 1131 h 2138"/>
                    <a:gd name="T38" fmla="*/ 3059 w 8936"/>
                    <a:gd name="T39" fmla="*/ 959 h 2138"/>
                    <a:gd name="T40" fmla="*/ 3174 w 8936"/>
                    <a:gd name="T41" fmla="*/ 802 h 2138"/>
                    <a:gd name="T42" fmla="*/ 3296 w 8936"/>
                    <a:gd name="T43" fmla="*/ 666 h 2138"/>
                    <a:gd name="T44" fmla="*/ 3423 w 8936"/>
                    <a:gd name="T45" fmla="*/ 553 h 2138"/>
                    <a:gd name="T46" fmla="*/ 3557 w 8936"/>
                    <a:gd name="T47" fmla="*/ 462 h 2138"/>
                    <a:gd name="T48" fmla="*/ 3696 w 8936"/>
                    <a:gd name="T49" fmla="*/ 391 h 2138"/>
                    <a:gd name="T50" fmla="*/ 3838 w 8936"/>
                    <a:gd name="T51" fmla="*/ 334 h 2138"/>
                    <a:gd name="T52" fmla="*/ 3978 w 8936"/>
                    <a:gd name="T53" fmla="*/ 283 h 2138"/>
                    <a:gd name="T54" fmla="*/ 4115 w 8936"/>
                    <a:gd name="T55" fmla="*/ 236 h 2138"/>
                    <a:gd name="T56" fmla="*/ 4251 w 8936"/>
                    <a:gd name="T57" fmla="*/ 190 h 2138"/>
                    <a:gd name="T58" fmla="*/ 4387 w 8936"/>
                    <a:gd name="T59" fmla="*/ 146 h 2138"/>
                    <a:gd name="T60" fmla="*/ 4521 w 8936"/>
                    <a:gd name="T61" fmla="*/ 99 h 2138"/>
                    <a:gd name="T62" fmla="*/ 4657 w 8936"/>
                    <a:gd name="T63" fmla="*/ 59 h 2138"/>
                    <a:gd name="T64" fmla="*/ 4790 w 8936"/>
                    <a:gd name="T65" fmla="*/ 29 h 2138"/>
                    <a:gd name="T66" fmla="*/ 4924 w 8936"/>
                    <a:gd name="T67" fmla="*/ 13 h 2138"/>
                    <a:gd name="T68" fmla="*/ 5058 w 8936"/>
                    <a:gd name="T69" fmla="*/ 1 h 2138"/>
                    <a:gd name="T70" fmla="*/ 5202 w 8936"/>
                    <a:gd name="T71" fmla="*/ 20 h 2138"/>
                    <a:gd name="T72" fmla="*/ 5358 w 8936"/>
                    <a:gd name="T73" fmla="*/ 81 h 2138"/>
                    <a:gd name="T74" fmla="*/ 5532 w 8936"/>
                    <a:gd name="T75" fmla="*/ 195 h 2138"/>
                    <a:gd name="T76" fmla="*/ 5751 w 8936"/>
                    <a:gd name="T77" fmla="*/ 441 h 2138"/>
                    <a:gd name="T78" fmla="*/ 6001 w 8936"/>
                    <a:gd name="T79" fmla="*/ 800 h 2138"/>
                    <a:gd name="T80" fmla="*/ 6236 w 8936"/>
                    <a:gd name="T81" fmla="*/ 1109 h 2138"/>
                    <a:gd name="T82" fmla="*/ 6441 w 8936"/>
                    <a:gd name="T83" fmla="*/ 1351 h 2138"/>
                    <a:gd name="T84" fmla="*/ 6629 w 8936"/>
                    <a:gd name="T85" fmla="*/ 1539 h 2138"/>
                    <a:gd name="T86" fmla="*/ 6804 w 8936"/>
                    <a:gd name="T87" fmla="*/ 1683 h 2138"/>
                    <a:gd name="T88" fmla="*/ 6967 w 8936"/>
                    <a:gd name="T89" fmla="*/ 1793 h 2138"/>
                    <a:gd name="T90" fmla="*/ 7122 w 8936"/>
                    <a:gd name="T91" fmla="*/ 1878 h 2138"/>
                    <a:gd name="T92" fmla="*/ 7271 w 8936"/>
                    <a:gd name="T93" fmla="*/ 1942 h 2138"/>
                    <a:gd name="T94" fmla="*/ 7413 w 8936"/>
                    <a:gd name="T95" fmla="*/ 1991 h 2138"/>
                    <a:gd name="T96" fmla="*/ 7551 w 8936"/>
                    <a:gd name="T97" fmla="*/ 2028 h 2138"/>
                    <a:gd name="T98" fmla="*/ 7686 w 8936"/>
                    <a:gd name="T99" fmla="*/ 2056 h 2138"/>
                    <a:gd name="T100" fmla="*/ 7817 w 8936"/>
                    <a:gd name="T101" fmla="*/ 2078 h 2138"/>
                    <a:gd name="T102" fmla="*/ 7945 w 8936"/>
                    <a:gd name="T103" fmla="*/ 2094 h 2138"/>
                    <a:gd name="T104" fmla="*/ 8070 w 8936"/>
                    <a:gd name="T105" fmla="*/ 2106 h 2138"/>
                    <a:gd name="T106" fmla="*/ 8193 w 8936"/>
                    <a:gd name="T107" fmla="*/ 2115 h 2138"/>
                    <a:gd name="T108" fmla="*/ 8315 w 8936"/>
                    <a:gd name="T109" fmla="*/ 2122 h 2138"/>
                    <a:gd name="T110" fmla="*/ 8433 w 8936"/>
                    <a:gd name="T111" fmla="*/ 2127 h 2138"/>
                    <a:gd name="T112" fmla="*/ 8546 w 8936"/>
                    <a:gd name="T113" fmla="*/ 2131 h 2138"/>
                    <a:gd name="T114" fmla="*/ 8658 w 8936"/>
                    <a:gd name="T115" fmla="*/ 2134 h 2138"/>
                    <a:gd name="T116" fmla="*/ 8768 w 8936"/>
                    <a:gd name="T117" fmla="*/ 2136 h 2138"/>
                    <a:gd name="T118" fmla="*/ 8877 w 8936"/>
                    <a:gd name="T119" fmla="*/ 2137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36" h="2138">
                      <a:moveTo>
                        <a:pt x="0" y="1915"/>
                      </a:moveTo>
                      <a:lnTo>
                        <a:pt x="8" y="1915"/>
                      </a:lnTo>
                      <a:lnTo>
                        <a:pt x="16" y="1915"/>
                      </a:lnTo>
                      <a:lnTo>
                        <a:pt x="24" y="1915"/>
                      </a:lnTo>
                      <a:lnTo>
                        <a:pt x="32" y="1916"/>
                      </a:lnTo>
                      <a:lnTo>
                        <a:pt x="40" y="1916"/>
                      </a:lnTo>
                      <a:lnTo>
                        <a:pt x="49" y="1916"/>
                      </a:lnTo>
                      <a:lnTo>
                        <a:pt x="57" y="1917"/>
                      </a:lnTo>
                      <a:lnTo>
                        <a:pt x="66" y="1917"/>
                      </a:lnTo>
                      <a:lnTo>
                        <a:pt x="74" y="1917"/>
                      </a:lnTo>
                      <a:lnTo>
                        <a:pt x="84" y="1917"/>
                      </a:lnTo>
                      <a:lnTo>
                        <a:pt x="93" y="1918"/>
                      </a:lnTo>
                      <a:lnTo>
                        <a:pt x="102" y="1918"/>
                      </a:lnTo>
                      <a:lnTo>
                        <a:pt x="111" y="1918"/>
                      </a:lnTo>
                      <a:lnTo>
                        <a:pt x="120" y="1918"/>
                      </a:lnTo>
                      <a:lnTo>
                        <a:pt x="129" y="1919"/>
                      </a:lnTo>
                      <a:lnTo>
                        <a:pt x="139" y="1919"/>
                      </a:lnTo>
                      <a:lnTo>
                        <a:pt x="148" y="1919"/>
                      </a:lnTo>
                      <a:lnTo>
                        <a:pt x="158" y="1919"/>
                      </a:lnTo>
                      <a:lnTo>
                        <a:pt x="167" y="1919"/>
                      </a:lnTo>
                      <a:lnTo>
                        <a:pt x="177" y="1920"/>
                      </a:lnTo>
                      <a:lnTo>
                        <a:pt x="187" y="1920"/>
                      </a:lnTo>
                      <a:lnTo>
                        <a:pt x="197" y="1920"/>
                      </a:lnTo>
                      <a:lnTo>
                        <a:pt x="207" y="1920"/>
                      </a:lnTo>
                      <a:lnTo>
                        <a:pt x="217" y="1921"/>
                      </a:lnTo>
                      <a:lnTo>
                        <a:pt x="227" y="1921"/>
                      </a:lnTo>
                      <a:lnTo>
                        <a:pt x="237" y="1921"/>
                      </a:lnTo>
                      <a:lnTo>
                        <a:pt x="248" y="1921"/>
                      </a:lnTo>
                      <a:lnTo>
                        <a:pt x="259" y="1921"/>
                      </a:lnTo>
                      <a:lnTo>
                        <a:pt x="269" y="1922"/>
                      </a:lnTo>
                      <a:lnTo>
                        <a:pt x="280" y="1922"/>
                      </a:lnTo>
                      <a:lnTo>
                        <a:pt x="290" y="1922"/>
                      </a:lnTo>
                      <a:lnTo>
                        <a:pt x="300" y="1922"/>
                      </a:lnTo>
                      <a:lnTo>
                        <a:pt x="311" y="1922"/>
                      </a:lnTo>
                      <a:lnTo>
                        <a:pt x="322" y="1922"/>
                      </a:lnTo>
                      <a:lnTo>
                        <a:pt x="333" y="1922"/>
                      </a:lnTo>
                      <a:lnTo>
                        <a:pt x="344" y="1923"/>
                      </a:lnTo>
                      <a:lnTo>
                        <a:pt x="355" y="1923"/>
                      </a:lnTo>
                      <a:lnTo>
                        <a:pt x="366" y="1923"/>
                      </a:lnTo>
                      <a:lnTo>
                        <a:pt x="377" y="1923"/>
                      </a:lnTo>
                      <a:lnTo>
                        <a:pt x="389" y="1923"/>
                      </a:lnTo>
                      <a:lnTo>
                        <a:pt x="400" y="1923"/>
                      </a:lnTo>
                      <a:lnTo>
                        <a:pt x="411" y="1923"/>
                      </a:lnTo>
                      <a:lnTo>
                        <a:pt x="423" y="1923"/>
                      </a:lnTo>
                      <a:lnTo>
                        <a:pt x="435" y="1923"/>
                      </a:lnTo>
                      <a:lnTo>
                        <a:pt x="447" y="1924"/>
                      </a:lnTo>
                      <a:lnTo>
                        <a:pt x="458" y="1924"/>
                      </a:lnTo>
                      <a:lnTo>
                        <a:pt x="470" y="1924"/>
                      </a:lnTo>
                      <a:lnTo>
                        <a:pt x="482" y="1924"/>
                      </a:lnTo>
                      <a:lnTo>
                        <a:pt x="494" y="1924"/>
                      </a:lnTo>
                      <a:lnTo>
                        <a:pt x="506" y="1924"/>
                      </a:lnTo>
                      <a:lnTo>
                        <a:pt x="518" y="1924"/>
                      </a:lnTo>
                      <a:lnTo>
                        <a:pt x="530" y="1924"/>
                      </a:lnTo>
                      <a:lnTo>
                        <a:pt x="542" y="1924"/>
                      </a:lnTo>
                      <a:lnTo>
                        <a:pt x="554" y="1924"/>
                      </a:lnTo>
                      <a:lnTo>
                        <a:pt x="566" y="1924"/>
                      </a:lnTo>
                      <a:lnTo>
                        <a:pt x="579" y="1925"/>
                      </a:lnTo>
                      <a:lnTo>
                        <a:pt x="591" y="1925"/>
                      </a:lnTo>
                      <a:lnTo>
                        <a:pt x="603" y="1925"/>
                      </a:lnTo>
                      <a:lnTo>
                        <a:pt x="616" y="1925"/>
                      </a:lnTo>
                      <a:lnTo>
                        <a:pt x="628" y="1925"/>
                      </a:lnTo>
                      <a:lnTo>
                        <a:pt x="640" y="1925"/>
                      </a:lnTo>
                      <a:lnTo>
                        <a:pt x="652" y="1925"/>
                      </a:lnTo>
                      <a:lnTo>
                        <a:pt x="665" y="1925"/>
                      </a:lnTo>
                      <a:lnTo>
                        <a:pt x="678" y="1925"/>
                      </a:lnTo>
                      <a:lnTo>
                        <a:pt x="690" y="1925"/>
                      </a:lnTo>
                      <a:lnTo>
                        <a:pt x="703" y="1925"/>
                      </a:lnTo>
                      <a:lnTo>
                        <a:pt x="716" y="1925"/>
                      </a:lnTo>
                      <a:lnTo>
                        <a:pt x="729" y="1925"/>
                      </a:lnTo>
                      <a:lnTo>
                        <a:pt x="742" y="1925"/>
                      </a:lnTo>
                      <a:lnTo>
                        <a:pt x="755" y="1925"/>
                      </a:lnTo>
                      <a:lnTo>
                        <a:pt x="767" y="1926"/>
                      </a:lnTo>
                      <a:lnTo>
                        <a:pt x="781" y="1926"/>
                      </a:lnTo>
                      <a:lnTo>
                        <a:pt x="794" y="1926"/>
                      </a:lnTo>
                      <a:lnTo>
                        <a:pt x="807" y="1926"/>
                      </a:lnTo>
                      <a:lnTo>
                        <a:pt x="820" y="1926"/>
                      </a:lnTo>
                      <a:lnTo>
                        <a:pt x="833" y="1926"/>
                      </a:lnTo>
                      <a:lnTo>
                        <a:pt x="847" y="1926"/>
                      </a:lnTo>
                      <a:lnTo>
                        <a:pt x="860" y="1926"/>
                      </a:lnTo>
                      <a:lnTo>
                        <a:pt x="874" y="1926"/>
                      </a:lnTo>
                      <a:lnTo>
                        <a:pt x="887" y="1926"/>
                      </a:lnTo>
                      <a:lnTo>
                        <a:pt x="901" y="1926"/>
                      </a:lnTo>
                      <a:lnTo>
                        <a:pt x="914" y="1926"/>
                      </a:lnTo>
                      <a:lnTo>
                        <a:pt x="928" y="1926"/>
                      </a:lnTo>
                      <a:lnTo>
                        <a:pt x="942" y="1926"/>
                      </a:lnTo>
                      <a:lnTo>
                        <a:pt x="955" y="1926"/>
                      </a:lnTo>
                      <a:lnTo>
                        <a:pt x="969" y="1926"/>
                      </a:lnTo>
                      <a:lnTo>
                        <a:pt x="982" y="1926"/>
                      </a:lnTo>
                      <a:lnTo>
                        <a:pt x="996" y="1926"/>
                      </a:lnTo>
                      <a:lnTo>
                        <a:pt x="1009" y="1926"/>
                      </a:lnTo>
                      <a:lnTo>
                        <a:pt x="1023" y="1926"/>
                      </a:lnTo>
                      <a:lnTo>
                        <a:pt x="1037" y="1926"/>
                      </a:lnTo>
                      <a:lnTo>
                        <a:pt x="1051" y="1926"/>
                      </a:lnTo>
                      <a:lnTo>
                        <a:pt x="1065" y="1926"/>
                      </a:lnTo>
                      <a:lnTo>
                        <a:pt x="1079" y="1926"/>
                      </a:lnTo>
                      <a:lnTo>
                        <a:pt x="1093" y="1926"/>
                      </a:lnTo>
                      <a:lnTo>
                        <a:pt x="1107" y="1925"/>
                      </a:lnTo>
                      <a:lnTo>
                        <a:pt x="1121" y="1925"/>
                      </a:lnTo>
                      <a:lnTo>
                        <a:pt x="1135" y="1925"/>
                      </a:lnTo>
                      <a:lnTo>
                        <a:pt x="1150" y="1925"/>
                      </a:lnTo>
                      <a:lnTo>
                        <a:pt x="1164" y="1925"/>
                      </a:lnTo>
                      <a:lnTo>
                        <a:pt x="1178" y="1924"/>
                      </a:lnTo>
                      <a:lnTo>
                        <a:pt x="1192" y="1924"/>
                      </a:lnTo>
                      <a:lnTo>
                        <a:pt x="1207" y="1924"/>
                      </a:lnTo>
                      <a:lnTo>
                        <a:pt x="1221" y="1924"/>
                      </a:lnTo>
                      <a:lnTo>
                        <a:pt x="1235" y="1923"/>
                      </a:lnTo>
                      <a:lnTo>
                        <a:pt x="1250" y="1923"/>
                      </a:lnTo>
                      <a:lnTo>
                        <a:pt x="1265" y="1923"/>
                      </a:lnTo>
                      <a:lnTo>
                        <a:pt x="1280" y="1923"/>
                      </a:lnTo>
                      <a:lnTo>
                        <a:pt x="1294" y="1923"/>
                      </a:lnTo>
                      <a:lnTo>
                        <a:pt x="1309" y="1923"/>
                      </a:lnTo>
                      <a:lnTo>
                        <a:pt x="1321" y="1922"/>
                      </a:lnTo>
                      <a:lnTo>
                        <a:pt x="1332" y="1922"/>
                      </a:lnTo>
                      <a:lnTo>
                        <a:pt x="1343" y="1922"/>
                      </a:lnTo>
                      <a:lnTo>
                        <a:pt x="1353" y="1922"/>
                      </a:lnTo>
                      <a:lnTo>
                        <a:pt x="1363" y="1922"/>
                      </a:lnTo>
                      <a:lnTo>
                        <a:pt x="1372" y="1921"/>
                      </a:lnTo>
                      <a:lnTo>
                        <a:pt x="1382" y="1921"/>
                      </a:lnTo>
                      <a:lnTo>
                        <a:pt x="1392" y="1921"/>
                      </a:lnTo>
                      <a:lnTo>
                        <a:pt x="1402" y="1921"/>
                      </a:lnTo>
                      <a:lnTo>
                        <a:pt x="1411" y="1920"/>
                      </a:lnTo>
                      <a:lnTo>
                        <a:pt x="1421" y="1920"/>
                      </a:lnTo>
                      <a:lnTo>
                        <a:pt x="1431" y="1920"/>
                      </a:lnTo>
                      <a:lnTo>
                        <a:pt x="1441" y="1920"/>
                      </a:lnTo>
                      <a:lnTo>
                        <a:pt x="1451" y="1919"/>
                      </a:lnTo>
                      <a:lnTo>
                        <a:pt x="1461" y="1919"/>
                      </a:lnTo>
                      <a:lnTo>
                        <a:pt x="1471" y="1919"/>
                      </a:lnTo>
                      <a:lnTo>
                        <a:pt x="1481" y="1918"/>
                      </a:lnTo>
                      <a:lnTo>
                        <a:pt x="1490" y="1918"/>
                      </a:lnTo>
                      <a:lnTo>
                        <a:pt x="1501" y="1918"/>
                      </a:lnTo>
                      <a:lnTo>
                        <a:pt x="1510" y="1917"/>
                      </a:lnTo>
                      <a:lnTo>
                        <a:pt x="1520" y="1917"/>
                      </a:lnTo>
                      <a:lnTo>
                        <a:pt x="1531" y="1917"/>
                      </a:lnTo>
                      <a:lnTo>
                        <a:pt x="1540" y="1916"/>
                      </a:lnTo>
                      <a:lnTo>
                        <a:pt x="1551" y="1916"/>
                      </a:lnTo>
                      <a:lnTo>
                        <a:pt x="1561" y="1916"/>
                      </a:lnTo>
                      <a:lnTo>
                        <a:pt x="1571" y="1915"/>
                      </a:lnTo>
                      <a:lnTo>
                        <a:pt x="1581" y="1915"/>
                      </a:lnTo>
                      <a:lnTo>
                        <a:pt x="1591" y="1914"/>
                      </a:lnTo>
                      <a:lnTo>
                        <a:pt x="1602" y="1914"/>
                      </a:lnTo>
                      <a:lnTo>
                        <a:pt x="1612" y="1914"/>
                      </a:lnTo>
                      <a:lnTo>
                        <a:pt x="1622" y="1913"/>
                      </a:lnTo>
                      <a:lnTo>
                        <a:pt x="1632" y="1913"/>
                      </a:lnTo>
                      <a:lnTo>
                        <a:pt x="1642" y="1912"/>
                      </a:lnTo>
                      <a:lnTo>
                        <a:pt x="1653" y="1912"/>
                      </a:lnTo>
                      <a:lnTo>
                        <a:pt x="1663" y="1911"/>
                      </a:lnTo>
                      <a:lnTo>
                        <a:pt x="1673" y="1911"/>
                      </a:lnTo>
                      <a:lnTo>
                        <a:pt x="1684" y="1910"/>
                      </a:lnTo>
                      <a:lnTo>
                        <a:pt x="1694" y="1910"/>
                      </a:lnTo>
                      <a:lnTo>
                        <a:pt x="1704" y="1909"/>
                      </a:lnTo>
                      <a:lnTo>
                        <a:pt x="1715" y="1909"/>
                      </a:lnTo>
                      <a:lnTo>
                        <a:pt x="1725" y="1908"/>
                      </a:lnTo>
                      <a:lnTo>
                        <a:pt x="1736" y="1907"/>
                      </a:lnTo>
                      <a:lnTo>
                        <a:pt x="1746" y="1907"/>
                      </a:lnTo>
                      <a:lnTo>
                        <a:pt x="1757" y="1906"/>
                      </a:lnTo>
                      <a:lnTo>
                        <a:pt x="1767" y="1905"/>
                      </a:lnTo>
                      <a:lnTo>
                        <a:pt x="1778" y="1905"/>
                      </a:lnTo>
                      <a:lnTo>
                        <a:pt x="1788" y="1904"/>
                      </a:lnTo>
                      <a:lnTo>
                        <a:pt x="1799" y="1903"/>
                      </a:lnTo>
                      <a:lnTo>
                        <a:pt x="1809" y="1903"/>
                      </a:lnTo>
                      <a:lnTo>
                        <a:pt x="1820" y="1902"/>
                      </a:lnTo>
                      <a:lnTo>
                        <a:pt x="1831" y="1901"/>
                      </a:lnTo>
                      <a:lnTo>
                        <a:pt x="1841" y="1900"/>
                      </a:lnTo>
                      <a:lnTo>
                        <a:pt x="1852" y="1900"/>
                      </a:lnTo>
                      <a:lnTo>
                        <a:pt x="1862" y="1899"/>
                      </a:lnTo>
                      <a:lnTo>
                        <a:pt x="1873" y="1898"/>
                      </a:lnTo>
                      <a:lnTo>
                        <a:pt x="1884" y="1897"/>
                      </a:lnTo>
                      <a:lnTo>
                        <a:pt x="1894" y="1896"/>
                      </a:lnTo>
                      <a:lnTo>
                        <a:pt x="1905" y="1895"/>
                      </a:lnTo>
                      <a:lnTo>
                        <a:pt x="1915" y="1894"/>
                      </a:lnTo>
                      <a:lnTo>
                        <a:pt x="1926" y="1893"/>
                      </a:lnTo>
                      <a:lnTo>
                        <a:pt x="1937" y="1892"/>
                      </a:lnTo>
                      <a:lnTo>
                        <a:pt x="1947" y="1891"/>
                      </a:lnTo>
                      <a:lnTo>
                        <a:pt x="1958" y="1890"/>
                      </a:lnTo>
                      <a:lnTo>
                        <a:pt x="1969" y="1889"/>
                      </a:lnTo>
                      <a:lnTo>
                        <a:pt x="1979" y="1888"/>
                      </a:lnTo>
                      <a:lnTo>
                        <a:pt x="1990" y="1887"/>
                      </a:lnTo>
                      <a:lnTo>
                        <a:pt x="2001" y="1885"/>
                      </a:lnTo>
                      <a:lnTo>
                        <a:pt x="2012" y="1884"/>
                      </a:lnTo>
                      <a:lnTo>
                        <a:pt x="2022" y="1883"/>
                      </a:lnTo>
                      <a:lnTo>
                        <a:pt x="2033" y="1882"/>
                      </a:lnTo>
                      <a:lnTo>
                        <a:pt x="2044" y="1880"/>
                      </a:lnTo>
                      <a:lnTo>
                        <a:pt x="2054" y="1879"/>
                      </a:lnTo>
                      <a:lnTo>
                        <a:pt x="2065" y="1878"/>
                      </a:lnTo>
                      <a:lnTo>
                        <a:pt x="2076" y="1876"/>
                      </a:lnTo>
                      <a:lnTo>
                        <a:pt x="2086" y="1875"/>
                      </a:lnTo>
                      <a:lnTo>
                        <a:pt x="2097" y="1873"/>
                      </a:lnTo>
                      <a:lnTo>
                        <a:pt x="2108" y="1872"/>
                      </a:lnTo>
                      <a:lnTo>
                        <a:pt x="2119" y="1870"/>
                      </a:lnTo>
                      <a:lnTo>
                        <a:pt x="2129" y="1868"/>
                      </a:lnTo>
                      <a:lnTo>
                        <a:pt x="2140" y="1867"/>
                      </a:lnTo>
                      <a:lnTo>
                        <a:pt x="2151" y="1865"/>
                      </a:lnTo>
                      <a:lnTo>
                        <a:pt x="2161" y="1863"/>
                      </a:lnTo>
                      <a:lnTo>
                        <a:pt x="2172" y="1861"/>
                      </a:lnTo>
                      <a:lnTo>
                        <a:pt x="2182" y="1859"/>
                      </a:lnTo>
                      <a:lnTo>
                        <a:pt x="2193" y="1857"/>
                      </a:lnTo>
                      <a:lnTo>
                        <a:pt x="2204" y="1855"/>
                      </a:lnTo>
                      <a:lnTo>
                        <a:pt x="2214" y="1853"/>
                      </a:lnTo>
                      <a:lnTo>
                        <a:pt x="2224" y="1850"/>
                      </a:lnTo>
                      <a:lnTo>
                        <a:pt x="2234" y="1848"/>
                      </a:lnTo>
                      <a:lnTo>
                        <a:pt x="2245" y="1846"/>
                      </a:lnTo>
                      <a:lnTo>
                        <a:pt x="2255" y="1843"/>
                      </a:lnTo>
                      <a:lnTo>
                        <a:pt x="2265" y="1840"/>
                      </a:lnTo>
                      <a:lnTo>
                        <a:pt x="2275" y="1838"/>
                      </a:lnTo>
                      <a:lnTo>
                        <a:pt x="2285" y="1835"/>
                      </a:lnTo>
                      <a:lnTo>
                        <a:pt x="2295" y="1832"/>
                      </a:lnTo>
                      <a:lnTo>
                        <a:pt x="2305" y="1829"/>
                      </a:lnTo>
                      <a:lnTo>
                        <a:pt x="2314" y="1825"/>
                      </a:lnTo>
                      <a:lnTo>
                        <a:pt x="2324" y="1822"/>
                      </a:lnTo>
                      <a:lnTo>
                        <a:pt x="2334" y="1819"/>
                      </a:lnTo>
                      <a:lnTo>
                        <a:pt x="2344" y="1815"/>
                      </a:lnTo>
                      <a:lnTo>
                        <a:pt x="2354" y="1811"/>
                      </a:lnTo>
                      <a:lnTo>
                        <a:pt x="2363" y="1807"/>
                      </a:lnTo>
                      <a:lnTo>
                        <a:pt x="2373" y="1804"/>
                      </a:lnTo>
                      <a:lnTo>
                        <a:pt x="2383" y="1799"/>
                      </a:lnTo>
                      <a:lnTo>
                        <a:pt x="2392" y="1795"/>
                      </a:lnTo>
                      <a:lnTo>
                        <a:pt x="2402" y="1791"/>
                      </a:lnTo>
                      <a:lnTo>
                        <a:pt x="2411" y="1786"/>
                      </a:lnTo>
                      <a:lnTo>
                        <a:pt x="2421" y="1781"/>
                      </a:lnTo>
                      <a:lnTo>
                        <a:pt x="2430" y="1776"/>
                      </a:lnTo>
                      <a:lnTo>
                        <a:pt x="2440" y="1771"/>
                      </a:lnTo>
                      <a:lnTo>
                        <a:pt x="2449" y="1766"/>
                      </a:lnTo>
                      <a:lnTo>
                        <a:pt x="2459" y="1761"/>
                      </a:lnTo>
                      <a:lnTo>
                        <a:pt x="2468" y="1755"/>
                      </a:lnTo>
                      <a:lnTo>
                        <a:pt x="2477" y="1749"/>
                      </a:lnTo>
                      <a:lnTo>
                        <a:pt x="2486" y="1743"/>
                      </a:lnTo>
                      <a:lnTo>
                        <a:pt x="2495" y="1737"/>
                      </a:lnTo>
                      <a:lnTo>
                        <a:pt x="2504" y="1731"/>
                      </a:lnTo>
                      <a:lnTo>
                        <a:pt x="2513" y="1724"/>
                      </a:lnTo>
                      <a:lnTo>
                        <a:pt x="2522" y="1717"/>
                      </a:lnTo>
                      <a:lnTo>
                        <a:pt x="2531" y="1710"/>
                      </a:lnTo>
                      <a:lnTo>
                        <a:pt x="2540" y="1703"/>
                      </a:lnTo>
                      <a:lnTo>
                        <a:pt x="2548" y="1696"/>
                      </a:lnTo>
                      <a:lnTo>
                        <a:pt x="2557" y="1688"/>
                      </a:lnTo>
                      <a:lnTo>
                        <a:pt x="2566" y="1680"/>
                      </a:lnTo>
                      <a:lnTo>
                        <a:pt x="2574" y="1672"/>
                      </a:lnTo>
                      <a:lnTo>
                        <a:pt x="2582" y="1664"/>
                      </a:lnTo>
                      <a:lnTo>
                        <a:pt x="2591" y="1655"/>
                      </a:lnTo>
                      <a:lnTo>
                        <a:pt x="2599" y="1647"/>
                      </a:lnTo>
                      <a:lnTo>
                        <a:pt x="2608" y="1638"/>
                      </a:lnTo>
                      <a:lnTo>
                        <a:pt x="2616" y="1629"/>
                      </a:lnTo>
                      <a:lnTo>
                        <a:pt x="2624" y="1620"/>
                      </a:lnTo>
                      <a:lnTo>
                        <a:pt x="2632" y="1610"/>
                      </a:lnTo>
                      <a:lnTo>
                        <a:pt x="2640" y="1601"/>
                      </a:lnTo>
                      <a:lnTo>
                        <a:pt x="2648" y="1591"/>
                      </a:lnTo>
                      <a:lnTo>
                        <a:pt x="2656" y="1581"/>
                      </a:lnTo>
                      <a:lnTo>
                        <a:pt x="2664" y="1571"/>
                      </a:lnTo>
                      <a:lnTo>
                        <a:pt x="2672" y="1561"/>
                      </a:lnTo>
                      <a:lnTo>
                        <a:pt x="2680" y="1551"/>
                      </a:lnTo>
                      <a:lnTo>
                        <a:pt x="2688" y="1540"/>
                      </a:lnTo>
                      <a:lnTo>
                        <a:pt x="2696" y="1530"/>
                      </a:lnTo>
                      <a:lnTo>
                        <a:pt x="2703" y="1519"/>
                      </a:lnTo>
                      <a:lnTo>
                        <a:pt x="2711" y="1508"/>
                      </a:lnTo>
                      <a:lnTo>
                        <a:pt x="2719" y="1497"/>
                      </a:lnTo>
                      <a:lnTo>
                        <a:pt x="2726" y="1486"/>
                      </a:lnTo>
                      <a:lnTo>
                        <a:pt x="2734" y="1475"/>
                      </a:lnTo>
                      <a:lnTo>
                        <a:pt x="2741" y="1463"/>
                      </a:lnTo>
                      <a:lnTo>
                        <a:pt x="2749" y="1452"/>
                      </a:lnTo>
                      <a:lnTo>
                        <a:pt x="2756" y="1440"/>
                      </a:lnTo>
                      <a:lnTo>
                        <a:pt x="2764" y="1429"/>
                      </a:lnTo>
                      <a:lnTo>
                        <a:pt x="2771" y="1417"/>
                      </a:lnTo>
                      <a:lnTo>
                        <a:pt x="2779" y="1406"/>
                      </a:lnTo>
                      <a:lnTo>
                        <a:pt x="2786" y="1394"/>
                      </a:lnTo>
                      <a:lnTo>
                        <a:pt x="2794" y="1382"/>
                      </a:lnTo>
                      <a:lnTo>
                        <a:pt x="2801" y="1370"/>
                      </a:lnTo>
                      <a:lnTo>
                        <a:pt x="2809" y="1358"/>
                      </a:lnTo>
                      <a:lnTo>
                        <a:pt x="2816" y="1347"/>
                      </a:lnTo>
                      <a:lnTo>
                        <a:pt x="2823" y="1335"/>
                      </a:lnTo>
                      <a:lnTo>
                        <a:pt x="2831" y="1323"/>
                      </a:lnTo>
                      <a:lnTo>
                        <a:pt x="2838" y="1311"/>
                      </a:lnTo>
                      <a:lnTo>
                        <a:pt x="2845" y="1299"/>
                      </a:lnTo>
                      <a:lnTo>
                        <a:pt x="2853" y="1287"/>
                      </a:lnTo>
                      <a:lnTo>
                        <a:pt x="2860" y="1275"/>
                      </a:lnTo>
                      <a:lnTo>
                        <a:pt x="2867" y="1263"/>
                      </a:lnTo>
                      <a:lnTo>
                        <a:pt x="2875" y="1251"/>
                      </a:lnTo>
                      <a:lnTo>
                        <a:pt x="2882" y="1239"/>
                      </a:lnTo>
                      <a:lnTo>
                        <a:pt x="2889" y="1226"/>
                      </a:lnTo>
                      <a:lnTo>
                        <a:pt x="2897" y="1214"/>
                      </a:lnTo>
                      <a:lnTo>
                        <a:pt x="2904" y="1202"/>
                      </a:lnTo>
                      <a:lnTo>
                        <a:pt x="2911" y="1190"/>
                      </a:lnTo>
                      <a:lnTo>
                        <a:pt x="2918" y="1178"/>
                      </a:lnTo>
                      <a:lnTo>
                        <a:pt x="2926" y="1166"/>
                      </a:lnTo>
                      <a:lnTo>
                        <a:pt x="2933" y="1155"/>
                      </a:lnTo>
                      <a:lnTo>
                        <a:pt x="2940" y="1143"/>
                      </a:lnTo>
                      <a:lnTo>
                        <a:pt x="2947" y="1131"/>
                      </a:lnTo>
                      <a:lnTo>
                        <a:pt x="2955" y="1119"/>
                      </a:lnTo>
                      <a:lnTo>
                        <a:pt x="2962" y="1107"/>
                      </a:lnTo>
                      <a:lnTo>
                        <a:pt x="2970" y="1095"/>
                      </a:lnTo>
                      <a:lnTo>
                        <a:pt x="2977" y="1084"/>
                      </a:lnTo>
                      <a:lnTo>
                        <a:pt x="2984" y="1072"/>
                      </a:lnTo>
                      <a:lnTo>
                        <a:pt x="2992" y="1060"/>
                      </a:lnTo>
                      <a:lnTo>
                        <a:pt x="2999" y="1049"/>
                      </a:lnTo>
                      <a:lnTo>
                        <a:pt x="3007" y="1037"/>
                      </a:lnTo>
                      <a:lnTo>
                        <a:pt x="3014" y="1026"/>
                      </a:lnTo>
                      <a:lnTo>
                        <a:pt x="3022" y="1015"/>
                      </a:lnTo>
                      <a:lnTo>
                        <a:pt x="3029" y="1003"/>
                      </a:lnTo>
                      <a:lnTo>
                        <a:pt x="3036" y="992"/>
                      </a:lnTo>
                      <a:lnTo>
                        <a:pt x="3044" y="981"/>
                      </a:lnTo>
                      <a:lnTo>
                        <a:pt x="3051" y="970"/>
                      </a:lnTo>
                      <a:lnTo>
                        <a:pt x="3059" y="959"/>
                      </a:lnTo>
                      <a:lnTo>
                        <a:pt x="3067" y="948"/>
                      </a:lnTo>
                      <a:lnTo>
                        <a:pt x="3074" y="937"/>
                      </a:lnTo>
                      <a:lnTo>
                        <a:pt x="3082" y="926"/>
                      </a:lnTo>
                      <a:lnTo>
                        <a:pt x="3089" y="915"/>
                      </a:lnTo>
                      <a:lnTo>
                        <a:pt x="3097" y="904"/>
                      </a:lnTo>
                      <a:lnTo>
                        <a:pt x="3105" y="894"/>
                      </a:lnTo>
                      <a:lnTo>
                        <a:pt x="3112" y="883"/>
                      </a:lnTo>
                      <a:lnTo>
                        <a:pt x="3120" y="873"/>
                      </a:lnTo>
                      <a:lnTo>
                        <a:pt x="3128" y="862"/>
                      </a:lnTo>
                      <a:lnTo>
                        <a:pt x="3136" y="852"/>
                      </a:lnTo>
                      <a:lnTo>
                        <a:pt x="3143" y="842"/>
                      </a:lnTo>
                      <a:lnTo>
                        <a:pt x="3151" y="832"/>
                      </a:lnTo>
                      <a:lnTo>
                        <a:pt x="3159" y="822"/>
                      </a:lnTo>
                      <a:lnTo>
                        <a:pt x="3167" y="812"/>
                      </a:lnTo>
                      <a:lnTo>
                        <a:pt x="3174" y="802"/>
                      </a:lnTo>
                      <a:lnTo>
                        <a:pt x="3182" y="792"/>
                      </a:lnTo>
                      <a:lnTo>
                        <a:pt x="3190" y="783"/>
                      </a:lnTo>
                      <a:lnTo>
                        <a:pt x="3198" y="773"/>
                      </a:lnTo>
                      <a:lnTo>
                        <a:pt x="3206" y="764"/>
                      </a:lnTo>
                      <a:lnTo>
                        <a:pt x="3214" y="754"/>
                      </a:lnTo>
                      <a:lnTo>
                        <a:pt x="3222" y="745"/>
                      </a:lnTo>
                      <a:lnTo>
                        <a:pt x="3230" y="736"/>
                      </a:lnTo>
                      <a:lnTo>
                        <a:pt x="3238" y="727"/>
                      </a:lnTo>
                      <a:lnTo>
                        <a:pt x="3246" y="718"/>
                      </a:lnTo>
                      <a:lnTo>
                        <a:pt x="3255" y="709"/>
                      </a:lnTo>
                      <a:lnTo>
                        <a:pt x="3263" y="700"/>
                      </a:lnTo>
                      <a:lnTo>
                        <a:pt x="3271" y="691"/>
                      </a:lnTo>
                      <a:lnTo>
                        <a:pt x="3279" y="683"/>
                      </a:lnTo>
                      <a:lnTo>
                        <a:pt x="3287" y="674"/>
                      </a:lnTo>
                      <a:lnTo>
                        <a:pt x="3296" y="666"/>
                      </a:lnTo>
                      <a:lnTo>
                        <a:pt x="3304" y="658"/>
                      </a:lnTo>
                      <a:lnTo>
                        <a:pt x="3312" y="650"/>
                      </a:lnTo>
                      <a:lnTo>
                        <a:pt x="3321" y="642"/>
                      </a:lnTo>
                      <a:lnTo>
                        <a:pt x="3329" y="633"/>
                      </a:lnTo>
                      <a:lnTo>
                        <a:pt x="3337" y="626"/>
                      </a:lnTo>
                      <a:lnTo>
                        <a:pt x="3346" y="618"/>
                      </a:lnTo>
                      <a:lnTo>
                        <a:pt x="3354" y="610"/>
                      </a:lnTo>
                      <a:lnTo>
                        <a:pt x="3363" y="603"/>
                      </a:lnTo>
                      <a:lnTo>
                        <a:pt x="3371" y="595"/>
                      </a:lnTo>
                      <a:lnTo>
                        <a:pt x="3380" y="588"/>
                      </a:lnTo>
                      <a:lnTo>
                        <a:pt x="3388" y="581"/>
                      </a:lnTo>
                      <a:lnTo>
                        <a:pt x="3397" y="574"/>
                      </a:lnTo>
                      <a:lnTo>
                        <a:pt x="3406" y="566"/>
                      </a:lnTo>
                      <a:lnTo>
                        <a:pt x="3414" y="560"/>
                      </a:lnTo>
                      <a:lnTo>
                        <a:pt x="3423" y="553"/>
                      </a:lnTo>
                      <a:lnTo>
                        <a:pt x="3432" y="546"/>
                      </a:lnTo>
                      <a:lnTo>
                        <a:pt x="3440" y="539"/>
                      </a:lnTo>
                      <a:lnTo>
                        <a:pt x="3449" y="533"/>
                      </a:lnTo>
                      <a:lnTo>
                        <a:pt x="3458" y="527"/>
                      </a:lnTo>
                      <a:lnTo>
                        <a:pt x="3467" y="520"/>
                      </a:lnTo>
                      <a:lnTo>
                        <a:pt x="3475" y="514"/>
                      </a:lnTo>
                      <a:lnTo>
                        <a:pt x="3485" y="508"/>
                      </a:lnTo>
                      <a:lnTo>
                        <a:pt x="3493" y="502"/>
                      </a:lnTo>
                      <a:lnTo>
                        <a:pt x="3502" y="496"/>
                      </a:lnTo>
                      <a:lnTo>
                        <a:pt x="3511" y="490"/>
                      </a:lnTo>
                      <a:lnTo>
                        <a:pt x="3520" y="484"/>
                      </a:lnTo>
                      <a:lnTo>
                        <a:pt x="3529" y="478"/>
                      </a:lnTo>
                      <a:lnTo>
                        <a:pt x="3538" y="473"/>
                      </a:lnTo>
                      <a:lnTo>
                        <a:pt x="3547" y="467"/>
                      </a:lnTo>
                      <a:lnTo>
                        <a:pt x="3557" y="462"/>
                      </a:lnTo>
                      <a:lnTo>
                        <a:pt x="3566" y="457"/>
                      </a:lnTo>
                      <a:lnTo>
                        <a:pt x="3575" y="451"/>
                      </a:lnTo>
                      <a:lnTo>
                        <a:pt x="3584" y="446"/>
                      </a:lnTo>
                      <a:lnTo>
                        <a:pt x="3593" y="441"/>
                      </a:lnTo>
                      <a:lnTo>
                        <a:pt x="3602" y="436"/>
                      </a:lnTo>
                      <a:lnTo>
                        <a:pt x="3611" y="431"/>
                      </a:lnTo>
                      <a:lnTo>
                        <a:pt x="3621" y="427"/>
                      </a:lnTo>
                      <a:lnTo>
                        <a:pt x="3630" y="422"/>
                      </a:lnTo>
                      <a:lnTo>
                        <a:pt x="3639" y="417"/>
                      </a:lnTo>
                      <a:lnTo>
                        <a:pt x="3649" y="413"/>
                      </a:lnTo>
                      <a:lnTo>
                        <a:pt x="3658" y="408"/>
                      </a:lnTo>
                      <a:lnTo>
                        <a:pt x="3668" y="404"/>
                      </a:lnTo>
                      <a:lnTo>
                        <a:pt x="3677" y="399"/>
                      </a:lnTo>
                      <a:lnTo>
                        <a:pt x="3686" y="395"/>
                      </a:lnTo>
                      <a:lnTo>
                        <a:pt x="3696" y="391"/>
                      </a:lnTo>
                      <a:lnTo>
                        <a:pt x="3705" y="387"/>
                      </a:lnTo>
                      <a:lnTo>
                        <a:pt x="3715" y="383"/>
                      </a:lnTo>
                      <a:lnTo>
                        <a:pt x="3724" y="379"/>
                      </a:lnTo>
                      <a:lnTo>
                        <a:pt x="3734" y="375"/>
                      </a:lnTo>
                      <a:lnTo>
                        <a:pt x="3743" y="371"/>
                      </a:lnTo>
                      <a:lnTo>
                        <a:pt x="3752" y="367"/>
                      </a:lnTo>
                      <a:lnTo>
                        <a:pt x="3762" y="363"/>
                      </a:lnTo>
                      <a:lnTo>
                        <a:pt x="3771" y="359"/>
                      </a:lnTo>
                      <a:lnTo>
                        <a:pt x="3781" y="355"/>
                      </a:lnTo>
                      <a:lnTo>
                        <a:pt x="3790" y="352"/>
                      </a:lnTo>
                      <a:lnTo>
                        <a:pt x="3800" y="348"/>
                      </a:lnTo>
                      <a:lnTo>
                        <a:pt x="3810" y="344"/>
                      </a:lnTo>
                      <a:lnTo>
                        <a:pt x="3819" y="341"/>
                      </a:lnTo>
                      <a:lnTo>
                        <a:pt x="3829" y="337"/>
                      </a:lnTo>
                      <a:lnTo>
                        <a:pt x="3838" y="334"/>
                      </a:lnTo>
                      <a:lnTo>
                        <a:pt x="3848" y="330"/>
                      </a:lnTo>
                      <a:lnTo>
                        <a:pt x="3857" y="327"/>
                      </a:lnTo>
                      <a:lnTo>
                        <a:pt x="3867" y="323"/>
                      </a:lnTo>
                      <a:lnTo>
                        <a:pt x="3877" y="320"/>
                      </a:lnTo>
                      <a:lnTo>
                        <a:pt x="3886" y="317"/>
                      </a:lnTo>
                      <a:lnTo>
                        <a:pt x="3895" y="313"/>
                      </a:lnTo>
                      <a:lnTo>
                        <a:pt x="3905" y="310"/>
                      </a:lnTo>
                      <a:lnTo>
                        <a:pt x="3914" y="306"/>
                      </a:lnTo>
                      <a:lnTo>
                        <a:pt x="3923" y="303"/>
                      </a:lnTo>
                      <a:lnTo>
                        <a:pt x="3932" y="300"/>
                      </a:lnTo>
                      <a:lnTo>
                        <a:pt x="3942" y="297"/>
                      </a:lnTo>
                      <a:lnTo>
                        <a:pt x="3951" y="293"/>
                      </a:lnTo>
                      <a:lnTo>
                        <a:pt x="3960" y="290"/>
                      </a:lnTo>
                      <a:lnTo>
                        <a:pt x="3969" y="287"/>
                      </a:lnTo>
                      <a:lnTo>
                        <a:pt x="3978" y="283"/>
                      </a:lnTo>
                      <a:lnTo>
                        <a:pt x="3987" y="280"/>
                      </a:lnTo>
                      <a:lnTo>
                        <a:pt x="3996" y="277"/>
                      </a:lnTo>
                      <a:lnTo>
                        <a:pt x="4005" y="274"/>
                      </a:lnTo>
                      <a:lnTo>
                        <a:pt x="4014" y="271"/>
                      </a:lnTo>
                      <a:lnTo>
                        <a:pt x="4024" y="267"/>
                      </a:lnTo>
                      <a:lnTo>
                        <a:pt x="4033" y="264"/>
                      </a:lnTo>
                      <a:lnTo>
                        <a:pt x="4042" y="261"/>
                      </a:lnTo>
                      <a:lnTo>
                        <a:pt x="4051" y="258"/>
                      </a:lnTo>
                      <a:lnTo>
                        <a:pt x="4060" y="255"/>
                      </a:lnTo>
                      <a:lnTo>
                        <a:pt x="4069" y="252"/>
                      </a:lnTo>
                      <a:lnTo>
                        <a:pt x="4078" y="248"/>
                      </a:lnTo>
                      <a:lnTo>
                        <a:pt x="4088" y="245"/>
                      </a:lnTo>
                      <a:lnTo>
                        <a:pt x="4097" y="242"/>
                      </a:lnTo>
                      <a:lnTo>
                        <a:pt x="4106" y="239"/>
                      </a:lnTo>
                      <a:lnTo>
                        <a:pt x="4115" y="236"/>
                      </a:lnTo>
                      <a:lnTo>
                        <a:pt x="4124" y="233"/>
                      </a:lnTo>
                      <a:lnTo>
                        <a:pt x="4133" y="230"/>
                      </a:lnTo>
                      <a:lnTo>
                        <a:pt x="4142" y="227"/>
                      </a:lnTo>
                      <a:lnTo>
                        <a:pt x="4151" y="224"/>
                      </a:lnTo>
                      <a:lnTo>
                        <a:pt x="4160" y="221"/>
                      </a:lnTo>
                      <a:lnTo>
                        <a:pt x="4170" y="217"/>
                      </a:lnTo>
                      <a:lnTo>
                        <a:pt x="4179" y="214"/>
                      </a:lnTo>
                      <a:lnTo>
                        <a:pt x="4188" y="211"/>
                      </a:lnTo>
                      <a:lnTo>
                        <a:pt x="4197" y="208"/>
                      </a:lnTo>
                      <a:lnTo>
                        <a:pt x="4206" y="205"/>
                      </a:lnTo>
                      <a:lnTo>
                        <a:pt x="4215" y="202"/>
                      </a:lnTo>
                      <a:lnTo>
                        <a:pt x="4224" y="199"/>
                      </a:lnTo>
                      <a:lnTo>
                        <a:pt x="4233" y="196"/>
                      </a:lnTo>
                      <a:lnTo>
                        <a:pt x="4242" y="193"/>
                      </a:lnTo>
                      <a:lnTo>
                        <a:pt x="4251" y="190"/>
                      </a:lnTo>
                      <a:lnTo>
                        <a:pt x="4260" y="187"/>
                      </a:lnTo>
                      <a:lnTo>
                        <a:pt x="4270" y="184"/>
                      </a:lnTo>
                      <a:lnTo>
                        <a:pt x="4278" y="182"/>
                      </a:lnTo>
                      <a:lnTo>
                        <a:pt x="4287" y="179"/>
                      </a:lnTo>
                      <a:lnTo>
                        <a:pt x="4297" y="175"/>
                      </a:lnTo>
                      <a:lnTo>
                        <a:pt x="4306" y="173"/>
                      </a:lnTo>
                      <a:lnTo>
                        <a:pt x="4315" y="170"/>
                      </a:lnTo>
                      <a:lnTo>
                        <a:pt x="4324" y="167"/>
                      </a:lnTo>
                      <a:lnTo>
                        <a:pt x="4333" y="164"/>
                      </a:lnTo>
                      <a:lnTo>
                        <a:pt x="4342" y="161"/>
                      </a:lnTo>
                      <a:lnTo>
                        <a:pt x="4351" y="158"/>
                      </a:lnTo>
                      <a:lnTo>
                        <a:pt x="4360" y="155"/>
                      </a:lnTo>
                      <a:lnTo>
                        <a:pt x="4369" y="152"/>
                      </a:lnTo>
                      <a:lnTo>
                        <a:pt x="4378" y="149"/>
                      </a:lnTo>
                      <a:lnTo>
                        <a:pt x="4387" y="146"/>
                      </a:lnTo>
                      <a:lnTo>
                        <a:pt x="4396" y="143"/>
                      </a:lnTo>
                      <a:lnTo>
                        <a:pt x="4405" y="140"/>
                      </a:lnTo>
                      <a:lnTo>
                        <a:pt x="4414" y="137"/>
                      </a:lnTo>
                      <a:lnTo>
                        <a:pt x="4423" y="133"/>
                      </a:lnTo>
                      <a:lnTo>
                        <a:pt x="4431" y="130"/>
                      </a:lnTo>
                      <a:lnTo>
                        <a:pt x="4441" y="127"/>
                      </a:lnTo>
                      <a:lnTo>
                        <a:pt x="4450" y="124"/>
                      </a:lnTo>
                      <a:lnTo>
                        <a:pt x="4458" y="121"/>
                      </a:lnTo>
                      <a:lnTo>
                        <a:pt x="4467" y="118"/>
                      </a:lnTo>
                      <a:lnTo>
                        <a:pt x="4476" y="114"/>
                      </a:lnTo>
                      <a:lnTo>
                        <a:pt x="4485" y="111"/>
                      </a:lnTo>
                      <a:lnTo>
                        <a:pt x="4494" y="108"/>
                      </a:lnTo>
                      <a:lnTo>
                        <a:pt x="4503" y="105"/>
                      </a:lnTo>
                      <a:lnTo>
                        <a:pt x="4512" y="102"/>
                      </a:lnTo>
                      <a:lnTo>
                        <a:pt x="4521" y="99"/>
                      </a:lnTo>
                      <a:lnTo>
                        <a:pt x="4530" y="96"/>
                      </a:lnTo>
                      <a:lnTo>
                        <a:pt x="4539" y="93"/>
                      </a:lnTo>
                      <a:lnTo>
                        <a:pt x="4548" y="90"/>
                      </a:lnTo>
                      <a:lnTo>
                        <a:pt x="4557" y="87"/>
                      </a:lnTo>
                      <a:lnTo>
                        <a:pt x="4566" y="84"/>
                      </a:lnTo>
                      <a:lnTo>
                        <a:pt x="4575" y="82"/>
                      </a:lnTo>
                      <a:lnTo>
                        <a:pt x="4584" y="79"/>
                      </a:lnTo>
                      <a:lnTo>
                        <a:pt x="4593" y="76"/>
                      </a:lnTo>
                      <a:lnTo>
                        <a:pt x="4602" y="73"/>
                      </a:lnTo>
                      <a:lnTo>
                        <a:pt x="4611" y="71"/>
                      </a:lnTo>
                      <a:lnTo>
                        <a:pt x="4620" y="68"/>
                      </a:lnTo>
                      <a:lnTo>
                        <a:pt x="4629" y="66"/>
                      </a:lnTo>
                      <a:lnTo>
                        <a:pt x="4638" y="63"/>
                      </a:lnTo>
                      <a:lnTo>
                        <a:pt x="4647" y="61"/>
                      </a:lnTo>
                      <a:lnTo>
                        <a:pt x="4657" y="59"/>
                      </a:lnTo>
                      <a:lnTo>
                        <a:pt x="4666" y="57"/>
                      </a:lnTo>
                      <a:lnTo>
                        <a:pt x="4675" y="55"/>
                      </a:lnTo>
                      <a:lnTo>
                        <a:pt x="4684" y="52"/>
                      </a:lnTo>
                      <a:lnTo>
                        <a:pt x="4693" y="50"/>
                      </a:lnTo>
                      <a:lnTo>
                        <a:pt x="4702" y="48"/>
                      </a:lnTo>
                      <a:lnTo>
                        <a:pt x="4711" y="46"/>
                      </a:lnTo>
                      <a:lnTo>
                        <a:pt x="4720" y="44"/>
                      </a:lnTo>
                      <a:lnTo>
                        <a:pt x="4728" y="42"/>
                      </a:lnTo>
                      <a:lnTo>
                        <a:pt x="4737" y="40"/>
                      </a:lnTo>
                      <a:lnTo>
                        <a:pt x="4746" y="38"/>
                      </a:lnTo>
                      <a:lnTo>
                        <a:pt x="4754" y="36"/>
                      </a:lnTo>
                      <a:lnTo>
                        <a:pt x="4763" y="34"/>
                      </a:lnTo>
                      <a:lnTo>
                        <a:pt x="4772" y="32"/>
                      </a:lnTo>
                      <a:lnTo>
                        <a:pt x="4781" y="31"/>
                      </a:lnTo>
                      <a:lnTo>
                        <a:pt x="4790" y="29"/>
                      </a:lnTo>
                      <a:lnTo>
                        <a:pt x="4799" y="28"/>
                      </a:lnTo>
                      <a:lnTo>
                        <a:pt x="4807" y="26"/>
                      </a:lnTo>
                      <a:lnTo>
                        <a:pt x="4816" y="25"/>
                      </a:lnTo>
                      <a:lnTo>
                        <a:pt x="4825" y="24"/>
                      </a:lnTo>
                      <a:lnTo>
                        <a:pt x="4834" y="22"/>
                      </a:lnTo>
                      <a:lnTo>
                        <a:pt x="4843" y="21"/>
                      </a:lnTo>
                      <a:lnTo>
                        <a:pt x="4852" y="20"/>
                      </a:lnTo>
                      <a:lnTo>
                        <a:pt x="4861" y="19"/>
                      </a:lnTo>
                      <a:lnTo>
                        <a:pt x="4870" y="18"/>
                      </a:lnTo>
                      <a:lnTo>
                        <a:pt x="4879" y="17"/>
                      </a:lnTo>
                      <a:lnTo>
                        <a:pt x="4888" y="16"/>
                      </a:lnTo>
                      <a:lnTo>
                        <a:pt x="4897" y="15"/>
                      </a:lnTo>
                      <a:lnTo>
                        <a:pt x="4906" y="14"/>
                      </a:lnTo>
                      <a:lnTo>
                        <a:pt x="4915" y="13"/>
                      </a:lnTo>
                      <a:lnTo>
                        <a:pt x="4924" y="13"/>
                      </a:lnTo>
                      <a:lnTo>
                        <a:pt x="4933" y="12"/>
                      </a:lnTo>
                      <a:lnTo>
                        <a:pt x="4942" y="11"/>
                      </a:lnTo>
                      <a:lnTo>
                        <a:pt x="4951" y="10"/>
                      </a:lnTo>
                      <a:lnTo>
                        <a:pt x="4960" y="9"/>
                      </a:lnTo>
                      <a:lnTo>
                        <a:pt x="4969" y="9"/>
                      </a:lnTo>
                      <a:lnTo>
                        <a:pt x="4977" y="8"/>
                      </a:lnTo>
                      <a:lnTo>
                        <a:pt x="4986" y="7"/>
                      </a:lnTo>
                      <a:lnTo>
                        <a:pt x="4995" y="6"/>
                      </a:lnTo>
                      <a:lnTo>
                        <a:pt x="5004" y="5"/>
                      </a:lnTo>
                      <a:lnTo>
                        <a:pt x="5013" y="4"/>
                      </a:lnTo>
                      <a:lnTo>
                        <a:pt x="5022" y="4"/>
                      </a:lnTo>
                      <a:lnTo>
                        <a:pt x="5031" y="3"/>
                      </a:lnTo>
                      <a:lnTo>
                        <a:pt x="5040" y="2"/>
                      </a:lnTo>
                      <a:lnTo>
                        <a:pt x="5049" y="1"/>
                      </a:lnTo>
                      <a:lnTo>
                        <a:pt x="5058" y="1"/>
                      </a:lnTo>
                      <a:lnTo>
                        <a:pt x="5067" y="1"/>
                      </a:lnTo>
                      <a:lnTo>
                        <a:pt x="5076" y="0"/>
                      </a:lnTo>
                      <a:lnTo>
                        <a:pt x="5086" y="1"/>
                      </a:lnTo>
                      <a:lnTo>
                        <a:pt x="5095" y="1"/>
                      </a:lnTo>
                      <a:lnTo>
                        <a:pt x="5104" y="2"/>
                      </a:lnTo>
                      <a:lnTo>
                        <a:pt x="5114" y="3"/>
                      </a:lnTo>
                      <a:lnTo>
                        <a:pt x="5124" y="5"/>
                      </a:lnTo>
                      <a:lnTo>
                        <a:pt x="5133" y="6"/>
                      </a:lnTo>
                      <a:lnTo>
                        <a:pt x="5143" y="8"/>
                      </a:lnTo>
                      <a:lnTo>
                        <a:pt x="5153" y="9"/>
                      </a:lnTo>
                      <a:lnTo>
                        <a:pt x="5162" y="11"/>
                      </a:lnTo>
                      <a:lnTo>
                        <a:pt x="5172" y="13"/>
                      </a:lnTo>
                      <a:lnTo>
                        <a:pt x="5182" y="15"/>
                      </a:lnTo>
                      <a:lnTo>
                        <a:pt x="5192" y="18"/>
                      </a:lnTo>
                      <a:lnTo>
                        <a:pt x="5202" y="20"/>
                      </a:lnTo>
                      <a:lnTo>
                        <a:pt x="5212" y="23"/>
                      </a:lnTo>
                      <a:lnTo>
                        <a:pt x="5222" y="26"/>
                      </a:lnTo>
                      <a:lnTo>
                        <a:pt x="5232" y="29"/>
                      </a:lnTo>
                      <a:lnTo>
                        <a:pt x="5242" y="32"/>
                      </a:lnTo>
                      <a:lnTo>
                        <a:pt x="5253" y="35"/>
                      </a:lnTo>
                      <a:lnTo>
                        <a:pt x="5263" y="39"/>
                      </a:lnTo>
                      <a:lnTo>
                        <a:pt x="5273" y="43"/>
                      </a:lnTo>
                      <a:lnTo>
                        <a:pt x="5284" y="47"/>
                      </a:lnTo>
                      <a:lnTo>
                        <a:pt x="5294" y="51"/>
                      </a:lnTo>
                      <a:lnTo>
                        <a:pt x="5305" y="56"/>
                      </a:lnTo>
                      <a:lnTo>
                        <a:pt x="5315" y="61"/>
                      </a:lnTo>
                      <a:lnTo>
                        <a:pt x="5326" y="66"/>
                      </a:lnTo>
                      <a:lnTo>
                        <a:pt x="5337" y="70"/>
                      </a:lnTo>
                      <a:lnTo>
                        <a:pt x="5347" y="76"/>
                      </a:lnTo>
                      <a:lnTo>
                        <a:pt x="5358" y="81"/>
                      </a:lnTo>
                      <a:lnTo>
                        <a:pt x="5369" y="87"/>
                      </a:lnTo>
                      <a:lnTo>
                        <a:pt x="5380" y="93"/>
                      </a:lnTo>
                      <a:lnTo>
                        <a:pt x="5392" y="99"/>
                      </a:lnTo>
                      <a:lnTo>
                        <a:pt x="5403" y="106"/>
                      </a:lnTo>
                      <a:lnTo>
                        <a:pt x="5414" y="113"/>
                      </a:lnTo>
                      <a:lnTo>
                        <a:pt x="5425" y="119"/>
                      </a:lnTo>
                      <a:lnTo>
                        <a:pt x="5436" y="126"/>
                      </a:lnTo>
                      <a:lnTo>
                        <a:pt x="5448" y="133"/>
                      </a:lnTo>
                      <a:lnTo>
                        <a:pt x="5459" y="141"/>
                      </a:lnTo>
                      <a:lnTo>
                        <a:pt x="5471" y="148"/>
                      </a:lnTo>
                      <a:lnTo>
                        <a:pt x="5483" y="156"/>
                      </a:lnTo>
                      <a:lnTo>
                        <a:pt x="5495" y="165"/>
                      </a:lnTo>
                      <a:lnTo>
                        <a:pt x="5507" y="174"/>
                      </a:lnTo>
                      <a:lnTo>
                        <a:pt x="5520" y="184"/>
                      </a:lnTo>
                      <a:lnTo>
                        <a:pt x="5532" y="195"/>
                      </a:lnTo>
                      <a:lnTo>
                        <a:pt x="5545" y="206"/>
                      </a:lnTo>
                      <a:lnTo>
                        <a:pt x="5558" y="217"/>
                      </a:lnTo>
                      <a:lnTo>
                        <a:pt x="5571" y="229"/>
                      </a:lnTo>
                      <a:lnTo>
                        <a:pt x="5584" y="242"/>
                      </a:lnTo>
                      <a:lnTo>
                        <a:pt x="5598" y="256"/>
                      </a:lnTo>
                      <a:lnTo>
                        <a:pt x="5612" y="271"/>
                      </a:lnTo>
                      <a:lnTo>
                        <a:pt x="5627" y="286"/>
                      </a:lnTo>
                      <a:lnTo>
                        <a:pt x="5641" y="303"/>
                      </a:lnTo>
                      <a:lnTo>
                        <a:pt x="5656" y="320"/>
                      </a:lnTo>
                      <a:lnTo>
                        <a:pt x="5671" y="338"/>
                      </a:lnTo>
                      <a:lnTo>
                        <a:pt x="5687" y="357"/>
                      </a:lnTo>
                      <a:lnTo>
                        <a:pt x="5702" y="377"/>
                      </a:lnTo>
                      <a:lnTo>
                        <a:pt x="5718" y="397"/>
                      </a:lnTo>
                      <a:lnTo>
                        <a:pt x="5734" y="419"/>
                      </a:lnTo>
                      <a:lnTo>
                        <a:pt x="5751" y="441"/>
                      </a:lnTo>
                      <a:lnTo>
                        <a:pt x="5767" y="464"/>
                      </a:lnTo>
                      <a:lnTo>
                        <a:pt x="5784" y="487"/>
                      </a:lnTo>
                      <a:lnTo>
                        <a:pt x="5801" y="511"/>
                      </a:lnTo>
                      <a:lnTo>
                        <a:pt x="5817" y="535"/>
                      </a:lnTo>
                      <a:lnTo>
                        <a:pt x="5834" y="560"/>
                      </a:lnTo>
                      <a:lnTo>
                        <a:pt x="5851" y="584"/>
                      </a:lnTo>
                      <a:lnTo>
                        <a:pt x="5868" y="609"/>
                      </a:lnTo>
                      <a:lnTo>
                        <a:pt x="5885" y="633"/>
                      </a:lnTo>
                      <a:lnTo>
                        <a:pt x="5902" y="658"/>
                      </a:lnTo>
                      <a:lnTo>
                        <a:pt x="5919" y="682"/>
                      </a:lnTo>
                      <a:lnTo>
                        <a:pt x="5935" y="706"/>
                      </a:lnTo>
                      <a:lnTo>
                        <a:pt x="5952" y="730"/>
                      </a:lnTo>
                      <a:lnTo>
                        <a:pt x="5969" y="753"/>
                      </a:lnTo>
                      <a:lnTo>
                        <a:pt x="5985" y="777"/>
                      </a:lnTo>
                      <a:lnTo>
                        <a:pt x="6001" y="800"/>
                      </a:lnTo>
                      <a:lnTo>
                        <a:pt x="6018" y="822"/>
                      </a:lnTo>
                      <a:lnTo>
                        <a:pt x="6034" y="845"/>
                      </a:lnTo>
                      <a:lnTo>
                        <a:pt x="6050" y="867"/>
                      </a:lnTo>
                      <a:lnTo>
                        <a:pt x="6066" y="889"/>
                      </a:lnTo>
                      <a:lnTo>
                        <a:pt x="6082" y="910"/>
                      </a:lnTo>
                      <a:lnTo>
                        <a:pt x="6098" y="932"/>
                      </a:lnTo>
                      <a:lnTo>
                        <a:pt x="6114" y="953"/>
                      </a:lnTo>
                      <a:lnTo>
                        <a:pt x="6130" y="973"/>
                      </a:lnTo>
                      <a:lnTo>
                        <a:pt x="6145" y="993"/>
                      </a:lnTo>
                      <a:lnTo>
                        <a:pt x="6161" y="1013"/>
                      </a:lnTo>
                      <a:lnTo>
                        <a:pt x="6176" y="1033"/>
                      </a:lnTo>
                      <a:lnTo>
                        <a:pt x="6192" y="1052"/>
                      </a:lnTo>
                      <a:lnTo>
                        <a:pt x="6207" y="1072"/>
                      </a:lnTo>
                      <a:lnTo>
                        <a:pt x="6222" y="1090"/>
                      </a:lnTo>
                      <a:lnTo>
                        <a:pt x="6236" y="1109"/>
                      </a:lnTo>
                      <a:lnTo>
                        <a:pt x="6250" y="1127"/>
                      </a:lnTo>
                      <a:lnTo>
                        <a:pt x="6265" y="1145"/>
                      </a:lnTo>
                      <a:lnTo>
                        <a:pt x="6279" y="1162"/>
                      </a:lnTo>
                      <a:lnTo>
                        <a:pt x="6293" y="1180"/>
                      </a:lnTo>
                      <a:lnTo>
                        <a:pt x="6307" y="1197"/>
                      </a:lnTo>
                      <a:lnTo>
                        <a:pt x="6320" y="1213"/>
                      </a:lnTo>
                      <a:lnTo>
                        <a:pt x="6334" y="1230"/>
                      </a:lnTo>
                      <a:lnTo>
                        <a:pt x="6348" y="1246"/>
                      </a:lnTo>
                      <a:lnTo>
                        <a:pt x="6361" y="1262"/>
                      </a:lnTo>
                      <a:lnTo>
                        <a:pt x="6375" y="1277"/>
                      </a:lnTo>
                      <a:lnTo>
                        <a:pt x="6388" y="1293"/>
                      </a:lnTo>
                      <a:lnTo>
                        <a:pt x="6402" y="1308"/>
                      </a:lnTo>
                      <a:lnTo>
                        <a:pt x="6415" y="1322"/>
                      </a:lnTo>
                      <a:lnTo>
                        <a:pt x="6428" y="1337"/>
                      </a:lnTo>
                      <a:lnTo>
                        <a:pt x="6441" y="1351"/>
                      </a:lnTo>
                      <a:lnTo>
                        <a:pt x="6454" y="1365"/>
                      </a:lnTo>
                      <a:lnTo>
                        <a:pt x="6467" y="1379"/>
                      </a:lnTo>
                      <a:lnTo>
                        <a:pt x="6480" y="1393"/>
                      </a:lnTo>
                      <a:lnTo>
                        <a:pt x="6493" y="1406"/>
                      </a:lnTo>
                      <a:lnTo>
                        <a:pt x="6505" y="1419"/>
                      </a:lnTo>
                      <a:lnTo>
                        <a:pt x="6518" y="1432"/>
                      </a:lnTo>
                      <a:lnTo>
                        <a:pt x="6531" y="1445"/>
                      </a:lnTo>
                      <a:lnTo>
                        <a:pt x="6543" y="1457"/>
                      </a:lnTo>
                      <a:lnTo>
                        <a:pt x="6556" y="1470"/>
                      </a:lnTo>
                      <a:lnTo>
                        <a:pt x="6568" y="1482"/>
                      </a:lnTo>
                      <a:lnTo>
                        <a:pt x="6580" y="1493"/>
                      </a:lnTo>
                      <a:lnTo>
                        <a:pt x="6593" y="1505"/>
                      </a:lnTo>
                      <a:lnTo>
                        <a:pt x="6605" y="1517"/>
                      </a:lnTo>
                      <a:lnTo>
                        <a:pt x="6617" y="1528"/>
                      </a:lnTo>
                      <a:lnTo>
                        <a:pt x="6629" y="1539"/>
                      </a:lnTo>
                      <a:lnTo>
                        <a:pt x="6641" y="1550"/>
                      </a:lnTo>
                      <a:lnTo>
                        <a:pt x="6653" y="1560"/>
                      </a:lnTo>
                      <a:lnTo>
                        <a:pt x="6665" y="1571"/>
                      </a:lnTo>
                      <a:lnTo>
                        <a:pt x="6677" y="1581"/>
                      </a:lnTo>
                      <a:lnTo>
                        <a:pt x="6689" y="1591"/>
                      </a:lnTo>
                      <a:lnTo>
                        <a:pt x="6700" y="1601"/>
                      </a:lnTo>
                      <a:lnTo>
                        <a:pt x="6712" y="1611"/>
                      </a:lnTo>
                      <a:lnTo>
                        <a:pt x="6723" y="1620"/>
                      </a:lnTo>
                      <a:lnTo>
                        <a:pt x="6735" y="1630"/>
                      </a:lnTo>
                      <a:lnTo>
                        <a:pt x="6747" y="1639"/>
                      </a:lnTo>
                      <a:lnTo>
                        <a:pt x="6758" y="1648"/>
                      </a:lnTo>
                      <a:lnTo>
                        <a:pt x="6770" y="1657"/>
                      </a:lnTo>
                      <a:lnTo>
                        <a:pt x="6781" y="1666"/>
                      </a:lnTo>
                      <a:lnTo>
                        <a:pt x="6793" y="1674"/>
                      </a:lnTo>
                      <a:lnTo>
                        <a:pt x="6804" y="1683"/>
                      </a:lnTo>
                      <a:lnTo>
                        <a:pt x="6815" y="1691"/>
                      </a:lnTo>
                      <a:lnTo>
                        <a:pt x="6826" y="1699"/>
                      </a:lnTo>
                      <a:lnTo>
                        <a:pt x="6837" y="1707"/>
                      </a:lnTo>
                      <a:lnTo>
                        <a:pt x="6848" y="1715"/>
                      </a:lnTo>
                      <a:lnTo>
                        <a:pt x="6859" y="1723"/>
                      </a:lnTo>
                      <a:lnTo>
                        <a:pt x="6870" y="1730"/>
                      </a:lnTo>
                      <a:lnTo>
                        <a:pt x="6881" y="1738"/>
                      </a:lnTo>
                      <a:lnTo>
                        <a:pt x="6892" y="1745"/>
                      </a:lnTo>
                      <a:lnTo>
                        <a:pt x="6903" y="1753"/>
                      </a:lnTo>
                      <a:lnTo>
                        <a:pt x="6914" y="1760"/>
                      </a:lnTo>
                      <a:lnTo>
                        <a:pt x="6925" y="1767"/>
                      </a:lnTo>
                      <a:lnTo>
                        <a:pt x="6935" y="1773"/>
                      </a:lnTo>
                      <a:lnTo>
                        <a:pt x="6946" y="1780"/>
                      </a:lnTo>
                      <a:lnTo>
                        <a:pt x="6957" y="1787"/>
                      </a:lnTo>
                      <a:lnTo>
                        <a:pt x="6967" y="1793"/>
                      </a:lnTo>
                      <a:lnTo>
                        <a:pt x="6978" y="1800"/>
                      </a:lnTo>
                      <a:lnTo>
                        <a:pt x="6989" y="1806"/>
                      </a:lnTo>
                      <a:lnTo>
                        <a:pt x="6999" y="1812"/>
                      </a:lnTo>
                      <a:lnTo>
                        <a:pt x="7010" y="1818"/>
                      </a:lnTo>
                      <a:lnTo>
                        <a:pt x="7020" y="1824"/>
                      </a:lnTo>
                      <a:lnTo>
                        <a:pt x="7030" y="1830"/>
                      </a:lnTo>
                      <a:lnTo>
                        <a:pt x="7041" y="1835"/>
                      </a:lnTo>
                      <a:lnTo>
                        <a:pt x="7051" y="1841"/>
                      </a:lnTo>
                      <a:lnTo>
                        <a:pt x="7061" y="1847"/>
                      </a:lnTo>
                      <a:lnTo>
                        <a:pt x="7072" y="1852"/>
                      </a:lnTo>
                      <a:lnTo>
                        <a:pt x="7082" y="1857"/>
                      </a:lnTo>
                      <a:lnTo>
                        <a:pt x="7092" y="1862"/>
                      </a:lnTo>
                      <a:lnTo>
                        <a:pt x="7102" y="1868"/>
                      </a:lnTo>
                      <a:lnTo>
                        <a:pt x="7112" y="1873"/>
                      </a:lnTo>
                      <a:lnTo>
                        <a:pt x="7122" y="1878"/>
                      </a:lnTo>
                      <a:lnTo>
                        <a:pt x="7132" y="1882"/>
                      </a:lnTo>
                      <a:lnTo>
                        <a:pt x="7142" y="1887"/>
                      </a:lnTo>
                      <a:lnTo>
                        <a:pt x="7153" y="1892"/>
                      </a:lnTo>
                      <a:lnTo>
                        <a:pt x="7162" y="1896"/>
                      </a:lnTo>
                      <a:lnTo>
                        <a:pt x="7173" y="1901"/>
                      </a:lnTo>
                      <a:lnTo>
                        <a:pt x="7183" y="1905"/>
                      </a:lnTo>
                      <a:lnTo>
                        <a:pt x="7192" y="1910"/>
                      </a:lnTo>
                      <a:lnTo>
                        <a:pt x="7202" y="1914"/>
                      </a:lnTo>
                      <a:lnTo>
                        <a:pt x="7212" y="1918"/>
                      </a:lnTo>
                      <a:lnTo>
                        <a:pt x="7222" y="1922"/>
                      </a:lnTo>
                      <a:lnTo>
                        <a:pt x="7232" y="1926"/>
                      </a:lnTo>
                      <a:lnTo>
                        <a:pt x="7242" y="1930"/>
                      </a:lnTo>
                      <a:lnTo>
                        <a:pt x="7251" y="1934"/>
                      </a:lnTo>
                      <a:lnTo>
                        <a:pt x="7261" y="1938"/>
                      </a:lnTo>
                      <a:lnTo>
                        <a:pt x="7271" y="1942"/>
                      </a:lnTo>
                      <a:lnTo>
                        <a:pt x="7281" y="1946"/>
                      </a:lnTo>
                      <a:lnTo>
                        <a:pt x="7290" y="1949"/>
                      </a:lnTo>
                      <a:lnTo>
                        <a:pt x="7300" y="1953"/>
                      </a:lnTo>
                      <a:lnTo>
                        <a:pt x="7309" y="1956"/>
                      </a:lnTo>
                      <a:lnTo>
                        <a:pt x="7319" y="1960"/>
                      </a:lnTo>
                      <a:lnTo>
                        <a:pt x="7329" y="1963"/>
                      </a:lnTo>
                      <a:lnTo>
                        <a:pt x="7338" y="1966"/>
                      </a:lnTo>
                      <a:lnTo>
                        <a:pt x="7347" y="1970"/>
                      </a:lnTo>
                      <a:lnTo>
                        <a:pt x="7357" y="1973"/>
                      </a:lnTo>
                      <a:lnTo>
                        <a:pt x="7366" y="1976"/>
                      </a:lnTo>
                      <a:lnTo>
                        <a:pt x="7376" y="1979"/>
                      </a:lnTo>
                      <a:lnTo>
                        <a:pt x="7385" y="1982"/>
                      </a:lnTo>
                      <a:lnTo>
                        <a:pt x="7394" y="1985"/>
                      </a:lnTo>
                      <a:lnTo>
                        <a:pt x="7404" y="1988"/>
                      </a:lnTo>
                      <a:lnTo>
                        <a:pt x="7413" y="1991"/>
                      </a:lnTo>
                      <a:lnTo>
                        <a:pt x="7422" y="1994"/>
                      </a:lnTo>
                      <a:lnTo>
                        <a:pt x="7432" y="1997"/>
                      </a:lnTo>
                      <a:lnTo>
                        <a:pt x="7441" y="1999"/>
                      </a:lnTo>
                      <a:lnTo>
                        <a:pt x="7450" y="2002"/>
                      </a:lnTo>
                      <a:lnTo>
                        <a:pt x="7460" y="2005"/>
                      </a:lnTo>
                      <a:lnTo>
                        <a:pt x="7469" y="2007"/>
                      </a:lnTo>
                      <a:lnTo>
                        <a:pt x="7478" y="2010"/>
                      </a:lnTo>
                      <a:lnTo>
                        <a:pt x="7487" y="2012"/>
                      </a:lnTo>
                      <a:lnTo>
                        <a:pt x="7497" y="2015"/>
                      </a:lnTo>
                      <a:lnTo>
                        <a:pt x="7506" y="2017"/>
                      </a:lnTo>
                      <a:lnTo>
                        <a:pt x="7515" y="2019"/>
                      </a:lnTo>
                      <a:lnTo>
                        <a:pt x="7524" y="2022"/>
                      </a:lnTo>
                      <a:lnTo>
                        <a:pt x="7533" y="2024"/>
                      </a:lnTo>
                      <a:lnTo>
                        <a:pt x="7542" y="2026"/>
                      </a:lnTo>
                      <a:lnTo>
                        <a:pt x="7551" y="2028"/>
                      </a:lnTo>
                      <a:lnTo>
                        <a:pt x="7561" y="2030"/>
                      </a:lnTo>
                      <a:lnTo>
                        <a:pt x="7570" y="2032"/>
                      </a:lnTo>
                      <a:lnTo>
                        <a:pt x="7578" y="2034"/>
                      </a:lnTo>
                      <a:lnTo>
                        <a:pt x="7587" y="2036"/>
                      </a:lnTo>
                      <a:lnTo>
                        <a:pt x="7596" y="2038"/>
                      </a:lnTo>
                      <a:lnTo>
                        <a:pt x="7605" y="2040"/>
                      </a:lnTo>
                      <a:lnTo>
                        <a:pt x="7614" y="2042"/>
                      </a:lnTo>
                      <a:lnTo>
                        <a:pt x="7623" y="2044"/>
                      </a:lnTo>
                      <a:lnTo>
                        <a:pt x="7632" y="2046"/>
                      </a:lnTo>
                      <a:lnTo>
                        <a:pt x="7641" y="2048"/>
                      </a:lnTo>
                      <a:lnTo>
                        <a:pt x="7650" y="2050"/>
                      </a:lnTo>
                      <a:lnTo>
                        <a:pt x="7659" y="2051"/>
                      </a:lnTo>
                      <a:lnTo>
                        <a:pt x="7668" y="2053"/>
                      </a:lnTo>
                      <a:lnTo>
                        <a:pt x="7677" y="2055"/>
                      </a:lnTo>
                      <a:lnTo>
                        <a:pt x="7686" y="2056"/>
                      </a:lnTo>
                      <a:lnTo>
                        <a:pt x="7695" y="2058"/>
                      </a:lnTo>
                      <a:lnTo>
                        <a:pt x="7703" y="2060"/>
                      </a:lnTo>
                      <a:lnTo>
                        <a:pt x="7712" y="2061"/>
                      </a:lnTo>
                      <a:lnTo>
                        <a:pt x="7721" y="2063"/>
                      </a:lnTo>
                      <a:lnTo>
                        <a:pt x="7730" y="2064"/>
                      </a:lnTo>
                      <a:lnTo>
                        <a:pt x="7738" y="2066"/>
                      </a:lnTo>
                      <a:lnTo>
                        <a:pt x="7747" y="2067"/>
                      </a:lnTo>
                      <a:lnTo>
                        <a:pt x="7756" y="2069"/>
                      </a:lnTo>
                      <a:lnTo>
                        <a:pt x="7765" y="2070"/>
                      </a:lnTo>
                      <a:lnTo>
                        <a:pt x="7773" y="2071"/>
                      </a:lnTo>
                      <a:lnTo>
                        <a:pt x="7782" y="2073"/>
                      </a:lnTo>
                      <a:lnTo>
                        <a:pt x="7791" y="2074"/>
                      </a:lnTo>
                      <a:lnTo>
                        <a:pt x="7799" y="2075"/>
                      </a:lnTo>
                      <a:lnTo>
                        <a:pt x="7808" y="2077"/>
                      </a:lnTo>
                      <a:lnTo>
                        <a:pt x="7817" y="2078"/>
                      </a:lnTo>
                      <a:lnTo>
                        <a:pt x="7825" y="2079"/>
                      </a:lnTo>
                      <a:lnTo>
                        <a:pt x="7834" y="2080"/>
                      </a:lnTo>
                      <a:lnTo>
                        <a:pt x="7842" y="2081"/>
                      </a:lnTo>
                      <a:lnTo>
                        <a:pt x="7851" y="2083"/>
                      </a:lnTo>
                      <a:lnTo>
                        <a:pt x="7860" y="2084"/>
                      </a:lnTo>
                      <a:lnTo>
                        <a:pt x="7868" y="2085"/>
                      </a:lnTo>
                      <a:lnTo>
                        <a:pt x="7877" y="2086"/>
                      </a:lnTo>
                      <a:lnTo>
                        <a:pt x="7885" y="2087"/>
                      </a:lnTo>
                      <a:lnTo>
                        <a:pt x="7894" y="2088"/>
                      </a:lnTo>
                      <a:lnTo>
                        <a:pt x="7902" y="2089"/>
                      </a:lnTo>
                      <a:lnTo>
                        <a:pt x="7911" y="2090"/>
                      </a:lnTo>
                      <a:lnTo>
                        <a:pt x="7920" y="2091"/>
                      </a:lnTo>
                      <a:lnTo>
                        <a:pt x="7928" y="2092"/>
                      </a:lnTo>
                      <a:lnTo>
                        <a:pt x="7936" y="2093"/>
                      </a:lnTo>
                      <a:lnTo>
                        <a:pt x="7945" y="2094"/>
                      </a:lnTo>
                      <a:lnTo>
                        <a:pt x="7953" y="2095"/>
                      </a:lnTo>
                      <a:lnTo>
                        <a:pt x="7962" y="2096"/>
                      </a:lnTo>
                      <a:lnTo>
                        <a:pt x="7970" y="2097"/>
                      </a:lnTo>
                      <a:lnTo>
                        <a:pt x="7978" y="2098"/>
                      </a:lnTo>
                      <a:lnTo>
                        <a:pt x="7987" y="2099"/>
                      </a:lnTo>
                      <a:lnTo>
                        <a:pt x="7995" y="2099"/>
                      </a:lnTo>
                      <a:lnTo>
                        <a:pt x="8004" y="2100"/>
                      </a:lnTo>
                      <a:lnTo>
                        <a:pt x="8012" y="2101"/>
                      </a:lnTo>
                      <a:lnTo>
                        <a:pt x="8020" y="2102"/>
                      </a:lnTo>
                      <a:lnTo>
                        <a:pt x="8028" y="2102"/>
                      </a:lnTo>
                      <a:lnTo>
                        <a:pt x="8037" y="2103"/>
                      </a:lnTo>
                      <a:lnTo>
                        <a:pt x="8045" y="2104"/>
                      </a:lnTo>
                      <a:lnTo>
                        <a:pt x="8054" y="2105"/>
                      </a:lnTo>
                      <a:lnTo>
                        <a:pt x="8062" y="2105"/>
                      </a:lnTo>
                      <a:lnTo>
                        <a:pt x="8070" y="2106"/>
                      </a:lnTo>
                      <a:lnTo>
                        <a:pt x="8079" y="2107"/>
                      </a:lnTo>
                      <a:lnTo>
                        <a:pt x="8087" y="2108"/>
                      </a:lnTo>
                      <a:lnTo>
                        <a:pt x="8095" y="2108"/>
                      </a:lnTo>
                      <a:lnTo>
                        <a:pt x="8103" y="2109"/>
                      </a:lnTo>
                      <a:lnTo>
                        <a:pt x="8111" y="2110"/>
                      </a:lnTo>
                      <a:lnTo>
                        <a:pt x="8119" y="2110"/>
                      </a:lnTo>
                      <a:lnTo>
                        <a:pt x="8128" y="2111"/>
                      </a:lnTo>
                      <a:lnTo>
                        <a:pt x="8136" y="2111"/>
                      </a:lnTo>
                      <a:lnTo>
                        <a:pt x="8144" y="2112"/>
                      </a:lnTo>
                      <a:lnTo>
                        <a:pt x="8153" y="2113"/>
                      </a:lnTo>
                      <a:lnTo>
                        <a:pt x="8161" y="2113"/>
                      </a:lnTo>
                      <a:lnTo>
                        <a:pt x="8169" y="2114"/>
                      </a:lnTo>
                      <a:lnTo>
                        <a:pt x="8177" y="2114"/>
                      </a:lnTo>
                      <a:lnTo>
                        <a:pt x="8185" y="2115"/>
                      </a:lnTo>
                      <a:lnTo>
                        <a:pt x="8193" y="2115"/>
                      </a:lnTo>
                      <a:lnTo>
                        <a:pt x="8201" y="2116"/>
                      </a:lnTo>
                      <a:lnTo>
                        <a:pt x="8210" y="2116"/>
                      </a:lnTo>
                      <a:lnTo>
                        <a:pt x="8218" y="2117"/>
                      </a:lnTo>
                      <a:lnTo>
                        <a:pt x="8226" y="2117"/>
                      </a:lnTo>
                      <a:lnTo>
                        <a:pt x="8234" y="2118"/>
                      </a:lnTo>
                      <a:lnTo>
                        <a:pt x="8242" y="2118"/>
                      </a:lnTo>
                      <a:lnTo>
                        <a:pt x="8250" y="2119"/>
                      </a:lnTo>
                      <a:lnTo>
                        <a:pt x="8259" y="2119"/>
                      </a:lnTo>
                      <a:lnTo>
                        <a:pt x="8267" y="2120"/>
                      </a:lnTo>
                      <a:lnTo>
                        <a:pt x="8275" y="2120"/>
                      </a:lnTo>
                      <a:lnTo>
                        <a:pt x="8283" y="2120"/>
                      </a:lnTo>
                      <a:lnTo>
                        <a:pt x="8291" y="2121"/>
                      </a:lnTo>
                      <a:lnTo>
                        <a:pt x="8299" y="2121"/>
                      </a:lnTo>
                      <a:lnTo>
                        <a:pt x="8307" y="2122"/>
                      </a:lnTo>
                      <a:lnTo>
                        <a:pt x="8315" y="2122"/>
                      </a:lnTo>
                      <a:lnTo>
                        <a:pt x="8323" y="2122"/>
                      </a:lnTo>
                      <a:lnTo>
                        <a:pt x="8331" y="2123"/>
                      </a:lnTo>
                      <a:lnTo>
                        <a:pt x="8339" y="2123"/>
                      </a:lnTo>
                      <a:lnTo>
                        <a:pt x="8347" y="2123"/>
                      </a:lnTo>
                      <a:lnTo>
                        <a:pt x="8355" y="2124"/>
                      </a:lnTo>
                      <a:lnTo>
                        <a:pt x="8364" y="2124"/>
                      </a:lnTo>
                      <a:lnTo>
                        <a:pt x="8371" y="2125"/>
                      </a:lnTo>
                      <a:lnTo>
                        <a:pt x="8379" y="2125"/>
                      </a:lnTo>
                      <a:lnTo>
                        <a:pt x="8387" y="2125"/>
                      </a:lnTo>
                      <a:lnTo>
                        <a:pt x="8395" y="2125"/>
                      </a:lnTo>
                      <a:lnTo>
                        <a:pt x="8402" y="2126"/>
                      </a:lnTo>
                      <a:lnTo>
                        <a:pt x="8410" y="2126"/>
                      </a:lnTo>
                      <a:lnTo>
                        <a:pt x="8418" y="2127"/>
                      </a:lnTo>
                      <a:lnTo>
                        <a:pt x="8425" y="2127"/>
                      </a:lnTo>
                      <a:lnTo>
                        <a:pt x="8433" y="2127"/>
                      </a:lnTo>
                      <a:lnTo>
                        <a:pt x="8440" y="2127"/>
                      </a:lnTo>
                      <a:lnTo>
                        <a:pt x="8448" y="2128"/>
                      </a:lnTo>
                      <a:lnTo>
                        <a:pt x="8455" y="2128"/>
                      </a:lnTo>
                      <a:lnTo>
                        <a:pt x="8463" y="2128"/>
                      </a:lnTo>
                      <a:lnTo>
                        <a:pt x="8471" y="2128"/>
                      </a:lnTo>
                      <a:lnTo>
                        <a:pt x="8478" y="2129"/>
                      </a:lnTo>
                      <a:lnTo>
                        <a:pt x="8486" y="2129"/>
                      </a:lnTo>
                      <a:lnTo>
                        <a:pt x="8493" y="2129"/>
                      </a:lnTo>
                      <a:lnTo>
                        <a:pt x="8501" y="2129"/>
                      </a:lnTo>
                      <a:lnTo>
                        <a:pt x="8508" y="2130"/>
                      </a:lnTo>
                      <a:lnTo>
                        <a:pt x="8516" y="2130"/>
                      </a:lnTo>
                      <a:lnTo>
                        <a:pt x="8523" y="2130"/>
                      </a:lnTo>
                      <a:lnTo>
                        <a:pt x="8531" y="2130"/>
                      </a:lnTo>
                      <a:lnTo>
                        <a:pt x="8538" y="2131"/>
                      </a:lnTo>
                      <a:lnTo>
                        <a:pt x="8546" y="2131"/>
                      </a:lnTo>
                      <a:lnTo>
                        <a:pt x="8553" y="2131"/>
                      </a:lnTo>
                      <a:lnTo>
                        <a:pt x="8561" y="2131"/>
                      </a:lnTo>
                      <a:lnTo>
                        <a:pt x="8568" y="2132"/>
                      </a:lnTo>
                      <a:lnTo>
                        <a:pt x="8576" y="2132"/>
                      </a:lnTo>
                      <a:lnTo>
                        <a:pt x="8583" y="2132"/>
                      </a:lnTo>
                      <a:lnTo>
                        <a:pt x="8591" y="2132"/>
                      </a:lnTo>
                      <a:lnTo>
                        <a:pt x="8598" y="2132"/>
                      </a:lnTo>
                      <a:lnTo>
                        <a:pt x="8606" y="2133"/>
                      </a:lnTo>
                      <a:lnTo>
                        <a:pt x="8614" y="2133"/>
                      </a:lnTo>
                      <a:lnTo>
                        <a:pt x="8621" y="2133"/>
                      </a:lnTo>
                      <a:lnTo>
                        <a:pt x="8628" y="2133"/>
                      </a:lnTo>
                      <a:lnTo>
                        <a:pt x="8636" y="2133"/>
                      </a:lnTo>
                      <a:lnTo>
                        <a:pt x="8643" y="2133"/>
                      </a:lnTo>
                      <a:lnTo>
                        <a:pt x="8651" y="2134"/>
                      </a:lnTo>
                      <a:lnTo>
                        <a:pt x="8658" y="2134"/>
                      </a:lnTo>
                      <a:lnTo>
                        <a:pt x="8666" y="2134"/>
                      </a:lnTo>
                      <a:lnTo>
                        <a:pt x="8673" y="2134"/>
                      </a:lnTo>
                      <a:lnTo>
                        <a:pt x="8680" y="2134"/>
                      </a:lnTo>
                      <a:lnTo>
                        <a:pt x="8688" y="2134"/>
                      </a:lnTo>
                      <a:lnTo>
                        <a:pt x="8695" y="2134"/>
                      </a:lnTo>
                      <a:lnTo>
                        <a:pt x="8702" y="2135"/>
                      </a:lnTo>
                      <a:lnTo>
                        <a:pt x="8710" y="2135"/>
                      </a:lnTo>
                      <a:lnTo>
                        <a:pt x="8717" y="2135"/>
                      </a:lnTo>
                      <a:lnTo>
                        <a:pt x="8725" y="2135"/>
                      </a:lnTo>
                      <a:lnTo>
                        <a:pt x="8731" y="2135"/>
                      </a:lnTo>
                      <a:lnTo>
                        <a:pt x="8738" y="2135"/>
                      </a:lnTo>
                      <a:lnTo>
                        <a:pt x="8746" y="2135"/>
                      </a:lnTo>
                      <a:lnTo>
                        <a:pt x="8753" y="2135"/>
                      </a:lnTo>
                      <a:lnTo>
                        <a:pt x="8760" y="2136"/>
                      </a:lnTo>
                      <a:lnTo>
                        <a:pt x="8768" y="2136"/>
                      </a:lnTo>
                      <a:lnTo>
                        <a:pt x="8775" y="2136"/>
                      </a:lnTo>
                      <a:lnTo>
                        <a:pt x="8782" y="2136"/>
                      </a:lnTo>
                      <a:lnTo>
                        <a:pt x="8790" y="2136"/>
                      </a:lnTo>
                      <a:lnTo>
                        <a:pt x="8797" y="2136"/>
                      </a:lnTo>
                      <a:lnTo>
                        <a:pt x="8804" y="2136"/>
                      </a:lnTo>
                      <a:lnTo>
                        <a:pt x="8812" y="2136"/>
                      </a:lnTo>
                      <a:lnTo>
                        <a:pt x="8819" y="2136"/>
                      </a:lnTo>
                      <a:lnTo>
                        <a:pt x="8826" y="2136"/>
                      </a:lnTo>
                      <a:lnTo>
                        <a:pt x="8834" y="2137"/>
                      </a:lnTo>
                      <a:lnTo>
                        <a:pt x="8841" y="2137"/>
                      </a:lnTo>
                      <a:lnTo>
                        <a:pt x="8848" y="2137"/>
                      </a:lnTo>
                      <a:lnTo>
                        <a:pt x="8855" y="2137"/>
                      </a:lnTo>
                      <a:lnTo>
                        <a:pt x="8863" y="2137"/>
                      </a:lnTo>
                      <a:lnTo>
                        <a:pt x="8870" y="2137"/>
                      </a:lnTo>
                      <a:lnTo>
                        <a:pt x="8877" y="2137"/>
                      </a:lnTo>
                      <a:lnTo>
                        <a:pt x="8885" y="2137"/>
                      </a:lnTo>
                      <a:lnTo>
                        <a:pt x="8892" y="2137"/>
                      </a:lnTo>
                      <a:lnTo>
                        <a:pt x="8899" y="2137"/>
                      </a:lnTo>
                      <a:lnTo>
                        <a:pt x="8907" y="2137"/>
                      </a:lnTo>
                      <a:lnTo>
                        <a:pt x="8914" y="2137"/>
                      </a:lnTo>
                      <a:lnTo>
                        <a:pt x="8921" y="2137"/>
                      </a:lnTo>
                      <a:lnTo>
                        <a:pt x="8928" y="2138"/>
                      </a:lnTo>
                      <a:lnTo>
                        <a:pt x="8936" y="2138"/>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32" name="Line 160"/>
                <p:cNvSpPr>
                  <a:spLocks noChangeShapeType="1"/>
                </p:cNvSpPr>
                <p:nvPr/>
              </p:nvSpPr>
              <p:spPr bwMode="auto">
                <a:xfrm>
                  <a:off x="2314" y="2149"/>
                  <a:ext cx="1" cy="1"/>
                </a:xfrm>
                <a:prstGeom prst="line">
                  <a:avLst/>
                </a:prstGeom>
                <a:noFill/>
                <a:ln w="19050">
                  <a:solidFill>
                    <a:srgbClr val="8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33" name="Line 161"/>
                <p:cNvSpPr>
                  <a:spLocks noChangeShapeType="1"/>
                </p:cNvSpPr>
                <p:nvPr/>
              </p:nvSpPr>
              <p:spPr bwMode="auto">
                <a:xfrm>
                  <a:off x="450" y="2370"/>
                  <a:ext cx="1" cy="1"/>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34" name="Freeform 162"/>
                <p:cNvSpPr>
                  <a:spLocks/>
                </p:cNvSpPr>
                <p:nvPr/>
              </p:nvSpPr>
              <p:spPr bwMode="auto">
                <a:xfrm flipV="1">
                  <a:off x="450" y="2239"/>
                  <a:ext cx="1864" cy="552"/>
                </a:xfrm>
                <a:custGeom>
                  <a:avLst/>
                  <a:gdLst>
                    <a:gd name="T0" fmla="*/ 132 w 8939"/>
                    <a:gd name="T1" fmla="*/ 2042 h 2652"/>
                    <a:gd name="T2" fmla="*/ 293 w 8939"/>
                    <a:gd name="T3" fmla="*/ 2057 h 2652"/>
                    <a:gd name="T4" fmla="*/ 467 w 8939"/>
                    <a:gd name="T5" fmla="*/ 2063 h 2652"/>
                    <a:gd name="T6" fmla="*/ 653 w 8939"/>
                    <a:gd name="T7" fmla="*/ 2058 h 2652"/>
                    <a:gd name="T8" fmla="*/ 848 w 8939"/>
                    <a:gd name="T9" fmla="*/ 2043 h 2652"/>
                    <a:gd name="T10" fmla="*/ 1051 w 8939"/>
                    <a:gd name="T11" fmla="*/ 2013 h 2652"/>
                    <a:gd name="T12" fmla="*/ 1261 w 8939"/>
                    <a:gd name="T13" fmla="*/ 1962 h 2652"/>
                    <a:gd name="T14" fmla="*/ 1423 w 8939"/>
                    <a:gd name="T15" fmla="*/ 1888 h 2652"/>
                    <a:gd name="T16" fmla="*/ 1564 w 8939"/>
                    <a:gd name="T17" fmla="*/ 1789 h 2652"/>
                    <a:gd name="T18" fmla="*/ 1705 w 8939"/>
                    <a:gd name="T19" fmla="*/ 1660 h 2652"/>
                    <a:gd name="T20" fmla="*/ 1847 w 8939"/>
                    <a:gd name="T21" fmla="*/ 1503 h 2652"/>
                    <a:gd name="T22" fmla="*/ 1988 w 8939"/>
                    <a:gd name="T23" fmla="*/ 1320 h 2652"/>
                    <a:gd name="T24" fmla="*/ 2129 w 8939"/>
                    <a:gd name="T25" fmla="*/ 1123 h 2652"/>
                    <a:gd name="T26" fmla="*/ 2270 w 8939"/>
                    <a:gd name="T27" fmla="*/ 924 h 2652"/>
                    <a:gd name="T28" fmla="*/ 2410 w 8939"/>
                    <a:gd name="T29" fmla="*/ 745 h 2652"/>
                    <a:gd name="T30" fmla="*/ 2558 w 8939"/>
                    <a:gd name="T31" fmla="*/ 604 h 2652"/>
                    <a:gd name="T32" fmla="*/ 2705 w 8939"/>
                    <a:gd name="T33" fmla="*/ 466 h 2652"/>
                    <a:gd name="T34" fmla="*/ 2852 w 8939"/>
                    <a:gd name="T35" fmla="*/ 323 h 2652"/>
                    <a:gd name="T36" fmla="*/ 3001 w 8939"/>
                    <a:gd name="T37" fmla="*/ 192 h 2652"/>
                    <a:gd name="T38" fmla="*/ 3154 w 8939"/>
                    <a:gd name="T39" fmla="*/ 90 h 2652"/>
                    <a:gd name="T40" fmla="*/ 3312 w 8939"/>
                    <a:gd name="T41" fmla="*/ 25 h 2652"/>
                    <a:gd name="T42" fmla="*/ 3474 w 8939"/>
                    <a:gd name="T43" fmla="*/ 0 h 2652"/>
                    <a:gd name="T44" fmla="*/ 3643 w 8939"/>
                    <a:gd name="T45" fmla="*/ 18 h 2652"/>
                    <a:gd name="T46" fmla="*/ 3817 w 8939"/>
                    <a:gd name="T47" fmla="*/ 78 h 2652"/>
                    <a:gd name="T48" fmla="*/ 3992 w 8939"/>
                    <a:gd name="T49" fmla="*/ 184 h 2652"/>
                    <a:gd name="T50" fmla="*/ 4171 w 8939"/>
                    <a:gd name="T51" fmla="*/ 339 h 2652"/>
                    <a:gd name="T52" fmla="*/ 4355 w 8939"/>
                    <a:gd name="T53" fmla="*/ 539 h 2652"/>
                    <a:gd name="T54" fmla="*/ 4543 w 8939"/>
                    <a:gd name="T55" fmla="*/ 779 h 2652"/>
                    <a:gd name="T56" fmla="*/ 4735 w 8939"/>
                    <a:gd name="T57" fmla="*/ 1056 h 2652"/>
                    <a:gd name="T58" fmla="*/ 4922 w 8939"/>
                    <a:gd name="T59" fmla="*/ 1363 h 2652"/>
                    <a:gd name="T60" fmla="*/ 5105 w 8939"/>
                    <a:gd name="T61" fmla="*/ 1647 h 2652"/>
                    <a:gd name="T62" fmla="*/ 5282 w 8939"/>
                    <a:gd name="T63" fmla="*/ 1876 h 2652"/>
                    <a:gd name="T64" fmla="*/ 5450 w 8939"/>
                    <a:gd name="T65" fmla="*/ 2055 h 2652"/>
                    <a:gd name="T66" fmla="*/ 5614 w 8939"/>
                    <a:gd name="T67" fmla="*/ 2194 h 2652"/>
                    <a:gd name="T68" fmla="*/ 5772 w 8939"/>
                    <a:gd name="T69" fmla="*/ 2302 h 2652"/>
                    <a:gd name="T70" fmla="*/ 5925 w 8939"/>
                    <a:gd name="T71" fmla="*/ 2385 h 2652"/>
                    <a:gd name="T72" fmla="*/ 6074 w 8939"/>
                    <a:gd name="T73" fmla="*/ 2449 h 2652"/>
                    <a:gd name="T74" fmla="*/ 6220 w 8939"/>
                    <a:gd name="T75" fmla="*/ 2497 h 2652"/>
                    <a:gd name="T76" fmla="*/ 6356 w 8939"/>
                    <a:gd name="T77" fmla="*/ 2535 h 2652"/>
                    <a:gd name="T78" fmla="*/ 6490 w 8939"/>
                    <a:gd name="T79" fmla="*/ 2564 h 2652"/>
                    <a:gd name="T80" fmla="*/ 6621 w 8939"/>
                    <a:gd name="T81" fmla="*/ 2586 h 2652"/>
                    <a:gd name="T82" fmla="*/ 6751 w 8939"/>
                    <a:gd name="T83" fmla="*/ 2602 h 2652"/>
                    <a:gd name="T84" fmla="*/ 6879 w 8939"/>
                    <a:gd name="T85" fmla="*/ 2615 h 2652"/>
                    <a:gd name="T86" fmla="*/ 7006 w 8939"/>
                    <a:gd name="T87" fmla="*/ 2624 h 2652"/>
                    <a:gd name="T88" fmla="*/ 7131 w 8939"/>
                    <a:gd name="T89" fmla="*/ 2631 h 2652"/>
                    <a:gd name="T90" fmla="*/ 7255 w 8939"/>
                    <a:gd name="T91" fmla="*/ 2637 h 2652"/>
                    <a:gd name="T92" fmla="*/ 7378 w 8939"/>
                    <a:gd name="T93" fmla="*/ 2641 h 2652"/>
                    <a:gd name="T94" fmla="*/ 7500 w 8939"/>
                    <a:gd name="T95" fmla="*/ 2644 h 2652"/>
                    <a:gd name="T96" fmla="*/ 7622 w 8939"/>
                    <a:gd name="T97" fmla="*/ 2646 h 2652"/>
                    <a:gd name="T98" fmla="*/ 7742 w 8939"/>
                    <a:gd name="T99" fmla="*/ 2648 h 2652"/>
                    <a:gd name="T100" fmla="*/ 7861 w 8939"/>
                    <a:gd name="T101" fmla="*/ 2649 h 2652"/>
                    <a:gd name="T102" fmla="*/ 7980 w 8939"/>
                    <a:gd name="T103" fmla="*/ 2650 h 2652"/>
                    <a:gd name="T104" fmla="*/ 8097 w 8939"/>
                    <a:gd name="T105" fmla="*/ 2650 h 2652"/>
                    <a:gd name="T106" fmla="*/ 8214 w 8939"/>
                    <a:gd name="T107" fmla="*/ 2651 h 2652"/>
                    <a:gd name="T108" fmla="*/ 8330 w 8939"/>
                    <a:gd name="T109" fmla="*/ 2651 h 2652"/>
                    <a:gd name="T110" fmla="*/ 8443 w 8939"/>
                    <a:gd name="T111" fmla="*/ 2651 h 2652"/>
                    <a:gd name="T112" fmla="*/ 8552 w 8939"/>
                    <a:gd name="T113" fmla="*/ 2652 h 2652"/>
                    <a:gd name="T114" fmla="*/ 8661 w 8939"/>
                    <a:gd name="T115" fmla="*/ 2652 h 2652"/>
                    <a:gd name="T116" fmla="*/ 8768 w 8939"/>
                    <a:gd name="T117" fmla="*/ 2652 h 2652"/>
                    <a:gd name="T118" fmla="*/ 8875 w 8939"/>
                    <a:gd name="T119" fmla="*/ 2652 h 2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39" h="2652">
                      <a:moveTo>
                        <a:pt x="0" y="2023"/>
                      </a:moveTo>
                      <a:lnTo>
                        <a:pt x="9" y="2025"/>
                      </a:lnTo>
                      <a:lnTo>
                        <a:pt x="18" y="2026"/>
                      </a:lnTo>
                      <a:lnTo>
                        <a:pt x="26" y="2028"/>
                      </a:lnTo>
                      <a:lnTo>
                        <a:pt x="36" y="2029"/>
                      </a:lnTo>
                      <a:lnTo>
                        <a:pt x="45" y="2031"/>
                      </a:lnTo>
                      <a:lnTo>
                        <a:pt x="54" y="2032"/>
                      </a:lnTo>
                      <a:lnTo>
                        <a:pt x="64" y="2033"/>
                      </a:lnTo>
                      <a:lnTo>
                        <a:pt x="73" y="2035"/>
                      </a:lnTo>
                      <a:lnTo>
                        <a:pt x="83" y="2036"/>
                      </a:lnTo>
                      <a:lnTo>
                        <a:pt x="93" y="2037"/>
                      </a:lnTo>
                      <a:lnTo>
                        <a:pt x="102" y="2039"/>
                      </a:lnTo>
                      <a:lnTo>
                        <a:pt x="112" y="2040"/>
                      </a:lnTo>
                      <a:lnTo>
                        <a:pt x="122" y="2041"/>
                      </a:lnTo>
                      <a:lnTo>
                        <a:pt x="132" y="2042"/>
                      </a:lnTo>
                      <a:lnTo>
                        <a:pt x="143" y="2044"/>
                      </a:lnTo>
                      <a:lnTo>
                        <a:pt x="153" y="2044"/>
                      </a:lnTo>
                      <a:lnTo>
                        <a:pt x="163" y="2046"/>
                      </a:lnTo>
                      <a:lnTo>
                        <a:pt x="174" y="2047"/>
                      </a:lnTo>
                      <a:lnTo>
                        <a:pt x="184" y="2048"/>
                      </a:lnTo>
                      <a:lnTo>
                        <a:pt x="194" y="2049"/>
                      </a:lnTo>
                      <a:lnTo>
                        <a:pt x="205" y="2050"/>
                      </a:lnTo>
                      <a:lnTo>
                        <a:pt x="216" y="2051"/>
                      </a:lnTo>
                      <a:lnTo>
                        <a:pt x="227" y="2052"/>
                      </a:lnTo>
                      <a:lnTo>
                        <a:pt x="237" y="2053"/>
                      </a:lnTo>
                      <a:lnTo>
                        <a:pt x="248" y="2054"/>
                      </a:lnTo>
                      <a:lnTo>
                        <a:pt x="259" y="2055"/>
                      </a:lnTo>
                      <a:lnTo>
                        <a:pt x="270" y="2055"/>
                      </a:lnTo>
                      <a:lnTo>
                        <a:pt x="282" y="2056"/>
                      </a:lnTo>
                      <a:lnTo>
                        <a:pt x="293" y="2057"/>
                      </a:lnTo>
                      <a:lnTo>
                        <a:pt x="303" y="2057"/>
                      </a:lnTo>
                      <a:lnTo>
                        <a:pt x="314" y="2058"/>
                      </a:lnTo>
                      <a:lnTo>
                        <a:pt x="325" y="2059"/>
                      </a:lnTo>
                      <a:lnTo>
                        <a:pt x="337" y="2059"/>
                      </a:lnTo>
                      <a:lnTo>
                        <a:pt x="348" y="2059"/>
                      </a:lnTo>
                      <a:lnTo>
                        <a:pt x="360" y="2060"/>
                      </a:lnTo>
                      <a:lnTo>
                        <a:pt x="372" y="2060"/>
                      </a:lnTo>
                      <a:lnTo>
                        <a:pt x="383" y="2061"/>
                      </a:lnTo>
                      <a:lnTo>
                        <a:pt x="395" y="2061"/>
                      </a:lnTo>
                      <a:lnTo>
                        <a:pt x="407" y="2062"/>
                      </a:lnTo>
                      <a:lnTo>
                        <a:pt x="419" y="2062"/>
                      </a:lnTo>
                      <a:lnTo>
                        <a:pt x="431" y="2062"/>
                      </a:lnTo>
                      <a:lnTo>
                        <a:pt x="443" y="2062"/>
                      </a:lnTo>
                      <a:lnTo>
                        <a:pt x="455" y="2063"/>
                      </a:lnTo>
                      <a:lnTo>
                        <a:pt x="467" y="2063"/>
                      </a:lnTo>
                      <a:lnTo>
                        <a:pt x="479" y="2063"/>
                      </a:lnTo>
                      <a:lnTo>
                        <a:pt x="491" y="2063"/>
                      </a:lnTo>
                      <a:lnTo>
                        <a:pt x="503" y="2063"/>
                      </a:lnTo>
                      <a:lnTo>
                        <a:pt x="516" y="2063"/>
                      </a:lnTo>
                      <a:lnTo>
                        <a:pt x="528" y="2062"/>
                      </a:lnTo>
                      <a:lnTo>
                        <a:pt x="540" y="2062"/>
                      </a:lnTo>
                      <a:lnTo>
                        <a:pt x="553" y="2062"/>
                      </a:lnTo>
                      <a:lnTo>
                        <a:pt x="565" y="2062"/>
                      </a:lnTo>
                      <a:lnTo>
                        <a:pt x="578" y="2061"/>
                      </a:lnTo>
                      <a:lnTo>
                        <a:pt x="590" y="2061"/>
                      </a:lnTo>
                      <a:lnTo>
                        <a:pt x="603" y="2060"/>
                      </a:lnTo>
                      <a:lnTo>
                        <a:pt x="616" y="2060"/>
                      </a:lnTo>
                      <a:lnTo>
                        <a:pt x="628" y="2059"/>
                      </a:lnTo>
                      <a:lnTo>
                        <a:pt x="640" y="2059"/>
                      </a:lnTo>
                      <a:lnTo>
                        <a:pt x="653" y="2058"/>
                      </a:lnTo>
                      <a:lnTo>
                        <a:pt x="665" y="2058"/>
                      </a:lnTo>
                      <a:lnTo>
                        <a:pt x="678" y="2057"/>
                      </a:lnTo>
                      <a:lnTo>
                        <a:pt x="691" y="2056"/>
                      </a:lnTo>
                      <a:lnTo>
                        <a:pt x="704" y="2055"/>
                      </a:lnTo>
                      <a:lnTo>
                        <a:pt x="717" y="2054"/>
                      </a:lnTo>
                      <a:lnTo>
                        <a:pt x="730" y="2053"/>
                      </a:lnTo>
                      <a:lnTo>
                        <a:pt x="743" y="2052"/>
                      </a:lnTo>
                      <a:lnTo>
                        <a:pt x="756" y="2051"/>
                      </a:lnTo>
                      <a:lnTo>
                        <a:pt x="769" y="2050"/>
                      </a:lnTo>
                      <a:lnTo>
                        <a:pt x="782" y="2049"/>
                      </a:lnTo>
                      <a:lnTo>
                        <a:pt x="795" y="2048"/>
                      </a:lnTo>
                      <a:lnTo>
                        <a:pt x="808" y="2047"/>
                      </a:lnTo>
                      <a:lnTo>
                        <a:pt x="821" y="2045"/>
                      </a:lnTo>
                      <a:lnTo>
                        <a:pt x="835" y="2044"/>
                      </a:lnTo>
                      <a:lnTo>
                        <a:pt x="848" y="2043"/>
                      </a:lnTo>
                      <a:lnTo>
                        <a:pt x="862" y="2041"/>
                      </a:lnTo>
                      <a:lnTo>
                        <a:pt x="875" y="2040"/>
                      </a:lnTo>
                      <a:lnTo>
                        <a:pt x="888" y="2038"/>
                      </a:lnTo>
                      <a:lnTo>
                        <a:pt x="902" y="2036"/>
                      </a:lnTo>
                      <a:lnTo>
                        <a:pt x="915" y="2035"/>
                      </a:lnTo>
                      <a:lnTo>
                        <a:pt x="929" y="2033"/>
                      </a:lnTo>
                      <a:lnTo>
                        <a:pt x="943" y="2031"/>
                      </a:lnTo>
                      <a:lnTo>
                        <a:pt x="956" y="2029"/>
                      </a:lnTo>
                      <a:lnTo>
                        <a:pt x="970" y="2027"/>
                      </a:lnTo>
                      <a:lnTo>
                        <a:pt x="983" y="2025"/>
                      </a:lnTo>
                      <a:lnTo>
                        <a:pt x="996" y="2022"/>
                      </a:lnTo>
                      <a:lnTo>
                        <a:pt x="1010" y="2020"/>
                      </a:lnTo>
                      <a:lnTo>
                        <a:pt x="1023" y="2017"/>
                      </a:lnTo>
                      <a:lnTo>
                        <a:pt x="1037" y="2015"/>
                      </a:lnTo>
                      <a:lnTo>
                        <a:pt x="1051" y="2013"/>
                      </a:lnTo>
                      <a:lnTo>
                        <a:pt x="1065" y="2010"/>
                      </a:lnTo>
                      <a:lnTo>
                        <a:pt x="1079" y="2007"/>
                      </a:lnTo>
                      <a:lnTo>
                        <a:pt x="1093" y="2004"/>
                      </a:lnTo>
                      <a:lnTo>
                        <a:pt x="1106" y="2001"/>
                      </a:lnTo>
                      <a:lnTo>
                        <a:pt x="1120" y="1998"/>
                      </a:lnTo>
                      <a:lnTo>
                        <a:pt x="1135" y="1995"/>
                      </a:lnTo>
                      <a:lnTo>
                        <a:pt x="1148" y="1992"/>
                      </a:lnTo>
                      <a:lnTo>
                        <a:pt x="1162" y="1988"/>
                      </a:lnTo>
                      <a:lnTo>
                        <a:pt x="1176" y="1985"/>
                      </a:lnTo>
                      <a:lnTo>
                        <a:pt x="1190" y="1981"/>
                      </a:lnTo>
                      <a:lnTo>
                        <a:pt x="1204" y="1978"/>
                      </a:lnTo>
                      <a:lnTo>
                        <a:pt x="1218" y="1974"/>
                      </a:lnTo>
                      <a:lnTo>
                        <a:pt x="1232" y="1970"/>
                      </a:lnTo>
                      <a:lnTo>
                        <a:pt x="1246" y="1966"/>
                      </a:lnTo>
                      <a:lnTo>
                        <a:pt x="1261" y="1962"/>
                      </a:lnTo>
                      <a:lnTo>
                        <a:pt x="1274" y="1958"/>
                      </a:lnTo>
                      <a:lnTo>
                        <a:pt x="1288" y="1954"/>
                      </a:lnTo>
                      <a:lnTo>
                        <a:pt x="1303" y="1949"/>
                      </a:lnTo>
                      <a:lnTo>
                        <a:pt x="1316" y="1945"/>
                      </a:lnTo>
                      <a:lnTo>
                        <a:pt x="1328" y="1941"/>
                      </a:lnTo>
                      <a:lnTo>
                        <a:pt x="1338" y="1936"/>
                      </a:lnTo>
                      <a:lnTo>
                        <a:pt x="1348" y="1931"/>
                      </a:lnTo>
                      <a:lnTo>
                        <a:pt x="1358" y="1926"/>
                      </a:lnTo>
                      <a:lnTo>
                        <a:pt x="1367" y="1921"/>
                      </a:lnTo>
                      <a:lnTo>
                        <a:pt x="1376" y="1916"/>
                      </a:lnTo>
                      <a:lnTo>
                        <a:pt x="1386" y="1910"/>
                      </a:lnTo>
                      <a:lnTo>
                        <a:pt x="1395" y="1905"/>
                      </a:lnTo>
                      <a:lnTo>
                        <a:pt x="1404" y="1900"/>
                      </a:lnTo>
                      <a:lnTo>
                        <a:pt x="1414" y="1894"/>
                      </a:lnTo>
                      <a:lnTo>
                        <a:pt x="1423" y="1888"/>
                      </a:lnTo>
                      <a:lnTo>
                        <a:pt x="1432" y="1883"/>
                      </a:lnTo>
                      <a:lnTo>
                        <a:pt x="1442" y="1877"/>
                      </a:lnTo>
                      <a:lnTo>
                        <a:pt x="1451" y="1871"/>
                      </a:lnTo>
                      <a:lnTo>
                        <a:pt x="1460" y="1864"/>
                      </a:lnTo>
                      <a:lnTo>
                        <a:pt x="1470" y="1858"/>
                      </a:lnTo>
                      <a:lnTo>
                        <a:pt x="1479" y="1852"/>
                      </a:lnTo>
                      <a:lnTo>
                        <a:pt x="1489" y="1845"/>
                      </a:lnTo>
                      <a:lnTo>
                        <a:pt x="1498" y="1838"/>
                      </a:lnTo>
                      <a:lnTo>
                        <a:pt x="1507" y="1832"/>
                      </a:lnTo>
                      <a:lnTo>
                        <a:pt x="1516" y="1825"/>
                      </a:lnTo>
                      <a:lnTo>
                        <a:pt x="1526" y="1818"/>
                      </a:lnTo>
                      <a:lnTo>
                        <a:pt x="1535" y="1811"/>
                      </a:lnTo>
                      <a:lnTo>
                        <a:pt x="1545" y="1804"/>
                      </a:lnTo>
                      <a:lnTo>
                        <a:pt x="1554" y="1796"/>
                      </a:lnTo>
                      <a:lnTo>
                        <a:pt x="1564" y="1789"/>
                      </a:lnTo>
                      <a:lnTo>
                        <a:pt x="1573" y="1781"/>
                      </a:lnTo>
                      <a:lnTo>
                        <a:pt x="1582" y="1773"/>
                      </a:lnTo>
                      <a:lnTo>
                        <a:pt x="1592" y="1765"/>
                      </a:lnTo>
                      <a:lnTo>
                        <a:pt x="1601" y="1757"/>
                      </a:lnTo>
                      <a:lnTo>
                        <a:pt x="1611" y="1749"/>
                      </a:lnTo>
                      <a:lnTo>
                        <a:pt x="1620" y="1741"/>
                      </a:lnTo>
                      <a:lnTo>
                        <a:pt x="1630" y="1733"/>
                      </a:lnTo>
                      <a:lnTo>
                        <a:pt x="1639" y="1724"/>
                      </a:lnTo>
                      <a:lnTo>
                        <a:pt x="1648" y="1715"/>
                      </a:lnTo>
                      <a:lnTo>
                        <a:pt x="1658" y="1707"/>
                      </a:lnTo>
                      <a:lnTo>
                        <a:pt x="1667" y="1698"/>
                      </a:lnTo>
                      <a:lnTo>
                        <a:pt x="1677" y="1688"/>
                      </a:lnTo>
                      <a:lnTo>
                        <a:pt x="1686" y="1679"/>
                      </a:lnTo>
                      <a:lnTo>
                        <a:pt x="1696" y="1670"/>
                      </a:lnTo>
                      <a:lnTo>
                        <a:pt x="1705" y="1660"/>
                      </a:lnTo>
                      <a:lnTo>
                        <a:pt x="1715" y="1651"/>
                      </a:lnTo>
                      <a:lnTo>
                        <a:pt x="1724" y="1641"/>
                      </a:lnTo>
                      <a:lnTo>
                        <a:pt x="1733" y="1631"/>
                      </a:lnTo>
                      <a:lnTo>
                        <a:pt x="1743" y="1621"/>
                      </a:lnTo>
                      <a:lnTo>
                        <a:pt x="1752" y="1611"/>
                      </a:lnTo>
                      <a:lnTo>
                        <a:pt x="1762" y="1601"/>
                      </a:lnTo>
                      <a:lnTo>
                        <a:pt x="1771" y="1590"/>
                      </a:lnTo>
                      <a:lnTo>
                        <a:pt x="1780" y="1580"/>
                      </a:lnTo>
                      <a:lnTo>
                        <a:pt x="1790" y="1569"/>
                      </a:lnTo>
                      <a:lnTo>
                        <a:pt x="1799" y="1558"/>
                      </a:lnTo>
                      <a:lnTo>
                        <a:pt x="1809" y="1547"/>
                      </a:lnTo>
                      <a:lnTo>
                        <a:pt x="1818" y="1536"/>
                      </a:lnTo>
                      <a:lnTo>
                        <a:pt x="1828" y="1525"/>
                      </a:lnTo>
                      <a:lnTo>
                        <a:pt x="1837" y="1514"/>
                      </a:lnTo>
                      <a:lnTo>
                        <a:pt x="1847" y="1503"/>
                      </a:lnTo>
                      <a:lnTo>
                        <a:pt x="1856" y="1491"/>
                      </a:lnTo>
                      <a:lnTo>
                        <a:pt x="1866" y="1479"/>
                      </a:lnTo>
                      <a:lnTo>
                        <a:pt x="1875" y="1468"/>
                      </a:lnTo>
                      <a:lnTo>
                        <a:pt x="1885" y="1456"/>
                      </a:lnTo>
                      <a:lnTo>
                        <a:pt x="1894" y="1444"/>
                      </a:lnTo>
                      <a:lnTo>
                        <a:pt x="1903" y="1432"/>
                      </a:lnTo>
                      <a:lnTo>
                        <a:pt x="1912" y="1420"/>
                      </a:lnTo>
                      <a:lnTo>
                        <a:pt x="1922" y="1408"/>
                      </a:lnTo>
                      <a:lnTo>
                        <a:pt x="1931" y="1396"/>
                      </a:lnTo>
                      <a:lnTo>
                        <a:pt x="1941" y="1383"/>
                      </a:lnTo>
                      <a:lnTo>
                        <a:pt x="1950" y="1371"/>
                      </a:lnTo>
                      <a:lnTo>
                        <a:pt x="1960" y="1358"/>
                      </a:lnTo>
                      <a:lnTo>
                        <a:pt x="1969" y="1346"/>
                      </a:lnTo>
                      <a:lnTo>
                        <a:pt x="1978" y="1333"/>
                      </a:lnTo>
                      <a:lnTo>
                        <a:pt x="1988" y="1320"/>
                      </a:lnTo>
                      <a:lnTo>
                        <a:pt x="1997" y="1307"/>
                      </a:lnTo>
                      <a:lnTo>
                        <a:pt x="2007" y="1295"/>
                      </a:lnTo>
                      <a:lnTo>
                        <a:pt x="2016" y="1282"/>
                      </a:lnTo>
                      <a:lnTo>
                        <a:pt x="2025" y="1269"/>
                      </a:lnTo>
                      <a:lnTo>
                        <a:pt x="2035" y="1256"/>
                      </a:lnTo>
                      <a:lnTo>
                        <a:pt x="2044" y="1242"/>
                      </a:lnTo>
                      <a:lnTo>
                        <a:pt x="2054" y="1229"/>
                      </a:lnTo>
                      <a:lnTo>
                        <a:pt x="2063" y="1216"/>
                      </a:lnTo>
                      <a:lnTo>
                        <a:pt x="2073" y="1203"/>
                      </a:lnTo>
                      <a:lnTo>
                        <a:pt x="2082" y="1189"/>
                      </a:lnTo>
                      <a:lnTo>
                        <a:pt x="2091" y="1176"/>
                      </a:lnTo>
                      <a:lnTo>
                        <a:pt x="2101" y="1163"/>
                      </a:lnTo>
                      <a:lnTo>
                        <a:pt x="2110" y="1150"/>
                      </a:lnTo>
                      <a:lnTo>
                        <a:pt x="2120" y="1136"/>
                      </a:lnTo>
                      <a:lnTo>
                        <a:pt x="2129" y="1123"/>
                      </a:lnTo>
                      <a:lnTo>
                        <a:pt x="2139" y="1109"/>
                      </a:lnTo>
                      <a:lnTo>
                        <a:pt x="2148" y="1096"/>
                      </a:lnTo>
                      <a:lnTo>
                        <a:pt x="2158" y="1083"/>
                      </a:lnTo>
                      <a:lnTo>
                        <a:pt x="2167" y="1069"/>
                      </a:lnTo>
                      <a:lnTo>
                        <a:pt x="2177" y="1056"/>
                      </a:lnTo>
                      <a:lnTo>
                        <a:pt x="2186" y="1043"/>
                      </a:lnTo>
                      <a:lnTo>
                        <a:pt x="2195" y="1029"/>
                      </a:lnTo>
                      <a:lnTo>
                        <a:pt x="2205" y="1016"/>
                      </a:lnTo>
                      <a:lnTo>
                        <a:pt x="2214" y="1003"/>
                      </a:lnTo>
                      <a:lnTo>
                        <a:pt x="2224" y="989"/>
                      </a:lnTo>
                      <a:lnTo>
                        <a:pt x="2233" y="977"/>
                      </a:lnTo>
                      <a:lnTo>
                        <a:pt x="2242" y="963"/>
                      </a:lnTo>
                      <a:lnTo>
                        <a:pt x="2251" y="950"/>
                      </a:lnTo>
                      <a:lnTo>
                        <a:pt x="2261" y="937"/>
                      </a:lnTo>
                      <a:lnTo>
                        <a:pt x="2270" y="924"/>
                      </a:lnTo>
                      <a:lnTo>
                        <a:pt x="2279" y="912"/>
                      </a:lnTo>
                      <a:lnTo>
                        <a:pt x="2288" y="899"/>
                      </a:lnTo>
                      <a:lnTo>
                        <a:pt x="2298" y="886"/>
                      </a:lnTo>
                      <a:lnTo>
                        <a:pt x="2307" y="874"/>
                      </a:lnTo>
                      <a:lnTo>
                        <a:pt x="2316" y="861"/>
                      </a:lnTo>
                      <a:lnTo>
                        <a:pt x="2325" y="849"/>
                      </a:lnTo>
                      <a:lnTo>
                        <a:pt x="2335" y="837"/>
                      </a:lnTo>
                      <a:lnTo>
                        <a:pt x="2344" y="825"/>
                      </a:lnTo>
                      <a:lnTo>
                        <a:pt x="2353" y="813"/>
                      </a:lnTo>
                      <a:lnTo>
                        <a:pt x="2363" y="801"/>
                      </a:lnTo>
                      <a:lnTo>
                        <a:pt x="2372" y="789"/>
                      </a:lnTo>
                      <a:lnTo>
                        <a:pt x="2382" y="778"/>
                      </a:lnTo>
                      <a:lnTo>
                        <a:pt x="2391" y="766"/>
                      </a:lnTo>
                      <a:lnTo>
                        <a:pt x="2401" y="755"/>
                      </a:lnTo>
                      <a:lnTo>
                        <a:pt x="2410" y="745"/>
                      </a:lnTo>
                      <a:lnTo>
                        <a:pt x="2420" y="734"/>
                      </a:lnTo>
                      <a:lnTo>
                        <a:pt x="2430" y="724"/>
                      </a:lnTo>
                      <a:lnTo>
                        <a:pt x="2439" y="714"/>
                      </a:lnTo>
                      <a:lnTo>
                        <a:pt x="2449" y="704"/>
                      </a:lnTo>
                      <a:lnTo>
                        <a:pt x="2459" y="695"/>
                      </a:lnTo>
                      <a:lnTo>
                        <a:pt x="2469" y="685"/>
                      </a:lnTo>
                      <a:lnTo>
                        <a:pt x="2479" y="676"/>
                      </a:lnTo>
                      <a:lnTo>
                        <a:pt x="2489" y="667"/>
                      </a:lnTo>
                      <a:lnTo>
                        <a:pt x="2498" y="657"/>
                      </a:lnTo>
                      <a:lnTo>
                        <a:pt x="2508" y="649"/>
                      </a:lnTo>
                      <a:lnTo>
                        <a:pt x="2518" y="640"/>
                      </a:lnTo>
                      <a:lnTo>
                        <a:pt x="2528" y="630"/>
                      </a:lnTo>
                      <a:lnTo>
                        <a:pt x="2538" y="622"/>
                      </a:lnTo>
                      <a:lnTo>
                        <a:pt x="2548" y="613"/>
                      </a:lnTo>
                      <a:lnTo>
                        <a:pt x="2558" y="604"/>
                      </a:lnTo>
                      <a:lnTo>
                        <a:pt x="2567" y="595"/>
                      </a:lnTo>
                      <a:lnTo>
                        <a:pt x="2577" y="586"/>
                      </a:lnTo>
                      <a:lnTo>
                        <a:pt x="2587" y="577"/>
                      </a:lnTo>
                      <a:lnTo>
                        <a:pt x="2597" y="568"/>
                      </a:lnTo>
                      <a:lnTo>
                        <a:pt x="2607" y="559"/>
                      </a:lnTo>
                      <a:lnTo>
                        <a:pt x="2617" y="550"/>
                      </a:lnTo>
                      <a:lnTo>
                        <a:pt x="2626" y="541"/>
                      </a:lnTo>
                      <a:lnTo>
                        <a:pt x="2636" y="532"/>
                      </a:lnTo>
                      <a:lnTo>
                        <a:pt x="2646" y="523"/>
                      </a:lnTo>
                      <a:lnTo>
                        <a:pt x="2656" y="513"/>
                      </a:lnTo>
                      <a:lnTo>
                        <a:pt x="2666" y="504"/>
                      </a:lnTo>
                      <a:lnTo>
                        <a:pt x="2675" y="495"/>
                      </a:lnTo>
                      <a:lnTo>
                        <a:pt x="2685" y="485"/>
                      </a:lnTo>
                      <a:lnTo>
                        <a:pt x="2695" y="476"/>
                      </a:lnTo>
                      <a:lnTo>
                        <a:pt x="2705" y="466"/>
                      </a:lnTo>
                      <a:lnTo>
                        <a:pt x="2714" y="457"/>
                      </a:lnTo>
                      <a:lnTo>
                        <a:pt x="2724" y="447"/>
                      </a:lnTo>
                      <a:lnTo>
                        <a:pt x="2734" y="438"/>
                      </a:lnTo>
                      <a:lnTo>
                        <a:pt x="2744" y="428"/>
                      </a:lnTo>
                      <a:lnTo>
                        <a:pt x="2754" y="418"/>
                      </a:lnTo>
                      <a:lnTo>
                        <a:pt x="2764" y="409"/>
                      </a:lnTo>
                      <a:lnTo>
                        <a:pt x="2773" y="399"/>
                      </a:lnTo>
                      <a:lnTo>
                        <a:pt x="2783" y="390"/>
                      </a:lnTo>
                      <a:lnTo>
                        <a:pt x="2793" y="380"/>
                      </a:lnTo>
                      <a:lnTo>
                        <a:pt x="2803" y="370"/>
                      </a:lnTo>
                      <a:lnTo>
                        <a:pt x="2813" y="361"/>
                      </a:lnTo>
                      <a:lnTo>
                        <a:pt x="2822" y="351"/>
                      </a:lnTo>
                      <a:lnTo>
                        <a:pt x="2832" y="342"/>
                      </a:lnTo>
                      <a:lnTo>
                        <a:pt x="2842" y="332"/>
                      </a:lnTo>
                      <a:lnTo>
                        <a:pt x="2852" y="323"/>
                      </a:lnTo>
                      <a:lnTo>
                        <a:pt x="2862" y="313"/>
                      </a:lnTo>
                      <a:lnTo>
                        <a:pt x="2872" y="304"/>
                      </a:lnTo>
                      <a:lnTo>
                        <a:pt x="2882" y="295"/>
                      </a:lnTo>
                      <a:lnTo>
                        <a:pt x="2891" y="286"/>
                      </a:lnTo>
                      <a:lnTo>
                        <a:pt x="2901" y="277"/>
                      </a:lnTo>
                      <a:lnTo>
                        <a:pt x="2911" y="268"/>
                      </a:lnTo>
                      <a:lnTo>
                        <a:pt x="2921" y="259"/>
                      </a:lnTo>
                      <a:lnTo>
                        <a:pt x="2931" y="250"/>
                      </a:lnTo>
                      <a:lnTo>
                        <a:pt x="2941" y="242"/>
                      </a:lnTo>
                      <a:lnTo>
                        <a:pt x="2951" y="233"/>
                      </a:lnTo>
                      <a:lnTo>
                        <a:pt x="2961" y="225"/>
                      </a:lnTo>
                      <a:lnTo>
                        <a:pt x="2971" y="216"/>
                      </a:lnTo>
                      <a:lnTo>
                        <a:pt x="2981" y="208"/>
                      </a:lnTo>
                      <a:lnTo>
                        <a:pt x="2991" y="200"/>
                      </a:lnTo>
                      <a:lnTo>
                        <a:pt x="3001" y="192"/>
                      </a:lnTo>
                      <a:lnTo>
                        <a:pt x="3011" y="184"/>
                      </a:lnTo>
                      <a:lnTo>
                        <a:pt x="3021" y="177"/>
                      </a:lnTo>
                      <a:lnTo>
                        <a:pt x="3031" y="169"/>
                      </a:lnTo>
                      <a:lnTo>
                        <a:pt x="3041" y="162"/>
                      </a:lnTo>
                      <a:lnTo>
                        <a:pt x="3052" y="154"/>
                      </a:lnTo>
                      <a:lnTo>
                        <a:pt x="3062" y="147"/>
                      </a:lnTo>
                      <a:lnTo>
                        <a:pt x="3072" y="140"/>
                      </a:lnTo>
                      <a:lnTo>
                        <a:pt x="3082" y="134"/>
                      </a:lnTo>
                      <a:lnTo>
                        <a:pt x="3092" y="126"/>
                      </a:lnTo>
                      <a:lnTo>
                        <a:pt x="3103" y="120"/>
                      </a:lnTo>
                      <a:lnTo>
                        <a:pt x="3113" y="114"/>
                      </a:lnTo>
                      <a:lnTo>
                        <a:pt x="3123" y="107"/>
                      </a:lnTo>
                      <a:lnTo>
                        <a:pt x="3133" y="101"/>
                      </a:lnTo>
                      <a:lnTo>
                        <a:pt x="3144" y="95"/>
                      </a:lnTo>
                      <a:lnTo>
                        <a:pt x="3154" y="90"/>
                      </a:lnTo>
                      <a:lnTo>
                        <a:pt x="3164" y="84"/>
                      </a:lnTo>
                      <a:lnTo>
                        <a:pt x="3175" y="79"/>
                      </a:lnTo>
                      <a:lnTo>
                        <a:pt x="3185" y="73"/>
                      </a:lnTo>
                      <a:lnTo>
                        <a:pt x="3196" y="68"/>
                      </a:lnTo>
                      <a:lnTo>
                        <a:pt x="3206" y="63"/>
                      </a:lnTo>
                      <a:lnTo>
                        <a:pt x="3216" y="59"/>
                      </a:lnTo>
                      <a:lnTo>
                        <a:pt x="3227" y="54"/>
                      </a:lnTo>
                      <a:lnTo>
                        <a:pt x="3237" y="50"/>
                      </a:lnTo>
                      <a:lnTo>
                        <a:pt x="3248" y="46"/>
                      </a:lnTo>
                      <a:lnTo>
                        <a:pt x="3258" y="42"/>
                      </a:lnTo>
                      <a:lnTo>
                        <a:pt x="3269" y="38"/>
                      </a:lnTo>
                      <a:lnTo>
                        <a:pt x="3280" y="34"/>
                      </a:lnTo>
                      <a:lnTo>
                        <a:pt x="3290" y="31"/>
                      </a:lnTo>
                      <a:lnTo>
                        <a:pt x="3301" y="28"/>
                      </a:lnTo>
                      <a:lnTo>
                        <a:pt x="3312" y="25"/>
                      </a:lnTo>
                      <a:lnTo>
                        <a:pt x="3322" y="22"/>
                      </a:lnTo>
                      <a:lnTo>
                        <a:pt x="3333" y="19"/>
                      </a:lnTo>
                      <a:lnTo>
                        <a:pt x="3344" y="17"/>
                      </a:lnTo>
                      <a:lnTo>
                        <a:pt x="3354" y="14"/>
                      </a:lnTo>
                      <a:lnTo>
                        <a:pt x="3365" y="12"/>
                      </a:lnTo>
                      <a:lnTo>
                        <a:pt x="3376" y="10"/>
                      </a:lnTo>
                      <a:lnTo>
                        <a:pt x="3387" y="8"/>
                      </a:lnTo>
                      <a:lnTo>
                        <a:pt x="3398" y="7"/>
                      </a:lnTo>
                      <a:lnTo>
                        <a:pt x="3409" y="5"/>
                      </a:lnTo>
                      <a:lnTo>
                        <a:pt x="3419" y="4"/>
                      </a:lnTo>
                      <a:lnTo>
                        <a:pt x="3430" y="3"/>
                      </a:lnTo>
                      <a:lnTo>
                        <a:pt x="3441" y="2"/>
                      </a:lnTo>
                      <a:lnTo>
                        <a:pt x="3452" y="1"/>
                      </a:lnTo>
                      <a:lnTo>
                        <a:pt x="3463" y="0"/>
                      </a:lnTo>
                      <a:lnTo>
                        <a:pt x="3474" y="0"/>
                      </a:lnTo>
                      <a:lnTo>
                        <a:pt x="3486" y="0"/>
                      </a:lnTo>
                      <a:lnTo>
                        <a:pt x="3497" y="0"/>
                      </a:lnTo>
                      <a:lnTo>
                        <a:pt x="3508" y="0"/>
                      </a:lnTo>
                      <a:lnTo>
                        <a:pt x="3519" y="1"/>
                      </a:lnTo>
                      <a:lnTo>
                        <a:pt x="3530" y="1"/>
                      </a:lnTo>
                      <a:lnTo>
                        <a:pt x="3541" y="2"/>
                      </a:lnTo>
                      <a:lnTo>
                        <a:pt x="3552" y="3"/>
                      </a:lnTo>
                      <a:lnTo>
                        <a:pt x="3563" y="4"/>
                      </a:lnTo>
                      <a:lnTo>
                        <a:pt x="3575" y="5"/>
                      </a:lnTo>
                      <a:lnTo>
                        <a:pt x="3586" y="7"/>
                      </a:lnTo>
                      <a:lnTo>
                        <a:pt x="3597" y="9"/>
                      </a:lnTo>
                      <a:lnTo>
                        <a:pt x="3609" y="11"/>
                      </a:lnTo>
                      <a:lnTo>
                        <a:pt x="3620" y="13"/>
                      </a:lnTo>
                      <a:lnTo>
                        <a:pt x="3631" y="15"/>
                      </a:lnTo>
                      <a:lnTo>
                        <a:pt x="3643" y="18"/>
                      </a:lnTo>
                      <a:lnTo>
                        <a:pt x="3654" y="20"/>
                      </a:lnTo>
                      <a:lnTo>
                        <a:pt x="3666" y="23"/>
                      </a:lnTo>
                      <a:lnTo>
                        <a:pt x="3677" y="27"/>
                      </a:lnTo>
                      <a:lnTo>
                        <a:pt x="3689" y="30"/>
                      </a:lnTo>
                      <a:lnTo>
                        <a:pt x="3700" y="33"/>
                      </a:lnTo>
                      <a:lnTo>
                        <a:pt x="3712" y="37"/>
                      </a:lnTo>
                      <a:lnTo>
                        <a:pt x="3724" y="41"/>
                      </a:lnTo>
                      <a:lnTo>
                        <a:pt x="3735" y="45"/>
                      </a:lnTo>
                      <a:lnTo>
                        <a:pt x="3747" y="49"/>
                      </a:lnTo>
                      <a:lnTo>
                        <a:pt x="3758" y="54"/>
                      </a:lnTo>
                      <a:lnTo>
                        <a:pt x="3770" y="58"/>
                      </a:lnTo>
                      <a:lnTo>
                        <a:pt x="3782" y="63"/>
                      </a:lnTo>
                      <a:lnTo>
                        <a:pt x="3793" y="68"/>
                      </a:lnTo>
                      <a:lnTo>
                        <a:pt x="3805" y="73"/>
                      </a:lnTo>
                      <a:lnTo>
                        <a:pt x="3817" y="78"/>
                      </a:lnTo>
                      <a:lnTo>
                        <a:pt x="3829" y="84"/>
                      </a:lnTo>
                      <a:lnTo>
                        <a:pt x="3841" y="90"/>
                      </a:lnTo>
                      <a:lnTo>
                        <a:pt x="3853" y="96"/>
                      </a:lnTo>
                      <a:lnTo>
                        <a:pt x="3865" y="102"/>
                      </a:lnTo>
                      <a:lnTo>
                        <a:pt x="3876" y="108"/>
                      </a:lnTo>
                      <a:lnTo>
                        <a:pt x="3888" y="115"/>
                      </a:lnTo>
                      <a:lnTo>
                        <a:pt x="3900" y="122"/>
                      </a:lnTo>
                      <a:lnTo>
                        <a:pt x="3911" y="129"/>
                      </a:lnTo>
                      <a:lnTo>
                        <a:pt x="3923" y="136"/>
                      </a:lnTo>
                      <a:lnTo>
                        <a:pt x="3934" y="143"/>
                      </a:lnTo>
                      <a:lnTo>
                        <a:pt x="3946" y="151"/>
                      </a:lnTo>
                      <a:lnTo>
                        <a:pt x="3958" y="159"/>
                      </a:lnTo>
                      <a:lnTo>
                        <a:pt x="3969" y="167"/>
                      </a:lnTo>
                      <a:lnTo>
                        <a:pt x="3981" y="176"/>
                      </a:lnTo>
                      <a:lnTo>
                        <a:pt x="3992" y="184"/>
                      </a:lnTo>
                      <a:lnTo>
                        <a:pt x="4004" y="193"/>
                      </a:lnTo>
                      <a:lnTo>
                        <a:pt x="4016" y="202"/>
                      </a:lnTo>
                      <a:lnTo>
                        <a:pt x="4027" y="211"/>
                      </a:lnTo>
                      <a:lnTo>
                        <a:pt x="4039" y="221"/>
                      </a:lnTo>
                      <a:lnTo>
                        <a:pt x="4051" y="230"/>
                      </a:lnTo>
                      <a:lnTo>
                        <a:pt x="4063" y="240"/>
                      </a:lnTo>
                      <a:lnTo>
                        <a:pt x="4075" y="250"/>
                      </a:lnTo>
                      <a:lnTo>
                        <a:pt x="4087" y="261"/>
                      </a:lnTo>
                      <a:lnTo>
                        <a:pt x="4099" y="271"/>
                      </a:lnTo>
                      <a:lnTo>
                        <a:pt x="4111" y="282"/>
                      </a:lnTo>
                      <a:lnTo>
                        <a:pt x="4123" y="293"/>
                      </a:lnTo>
                      <a:lnTo>
                        <a:pt x="4135" y="304"/>
                      </a:lnTo>
                      <a:lnTo>
                        <a:pt x="4147" y="315"/>
                      </a:lnTo>
                      <a:lnTo>
                        <a:pt x="4159" y="327"/>
                      </a:lnTo>
                      <a:lnTo>
                        <a:pt x="4171" y="339"/>
                      </a:lnTo>
                      <a:lnTo>
                        <a:pt x="4183" y="351"/>
                      </a:lnTo>
                      <a:lnTo>
                        <a:pt x="4195" y="363"/>
                      </a:lnTo>
                      <a:lnTo>
                        <a:pt x="4207" y="375"/>
                      </a:lnTo>
                      <a:lnTo>
                        <a:pt x="4219" y="388"/>
                      </a:lnTo>
                      <a:lnTo>
                        <a:pt x="4231" y="401"/>
                      </a:lnTo>
                      <a:lnTo>
                        <a:pt x="4243" y="414"/>
                      </a:lnTo>
                      <a:lnTo>
                        <a:pt x="4256" y="427"/>
                      </a:lnTo>
                      <a:lnTo>
                        <a:pt x="4268" y="440"/>
                      </a:lnTo>
                      <a:lnTo>
                        <a:pt x="4280" y="454"/>
                      </a:lnTo>
                      <a:lnTo>
                        <a:pt x="4293" y="468"/>
                      </a:lnTo>
                      <a:lnTo>
                        <a:pt x="4305" y="482"/>
                      </a:lnTo>
                      <a:lnTo>
                        <a:pt x="4317" y="496"/>
                      </a:lnTo>
                      <a:lnTo>
                        <a:pt x="4330" y="510"/>
                      </a:lnTo>
                      <a:lnTo>
                        <a:pt x="4342" y="525"/>
                      </a:lnTo>
                      <a:lnTo>
                        <a:pt x="4355" y="539"/>
                      </a:lnTo>
                      <a:lnTo>
                        <a:pt x="4367" y="554"/>
                      </a:lnTo>
                      <a:lnTo>
                        <a:pt x="4379" y="569"/>
                      </a:lnTo>
                      <a:lnTo>
                        <a:pt x="4392" y="585"/>
                      </a:lnTo>
                      <a:lnTo>
                        <a:pt x="4405" y="600"/>
                      </a:lnTo>
                      <a:lnTo>
                        <a:pt x="4417" y="616"/>
                      </a:lnTo>
                      <a:lnTo>
                        <a:pt x="4429" y="631"/>
                      </a:lnTo>
                      <a:lnTo>
                        <a:pt x="4442" y="647"/>
                      </a:lnTo>
                      <a:lnTo>
                        <a:pt x="4455" y="663"/>
                      </a:lnTo>
                      <a:lnTo>
                        <a:pt x="4467" y="679"/>
                      </a:lnTo>
                      <a:lnTo>
                        <a:pt x="4480" y="695"/>
                      </a:lnTo>
                      <a:lnTo>
                        <a:pt x="4492" y="712"/>
                      </a:lnTo>
                      <a:lnTo>
                        <a:pt x="4505" y="729"/>
                      </a:lnTo>
                      <a:lnTo>
                        <a:pt x="4518" y="745"/>
                      </a:lnTo>
                      <a:lnTo>
                        <a:pt x="4530" y="762"/>
                      </a:lnTo>
                      <a:lnTo>
                        <a:pt x="4543" y="779"/>
                      </a:lnTo>
                      <a:lnTo>
                        <a:pt x="4556" y="797"/>
                      </a:lnTo>
                      <a:lnTo>
                        <a:pt x="4569" y="814"/>
                      </a:lnTo>
                      <a:lnTo>
                        <a:pt x="4581" y="831"/>
                      </a:lnTo>
                      <a:lnTo>
                        <a:pt x="4594" y="849"/>
                      </a:lnTo>
                      <a:lnTo>
                        <a:pt x="4607" y="867"/>
                      </a:lnTo>
                      <a:lnTo>
                        <a:pt x="4620" y="885"/>
                      </a:lnTo>
                      <a:lnTo>
                        <a:pt x="4633" y="903"/>
                      </a:lnTo>
                      <a:lnTo>
                        <a:pt x="4646" y="922"/>
                      </a:lnTo>
                      <a:lnTo>
                        <a:pt x="4659" y="940"/>
                      </a:lnTo>
                      <a:lnTo>
                        <a:pt x="4672" y="959"/>
                      </a:lnTo>
                      <a:lnTo>
                        <a:pt x="4684" y="978"/>
                      </a:lnTo>
                      <a:lnTo>
                        <a:pt x="4697" y="997"/>
                      </a:lnTo>
                      <a:lnTo>
                        <a:pt x="4710" y="1016"/>
                      </a:lnTo>
                      <a:lnTo>
                        <a:pt x="4722" y="1036"/>
                      </a:lnTo>
                      <a:lnTo>
                        <a:pt x="4735" y="1056"/>
                      </a:lnTo>
                      <a:lnTo>
                        <a:pt x="4747" y="1076"/>
                      </a:lnTo>
                      <a:lnTo>
                        <a:pt x="4760" y="1096"/>
                      </a:lnTo>
                      <a:lnTo>
                        <a:pt x="4772" y="1116"/>
                      </a:lnTo>
                      <a:lnTo>
                        <a:pt x="4785" y="1137"/>
                      </a:lnTo>
                      <a:lnTo>
                        <a:pt x="4797" y="1157"/>
                      </a:lnTo>
                      <a:lnTo>
                        <a:pt x="4810" y="1177"/>
                      </a:lnTo>
                      <a:lnTo>
                        <a:pt x="4822" y="1198"/>
                      </a:lnTo>
                      <a:lnTo>
                        <a:pt x="4835" y="1219"/>
                      </a:lnTo>
                      <a:lnTo>
                        <a:pt x="4847" y="1239"/>
                      </a:lnTo>
                      <a:lnTo>
                        <a:pt x="4860" y="1260"/>
                      </a:lnTo>
                      <a:lnTo>
                        <a:pt x="4872" y="1281"/>
                      </a:lnTo>
                      <a:lnTo>
                        <a:pt x="4885" y="1302"/>
                      </a:lnTo>
                      <a:lnTo>
                        <a:pt x="4897" y="1322"/>
                      </a:lnTo>
                      <a:lnTo>
                        <a:pt x="4910" y="1343"/>
                      </a:lnTo>
                      <a:lnTo>
                        <a:pt x="4922" y="1363"/>
                      </a:lnTo>
                      <a:lnTo>
                        <a:pt x="4935" y="1384"/>
                      </a:lnTo>
                      <a:lnTo>
                        <a:pt x="4947" y="1404"/>
                      </a:lnTo>
                      <a:lnTo>
                        <a:pt x="4960" y="1424"/>
                      </a:lnTo>
                      <a:lnTo>
                        <a:pt x="4972" y="1444"/>
                      </a:lnTo>
                      <a:lnTo>
                        <a:pt x="4984" y="1463"/>
                      </a:lnTo>
                      <a:lnTo>
                        <a:pt x="4996" y="1483"/>
                      </a:lnTo>
                      <a:lnTo>
                        <a:pt x="5009" y="1502"/>
                      </a:lnTo>
                      <a:lnTo>
                        <a:pt x="5021" y="1521"/>
                      </a:lnTo>
                      <a:lnTo>
                        <a:pt x="5033" y="1540"/>
                      </a:lnTo>
                      <a:lnTo>
                        <a:pt x="5045" y="1559"/>
                      </a:lnTo>
                      <a:lnTo>
                        <a:pt x="5057" y="1577"/>
                      </a:lnTo>
                      <a:lnTo>
                        <a:pt x="5069" y="1595"/>
                      </a:lnTo>
                      <a:lnTo>
                        <a:pt x="5082" y="1612"/>
                      </a:lnTo>
                      <a:lnTo>
                        <a:pt x="5094" y="1630"/>
                      </a:lnTo>
                      <a:lnTo>
                        <a:pt x="5105" y="1647"/>
                      </a:lnTo>
                      <a:lnTo>
                        <a:pt x="5117" y="1664"/>
                      </a:lnTo>
                      <a:lnTo>
                        <a:pt x="5129" y="1681"/>
                      </a:lnTo>
                      <a:lnTo>
                        <a:pt x="5141" y="1697"/>
                      </a:lnTo>
                      <a:lnTo>
                        <a:pt x="5153" y="1713"/>
                      </a:lnTo>
                      <a:lnTo>
                        <a:pt x="5165" y="1729"/>
                      </a:lnTo>
                      <a:lnTo>
                        <a:pt x="5177" y="1745"/>
                      </a:lnTo>
                      <a:lnTo>
                        <a:pt x="5189" y="1761"/>
                      </a:lnTo>
                      <a:lnTo>
                        <a:pt x="5200" y="1776"/>
                      </a:lnTo>
                      <a:lnTo>
                        <a:pt x="5212" y="1791"/>
                      </a:lnTo>
                      <a:lnTo>
                        <a:pt x="5224" y="1805"/>
                      </a:lnTo>
                      <a:lnTo>
                        <a:pt x="5235" y="1820"/>
                      </a:lnTo>
                      <a:lnTo>
                        <a:pt x="5247" y="1834"/>
                      </a:lnTo>
                      <a:lnTo>
                        <a:pt x="5258" y="1848"/>
                      </a:lnTo>
                      <a:lnTo>
                        <a:pt x="5270" y="1862"/>
                      </a:lnTo>
                      <a:lnTo>
                        <a:pt x="5282" y="1876"/>
                      </a:lnTo>
                      <a:lnTo>
                        <a:pt x="5293" y="1889"/>
                      </a:lnTo>
                      <a:lnTo>
                        <a:pt x="5305" y="1902"/>
                      </a:lnTo>
                      <a:lnTo>
                        <a:pt x="5316" y="1915"/>
                      </a:lnTo>
                      <a:lnTo>
                        <a:pt x="5327" y="1928"/>
                      </a:lnTo>
                      <a:lnTo>
                        <a:pt x="5339" y="1940"/>
                      </a:lnTo>
                      <a:lnTo>
                        <a:pt x="5350" y="1953"/>
                      </a:lnTo>
                      <a:lnTo>
                        <a:pt x="5361" y="1965"/>
                      </a:lnTo>
                      <a:lnTo>
                        <a:pt x="5373" y="1977"/>
                      </a:lnTo>
                      <a:lnTo>
                        <a:pt x="5384" y="1989"/>
                      </a:lnTo>
                      <a:lnTo>
                        <a:pt x="5395" y="2000"/>
                      </a:lnTo>
                      <a:lnTo>
                        <a:pt x="5406" y="2011"/>
                      </a:lnTo>
                      <a:lnTo>
                        <a:pt x="5417" y="2023"/>
                      </a:lnTo>
                      <a:lnTo>
                        <a:pt x="5428" y="2034"/>
                      </a:lnTo>
                      <a:lnTo>
                        <a:pt x="5439" y="2044"/>
                      </a:lnTo>
                      <a:lnTo>
                        <a:pt x="5450" y="2055"/>
                      </a:lnTo>
                      <a:lnTo>
                        <a:pt x="5461" y="2065"/>
                      </a:lnTo>
                      <a:lnTo>
                        <a:pt x="5473" y="2076"/>
                      </a:lnTo>
                      <a:lnTo>
                        <a:pt x="5484" y="2086"/>
                      </a:lnTo>
                      <a:lnTo>
                        <a:pt x="5495" y="2096"/>
                      </a:lnTo>
                      <a:lnTo>
                        <a:pt x="5506" y="2105"/>
                      </a:lnTo>
                      <a:lnTo>
                        <a:pt x="5516" y="2115"/>
                      </a:lnTo>
                      <a:lnTo>
                        <a:pt x="5527" y="2124"/>
                      </a:lnTo>
                      <a:lnTo>
                        <a:pt x="5538" y="2134"/>
                      </a:lnTo>
                      <a:lnTo>
                        <a:pt x="5549" y="2143"/>
                      </a:lnTo>
                      <a:lnTo>
                        <a:pt x="5560" y="2152"/>
                      </a:lnTo>
                      <a:lnTo>
                        <a:pt x="5571" y="2161"/>
                      </a:lnTo>
                      <a:lnTo>
                        <a:pt x="5582" y="2169"/>
                      </a:lnTo>
                      <a:lnTo>
                        <a:pt x="5592" y="2178"/>
                      </a:lnTo>
                      <a:lnTo>
                        <a:pt x="5603" y="2186"/>
                      </a:lnTo>
                      <a:lnTo>
                        <a:pt x="5614" y="2194"/>
                      </a:lnTo>
                      <a:lnTo>
                        <a:pt x="5625" y="2203"/>
                      </a:lnTo>
                      <a:lnTo>
                        <a:pt x="5635" y="2210"/>
                      </a:lnTo>
                      <a:lnTo>
                        <a:pt x="5646" y="2218"/>
                      </a:lnTo>
                      <a:lnTo>
                        <a:pt x="5657" y="2226"/>
                      </a:lnTo>
                      <a:lnTo>
                        <a:pt x="5667" y="2233"/>
                      </a:lnTo>
                      <a:lnTo>
                        <a:pt x="5678" y="2241"/>
                      </a:lnTo>
                      <a:lnTo>
                        <a:pt x="5688" y="2248"/>
                      </a:lnTo>
                      <a:lnTo>
                        <a:pt x="5699" y="2255"/>
                      </a:lnTo>
                      <a:lnTo>
                        <a:pt x="5709" y="2262"/>
                      </a:lnTo>
                      <a:lnTo>
                        <a:pt x="5720" y="2269"/>
                      </a:lnTo>
                      <a:lnTo>
                        <a:pt x="5730" y="2276"/>
                      </a:lnTo>
                      <a:lnTo>
                        <a:pt x="5740" y="2283"/>
                      </a:lnTo>
                      <a:lnTo>
                        <a:pt x="5751" y="2289"/>
                      </a:lnTo>
                      <a:lnTo>
                        <a:pt x="5761" y="2296"/>
                      </a:lnTo>
                      <a:lnTo>
                        <a:pt x="5772" y="2302"/>
                      </a:lnTo>
                      <a:lnTo>
                        <a:pt x="5782" y="2308"/>
                      </a:lnTo>
                      <a:lnTo>
                        <a:pt x="5792" y="2315"/>
                      </a:lnTo>
                      <a:lnTo>
                        <a:pt x="5803" y="2320"/>
                      </a:lnTo>
                      <a:lnTo>
                        <a:pt x="5813" y="2326"/>
                      </a:lnTo>
                      <a:lnTo>
                        <a:pt x="5823" y="2332"/>
                      </a:lnTo>
                      <a:lnTo>
                        <a:pt x="5833" y="2338"/>
                      </a:lnTo>
                      <a:lnTo>
                        <a:pt x="5843" y="2343"/>
                      </a:lnTo>
                      <a:lnTo>
                        <a:pt x="5854" y="2349"/>
                      </a:lnTo>
                      <a:lnTo>
                        <a:pt x="5864" y="2354"/>
                      </a:lnTo>
                      <a:lnTo>
                        <a:pt x="5874" y="2360"/>
                      </a:lnTo>
                      <a:lnTo>
                        <a:pt x="5884" y="2365"/>
                      </a:lnTo>
                      <a:lnTo>
                        <a:pt x="5894" y="2370"/>
                      </a:lnTo>
                      <a:lnTo>
                        <a:pt x="5904" y="2375"/>
                      </a:lnTo>
                      <a:lnTo>
                        <a:pt x="5915" y="2380"/>
                      </a:lnTo>
                      <a:lnTo>
                        <a:pt x="5925" y="2385"/>
                      </a:lnTo>
                      <a:lnTo>
                        <a:pt x="5935" y="2390"/>
                      </a:lnTo>
                      <a:lnTo>
                        <a:pt x="5945" y="2394"/>
                      </a:lnTo>
                      <a:lnTo>
                        <a:pt x="5955" y="2399"/>
                      </a:lnTo>
                      <a:lnTo>
                        <a:pt x="5965" y="2403"/>
                      </a:lnTo>
                      <a:lnTo>
                        <a:pt x="5975" y="2408"/>
                      </a:lnTo>
                      <a:lnTo>
                        <a:pt x="5985" y="2412"/>
                      </a:lnTo>
                      <a:lnTo>
                        <a:pt x="5995" y="2417"/>
                      </a:lnTo>
                      <a:lnTo>
                        <a:pt x="6005" y="2421"/>
                      </a:lnTo>
                      <a:lnTo>
                        <a:pt x="6015" y="2425"/>
                      </a:lnTo>
                      <a:lnTo>
                        <a:pt x="6025" y="2429"/>
                      </a:lnTo>
                      <a:lnTo>
                        <a:pt x="6034" y="2433"/>
                      </a:lnTo>
                      <a:lnTo>
                        <a:pt x="6044" y="2437"/>
                      </a:lnTo>
                      <a:lnTo>
                        <a:pt x="6054" y="2441"/>
                      </a:lnTo>
                      <a:lnTo>
                        <a:pt x="6064" y="2445"/>
                      </a:lnTo>
                      <a:lnTo>
                        <a:pt x="6074" y="2449"/>
                      </a:lnTo>
                      <a:lnTo>
                        <a:pt x="6084" y="2452"/>
                      </a:lnTo>
                      <a:lnTo>
                        <a:pt x="6094" y="2456"/>
                      </a:lnTo>
                      <a:lnTo>
                        <a:pt x="6104" y="2459"/>
                      </a:lnTo>
                      <a:lnTo>
                        <a:pt x="6113" y="2463"/>
                      </a:lnTo>
                      <a:lnTo>
                        <a:pt x="6123" y="2466"/>
                      </a:lnTo>
                      <a:lnTo>
                        <a:pt x="6133" y="2469"/>
                      </a:lnTo>
                      <a:lnTo>
                        <a:pt x="6142" y="2473"/>
                      </a:lnTo>
                      <a:lnTo>
                        <a:pt x="6152" y="2476"/>
                      </a:lnTo>
                      <a:lnTo>
                        <a:pt x="6162" y="2479"/>
                      </a:lnTo>
                      <a:lnTo>
                        <a:pt x="6172" y="2482"/>
                      </a:lnTo>
                      <a:lnTo>
                        <a:pt x="6181" y="2485"/>
                      </a:lnTo>
                      <a:lnTo>
                        <a:pt x="6191" y="2488"/>
                      </a:lnTo>
                      <a:lnTo>
                        <a:pt x="6200" y="2491"/>
                      </a:lnTo>
                      <a:lnTo>
                        <a:pt x="6210" y="2494"/>
                      </a:lnTo>
                      <a:lnTo>
                        <a:pt x="6220" y="2497"/>
                      </a:lnTo>
                      <a:lnTo>
                        <a:pt x="6229" y="2500"/>
                      </a:lnTo>
                      <a:lnTo>
                        <a:pt x="6238" y="2503"/>
                      </a:lnTo>
                      <a:lnTo>
                        <a:pt x="6248" y="2506"/>
                      </a:lnTo>
                      <a:lnTo>
                        <a:pt x="6257" y="2508"/>
                      </a:lnTo>
                      <a:lnTo>
                        <a:pt x="6266" y="2511"/>
                      </a:lnTo>
                      <a:lnTo>
                        <a:pt x="6275" y="2514"/>
                      </a:lnTo>
                      <a:lnTo>
                        <a:pt x="6284" y="2516"/>
                      </a:lnTo>
                      <a:lnTo>
                        <a:pt x="6293" y="2518"/>
                      </a:lnTo>
                      <a:lnTo>
                        <a:pt x="6302" y="2521"/>
                      </a:lnTo>
                      <a:lnTo>
                        <a:pt x="6311" y="2523"/>
                      </a:lnTo>
                      <a:lnTo>
                        <a:pt x="6320" y="2526"/>
                      </a:lnTo>
                      <a:lnTo>
                        <a:pt x="6329" y="2528"/>
                      </a:lnTo>
                      <a:lnTo>
                        <a:pt x="6338" y="2530"/>
                      </a:lnTo>
                      <a:lnTo>
                        <a:pt x="6347" y="2533"/>
                      </a:lnTo>
                      <a:lnTo>
                        <a:pt x="6356" y="2535"/>
                      </a:lnTo>
                      <a:lnTo>
                        <a:pt x="6365" y="2537"/>
                      </a:lnTo>
                      <a:lnTo>
                        <a:pt x="6374" y="2539"/>
                      </a:lnTo>
                      <a:lnTo>
                        <a:pt x="6383" y="2541"/>
                      </a:lnTo>
                      <a:lnTo>
                        <a:pt x="6392" y="2544"/>
                      </a:lnTo>
                      <a:lnTo>
                        <a:pt x="6401" y="2545"/>
                      </a:lnTo>
                      <a:lnTo>
                        <a:pt x="6410" y="2548"/>
                      </a:lnTo>
                      <a:lnTo>
                        <a:pt x="6419" y="2549"/>
                      </a:lnTo>
                      <a:lnTo>
                        <a:pt x="6427" y="2552"/>
                      </a:lnTo>
                      <a:lnTo>
                        <a:pt x="6437" y="2553"/>
                      </a:lnTo>
                      <a:lnTo>
                        <a:pt x="6445" y="2555"/>
                      </a:lnTo>
                      <a:lnTo>
                        <a:pt x="6454" y="2557"/>
                      </a:lnTo>
                      <a:lnTo>
                        <a:pt x="6463" y="2559"/>
                      </a:lnTo>
                      <a:lnTo>
                        <a:pt x="6472" y="2560"/>
                      </a:lnTo>
                      <a:lnTo>
                        <a:pt x="6481" y="2562"/>
                      </a:lnTo>
                      <a:lnTo>
                        <a:pt x="6490" y="2564"/>
                      </a:lnTo>
                      <a:lnTo>
                        <a:pt x="6498" y="2566"/>
                      </a:lnTo>
                      <a:lnTo>
                        <a:pt x="6507" y="2567"/>
                      </a:lnTo>
                      <a:lnTo>
                        <a:pt x="6516" y="2569"/>
                      </a:lnTo>
                      <a:lnTo>
                        <a:pt x="6525" y="2570"/>
                      </a:lnTo>
                      <a:lnTo>
                        <a:pt x="6534" y="2572"/>
                      </a:lnTo>
                      <a:lnTo>
                        <a:pt x="6543" y="2573"/>
                      </a:lnTo>
                      <a:lnTo>
                        <a:pt x="6551" y="2575"/>
                      </a:lnTo>
                      <a:lnTo>
                        <a:pt x="6560" y="2576"/>
                      </a:lnTo>
                      <a:lnTo>
                        <a:pt x="6569" y="2578"/>
                      </a:lnTo>
                      <a:lnTo>
                        <a:pt x="6577" y="2579"/>
                      </a:lnTo>
                      <a:lnTo>
                        <a:pt x="6586" y="2580"/>
                      </a:lnTo>
                      <a:lnTo>
                        <a:pt x="6595" y="2582"/>
                      </a:lnTo>
                      <a:lnTo>
                        <a:pt x="6604" y="2583"/>
                      </a:lnTo>
                      <a:lnTo>
                        <a:pt x="6613" y="2584"/>
                      </a:lnTo>
                      <a:lnTo>
                        <a:pt x="6621" y="2586"/>
                      </a:lnTo>
                      <a:lnTo>
                        <a:pt x="6630" y="2587"/>
                      </a:lnTo>
                      <a:lnTo>
                        <a:pt x="6639" y="2588"/>
                      </a:lnTo>
                      <a:lnTo>
                        <a:pt x="6648" y="2590"/>
                      </a:lnTo>
                      <a:lnTo>
                        <a:pt x="6656" y="2591"/>
                      </a:lnTo>
                      <a:lnTo>
                        <a:pt x="6665" y="2592"/>
                      </a:lnTo>
                      <a:lnTo>
                        <a:pt x="6674" y="2593"/>
                      </a:lnTo>
                      <a:lnTo>
                        <a:pt x="6682" y="2594"/>
                      </a:lnTo>
                      <a:lnTo>
                        <a:pt x="6691" y="2595"/>
                      </a:lnTo>
                      <a:lnTo>
                        <a:pt x="6699" y="2596"/>
                      </a:lnTo>
                      <a:lnTo>
                        <a:pt x="6708" y="2597"/>
                      </a:lnTo>
                      <a:lnTo>
                        <a:pt x="6717" y="2598"/>
                      </a:lnTo>
                      <a:lnTo>
                        <a:pt x="6725" y="2599"/>
                      </a:lnTo>
                      <a:lnTo>
                        <a:pt x="6734" y="2600"/>
                      </a:lnTo>
                      <a:lnTo>
                        <a:pt x="6743" y="2601"/>
                      </a:lnTo>
                      <a:lnTo>
                        <a:pt x="6751" y="2602"/>
                      </a:lnTo>
                      <a:lnTo>
                        <a:pt x="6760" y="2603"/>
                      </a:lnTo>
                      <a:lnTo>
                        <a:pt x="6768" y="2604"/>
                      </a:lnTo>
                      <a:lnTo>
                        <a:pt x="6777" y="2605"/>
                      </a:lnTo>
                      <a:lnTo>
                        <a:pt x="6785" y="2606"/>
                      </a:lnTo>
                      <a:lnTo>
                        <a:pt x="6794" y="2607"/>
                      </a:lnTo>
                      <a:lnTo>
                        <a:pt x="6803" y="2608"/>
                      </a:lnTo>
                      <a:lnTo>
                        <a:pt x="6811" y="2609"/>
                      </a:lnTo>
                      <a:lnTo>
                        <a:pt x="6820" y="2609"/>
                      </a:lnTo>
                      <a:lnTo>
                        <a:pt x="6828" y="2610"/>
                      </a:lnTo>
                      <a:lnTo>
                        <a:pt x="6837" y="2611"/>
                      </a:lnTo>
                      <a:lnTo>
                        <a:pt x="6846" y="2612"/>
                      </a:lnTo>
                      <a:lnTo>
                        <a:pt x="6854" y="2613"/>
                      </a:lnTo>
                      <a:lnTo>
                        <a:pt x="6862" y="2613"/>
                      </a:lnTo>
                      <a:lnTo>
                        <a:pt x="6871" y="2614"/>
                      </a:lnTo>
                      <a:lnTo>
                        <a:pt x="6879" y="2615"/>
                      </a:lnTo>
                      <a:lnTo>
                        <a:pt x="6888" y="2616"/>
                      </a:lnTo>
                      <a:lnTo>
                        <a:pt x="6896" y="2616"/>
                      </a:lnTo>
                      <a:lnTo>
                        <a:pt x="6905" y="2617"/>
                      </a:lnTo>
                      <a:lnTo>
                        <a:pt x="6913" y="2618"/>
                      </a:lnTo>
                      <a:lnTo>
                        <a:pt x="6922" y="2618"/>
                      </a:lnTo>
                      <a:lnTo>
                        <a:pt x="6930" y="2619"/>
                      </a:lnTo>
                      <a:lnTo>
                        <a:pt x="6938" y="2620"/>
                      </a:lnTo>
                      <a:lnTo>
                        <a:pt x="6947" y="2621"/>
                      </a:lnTo>
                      <a:lnTo>
                        <a:pt x="6955" y="2621"/>
                      </a:lnTo>
                      <a:lnTo>
                        <a:pt x="6964" y="2622"/>
                      </a:lnTo>
                      <a:lnTo>
                        <a:pt x="6972" y="2622"/>
                      </a:lnTo>
                      <a:lnTo>
                        <a:pt x="6981" y="2623"/>
                      </a:lnTo>
                      <a:lnTo>
                        <a:pt x="6989" y="2623"/>
                      </a:lnTo>
                      <a:lnTo>
                        <a:pt x="6998" y="2624"/>
                      </a:lnTo>
                      <a:lnTo>
                        <a:pt x="7006" y="2624"/>
                      </a:lnTo>
                      <a:lnTo>
                        <a:pt x="7014" y="2625"/>
                      </a:lnTo>
                      <a:lnTo>
                        <a:pt x="7023" y="2626"/>
                      </a:lnTo>
                      <a:lnTo>
                        <a:pt x="7031" y="2626"/>
                      </a:lnTo>
                      <a:lnTo>
                        <a:pt x="7039" y="2627"/>
                      </a:lnTo>
                      <a:lnTo>
                        <a:pt x="7048" y="2627"/>
                      </a:lnTo>
                      <a:lnTo>
                        <a:pt x="7056" y="2628"/>
                      </a:lnTo>
                      <a:lnTo>
                        <a:pt x="7065" y="2628"/>
                      </a:lnTo>
                      <a:lnTo>
                        <a:pt x="7073" y="2628"/>
                      </a:lnTo>
                      <a:lnTo>
                        <a:pt x="7081" y="2629"/>
                      </a:lnTo>
                      <a:lnTo>
                        <a:pt x="7089" y="2629"/>
                      </a:lnTo>
                      <a:lnTo>
                        <a:pt x="7098" y="2630"/>
                      </a:lnTo>
                      <a:lnTo>
                        <a:pt x="7106" y="2630"/>
                      </a:lnTo>
                      <a:lnTo>
                        <a:pt x="7114" y="2631"/>
                      </a:lnTo>
                      <a:lnTo>
                        <a:pt x="7123" y="2631"/>
                      </a:lnTo>
                      <a:lnTo>
                        <a:pt x="7131" y="2631"/>
                      </a:lnTo>
                      <a:lnTo>
                        <a:pt x="7139" y="2632"/>
                      </a:lnTo>
                      <a:lnTo>
                        <a:pt x="7147" y="2632"/>
                      </a:lnTo>
                      <a:lnTo>
                        <a:pt x="7156" y="2632"/>
                      </a:lnTo>
                      <a:lnTo>
                        <a:pt x="7164" y="2633"/>
                      </a:lnTo>
                      <a:lnTo>
                        <a:pt x="7172" y="2633"/>
                      </a:lnTo>
                      <a:lnTo>
                        <a:pt x="7181" y="2634"/>
                      </a:lnTo>
                      <a:lnTo>
                        <a:pt x="7189" y="2634"/>
                      </a:lnTo>
                      <a:lnTo>
                        <a:pt x="7197" y="2635"/>
                      </a:lnTo>
                      <a:lnTo>
                        <a:pt x="7206" y="2635"/>
                      </a:lnTo>
                      <a:lnTo>
                        <a:pt x="7214" y="2635"/>
                      </a:lnTo>
                      <a:lnTo>
                        <a:pt x="7222" y="2636"/>
                      </a:lnTo>
                      <a:lnTo>
                        <a:pt x="7230" y="2636"/>
                      </a:lnTo>
                      <a:lnTo>
                        <a:pt x="7239" y="2636"/>
                      </a:lnTo>
                      <a:lnTo>
                        <a:pt x="7247" y="2637"/>
                      </a:lnTo>
                      <a:lnTo>
                        <a:pt x="7255" y="2637"/>
                      </a:lnTo>
                      <a:lnTo>
                        <a:pt x="7263" y="2637"/>
                      </a:lnTo>
                      <a:lnTo>
                        <a:pt x="7271" y="2638"/>
                      </a:lnTo>
                      <a:lnTo>
                        <a:pt x="7280" y="2638"/>
                      </a:lnTo>
                      <a:lnTo>
                        <a:pt x="7288" y="2638"/>
                      </a:lnTo>
                      <a:lnTo>
                        <a:pt x="7296" y="2638"/>
                      </a:lnTo>
                      <a:lnTo>
                        <a:pt x="7304" y="2639"/>
                      </a:lnTo>
                      <a:lnTo>
                        <a:pt x="7313" y="2639"/>
                      </a:lnTo>
                      <a:lnTo>
                        <a:pt x="7321" y="2639"/>
                      </a:lnTo>
                      <a:lnTo>
                        <a:pt x="7329" y="2640"/>
                      </a:lnTo>
                      <a:lnTo>
                        <a:pt x="7337" y="2640"/>
                      </a:lnTo>
                      <a:lnTo>
                        <a:pt x="7345" y="2640"/>
                      </a:lnTo>
                      <a:lnTo>
                        <a:pt x="7353" y="2640"/>
                      </a:lnTo>
                      <a:lnTo>
                        <a:pt x="7362" y="2640"/>
                      </a:lnTo>
                      <a:lnTo>
                        <a:pt x="7370" y="2640"/>
                      </a:lnTo>
                      <a:lnTo>
                        <a:pt x="7378" y="2641"/>
                      </a:lnTo>
                      <a:lnTo>
                        <a:pt x="7386" y="2641"/>
                      </a:lnTo>
                      <a:lnTo>
                        <a:pt x="7395" y="2641"/>
                      </a:lnTo>
                      <a:lnTo>
                        <a:pt x="7402" y="2641"/>
                      </a:lnTo>
                      <a:lnTo>
                        <a:pt x="7411" y="2642"/>
                      </a:lnTo>
                      <a:lnTo>
                        <a:pt x="7419" y="2642"/>
                      </a:lnTo>
                      <a:lnTo>
                        <a:pt x="7427" y="2642"/>
                      </a:lnTo>
                      <a:lnTo>
                        <a:pt x="7435" y="2642"/>
                      </a:lnTo>
                      <a:lnTo>
                        <a:pt x="7443" y="2643"/>
                      </a:lnTo>
                      <a:lnTo>
                        <a:pt x="7451" y="2643"/>
                      </a:lnTo>
                      <a:lnTo>
                        <a:pt x="7460" y="2643"/>
                      </a:lnTo>
                      <a:lnTo>
                        <a:pt x="7468" y="2643"/>
                      </a:lnTo>
                      <a:lnTo>
                        <a:pt x="7476" y="2643"/>
                      </a:lnTo>
                      <a:lnTo>
                        <a:pt x="7484" y="2643"/>
                      </a:lnTo>
                      <a:lnTo>
                        <a:pt x="7492" y="2644"/>
                      </a:lnTo>
                      <a:lnTo>
                        <a:pt x="7500" y="2644"/>
                      </a:lnTo>
                      <a:lnTo>
                        <a:pt x="7508" y="2644"/>
                      </a:lnTo>
                      <a:lnTo>
                        <a:pt x="7517" y="2644"/>
                      </a:lnTo>
                      <a:lnTo>
                        <a:pt x="7525" y="2645"/>
                      </a:lnTo>
                      <a:lnTo>
                        <a:pt x="7533" y="2645"/>
                      </a:lnTo>
                      <a:lnTo>
                        <a:pt x="7541" y="2645"/>
                      </a:lnTo>
                      <a:lnTo>
                        <a:pt x="7549" y="2645"/>
                      </a:lnTo>
                      <a:lnTo>
                        <a:pt x="7557" y="2645"/>
                      </a:lnTo>
                      <a:lnTo>
                        <a:pt x="7565" y="2646"/>
                      </a:lnTo>
                      <a:lnTo>
                        <a:pt x="7573" y="2646"/>
                      </a:lnTo>
                      <a:lnTo>
                        <a:pt x="7581" y="2646"/>
                      </a:lnTo>
                      <a:lnTo>
                        <a:pt x="7589" y="2646"/>
                      </a:lnTo>
                      <a:lnTo>
                        <a:pt x="7597" y="2646"/>
                      </a:lnTo>
                      <a:lnTo>
                        <a:pt x="7605" y="2646"/>
                      </a:lnTo>
                      <a:lnTo>
                        <a:pt x="7613" y="2646"/>
                      </a:lnTo>
                      <a:lnTo>
                        <a:pt x="7622" y="2646"/>
                      </a:lnTo>
                      <a:lnTo>
                        <a:pt x="7629" y="2647"/>
                      </a:lnTo>
                      <a:lnTo>
                        <a:pt x="7637" y="2647"/>
                      </a:lnTo>
                      <a:lnTo>
                        <a:pt x="7646" y="2647"/>
                      </a:lnTo>
                      <a:lnTo>
                        <a:pt x="7654" y="2647"/>
                      </a:lnTo>
                      <a:lnTo>
                        <a:pt x="7661" y="2647"/>
                      </a:lnTo>
                      <a:lnTo>
                        <a:pt x="7670" y="2647"/>
                      </a:lnTo>
                      <a:lnTo>
                        <a:pt x="7678" y="2647"/>
                      </a:lnTo>
                      <a:lnTo>
                        <a:pt x="7686" y="2647"/>
                      </a:lnTo>
                      <a:lnTo>
                        <a:pt x="7694" y="2647"/>
                      </a:lnTo>
                      <a:lnTo>
                        <a:pt x="7702" y="2647"/>
                      </a:lnTo>
                      <a:lnTo>
                        <a:pt x="7710" y="2647"/>
                      </a:lnTo>
                      <a:lnTo>
                        <a:pt x="7718" y="2647"/>
                      </a:lnTo>
                      <a:lnTo>
                        <a:pt x="7726" y="2647"/>
                      </a:lnTo>
                      <a:lnTo>
                        <a:pt x="7734" y="2647"/>
                      </a:lnTo>
                      <a:lnTo>
                        <a:pt x="7742" y="2648"/>
                      </a:lnTo>
                      <a:lnTo>
                        <a:pt x="7750" y="2648"/>
                      </a:lnTo>
                      <a:lnTo>
                        <a:pt x="7758" y="2648"/>
                      </a:lnTo>
                      <a:lnTo>
                        <a:pt x="7766" y="2648"/>
                      </a:lnTo>
                      <a:lnTo>
                        <a:pt x="7774" y="2648"/>
                      </a:lnTo>
                      <a:lnTo>
                        <a:pt x="7782" y="2648"/>
                      </a:lnTo>
                      <a:lnTo>
                        <a:pt x="7790" y="2648"/>
                      </a:lnTo>
                      <a:lnTo>
                        <a:pt x="7798" y="2648"/>
                      </a:lnTo>
                      <a:lnTo>
                        <a:pt x="7806" y="2648"/>
                      </a:lnTo>
                      <a:lnTo>
                        <a:pt x="7813" y="2648"/>
                      </a:lnTo>
                      <a:lnTo>
                        <a:pt x="7822" y="2649"/>
                      </a:lnTo>
                      <a:lnTo>
                        <a:pt x="7830" y="2649"/>
                      </a:lnTo>
                      <a:lnTo>
                        <a:pt x="7837" y="2649"/>
                      </a:lnTo>
                      <a:lnTo>
                        <a:pt x="7845" y="2649"/>
                      </a:lnTo>
                      <a:lnTo>
                        <a:pt x="7853" y="2649"/>
                      </a:lnTo>
                      <a:lnTo>
                        <a:pt x="7861" y="2649"/>
                      </a:lnTo>
                      <a:lnTo>
                        <a:pt x="7869" y="2649"/>
                      </a:lnTo>
                      <a:lnTo>
                        <a:pt x="7877" y="2649"/>
                      </a:lnTo>
                      <a:lnTo>
                        <a:pt x="7885" y="2649"/>
                      </a:lnTo>
                      <a:lnTo>
                        <a:pt x="7893" y="2649"/>
                      </a:lnTo>
                      <a:lnTo>
                        <a:pt x="7901" y="2649"/>
                      </a:lnTo>
                      <a:lnTo>
                        <a:pt x="7909" y="2649"/>
                      </a:lnTo>
                      <a:lnTo>
                        <a:pt x="7917" y="2649"/>
                      </a:lnTo>
                      <a:lnTo>
                        <a:pt x="7925" y="2649"/>
                      </a:lnTo>
                      <a:lnTo>
                        <a:pt x="7933" y="2649"/>
                      </a:lnTo>
                      <a:lnTo>
                        <a:pt x="7940" y="2650"/>
                      </a:lnTo>
                      <a:lnTo>
                        <a:pt x="7948" y="2650"/>
                      </a:lnTo>
                      <a:lnTo>
                        <a:pt x="7956" y="2650"/>
                      </a:lnTo>
                      <a:lnTo>
                        <a:pt x="7964" y="2650"/>
                      </a:lnTo>
                      <a:lnTo>
                        <a:pt x="7972" y="2650"/>
                      </a:lnTo>
                      <a:lnTo>
                        <a:pt x="7980" y="2650"/>
                      </a:lnTo>
                      <a:lnTo>
                        <a:pt x="7988" y="2650"/>
                      </a:lnTo>
                      <a:lnTo>
                        <a:pt x="7995" y="2650"/>
                      </a:lnTo>
                      <a:lnTo>
                        <a:pt x="8003" y="2650"/>
                      </a:lnTo>
                      <a:lnTo>
                        <a:pt x="8011" y="2650"/>
                      </a:lnTo>
                      <a:lnTo>
                        <a:pt x="8019" y="2650"/>
                      </a:lnTo>
                      <a:lnTo>
                        <a:pt x="8026" y="2650"/>
                      </a:lnTo>
                      <a:lnTo>
                        <a:pt x="8035" y="2650"/>
                      </a:lnTo>
                      <a:lnTo>
                        <a:pt x="8042" y="2650"/>
                      </a:lnTo>
                      <a:lnTo>
                        <a:pt x="8050" y="2650"/>
                      </a:lnTo>
                      <a:lnTo>
                        <a:pt x="8058" y="2650"/>
                      </a:lnTo>
                      <a:lnTo>
                        <a:pt x="8066" y="2650"/>
                      </a:lnTo>
                      <a:lnTo>
                        <a:pt x="8073" y="2650"/>
                      </a:lnTo>
                      <a:lnTo>
                        <a:pt x="8081" y="2650"/>
                      </a:lnTo>
                      <a:lnTo>
                        <a:pt x="8090" y="2650"/>
                      </a:lnTo>
                      <a:lnTo>
                        <a:pt x="8097" y="2650"/>
                      </a:lnTo>
                      <a:lnTo>
                        <a:pt x="8105" y="2650"/>
                      </a:lnTo>
                      <a:lnTo>
                        <a:pt x="8113" y="2650"/>
                      </a:lnTo>
                      <a:lnTo>
                        <a:pt x="8121" y="2650"/>
                      </a:lnTo>
                      <a:lnTo>
                        <a:pt x="8128" y="2650"/>
                      </a:lnTo>
                      <a:lnTo>
                        <a:pt x="8136" y="2650"/>
                      </a:lnTo>
                      <a:lnTo>
                        <a:pt x="8144" y="2650"/>
                      </a:lnTo>
                      <a:lnTo>
                        <a:pt x="8152" y="2650"/>
                      </a:lnTo>
                      <a:lnTo>
                        <a:pt x="8160" y="2650"/>
                      </a:lnTo>
                      <a:lnTo>
                        <a:pt x="8168" y="2650"/>
                      </a:lnTo>
                      <a:lnTo>
                        <a:pt x="8175" y="2650"/>
                      </a:lnTo>
                      <a:lnTo>
                        <a:pt x="8183" y="2651"/>
                      </a:lnTo>
                      <a:lnTo>
                        <a:pt x="8191" y="2651"/>
                      </a:lnTo>
                      <a:lnTo>
                        <a:pt x="8199" y="2651"/>
                      </a:lnTo>
                      <a:lnTo>
                        <a:pt x="8206" y="2651"/>
                      </a:lnTo>
                      <a:lnTo>
                        <a:pt x="8214" y="2651"/>
                      </a:lnTo>
                      <a:lnTo>
                        <a:pt x="8222" y="2651"/>
                      </a:lnTo>
                      <a:lnTo>
                        <a:pt x="8230" y="2651"/>
                      </a:lnTo>
                      <a:lnTo>
                        <a:pt x="8238" y="2651"/>
                      </a:lnTo>
                      <a:lnTo>
                        <a:pt x="8245" y="2651"/>
                      </a:lnTo>
                      <a:lnTo>
                        <a:pt x="8253" y="2651"/>
                      </a:lnTo>
                      <a:lnTo>
                        <a:pt x="8261" y="2651"/>
                      </a:lnTo>
                      <a:lnTo>
                        <a:pt x="8269" y="2651"/>
                      </a:lnTo>
                      <a:lnTo>
                        <a:pt x="8276" y="2651"/>
                      </a:lnTo>
                      <a:lnTo>
                        <a:pt x="8284" y="2651"/>
                      </a:lnTo>
                      <a:lnTo>
                        <a:pt x="8292" y="2651"/>
                      </a:lnTo>
                      <a:lnTo>
                        <a:pt x="8300" y="2651"/>
                      </a:lnTo>
                      <a:lnTo>
                        <a:pt x="8307" y="2651"/>
                      </a:lnTo>
                      <a:lnTo>
                        <a:pt x="8315" y="2651"/>
                      </a:lnTo>
                      <a:lnTo>
                        <a:pt x="8323" y="2651"/>
                      </a:lnTo>
                      <a:lnTo>
                        <a:pt x="8330" y="2651"/>
                      </a:lnTo>
                      <a:lnTo>
                        <a:pt x="8338" y="2651"/>
                      </a:lnTo>
                      <a:lnTo>
                        <a:pt x="8346" y="2651"/>
                      </a:lnTo>
                      <a:lnTo>
                        <a:pt x="8354" y="2651"/>
                      </a:lnTo>
                      <a:lnTo>
                        <a:pt x="8361" y="2651"/>
                      </a:lnTo>
                      <a:lnTo>
                        <a:pt x="8369" y="2651"/>
                      </a:lnTo>
                      <a:lnTo>
                        <a:pt x="8377" y="2651"/>
                      </a:lnTo>
                      <a:lnTo>
                        <a:pt x="8384" y="2651"/>
                      </a:lnTo>
                      <a:lnTo>
                        <a:pt x="8392" y="2651"/>
                      </a:lnTo>
                      <a:lnTo>
                        <a:pt x="8399" y="2651"/>
                      </a:lnTo>
                      <a:lnTo>
                        <a:pt x="8407" y="2651"/>
                      </a:lnTo>
                      <a:lnTo>
                        <a:pt x="8414" y="2651"/>
                      </a:lnTo>
                      <a:lnTo>
                        <a:pt x="8421" y="2651"/>
                      </a:lnTo>
                      <a:lnTo>
                        <a:pt x="8429" y="2651"/>
                      </a:lnTo>
                      <a:lnTo>
                        <a:pt x="8436" y="2651"/>
                      </a:lnTo>
                      <a:lnTo>
                        <a:pt x="8443" y="2651"/>
                      </a:lnTo>
                      <a:lnTo>
                        <a:pt x="8450" y="2651"/>
                      </a:lnTo>
                      <a:lnTo>
                        <a:pt x="8458" y="2651"/>
                      </a:lnTo>
                      <a:lnTo>
                        <a:pt x="8465" y="2651"/>
                      </a:lnTo>
                      <a:lnTo>
                        <a:pt x="8472" y="2651"/>
                      </a:lnTo>
                      <a:lnTo>
                        <a:pt x="8480" y="2651"/>
                      </a:lnTo>
                      <a:lnTo>
                        <a:pt x="8487" y="2651"/>
                      </a:lnTo>
                      <a:lnTo>
                        <a:pt x="8494" y="2652"/>
                      </a:lnTo>
                      <a:lnTo>
                        <a:pt x="8501" y="2652"/>
                      </a:lnTo>
                      <a:lnTo>
                        <a:pt x="8509" y="2652"/>
                      </a:lnTo>
                      <a:lnTo>
                        <a:pt x="8516" y="2652"/>
                      </a:lnTo>
                      <a:lnTo>
                        <a:pt x="8523" y="2652"/>
                      </a:lnTo>
                      <a:lnTo>
                        <a:pt x="8531" y="2652"/>
                      </a:lnTo>
                      <a:lnTo>
                        <a:pt x="8538" y="2652"/>
                      </a:lnTo>
                      <a:lnTo>
                        <a:pt x="8545" y="2652"/>
                      </a:lnTo>
                      <a:lnTo>
                        <a:pt x="8552" y="2652"/>
                      </a:lnTo>
                      <a:lnTo>
                        <a:pt x="8560" y="2652"/>
                      </a:lnTo>
                      <a:lnTo>
                        <a:pt x="8567" y="2652"/>
                      </a:lnTo>
                      <a:lnTo>
                        <a:pt x="8574" y="2652"/>
                      </a:lnTo>
                      <a:lnTo>
                        <a:pt x="8581" y="2652"/>
                      </a:lnTo>
                      <a:lnTo>
                        <a:pt x="8589" y="2652"/>
                      </a:lnTo>
                      <a:lnTo>
                        <a:pt x="8596" y="2652"/>
                      </a:lnTo>
                      <a:lnTo>
                        <a:pt x="8603" y="2652"/>
                      </a:lnTo>
                      <a:lnTo>
                        <a:pt x="8610" y="2652"/>
                      </a:lnTo>
                      <a:lnTo>
                        <a:pt x="8618" y="2652"/>
                      </a:lnTo>
                      <a:lnTo>
                        <a:pt x="8625" y="2652"/>
                      </a:lnTo>
                      <a:lnTo>
                        <a:pt x="8632" y="2652"/>
                      </a:lnTo>
                      <a:lnTo>
                        <a:pt x="8640" y="2652"/>
                      </a:lnTo>
                      <a:lnTo>
                        <a:pt x="8647" y="2652"/>
                      </a:lnTo>
                      <a:lnTo>
                        <a:pt x="8654" y="2652"/>
                      </a:lnTo>
                      <a:lnTo>
                        <a:pt x="8661" y="2652"/>
                      </a:lnTo>
                      <a:lnTo>
                        <a:pt x="8668" y="2652"/>
                      </a:lnTo>
                      <a:lnTo>
                        <a:pt x="8676" y="2652"/>
                      </a:lnTo>
                      <a:lnTo>
                        <a:pt x="8683" y="2652"/>
                      </a:lnTo>
                      <a:lnTo>
                        <a:pt x="8690" y="2652"/>
                      </a:lnTo>
                      <a:lnTo>
                        <a:pt x="8697" y="2652"/>
                      </a:lnTo>
                      <a:lnTo>
                        <a:pt x="8704" y="2652"/>
                      </a:lnTo>
                      <a:lnTo>
                        <a:pt x="8712" y="2652"/>
                      </a:lnTo>
                      <a:lnTo>
                        <a:pt x="8719" y="2652"/>
                      </a:lnTo>
                      <a:lnTo>
                        <a:pt x="8726" y="2652"/>
                      </a:lnTo>
                      <a:lnTo>
                        <a:pt x="8733" y="2652"/>
                      </a:lnTo>
                      <a:lnTo>
                        <a:pt x="8739" y="2652"/>
                      </a:lnTo>
                      <a:lnTo>
                        <a:pt x="8746" y="2652"/>
                      </a:lnTo>
                      <a:lnTo>
                        <a:pt x="8754" y="2652"/>
                      </a:lnTo>
                      <a:lnTo>
                        <a:pt x="8761" y="2652"/>
                      </a:lnTo>
                      <a:lnTo>
                        <a:pt x="8768" y="2652"/>
                      </a:lnTo>
                      <a:lnTo>
                        <a:pt x="8775" y="2652"/>
                      </a:lnTo>
                      <a:lnTo>
                        <a:pt x="8782" y="2652"/>
                      </a:lnTo>
                      <a:lnTo>
                        <a:pt x="8789" y="2652"/>
                      </a:lnTo>
                      <a:lnTo>
                        <a:pt x="8797" y="2652"/>
                      </a:lnTo>
                      <a:lnTo>
                        <a:pt x="8804" y="2652"/>
                      </a:lnTo>
                      <a:lnTo>
                        <a:pt x="8811" y="2652"/>
                      </a:lnTo>
                      <a:lnTo>
                        <a:pt x="8818" y="2652"/>
                      </a:lnTo>
                      <a:lnTo>
                        <a:pt x="8825" y="2652"/>
                      </a:lnTo>
                      <a:lnTo>
                        <a:pt x="8832" y="2652"/>
                      </a:lnTo>
                      <a:lnTo>
                        <a:pt x="8839" y="2652"/>
                      </a:lnTo>
                      <a:lnTo>
                        <a:pt x="8847" y="2652"/>
                      </a:lnTo>
                      <a:lnTo>
                        <a:pt x="8854" y="2652"/>
                      </a:lnTo>
                      <a:lnTo>
                        <a:pt x="8861" y="2652"/>
                      </a:lnTo>
                      <a:lnTo>
                        <a:pt x="8868" y="2652"/>
                      </a:lnTo>
                      <a:lnTo>
                        <a:pt x="8875" y="2652"/>
                      </a:lnTo>
                      <a:lnTo>
                        <a:pt x="8882" y="2652"/>
                      </a:lnTo>
                      <a:lnTo>
                        <a:pt x="8889" y="2652"/>
                      </a:lnTo>
                      <a:lnTo>
                        <a:pt x="8896" y="2652"/>
                      </a:lnTo>
                      <a:lnTo>
                        <a:pt x="8904" y="2652"/>
                      </a:lnTo>
                      <a:lnTo>
                        <a:pt x="8911" y="2652"/>
                      </a:lnTo>
                      <a:lnTo>
                        <a:pt x="8918" y="2652"/>
                      </a:lnTo>
                      <a:lnTo>
                        <a:pt x="8925" y="2652"/>
                      </a:lnTo>
                      <a:lnTo>
                        <a:pt x="8932" y="2652"/>
                      </a:lnTo>
                      <a:lnTo>
                        <a:pt x="8939" y="2652"/>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35" name="Line 163"/>
                <p:cNvSpPr>
                  <a:spLocks noChangeShapeType="1"/>
                </p:cNvSpPr>
                <p:nvPr/>
              </p:nvSpPr>
              <p:spPr bwMode="auto">
                <a:xfrm>
                  <a:off x="2314" y="2239"/>
                  <a:ext cx="1" cy="1"/>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45" name="Rectangle 173"/>
                <p:cNvSpPr>
                  <a:spLocks noChangeArrowheads="1"/>
                </p:cNvSpPr>
                <p:nvPr/>
              </p:nvSpPr>
              <p:spPr bwMode="auto">
                <a:xfrm>
                  <a:off x="1322" y="2748"/>
                  <a:ext cx="83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200" b="1" dirty="0">
                      <a:solidFill>
                        <a:srgbClr val="0000FF"/>
                      </a:solidFill>
                    </a:rPr>
                    <a:t>b</a:t>
                  </a:r>
                  <a:r>
                    <a:rPr lang="en-GB" sz="1200" b="1" dirty="0" smtClean="0">
                      <a:solidFill>
                        <a:srgbClr val="0000FF"/>
                      </a:solidFill>
                    </a:rPr>
                    <a:t>all-milled </a:t>
                  </a:r>
                  <a:r>
                    <a:rPr lang="en-GB" sz="1200" b="1" dirty="0">
                      <a:solidFill>
                        <a:srgbClr val="0000FF"/>
                      </a:solidFill>
                    </a:rPr>
                    <a:t>for 20h</a:t>
                  </a:r>
                  <a:endParaRPr lang="en-GB" sz="1200" b="1" dirty="0"/>
                </a:p>
              </p:txBody>
            </p:sp>
            <p:sp>
              <p:nvSpPr>
                <p:cNvPr id="80046" name="Rectangle 174"/>
                <p:cNvSpPr>
                  <a:spLocks noChangeArrowheads="1"/>
                </p:cNvSpPr>
                <p:nvPr/>
              </p:nvSpPr>
              <p:spPr bwMode="auto">
                <a:xfrm>
                  <a:off x="462" y="2027"/>
                  <a:ext cx="17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200" dirty="0"/>
                    <a:t>(NH</a:t>
                  </a:r>
                  <a:endParaRPr lang="en-GB" dirty="0"/>
                </a:p>
              </p:txBody>
            </p:sp>
            <p:sp>
              <p:nvSpPr>
                <p:cNvPr id="80047" name="Rectangle 175"/>
                <p:cNvSpPr>
                  <a:spLocks noChangeArrowheads="1"/>
                </p:cNvSpPr>
                <p:nvPr/>
              </p:nvSpPr>
              <p:spPr bwMode="auto">
                <a:xfrm>
                  <a:off x="637" y="2089"/>
                  <a:ext cx="3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800" b="1"/>
                    <a:t>4</a:t>
                  </a:r>
                  <a:endParaRPr lang="en-GB"/>
                </a:p>
              </p:txBody>
            </p:sp>
            <p:sp>
              <p:nvSpPr>
                <p:cNvPr id="80048" name="Rectangle 176"/>
                <p:cNvSpPr>
                  <a:spLocks noChangeArrowheads="1"/>
                </p:cNvSpPr>
                <p:nvPr/>
              </p:nvSpPr>
              <p:spPr bwMode="auto">
                <a:xfrm>
                  <a:off x="673" y="2027"/>
                  <a:ext cx="32"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200" b="1" dirty="0"/>
                    <a:t>)</a:t>
                  </a:r>
                  <a:endParaRPr lang="en-GB" dirty="0"/>
                </a:p>
              </p:txBody>
            </p:sp>
            <p:sp>
              <p:nvSpPr>
                <p:cNvPr id="80049" name="Rectangle 177"/>
                <p:cNvSpPr>
                  <a:spLocks noChangeArrowheads="1"/>
                </p:cNvSpPr>
                <p:nvPr/>
              </p:nvSpPr>
              <p:spPr bwMode="auto">
                <a:xfrm>
                  <a:off x="706" y="2089"/>
                  <a:ext cx="3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800"/>
                    <a:t>2</a:t>
                  </a:r>
                  <a:endParaRPr lang="en-GB"/>
                </a:p>
              </p:txBody>
            </p:sp>
            <p:sp>
              <p:nvSpPr>
                <p:cNvPr id="80050" name="Rectangle 178"/>
                <p:cNvSpPr>
                  <a:spLocks noChangeArrowheads="1"/>
                </p:cNvSpPr>
                <p:nvPr/>
              </p:nvSpPr>
              <p:spPr bwMode="auto">
                <a:xfrm>
                  <a:off x="742" y="2027"/>
                  <a:ext cx="14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200" dirty="0"/>
                    <a:t>CO</a:t>
                  </a:r>
                  <a:endParaRPr lang="en-GB" dirty="0"/>
                </a:p>
              </p:txBody>
            </p:sp>
            <p:sp>
              <p:nvSpPr>
                <p:cNvPr id="80051" name="Rectangle 179"/>
                <p:cNvSpPr>
                  <a:spLocks noChangeArrowheads="1"/>
                </p:cNvSpPr>
                <p:nvPr/>
              </p:nvSpPr>
              <p:spPr bwMode="auto">
                <a:xfrm>
                  <a:off x="889" y="2089"/>
                  <a:ext cx="3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800" b="1"/>
                    <a:t>3</a:t>
                  </a:r>
                  <a:endParaRPr lang="en-GB"/>
                </a:p>
              </p:txBody>
            </p:sp>
            <p:sp>
              <p:nvSpPr>
                <p:cNvPr id="80052" name="Rectangle 180"/>
                <p:cNvSpPr>
                  <a:spLocks noChangeArrowheads="1"/>
                </p:cNvSpPr>
                <p:nvPr/>
              </p:nvSpPr>
              <p:spPr bwMode="auto">
                <a:xfrm>
                  <a:off x="648" y="2246"/>
                  <a:ext cx="165"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000" b="1">
                      <a:solidFill>
                        <a:srgbClr val="000000"/>
                      </a:solidFill>
                    </a:rPr>
                    <a:t>DTA</a:t>
                  </a:r>
                  <a:endParaRPr lang="en-GB"/>
                </a:p>
              </p:txBody>
            </p:sp>
            <p:sp>
              <p:nvSpPr>
                <p:cNvPr id="80053" name="Rectangle 181"/>
                <p:cNvSpPr>
                  <a:spLocks noChangeArrowheads="1"/>
                </p:cNvSpPr>
                <p:nvPr/>
              </p:nvSpPr>
              <p:spPr bwMode="auto">
                <a:xfrm>
                  <a:off x="595" y="2894"/>
                  <a:ext cx="16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000" b="1">
                      <a:solidFill>
                        <a:srgbClr val="000000"/>
                      </a:solidFill>
                    </a:rPr>
                    <a:t>TGA</a:t>
                  </a:r>
                  <a:endParaRPr lang="en-GB"/>
                </a:p>
              </p:txBody>
            </p:sp>
            <p:sp>
              <p:nvSpPr>
                <p:cNvPr id="80055" name="Line 183"/>
                <p:cNvSpPr>
                  <a:spLocks noChangeShapeType="1"/>
                </p:cNvSpPr>
                <p:nvPr/>
              </p:nvSpPr>
              <p:spPr bwMode="auto">
                <a:xfrm>
                  <a:off x="574" y="2445"/>
                  <a:ext cx="1" cy="159"/>
                </a:xfrm>
                <a:prstGeom prst="line">
                  <a:avLst/>
                </a:prstGeom>
                <a:noFill/>
                <a:ln w="47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56" name="Freeform 184"/>
                <p:cNvSpPr>
                  <a:spLocks/>
                </p:cNvSpPr>
                <p:nvPr/>
              </p:nvSpPr>
              <p:spPr bwMode="auto">
                <a:xfrm flipV="1">
                  <a:off x="561" y="2445"/>
                  <a:ext cx="26" cy="50"/>
                </a:xfrm>
                <a:custGeom>
                  <a:avLst/>
                  <a:gdLst>
                    <a:gd name="T0" fmla="*/ 0 w 128"/>
                    <a:gd name="T1" fmla="*/ 0 h 241"/>
                    <a:gd name="T2" fmla="*/ 64 w 128"/>
                    <a:gd name="T3" fmla="*/ 241 h 241"/>
                    <a:gd name="T4" fmla="*/ 128 w 128"/>
                    <a:gd name="T5" fmla="*/ 0 h 241"/>
                  </a:gdLst>
                  <a:ahLst/>
                  <a:cxnLst>
                    <a:cxn ang="0">
                      <a:pos x="T0" y="T1"/>
                    </a:cxn>
                    <a:cxn ang="0">
                      <a:pos x="T2" y="T3"/>
                    </a:cxn>
                    <a:cxn ang="0">
                      <a:pos x="T4" y="T5"/>
                    </a:cxn>
                  </a:cxnLst>
                  <a:rect l="0" t="0" r="r" b="b"/>
                  <a:pathLst>
                    <a:path w="128" h="241">
                      <a:moveTo>
                        <a:pt x="0" y="0"/>
                      </a:moveTo>
                      <a:lnTo>
                        <a:pt x="64" y="241"/>
                      </a:lnTo>
                      <a:lnTo>
                        <a:pt x="128" y="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57" name="Freeform 185"/>
                <p:cNvSpPr>
                  <a:spLocks/>
                </p:cNvSpPr>
                <p:nvPr/>
              </p:nvSpPr>
              <p:spPr bwMode="auto">
                <a:xfrm>
                  <a:off x="522" y="2445"/>
                  <a:ext cx="104" cy="1"/>
                </a:xfrm>
                <a:custGeom>
                  <a:avLst/>
                  <a:gdLst>
                    <a:gd name="T0" fmla="*/ 0 w 498"/>
                    <a:gd name="T1" fmla="*/ 249 w 498"/>
                    <a:gd name="T2" fmla="*/ 498 w 498"/>
                  </a:gdLst>
                  <a:ahLst/>
                  <a:cxnLst>
                    <a:cxn ang="0">
                      <a:pos x="T0" y="0"/>
                    </a:cxn>
                    <a:cxn ang="0">
                      <a:pos x="T1" y="0"/>
                    </a:cxn>
                    <a:cxn ang="0">
                      <a:pos x="T2" y="0"/>
                    </a:cxn>
                  </a:cxnLst>
                  <a:rect l="0" t="0" r="r" b="b"/>
                  <a:pathLst>
                    <a:path w="498">
                      <a:moveTo>
                        <a:pt x="0" y="0"/>
                      </a:moveTo>
                      <a:lnTo>
                        <a:pt x="249" y="0"/>
                      </a:lnTo>
                      <a:lnTo>
                        <a:pt x="498" y="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58" name="Freeform 186"/>
                <p:cNvSpPr>
                  <a:spLocks/>
                </p:cNvSpPr>
                <p:nvPr/>
              </p:nvSpPr>
              <p:spPr bwMode="auto">
                <a:xfrm flipV="1">
                  <a:off x="561" y="2554"/>
                  <a:ext cx="26" cy="50"/>
                </a:xfrm>
                <a:custGeom>
                  <a:avLst/>
                  <a:gdLst>
                    <a:gd name="T0" fmla="*/ 128 w 128"/>
                    <a:gd name="T1" fmla="*/ 241 h 241"/>
                    <a:gd name="T2" fmla="*/ 64 w 128"/>
                    <a:gd name="T3" fmla="*/ 0 h 241"/>
                    <a:gd name="T4" fmla="*/ 0 w 128"/>
                    <a:gd name="T5" fmla="*/ 241 h 241"/>
                  </a:gdLst>
                  <a:ahLst/>
                  <a:cxnLst>
                    <a:cxn ang="0">
                      <a:pos x="T0" y="T1"/>
                    </a:cxn>
                    <a:cxn ang="0">
                      <a:pos x="T2" y="T3"/>
                    </a:cxn>
                    <a:cxn ang="0">
                      <a:pos x="T4" y="T5"/>
                    </a:cxn>
                  </a:cxnLst>
                  <a:rect l="0" t="0" r="r" b="b"/>
                  <a:pathLst>
                    <a:path w="128" h="241">
                      <a:moveTo>
                        <a:pt x="128" y="241"/>
                      </a:moveTo>
                      <a:lnTo>
                        <a:pt x="64" y="0"/>
                      </a:lnTo>
                      <a:lnTo>
                        <a:pt x="0" y="241"/>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59" name="Freeform 187"/>
                <p:cNvSpPr>
                  <a:spLocks/>
                </p:cNvSpPr>
                <p:nvPr/>
              </p:nvSpPr>
              <p:spPr bwMode="auto">
                <a:xfrm>
                  <a:off x="522" y="2604"/>
                  <a:ext cx="104" cy="1"/>
                </a:xfrm>
                <a:custGeom>
                  <a:avLst/>
                  <a:gdLst>
                    <a:gd name="T0" fmla="*/ 498 w 498"/>
                    <a:gd name="T1" fmla="*/ 249 w 498"/>
                    <a:gd name="T2" fmla="*/ 0 w 498"/>
                  </a:gdLst>
                  <a:ahLst/>
                  <a:cxnLst>
                    <a:cxn ang="0">
                      <a:pos x="T0" y="0"/>
                    </a:cxn>
                    <a:cxn ang="0">
                      <a:pos x="T1" y="0"/>
                    </a:cxn>
                    <a:cxn ang="0">
                      <a:pos x="T2" y="0"/>
                    </a:cxn>
                  </a:cxnLst>
                  <a:rect l="0" t="0" r="r" b="b"/>
                  <a:pathLst>
                    <a:path w="498">
                      <a:moveTo>
                        <a:pt x="498" y="0"/>
                      </a:moveTo>
                      <a:lnTo>
                        <a:pt x="249" y="0"/>
                      </a:lnTo>
                      <a:lnTo>
                        <a:pt x="0" y="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60" name="Rectangle 188"/>
                <p:cNvSpPr>
                  <a:spLocks noChangeArrowheads="1"/>
                </p:cNvSpPr>
                <p:nvPr/>
              </p:nvSpPr>
              <p:spPr bwMode="auto">
                <a:xfrm>
                  <a:off x="638" y="2578"/>
                  <a:ext cx="133"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700" b="1">
                      <a:solidFill>
                        <a:srgbClr val="000000"/>
                      </a:solidFill>
                    </a:rPr>
                    <a:t>endo</a:t>
                  </a:r>
                  <a:endParaRPr lang="en-GB"/>
                </a:p>
              </p:txBody>
            </p:sp>
            <p:sp>
              <p:nvSpPr>
                <p:cNvPr id="80061" name="Rectangle 189"/>
                <p:cNvSpPr>
                  <a:spLocks noChangeArrowheads="1"/>
                </p:cNvSpPr>
                <p:nvPr/>
              </p:nvSpPr>
              <p:spPr bwMode="auto">
                <a:xfrm>
                  <a:off x="634" y="2407"/>
                  <a:ext cx="96"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700" b="1">
                      <a:solidFill>
                        <a:srgbClr val="000000"/>
                      </a:solidFill>
                    </a:rPr>
                    <a:t>exo</a:t>
                  </a:r>
                  <a:endParaRPr lang="en-GB"/>
                </a:p>
              </p:txBody>
            </p:sp>
            <p:sp>
              <p:nvSpPr>
                <p:cNvPr id="80062" name="Line 190"/>
                <p:cNvSpPr>
                  <a:spLocks noChangeShapeType="1"/>
                </p:cNvSpPr>
                <p:nvPr/>
              </p:nvSpPr>
              <p:spPr bwMode="auto">
                <a:xfrm>
                  <a:off x="592" y="3034"/>
                  <a:ext cx="3" cy="250"/>
                </a:xfrm>
                <a:prstGeom prst="line">
                  <a:avLst/>
                </a:prstGeom>
                <a:noFill/>
                <a:ln w="47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063" name="Freeform 191"/>
                <p:cNvSpPr>
                  <a:spLocks/>
                </p:cNvSpPr>
                <p:nvPr/>
              </p:nvSpPr>
              <p:spPr bwMode="auto">
                <a:xfrm flipV="1">
                  <a:off x="579" y="3034"/>
                  <a:ext cx="27" cy="50"/>
                </a:xfrm>
                <a:custGeom>
                  <a:avLst/>
                  <a:gdLst>
                    <a:gd name="T0" fmla="*/ 0 w 128"/>
                    <a:gd name="T1" fmla="*/ 0 h 242"/>
                    <a:gd name="T2" fmla="*/ 61 w 128"/>
                    <a:gd name="T3" fmla="*/ 242 h 242"/>
                    <a:gd name="T4" fmla="*/ 128 w 128"/>
                    <a:gd name="T5" fmla="*/ 2 h 242"/>
                  </a:gdLst>
                  <a:ahLst/>
                  <a:cxnLst>
                    <a:cxn ang="0">
                      <a:pos x="T0" y="T1"/>
                    </a:cxn>
                    <a:cxn ang="0">
                      <a:pos x="T2" y="T3"/>
                    </a:cxn>
                    <a:cxn ang="0">
                      <a:pos x="T4" y="T5"/>
                    </a:cxn>
                  </a:cxnLst>
                  <a:rect l="0" t="0" r="r" b="b"/>
                  <a:pathLst>
                    <a:path w="128" h="242">
                      <a:moveTo>
                        <a:pt x="0" y="0"/>
                      </a:moveTo>
                      <a:lnTo>
                        <a:pt x="61" y="242"/>
                      </a:lnTo>
                      <a:lnTo>
                        <a:pt x="128" y="2"/>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64" name="Freeform 192"/>
                <p:cNvSpPr>
                  <a:spLocks/>
                </p:cNvSpPr>
                <p:nvPr/>
              </p:nvSpPr>
              <p:spPr bwMode="auto">
                <a:xfrm flipV="1">
                  <a:off x="540" y="3033"/>
                  <a:ext cx="103" cy="1"/>
                </a:xfrm>
                <a:custGeom>
                  <a:avLst/>
                  <a:gdLst>
                    <a:gd name="T0" fmla="*/ 0 w 498"/>
                    <a:gd name="T1" fmla="*/ 0 h 6"/>
                    <a:gd name="T2" fmla="*/ 249 w 498"/>
                    <a:gd name="T3" fmla="*/ 3 h 6"/>
                    <a:gd name="T4" fmla="*/ 498 w 498"/>
                    <a:gd name="T5" fmla="*/ 6 h 6"/>
                  </a:gdLst>
                  <a:ahLst/>
                  <a:cxnLst>
                    <a:cxn ang="0">
                      <a:pos x="T0" y="T1"/>
                    </a:cxn>
                    <a:cxn ang="0">
                      <a:pos x="T2" y="T3"/>
                    </a:cxn>
                    <a:cxn ang="0">
                      <a:pos x="T4" y="T5"/>
                    </a:cxn>
                  </a:cxnLst>
                  <a:rect l="0" t="0" r="r" b="b"/>
                  <a:pathLst>
                    <a:path w="498" h="6">
                      <a:moveTo>
                        <a:pt x="0" y="0"/>
                      </a:moveTo>
                      <a:lnTo>
                        <a:pt x="249" y="3"/>
                      </a:lnTo>
                      <a:lnTo>
                        <a:pt x="498" y="6"/>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65" name="Freeform 193"/>
                <p:cNvSpPr>
                  <a:spLocks/>
                </p:cNvSpPr>
                <p:nvPr/>
              </p:nvSpPr>
              <p:spPr bwMode="auto">
                <a:xfrm flipV="1">
                  <a:off x="581" y="3234"/>
                  <a:ext cx="26" cy="50"/>
                </a:xfrm>
                <a:custGeom>
                  <a:avLst/>
                  <a:gdLst>
                    <a:gd name="T0" fmla="*/ 128 w 128"/>
                    <a:gd name="T1" fmla="*/ 242 h 242"/>
                    <a:gd name="T2" fmla="*/ 67 w 128"/>
                    <a:gd name="T3" fmla="*/ 0 h 242"/>
                    <a:gd name="T4" fmla="*/ 0 w 128"/>
                    <a:gd name="T5" fmla="*/ 240 h 242"/>
                  </a:gdLst>
                  <a:ahLst/>
                  <a:cxnLst>
                    <a:cxn ang="0">
                      <a:pos x="T0" y="T1"/>
                    </a:cxn>
                    <a:cxn ang="0">
                      <a:pos x="T2" y="T3"/>
                    </a:cxn>
                    <a:cxn ang="0">
                      <a:pos x="T4" y="T5"/>
                    </a:cxn>
                  </a:cxnLst>
                  <a:rect l="0" t="0" r="r" b="b"/>
                  <a:pathLst>
                    <a:path w="128" h="242">
                      <a:moveTo>
                        <a:pt x="128" y="242"/>
                      </a:moveTo>
                      <a:lnTo>
                        <a:pt x="67" y="0"/>
                      </a:lnTo>
                      <a:lnTo>
                        <a:pt x="0" y="24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66" name="Freeform 194"/>
                <p:cNvSpPr>
                  <a:spLocks/>
                </p:cNvSpPr>
                <p:nvPr/>
              </p:nvSpPr>
              <p:spPr bwMode="auto">
                <a:xfrm flipV="1">
                  <a:off x="543" y="3284"/>
                  <a:ext cx="104" cy="1"/>
                </a:xfrm>
                <a:custGeom>
                  <a:avLst/>
                  <a:gdLst>
                    <a:gd name="T0" fmla="*/ 498 w 498"/>
                    <a:gd name="T1" fmla="*/ 6 h 6"/>
                    <a:gd name="T2" fmla="*/ 249 w 498"/>
                    <a:gd name="T3" fmla="*/ 3 h 6"/>
                    <a:gd name="T4" fmla="*/ 0 w 498"/>
                    <a:gd name="T5" fmla="*/ 0 h 6"/>
                  </a:gdLst>
                  <a:ahLst/>
                  <a:cxnLst>
                    <a:cxn ang="0">
                      <a:pos x="T0" y="T1"/>
                    </a:cxn>
                    <a:cxn ang="0">
                      <a:pos x="T2" y="T3"/>
                    </a:cxn>
                    <a:cxn ang="0">
                      <a:pos x="T4" y="T5"/>
                    </a:cxn>
                  </a:cxnLst>
                  <a:rect l="0" t="0" r="r" b="b"/>
                  <a:pathLst>
                    <a:path w="498" h="6">
                      <a:moveTo>
                        <a:pt x="498" y="6"/>
                      </a:moveTo>
                      <a:lnTo>
                        <a:pt x="249" y="3"/>
                      </a:lnTo>
                      <a:lnTo>
                        <a:pt x="0" y="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067" name="Rectangle 195"/>
                <p:cNvSpPr>
                  <a:spLocks noChangeArrowheads="1"/>
                </p:cNvSpPr>
                <p:nvPr/>
              </p:nvSpPr>
              <p:spPr bwMode="auto">
                <a:xfrm>
                  <a:off x="653" y="3124"/>
                  <a:ext cx="55"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800">
                      <a:solidFill>
                        <a:srgbClr val="000000"/>
                      </a:solidFill>
                      <a:latin typeface="Symbol" pitchFamily="18" charset="2"/>
                    </a:rPr>
                    <a:t>D </a:t>
                  </a:r>
                  <a:endParaRPr lang="en-GB"/>
                </a:p>
              </p:txBody>
            </p:sp>
            <p:sp>
              <p:nvSpPr>
                <p:cNvPr id="80068" name="Rectangle 196"/>
                <p:cNvSpPr>
                  <a:spLocks noChangeArrowheads="1"/>
                </p:cNvSpPr>
                <p:nvPr/>
              </p:nvSpPr>
              <p:spPr bwMode="auto">
                <a:xfrm>
                  <a:off x="708" y="3130"/>
                  <a:ext cx="57"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800" dirty="0" smtClean="0">
                      <a:solidFill>
                        <a:srgbClr val="000000"/>
                      </a:solidFill>
                    </a:rPr>
                    <a:t>m</a:t>
                  </a:r>
                  <a:endParaRPr lang="en-GB" dirty="0"/>
                </a:p>
              </p:txBody>
            </p:sp>
            <p:sp>
              <p:nvSpPr>
                <p:cNvPr id="80069" name="Rectangle 197"/>
                <p:cNvSpPr>
                  <a:spLocks noChangeArrowheads="1"/>
                </p:cNvSpPr>
                <p:nvPr/>
              </p:nvSpPr>
              <p:spPr bwMode="auto">
                <a:xfrm>
                  <a:off x="1712" y="2451"/>
                  <a:ext cx="21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200" b="1" dirty="0">
                      <a:solidFill>
                        <a:srgbClr val="800080"/>
                      </a:solidFill>
                    </a:rPr>
                    <a:t>as is</a:t>
                  </a:r>
                  <a:endParaRPr lang="en-GB" dirty="0"/>
                </a:p>
              </p:txBody>
            </p:sp>
          </p:grpSp>
        </p:grpSp>
        <p:grpSp>
          <p:nvGrpSpPr>
            <p:cNvPr id="80078" name="Group 206"/>
            <p:cNvGrpSpPr>
              <a:grpSpLocks/>
            </p:cNvGrpSpPr>
            <p:nvPr/>
          </p:nvGrpSpPr>
          <p:grpSpPr bwMode="auto">
            <a:xfrm>
              <a:off x="5755074" y="3301193"/>
              <a:ext cx="2469853" cy="2557735"/>
              <a:chOff x="3504" y="1248"/>
              <a:chExt cx="1973" cy="2433"/>
            </a:xfrm>
          </p:grpSpPr>
          <p:sp>
            <p:nvSpPr>
              <p:cNvPr id="79875" name="Rectangle 3"/>
              <p:cNvSpPr>
                <a:spLocks noChangeArrowheads="1"/>
              </p:cNvSpPr>
              <p:nvPr/>
            </p:nvSpPr>
            <p:spPr bwMode="auto">
              <a:xfrm>
                <a:off x="3714" y="1248"/>
                <a:ext cx="1602" cy="2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9876" name="Group 4"/>
              <p:cNvGrpSpPr>
                <a:grpSpLocks/>
              </p:cNvGrpSpPr>
              <p:nvPr/>
            </p:nvGrpSpPr>
            <p:grpSpPr bwMode="auto">
              <a:xfrm>
                <a:off x="3839" y="2066"/>
                <a:ext cx="1440" cy="1073"/>
                <a:chOff x="1152" y="1305"/>
                <a:chExt cx="3456" cy="1478"/>
              </a:xfrm>
            </p:grpSpPr>
            <p:sp>
              <p:nvSpPr>
                <p:cNvPr id="79877" name="Freeform 5"/>
                <p:cNvSpPr>
                  <a:spLocks/>
                </p:cNvSpPr>
                <p:nvPr/>
              </p:nvSpPr>
              <p:spPr bwMode="auto">
                <a:xfrm>
                  <a:off x="1152" y="2731"/>
                  <a:ext cx="497" cy="52"/>
                </a:xfrm>
                <a:custGeom>
                  <a:avLst/>
                  <a:gdLst>
                    <a:gd name="T0" fmla="*/ 7 w 994"/>
                    <a:gd name="T1" fmla="*/ 61 h 102"/>
                    <a:gd name="T2" fmla="*/ 28 w 994"/>
                    <a:gd name="T3" fmla="*/ 67 h 102"/>
                    <a:gd name="T4" fmla="*/ 49 w 994"/>
                    <a:gd name="T5" fmla="*/ 67 h 102"/>
                    <a:gd name="T6" fmla="*/ 68 w 994"/>
                    <a:gd name="T7" fmla="*/ 62 h 102"/>
                    <a:gd name="T8" fmla="*/ 89 w 994"/>
                    <a:gd name="T9" fmla="*/ 56 h 102"/>
                    <a:gd name="T10" fmla="*/ 109 w 994"/>
                    <a:gd name="T11" fmla="*/ 52 h 102"/>
                    <a:gd name="T12" fmla="*/ 128 w 994"/>
                    <a:gd name="T13" fmla="*/ 49 h 102"/>
                    <a:gd name="T14" fmla="*/ 149 w 994"/>
                    <a:gd name="T15" fmla="*/ 50 h 102"/>
                    <a:gd name="T16" fmla="*/ 168 w 994"/>
                    <a:gd name="T17" fmla="*/ 50 h 102"/>
                    <a:gd name="T18" fmla="*/ 189 w 994"/>
                    <a:gd name="T19" fmla="*/ 46 h 102"/>
                    <a:gd name="T20" fmla="*/ 210 w 994"/>
                    <a:gd name="T21" fmla="*/ 39 h 102"/>
                    <a:gd name="T22" fmla="*/ 230 w 994"/>
                    <a:gd name="T23" fmla="*/ 37 h 102"/>
                    <a:gd name="T24" fmla="*/ 249 w 994"/>
                    <a:gd name="T25" fmla="*/ 40 h 102"/>
                    <a:gd name="T26" fmla="*/ 270 w 994"/>
                    <a:gd name="T27" fmla="*/ 46 h 102"/>
                    <a:gd name="T28" fmla="*/ 289 w 994"/>
                    <a:gd name="T29" fmla="*/ 49 h 102"/>
                    <a:gd name="T30" fmla="*/ 310 w 994"/>
                    <a:gd name="T31" fmla="*/ 55 h 102"/>
                    <a:gd name="T32" fmla="*/ 331 w 994"/>
                    <a:gd name="T33" fmla="*/ 61 h 102"/>
                    <a:gd name="T34" fmla="*/ 350 w 994"/>
                    <a:gd name="T35" fmla="*/ 63 h 102"/>
                    <a:gd name="T36" fmla="*/ 370 w 994"/>
                    <a:gd name="T37" fmla="*/ 63 h 102"/>
                    <a:gd name="T38" fmla="*/ 391 w 994"/>
                    <a:gd name="T39" fmla="*/ 64 h 102"/>
                    <a:gd name="T40" fmla="*/ 410 w 994"/>
                    <a:gd name="T41" fmla="*/ 64 h 102"/>
                    <a:gd name="T42" fmla="*/ 431 w 994"/>
                    <a:gd name="T43" fmla="*/ 60 h 102"/>
                    <a:gd name="T44" fmla="*/ 451 w 994"/>
                    <a:gd name="T45" fmla="*/ 50 h 102"/>
                    <a:gd name="T46" fmla="*/ 470 w 994"/>
                    <a:gd name="T47" fmla="*/ 38 h 102"/>
                    <a:gd name="T48" fmla="*/ 491 w 994"/>
                    <a:gd name="T49" fmla="*/ 29 h 102"/>
                    <a:gd name="T50" fmla="*/ 512 w 994"/>
                    <a:gd name="T51" fmla="*/ 29 h 102"/>
                    <a:gd name="T52" fmla="*/ 531 w 994"/>
                    <a:gd name="T53" fmla="*/ 37 h 102"/>
                    <a:gd name="T54" fmla="*/ 552 w 994"/>
                    <a:gd name="T55" fmla="*/ 39 h 102"/>
                    <a:gd name="T56" fmla="*/ 572 w 994"/>
                    <a:gd name="T57" fmla="*/ 31 h 102"/>
                    <a:gd name="T58" fmla="*/ 591 w 994"/>
                    <a:gd name="T59" fmla="*/ 22 h 102"/>
                    <a:gd name="T60" fmla="*/ 612 w 994"/>
                    <a:gd name="T61" fmla="*/ 17 h 102"/>
                    <a:gd name="T62" fmla="*/ 633 w 994"/>
                    <a:gd name="T63" fmla="*/ 17 h 102"/>
                    <a:gd name="T64" fmla="*/ 652 w 994"/>
                    <a:gd name="T65" fmla="*/ 16 h 102"/>
                    <a:gd name="T66" fmla="*/ 673 w 994"/>
                    <a:gd name="T67" fmla="*/ 12 h 102"/>
                    <a:gd name="T68" fmla="*/ 693 w 994"/>
                    <a:gd name="T69" fmla="*/ 4 h 102"/>
                    <a:gd name="T70" fmla="*/ 712 w 994"/>
                    <a:gd name="T71" fmla="*/ 0 h 102"/>
                    <a:gd name="T72" fmla="*/ 733 w 994"/>
                    <a:gd name="T73" fmla="*/ 9 h 102"/>
                    <a:gd name="T74" fmla="*/ 752 w 994"/>
                    <a:gd name="T75" fmla="*/ 26 h 102"/>
                    <a:gd name="T76" fmla="*/ 773 w 994"/>
                    <a:gd name="T77" fmla="*/ 35 h 102"/>
                    <a:gd name="T78" fmla="*/ 794 w 994"/>
                    <a:gd name="T79" fmla="*/ 37 h 102"/>
                    <a:gd name="T80" fmla="*/ 814 w 994"/>
                    <a:gd name="T81" fmla="*/ 39 h 102"/>
                    <a:gd name="T82" fmla="*/ 833 w 994"/>
                    <a:gd name="T83" fmla="*/ 46 h 102"/>
                    <a:gd name="T84" fmla="*/ 854 w 994"/>
                    <a:gd name="T85" fmla="*/ 54 h 102"/>
                    <a:gd name="T86" fmla="*/ 873 w 994"/>
                    <a:gd name="T87" fmla="*/ 69 h 102"/>
                    <a:gd name="T88" fmla="*/ 894 w 994"/>
                    <a:gd name="T89" fmla="*/ 91 h 102"/>
                    <a:gd name="T90" fmla="*/ 915 w 994"/>
                    <a:gd name="T91" fmla="*/ 102 h 102"/>
                    <a:gd name="T92" fmla="*/ 934 w 994"/>
                    <a:gd name="T93" fmla="*/ 91 h 102"/>
                    <a:gd name="T94" fmla="*/ 954 w 994"/>
                    <a:gd name="T95" fmla="*/ 69 h 102"/>
                    <a:gd name="T96" fmla="*/ 975 w 994"/>
                    <a:gd name="T97" fmla="*/ 53 h 102"/>
                    <a:gd name="T98" fmla="*/ 994 w 994"/>
                    <a:gd name="T99" fmla="*/ 4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4" h="102">
                      <a:moveTo>
                        <a:pt x="0" y="57"/>
                      </a:moveTo>
                      <a:lnTo>
                        <a:pt x="7" y="61"/>
                      </a:lnTo>
                      <a:lnTo>
                        <a:pt x="18" y="64"/>
                      </a:lnTo>
                      <a:lnTo>
                        <a:pt x="28" y="67"/>
                      </a:lnTo>
                      <a:lnTo>
                        <a:pt x="38" y="68"/>
                      </a:lnTo>
                      <a:lnTo>
                        <a:pt x="49" y="67"/>
                      </a:lnTo>
                      <a:lnTo>
                        <a:pt x="58" y="65"/>
                      </a:lnTo>
                      <a:lnTo>
                        <a:pt x="68" y="62"/>
                      </a:lnTo>
                      <a:lnTo>
                        <a:pt x="79" y="60"/>
                      </a:lnTo>
                      <a:lnTo>
                        <a:pt x="89" y="56"/>
                      </a:lnTo>
                      <a:lnTo>
                        <a:pt x="98" y="54"/>
                      </a:lnTo>
                      <a:lnTo>
                        <a:pt x="109" y="52"/>
                      </a:lnTo>
                      <a:lnTo>
                        <a:pt x="119" y="49"/>
                      </a:lnTo>
                      <a:lnTo>
                        <a:pt x="128" y="49"/>
                      </a:lnTo>
                      <a:lnTo>
                        <a:pt x="139" y="49"/>
                      </a:lnTo>
                      <a:lnTo>
                        <a:pt x="149" y="50"/>
                      </a:lnTo>
                      <a:lnTo>
                        <a:pt x="159" y="50"/>
                      </a:lnTo>
                      <a:lnTo>
                        <a:pt x="168" y="50"/>
                      </a:lnTo>
                      <a:lnTo>
                        <a:pt x="179" y="49"/>
                      </a:lnTo>
                      <a:lnTo>
                        <a:pt x="189" y="46"/>
                      </a:lnTo>
                      <a:lnTo>
                        <a:pt x="200" y="42"/>
                      </a:lnTo>
                      <a:lnTo>
                        <a:pt x="210" y="39"/>
                      </a:lnTo>
                      <a:lnTo>
                        <a:pt x="219" y="37"/>
                      </a:lnTo>
                      <a:lnTo>
                        <a:pt x="230" y="37"/>
                      </a:lnTo>
                      <a:lnTo>
                        <a:pt x="239" y="38"/>
                      </a:lnTo>
                      <a:lnTo>
                        <a:pt x="249" y="40"/>
                      </a:lnTo>
                      <a:lnTo>
                        <a:pt x="259" y="43"/>
                      </a:lnTo>
                      <a:lnTo>
                        <a:pt x="270" y="46"/>
                      </a:lnTo>
                      <a:lnTo>
                        <a:pt x="280" y="48"/>
                      </a:lnTo>
                      <a:lnTo>
                        <a:pt x="289" y="49"/>
                      </a:lnTo>
                      <a:lnTo>
                        <a:pt x="300" y="52"/>
                      </a:lnTo>
                      <a:lnTo>
                        <a:pt x="310" y="55"/>
                      </a:lnTo>
                      <a:lnTo>
                        <a:pt x="321" y="57"/>
                      </a:lnTo>
                      <a:lnTo>
                        <a:pt x="331" y="61"/>
                      </a:lnTo>
                      <a:lnTo>
                        <a:pt x="340" y="62"/>
                      </a:lnTo>
                      <a:lnTo>
                        <a:pt x="350" y="63"/>
                      </a:lnTo>
                      <a:lnTo>
                        <a:pt x="360" y="63"/>
                      </a:lnTo>
                      <a:lnTo>
                        <a:pt x="370" y="63"/>
                      </a:lnTo>
                      <a:lnTo>
                        <a:pt x="380" y="64"/>
                      </a:lnTo>
                      <a:lnTo>
                        <a:pt x="391" y="64"/>
                      </a:lnTo>
                      <a:lnTo>
                        <a:pt x="400" y="64"/>
                      </a:lnTo>
                      <a:lnTo>
                        <a:pt x="410" y="64"/>
                      </a:lnTo>
                      <a:lnTo>
                        <a:pt x="421" y="62"/>
                      </a:lnTo>
                      <a:lnTo>
                        <a:pt x="431" y="60"/>
                      </a:lnTo>
                      <a:lnTo>
                        <a:pt x="441" y="56"/>
                      </a:lnTo>
                      <a:lnTo>
                        <a:pt x="451" y="50"/>
                      </a:lnTo>
                      <a:lnTo>
                        <a:pt x="461" y="45"/>
                      </a:lnTo>
                      <a:lnTo>
                        <a:pt x="470" y="38"/>
                      </a:lnTo>
                      <a:lnTo>
                        <a:pt x="481" y="32"/>
                      </a:lnTo>
                      <a:lnTo>
                        <a:pt x="491" y="29"/>
                      </a:lnTo>
                      <a:lnTo>
                        <a:pt x="501" y="27"/>
                      </a:lnTo>
                      <a:lnTo>
                        <a:pt x="512" y="29"/>
                      </a:lnTo>
                      <a:lnTo>
                        <a:pt x="521" y="32"/>
                      </a:lnTo>
                      <a:lnTo>
                        <a:pt x="531" y="37"/>
                      </a:lnTo>
                      <a:lnTo>
                        <a:pt x="542" y="39"/>
                      </a:lnTo>
                      <a:lnTo>
                        <a:pt x="552" y="39"/>
                      </a:lnTo>
                      <a:lnTo>
                        <a:pt x="562" y="35"/>
                      </a:lnTo>
                      <a:lnTo>
                        <a:pt x="572" y="31"/>
                      </a:lnTo>
                      <a:lnTo>
                        <a:pt x="582" y="25"/>
                      </a:lnTo>
                      <a:lnTo>
                        <a:pt x="591" y="22"/>
                      </a:lnTo>
                      <a:lnTo>
                        <a:pt x="602" y="18"/>
                      </a:lnTo>
                      <a:lnTo>
                        <a:pt x="612" y="17"/>
                      </a:lnTo>
                      <a:lnTo>
                        <a:pt x="622" y="17"/>
                      </a:lnTo>
                      <a:lnTo>
                        <a:pt x="633" y="17"/>
                      </a:lnTo>
                      <a:lnTo>
                        <a:pt x="642" y="17"/>
                      </a:lnTo>
                      <a:lnTo>
                        <a:pt x="652" y="16"/>
                      </a:lnTo>
                      <a:lnTo>
                        <a:pt x="663" y="15"/>
                      </a:lnTo>
                      <a:lnTo>
                        <a:pt x="673" y="12"/>
                      </a:lnTo>
                      <a:lnTo>
                        <a:pt x="682" y="8"/>
                      </a:lnTo>
                      <a:lnTo>
                        <a:pt x="693" y="4"/>
                      </a:lnTo>
                      <a:lnTo>
                        <a:pt x="703" y="1"/>
                      </a:lnTo>
                      <a:lnTo>
                        <a:pt x="712" y="0"/>
                      </a:lnTo>
                      <a:lnTo>
                        <a:pt x="723" y="3"/>
                      </a:lnTo>
                      <a:lnTo>
                        <a:pt x="733" y="9"/>
                      </a:lnTo>
                      <a:lnTo>
                        <a:pt x="743" y="18"/>
                      </a:lnTo>
                      <a:lnTo>
                        <a:pt x="752" y="26"/>
                      </a:lnTo>
                      <a:lnTo>
                        <a:pt x="763" y="32"/>
                      </a:lnTo>
                      <a:lnTo>
                        <a:pt x="773" y="35"/>
                      </a:lnTo>
                      <a:lnTo>
                        <a:pt x="784" y="37"/>
                      </a:lnTo>
                      <a:lnTo>
                        <a:pt x="794" y="37"/>
                      </a:lnTo>
                      <a:lnTo>
                        <a:pt x="803" y="38"/>
                      </a:lnTo>
                      <a:lnTo>
                        <a:pt x="814" y="39"/>
                      </a:lnTo>
                      <a:lnTo>
                        <a:pt x="823" y="42"/>
                      </a:lnTo>
                      <a:lnTo>
                        <a:pt x="833" y="46"/>
                      </a:lnTo>
                      <a:lnTo>
                        <a:pt x="843" y="49"/>
                      </a:lnTo>
                      <a:lnTo>
                        <a:pt x="854" y="54"/>
                      </a:lnTo>
                      <a:lnTo>
                        <a:pt x="864" y="60"/>
                      </a:lnTo>
                      <a:lnTo>
                        <a:pt x="873" y="69"/>
                      </a:lnTo>
                      <a:lnTo>
                        <a:pt x="884" y="80"/>
                      </a:lnTo>
                      <a:lnTo>
                        <a:pt x="894" y="91"/>
                      </a:lnTo>
                      <a:lnTo>
                        <a:pt x="905" y="99"/>
                      </a:lnTo>
                      <a:lnTo>
                        <a:pt x="915" y="102"/>
                      </a:lnTo>
                      <a:lnTo>
                        <a:pt x="924" y="99"/>
                      </a:lnTo>
                      <a:lnTo>
                        <a:pt x="934" y="91"/>
                      </a:lnTo>
                      <a:lnTo>
                        <a:pt x="944" y="80"/>
                      </a:lnTo>
                      <a:lnTo>
                        <a:pt x="954" y="69"/>
                      </a:lnTo>
                      <a:lnTo>
                        <a:pt x="964" y="60"/>
                      </a:lnTo>
                      <a:lnTo>
                        <a:pt x="975" y="53"/>
                      </a:lnTo>
                      <a:lnTo>
                        <a:pt x="985" y="47"/>
                      </a:lnTo>
                      <a:lnTo>
                        <a:pt x="994" y="41"/>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78" name="Freeform 6"/>
                <p:cNvSpPr>
                  <a:spLocks/>
                </p:cNvSpPr>
                <p:nvPr/>
              </p:nvSpPr>
              <p:spPr bwMode="auto">
                <a:xfrm>
                  <a:off x="1649" y="2733"/>
                  <a:ext cx="499" cy="36"/>
                </a:xfrm>
                <a:custGeom>
                  <a:avLst/>
                  <a:gdLst>
                    <a:gd name="T0" fmla="*/ 11 w 998"/>
                    <a:gd name="T1" fmla="*/ 33 h 74"/>
                    <a:gd name="T2" fmla="*/ 31 w 998"/>
                    <a:gd name="T3" fmla="*/ 23 h 74"/>
                    <a:gd name="T4" fmla="*/ 51 w 998"/>
                    <a:gd name="T5" fmla="*/ 18 h 74"/>
                    <a:gd name="T6" fmla="*/ 71 w 998"/>
                    <a:gd name="T7" fmla="*/ 23 h 74"/>
                    <a:gd name="T8" fmla="*/ 91 w 998"/>
                    <a:gd name="T9" fmla="*/ 32 h 74"/>
                    <a:gd name="T10" fmla="*/ 111 w 998"/>
                    <a:gd name="T11" fmla="*/ 41 h 74"/>
                    <a:gd name="T12" fmla="*/ 132 w 998"/>
                    <a:gd name="T13" fmla="*/ 44 h 74"/>
                    <a:gd name="T14" fmla="*/ 152 w 998"/>
                    <a:gd name="T15" fmla="*/ 38 h 74"/>
                    <a:gd name="T16" fmla="*/ 172 w 998"/>
                    <a:gd name="T17" fmla="*/ 31 h 74"/>
                    <a:gd name="T18" fmla="*/ 192 w 998"/>
                    <a:gd name="T19" fmla="*/ 31 h 74"/>
                    <a:gd name="T20" fmla="*/ 212 w 998"/>
                    <a:gd name="T21" fmla="*/ 35 h 74"/>
                    <a:gd name="T22" fmla="*/ 232 w 998"/>
                    <a:gd name="T23" fmla="*/ 38 h 74"/>
                    <a:gd name="T24" fmla="*/ 253 w 998"/>
                    <a:gd name="T25" fmla="*/ 43 h 74"/>
                    <a:gd name="T26" fmla="*/ 273 w 998"/>
                    <a:gd name="T27" fmla="*/ 52 h 74"/>
                    <a:gd name="T28" fmla="*/ 293 w 998"/>
                    <a:gd name="T29" fmla="*/ 59 h 74"/>
                    <a:gd name="T30" fmla="*/ 313 w 998"/>
                    <a:gd name="T31" fmla="*/ 58 h 74"/>
                    <a:gd name="T32" fmla="*/ 333 w 998"/>
                    <a:gd name="T33" fmla="*/ 50 h 74"/>
                    <a:gd name="T34" fmla="*/ 353 w 998"/>
                    <a:gd name="T35" fmla="*/ 44 h 74"/>
                    <a:gd name="T36" fmla="*/ 374 w 998"/>
                    <a:gd name="T37" fmla="*/ 40 h 74"/>
                    <a:gd name="T38" fmla="*/ 393 w 998"/>
                    <a:gd name="T39" fmla="*/ 35 h 74"/>
                    <a:gd name="T40" fmla="*/ 413 w 998"/>
                    <a:gd name="T41" fmla="*/ 29 h 74"/>
                    <a:gd name="T42" fmla="*/ 433 w 998"/>
                    <a:gd name="T43" fmla="*/ 33 h 74"/>
                    <a:gd name="T44" fmla="*/ 454 w 998"/>
                    <a:gd name="T45" fmla="*/ 46 h 74"/>
                    <a:gd name="T46" fmla="*/ 474 w 998"/>
                    <a:gd name="T47" fmla="*/ 54 h 74"/>
                    <a:gd name="T48" fmla="*/ 495 w 998"/>
                    <a:gd name="T49" fmla="*/ 47 h 74"/>
                    <a:gd name="T50" fmla="*/ 514 w 998"/>
                    <a:gd name="T51" fmla="*/ 33 h 74"/>
                    <a:gd name="T52" fmla="*/ 534 w 998"/>
                    <a:gd name="T53" fmla="*/ 29 h 74"/>
                    <a:gd name="T54" fmla="*/ 554 w 998"/>
                    <a:gd name="T55" fmla="*/ 33 h 74"/>
                    <a:gd name="T56" fmla="*/ 575 w 998"/>
                    <a:gd name="T57" fmla="*/ 40 h 74"/>
                    <a:gd name="T58" fmla="*/ 595 w 998"/>
                    <a:gd name="T59" fmla="*/ 44 h 74"/>
                    <a:gd name="T60" fmla="*/ 615 w 998"/>
                    <a:gd name="T61" fmla="*/ 47 h 74"/>
                    <a:gd name="T62" fmla="*/ 635 w 998"/>
                    <a:gd name="T63" fmla="*/ 58 h 74"/>
                    <a:gd name="T64" fmla="*/ 655 w 998"/>
                    <a:gd name="T65" fmla="*/ 69 h 74"/>
                    <a:gd name="T66" fmla="*/ 675 w 998"/>
                    <a:gd name="T67" fmla="*/ 74 h 74"/>
                    <a:gd name="T68" fmla="*/ 695 w 998"/>
                    <a:gd name="T69" fmla="*/ 73 h 74"/>
                    <a:gd name="T70" fmla="*/ 716 w 998"/>
                    <a:gd name="T71" fmla="*/ 71 h 74"/>
                    <a:gd name="T72" fmla="*/ 736 w 998"/>
                    <a:gd name="T73" fmla="*/ 68 h 74"/>
                    <a:gd name="T74" fmla="*/ 756 w 998"/>
                    <a:gd name="T75" fmla="*/ 54 h 74"/>
                    <a:gd name="T76" fmla="*/ 776 w 998"/>
                    <a:gd name="T77" fmla="*/ 33 h 74"/>
                    <a:gd name="T78" fmla="*/ 796 w 998"/>
                    <a:gd name="T79" fmla="*/ 18 h 74"/>
                    <a:gd name="T80" fmla="*/ 816 w 998"/>
                    <a:gd name="T81" fmla="*/ 12 h 74"/>
                    <a:gd name="T82" fmla="*/ 837 w 998"/>
                    <a:gd name="T83" fmla="*/ 6 h 74"/>
                    <a:gd name="T84" fmla="*/ 857 w 998"/>
                    <a:gd name="T85" fmla="*/ 1 h 74"/>
                    <a:gd name="T86" fmla="*/ 877 w 998"/>
                    <a:gd name="T87" fmla="*/ 1 h 74"/>
                    <a:gd name="T88" fmla="*/ 897 w 998"/>
                    <a:gd name="T89" fmla="*/ 5 h 74"/>
                    <a:gd name="T90" fmla="*/ 917 w 998"/>
                    <a:gd name="T91" fmla="*/ 9 h 74"/>
                    <a:gd name="T92" fmla="*/ 937 w 998"/>
                    <a:gd name="T93" fmla="*/ 15 h 74"/>
                    <a:gd name="T94" fmla="*/ 958 w 998"/>
                    <a:gd name="T95" fmla="*/ 23 h 74"/>
                    <a:gd name="T96" fmla="*/ 977 w 998"/>
                    <a:gd name="T97" fmla="*/ 29 h 74"/>
                    <a:gd name="T98" fmla="*/ 998 w 998"/>
                    <a:gd name="T99"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8" h="74">
                      <a:moveTo>
                        <a:pt x="0" y="39"/>
                      </a:moveTo>
                      <a:lnTo>
                        <a:pt x="11" y="33"/>
                      </a:lnTo>
                      <a:lnTo>
                        <a:pt x="21" y="28"/>
                      </a:lnTo>
                      <a:lnTo>
                        <a:pt x="31" y="23"/>
                      </a:lnTo>
                      <a:lnTo>
                        <a:pt x="41" y="20"/>
                      </a:lnTo>
                      <a:lnTo>
                        <a:pt x="51" y="18"/>
                      </a:lnTo>
                      <a:lnTo>
                        <a:pt x="61" y="20"/>
                      </a:lnTo>
                      <a:lnTo>
                        <a:pt x="71" y="23"/>
                      </a:lnTo>
                      <a:lnTo>
                        <a:pt x="81" y="28"/>
                      </a:lnTo>
                      <a:lnTo>
                        <a:pt x="91" y="32"/>
                      </a:lnTo>
                      <a:lnTo>
                        <a:pt x="102" y="38"/>
                      </a:lnTo>
                      <a:lnTo>
                        <a:pt x="111" y="41"/>
                      </a:lnTo>
                      <a:lnTo>
                        <a:pt x="121" y="44"/>
                      </a:lnTo>
                      <a:lnTo>
                        <a:pt x="132" y="44"/>
                      </a:lnTo>
                      <a:lnTo>
                        <a:pt x="142" y="41"/>
                      </a:lnTo>
                      <a:lnTo>
                        <a:pt x="152" y="38"/>
                      </a:lnTo>
                      <a:lnTo>
                        <a:pt x="162" y="35"/>
                      </a:lnTo>
                      <a:lnTo>
                        <a:pt x="172" y="31"/>
                      </a:lnTo>
                      <a:lnTo>
                        <a:pt x="181" y="30"/>
                      </a:lnTo>
                      <a:lnTo>
                        <a:pt x="192" y="31"/>
                      </a:lnTo>
                      <a:lnTo>
                        <a:pt x="202" y="32"/>
                      </a:lnTo>
                      <a:lnTo>
                        <a:pt x="212" y="35"/>
                      </a:lnTo>
                      <a:lnTo>
                        <a:pt x="223" y="37"/>
                      </a:lnTo>
                      <a:lnTo>
                        <a:pt x="232" y="38"/>
                      </a:lnTo>
                      <a:lnTo>
                        <a:pt x="242" y="40"/>
                      </a:lnTo>
                      <a:lnTo>
                        <a:pt x="253" y="43"/>
                      </a:lnTo>
                      <a:lnTo>
                        <a:pt x="263" y="47"/>
                      </a:lnTo>
                      <a:lnTo>
                        <a:pt x="273" y="52"/>
                      </a:lnTo>
                      <a:lnTo>
                        <a:pt x="283" y="56"/>
                      </a:lnTo>
                      <a:lnTo>
                        <a:pt x="293" y="59"/>
                      </a:lnTo>
                      <a:lnTo>
                        <a:pt x="302" y="60"/>
                      </a:lnTo>
                      <a:lnTo>
                        <a:pt x="313" y="58"/>
                      </a:lnTo>
                      <a:lnTo>
                        <a:pt x="323" y="54"/>
                      </a:lnTo>
                      <a:lnTo>
                        <a:pt x="333" y="50"/>
                      </a:lnTo>
                      <a:lnTo>
                        <a:pt x="342" y="46"/>
                      </a:lnTo>
                      <a:lnTo>
                        <a:pt x="353" y="44"/>
                      </a:lnTo>
                      <a:lnTo>
                        <a:pt x="363" y="41"/>
                      </a:lnTo>
                      <a:lnTo>
                        <a:pt x="374" y="40"/>
                      </a:lnTo>
                      <a:lnTo>
                        <a:pt x="384" y="38"/>
                      </a:lnTo>
                      <a:lnTo>
                        <a:pt x="393" y="35"/>
                      </a:lnTo>
                      <a:lnTo>
                        <a:pt x="404" y="31"/>
                      </a:lnTo>
                      <a:lnTo>
                        <a:pt x="413" y="29"/>
                      </a:lnTo>
                      <a:lnTo>
                        <a:pt x="423" y="30"/>
                      </a:lnTo>
                      <a:lnTo>
                        <a:pt x="433" y="33"/>
                      </a:lnTo>
                      <a:lnTo>
                        <a:pt x="444" y="39"/>
                      </a:lnTo>
                      <a:lnTo>
                        <a:pt x="454" y="46"/>
                      </a:lnTo>
                      <a:lnTo>
                        <a:pt x="463" y="52"/>
                      </a:lnTo>
                      <a:lnTo>
                        <a:pt x="474" y="54"/>
                      </a:lnTo>
                      <a:lnTo>
                        <a:pt x="484" y="52"/>
                      </a:lnTo>
                      <a:lnTo>
                        <a:pt x="495" y="47"/>
                      </a:lnTo>
                      <a:lnTo>
                        <a:pt x="505" y="40"/>
                      </a:lnTo>
                      <a:lnTo>
                        <a:pt x="514" y="33"/>
                      </a:lnTo>
                      <a:lnTo>
                        <a:pt x="524" y="30"/>
                      </a:lnTo>
                      <a:lnTo>
                        <a:pt x="534" y="29"/>
                      </a:lnTo>
                      <a:lnTo>
                        <a:pt x="544" y="30"/>
                      </a:lnTo>
                      <a:lnTo>
                        <a:pt x="554" y="33"/>
                      </a:lnTo>
                      <a:lnTo>
                        <a:pt x="565" y="37"/>
                      </a:lnTo>
                      <a:lnTo>
                        <a:pt x="575" y="40"/>
                      </a:lnTo>
                      <a:lnTo>
                        <a:pt x="584" y="43"/>
                      </a:lnTo>
                      <a:lnTo>
                        <a:pt x="595" y="44"/>
                      </a:lnTo>
                      <a:lnTo>
                        <a:pt x="605" y="45"/>
                      </a:lnTo>
                      <a:lnTo>
                        <a:pt x="615" y="47"/>
                      </a:lnTo>
                      <a:lnTo>
                        <a:pt x="625" y="52"/>
                      </a:lnTo>
                      <a:lnTo>
                        <a:pt x="635" y="58"/>
                      </a:lnTo>
                      <a:lnTo>
                        <a:pt x="645" y="63"/>
                      </a:lnTo>
                      <a:lnTo>
                        <a:pt x="655" y="69"/>
                      </a:lnTo>
                      <a:lnTo>
                        <a:pt x="665" y="73"/>
                      </a:lnTo>
                      <a:lnTo>
                        <a:pt x="675" y="74"/>
                      </a:lnTo>
                      <a:lnTo>
                        <a:pt x="686" y="74"/>
                      </a:lnTo>
                      <a:lnTo>
                        <a:pt x="695" y="73"/>
                      </a:lnTo>
                      <a:lnTo>
                        <a:pt x="705" y="73"/>
                      </a:lnTo>
                      <a:lnTo>
                        <a:pt x="716" y="71"/>
                      </a:lnTo>
                      <a:lnTo>
                        <a:pt x="726" y="70"/>
                      </a:lnTo>
                      <a:lnTo>
                        <a:pt x="736" y="68"/>
                      </a:lnTo>
                      <a:lnTo>
                        <a:pt x="746" y="62"/>
                      </a:lnTo>
                      <a:lnTo>
                        <a:pt x="756" y="54"/>
                      </a:lnTo>
                      <a:lnTo>
                        <a:pt x="765" y="44"/>
                      </a:lnTo>
                      <a:lnTo>
                        <a:pt x="776" y="33"/>
                      </a:lnTo>
                      <a:lnTo>
                        <a:pt x="786" y="25"/>
                      </a:lnTo>
                      <a:lnTo>
                        <a:pt x="796" y="18"/>
                      </a:lnTo>
                      <a:lnTo>
                        <a:pt x="807" y="15"/>
                      </a:lnTo>
                      <a:lnTo>
                        <a:pt x="816" y="12"/>
                      </a:lnTo>
                      <a:lnTo>
                        <a:pt x="826" y="9"/>
                      </a:lnTo>
                      <a:lnTo>
                        <a:pt x="837" y="6"/>
                      </a:lnTo>
                      <a:lnTo>
                        <a:pt x="847" y="3"/>
                      </a:lnTo>
                      <a:lnTo>
                        <a:pt x="857" y="1"/>
                      </a:lnTo>
                      <a:lnTo>
                        <a:pt x="867" y="0"/>
                      </a:lnTo>
                      <a:lnTo>
                        <a:pt x="877" y="1"/>
                      </a:lnTo>
                      <a:lnTo>
                        <a:pt x="886" y="2"/>
                      </a:lnTo>
                      <a:lnTo>
                        <a:pt x="897" y="5"/>
                      </a:lnTo>
                      <a:lnTo>
                        <a:pt x="907" y="7"/>
                      </a:lnTo>
                      <a:lnTo>
                        <a:pt x="917" y="9"/>
                      </a:lnTo>
                      <a:lnTo>
                        <a:pt x="928" y="12"/>
                      </a:lnTo>
                      <a:lnTo>
                        <a:pt x="937" y="15"/>
                      </a:lnTo>
                      <a:lnTo>
                        <a:pt x="947" y="18"/>
                      </a:lnTo>
                      <a:lnTo>
                        <a:pt x="958" y="23"/>
                      </a:lnTo>
                      <a:lnTo>
                        <a:pt x="968" y="27"/>
                      </a:lnTo>
                      <a:lnTo>
                        <a:pt x="977" y="29"/>
                      </a:lnTo>
                      <a:lnTo>
                        <a:pt x="988" y="29"/>
                      </a:lnTo>
                      <a:lnTo>
                        <a:pt x="998" y="28"/>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79" name="Freeform 7"/>
                <p:cNvSpPr>
                  <a:spLocks/>
                </p:cNvSpPr>
                <p:nvPr/>
              </p:nvSpPr>
              <p:spPr bwMode="auto">
                <a:xfrm>
                  <a:off x="2148" y="1305"/>
                  <a:ext cx="498" cy="1441"/>
                </a:xfrm>
                <a:custGeom>
                  <a:avLst/>
                  <a:gdLst>
                    <a:gd name="T0" fmla="*/ 9 w 996"/>
                    <a:gd name="T1" fmla="*/ 2879 h 2883"/>
                    <a:gd name="T2" fmla="*/ 30 w 996"/>
                    <a:gd name="T3" fmla="*/ 2867 h 2883"/>
                    <a:gd name="T4" fmla="*/ 49 w 996"/>
                    <a:gd name="T5" fmla="*/ 2846 h 2883"/>
                    <a:gd name="T6" fmla="*/ 70 w 996"/>
                    <a:gd name="T7" fmla="*/ 2816 h 2883"/>
                    <a:gd name="T8" fmla="*/ 91 w 996"/>
                    <a:gd name="T9" fmla="*/ 2780 h 2883"/>
                    <a:gd name="T10" fmla="*/ 111 w 996"/>
                    <a:gd name="T11" fmla="*/ 2744 h 2883"/>
                    <a:gd name="T12" fmla="*/ 130 w 996"/>
                    <a:gd name="T13" fmla="*/ 2711 h 2883"/>
                    <a:gd name="T14" fmla="*/ 151 w 996"/>
                    <a:gd name="T15" fmla="*/ 2674 h 2883"/>
                    <a:gd name="T16" fmla="*/ 170 w 996"/>
                    <a:gd name="T17" fmla="*/ 2626 h 2883"/>
                    <a:gd name="T18" fmla="*/ 191 w 996"/>
                    <a:gd name="T19" fmla="*/ 2552 h 2883"/>
                    <a:gd name="T20" fmla="*/ 212 w 996"/>
                    <a:gd name="T21" fmla="*/ 2447 h 2883"/>
                    <a:gd name="T22" fmla="*/ 231 w 996"/>
                    <a:gd name="T23" fmla="*/ 2322 h 2883"/>
                    <a:gd name="T24" fmla="*/ 251 w 996"/>
                    <a:gd name="T25" fmla="*/ 2192 h 2883"/>
                    <a:gd name="T26" fmla="*/ 272 w 996"/>
                    <a:gd name="T27" fmla="*/ 2081 h 2883"/>
                    <a:gd name="T28" fmla="*/ 291 w 996"/>
                    <a:gd name="T29" fmla="*/ 2010 h 2883"/>
                    <a:gd name="T30" fmla="*/ 312 w 996"/>
                    <a:gd name="T31" fmla="*/ 1985 h 2883"/>
                    <a:gd name="T32" fmla="*/ 332 w 996"/>
                    <a:gd name="T33" fmla="*/ 1996 h 2883"/>
                    <a:gd name="T34" fmla="*/ 351 w 996"/>
                    <a:gd name="T35" fmla="*/ 2012 h 2883"/>
                    <a:gd name="T36" fmla="*/ 372 w 996"/>
                    <a:gd name="T37" fmla="*/ 2003 h 2883"/>
                    <a:gd name="T38" fmla="*/ 393 w 996"/>
                    <a:gd name="T39" fmla="*/ 1953 h 2883"/>
                    <a:gd name="T40" fmla="*/ 412 w 996"/>
                    <a:gd name="T41" fmla="*/ 1847 h 2883"/>
                    <a:gd name="T42" fmla="*/ 433 w 996"/>
                    <a:gd name="T43" fmla="*/ 1648 h 2883"/>
                    <a:gd name="T44" fmla="*/ 453 w 996"/>
                    <a:gd name="T45" fmla="*/ 1320 h 2883"/>
                    <a:gd name="T46" fmla="*/ 472 w 996"/>
                    <a:gd name="T47" fmla="*/ 871 h 2883"/>
                    <a:gd name="T48" fmla="*/ 493 w 996"/>
                    <a:gd name="T49" fmla="*/ 396 h 2883"/>
                    <a:gd name="T50" fmla="*/ 514 w 996"/>
                    <a:gd name="T51" fmla="*/ 64 h 2883"/>
                    <a:gd name="T52" fmla="*/ 533 w 996"/>
                    <a:gd name="T53" fmla="*/ 14 h 2883"/>
                    <a:gd name="T54" fmla="*/ 554 w 996"/>
                    <a:gd name="T55" fmla="*/ 245 h 2883"/>
                    <a:gd name="T56" fmla="*/ 574 w 996"/>
                    <a:gd name="T57" fmla="*/ 621 h 2883"/>
                    <a:gd name="T58" fmla="*/ 593 w 996"/>
                    <a:gd name="T59" fmla="*/ 1000 h 2883"/>
                    <a:gd name="T60" fmla="*/ 614 w 996"/>
                    <a:gd name="T61" fmla="*/ 1325 h 2883"/>
                    <a:gd name="T62" fmla="*/ 633 w 996"/>
                    <a:gd name="T63" fmla="*/ 1605 h 2883"/>
                    <a:gd name="T64" fmla="*/ 654 w 996"/>
                    <a:gd name="T65" fmla="*/ 1837 h 2883"/>
                    <a:gd name="T66" fmla="*/ 675 w 996"/>
                    <a:gd name="T67" fmla="*/ 2014 h 2883"/>
                    <a:gd name="T68" fmla="*/ 695 w 996"/>
                    <a:gd name="T69" fmla="*/ 2155 h 2883"/>
                    <a:gd name="T70" fmla="*/ 714 w 996"/>
                    <a:gd name="T71" fmla="*/ 2276 h 2883"/>
                    <a:gd name="T72" fmla="*/ 735 w 996"/>
                    <a:gd name="T73" fmla="*/ 2377 h 2883"/>
                    <a:gd name="T74" fmla="*/ 754 w 996"/>
                    <a:gd name="T75" fmla="*/ 2457 h 2883"/>
                    <a:gd name="T76" fmla="*/ 775 w 996"/>
                    <a:gd name="T77" fmla="*/ 2519 h 2883"/>
                    <a:gd name="T78" fmla="*/ 796 w 996"/>
                    <a:gd name="T79" fmla="*/ 2568 h 2883"/>
                    <a:gd name="T80" fmla="*/ 815 w 996"/>
                    <a:gd name="T81" fmla="*/ 2599 h 2883"/>
                    <a:gd name="T82" fmla="*/ 835 w 996"/>
                    <a:gd name="T83" fmla="*/ 2621 h 2883"/>
                    <a:gd name="T84" fmla="*/ 856 w 996"/>
                    <a:gd name="T85" fmla="*/ 2647 h 2883"/>
                    <a:gd name="T86" fmla="*/ 875 w 996"/>
                    <a:gd name="T87" fmla="*/ 2674 h 2883"/>
                    <a:gd name="T88" fmla="*/ 896 w 996"/>
                    <a:gd name="T89" fmla="*/ 2693 h 2883"/>
                    <a:gd name="T90" fmla="*/ 916 w 996"/>
                    <a:gd name="T91" fmla="*/ 2703 h 2883"/>
                    <a:gd name="T92" fmla="*/ 936 w 996"/>
                    <a:gd name="T93" fmla="*/ 2716 h 2883"/>
                    <a:gd name="T94" fmla="*/ 956 w 996"/>
                    <a:gd name="T95" fmla="*/ 2724 h 2883"/>
                    <a:gd name="T96" fmla="*/ 977 w 996"/>
                    <a:gd name="T97" fmla="*/ 2725 h 2883"/>
                    <a:gd name="T98" fmla="*/ 996 w 996"/>
                    <a:gd name="T99" fmla="*/ 2725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6" h="2883">
                      <a:moveTo>
                        <a:pt x="0" y="2883"/>
                      </a:moveTo>
                      <a:lnTo>
                        <a:pt x="9" y="2879"/>
                      </a:lnTo>
                      <a:lnTo>
                        <a:pt x="20" y="2873"/>
                      </a:lnTo>
                      <a:lnTo>
                        <a:pt x="30" y="2867"/>
                      </a:lnTo>
                      <a:lnTo>
                        <a:pt x="40" y="2857"/>
                      </a:lnTo>
                      <a:lnTo>
                        <a:pt x="49" y="2846"/>
                      </a:lnTo>
                      <a:lnTo>
                        <a:pt x="60" y="2832"/>
                      </a:lnTo>
                      <a:lnTo>
                        <a:pt x="70" y="2816"/>
                      </a:lnTo>
                      <a:lnTo>
                        <a:pt x="81" y="2799"/>
                      </a:lnTo>
                      <a:lnTo>
                        <a:pt x="91" y="2780"/>
                      </a:lnTo>
                      <a:lnTo>
                        <a:pt x="100" y="2762"/>
                      </a:lnTo>
                      <a:lnTo>
                        <a:pt x="111" y="2744"/>
                      </a:lnTo>
                      <a:lnTo>
                        <a:pt x="120" y="2727"/>
                      </a:lnTo>
                      <a:lnTo>
                        <a:pt x="130" y="2711"/>
                      </a:lnTo>
                      <a:lnTo>
                        <a:pt x="140" y="2694"/>
                      </a:lnTo>
                      <a:lnTo>
                        <a:pt x="151" y="2674"/>
                      </a:lnTo>
                      <a:lnTo>
                        <a:pt x="161" y="2652"/>
                      </a:lnTo>
                      <a:lnTo>
                        <a:pt x="170" y="2626"/>
                      </a:lnTo>
                      <a:lnTo>
                        <a:pt x="181" y="2592"/>
                      </a:lnTo>
                      <a:lnTo>
                        <a:pt x="191" y="2552"/>
                      </a:lnTo>
                      <a:lnTo>
                        <a:pt x="202" y="2504"/>
                      </a:lnTo>
                      <a:lnTo>
                        <a:pt x="212" y="2447"/>
                      </a:lnTo>
                      <a:lnTo>
                        <a:pt x="221" y="2386"/>
                      </a:lnTo>
                      <a:lnTo>
                        <a:pt x="231" y="2322"/>
                      </a:lnTo>
                      <a:lnTo>
                        <a:pt x="241" y="2256"/>
                      </a:lnTo>
                      <a:lnTo>
                        <a:pt x="251" y="2192"/>
                      </a:lnTo>
                      <a:lnTo>
                        <a:pt x="261" y="2133"/>
                      </a:lnTo>
                      <a:lnTo>
                        <a:pt x="272" y="2081"/>
                      </a:lnTo>
                      <a:lnTo>
                        <a:pt x="281" y="2040"/>
                      </a:lnTo>
                      <a:lnTo>
                        <a:pt x="291" y="2010"/>
                      </a:lnTo>
                      <a:lnTo>
                        <a:pt x="302" y="1992"/>
                      </a:lnTo>
                      <a:lnTo>
                        <a:pt x="312" y="1985"/>
                      </a:lnTo>
                      <a:lnTo>
                        <a:pt x="322" y="1988"/>
                      </a:lnTo>
                      <a:lnTo>
                        <a:pt x="332" y="1996"/>
                      </a:lnTo>
                      <a:lnTo>
                        <a:pt x="342" y="2005"/>
                      </a:lnTo>
                      <a:lnTo>
                        <a:pt x="351" y="2012"/>
                      </a:lnTo>
                      <a:lnTo>
                        <a:pt x="362" y="2011"/>
                      </a:lnTo>
                      <a:lnTo>
                        <a:pt x="372" y="2003"/>
                      </a:lnTo>
                      <a:lnTo>
                        <a:pt x="382" y="1983"/>
                      </a:lnTo>
                      <a:lnTo>
                        <a:pt x="393" y="1953"/>
                      </a:lnTo>
                      <a:lnTo>
                        <a:pt x="402" y="1909"/>
                      </a:lnTo>
                      <a:lnTo>
                        <a:pt x="412" y="1847"/>
                      </a:lnTo>
                      <a:lnTo>
                        <a:pt x="423" y="1762"/>
                      </a:lnTo>
                      <a:lnTo>
                        <a:pt x="433" y="1648"/>
                      </a:lnTo>
                      <a:lnTo>
                        <a:pt x="443" y="1502"/>
                      </a:lnTo>
                      <a:lnTo>
                        <a:pt x="453" y="1320"/>
                      </a:lnTo>
                      <a:lnTo>
                        <a:pt x="463" y="1107"/>
                      </a:lnTo>
                      <a:lnTo>
                        <a:pt x="472" y="871"/>
                      </a:lnTo>
                      <a:lnTo>
                        <a:pt x="483" y="626"/>
                      </a:lnTo>
                      <a:lnTo>
                        <a:pt x="493" y="396"/>
                      </a:lnTo>
                      <a:lnTo>
                        <a:pt x="503" y="201"/>
                      </a:lnTo>
                      <a:lnTo>
                        <a:pt x="514" y="64"/>
                      </a:lnTo>
                      <a:lnTo>
                        <a:pt x="523" y="0"/>
                      </a:lnTo>
                      <a:lnTo>
                        <a:pt x="533" y="14"/>
                      </a:lnTo>
                      <a:lnTo>
                        <a:pt x="544" y="101"/>
                      </a:lnTo>
                      <a:lnTo>
                        <a:pt x="554" y="245"/>
                      </a:lnTo>
                      <a:lnTo>
                        <a:pt x="563" y="425"/>
                      </a:lnTo>
                      <a:lnTo>
                        <a:pt x="574" y="621"/>
                      </a:lnTo>
                      <a:lnTo>
                        <a:pt x="584" y="815"/>
                      </a:lnTo>
                      <a:lnTo>
                        <a:pt x="593" y="1000"/>
                      </a:lnTo>
                      <a:lnTo>
                        <a:pt x="604" y="1169"/>
                      </a:lnTo>
                      <a:lnTo>
                        <a:pt x="614" y="1325"/>
                      </a:lnTo>
                      <a:lnTo>
                        <a:pt x="624" y="1471"/>
                      </a:lnTo>
                      <a:lnTo>
                        <a:pt x="633" y="1605"/>
                      </a:lnTo>
                      <a:lnTo>
                        <a:pt x="644" y="1727"/>
                      </a:lnTo>
                      <a:lnTo>
                        <a:pt x="654" y="1837"/>
                      </a:lnTo>
                      <a:lnTo>
                        <a:pt x="665" y="1931"/>
                      </a:lnTo>
                      <a:lnTo>
                        <a:pt x="675" y="2014"/>
                      </a:lnTo>
                      <a:lnTo>
                        <a:pt x="684" y="2088"/>
                      </a:lnTo>
                      <a:lnTo>
                        <a:pt x="695" y="2155"/>
                      </a:lnTo>
                      <a:lnTo>
                        <a:pt x="704" y="2217"/>
                      </a:lnTo>
                      <a:lnTo>
                        <a:pt x="714" y="2276"/>
                      </a:lnTo>
                      <a:lnTo>
                        <a:pt x="724" y="2330"/>
                      </a:lnTo>
                      <a:lnTo>
                        <a:pt x="735" y="2377"/>
                      </a:lnTo>
                      <a:lnTo>
                        <a:pt x="745" y="2420"/>
                      </a:lnTo>
                      <a:lnTo>
                        <a:pt x="754" y="2457"/>
                      </a:lnTo>
                      <a:lnTo>
                        <a:pt x="765" y="2489"/>
                      </a:lnTo>
                      <a:lnTo>
                        <a:pt x="775" y="2519"/>
                      </a:lnTo>
                      <a:lnTo>
                        <a:pt x="786" y="2545"/>
                      </a:lnTo>
                      <a:lnTo>
                        <a:pt x="796" y="2568"/>
                      </a:lnTo>
                      <a:lnTo>
                        <a:pt x="805" y="2587"/>
                      </a:lnTo>
                      <a:lnTo>
                        <a:pt x="815" y="2599"/>
                      </a:lnTo>
                      <a:lnTo>
                        <a:pt x="825" y="2611"/>
                      </a:lnTo>
                      <a:lnTo>
                        <a:pt x="835" y="2621"/>
                      </a:lnTo>
                      <a:lnTo>
                        <a:pt x="845" y="2633"/>
                      </a:lnTo>
                      <a:lnTo>
                        <a:pt x="856" y="2647"/>
                      </a:lnTo>
                      <a:lnTo>
                        <a:pt x="866" y="2660"/>
                      </a:lnTo>
                      <a:lnTo>
                        <a:pt x="875" y="2674"/>
                      </a:lnTo>
                      <a:lnTo>
                        <a:pt x="886" y="2685"/>
                      </a:lnTo>
                      <a:lnTo>
                        <a:pt x="896" y="2693"/>
                      </a:lnTo>
                      <a:lnTo>
                        <a:pt x="906" y="2698"/>
                      </a:lnTo>
                      <a:lnTo>
                        <a:pt x="916" y="2703"/>
                      </a:lnTo>
                      <a:lnTo>
                        <a:pt x="926" y="2709"/>
                      </a:lnTo>
                      <a:lnTo>
                        <a:pt x="936" y="2716"/>
                      </a:lnTo>
                      <a:lnTo>
                        <a:pt x="946" y="2720"/>
                      </a:lnTo>
                      <a:lnTo>
                        <a:pt x="956" y="2724"/>
                      </a:lnTo>
                      <a:lnTo>
                        <a:pt x="966" y="2725"/>
                      </a:lnTo>
                      <a:lnTo>
                        <a:pt x="977" y="2725"/>
                      </a:lnTo>
                      <a:lnTo>
                        <a:pt x="986" y="2724"/>
                      </a:lnTo>
                      <a:lnTo>
                        <a:pt x="996" y="2725"/>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80" name="Freeform 8"/>
                <p:cNvSpPr>
                  <a:spLocks/>
                </p:cNvSpPr>
                <p:nvPr/>
              </p:nvSpPr>
              <p:spPr bwMode="auto">
                <a:xfrm>
                  <a:off x="2646" y="2667"/>
                  <a:ext cx="498" cy="104"/>
                </a:xfrm>
                <a:custGeom>
                  <a:avLst/>
                  <a:gdLst>
                    <a:gd name="T0" fmla="*/ 11 w 997"/>
                    <a:gd name="T1" fmla="*/ 4 h 207"/>
                    <a:gd name="T2" fmla="*/ 31 w 997"/>
                    <a:gd name="T3" fmla="*/ 19 h 207"/>
                    <a:gd name="T4" fmla="*/ 51 w 997"/>
                    <a:gd name="T5" fmla="*/ 39 h 207"/>
                    <a:gd name="T6" fmla="*/ 71 w 997"/>
                    <a:gd name="T7" fmla="*/ 56 h 207"/>
                    <a:gd name="T8" fmla="*/ 91 w 997"/>
                    <a:gd name="T9" fmla="*/ 64 h 207"/>
                    <a:gd name="T10" fmla="*/ 111 w 997"/>
                    <a:gd name="T11" fmla="*/ 62 h 207"/>
                    <a:gd name="T12" fmla="*/ 132 w 997"/>
                    <a:gd name="T13" fmla="*/ 59 h 207"/>
                    <a:gd name="T14" fmla="*/ 152 w 997"/>
                    <a:gd name="T15" fmla="*/ 64 h 207"/>
                    <a:gd name="T16" fmla="*/ 172 w 997"/>
                    <a:gd name="T17" fmla="*/ 75 h 207"/>
                    <a:gd name="T18" fmla="*/ 192 w 997"/>
                    <a:gd name="T19" fmla="*/ 77 h 207"/>
                    <a:gd name="T20" fmla="*/ 211 w 997"/>
                    <a:gd name="T21" fmla="*/ 77 h 207"/>
                    <a:gd name="T22" fmla="*/ 231 w 997"/>
                    <a:gd name="T23" fmla="*/ 80 h 207"/>
                    <a:gd name="T24" fmla="*/ 251 w 997"/>
                    <a:gd name="T25" fmla="*/ 83 h 207"/>
                    <a:gd name="T26" fmla="*/ 271 w 997"/>
                    <a:gd name="T27" fmla="*/ 83 h 207"/>
                    <a:gd name="T28" fmla="*/ 292 w 997"/>
                    <a:gd name="T29" fmla="*/ 84 h 207"/>
                    <a:gd name="T30" fmla="*/ 312 w 997"/>
                    <a:gd name="T31" fmla="*/ 89 h 207"/>
                    <a:gd name="T32" fmla="*/ 332 w 997"/>
                    <a:gd name="T33" fmla="*/ 93 h 207"/>
                    <a:gd name="T34" fmla="*/ 352 w 997"/>
                    <a:gd name="T35" fmla="*/ 97 h 207"/>
                    <a:gd name="T36" fmla="*/ 372 w 997"/>
                    <a:gd name="T37" fmla="*/ 104 h 207"/>
                    <a:gd name="T38" fmla="*/ 392 w 997"/>
                    <a:gd name="T39" fmla="*/ 108 h 207"/>
                    <a:gd name="T40" fmla="*/ 413 w 997"/>
                    <a:gd name="T41" fmla="*/ 107 h 207"/>
                    <a:gd name="T42" fmla="*/ 432 w 997"/>
                    <a:gd name="T43" fmla="*/ 110 h 207"/>
                    <a:gd name="T44" fmla="*/ 453 w 997"/>
                    <a:gd name="T45" fmla="*/ 125 h 207"/>
                    <a:gd name="T46" fmla="*/ 473 w 997"/>
                    <a:gd name="T47" fmla="*/ 148 h 207"/>
                    <a:gd name="T48" fmla="*/ 493 w 997"/>
                    <a:gd name="T49" fmla="*/ 173 h 207"/>
                    <a:gd name="T50" fmla="*/ 513 w 997"/>
                    <a:gd name="T51" fmla="*/ 189 h 207"/>
                    <a:gd name="T52" fmla="*/ 534 w 997"/>
                    <a:gd name="T53" fmla="*/ 192 h 207"/>
                    <a:gd name="T54" fmla="*/ 553 w 997"/>
                    <a:gd name="T55" fmla="*/ 192 h 207"/>
                    <a:gd name="T56" fmla="*/ 573 w 997"/>
                    <a:gd name="T57" fmla="*/ 198 h 207"/>
                    <a:gd name="T58" fmla="*/ 594 w 997"/>
                    <a:gd name="T59" fmla="*/ 206 h 207"/>
                    <a:gd name="T60" fmla="*/ 614 w 997"/>
                    <a:gd name="T61" fmla="*/ 206 h 207"/>
                    <a:gd name="T62" fmla="*/ 634 w 997"/>
                    <a:gd name="T63" fmla="*/ 199 h 207"/>
                    <a:gd name="T64" fmla="*/ 655 w 997"/>
                    <a:gd name="T65" fmla="*/ 195 h 207"/>
                    <a:gd name="T66" fmla="*/ 674 w 997"/>
                    <a:gd name="T67" fmla="*/ 198 h 207"/>
                    <a:gd name="T68" fmla="*/ 694 w 997"/>
                    <a:gd name="T69" fmla="*/ 198 h 207"/>
                    <a:gd name="T70" fmla="*/ 715 w 997"/>
                    <a:gd name="T71" fmla="*/ 189 h 207"/>
                    <a:gd name="T72" fmla="*/ 735 w 997"/>
                    <a:gd name="T73" fmla="*/ 173 h 207"/>
                    <a:gd name="T74" fmla="*/ 755 w 997"/>
                    <a:gd name="T75" fmla="*/ 162 h 207"/>
                    <a:gd name="T76" fmla="*/ 776 w 997"/>
                    <a:gd name="T77" fmla="*/ 167 h 207"/>
                    <a:gd name="T78" fmla="*/ 795 w 997"/>
                    <a:gd name="T79" fmla="*/ 175 h 207"/>
                    <a:gd name="T80" fmla="*/ 815 w 997"/>
                    <a:gd name="T81" fmla="*/ 175 h 207"/>
                    <a:gd name="T82" fmla="*/ 835 w 997"/>
                    <a:gd name="T83" fmla="*/ 166 h 207"/>
                    <a:gd name="T84" fmla="*/ 855 w 997"/>
                    <a:gd name="T85" fmla="*/ 160 h 207"/>
                    <a:gd name="T86" fmla="*/ 876 w 997"/>
                    <a:gd name="T87" fmla="*/ 159 h 207"/>
                    <a:gd name="T88" fmla="*/ 897 w 997"/>
                    <a:gd name="T89" fmla="*/ 159 h 207"/>
                    <a:gd name="T90" fmla="*/ 916 w 997"/>
                    <a:gd name="T91" fmla="*/ 159 h 207"/>
                    <a:gd name="T92" fmla="*/ 936 w 997"/>
                    <a:gd name="T93" fmla="*/ 160 h 207"/>
                    <a:gd name="T94" fmla="*/ 956 w 997"/>
                    <a:gd name="T95" fmla="*/ 159 h 207"/>
                    <a:gd name="T96" fmla="*/ 976 w 997"/>
                    <a:gd name="T97" fmla="*/ 160 h 207"/>
                    <a:gd name="T98" fmla="*/ 997 w 997"/>
                    <a:gd name="T99" fmla="*/ 17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7" h="207">
                      <a:moveTo>
                        <a:pt x="0" y="0"/>
                      </a:moveTo>
                      <a:lnTo>
                        <a:pt x="11" y="4"/>
                      </a:lnTo>
                      <a:lnTo>
                        <a:pt x="21" y="10"/>
                      </a:lnTo>
                      <a:lnTo>
                        <a:pt x="31" y="19"/>
                      </a:lnTo>
                      <a:lnTo>
                        <a:pt x="41" y="29"/>
                      </a:lnTo>
                      <a:lnTo>
                        <a:pt x="51" y="39"/>
                      </a:lnTo>
                      <a:lnTo>
                        <a:pt x="60" y="48"/>
                      </a:lnTo>
                      <a:lnTo>
                        <a:pt x="71" y="56"/>
                      </a:lnTo>
                      <a:lnTo>
                        <a:pt x="81" y="62"/>
                      </a:lnTo>
                      <a:lnTo>
                        <a:pt x="91" y="64"/>
                      </a:lnTo>
                      <a:lnTo>
                        <a:pt x="102" y="64"/>
                      </a:lnTo>
                      <a:lnTo>
                        <a:pt x="111" y="62"/>
                      </a:lnTo>
                      <a:lnTo>
                        <a:pt x="121" y="60"/>
                      </a:lnTo>
                      <a:lnTo>
                        <a:pt x="132" y="59"/>
                      </a:lnTo>
                      <a:lnTo>
                        <a:pt x="142" y="61"/>
                      </a:lnTo>
                      <a:lnTo>
                        <a:pt x="152" y="64"/>
                      </a:lnTo>
                      <a:lnTo>
                        <a:pt x="162" y="70"/>
                      </a:lnTo>
                      <a:lnTo>
                        <a:pt x="172" y="75"/>
                      </a:lnTo>
                      <a:lnTo>
                        <a:pt x="181" y="77"/>
                      </a:lnTo>
                      <a:lnTo>
                        <a:pt x="192" y="77"/>
                      </a:lnTo>
                      <a:lnTo>
                        <a:pt x="201" y="77"/>
                      </a:lnTo>
                      <a:lnTo>
                        <a:pt x="211" y="77"/>
                      </a:lnTo>
                      <a:lnTo>
                        <a:pt x="221" y="78"/>
                      </a:lnTo>
                      <a:lnTo>
                        <a:pt x="231" y="80"/>
                      </a:lnTo>
                      <a:lnTo>
                        <a:pt x="241" y="82"/>
                      </a:lnTo>
                      <a:lnTo>
                        <a:pt x="251" y="83"/>
                      </a:lnTo>
                      <a:lnTo>
                        <a:pt x="262" y="83"/>
                      </a:lnTo>
                      <a:lnTo>
                        <a:pt x="271" y="83"/>
                      </a:lnTo>
                      <a:lnTo>
                        <a:pt x="281" y="83"/>
                      </a:lnTo>
                      <a:lnTo>
                        <a:pt x="292" y="84"/>
                      </a:lnTo>
                      <a:lnTo>
                        <a:pt x="302" y="86"/>
                      </a:lnTo>
                      <a:lnTo>
                        <a:pt x="312" y="89"/>
                      </a:lnTo>
                      <a:lnTo>
                        <a:pt x="322" y="91"/>
                      </a:lnTo>
                      <a:lnTo>
                        <a:pt x="332" y="93"/>
                      </a:lnTo>
                      <a:lnTo>
                        <a:pt x="341" y="94"/>
                      </a:lnTo>
                      <a:lnTo>
                        <a:pt x="352" y="97"/>
                      </a:lnTo>
                      <a:lnTo>
                        <a:pt x="362" y="100"/>
                      </a:lnTo>
                      <a:lnTo>
                        <a:pt x="372" y="104"/>
                      </a:lnTo>
                      <a:lnTo>
                        <a:pt x="383" y="106"/>
                      </a:lnTo>
                      <a:lnTo>
                        <a:pt x="392" y="108"/>
                      </a:lnTo>
                      <a:lnTo>
                        <a:pt x="402" y="108"/>
                      </a:lnTo>
                      <a:lnTo>
                        <a:pt x="413" y="107"/>
                      </a:lnTo>
                      <a:lnTo>
                        <a:pt x="423" y="108"/>
                      </a:lnTo>
                      <a:lnTo>
                        <a:pt x="432" y="110"/>
                      </a:lnTo>
                      <a:lnTo>
                        <a:pt x="443" y="116"/>
                      </a:lnTo>
                      <a:lnTo>
                        <a:pt x="453" y="125"/>
                      </a:lnTo>
                      <a:lnTo>
                        <a:pt x="462" y="136"/>
                      </a:lnTo>
                      <a:lnTo>
                        <a:pt x="473" y="148"/>
                      </a:lnTo>
                      <a:lnTo>
                        <a:pt x="483" y="161"/>
                      </a:lnTo>
                      <a:lnTo>
                        <a:pt x="493" y="173"/>
                      </a:lnTo>
                      <a:lnTo>
                        <a:pt x="503" y="182"/>
                      </a:lnTo>
                      <a:lnTo>
                        <a:pt x="513" y="189"/>
                      </a:lnTo>
                      <a:lnTo>
                        <a:pt x="523" y="191"/>
                      </a:lnTo>
                      <a:lnTo>
                        <a:pt x="534" y="192"/>
                      </a:lnTo>
                      <a:lnTo>
                        <a:pt x="544" y="192"/>
                      </a:lnTo>
                      <a:lnTo>
                        <a:pt x="553" y="192"/>
                      </a:lnTo>
                      <a:lnTo>
                        <a:pt x="564" y="195"/>
                      </a:lnTo>
                      <a:lnTo>
                        <a:pt x="573" y="198"/>
                      </a:lnTo>
                      <a:lnTo>
                        <a:pt x="583" y="203"/>
                      </a:lnTo>
                      <a:lnTo>
                        <a:pt x="594" y="206"/>
                      </a:lnTo>
                      <a:lnTo>
                        <a:pt x="604" y="207"/>
                      </a:lnTo>
                      <a:lnTo>
                        <a:pt x="614" y="206"/>
                      </a:lnTo>
                      <a:lnTo>
                        <a:pt x="624" y="203"/>
                      </a:lnTo>
                      <a:lnTo>
                        <a:pt x="634" y="199"/>
                      </a:lnTo>
                      <a:lnTo>
                        <a:pt x="644" y="196"/>
                      </a:lnTo>
                      <a:lnTo>
                        <a:pt x="655" y="195"/>
                      </a:lnTo>
                      <a:lnTo>
                        <a:pt x="665" y="196"/>
                      </a:lnTo>
                      <a:lnTo>
                        <a:pt x="674" y="198"/>
                      </a:lnTo>
                      <a:lnTo>
                        <a:pt x="685" y="199"/>
                      </a:lnTo>
                      <a:lnTo>
                        <a:pt x="694" y="198"/>
                      </a:lnTo>
                      <a:lnTo>
                        <a:pt x="704" y="195"/>
                      </a:lnTo>
                      <a:lnTo>
                        <a:pt x="715" y="189"/>
                      </a:lnTo>
                      <a:lnTo>
                        <a:pt x="725" y="181"/>
                      </a:lnTo>
                      <a:lnTo>
                        <a:pt x="735" y="173"/>
                      </a:lnTo>
                      <a:lnTo>
                        <a:pt x="744" y="166"/>
                      </a:lnTo>
                      <a:lnTo>
                        <a:pt x="755" y="162"/>
                      </a:lnTo>
                      <a:lnTo>
                        <a:pt x="765" y="163"/>
                      </a:lnTo>
                      <a:lnTo>
                        <a:pt x="776" y="167"/>
                      </a:lnTo>
                      <a:lnTo>
                        <a:pt x="785" y="171"/>
                      </a:lnTo>
                      <a:lnTo>
                        <a:pt x="795" y="175"/>
                      </a:lnTo>
                      <a:lnTo>
                        <a:pt x="806" y="176"/>
                      </a:lnTo>
                      <a:lnTo>
                        <a:pt x="815" y="175"/>
                      </a:lnTo>
                      <a:lnTo>
                        <a:pt x="825" y="170"/>
                      </a:lnTo>
                      <a:lnTo>
                        <a:pt x="835" y="166"/>
                      </a:lnTo>
                      <a:lnTo>
                        <a:pt x="846" y="162"/>
                      </a:lnTo>
                      <a:lnTo>
                        <a:pt x="855" y="160"/>
                      </a:lnTo>
                      <a:lnTo>
                        <a:pt x="865" y="159"/>
                      </a:lnTo>
                      <a:lnTo>
                        <a:pt x="876" y="159"/>
                      </a:lnTo>
                      <a:lnTo>
                        <a:pt x="886" y="159"/>
                      </a:lnTo>
                      <a:lnTo>
                        <a:pt x="897" y="159"/>
                      </a:lnTo>
                      <a:lnTo>
                        <a:pt x="906" y="158"/>
                      </a:lnTo>
                      <a:lnTo>
                        <a:pt x="916" y="159"/>
                      </a:lnTo>
                      <a:lnTo>
                        <a:pt x="925" y="159"/>
                      </a:lnTo>
                      <a:lnTo>
                        <a:pt x="936" y="160"/>
                      </a:lnTo>
                      <a:lnTo>
                        <a:pt x="946" y="160"/>
                      </a:lnTo>
                      <a:lnTo>
                        <a:pt x="956" y="159"/>
                      </a:lnTo>
                      <a:lnTo>
                        <a:pt x="967" y="159"/>
                      </a:lnTo>
                      <a:lnTo>
                        <a:pt x="976" y="160"/>
                      </a:lnTo>
                      <a:lnTo>
                        <a:pt x="986" y="165"/>
                      </a:lnTo>
                      <a:lnTo>
                        <a:pt x="997" y="170"/>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81" name="Freeform 9"/>
                <p:cNvSpPr>
                  <a:spLocks/>
                </p:cNvSpPr>
                <p:nvPr/>
              </p:nvSpPr>
              <p:spPr bwMode="auto">
                <a:xfrm>
                  <a:off x="3144" y="2688"/>
                  <a:ext cx="499" cy="70"/>
                </a:xfrm>
                <a:custGeom>
                  <a:avLst/>
                  <a:gdLst>
                    <a:gd name="T0" fmla="*/ 10 w 996"/>
                    <a:gd name="T1" fmla="*/ 136 h 142"/>
                    <a:gd name="T2" fmla="*/ 30 w 996"/>
                    <a:gd name="T3" fmla="*/ 142 h 142"/>
                    <a:gd name="T4" fmla="*/ 49 w 996"/>
                    <a:gd name="T5" fmla="*/ 136 h 142"/>
                    <a:gd name="T6" fmla="*/ 70 w 996"/>
                    <a:gd name="T7" fmla="*/ 128 h 142"/>
                    <a:gd name="T8" fmla="*/ 91 w 996"/>
                    <a:gd name="T9" fmla="*/ 130 h 142"/>
                    <a:gd name="T10" fmla="*/ 110 w 996"/>
                    <a:gd name="T11" fmla="*/ 136 h 142"/>
                    <a:gd name="T12" fmla="*/ 131 w 996"/>
                    <a:gd name="T13" fmla="*/ 134 h 142"/>
                    <a:gd name="T14" fmla="*/ 151 w 996"/>
                    <a:gd name="T15" fmla="*/ 123 h 142"/>
                    <a:gd name="T16" fmla="*/ 170 w 996"/>
                    <a:gd name="T17" fmla="*/ 112 h 142"/>
                    <a:gd name="T18" fmla="*/ 191 w 996"/>
                    <a:gd name="T19" fmla="*/ 99 h 142"/>
                    <a:gd name="T20" fmla="*/ 211 w 996"/>
                    <a:gd name="T21" fmla="*/ 88 h 142"/>
                    <a:gd name="T22" fmla="*/ 231 w 996"/>
                    <a:gd name="T23" fmla="*/ 81 h 142"/>
                    <a:gd name="T24" fmla="*/ 252 w 996"/>
                    <a:gd name="T25" fmla="*/ 84 h 142"/>
                    <a:gd name="T26" fmla="*/ 272 w 996"/>
                    <a:gd name="T27" fmla="*/ 96 h 142"/>
                    <a:gd name="T28" fmla="*/ 291 w 996"/>
                    <a:gd name="T29" fmla="*/ 99 h 142"/>
                    <a:gd name="T30" fmla="*/ 312 w 996"/>
                    <a:gd name="T31" fmla="*/ 95 h 142"/>
                    <a:gd name="T32" fmla="*/ 331 w 996"/>
                    <a:gd name="T33" fmla="*/ 89 h 142"/>
                    <a:gd name="T34" fmla="*/ 352 w 996"/>
                    <a:gd name="T35" fmla="*/ 89 h 142"/>
                    <a:gd name="T36" fmla="*/ 372 w 996"/>
                    <a:gd name="T37" fmla="*/ 81 h 142"/>
                    <a:gd name="T38" fmla="*/ 393 w 996"/>
                    <a:gd name="T39" fmla="*/ 68 h 142"/>
                    <a:gd name="T40" fmla="*/ 412 w 996"/>
                    <a:gd name="T41" fmla="*/ 62 h 142"/>
                    <a:gd name="T42" fmla="*/ 433 w 996"/>
                    <a:gd name="T43" fmla="*/ 64 h 142"/>
                    <a:gd name="T44" fmla="*/ 452 w 996"/>
                    <a:gd name="T45" fmla="*/ 59 h 142"/>
                    <a:gd name="T46" fmla="*/ 473 w 996"/>
                    <a:gd name="T47" fmla="*/ 47 h 142"/>
                    <a:gd name="T48" fmla="*/ 493 w 996"/>
                    <a:gd name="T49" fmla="*/ 39 h 142"/>
                    <a:gd name="T50" fmla="*/ 512 w 996"/>
                    <a:gd name="T51" fmla="*/ 32 h 142"/>
                    <a:gd name="T52" fmla="*/ 533 w 996"/>
                    <a:gd name="T53" fmla="*/ 22 h 142"/>
                    <a:gd name="T54" fmla="*/ 554 w 996"/>
                    <a:gd name="T55" fmla="*/ 16 h 142"/>
                    <a:gd name="T56" fmla="*/ 573 w 996"/>
                    <a:gd name="T57" fmla="*/ 17 h 142"/>
                    <a:gd name="T58" fmla="*/ 594 w 996"/>
                    <a:gd name="T59" fmla="*/ 16 h 142"/>
                    <a:gd name="T60" fmla="*/ 614 w 996"/>
                    <a:gd name="T61" fmla="*/ 9 h 142"/>
                    <a:gd name="T62" fmla="*/ 633 w 996"/>
                    <a:gd name="T63" fmla="*/ 9 h 142"/>
                    <a:gd name="T64" fmla="*/ 654 w 996"/>
                    <a:gd name="T65" fmla="*/ 11 h 142"/>
                    <a:gd name="T66" fmla="*/ 675 w 996"/>
                    <a:gd name="T67" fmla="*/ 6 h 142"/>
                    <a:gd name="T68" fmla="*/ 694 w 996"/>
                    <a:gd name="T69" fmla="*/ 0 h 142"/>
                    <a:gd name="T70" fmla="*/ 715 w 996"/>
                    <a:gd name="T71" fmla="*/ 12 h 142"/>
                    <a:gd name="T72" fmla="*/ 735 w 996"/>
                    <a:gd name="T73" fmla="*/ 29 h 142"/>
                    <a:gd name="T74" fmla="*/ 754 w 996"/>
                    <a:gd name="T75" fmla="*/ 32 h 142"/>
                    <a:gd name="T76" fmla="*/ 775 w 996"/>
                    <a:gd name="T77" fmla="*/ 26 h 142"/>
                    <a:gd name="T78" fmla="*/ 795 w 996"/>
                    <a:gd name="T79" fmla="*/ 28 h 142"/>
                    <a:gd name="T80" fmla="*/ 815 w 996"/>
                    <a:gd name="T81" fmla="*/ 40 h 142"/>
                    <a:gd name="T82" fmla="*/ 836 w 996"/>
                    <a:gd name="T83" fmla="*/ 50 h 142"/>
                    <a:gd name="T84" fmla="*/ 856 w 996"/>
                    <a:gd name="T85" fmla="*/ 53 h 142"/>
                    <a:gd name="T86" fmla="*/ 875 w 996"/>
                    <a:gd name="T87" fmla="*/ 64 h 142"/>
                    <a:gd name="T88" fmla="*/ 896 w 996"/>
                    <a:gd name="T89" fmla="*/ 79 h 142"/>
                    <a:gd name="T90" fmla="*/ 915 w 996"/>
                    <a:gd name="T91" fmla="*/ 89 h 142"/>
                    <a:gd name="T92" fmla="*/ 936 w 996"/>
                    <a:gd name="T93" fmla="*/ 91 h 142"/>
                    <a:gd name="T94" fmla="*/ 957 w 996"/>
                    <a:gd name="T95" fmla="*/ 90 h 142"/>
                    <a:gd name="T96" fmla="*/ 977 w 996"/>
                    <a:gd name="T97" fmla="*/ 90 h 142"/>
                    <a:gd name="T98" fmla="*/ 996 w 996"/>
                    <a:gd name="T99" fmla="*/ 9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6" h="142">
                      <a:moveTo>
                        <a:pt x="0" y="130"/>
                      </a:moveTo>
                      <a:lnTo>
                        <a:pt x="10" y="136"/>
                      </a:lnTo>
                      <a:lnTo>
                        <a:pt x="20" y="141"/>
                      </a:lnTo>
                      <a:lnTo>
                        <a:pt x="30" y="142"/>
                      </a:lnTo>
                      <a:lnTo>
                        <a:pt x="40" y="141"/>
                      </a:lnTo>
                      <a:lnTo>
                        <a:pt x="49" y="136"/>
                      </a:lnTo>
                      <a:lnTo>
                        <a:pt x="60" y="131"/>
                      </a:lnTo>
                      <a:lnTo>
                        <a:pt x="70" y="128"/>
                      </a:lnTo>
                      <a:lnTo>
                        <a:pt x="80" y="128"/>
                      </a:lnTo>
                      <a:lnTo>
                        <a:pt x="91" y="130"/>
                      </a:lnTo>
                      <a:lnTo>
                        <a:pt x="100" y="134"/>
                      </a:lnTo>
                      <a:lnTo>
                        <a:pt x="110" y="136"/>
                      </a:lnTo>
                      <a:lnTo>
                        <a:pt x="121" y="136"/>
                      </a:lnTo>
                      <a:lnTo>
                        <a:pt x="131" y="134"/>
                      </a:lnTo>
                      <a:lnTo>
                        <a:pt x="140" y="129"/>
                      </a:lnTo>
                      <a:lnTo>
                        <a:pt x="151" y="123"/>
                      </a:lnTo>
                      <a:lnTo>
                        <a:pt x="161" y="118"/>
                      </a:lnTo>
                      <a:lnTo>
                        <a:pt x="170" y="112"/>
                      </a:lnTo>
                      <a:lnTo>
                        <a:pt x="181" y="105"/>
                      </a:lnTo>
                      <a:lnTo>
                        <a:pt x="191" y="99"/>
                      </a:lnTo>
                      <a:lnTo>
                        <a:pt x="201" y="93"/>
                      </a:lnTo>
                      <a:lnTo>
                        <a:pt x="211" y="88"/>
                      </a:lnTo>
                      <a:lnTo>
                        <a:pt x="221" y="83"/>
                      </a:lnTo>
                      <a:lnTo>
                        <a:pt x="231" y="81"/>
                      </a:lnTo>
                      <a:lnTo>
                        <a:pt x="242" y="81"/>
                      </a:lnTo>
                      <a:lnTo>
                        <a:pt x="252" y="84"/>
                      </a:lnTo>
                      <a:lnTo>
                        <a:pt x="261" y="90"/>
                      </a:lnTo>
                      <a:lnTo>
                        <a:pt x="272" y="96"/>
                      </a:lnTo>
                      <a:lnTo>
                        <a:pt x="281" y="99"/>
                      </a:lnTo>
                      <a:lnTo>
                        <a:pt x="291" y="99"/>
                      </a:lnTo>
                      <a:lnTo>
                        <a:pt x="302" y="98"/>
                      </a:lnTo>
                      <a:lnTo>
                        <a:pt x="312" y="95"/>
                      </a:lnTo>
                      <a:lnTo>
                        <a:pt x="322" y="91"/>
                      </a:lnTo>
                      <a:lnTo>
                        <a:pt x="331" y="89"/>
                      </a:lnTo>
                      <a:lnTo>
                        <a:pt x="342" y="89"/>
                      </a:lnTo>
                      <a:lnTo>
                        <a:pt x="352" y="89"/>
                      </a:lnTo>
                      <a:lnTo>
                        <a:pt x="363" y="87"/>
                      </a:lnTo>
                      <a:lnTo>
                        <a:pt x="372" y="81"/>
                      </a:lnTo>
                      <a:lnTo>
                        <a:pt x="382" y="75"/>
                      </a:lnTo>
                      <a:lnTo>
                        <a:pt x="393" y="68"/>
                      </a:lnTo>
                      <a:lnTo>
                        <a:pt x="402" y="65"/>
                      </a:lnTo>
                      <a:lnTo>
                        <a:pt x="412" y="62"/>
                      </a:lnTo>
                      <a:lnTo>
                        <a:pt x="422" y="64"/>
                      </a:lnTo>
                      <a:lnTo>
                        <a:pt x="433" y="64"/>
                      </a:lnTo>
                      <a:lnTo>
                        <a:pt x="442" y="64"/>
                      </a:lnTo>
                      <a:lnTo>
                        <a:pt x="452" y="59"/>
                      </a:lnTo>
                      <a:lnTo>
                        <a:pt x="463" y="53"/>
                      </a:lnTo>
                      <a:lnTo>
                        <a:pt x="473" y="47"/>
                      </a:lnTo>
                      <a:lnTo>
                        <a:pt x="484" y="43"/>
                      </a:lnTo>
                      <a:lnTo>
                        <a:pt x="493" y="39"/>
                      </a:lnTo>
                      <a:lnTo>
                        <a:pt x="503" y="36"/>
                      </a:lnTo>
                      <a:lnTo>
                        <a:pt x="512" y="32"/>
                      </a:lnTo>
                      <a:lnTo>
                        <a:pt x="523" y="28"/>
                      </a:lnTo>
                      <a:lnTo>
                        <a:pt x="533" y="22"/>
                      </a:lnTo>
                      <a:lnTo>
                        <a:pt x="543" y="19"/>
                      </a:lnTo>
                      <a:lnTo>
                        <a:pt x="554" y="16"/>
                      </a:lnTo>
                      <a:lnTo>
                        <a:pt x="563" y="16"/>
                      </a:lnTo>
                      <a:lnTo>
                        <a:pt x="573" y="17"/>
                      </a:lnTo>
                      <a:lnTo>
                        <a:pt x="584" y="17"/>
                      </a:lnTo>
                      <a:lnTo>
                        <a:pt x="594" y="16"/>
                      </a:lnTo>
                      <a:lnTo>
                        <a:pt x="604" y="13"/>
                      </a:lnTo>
                      <a:lnTo>
                        <a:pt x="614" y="9"/>
                      </a:lnTo>
                      <a:lnTo>
                        <a:pt x="624" y="8"/>
                      </a:lnTo>
                      <a:lnTo>
                        <a:pt x="633" y="9"/>
                      </a:lnTo>
                      <a:lnTo>
                        <a:pt x="644" y="11"/>
                      </a:lnTo>
                      <a:lnTo>
                        <a:pt x="654" y="11"/>
                      </a:lnTo>
                      <a:lnTo>
                        <a:pt x="664" y="9"/>
                      </a:lnTo>
                      <a:lnTo>
                        <a:pt x="675" y="6"/>
                      </a:lnTo>
                      <a:lnTo>
                        <a:pt x="684" y="1"/>
                      </a:lnTo>
                      <a:lnTo>
                        <a:pt x="694" y="0"/>
                      </a:lnTo>
                      <a:lnTo>
                        <a:pt x="705" y="4"/>
                      </a:lnTo>
                      <a:lnTo>
                        <a:pt x="715" y="12"/>
                      </a:lnTo>
                      <a:lnTo>
                        <a:pt x="724" y="21"/>
                      </a:lnTo>
                      <a:lnTo>
                        <a:pt x="735" y="29"/>
                      </a:lnTo>
                      <a:lnTo>
                        <a:pt x="745" y="32"/>
                      </a:lnTo>
                      <a:lnTo>
                        <a:pt x="754" y="32"/>
                      </a:lnTo>
                      <a:lnTo>
                        <a:pt x="765" y="29"/>
                      </a:lnTo>
                      <a:lnTo>
                        <a:pt x="775" y="26"/>
                      </a:lnTo>
                      <a:lnTo>
                        <a:pt x="785" y="26"/>
                      </a:lnTo>
                      <a:lnTo>
                        <a:pt x="795" y="28"/>
                      </a:lnTo>
                      <a:lnTo>
                        <a:pt x="805" y="35"/>
                      </a:lnTo>
                      <a:lnTo>
                        <a:pt x="815" y="40"/>
                      </a:lnTo>
                      <a:lnTo>
                        <a:pt x="826" y="46"/>
                      </a:lnTo>
                      <a:lnTo>
                        <a:pt x="836" y="50"/>
                      </a:lnTo>
                      <a:lnTo>
                        <a:pt x="845" y="51"/>
                      </a:lnTo>
                      <a:lnTo>
                        <a:pt x="856" y="53"/>
                      </a:lnTo>
                      <a:lnTo>
                        <a:pt x="865" y="58"/>
                      </a:lnTo>
                      <a:lnTo>
                        <a:pt x="875" y="64"/>
                      </a:lnTo>
                      <a:lnTo>
                        <a:pt x="886" y="72"/>
                      </a:lnTo>
                      <a:lnTo>
                        <a:pt x="896" y="79"/>
                      </a:lnTo>
                      <a:lnTo>
                        <a:pt x="906" y="84"/>
                      </a:lnTo>
                      <a:lnTo>
                        <a:pt x="915" y="89"/>
                      </a:lnTo>
                      <a:lnTo>
                        <a:pt x="926" y="91"/>
                      </a:lnTo>
                      <a:lnTo>
                        <a:pt x="936" y="91"/>
                      </a:lnTo>
                      <a:lnTo>
                        <a:pt x="947" y="91"/>
                      </a:lnTo>
                      <a:lnTo>
                        <a:pt x="957" y="90"/>
                      </a:lnTo>
                      <a:lnTo>
                        <a:pt x="966" y="90"/>
                      </a:lnTo>
                      <a:lnTo>
                        <a:pt x="977" y="90"/>
                      </a:lnTo>
                      <a:lnTo>
                        <a:pt x="986" y="92"/>
                      </a:lnTo>
                      <a:lnTo>
                        <a:pt x="996" y="95"/>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82" name="Freeform 10"/>
                <p:cNvSpPr>
                  <a:spLocks/>
                </p:cNvSpPr>
                <p:nvPr/>
              </p:nvSpPr>
              <p:spPr bwMode="auto">
                <a:xfrm>
                  <a:off x="3643" y="2722"/>
                  <a:ext cx="498" cy="41"/>
                </a:xfrm>
                <a:custGeom>
                  <a:avLst/>
                  <a:gdLst>
                    <a:gd name="T0" fmla="*/ 10 w 998"/>
                    <a:gd name="T1" fmla="*/ 30 h 82"/>
                    <a:gd name="T2" fmla="*/ 31 w 998"/>
                    <a:gd name="T3" fmla="*/ 39 h 82"/>
                    <a:gd name="T4" fmla="*/ 51 w 998"/>
                    <a:gd name="T5" fmla="*/ 45 h 82"/>
                    <a:gd name="T6" fmla="*/ 72 w 998"/>
                    <a:gd name="T7" fmla="*/ 50 h 82"/>
                    <a:gd name="T8" fmla="*/ 91 w 998"/>
                    <a:gd name="T9" fmla="*/ 54 h 82"/>
                    <a:gd name="T10" fmla="*/ 111 w 998"/>
                    <a:gd name="T11" fmla="*/ 56 h 82"/>
                    <a:gd name="T12" fmla="*/ 131 w 998"/>
                    <a:gd name="T13" fmla="*/ 56 h 82"/>
                    <a:gd name="T14" fmla="*/ 151 w 998"/>
                    <a:gd name="T15" fmla="*/ 59 h 82"/>
                    <a:gd name="T16" fmla="*/ 172 w 998"/>
                    <a:gd name="T17" fmla="*/ 62 h 82"/>
                    <a:gd name="T18" fmla="*/ 192 w 998"/>
                    <a:gd name="T19" fmla="*/ 56 h 82"/>
                    <a:gd name="T20" fmla="*/ 212 w 998"/>
                    <a:gd name="T21" fmla="*/ 43 h 82"/>
                    <a:gd name="T22" fmla="*/ 232 w 998"/>
                    <a:gd name="T23" fmla="*/ 36 h 82"/>
                    <a:gd name="T24" fmla="*/ 252 w 998"/>
                    <a:gd name="T25" fmla="*/ 38 h 82"/>
                    <a:gd name="T26" fmla="*/ 272 w 998"/>
                    <a:gd name="T27" fmla="*/ 45 h 82"/>
                    <a:gd name="T28" fmla="*/ 293 w 998"/>
                    <a:gd name="T29" fmla="*/ 57 h 82"/>
                    <a:gd name="T30" fmla="*/ 312 w 998"/>
                    <a:gd name="T31" fmla="*/ 72 h 82"/>
                    <a:gd name="T32" fmla="*/ 333 w 998"/>
                    <a:gd name="T33" fmla="*/ 81 h 82"/>
                    <a:gd name="T34" fmla="*/ 353 w 998"/>
                    <a:gd name="T35" fmla="*/ 76 h 82"/>
                    <a:gd name="T36" fmla="*/ 373 w 998"/>
                    <a:gd name="T37" fmla="*/ 68 h 82"/>
                    <a:gd name="T38" fmla="*/ 393 w 998"/>
                    <a:gd name="T39" fmla="*/ 65 h 82"/>
                    <a:gd name="T40" fmla="*/ 414 w 998"/>
                    <a:gd name="T41" fmla="*/ 65 h 82"/>
                    <a:gd name="T42" fmla="*/ 433 w 998"/>
                    <a:gd name="T43" fmla="*/ 66 h 82"/>
                    <a:gd name="T44" fmla="*/ 453 w 998"/>
                    <a:gd name="T45" fmla="*/ 71 h 82"/>
                    <a:gd name="T46" fmla="*/ 474 w 998"/>
                    <a:gd name="T47" fmla="*/ 73 h 82"/>
                    <a:gd name="T48" fmla="*/ 494 w 998"/>
                    <a:gd name="T49" fmla="*/ 71 h 82"/>
                    <a:gd name="T50" fmla="*/ 514 w 998"/>
                    <a:gd name="T51" fmla="*/ 64 h 82"/>
                    <a:gd name="T52" fmla="*/ 535 w 998"/>
                    <a:gd name="T53" fmla="*/ 56 h 82"/>
                    <a:gd name="T54" fmla="*/ 554 w 998"/>
                    <a:gd name="T55" fmla="*/ 51 h 82"/>
                    <a:gd name="T56" fmla="*/ 574 w 998"/>
                    <a:gd name="T57" fmla="*/ 52 h 82"/>
                    <a:gd name="T58" fmla="*/ 595 w 998"/>
                    <a:gd name="T59" fmla="*/ 58 h 82"/>
                    <a:gd name="T60" fmla="*/ 615 w 998"/>
                    <a:gd name="T61" fmla="*/ 58 h 82"/>
                    <a:gd name="T62" fmla="*/ 635 w 998"/>
                    <a:gd name="T63" fmla="*/ 48 h 82"/>
                    <a:gd name="T64" fmla="*/ 656 w 998"/>
                    <a:gd name="T65" fmla="*/ 35 h 82"/>
                    <a:gd name="T66" fmla="*/ 675 w 998"/>
                    <a:gd name="T67" fmla="*/ 23 h 82"/>
                    <a:gd name="T68" fmla="*/ 695 w 998"/>
                    <a:gd name="T69" fmla="*/ 10 h 82"/>
                    <a:gd name="T70" fmla="*/ 715 w 998"/>
                    <a:gd name="T71" fmla="*/ 0 h 82"/>
                    <a:gd name="T72" fmla="*/ 735 w 998"/>
                    <a:gd name="T73" fmla="*/ 3 h 82"/>
                    <a:gd name="T74" fmla="*/ 756 w 998"/>
                    <a:gd name="T75" fmla="*/ 14 h 82"/>
                    <a:gd name="T76" fmla="*/ 777 w 998"/>
                    <a:gd name="T77" fmla="*/ 24 h 82"/>
                    <a:gd name="T78" fmla="*/ 796 w 998"/>
                    <a:gd name="T79" fmla="*/ 29 h 82"/>
                    <a:gd name="T80" fmla="*/ 816 w 998"/>
                    <a:gd name="T81" fmla="*/ 30 h 82"/>
                    <a:gd name="T82" fmla="*/ 836 w 998"/>
                    <a:gd name="T83" fmla="*/ 28 h 82"/>
                    <a:gd name="T84" fmla="*/ 856 w 998"/>
                    <a:gd name="T85" fmla="*/ 23 h 82"/>
                    <a:gd name="T86" fmla="*/ 877 w 998"/>
                    <a:gd name="T87" fmla="*/ 23 h 82"/>
                    <a:gd name="T88" fmla="*/ 897 w 998"/>
                    <a:gd name="T89" fmla="*/ 36 h 82"/>
                    <a:gd name="T90" fmla="*/ 917 w 998"/>
                    <a:gd name="T91" fmla="*/ 56 h 82"/>
                    <a:gd name="T92" fmla="*/ 937 w 998"/>
                    <a:gd name="T93" fmla="*/ 69 h 82"/>
                    <a:gd name="T94" fmla="*/ 957 w 998"/>
                    <a:gd name="T95" fmla="*/ 71 h 82"/>
                    <a:gd name="T96" fmla="*/ 977 w 998"/>
                    <a:gd name="T97" fmla="*/ 73 h 82"/>
                    <a:gd name="T98" fmla="*/ 998 w 998"/>
                    <a:gd name="T99"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8" h="82">
                      <a:moveTo>
                        <a:pt x="0" y="26"/>
                      </a:moveTo>
                      <a:lnTo>
                        <a:pt x="10" y="30"/>
                      </a:lnTo>
                      <a:lnTo>
                        <a:pt x="21" y="35"/>
                      </a:lnTo>
                      <a:lnTo>
                        <a:pt x="31" y="39"/>
                      </a:lnTo>
                      <a:lnTo>
                        <a:pt x="40" y="43"/>
                      </a:lnTo>
                      <a:lnTo>
                        <a:pt x="51" y="45"/>
                      </a:lnTo>
                      <a:lnTo>
                        <a:pt x="61" y="48"/>
                      </a:lnTo>
                      <a:lnTo>
                        <a:pt x="72" y="50"/>
                      </a:lnTo>
                      <a:lnTo>
                        <a:pt x="81" y="52"/>
                      </a:lnTo>
                      <a:lnTo>
                        <a:pt x="91" y="54"/>
                      </a:lnTo>
                      <a:lnTo>
                        <a:pt x="101" y="56"/>
                      </a:lnTo>
                      <a:lnTo>
                        <a:pt x="111" y="56"/>
                      </a:lnTo>
                      <a:lnTo>
                        <a:pt x="121" y="56"/>
                      </a:lnTo>
                      <a:lnTo>
                        <a:pt x="131" y="56"/>
                      </a:lnTo>
                      <a:lnTo>
                        <a:pt x="142" y="58"/>
                      </a:lnTo>
                      <a:lnTo>
                        <a:pt x="151" y="59"/>
                      </a:lnTo>
                      <a:lnTo>
                        <a:pt x="161" y="61"/>
                      </a:lnTo>
                      <a:lnTo>
                        <a:pt x="172" y="62"/>
                      </a:lnTo>
                      <a:lnTo>
                        <a:pt x="182" y="60"/>
                      </a:lnTo>
                      <a:lnTo>
                        <a:pt x="192" y="56"/>
                      </a:lnTo>
                      <a:lnTo>
                        <a:pt x="202" y="49"/>
                      </a:lnTo>
                      <a:lnTo>
                        <a:pt x="212" y="43"/>
                      </a:lnTo>
                      <a:lnTo>
                        <a:pt x="221" y="38"/>
                      </a:lnTo>
                      <a:lnTo>
                        <a:pt x="232" y="36"/>
                      </a:lnTo>
                      <a:lnTo>
                        <a:pt x="242" y="36"/>
                      </a:lnTo>
                      <a:lnTo>
                        <a:pt x="252" y="38"/>
                      </a:lnTo>
                      <a:lnTo>
                        <a:pt x="263" y="42"/>
                      </a:lnTo>
                      <a:lnTo>
                        <a:pt x="272" y="45"/>
                      </a:lnTo>
                      <a:lnTo>
                        <a:pt x="282" y="50"/>
                      </a:lnTo>
                      <a:lnTo>
                        <a:pt x="293" y="57"/>
                      </a:lnTo>
                      <a:lnTo>
                        <a:pt x="303" y="65"/>
                      </a:lnTo>
                      <a:lnTo>
                        <a:pt x="312" y="72"/>
                      </a:lnTo>
                      <a:lnTo>
                        <a:pt x="323" y="77"/>
                      </a:lnTo>
                      <a:lnTo>
                        <a:pt x="333" y="81"/>
                      </a:lnTo>
                      <a:lnTo>
                        <a:pt x="342" y="80"/>
                      </a:lnTo>
                      <a:lnTo>
                        <a:pt x="353" y="76"/>
                      </a:lnTo>
                      <a:lnTo>
                        <a:pt x="363" y="72"/>
                      </a:lnTo>
                      <a:lnTo>
                        <a:pt x="373" y="68"/>
                      </a:lnTo>
                      <a:lnTo>
                        <a:pt x="383" y="66"/>
                      </a:lnTo>
                      <a:lnTo>
                        <a:pt x="393" y="65"/>
                      </a:lnTo>
                      <a:lnTo>
                        <a:pt x="403" y="65"/>
                      </a:lnTo>
                      <a:lnTo>
                        <a:pt x="414" y="65"/>
                      </a:lnTo>
                      <a:lnTo>
                        <a:pt x="424" y="65"/>
                      </a:lnTo>
                      <a:lnTo>
                        <a:pt x="433" y="66"/>
                      </a:lnTo>
                      <a:lnTo>
                        <a:pt x="444" y="68"/>
                      </a:lnTo>
                      <a:lnTo>
                        <a:pt x="453" y="71"/>
                      </a:lnTo>
                      <a:lnTo>
                        <a:pt x="463" y="73"/>
                      </a:lnTo>
                      <a:lnTo>
                        <a:pt x="474" y="73"/>
                      </a:lnTo>
                      <a:lnTo>
                        <a:pt x="484" y="73"/>
                      </a:lnTo>
                      <a:lnTo>
                        <a:pt x="494" y="71"/>
                      </a:lnTo>
                      <a:lnTo>
                        <a:pt x="504" y="67"/>
                      </a:lnTo>
                      <a:lnTo>
                        <a:pt x="514" y="64"/>
                      </a:lnTo>
                      <a:lnTo>
                        <a:pt x="524" y="60"/>
                      </a:lnTo>
                      <a:lnTo>
                        <a:pt x="535" y="56"/>
                      </a:lnTo>
                      <a:lnTo>
                        <a:pt x="545" y="53"/>
                      </a:lnTo>
                      <a:lnTo>
                        <a:pt x="554" y="51"/>
                      </a:lnTo>
                      <a:lnTo>
                        <a:pt x="565" y="51"/>
                      </a:lnTo>
                      <a:lnTo>
                        <a:pt x="574" y="52"/>
                      </a:lnTo>
                      <a:lnTo>
                        <a:pt x="584" y="56"/>
                      </a:lnTo>
                      <a:lnTo>
                        <a:pt x="595" y="58"/>
                      </a:lnTo>
                      <a:lnTo>
                        <a:pt x="605" y="60"/>
                      </a:lnTo>
                      <a:lnTo>
                        <a:pt x="615" y="58"/>
                      </a:lnTo>
                      <a:lnTo>
                        <a:pt x="624" y="54"/>
                      </a:lnTo>
                      <a:lnTo>
                        <a:pt x="635" y="48"/>
                      </a:lnTo>
                      <a:lnTo>
                        <a:pt x="645" y="42"/>
                      </a:lnTo>
                      <a:lnTo>
                        <a:pt x="656" y="35"/>
                      </a:lnTo>
                      <a:lnTo>
                        <a:pt x="665" y="29"/>
                      </a:lnTo>
                      <a:lnTo>
                        <a:pt x="675" y="23"/>
                      </a:lnTo>
                      <a:lnTo>
                        <a:pt x="686" y="16"/>
                      </a:lnTo>
                      <a:lnTo>
                        <a:pt x="695" y="10"/>
                      </a:lnTo>
                      <a:lnTo>
                        <a:pt x="705" y="4"/>
                      </a:lnTo>
                      <a:lnTo>
                        <a:pt x="715" y="0"/>
                      </a:lnTo>
                      <a:lnTo>
                        <a:pt x="726" y="0"/>
                      </a:lnTo>
                      <a:lnTo>
                        <a:pt x="735" y="3"/>
                      </a:lnTo>
                      <a:lnTo>
                        <a:pt x="745" y="8"/>
                      </a:lnTo>
                      <a:lnTo>
                        <a:pt x="756" y="14"/>
                      </a:lnTo>
                      <a:lnTo>
                        <a:pt x="766" y="20"/>
                      </a:lnTo>
                      <a:lnTo>
                        <a:pt x="777" y="24"/>
                      </a:lnTo>
                      <a:lnTo>
                        <a:pt x="786" y="27"/>
                      </a:lnTo>
                      <a:lnTo>
                        <a:pt x="796" y="29"/>
                      </a:lnTo>
                      <a:lnTo>
                        <a:pt x="805" y="29"/>
                      </a:lnTo>
                      <a:lnTo>
                        <a:pt x="816" y="30"/>
                      </a:lnTo>
                      <a:lnTo>
                        <a:pt x="826" y="29"/>
                      </a:lnTo>
                      <a:lnTo>
                        <a:pt x="836" y="28"/>
                      </a:lnTo>
                      <a:lnTo>
                        <a:pt x="847" y="26"/>
                      </a:lnTo>
                      <a:lnTo>
                        <a:pt x="856" y="23"/>
                      </a:lnTo>
                      <a:lnTo>
                        <a:pt x="866" y="22"/>
                      </a:lnTo>
                      <a:lnTo>
                        <a:pt x="877" y="23"/>
                      </a:lnTo>
                      <a:lnTo>
                        <a:pt x="887" y="28"/>
                      </a:lnTo>
                      <a:lnTo>
                        <a:pt x="897" y="36"/>
                      </a:lnTo>
                      <a:lnTo>
                        <a:pt x="907" y="46"/>
                      </a:lnTo>
                      <a:lnTo>
                        <a:pt x="917" y="56"/>
                      </a:lnTo>
                      <a:lnTo>
                        <a:pt x="926" y="65"/>
                      </a:lnTo>
                      <a:lnTo>
                        <a:pt x="937" y="69"/>
                      </a:lnTo>
                      <a:lnTo>
                        <a:pt x="947" y="71"/>
                      </a:lnTo>
                      <a:lnTo>
                        <a:pt x="957" y="71"/>
                      </a:lnTo>
                      <a:lnTo>
                        <a:pt x="968" y="71"/>
                      </a:lnTo>
                      <a:lnTo>
                        <a:pt x="977" y="73"/>
                      </a:lnTo>
                      <a:lnTo>
                        <a:pt x="987" y="77"/>
                      </a:lnTo>
                      <a:lnTo>
                        <a:pt x="998" y="82"/>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883" name="Freeform 11"/>
                <p:cNvSpPr>
                  <a:spLocks/>
                </p:cNvSpPr>
                <p:nvPr/>
              </p:nvSpPr>
              <p:spPr bwMode="auto">
                <a:xfrm>
                  <a:off x="4141" y="2738"/>
                  <a:ext cx="467" cy="31"/>
                </a:xfrm>
                <a:custGeom>
                  <a:avLst/>
                  <a:gdLst>
                    <a:gd name="T0" fmla="*/ 10 w 933"/>
                    <a:gd name="T1" fmla="*/ 56 h 64"/>
                    <a:gd name="T2" fmla="*/ 30 w 933"/>
                    <a:gd name="T3" fmla="*/ 56 h 64"/>
                    <a:gd name="T4" fmla="*/ 49 w 933"/>
                    <a:gd name="T5" fmla="*/ 44 h 64"/>
                    <a:gd name="T6" fmla="*/ 70 w 933"/>
                    <a:gd name="T7" fmla="*/ 36 h 64"/>
                    <a:gd name="T8" fmla="*/ 90 w 933"/>
                    <a:gd name="T9" fmla="*/ 35 h 64"/>
                    <a:gd name="T10" fmla="*/ 110 w 933"/>
                    <a:gd name="T11" fmla="*/ 30 h 64"/>
                    <a:gd name="T12" fmla="*/ 131 w 933"/>
                    <a:gd name="T13" fmla="*/ 20 h 64"/>
                    <a:gd name="T14" fmla="*/ 151 w 933"/>
                    <a:gd name="T15" fmla="*/ 12 h 64"/>
                    <a:gd name="T16" fmla="*/ 170 w 933"/>
                    <a:gd name="T17" fmla="*/ 11 h 64"/>
                    <a:gd name="T18" fmla="*/ 191 w 933"/>
                    <a:gd name="T19" fmla="*/ 22 h 64"/>
                    <a:gd name="T20" fmla="*/ 210 w 933"/>
                    <a:gd name="T21" fmla="*/ 38 h 64"/>
                    <a:gd name="T22" fmla="*/ 231 w 933"/>
                    <a:gd name="T23" fmla="*/ 50 h 64"/>
                    <a:gd name="T24" fmla="*/ 251 w 933"/>
                    <a:gd name="T25" fmla="*/ 50 h 64"/>
                    <a:gd name="T26" fmla="*/ 272 w 933"/>
                    <a:gd name="T27" fmla="*/ 46 h 64"/>
                    <a:gd name="T28" fmla="*/ 291 w 933"/>
                    <a:gd name="T29" fmla="*/ 43 h 64"/>
                    <a:gd name="T30" fmla="*/ 312 w 933"/>
                    <a:gd name="T31" fmla="*/ 34 h 64"/>
                    <a:gd name="T32" fmla="*/ 331 w 933"/>
                    <a:gd name="T33" fmla="*/ 19 h 64"/>
                    <a:gd name="T34" fmla="*/ 352 w 933"/>
                    <a:gd name="T35" fmla="*/ 11 h 64"/>
                    <a:gd name="T36" fmla="*/ 372 w 933"/>
                    <a:gd name="T37" fmla="*/ 13 h 64"/>
                    <a:gd name="T38" fmla="*/ 391 w 933"/>
                    <a:gd name="T39" fmla="*/ 15 h 64"/>
                    <a:gd name="T40" fmla="*/ 412 w 933"/>
                    <a:gd name="T41" fmla="*/ 17 h 64"/>
                    <a:gd name="T42" fmla="*/ 433 w 933"/>
                    <a:gd name="T43" fmla="*/ 25 h 64"/>
                    <a:gd name="T44" fmla="*/ 452 w 933"/>
                    <a:gd name="T45" fmla="*/ 38 h 64"/>
                    <a:gd name="T46" fmla="*/ 473 w 933"/>
                    <a:gd name="T47" fmla="*/ 44 h 64"/>
                    <a:gd name="T48" fmla="*/ 493 w 933"/>
                    <a:gd name="T49" fmla="*/ 36 h 64"/>
                    <a:gd name="T50" fmla="*/ 512 w 933"/>
                    <a:gd name="T51" fmla="*/ 19 h 64"/>
                    <a:gd name="T52" fmla="*/ 533 w 933"/>
                    <a:gd name="T53" fmla="*/ 4 h 64"/>
                    <a:gd name="T54" fmla="*/ 554 w 933"/>
                    <a:gd name="T55" fmla="*/ 0 h 64"/>
                    <a:gd name="T56" fmla="*/ 573 w 933"/>
                    <a:gd name="T57" fmla="*/ 7 h 64"/>
                    <a:gd name="T58" fmla="*/ 594 w 933"/>
                    <a:gd name="T59" fmla="*/ 14 h 64"/>
                    <a:gd name="T60" fmla="*/ 614 w 933"/>
                    <a:gd name="T61" fmla="*/ 12 h 64"/>
                    <a:gd name="T62" fmla="*/ 633 w 933"/>
                    <a:gd name="T63" fmla="*/ 8 h 64"/>
                    <a:gd name="T64" fmla="*/ 654 w 933"/>
                    <a:gd name="T65" fmla="*/ 12 h 64"/>
                    <a:gd name="T66" fmla="*/ 674 w 933"/>
                    <a:gd name="T67" fmla="*/ 14 h 64"/>
                    <a:gd name="T68" fmla="*/ 694 w 933"/>
                    <a:gd name="T69" fmla="*/ 10 h 64"/>
                    <a:gd name="T70" fmla="*/ 715 w 933"/>
                    <a:gd name="T71" fmla="*/ 3 h 64"/>
                    <a:gd name="T72" fmla="*/ 735 w 933"/>
                    <a:gd name="T73" fmla="*/ 7 h 64"/>
                    <a:gd name="T74" fmla="*/ 754 w 933"/>
                    <a:gd name="T75" fmla="*/ 26 h 64"/>
                    <a:gd name="T76" fmla="*/ 775 w 933"/>
                    <a:gd name="T77" fmla="*/ 46 h 64"/>
                    <a:gd name="T78" fmla="*/ 794 w 933"/>
                    <a:gd name="T79" fmla="*/ 58 h 64"/>
                    <a:gd name="T80" fmla="*/ 815 w 933"/>
                    <a:gd name="T81" fmla="*/ 64 h 64"/>
                    <a:gd name="T82" fmla="*/ 836 w 933"/>
                    <a:gd name="T83" fmla="*/ 63 h 64"/>
                    <a:gd name="T84" fmla="*/ 856 w 933"/>
                    <a:gd name="T85" fmla="*/ 57 h 64"/>
                    <a:gd name="T86" fmla="*/ 875 w 933"/>
                    <a:gd name="T87" fmla="*/ 50 h 64"/>
                    <a:gd name="T88" fmla="*/ 896 w 933"/>
                    <a:gd name="T89" fmla="*/ 44 h 64"/>
                    <a:gd name="T90" fmla="*/ 915 w 933"/>
                    <a:gd name="T91" fmla="*/ 37 h 64"/>
                    <a:gd name="T92" fmla="*/ 933 w 933"/>
                    <a:gd name="T93"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33" h="64">
                      <a:moveTo>
                        <a:pt x="0" y="51"/>
                      </a:moveTo>
                      <a:lnTo>
                        <a:pt x="10" y="56"/>
                      </a:lnTo>
                      <a:lnTo>
                        <a:pt x="19" y="58"/>
                      </a:lnTo>
                      <a:lnTo>
                        <a:pt x="30" y="56"/>
                      </a:lnTo>
                      <a:lnTo>
                        <a:pt x="40" y="50"/>
                      </a:lnTo>
                      <a:lnTo>
                        <a:pt x="49" y="44"/>
                      </a:lnTo>
                      <a:lnTo>
                        <a:pt x="60" y="38"/>
                      </a:lnTo>
                      <a:lnTo>
                        <a:pt x="70" y="36"/>
                      </a:lnTo>
                      <a:lnTo>
                        <a:pt x="80" y="35"/>
                      </a:lnTo>
                      <a:lnTo>
                        <a:pt x="90" y="35"/>
                      </a:lnTo>
                      <a:lnTo>
                        <a:pt x="100" y="34"/>
                      </a:lnTo>
                      <a:lnTo>
                        <a:pt x="110" y="30"/>
                      </a:lnTo>
                      <a:lnTo>
                        <a:pt x="121" y="26"/>
                      </a:lnTo>
                      <a:lnTo>
                        <a:pt x="131" y="20"/>
                      </a:lnTo>
                      <a:lnTo>
                        <a:pt x="140" y="15"/>
                      </a:lnTo>
                      <a:lnTo>
                        <a:pt x="151" y="12"/>
                      </a:lnTo>
                      <a:lnTo>
                        <a:pt x="160" y="10"/>
                      </a:lnTo>
                      <a:lnTo>
                        <a:pt x="170" y="11"/>
                      </a:lnTo>
                      <a:lnTo>
                        <a:pt x="181" y="15"/>
                      </a:lnTo>
                      <a:lnTo>
                        <a:pt x="191" y="22"/>
                      </a:lnTo>
                      <a:lnTo>
                        <a:pt x="201" y="30"/>
                      </a:lnTo>
                      <a:lnTo>
                        <a:pt x="210" y="38"/>
                      </a:lnTo>
                      <a:lnTo>
                        <a:pt x="221" y="45"/>
                      </a:lnTo>
                      <a:lnTo>
                        <a:pt x="231" y="50"/>
                      </a:lnTo>
                      <a:lnTo>
                        <a:pt x="242" y="51"/>
                      </a:lnTo>
                      <a:lnTo>
                        <a:pt x="251" y="50"/>
                      </a:lnTo>
                      <a:lnTo>
                        <a:pt x="261" y="48"/>
                      </a:lnTo>
                      <a:lnTo>
                        <a:pt x="272" y="46"/>
                      </a:lnTo>
                      <a:lnTo>
                        <a:pt x="281" y="44"/>
                      </a:lnTo>
                      <a:lnTo>
                        <a:pt x="291" y="43"/>
                      </a:lnTo>
                      <a:lnTo>
                        <a:pt x="301" y="40"/>
                      </a:lnTo>
                      <a:lnTo>
                        <a:pt x="312" y="34"/>
                      </a:lnTo>
                      <a:lnTo>
                        <a:pt x="321" y="26"/>
                      </a:lnTo>
                      <a:lnTo>
                        <a:pt x="331" y="19"/>
                      </a:lnTo>
                      <a:lnTo>
                        <a:pt x="342" y="13"/>
                      </a:lnTo>
                      <a:lnTo>
                        <a:pt x="352" y="11"/>
                      </a:lnTo>
                      <a:lnTo>
                        <a:pt x="363" y="12"/>
                      </a:lnTo>
                      <a:lnTo>
                        <a:pt x="372" y="13"/>
                      </a:lnTo>
                      <a:lnTo>
                        <a:pt x="382" y="15"/>
                      </a:lnTo>
                      <a:lnTo>
                        <a:pt x="391" y="15"/>
                      </a:lnTo>
                      <a:lnTo>
                        <a:pt x="402" y="17"/>
                      </a:lnTo>
                      <a:lnTo>
                        <a:pt x="412" y="17"/>
                      </a:lnTo>
                      <a:lnTo>
                        <a:pt x="422" y="20"/>
                      </a:lnTo>
                      <a:lnTo>
                        <a:pt x="433" y="25"/>
                      </a:lnTo>
                      <a:lnTo>
                        <a:pt x="442" y="31"/>
                      </a:lnTo>
                      <a:lnTo>
                        <a:pt x="452" y="38"/>
                      </a:lnTo>
                      <a:lnTo>
                        <a:pt x="463" y="43"/>
                      </a:lnTo>
                      <a:lnTo>
                        <a:pt x="473" y="44"/>
                      </a:lnTo>
                      <a:lnTo>
                        <a:pt x="483" y="42"/>
                      </a:lnTo>
                      <a:lnTo>
                        <a:pt x="493" y="36"/>
                      </a:lnTo>
                      <a:lnTo>
                        <a:pt x="503" y="28"/>
                      </a:lnTo>
                      <a:lnTo>
                        <a:pt x="512" y="19"/>
                      </a:lnTo>
                      <a:lnTo>
                        <a:pt x="523" y="10"/>
                      </a:lnTo>
                      <a:lnTo>
                        <a:pt x="533" y="4"/>
                      </a:lnTo>
                      <a:lnTo>
                        <a:pt x="543" y="0"/>
                      </a:lnTo>
                      <a:lnTo>
                        <a:pt x="554" y="0"/>
                      </a:lnTo>
                      <a:lnTo>
                        <a:pt x="563" y="3"/>
                      </a:lnTo>
                      <a:lnTo>
                        <a:pt x="573" y="7"/>
                      </a:lnTo>
                      <a:lnTo>
                        <a:pt x="584" y="12"/>
                      </a:lnTo>
                      <a:lnTo>
                        <a:pt x="594" y="14"/>
                      </a:lnTo>
                      <a:lnTo>
                        <a:pt x="603" y="13"/>
                      </a:lnTo>
                      <a:lnTo>
                        <a:pt x="614" y="12"/>
                      </a:lnTo>
                      <a:lnTo>
                        <a:pt x="624" y="10"/>
                      </a:lnTo>
                      <a:lnTo>
                        <a:pt x="633" y="8"/>
                      </a:lnTo>
                      <a:lnTo>
                        <a:pt x="644" y="10"/>
                      </a:lnTo>
                      <a:lnTo>
                        <a:pt x="654" y="12"/>
                      </a:lnTo>
                      <a:lnTo>
                        <a:pt x="664" y="14"/>
                      </a:lnTo>
                      <a:lnTo>
                        <a:pt x="674" y="14"/>
                      </a:lnTo>
                      <a:lnTo>
                        <a:pt x="684" y="13"/>
                      </a:lnTo>
                      <a:lnTo>
                        <a:pt x="694" y="10"/>
                      </a:lnTo>
                      <a:lnTo>
                        <a:pt x="705" y="5"/>
                      </a:lnTo>
                      <a:lnTo>
                        <a:pt x="715" y="3"/>
                      </a:lnTo>
                      <a:lnTo>
                        <a:pt x="724" y="3"/>
                      </a:lnTo>
                      <a:lnTo>
                        <a:pt x="735" y="7"/>
                      </a:lnTo>
                      <a:lnTo>
                        <a:pt x="744" y="15"/>
                      </a:lnTo>
                      <a:lnTo>
                        <a:pt x="754" y="26"/>
                      </a:lnTo>
                      <a:lnTo>
                        <a:pt x="765" y="37"/>
                      </a:lnTo>
                      <a:lnTo>
                        <a:pt x="775" y="46"/>
                      </a:lnTo>
                      <a:lnTo>
                        <a:pt x="785" y="53"/>
                      </a:lnTo>
                      <a:lnTo>
                        <a:pt x="794" y="58"/>
                      </a:lnTo>
                      <a:lnTo>
                        <a:pt x="805" y="61"/>
                      </a:lnTo>
                      <a:lnTo>
                        <a:pt x="815" y="64"/>
                      </a:lnTo>
                      <a:lnTo>
                        <a:pt x="826" y="64"/>
                      </a:lnTo>
                      <a:lnTo>
                        <a:pt x="836" y="63"/>
                      </a:lnTo>
                      <a:lnTo>
                        <a:pt x="845" y="60"/>
                      </a:lnTo>
                      <a:lnTo>
                        <a:pt x="856" y="57"/>
                      </a:lnTo>
                      <a:lnTo>
                        <a:pt x="865" y="53"/>
                      </a:lnTo>
                      <a:lnTo>
                        <a:pt x="875" y="50"/>
                      </a:lnTo>
                      <a:lnTo>
                        <a:pt x="885" y="46"/>
                      </a:lnTo>
                      <a:lnTo>
                        <a:pt x="896" y="44"/>
                      </a:lnTo>
                      <a:lnTo>
                        <a:pt x="906" y="41"/>
                      </a:lnTo>
                      <a:lnTo>
                        <a:pt x="915" y="37"/>
                      </a:lnTo>
                      <a:lnTo>
                        <a:pt x="926" y="33"/>
                      </a:lnTo>
                      <a:lnTo>
                        <a:pt x="933" y="30"/>
                      </a:lnTo>
                    </a:path>
                  </a:pathLst>
                </a:custGeom>
                <a:noFill/>
                <a:ln w="19050">
                  <a:solidFill>
                    <a:srgbClr val="8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9884" name="Group 12"/>
              <p:cNvGrpSpPr>
                <a:grpSpLocks/>
              </p:cNvGrpSpPr>
              <p:nvPr/>
            </p:nvGrpSpPr>
            <p:grpSpPr bwMode="auto">
              <a:xfrm>
                <a:off x="3839" y="3379"/>
                <a:ext cx="1441" cy="61"/>
                <a:chOff x="1152" y="2822"/>
                <a:chExt cx="3457" cy="86"/>
              </a:xfrm>
            </p:grpSpPr>
            <p:sp>
              <p:nvSpPr>
                <p:cNvPr id="79885" name="Line 13"/>
                <p:cNvSpPr>
                  <a:spLocks noChangeShapeType="1"/>
                </p:cNvSpPr>
                <p:nvPr/>
              </p:nvSpPr>
              <p:spPr bwMode="auto">
                <a:xfrm>
                  <a:off x="1152" y="2822"/>
                  <a:ext cx="3456"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6" name="Line 14"/>
                <p:cNvSpPr>
                  <a:spLocks noChangeShapeType="1"/>
                </p:cNvSpPr>
                <p:nvPr/>
              </p:nvSpPr>
              <p:spPr bwMode="auto">
                <a:xfrm flipV="1">
                  <a:off x="4539"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7" name="Line 15"/>
                <p:cNvSpPr>
                  <a:spLocks noChangeShapeType="1"/>
                </p:cNvSpPr>
                <p:nvPr/>
              </p:nvSpPr>
              <p:spPr bwMode="auto">
                <a:xfrm flipV="1">
                  <a:off x="4470"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8" name="Line 16"/>
                <p:cNvSpPr>
                  <a:spLocks noChangeShapeType="1"/>
                </p:cNvSpPr>
                <p:nvPr/>
              </p:nvSpPr>
              <p:spPr bwMode="auto">
                <a:xfrm flipV="1">
                  <a:off x="4401"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89" name="Line 17"/>
                <p:cNvSpPr>
                  <a:spLocks noChangeShapeType="1"/>
                </p:cNvSpPr>
                <p:nvPr/>
              </p:nvSpPr>
              <p:spPr bwMode="auto">
                <a:xfrm flipV="1">
                  <a:off x="4331"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0" name="Line 18"/>
                <p:cNvSpPr>
                  <a:spLocks noChangeShapeType="1"/>
                </p:cNvSpPr>
                <p:nvPr/>
              </p:nvSpPr>
              <p:spPr bwMode="auto">
                <a:xfrm flipV="1">
                  <a:off x="4193"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1" name="Line 19"/>
                <p:cNvSpPr>
                  <a:spLocks noChangeShapeType="1"/>
                </p:cNvSpPr>
                <p:nvPr/>
              </p:nvSpPr>
              <p:spPr bwMode="auto">
                <a:xfrm flipV="1">
                  <a:off x="4124"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2" name="Line 20"/>
                <p:cNvSpPr>
                  <a:spLocks noChangeShapeType="1"/>
                </p:cNvSpPr>
                <p:nvPr/>
              </p:nvSpPr>
              <p:spPr bwMode="auto">
                <a:xfrm flipV="1">
                  <a:off x="4055"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3" name="Line 21"/>
                <p:cNvSpPr>
                  <a:spLocks noChangeShapeType="1"/>
                </p:cNvSpPr>
                <p:nvPr/>
              </p:nvSpPr>
              <p:spPr bwMode="auto">
                <a:xfrm flipV="1">
                  <a:off x="3986"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4" name="Line 22"/>
                <p:cNvSpPr>
                  <a:spLocks noChangeShapeType="1"/>
                </p:cNvSpPr>
                <p:nvPr/>
              </p:nvSpPr>
              <p:spPr bwMode="auto">
                <a:xfrm flipV="1">
                  <a:off x="3848"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5" name="Line 23"/>
                <p:cNvSpPr>
                  <a:spLocks noChangeShapeType="1"/>
                </p:cNvSpPr>
                <p:nvPr/>
              </p:nvSpPr>
              <p:spPr bwMode="auto">
                <a:xfrm flipV="1">
                  <a:off x="3778"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6" name="Line 24"/>
                <p:cNvSpPr>
                  <a:spLocks noChangeShapeType="1"/>
                </p:cNvSpPr>
                <p:nvPr/>
              </p:nvSpPr>
              <p:spPr bwMode="auto">
                <a:xfrm flipV="1">
                  <a:off x="3709"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7" name="Line 25"/>
                <p:cNvSpPr>
                  <a:spLocks noChangeShapeType="1"/>
                </p:cNvSpPr>
                <p:nvPr/>
              </p:nvSpPr>
              <p:spPr bwMode="auto">
                <a:xfrm flipV="1">
                  <a:off x="3640"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8" name="Line 26"/>
                <p:cNvSpPr>
                  <a:spLocks noChangeShapeType="1"/>
                </p:cNvSpPr>
                <p:nvPr/>
              </p:nvSpPr>
              <p:spPr bwMode="auto">
                <a:xfrm flipV="1">
                  <a:off x="3502"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899" name="Line 27"/>
                <p:cNvSpPr>
                  <a:spLocks noChangeShapeType="1"/>
                </p:cNvSpPr>
                <p:nvPr/>
              </p:nvSpPr>
              <p:spPr bwMode="auto">
                <a:xfrm flipV="1">
                  <a:off x="3433"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0" name="Line 28"/>
                <p:cNvSpPr>
                  <a:spLocks noChangeShapeType="1"/>
                </p:cNvSpPr>
                <p:nvPr/>
              </p:nvSpPr>
              <p:spPr bwMode="auto">
                <a:xfrm flipV="1">
                  <a:off x="3364"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1" name="Line 29"/>
                <p:cNvSpPr>
                  <a:spLocks noChangeShapeType="1"/>
                </p:cNvSpPr>
                <p:nvPr/>
              </p:nvSpPr>
              <p:spPr bwMode="auto">
                <a:xfrm flipV="1">
                  <a:off x="3295"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2" name="Line 30"/>
                <p:cNvSpPr>
                  <a:spLocks noChangeShapeType="1"/>
                </p:cNvSpPr>
                <p:nvPr/>
              </p:nvSpPr>
              <p:spPr bwMode="auto">
                <a:xfrm flipV="1">
                  <a:off x="3156"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3" name="Line 31"/>
                <p:cNvSpPr>
                  <a:spLocks noChangeShapeType="1"/>
                </p:cNvSpPr>
                <p:nvPr/>
              </p:nvSpPr>
              <p:spPr bwMode="auto">
                <a:xfrm flipV="1">
                  <a:off x="3087"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4" name="Line 32"/>
                <p:cNvSpPr>
                  <a:spLocks noChangeShapeType="1"/>
                </p:cNvSpPr>
                <p:nvPr/>
              </p:nvSpPr>
              <p:spPr bwMode="auto">
                <a:xfrm flipV="1">
                  <a:off x="3018"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5" name="Line 33"/>
                <p:cNvSpPr>
                  <a:spLocks noChangeShapeType="1"/>
                </p:cNvSpPr>
                <p:nvPr/>
              </p:nvSpPr>
              <p:spPr bwMode="auto">
                <a:xfrm flipV="1">
                  <a:off x="2949"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6" name="Line 34"/>
                <p:cNvSpPr>
                  <a:spLocks noChangeShapeType="1"/>
                </p:cNvSpPr>
                <p:nvPr/>
              </p:nvSpPr>
              <p:spPr bwMode="auto">
                <a:xfrm flipV="1">
                  <a:off x="2811"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7" name="Line 35"/>
                <p:cNvSpPr>
                  <a:spLocks noChangeShapeType="1"/>
                </p:cNvSpPr>
                <p:nvPr/>
              </p:nvSpPr>
              <p:spPr bwMode="auto">
                <a:xfrm flipV="1">
                  <a:off x="2742"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8" name="Line 36"/>
                <p:cNvSpPr>
                  <a:spLocks noChangeShapeType="1"/>
                </p:cNvSpPr>
                <p:nvPr/>
              </p:nvSpPr>
              <p:spPr bwMode="auto">
                <a:xfrm flipV="1">
                  <a:off x="2673"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09" name="Line 37"/>
                <p:cNvSpPr>
                  <a:spLocks noChangeShapeType="1"/>
                </p:cNvSpPr>
                <p:nvPr/>
              </p:nvSpPr>
              <p:spPr bwMode="auto">
                <a:xfrm flipV="1">
                  <a:off x="2604"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0" name="Line 38"/>
                <p:cNvSpPr>
                  <a:spLocks noChangeShapeType="1"/>
                </p:cNvSpPr>
                <p:nvPr/>
              </p:nvSpPr>
              <p:spPr bwMode="auto">
                <a:xfrm flipV="1">
                  <a:off x="2465"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1" name="Line 39"/>
                <p:cNvSpPr>
                  <a:spLocks noChangeShapeType="1"/>
                </p:cNvSpPr>
                <p:nvPr/>
              </p:nvSpPr>
              <p:spPr bwMode="auto">
                <a:xfrm flipV="1">
                  <a:off x="2396"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2" name="Line 40"/>
                <p:cNvSpPr>
                  <a:spLocks noChangeShapeType="1"/>
                </p:cNvSpPr>
                <p:nvPr/>
              </p:nvSpPr>
              <p:spPr bwMode="auto">
                <a:xfrm flipV="1">
                  <a:off x="2327"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3" name="Line 41"/>
                <p:cNvSpPr>
                  <a:spLocks noChangeShapeType="1"/>
                </p:cNvSpPr>
                <p:nvPr/>
              </p:nvSpPr>
              <p:spPr bwMode="auto">
                <a:xfrm flipV="1">
                  <a:off x="2258"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4" name="Line 42"/>
                <p:cNvSpPr>
                  <a:spLocks noChangeShapeType="1"/>
                </p:cNvSpPr>
                <p:nvPr/>
              </p:nvSpPr>
              <p:spPr bwMode="auto">
                <a:xfrm flipV="1">
                  <a:off x="2120"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5" name="Line 43"/>
                <p:cNvSpPr>
                  <a:spLocks noChangeShapeType="1"/>
                </p:cNvSpPr>
                <p:nvPr/>
              </p:nvSpPr>
              <p:spPr bwMode="auto">
                <a:xfrm flipV="1">
                  <a:off x="2051"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6" name="Line 44"/>
                <p:cNvSpPr>
                  <a:spLocks noChangeShapeType="1"/>
                </p:cNvSpPr>
                <p:nvPr/>
              </p:nvSpPr>
              <p:spPr bwMode="auto">
                <a:xfrm flipV="1">
                  <a:off x="1982"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7" name="Line 45"/>
                <p:cNvSpPr>
                  <a:spLocks noChangeShapeType="1"/>
                </p:cNvSpPr>
                <p:nvPr/>
              </p:nvSpPr>
              <p:spPr bwMode="auto">
                <a:xfrm flipV="1">
                  <a:off x="1912"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8" name="Line 46"/>
                <p:cNvSpPr>
                  <a:spLocks noChangeShapeType="1"/>
                </p:cNvSpPr>
                <p:nvPr/>
              </p:nvSpPr>
              <p:spPr bwMode="auto">
                <a:xfrm flipV="1">
                  <a:off x="1774"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19" name="Line 47"/>
                <p:cNvSpPr>
                  <a:spLocks noChangeShapeType="1"/>
                </p:cNvSpPr>
                <p:nvPr/>
              </p:nvSpPr>
              <p:spPr bwMode="auto">
                <a:xfrm flipV="1">
                  <a:off x="1705"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0" name="Line 48"/>
                <p:cNvSpPr>
                  <a:spLocks noChangeShapeType="1"/>
                </p:cNvSpPr>
                <p:nvPr/>
              </p:nvSpPr>
              <p:spPr bwMode="auto">
                <a:xfrm flipV="1">
                  <a:off x="1636"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1" name="Line 49"/>
                <p:cNvSpPr>
                  <a:spLocks noChangeShapeType="1"/>
                </p:cNvSpPr>
                <p:nvPr/>
              </p:nvSpPr>
              <p:spPr bwMode="auto">
                <a:xfrm flipV="1">
                  <a:off x="1567"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2" name="Line 50"/>
                <p:cNvSpPr>
                  <a:spLocks noChangeShapeType="1"/>
                </p:cNvSpPr>
                <p:nvPr/>
              </p:nvSpPr>
              <p:spPr bwMode="auto">
                <a:xfrm flipV="1">
                  <a:off x="1429"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3" name="Line 51"/>
                <p:cNvSpPr>
                  <a:spLocks noChangeShapeType="1"/>
                </p:cNvSpPr>
                <p:nvPr/>
              </p:nvSpPr>
              <p:spPr bwMode="auto">
                <a:xfrm flipV="1">
                  <a:off x="1359"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4" name="Line 52"/>
                <p:cNvSpPr>
                  <a:spLocks noChangeShapeType="1"/>
                </p:cNvSpPr>
                <p:nvPr/>
              </p:nvSpPr>
              <p:spPr bwMode="auto">
                <a:xfrm flipV="1">
                  <a:off x="1290"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5" name="Line 53"/>
                <p:cNvSpPr>
                  <a:spLocks noChangeShapeType="1"/>
                </p:cNvSpPr>
                <p:nvPr/>
              </p:nvSpPr>
              <p:spPr bwMode="auto">
                <a:xfrm flipV="1">
                  <a:off x="1221" y="2822"/>
                  <a:ext cx="1" cy="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6" name="Line 54"/>
                <p:cNvSpPr>
                  <a:spLocks noChangeShapeType="1"/>
                </p:cNvSpPr>
                <p:nvPr/>
              </p:nvSpPr>
              <p:spPr bwMode="auto">
                <a:xfrm flipV="1">
                  <a:off x="4608"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7" name="Line 55"/>
                <p:cNvSpPr>
                  <a:spLocks noChangeShapeType="1"/>
                </p:cNvSpPr>
                <p:nvPr/>
              </p:nvSpPr>
              <p:spPr bwMode="auto">
                <a:xfrm flipV="1">
                  <a:off x="4262"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8" name="Line 56"/>
                <p:cNvSpPr>
                  <a:spLocks noChangeShapeType="1"/>
                </p:cNvSpPr>
                <p:nvPr/>
              </p:nvSpPr>
              <p:spPr bwMode="auto">
                <a:xfrm flipV="1">
                  <a:off x="3917"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29" name="Line 57"/>
                <p:cNvSpPr>
                  <a:spLocks noChangeShapeType="1"/>
                </p:cNvSpPr>
                <p:nvPr/>
              </p:nvSpPr>
              <p:spPr bwMode="auto">
                <a:xfrm flipV="1">
                  <a:off x="3571"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30" name="Line 58"/>
                <p:cNvSpPr>
                  <a:spLocks noChangeShapeType="1"/>
                </p:cNvSpPr>
                <p:nvPr/>
              </p:nvSpPr>
              <p:spPr bwMode="auto">
                <a:xfrm flipV="1">
                  <a:off x="3226"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31" name="Line 59"/>
                <p:cNvSpPr>
                  <a:spLocks noChangeShapeType="1"/>
                </p:cNvSpPr>
                <p:nvPr/>
              </p:nvSpPr>
              <p:spPr bwMode="auto">
                <a:xfrm flipV="1">
                  <a:off x="2880"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32" name="Line 60"/>
                <p:cNvSpPr>
                  <a:spLocks noChangeShapeType="1"/>
                </p:cNvSpPr>
                <p:nvPr/>
              </p:nvSpPr>
              <p:spPr bwMode="auto">
                <a:xfrm flipV="1">
                  <a:off x="2534"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33" name="Line 61"/>
                <p:cNvSpPr>
                  <a:spLocks noChangeShapeType="1"/>
                </p:cNvSpPr>
                <p:nvPr/>
              </p:nvSpPr>
              <p:spPr bwMode="auto">
                <a:xfrm flipV="1">
                  <a:off x="2189"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34" name="Line 62"/>
                <p:cNvSpPr>
                  <a:spLocks noChangeShapeType="1"/>
                </p:cNvSpPr>
                <p:nvPr/>
              </p:nvSpPr>
              <p:spPr bwMode="auto">
                <a:xfrm flipV="1">
                  <a:off x="1843"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35" name="Line 63"/>
                <p:cNvSpPr>
                  <a:spLocks noChangeShapeType="1"/>
                </p:cNvSpPr>
                <p:nvPr/>
              </p:nvSpPr>
              <p:spPr bwMode="auto">
                <a:xfrm flipV="1">
                  <a:off x="1498"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936" name="Line 64"/>
                <p:cNvSpPr>
                  <a:spLocks noChangeShapeType="1"/>
                </p:cNvSpPr>
                <p:nvPr/>
              </p:nvSpPr>
              <p:spPr bwMode="auto">
                <a:xfrm flipV="1">
                  <a:off x="1152" y="2822"/>
                  <a:ext cx="1" cy="8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9937" name="Rectangle 65"/>
              <p:cNvSpPr>
                <a:spLocks noChangeArrowheads="1"/>
              </p:cNvSpPr>
              <p:nvPr/>
            </p:nvSpPr>
            <p:spPr bwMode="auto">
              <a:xfrm>
                <a:off x="5232" y="3468"/>
                <a:ext cx="16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000">
                    <a:solidFill>
                      <a:srgbClr val="000000"/>
                    </a:solidFill>
                    <a:cs typeface="Times New Roman" charset="0"/>
                  </a:rPr>
                  <a:t>100</a:t>
                </a:r>
                <a:endParaRPr lang="en-US" sz="1000">
                  <a:cs typeface="Times New Roman" charset="0"/>
                </a:endParaRPr>
              </a:p>
            </p:txBody>
          </p:sp>
          <p:sp>
            <p:nvSpPr>
              <p:cNvPr id="79938" name="Rectangle 66"/>
              <p:cNvSpPr>
                <a:spLocks noChangeArrowheads="1"/>
              </p:cNvSpPr>
              <p:nvPr/>
            </p:nvSpPr>
            <p:spPr bwMode="auto">
              <a:xfrm>
                <a:off x="3509" y="2533"/>
                <a:ext cx="829"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r>
                  <a:rPr lang="en-US" sz="1200">
                    <a:cs typeface="Times New Roman" charset="0"/>
                  </a:rPr>
                  <a:t>NH</a:t>
                </a:r>
                <a:r>
                  <a:rPr lang="en-US" sz="1200" baseline="-25000">
                    <a:cs typeface="Times New Roman" charset="0"/>
                  </a:rPr>
                  <a:t>2</a:t>
                </a:r>
                <a:r>
                  <a:rPr lang="en-US" sz="1200">
                    <a:cs typeface="Times New Roman" charset="0"/>
                  </a:rPr>
                  <a:t>(NH</a:t>
                </a:r>
                <a:r>
                  <a:rPr lang="en-US" sz="1200" baseline="-25000">
                    <a:cs typeface="Times New Roman" charset="0"/>
                  </a:rPr>
                  <a:t>4</a:t>
                </a:r>
                <a:r>
                  <a:rPr lang="en-US" sz="1200">
                    <a:cs typeface="Times New Roman" charset="0"/>
                  </a:rPr>
                  <a:t>)CO</a:t>
                </a:r>
                <a:r>
                  <a:rPr lang="en-US" sz="1200" baseline="-25000">
                    <a:cs typeface="Times New Roman" charset="0"/>
                  </a:rPr>
                  <a:t>2</a:t>
                </a:r>
                <a:r>
                  <a:rPr lang="en-US" sz="1200">
                    <a:cs typeface="Times New Roman" charset="0"/>
                  </a:rPr>
                  <a:t> </a:t>
                </a:r>
              </a:p>
            </p:txBody>
          </p:sp>
          <p:sp>
            <p:nvSpPr>
              <p:cNvPr id="79939" name="Rectangle 67"/>
              <p:cNvSpPr>
                <a:spLocks noChangeArrowheads="1"/>
              </p:cNvSpPr>
              <p:nvPr/>
            </p:nvSpPr>
            <p:spPr bwMode="auto">
              <a:xfrm>
                <a:off x="3755" y="3483"/>
                <a:ext cx="164"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000">
                    <a:solidFill>
                      <a:srgbClr val="000000"/>
                    </a:solidFill>
                    <a:cs typeface="Times New Roman" charset="0"/>
                  </a:rPr>
                  <a:t>200</a:t>
                </a:r>
                <a:endParaRPr lang="en-US" sz="1000">
                  <a:cs typeface="Times New Roman" charset="0"/>
                </a:endParaRPr>
              </a:p>
            </p:txBody>
          </p:sp>
          <p:sp>
            <p:nvSpPr>
              <p:cNvPr id="79940" name="Rectangle 68"/>
              <p:cNvSpPr>
                <a:spLocks noChangeArrowheads="1"/>
              </p:cNvSpPr>
              <p:nvPr/>
            </p:nvSpPr>
            <p:spPr bwMode="auto">
              <a:xfrm>
                <a:off x="4476" y="3497"/>
                <a:ext cx="16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r>
                  <a:rPr lang="en-US" sz="900">
                    <a:solidFill>
                      <a:srgbClr val="000000"/>
                    </a:solidFill>
                    <a:cs typeface="Times New Roman" charset="0"/>
                  </a:rPr>
                  <a:t>150</a:t>
                </a:r>
                <a:endParaRPr lang="en-US" sz="900">
                  <a:cs typeface="Times New Roman" charset="0"/>
                </a:endParaRPr>
              </a:p>
            </p:txBody>
          </p:sp>
          <p:grpSp>
            <p:nvGrpSpPr>
              <p:cNvPr id="79941" name="Group 69"/>
              <p:cNvGrpSpPr>
                <a:grpSpLocks/>
              </p:cNvGrpSpPr>
              <p:nvPr/>
            </p:nvGrpSpPr>
            <p:grpSpPr bwMode="auto">
              <a:xfrm>
                <a:off x="3839" y="1397"/>
                <a:ext cx="1440" cy="874"/>
                <a:chOff x="1152" y="1954"/>
                <a:chExt cx="3456" cy="412"/>
              </a:xfrm>
            </p:grpSpPr>
            <p:sp>
              <p:nvSpPr>
                <p:cNvPr id="79942" name="Freeform 70"/>
                <p:cNvSpPr>
                  <a:spLocks/>
                </p:cNvSpPr>
                <p:nvPr/>
              </p:nvSpPr>
              <p:spPr bwMode="auto">
                <a:xfrm>
                  <a:off x="1152" y="2322"/>
                  <a:ext cx="831" cy="44"/>
                </a:xfrm>
                <a:custGeom>
                  <a:avLst/>
                  <a:gdLst>
                    <a:gd name="T0" fmla="*/ 17 w 1662"/>
                    <a:gd name="T1" fmla="*/ 41 h 87"/>
                    <a:gd name="T2" fmla="*/ 52 w 1662"/>
                    <a:gd name="T3" fmla="*/ 53 h 87"/>
                    <a:gd name="T4" fmla="*/ 85 w 1662"/>
                    <a:gd name="T5" fmla="*/ 31 h 87"/>
                    <a:gd name="T6" fmla="*/ 118 w 1662"/>
                    <a:gd name="T7" fmla="*/ 13 h 87"/>
                    <a:gd name="T8" fmla="*/ 152 w 1662"/>
                    <a:gd name="T9" fmla="*/ 16 h 87"/>
                    <a:gd name="T10" fmla="*/ 185 w 1662"/>
                    <a:gd name="T11" fmla="*/ 13 h 87"/>
                    <a:gd name="T12" fmla="*/ 220 w 1662"/>
                    <a:gd name="T13" fmla="*/ 16 h 87"/>
                    <a:gd name="T14" fmla="*/ 252 w 1662"/>
                    <a:gd name="T15" fmla="*/ 8 h 87"/>
                    <a:gd name="T16" fmla="*/ 287 w 1662"/>
                    <a:gd name="T17" fmla="*/ 19 h 87"/>
                    <a:gd name="T18" fmla="*/ 320 w 1662"/>
                    <a:gd name="T19" fmla="*/ 18 h 87"/>
                    <a:gd name="T20" fmla="*/ 353 w 1662"/>
                    <a:gd name="T21" fmla="*/ 13 h 87"/>
                    <a:gd name="T22" fmla="*/ 387 w 1662"/>
                    <a:gd name="T23" fmla="*/ 11 h 87"/>
                    <a:gd name="T24" fmla="*/ 420 w 1662"/>
                    <a:gd name="T25" fmla="*/ 24 h 87"/>
                    <a:gd name="T26" fmla="*/ 455 w 1662"/>
                    <a:gd name="T27" fmla="*/ 51 h 87"/>
                    <a:gd name="T28" fmla="*/ 487 w 1662"/>
                    <a:gd name="T29" fmla="*/ 50 h 87"/>
                    <a:gd name="T30" fmla="*/ 522 w 1662"/>
                    <a:gd name="T31" fmla="*/ 40 h 87"/>
                    <a:gd name="T32" fmla="*/ 555 w 1662"/>
                    <a:gd name="T33" fmla="*/ 30 h 87"/>
                    <a:gd name="T34" fmla="*/ 588 w 1662"/>
                    <a:gd name="T35" fmla="*/ 27 h 87"/>
                    <a:gd name="T36" fmla="*/ 622 w 1662"/>
                    <a:gd name="T37" fmla="*/ 9 h 87"/>
                    <a:gd name="T38" fmla="*/ 655 w 1662"/>
                    <a:gd name="T39" fmla="*/ 2 h 87"/>
                    <a:gd name="T40" fmla="*/ 690 w 1662"/>
                    <a:gd name="T41" fmla="*/ 27 h 87"/>
                    <a:gd name="T42" fmla="*/ 722 w 1662"/>
                    <a:gd name="T43" fmla="*/ 48 h 87"/>
                    <a:gd name="T44" fmla="*/ 757 w 1662"/>
                    <a:gd name="T45" fmla="*/ 39 h 87"/>
                    <a:gd name="T46" fmla="*/ 790 w 1662"/>
                    <a:gd name="T47" fmla="*/ 33 h 87"/>
                    <a:gd name="T48" fmla="*/ 823 w 1662"/>
                    <a:gd name="T49" fmla="*/ 76 h 87"/>
                    <a:gd name="T50" fmla="*/ 857 w 1662"/>
                    <a:gd name="T51" fmla="*/ 83 h 87"/>
                    <a:gd name="T52" fmla="*/ 890 w 1662"/>
                    <a:gd name="T53" fmla="*/ 80 h 87"/>
                    <a:gd name="T54" fmla="*/ 924 w 1662"/>
                    <a:gd name="T55" fmla="*/ 62 h 87"/>
                    <a:gd name="T56" fmla="*/ 957 w 1662"/>
                    <a:gd name="T57" fmla="*/ 38 h 87"/>
                    <a:gd name="T58" fmla="*/ 992 w 1662"/>
                    <a:gd name="T59" fmla="*/ 39 h 87"/>
                    <a:gd name="T60" fmla="*/ 1025 w 1662"/>
                    <a:gd name="T61" fmla="*/ 31 h 87"/>
                    <a:gd name="T62" fmla="*/ 1059 w 1662"/>
                    <a:gd name="T63" fmla="*/ 19 h 87"/>
                    <a:gd name="T64" fmla="*/ 1092 w 1662"/>
                    <a:gd name="T65" fmla="*/ 23 h 87"/>
                    <a:gd name="T66" fmla="*/ 1125 w 1662"/>
                    <a:gd name="T67" fmla="*/ 12 h 87"/>
                    <a:gd name="T68" fmla="*/ 1159 w 1662"/>
                    <a:gd name="T69" fmla="*/ 9 h 87"/>
                    <a:gd name="T70" fmla="*/ 1192 w 1662"/>
                    <a:gd name="T71" fmla="*/ 23 h 87"/>
                    <a:gd name="T72" fmla="*/ 1227 w 1662"/>
                    <a:gd name="T73" fmla="*/ 36 h 87"/>
                    <a:gd name="T74" fmla="*/ 1260 w 1662"/>
                    <a:gd name="T75" fmla="*/ 46 h 87"/>
                    <a:gd name="T76" fmla="*/ 1294 w 1662"/>
                    <a:gd name="T77" fmla="*/ 47 h 87"/>
                    <a:gd name="T78" fmla="*/ 1327 w 1662"/>
                    <a:gd name="T79" fmla="*/ 62 h 87"/>
                    <a:gd name="T80" fmla="*/ 1360 w 1662"/>
                    <a:gd name="T81" fmla="*/ 83 h 87"/>
                    <a:gd name="T82" fmla="*/ 1394 w 1662"/>
                    <a:gd name="T83" fmla="*/ 84 h 87"/>
                    <a:gd name="T84" fmla="*/ 1427 w 1662"/>
                    <a:gd name="T85" fmla="*/ 72 h 87"/>
                    <a:gd name="T86" fmla="*/ 1461 w 1662"/>
                    <a:gd name="T87" fmla="*/ 75 h 87"/>
                    <a:gd name="T88" fmla="*/ 1495 w 1662"/>
                    <a:gd name="T89" fmla="*/ 70 h 87"/>
                    <a:gd name="T90" fmla="*/ 1529 w 1662"/>
                    <a:gd name="T91" fmla="*/ 42 h 87"/>
                    <a:gd name="T92" fmla="*/ 1562 w 1662"/>
                    <a:gd name="T93" fmla="*/ 46 h 87"/>
                    <a:gd name="T94" fmla="*/ 1595 w 1662"/>
                    <a:gd name="T95" fmla="*/ 36 h 87"/>
                    <a:gd name="T96" fmla="*/ 1629 w 1662"/>
                    <a:gd name="T97" fmla="*/ 22 h 87"/>
                    <a:gd name="T98" fmla="*/ 1662 w 1662"/>
                    <a:gd name="T99" fmla="*/ 4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2" h="87">
                      <a:moveTo>
                        <a:pt x="0" y="28"/>
                      </a:moveTo>
                      <a:lnTo>
                        <a:pt x="17" y="41"/>
                      </a:lnTo>
                      <a:lnTo>
                        <a:pt x="34" y="50"/>
                      </a:lnTo>
                      <a:lnTo>
                        <a:pt x="52" y="53"/>
                      </a:lnTo>
                      <a:lnTo>
                        <a:pt x="68" y="46"/>
                      </a:lnTo>
                      <a:lnTo>
                        <a:pt x="85" y="31"/>
                      </a:lnTo>
                      <a:lnTo>
                        <a:pt x="102" y="17"/>
                      </a:lnTo>
                      <a:lnTo>
                        <a:pt x="118" y="13"/>
                      </a:lnTo>
                      <a:lnTo>
                        <a:pt x="135" y="15"/>
                      </a:lnTo>
                      <a:lnTo>
                        <a:pt x="152" y="16"/>
                      </a:lnTo>
                      <a:lnTo>
                        <a:pt x="169" y="13"/>
                      </a:lnTo>
                      <a:lnTo>
                        <a:pt x="185" y="13"/>
                      </a:lnTo>
                      <a:lnTo>
                        <a:pt x="203" y="16"/>
                      </a:lnTo>
                      <a:lnTo>
                        <a:pt x="220" y="16"/>
                      </a:lnTo>
                      <a:lnTo>
                        <a:pt x="236" y="11"/>
                      </a:lnTo>
                      <a:lnTo>
                        <a:pt x="252" y="8"/>
                      </a:lnTo>
                      <a:lnTo>
                        <a:pt x="269" y="11"/>
                      </a:lnTo>
                      <a:lnTo>
                        <a:pt x="287" y="19"/>
                      </a:lnTo>
                      <a:lnTo>
                        <a:pt x="303" y="23"/>
                      </a:lnTo>
                      <a:lnTo>
                        <a:pt x="320" y="18"/>
                      </a:lnTo>
                      <a:lnTo>
                        <a:pt x="337" y="15"/>
                      </a:lnTo>
                      <a:lnTo>
                        <a:pt x="353" y="13"/>
                      </a:lnTo>
                      <a:lnTo>
                        <a:pt x="370" y="12"/>
                      </a:lnTo>
                      <a:lnTo>
                        <a:pt x="387" y="11"/>
                      </a:lnTo>
                      <a:lnTo>
                        <a:pt x="404" y="13"/>
                      </a:lnTo>
                      <a:lnTo>
                        <a:pt x="420" y="24"/>
                      </a:lnTo>
                      <a:lnTo>
                        <a:pt x="438" y="40"/>
                      </a:lnTo>
                      <a:lnTo>
                        <a:pt x="455" y="51"/>
                      </a:lnTo>
                      <a:lnTo>
                        <a:pt x="471" y="54"/>
                      </a:lnTo>
                      <a:lnTo>
                        <a:pt x="487" y="50"/>
                      </a:lnTo>
                      <a:lnTo>
                        <a:pt x="504" y="46"/>
                      </a:lnTo>
                      <a:lnTo>
                        <a:pt x="522" y="40"/>
                      </a:lnTo>
                      <a:lnTo>
                        <a:pt x="538" y="34"/>
                      </a:lnTo>
                      <a:lnTo>
                        <a:pt x="555" y="30"/>
                      </a:lnTo>
                      <a:lnTo>
                        <a:pt x="572" y="28"/>
                      </a:lnTo>
                      <a:lnTo>
                        <a:pt x="588" y="27"/>
                      </a:lnTo>
                      <a:lnTo>
                        <a:pt x="605" y="20"/>
                      </a:lnTo>
                      <a:lnTo>
                        <a:pt x="622" y="9"/>
                      </a:lnTo>
                      <a:lnTo>
                        <a:pt x="639" y="0"/>
                      </a:lnTo>
                      <a:lnTo>
                        <a:pt x="655" y="2"/>
                      </a:lnTo>
                      <a:lnTo>
                        <a:pt x="673" y="12"/>
                      </a:lnTo>
                      <a:lnTo>
                        <a:pt x="690" y="27"/>
                      </a:lnTo>
                      <a:lnTo>
                        <a:pt x="706" y="40"/>
                      </a:lnTo>
                      <a:lnTo>
                        <a:pt x="722" y="48"/>
                      </a:lnTo>
                      <a:lnTo>
                        <a:pt x="739" y="48"/>
                      </a:lnTo>
                      <a:lnTo>
                        <a:pt x="757" y="39"/>
                      </a:lnTo>
                      <a:lnTo>
                        <a:pt x="773" y="30"/>
                      </a:lnTo>
                      <a:lnTo>
                        <a:pt x="790" y="33"/>
                      </a:lnTo>
                      <a:lnTo>
                        <a:pt x="807" y="53"/>
                      </a:lnTo>
                      <a:lnTo>
                        <a:pt x="823" y="76"/>
                      </a:lnTo>
                      <a:lnTo>
                        <a:pt x="840" y="85"/>
                      </a:lnTo>
                      <a:lnTo>
                        <a:pt x="857" y="83"/>
                      </a:lnTo>
                      <a:lnTo>
                        <a:pt x="874" y="80"/>
                      </a:lnTo>
                      <a:lnTo>
                        <a:pt x="890" y="80"/>
                      </a:lnTo>
                      <a:lnTo>
                        <a:pt x="908" y="76"/>
                      </a:lnTo>
                      <a:lnTo>
                        <a:pt x="924" y="62"/>
                      </a:lnTo>
                      <a:lnTo>
                        <a:pt x="941" y="47"/>
                      </a:lnTo>
                      <a:lnTo>
                        <a:pt x="957" y="38"/>
                      </a:lnTo>
                      <a:lnTo>
                        <a:pt x="974" y="38"/>
                      </a:lnTo>
                      <a:lnTo>
                        <a:pt x="992" y="39"/>
                      </a:lnTo>
                      <a:lnTo>
                        <a:pt x="1008" y="36"/>
                      </a:lnTo>
                      <a:lnTo>
                        <a:pt x="1025" y="31"/>
                      </a:lnTo>
                      <a:lnTo>
                        <a:pt x="1041" y="24"/>
                      </a:lnTo>
                      <a:lnTo>
                        <a:pt x="1059" y="19"/>
                      </a:lnTo>
                      <a:lnTo>
                        <a:pt x="1075" y="20"/>
                      </a:lnTo>
                      <a:lnTo>
                        <a:pt x="1092" y="23"/>
                      </a:lnTo>
                      <a:lnTo>
                        <a:pt x="1109" y="20"/>
                      </a:lnTo>
                      <a:lnTo>
                        <a:pt x="1125" y="12"/>
                      </a:lnTo>
                      <a:lnTo>
                        <a:pt x="1143" y="7"/>
                      </a:lnTo>
                      <a:lnTo>
                        <a:pt x="1159" y="9"/>
                      </a:lnTo>
                      <a:lnTo>
                        <a:pt x="1176" y="17"/>
                      </a:lnTo>
                      <a:lnTo>
                        <a:pt x="1192" y="23"/>
                      </a:lnTo>
                      <a:lnTo>
                        <a:pt x="1209" y="30"/>
                      </a:lnTo>
                      <a:lnTo>
                        <a:pt x="1227" y="36"/>
                      </a:lnTo>
                      <a:lnTo>
                        <a:pt x="1243" y="43"/>
                      </a:lnTo>
                      <a:lnTo>
                        <a:pt x="1260" y="46"/>
                      </a:lnTo>
                      <a:lnTo>
                        <a:pt x="1276" y="46"/>
                      </a:lnTo>
                      <a:lnTo>
                        <a:pt x="1294" y="47"/>
                      </a:lnTo>
                      <a:lnTo>
                        <a:pt x="1310" y="53"/>
                      </a:lnTo>
                      <a:lnTo>
                        <a:pt x="1327" y="62"/>
                      </a:lnTo>
                      <a:lnTo>
                        <a:pt x="1344" y="73"/>
                      </a:lnTo>
                      <a:lnTo>
                        <a:pt x="1360" y="83"/>
                      </a:lnTo>
                      <a:lnTo>
                        <a:pt x="1378" y="87"/>
                      </a:lnTo>
                      <a:lnTo>
                        <a:pt x="1394" y="84"/>
                      </a:lnTo>
                      <a:lnTo>
                        <a:pt x="1411" y="77"/>
                      </a:lnTo>
                      <a:lnTo>
                        <a:pt x="1427" y="72"/>
                      </a:lnTo>
                      <a:lnTo>
                        <a:pt x="1444" y="72"/>
                      </a:lnTo>
                      <a:lnTo>
                        <a:pt x="1461" y="75"/>
                      </a:lnTo>
                      <a:lnTo>
                        <a:pt x="1478" y="77"/>
                      </a:lnTo>
                      <a:lnTo>
                        <a:pt x="1495" y="70"/>
                      </a:lnTo>
                      <a:lnTo>
                        <a:pt x="1511" y="56"/>
                      </a:lnTo>
                      <a:lnTo>
                        <a:pt x="1529" y="42"/>
                      </a:lnTo>
                      <a:lnTo>
                        <a:pt x="1545" y="40"/>
                      </a:lnTo>
                      <a:lnTo>
                        <a:pt x="1562" y="46"/>
                      </a:lnTo>
                      <a:lnTo>
                        <a:pt x="1578" y="47"/>
                      </a:lnTo>
                      <a:lnTo>
                        <a:pt x="1595" y="36"/>
                      </a:lnTo>
                      <a:lnTo>
                        <a:pt x="1613" y="24"/>
                      </a:lnTo>
                      <a:lnTo>
                        <a:pt x="1629" y="22"/>
                      </a:lnTo>
                      <a:lnTo>
                        <a:pt x="1646" y="34"/>
                      </a:lnTo>
                      <a:lnTo>
                        <a:pt x="1662" y="49"/>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943" name="Freeform 71"/>
                <p:cNvSpPr>
                  <a:spLocks/>
                </p:cNvSpPr>
                <p:nvPr/>
              </p:nvSpPr>
              <p:spPr bwMode="auto">
                <a:xfrm>
                  <a:off x="1983" y="1954"/>
                  <a:ext cx="831" cy="396"/>
                </a:xfrm>
                <a:custGeom>
                  <a:avLst/>
                  <a:gdLst>
                    <a:gd name="T0" fmla="*/ 17 w 1662"/>
                    <a:gd name="T1" fmla="*/ 792 h 792"/>
                    <a:gd name="T2" fmla="*/ 51 w 1662"/>
                    <a:gd name="T3" fmla="*/ 786 h 792"/>
                    <a:gd name="T4" fmla="*/ 84 w 1662"/>
                    <a:gd name="T5" fmla="*/ 784 h 792"/>
                    <a:gd name="T6" fmla="*/ 118 w 1662"/>
                    <a:gd name="T7" fmla="*/ 762 h 792"/>
                    <a:gd name="T8" fmla="*/ 151 w 1662"/>
                    <a:gd name="T9" fmla="*/ 742 h 792"/>
                    <a:gd name="T10" fmla="*/ 186 w 1662"/>
                    <a:gd name="T11" fmla="*/ 762 h 792"/>
                    <a:gd name="T12" fmla="*/ 219 w 1662"/>
                    <a:gd name="T13" fmla="*/ 761 h 792"/>
                    <a:gd name="T14" fmla="*/ 253 w 1662"/>
                    <a:gd name="T15" fmla="*/ 765 h 792"/>
                    <a:gd name="T16" fmla="*/ 286 w 1662"/>
                    <a:gd name="T17" fmla="*/ 764 h 792"/>
                    <a:gd name="T18" fmla="*/ 319 w 1662"/>
                    <a:gd name="T19" fmla="*/ 746 h 792"/>
                    <a:gd name="T20" fmla="*/ 353 w 1662"/>
                    <a:gd name="T21" fmla="*/ 730 h 792"/>
                    <a:gd name="T22" fmla="*/ 386 w 1662"/>
                    <a:gd name="T23" fmla="*/ 723 h 792"/>
                    <a:gd name="T24" fmla="*/ 421 w 1662"/>
                    <a:gd name="T25" fmla="*/ 707 h 792"/>
                    <a:gd name="T26" fmla="*/ 453 w 1662"/>
                    <a:gd name="T27" fmla="*/ 711 h 792"/>
                    <a:gd name="T28" fmla="*/ 488 w 1662"/>
                    <a:gd name="T29" fmla="*/ 701 h 792"/>
                    <a:gd name="T30" fmla="*/ 521 w 1662"/>
                    <a:gd name="T31" fmla="*/ 678 h 792"/>
                    <a:gd name="T32" fmla="*/ 554 w 1662"/>
                    <a:gd name="T33" fmla="*/ 655 h 792"/>
                    <a:gd name="T34" fmla="*/ 588 w 1662"/>
                    <a:gd name="T35" fmla="*/ 589 h 792"/>
                    <a:gd name="T36" fmla="*/ 621 w 1662"/>
                    <a:gd name="T37" fmla="*/ 504 h 792"/>
                    <a:gd name="T38" fmla="*/ 656 w 1662"/>
                    <a:gd name="T39" fmla="*/ 458 h 792"/>
                    <a:gd name="T40" fmla="*/ 688 w 1662"/>
                    <a:gd name="T41" fmla="*/ 460 h 792"/>
                    <a:gd name="T42" fmla="*/ 723 w 1662"/>
                    <a:gd name="T43" fmla="*/ 423 h 792"/>
                    <a:gd name="T44" fmla="*/ 756 w 1662"/>
                    <a:gd name="T45" fmla="*/ 341 h 792"/>
                    <a:gd name="T46" fmla="*/ 789 w 1662"/>
                    <a:gd name="T47" fmla="*/ 219 h 792"/>
                    <a:gd name="T48" fmla="*/ 823 w 1662"/>
                    <a:gd name="T49" fmla="*/ 56 h 792"/>
                    <a:gd name="T50" fmla="*/ 856 w 1662"/>
                    <a:gd name="T51" fmla="*/ 0 h 792"/>
                    <a:gd name="T52" fmla="*/ 891 w 1662"/>
                    <a:gd name="T53" fmla="*/ 92 h 792"/>
                    <a:gd name="T54" fmla="*/ 923 w 1662"/>
                    <a:gd name="T55" fmla="*/ 249 h 792"/>
                    <a:gd name="T56" fmla="*/ 958 w 1662"/>
                    <a:gd name="T57" fmla="*/ 371 h 792"/>
                    <a:gd name="T58" fmla="*/ 991 w 1662"/>
                    <a:gd name="T59" fmla="*/ 477 h 792"/>
                    <a:gd name="T60" fmla="*/ 1024 w 1662"/>
                    <a:gd name="T61" fmla="*/ 541 h 792"/>
                    <a:gd name="T62" fmla="*/ 1058 w 1662"/>
                    <a:gd name="T63" fmla="*/ 561 h 792"/>
                    <a:gd name="T64" fmla="*/ 1091 w 1662"/>
                    <a:gd name="T65" fmla="*/ 588 h 792"/>
                    <a:gd name="T66" fmla="*/ 1126 w 1662"/>
                    <a:gd name="T67" fmla="*/ 609 h 792"/>
                    <a:gd name="T68" fmla="*/ 1158 w 1662"/>
                    <a:gd name="T69" fmla="*/ 656 h 792"/>
                    <a:gd name="T70" fmla="*/ 1193 w 1662"/>
                    <a:gd name="T71" fmla="*/ 689 h 792"/>
                    <a:gd name="T72" fmla="*/ 1226 w 1662"/>
                    <a:gd name="T73" fmla="*/ 688 h 792"/>
                    <a:gd name="T74" fmla="*/ 1259 w 1662"/>
                    <a:gd name="T75" fmla="*/ 685 h 792"/>
                    <a:gd name="T76" fmla="*/ 1293 w 1662"/>
                    <a:gd name="T77" fmla="*/ 711 h 792"/>
                    <a:gd name="T78" fmla="*/ 1326 w 1662"/>
                    <a:gd name="T79" fmla="*/ 734 h 792"/>
                    <a:gd name="T80" fmla="*/ 1361 w 1662"/>
                    <a:gd name="T81" fmla="*/ 717 h 792"/>
                    <a:gd name="T82" fmla="*/ 1393 w 1662"/>
                    <a:gd name="T83" fmla="*/ 701 h 792"/>
                    <a:gd name="T84" fmla="*/ 1428 w 1662"/>
                    <a:gd name="T85" fmla="*/ 692 h 792"/>
                    <a:gd name="T86" fmla="*/ 1461 w 1662"/>
                    <a:gd name="T87" fmla="*/ 714 h 792"/>
                    <a:gd name="T88" fmla="*/ 1494 w 1662"/>
                    <a:gd name="T89" fmla="*/ 717 h 792"/>
                    <a:gd name="T90" fmla="*/ 1527 w 1662"/>
                    <a:gd name="T91" fmla="*/ 699 h 792"/>
                    <a:gd name="T92" fmla="*/ 1560 w 1662"/>
                    <a:gd name="T93" fmla="*/ 710 h 792"/>
                    <a:gd name="T94" fmla="*/ 1595 w 1662"/>
                    <a:gd name="T95" fmla="*/ 710 h 792"/>
                    <a:gd name="T96" fmla="*/ 1628 w 1662"/>
                    <a:gd name="T97" fmla="*/ 723 h 792"/>
                    <a:gd name="T98" fmla="*/ 1662 w 1662"/>
                    <a:gd name="T99" fmla="*/ 724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2" h="792">
                      <a:moveTo>
                        <a:pt x="0" y="786"/>
                      </a:moveTo>
                      <a:lnTo>
                        <a:pt x="17" y="792"/>
                      </a:lnTo>
                      <a:lnTo>
                        <a:pt x="34" y="790"/>
                      </a:lnTo>
                      <a:lnTo>
                        <a:pt x="51" y="786"/>
                      </a:lnTo>
                      <a:lnTo>
                        <a:pt x="68" y="785"/>
                      </a:lnTo>
                      <a:lnTo>
                        <a:pt x="84" y="784"/>
                      </a:lnTo>
                      <a:lnTo>
                        <a:pt x="102" y="777"/>
                      </a:lnTo>
                      <a:lnTo>
                        <a:pt x="118" y="762"/>
                      </a:lnTo>
                      <a:lnTo>
                        <a:pt x="135" y="747"/>
                      </a:lnTo>
                      <a:lnTo>
                        <a:pt x="151" y="742"/>
                      </a:lnTo>
                      <a:lnTo>
                        <a:pt x="168" y="752"/>
                      </a:lnTo>
                      <a:lnTo>
                        <a:pt x="186" y="762"/>
                      </a:lnTo>
                      <a:lnTo>
                        <a:pt x="202" y="764"/>
                      </a:lnTo>
                      <a:lnTo>
                        <a:pt x="219" y="761"/>
                      </a:lnTo>
                      <a:lnTo>
                        <a:pt x="235" y="761"/>
                      </a:lnTo>
                      <a:lnTo>
                        <a:pt x="253" y="765"/>
                      </a:lnTo>
                      <a:lnTo>
                        <a:pt x="269" y="768"/>
                      </a:lnTo>
                      <a:lnTo>
                        <a:pt x="286" y="764"/>
                      </a:lnTo>
                      <a:lnTo>
                        <a:pt x="303" y="756"/>
                      </a:lnTo>
                      <a:lnTo>
                        <a:pt x="319" y="746"/>
                      </a:lnTo>
                      <a:lnTo>
                        <a:pt x="335" y="737"/>
                      </a:lnTo>
                      <a:lnTo>
                        <a:pt x="353" y="730"/>
                      </a:lnTo>
                      <a:lnTo>
                        <a:pt x="370" y="727"/>
                      </a:lnTo>
                      <a:lnTo>
                        <a:pt x="386" y="723"/>
                      </a:lnTo>
                      <a:lnTo>
                        <a:pt x="403" y="715"/>
                      </a:lnTo>
                      <a:lnTo>
                        <a:pt x="421" y="707"/>
                      </a:lnTo>
                      <a:lnTo>
                        <a:pt x="437" y="707"/>
                      </a:lnTo>
                      <a:lnTo>
                        <a:pt x="453" y="711"/>
                      </a:lnTo>
                      <a:lnTo>
                        <a:pt x="470" y="711"/>
                      </a:lnTo>
                      <a:lnTo>
                        <a:pt x="488" y="701"/>
                      </a:lnTo>
                      <a:lnTo>
                        <a:pt x="504" y="688"/>
                      </a:lnTo>
                      <a:lnTo>
                        <a:pt x="521" y="678"/>
                      </a:lnTo>
                      <a:lnTo>
                        <a:pt x="538" y="670"/>
                      </a:lnTo>
                      <a:lnTo>
                        <a:pt x="554" y="655"/>
                      </a:lnTo>
                      <a:lnTo>
                        <a:pt x="570" y="627"/>
                      </a:lnTo>
                      <a:lnTo>
                        <a:pt x="588" y="589"/>
                      </a:lnTo>
                      <a:lnTo>
                        <a:pt x="605" y="545"/>
                      </a:lnTo>
                      <a:lnTo>
                        <a:pt x="621" y="504"/>
                      </a:lnTo>
                      <a:lnTo>
                        <a:pt x="638" y="471"/>
                      </a:lnTo>
                      <a:lnTo>
                        <a:pt x="656" y="458"/>
                      </a:lnTo>
                      <a:lnTo>
                        <a:pt x="672" y="459"/>
                      </a:lnTo>
                      <a:lnTo>
                        <a:pt x="688" y="460"/>
                      </a:lnTo>
                      <a:lnTo>
                        <a:pt x="705" y="451"/>
                      </a:lnTo>
                      <a:lnTo>
                        <a:pt x="723" y="423"/>
                      </a:lnTo>
                      <a:lnTo>
                        <a:pt x="739" y="385"/>
                      </a:lnTo>
                      <a:lnTo>
                        <a:pt x="756" y="341"/>
                      </a:lnTo>
                      <a:lnTo>
                        <a:pt x="773" y="288"/>
                      </a:lnTo>
                      <a:lnTo>
                        <a:pt x="789" y="219"/>
                      </a:lnTo>
                      <a:lnTo>
                        <a:pt x="806" y="135"/>
                      </a:lnTo>
                      <a:lnTo>
                        <a:pt x="823" y="56"/>
                      </a:lnTo>
                      <a:lnTo>
                        <a:pt x="840" y="7"/>
                      </a:lnTo>
                      <a:lnTo>
                        <a:pt x="856" y="0"/>
                      </a:lnTo>
                      <a:lnTo>
                        <a:pt x="873" y="31"/>
                      </a:lnTo>
                      <a:lnTo>
                        <a:pt x="891" y="92"/>
                      </a:lnTo>
                      <a:lnTo>
                        <a:pt x="907" y="170"/>
                      </a:lnTo>
                      <a:lnTo>
                        <a:pt x="923" y="249"/>
                      </a:lnTo>
                      <a:lnTo>
                        <a:pt x="940" y="316"/>
                      </a:lnTo>
                      <a:lnTo>
                        <a:pt x="958" y="371"/>
                      </a:lnTo>
                      <a:lnTo>
                        <a:pt x="974" y="424"/>
                      </a:lnTo>
                      <a:lnTo>
                        <a:pt x="991" y="477"/>
                      </a:lnTo>
                      <a:lnTo>
                        <a:pt x="1008" y="519"/>
                      </a:lnTo>
                      <a:lnTo>
                        <a:pt x="1024" y="541"/>
                      </a:lnTo>
                      <a:lnTo>
                        <a:pt x="1041" y="550"/>
                      </a:lnTo>
                      <a:lnTo>
                        <a:pt x="1058" y="561"/>
                      </a:lnTo>
                      <a:lnTo>
                        <a:pt x="1075" y="576"/>
                      </a:lnTo>
                      <a:lnTo>
                        <a:pt x="1091" y="588"/>
                      </a:lnTo>
                      <a:lnTo>
                        <a:pt x="1109" y="596"/>
                      </a:lnTo>
                      <a:lnTo>
                        <a:pt x="1126" y="609"/>
                      </a:lnTo>
                      <a:lnTo>
                        <a:pt x="1142" y="629"/>
                      </a:lnTo>
                      <a:lnTo>
                        <a:pt x="1158" y="656"/>
                      </a:lnTo>
                      <a:lnTo>
                        <a:pt x="1175" y="677"/>
                      </a:lnTo>
                      <a:lnTo>
                        <a:pt x="1193" y="689"/>
                      </a:lnTo>
                      <a:lnTo>
                        <a:pt x="1209" y="692"/>
                      </a:lnTo>
                      <a:lnTo>
                        <a:pt x="1226" y="688"/>
                      </a:lnTo>
                      <a:lnTo>
                        <a:pt x="1243" y="684"/>
                      </a:lnTo>
                      <a:lnTo>
                        <a:pt x="1259" y="685"/>
                      </a:lnTo>
                      <a:lnTo>
                        <a:pt x="1276" y="694"/>
                      </a:lnTo>
                      <a:lnTo>
                        <a:pt x="1293" y="711"/>
                      </a:lnTo>
                      <a:lnTo>
                        <a:pt x="1310" y="727"/>
                      </a:lnTo>
                      <a:lnTo>
                        <a:pt x="1326" y="734"/>
                      </a:lnTo>
                      <a:lnTo>
                        <a:pt x="1344" y="729"/>
                      </a:lnTo>
                      <a:lnTo>
                        <a:pt x="1361" y="717"/>
                      </a:lnTo>
                      <a:lnTo>
                        <a:pt x="1377" y="707"/>
                      </a:lnTo>
                      <a:lnTo>
                        <a:pt x="1393" y="701"/>
                      </a:lnTo>
                      <a:lnTo>
                        <a:pt x="1410" y="694"/>
                      </a:lnTo>
                      <a:lnTo>
                        <a:pt x="1428" y="692"/>
                      </a:lnTo>
                      <a:lnTo>
                        <a:pt x="1444" y="699"/>
                      </a:lnTo>
                      <a:lnTo>
                        <a:pt x="1461" y="714"/>
                      </a:lnTo>
                      <a:lnTo>
                        <a:pt x="1478" y="722"/>
                      </a:lnTo>
                      <a:lnTo>
                        <a:pt x="1494" y="717"/>
                      </a:lnTo>
                      <a:lnTo>
                        <a:pt x="1511" y="704"/>
                      </a:lnTo>
                      <a:lnTo>
                        <a:pt x="1527" y="699"/>
                      </a:lnTo>
                      <a:lnTo>
                        <a:pt x="1544" y="703"/>
                      </a:lnTo>
                      <a:lnTo>
                        <a:pt x="1560" y="710"/>
                      </a:lnTo>
                      <a:lnTo>
                        <a:pt x="1577" y="710"/>
                      </a:lnTo>
                      <a:lnTo>
                        <a:pt x="1595" y="710"/>
                      </a:lnTo>
                      <a:lnTo>
                        <a:pt x="1611" y="714"/>
                      </a:lnTo>
                      <a:lnTo>
                        <a:pt x="1628" y="723"/>
                      </a:lnTo>
                      <a:lnTo>
                        <a:pt x="1644" y="727"/>
                      </a:lnTo>
                      <a:lnTo>
                        <a:pt x="1662" y="724"/>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944" name="Freeform 72"/>
                <p:cNvSpPr>
                  <a:spLocks/>
                </p:cNvSpPr>
                <p:nvPr/>
              </p:nvSpPr>
              <p:spPr bwMode="auto">
                <a:xfrm>
                  <a:off x="2814" y="2262"/>
                  <a:ext cx="830" cy="85"/>
                </a:xfrm>
                <a:custGeom>
                  <a:avLst/>
                  <a:gdLst>
                    <a:gd name="T0" fmla="*/ 16 w 1661"/>
                    <a:gd name="T1" fmla="*/ 101 h 168"/>
                    <a:gd name="T2" fmla="*/ 49 w 1661"/>
                    <a:gd name="T3" fmla="*/ 99 h 168"/>
                    <a:gd name="T4" fmla="*/ 84 w 1661"/>
                    <a:gd name="T5" fmla="*/ 84 h 168"/>
                    <a:gd name="T6" fmla="*/ 117 w 1661"/>
                    <a:gd name="T7" fmla="*/ 94 h 168"/>
                    <a:gd name="T8" fmla="*/ 150 w 1661"/>
                    <a:gd name="T9" fmla="*/ 140 h 168"/>
                    <a:gd name="T10" fmla="*/ 184 w 1661"/>
                    <a:gd name="T11" fmla="*/ 121 h 168"/>
                    <a:gd name="T12" fmla="*/ 217 w 1661"/>
                    <a:gd name="T13" fmla="*/ 91 h 168"/>
                    <a:gd name="T14" fmla="*/ 251 w 1661"/>
                    <a:gd name="T15" fmla="*/ 113 h 168"/>
                    <a:gd name="T16" fmla="*/ 284 w 1661"/>
                    <a:gd name="T17" fmla="*/ 142 h 168"/>
                    <a:gd name="T18" fmla="*/ 319 w 1661"/>
                    <a:gd name="T19" fmla="*/ 156 h 168"/>
                    <a:gd name="T20" fmla="*/ 352 w 1661"/>
                    <a:gd name="T21" fmla="*/ 167 h 168"/>
                    <a:gd name="T22" fmla="*/ 385 w 1661"/>
                    <a:gd name="T23" fmla="*/ 166 h 168"/>
                    <a:gd name="T24" fmla="*/ 419 w 1661"/>
                    <a:gd name="T25" fmla="*/ 162 h 168"/>
                    <a:gd name="T26" fmla="*/ 452 w 1661"/>
                    <a:gd name="T27" fmla="*/ 162 h 168"/>
                    <a:gd name="T28" fmla="*/ 486 w 1661"/>
                    <a:gd name="T29" fmla="*/ 131 h 168"/>
                    <a:gd name="T30" fmla="*/ 519 w 1661"/>
                    <a:gd name="T31" fmla="*/ 128 h 168"/>
                    <a:gd name="T32" fmla="*/ 554 w 1661"/>
                    <a:gd name="T33" fmla="*/ 151 h 168"/>
                    <a:gd name="T34" fmla="*/ 586 w 1661"/>
                    <a:gd name="T35" fmla="*/ 144 h 168"/>
                    <a:gd name="T36" fmla="*/ 620 w 1661"/>
                    <a:gd name="T37" fmla="*/ 158 h 168"/>
                    <a:gd name="T38" fmla="*/ 654 w 1661"/>
                    <a:gd name="T39" fmla="*/ 143 h 168"/>
                    <a:gd name="T40" fmla="*/ 687 w 1661"/>
                    <a:gd name="T41" fmla="*/ 113 h 168"/>
                    <a:gd name="T42" fmla="*/ 721 w 1661"/>
                    <a:gd name="T43" fmla="*/ 98 h 168"/>
                    <a:gd name="T44" fmla="*/ 754 w 1661"/>
                    <a:gd name="T45" fmla="*/ 88 h 168"/>
                    <a:gd name="T46" fmla="*/ 789 w 1661"/>
                    <a:gd name="T47" fmla="*/ 83 h 168"/>
                    <a:gd name="T48" fmla="*/ 821 w 1661"/>
                    <a:gd name="T49" fmla="*/ 87 h 168"/>
                    <a:gd name="T50" fmla="*/ 856 w 1661"/>
                    <a:gd name="T51" fmla="*/ 68 h 168"/>
                    <a:gd name="T52" fmla="*/ 889 w 1661"/>
                    <a:gd name="T53" fmla="*/ 67 h 168"/>
                    <a:gd name="T54" fmla="*/ 922 w 1661"/>
                    <a:gd name="T55" fmla="*/ 47 h 168"/>
                    <a:gd name="T56" fmla="*/ 956 w 1661"/>
                    <a:gd name="T57" fmla="*/ 27 h 168"/>
                    <a:gd name="T58" fmla="*/ 989 w 1661"/>
                    <a:gd name="T59" fmla="*/ 0 h 168"/>
                    <a:gd name="T60" fmla="*/ 1024 w 1661"/>
                    <a:gd name="T61" fmla="*/ 17 h 168"/>
                    <a:gd name="T62" fmla="*/ 1056 w 1661"/>
                    <a:gd name="T63" fmla="*/ 30 h 168"/>
                    <a:gd name="T64" fmla="*/ 1091 w 1661"/>
                    <a:gd name="T65" fmla="*/ 14 h 168"/>
                    <a:gd name="T66" fmla="*/ 1124 w 1661"/>
                    <a:gd name="T67" fmla="*/ 25 h 168"/>
                    <a:gd name="T68" fmla="*/ 1157 w 1661"/>
                    <a:gd name="T69" fmla="*/ 49 h 168"/>
                    <a:gd name="T70" fmla="*/ 1191 w 1661"/>
                    <a:gd name="T71" fmla="*/ 48 h 168"/>
                    <a:gd name="T72" fmla="*/ 1224 w 1661"/>
                    <a:gd name="T73" fmla="*/ 46 h 168"/>
                    <a:gd name="T74" fmla="*/ 1259 w 1661"/>
                    <a:gd name="T75" fmla="*/ 64 h 168"/>
                    <a:gd name="T76" fmla="*/ 1291 w 1661"/>
                    <a:gd name="T77" fmla="*/ 93 h 168"/>
                    <a:gd name="T78" fmla="*/ 1326 w 1661"/>
                    <a:gd name="T79" fmla="*/ 122 h 168"/>
                    <a:gd name="T80" fmla="*/ 1359 w 1661"/>
                    <a:gd name="T81" fmla="*/ 124 h 168"/>
                    <a:gd name="T82" fmla="*/ 1392 w 1661"/>
                    <a:gd name="T83" fmla="*/ 115 h 168"/>
                    <a:gd name="T84" fmla="*/ 1426 w 1661"/>
                    <a:gd name="T85" fmla="*/ 117 h 168"/>
                    <a:gd name="T86" fmla="*/ 1459 w 1661"/>
                    <a:gd name="T87" fmla="*/ 116 h 168"/>
                    <a:gd name="T88" fmla="*/ 1494 w 1661"/>
                    <a:gd name="T89" fmla="*/ 133 h 168"/>
                    <a:gd name="T90" fmla="*/ 1526 w 1661"/>
                    <a:gd name="T91" fmla="*/ 114 h 168"/>
                    <a:gd name="T92" fmla="*/ 1561 w 1661"/>
                    <a:gd name="T93" fmla="*/ 92 h 168"/>
                    <a:gd name="T94" fmla="*/ 1594 w 1661"/>
                    <a:gd name="T95" fmla="*/ 60 h 168"/>
                    <a:gd name="T96" fmla="*/ 1627 w 1661"/>
                    <a:gd name="T97" fmla="*/ 58 h 168"/>
                    <a:gd name="T98" fmla="*/ 1661 w 1661"/>
                    <a:gd name="T99" fmla="*/ 5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1" h="168">
                      <a:moveTo>
                        <a:pt x="0" y="107"/>
                      </a:moveTo>
                      <a:lnTo>
                        <a:pt x="16" y="101"/>
                      </a:lnTo>
                      <a:lnTo>
                        <a:pt x="33" y="99"/>
                      </a:lnTo>
                      <a:lnTo>
                        <a:pt x="49" y="99"/>
                      </a:lnTo>
                      <a:lnTo>
                        <a:pt x="66" y="94"/>
                      </a:lnTo>
                      <a:lnTo>
                        <a:pt x="84" y="84"/>
                      </a:lnTo>
                      <a:lnTo>
                        <a:pt x="100" y="80"/>
                      </a:lnTo>
                      <a:lnTo>
                        <a:pt x="117" y="94"/>
                      </a:lnTo>
                      <a:lnTo>
                        <a:pt x="133" y="121"/>
                      </a:lnTo>
                      <a:lnTo>
                        <a:pt x="150" y="140"/>
                      </a:lnTo>
                      <a:lnTo>
                        <a:pt x="167" y="139"/>
                      </a:lnTo>
                      <a:lnTo>
                        <a:pt x="184" y="121"/>
                      </a:lnTo>
                      <a:lnTo>
                        <a:pt x="201" y="99"/>
                      </a:lnTo>
                      <a:lnTo>
                        <a:pt x="217" y="91"/>
                      </a:lnTo>
                      <a:lnTo>
                        <a:pt x="235" y="97"/>
                      </a:lnTo>
                      <a:lnTo>
                        <a:pt x="251" y="113"/>
                      </a:lnTo>
                      <a:lnTo>
                        <a:pt x="268" y="130"/>
                      </a:lnTo>
                      <a:lnTo>
                        <a:pt x="284" y="142"/>
                      </a:lnTo>
                      <a:lnTo>
                        <a:pt x="301" y="150"/>
                      </a:lnTo>
                      <a:lnTo>
                        <a:pt x="319" y="156"/>
                      </a:lnTo>
                      <a:lnTo>
                        <a:pt x="335" y="163"/>
                      </a:lnTo>
                      <a:lnTo>
                        <a:pt x="352" y="167"/>
                      </a:lnTo>
                      <a:lnTo>
                        <a:pt x="368" y="168"/>
                      </a:lnTo>
                      <a:lnTo>
                        <a:pt x="385" y="166"/>
                      </a:lnTo>
                      <a:lnTo>
                        <a:pt x="402" y="162"/>
                      </a:lnTo>
                      <a:lnTo>
                        <a:pt x="419" y="162"/>
                      </a:lnTo>
                      <a:lnTo>
                        <a:pt x="436" y="163"/>
                      </a:lnTo>
                      <a:lnTo>
                        <a:pt x="452" y="162"/>
                      </a:lnTo>
                      <a:lnTo>
                        <a:pt x="470" y="150"/>
                      </a:lnTo>
                      <a:lnTo>
                        <a:pt x="486" y="131"/>
                      </a:lnTo>
                      <a:lnTo>
                        <a:pt x="503" y="121"/>
                      </a:lnTo>
                      <a:lnTo>
                        <a:pt x="519" y="128"/>
                      </a:lnTo>
                      <a:lnTo>
                        <a:pt x="536" y="144"/>
                      </a:lnTo>
                      <a:lnTo>
                        <a:pt x="554" y="151"/>
                      </a:lnTo>
                      <a:lnTo>
                        <a:pt x="570" y="147"/>
                      </a:lnTo>
                      <a:lnTo>
                        <a:pt x="586" y="144"/>
                      </a:lnTo>
                      <a:lnTo>
                        <a:pt x="603" y="150"/>
                      </a:lnTo>
                      <a:lnTo>
                        <a:pt x="620" y="158"/>
                      </a:lnTo>
                      <a:lnTo>
                        <a:pt x="637" y="155"/>
                      </a:lnTo>
                      <a:lnTo>
                        <a:pt x="654" y="143"/>
                      </a:lnTo>
                      <a:lnTo>
                        <a:pt x="671" y="127"/>
                      </a:lnTo>
                      <a:lnTo>
                        <a:pt x="687" y="113"/>
                      </a:lnTo>
                      <a:lnTo>
                        <a:pt x="703" y="102"/>
                      </a:lnTo>
                      <a:lnTo>
                        <a:pt x="721" y="98"/>
                      </a:lnTo>
                      <a:lnTo>
                        <a:pt x="738" y="94"/>
                      </a:lnTo>
                      <a:lnTo>
                        <a:pt x="754" y="88"/>
                      </a:lnTo>
                      <a:lnTo>
                        <a:pt x="771" y="83"/>
                      </a:lnTo>
                      <a:lnTo>
                        <a:pt x="789" y="83"/>
                      </a:lnTo>
                      <a:lnTo>
                        <a:pt x="805" y="87"/>
                      </a:lnTo>
                      <a:lnTo>
                        <a:pt x="821" y="87"/>
                      </a:lnTo>
                      <a:lnTo>
                        <a:pt x="838" y="77"/>
                      </a:lnTo>
                      <a:lnTo>
                        <a:pt x="856" y="68"/>
                      </a:lnTo>
                      <a:lnTo>
                        <a:pt x="872" y="67"/>
                      </a:lnTo>
                      <a:lnTo>
                        <a:pt x="889" y="67"/>
                      </a:lnTo>
                      <a:lnTo>
                        <a:pt x="906" y="60"/>
                      </a:lnTo>
                      <a:lnTo>
                        <a:pt x="922" y="47"/>
                      </a:lnTo>
                      <a:lnTo>
                        <a:pt x="938" y="38"/>
                      </a:lnTo>
                      <a:lnTo>
                        <a:pt x="956" y="27"/>
                      </a:lnTo>
                      <a:lnTo>
                        <a:pt x="973" y="12"/>
                      </a:lnTo>
                      <a:lnTo>
                        <a:pt x="989" y="0"/>
                      </a:lnTo>
                      <a:lnTo>
                        <a:pt x="1006" y="1"/>
                      </a:lnTo>
                      <a:lnTo>
                        <a:pt x="1024" y="17"/>
                      </a:lnTo>
                      <a:lnTo>
                        <a:pt x="1040" y="30"/>
                      </a:lnTo>
                      <a:lnTo>
                        <a:pt x="1056" y="30"/>
                      </a:lnTo>
                      <a:lnTo>
                        <a:pt x="1073" y="19"/>
                      </a:lnTo>
                      <a:lnTo>
                        <a:pt x="1091" y="14"/>
                      </a:lnTo>
                      <a:lnTo>
                        <a:pt x="1107" y="16"/>
                      </a:lnTo>
                      <a:lnTo>
                        <a:pt x="1124" y="25"/>
                      </a:lnTo>
                      <a:lnTo>
                        <a:pt x="1141" y="39"/>
                      </a:lnTo>
                      <a:lnTo>
                        <a:pt x="1157" y="49"/>
                      </a:lnTo>
                      <a:lnTo>
                        <a:pt x="1173" y="53"/>
                      </a:lnTo>
                      <a:lnTo>
                        <a:pt x="1191" y="48"/>
                      </a:lnTo>
                      <a:lnTo>
                        <a:pt x="1208" y="43"/>
                      </a:lnTo>
                      <a:lnTo>
                        <a:pt x="1224" y="46"/>
                      </a:lnTo>
                      <a:lnTo>
                        <a:pt x="1241" y="53"/>
                      </a:lnTo>
                      <a:lnTo>
                        <a:pt x="1259" y="64"/>
                      </a:lnTo>
                      <a:lnTo>
                        <a:pt x="1275" y="78"/>
                      </a:lnTo>
                      <a:lnTo>
                        <a:pt x="1291" y="93"/>
                      </a:lnTo>
                      <a:lnTo>
                        <a:pt x="1308" y="109"/>
                      </a:lnTo>
                      <a:lnTo>
                        <a:pt x="1326" y="122"/>
                      </a:lnTo>
                      <a:lnTo>
                        <a:pt x="1342" y="127"/>
                      </a:lnTo>
                      <a:lnTo>
                        <a:pt x="1359" y="124"/>
                      </a:lnTo>
                      <a:lnTo>
                        <a:pt x="1376" y="117"/>
                      </a:lnTo>
                      <a:lnTo>
                        <a:pt x="1392" y="115"/>
                      </a:lnTo>
                      <a:lnTo>
                        <a:pt x="1409" y="116"/>
                      </a:lnTo>
                      <a:lnTo>
                        <a:pt x="1426" y="117"/>
                      </a:lnTo>
                      <a:lnTo>
                        <a:pt x="1443" y="115"/>
                      </a:lnTo>
                      <a:lnTo>
                        <a:pt x="1459" y="116"/>
                      </a:lnTo>
                      <a:lnTo>
                        <a:pt x="1476" y="127"/>
                      </a:lnTo>
                      <a:lnTo>
                        <a:pt x="1494" y="133"/>
                      </a:lnTo>
                      <a:lnTo>
                        <a:pt x="1510" y="128"/>
                      </a:lnTo>
                      <a:lnTo>
                        <a:pt x="1526" y="114"/>
                      </a:lnTo>
                      <a:lnTo>
                        <a:pt x="1543" y="102"/>
                      </a:lnTo>
                      <a:lnTo>
                        <a:pt x="1561" y="92"/>
                      </a:lnTo>
                      <a:lnTo>
                        <a:pt x="1577" y="76"/>
                      </a:lnTo>
                      <a:lnTo>
                        <a:pt x="1594" y="60"/>
                      </a:lnTo>
                      <a:lnTo>
                        <a:pt x="1611" y="54"/>
                      </a:lnTo>
                      <a:lnTo>
                        <a:pt x="1627" y="58"/>
                      </a:lnTo>
                      <a:lnTo>
                        <a:pt x="1644" y="61"/>
                      </a:lnTo>
                      <a:lnTo>
                        <a:pt x="1661" y="55"/>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945" name="Freeform 73"/>
                <p:cNvSpPr>
                  <a:spLocks/>
                </p:cNvSpPr>
                <p:nvPr/>
              </p:nvSpPr>
              <p:spPr bwMode="auto">
                <a:xfrm>
                  <a:off x="3644" y="2290"/>
                  <a:ext cx="831" cy="69"/>
                </a:xfrm>
                <a:custGeom>
                  <a:avLst/>
                  <a:gdLst>
                    <a:gd name="T0" fmla="*/ 17 w 1661"/>
                    <a:gd name="T1" fmla="*/ 0 h 137"/>
                    <a:gd name="T2" fmla="*/ 51 w 1661"/>
                    <a:gd name="T3" fmla="*/ 39 h 137"/>
                    <a:gd name="T4" fmla="*/ 84 w 1661"/>
                    <a:gd name="T5" fmla="*/ 65 h 137"/>
                    <a:gd name="T6" fmla="*/ 117 w 1661"/>
                    <a:gd name="T7" fmla="*/ 63 h 137"/>
                    <a:gd name="T8" fmla="*/ 151 w 1661"/>
                    <a:gd name="T9" fmla="*/ 58 h 137"/>
                    <a:gd name="T10" fmla="*/ 185 w 1661"/>
                    <a:gd name="T11" fmla="*/ 53 h 137"/>
                    <a:gd name="T12" fmla="*/ 218 w 1661"/>
                    <a:gd name="T13" fmla="*/ 44 h 137"/>
                    <a:gd name="T14" fmla="*/ 252 w 1661"/>
                    <a:gd name="T15" fmla="*/ 76 h 137"/>
                    <a:gd name="T16" fmla="*/ 286 w 1661"/>
                    <a:gd name="T17" fmla="*/ 103 h 137"/>
                    <a:gd name="T18" fmla="*/ 319 w 1661"/>
                    <a:gd name="T19" fmla="*/ 103 h 137"/>
                    <a:gd name="T20" fmla="*/ 352 w 1661"/>
                    <a:gd name="T21" fmla="*/ 82 h 137"/>
                    <a:gd name="T22" fmla="*/ 386 w 1661"/>
                    <a:gd name="T23" fmla="*/ 81 h 137"/>
                    <a:gd name="T24" fmla="*/ 419 w 1661"/>
                    <a:gd name="T25" fmla="*/ 75 h 137"/>
                    <a:gd name="T26" fmla="*/ 453 w 1661"/>
                    <a:gd name="T27" fmla="*/ 75 h 137"/>
                    <a:gd name="T28" fmla="*/ 487 w 1661"/>
                    <a:gd name="T29" fmla="*/ 65 h 137"/>
                    <a:gd name="T30" fmla="*/ 521 w 1661"/>
                    <a:gd name="T31" fmla="*/ 60 h 137"/>
                    <a:gd name="T32" fmla="*/ 554 w 1661"/>
                    <a:gd name="T33" fmla="*/ 50 h 137"/>
                    <a:gd name="T34" fmla="*/ 587 w 1661"/>
                    <a:gd name="T35" fmla="*/ 66 h 137"/>
                    <a:gd name="T36" fmla="*/ 621 w 1661"/>
                    <a:gd name="T37" fmla="*/ 93 h 137"/>
                    <a:gd name="T38" fmla="*/ 654 w 1661"/>
                    <a:gd name="T39" fmla="*/ 96 h 137"/>
                    <a:gd name="T40" fmla="*/ 688 w 1661"/>
                    <a:gd name="T41" fmla="*/ 93 h 137"/>
                    <a:gd name="T42" fmla="*/ 722 w 1661"/>
                    <a:gd name="T43" fmla="*/ 80 h 137"/>
                    <a:gd name="T44" fmla="*/ 756 w 1661"/>
                    <a:gd name="T45" fmla="*/ 72 h 137"/>
                    <a:gd name="T46" fmla="*/ 789 w 1661"/>
                    <a:gd name="T47" fmla="*/ 88 h 137"/>
                    <a:gd name="T48" fmla="*/ 822 w 1661"/>
                    <a:gd name="T49" fmla="*/ 110 h 137"/>
                    <a:gd name="T50" fmla="*/ 856 w 1661"/>
                    <a:gd name="T51" fmla="*/ 123 h 137"/>
                    <a:gd name="T52" fmla="*/ 889 w 1661"/>
                    <a:gd name="T53" fmla="*/ 107 h 137"/>
                    <a:gd name="T54" fmla="*/ 923 w 1661"/>
                    <a:gd name="T55" fmla="*/ 119 h 137"/>
                    <a:gd name="T56" fmla="*/ 956 w 1661"/>
                    <a:gd name="T57" fmla="*/ 128 h 137"/>
                    <a:gd name="T58" fmla="*/ 991 w 1661"/>
                    <a:gd name="T59" fmla="*/ 120 h 137"/>
                    <a:gd name="T60" fmla="*/ 1024 w 1661"/>
                    <a:gd name="T61" fmla="*/ 96 h 137"/>
                    <a:gd name="T62" fmla="*/ 1057 w 1661"/>
                    <a:gd name="T63" fmla="*/ 92 h 137"/>
                    <a:gd name="T64" fmla="*/ 1091 w 1661"/>
                    <a:gd name="T65" fmla="*/ 119 h 137"/>
                    <a:gd name="T66" fmla="*/ 1124 w 1661"/>
                    <a:gd name="T67" fmla="*/ 133 h 137"/>
                    <a:gd name="T68" fmla="*/ 1158 w 1661"/>
                    <a:gd name="T69" fmla="*/ 118 h 137"/>
                    <a:gd name="T70" fmla="*/ 1191 w 1661"/>
                    <a:gd name="T71" fmla="*/ 107 h 137"/>
                    <a:gd name="T72" fmla="*/ 1226 w 1661"/>
                    <a:gd name="T73" fmla="*/ 131 h 137"/>
                    <a:gd name="T74" fmla="*/ 1259 w 1661"/>
                    <a:gd name="T75" fmla="*/ 129 h 137"/>
                    <a:gd name="T76" fmla="*/ 1292 w 1661"/>
                    <a:gd name="T77" fmla="*/ 97 h 137"/>
                    <a:gd name="T78" fmla="*/ 1326 w 1661"/>
                    <a:gd name="T79" fmla="*/ 82 h 137"/>
                    <a:gd name="T80" fmla="*/ 1359 w 1661"/>
                    <a:gd name="T81" fmla="*/ 65 h 137"/>
                    <a:gd name="T82" fmla="*/ 1393 w 1661"/>
                    <a:gd name="T83" fmla="*/ 63 h 137"/>
                    <a:gd name="T84" fmla="*/ 1426 w 1661"/>
                    <a:gd name="T85" fmla="*/ 66 h 137"/>
                    <a:gd name="T86" fmla="*/ 1461 w 1661"/>
                    <a:gd name="T87" fmla="*/ 75 h 137"/>
                    <a:gd name="T88" fmla="*/ 1493 w 1661"/>
                    <a:gd name="T89" fmla="*/ 77 h 137"/>
                    <a:gd name="T90" fmla="*/ 1527 w 1661"/>
                    <a:gd name="T91" fmla="*/ 74 h 137"/>
                    <a:gd name="T92" fmla="*/ 1561 w 1661"/>
                    <a:gd name="T93" fmla="*/ 73 h 137"/>
                    <a:gd name="T94" fmla="*/ 1594 w 1661"/>
                    <a:gd name="T95" fmla="*/ 85 h 137"/>
                    <a:gd name="T96" fmla="*/ 1628 w 1661"/>
                    <a:gd name="T97" fmla="*/ 87 h 137"/>
                    <a:gd name="T98" fmla="*/ 1661 w 1661"/>
                    <a:gd name="T99" fmla="*/ 8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1" h="137">
                      <a:moveTo>
                        <a:pt x="0" y="0"/>
                      </a:moveTo>
                      <a:lnTo>
                        <a:pt x="17" y="0"/>
                      </a:lnTo>
                      <a:lnTo>
                        <a:pt x="33" y="16"/>
                      </a:lnTo>
                      <a:lnTo>
                        <a:pt x="51" y="39"/>
                      </a:lnTo>
                      <a:lnTo>
                        <a:pt x="68" y="57"/>
                      </a:lnTo>
                      <a:lnTo>
                        <a:pt x="84" y="65"/>
                      </a:lnTo>
                      <a:lnTo>
                        <a:pt x="100" y="66"/>
                      </a:lnTo>
                      <a:lnTo>
                        <a:pt x="117" y="63"/>
                      </a:lnTo>
                      <a:lnTo>
                        <a:pt x="135" y="60"/>
                      </a:lnTo>
                      <a:lnTo>
                        <a:pt x="151" y="58"/>
                      </a:lnTo>
                      <a:lnTo>
                        <a:pt x="168" y="58"/>
                      </a:lnTo>
                      <a:lnTo>
                        <a:pt x="185" y="53"/>
                      </a:lnTo>
                      <a:lnTo>
                        <a:pt x="201" y="45"/>
                      </a:lnTo>
                      <a:lnTo>
                        <a:pt x="218" y="44"/>
                      </a:lnTo>
                      <a:lnTo>
                        <a:pt x="235" y="57"/>
                      </a:lnTo>
                      <a:lnTo>
                        <a:pt x="252" y="76"/>
                      </a:lnTo>
                      <a:lnTo>
                        <a:pt x="268" y="93"/>
                      </a:lnTo>
                      <a:lnTo>
                        <a:pt x="286" y="103"/>
                      </a:lnTo>
                      <a:lnTo>
                        <a:pt x="303" y="106"/>
                      </a:lnTo>
                      <a:lnTo>
                        <a:pt x="319" y="103"/>
                      </a:lnTo>
                      <a:lnTo>
                        <a:pt x="335" y="91"/>
                      </a:lnTo>
                      <a:lnTo>
                        <a:pt x="352" y="82"/>
                      </a:lnTo>
                      <a:lnTo>
                        <a:pt x="370" y="80"/>
                      </a:lnTo>
                      <a:lnTo>
                        <a:pt x="386" y="81"/>
                      </a:lnTo>
                      <a:lnTo>
                        <a:pt x="403" y="78"/>
                      </a:lnTo>
                      <a:lnTo>
                        <a:pt x="419" y="75"/>
                      </a:lnTo>
                      <a:lnTo>
                        <a:pt x="436" y="75"/>
                      </a:lnTo>
                      <a:lnTo>
                        <a:pt x="453" y="75"/>
                      </a:lnTo>
                      <a:lnTo>
                        <a:pt x="470" y="70"/>
                      </a:lnTo>
                      <a:lnTo>
                        <a:pt x="487" y="65"/>
                      </a:lnTo>
                      <a:lnTo>
                        <a:pt x="503" y="61"/>
                      </a:lnTo>
                      <a:lnTo>
                        <a:pt x="521" y="60"/>
                      </a:lnTo>
                      <a:lnTo>
                        <a:pt x="537" y="55"/>
                      </a:lnTo>
                      <a:lnTo>
                        <a:pt x="554" y="50"/>
                      </a:lnTo>
                      <a:lnTo>
                        <a:pt x="570" y="52"/>
                      </a:lnTo>
                      <a:lnTo>
                        <a:pt x="587" y="66"/>
                      </a:lnTo>
                      <a:lnTo>
                        <a:pt x="605" y="83"/>
                      </a:lnTo>
                      <a:lnTo>
                        <a:pt x="621" y="93"/>
                      </a:lnTo>
                      <a:lnTo>
                        <a:pt x="638" y="96"/>
                      </a:lnTo>
                      <a:lnTo>
                        <a:pt x="654" y="96"/>
                      </a:lnTo>
                      <a:lnTo>
                        <a:pt x="671" y="95"/>
                      </a:lnTo>
                      <a:lnTo>
                        <a:pt x="688" y="93"/>
                      </a:lnTo>
                      <a:lnTo>
                        <a:pt x="705" y="88"/>
                      </a:lnTo>
                      <a:lnTo>
                        <a:pt x="722" y="80"/>
                      </a:lnTo>
                      <a:lnTo>
                        <a:pt x="738" y="73"/>
                      </a:lnTo>
                      <a:lnTo>
                        <a:pt x="756" y="72"/>
                      </a:lnTo>
                      <a:lnTo>
                        <a:pt x="772" y="77"/>
                      </a:lnTo>
                      <a:lnTo>
                        <a:pt x="789" y="88"/>
                      </a:lnTo>
                      <a:lnTo>
                        <a:pt x="805" y="97"/>
                      </a:lnTo>
                      <a:lnTo>
                        <a:pt x="822" y="110"/>
                      </a:lnTo>
                      <a:lnTo>
                        <a:pt x="839" y="121"/>
                      </a:lnTo>
                      <a:lnTo>
                        <a:pt x="856" y="123"/>
                      </a:lnTo>
                      <a:lnTo>
                        <a:pt x="873" y="116"/>
                      </a:lnTo>
                      <a:lnTo>
                        <a:pt x="889" y="107"/>
                      </a:lnTo>
                      <a:lnTo>
                        <a:pt x="906" y="108"/>
                      </a:lnTo>
                      <a:lnTo>
                        <a:pt x="923" y="119"/>
                      </a:lnTo>
                      <a:lnTo>
                        <a:pt x="940" y="127"/>
                      </a:lnTo>
                      <a:lnTo>
                        <a:pt x="956" y="128"/>
                      </a:lnTo>
                      <a:lnTo>
                        <a:pt x="973" y="125"/>
                      </a:lnTo>
                      <a:lnTo>
                        <a:pt x="991" y="120"/>
                      </a:lnTo>
                      <a:lnTo>
                        <a:pt x="1007" y="110"/>
                      </a:lnTo>
                      <a:lnTo>
                        <a:pt x="1024" y="96"/>
                      </a:lnTo>
                      <a:lnTo>
                        <a:pt x="1040" y="89"/>
                      </a:lnTo>
                      <a:lnTo>
                        <a:pt x="1057" y="92"/>
                      </a:lnTo>
                      <a:lnTo>
                        <a:pt x="1074" y="105"/>
                      </a:lnTo>
                      <a:lnTo>
                        <a:pt x="1091" y="119"/>
                      </a:lnTo>
                      <a:lnTo>
                        <a:pt x="1108" y="129"/>
                      </a:lnTo>
                      <a:lnTo>
                        <a:pt x="1124" y="133"/>
                      </a:lnTo>
                      <a:lnTo>
                        <a:pt x="1142" y="129"/>
                      </a:lnTo>
                      <a:lnTo>
                        <a:pt x="1158" y="118"/>
                      </a:lnTo>
                      <a:lnTo>
                        <a:pt x="1175" y="107"/>
                      </a:lnTo>
                      <a:lnTo>
                        <a:pt x="1191" y="107"/>
                      </a:lnTo>
                      <a:lnTo>
                        <a:pt x="1208" y="118"/>
                      </a:lnTo>
                      <a:lnTo>
                        <a:pt x="1226" y="131"/>
                      </a:lnTo>
                      <a:lnTo>
                        <a:pt x="1242" y="137"/>
                      </a:lnTo>
                      <a:lnTo>
                        <a:pt x="1259" y="129"/>
                      </a:lnTo>
                      <a:lnTo>
                        <a:pt x="1275" y="112"/>
                      </a:lnTo>
                      <a:lnTo>
                        <a:pt x="1292" y="97"/>
                      </a:lnTo>
                      <a:lnTo>
                        <a:pt x="1309" y="88"/>
                      </a:lnTo>
                      <a:lnTo>
                        <a:pt x="1326" y="82"/>
                      </a:lnTo>
                      <a:lnTo>
                        <a:pt x="1343" y="73"/>
                      </a:lnTo>
                      <a:lnTo>
                        <a:pt x="1359" y="65"/>
                      </a:lnTo>
                      <a:lnTo>
                        <a:pt x="1375" y="61"/>
                      </a:lnTo>
                      <a:lnTo>
                        <a:pt x="1393" y="63"/>
                      </a:lnTo>
                      <a:lnTo>
                        <a:pt x="1410" y="65"/>
                      </a:lnTo>
                      <a:lnTo>
                        <a:pt x="1426" y="66"/>
                      </a:lnTo>
                      <a:lnTo>
                        <a:pt x="1443" y="69"/>
                      </a:lnTo>
                      <a:lnTo>
                        <a:pt x="1461" y="75"/>
                      </a:lnTo>
                      <a:lnTo>
                        <a:pt x="1477" y="78"/>
                      </a:lnTo>
                      <a:lnTo>
                        <a:pt x="1493" y="77"/>
                      </a:lnTo>
                      <a:lnTo>
                        <a:pt x="1510" y="75"/>
                      </a:lnTo>
                      <a:lnTo>
                        <a:pt x="1527" y="74"/>
                      </a:lnTo>
                      <a:lnTo>
                        <a:pt x="1544" y="73"/>
                      </a:lnTo>
                      <a:lnTo>
                        <a:pt x="1561" y="73"/>
                      </a:lnTo>
                      <a:lnTo>
                        <a:pt x="1578" y="77"/>
                      </a:lnTo>
                      <a:lnTo>
                        <a:pt x="1594" y="85"/>
                      </a:lnTo>
                      <a:lnTo>
                        <a:pt x="1610" y="89"/>
                      </a:lnTo>
                      <a:lnTo>
                        <a:pt x="1628" y="87"/>
                      </a:lnTo>
                      <a:lnTo>
                        <a:pt x="1645" y="82"/>
                      </a:lnTo>
                      <a:lnTo>
                        <a:pt x="1661" y="81"/>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946" name="Freeform 74"/>
                <p:cNvSpPr>
                  <a:spLocks/>
                </p:cNvSpPr>
                <p:nvPr/>
              </p:nvSpPr>
              <p:spPr bwMode="auto">
                <a:xfrm>
                  <a:off x="4475" y="2330"/>
                  <a:ext cx="133" cy="33"/>
                </a:xfrm>
                <a:custGeom>
                  <a:avLst/>
                  <a:gdLst>
                    <a:gd name="T0" fmla="*/ 0 w 266"/>
                    <a:gd name="T1" fmla="*/ 0 h 65"/>
                    <a:gd name="T2" fmla="*/ 17 w 266"/>
                    <a:gd name="T3" fmla="*/ 1 h 65"/>
                    <a:gd name="T4" fmla="*/ 35 w 266"/>
                    <a:gd name="T5" fmla="*/ 7 h 65"/>
                    <a:gd name="T6" fmla="*/ 51 w 266"/>
                    <a:gd name="T7" fmla="*/ 16 h 65"/>
                    <a:gd name="T8" fmla="*/ 67 w 266"/>
                    <a:gd name="T9" fmla="*/ 23 h 65"/>
                    <a:gd name="T10" fmla="*/ 84 w 266"/>
                    <a:gd name="T11" fmla="*/ 26 h 65"/>
                    <a:gd name="T12" fmla="*/ 101 w 266"/>
                    <a:gd name="T13" fmla="*/ 25 h 65"/>
                    <a:gd name="T14" fmla="*/ 118 w 266"/>
                    <a:gd name="T15" fmla="*/ 23 h 65"/>
                    <a:gd name="T16" fmla="*/ 135 w 266"/>
                    <a:gd name="T17" fmla="*/ 20 h 65"/>
                    <a:gd name="T18" fmla="*/ 152 w 266"/>
                    <a:gd name="T19" fmla="*/ 19 h 65"/>
                    <a:gd name="T20" fmla="*/ 168 w 266"/>
                    <a:gd name="T21" fmla="*/ 23 h 65"/>
                    <a:gd name="T22" fmla="*/ 184 w 266"/>
                    <a:gd name="T23" fmla="*/ 35 h 65"/>
                    <a:gd name="T24" fmla="*/ 202 w 266"/>
                    <a:gd name="T25" fmla="*/ 53 h 65"/>
                    <a:gd name="T26" fmla="*/ 219 w 266"/>
                    <a:gd name="T27" fmla="*/ 64 h 65"/>
                    <a:gd name="T28" fmla="*/ 235 w 266"/>
                    <a:gd name="T29" fmla="*/ 65 h 65"/>
                    <a:gd name="T30" fmla="*/ 252 w 266"/>
                    <a:gd name="T31" fmla="*/ 62 h 65"/>
                    <a:gd name="T32" fmla="*/ 266 w 266"/>
                    <a:gd name="T33" fmla="*/ 6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65">
                      <a:moveTo>
                        <a:pt x="0" y="0"/>
                      </a:moveTo>
                      <a:lnTo>
                        <a:pt x="17" y="1"/>
                      </a:lnTo>
                      <a:lnTo>
                        <a:pt x="35" y="7"/>
                      </a:lnTo>
                      <a:lnTo>
                        <a:pt x="51" y="16"/>
                      </a:lnTo>
                      <a:lnTo>
                        <a:pt x="67" y="23"/>
                      </a:lnTo>
                      <a:lnTo>
                        <a:pt x="84" y="26"/>
                      </a:lnTo>
                      <a:lnTo>
                        <a:pt x="101" y="25"/>
                      </a:lnTo>
                      <a:lnTo>
                        <a:pt x="118" y="23"/>
                      </a:lnTo>
                      <a:lnTo>
                        <a:pt x="135" y="20"/>
                      </a:lnTo>
                      <a:lnTo>
                        <a:pt x="152" y="19"/>
                      </a:lnTo>
                      <a:lnTo>
                        <a:pt x="168" y="23"/>
                      </a:lnTo>
                      <a:lnTo>
                        <a:pt x="184" y="35"/>
                      </a:lnTo>
                      <a:lnTo>
                        <a:pt x="202" y="53"/>
                      </a:lnTo>
                      <a:lnTo>
                        <a:pt x="219" y="64"/>
                      </a:lnTo>
                      <a:lnTo>
                        <a:pt x="235" y="65"/>
                      </a:lnTo>
                      <a:lnTo>
                        <a:pt x="252" y="62"/>
                      </a:lnTo>
                      <a:lnTo>
                        <a:pt x="266" y="60"/>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79947" name="Rectangle 75"/>
              <p:cNvSpPr>
                <a:spLocks noChangeArrowheads="1"/>
              </p:cNvSpPr>
              <p:nvPr/>
            </p:nvSpPr>
            <p:spPr bwMode="auto">
              <a:xfrm>
                <a:off x="4451" y="1836"/>
                <a:ext cx="1026"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b="1" dirty="0">
                    <a:solidFill>
                      <a:srgbClr val="0000FF"/>
                    </a:solidFill>
                    <a:cs typeface="Times New Roman" charset="0"/>
                  </a:rPr>
                  <a:t>ball-milled for 20h</a:t>
                </a:r>
              </a:p>
            </p:txBody>
          </p:sp>
          <p:sp>
            <p:nvSpPr>
              <p:cNvPr id="79948" name="Rectangle 76"/>
              <p:cNvSpPr>
                <a:spLocks noChangeArrowheads="1"/>
              </p:cNvSpPr>
              <p:nvPr/>
            </p:nvSpPr>
            <p:spPr bwMode="auto">
              <a:xfrm>
                <a:off x="4738" y="1452"/>
                <a:ext cx="658"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r>
                  <a:rPr lang="en-US" sz="1200">
                    <a:cs typeface="Times New Roman" charset="0"/>
                  </a:rPr>
                  <a:t>(NH</a:t>
                </a:r>
                <a:r>
                  <a:rPr lang="en-US" sz="1200" baseline="-25000">
                    <a:cs typeface="Times New Roman" charset="0"/>
                  </a:rPr>
                  <a:t>4</a:t>
                </a:r>
                <a:r>
                  <a:rPr lang="en-US" sz="1200">
                    <a:cs typeface="Times New Roman" charset="0"/>
                  </a:rPr>
                  <a:t>)</a:t>
                </a:r>
                <a:r>
                  <a:rPr lang="en-US" sz="1200" baseline="-25000">
                    <a:cs typeface="Times New Roman" charset="0"/>
                  </a:rPr>
                  <a:t>2</a:t>
                </a:r>
                <a:r>
                  <a:rPr lang="en-US" sz="1200">
                    <a:cs typeface="Times New Roman" charset="0"/>
                  </a:rPr>
                  <a:t>CO</a:t>
                </a:r>
                <a:r>
                  <a:rPr lang="en-US" sz="1200" baseline="-25000">
                    <a:cs typeface="Times New Roman" charset="0"/>
                  </a:rPr>
                  <a:t>3</a:t>
                </a:r>
                <a:endParaRPr lang="en-US" sz="1200">
                  <a:cs typeface="Times New Roman" charset="0"/>
                </a:endParaRPr>
              </a:p>
            </p:txBody>
          </p:sp>
          <p:sp>
            <p:nvSpPr>
              <p:cNvPr id="79949" name="Rectangle 77"/>
              <p:cNvSpPr>
                <a:spLocks noChangeArrowheads="1"/>
              </p:cNvSpPr>
              <p:nvPr/>
            </p:nvSpPr>
            <p:spPr bwMode="auto">
              <a:xfrm>
                <a:off x="3504" y="1500"/>
                <a:ext cx="781"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r>
                  <a:rPr lang="en-US" sz="1200" baseline="30000" dirty="0">
                    <a:cs typeface="Times New Roman" charset="0"/>
                  </a:rPr>
                  <a:t>13</a:t>
                </a:r>
                <a:r>
                  <a:rPr lang="en-US" sz="1200" dirty="0">
                    <a:cs typeface="Times New Roman" charset="0"/>
                  </a:rPr>
                  <a:t>C MAS NMR</a:t>
                </a:r>
                <a:endParaRPr lang="en-US" sz="1200" dirty="0">
                  <a:latin typeface="Times New Roman" charset="0"/>
                  <a:cs typeface="Times New Roman" charset="0"/>
                </a:endParaRPr>
              </a:p>
            </p:txBody>
          </p:sp>
          <p:sp>
            <p:nvSpPr>
              <p:cNvPr id="79950" name="Rectangle 78"/>
              <p:cNvSpPr>
                <a:spLocks noChangeArrowheads="1"/>
              </p:cNvSpPr>
              <p:nvPr/>
            </p:nvSpPr>
            <p:spPr bwMode="auto">
              <a:xfrm>
                <a:off x="5136" y="2556"/>
                <a:ext cx="230"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r>
                  <a:rPr lang="en-US" sz="1200">
                    <a:cs typeface="Times New Roman" charset="0"/>
                  </a:rPr>
                  <a:t>CO</a:t>
                </a:r>
                <a:r>
                  <a:rPr lang="en-US" sz="1200" baseline="-25000">
                    <a:cs typeface="Times New Roman" charset="0"/>
                  </a:rPr>
                  <a:t>2</a:t>
                </a:r>
                <a:r>
                  <a:rPr lang="en-US" sz="1200">
                    <a:cs typeface="Times New Roman" charset="0"/>
                  </a:rPr>
                  <a:t> </a:t>
                </a:r>
              </a:p>
            </p:txBody>
          </p:sp>
          <p:sp>
            <p:nvSpPr>
              <p:cNvPr id="79951" name="Rectangle 79"/>
              <p:cNvSpPr>
                <a:spLocks noChangeArrowheads="1"/>
              </p:cNvSpPr>
              <p:nvPr/>
            </p:nvSpPr>
            <p:spPr bwMode="auto">
              <a:xfrm>
                <a:off x="5105" y="2919"/>
                <a:ext cx="265"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b="1" dirty="0">
                    <a:solidFill>
                      <a:srgbClr val="9900CC"/>
                    </a:solidFill>
                    <a:cs typeface="Times New Roman" charset="0"/>
                  </a:rPr>
                  <a:t>as is</a:t>
                </a:r>
              </a:p>
            </p:txBody>
          </p:sp>
          <p:sp>
            <p:nvSpPr>
              <p:cNvPr id="79952" name="Rectangle 80"/>
              <p:cNvSpPr>
                <a:spLocks noChangeArrowheads="1"/>
              </p:cNvSpPr>
              <p:nvPr/>
            </p:nvSpPr>
            <p:spPr bwMode="auto">
              <a:xfrm>
                <a:off x="4692" y="3563"/>
                <a:ext cx="40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r>
                  <a:rPr lang="en-US" sz="1000" b="1">
                    <a:cs typeface="Times New Roman" charset="0"/>
                  </a:rPr>
                  <a:t>ppm </a:t>
                </a:r>
              </a:p>
            </p:txBody>
          </p:sp>
          <p:sp>
            <p:nvSpPr>
              <p:cNvPr id="79953" name="Line 81"/>
              <p:cNvSpPr>
                <a:spLocks noChangeShapeType="1"/>
              </p:cNvSpPr>
              <p:nvPr/>
            </p:nvSpPr>
            <p:spPr bwMode="auto">
              <a:xfrm>
                <a:off x="4119" y="2715"/>
                <a:ext cx="158" cy="6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54" name="Line 82"/>
              <p:cNvSpPr>
                <a:spLocks noChangeShapeType="1"/>
              </p:cNvSpPr>
              <p:nvPr/>
            </p:nvSpPr>
            <p:spPr bwMode="auto">
              <a:xfrm flipV="1">
                <a:off x="4119" y="1965"/>
                <a:ext cx="158" cy="44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55" name="Line 83"/>
              <p:cNvSpPr>
                <a:spLocks noChangeShapeType="1"/>
              </p:cNvSpPr>
              <p:nvPr/>
            </p:nvSpPr>
            <p:spPr bwMode="auto">
              <a:xfrm flipH="1" flipV="1">
                <a:off x="4805" y="2205"/>
                <a:ext cx="283" cy="3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956" name="Line 84"/>
              <p:cNvSpPr>
                <a:spLocks noChangeShapeType="1"/>
              </p:cNvSpPr>
              <p:nvPr/>
            </p:nvSpPr>
            <p:spPr bwMode="auto">
              <a:xfrm flipH="1">
                <a:off x="4896" y="2700"/>
                <a:ext cx="240" cy="32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0073" name="Text Box 201"/>
            <p:cNvSpPr txBox="1">
              <a:spLocks noChangeArrowheads="1"/>
            </p:cNvSpPr>
            <p:nvPr/>
          </p:nvSpPr>
          <p:spPr bwMode="auto">
            <a:xfrm>
              <a:off x="724825" y="5924517"/>
              <a:ext cx="7623248" cy="2154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ea typeface="ＭＳ Ｐゴシック" pitchFamily="28" charset="-128"/>
                </a:defRPr>
              </a:lvl1pPr>
              <a:lvl2pPr marL="800100" indent="-342900">
                <a:defRPr sz="2400">
                  <a:solidFill>
                    <a:schemeClr val="tx1"/>
                  </a:solidFill>
                  <a:latin typeface="Arial" charset="0"/>
                  <a:ea typeface="ＭＳ Ｐゴシック" pitchFamily="28" charset="-128"/>
                </a:defRPr>
              </a:lvl2pPr>
              <a:lvl3pPr marL="1257300" indent="-342900">
                <a:defRPr sz="2400">
                  <a:solidFill>
                    <a:schemeClr val="tx1"/>
                  </a:solidFill>
                  <a:latin typeface="Arial" charset="0"/>
                  <a:ea typeface="ＭＳ Ｐゴシック" pitchFamily="28" charset="-128"/>
                </a:defRPr>
              </a:lvl3pPr>
              <a:lvl4pPr marL="1714500" indent="-342900">
                <a:defRPr sz="2400">
                  <a:solidFill>
                    <a:schemeClr val="tx1"/>
                  </a:solidFill>
                  <a:latin typeface="Arial" charset="0"/>
                  <a:ea typeface="ＭＳ Ｐゴシック" pitchFamily="28" charset="-128"/>
                </a:defRPr>
              </a:lvl4pPr>
              <a:lvl5pPr marL="2171700" indent="-342900">
                <a:defRPr sz="2400">
                  <a:solidFill>
                    <a:schemeClr val="tx1"/>
                  </a:solidFill>
                  <a:latin typeface="Arial" charset="0"/>
                  <a:ea typeface="ＭＳ Ｐゴシック" pitchFamily="28" charset="-128"/>
                </a:defRPr>
              </a:lvl5pPr>
              <a:lvl6pPr marL="2628900" indent="-342900" eaLnBrk="0" fontAlgn="base" hangingPunct="0">
                <a:spcBef>
                  <a:spcPct val="0"/>
                </a:spcBef>
                <a:spcAft>
                  <a:spcPct val="0"/>
                </a:spcAft>
                <a:defRPr sz="2400">
                  <a:solidFill>
                    <a:schemeClr val="tx1"/>
                  </a:solidFill>
                  <a:latin typeface="Arial" charset="0"/>
                  <a:ea typeface="ＭＳ Ｐゴシック" pitchFamily="28" charset="-128"/>
                </a:defRPr>
              </a:lvl6pPr>
              <a:lvl7pPr marL="3086100" indent="-342900" eaLnBrk="0" fontAlgn="base" hangingPunct="0">
                <a:spcBef>
                  <a:spcPct val="0"/>
                </a:spcBef>
                <a:spcAft>
                  <a:spcPct val="0"/>
                </a:spcAft>
                <a:defRPr sz="2400">
                  <a:solidFill>
                    <a:schemeClr val="tx1"/>
                  </a:solidFill>
                  <a:latin typeface="Arial" charset="0"/>
                  <a:ea typeface="ＭＳ Ｐゴシック" pitchFamily="28" charset="-128"/>
                </a:defRPr>
              </a:lvl7pPr>
              <a:lvl8pPr marL="3543300" indent="-342900" eaLnBrk="0" fontAlgn="base" hangingPunct="0">
                <a:spcBef>
                  <a:spcPct val="0"/>
                </a:spcBef>
                <a:spcAft>
                  <a:spcPct val="0"/>
                </a:spcAft>
                <a:defRPr sz="2400">
                  <a:solidFill>
                    <a:schemeClr val="tx1"/>
                  </a:solidFill>
                  <a:latin typeface="Arial" charset="0"/>
                  <a:ea typeface="ＭＳ Ｐゴシック" pitchFamily="28" charset="-128"/>
                </a:defRPr>
              </a:lvl8pPr>
              <a:lvl9pPr marL="4000500" indent="-342900" eaLnBrk="0" fontAlgn="base" hangingPunct="0">
                <a:spcBef>
                  <a:spcPct val="0"/>
                </a:spcBef>
                <a:spcAft>
                  <a:spcPct val="0"/>
                </a:spcAft>
                <a:defRPr sz="2400">
                  <a:solidFill>
                    <a:schemeClr val="tx1"/>
                  </a:solidFill>
                  <a:latin typeface="Arial" charset="0"/>
                  <a:ea typeface="ＭＳ Ｐゴシック" pitchFamily="28" charset="-128"/>
                </a:defRPr>
              </a:lvl9pPr>
            </a:lstStyle>
            <a:p>
              <a:pPr>
                <a:spcBef>
                  <a:spcPct val="50000"/>
                </a:spcBef>
              </a:pPr>
              <a:r>
                <a:rPr lang="en-GB" sz="800" dirty="0">
                  <a:solidFill>
                    <a:schemeClr val="tx1">
                      <a:lumMod val="65000"/>
                      <a:lumOff val="35000"/>
                    </a:schemeClr>
                  </a:solidFill>
                  <a:latin typeface="Trebuchet MS" pitchFamily="34" charset="0"/>
                  <a:cs typeface="Times New Roman" charset="0"/>
                </a:rPr>
                <a:t>V. P. </a:t>
              </a:r>
              <a:r>
                <a:rPr lang="en-GB" sz="800" dirty="0" err="1">
                  <a:solidFill>
                    <a:schemeClr val="tx1">
                      <a:lumMod val="65000"/>
                      <a:lumOff val="35000"/>
                    </a:schemeClr>
                  </a:solidFill>
                  <a:latin typeface="Trebuchet MS" pitchFamily="34" charset="0"/>
                  <a:cs typeface="Times New Roman" charset="0"/>
                </a:rPr>
                <a:t>Balema</a:t>
              </a:r>
              <a:r>
                <a:rPr lang="en-GB" sz="800" dirty="0">
                  <a:solidFill>
                    <a:schemeClr val="tx1">
                      <a:lumMod val="65000"/>
                      <a:lumOff val="35000"/>
                    </a:schemeClr>
                  </a:solidFill>
                  <a:latin typeface="Trebuchet MS" pitchFamily="34" charset="0"/>
                  <a:cs typeface="Times New Roman" charset="0"/>
                </a:rPr>
                <a:t> et al.</a:t>
              </a:r>
              <a:r>
                <a:rPr lang="en-GB" sz="800" i="1" dirty="0">
                  <a:solidFill>
                    <a:schemeClr val="tx1">
                      <a:lumMod val="65000"/>
                      <a:lumOff val="35000"/>
                    </a:schemeClr>
                  </a:solidFill>
                  <a:latin typeface="Trebuchet MS" pitchFamily="34" charset="0"/>
                  <a:cs typeface="Times New Roman" charset="0"/>
                </a:rPr>
                <a:t> </a:t>
              </a:r>
              <a:r>
                <a:rPr lang="en-GB" sz="800" i="1" dirty="0" err="1">
                  <a:solidFill>
                    <a:schemeClr val="tx1">
                      <a:lumMod val="65000"/>
                      <a:lumOff val="35000"/>
                    </a:schemeClr>
                  </a:solidFill>
                  <a:latin typeface="Trebuchet MS" pitchFamily="34" charset="0"/>
                  <a:cs typeface="Times New Roman" charset="0"/>
                </a:rPr>
                <a:t>Phys.Chem.Chem.Phys</a:t>
              </a:r>
              <a:r>
                <a:rPr lang="en-GB" sz="800" i="1" dirty="0">
                  <a:solidFill>
                    <a:schemeClr val="tx1">
                      <a:lumMod val="65000"/>
                      <a:lumOff val="35000"/>
                    </a:schemeClr>
                  </a:solidFill>
                  <a:latin typeface="Trebuchet MS" pitchFamily="34" charset="0"/>
                  <a:cs typeface="Times New Roman" charset="0"/>
                </a:rPr>
                <a:t>. 7</a:t>
              </a:r>
              <a:r>
                <a:rPr lang="en-GB" sz="800" dirty="0">
                  <a:solidFill>
                    <a:schemeClr val="tx1">
                      <a:lumMod val="65000"/>
                      <a:lumOff val="35000"/>
                    </a:schemeClr>
                  </a:solidFill>
                  <a:latin typeface="Trebuchet MS" pitchFamily="34" charset="0"/>
                  <a:cs typeface="Times New Roman" charset="0"/>
                </a:rPr>
                <a:t>, 1310 (</a:t>
              </a:r>
              <a:r>
                <a:rPr lang="en-GB" sz="800" dirty="0" smtClean="0">
                  <a:solidFill>
                    <a:schemeClr val="tx1">
                      <a:lumMod val="65000"/>
                      <a:lumOff val="35000"/>
                    </a:schemeClr>
                  </a:solidFill>
                  <a:latin typeface="Trebuchet MS" pitchFamily="34" charset="0"/>
                  <a:cs typeface="Times New Roman" charset="0"/>
                </a:rPr>
                <a:t>2005); </a:t>
              </a:r>
              <a:r>
                <a:rPr lang="en-US" sz="800" dirty="0">
                  <a:solidFill>
                    <a:schemeClr val="tx1">
                      <a:lumMod val="65000"/>
                      <a:lumOff val="35000"/>
                    </a:schemeClr>
                  </a:solidFill>
                  <a:latin typeface="Trebuchet MS" pitchFamily="34" charset="0"/>
                </a:rPr>
                <a:t>Komatsu, K. </a:t>
              </a:r>
              <a:r>
                <a:rPr lang="en-US" sz="800" i="1" dirty="0">
                  <a:solidFill>
                    <a:schemeClr val="tx1">
                      <a:lumMod val="65000"/>
                      <a:lumOff val="35000"/>
                    </a:schemeClr>
                  </a:solidFill>
                  <a:latin typeface="Trebuchet MS" pitchFamily="34" charset="0"/>
                </a:rPr>
                <a:t>Top. </a:t>
              </a:r>
              <a:r>
                <a:rPr lang="en-US" sz="800" i="1" dirty="0" err="1">
                  <a:solidFill>
                    <a:schemeClr val="tx1">
                      <a:lumMod val="65000"/>
                      <a:lumOff val="35000"/>
                    </a:schemeClr>
                  </a:solidFill>
                  <a:latin typeface="Trebuchet MS" pitchFamily="34" charset="0"/>
                </a:rPr>
                <a:t>Curr</a:t>
              </a:r>
              <a:r>
                <a:rPr lang="en-US" sz="800" i="1" dirty="0">
                  <a:solidFill>
                    <a:schemeClr val="tx1">
                      <a:lumMod val="65000"/>
                      <a:lumOff val="35000"/>
                    </a:schemeClr>
                  </a:solidFill>
                  <a:latin typeface="Trebuchet MS" pitchFamily="34" charset="0"/>
                </a:rPr>
                <a:t>. Chem.</a:t>
              </a:r>
              <a:r>
                <a:rPr lang="en-US" sz="800" dirty="0">
                  <a:solidFill>
                    <a:schemeClr val="tx1">
                      <a:lumMod val="65000"/>
                      <a:lumOff val="35000"/>
                    </a:schemeClr>
                  </a:solidFill>
                  <a:latin typeface="Trebuchet MS" pitchFamily="34" charset="0"/>
                </a:rPr>
                <a:t> </a:t>
              </a:r>
              <a:r>
                <a:rPr lang="en-US" sz="800" i="1" dirty="0">
                  <a:solidFill>
                    <a:schemeClr val="tx1">
                      <a:lumMod val="65000"/>
                      <a:lumOff val="35000"/>
                    </a:schemeClr>
                  </a:solidFill>
                  <a:latin typeface="Trebuchet MS" pitchFamily="34" charset="0"/>
                </a:rPr>
                <a:t>254</a:t>
              </a:r>
              <a:r>
                <a:rPr lang="en-US" sz="800" dirty="0">
                  <a:solidFill>
                    <a:schemeClr val="tx1">
                      <a:lumMod val="65000"/>
                      <a:lumOff val="35000"/>
                    </a:schemeClr>
                  </a:solidFill>
                  <a:latin typeface="Trebuchet MS" pitchFamily="34" charset="0"/>
                </a:rPr>
                <a:t>, 185 (</a:t>
              </a:r>
              <a:r>
                <a:rPr lang="en-US" sz="800" dirty="0" smtClean="0">
                  <a:solidFill>
                    <a:schemeClr val="tx1">
                      <a:lumMod val="65000"/>
                      <a:lumOff val="35000"/>
                    </a:schemeClr>
                  </a:solidFill>
                  <a:latin typeface="Trebuchet MS" pitchFamily="34" charset="0"/>
                </a:rPr>
                <a:t>2005)</a:t>
              </a:r>
              <a:endParaRPr lang="en-US" sz="800" dirty="0">
                <a:solidFill>
                  <a:schemeClr val="tx1">
                    <a:lumMod val="65000"/>
                    <a:lumOff val="35000"/>
                  </a:schemeClr>
                </a:solidFill>
                <a:latin typeface="Trebuchet MS" pitchFamily="34" charset="0"/>
              </a:endParaRPr>
            </a:p>
          </p:txBody>
        </p:sp>
        <p:sp>
          <p:nvSpPr>
            <p:cNvPr id="80080" name="Rectangle 208"/>
            <p:cNvSpPr>
              <a:spLocks noChangeArrowheads="1"/>
            </p:cNvSpPr>
            <p:nvPr/>
          </p:nvSpPr>
          <p:spPr bwMode="auto">
            <a:xfrm>
              <a:off x="-1" y="2900363"/>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80079" name="Object 207"/>
            <p:cNvGraphicFramePr>
              <a:graphicFrameLocks noChangeAspect="1"/>
            </p:cNvGraphicFramePr>
            <p:nvPr>
              <p:extLst>
                <p:ext uri="{D42A27DB-BD31-4B8C-83A1-F6EECF244321}">
                  <p14:modId xmlns:p14="http://schemas.microsoft.com/office/powerpoint/2010/main" val="863949938"/>
                </p:ext>
              </p:extLst>
            </p:nvPr>
          </p:nvGraphicFramePr>
          <p:xfrm>
            <a:off x="1238742" y="1169989"/>
            <a:ext cx="6395420" cy="1949166"/>
          </p:xfrm>
          <a:graphic>
            <a:graphicData uri="http://schemas.openxmlformats.org/presentationml/2006/ole">
              <mc:AlternateContent xmlns:mc="http://schemas.openxmlformats.org/markup-compatibility/2006">
                <mc:Choice xmlns:v="urn:schemas-microsoft-com:vml" Requires="v">
                  <p:oleObj spid="_x0000_s238019" name="CS ChemDraw Drawing" r:id="rId3" imgW="6108192" imgH="1898904" progId="ChemDraw.Document.6.0">
                    <p:embed/>
                  </p:oleObj>
                </mc:Choice>
                <mc:Fallback>
                  <p:oleObj name="CS ChemDraw Drawing" r:id="rId3" imgW="6108192" imgH="1898904"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742" y="1169989"/>
                          <a:ext cx="6395420" cy="1949166"/>
                        </a:xfrm>
                        <a:prstGeom prst="rect">
                          <a:avLst/>
                        </a:prstGeom>
                        <a:noFill/>
                        <a:extLst/>
                      </p:spPr>
                    </p:pic>
                  </p:oleObj>
                </mc:Fallback>
              </mc:AlternateContent>
            </a:graphicData>
          </a:graphic>
        </p:graphicFrame>
        <p:sp>
          <p:nvSpPr>
            <p:cNvPr id="198" name="Rectangle 7"/>
            <p:cNvSpPr txBox="1">
              <a:spLocks noChangeArrowheads="1"/>
            </p:cNvSpPr>
            <p:nvPr/>
          </p:nvSpPr>
          <p:spPr bwMode="auto">
            <a:xfrm>
              <a:off x="457200" y="274320"/>
              <a:ext cx="6051889" cy="848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114300" indent="-114300" algn="l" rtl="0" eaLnBrk="1" fontAlgn="base" hangingPunct="1">
                <a:spcBef>
                  <a:spcPct val="20000"/>
                </a:spcBef>
                <a:spcAft>
                  <a:spcPct val="0"/>
                </a:spcAft>
                <a:buClr>
                  <a:schemeClr val="bg1"/>
                </a:buClr>
                <a:buChar char="•"/>
                <a:defRPr>
                  <a:solidFill>
                    <a:schemeClr val="tx1"/>
                  </a:solidFill>
                  <a:latin typeface="+mn-lt"/>
                  <a:ea typeface="+mn-ea"/>
                  <a:cs typeface="+mn-cs"/>
                </a:defRPr>
              </a:lvl1pPr>
              <a:lvl2pPr marL="401638" indent="-173038" algn="l" rtl="0" eaLnBrk="1" fontAlgn="base" hangingPunct="1">
                <a:spcBef>
                  <a:spcPct val="20000"/>
                </a:spcBef>
                <a:spcAft>
                  <a:spcPct val="0"/>
                </a:spcAft>
                <a:buClr>
                  <a:schemeClr val="tx2"/>
                </a:buClr>
                <a:buFont typeface="Times" charset="0"/>
                <a:buChar char="•"/>
                <a:defRPr sz="1600">
                  <a:solidFill>
                    <a:schemeClr val="tx1"/>
                  </a:solidFill>
                  <a:latin typeface="+mn-lt"/>
                  <a:ea typeface="+mn-ea"/>
                  <a:cs typeface="+mn-cs"/>
                </a:defRPr>
              </a:lvl2pPr>
              <a:lvl3pPr marL="685800" indent="-169863" algn="l" rtl="0" eaLnBrk="1" fontAlgn="base" hangingPunct="1">
                <a:spcBef>
                  <a:spcPct val="20000"/>
                </a:spcBef>
                <a:spcAft>
                  <a:spcPct val="0"/>
                </a:spcAft>
                <a:buClr>
                  <a:schemeClr val="accent1"/>
                </a:buClr>
                <a:buChar char="–"/>
                <a:defRPr sz="1600">
                  <a:solidFill>
                    <a:schemeClr val="tx1"/>
                  </a:solidFill>
                  <a:latin typeface="+mn-lt"/>
                  <a:ea typeface="+mn-ea"/>
                  <a:cs typeface="+mn-cs"/>
                </a:defRPr>
              </a:lvl3pPr>
              <a:lvl4pPr marL="1143000" indent="-228600" algn="l" rtl="0" eaLnBrk="1" fontAlgn="base" hangingPunct="1">
                <a:spcBef>
                  <a:spcPct val="20000"/>
                </a:spcBef>
                <a:spcAft>
                  <a:spcPct val="0"/>
                </a:spcAft>
                <a:buChar char="–"/>
                <a:defRPr sz="1400">
                  <a:solidFill>
                    <a:schemeClr val="tx1"/>
                  </a:solidFill>
                  <a:latin typeface="+mn-lt"/>
                  <a:ea typeface="+mn-ea"/>
                  <a:cs typeface="+mn-cs"/>
                </a:defRPr>
              </a:lvl4pPr>
              <a:lvl5pPr marL="1600200" indent="-228600" algn="l" rtl="0" eaLnBrk="1" fontAlgn="base" hangingPunct="1">
                <a:spcBef>
                  <a:spcPct val="20000"/>
                </a:spcBef>
                <a:spcAft>
                  <a:spcPct val="0"/>
                </a:spcAft>
                <a:buChar char="»"/>
                <a:defRPr sz="1400">
                  <a:solidFill>
                    <a:schemeClr val="tx1"/>
                  </a:solidFill>
                  <a:latin typeface="+mn-lt"/>
                  <a:ea typeface="+mn-ea"/>
                  <a:cs typeface="+mn-cs"/>
                </a:defRPr>
              </a:lvl5pPr>
              <a:lvl6pPr marL="2057400" indent="-228600" algn="l" rtl="0" eaLnBrk="1" fontAlgn="base" hangingPunct="1">
                <a:spcBef>
                  <a:spcPct val="20000"/>
                </a:spcBef>
                <a:spcAft>
                  <a:spcPct val="0"/>
                </a:spcAft>
                <a:buChar char="»"/>
                <a:defRPr sz="1400">
                  <a:solidFill>
                    <a:schemeClr val="tx1"/>
                  </a:solidFill>
                  <a:latin typeface="+mn-lt"/>
                  <a:ea typeface="+mn-ea"/>
                  <a:cs typeface="+mn-cs"/>
                </a:defRPr>
              </a:lvl6pPr>
              <a:lvl7pPr marL="2514600" indent="-228600" algn="l" rtl="0" eaLnBrk="1" fontAlgn="base" hangingPunct="1">
                <a:spcBef>
                  <a:spcPct val="20000"/>
                </a:spcBef>
                <a:spcAft>
                  <a:spcPct val="0"/>
                </a:spcAft>
                <a:buChar char="»"/>
                <a:defRPr sz="1400">
                  <a:solidFill>
                    <a:schemeClr val="tx1"/>
                  </a:solidFill>
                  <a:latin typeface="+mn-lt"/>
                  <a:ea typeface="+mn-ea"/>
                  <a:cs typeface="+mn-cs"/>
                </a:defRPr>
              </a:lvl7pPr>
              <a:lvl8pPr marL="2971800" indent="-228600" algn="l" rtl="0" eaLnBrk="1" fontAlgn="base" hangingPunct="1">
                <a:spcBef>
                  <a:spcPct val="20000"/>
                </a:spcBef>
                <a:spcAft>
                  <a:spcPct val="0"/>
                </a:spcAft>
                <a:buChar char="»"/>
                <a:defRPr sz="1400">
                  <a:solidFill>
                    <a:schemeClr val="tx1"/>
                  </a:solidFill>
                  <a:latin typeface="+mn-lt"/>
                  <a:ea typeface="+mn-ea"/>
                  <a:cs typeface="+mn-cs"/>
                </a:defRPr>
              </a:lvl8pPr>
              <a:lvl9pPr marL="3429000" indent="-228600" algn="l" rtl="0" eaLnBrk="1" fontAlgn="base" hangingPunct="1">
                <a:spcBef>
                  <a:spcPct val="20000"/>
                </a:spcBef>
                <a:spcAft>
                  <a:spcPct val="0"/>
                </a:spcAft>
                <a:buChar char="»"/>
                <a:defRPr sz="1400">
                  <a:solidFill>
                    <a:schemeClr val="tx1"/>
                  </a:solidFill>
                  <a:latin typeface="+mn-lt"/>
                  <a:ea typeface="+mn-ea"/>
                  <a:cs typeface="+mn-cs"/>
                </a:defRPr>
              </a:lvl9pPr>
            </a:lstStyle>
            <a:p>
              <a:pPr marL="0" indent="0">
                <a:spcBef>
                  <a:spcPts val="0"/>
                </a:spcBef>
                <a:buNone/>
              </a:pPr>
              <a:r>
                <a:rPr lang="en-US" sz="2800" dirty="0" err="1">
                  <a:solidFill>
                    <a:schemeClr val="accent5">
                      <a:lumMod val="50000"/>
                    </a:schemeClr>
                  </a:solidFill>
                  <a:latin typeface="Trebuchet MS" pitchFamily="34" charset="0"/>
                </a:rPr>
                <a:t>Mechanochemistry</a:t>
              </a:r>
              <a:endParaRPr lang="en-US" sz="2800" dirty="0">
                <a:solidFill>
                  <a:schemeClr val="accent5">
                    <a:lumMod val="50000"/>
                  </a:schemeClr>
                </a:solidFill>
                <a:latin typeface="Trebuchet MS" pitchFamily="34" charset="0"/>
              </a:endParaRPr>
            </a:p>
            <a:p>
              <a:pPr marL="0" indent="0">
                <a:spcBef>
                  <a:spcPts val="0"/>
                </a:spcBef>
                <a:buNone/>
              </a:pPr>
              <a:r>
                <a:rPr lang="en-US" sz="2000" i="1" dirty="0" smtClean="0">
                  <a:solidFill>
                    <a:schemeClr val="accent5">
                      <a:lumMod val="50000"/>
                    </a:schemeClr>
                  </a:solidFill>
                  <a:latin typeface="Trebuchet MS" pitchFamily="34" charset="0"/>
                </a:rPr>
                <a:t>How it </a:t>
              </a:r>
              <a:r>
                <a:rPr lang="en-US" sz="2000" i="1" dirty="0">
                  <a:solidFill>
                    <a:schemeClr val="accent5">
                      <a:lumMod val="50000"/>
                    </a:schemeClr>
                  </a:solidFill>
                  <a:latin typeface="Trebuchet MS" pitchFamily="34" charset="0"/>
                </a:rPr>
                <a:t>H</a:t>
              </a:r>
              <a:r>
                <a:rPr lang="en-US" sz="2000" i="1" dirty="0" smtClean="0">
                  <a:solidFill>
                    <a:schemeClr val="accent5">
                      <a:lumMod val="50000"/>
                    </a:schemeClr>
                  </a:solidFill>
                  <a:latin typeface="Trebuchet MS" pitchFamily="34" charset="0"/>
                </a:rPr>
                <a:t>appens?</a:t>
              </a:r>
            </a:p>
          </p:txBody>
        </p:sp>
      </p:grpSp>
    </p:spTree>
    <p:extLst>
      <p:ext uri="{BB962C8B-B14F-4D97-AF65-F5344CB8AC3E}">
        <p14:creationId xmlns:p14="http://schemas.microsoft.com/office/powerpoint/2010/main" val="2479135207"/>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98619" y="274320"/>
            <a:ext cx="9143999" cy="5821680"/>
            <a:chOff x="98619" y="274320"/>
            <a:chExt cx="9143999" cy="5821680"/>
          </a:xfrm>
        </p:grpSpPr>
        <p:sp>
          <p:nvSpPr>
            <p:cNvPr id="142350" name="Text Box 14"/>
            <p:cNvSpPr txBox="1">
              <a:spLocks noChangeArrowheads="1"/>
            </p:cNvSpPr>
            <p:nvPr/>
          </p:nvSpPr>
          <p:spPr bwMode="auto">
            <a:xfrm>
              <a:off x="425839" y="5757446"/>
              <a:ext cx="8489561" cy="33855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14300" indent="-114300">
                <a:defRPr sz="2400">
                  <a:solidFill>
                    <a:schemeClr val="tx1"/>
                  </a:solidFill>
                  <a:latin typeface="Arial" charset="0"/>
                  <a:ea typeface="ＭＳ Ｐゴシック" pitchFamily="34" charset="-128"/>
                </a:defRPr>
              </a:lvl1pPr>
              <a:lvl2pPr marL="971550" indent="-457200">
                <a:defRPr sz="2400">
                  <a:solidFill>
                    <a:schemeClr val="tx1"/>
                  </a:solidFill>
                  <a:latin typeface="Arial" charset="0"/>
                  <a:ea typeface="ＭＳ Ｐゴシック" pitchFamily="34" charset="-128"/>
                </a:defRPr>
              </a:lvl2pPr>
              <a:lvl3pPr marL="1543050" indent="-457200">
                <a:defRPr sz="2400">
                  <a:solidFill>
                    <a:schemeClr val="tx1"/>
                  </a:solidFill>
                  <a:latin typeface="Arial" charset="0"/>
                  <a:ea typeface="ＭＳ Ｐゴシック" pitchFamily="34" charset="-128"/>
                </a:defRPr>
              </a:lvl3pPr>
              <a:lvl4pPr marL="2114550" indent="-457200">
                <a:defRPr sz="2400">
                  <a:solidFill>
                    <a:schemeClr val="tx1"/>
                  </a:solidFill>
                  <a:latin typeface="Arial" charset="0"/>
                  <a:ea typeface="ＭＳ Ｐゴシック" pitchFamily="34" charset="-128"/>
                </a:defRPr>
              </a:lvl4pPr>
              <a:lvl5pPr marL="2686050" indent="-457200">
                <a:defRPr sz="2400">
                  <a:solidFill>
                    <a:schemeClr val="tx1"/>
                  </a:solidFill>
                  <a:latin typeface="Arial" charset="0"/>
                  <a:ea typeface="ＭＳ Ｐゴシック" pitchFamily="34" charset="-128"/>
                </a:defRPr>
              </a:lvl5pPr>
              <a:lvl6pPr marL="3143250" indent="-457200" eaLnBrk="0" fontAlgn="base" hangingPunct="0">
                <a:spcBef>
                  <a:spcPct val="0"/>
                </a:spcBef>
                <a:spcAft>
                  <a:spcPct val="0"/>
                </a:spcAft>
                <a:defRPr sz="2400">
                  <a:solidFill>
                    <a:schemeClr val="tx1"/>
                  </a:solidFill>
                  <a:latin typeface="Arial" charset="0"/>
                  <a:ea typeface="ＭＳ Ｐゴシック" pitchFamily="34" charset="-128"/>
                </a:defRPr>
              </a:lvl6pPr>
              <a:lvl7pPr marL="3600450" indent="-457200" eaLnBrk="0" fontAlgn="base" hangingPunct="0">
                <a:spcBef>
                  <a:spcPct val="0"/>
                </a:spcBef>
                <a:spcAft>
                  <a:spcPct val="0"/>
                </a:spcAft>
                <a:defRPr sz="2400">
                  <a:solidFill>
                    <a:schemeClr val="tx1"/>
                  </a:solidFill>
                  <a:latin typeface="Arial" charset="0"/>
                  <a:ea typeface="ＭＳ Ｐゴシック" pitchFamily="34" charset="-128"/>
                </a:defRPr>
              </a:lvl7pPr>
              <a:lvl8pPr marL="4057650" indent="-457200" eaLnBrk="0" fontAlgn="base" hangingPunct="0">
                <a:spcBef>
                  <a:spcPct val="0"/>
                </a:spcBef>
                <a:spcAft>
                  <a:spcPct val="0"/>
                </a:spcAft>
                <a:defRPr sz="2400">
                  <a:solidFill>
                    <a:schemeClr val="tx1"/>
                  </a:solidFill>
                  <a:latin typeface="Arial" charset="0"/>
                  <a:ea typeface="ＭＳ Ｐゴシック" pitchFamily="34" charset="-128"/>
                </a:defRPr>
              </a:lvl8pPr>
              <a:lvl9pPr marL="4514850" indent="-457200"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indent="0"/>
              <a:r>
                <a:rPr lang="en-GB" sz="800" dirty="0" smtClean="0">
                  <a:solidFill>
                    <a:schemeClr val="tx1">
                      <a:lumMod val="65000"/>
                      <a:lumOff val="35000"/>
                    </a:schemeClr>
                  </a:solidFill>
                  <a:latin typeface="Trebuchet MS" pitchFamily="34" charset="0"/>
                </a:rPr>
                <a:t> </a:t>
              </a:r>
              <a:r>
                <a:rPr lang="en-GB" sz="800" dirty="0">
                  <a:solidFill>
                    <a:schemeClr val="tx1">
                      <a:lumMod val="65000"/>
                      <a:lumOff val="35000"/>
                    </a:schemeClr>
                  </a:solidFill>
                  <a:latin typeface="Trebuchet MS" pitchFamily="34" charset="0"/>
                </a:rPr>
                <a:t>J. </a:t>
              </a:r>
              <a:r>
                <a:rPr lang="en-GB" sz="800" dirty="0" err="1">
                  <a:solidFill>
                    <a:schemeClr val="tx1">
                      <a:lumMod val="65000"/>
                      <a:lumOff val="35000"/>
                    </a:schemeClr>
                  </a:solidFill>
                  <a:latin typeface="Trebuchet MS" pitchFamily="34" charset="0"/>
                </a:rPr>
                <a:t>Hout</a:t>
              </a:r>
              <a:r>
                <a:rPr lang="en-GB" sz="800" dirty="0">
                  <a:solidFill>
                    <a:schemeClr val="tx1">
                      <a:lumMod val="65000"/>
                      <a:lumOff val="35000"/>
                    </a:schemeClr>
                  </a:solidFill>
                  <a:latin typeface="Trebuchet MS" pitchFamily="34" charset="0"/>
                </a:rPr>
                <a:t>, V.P. </a:t>
              </a:r>
              <a:r>
                <a:rPr lang="en-GB" sz="800" dirty="0" err="1">
                  <a:solidFill>
                    <a:schemeClr val="tx1">
                      <a:lumMod val="65000"/>
                      <a:lumOff val="35000"/>
                    </a:schemeClr>
                  </a:solidFill>
                  <a:latin typeface="Trebuchet MS" pitchFamily="34" charset="0"/>
                </a:rPr>
                <a:t>Balema</a:t>
              </a:r>
              <a:r>
                <a:rPr lang="en-GB" sz="800" dirty="0">
                  <a:solidFill>
                    <a:schemeClr val="tx1">
                      <a:lumMod val="65000"/>
                      <a:lumOff val="35000"/>
                    </a:schemeClr>
                  </a:solidFill>
                  <a:latin typeface="Trebuchet MS" pitchFamily="34" charset="0"/>
                </a:rPr>
                <a:t>, </a:t>
              </a:r>
              <a:r>
                <a:rPr lang="en-GB" sz="800" i="1" dirty="0">
                  <a:solidFill>
                    <a:schemeClr val="tx1">
                      <a:lumMod val="65000"/>
                      <a:lumOff val="35000"/>
                    </a:schemeClr>
                  </a:solidFill>
                  <a:latin typeface="Trebuchet MS" pitchFamily="34" charset="0"/>
                </a:rPr>
                <a:t>Material Matters </a:t>
              </a:r>
              <a:r>
                <a:rPr lang="en-GB" sz="800" dirty="0">
                  <a:solidFill>
                    <a:schemeClr val="tx1">
                      <a:lumMod val="65000"/>
                      <a:lumOff val="35000"/>
                    </a:schemeClr>
                  </a:solidFill>
                  <a:latin typeface="Trebuchet MS" pitchFamily="34" charset="0"/>
                </a:rPr>
                <a:t> </a:t>
              </a:r>
              <a:r>
                <a:rPr lang="en-GB" sz="800" i="1" dirty="0">
                  <a:solidFill>
                    <a:schemeClr val="tx1">
                      <a:lumMod val="65000"/>
                      <a:lumOff val="35000"/>
                    </a:schemeClr>
                  </a:solidFill>
                  <a:latin typeface="Trebuchet MS" pitchFamily="34" charset="0"/>
                </a:rPr>
                <a:t>5 (4), </a:t>
              </a:r>
              <a:r>
                <a:rPr lang="en-GB" sz="800" dirty="0">
                  <a:solidFill>
                    <a:schemeClr val="tx1">
                      <a:lumMod val="65000"/>
                      <a:lumOff val="35000"/>
                    </a:schemeClr>
                  </a:solidFill>
                  <a:latin typeface="Trebuchet MS" pitchFamily="34" charset="0"/>
                </a:rPr>
                <a:t>112 (2010). </a:t>
              </a:r>
              <a:r>
                <a:rPr lang="en-GB" sz="800" dirty="0" smtClean="0">
                  <a:solidFill>
                    <a:schemeClr val="tx1">
                      <a:lumMod val="65000"/>
                      <a:lumOff val="35000"/>
                    </a:schemeClr>
                  </a:solidFill>
                  <a:latin typeface="Trebuchet MS" pitchFamily="34" charset="0"/>
                </a:rPr>
                <a:t>A. </a:t>
              </a:r>
              <a:r>
                <a:rPr lang="en-GB" sz="800" dirty="0" err="1" smtClean="0">
                  <a:solidFill>
                    <a:schemeClr val="tx1">
                      <a:lumMod val="65000"/>
                      <a:lumOff val="35000"/>
                    </a:schemeClr>
                  </a:solidFill>
                  <a:latin typeface="Trebuchet MS" pitchFamily="34" charset="0"/>
                </a:rPr>
                <a:t>Zharov</a:t>
              </a:r>
              <a:r>
                <a:rPr lang="en-GB" sz="800" dirty="0" smtClean="0">
                  <a:solidFill>
                    <a:schemeClr val="tx1">
                      <a:lumMod val="65000"/>
                      <a:lumOff val="35000"/>
                    </a:schemeClr>
                  </a:solidFill>
                  <a:latin typeface="Trebuchet MS" pitchFamily="34" charset="0"/>
                </a:rPr>
                <a:t> </a:t>
              </a:r>
              <a:r>
                <a:rPr lang="en-GB" sz="800" dirty="0">
                  <a:solidFill>
                    <a:schemeClr val="tx1">
                      <a:lumMod val="65000"/>
                      <a:lumOff val="35000"/>
                    </a:schemeClr>
                  </a:solidFill>
                  <a:latin typeface="Trebuchet MS" pitchFamily="34" charset="0"/>
                </a:rPr>
                <a:t>in </a:t>
              </a:r>
              <a:r>
                <a:rPr lang="en-GB" sz="800" i="1" dirty="0">
                  <a:solidFill>
                    <a:schemeClr val="tx1">
                      <a:lumMod val="65000"/>
                      <a:lumOff val="35000"/>
                    </a:schemeClr>
                  </a:solidFill>
                  <a:latin typeface="Trebuchet MS" pitchFamily="34" charset="0"/>
                </a:rPr>
                <a:t>High Pressure Chemistry and Physics of Polymers, </a:t>
              </a:r>
              <a:r>
                <a:rPr lang="en-GB" sz="800" dirty="0">
                  <a:solidFill>
                    <a:schemeClr val="tx1">
                      <a:lumMod val="65000"/>
                      <a:lumOff val="35000"/>
                    </a:schemeClr>
                  </a:solidFill>
                  <a:latin typeface="Trebuchet MS" pitchFamily="34" charset="0"/>
                </a:rPr>
                <a:t>Ed.: A.L. </a:t>
              </a:r>
              <a:r>
                <a:rPr lang="en-GB" sz="800" dirty="0" err="1">
                  <a:solidFill>
                    <a:schemeClr val="tx1">
                      <a:lumMod val="65000"/>
                      <a:lumOff val="35000"/>
                    </a:schemeClr>
                  </a:solidFill>
                  <a:latin typeface="Trebuchet MS" pitchFamily="34" charset="0"/>
                </a:rPr>
                <a:t>Kovarskii</a:t>
              </a:r>
              <a:r>
                <a:rPr lang="en-GB" sz="800" dirty="0">
                  <a:solidFill>
                    <a:schemeClr val="tx1">
                      <a:lumMod val="65000"/>
                      <a:lumOff val="35000"/>
                    </a:schemeClr>
                  </a:solidFill>
                  <a:latin typeface="Trebuchet MS" pitchFamily="34" charset="0"/>
                </a:rPr>
                <a:t>, CRC Press, Boca Raton, 1994, 267 p</a:t>
              </a:r>
              <a:r>
                <a:rPr lang="en-GB" sz="800" dirty="0" smtClean="0">
                  <a:solidFill>
                    <a:schemeClr val="tx1">
                      <a:lumMod val="65000"/>
                      <a:lumOff val="35000"/>
                    </a:schemeClr>
                  </a:solidFill>
                  <a:latin typeface="Trebuchet MS" pitchFamily="34" charset="0"/>
                </a:rPr>
                <a:t>.; </a:t>
              </a:r>
              <a:r>
                <a:rPr lang="en-GB" sz="800" dirty="0" err="1" smtClean="0">
                  <a:solidFill>
                    <a:schemeClr val="tx1">
                      <a:lumMod val="65000"/>
                      <a:lumOff val="35000"/>
                    </a:schemeClr>
                  </a:solidFill>
                  <a:latin typeface="Trebuchet MS" pitchFamily="34" charset="0"/>
                </a:rPr>
                <a:t>A.Politov</a:t>
              </a:r>
              <a:r>
                <a:rPr lang="en-GB" sz="800" dirty="0" smtClean="0">
                  <a:solidFill>
                    <a:schemeClr val="tx1">
                      <a:lumMod val="65000"/>
                      <a:lumOff val="35000"/>
                    </a:schemeClr>
                  </a:solidFill>
                  <a:latin typeface="Trebuchet MS" pitchFamily="34" charset="0"/>
                </a:rPr>
                <a:t> </a:t>
              </a:r>
              <a:r>
                <a:rPr lang="en-GB" sz="800" dirty="0">
                  <a:solidFill>
                    <a:schemeClr val="tx1">
                      <a:lumMod val="65000"/>
                      <a:lumOff val="35000"/>
                    </a:schemeClr>
                  </a:solidFill>
                  <a:latin typeface="Trebuchet MS" pitchFamily="34" charset="0"/>
                </a:rPr>
                <a:t>et al. </a:t>
              </a:r>
              <a:r>
                <a:rPr lang="en-GB" sz="800" i="1" dirty="0" err="1">
                  <a:solidFill>
                    <a:schemeClr val="tx1">
                      <a:lumMod val="65000"/>
                      <a:lumOff val="35000"/>
                    </a:schemeClr>
                  </a:solidFill>
                  <a:latin typeface="Trebuchet MS" pitchFamily="34" charset="0"/>
                </a:rPr>
                <a:t>Doklady</a:t>
              </a:r>
              <a:r>
                <a:rPr lang="en-GB" sz="800" i="1" dirty="0">
                  <a:solidFill>
                    <a:schemeClr val="tx1">
                      <a:lumMod val="65000"/>
                      <a:lumOff val="35000"/>
                    </a:schemeClr>
                  </a:solidFill>
                  <a:latin typeface="Trebuchet MS" pitchFamily="34" charset="0"/>
                </a:rPr>
                <a:t> Phys. Chem. 371</a:t>
              </a:r>
              <a:r>
                <a:rPr lang="en-GB" sz="800" b="1" dirty="0">
                  <a:solidFill>
                    <a:schemeClr val="tx1">
                      <a:lumMod val="65000"/>
                      <a:lumOff val="35000"/>
                    </a:schemeClr>
                  </a:solidFill>
                  <a:latin typeface="Trebuchet MS" pitchFamily="34" charset="0"/>
                </a:rPr>
                <a:t>, </a:t>
              </a:r>
              <a:r>
                <a:rPr lang="en-GB" sz="800" dirty="0">
                  <a:solidFill>
                    <a:schemeClr val="tx1">
                      <a:lumMod val="65000"/>
                      <a:lumOff val="35000"/>
                    </a:schemeClr>
                  </a:solidFill>
                  <a:latin typeface="Trebuchet MS" pitchFamily="34" charset="0"/>
                </a:rPr>
                <a:t>28 (</a:t>
              </a:r>
              <a:r>
                <a:rPr lang="en-GB" sz="800" dirty="0" smtClean="0">
                  <a:solidFill>
                    <a:schemeClr val="tx1">
                      <a:lumMod val="65000"/>
                      <a:lumOff val="35000"/>
                    </a:schemeClr>
                  </a:solidFill>
                  <a:latin typeface="Trebuchet MS" pitchFamily="34" charset="0"/>
                </a:rPr>
                <a:t>2000)</a:t>
              </a:r>
              <a:endParaRPr lang="en-GB" sz="800" dirty="0">
                <a:solidFill>
                  <a:schemeClr val="tx1">
                    <a:lumMod val="65000"/>
                    <a:lumOff val="35000"/>
                  </a:schemeClr>
                </a:solidFill>
                <a:latin typeface="Trebuchet MS" pitchFamily="34" charset="0"/>
              </a:endParaRPr>
            </a:p>
          </p:txBody>
        </p:sp>
        <p:sp>
          <p:nvSpPr>
            <p:cNvPr id="142351" name="Text Box 15"/>
            <p:cNvSpPr txBox="1">
              <a:spLocks noChangeArrowheads="1"/>
            </p:cNvSpPr>
            <p:nvPr/>
          </p:nvSpPr>
          <p:spPr bwMode="auto">
            <a:xfrm>
              <a:off x="457200" y="274320"/>
              <a:ext cx="3962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indent="0">
                <a:buNone/>
              </a:pPr>
              <a:r>
                <a:rPr lang="en-US" sz="2800" dirty="0" err="1">
                  <a:solidFill>
                    <a:schemeClr val="accent5">
                      <a:lumMod val="50000"/>
                    </a:schemeClr>
                  </a:solidFill>
                  <a:latin typeface="Trebuchet MS" pitchFamily="34" charset="0"/>
                </a:rPr>
                <a:t>Mechanochemistry</a:t>
              </a:r>
              <a:endParaRPr lang="en-US" sz="2800" dirty="0">
                <a:solidFill>
                  <a:schemeClr val="accent5">
                    <a:lumMod val="50000"/>
                  </a:schemeClr>
                </a:solidFill>
                <a:latin typeface="Trebuchet MS" pitchFamily="34" charset="0"/>
              </a:endParaRPr>
            </a:p>
            <a:p>
              <a:pPr marL="0" indent="0">
                <a:buNone/>
              </a:pPr>
              <a:r>
                <a:rPr lang="en-US" sz="2000" i="1" dirty="0">
                  <a:solidFill>
                    <a:schemeClr val="accent5">
                      <a:lumMod val="50000"/>
                    </a:schemeClr>
                  </a:solidFill>
                  <a:latin typeface="Trebuchet MS" pitchFamily="34" charset="0"/>
                </a:rPr>
                <a:t>How it Happens?</a:t>
              </a:r>
            </a:p>
          </p:txBody>
        </p:sp>
        <p:sp>
          <p:nvSpPr>
            <p:cNvPr id="142354" name="Text Box 18"/>
            <p:cNvSpPr txBox="1">
              <a:spLocks noChangeArrowheads="1"/>
            </p:cNvSpPr>
            <p:nvPr/>
          </p:nvSpPr>
          <p:spPr bwMode="auto">
            <a:xfrm>
              <a:off x="98619" y="1052111"/>
              <a:ext cx="9143999" cy="646331"/>
            </a:xfrm>
            <a:prstGeom prst="rect">
              <a:avLst/>
            </a:prstGeom>
            <a:noFill/>
            <a:ln>
              <a:noFill/>
            </a:ln>
            <a:effectLst/>
            <a:extLst/>
          </p:spPr>
          <p:txBody>
            <a:bodyPr wrap="square">
              <a:spAutoFit/>
            </a:bodyPr>
            <a:lstStyle/>
            <a:p>
              <a:pPr algn="ctr"/>
              <a:r>
                <a:rPr lang="en-US" sz="1800" dirty="0" smtClean="0">
                  <a:solidFill>
                    <a:schemeClr val="tx1">
                      <a:lumMod val="65000"/>
                      <a:lumOff val="35000"/>
                    </a:schemeClr>
                  </a:solidFill>
                  <a:latin typeface="Trebuchet MS" pitchFamily="34" charset="0"/>
                </a:rPr>
                <a:t>Severe deformations are probable drivers of </a:t>
              </a:r>
              <a:r>
                <a:rPr lang="en-US" sz="1800" dirty="0">
                  <a:solidFill>
                    <a:schemeClr val="tx1">
                      <a:lumMod val="65000"/>
                      <a:lumOff val="35000"/>
                    </a:schemeClr>
                  </a:solidFill>
                  <a:latin typeface="Trebuchet MS" pitchFamily="34" charset="0"/>
                </a:rPr>
                <a:t>chemical transformations </a:t>
              </a:r>
              <a:r>
                <a:rPr lang="en-US" sz="1800" dirty="0" smtClean="0">
                  <a:solidFill>
                    <a:schemeClr val="tx1">
                      <a:lumMod val="65000"/>
                      <a:lumOff val="35000"/>
                    </a:schemeClr>
                  </a:solidFill>
                  <a:latin typeface="Trebuchet MS" pitchFamily="34" charset="0"/>
                </a:rPr>
                <a:t>observed </a:t>
              </a:r>
              <a:endParaRPr lang="en-US" sz="1800" dirty="0">
                <a:solidFill>
                  <a:schemeClr val="tx1">
                    <a:lumMod val="65000"/>
                    <a:lumOff val="35000"/>
                  </a:schemeClr>
                </a:solidFill>
                <a:latin typeface="Trebuchet MS" pitchFamily="34" charset="0"/>
              </a:endParaRPr>
            </a:p>
            <a:p>
              <a:pPr algn="ctr"/>
              <a:endParaRPr lang="en-US" sz="1800" dirty="0">
                <a:solidFill>
                  <a:schemeClr val="tx1">
                    <a:lumMod val="65000"/>
                    <a:lumOff val="35000"/>
                  </a:schemeClr>
                </a:solidFill>
                <a:latin typeface="Trebuchet MS" pitchFamily="34" charset="0"/>
              </a:endParaRPr>
            </a:p>
          </p:txBody>
        </p:sp>
        <p:grpSp>
          <p:nvGrpSpPr>
            <p:cNvPr id="9" name="Group 8"/>
            <p:cNvGrpSpPr/>
            <p:nvPr/>
          </p:nvGrpSpPr>
          <p:grpSpPr>
            <a:xfrm>
              <a:off x="5180013" y="1511656"/>
              <a:ext cx="3735387" cy="4138568"/>
              <a:chOff x="4951413" y="1487487"/>
              <a:chExt cx="4042583" cy="4595768"/>
            </a:xfrm>
          </p:grpSpPr>
          <p:sp>
            <p:nvSpPr>
              <p:cNvPr id="142343" name="Text Box 7"/>
              <p:cNvSpPr txBox="1">
                <a:spLocks noChangeArrowheads="1"/>
              </p:cNvSpPr>
              <p:nvPr/>
            </p:nvSpPr>
            <p:spPr bwMode="auto">
              <a:xfrm>
                <a:off x="6629400" y="2202352"/>
                <a:ext cx="2364596" cy="93988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lnSpc>
                    <a:spcPct val="95000"/>
                  </a:lnSpc>
                </a:pPr>
                <a:r>
                  <a:rPr lang="en-US" sz="1200" b="1" dirty="0">
                    <a:solidFill>
                      <a:schemeClr val="tx1">
                        <a:lumMod val="65000"/>
                        <a:lumOff val="35000"/>
                      </a:schemeClr>
                    </a:solidFill>
                    <a:latin typeface="Trebuchet MS" pitchFamily="34" charset="0"/>
                    <a:cs typeface="Times New Roman" pitchFamily="18" charset="0"/>
                  </a:rPr>
                  <a:t>Bridgeman’s anvil</a:t>
                </a:r>
              </a:p>
              <a:p>
                <a:pPr eaLnBrk="1" hangingPunct="1">
                  <a:lnSpc>
                    <a:spcPct val="95000"/>
                  </a:lnSpc>
                </a:pPr>
                <a:endParaRPr lang="en-US" sz="800" dirty="0">
                  <a:solidFill>
                    <a:schemeClr val="tx1">
                      <a:lumMod val="65000"/>
                      <a:lumOff val="35000"/>
                    </a:schemeClr>
                  </a:solidFill>
                  <a:latin typeface="Trebuchet MS" pitchFamily="34" charset="0"/>
                  <a:cs typeface="Times New Roman" pitchFamily="18" charset="0"/>
                </a:endParaRPr>
              </a:p>
              <a:p>
                <a:pPr eaLnBrk="1" hangingPunct="1">
                  <a:lnSpc>
                    <a:spcPct val="95000"/>
                  </a:lnSpc>
                </a:pPr>
                <a:r>
                  <a:rPr lang="en-US" sz="1000" b="1" i="1" dirty="0">
                    <a:solidFill>
                      <a:schemeClr val="tx1">
                        <a:lumMod val="65000"/>
                        <a:lumOff val="35000"/>
                      </a:schemeClr>
                    </a:solidFill>
                    <a:latin typeface="Trebuchet MS" pitchFamily="34" charset="0"/>
                    <a:cs typeface="Times New Roman" pitchFamily="18" charset="0"/>
                  </a:rPr>
                  <a:t>Material</a:t>
                </a:r>
                <a:r>
                  <a:rPr lang="en-US" sz="1000" b="1" dirty="0">
                    <a:solidFill>
                      <a:schemeClr val="tx1">
                        <a:lumMod val="65000"/>
                        <a:lumOff val="35000"/>
                      </a:schemeClr>
                    </a:solidFill>
                    <a:latin typeface="Trebuchet MS" pitchFamily="34" charset="0"/>
                    <a:cs typeface="Times New Roman" pitchFamily="18" charset="0"/>
                  </a:rPr>
                  <a:t>: </a:t>
                </a:r>
                <a:r>
                  <a:rPr lang="en-US" sz="1000" dirty="0">
                    <a:solidFill>
                      <a:schemeClr val="tx1">
                        <a:lumMod val="65000"/>
                        <a:lumOff val="35000"/>
                      </a:schemeClr>
                    </a:solidFill>
                    <a:latin typeface="Trebuchet MS" pitchFamily="34" charset="0"/>
                    <a:cs typeface="Times New Roman" pitchFamily="18" charset="0"/>
                  </a:rPr>
                  <a:t>diamond or  boron </a:t>
                </a:r>
                <a:r>
                  <a:rPr lang="en-US" sz="1000" dirty="0" smtClean="0">
                    <a:solidFill>
                      <a:schemeClr val="tx1">
                        <a:lumMod val="65000"/>
                        <a:lumOff val="35000"/>
                      </a:schemeClr>
                    </a:solidFill>
                    <a:latin typeface="Trebuchet MS" pitchFamily="34" charset="0"/>
                    <a:cs typeface="Times New Roman" pitchFamily="18" charset="0"/>
                  </a:rPr>
                  <a:t>nitride</a:t>
                </a:r>
                <a:endParaRPr lang="en-US" sz="1000" dirty="0">
                  <a:solidFill>
                    <a:schemeClr val="tx1">
                      <a:lumMod val="65000"/>
                      <a:lumOff val="35000"/>
                    </a:schemeClr>
                  </a:solidFill>
                  <a:latin typeface="Trebuchet MS" pitchFamily="34" charset="0"/>
                  <a:cs typeface="Times New Roman" pitchFamily="18" charset="0"/>
                </a:endParaRPr>
              </a:p>
              <a:p>
                <a:pPr eaLnBrk="1" hangingPunct="1">
                  <a:lnSpc>
                    <a:spcPct val="90000"/>
                  </a:lnSpc>
                  <a:spcBef>
                    <a:spcPct val="20000"/>
                  </a:spcBef>
                </a:pPr>
                <a:r>
                  <a:rPr lang="en-US" sz="1000" b="1" i="1" dirty="0">
                    <a:solidFill>
                      <a:schemeClr val="tx1">
                        <a:lumMod val="65000"/>
                        <a:lumOff val="35000"/>
                      </a:schemeClr>
                    </a:solidFill>
                    <a:latin typeface="Trebuchet MS" pitchFamily="34" charset="0"/>
                    <a:cs typeface="Times New Roman" pitchFamily="18" charset="0"/>
                  </a:rPr>
                  <a:t>Pressure</a:t>
                </a:r>
                <a:r>
                  <a:rPr lang="en-US" sz="1000" b="1" dirty="0">
                    <a:solidFill>
                      <a:schemeClr val="tx1">
                        <a:lumMod val="65000"/>
                        <a:lumOff val="35000"/>
                      </a:schemeClr>
                    </a:solidFill>
                    <a:latin typeface="Trebuchet MS" pitchFamily="34" charset="0"/>
                    <a:cs typeface="Times New Roman" pitchFamily="18" charset="0"/>
                  </a:rPr>
                  <a:t>: </a:t>
                </a:r>
                <a:r>
                  <a:rPr lang="en-US" sz="1000" dirty="0">
                    <a:solidFill>
                      <a:schemeClr val="tx1">
                        <a:lumMod val="65000"/>
                        <a:lumOff val="35000"/>
                      </a:schemeClr>
                    </a:solidFill>
                    <a:latin typeface="Trebuchet MS" pitchFamily="34" charset="0"/>
                    <a:cs typeface="Times New Roman" pitchFamily="18" charset="0"/>
                  </a:rPr>
                  <a:t>up to10 </a:t>
                </a:r>
                <a:r>
                  <a:rPr lang="en-US" sz="1000" dirty="0" err="1">
                    <a:solidFill>
                      <a:schemeClr val="tx1">
                        <a:lumMod val="65000"/>
                        <a:lumOff val="35000"/>
                      </a:schemeClr>
                    </a:solidFill>
                    <a:latin typeface="Trebuchet MS" pitchFamily="34" charset="0"/>
                    <a:cs typeface="Times New Roman" pitchFamily="18" charset="0"/>
                  </a:rPr>
                  <a:t>GPa</a:t>
                </a:r>
                <a:endParaRPr lang="en-US" sz="1000" dirty="0">
                  <a:solidFill>
                    <a:schemeClr val="tx1">
                      <a:lumMod val="65000"/>
                      <a:lumOff val="35000"/>
                    </a:schemeClr>
                  </a:solidFill>
                  <a:latin typeface="Trebuchet MS" pitchFamily="34" charset="0"/>
                  <a:cs typeface="Times New Roman" pitchFamily="18" charset="0"/>
                </a:endParaRPr>
              </a:p>
            </p:txBody>
          </p:sp>
          <p:pic>
            <p:nvPicPr>
              <p:cNvPr id="142344" name="Picture 8" descr="Lecture_2_react_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3429000"/>
                <a:ext cx="3759200" cy="2654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2345" name="Group 9"/>
              <p:cNvGrpSpPr>
                <a:grpSpLocks/>
              </p:cNvGrpSpPr>
              <p:nvPr/>
            </p:nvGrpSpPr>
            <p:grpSpPr bwMode="auto">
              <a:xfrm>
                <a:off x="4951413" y="1487487"/>
                <a:ext cx="1635125" cy="1752600"/>
                <a:chOff x="7019" y="224"/>
                <a:chExt cx="1366" cy="1472"/>
              </a:xfrm>
            </p:grpSpPr>
            <p:pic>
              <p:nvPicPr>
                <p:cNvPr id="142346" name="Picture 10" descr="diamon_cell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9" y="224"/>
                  <a:ext cx="1366" cy="1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2347" name="Line 11"/>
                <p:cNvSpPr>
                  <a:spLocks noChangeShapeType="1"/>
                </p:cNvSpPr>
                <p:nvPr/>
              </p:nvSpPr>
              <p:spPr bwMode="auto">
                <a:xfrm flipH="1">
                  <a:off x="8002" y="855"/>
                  <a:ext cx="192" cy="48"/>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2348" name="Line 12"/>
                <p:cNvSpPr>
                  <a:spLocks noChangeShapeType="1"/>
                </p:cNvSpPr>
                <p:nvPr/>
              </p:nvSpPr>
              <p:spPr bwMode="auto">
                <a:xfrm>
                  <a:off x="7402" y="789"/>
                  <a:ext cx="318" cy="139"/>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2349" name="Arc 13"/>
                <p:cNvSpPr>
                  <a:spLocks/>
                </p:cNvSpPr>
                <p:nvPr/>
              </p:nvSpPr>
              <p:spPr bwMode="auto">
                <a:xfrm rot="5400000">
                  <a:off x="7892" y="1304"/>
                  <a:ext cx="194" cy="411"/>
                </a:xfrm>
                <a:custGeom>
                  <a:avLst/>
                  <a:gdLst>
                    <a:gd name="G0" fmla="+- 13110 0 0"/>
                    <a:gd name="G1" fmla="+- 21600 0 0"/>
                    <a:gd name="G2" fmla="+- 21600 0 0"/>
                    <a:gd name="T0" fmla="*/ 0 w 34710"/>
                    <a:gd name="T1" fmla="*/ 4434 h 26589"/>
                    <a:gd name="T2" fmla="*/ 34126 w 34710"/>
                    <a:gd name="T3" fmla="*/ 26589 h 26589"/>
                    <a:gd name="T4" fmla="*/ 13110 w 34710"/>
                    <a:gd name="T5" fmla="*/ 21600 h 26589"/>
                  </a:gdLst>
                  <a:ahLst/>
                  <a:cxnLst>
                    <a:cxn ang="0">
                      <a:pos x="T0" y="T1"/>
                    </a:cxn>
                    <a:cxn ang="0">
                      <a:pos x="T2" y="T3"/>
                    </a:cxn>
                    <a:cxn ang="0">
                      <a:pos x="T4" y="T5"/>
                    </a:cxn>
                  </a:cxnLst>
                  <a:rect l="0" t="0" r="r" b="b"/>
                  <a:pathLst>
                    <a:path w="34710" h="26589" fill="none" extrusionOk="0">
                      <a:moveTo>
                        <a:pt x="-1" y="4433"/>
                      </a:moveTo>
                      <a:cubicBezTo>
                        <a:pt x="3765" y="1557"/>
                        <a:pt x="8371" y="-1"/>
                        <a:pt x="13110" y="0"/>
                      </a:cubicBezTo>
                      <a:cubicBezTo>
                        <a:pt x="25039" y="0"/>
                        <a:pt x="34710" y="9670"/>
                        <a:pt x="34710" y="21600"/>
                      </a:cubicBezTo>
                      <a:cubicBezTo>
                        <a:pt x="34710" y="23280"/>
                        <a:pt x="34513" y="24954"/>
                        <a:pt x="34125" y="26588"/>
                      </a:cubicBezTo>
                    </a:path>
                    <a:path w="34710" h="26589" stroke="0" extrusionOk="0">
                      <a:moveTo>
                        <a:pt x="-1" y="4433"/>
                      </a:moveTo>
                      <a:cubicBezTo>
                        <a:pt x="3765" y="1557"/>
                        <a:pt x="8371" y="-1"/>
                        <a:pt x="13110" y="0"/>
                      </a:cubicBezTo>
                      <a:cubicBezTo>
                        <a:pt x="25039" y="0"/>
                        <a:pt x="34710" y="9670"/>
                        <a:pt x="34710" y="21600"/>
                      </a:cubicBezTo>
                      <a:cubicBezTo>
                        <a:pt x="34710" y="23280"/>
                        <a:pt x="34513" y="24954"/>
                        <a:pt x="34125" y="26588"/>
                      </a:cubicBezTo>
                      <a:lnTo>
                        <a:pt x="13110" y="21600"/>
                      </a:lnTo>
                      <a:close/>
                    </a:path>
                  </a:pathLst>
                </a:custGeom>
                <a:noFill/>
                <a:ln w="19050">
                  <a:solidFill>
                    <a:srgbClr val="FF00FF"/>
                  </a:solidFill>
                  <a:prstDash val="sysDot"/>
                  <a:round/>
                  <a:headEn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pic>
          <p:nvPicPr>
            <p:cNvPr id="17" name="Objet 5"/>
            <p:cNvPicPr>
              <a:picLocks noChangeArrowheads="1"/>
            </p:cNvPicPr>
            <p:nvPr/>
          </p:nvPicPr>
          <p:blipFill>
            <a:blip r:embed="rId5" cstate="print">
              <a:extLst>
                <a:ext uri="{28A0092B-C50C-407E-A947-70E740481C1C}">
                  <a14:useLocalDpi xmlns:a14="http://schemas.microsoft.com/office/drawing/2010/main" val="0"/>
                </a:ext>
              </a:extLst>
            </a:blip>
            <a:srcRect l="-2576" t="-166" r="-2930" b="-232"/>
            <a:stretch>
              <a:fillRect/>
            </a:stretch>
          </p:blipFill>
          <p:spPr bwMode="auto">
            <a:xfrm>
              <a:off x="469042" y="1535424"/>
              <a:ext cx="1828800" cy="1215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p:cNvGrpSpPr/>
            <p:nvPr/>
          </p:nvGrpSpPr>
          <p:grpSpPr>
            <a:xfrm>
              <a:off x="304800" y="2514940"/>
              <a:ext cx="4522656" cy="3242506"/>
              <a:chOff x="76200" y="2514600"/>
              <a:chExt cx="4739262" cy="3699287"/>
            </a:xfrm>
          </p:grpSpPr>
          <p:graphicFrame>
            <p:nvGraphicFramePr>
              <p:cNvPr id="23" name="Object 7"/>
              <p:cNvGraphicFramePr>
                <a:graphicFrameLocks noChangeAspect="1"/>
              </p:cNvGraphicFramePr>
              <p:nvPr>
                <p:extLst>
                  <p:ext uri="{D42A27DB-BD31-4B8C-83A1-F6EECF244321}">
                    <p14:modId xmlns:p14="http://schemas.microsoft.com/office/powerpoint/2010/main" val="581022775"/>
                  </p:ext>
                </p:extLst>
              </p:nvPr>
            </p:nvGraphicFramePr>
            <p:xfrm>
              <a:off x="76200" y="2514600"/>
              <a:ext cx="4196439" cy="3411541"/>
            </p:xfrm>
            <a:graphic>
              <a:graphicData uri="http://schemas.openxmlformats.org/presentationml/2006/ole">
                <mc:AlternateContent xmlns:mc="http://schemas.openxmlformats.org/markup-compatibility/2006">
                  <mc:Choice xmlns:v="urn:schemas-microsoft-com:vml" Requires="v">
                    <p:oleObj spid="_x0000_s248957" r:id="rId6" imgW="3877056" imgH="2987040" progId="Origin50.Graph">
                      <p:embed/>
                    </p:oleObj>
                  </mc:Choice>
                  <mc:Fallback>
                    <p:oleObj r:id="rId6" imgW="3877056" imgH="2987040" progId="Origin50.Graph">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l="4716" r="7076"/>
                          <a:stretch>
                            <a:fillRect/>
                          </a:stretch>
                        </p:blipFill>
                        <p:spPr bwMode="auto">
                          <a:xfrm>
                            <a:off x="76200" y="2514600"/>
                            <a:ext cx="4196439" cy="3411541"/>
                          </a:xfrm>
                          <a:prstGeom prst="rect">
                            <a:avLst/>
                          </a:prstGeom>
                          <a:noFill/>
                          <a:extLst/>
                        </p:spPr>
                      </p:pic>
                    </p:oleObj>
                  </mc:Fallback>
                </mc:AlternateContent>
              </a:graphicData>
            </a:graphic>
          </p:graphicFrame>
          <p:sp>
            <p:nvSpPr>
              <p:cNvPr id="24" name="Text Box 10"/>
              <p:cNvSpPr txBox="1">
                <a:spLocks noChangeArrowheads="1"/>
              </p:cNvSpPr>
              <p:nvPr/>
            </p:nvSpPr>
            <p:spPr bwMode="auto">
              <a:xfrm>
                <a:off x="248308" y="5757412"/>
                <a:ext cx="4567154" cy="45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000" dirty="0">
                    <a:solidFill>
                      <a:schemeClr val="tx1">
                        <a:lumMod val="65000"/>
                        <a:lumOff val="35000"/>
                      </a:schemeClr>
                    </a:solidFill>
                    <a:latin typeface="Trebuchet MS" panose="020B0603020202020204" pitchFamily="34" charset="0"/>
                  </a:rPr>
                  <a:t>H</a:t>
                </a:r>
                <a:r>
                  <a:rPr lang="en-US" sz="1000" baseline="-25000" dirty="0">
                    <a:solidFill>
                      <a:schemeClr val="tx1">
                        <a:lumMod val="65000"/>
                        <a:lumOff val="35000"/>
                      </a:schemeClr>
                    </a:solidFill>
                    <a:latin typeface="Trebuchet MS" panose="020B0603020202020204" pitchFamily="34" charset="0"/>
                  </a:rPr>
                  <a:t>2</a:t>
                </a:r>
                <a:r>
                  <a:rPr lang="en-US" sz="1000" dirty="0">
                    <a:solidFill>
                      <a:schemeClr val="tx1">
                        <a:lumMod val="65000"/>
                        <a:lumOff val="35000"/>
                      </a:schemeClr>
                    </a:solidFill>
                    <a:latin typeface="Trebuchet MS" panose="020B0603020202020204" pitchFamily="34" charset="0"/>
                  </a:rPr>
                  <a:t> absorption by Mg</a:t>
                </a:r>
                <a:r>
                  <a:rPr lang="en-US" sz="1000" dirty="0" smtClean="0">
                    <a:solidFill>
                      <a:schemeClr val="tx1">
                        <a:lumMod val="65000"/>
                        <a:lumOff val="35000"/>
                      </a:schemeClr>
                    </a:solidFill>
                    <a:latin typeface="Trebuchet MS" panose="020B0603020202020204" pitchFamily="34" charset="0"/>
                  </a:rPr>
                  <a:t>: </a:t>
                </a:r>
                <a:r>
                  <a:rPr lang="en-US" sz="1000" i="1" dirty="0" smtClean="0">
                    <a:solidFill>
                      <a:schemeClr val="tx1">
                        <a:lumMod val="65000"/>
                        <a:lumOff val="35000"/>
                      </a:schemeClr>
                    </a:solidFill>
                    <a:latin typeface="Trebuchet MS" panose="020B0603020202020204" pitchFamily="34" charset="0"/>
                  </a:rPr>
                  <a:t>as-received</a:t>
                </a:r>
                <a:r>
                  <a:rPr lang="en-US" sz="1000" dirty="0">
                    <a:solidFill>
                      <a:schemeClr val="tx1">
                        <a:lumMod val="65000"/>
                        <a:lumOff val="35000"/>
                      </a:schemeClr>
                    </a:solidFill>
                    <a:latin typeface="Trebuchet MS" panose="020B0603020202020204" pitchFamily="34" charset="0"/>
                  </a:rPr>
                  <a:t>, cold rolled and </a:t>
                </a:r>
                <a:r>
                  <a:rPr lang="en-US" sz="1000" dirty="0" smtClean="0">
                    <a:solidFill>
                      <a:schemeClr val="tx1">
                        <a:lumMod val="65000"/>
                        <a:lumOff val="35000"/>
                      </a:schemeClr>
                    </a:solidFill>
                    <a:latin typeface="Trebuchet MS" panose="020B0603020202020204" pitchFamily="34" charset="0"/>
                  </a:rPr>
                  <a:t>ball-milled</a:t>
                </a:r>
                <a:r>
                  <a:rPr lang="en-US" sz="1000" dirty="0">
                    <a:solidFill>
                      <a:schemeClr val="tx1">
                        <a:lumMod val="65000"/>
                        <a:lumOff val="35000"/>
                      </a:schemeClr>
                    </a:solidFill>
                    <a:latin typeface="Trebuchet MS" panose="020B0603020202020204" pitchFamily="34" charset="0"/>
                  </a:rPr>
                  <a:t>; 623K, 2MPa H</a:t>
                </a:r>
                <a:r>
                  <a:rPr lang="en-US" sz="1000" baseline="-25000" dirty="0">
                    <a:solidFill>
                      <a:schemeClr val="tx1">
                        <a:lumMod val="65000"/>
                        <a:lumOff val="35000"/>
                      </a:schemeClr>
                    </a:solidFill>
                    <a:latin typeface="Trebuchet MS" panose="020B0603020202020204" pitchFamily="34" charset="0"/>
                  </a:rPr>
                  <a:t>2</a:t>
                </a:r>
                <a:r>
                  <a:rPr lang="en-US" sz="1000" dirty="0">
                    <a:solidFill>
                      <a:schemeClr val="tx1">
                        <a:lumMod val="65000"/>
                        <a:lumOff val="35000"/>
                      </a:schemeClr>
                    </a:solidFill>
                    <a:latin typeface="Trebuchet MS" panose="020B0603020202020204" pitchFamily="34" charset="0"/>
                  </a:rPr>
                  <a:t> </a:t>
                </a:r>
              </a:p>
            </p:txBody>
          </p:sp>
        </p:grpSp>
        <p:cxnSp>
          <p:nvCxnSpPr>
            <p:cNvPr id="31" name="Straight Connector 30"/>
            <p:cNvCxnSpPr/>
            <p:nvPr/>
          </p:nvCxnSpPr>
          <p:spPr bwMode="auto">
            <a:xfrm flipH="1">
              <a:off x="4906167" y="1535424"/>
              <a:ext cx="8733" cy="4191000"/>
            </a:xfrm>
            <a:prstGeom prst="line">
              <a:avLst/>
            </a:prstGeom>
            <a:solidFill>
              <a:schemeClr val="accent1"/>
            </a:solidFill>
            <a:ln w="22225" cap="flat" cmpd="sng" algn="ctr">
              <a:solidFill>
                <a:schemeClr val="bg1">
                  <a:lumMod val="8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0" name="TextBox 19"/>
            <p:cNvSpPr txBox="1"/>
            <p:nvPr/>
          </p:nvSpPr>
          <p:spPr>
            <a:xfrm>
              <a:off x="2514750" y="1989647"/>
              <a:ext cx="1550424" cy="307777"/>
            </a:xfrm>
            <a:prstGeom prst="rect">
              <a:avLst/>
            </a:prstGeom>
            <a:noFill/>
          </p:spPr>
          <p:txBody>
            <a:bodyPr wrap="none" rtlCol="0">
              <a:spAutoFit/>
            </a:bodyPr>
            <a:lstStyle/>
            <a:p>
              <a:r>
                <a:rPr lang="en-US" sz="1400" dirty="0" smtClean="0"/>
                <a:t>Mg + H</a:t>
              </a:r>
              <a:r>
                <a:rPr lang="en-US" sz="1400" baseline="-25000" dirty="0" smtClean="0"/>
                <a:t>2  </a:t>
              </a:r>
              <a:r>
                <a:rPr lang="en-US" sz="1400" dirty="0" smtClean="0"/>
                <a:t>=  MgH</a:t>
              </a:r>
              <a:r>
                <a:rPr lang="en-US" sz="1400" baseline="-25000" dirty="0" smtClean="0"/>
                <a:t>2</a:t>
              </a:r>
              <a:endParaRPr lang="en-US" sz="1400" baseline="-25000" dirty="0"/>
            </a:p>
          </p:txBody>
        </p:sp>
      </p:grpSp>
    </p:spTree>
    <p:extLst>
      <p:ext uri="{BB962C8B-B14F-4D97-AF65-F5344CB8AC3E}">
        <p14:creationId xmlns:p14="http://schemas.microsoft.com/office/powerpoint/2010/main" val="2411522394"/>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57200" y="274320"/>
            <a:ext cx="8305800" cy="5750017"/>
            <a:chOff x="457200" y="274320"/>
            <a:chExt cx="8305800" cy="5750017"/>
          </a:xfrm>
        </p:grpSpPr>
        <p:grpSp>
          <p:nvGrpSpPr>
            <p:cNvPr id="8" name="Group 7"/>
            <p:cNvGrpSpPr/>
            <p:nvPr/>
          </p:nvGrpSpPr>
          <p:grpSpPr>
            <a:xfrm>
              <a:off x="838200" y="1210663"/>
              <a:ext cx="7391400" cy="4813674"/>
              <a:chOff x="2286000" y="1422591"/>
              <a:chExt cx="6553200" cy="4369548"/>
            </a:xfrm>
          </p:grpSpPr>
          <p:pic>
            <p:nvPicPr>
              <p:cNvPr id="5" name="Picture 26" descr="ball-milling mechanism4"/>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286000" y="1422591"/>
                <a:ext cx="6553200" cy="43695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Box 6"/>
              <p:cNvSpPr txBox="1"/>
              <p:nvPr/>
            </p:nvSpPr>
            <p:spPr>
              <a:xfrm>
                <a:off x="6096000" y="2133600"/>
                <a:ext cx="1356462" cy="246221"/>
              </a:xfrm>
              <a:prstGeom prst="rect">
                <a:avLst/>
              </a:prstGeom>
              <a:noFill/>
            </p:spPr>
            <p:txBody>
              <a:bodyPr wrap="none" rtlCol="0">
                <a:spAutoFit/>
              </a:bodyPr>
              <a:lstStyle/>
              <a:p>
                <a:r>
                  <a:rPr lang="en-US" sz="1000" i="1" dirty="0" smtClean="0">
                    <a:solidFill>
                      <a:srgbClr val="262626"/>
                    </a:solidFill>
                    <a:latin typeface="+mn-lt"/>
                  </a:rPr>
                  <a:t>Plastic Deformations</a:t>
                </a:r>
                <a:endParaRPr lang="en-US" sz="1000" i="1" dirty="0">
                  <a:solidFill>
                    <a:srgbClr val="262626"/>
                  </a:solidFill>
                  <a:latin typeface="+mn-lt"/>
                </a:endParaRPr>
              </a:p>
            </p:txBody>
          </p:sp>
        </p:grpSp>
        <p:sp>
          <p:nvSpPr>
            <p:cNvPr id="6" name="Text Box 15"/>
            <p:cNvSpPr txBox="1">
              <a:spLocks noChangeArrowheads="1"/>
            </p:cNvSpPr>
            <p:nvPr/>
          </p:nvSpPr>
          <p:spPr bwMode="auto">
            <a:xfrm>
              <a:off x="4800600" y="5808893"/>
              <a:ext cx="3962400" cy="215444"/>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800" dirty="0">
                  <a:latin typeface="Trebuchet MS" pitchFamily="34" charset="0"/>
                  <a:cs typeface="Times New Roman" charset="0"/>
                </a:rPr>
                <a:t>V</a:t>
              </a:r>
              <a:r>
                <a:rPr lang="en-GB" sz="800" dirty="0">
                  <a:latin typeface="Trebuchet MS" pitchFamily="34" charset="0"/>
                </a:rPr>
                <a:t>.P. Balema in </a:t>
              </a:r>
              <a:r>
                <a:rPr lang="en-GB" sz="800" i="1" dirty="0">
                  <a:latin typeface="Trebuchet MS" pitchFamily="34" charset="0"/>
                </a:rPr>
                <a:t>Materials Challenges in Alternative Energy</a:t>
              </a:r>
              <a:r>
                <a:rPr lang="en-GB" sz="800" dirty="0">
                  <a:latin typeface="Trebuchet MS" pitchFamily="34" charset="0"/>
                </a:rPr>
                <a:t>, Wiley, 2011, p.25</a:t>
              </a:r>
            </a:p>
          </p:txBody>
        </p:sp>
        <p:sp>
          <p:nvSpPr>
            <p:cNvPr id="9" name="Text Box 15"/>
            <p:cNvSpPr txBox="1">
              <a:spLocks noChangeArrowheads="1"/>
            </p:cNvSpPr>
            <p:nvPr/>
          </p:nvSpPr>
          <p:spPr bwMode="auto">
            <a:xfrm>
              <a:off x="457200" y="274320"/>
              <a:ext cx="3962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indent="0">
                <a:buNone/>
              </a:pPr>
              <a:r>
                <a:rPr lang="en-US" sz="2800" dirty="0" err="1">
                  <a:solidFill>
                    <a:schemeClr val="accent5">
                      <a:lumMod val="50000"/>
                    </a:schemeClr>
                  </a:solidFill>
                  <a:latin typeface="Trebuchet MS" pitchFamily="34" charset="0"/>
                </a:rPr>
                <a:t>Mechanochemistry</a:t>
              </a:r>
              <a:endParaRPr lang="en-US" sz="2800" dirty="0">
                <a:solidFill>
                  <a:schemeClr val="accent5">
                    <a:lumMod val="50000"/>
                  </a:schemeClr>
                </a:solidFill>
                <a:latin typeface="Trebuchet MS" pitchFamily="34" charset="0"/>
              </a:endParaRPr>
            </a:p>
            <a:p>
              <a:pPr marL="0" indent="0">
                <a:buNone/>
              </a:pPr>
              <a:r>
                <a:rPr lang="en-US" sz="2000" i="1" dirty="0">
                  <a:solidFill>
                    <a:schemeClr val="accent5">
                      <a:lumMod val="50000"/>
                    </a:schemeClr>
                  </a:solidFill>
                  <a:latin typeface="Trebuchet MS" pitchFamily="34" charset="0"/>
                </a:rPr>
                <a:t>How it Happens?</a:t>
              </a:r>
            </a:p>
          </p:txBody>
        </p:sp>
        <p:sp>
          <p:nvSpPr>
            <p:cNvPr id="11" name="TextBox 10"/>
            <p:cNvSpPr txBox="1"/>
            <p:nvPr/>
          </p:nvSpPr>
          <p:spPr>
            <a:xfrm>
              <a:off x="5914362" y="4648200"/>
              <a:ext cx="466794" cy="261610"/>
            </a:xfrm>
            <a:prstGeom prst="rect">
              <a:avLst/>
            </a:prstGeom>
            <a:noFill/>
          </p:spPr>
          <p:txBody>
            <a:bodyPr wrap="none" rtlCol="0">
              <a:spAutoFit/>
            </a:bodyPr>
            <a:lstStyle/>
            <a:p>
              <a:r>
                <a:rPr lang="en-US" sz="1100" i="1" dirty="0" smtClean="0"/>
                <a:t>LAG</a:t>
              </a:r>
              <a:endParaRPr lang="en-US" sz="1100" i="1" dirty="0"/>
            </a:p>
          </p:txBody>
        </p:sp>
      </p:grpSp>
    </p:spTree>
    <p:extLst>
      <p:ext uri="{BB962C8B-B14F-4D97-AF65-F5344CB8AC3E}">
        <p14:creationId xmlns:p14="http://schemas.microsoft.com/office/powerpoint/2010/main" val="2000100893"/>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txBox="1">
            <a:spLocks noChangeArrowheads="1"/>
          </p:cNvSpPr>
          <p:nvPr/>
        </p:nvSpPr>
        <p:spPr>
          <a:xfrm>
            <a:off x="457200" y="274320"/>
            <a:ext cx="7086600" cy="685800"/>
          </a:xfrm>
          <a:prstGeom prst="rect">
            <a:avLst/>
          </a:prstGeom>
          <a:noFill/>
          <a:ln/>
        </p:spPr>
        <p:txBody>
          <a:bodyPr vert="horz" lIns="91440" tIns="45720" rIns="91440" bIns="45720" rtlCol="0">
            <a:normAutofit fontScale="975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lang="en-US" sz="2700" dirty="0" smtClean="0">
                <a:solidFill>
                  <a:schemeClr val="accent5">
                    <a:lumMod val="50000"/>
                  </a:schemeClr>
                </a:solidFill>
                <a:latin typeface="Trebuchet MS" panose="020B0603020202020204" pitchFamily="34" charset="0"/>
              </a:rPr>
              <a:t>Takeaways</a:t>
            </a:r>
            <a:endParaRPr lang="en-US" sz="2000" dirty="0">
              <a:solidFill>
                <a:schemeClr val="accent5">
                  <a:lumMod val="50000"/>
                </a:schemeClr>
              </a:solidFill>
              <a:latin typeface="Trebuchet MS" pitchFamily="34" charset="0"/>
            </a:endParaRPr>
          </a:p>
        </p:txBody>
      </p:sp>
      <p:sp>
        <p:nvSpPr>
          <p:cNvPr id="6" name="Text Box 18"/>
          <p:cNvSpPr txBox="1">
            <a:spLocks noChangeArrowheads="1"/>
          </p:cNvSpPr>
          <p:nvPr/>
        </p:nvSpPr>
        <p:spPr bwMode="auto">
          <a:xfrm>
            <a:off x="381000" y="1828800"/>
            <a:ext cx="83820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28600" indent="-228600">
              <a:spcBef>
                <a:spcPts val="4200"/>
              </a:spcBef>
              <a:buFont typeface="Arial" panose="020B0604020202020204" pitchFamily="34" charset="0"/>
              <a:buChar char="•"/>
            </a:pPr>
            <a:r>
              <a:rPr lang="en-US" sz="2000" b="0" dirty="0" err="1" smtClean="0">
                <a:solidFill>
                  <a:schemeClr val="tx1">
                    <a:lumMod val="65000"/>
                    <a:lumOff val="35000"/>
                  </a:schemeClr>
                </a:solidFill>
                <a:latin typeface="Trebuchet MS" panose="020B0603020202020204" pitchFamily="34" charset="0"/>
                <a:cs typeface="Arial" charset="0"/>
              </a:rPr>
              <a:t>Gd</a:t>
            </a:r>
            <a:r>
              <a:rPr lang="en-US" sz="2000" b="0" dirty="0" smtClean="0">
                <a:solidFill>
                  <a:schemeClr val="tx1">
                    <a:lumMod val="65000"/>
                    <a:lumOff val="35000"/>
                  </a:schemeClr>
                </a:solidFill>
                <a:latin typeface="Trebuchet MS" panose="020B0603020202020204" pitchFamily="34" charset="0"/>
                <a:cs typeface="Arial" charset="0"/>
              </a:rPr>
              <a:t>–based 3D hybrid networks are promising materials for Magnetic Refrigeration  at cryogenic temperatures</a:t>
            </a:r>
          </a:p>
          <a:p>
            <a:pPr marL="228600" indent="-228600">
              <a:spcBef>
                <a:spcPts val="4200"/>
              </a:spcBef>
              <a:buFont typeface="Arial" panose="020B0604020202020204" pitchFamily="34" charset="0"/>
              <a:buChar char="•"/>
            </a:pPr>
            <a:r>
              <a:rPr lang="en-US" sz="2000" dirty="0" err="1" smtClean="0">
                <a:solidFill>
                  <a:schemeClr val="tx1">
                    <a:lumMod val="65000"/>
                    <a:lumOff val="35000"/>
                  </a:schemeClr>
                </a:solidFill>
                <a:latin typeface="Trebuchet MS" panose="020B0603020202020204" pitchFamily="34" charset="0"/>
                <a:cs typeface="Arial" charset="0"/>
              </a:rPr>
              <a:t>Mechanochemistry</a:t>
            </a:r>
            <a:r>
              <a:rPr lang="en-US" sz="2000" dirty="0" smtClean="0">
                <a:solidFill>
                  <a:schemeClr val="tx1">
                    <a:lumMod val="65000"/>
                    <a:lumOff val="35000"/>
                  </a:schemeClr>
                </a:solidFill>
                <a:latin typeface="Trebuchet MS" panose="020B0603020202020204" pitchFamily="34" charset="0"/>
                <a:cs typeface="Arial" charset="0"/>
              </a:rPr>
              <a:t> offers a simple and scalable way of making hybrid </a:t>
            </a:r>
            <a:r>
              <a:rPr lang="en-US" sz="2000" dirty="0" err="1" smtClean="0">
                <a:solidFill>
                  <a:schemeClr val="tx1">
                    <a:lumMod val="65000"/>
                    <a:lumOff val="35000"/>
                  </a:schemeClr>
                </a:solidFill>
                <a:latin typeface="Trebuchet MS" panose="020B0603020202020204" pitchFamily="34" charset="0"/>
                <a:cs typeface="Arial" charset="0"/>
              </a:rPr>
              <a:t>magnetocaloric</a:t>
            </a:r>
            <a:r>
              <a:rPr lang="en-US" sz="2000" dirty="0" smtClean="0">
                <a:solidFill>
                  <a:schemeClr val="tx1">
                    <a:lumMod val="65000"/>
                    <a:lumOff val="35000"/>
                  </a:schemeClr>
                </a:solidFill>
                <a:latin typeface="Trebuchet MS" panose="020B0603020202020204" pitchFamily="34" charset="0"/>
                <a:cs typeface="Arial" charset="0"/>
              </a:rPr>
              <a:t> materials</a:t>
            </a:r>
          </a:p>
          <a:p>
            <a:pPr marL="228600" indent="-228600">
              <a:spcBef>
                <a:spcPts val="4200"/>
              </a:spcBef>
              <a:buFont typeface="Arial" panose="020B0604020202020204" pitchFamily="34" charset="0"/>
              <a:buChar char="•"/>
            </a:pPr>
            <a:r>
              <a:rPr lang="en-US" sz="2000" dirty="0">
                <a:solidFill>
                  <a:schemeClr val="tx1">
                    <a:lumMod val="65000"/>
                    <a:lumOff val="35000"/>
                  </a:schemeClr>
                </a:solidFill>
                <a:latin typeface="Trebuchet MS" panose="020B0603020202020204" pitchFamily="34" charset="0"/>
                <a:cs typeface="Arial" charset="0"/>
              </a:rPr>
              <a:t>S</a:t>
            </a:r>
            <a:r>
              <a:rPr lang="en-US" sz="2000" dirty="0" smtClean="0">
                <a:solidFill>
                  <a:schemeClr val="tx1">
                    <a:lumMod val="65000"/>
                    <a:lumOff val="35000"/>
                  </a:schemeClr>
                </a:solidFill>
                <a:latin typeface="Trebuchet MS" panose="020B0603020202020204" pitchFamily="34" charset="0"/>
                <a:cs typeface="Arial" charset="0"/>
              </a:rPr>
              <a:t>evere </a:t>
            </a:r>
            <a:r>
              <a:rPr lang="en-US" sz="2000" dirty="0">
                <a:solidFill>
                  <a:schemeClr val="tx1">
                    <a:lumMod val="65000"/>
                    <a:lumOff val="35000"/>
                  </a:schemeClr>
                </a:solidFill>
                <a:latin typeface="Trebuchet MS" panose="020B0603020202020204" pitchFamily="34" charset="0"/>
                <a:cs typeface="Arial" charset="0"/>
              </a:rPr>
              <a:t>plastic deformations are probably responsible for the formation of REE </a:t>
            </a:r>
            <a:r>
              <a:rPr lang="en-US" sz="2000" dirty="0" smtClean="0">
                <a:solidFill>
                  <a:schemeClr val="tx1">
                    <a:lumMod val="65000"/>
                    <a:lumOff val="35000"/>
                  </a:schemeClr>
                </a:solidFill>
                <a:latin typeface="Trebuchet MS" panose="020B0603020202020204" pitchFamily="34" charset="0"/>
                <a:cs typeface="Arial" charset="0"/>
              </a:rPr>
              <a:t>MOF structures </a:t>
            </a:r>
            <a:r>
              <a:rPr lang="en-US" sz="2000" dirty="0">
                <a:solidFill>
                  <a:schemeClr val="tx1">
                    <a:lumMod val="65000"/>
                    <a:lumOff val="35000"/>
                  </a:schemeClr>
                </a:solidFill>
                <a:latin typeface="Trebuchet MS" panose="020B0603020202020204" pitchFamily="34" charset="0"/>
                <a:cs typeface="Arial" charset="0"/>
              </a:rPr>
              <a:t>upon </a:t>
            </a:r>
            <a:r>
              <a:rPr lang="en-US" sz="2000" dirty="0" smtClean="0">
                <a:solidFill>
                  <a:schemeClr val="tx1">
                    <a:lumMod val="65000"/>
                    <a:lumOff val="35000"/>
                  </a:schemeClr>
                </a:solidFill>
                <a:latin typeface="Trebuchet MS" panose="020B0603020202020204" pitchFamily="34" charset="0"/>
                <a:cs typeface="Arial" charset="0"/>
              </a:rPr>
              <a:t>mechanical milling </a:t>
            </a:r>
            <a:r>
              <a:rPr lang="en-US" sz="2000" dirty="0">
                <a:solidFill>
                  <a:schemeClr val="tx1">
                    <a:lumMod val="65000"/>
                    <a:lumOff val="35000"/>
                  </a:schemeClr>
                </a:solidFill>
                <a:latin typeface="Trebuchet MS" panose="020B0603020202020204" pitchFamily="34" charset="0"/>
                <a:cs typeface="Arial" charset="0"/>
              </a:rPr>
              <a:t>without </a:t>
            </a:r>
            <a:r>
              <a:rPr lang="en-US" sz="2000" dirty="0" smtClean="0">
                <a:solidFill>
                  <a:schemeClr val="tx1">
                    <a:lumMod val="65000"/>
                    <a:lumOff val="35000"/>
                  </a:schemeClr>
                </a:solidFill>
                <a:latin typeface="Trebuchet MS" panose="020B0603020202020204" pitchFamily="34" charset="0"/>
                <a:cs typeface="Arial" charset="0"/>
              </a:rPr>
              <a:t>solvents. </a:t>
            </a:r>
            <a:endParaRPr lang="en-US" sz="2000" dirty="0">
              <a:solidFill>
                <a:schemeClr val="tx1">
                  <a:lumMod val="65000"/>
                  <a:lumOff val="35000"/>
                </a:schemeClr>
              </a:solidFill>
              <a:latin typeface="Trebuchet MS" panose="020B0603020202020204" pitchFamily="34" charset="0"/>
              <a:cs typeface="Arial" charset="0"/>
            </a:endParaRPr>
          </a:p>
        </p:txBody>
      </p:sp>
    </p:spTree>
    <p:extLst>
      <p:ext uri="{BB962C8B-B14F-4D97-AF65-F5344CB8AC3E}">
        <p14:creationId xmlns:p14="http://schemas.microsoft.com/office/powerpoint/2010/main" val="1679147581"/>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0" name="Rectangle 1032"/>
          <p:cNvSpPr>
            <a:spLocks noChangeArrowheads="1"/>
          </p:cNvSpPr>
          <p:nvPr/>
        </p:nvSpPr>
        <p:spPr bwMode="auto">
          <a:xfrm>
            <a:off x="457200" y="274320"/>
            <a:ext cx="396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buClr>
                <a:srgbClr val="000066"/>
              </a:buClr>
              <a:buFont typeface="Wingdings" pitchFamily="2" charset="2"/>
              <a:buNone/>
            </a:pPr>
            <a:r>
              <a:rPr lang="en-US" sz="2800" dirty="0">
                <a:solidFill>
                  <a:schemeClr val="accent5">
                    <a:lumMod val="50000"/>
                  </a:schemeClr>
                </a:solidFill>
                <a:latin typeface="Trebuchet MS" pitchFamily="34" charset="0"/>
              </a:rPr>
              <a:t>Acknowledgment</a:t>
            </a:r>
          </a:p>
        </p:txBody>
      </p:sp>
      <p:sp>
        <p:nvSpPr>
          <p:cNvPr id="90121" name="Rectangle 1033"/>
          <p:cNvSpPr>
            <a:spLocks noChangeArrowheads="1"/>
          </p:cNvSpPr>
          <p:nvPr/>
        </p:nvSpPr>
        <p:spPr bwMode="auto">
          <a:xfrm>
            <a:off x="3945082" y="2272146"/>
            <a:ext cx="5105400" cy="1385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1312" eaLnBrk="1" hangingPunct="1">
              <a:spcBef>
                <a:spcPct val="20000"/>
              </a:spcBef>
              <a:buClr>
                <a:srgbClr val="000066"/>
              </a:buClr>
            </a:pPr>
            <a:r>
              <a:rPr lang="en-US" sz="2000" dirty="0" smtClean="0">
                <a:solidFill>
                  <a:schemeClr val="tx1">
                    <a:lumMod val="65000"/>
                    <a:lumOff val="35000"/>
                  </a:schemeClr>
                </a:solidFill>
                <a:latin typeface="Trebuchet MS" pitchFamily="34" charset="0"/>
              </a:rPr>
              <a:t>Sigma-Aldrich (now </a:t>
            </a:r>
            <a:r>
              <a:rPr lang="en-US" sz="2000" dirty="0" err="1" smtClean="0">
                <a:solidFill>
                  <a:schemeClr val="tx1">
                    <a:lumMod val="65000"/>
                    <a:lumOff val="35000"/>
                  </a:schemeClr>
                </a:solidFill>
                <a:latin typeface="Trebuchet MS" pitchFamily="34" charset="0"/>
              </a:rPr>
              <a:t>MilliporeSigma</a:t>
            </a:r>
            <a:r>
              <a:rPr lang="en-US" sz="2000" dirty="0" smtClean="0">
                <a:solidFill>
                  <a:schemeClr val="tx1">
                    <a:lumMod val="65000"/>
                    <a:lumOff val="35000"/>
                  </a:schemeClr>
                </a:solidFill>
                <a:latin typeface="Trebuchet MS" pitchFamily="34" charset="0"/>
              </a:rPr>
              <a:t>)</a:t>
            </a:r>
          </a:p>
          <a:p>
            <a:pPr marL="512762" indent="-171450" eaLnBrk="1" hangingPunct="1">
              <a:spcBef>
                <a:spcPct val="20000"/>
              </a:spcBef>
              <a:buClr>
                <a:srgbClr val="000066"/>
              </a:buClr>
              <a:buFont typeface="Arial" panose="020B0604020202020204" pitchFamily="34" charset="0"/>
              <a:buChar char="•"/>
            </a:pPr>
            <a:endParaRPr lang="en-US" sz="800" dirty="0" smtClean="0">
              <a:solidFill>
                <a:schemeClr val="tx1">
                  <a:lumMod val="65000"/>
                  <a:lumOff val="35000"/>
                </a:schemeClr>
              </a:solidFill>
              <a:latin typeface="Trebuchet MS" pitchFamily="34" charset="0"/>
            </a:endParaRPr>
          </a:p>
          <a:p>
            <a:pPr marL="684212" indent="-342900" eaLnBrk="1" hangingPunct="1">
              <a:spcBef>
                <a:spcPct val="20000"/>
              </a:spcBef>
              <a:buClr>
                <a:srgbClr val="000066"/>
              </a:buClr>
              <a:buFont typeface="Arial" panose="020B0604020202020204" pitchFamily="34" charset="0"/>
              <a:buChar char="•"/>
            </a:pPr>
            <a:r>
              <a:rPr lang="en-US" sz="2000" dirty="0" err="1" smtClean="0">
                <a:solidFill>
                  <a:schemeClr val="tx1">
                    <a:lumMod val="65000"/>
                    <a:lumOff val="35000"/>
                  </a:schemeClr>
                </a:solidFill>
                <a:latin typeface="Trebuchet MS" pitchFamily="34" charset="0"/>
              </a:rPr>
              <a:t>Niraj</a:t>
            </a:r>
            <a:r>
              <a:rPr lang="en-US" sz="2000" dirty="0" smtClean="0">
                <a:solidFill>
                  <a:schemeClr val="tx1">
                    <a:lumMod val="65000"/>
                    <a:lumOff val="35000"/>
                  </a:schemeClr>
                </a:solidFill>
                <a:latin typeface="Trebuchet MS" pitchFamily="34" charset="0"/>
              </a:rPr>
              <a:t> Singh </a:t>
            </a:r>
          </a:p>
          <a:p>
            <a:pPr marL="684212" indent="-342900" eaLnBrk="1" hangingPunct="1">
              <a:spcBef>
                <a:spcPct val="20000"/>
              </a:spcBef>
              <a:buClr>
                <a:srgbClr val="000066"/>
              </a:buClr>
              <a:buFont typeface="Arial" panose="020B0604020202020204" pitchFamily="34" charset="0"/>
              <a:buChar char="•"/>
            </a:pPr>
            <a:r>
              <a:rPr lang="en-US" sz="2000" dirty="0">
                <a:solidFill>
                  <a:schemeClr val="tx1">
                    <a:lumMod val="65000"/>
                    <a:lumOff val="35000"/>
                  </a:schemeClr>
                </a:solidFill>
                <a:latin typeface="Trebuchet MS" pitchFamily="34" charset="0"/>
              </a:rPr>
              <a:t>Samuel Taylor</a:t>
            </a:r>
          </a:p>
          <a:p>
            <a:pPr marL="684212" indent="-342900" eaLnBrk="1" hangingPunct="1">
              <a:spcBef>
                <a:spcPct val="20000"/>
              </a:spcBef>
              <a:buClr>
                <a:srgbClr val="000066"/>
              </a:buClr>
              <a:buFont typeface="Arial" panose="020B0604020202020204" pitchFamily="34" charset="0"/>
              <a:buChar char="•"/>
            </a:pPr>
            <a:endParaRPr lang="en-US" sz="2000" dirty="0" smtClean="0">
              <a:solidFill>
                <a:schemeClr val="tx1">
                  <a:lumMod val="65000"/>
                  <a:lumOff val="35000"/>
                </a:schemeClr>
              </a:solidFill>
              <a:latin typeface="Trebuchet MS" pitchFamily="34" charset="0"/>
            </a:endParaRPr>
          </a:p>
          <a:p>
            <a:pPr marL="684212" indent="-342900" eaLnBrk="1" hangingPunct="1">
              <a:spcBef>
                <a:spcPct val="20000"/>
              </a:spcBef>
              <a:buClr>
                <a:srgbClr val="000066"/>
              </a:buClr>
              <a:buFont typeface="Arial" panose="020B0604020202020204" pitchFamily="34" charset="0"/>
              <a:buChar char="•"/>
            </a:pPr>
            <a:endParaRPr lang="en-US" sz="800" dirty="0" smtClean="0">
              <a:solidFill>
                <a:schemeClr val="tx1">
                  <a:lumMod val="65000"/>
                  <a:lumOff val="35000"/>
                </a:schemeClr>
              </a:solidFill>
              <a:latin typeface="Trebuchet MS" pitchFamily="34" charset="0"/>
            </a:endParaRPr>
          </a:p>
          <a:p>
            <a:pPr marL="341312" eaLnBrk="1" hangingPunct="1">
              <a:spcBef>
                <a:spcPct val="20000"/>
              </a:spcBef>
              <a:buClr>
                <a:srgbClr val="000066"/>
              </a:buClr>
            </a:pPr>
            <a:r>
              <a:rPr lang="en-US" sz="2000" dirty="0">
                <a:solidFill>
                  <a:schemeClr val="tx1">
                    <a:lumMod val="65000"/>
                    <a:lumOff val="35000"/>
                  </a:schemeClr>
                </a:solidFill>
                <a:latin typeface="Trebuchet MS" pitchFamily="34" charset="0"/>
              </a:rPr>
              <a:t>	</a:t>
            </a:r>
          </a:p>
        </p:txBody>
      </p:sp>
      <p:sp>
        <p:nvSpPr>
          <p:cNvPr id="5" name="Rectangle 1033"/>
          <p:cNvSpPr>
            <a:spLocks noChangeArrowheads="1"/>
          </p:cNvSpPr>
          <p:nvPr/>
        </p:nvSpPr>
        <p:spPr bwMode="auto">
          <a:xfrm>
            <a:off x="304800" y="1568950"/>
            <a:ext cx="40386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1312" eaLnBrk="1" hangingPunct="1">
              <a:spcBef>
                <a:spcPct val="20000"/>
              </a:spcBef>
              <a:buClr>
                <a:srgbClr val="000066"/>
              </a:buClr>
            </a:pPr>
            <a:r>
              <a:rPr lang="en-US" sz="2000" dirty="0" smtClean="0">
                <a:solidFill>
                  <a:schemeClr val="tx1">
                    <a:lumMod val="65000"/>
                    <a:lumOff val="35000"/>
                  </a:schemeClr>
                </a:solidFill>
                <a:latin typeface="Trebuchet MS" pitchFamily="34" charset="0"/>
              </a:rPr>
              <a:t>Ames Laboratory  of US DOE</a:t>
            </a:r>
            <a:endParaRPr lang="en-US" sz="2000" dirty="0">
              <a:solidFill>
                <a:schemeClr val="tx1">
                  <a:lumMod val="65000"/>
                  <a:lumOff val="35000"/>
                </a:schemeClr>
              </a:solidFill>
              <a:latin typeface="Trebuchet MS" pitchFamily="34" charset="0"/>
            </a:endParaRPr>
          </a:p>
          <a:p>
            <a:pPr marL="512762" indent="-171450" eaLnBrk="1" hangingPunct="1">
              <a:spcBef>
                <a:spcPct val="20000"/>
              </a:spcBef>
              <a:buClr>
                <a:srgbClr val="000066"/>
              </a:buClr>
              <a:buFont typeface="Arial" panose="020B0604020202020204" pitchFamily="34" charset="0"/>
              <a:buChar char="•"/>
            </a:pPr>
            <a:endParaRPr lang="en-US" sz="800" dirty="0">
              <a:solidFill>
                <a:schemeClr val="tx1">
                  <a:lumMod val="65000"/>
                  <a:lumOff val="35000"/>
                </a:schemeClr>
              </a:solidFill>
              <a:latin typeface="Trebuchet MS" pitchFamily="34" charset="0"/>
            </a:endParaRPr>
          </a:p>
          <a:p>
            <a:pPr marL="627062" indent="-285750" eaLnBrk="1" hangingPunct="1">
              <a:spcBef>
                <a:spcPct val="20000"/>
              </a:spcBef>
              <a:buClr>
                <a:srgbClr val="000066"/>
              </a:buClr>
              <a:buFont typeface="Arial" panose="020B0604020202020204" pitchFamily="34" charset="0"/>
              <a:buChar char="•"/>
            </a:pPr>
            <a:r>
              <a:rPr lang="en-US" sz="2000" dirty="0" err="1" smtClean="0">
                <a:solidFill>
                  <a:schemeClr val="tx1">
                    <a:lumMod val="65000"/>
                    <a:lumOff val="35000"/>
                  </a:schemeClr>
                </a:solidFill>
                <a:latin typeface="Trebuchet MS" panose="020B0603020202020204" pitchFamily="34" charset="0"/>
                <a:cs typeface="Arial" panose="020B0604020202020204" pitchFamily="34" charset="0"/>
              </a:rPr>
              <a:t>Vitalij</a:t>
            </a:r>
            <a:r>
              <a:rPr lang="en-US" sz="2000" dirty="0" smtClean="0">
                <a:solidFill>
                  <a:schemeClr val="tx1">
                    <a:lumMod val="65000"/>
                    <a:lumOff val="35000"/>
                  </a:schemeClr>
                </a:solidFill>
                <a:latin typeface="Trebuchet MS" panose="020B0603020202020204" pitchFamily="34" charset="0"/>
                <a:cs typeface="Arial" panose="020B0604020202020204" pitchFamily="34" charset="0"/>
              </a:rPr>
              <a:t> </a:t>
            </a:r>
            <a:r>
              <a:rPr lang="en-US" sz="2000" dirty="0" err="1" smtClean="0">
                <a:solidFill>
                  <a:schemeClr val="tx1">
                    <a:lumMod val="65000"/>
                    <a:lumOff val="35000"/>
                  </a:schemeClr>
                </a:solidFill>
                <a:latin typeface="Trebuchet MS" panose="020B0603020202020204" pitchFamily="34" charset="0"/>
                <a:cs typeface="Arial" panose="020B0604020202020204" pitchFamily="34" charset="0"/>
              </a:rPr>
              <a:t>Pecharsky</a:t>
            </a:r>
            <a:r>
              <a:rPr lang="en-US" sz="2000" dirty="0" smtClean="0">
                <a:solidFill>
                  <a:schemeClr val="tx1">
                    <a:lumMod val="65000"/>
                    <a:lumOff val="35000"/>
                  </a:schemeClr>
                </a:solidFill>
                <a:latin typeface="Trebuchet MS" panose="020B0603020202020204" pitchFamily="34" charset="0"/>
                <a:cs typeface="Arial" panose="020B0604020202020204" pitchFamily="34" charset="0"/>
              </a:rPr>
              <a:t> </a:t>
            </a:r>
          </a:p>
          <a:p>
            <a:pPr marL="627062" indent="-285750" eaLnBrk="1" hangingPunct="1">
              <a:spcBef>
                <a:spcPct val="20000"/>
              </a:spcBef>
              <a:buClr>
                <a:srgbClr val="000066"/>
              </a:buClr>
              <a:buFont typeface="Arial" panose="020B0604020202020204" pitchFamily="34" charset="0"/>
              <a:buChar char="•"/>
            </a:pPr>
            <a:r>
              <a:rPr lang="en-US" sz="2000" dirty="0" smtClean="0">
                <a:solidFill>
                  <a:schemeClr val="tx1">
                    <a:lumMod val="65000"/>
                    <a:lumOff val="35000"/>
                  </a:schemeClr>
                </a:solidFill>
                <a:latin typeface="Trebuchet MS" pitchFamily="34" charset="0"/>
              </a:rPr>
              <a:t>Alexander </a:t>
            </a:r>
            <a:r>
              <a:rPr lang="en-US" sz="2000" dirty="0" err="1" smtClean="0">
                <a:solidFill>
                  <a:schemeClr val="tx1">
                    <a:lumMod val="65000"/>
                    <a:lumOff val="35000"/>
                  </a:schemeClr>
                </a:solidFill>
                <a:latin typeface="Trebuchet MS" pitchFamily="34" charset="0"/>
              </a:rPr>
              <a:t>Dolotko</a:t>
            </a:r>
            <a:endParaRPr lang="en-US" sz="2000" dirty="0" smtClean="0">
              <a:solidFill>
                <a:schemeClr val="tx1">
                  <a:lumMod val="65000"/>
                  <a:lumOff val="35000"/>
                </a:schemeClr>
              </a:solidFill>
              <a:latin typeface="Trebuchet MS" pitchFamily="34" charset="0"/>
            </a:endParaRPr>
          </a:p>
          <a:p>
            <a:pPr marL="627063" indent="-287338" eaLnBrk="1" hangingPunct="1">
              <a:spcBef>
                <a:spcPct val="20000"/>
              </a:spcBef>
              <a:buClr>
                <a:srgbClr val="000066"/>
              </a:buClr>
              <a:buFont typeface="Arial" panose="020B0604020202020204" pitchFamily="34" charset="0"/>
              <a:buChar char="•"/>
            </a:pPr>
            <a:r>
              <a:rPr lang="en-US" sz="2000" dirty="0" err="1" smtClean="0">
                <a:solidFill>
                  <a:schemeClr val="tx1">
                    <a:lumMod val="65000"/>
                    <a:lumOff val="35000"/>
                  </a:schemeClr>
                </a:solidFill>
                <a:latin typeface="Trebuchet MS" pitchFamily="34" charset="0"/>
              </a:rPr>
              <a:t>Yaroslav</a:t>
            </a:r>
            <a:r>
              <a:rPr lang="en-US" sz="2000" dirty="0" smtClean="0">
                <a:solidFill>
                  <a:schemeClr val="tx1">
                    <a:lumMod val="65000"/>
                    <a:lumOff val="35000"/>
                  </a:schemeClr>
                </a:solidFill>
                <a:latin typeface="Trebuchet MS" pitchFamily="34" charset="0"/>
              </a:rPr>
              <a:t> </a:t>
            </a:r>
            <a:r>
              <a:rPr lang="en-US" sz="2000" dirty="0" err="1" smtClean="0">
                <a:solidFill>
                  <a:schemeClr val="tx1">
                    <a:lumMod val="65000"/>
                    <a:lumOff val="35000"/>
                  </a:schemeClr>
                </a:solidFill>
                <a:latin typeface="Trebuchet MS" pitchFamily="34" charset="0"/>
              </a:rPr>
              <a:t>Mudryk</a:t>
            </a:r>
            <a:endParaRPr lang="en-US" sz="2000" dirty="0" smtClean="0">
              <a:solidFill>
                <a:schemeClr val="tx1">
                  <a:lumMod val="65000"/>
                  <a:lumOff val="35000"/>
                </a:schemeClr>
              </a:solidFill>
              <a:latin typeface="Trebuchet MS" pitchFamily="34" charset="0"/>
            </a:endParaRPr>
          </a:p>
          <a:p>
            <a:pPr marL="627063" indent="-287338" eaLnBrk="1" hangingPunct="1">
              <a:spcBef>
                <a:spcPct val="20000"/>
              </a:spcBef>
              <a:buClr>
                <a:srgbClr val="000066"/>
              </a:buClr>
              <a:buFont typeface="Arial" panose="020B0604020202020204" pitchFamily="34" charset="0"/>
              <a:buChar char="•"/>
            </a:pPr>
            <a:r>
              <a:rPr lang="en-US" sz="2000" dirty="0" smtClean="0">
                <a:solidFill>
                  <a:schemeClr val="tx1">
                    <a:lumMod val="65000"/>
                    <a:lumOff val="35000"/>
                  </a:schemeClr>
                </a:solidFill>
                <a:latin typeface="Trebuchet MS" pitchFamily="34" charset="0"/>
              </a:rPr>
              <a:t>Marek </a:t>
            </a:r>
            <a:r>
              <a:rPr lang="en-US" sz="2000" dirty="0" err="1" smtClean="0">
                <a:solidFill>
                  <a:schemeClr val="tx1">
                    <a:lumMod val="65000"/>
                    <a:lumOff val="35000"/>
                  </a:schemeClr>
                </a:solidFill>
                <a:latin typeface="Trebuchet MS" pitchFamily="34" charset="0"/>
              </a:rPr>
              <a:t>Prusk</a:t>
            </a:r>
            <a:endParaRPr lang="en-US" sz="2000" dirty="0" smtClean="0">
              <a:solidFill>
                <a:schemeClr val="tx1">
                  <a:lumMod val="65000"/>
                  <a:lumOff val="35000"/>
                </a:schemeClr>
              </a:solidFill>
              <a:latin typeface="Trebuchet MS" pitchFamily="34" charset="0"/>
            </a:endParaRPr>
          </a:p>
          <a:p>
            <a:pPr marL="627063" indent="-287338" eaLnBrk="1" hangingPunct="1">
              <a:spcBef>
                <a:spcPct val="20000"/>
              </a:spcBef>
              <a:buClr>
                <a:srgbClr val="000066"/>
              </a:buClr>
              <a:buFont typeface="Arial" panose="020B0604020202020204" pitchFamily="34" charset="0"/>
              <a:buChar char="•"/>
            </a:pPr>
            <a:r>
              <a:rPr lang="en-US" sz="2000" dirty="0" err="1">
                <a:solidFill>
                  <a:schemeClr val="tx1">
                    <a:lumMod val="65000"/>
                    <a:lumOff val="35000"/>
                  </a:schemeClr>
                </a:solidFill>
                <a:latin typeface="Trebuchet MS" panose="020B0603020202020204" pitchFamily="34" charset="0"/>
                <a:cs typeface="Arial" panose="020B0604020202020204" pitchFamily="34" charset="0"/>
              </a:rPr>
              <a:t>Shalabh</a:t>
            </a:r>
            <a:r>
              <a:rPr lang="en-US" sz="2000" dirty="0">
                <a:solidFill>
                  <a:schemeClr val="tx1">
                    <a:lumMod val="65000"/>
                    <a:lumOff val="35000"/>
                  </a:schemeClr>
                </a:solidFill>
                <a:latin typeface="Trebuchet MS" panose="020B0603020202020204" pitchFamily="34" charset="0"/>
                <a:cs typeface="Arial" panose="020B0604020202020204" pitchFamily="34" charset="0"/>
              </a:rPr>
              <a:t> Gupta</a:t>
            </a:r>
          </a:p>
          <a:p>
            <a:pPr marL="339725" eaLnBrk="1" hangingPunct="1">
              <a:spcBef>
                <a:spcPct val="20000"/>
              </a:spcBef>
              <a:buClr>
                <a:srgbClr val="000066"/>
              </a:buClr>
            </a:pPr>
            <a:r>
              <a:rPr lang="en-US" sz="2000" dirty="0">
                <a:solidFill>
                  <a:schemeClr val="tx1">
                    <a:lumMod val="65000"/>
                    <a:lumOff val="35000"/>
                  </a:schemeClr>
                </a:solidFill>
                <a:latin typeface="Trebuchet MS" pitchFamily="34" charset="0"/>
              </a:rPr>
              <a:t>			</a:t>
            </a:r>
          </a:p>
        </p:txBody>
      </p:sp>
      <p:sp>
        <p:nvSpPr>
          <p:cNvPr id="7" name="Rectangle 6"/>
          <p:cNvSpPr/>
          <p:nvPr/>
        </p:nvSpPr>
        <p:spPr>
          <a:xfrm>
            <a:off x="457200" y="4388350"/>
            <a:ext cx="8153400" cy="1569660"/>
          </a:xfrm>
          <a:prstGeom prst="rect">
            <a:avLst/>
          </a:prstGeom>
        </p:spPr>
        <p:txBody>
          <a:bodyPr wrap="square">
            <a:spAutoFit/>
          </a:bodyPr>
          <a:lstStyle/>
          <a:p>
            <a:pPr algn="just"/>
            <a:r>
              <a:rPr lang="en-US" sz="1600" dirty="0" err="1">
                <a:solidFill>
                  <a:schemeClr val="tx1">
                    <a:lumMod val="65000"/>
                    <a:lumOff val="35000"/>
                  </a:schemeClr>
                </a:solidFill>
              </a:rPr>
              <a:t>CaloriCool</a:t>
            </a:r>
            <a:r>
              <a:rPr lang="en-US" sz="1600" baseline="30000" dirty="0" err="1">
                <a:solidFill>
                  <a:schemeClr val="tx1">
                    <a:lumMod val="65000"/>
                    <a:lumOff val="35000"/>
                  </a:schemeClr>
                </a:solidFill>
              </a:rPr>
              <a:t>TM</a:t>
            </a:r>
            <a:r>
              <a:rPr lang="en-US" sz="1600" dirty="0">
                <a:solidFill>
                  <a:schemeClr val="tx1">
                    <a:lumMod val="65000"/>
                    <a:lumOff val="35000"/>
                  </a:schemeClr>
                </a:solidFill>
              </a:rPr>
              <a:t> is supported by the Advanced Manufacturing Office of the Office of Energy Efficiency &amp; Renewable Energy and managed jointly through the Advanced Manufacturing and Building Technologies Offices of the U.S. Department of Energy.  Ames Laboratory is operated for the U.S. Department of Energy by Iowa State University of Science and Technology under Contract No. DE-AC02-07CH11358. Initial work was supported by Aldrich Hard Materials, Sigma-Aldrich Corporation. </a:t>
            </a:r>
            <a:endParaRPr lang="en-US" sz="1600" dirty="0">
              <a:solidFill>
                <a:schemeClr val="tx1">
                  <a:lumMod val="65000"/>
                  <a:lumOff val="35000"/>
                </a:schemeClr>
              </a:solidFill>
              <a:latin typeface="Leelawadee" panose="020B0502040204020203" pitchFamily="34" charset="-34"/>
              <a:cs typeface="Leelawadee" panose="020B0502040204020203" pitchFamily="34" charset="-34"/>
            </a:endParaRPr>
          </a:p>
        </p:txBody>
      </p:sp>
    </p:spTree>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Edge">
  <a:themeElements>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slide</Template>
  <TotalTime>21760</TotalTime>
  <Words>1643</Words>
  <Application>Microsoft Office PowerPoint</Application>
  <PresentationFormat>On-screen Show (4:3)</PresentationFormat>
  <Paragraphs>257</Paragraphs>
  <Slides>14</Slides>
  <Notes>7</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14</vt:i4>
      </vt:variant>
    </vt:vector>
  </HeadingPairs>
  <TitlesOfParts>
    <vt:vector size="28" baseType="lpstr">
      <vt:lpstr>MS PGothic</vt:lpstr>
      <vt:lpstr>MS PGothic</vt:lpstr>
      <vt:lpstr>Arial</vt:lpstr>
      <vt:lpstr>Calibri</vt:lpstr>
      <vt:lpstr>Garamond</vt:lpstr>
      <vt:lpstr>Leelawadee</vt:lpstr>
      <vt:lpstr>Symbol</vt:lpstr>
      <vt:lpstr>Times New Roman</vt:lpstr>
      <vt:lpstr>Trebuchet MS</vt:lpstr>
      <vt:lpstr>Vrinda</vt:lpstr>
      <vt:lpstr>Wingdings</vt:lpstr>
      <vt:lpstr>Edge</vt:lpstr>
      <vt:lpstr>CS ChemDraw Drawing</vt:lpstr>
      <vt:lpstr>Origin Graph</vt:lpstr>
      <vt:lpstr> Mechanochemical Synthesis:  NOVEL  MATERIALS FOR MAGNETIC COOLING APPLICATIONS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Sigma-Aldrich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line of the title Subhead goes here</dc:title>
  <dc:subject>Corporate PowerPoint Template</dc:subject>
  <dc:creator>Sigma-Aldrich Corporation</dc:creator>
  <cp:lastModifiedBy>Viktor Balema</cp:lastModifiedBy>
  <cp:revision>1171</cp:revision>
  <cp:lastPrinted>2016-05-23T18:50:31Z</cp:lastPrinted>
  <dcterms:created xsi:type="dcterms:W3CDTF">2009-04-20T18:35:50Z</dcterms:created>
  <dcterms:modified xsi:type="dcterms:W3CDTF">2017-08-31T13:56:29Z</dcterms:modified>
</cp:coreProperties>
</file>