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86" r:id="rId5"/>
    <p:sldId id="287" r:id="rId6"/>
    <p:sldId id="288" r:id="rId7"/>
    <p:sldId id="259" r:id="rId8"/>
    <p:sldId id="261" r:id="rId9"/>
    <p:sldId id="262" r:id="rId10"/>
    <p:sldId id="263" r:id="rId11"/>
    <p:sldId id="264" r:id="rId12"/>
    <p:sldId id="290" r:id="rId13"/>
    <p:sldId id="265" r:id="rId14"/>
    <p:sldId id="266" r:id="rId15"/>
    <p:sldId id="291" r:id="rId16"/>
    <p:sldId id="267" r:id="rId17"/>
    <p:sldId id="268" r:id="rId18"/>
    <p:sldId id="269" r:id="rId19"/>
    <p:sldId id="270" r:id="rId20"/>
    <p:sldId id="271" r:id="rId21"/>
    <p:sldId id="272" r:id="rId22"/>
    <p:sldId id="273" r:id="rId23"/>
    <p:sldId id="289" r:id="rId24"/>
    <p:sldId id="274" r:id="rId25"/>
    <p:sldId id="275" r:id="rId26"/>
    <p:sldId id="276" r:id="rId27"/>
    <p:sldId id="277" r:id="rId28"/>
    <p:sldId id="278" r:id="rId29"/>
    <p:sldId id="279" r:id="rId30"/>
    <p:sldId id="280" r:id="rId31"/>
    <p:sldId id="281" r:id="rId32"/>
    <p:sldId id="282" r:id="rId33"/>
    <p:sldId id="285" r:id="rId34"/>
    <p:sldId id="283" r:id="rId35"/>
    <p:sldId id="292" r:id="rId36"/>
    <p:sldId id="293" r:id="rId37"/>
    <p:sldId id="294" r:id="rId38"/>
    <p:sldId id="28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3E3"/>
    <a:srgbClr val="BBB8F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CE3584D-43BF-46D9-A6B0-C4559D777300}" type="datetimeFigureOut">
              <a:rPr lang="en-US" smtClean="0"/>
              <a:pPr/>
              <a:t>7/22/2014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A38F34-5116-4B80-8065-43A948E8ACED}"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CA38F34-5116-4B80-8065-43A948E8AC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CE3584D-43BF-46D9-A6B0-C4559D777300}" type="datetimeFigureOut">
              <a:rPr lang="en-US" smtClean="0"/>
              <a:pPr/>
              <a:t>7/22/2014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A38F34-5116-4B80-8065-43A948E8ACED}"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8CA38F34-5116-4B80-8065-43A948E8ACED}"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8CA38F34-5116-4B80-8065-43A948E8AC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CA38F34-5116-4B80-8065-43A948E8ACED}"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CA38F34-5116-4B80-8065-43A948E8AC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CE3584D-43BF-46D9-A6B0-C4559D777300}" type="datetimeFigureOut">
              <a:rPr lang="en-US" smtClean="0"/>
              <a:pPr/>
              <a:t>7/22/2014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A38F34-5116-4B80-8065-43A948E8ACED}"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CE3584D-43BF-46D9-A6B0-C4559D777300}" type="datetimeFigureOut">
              <a:rPr lang="en-US" smtClean="0"/>
              <a:pPr/>
              <a:t>7/22/2014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A38F34-5116-4B80-8065-43A948E8ACED}"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CA38F34-5116-4B80-8065-43A948E8AC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E3584D-43BF-46D9-A6B0-C4559D777300}" type="datetimeFigureOut">
              <a:rPr lang="en-US" smtClean="0"/>
              <a:pPr/>
              <a:t>7/22/2014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CA38F34-5116-4B80-8065-43A948E8AC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CE3584D-43BF-46D9-A6B0-C4559D777300}" type="datetimeFigureOut">
              <a:rPr lang="en-US" smtClean="0"/>
              <a:pPr/>
              <a:t>7/22/2014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CA38F34-5116-4B80-8065-43A948E8ACED}"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ao.nvr@gmail.com"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22376" y="498230"/>
            <a:ext cx="7772400" cy="2092570"/>
          </a:xfrm>
        </p:spPr>
        <p:txBody>
          <a:bodyPr>
            <a:noAutofit/>
          </a:bodyPr>
          <a:lstStyle/>
          <a:p>
            <a:pPr algn="ctr"/>
            <a:r>
              <a:rPr lang="en-US" sz="4000" b="1" dirty="0" smtClean="0">
                <a:solidFill>
                  <a:srgbClr val="0E03E3"/>
                </a:solidFill>
                <a:latin typeface="Calibri" pitchFamily="34" charset="0"/>
              </a:rPr>
              <a:t>Assessment of Groundwater Quality and its Suitability for Irrigation and Drinking Purposes</a:t>
            </a:r>
            <a:endParaRPr lang="en-US" sz="4000" b="1" dirty="0">
              <a:solidFill>
                <a:srgbClr val="0E03E3"/>
              </a:solidFill>
              <a:latin typeface="Calibri" pitchFamily="34" charset="0"/>
            </a:endParaRPr>
          </a:p>
        </p:txBody>
      </p:sp>
      <p:sp>
        <p:nvSpPr>
          <p:cNvPr id="3" name="Subtitle 2"/>
          <p:cNvSpPr>
            <a:spLocks noGrp="1"/>
          </p:cNvSpPr>
          <p:nvPr>
            <p:ph type="body" idx="1"/>
          </p:nvPr>
        </p:nvSpPr>
        <p:spPr>
          <a:xfrm>
            <a:off x="914400" y="2590800"/>
            <a:ext cx="7772400" cy="3962400"/>
          </a:xfrm>
        </p:spPr>
        <p:txBody>
          <a:bodyPr>
            <a:noAutofit/>
          </a:bodyPr>
          <a:lstStyle/>
          <a:p>
            <a:pPr algn="l"/>
            <a:endParaRPr lang="en-US" sz="2400" dirty="0" smtClean="0">
              <a:solidFill>
                <a:schemeClr val="tx2">
                  <a:lumMod val="10000"/>
                </a:schemeClr>
              </a:solidFill>
              <a:latin typeface="Calibri" pitchFamily="34" charset="0"/>
            </a:endParaRPr>
          </a:p>
          <a:p>
            <a:pPr algn="l"/>
            <a:r>
              <a:rPr lang="en-US" sz="2400" dirty="0" smtClean="0">
                <a:solidFill>
                  <a:srgbClr val="FF0000"/>
                </a:solidFill>
                <a:latin typeface="Calibri" pitchFamily="34" charset="0"/>
              </a:rPr>
              <a:t>Dr. </a:t>
            </a:r>
            <a:r>
              <a:rPr lang="en-US" sz="2400" dirty="0" err="1" smtClean="0">
                <a:solidFill>
                  <a:srgbClr val="FF0000"/>
                </a:solidFill>
                <a:latin typeface="Calibri" pitchFamily="34" charset="0"/>
              </a:rPr>
              <a:t>Venkata</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Ramana</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Rao</a:t>
            </a:r>
            <a:r>
              <a:rPr lang="en-US" sz="2400" dirty="0" smtClean="0">
                <a:solidFill>
                  <a:srgbClr val="FF0000"/>
                </a:solidFill>
                <a:latin typeface="Calibri" pitchFamily="34" charset="0"/>
              </a:rPr>
              <a:t> </a:t>
            </a:r>
            <a:r>
              <a:rPr lang="en-US" sz="2400" dirty="0" err="1" smtClean="0">
                <a:solidFill>
                  <a:srgbClr val="FF0000"/>
                </a:solidFill>
                <a:latin typeface="Calibri" pitchFamily="34" charset="0"/>
              </a:rPr>
              <a:t>Narapraju</a:t>
            </a:r>
            <a:endParaRPr lang="en-US" sz="2400" dirty="0" smtClean="0">
              <a:solidFill>
                <a:srgbClr val="FF0000"/>
              </a:solidFill>
              <a:latin typeface="Calibri" pitchFamily="34" charset="0"/>
            </a:endParaRPr>
          </a:p>
          <a:p>
            <a:pPr algn="l"/>
            <a:r>
              <a:rPr lang="en-US" sz="2400" dirty="0" smtClean="0">
                <a:solidFill>
                  <a:schemeClr val="tx2">
                    <a:lumMod val="10000"/>
                  </a:schemeClr>
                </a:solidFill>
                <a:latin typeface="Calibri" pitchFamily="34" charset="0"/>
              </a:rPr>
              <a:t>Professor of Civil Engineering &amp; Registrar </a:t>
            </a:r>
          </a:p>
          <a:p>
            <a:pPr algn="l"/>
            <a:r>
              <a:rPr lang="en-US" sz="2400" dirty="0" smtClean="0">
                <a:solidFill>
                  <a:schemeClr val="tx2">
                    <a:lumMod val="10000"/>
                  </a:schemeClr>
                </a:solidFill>
                <a:latin typeface="Calibri" pitchFamily="34" charset="0"/>
              </a:rPr>
              <a:t> JNTUH , Hyderabad , India</a:t>
            </a:r>
          </a:p>
          <a:p>
            <a:pPr algn="l"/>
            <a:r>
              <a:rPr lang="en-US" sz="2400" dirty="0" smtClean="0">
                <a:solidFill>
                  <a:schemeClr val="tx2">
                    <a:lumMod val="10000"/>
                  </a:schemeClr>
                </a:solidFill>
                <a:latin typeface="Calibri" pitchFamily="34" charset="0"/>
              </a:rPr>
              <a:t>E-mail : </a:t>
            </a:r>
            <a:r>
              <a:rPr lang="en-US" sz="2400" dirty="0" smtClean="0">
                <a:solidFill>
                  <a:schemeClr val="tx2">
                    <a:lumMod val="10000"/>
                  </a:schemeClr>
                </a:solidFill>
                <a:latin typeface="Calibri" pitchFamily="34" charset="0"/>
                <a:hlinkClick r:id="rId2"/>
              </a:rPr>
              <a:t>rao.nvr@gmail.com</a:t>
            </a:r>
            <a:endParaRPr lang="en-US" sz="2400" dirty="0" smtClean="0">
              <a:solidFill>
                <a:schemeClr val="tx2">
                  <a:lumMod val="10000"/>
                </a:schemeClr>
              </a:solidFill>
              <a:latin typeface="Calibri" pitchFamily="34" charset="0"/>
            </a:endParaRPr>
          </a:p>
          <a:p>
            <a:pPr algn="l"/>
            <a:endParaRPr lang="en-US" sz="2400" dirty="0" smtClean="0">
              <a:solidFill>
                <a:schemeClr val="tx2">
                  <a:lumMod val="10000"/>
                </a:schemeClr>
              </a:solidFill>
              <a:latin typeface="Calibri" pitchFamily="34" charset="0"/>
            </a:endParaRPr>
          </a:p>
          <a:p>
            <a:pPr algn="l"/>
            <a:r>
              <a:rPr lang="en-US" sz="2400" dirty="0" smtClean="0">
                <a:solidFill>
                  <a:srgbClr val="FF0000"/>
                </a:solidFill>
                <a:latin typeface="Calibri" pitchFamily="34" charset="0"/>
              </a:rPr>
              <a:t>Dr. Kasi Viswanadh Gorthi</a:t>
            </a:r>
          </a:p>
          <a:p>
            <a:pPr algn="l"/>
            <a:r>
              <a:rPr lang="en-US" sz="2400" dirty="0" smtClean="0">
                <a:solidFill>
                  <a:schemeClr val="tx2">
                    <a:lumMod val="10000"/>
                  </a:schemeClr>
                </a:solidFill>
                <a:latin typeface="Calibri" pitchFamily="34" charset="0"/>
              </a:rPr>
              <a:t>Professor of Civil Engineering &amp;</a:t>
            </a:r>
          </a:p>
          <a:p>
            <a:pPr algn="l"/>
            <a:r>
              <a:rPr lang="en-US" sz="2400" dirty="0" smtClean="0">
                <a:solidFill>
                  <a:schemeClr val="tx2">
                    <a:lumMod val="10000"/>
                  </a:schemeClr>
                </a:solidFill>
                <a:latin typeface="Calibri" pitchFamily="34" charset="0"/>
              </a:rPr>
              <a:t>OSD to Vice-Chancellor , JNTUH, Hyderabad , India</a:t>
            </a:r>
          </a:p>
          <a:p>
            <a:pPr algn="l"/>
            <a:r>
              <a:rPr lang="en-US" sz="2400" dirty="0" smtClean="0">
                <a:solidFill>
                  <a:schemeClr val="tx2">
                    <a:lumMod val="10000"/>
                  </a:schemeClr>
                </a:solidFill>
                <a:latin typeface="Calibri" pitchFamily="34" charset="0"/>
              </a:rPr>
              <a:t>Email : gkviswanadh@jntuh.ac.in  </a:t>
            </a:r>
            <a:endParaRPr lang="en-US" sz="2400"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C00000"/>
                </a:solidFill>
              </a:rPr>
              <a:t>Contents – presentation outline</a:t>
            </a:r>
            <a:r>
              <a:rPr lang="en-US" dirty="0" smtClean="0">
                <a:solidFill>
                  <a:schemeClr val="accent6">
                    <a:lumMod val="25000"/>
                  </a:schemeClr>
                </a:solidFill>
              </a:rPr>
              <a:t>	</a:t>
            </a:r>
            <a:endParaRPr lang="en-US" dirty="0">
              <a:solidFill>
                <a:schemeClr val="accent6">
                  <a:lumMod val="25000"/>
                </a:schemeClr>
              </a:solidFill>
            </a:endParaRPr>
          </a:p>
        </p:txBody>
      </p:sp>
      <p:sp>
        <p:nvSpPr>
          <p:cNvPr id="2" name="Content Placeholder 1"/>
          <p:cNvSpPr>
            <a:spLocks noGrp="1"/>
          </p:cNvSpPr>
          <p:nvPr>
            <p:ph idx="1"/>
          </p:nvPr>
        </p:nvSpPr>
        <p:spPr>
          <a:xfrm>
            <a:off x="457200" y="2133600"/>
            <a:ext cx="8229600" cy="4526280"/>
          </a:xfrm>
        </p:spPr>
        <p:txBody>
          <a:bodyPr/>
          <a:lstStyle/>
          <a:p>
            <a:pPr>
              <a:buClr>
                <a:schemeClr val="accent6">
                  <a:lumMod val="50000"/>
                </a:schemeClr>
              </a:buClr>
            </a:pPr>
            <a:r>
              <a:rPr lang="en-US" dirty="0" smtClean="0">
                <a:solidFill>
                  <a:schemeClr val="tx2">
                    <a:lumMod val="10000"/>
                  </a:schemeClr>
                </a:solidFill>
                <a:latin typeface="+mj-lt"/>
              </a:rPr>
              <a:t>  Introduction</a:t>
            </a:r>
          </a:p>
          <a:p>
            <a:pPr>
              <a:buClr>
                <a:schemeClr val="accent6">
                  <a:lumMod val="50000"/>
                </a:schemeClr>
              </a:buClr>
            </a:pPr>
            <a:r>
              <a:rPr lang="en-US" dirty="0" smtClean="0">
                <a:solidFill>
                  <a:schemeClr val="tx2">
                    <a:lumMod val="10000"/>
                  </a:schemeClr>
                </a:solidFill>
                <a:latin typeface="+mj-lt"/>
              </a:rPr>
              <a:t>  Study area</a:t>
            </a:r>
          </a:p>
          <a:p>
            <a:pPr>
              <a:buClr>
                <a:schemeClr val="accent6">
                  <a:lumMod val="50000"/>
                </a:schemeClr>
              </a:buClr>
            </a:pPr>
            <a:r>
              <a:rPr lang="en-US" dirty="0" smtClean="0">
                <a:solidFill>
                  <a:schemeClr val="tx2">
                    <a:lumMod val="10000"/>
                  </a:schemeClr>
                </a:solidFill>
                <a:latin typeface="+mj-lt"/>
              </a:rPr>
              <a:t>  Methodology</a:t>
            </a:r>
          </a:p>
          <a:p>
            <a:pPr>
              <a:buClr>
                <a:schemeClr val="accent6">
                  <a:lumMod val="50000"/>
                </a:schemeClr>
              </a:buClr>
            </a:pPr>
            <a:r>
              <a:rPr lang="en-US" dirty="0" smtClean="0">
                <a:solidFill>
                  <a:schemeClr val="tx2">
                    <a:lumMod val="10000"/>
                  </a:schemeClr>
                </a:solidFill>
                <a:latin typeface="+mj-lt"/>
              </a:rPr>
              <a:t>  Results and Discussions</a:t>
            </a:r>
          </a:p>
          <a:p>
            <a:pPr>
              <a:buClr>
                <a:schemeClr val="accent6">
                  <a:lumMod val="50000"/>
                </a:schemeClr>
              </a:buClr>
            </a:pPr>
            <a:r>
              <a:rPr lang="en-US" dirty="0" smtClean="0">
                <a:solidFill>
                  <a:schemeClr val="tx2">
                    <a:lumMod val="10000"/>
                  </a:schemeClr>
                </a:solidFill>
                <a:latin typeface="+mj-lt"/>
              </a:rPr>
              <a:t>  Conclusions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C00000"/>
                </a:solidFill>
              </a:rPr>
              <a:t>Introduction</a:t>
            </a:r>
            <a:r>
              <a:rPr lang="en-US" dirty="0" smtClean="0">
                <a:solidFill>
                  <a:schemeClr val="accent6">
                    <a:lumMod val="25000"/>
                  </a:schemeClr>
                </a:solidFill>
              </a:rPr>
              <a:t> </a:t>
            </a:r>
            <a:endParaRPr lang="en-US" dirty="0">
              <a:solidFill>
                <a:schemeClr val="accent6">
                  <a:lumMod val="25000"/>
                </a:schemeClr>
              </a:solidFill>
            </a:endParaRPr>
          </a:p>
        </p:txBody>
      </p:sp>
      <p:sp>
        <p:nvSpPr>
          <p:cNvPr id="2" name="Content Placeholder 1"/>
          <p:cNvSpPr>
            <a:spLocks noGrp="1"/>
          </p:cNvSpPr>
          <p:nvPr>
            <p:ph idx="1"/>
          </p:nvPr>
        </p:nvSpPr>
        <p:spPr/>
        <p:txBody>
          <a:bodyPr>
            <a:normAutofit fontScale="70000" lnSpcReduction="20000"/>
          </a:bodyPr>
          <a:lstStyle/>
          <a:p>
            <a:pPr algn="just"/>
            <a:r>
              <a:rPr lang="en-US" sz="3400" dirty="0" smtClean="0">
                <a:solidFill>
                  <a:schemeClr val="tx2">
                    <a:lumMod val="10000"/>
                  </a:schemeClr>
                </a:solidFill>
                <a:latin typeface="+mj-lt"/>
              </a:rPr>
              <a:t>Groundwater has emerged as the primary democratic water source and  poverty reduction tool </a:t>
            </a:r>
          </a:p>
          <a:p>
            <a:pPr algn="just"/>
            <a:r>
              <a:rPr lang="en-US" sz="3400" dirty="0" smtClean="0">
                <a:solidFill>
                  <a:schemeClr val="tx2">
                    <a:lumMod val="10000"/>
                  </a:schemeClr>
                </a:solidFill>
                <a:latin typeface="+mj-lt"/>
              </a:rPr>
              <a:t>Due to its  low capital cost, it is the most preferred source of water in India.</a:t>
            </a:r>
          </a:p>
          <a:p>
            <a:pPr algn="just">
              <a:buNone/>
            </a:pPr>
            <a:endParaRPr lang="en-US" sz="3400" dirty="0" smtClean="0">
              <a:solidFill>
                <a:schemeClr val="tx2">
                  <a:lumMod val="10000"/>
                </a:schemeClr>
              </a:solidFill>
              <a:latin typeface="+mj-lt"/>
            </a:endParaRPr>
          </a:p>
          <a:p>
            <a:pPr algn="just"/>
            <a:r>
              <a:rPr lang="en-US" sz="3400" dirty="0" smtClean="0">
                <a:solidFill>
                  <a:schemeClr val="tx2">
                    <a:lumMod val="10000"/>
                  </a:schemeClr>
                </a:solidFill>
                <a:latin typeface="+mj-lt"/>
              </a:rPr>
              <a:t>Ground water has made significant contributions to the growth of India’s Economy and has been an important catalyst for its socio economic development.  </a:t>
            </a:r>
          </a:p>
          <a:p>
            <a:pPr algn="just"/>
            <a:endParaRPr lang="en-US" sz="3400" dirty="0" smtClean="0">
              <a:solidFill>
                <a:schemeClr val="tx2">
                  <a:lumMod val="10000"/>
                </a:schemeClr>
              </a:solidFill>
              <a:latin typeface="+mj-lt"/>
            </a:endParaRPr>
          </a:p>
          <a:p>
            <a:pPr algn="just"/>
            <a:r>
              <a:rPr lang="en-US" sz="3400" dirty="0" smtClean="0">
                <a:solidFill>
                  <a:schemeClr val="tx2">
                    <a:lumMod val="10000"/>
                  </a:schemeClr>
                </a:solidFill>
                <a:latin typeface="+mj-lt"/>
              </a:rPr>
              <a:t> Its importance as a precious natural resource in the Indian context can be gauged that more than85 % of India’s rural domestic water requirements, 50% of its urban water requirements and more than 50% of its irrigation requirements are met from G.W resources. </a:t>
            </a:r>
          </a:p>
          <a:p>
            <a:pPr algn="just"/>
            <a:endParaRPr lang="en-US" dirty="0" smtClean="0">
              <a:solidFill>
                <a:schemeClr val="tx2">
                  <a:lumMod val="10000"/>
                </a:schemeClr>
              </a:solidFill>
              <a:latin typeface="Calibri" pitchFamily="34" charset="0"/>
            </a:endParaRPr>
          </a:p>
          <a:p>
            <a:pPr algn="just"/>
            <a:endParaRPr lang="en-US" dirty="0" smtClean="0">
              <a:solidFill>
                <a:schemeClr val="tx2">
                  <a:lumMod val="10000"/>
                </a:schemeClr>
              </a:solidFill>
              <a:latin typeface="Calibri" pitchFamily="34" charset="0"/>
            </a:endParaRPr>
          </a:p>
          <a:p>
            <a:pPr algn="just">
              <a:buClr>
                <a:schemeClr val="accent6">
                  <a:lumMod val="25000"/>
                </a:schemeClr>
              </a:buClr>
              <a:buFont typeface="Wingdings" pitchFamily="2" charset="2"/>
              <a:buChar char="Ø"/>
            </a:pP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US" sz="2800" dirty="0" smtClean="0">
                <a:solidFill>
                  <a:srgbClr val="FF0000"/>
                </a:solidFill>
                <a:latin typeface="+mj-lt"/>
              </a:rPr>
              <a:t>Coastal aquifers prove to be an important source of ground water resource.</a:t>
            </a:r>
          </a:p>
          <a:p>
            <a:pPr algn="just"/>
            <a:r>
              <a:rPr lang="en-US" sz="2800" dirty="0" smtClean="0">
                <a:solidFill>
                  <a:srgbClr val="002060"/>
                </a:solidFill>
                <a:latin typeface="+mj-lt"/>
              </a:rPr>
              <a:t>Seawater is the most common pollutant of fresh water in coastal aquifers</a:t>
            </a:r>
          </a:p>
          <a:p>
            <a:pPr algn="just"/>
            <a:r>
              <a:rPr lang="en-US" sz="2800" dirty="0" smtClean="0">
                <a:latin typeface="+mj-lt"/>
              </a:rPr>
              <a:t>Seawater intrusion in fresh water aquifers- Results from the activities of Man.</a:t>
            </a:r>
          </a:p>
          <a:p>
            <a:pPr algn="just"/>
            <a:r>
              <a:rPr lang="en-US" sz="2800" dirty="0" smtClean="0">
                <a:latin typeface="+mj-lt"/>
              </a:rPr>
              <a:t>Excessive ground water pumping</a:t>
            </a:r>
          </a:p>
          <a:p>
            <a:pPr lvl="1" algn="just"/>
            <a:r>
              <a:rPr lang="en-US" dirty="0" smtClean="0">
                <a:latin typeface="+mj-lt"/>
              </a:rPr>
              <a:t>Deterioration of water quality</a:t>
            </a:r>
          </a:p>
          <a:p>
            <a:pPr lvl="1" algn="just"/>
            <a:r>
              <a:rPr lang="en-US" dirty="0" smtClean="0">
                <a:latin typeface="+mj-lt"/>
              </a:rPr>
              <a:t>Dictating expensive remedies</a:t>
            </a:r>
            <a:endParaRPr lang="en-IN"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lgn="just"/>
            <a:r>
              <a:rPr lang="en-US" dirty="0" smtClean="0">
                <a:solidFill>
                  <a:srgbClr val="FF0000"/>
                </a:solidFill>
                <a:latin typeface="+mj-lt"/>
              </a:rPr>
              <a:t>Stress on groundwater, both in terms of quality and quantity, are increasing rapidly </a:t>
            </a:r>
            <a:r>
              <a:rPr lang="en-US" dirty="0" smtClean="0">
                <a:latin typeface="+mj-lt"/>
              </a:rPr>
              <a:t>to growing demands, significant changes in land use pattern, sea water intrusion, industrial effluents, domestic effluent etc.  </a:t>
            </a:r>
          </a:p>
          <a:p>
            <a:pPr algn="just"/>
            <a:r>
              <a:rPr lang="en-US" dirty="0" smtClean="0">
                <a:solidFill>
                  <a:srgbClr val="C00000"/>
                </a:solidFill>
                <a:latin typeface="+mj-lt"/>
              </a:rPr>
              <a:t>The need to assess the groundwater quality is becoming increasingly important </a:t>
            </a:r>
            <a:r>
              <a:rPr lang="en-US" dirty="0" smtClean="0">
                <a:latin typeface="+mj-lt"/>
              </a:rPr>
              <a:t>as groundwater sources become more and more contaminated by seawater intrusion, industrial effluents and unsustainable agricultural practices.</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US" dirty="0" smtClean="0">
                <a:latin typeface="+mj-lt"/>
              </a:rPr>
              <a:t>Goal of coastal aquifer management – Maximize fresh water extraction without causing invasion of salt water into the wells.</a:t>
            </a:r>
          </a:p>
          <a:p>
            <a:pPr algn="just"/>
            <a:r>
              <a:rPr lang="en-US" dirty="0" smtClean="0">
                <a:solidFill>
                  <a:srgbClr val="002060"/>
                </a:solidFill>
                <a:latin typeface="+mj-lt"/>
              </a:rPr>
              <a:t>Mathematical models provide a quantitative frame work for analyzing data from monitoring and assess quantitative responses of the groundwater systems subjected to external stresses </a:t>
            </a:r>
            <a:r>
              <a:rPr lang="en-US" dirty="0" smtClean="0"/>
              <a:t/>
            </a:r>
            <a:br>
              <a:rPr lang="en-US" dirty="0" smtClean="0"/>
            </a:b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dirty="0" smtClean="0">
                <a:solidFill>
                  <a:srgbClr val="FF0000"/>
                </a:solidFill>
              </a:rPr>
              <a:t>Study area – </a:t>
            </a:r>
            <a:r>
              <a:rPr lang="en-IN" dirty="0" err="1" smtClean="0">
                <a:solidFill>
                  <a:srgbClr val="FF0000"/>
                </a:solidFill>
              </a:rPr>
              <a:t>Chittoor</a:t>
            </a:r>
            <a:r>
              <a:rPr lang="en-IN" dirty="0" smtClean="0">
                <a:solidFill>
                  <a:srgbClr val="FF0000"/>
                </a:solidFill>
              </a:rPr>
              <a:t> District </a:t>
            </a:r>
            <a:endParaRPr lang="en-IN" dirty="0">
              <a:solidFill>
                <a:srgbClr val="FF0000"/>
              </a:solidFill>
            </a:endParaRPr>
          </a:p>
        </p:txBody>
      </p:sp>
      <p:sp>
        <p:nvSpPr>
          <p:cNvPr id="6" name="Content Placeholder 2"/>
          <p:cNvSpPr>
            <a:spLocks noGrp="1"/>
          </p:cNvSpPr>
          <p:nvPr>
            <p:ph idx="1"/>
          </p:nvPr>
        </p:nvSpPr>
        <p:spPr>
          <a:xfrm>
            <a:off x="457200" y="1219200"/>
            <a:ext cx="8229600" cy="4953317"/>
          </a:xfrm>
        </p:spPr>
        <p:txBody>
          <a:bodyPr>
            <a:normAutofit fontScale="77500" lnSpcReduction="20000"/>
          </a:bodyPr>
          <a:lstStyle/>
          <a:p>
            <a:pPr algn="just">
              <a:buNone/>
            </a:pPr>
            <a:r>
              <a:rPr lang="en-US" dirty="0" smtClean="0">
                <a:solidFill>
                  <a:schemeClr val="tx2">
                    <a:lumMod val="10000"/>
                  </a:schemeClr>
                </a:solidFill>
                <a:latin typeface="Calibri" pitchFamily="34" charset="0"/>
              </a:rPr>
              <a:t>  </a:t>
            </a:r>
          </a:p>
          <a:p>
            <a:pPr algn="just">
              <a:buNone/>
            </a:pPr>
            <a:endParaRPr lang="en-US" dirty="0" smtClean="0">
              <a:solidFill>
                <a:schemeClr val="tx2">
                  <a:lumMod val="10000"/>
                </a:schemeClr>
              </a:solidFill>
              <a:latin typeface="Calibri" pitchFamily="34" charset="0"/>
            </a:endParaRPr>
          </a:p>
          <a:p>
            <a:pPr algn="just"/>
            <a:r>
              <a:rPr lang="en-US" dirty="0" err="1" smtClean="0">
                <a:solidFill>
                  <a:srgbClr val="FF0000"/>
                </a:solidFill>
                <a:latin typeface="Calibri" pitchFamily="34" charset="0"/>
              </a:rPr>
              <a:t>Chittoor</a:t>
            </a:r>
            <a:r>
              <a:rPr lang="en-US" dirty="0" smtClean="0">
                <a:solidFill>
                  <a:srgbClr val="FF0000"/>
                </a:solidFill>
                <a:latin typeface="Calibri" pitchFamily="34" charset="0"/>
              </a:rPr>
              <a:t> district is one of the chronically drought affected. </a:t>
            </a:r>
            <a:r>
              <a:rPr lang="en-US" dirty="0" smtClean="0">
                <a:solidFill>
                  <a:schemeClr val="tx2">
                    <a:lumMod val="10000"/>
                  </a:schemeClr>
                </a:solidFill>
                <a:latin typeface="Calibri" pitchFamily="34" charset="0"/>
              </a:rPr>
              <a:t>It covers a geographical area of 15,152 sq. km and situated between 12° 37’ and 14°00’ North latitudes and 78°03’ and 79°55’ Eastern longitudes.</a:t>
            </a:r>
          </a:p>
          <a:p>
            <a:pPr algn="just"/>
            <a:endParaRPr lang="en-US" dirty="0" smtClean="0">
              <a:solidFill>
                <a:schemeClr val="tx2">
                  <a:lumMod val="10000"/>
                </a:schemeClr>
              </a:solidFill>
              <a:latin typeface="Calibri" pitchFamily="34" charset="0"/>
            </a:endParaRPr>
          </a:p>
          <a:p>
            <a:pPr algn="just"/>
            <a:r>
              <a:rPr lang="en-US" dirty="0" smtClean="0">
                <a:solidFill>
                  <a:srgbClr val="FF0000"/>
                </a:solidFill>
                <a:latin typeface="Calibri" pitchFamily="34" charset="0"/>
              </a:rPr>
              <a:t>The district receives moderate rainfall. </a:t>
            </a:r>
            <a:r>
              <a:rPr lang="en-US" dirty="0" smtClean="0">
                <a:solidFill>
                  <a:schemeClr val="tx2">
                    <a:lumMod val="10000"/>
                  </a:schemeClr>
                </a:solidFill>
                <a:latin typeface="Calibri" pitchFamily="34" charset="0"/>
              </a:rPr>
              <a:t>Failure of monsoons during the last few years lead to failure of bore wells and failure of crops.</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soils of the district on the basis of village records are 57% Red loamy soils, 34% red sandy soils. The remaining 9% is covered by black clay (3%), black loamy (2%), black sandy (1%) and red clayey (3%). </a:t>
            </a:r>
          </a:p>
          <a:p>
            <a:pPr algn="just">
              <a:buNone/>
            </a:pPr>
            <a:endParaRPr lang="en-US" dirty="0" smtClean="0">
              <a:solidFill>
                <a:schemeClr val="tx2">
                  <a:lumMod val="10000"/>
                </a:schemeClr>
              </a:solidFill>
              <a:latin typeface="Calibri" pitchFamily="34" charset="0"/>
            </a:endParaRPr>
          </a:p>
          <a:p>
            <a:pPr algn="just"/>
            <a:endParaRPr lang="en-US" dirty="0" smtClean="0">
              <a:solidFill>
                <a:schemeClr val="tx2">
                  <a:lumMod val="10000"/>
                </a:schemeClr>
              </a:solidFill>
              <a:latin typeface="Calibri" pitchFamily="34" charset="0"/>
            </a:endParaRPr>
          </a:p>
          <a:p>
            <a:pPr algn="just"/>
            <a:endParaRPr lang="en-US" dirty="0" smtClean="0">
              <a:solidFill>
                <a:schemeClr val="tx2">
                  <a:lumMod val="10000"/>
                </a:schemeClr>
              </a:solidFill>
              <a:latin typeface="Calibri" pitchFamily="34" charset="0"/>
            </a:endParaRPr>
          </a:p>
          <a:p>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solidFill>
                  <a:srgbClr val="FF0000"/>
                </a:solidFill>
              </a:rPr>
              <a:t>Rainfall</a:t>
            </a:r>
            <a:endParaRPr lang="en-IN"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just"/>
            <a:r>
              <a:rPr lang="en-US" dirty="0" smtClean="0">
                <a:solidFill>
                  <a:schemeClr val="tx2">
                    <a:lumMod val="10000"/>
                  </a:schemeClr>
                </a:solidFill>
                <a:latin typeface="Calibri" pitchFamily="34" charset="0"/>
              </a:rPr>
              <a:t> </a:t>
            </a:r>
            <a:r>
              <a:rPr lang="en-US" dirty="0" smtClean="0">
                <a:solidFill>
                  <a:srgbClr val="FF0000"/>
                </a:solidFill>
                <a:latin typeface="Calibri" pitchFamily="34" charset="0"/>
              </a:rPr>
              <a:t>The annual rainfall of the district is 943 mm</a:t>
            </a:r>
            <a:r>
              <a:rPr lang="en-US" dirty="0" smtClean="0">
                <a:solidFill>
                  <a:schemeClr val="tx2">
                    <a:lumMod val="10000"/>
                  </a:schemeClr>
                </a:solidFill>
                <a:latin typeface="Calibri" pitchFamily="34" charset="0"/>
              </a:rPr>
              <a:t>, which ranges from 600 mm at </a:t>
            </a:r>
            <a:r>
              <a:rPr lang="en-US" dirty="0" err="1" smtClean="0">
                <a:solidFill>
                  <a:schemeClr val="tx2">
                    <a:lumMod val="10000"/>
                  </a:schemeClr>
                </a:solidFill>
                <a:latin typeface="Calibri" pitchFamily="34" charset="0"/>
              </a:rPr>
              <a:t>Molakacheruvu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to 1280 mm at Sri </a:t>
            </a:r>
            <a:r>
              <a:rPr lang="en-US" dirty="0" err="1" smtClean="0">
                <a:solidFill>
                  <a:schemeClr val="tx2">
                    <a:lumMod val="10000"/>
                  </a:schemeClr>
                </a:solidFill>
                <a:latin typeface="Calibri" pitchFamily="34" charset="0"/>
              </a:rPr>
              <a:t>Kalahasti</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In the district level, the cumulative departure of annual rainfall was scanty i.e., more than 60% below normal, in 35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and deficit i.e., below normal by 20% and 59% in 11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In the remaining 20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the rainfall was above normal. </a:t>
            </a:r>
          </a:p>
          <a:p>
            <a:pPr algn="just"/>
            <a:endParaRPr lang="en-US" dirty="0" smtClean="0">
              <a:solidFill>
                <a:schemeClr val="tx2">
                  <a:lumMod val="10000"/>
                </a:schemeClr>
              </a:solidFill>
              <a:latin typeface="Calibri" pitchFamily="34" charset="0"/>
            </a:endParaRPr>
          </a:p>
          <a:p>
            <a:pPr algn="just"/>
            <a:r>
              <a:rPr lang="en-US" dirty="0" smtClean="0">
                <a:solidFill>
                  <a:srgbClr val="FF0000"/>
                </a:solidFill>
                <a:latin typeface="Calibri" pitchFamily="34" charset="0"/>
              </a:rPr>
              <a:t>On an average, the district rainfall condition was deficient by 61% from normal.</a:t>
            </a:r>
          </a:p>
          <a:p>
            <a:pPr>
              <a:buNone/>
            </a:pP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solidFill>
                  <a:srgbClr val="FF0000"/>
                </a:solidFill>
              </a:rPr>
              <a:t>Groundwater</a:t>
            </a: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just"/>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Chittoor</a:t>
            </a:r>
            <a:r>
              <a:rPr lang="en-US" dirty="0" smtClean="0">
                <a:solidFill>
                  <a:schemeClr val="tx2">
                    <a:lumMod val="10000"/>
                  </a:schemeClr>
                </a:solidFill>
                <a:latin typeface="Calibri" pitchFamily="34" charset="0"/>
              </a:rPr>
              <a:t> district is absolutely dependant on ground water for its irrigation and domestic needs.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Out of the total irrigated land, 84.34% area is irrigated through 1,16,623 dug wells, 19,849 shallow bore wells and 28,933 deep bore wells.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For irrigation purpose, there are </a:t>
            </a:r>
            <a:r>
              <a:rPr lang="en-US" dirty="0" smtClean="0">
                <a:solidFill>
                  <a:srgbClr val="FF0000"/>
                </a:solidFill>
                <a:latin typeface="Calibri" pitchFamily="34" charset="0"/>
              </a:rPr>
              <a:t>12,618 diesel engines and 99,402 electric pumps in the district</a:t>
            </a:r>
            <a:r>
              <a:rPr lang="en-US" dirty="0" smtClean="0">
                <a:solidFill>
                  <a:schemeClr val="tx2">
                    <a:lumMod val="10000"/>
                  </a:schemeClr>
                </a:solidFill>
                <a:latin typeface="Calibri" pitchFamily="34" charset="0"/>
              </a:rPr>
              <a: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Drinking and domestic requirements of 10804 habitations are met through 6229 PWS &amp; MPWS schemes and 20,368 bore wells.</a:t>
            </a:r>
          </a:p>
          <a:p>
            <a:pPr algn="just"/>
            <a:endParaRPr lang="en-US" dirty="0" smtClean="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solidFill>
                  <a:srgbClr val="FF0000"/>
                </a:solidFill>
              </a:rPr>
              <a:t>Groundwater</a:t>
            </a:r>
            <a:endParaRPr lang="en-IN" dirty="0"/>
          </a:p>
        </p:txBody>
      </p:sp>
      <p:sp>
        <p:nvSpPr>
          <p:cNvPr id="3" name="Content Placeholder 2"/>
          <p:cNvSpPr>
            <a:spLocks noGrp="1"/>
          </p:cNvSpPr>
          <p:nvPr>
            <p:ph idx="1"/>
          </p:nvPr>
        </p:nvSpPr>
        <p:spPr/>
        <p:txBody>
          <a:bodyPr>
            <a:normAutofit fontScale="92500" lnSpcReduction="20000"/>
          </a:bodyPr>
          <a:lstStyle/>
          <a:p>
            <a:pPr algn="just"/>
            <a:r>
              <a:rPr lang="en-US" dirty="0" smtClean="0">
                <a:solidFill>
                  <a:schemeClr val="tx2">
                    <a:lumMod val="10000"/>
                  </a:schemeClr>
                </a:solidFill>
                <a:latin typeface="Calibri" pitchFamily="34" charset="0"/>
              </a:rPr>
              <a:t> The overall stage of ground water development of the district is 72% and categorized as semi-critical.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Out of the total 66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only 28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are under safe category and 11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are categorized as semi-critical category.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There are as many as 781 villages declared as over-exploited villages out of 1540 revenue villages.</a:t>
            </a:r>
          </a:p>
          <a:p>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solidFill>
                  <a:srgbClr val="FF0000"/>
                </a:solidFill>
              </a:rPr>
              <a:t>Irrigation</a:t>
            </a:r>
            <a:endParaRPr lang="en-IN"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just"/>
            <a:r>
              <a:rPr lang="en-US" dirty="0" smtClean="0">
                <a:solidFill>
                  <a:schemeClr val="tx2">
                    <a:lumMod val="10000"/>
                  </a:schemeClr>
                </a:solidFill>
                <a:latin typeface="Calibri" pitchFamily="34" charset="0"/>
              </a:rPr>
              <a:t> As such, there are no existing major irrigation projects in the district.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Though there are some ongoing irrigation projects, no irrigation through surface water except tank irrigation is being practiced.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Only, 15% of area is irrigated through surface water under tanks.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About, 84% of the irrigated area is through ground water, out of which 66% is by bore wells. </a:t>
            </a: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Picture 2" descr="C:\Users\KASIVI~1\AppData\Local\Temp\ChittoorMap.jpg"/>
          <p:cNvPicPr>
            <a:picLocks noGrp="1" noChangeAspect="1" noChangeArrowheads="1"/>
          </p:cNvPicPr>
          <p:nvPr>
            <p:ph idx="1"/>
          </p:nvPr>
        </p:nvPicPr>
        <p:blipFill>
          <a:blip r:embed="rId2"/>
          <a:srcRect/>
          <a:stretch>
            <a:fillRect/>
          </a:stretch>
        </p:blipFill>
        <p:spPr bwMode="auto">
          <a:xfrm>
            <a:off x="609600" y="457200"/>
            <a:ext cx="7924799" cy="5715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smtClean="0">
                <a:solidFill>
                  <a:srgbClr val="FF0000"/>
                </a:solidFill>
              </a:rPr>
              <a:t>Water resources</a:t>
            </a:r>
            <a:endParaRPr lang="en-IN" dirty="0">
              <a:solidFill>
                <a:srgbClr val="FF0000"/>
              </a:solidFill>
            </a:endParaRPr>
          </a:p>
        </p:txBody>
      </p:sp>
      <p:sp>
        <p:nvSpPr>
          <p:cNvPr id="3" name="Content Placeholder 2"/>
          <p:cNvSpPr>
            <a:spLocks noGrp="1"/>
          </p:cNvSpPr>
          <p:nvPr>
            <p:ph idx="1"/>
          </p:nvPr>
        </p:nvSpPr>
        <p:spPr/>
        <p:txBody>
          <a:bodyPr>
            <a:normAutofit lnSpcReduction="10000"/>
          </a:bodyPr>
          <a:lstStyle/>
          <a:p>
            <a:pPr algn="just"/>
            <a:r>
              <a:rPr lang="en-US" dirty="0" smtClean="0">
                <a:solidFill>
                  <a:schemeClr val="tx2">
                    <a:lumMod val="10000"/>
                  </a:schemeClr>
                </a:solidFill>
                <a:latin typeface="Calibri" pitchFamily="34" charset="0"/>
              </a:rPr>
              <a:t>The net ground water availability in the district is 1450.10 MCM.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Ground water utilization is 1038.25 MCM and the ground water balance for future irrigation development is 411.85 MCM.</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stage of ground water development arrived at 72% and hence the district falls under semi-critical category. </a:t>
            </a: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dirty="0" smtClean="0">
                <a:solidFill>
                  <a:schemeClr val="tx2">
                    <a:lumMod val="10000"/>
                  </a:schemeClr>
                </a:solidFill>
                <a:latin typeface="Calibri" pitchFamily="34" charset="0"/>
              </a:rPr>
              <a:t>Based on the stage of development, 28 </a:t>
            </a:r>
            <a:r>
              <a:rPr lang="en-US" dirty="0" err="1" smtClean="0">
                <a:solidFill>
                  <a:schemeClr val="tx2">
                    <a:lumMod val="10000"/>
                  </a:schemeClr>
                </a:solidFill>
                <a:latin typeface="Calibri" pitchFamily="34" charset="0"/>
              </a:rPr>
              <a:t>mandals</a:t>
            </a:r>
            <a:r>
              <a:rPr lang="en-US" dirty="0" smtClean="0">
                <a:solidFill>
                  <a:schemeClr val="tx2">
                    <a:lumMod val="10000"/>
                  </a:schemeClr>
                </a:solidFill>
                <a:latin typeface="Calibri" pitchFamily="34" charset="0"/>
              </a:rPr>
              <a:t> are categorized as safe, 11 as semi-critical, 9 as critical and 18 as over-exploited.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minimum stage of ground water development is in B.N. </a:t>
            </a:r>
            <a:r>
              <a:rPr lang="en-US" dirty="0" err="1" smtClean="0">
                <a:solidFill>
                  <a:schemeClr val="tx2">
                    <a:lumMod val="10000"/>
                  </a:schemeClr>
                </a:solidFill>
                <a:latin typeface="Calibri" pitchFamily="34" charset="0"/>
              </a:rPr>
              <a:t>Kandriga</a:t>
            </a:r>
            <a:r>
              <a:rPr lang="en-US" dirty="0" smtClean="0">
                <a:solidFill>
                  <a:schemeClr val="tx2">
                    <a:lumMod val="10000"/>
                  </a:schemeClr>
                </a:solidFill>
                <a:latin typeface="Calibri" pitchFamily="34" charset="0"/>
              </a:rPr>
              <a:t> (20%) and the highest development is in </a:t>
            </a:r>
            <a:r>
              <a:rPr lang="en-US" dirty="0" err="1" smtClean="0">
                <a:solidFill>
                  <a:schemeClr val="tx2">
                    <a:lumMod val="10000"/>
                  </a:schemeClr>
                </a:solidFill>
                <a:latin typeface="Calibri" pitchFamily="34" charset="0"/>
              </a:rPr>
              <a:t>Tirupati</a:t>
            </a:r>
            <a:r>
              <a:rPr lang="en-US" dirty="0" smtClean="0">
                <a:solidFill>
                  <a:schemeClr val="tx2">
                    <a:lumMod val="10000"/>
                  </a:schemeClr>
                </a:solidFill>
                <a:latin typeface="Calibri" pitchFamily="34" charset="0"/>
              </a:rPr>
              <a:t> (Rural) (98%).</a:t>
            </a:r>
          </a:p>
          <a:p>
            <a:pPr algn="just">
              <a:buNone/>
            </a:pPr>
            <a:endParaRPr lang="en-US" dirty="0" smtClean="0">
              <a:solidFill>
                <a:schemeClr val="tx2">
                  <a:lumMod val="10000"/>
                </a:schemeClr>
              </a:solidFill>
              <a:latin typeface="Calibri" pitchFamily="34" charset="0"/>
            </a:endParaRPr>
          </a:p>
          <a:p>
            <a:pPr algn="just"/>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of </a:t>
            </a:r>
            <a:r>
              <a:rPr lang="en-US" dirty="0" err="1" smtClean="0">
                <a:solidFill>
                  <a:schemeClr val="tx2">
                    <a:lumMod val="10000"/>
                  </a:schemeClr>
                </a:solidFill>
                <a:latin typeface="Calibri" pitchFamily="34" charset="0"/>
              </a:rPr>
              <a:t>Chittoor</a:t>
            </a:r>
            <a:r>
              <a:rPr lang="en-US" dirty="0" smtClean="0">
                <a:solidFill>
                  <a:schemeClr val="tx2">
                    <a:lumMod val="10000"/>
                  </a:schemeClr>
                </a:solidFill>
                <a:latin typeface="Calibri" pitchFamily="34" charset="0"/>
              </a:rPr>
              <a:t> district has 38% of excess rainfall and has been categorized as over-exploited as per stage of ground water development</a:t>
            </a: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Picture 2" descr="C:\Users\KASIVI~1\AppData\Local\Temp\hydrogeologymap_0036.jpg"/>
          <p:cNvPicPr>
            <a:picLocks noGrp="1" noChangeAspect="1" noChangeArrowheads="1"/>
          </p:cNvPicPr>
          <p:nvPr>
            <p:ph idx="1"/>
          </p:nvPr>
        </p:nvPicPr>
        <p:blipFill>
          <a:blip r:embed="rId2"/>
          <a:srcRect/>
          <a:stretch>
            <a:fillRect/>
          </a:stretch>
        </p:blipFill>
        <p:spPr bwMode="auto">
          <a:xfrm>
            <a:off x="609600" y="304800"/>
            <a:ext cx="7924800" cy="5867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Study Area</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lgn="just"/>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in </a:t>
            </a:r>
            <a:r>
              <a:rPr lang="en-US" dirty="0" err="1" smtClean="0">
                <a:solidFill>
                  <a:schemeClr val="tx2">
                    <a:lumMod val="10000"/>
                  </a:schemeClr>
                </a:solidFill>
                <a:latin typeface="Calibri" pitchFamily="34" charset="0"/>
              </a:rPr>
              <a:t>Chittoor</a:t>
            </a:r>
            <a:r>
              <a:rPr lang="en-US" dirty="0" smtClean="0">
                <a:solidFill>
                  <a:schemeClr val="tx2">
                    <a:lumMod val="10000"/>
                  </a:schemeClr>
                </a:solidFill>
                <a:latin typeface="Calibri" pitchFamily="34" charset="0"/>
              </a:rPr>
              <a:t> District of Andhra Pradesh State, India. belongs to </a:t>
            </a:r>
            <a:r>
              <a:rPr lang="en-US" dirty="0" err="1" smtClean="0">
                <a:solidFill>
                  <a:schemeClr val="tx2">
                    <a:lumMod val="10000"/>
                  </a:schemeClr>
                </a:solidFill>
                <a:latin typeface="Calibri" pitchFamily="34" charset="0"/>
              </a:rPr>
              <a:t>Rayalaseema</a:t>
            </a:r>
            <a:r>
              <a:rPr lang="en-US" dirty="0" smtClean="0">
                <a:solidFill>
                  <a:schemeClr val="tx2">
                    <a:lumMod val="10000"/>
                  </a:schemeClr>
                </a:solidFill>
                <a:latin typeface="Calibri" pitchFamily="34" charset="0"/>
              </a:rPr>
              <a:t> region and is located 24 KM towards North from District head quarters </a:t>
            </a:r>
            <a:r>
              <a:rPr lang="en-US" dirty="0" err="1" smtClean="0">
                <a:solidFill>
                  <a:schemeClr val="tx2">
                    <a:lumMod val="10000"/>
                  </a:schemeClr>
                </a:solidFill>
                <a:latin typeface="Calibri" pitchFamily="34" charset="0"/>
              </a:rPr>
              <a:t>Chittoor</a:t>
            </a:r>
            <a:r>
              <a:rPr lang="en-US" dirty="0" smtClean="0">
                <a:solidFill>
                  <a:schemeClr val="tx2">
                    <a:lumMod val="10000"/>
                  </a:schemeClr>
                </a:solidFill>
                <a:latin typeface="Calibri" pitchFamily="34" charset="0"/>
              </a:rPr>
              <a:t>, 530 KM from State capital Hyderabad towards North. </a:t>
            </a:r>
          </a:p>
          <a:p>
            <a:pPr algn="just"/>
            <a:endParaRPr lang="en-US" dirty="0" smtClean="0">
              <a:solidFill>
                <a:schemeClr val="tx2">
                  <a:lumMod val="10000"/>
                </a:schemeClr>
              </a:solidFill>
              <a:latin typeface="Calibri" pitchFamily="34" charset="0"/>
            </a:endParaRPr>
          </a:p>
          <a:p>
            <a:pPr algn="just"/>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is bounded by </a:t>
            </a:r>
            <a:r>
              <a:rPr lang="en-US" dirty="0" err="1" smtClean="0">
                <a:solidFill>
                  <a:schemeClr val="tx2">
                    <a:lumMod val="10000"/>
                  </a:schemeClr>
                </a:solidFill>
                <a:latin typeface="Calibri" pitchFamily="34" charset="0"/>
              </a:rPr>
              <a:t>by</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Puthalapattu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towards west, </a:t>
            </a:r>
            <a:r>
              <a:rPr lang="en-US" dirty="0" err="1" smtClean="0">
                <a:solidFill>
                  <a:schemeClr val="tx2">
                    <a:lumMod val="10000"/>
                  </a:schemeClr>
                </a:solidFill>
                <a:latin typeface="Calibri" pitchFamily="34" charset="0"/>
              </a:rPr>
              <a:t>Pakala</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towards North, </a:t>
            </a:r>
            <a:r>
              <a:rPr lang="en-US" dirty="0" err="1" smtClean="0">
                <a:solidFill>
                  <a:schemeClr val="tx2">
                    <a:lumMod val="10000"/>
                  </a:schemeClr>
                </a:solidFill>
                <a:latin typeface="Calibri" pitchFamily="34" charset="0"/>
              </a:rPr>
              <a:t>Gangadhara</a:t>
            </a:r>
            <a:r>
              <a:rPr lang="en-US" dirty="0" smtClean="0">
                <a:solidFill>
                  <a:schemeClr val="tx2">
                    <a:lumMod val="10000"/>
                  </a:schemeClr>
                </a:solidFill>
                <a:latin typeface="Calibri" pitchFamily="34" charset="0"/>
              </a:rPr>
              <a:t> Nellore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towards South, </a:t>
            </a:r>
            <a:r>
              <a:rPr lang="en-US" dirty="0" err="1" smtClean="0">
                <a:solidFill>
                  <a:schemeClr val="tx2">
                    <a:lumMod val="10000"/>
                  </a:schemeClr>
                </a:solidFill>
                <a:latin typeface="Calibri" pitchFamily="34" charset="0"/>
              </a:rPr>
              <a:t>Vedurukuppam</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towards East. </a:t>
            </a:r>
          </a:p>
          <a:p>
            <a:pPr algn="just"/>
            <a:endParaRPr lang="en-US" dirty="0" smtClean="0">
              <a:solidFill>
                <a:schemeClr val="tx2">
                  <a:lumMod val="10000"/>
                </a:schemeClr>
              </a:solidFill>
              <a:latin typeface="Calibri" pitchFamily="34" charset="0"/>
            </a:endParaRPr>
          </a:p>
          <a:p>
            <a:pPr algn="just"/>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consists of 169 Villages and 24 </a:t>
            </a:r>
            <a:r>
              <a:rPr lang="en-US" dirty="0" err="1" smtClean="0">
                <a:solidFill>
                  <a:schemeClr val="tx2">
                    <a:lumMod val="10000"/>
                  </a:schemeClr>
                </a:solidFill>
                <a:latin typeface="Calibri" pitchFamily="34" charset="0"/>
              </a:rPr>
              <a:t>Panchayats</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Thathireddipalle</a:t>
            </a:r>
            <a:r>
              <a:rPr lang="en-US" dirty="0" smtClean="0">
                <a:solidFill>
                  <a:schemeClr val="tx2">
                    <a:lumMod val="10000"/>
                  </a:schemeClr>
                </a:solidFill>
                <a:latin typeface="Calibri" pitchFamily="34" charset="0"/>
              </a:rPr>
              <a:t> is the smallest Village and </a:t>
            </a:r>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is the biggest Village.</a:t>
            </a:r>
          </a:p>
          <a:p>
            <a:pPr algn="just"/>
            <a:endParaRPr lang="en-US" dirty="0" smtClean="0">
              <a:solidFill>
                <a:schemeClr val="tx2">
                  <a:lumMod val="10000"/>
                </a:schemeClr>
              </a:solidFill>
              <a:latin typeface="Calibri" pitchFamily="34" charset="0"/>
            </a:endParaRPr>
          </a:p>
          <a:p>
            <a:pPr algn="just"/>
            <a:endParaRPr lang="en-US" dirty="0" smtClean="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en-US" dirty="0" smtClean="0">
                <a:solidFill>
                  <a:schemeClr val="tx2">
                    <a:lumMod val="10000"/>
                  </a:schemeClr>
                </a:solidFill>
                <a:latin typeface="Calibri" pitchFamily="34" charset="0"/>
              </a:rPr>
              <a:t> The quality of groundwater has been studied by collecting water samples from five villages of </a:t>
            </a:r>
            <a:r>
              <a:rPr lang="en-US" dirty="0" err="1" smtClean="0">
                <a:solidFill>
                  <a:schemeClr val="tx2">
                    <a:lumMod val="10000"/>
                  </a:schemeClr>
                </a:solidFill>
                <a:latin typeface="Calibri" pitchFamily="34" charset="0"/>
              </a:rPr>
              <a:t>Penumuru</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mandal</a:t>
            </a:r>
            <a:r>
              <a:rPr lang="en-US" dirty="0" smtClean="0">
                <a:solidFill>
                  <a:schemeClr val="tx2">
                    <a:lumMod val="10000"/>
                  </a:schemeClr>
                </a:solidFill>
                <a:latin typeface="Calibri" pitchFamily="34" charset="0"/>
              </a:rPr>
              <a:t> namely </a:t>
            </a:r>
            <a:r>
              <a:rPr lang="en-US" dirty="0" err="1" smtClean="0">
                <a:solidFill>
                  <a:schemeClr val="tx2">
                    <a:lumMod val="10000"/>
                  </a:schemeClr>
                </a:solidFill>
                <a:latin typeface="Calibri" pitchFamily="34" charset="0"/>
              </a:rPr>
              <a:t>Matampalli</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Gangupalli</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Nanjarpalli</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Satambakam</a:t>
            </a:r>
            <a:r>
              <a:rPr lang="en-US" dirty="0" smtClean="0">
                <a:solidFill>
                  <a:schemeClr val="tx2">
                    <a:lumMod val="10000"/>
                  </a:schemeClr>
                </a:solidFill>
                <a:latin typeface="Calibri" pitchFamily="34" charset="0"/>
              </a:rPr>
              <a:t> &amp; </a:t>
            </a:r>
            <a:r>
              <a:rPr lang="en-US" dirty="0" err="1" smtClean="0">
                <a:solidFill>
                  <a:schemeClr val="tx2">
                    <a:lumMod val="10000"/>
                  </a:schemeClr>
                </a:solidFill>
                <a:latin typeface="Calibri" pitchFamily="34" charset="0"/>
              </a:rPr>
              <a:t>Settipalli</a:t>
            </a:r>
            <a:r>
              <a:rPr lang="en-US" dirty="0" smtClean="0">
                <a:solidFill>
                  <a:schemeClr val="tx2">
                    <a:lumMod val="10000"/>
                  </a:schemeClr>
                </a:solidFill>
                <a:latin typeface="Calibri" pitchFamily="34" charset="0"/>
              </a:rPr>
              <a:t> in the month of January, 2014.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Twenty samples have been collected out which 19 have been collected from bore wells and 1 from Open dug well.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These samples are analyzed for groundwater quality for the following parameters/ions, viz., pH, EC, TH, DO, Na, K and Alkalinity. </a:t>
            </a:r>
          </a:p>
          <a:p>
            <a:pPr algn="just">
              <a:buNone/>
            </a:pPr>
            <a:endParaRPr lang="en-US" dirty="0" smtClean="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Objective</a:t>
            </a:r>
            <a:endParaRPr lang="en-US" dirty="0">
              <a:solidFill>
                <a:srgbClr val="FF0000"/>
              </a:solidFill>
            </a:endParaRPr>
          </a:p>
        </p:txBody>
      </p:sp>
      <p:sp>
        <p:nvSpPr>
          <p:cNvPr id="3" name="Content Placeholder 2"/>
          <p:cNvSpPr>
            <a:spLocks noGrp="1"/>
          </p:cNvSpPr>
          <p:nvPr>
            <p:ph idx="1"/>
          </p:nvPr>
        </p:nvSpPr>
        <p:spPr/>
        <p:txBody>
          <a:bodyPr/>
          <a:lstStyle/>
          <a:p>
            <a:pPr algn="just"/>
            <a:r>
              <a:rPr lang="en-US" dirty="0" smtClean="0">
                <a:solidFill>
                  <a:schemeClr val="tx2">
                    <a:lumMod val="10000"/>
                  </a:schemeClr>
                </a:solidFill>
                <a:latin typeface="Calibri" pitchFamily="34" charset="0"/>
              </a:rPr>
              <a:t>The objectives of present work are as follows:</a:t>
            </a:r>
          </a:p>
          <a:p>
            <a:pPr lvl="0" algn="just"/>
            <a:r>
              <a:rPr lang="en-US" dirty="0" smtClean="0">
                <a:solidFill>
                  <a:schemeClr val="tx2">
                    <a:lumMod val="10000"/>
                  </a:schemeClr>
                </a:solidFill>
                <a:latin typeface="Calibri" pitchFamily="34" charset="0"/>
              </a:rPr>
              <a:t>To </a:t>
            </a:r>
            <a:r>
              <a:rPr lang="en-US" dirty="0" err="1" smtClean="0">
                <a:solidFill>
                  <a:schemeClr val="tx2">
                    <a:lumMod val="10000"/>
                  </a:schemeClr>
                </a:solidFill>
                <a:latin typeface="Calibri" pitchFamily="34" charset="0"/>
              </a:rPr>
              <a:t>analyse</a:t>
            </a:r>
            <a:r>
              <a:rPr lang="en-US" dirty="0" smtClean="0">
                <a:solidFill>
                  <a:schemeClr val="tx2">
                    <a:lumMod val="10000"/>
                  </a:schemeClr>
                </a:solidFill>
                <a:latin typeface="Calibri" pitchFamily="34" charset="0"/>
              </a:rPr>
              <a:t> groundwater quality for the following parameters/ions, viz., pH, EC, TH, DO, Na, K and Alkalinity. </a:t>
            </a:r>
          </a:p>
          <a:p>
            <a:pPr lvl="0" algn="just"/>
            <a:r>
              <a:rPr lang="en-US" dirty="0" smtClean="0">
                <a:solidFill>
                  <a:schemeClr val="tx2">
                    <a:lumMod val="10000"/>
                  </a:schemeClr>
                </a:solidFill>
                <a:latin typeface="Calibri" pitchFamily="34" charset="0"/>
              </a:rPr>
              <a:t>To assess groundwater quality and its suitability for irrigation and drinking purposes.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1" descr="penumur"/>
          <p:cNvPicPr>
            <a:picLocks noChangeAspect="1" noChangeArrowheads="1"/>
          </p:cNvPicPr>
          <p:nvPr/>
        </p:nvPicPr>
        <p:blipFill>
          <a:blip r:embed="rId2"/>
          <a:srcRect b="3001"/>
          <a:stretch>
            <a:fillRect/>
          </a:stretch>
        </p:blipFill>
        <p:spPr bwMode="auto">
          <a:xfrm>
            <a:off x="0" y="0"/>
            <a:ext cx="9144000" cy="5562600"/>
          </a:xfrm>
          <a:prstGeom prst="rect">
            <a:avLst/>
          </a:prstGeom>
          <a:noFill/>
          <a:ln w="9525">
            <a:noFill/>
            <a:miter lim="800000"/>
            <a:headEnd/>
            <a:tailEnd/>
          </a:ln>
        </p:spPr>
      </p:pic>
      <p:sp>
        <p:nvSpPr>
          <p:cNvPr id="18435" name="Rectangle 3"/>
          <p:cNvSpPr>
            <a:spLocks noChangeArrowheads="1"/>
          </p:cNvSpPr>
          <p:nvPr/>
        </p:nvSpPr>
        <p:spPr bwMode="auto">
          <a:xfrm>
            <a:off x="3048000" y="5791200"/>
            <a:ext cx="2127955"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en-US" sz="2000" b="1" i="0" strike="noStrike" cap="none" normalizeH="0" baseline="0" dirty="0" smtClean="0">
                <a:ln>
                  <a:noFill/>
                </a:ln>
                <a:solidFill>
                  <a:schemeClr val="tx2">
                    <a:lumMod val="10000"/>
                  </a:schemeClr>
                </a:solidFill>
                <a:effectLst/>
                <a:latin typeface="Times New Roman" pitchFamily="18" charset="0"/>
                <a:ea typeface="Calibri" pitchFamily="34" charset="0"/>
                <a:cs typeface="Times New Roman" pitchFamily="18" charset="0"/>
              </a:rPr>
              <a:t>Fig.</a:t>
            </a:r>
            <a:r>
              <a:rPr kumimoji="0" lang="en-US" sz="2000" b="1" i="0" strike="noStrike" cap="none" normalizeH="0" dirty="0" smtClean="0">
                <a:ln>
                  <a:noFill/>
                </a:ln>
                <a:solidFill>
                  <a:schemeClr val="tx2">
                    <a:lumMod val="10000"/>
                  </a:schemeClr>
                </a:solidFill>
                <a:effectLst/>
                <a:latin typeface="Times New Roman" pitchFamily="18" charset="0"/>
                <a:ea typeface="Calibri" pitchFamily="34" charset="0"/>
                <a:cs typeface="Times New Roman" pitchFamily="18" charset="0"/>
              </a:rPr>
              <a:t> </a:t>
            </a:r>
            <a:r>
              <a:rPr kumimoji="0" lang="en-US" sz="2000" b="1" i="0" strike="noStrike" cap="none" normalizeH="0" baseline="0" dirty="0" smtClean="0">
                <a:ln>
                  <a:noFill/>
                </a:ln>
                <a:solidFill>
                  <a:schemeClr val="tx2">
                    <a:lumMod val="10000"/>
                  </a:schemeClr>
                </a:solidFill>
                <a:effectLst/>
                <a:latin typeface="Times New Roman" pitchFamily="18" charset="0"/>
                <a:ea typeface="Calibri" pitchFamily="34" charset="0"/>
                <a:cs typeface="Times New Roman" pitchFamily="18" charset="0"/>
              </a:rPr>
              <a:t>Study Area</a:t>
            </a:r>
            <a:endParaRPr kumimoji="0" lang="en-US" sz="2000" b="0" i="0" strike="noStrike" cap="none" normalizeH="0" baseline="0" dirty="0" smtClean="0">
              <a:ln>
                <a:noFill/>
              </a:ln>
              <a:solidFill>
                <a:schemeClr val="tx2">
                  <a:lumMod val="10000"/>
                </a:schemeClr>
              </a:solidFill>
              <a:effectLst/>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Methodology</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just"/>
            <a:r>
              <a:rPr lang="en-US" dirty="0" smtClean="0">
                <a:solidFill>
                  <a:schemeClr val="tx2">
                    <a:lumMod val="10000"/>
                  </a:schemeClr>
                </a:solidFill>
                <a:latin typeface="Calibri" pitchFamily="34" charset="0"/>
              </a:rPr>
              <a:t> The rainfall data was collected from the groundwater department and the water samples have been collected from the bore wells of the fields. The samples were analyzed for different ion concentration. The methodology includes</a:t>
            </a:r>
          </a:p>
          <a:p>
            <a:pPr algn="just">
              <a:buNone/>
            </a:pPr>
            <a:endParaRPr lang="en-US" dirty="0" smtClean="0">
              <a:solidFill>
                <a:schemeClr val="tx2">
                  <a:lumMod val="10000"/>
                </a:schemeClr>
              </a:solidFill>
              <a:latin typeface="Calibri" pitchFamily="34" charset="0"/>
            </a:endParaRPr>
          </a:p>
          <a:p>
            <a:pPr lvl="0" algn="just"/>
            <a:r>
              <a:rPr lang="en-US" dirty="0" smtClean="0">
                <a:solidFill>
                  <a:schemeClr val="tx2">
                    <a:lumMod val="10000"/>
                  </a:schemeClr>
                </a:solidFill>
                <a:latin typeface="Calibri" pitchFamily="34" charset="0"/>
              </a:rPr>
              <a:t>Collection of hydrology particulars of wells</a:t>
            </a:r>
          </a:p>
          <a:p>
            <a:pPr lvl="0" algn="just"/>
            <a:r>
              <a:rPr lang="en-US" dirty="0" smtClean="0">
                <a:solidFill>
                  <a:schemeClr val="tx2">
                    <a:lumMod val="10000"/>
                  </a:schemeClr>
                </a:solidFill>
                <a:latin typeface="Calibri" pitchFamily="34" charset="0"/>
              </a:rPr>
              <a:t>Collection of rainfall data</a:t>
            </a:r>
          </a:p>
          <a:p>
            <a:pPr lvl="0" algn="just"/>
            <a:r>
              <a:rPr lang="en-US" dirty="0" smtClean="0">
                <a:solidFill>
                  <a:schemeClr val="tx2">
                    <a:lumMod val="10000"/>
                  </a:schemeClr>
                </a:solidFill>
                <a:latin typeface="Calibri" pitchFamily="34" charset="0"/>
              </a:rPr>
              <a:t>Collection of water samples</a:t>
            </a:r>
          </a:p>
          <a:p>
            <a:pPr lvl="0" algn="just"/>
            <a:r>
              <a:rPr lang="en-US" dirty="0" smtClean="0">
                <a:solidFill>
                  <a:schemeClr val="tx2">
                    <a:lumMod val="10000"/>
                  </a:schemeClr>
                </a:solidFill>
                <a:latin typeface="Calibri" pitchFamily="34" charset="0"/>
              </a:rPr>
              <a:t>Analysis of collected water samples.</a:t>
            </a: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Results and Discussions</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just"/>
            <a:r>
              <a:rPr lang="en-US" dirty="0" smtClean="0">
                <a:solidFill>
                  <a:schemeClr val="tx2">
                    <a:lumMod val="10000"/>
                  </a:schemeClr>
                </a:solidFill>
                <a:latin typeface="Calibri" pitchFamily="34" charset="0"/>
              </a:rPr>
              <a:t> Water samples were analyzed and the obtained values were compared with standard values.  </a:t>
            </a:r>
          </a:p>
          <a:p>
            <a:pPr algn="just">
              <a:buNone/>
            </a:pPr>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drinking water standards of WHO (1971 and 2006) and Bureau of national standards (1983 and 1991) was the basis for the groundwater quality evaluation for drinking purpose.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chemical analysis of the samples for the following parameters/ions, viz., DO, pH, TH, EC, Na, K and Alkalinity are given in Table 1.</a:t>
            </a: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52400" y="228592"/>
          <a:ext cx="8991598" cy="6629407"/>
        </p:xfrm>
        <a:graphic>
          <a:graphicData uri="http://schemas.openxmlformats.org/drawingml/2006/table">
            <a:tbl>
              <a:tblPr/>
              <a:tblGrid>
                <a:gridCol w="788130"/>
                <a:gridCol w="1182196"/>
                <a:gridCol w="1560922"/>
                <a:gridCol w="782379"/>
                <a:gridCol w="674033"/>
                <a:gridCol w="782379"/>
                <a:gridCol w="628971"/>
                <a:gridCol w="782379"/>
                <a:gridCol w="782379"/>
                <a:gridCol w="1027830"/>
              </a:tblGrid>
              <a:tr h="1017687">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S. No.</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Sample No.</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Village</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DO</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dirty="0">
                          <a:solidFill>
                            <a:schemeClr val="accent6">
                              <a:lumMod val="25000"/>
                            </a:schemeClr>
                          </a:solidFill>
                          <a:latin typeface="Times New Roman"/>
                          <a:ea typeface="Calibri"/>
                          <a:cs typeface="Times New Roman"/>
                        </a:rPr>
                        <a:t>(mg/l)</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pH</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TH</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dirty="0">
                          <a:solidFill>
                            <a:schemeClr val="accent6">
                              <a:lumMod val="25000"/>
                            </a:schemeClr>
                          </a:solidFill>
                          <a:latin typeface="Times New Roman"/>
                          <a:ea typeface="Calibri"/>
                          <a:cs typeface="Times New Roman"/>
                        </a:rPr>
                        <a:t>(mg/l)</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EC</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dirty="0">
                          <a:solidFill>
                            <a:schemeClr val="accent6">
                              <a:lumMod val="25000"/>
                            </a:schemeClr>
                          </a:solidFill>
                          <a:latin typeface="Verdana"/>
                          <a:ea typeface="Calibri"/>
                          <a:cs typeface="Times New Roman"/>
                        </a:rPr>
                        <a:t>(</a:t>
                      </a:r>
                      <a:r>
                        <a:rPr lang="en-US" sz="1600" dirty="0" err="1">
                          <a:solidFill>
                            <a:schemeClr val="accent6">
                              <a:lumMod val="25000"/>
                            </a:schemeClr>
                          </a:solidFill>
                          <a:latin typeface="Verdana"/>
                          <a:ea typeface="Calibri"/>
                          <a:cs typeface="Times New Roman"/>
                        </a:rPr>
                        <a:t>μS</a:t>
                      </a:r>
                      <a:r>
                        <a:rPr lang="en-US" sz="1600" dirty="0">
                          <a:solidFill>
                            <a:schemeClr val="accent6">
                              <a:lumMod val="25000"/>
                            </a:schemeClr>
                          </a:solidFill>
                          <a:latin typeface="Verdana"/>
                          <a:ea typeface="Calibri"/>
                          <a:cs typeface="Times New Roman"/>
                        </a:rPr>
                        <a:t>/cm)</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Na</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dirty="0">
                          <a:solidFill>
                            <a:schemeClr val="accent6">
                              <a:lumMod val="25000"/>
                            </a:schemeClr>
                          </a:solidFill>
                          <a:latin typeface="Times New Roman"/>
                          <a:ea typeface="Calibri"/>
                          <a:cs typeface="Times New Roman"/>
                        </a:rPr>
                        <a:t>(mg/l)</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K</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dirty="0">
                          <a:solidFill>
                            <a:schemeClr val="accent6">
                              <a:lumMod val="25000"/>
                            </a:schemeClr>
                          </a:solidFill>
                          <a:latin typeface="Times New Roman"/>
                          <a:ea typeface="Calibri"/>
                          <a:cs typeface="Times New Roman"/>
                        </a:rPr>
                        <a:t>(mg/l)</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accent6">
                              <a:lumMod val="25000"/>
                            </a:schemeClr>
                          </a:solidFill>
                          <a:latin typeface="Times New Roman"/>
                          <a:ea typeface="Calibri"/>
                          <a:cs typeface="Times New Roman"/>
                        </a:rPr>
                        <a:t>Alkalinity</a:t>
                      </a:r>
                      <a:endParaRPr lang="en-US" sz="1600" dirty="0">
                        <a:solidFill>
                          <a:schemeClr val="accent6">
                            <a:lumMod val="25000"/>
                          </a:schemeClr>
                        </a:solidFill>
                        <a:latin typeface="Calibri"/>
                        <a:ea typeface="Calibri"/>
                        <a:cs typeface="Times New Roman"/>
                      </a:endParaRPr>
                    </a:p>
                    <a:p>
                      <a:pPr marL="0" marR="0" algn="ctr">
                        <a:lnSpc>
                          <a:spcPct val="115000"/>
                        </a:lnSpc>
                        <a:spcBef>
                          <a:spcPts val="0"/>
                        </a:spcBef>
                        <a:spcAft>
                          <a:spcPts val="0"/>
                        </a:spcAft>
                      </a:pPr>
                      <a:r>
                        <a:rPr lang="en-US" sz="1600" b="1" kern="1200" dirty="0">
                          <a:solidFill>
                            <a:schemeClr val="accent6">
                              <a:lumMod val="25000"/>
                            </a:schemeClr>
                          </a:solidFill>
                          <a:latin typeface="Times New Roman"/>
                          <a:ea typeface="Calibri"/>
                          <a:cs typeface="Times New Roman"/>
                        </a:rPr>
                        <a:t>(</a:t>
                      </a:r>
                      <a:r>
                        <a:rPr lang="en-US" sz="1600" b="1" kern="1200" dirty="0" err="1">
                          <a:solidFill>
                            <a:schemeClr val="accent6">
                              <a:lumMod val="25000"/>
                            </a:schemeClr>
                          </a:solidFill>
                          <a:latin typeface="Times New Roman"/>
                          <a:ea typeface="Calibri"/>
                          <a:cs typeface="Times New Roman"/>
                        </a:rPr>
                        <a:t>ppm</a:t>
                      </a:r>
                      <a:r>
                        <a:rPr lang="en-US" sz="1600" b="1" kern="1200" dirty="0">
                          <a:solidFill>
                            <a:schemeClr val="accent6">
                              <a:lumMod val="25000"/>
                            </a:schemeClr>
                          </a:solidFill>
                          <a:latin typeface="Times New Roman"/>
                          <a:ea typeface="Calibri"/>
                          <a:cs typeface="Times New Roman"/>
                        </a:rPr>
                        <a:t>)</a:t>
                      </a:r>
                      <a:endParaRPr lang="en-US" sz="1600" dirty="0">
                        <a:solidFill>
                          <a:schemeClr val="accent6">
                            <a:lumMod val="25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PM1</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Matampalle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1200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318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765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PM2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err="1">
                          <a:solidFill>
                            <a:schemeClr val="tx2">
                              <a:lumMod val="10000"/>
                            </a:schemeClr>
                          </a:solidFill>
                          <a:latin typeface="Times New Roman"/>
                          <a:ea typeface="Calibri"/>
                          <a:cs typeface="Times New Roman"/>
                        </a:rPr>
                        <a:t>Matampalle</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350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1260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320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1155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PM3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err="1">
                          <a:solidFill>
                            <a:schemeClr val="tx2">
                              <a:lumMod val="10000"/>
                            </a:schemeClr>
                          </a:solidFill>
                          <a:latin typeface="Times New Roman"/>
                          <a:ea typeface="Calibri"/>
                          <a:cs typeface="Times New Roman"/>
                        </a:rPr>
                        <a:t>Matampalle</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425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1260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320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PM4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err="1">
                          <a:solidFill>
                            <a:schemeClr val="tx2">
                              <a:lumMod val="10000"/>
                            </a:schemeClr>
                          </a:solidFill>
                          <a:latin typeface="Times New Roman"/>
                          <a:ea typeface="Calibri"/>
                          <a:cs typeface="Times New Roman"/>
                        </a:rPr>
                        <a:t>Matampalle</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7.1</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430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314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PM5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err="1">
                          <a:solidFill>
                            <a:schemeClr val="tx2">
                              <a:lumMod val="10000"/>
                            </a:schemeClr>
                          </a:solidFill>
                          <a:latin typeface="Times New Roman"/>
                          <a:ea typeface="Calibri"/>
                          <a:cs typeface="Times New Roman"/>
                        </a:rPr>
                        <a:t>Matampalle</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6.0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1740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309</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PN1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Nanjarpalle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8.0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405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960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390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7</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PN2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Nanjarpalle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9.0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7.2</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465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386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PG1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Gangupalle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7.1</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325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284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670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9</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PG2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Gangupalle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7.2</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355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PG3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Gangupalle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455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710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265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600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190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0.5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855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620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188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0.8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895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9.2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330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175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710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310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580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178</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275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194</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1.1</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690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Satambakam</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7.6</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620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194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1.6</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520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17</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PSC1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Settipalle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9.8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7.1</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230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460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18</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PSC2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Settipalle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325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102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835</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a:solidFill>
                            <a:schemeClr val="tx2">
                              <a:lumMod val="10000"/>
                            </a:schemeClr>
                          </a:solidFill>
                          <a:latin typeface="Times New Roman"/>
                          <a:ea typeface="Calibri"/>
                          <a:cs typeface="Times New Roman"/>
                        </a:rPr>
                        <a:t>19</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PSC3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Settipalle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9.0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530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200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1.1</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520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86">
                <a:tc>
                  <a:txBody>
                    <a:bodyPr/>
                    <a:lstStyle/>
                    <a:p>
                      <a:pPr marL="0" marR="0" algn="ctr">
                        <a:lnSpc>
                          <a:spcPct val="115000"/>
                        </a:lnSpc>
                        <a:spcBef>
                          <a:spcPts val="0"/>
                        </a:spcBef>
                        <a:spcAft>
                          <a:spcPts val="1000"/>
                        </a:spcAft>
                      </a:pPr>
                      <a:r>
                        <a:rPr lang="en-US" sz="1600" dirty="0">
                          <a:solidFill>
                            <a:schemeClr val="tx2">
                              <a:lumMod val="10000"/>
                            </a:schemeClr>
                          </a:solidFill>
                          <a:latin typeface="Times New Roman"/>
                          <a:ea typeface="Calibri"/>
                          <a:cs typeface="Times New Roman"/>
                        </a:rPr>
                        <a:t>20</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PSC4</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Settipalle</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7.2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340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360</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82</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a:solidFill>
                            <a:schemeClr val="tx2">
                              <a:lumMod val="10000"/>
                            </a:schemeClr>
                          </a:solidFill>
                          <a:latin typeface="Times New Roman"/>
                          <a:ea typeface="Calibri"/>
                          <a:cs typeface="Times New Roman"/>
                        </a:rPr>
                        <a:t>2.3</a:t>
                      </a:r>
                      <a:endParaRPr lang="en-US" sz="160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kern="1200" dirty="0">
                          <a:solidFill>
                            <a:schemeClr val="tx2">
                              <a:lumMod val="10000"/>
                            </a:schemeClr>
                          </a:solidFill>
                          <a:latin typeface="Times New Roman"/>
                          <a:ea typeface="Calibri"/>
                          <a:cs typeface="Times New Roman"/>
                        </a:rPr>
                        <a:t>675</a:t>
                      </a:r>
                      <a:endParaRPr lang="en-US" sz="1600" dirty="0">
                        <a:solidFill>
                          <a:schemeClr val="tx2">
                            <a:lumMod val="10000"/>
                          </a:schemeClr>
                        </a:solidFill>
                        <a:latin typeface="Calibri"/>
                        <a:ea typeface="Calibri"/>
                        <a:cs typeface="Times New Roman"/>
                      </a:endParaRPr>
                    </a:p>
                  </a:txBody>
                  <a:tcPr marL="55897" marR="558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761999" y="148580"/>
            <a:ext cx="7800975" cy="6404619"/>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526280"/>
          </a:xfrm>
        </p:spPr>
        <p:txBody>
          <a:bodyPr/>
          <a:lstStyle/>
          <a:p>
            <a:pPr algn="just"/>
            <a:r>
              <a:rPr lang="en-US" dirty="0" smtClean="0">
                <a:latin typeface="Calibri" pitchFamily="34" charset="0"/>
              </a:rPr>
              <a:t> </a:t>
            </a:r>
            <a:r>
              <a:rPr lang="en-US" b="1" dirty="0" smtClean="0">
                <a:solidFill>
                  <a:schemeClr val="tx2">
                    <a:lumMod val="10000"/>
                  </a:schemeClr>
                </a:solidFill>
                <a:latin typeface="Calibri" pitchFamily="34" charset="0"/>
              </a:rPr>
              <a:t>Dissolved Oxygen: </a:t>
            </a: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DO value in the majority of study area is between 4-8mg/l, and is within permissible limit. </a:t>
            </a:r>
            <a:r>
              <a:rPr lang="en-US" dirty="0" err="1" smtClean="0">
                <a:solidFill>
                  <a:schemeClr val="tx2">
                    <a:lumMod val="10000"/>
                  </a:schemeClr>
                </a:solidFill>
                <a:latin typeface="Calibri" pitchFamily="34" charset="0"/>
              </a:rPr>
              <a:t>Matampalle</a:t>
            </a:r>
            <a:r>
              <a:rPr lang="en-US" dirty="0" smtClean="0">
                <a:solidFill>
                  <a:schemeClr val="tx2">
                    <a:lumMod val="10000"/>
                  </a:schemeClr>
                </a:solidFill>
                <a:latin typeface="Calibri" pitchFamily="34" charset="0"/>
              </a:rPr>
              <a:t> village is having DO value less than 4mg/l, it will not suit for aquatic life. </a:t>
            </a: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pH: </a:t>
            </a:r>
            <a:r>
              <a:rPr lang="en-GB" kern="0" dirty="0" smtClean="0">
                <a:latin typeface="+mj-lt"/>
              </a:rPr>
              <a:t>pH value represents the concentration of hydrogen ions in water and is measure of acidity and alkalinity of water. pH value below 7.0 indicate acidic character while pH greater than 7.0 is indicative of alkaline character of water</a:t>
            </a:r>
            <a:r>
              <a:rPr lang="en-GB" kern="0" dirty="0" smtClean="0"/>
              <a:t>.</a:t>
            </a:r>
          </a:p>
          <a:p>
            <a:pPr algn="just"/>
            <a:endParaRPr lang="en-US" b="1" dirty="0" smtClean="0">
              <a:solidFill>
                <a:schemeClr val="tx2">
                  <a:lumMod val="10000"/>
                </a:schemeClr>
              </a:solidFill>
              <a:latin typeface="Calibri" pitchFamily="34" charset="0"/>
            </a:endParaRP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The</a:t>
            </a: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average</a:t>
            </a: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value for the study area is 7.2, the water is slightly alkaline. However pH values is within permissible limit.</a:t>
            </a: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Total Hardness: </a:t>
            </a:r>
            <a:r>
              <a:rPr lang="en-IN" dirty="0" smtClean="0">
                <a:latin typeface="+mj-lt"/>
              </a:rPr>
              <a:t>Hardness is attributed principally to Ca and Mg.  Hardness is also considered as total hardness is expressed in mg/l of equivalent CaCO3.</a:t>
            </a:r>
          </a:p>
          <a:p>
            <a:pPr algn="just"/>
            <a:endParaRPr lang="en-US" b="1" dirty="0" smtClean="0">
              <a:solidFill>
                <a:schemeClr val="tx2">
                  <a:lumMod val="10000"/>
                </a:schemeClr>
              </a:solidFill>
              <a:latin typeface="Calibri" pitchFamily="34" charset="0"/>
            </a:endParaRP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Most of the study area is having hard water as hardness is more than 300 </a:t>
            </a:r>
            <a:r>
              <a:rPr lang="en-US" dirty="0" err="1" smtClean="0">
                <a:solidFill>
                  <a:schemeClr val="tx2">
                    <a:lumMod val="10000"/>
                  </a:schemeClr>
                </a:solidFill>
                <a:latin typeface="Calibri" pitchFamily="34" charset="0"/>
              </a:rPr>
              <a:t>ppm</a:t>
            </a:r>
            <a:r>
              <a:rPr lang="en-US" dirty="0" smtClean="0">
                <a:solidFill>
                  <a:schemeClr val="tx2">
                    <a:lumMod val="10000"/>
                  </a:schemeClr>
                </a:solidFill>
                <a:latin typeface="Calibri" pitchFamily="34" charset="0"/>
              </a:rPr>
              <a:t>. </a:t>
            </a:r>
            <a:r>
              <a:rPr lang="en-US" dirty="0" err="1" smtClean="0">
                <a:solidFill>
                  <a:schemeClr val="tx2">
                    <a:lumMod val="10000"/>
                  </a:schemeClr>
                </a:solidFill>
                <a:latin typeface="Calibri" pitchFamily="34" charset="0"/>
              </a:rPr>
              <a:t>Settipalle</a:t>
            </a:r>
            <a:r>
              <a:rPr lang="en-US" dirty="0" smtClean="0">
                <a:solidFill>
                  <a:schemeClr val="tx2">
                    <a:lumMod val="10000"/>
                  </a:schemeClr>
                </a:solidFill>
                <a:latin typeface="Calibri" pitchFamily="34" charset="0"/>
              </a:rPr>
              <a:t> village has been reported of hardness more than 500 </a:t>
            </a:r>
            <a:r>
              <a:rPr lang="en-US" dirty="0" err="1" smtClean="0">
                <a:solidFill>
                  <a:schemeClr val="tx2">
                    <a:lumMod val="10000"/>
                  </a:schemeClr>
                </a:solidFill>
                <a:latin typeface="Calibri" pitchFamily="34" charset="0"/>
              </a:rPr>
              <a:t>ppm</a:t>
            </a:r>
            <a:r>
              <a:rPr lang="en-US" dirty="0" smtClean="0">
                <a:solidFill>
                  <a:schemeClr val="tx2">
                    <a:lumMod val="10000"/>
                  </a:schemeClr>
                </a:solidFill>
                <a:latin typeface="Calibri" pitchFamily="34" charset="0"/>
              </a:rPr>
              <a:t>. </a:t>
            </a: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Electrical Conductivity: </a:t>
            </a: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The EC value in the area of study ranges between 500-1000 </a:t>
            </a:r>
            <a:r>
              <a:rPr lang="en-US" dirty="0" err="1" smtClean="0">
                <a:solidFill>
                  <a:schemeClr val="tx2">
                    <a:lumMod val="10000"/>
                  </a:schemeClr>
                </a:solidFill>
                <a:latin typeface="Calibri" pitchFamily="34" charset="0"/>
              </a:rPr>
              <a:t>μS</a:t>
            </a:r>
            <a:r>
              <a:rPr lang="en-US" dirty="0" smtClean="0">
                <a:solidFill>
                  <a:schemeClr val="tx2">
                    <a:lumMod val="10000"/>
                  </a:schemeClr>
                </a:solidFill>
                <a:latin typeface="Calibri" pitchFamily="34" charset="0"/>
              </a:rPr>
              <a:t>/cm. The average value of EC is 745 </a:t>
            </a:r>
            <a:r>
              <a:rPr lang="en-US" dirty="0" err="1" smtClean="0">
                <a:solidFill>
                  <a:schemeClr val="tx2">
                    <a:lumMod val="10000"/>
                  </a:schemeClr>
                </a:solidFill>
                <a:latin typeface="Calibri" pitchFamily="34" charset="0"/>
              </a:rPr>
              <a:t>μS</a:t>
            </a:r>
            <a:r>
              <a:rPr lang="en-US" dirty="0" smtClean="0">
                <a:solidFill>
                  <a:schemeClr val="tx2">
                    <a:lumMod val="10000"/>
                  </a:schemeClr>
                </a:solidFill>
                <a:latin typeface="Calibri" pitchFamily="34" charset="0"/>
              </a:rPr>
              <a:t>/cm. </a:t>
            </a: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Sodium:</a:t>
            </a:r>
            <a:endParaRPr lang="en-US" dirty="0" smtClean="0">
              <a:solidFill>
                <a:schemeClr val="tx2">
                  <a:lumMod val="10000"/>
                </a:schemeClr>
              </a:solidFill>
              <a:latin typeface="Calibri" pitchFamily="34" charset="0"/>
            </a:endParaRPr>
          </a:p>
          <a:p>
            <a:pPr algn="just">
              <a:buNone/>
            </a:pPr>
            <a:r>
              <a:rPr lang="en-US" dirty="0" smtClean="0">
                <a:solidFill>
                  <a:schemeClr val="tx2">
                    <a:lumMod val="10000"/>
                  </a:schemeClr>
                </a:solidFill>
                <a:latin typeface="Calibri" pitchFamily="34" charset="0"/>
              </a:rPr>
              <a:t>            The average value of sodium obtained in the study area is 235mg/l which is more than the permissible value.</a:t>
            </a: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26280"/>
          </a:xfrm>
        </p:spPr>
        <p:txBody>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Potassium: </a:t>
            </a: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The average value for potassium in the study area is 3.4.</a:t>
            </a:r>
          </a:p>
          <a:p>
            <a:pPr algn="just">
              <a:buNone/>
            </a:pP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26280"/>
          </a:xfrm>
        </p:spPr>
        <p:txBody>
          <a:bodyPr/>
          <a:lstStyle/>
          <a:p>
            <a:pPr algn="just"/>
            <a:r>
              <a:rPr lang="en-US" dirty="0" smtClean="0">
                <a:solidFill>
                  <a:schemeClr val="tx2">
                    <a:lumMod val="10000"/>
                  </a:schemeClr>
                </a:solidFill>
                <a:latin typeface="Calibri" pitchFamily="34" charset="0"/>
              </a:rPr>
              <a:t> </a:t>
            </a:r>
            <a:r>
              <a:rPr lang="en-US" b="1" dirty="0" smtClean="0">
                <a:solidFill>
                  <a:schemeClr val="tx2">
                    <a:lumMod val="10000"/>
                  </a:schemeClr>
                </a:solidFill>
                <a:latin typeface="Calibri" pitchFamily="34" charset="0"/>
              </a:rPr>
              <a:t>Alkalinity: </a:t>
            </a:r>
          </a:p>
          <a:p>
            <a:pPr algn="just">
              <a:buNone/>
            </a:pPr>
            <a:r>
              <a:rPr lang="en-US" b="1" dirty="0" smtClean="0">
                <a:solidFill>
                  <a:schemeClr val="tx2">
                    <a:lumMod val="10000"/>
                  </a:schemeClr>
                </a:solidFill>
                <a:latin typeface="Calibri" pitchFamily="34" charset="0"/>
              </a:rPr>
              <a:t>             </a:t>
            </a:r>
            <a:r>
              <a:rPr lang="en-US" dirty="0" smtClean="0">
                <a:solidFill>
                  <a:schemeClr val="tx2">
                    <a:lumMod val="10000"/>
                  </a:schemeClr>
                </a:solidFill>
                <a:latin typeface="Calibri" pitchFamily="34" charset="0"/>
              </a:rPr>
              <a:t>Normal range of alkalinity in the area of study is 500-1000mg/l and the average value is 680mg/l. Alkalinity is quite high and it shows higher resistance towards changes in </a:t>
            </a:r>
            <a:r>
              <a:rPr lang="en-US" dirty="0" err="1" smtClean="0">
                <a:solidFill>
                  <a:schemeClr val="tx2">
                    <a:lumMod val="10000"/>
                  </a:schemeClr>
                </a:solidFill>
                <a:latin typeface="Calibri" pitchFamily="34" charset="0"/>
              </a:rPr>
              <a:t>pH.</a:t>
            </a:r>
            <a:endParaRPr lang="en-US" dirty="0" smtClean="0">
              <a:solidFill>
                <a:schemeClr val="tx2">
                  <a:lumMod val="10000"/>
                </a:schemeClr>
              </a:solidFill>
              <a:latin typeface="Calibri" pitchFamily="34" charset="0"/>
            </a:endParaRP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algn="just"/>
            <a:r>
              <a:rPr lang="en-US" dirty="0" smtClean="0">
                <a:solidFill>
                  <a:schemeClr val="tx2">
                    <a:lumMod val="10000"/>
                  </a:schemeClr>
                </a:solidFill>
                <a:latin typeface="Calibri" pitchFamily="34" charset="0"/>
              </a:rPr>
              <a:t> The quality of groundwater plays a    significant role in the crop productivity and human as well as cattle health.</a:t>
            </a:r>
          </a:p>
          <a:p>
            <a:pPr algn="just">
              <a:buNone/>
            </a:pPr>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 Chemistry of groundwater in the area is studied with respect to the major </a:t>
            </a:r>
            <a:r>
              <a:rPr lang="en-US" dirty="0" err="1" smtClean="0">
                <a:solidFill>
                  <a:schemeClr val="tx2">
                    <a:lumMod val="10000"/>
                  </a:schemeClr>
                </a:solidFill>
                <a:latin typeface="Calibri" pitchFamily="34" charset="0"/>
              </a:rPr>
              <a:t>cation</a:t>
            </a:r>
            <a:r>
              <a:rPr lang="en-US" dirty="0" smtClean="0">
                <a:solidFill>
                  <a:schemeClr val="tx2">
                    <a:lumMod val="10000"/>
                  </a:schemeClr>
                </a:solidFill>
                <a:latin typeface="Calibri" pitchFamily="34" charset="0"/>
              </a:rPr>
              <a:t>, sodium and potassium. </a:t>
            </a:r>
          </a:p>
          <a:p>
            <a:pPr algn="just">
              <a:buNone/>
            </a:pPr>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 Chemically related properties such as pH, TDS, TH are also discussed.</a:t>
            </a:r>
          </a:p>
          <a:p>
            <a:pPr algn="just"/>
            <a:endParaRPr lang="en-US" dirty="0" smtClean="0">
              <a:solidFill>
                <a:schemeClr val="tx2">
                  <a:lumMod val="10000"/>
                </a:schemeClr>
              </a:solidFill>
              <a:latin typeface="Calibri" pitchFamily="34" charset="0"/>
            </a:endParaRPr>
          </a:p>
          <a:p>
            <a:pPr algn="just">
              <a:buFont typeface="Wingdings" pitchFamily="2" charset="2"/>
              <a:buChar char="§"/>
            </a:pPr>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Conclusions….</a:t>
            </a:r>
            <a:endParaRPr lang="en-IN" dirty="0"/>
          </a:p>
        </p:txBody>
      </p:sp>
      <p:sp>
        <p:nvSpPr>
          <p:cNvPr id="3" name="Content Placeholder 2"/>
          <p:cNvSpPr>
            <a:spLocks noGrp="1"/>
          </p:cNvSpPr>
          <p:nvPr>
            <p:ph idx="1"/>
          </p:nvPr>
        </p:nvSpPr>
        <p:spPr/>
        <p:txBody>
          <a:bodyPr>
            <a:normAutofit fontScale="92500" lnSpcReduction="20000"/>
          </a:bodyPr>
          <a:lstStyle/>
          <a:p>
            <a:pPr algn="just"/>
            <a:r>
              <a:rPr lang="en-US" dirty="0" smtClean="0">
                <a:solidFill>
                  <a:schemeClr val="tx2">
                    <a:lumMod val="10000"/>
                  </a:schemeClr>
                </a:solidFill>
                <a:latin typeface="Calibri" pitchFamily="34" charset="0"/>
              </a:rPr>
              <a:t> Dissolved oxygen content is within the permissible limit except in </a:t>
            </a:r>
            <a:r>
              <a:rPr lang="en-US" dirty="0" err="1" smtClean="0">
                <a:solidFill>
                  <a:schemeClr val="tx2">
                    <a:lumMod val="10000"/>
                  </a:schemeClr>
                </a:solidFill>
                <a:latin typeface="Calibri" pitchFamily="34" charset="0"/>
              </a:rPr>
              <a:t>Matampalli</a:t>
            </a:r>
            <a:r>
              <a:rPr lang="en-US" dirty="0" smtClean="0">
                <a:solidFill>
                  <a:schemeClr val="tx2">
                    <a:lumMod val="10000"/>
                  </a:schemeClr>
                </a:solidFill>
                <a:latin typeface="Calibri" pitchFamily="34" charset="0"/>
              </a:rPr>
              <a:t> village and its range in study area is in between 4-8mg/l.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pH value in the study area is slightly higher.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Total Hardness and Alkalinity are more than the permissible limit, water is not good for industrial purposes as it is hard, it can be used for domestic purposes as there is no considerable health effect due to hardness. </a:t>
            </a:r>
          </a:p>
          <a:p>
            <a:pPr algn="just"/>
            <a:endParaRPr lang="en-US" dirty="0" smtClean="0">
              <a:solidFill>
                <a:schemeClr val="tx2">
                  <a:lumMod val="10000"/>
                </a:schemeClr>
              </a:solidFill>
              <a:latin typeface="Calibri" pitchFamily="34" charset="0"/>
            </a:endParaRPr>
          </a:p>
          <a:p>
            <a:pPr algn="just"/>
            <a:endParaRPr lang="en-US" dirty="0">
              <a:solidFill>
                <a:schemeClr val="tx2">
                  <a:lumMod val="10000"/>
                </a:schemeClr>
              </a:solidFill>
              <a:latin typeface="Calibri"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Conclusions…..</a:t>
            </a:r>
            <a:endParaRPr lang="en-IN" dirty="0"/>
          </a:p>
        </p:txBody>
      </p:sp>
      <p:sp>
        <p:nvSpPr>
          <p:cNvPr id="3" name="Content Placeholder 2"/>
          <p:cNvSpPr>
            <a:spLocks noGrp="1"/>
          </p:cNvSpPr>
          <p:nvPr>
            <p:ph idx="1"/>
          </p:nvPr>
        </p:nvSpPr>
        <p:spPr/>
        <p:txBody>
          <a:bodyPr>
            <a:normAutofit fontScale="77500" lnSpcReduction="20000"/>
          </a:bodyPr>
          <a:lstStyle/>
          <a:p>
            <a:pPr algn="just"/>
            <a:r>
              <a:rPr lang="en-US" dirty="0" smtClean="0">
                <a:solidFill>
                  <a:schemeClr val="tx2">
                    <a:lumMod val="10000"/>
                  </a:schemeClr>
                </a:solidFill>
                <a:latin typeface="Calibri" pitchFamily="34" charset="0"/>
              </a:rPr>
              <a:t>Alkalinity is just a measure of acid neutralizing capacity of water so even its higher value is not harmful for its use in drinking and irrigation purpose.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Normal range of alkalinity in the area of study is 500-1000mg/l and the average value is 680mg/l.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Alkalinity is quite high and it shows higher resistance towards changes in </a:t>
            </a:r>
            <a:r>
              <a:rPr lang="en-US" dirty="0" err="1" smtClean="0">
                <a:solidFill>
                  <a:schemeClr val="tx2">
                    <a:lumMod val="10000"/>
                  </a:schemeClr>
                </a:solidFill>
                <a:latin typeface="Calibri" pitchFamily="34" charset="0"/>
              </a:rPr>
              <a:t>pH.</a:t>
            </a:r>
            <a:r>
              <a:rPr lang="en-US" dirty="0" smtClean="0">
                <a:solidFill>
                  <a:schemeClr val="tx2">
                    <a:lumMod val="10000"/>
                  </a:schemeClr>
                </a:solidFill>
                <a:latin typeface="Calibri" pitchFamily="34" charset="0"/>
              </a:rPr>
              <a: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Sodium is slightly more than the permissible limit.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average value of sodium obtained is 235mg/l which is more than the permissible value. </a:t>
            </a:r>
          </a:p>
          <a:p>
            <a:endParaRPr lang="en-I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rPr>
              <a:t>Conclusions….</a:t>
            </a:r>
            <a:endParaRPr lang="en-IN" dirty="0"/>
          </a:p>
        </p:txBody>
      </p:sp>
      <p:sp>
        <p:nvSpPr>
          <p:cNvPr id="3" name="Content Placeholder 2"/>
          <p:cNvSpPr>
            <a:spLocks noGrp="1"/>
          </p:cNvSpPr>
          <p:nvPr>
            <p:ph idx="1"/>
          </p:nvPr>
        </p:nvSpPr>
        <p:spPr/>
        <p:txBody>
          <a:bodyPr>
            <a:normAutofit fontScale="92500" lnSpcReduction="20000"/>
          </a:bodyPr>
          <a:lstStyle/>
          <a:p>
            <a:pPr algn="just">
              <a:buNone/>
            </a:pPr>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Normal range of alkalinity in the area of study is 500-1000mg/l and the average value is 680mg/l.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Alkalinity is quite high and it shows higher resistance towards changes in </a:t>
            </a:r>
            <a:r>
              <a:rPr lang="en-US" dirty="0" err="1" smtClean="0">
                <a:solidFill>
                  <a:schemeClr val="tx2">
                    <a:lumMod val="10000"/>
                  </a:schemeClr>
                </a:solidFill>
                <a:latin typeface="Calibri" pitchFamily="34" charset="0"/>
              </a:rPr>
              <a:t>pH.</a:t>
            </a:r>
            <a:r>
              <a:rPr lang="en-US" dirty="0" smtClean="0">
                <a:solidFill>
                  <a:schemeClr val="tx2">
                    <a:lumMod val="10000"/>
                  </a:schemeClr>
                </a:solidFill>
                <a:latin typeface="Calibri" pitchFamily="34" charset="0"/>
              </a:rPr>
              <a: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Sodium is slightly more than the permissible limit. </a:t>
            </a:r>
          </a:p>
          <a:p>
            <a:pPr algn="just"/>
            <a:endParaRPr lang="en-US" dirty="0" smtClean="0">
              <a:solidFill>
                <a:schemeClr val="tx2">
                  <a:lumMod val="10000"/>
                </a:schemeClr>
              </a:solidFill>
              <a:latin typeface="Calibri" pitchFamily="34" charset="0"/>
            </a:endParaRPr>
          </a:p>
          <a:p>
            <a:pPr algn="just"/>
            <a:r>
              <a:rPr lang="en-US" dirty="0" smtClean="0">
                <a:solidFill>
                  <a:schemeClr val="tx2">
                    <a:lumMod val="10000"/>
                  </a:schemeClr>
                </a:solidFill>
                <a:latin typeface="Calibri" pitchFamily="34" charset="0"/>
              </a:rPr>
              <a:t>The average value of sodium obtained is 235mg/l which is more than the permissible value. </a:t>
            </a: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Conclusions…. </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latin typeface="+mj-lt"/>
              </a:rPr>
              <a:t>Failure of the monsoon leads to less recharge to ground water and more draft from ground water reservoir. </a:t>
            </a:r>
          </a:p>
          <a:p>
            <a:r>
              <a:rPr lang="en-IN" dirty="0" smtClean="0">
                <a:latin typeface="+mj-lt"/>
              </a:rPr>
              <a:t>As a result, water levels are declined, which lead to drying up of dug wells in many of the </a:t>
            </a:r>
            <a:r>
              <a:rPr lang="en-IN" dirty="0" err="1" smtClean="0">
                <a:latin typeface="+mj-lt"/>
              </a:rPr>
              <a:t>mandals</a:t>
            </a:r>
            <a:r>
              <a:rPr lang="en-IN" dirty="0" smtClean="0">
                <a:latin typeface="+mj-lt"/>
              </a:rPr>
              <a:t> and also in reduction of yields of bore wells. </a:t>
            </a:r>
          </a:p>
          <a:p>
            <a:endParaRPr lang="en-IN" dirty="0" smtClean="0">
              <a:latin typeface="+mj-lt"/>
            </a:endParaRPr>
          </a:p>
          <a:p>
            <a:r>
              <a:rPr lang="en-IN" dirty="0" smtClean="0">
                <a:latin typeface="+mj-lt"/>
              </a:rPr>
              <a:t>This necessitates construction of additional bore wells to provide water to the standing crop. More often, the new bore wells are likely to be a failure because of absence/de-saturation aquifers. </a:t>
            </a:r>
            <a:endParaRPr lang="en-IN" dirty="0">
              <a:latin typeface="+mj-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Conclusions….</a:t>
            </a:r>
            <a:endParaRPr lang="en-IN" dirty="0"/>
          </a:p>
        </p:txBody>
      </p:sp>
      <p:sp>
        <p:nvSpPr>
          <p:cNvPr id="3" name="Content Placeholder 2"/>
          <p:cNvSpPr>
            <a:spLocks noGrp="1"/>
          </p:cNvSpPr>
          <p:nvPr>
            <p:ph idx="1"/>
          </p:nvPr>
        </p:nvSpPr>
        <p:spPr/>
        <p:txBody>
          <a:bodyPr/>
          <a:lstStyle/>
          <a:p>
            <a:pPr algn="just"/>
            <a:r>
              <a:rPr lang="en-IN" dirty="0" smtClean="0">
                <a:latin typeface="+mj-lt"/>
              </a:rPr>
              <a:t>In the over exploited areas, </a:t>
            </a:r>
            <a:r>
              <a:rPr lang="en-IN" dirty="0" smtClean="0">
                <a:solidFill>
                  <a:srgbClr val="FF0000"/>
                </a:solidFill>
                <a:latin typeface="+mj-lt"/>
              </a:rPr>
              <a:t>large-scale artificial recharge</a:t>
            </a:r>
            <a:r>
              <a:rPr lang="en-IN" dirty="0" smtClean="0">
                <a:latin typeface="+mj-lt"/>
              </a:rPr>
              <a:t> to ground water has to be taken up at appropriate places on scientific lines, involving all stakeholders. </a:t>
            </a:r>
          </a:p>
          <a:p>
            <a:endParaRPr lang="en-IN" dirty="0" smtClean="0">
              <a:latin typeface="+mj-lt"/>
            </a:endParaRPr>
          </a:p>
          <a:p>
            <a:pPr algn="just"/>
            <a:r>
              <a:rPr lang="en-IN" dirty="0" smtClean="0">
                <a:latin typeface="+mj-lt"/>
              </a:rPr>
              <a:t>Maintenance of these structures should be made mandatory by providing budget.</a:t>
            </a:r>
            <a:endParaRPr lang="en-IN" dirty="0">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Conclusions….</a:t>
            </a:r>
            <a:endParaRPr lang="en-IN" dirty="0"/>
          </a:p>
        </p:txBody>
      </p:sp>
      <p:sp>
        <p:nvSpPr>
          <p:cNvPr id="3" name="Content Placeholder 2"/>
          <p:cNvSpPr>
            <a:spLocks noGrp="1"/>
          </p:cNvSpPr>
          <p:nvPr>
            <p:ph idx="1"/>
          </p:nvPr>
        </p:nvSpPr>
        <p:spPr/>
        <p:txBody>
          <a:bodyPr>
            <a:normAutofit fontScale="92500" lnSpcReduction="10000"/>
          </a:bodyPr>
          <a:lstStyle/>
          <a:p>
            <a:pPr algn="just"/>
            <a:r>
              <a:rPr lang="en-IN" dirty="0" smtClean="0">
                <a:latin typeface="+mj-lt"/>
              </a:rPr>
              <a:t>Mass awareness programmes should be conducted in rural areas to </a:t>
            </a:r>
            <a:r>
              <a:rPr lang="en-IN" dirty="0" smtClean="0">
                <a:solidFill>
                  <a:srgbClr val="FF0000"/>
                </a:solidFill>
                <a:latin typeface="+mj-lt"/>
              </a:rPr>
              <a:t>educate the farmers regarding the ground water management </a:t>
            </a:r>
            <a:r>
              <a:rPr lang="en-IN" dirty="0" smtClean="0">
                <a:latin typeface="+mj-lt"/>
              </a:rPr>
              <a:t>to update their knowledge. </a:t>
            </a:r>
          </a:p>
          <a:p>
            <a:pPr algn="just"/>
            <a:r>
              <a:rPr lang="en-IN" dirty="0" smtClean="0">
                <a:solidFill>
                  <a:srgbClr val="FF0000"/>
                </a:solidFill>
                <a:latin typeface="+mj-lt"/>
              </a:rPr>
              <a:t>Training</a:t>
            </a:r>
            <a:r>
              <a:rPr lang="en-IN" dirty="0" smtClean="0">
                <a:latin typeface="+mj-lt"/>
              </a:rPr>
              <a:t> for local government functionaries, NGOs,  voluntary Organizations in watershed management activities needs to be imparted on </a:t>
            </a:r>
            <a:r>
              <a:rPr lang="en-IN" dirty="0" smtClean="0">
                <a:solidFill>
                  <a:srgbClr val="FF0000"/>
                </a:solidFill>
                <a:latin typeface="+mj-lt"/>
              </a:rPr>
              <a:t>the scientific techniques </a:t>
            </a:r>
            <a:r>
              <a:rPr lang="en-IN" dirty="0" smtClean="0">
                <a:latin typeface="+mj-lt"/>
              </a:rPr>
              <a:t>in selection of site, design of structure, etc. for construction of artificial recharge structure.</a:t>
            </a:r>
            <a:endParaRPr lang="en-IN" dirty="0">
              <a:latin typeface="+mj-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1219200" y="2743200"/>
            <a:ext cx="6400800" cy="1446550"/>
          </a:xfrm>
          <a:prstGeom prst="rect">
            <a:avLst/>
          </a:prstGeom>
          <a:noFill/>
        </p:spPr>
        <p:txBody>
          <a:bodyPr wrap="square" rtlCol="0">
            <a:spAutoFit/>
          </a:bodyPr>
          <a:lstStyle/>
          <a:p>
            <a:pPr algn="ctr"/>
            <a:r>
              <a:rPr lang="en-US" sz="8800" dirty="0" smtClean="0">
                <a:ln>
                  <a:solidFill>
                    <a:srgbClr val="FF0000"/>
                  </a:solidFill>
                </a:ln>
                <a:solidFill>
                  <a:schemeClr val="accent4">
                    <a:lumMod val="50000"/>
                  </a:schemeClr>
                </a:solidFill>
                <a:effectLst>
                  <a:glow rad="101600">
                    <a:schemeClr val="accent6">
                      <a:satMod val="175000"/>
                      <a:alpha val="40000"/>
                    </a:schemeClr>
                  </a:glow>
                </a:effectLst>
                <a:latin typeface="Monotype Corsiva" pitchFamily="66" charset="0"/>
              </a:rPr>
              <a:t>Thank you!!!</a:t>
            </a:r>
            <a:endParaRPr lang="en-US" sz="8800" dirty="0">
              <a:ln>
                <a:solidFill>
                  <a:srgbClr val="FF0000"/>
                </a:solidFill>
              </a:ln>
              <a:solidFill>
                <a:schemeClr val="accent4">
                  <a:lumMod val="50000"/>
                </a:schemeClr>
              </a:solidFill>
              <a:effectLst>
                <a:glow rad="101600">
                  <a:schemeClr val="accent6">
                    <a:satMod val="175000"/>
                    <a:alpha val="40000"/>
                  </a:schemeClr>
                </a:glow>
              </a:effectLst>
              <a:latin typeface="Monotype Corsiva"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219</TotalTime>
  <Words>2246</Words>
  <Application>Microsoft Office PowerPoint</Application>
  <PresentationFormat>On-screen Show (4:3)</PresentationFormat>
  <Paragraphs>391</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Foundry</vt:lpstr>
      <vt:lpstr>Assessment of Groundwater Quality and its Suitability for Irrigation and Drinking Purposes</vt:lpstr>
      <vt:lpstr>Contents – presentation outline </vt:lpstr>
      <vt:lpstr>Introduction </vt:lpstr>
      <vt:lpstr>Slide 4</vt:lpstr>
      <vt:lpstr>Slide 5</vt:lpstr>
      <vt:lpstr>Slide 6</vt:lpstr>
      <vt:lpstr>Study area – Chittoor District </vt:lpstr>
      <vt:lpstr>Rainfall</vt:lpstr>
      <vt:lpstr>Groundwater</vt:lpstr>
      <vt:lpstr>Groundwater</vt:lpstr>
      <vt:lpstr>Irrigation</vt:lpstr>
      <vt:lpstr>Slide 12</vt:lpstr>
      <vt:lpstr>Water resources</vt:lpstr>
      <vt:lpstr>Slide 14</vt:lpstr>
      <vt:lpstr>Slide 15</vt:lpstr>
      <vt:lpstr>Study Area</vt:lpstr>
      <vt:lpstr>Slide 17</vt:lpstr>
      <vt:lpstr>Objective</vt:lpstr>
      <vt:lpstr>Slide 19</vt:lpstr>
      <vt:lpstr>Methodology</vt:lpstr>
      <vt:lpstr>Results and Discussions</vt:lpstr>
      <vt:lpstr>Slide 22</vt:lpstr>
      <vt:lpstr>Slide 23</vt:lpstr>
      <vt:lpstr>Slide 24</vt:lpstr>
      <vt:lpstr>Slide 25</vt:lpstr>
      <vt:lpstr>Slide 26</vt:lpstr>
      <vt:lpstr>Slide 27</vt:lpstr>
      <vt:lpstr>Slide 28</vt:lpstr>
      <vt:lpstr>Slide 29</vt:lpstr>
      <vt:lpstr>Slide 30</vt:lpstr>
      <vt:lpstr>Conclusions</vt:lpstr>
      <vt:lpstr>Conclusions….</vt:lpstr>
      <vt:lpstr>Conclusions…..</vt:lpstr>
      <vt:lpstr>Conclusions….</vt:lpstr>
      <vt:lpstr>Conclusions…. </vt:lpstr>
      <vt:lpstr>Conclusions….</vt:lpstr>
      <vt:lpstr>Conclusions….</vt:lpstr>
      <vt:lpstr>Slide 38</vt:lpstr>
    </vt:vector>
  </TitlesOfParts>
  <Company>svcet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Groundwater Quality and its Suitability for Irrigation and Drinking Purposes</dc:title>
  <dc:creator>Guest</dc:creator>
  <cp:lastModifiedBy>ravindra-s</cp:lastModifiedBy>
  <cp:revision>35</cp:revision>
  <dcterms:created xsi:type="dcterms:W3CDTF">2014-07-15T06:04:06Z</dcterms:created>
  <dcterms:modified xsi:type="dcterms:W3CDTF">2014-07-22T05:34:51Z</dcterms:modified>
</cp:coreProperties>
</file>