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2" r:id="rId5"/>
    <p:sldId id="259" r:id="rId6"/>
    <p:sldId id="268" r:id="rId7"/>
    <p:sldId id="275" r:id="rId8"/>
    <p:sldId id="276" r:id="rId9"/>
    <p:sldId id="263" r:id="rId10"/>
    <p:sldId id="278" r:id="rId11"/>
    <p:sldId id="279" r:id="rId12"/>
    <p:sldId id="265" r:id="rId13"/>
    <p:sldId id="266" r:id="rId14"/>
    <p:sldId id="267" r:id="rId15"/>
    <p:sldId id="269" r:id="rId16"/>
    <p:sldId id="280" r:id="rId17"/>
    <p:sldId id="264" r:id="rId18"/>
    <p:sldId id="274" r:id="rId19"/>
    <p:sldId id="273" r:id="rId20"/>
    <p:sldId id="277" r:id="rId21"/>
    <p:sldId id="270" r:id="rId22"/>
    <p:sldId id="271" r:id="rId23"/>
    <p:sldId id="272" r:id="rId24"/>
    <p:sldId id="261" r:id="rId25"/>
  </p:sldIdLst>
  <p:sldSz cx="9144000" cy="5761038"/>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816" y="108"/>
      </p:cViewPr>
      <p:guideLst>
        <p:guide orient="horz" pos="1815"/>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1789657"/>
            <a:ext cx="7772400" cy="1234889"/>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264588"/>
            <a:ext cx="6400800" cy="1472265"/>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3702001"/>
            <a:ext cx="7772400" cy="1144206"/>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441774"/>
            <a:ext cx="7772400" cy="126022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344243"/>
            <a:ext cx="4038600" cy="380201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344243"/>
            <a:ext cx="4038600" cy="380201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289566"/>
            <a:ext cx="4040188" cy="53743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1826996"/>
            <a:ext cx="4040188" cy="33192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7" y="1289566"/>
            <a:ext cx="4041775" cy="53743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7" y="1826996"/>
            <a:ext cx="4041775" cy="33192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2" y="229376"/>
            <a:ext cx="3008313" cy="976176"/>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29376"/>
            <a:ext cx="5111750" cy="491688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2" y="1205551"/>
            <a:ext cx="3008313" cy="394071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032727"/>
            <a:ext cx="5486400" cy="476086"/>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514759"/>
            <a:ext cx="5486400" cy="34566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4508812"/>
            <a:ext cx="5486400" cy="67612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30709"/>
            <a:ext cx="2057400" cy="4915552"/>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30709"/>
            <a:ext cx="6019800" cy="491555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43E802C-09B5-4598-AAD6-8FD828949A68}" type="datetimeFigureOut">
              <a:rPr lang="tr-TR" smtClean="0"/>
              <a:pPr/>
              <a:t>17.07.2015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ECD6782-CC82-48D5-8BF8-057A5BA728A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30709"/>
            <a:ext cx="8229600" cy="96017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344243"/>
            <a:ext cx="8229600" cy="3802019"/>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5339629"/>
            <a:ext cx="2133600" cy="306722"/>
          </a:xfrm>
          <a:prstGeom prst="rect">
            <a:avLst/>
          </a:prstGeom>
        </p:spPr>
        <p:txBody>
          <a:bodyPr vert="horz" lIns="91440" tIns="45720" rIns="91440" bIns="45720" rtlCol="0" anchor="ctr"/>
          <a:lstStyle>
            <a:lvl1pPr algn="l">
              <a:defRPr sz="1200">
                <a:solidFill>
                  <a:schemeClr val="tx1">
                    <a:tint val="75000"/>
                  </a:schemeClr>
                </a:solidFill>
              </a:defRPr>
            </a:lvl1pPr>
          </a:lstStyle>
          <a:p>
            <a:fld id="{E43E802C-09B5-4598-AAD6-8FD828949A68}" type="datetimeFigureOut">
              <a:rPr lang="tr-TR" smtClean="0"/>
              <a:pPr/>
              <a:t>17.07.2015</a:t>
            </a:fld>
            <a:endParaRPr lang="tr-TR"/>
          </a:p>
        </p:txBody>
      </p:sp>
      <p:sp>
        <p:nvSpPr>
          <p:cNvPr id="5" name="4 Altbilgi Yer Tutucusu"/>
          <p:cNvSpPr>
            <a:spLocks noGrp="1"/>
          </p:cNvSpPr>
          <p:nvPr>
            <p:ph type="ftr" sz="quarter" idx="3"/>
          </p:nvPr>
        </p:nvSpPr>
        <p:spPr>
          <a:xfrm>
            <a:off x="3124200" y="5339629"/>
            <a:ext cx="2895600" cy="30672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5339629"/>
            <a:ext cx="2133600" cy="306722"/>
          </a:xfrm>
          <a:prstGeom prst="rect">
            <a:avLst/>
          </a:prstGeom>
        </p:spPr>
        <p:txBody>
          <a:bodyPr vert="horz" lIns="91440" tIns="45720" rIns="91440" bIns="45720" rtlCol="0" anchor="ctr"/>
          <a:lstStyle>
            <a:lvl1pPr algn="r">
              <a:defRPr sz="1200">
                <a:solidFill>
                  <a:schemeClr val="tx1">
                    <a:tint val="75000"/>
                  </a:schemeClr>
                </a:solidFill>
              </a:defRPr>
            </a:lvl1pPr>
          </a:lstStyle>
          <a:p>
            <a:fld id="{6ECD6782-CC82-48D5-8BF8-057A5BA728AD}"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ideo" Target="file:///G:\BELGELER&#304;M\San%20Francisco%20Konferans\Sistem%20&#231;al&#305;&#351;ma%20videosu.wmv"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42910" y="2309015"/>
            <a:ext cx="7772400" cy="1234889"/>
          </a:xfrm>
        </p:spPr>
        <p:txBody>
          <a:bodyPr>
            <a:normAutofit fontScale="90000"/>
          </a:bodyPr>
          <a:lstStyle/>
          <a:p>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Utku </a:t>
            </a:r>
            <a:r>
              <a:rPr lang="tr-TR" dirty="0" err="1" smtClean="0">
                <a:effectLst>
                  <a:outerShdw blurRad="50800" dist="38100" dir="2700000" algn="tl" rotWithShape="0">
                    <a:prstClr val="black">
                      <a:alpha val="40000"/>
                    </a:prstClr>
                  </a:outerShdw>
                </a:effectLst>
                <a:latin typeface="Times New Roman" pitchFamily="18" charset="0"/>
                <a:cs typeface="Times New Roman" pitchFamily="18" charset="0"/>
              </a:rPr>
              <a:t>Buyuksahin</a:t>
            </a: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dirty="0" err="1" smtClean="0">
                <a:effectLst>
                  <a:outerShdw blurRad="50800" dist="38100" dir="2700000" algn="tl" rotWithShape="0">
                    <a:prstClr val="black">
                      <a:alpha val="40000"/>
                    </a:prstClr>
                  </a:outerShdw>
                </a:effectLst>
                <a:latin typeface="Times New Roman" pitchFamily="18" charset="0"/>
                <a:cs typeface="Times New Roman" pitchFamily="18" charset="0"/>
              </a:rPr>
              <a:t>Ph</a:t>
            </a: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.D.</a:t>
            </a:r>
            <a:b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b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CTO, </a:t>
            </a:r>
            <a:r>
              <a:rPr lang="tr-TR" dirty="0" err="1" smtClean="0">
                <a:effectLst>
                  <a:outerShdw blurRad="50800" dist="38100" dir="2700000" algn="tl" rotWithShape="0">
                    <a:prstClr val="black">
                      <a:alpha val="40000"/>
                    </a:prstClr>
                  </a:outerShdw>
                </a:effectLst>
                <a:latin typeface="Times New Roman" pitchFamily="18" charset="0"/>
                <a:cs typeface="Times New Roman" pitchFamily="18" charset="0"/>
              </a:rPr>
              <a:t>Sensobright</a:t>
            </a: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dirty="0" err="1" smtClean="0">
                <a:effectLst>
                  <a:outerShdw blurRad="50800" dist="38100" dir="2700000" algn="tl" rotWithShape="0">
                    <a:prstClr val="black">
                      <a:alpha val="40000"/>
                    </a:prstClr>
                  </a:outerShdw>
                </a:effectLst>
                <a:latin typeface="Times New Roman" pitchFamily="18" charset="0"/>
                <a:cs typeface="Times New Roman" pitchFamily="18" charset="0"/>
              </a:rPr>
              <a:t>Industries</a:t>
            </a: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 LLC.</a:t>
            </a:r>
            <a:endParaRPr lang="tr-TR"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a:xfrm>
            <a:off x="457200" y="1808949"/>
            <a:ext cx="8229600" cy="3337313"/>
          </a:xfrm>
          <a:effectLst>
            <a:outerShdw blurRad="50800" dist="38100" dir="2700000" algn="tl" rotWithShape="0">
              <a:prstClr val="black">
                <a:alpha val="40000"/>
              </a:prstClr>
            </a:outerShdw>
          </a:effectLst>
        </p:spPr>
        <p:txBody>
          <a:bodyPr/>
          <a:lstStyle/>
          <a:p>
            <a:r>
              <a:rPr lang="tr-TR" dirty="0" err="1" smtClean="0">
                <a:latin typeface="Times New Roman" pitchFamily="18" charset="0"/>
                <a:cs typeface="Times New Roman" pitchFamily="18" charset="0"/>
              </a:rPr>
              <a:t>About</a:t>
            </a:r>
            <a:r>
              <a:rPr lang="tr-TR" dirty="0" smtClean="0">
                <a:latin typeface="Times New Roman" pitchFamily="18" charset="0"/>
                <a:cs typeface="Times New Roman" pitchFamily="18" charset="0"/>
              </a:rPr>
              <a:t> us</a:t>
            </a:r>
          </a:p>
          <a:p>
            <a:r>
              <a:rPr lang="tr-TR" dirty="0" err="1" smtClean="0">
                <a:latin typeface="Times New Roman" pitchFamily="18" charset="0"/>
                <a:cs typeface="Times New Roman" pitchFamily="18" charset="0"/>
              </a:rPr>
              <a:t>Tactile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Sensors</a:t>
            </a:r>
            <a:endParaRPr lang="tr-TR" dirty="0" smtClean="0">
              <a:latin typeface="Times New Roman" pitchFamily="18" charset="0"/>
              <a:cs typeface="Times New Roman" pitchFamily="18" charset="0"/>
            </a:endParaRPr>
          </a:p>
          <a:p>
            <a:r>
              <a:rPr lang="tr-TR" dirty="0" err="1" smtClean="0">
                <a:latin typeface="Times New Roman" pitchFamily="18" charset="0"/>
                <a:cs typeface="Times New Roman" pitchFamily="18" charset="0"/>
              </a:rPr>
              <a:t>Our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Technology</a:t>
            </a:r>
            <a:endParaRPr lang="tr-TR" dirty="0" smtClean="0">
              <a:latin typeface="Times New Roman" pitchFamily="18" charset="0"/>
              <a:cs typeface="Times New Roman" pitchFamily="18" charset="0"/>
            </a:endParaRPr>
          </a:p>
          <a:p>
            <a:r>
              <a:rPr lang="tr-TR" dirty="0" err="1" smtClean="0">
                <a:latin typeface="Times New Roman" pitchFamily="18" charset="0"/>
                <a:cs typeface="Times New Roman" pitchFamily="18" charset="0"/>
              </a:rPr>
              <a:t>Questions</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About</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us</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808949"/>
            <a:ext cx="8229600" cy="3337313"/>
          </a:xfrm>
        </p:spPr>
        <p:txBody>
          <a:bodyPr>
            <a:normAutofit fontScale="40000" lnSpcReduction="20000"/>
          </a:bodyPr>
          <a:lstStyle/>
          <a:p>
            <a:pPr algn="just">
              <a:buNone/>
            </a:pPr>
            <a:r>
              <a:rPr lang="en-US" b="1" dirty="0">
                <a:latin typeface="Times New Roman" pitchFamily="18" charset="0"/>
                <a:cs typeface="Times New Roman" pitchFamily="18" charset="0"/>
              </a:rPr>
              <a:t>Company </a:t>
            </a:r>
            <a:r>
              <a:rPr lang="en-US" b="1" dirty="0" smtClean="0">
                <a:latin typeface="Times New Roman" pitchFamily="18" charset="0"/>
                <a:cs typeface="Times New Roman" pitchFamily="18" charset="0"/>
              </a:rPr>
              <a:t>Profile</a:t>
            </a:r>
            <a:endParaRPr lang="tr-TR" b="1" dirty="0" smtClean="0">
              <a:latin typeface="Times New Roman" pitchFamily="18" charset="0"/>
              <a:cs typeface="Times New Roman" pitchFamily="18" charset="0"/>
            </a:endParaRPr>
          </a:p>
          <a:p>
            <a:pPr algn="just"/>
            <a:endParaRPr lang="tr-TR" b="1" dirty="0">
              <a:latin typeface="Times New Roman" pitchFamily="18" charset="0"/>
              <a:cs typeface="Times New Roman" pitchFamily="18" charset="0"/>
            </a:endParaRPr>
          </a:p>
          <a:p>
            <a:pPr algn="just"/>
            <a:r>
              <a:rPr lang="en-US" b="1" i="1" dirty="0" err="1">
                <a:latin typeface="Times New Roman" pitchFamily="18" charset="0"/>
                <a:cs typeface="Times New Roman" pitchFamily="18" charset="0"/>
              </a:rPr>
              <a:t>Sensobright</a:t>
            </a:r>
            <a:r>
              <a:rPr lang="en-US" b="1" i="1" dirty="0">
                <a:latin typeface="Times New Roman" pitchFamily="18" charset="0"/>
                <a:cs typeface="Times New Roman" pitchFamily="18" charset="0"/>
              </a:rPr>
              <a:t> Industries LLC</a:t>
            </a:r>
            <a:r>
              <a:rPr lang="en-US" dirty="0">
                <a:latin typeface="Times New Roman" pitchFamily="18" charset="0"/>
                <a:cs typeface="Times New Roman" pitchFamily="18" charset="0"/>
              </a:rPr>
              <a:t>. is a technology-oriented small business company with an innovative concept and aim to advance it, translate it into a next generation scientific product and a technology for commercialization, and profit from it</a:t>
            </a:r>
            <a:r>
              <a:rPr lang="en-US" dirty="0" smtClean="0">
                <a:latin typeface="Times New Roman" pitchFamily="18" charset="0"/>
                <a:cs typeface="Times New Roman" pitchFamily="18" charset="0"/>
              </a:rPr>
              <a:t>.</a:t>
            </a:r>
            <a:endParaRPr lang="tr-TR" dirty="0" smtClean="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a:p>
            <a:pPr algn="just"/>
            <a:r>
              <a:rPr lang="en-US" b="1" i="1" dirty="0">
                <a:latin typeface="Times New Roman" pitchFamily="18" charset="0"/>
                <a:cs typeface="Times New Roman" pitchFamily="18" charset="0"/>
              </a:rPr>
              <a:t>Asst. Prof. </a:t>
            </a:r>
            <a:r>
              <a:rPr lang="en-US" b="1" i="1" dirty="0" err="1" smtClean="0">
                <a:latin typeface="Times New Roman" pitchFamily="18" charset="0"/>
                <a:cs typeface="Times New Roman" pitchFamily="18" charset="0"/>
              </a:rPr>
              <a:t>Utku</a:t>
            </a:r>
            <a:r>
              <a:rPr lang="tr-TR"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Buyuksahin</a:t>
            </a:r>
            <a:r>
              <a:rPr lang="en-US" b="1" i="1" dirty="0">
                <a:latin typeface="Times New Roman" pitchFamily="18" charset="0"/>
                <a:cs typeface="Times New Roman" pitchFamily="18" charset="0"/>
              </a:rPr>
              <a:t>, Ph.D</a:t>
            </a:r>
            <a:r>
              <a:rPr lang="en-US" dirty="0">
                <a:latin typeface="Times New Roman" pitchFamily="18" charset="0"/>
                <a:cs typeface="Times New Roman" pitchFamily="18" charset="0"/>
              </a:rPr>
              <a:t>. is the founder, the majority shareholder, technology adviser, and the CTO (Chief Technology Officer) of </a:t>
            </a:r>
            <a:r>
              <a:rPr lang="en-US" dirty="0" err="1">
                <a:latin typeface="Times New Roman" pitchFamily="18" charset="0"/>
                <a:cs typeface="Times New Roman" pitchFamily="18" charset="0"/>
              </a:rPr>
              <a:t>Sensobright</a:t>
            </a:r>
            <a:r>
              <a:rPr lang="en-US" dirty="0">
                <a:latin typeface="Times New Roman" pitchFamily="18" charset="0"/>
                <a:cs typeface="Times New Roman" pitchFamily="18" charset="0"/>
              </a:rPr>
              <a:t> Industries LLC. </a:t>
            </a:r>
            <a:endParaRPr lang="tr-TR" dirty="0" smtClean="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Dr. </a:t>
            </a:r>
            <a:r>
              <a:rPr lang="en-US" dirty="0" err="1">
                <a:latin typeface="Times New Roman" pitchFamily="18" charset="0"/>
                <a:cs typeface="Times New Roman" pitchFamily="18" charset="0"/>
              </a:rPr>
              <a:t>Buyuksahin</a:t>
            </a:r>
            <a:r>
              <a:rPr lang="en-US" dirty="0">
                <a:latin typeface="Times New Roman" pitchFamily="18" charset="0"/>
                <a:cs typeface="Times New Roman" pitchFamily="18" charset="0"/>
              </a:rPr>
              <a:t> has teamed up with </a:t>
            </a:r>
            <a:r>
              <a:rPr lang="en-US" b="1" i="1" dirty="0" err="1">
                <a:latin typeface="Times New Roman" pitchFamily="18" charset="0"/>
                <a:cs typeface="Times New Roman" pitchFamily="18" charset="0"/>
              </a:rPr>
              <a:t>Inventram</a:t>
            </a:r>
            <a:r>
              <a:rPr lang="en-US" dirty="0">
                <a:latin typeface="Times New Roman" pitchFamily="18" charset="0"/>
                <a:cs typeface="Times New Roman" pitchFamily="18" charset="0"/>
              </a:rPr>
              <a:t> to ramp up commercialization and develop tactile sensor technologies. </a:t>
            </a:r>
            <a:r>
              <a:rPr lang="en-US" i="1" dirty="0" err="1">
                <a:latin typeface="Times New Roman" pitchFamily="18" charset="0"/>
                <a:cs typeface="Times New Roman" pitchFamily="18" charset="0"/>
              </a:rPr>
              <a:t>Inventram</a:t>
            </a:r>
            <a:r>
              <a:rPr lang="en-US" dirty="0">
                <a:latin typeface="Times New Roman" pitchFamily="18" charset="0"/>
                <a:cs typeface="Times New Roman" pitchFamily="18" charset="0"/>
              </a:rPr>
              <a:t> (http://www.inventram.com/en/investment-portfolio/54/multi-point--high-sensitive-tactile-sensing-module-for-robots-and-devices), a wholly owned subsidiary of </a:t>
            </a:r>
            <a:r>
              <a:rPr lang="en-US" b="1" i="1" dirty="0" err="1">
                <a:latin typeface="Times New Roman" pitchFamily="18" charset="0"/>
                <a:cs typeface="Times New Roman" pitchFamily="18" charset="0"/>
              </a:rPr>
              <a:t>Koc</a:t>
            </a:r>
            <a:r>
              <a:rPr lang="en-US" b="1" i="1" dirty="0">
                <a:latin typeface="Times New Roman" pitchFamily="18" charset="0"/>
                <a:cs typeface="Times New Roman" pitchFamily="18" charset="0"/>
              </a:rPr>
              <a:t> Holding</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www.koc.com.tr/en-us)</a:t>
            </a:r>
            <a:r>
              <a:rPr lang="en-US" dirty="0">
                <a:latin typeface="Times New Roman" pitchFamily="18" charset="0"/>
                <a:cs typeface="Times New Roman" pitchFamily="18" charset="0"/>
              </a:rPr>
              <a:t>, invests equity in technology and innovation based start-ups and provides acceleration in IP management and commercialization with the best possible business models</a:t>
            </a:r>
            <a:r>
              <a:rPr lang="en-US" dirty="0" smtClean="0">
                <a:latin typeface="Times New Roman" pitchFamily="18" charset="0"/>
                <a:cs typeface="Times New Roman" pitchFamily="18" charset="0"/>
              </a:rPr>
              <a:t>.</a:t>
            </a:r>
            <a:endParaRPr lang="tr-TR" dirty="0" smtClean="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The City of Portland, Oregon is the location of the company and its operations.</a:t>
            </a: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About</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us</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fontScale="92500"/>
          </a:bodyPr>
          <a:lstStyle/>
          <a:p>
            <a:pPr algn="just">
              <a:buNone/>
            </a:pPr>
            <a:r>
              <a:rPr lang="tr-TR" sz="1300" b="1" dirty="0" smtClean="0">
                <a:latin typeface="Times New Roman" pitchFamily="18" charset="0"/>
                <a:cs typeface="Times New Roman" pitchFamily="18" charset="0"/>
              </a:rPr>
              <a:t>CTO</a:t>
            </a:r>
            <a:endParaRPr lang="tr-TR" sz="1300" b="1" dirty="0">
              <a:latin typeface="Times New Roman" pitchFamily="18" charset="0"/>
              <a:cs typeface="Times New Roman" pitchFamily="18" charset="0"/>
            </a:endParaRPr>
          </a:p>
          <a:p>
            <a:pPr algn="just"/>
            <a:endParaRPr lang="tr-TR" sz="1200" dirty="0">
              <a:latin typeface="Times New Roman" pitchFamily="18" charset="0"/>
              <a:cs typeface="Times New Roman" pitchFamily="18" charset="0"/>
            </a:endParaRPr>
          </a:p>
          <a:p>
            <a:pPr algn="just">
              <a:buNone/>
            </a:pPr>
            <a:r>
              <a:rPr lang="tr-TR" sz="1200" b="1" dirty="0" smtClean="0">
                <a:latin typeface="Times New Roman" pitchFamily="18" charset="0"/>
                <a:cs typeface="Times New Roman" pitchFamily="18" charset="0"/>
              </a:rPr>
              <a:t>Dr.</a:t>
            </a:r>
            <a:r>
              <a:rPr lang="en-US" sz="1200" b="1" dirty="0" smtClean="0">
                <a:latin typeface="Times New Roman" pitchFamily="18" charset="0"/>
                <a:cs typeface="Times New Roman" pitchFamily="18" charset="0"/>
              </a:rPr>
              <a:t> </a:t>
            </a:r>
            <a:r>
              <a:rPr lang="en-US" sz="1200" b="1" dirty="0" err="1">
                <a:latin typeface="Times New Roman" pitchFamily="18" charset="0"/>
                <a:cs typeface="Times New Roman" pitchFamily="18" charset="0"/>
              </a:rPr>
              <a:t>Buyuksahin</a:t>
            </a:r>
            <a:r>
              <a:rPr lang="en-US" sz="1200" dirty="0">
                <a:latin typeface="Times New Roman" pitchFamily="18" charset="0"/>
                <a:cs typeface="Times New Roman" pitchFamily="18" charset="0"/>
              </a:rPr>
              <a:t> received the B.S. and Ph.D. degree in mechanical engineering from </a:t>
            </a:r>
            <a:r>
              <a:rPr lang="en-US" sz="1200" dirty="0" err="1">
                <a:latin typeface="Times New Roman" pitchFamily="18" charset="0"/>
                <a:cs typeface="Times New Roman" pitchFamily="18" charset="0"/>
              </a:rPr>
              <a:t>Yildiz</a:t>
            </a:r>
            <a:r>
              <a:rPr lang="en-US" sz="1200" dirty="0">
                <a:latin typeface="Times New Roman" pitchFamily="18" charset="0"/>
                <a:cs typeface="Times New Roman" pitchFamily="18" charset="0"/>
              </a:rPr>
              <a:t> Technical University, Istanbul, Turkey in 2004 and 2010 respectively. He received another B.S. degree in business administration in 2007. His main interest areas are; robotics, sensors, image processing and motion control. He has received many awards and has over 30 technical publications, including a book and a book chapter. He holds total number of 6 patented and patent pending inventions. He has accomplished over 70 projects (all mechanical designs, manufacturing, electronic designs and applications, software developments) including, 3 axes CNC Milling Machine, 6 DOF. Stewart Platform for 8D Cinemas, Vehicle simulators, 11 DOF</a:t>
            </a:r>
            <a:r>
              <a:rPr lang="en-US" sz="1200" dirty="0" smtClean="0">
                <a:latin typeface="Times New Roman" pitchFamily="18" charset="0"/>
                <a:cs typeface="Times New Roman" pitchFamily="18" charset="0"/>
              </a:rPr>
              <a:t>.</a:t>
            </a:r>
            <a:r>
              <a:rPr lang="tr-TR"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Hepa</a:t>
            </a: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Filter Test Robot etc</a:t>
            </a:r>
            <a:r>
              <a:rPr lang="en-US" sz="1200" dirty="0" smtClean="0">
                <a:latin typeface="Times New Roman" pitchFamily="18" charset="0"/>
                <a:cs typeface="Times New Roman" pitchFamily="18" charset="0"/>
              </a:rPr>
              <a:t>.</a:t>
            </a:r>
            <a:endParaRPr lang="tr-TR" sz="1200" dirty="0" smtClean="0">
              <a:latin typeface="Times New Roman" pitchFamily="18" charset="0"/>
              <a:cs typeface="Times New Roman" pitchFamily="18" charset="0"/>
            </a:endParaRPr>
          </a:p>
          <a:p>
            <a:pPr>
              <a:buNone/>
            </a:pPr>
            <a:r>
              <a:rPr lang="en-US" sz="1200" b="1" dirty="0">
                <a:latin typeface="Times New Roman" pitchFamily="18" charset="0"/>
                <a:cs typeface="Times New Roman" pitchFamily="18" charset="0"/>
              </a:rPr>
              <a:t>Relevant publications </a:t>
            </a:r>
            <a:endParaRPr lang="tr-TR" sz="1200" b="1" dirty="0">
              <a:latin typeface="Times New Roman" pitchFamily="18" charset="0"/>
              <a:cs typeface="Times New Roman" pitchFamily="18" charset="0"/>
            </a:endParaRPr>
          </a:p>
          <a:p>
            <a:pPr algn="just">
              <a:buNone/>
            </a:pPr>
            <a:r>
              <a:rPr lang="en-US" sz="1200" b="1" dirty="0">
                <a:latin typeface="Times New Roman" pitchFamily="18" charset="0"/>
                <a:cs typeface="Times New Roman" pitchFamily="18" charset="0"/>
              </a:rPr>
              <a:t>Patent</a:t>
            </a:r>
            <a:r>
              <a:rPr lang="en-US" sz="1200" dirty="0">
                <a:latin typeface="Times New Roman" pitchFamily="18" charset="0"/>
                <a:cs typeface="Times New Roman" pitchFamily="18" charset="0"/>
              </a:rPr>
              <a:t>	</a:t>
            </a:r>
            <a:r>
              <a:rPr lang="tr-TR" sz="1200" dirty="0" smtClean="0">
                <a:latin typeface="Times New Roman" pitchFamily="18" charset="0"/>
                <a:cs typeface="Times New Roman" pitchFamily="18" charset="0"/>
              </a:rPr>
              <a:t>	</a:t>
            </a:r>
            <a:r>
              <a:rPr lang="en-US" sz="1200" i="1" dirty="0" err="1" smtClean="0">
                <a:latin typeface="Times New Roman" pitchFamily="18" charset="0"/>
                <a:cs typeface="Times New Roman" pitchFamily="18" charset="0"/>
              </a:rPr>
              <a:t>Buyuksahin</a:t>
            </a:r>
            <a:r>
              <a:rPr lang="en-US" sz="1200" i="1" dirty="0" smtClean="0">
                <a:latin typeface="Times New Roman" pitchFamily="18" charset="0"/>
                <a:cs typeface="Times New Roman" pitchFamily="18" charset="0"/>
              </a:rPr>
              <a:t> </a:t>
            </a:r>
            <a:r>
              <a:rPr lang="en-US" sz="1200" i="1" dirty="0">
                <a:latin typeface="Times New Roman" pitchFamily="18" charset="0"/>
                <a:cs typeface="Times New Roman" pitchFamily="18" charset="0"/>
              </a:rPr>
              <a:t>U</a:t>
            </a:r>
            <a:r>
              <a:rPr lang="en-US" sz="1200" dirty="0" smtClean="0">
                <a:latin typeface="Times New Roman" pitchFamily="18" charset="0"/>
                <a:cs typeface="Times New Roman" pitchFamily="18" charset="0"/>
              </a:rPr>
              <a:t>.,</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Multi </a:t>
            </a:r>
            <a:r>
              <a:rPr lang="en-US" sz="1200" dirty="0">
                <a:latin typeface="Times New Roman" pitchFamily="18" charset="0"/>
                <a:cs typeface="Times New Roman" pitchFamily="18" charset="0"/>
              </a:rPr>
              <a:t>Point, High Sensitive Tactile Sensing Module For Robots And Devices. </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US9030653B1</a:t>
            </a:r>
            <a:r>
              <a:rPr lang="en-US" sz="1200" dirty="0">
                <a:latin typeface="Times New Roman" pitchFamily="18" charset="0"/>
                <a:cs typeface="Times New Roman" pitchFamily="18" charset="0"/>
              </a:rPr>
              <a:t>, </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WO2014011126 </a:t>
            </a:r>
            <a:endParaRPr lang="tr-TR" sz="1200" dirty="0">
              <a:latin typeface="Times New Roman" pitchFamily="18" charset="0"/>
              <a:cs typeface="Times New Roman" pitchFamily="18" charset="0"/>
            </a:endParaRPr>
          </a:p>
          <a:p>
            <a:pPr algn="just">
              <a:buNone/>
            </a:pPr>
            <a:r>
              <a:rPr lang="en-US" sz="1200" b="1" dirty="0">
                <a:latin typeface="Times New Roman" pitchFamily="18" charset="0"/>
                <a:cs typeface="Times New Roman" pitchFamily="18" charset="0"/>
              </a:rPr>
              <a:t>Book Chapter</a:t>
            </a:r>
            <a:r>
              <a:rPr lang="en-US" sz="1200" dirty="0">
                <a:latin typeface="Times New Roman" pitchFamily="18" charset="0"/>
                <a:cs typeface="Times New Roman" pitchFamily="18" charset="0"/>
              </a:rPr>
              <a:t>	</a:t>
            </a:r>
            <a:r>
              <a:rPr lang="tr-TR" sz="1200" dirty="0" smtClean="0">
                <a:latin typeface="Times New Roman" pitchFamily="18" charset="0"/>
                <a:cs typeface="Times New Roman" pitchFamily="18" charset="0"/>
              </a:rPr>
              <a:t>	</a:t>
            </a:r>
            <a:r>
              <a:rPr lang="en-US" sz="1200" i="1" dirty="0" err="1" smtClean="0">
                <a:latin typeface="Times New Roman" pitchFamily="18" charset="0"/>
                <a:cs typeface="Times New Roman" pitchFamily="18" charset="0"/>
              </a:rPr>
              <a:t>Buyuksahin</a:t>
            </a:r>
            <a:r>
              <a:rPr lang="en-US" sz="1200" i="1" dirty="0" smtClean="0">
                <a:latin typeface="Times New Roman" pitchFamily="18" charset="0"/>
                <a:cs typeface="Times New Roman" pitchFamily="18" charset="0"/>
              </a:rPr>
              <a:t> </a:t>
            </a:r>
            <a:r>
              <a:rPr lang="en-US" sz="1200" i="1" dirty="0">
                <a:latin typeface="Times New Roman" pitchFamily="18" charset="0"/>
                <a:cs typeface="Times New Roman" pitchFamily="18" charset="0"/>
              </a:rPr>
              <a:t>U</a:t>
            </a:r>
            <a:r>
              <a:rPr lang="en-US" sz="1200" dirty="0" smtClean="0">
                <a:latin typeface="Times New Roman" pitchFamily="18" charset="0"/>
                <a:cs typeface="Times New Roman" pitchFamily="18" charset="0"/>
              </a:rPr>
              <a:t>.,</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a:t>
            </a:r>
            <a:r>
              <a:rPr lang="en-US" sz="1200" dirty="0">
                <a:latin typeface="Times New Roman" pitchFamily="18" charset="0"/>
                <a:cs typeface="Times New Roman" pitchFamily="18" charset="0"/>
              </a:rPr>
              <a:t>Webcam: A Multi-Function Sensor” Comprehensive Materials Processing Volume 13. Sensor </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Materials </a:t>
            </a:r>
            <a:r>
              <a:rPr lang="en-US" sz="1200" dirty="0">
                <a:latin typeface="Times New Roman" pitchFamily="18" charset="0"/>
                <a:cs typeface="Times New Roman" pitchFamily="18" charset="0"/>
              </a:rPr>
              <a:t>and Technologies  pp 375-392. Vision Based Sensors Technologies –Elsevier, ISBN </a:t>
            </a:r>
            <a:r>
              <a:rPr lang="en-US" sz="1200" dirty="0" smtClean="0">
                <a:latin typeface="Times New Roman" pitchFamily="18" charset="0"/>
                <a:cs typeface="Times New Roman" pitchFamily="18" charset="0"/>
              </a:rPr>
              <a:t>978-008-</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09653-21</a:t>
            </a:r>
            <a:r>
              <a:rPr lang="en-US" sz="1200" dirty="0">
                <a:latin typeface="Times New Roman" pitchFamily="18" charset="0"/>
                <a:cs typeface="Times New Roman" pitchFamily="18" charset="0"/>
              </a:rPr>
              <a:t>, (2014)</a:t>
            </a:r>
            <a:endParaRPr lang="tr-TR" sz="1200" dirty="0">
              <a:latin typeface="Times New Roman" pitchFamily="18" charset="0"/>
              <a:cs typeface="Times New Roman" pitchFamily="18" charset="0"/>
            </a:endParaRPr>
          </a:p>
          <a:p>
            <a:pPr algn="just">
              <a:buNone/>
            </a:pPr>
            <a:r>
              <a:rPr lang="en-US" sz="1200" b="1" dirty="0">
                <a:latin typeface="Times New Roman" pitchFamily="18" charset="0"/>
                <a:cs typeface="Times New Roman" pitchFamily="18" charset="0"/>
              </a:rPr>
              <a:t>Conference Papers</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Kırlı</a:t>
            </a:r>
            <a:r>
              <a:rPr lang="en-US" sz="1200" dirty="0">
                <a:latin typeface="Times New Roman" pitchFamily="18" charset="0"/>
                <a:cs typeface="Times New Roman" pitchFamily="18" charset="0"/>
              </a:rPr>
              <a:t> A., </a:t>
            </a:r>
            <a:r>
              <a:rPr lang="en-US" sz="1200" i="1" dirty="0" err="1">
                <a:latin typeface="Times New Roman" pitchFamily="18" charset="0"/>
                <a:cs typeface="Times New Roman" pitchFamily="18" charset="0"/>
              </a:rPr>
              <a:t>Buyuksahin</a:t>
            </a:r>
            <a:r>
              <a:rPr lang="en-US" sz="1200" i="1" dirty="0">
                <a:latin typeface="Times New Roman" pitchFamily="18" charset="0"/>
                <a:cs typeface="Times New Roman" pitchFamily="18" charset="0"/>
              </a:rPr>
              <a:t> </a:t>
            </a:r>
            <a:r>
              <a:rPr lang="en-US" sz="1200" i="1" dirty="0" smtClean="0">
                <a:latin typeface="Times New Roman" pitchFamily="18" charset="0"/>
                <a:cs typeface="Times New Roman" pitchFamily="18" charset="0"/>
              </a:rPr>
              <a:t>U</a:t>
            </a:r>
            <a:r>
              <a:rPr lang="tr-TR" sz="1200" i="1" dirty="0" smtClean="0">
                <a:latin typeface="Times New Roman" pitchFamily="18" charset="0"/>
                <a:cs typeface="Times New Roman" pitchFamily="18" charset="0"/>
              </a:rPr>
              <a:t>.</a:t>
            </a:r>
            <a:r>
              <a:rPr lang="en-US" sz="1200" i="1"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“Fuzzy Logic Modeling of Transparent and Elastic Silicone Pad for a New and Novel </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Optic </a:t>
            </a:r>
            <a:r>
              <a:rPr lang="en-US" sz="1200" dirty="0">
                <a:latin typeface="Times New Roman" pitchFamily="18" charset="0"/>
                <a:cs typeface="Times New Roman" pitchFamily="18" charset="0"/>
              </a:rPr>
              <a:t>Based Tactile Sensor”, 14th International Conference On Advances In Materials &amp; Processing </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Technologies</a:t>
            </a:r>
            <a:r>
              <a:rPr lang="en-US" sz="1200" dirty="0">
                <a:latin typeface="Times New Roman" pitchFamily="18" charset="0"/>
                <a:cs typeface="Times New Roman" pitchFamily="18" charset="0"/>
              </a:rPr>
              <a:t>, Dubai, United Arab Emirates, </a:t>
            </a:r>
            <a:r>
              <a:rPr lang="en-US" sz="1200" dirty="0" smtClean="0">
                <a:latin typeface="Times New Roman" pitchFamily="18" charset="0"/>
                <a:cs typeface="Times New Roman" pitchFamily="18" charset="0"/>
              </a:rPr>
              <a:t>2014</a:t>
            </a:r>
            <a:endParaRPr lang="tr-TR" sz="1200" dirty="0">
              <a:latin typeface="Times New Roman" pitchFamily="18" charset="0"/>
              <a:cs typeface="Times New Roman" pitchFamily="18" charset="0"/>
            </a:endParaRPr>
          </a:p>
          <a:p>
            <a:pPr algn="just">
              <a:buNone/>
            </a:pPr>
            <a:r>
              <a:rPr lang="tr-TR" sz="1200" dirty="0" smtClean="0">
                <a:latin typeface="Times New Roman" pitchFamily="18" charset="0"/>
                <a:cs typeface="Times New Roman" pitchFamily="18" charset="0"/>
              </a:rPr>
              <a:t>			</a:t>
            </a:r>
            <a:r>
              <a:rPr lang="en-US" sz="1200" i="1" dirty="0" err="1" smtClean="0">
                <a:latin typeface="Times New Roman" pitchFamily="18" charset="0"/>
                <a:cs typeface="Times New Roman" pitchFamily="18" charset="0"/>
              </a:rPr>
              <a:t>Buyuksahin</a:t>
            </a:r>
            <a:r>
              <a:rPr lang="en-US" sz="1200" i="1" dirty="0" smtClean="0">
                <a:latin typeface="Times New Roman" pitchFamily="18" charset="0"/>
                <a:cs typeface="Times New Roman" pitchFamily="18" charset="0"/>
              </a:rPr>
              <a:t> U</a:t>
            </a:r>
            <a:r>
              <a:rPr lang="tr-TR" sz="1200" i="1"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a:t>
            </a:r>
            <a:r>
              <a:rPr lang="tr-TR"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Kırlı</a:t>
            </a: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A</a:t>
            </a:r>
            <a:r>
              <a:rPr lang="en-US" sz="1200" dirty="0" smtClean="0">
                <a:latin typeface="Times New Roman" pitchFamily="18" charset="0"/>
                <a:cs typeface="Times New Roman" pitchFamily="18" charset="0"/>
              </a:rPr>
              <a:t>.,</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Multi </a:t>
            </a:r>
            <a:r>
              <a:rPr lang="en-US" sz="1200" dirty="0">
                <a:latin typeface="Times New Roman" pitchFamily="18" charset="0"/>
                <a:cs typeface="Times New Roman" pitchFamily="18" charset="0"/>
              </a:rPr>
              <a:t>Point, High Sensitive Tactile Sensing Module for Robots and Devices”, IEEE </a:t>
            </a:r>
            <a:r>
              <a:rPr lang="tr-TR"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SENSORS </a:t>
            </a:r>
            <a:r>
              <a:rPr lang="en-US" sz="1200" dirty="0">
                <a:latin typeface="Times New Roman" pitchFamily="18" charset="0"/>
                <a:cs typeface="Times New Roman" pitchFamily="18" charset="0"/>
              </a:rPr>
              <a:t>2014 Conference, 2014</a:t>
            </a:r>
            <a:endParaRPr lang="tr-TR" sz="1200" dirty="0">
              <a:latin typeface="Times New Roman" pitchFamily="18" charset="0"/>
              <a:cs typeface="Times New Roman" pitchFamily="18" charset="0"/>
            </a:endParaRPr>
          </a:p>
          <a:p>
            <a:pPr algn="just"/>
            <a:endParaRPr lang="tr-TR" sz="1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UTKU_WEB_2011\1001.bmp"/>
          <p:cNvPicPr>
            <a:picLocks noChangeAspect="1" noChangeArrowheads="1"/>
          </p:cNvPicPr>
          <p:nvPr/>
        </p:nvPicPr>
        <p:blipFill>
          <a:blip r:embed="rId2"/>
          <a:srcRect l="17010" t="2305" r="18041" b="76432"/>
          <a:stretch>
            <a:fillRect/>
          </a:stretch>
        </p:blipFill>
        <p:spPr bwMode="auto">
          <a:xfrm>
            <a:off x="1285852" y="2237577"/>
            <a:ext cx="2165504" cy="1701003"/>
          </a:xfrm>
          <a:prstGeom prst="rect">
            <a:avLst/>
          </a:prstGeom>
          <a:ln>
            <a:noFill/>
          </a:ln>
          <a:effectLst>
            <a:outerShdw blurRad="292100" dist="139700" dir="2700000" algn="tl" rotWithShape="0">
              <a:srgbClr val="333333">
                <a:alpha val="65000"/>
              </a:srgbClr>
            </a:outerShdw>
          </a:effectLst>
        </p:spPr>
      </p:pic>
      <p:pic>
        <p:nvPicPr>
          <p:cNvPr id="5" name="Picture 3" descr="F:\UTKU_WEB_2011\1002.bmp"/>
          <p:cNvPicPr>
            <a:picLocks noChangeAspect="1" noChangeArrowheads="1"/>
          </p:cNvPicPr>
          <p:nvPr/>
        </p:nvPicPr>
        <p:blipFill>
          <a:blip r:embed="rId3"/>
          <a:srcRect l="6299" t="20995" r="9719" b="54510"/>
          <a:stretch>
            <a:fillRect/>
          </a:stretch>
        </p:blipFill>
        <p:spPr bwMode="auto">
          <a:xfrm>
            <a:off x="3143240" y="3452023"/>
            <a:ext cx="2101926" cy="1471348"/>
          </a:xfrm>
          <a:prstGeom prst="rect">
            <a:avLst/>
          </a:prstGeom>
          <a:ln>
            <a:noFill/>
          </a:ln>
          <a:effectLst>
            <a:outerShdw blurRad="292100" dist="139700" dir="2700000" algn="tl" rotWithShape="0">
              <a:srgbClr val="333333">
                <a:alpha val="65000"/>
              </a:srgbClr>
            </a:outerShdw>
          </a:effectLst>
        </p:spPr>
      </p:pic>
      <p:pic>
        <p:nvPicPr>
          <p:cNvPr id="6" name="Picture 4" descr="F:\UTKU_WEB_2011\1002.bmp"/>
          <p:cNvPicPr>
            <a:picLocks noChangeAspect="1" noChangeArrowheads="1"/>
          </p:cNvPicPr>
          <p:nvPr/>
        </p:nvPicPr>
        <p:blipFill>
          <a:blip r:embed="rId3"/>
          <a:srcRect l="6486" t="73395" r="8135" b="3801"/>
          <a:stretch>
            <a:fillRect/>
          </a:stretch>
        </p:blipFill>
        <p:spPr bwMode="auto">
          <a:xfrm>
            <a:off x="4929190" y="2951957"/>
            <a:ext cx="2277088" cy="1459671"/>
          </a:xfrm>
          <a:prstGeom prst="rect">
            <a:avLst/>
          </a:prstGeom>
          <a:ln>
            <a:noFill/>
          </a:ln>
          <a:effectLst>
            <a:outerShdw blurRad="292100" dist="139700" dir="2700000" algn="tl" rotWithShape="0">
              <a:srgbClr val="333333">
                <a:alpha val="65000"/>
              </a:srgbClr>
            </a:outerShdw>
          </a:effectLst>
        </p:spPr>
      </p:pic>
      <p:pic>
        <p:nvPicPr>
          <p:cNvPr id="7" name="Picture 6" descr="F:\UTKU_WEB_2011\1006.bmp"/>
          <p:cNvPicPr>
            <a:picLocks noChangeAspect="1" noChangeArrowheads="1"/>
          </p:cNvPicPr>
          <p:nvPr/>
        </p:nvPicPr>
        <p:blipFill>
          <a:blip r:embed="rId4"/>
          <a:srcRect l="2886" t="53465" r="4330" b="17540"/>
          <a:stretch>
            <a:fillRect/>
          </a:stretch>
        </p:blipFill>
        <p:spPr bwMode="auto">
          <a:xfrm>
            <a:off x="5786446" y="1594635"/>
            <a:ext cx="2024077" cy="1518058"/>
          </a:xfrm>
          <a:prstGeom prst="rect">
            <a:avLst/>
          </a:prstGeom>
          <a:ln>
            <a:noFill/>
          </a:ln>
          <a:effectLst>
            <a:outerShdw blurRad="292100" dist="139700" dir="2700000" algn="tl" rotWithShape="0">
              <a:srgbClr val="333333">
                <a:alpha val="65000"/>
              </a:srgbClr>
            </a:outerShdw>
          </a:effectLst>
        </p:spPr>
      </p:pic>
      <p:pic>
        <p:nvPicPr>
          <p:cNvPr id="8" name="Picture 7" descr="F:\UTKU_WEB_2011\1006.bmp"/>
          <p:cNvPicPr>
            <a:picLocks noChangeAspect="1" noChangeArrowheads="1"/>
          </p:cNvPicPr>
          <p:nvPr/>
        </p:nvPicPr>
        <p:blipFill>
          <a:blip r:embed="rId4"/>
          <a:srcRect l="4639" t="687" r="4123" b="70962"/>
          <a:stretch>
            <a:fillRect/>
          </a:stretch>
        </p:blipFill>
        <p:spPr bwMode="auto">
          <a:xfrm>
            <a:off x="4000496" y="880255"/>
            <a:ext cx="2004614" cy="1494703"/>
          </a:xfrm>
          <a:prstGeom prst="rect">
            <a:avLst/>
          </a:prstGeom>
          <a:ln>
            <a:noFill/>
          </a:ln>
          <a:effectLst>
            <a:outerShdw blurRad="292100" dist="139700" dir="2700000" algn="tl" rotWithShape="0">
              <a:srgbClr val="333333">
                <a:alpha val="65000"/>
              </a:srgbClr>
            </a:outerShdw>
          </a:effectLst>
        </p:spPr>
      </p:pic>
      <p:sp>
        <p:nvSpPr>
          <p:cNvPr id="9" name="2 İçerik Yer Tutucusu"/>
          <p:cNvSpPr txBox="1">
            <a:spLocks/>
          </p:cNvSpPr>
          <p:nvPr/>
        </p:nvSpPr>
        <p:spPr>
          <a:xfrm>
            <a:off x="428596" y="1543470"/>
            <a:ext cx="8229600" cy="3337313"/>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tr-TR" sz="1400" b="1"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Former</a:t>
            </a:r>
            <a:r>
              <a:rPr kumimoji="0" lang="tr-TR" sz="1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tr-TR" sz="1400" b="1"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Projects</a:t>
            </a:r>
            <a:endParaRPr kumimoji="0" lang="tr-TR" sz="14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tr-TR" sz="3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tr-TR"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Awards</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666073"/>
            <a:ext cx="8229600" cy="3337313"/>
          </a:xfrm>
        </p:spPr>
        <p:txBody>
          <a:bodyPr>
            <a:normAutofit/>
          </a:bodyPr>
          <a:lstStyle/>
          <a:p>
            <a:pPr>
              <a:buNone/>
            </a:pPr>
            <a:r>
              <a:rPr lang="en-US" sz="1400" b="1" dirty="0" smtClean="0">
                <a:latin typeface="Times New Roman" pitchFamily="18" charset="0"/>
                <a:cs typeface="Times New Roman" pitchFamily="18" charset="0"/>
              </a:rPr>
              <a:t>Prize </a:t>
            </a:r>
            <a:r>
              <a:rPr lang="en-US" sz="1400" b="1" dirty="0">
                <a:latin typeface="Times New Roman" pitchFamily="18" charset="0"/>
                <a:cs typeface="Times New Roman" pitchFamily="18" charset="0"/>
              </a:rPr>
              <a:t>Winning </a:t>
            </a:r>
            <a:r>
              <a:rPr lang="en-US" sz="1400" b="1" dirty="0" smtClean="0">
                <a:latin typeface="Times New Roman" pitchFamily="18" charset="0"/>
                <a:cs typeface="Times New Roman" pitchFamily="18" charset="0"/>
              </a:rPr>
              <a:t>Technology</a:t>
            </a:r>
            <a:endParaRPr lang="tr-TR" sz="1400" b="1" dirty="0" smtClean="0">
              <a:latin typeface="Times New Roman" pitchFamily="18" charset="0"/>
              <a:cs typeface="Times New Roman" pitchFamily="18" charset="0"/>
            </a:endParaRPr>
          </a:p>
          <a:p>
            <a:endParaRPr lang="tr-TR" dirty="0"/>
          </a:p>
        </p:txBody>
      </p:sp>
      <p:pic>
        <p:nvPicPr>
          <p:cNvPr id="4" name="3 Resim" descr="G:\BELGELERİM\İndirilenler\WP_20150713_13_57_46_Pro.jpg"/>
          <p:cNvPicPr/>
          <p:nvPr/>
        </p:nvPicPr>
        <p:blipFill>
          <a:blip r:embed="rId2" cstate="print"/>
          <a:srcRect l="7463" r="10448"/>
          <a:stretch>
            <a:fillRect/>
          </a:stretch>
        </p:blipFill>
        <p:spPr bwMode="auto">
          <a:xfrm>
            <a:off x="2393141" y="2094701"/>
            <a:ext cx="4357718" cy="282136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TV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Shows</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 NEWS</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28596" y="1451759"/>
            <a:ext cx="8229600" cy="3337313"/>
          </a:xfrm>
        </p:spPr>
        <p:txBody>
          <a:bodyPr>
            <a:normAutofit/>
          </a:bodyPr>
          <a:lstStyle/>
          <a:p>
            <a:pPr algn="just"/>
            <a:r>
              <a:rPr lang="en-US" sz="1400" b="1" dirty="0" smtClean="0">
                <a:latin typeface="Times New Roman" pitchFamily="18" charset="0"/>
                <a:cs typeface="Times New Roman" pitchFamily="18" charset="0"/>
              </a:rPr>
              <a:t>TV Shows</a:t>
            </a:r>
          </a:p>
          <a:p>
            <a:pPr algn="just"/>
            <a:r>
              <a:rPr lang="en-US" sz="1400" b="1" dirty="0" smtClean="0">
                <a:latin typeface="Times New Roman" pitchFamily="18" charset="0"/>
                <a:cs typeface="Times New Roman" pitchFamily="18" charset="0"/>
              </a:rPr>
              <a:t>Prime Time NEWS</a:t>
            </a:r>
          </a:p>
          <a:p>
            <a:pPr algn="just"/>
            <a:r>
              <a:rPr lang="en-US" sz="1400" b="1" dirty="0" smtClean="0">
                <a:latin typeface="Times New Roman" pitchFamily="18" charset="0"/>
                <a:cs typeface="Times New Roman" pitchFamily="18" charset="0"/>
              </a:rPr>
              <a:t>Technology Programs</a:t>
            </a:r>
          </a:p>
          <a:p>
            <a:pPr algn="just">
              <a:buNone/>
            </a:pPr>
            <a:endParaRPr lang="tr-TR" sz="1200" b="1" dirty="0" smtClean="0">
              <a:latin typeface="Times New Roman" pitchFamily="18" charset="0"/>
              <a:cs typeface="Times New Roman" pitchFamily="18" charset="0"/>
            </a:endParaRPr>
          </a:p>
          <a:p>
            <a:endParaRPr lang="tr-TR" dirty="0"/>
          </a:p>
        </p:txBody>
      </p:sp>
      <p:pic>
        <p:nvPicPr>
          <p:cNvPr id="4099" name="Picture 3" descr="G:\BELGELERİM\SENSOBRIGHT\WEB Sayfası deri\Sensobright WEB\HABERTURK ANAHABER ++.jpg"/>
          <p:cNvPicPr>
            <a:picLocks noChangeAspect="1" noChangeArrowheads="1"/>
          </p:cNvPicPr>
          <p:nvPr/>
        </p:nvPicPr>
        <p:blipFill>
          <a:blip r:embed="rId2" cstate="print"/>
          <a:srcRect/>
          <a:stretch>
            <a:fillRect/>
          </a:stretch>
        </p:blipFill>
        <p:spPr bwMode="auto">
          <a:xfrm>
            <a:off x="785786" y="2380453"/>
            <a:ext cx="3643338" cy="2706953"/>
          </a:xfrm>
          <a:prstGeom prst="rect">
            <a:avLst/>
          </a:prstGeom>
          <a:ln>
            <a:noFill/>
          </a:ln>
          <a:effectLst>
            <a:outerShdw blurRad="292100" dist="139700" dir="2700000" algn="tl" rotWithShape="0">
              <a:srgbClr val="333333">
                <a:alpha val="65000"/>
              </a:srgbClr>
            </a:outerShdw>
          </a:effectLst>
        </p:spPr>
      </p:pic>
      <p:pic>
        <p:nvPicPr>
          <p:cNvPr id="4098" name="Picture 2" descr="G:\BELGELERİM\SENSOBRIGHT\WEB Sayfası deri\Sensobright WEB\TV07B.jpg"/>
          <p:cNvPicPr>
            <a:picLocks noChangeAspect="1" noChangeArrowheads="1"/>
          </p:cNvPicPr>
          <p:nvPr/>
        </p:nvPicPr>
        <p:blipFill>
          <a:blip r:embed="rId3" cstate="print"/>
          <a:srcRect/>
          <a:stretch>
            <a:fillRect/>
          </a:stretch>
        </p:blipFill>
        <p:spPr bwMode="auto">
          <a:xfrm>
            <a:off x="3929058" y="1594635"/>
            <a:ext cx="5003261" cy="281146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Magazines</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 </a:t>
            </a:r>
            <a:b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b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Newspapers</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28596" y="1451759"/>
            <a:ext cx="8229600" cy="3337313"/>
          </a:xfrm>
        </p:spPr>
        <p:txBody>
          <a:bodyPr>
            <a:normAutofit/>
          </a:bodyPr>
          <a:lstStyle/>
          <a:p>
            <a:pPr algn="just"/>
            <a:r>
              <a:rPr lang="tr-TR" sz="1400" b="1" dirty="0" err="1" smtClean="0">
                <a:latin typeface="Times New Roman" pitchFamily="18" charset="0"/>
                <a:cs typeface="Times New Roman" pitchFamily="18" charset="0"/>
              </a:rPr>
              <a:t>Magazines</a:t>
            </a:r>
            <a:endParaRPr lang="en-US" sz="1400" b="1" dirty="0" smtClean="0">
              <a:latin typeface="Times New Roman" pitchFamily="18" charset="0"/>
              <a:cs typeface="Times New Roman" pitchFamily="18" charset="0"/>
            </a:endParaRPr>
          </a:p>
          <a:p>
            <a:pPr algn="just"/>
            <a:r>
              <a:rPr lang="tr-TR" sz="1400" b="1" dirty="0" err="1" smtClean="0">
                <a:latin typeface="Times New Roman" pitchFamily="18" charset="0"/>
                <a:cs typeface="Times New Roman" pitchFamily="18" charset="0"/>
              </a:rPr>
              <a:t>Newspapers</a:t>
            </a:r>
            <a:endParaRPr lang="en-US" sz="1400" b="1" dirty="0" smtClean="0">
              <a:latin typeface="Times New Roman" pitchFamily="18" charset="0"/>
              <a:cs typeface="Times New Roman" pitchFamily="18" charset="0"/>
            </a:endParaRPr>
          </a:p>
          <a:p>
            <a:pPr algn="just"/>
            <a:r>
              <a:rPr lang="en-US" sz="1400" b="1" dirty="0" smtClean="0">
                <a:latin typeface="Times New Roman" pitchFamily="18" charset="0"/>
                <a:cs typeface="Times New Roman" pitchFamily="18" charset="0"/>
              </a:rPr>
              <a:t>Technology </a:t>
            </a:r>
            <a:r>
              <a:rPr lang="tr-TR" sz="1400" b="1" dirty="0" err="1" smtClean="0">
                <a:latin typeface="Times New Roman" pitchFamily="18" charset="0"/>
                <a:cs typeface="Times New Roman" pitchFamily="18" charset="0"/>
              </a:rPr>
              <a:t>Magazines</a:t>
            </a:r>
            <a:endParaRPr lang="en-US" sz="1400" b="1" dirty="0" smtClean="0">
              <a:latin typeface="Times New Roman" pitchFamily="18" charset="0"/>
              <a:cs typeface="Times New Roman" pitchFamily="18" charset="0"/>
            </a:endParaRPr>
          </a:p>
          <a:p>
            <a:pPr algn="just">
              <a:buNone/>
            </a:pPr>
            <a:endParaRPr lang="tr-TR" sz="1200" b="1" dirty="0" smtClean="0">
              <a:latin typeface="Times New Roman" pitchFamily="18" charset="0"/>
              <a:cs typeface="Times New Roman" pitchFamily="18" charset="0"/>
            </a:endParaRPr>
          </a:p>
          <a:p>
            <a:endParaRPr lang="tr-TR" dirty="0"/>
          </a:p>
        </p:txBody>
      </p:sp>
      <p:pic>
        <p:nvPicPr>
          <p:cNvPr id="5123" name="Picture 3" descr="G:\BELGELERİM\SENSOBRIGHT\WEB Sayfası deri\Sensobright WEB\Bilim Teknik Yazı Haziran 2015.jpg"/>
          <p:cNvPicPr>
            <a:picLocks noChangeAspect="1" noChangeArrowheads="1"/>
          </p:cNvPicPr>
          <p:nvPr/>
        </p:nvPicPr>
        <p:blipFill>
          <a:blip r:embed="rId2" cstate="print"/>
          <a:srcRect/>
          <a:stretch>
            <a:fillRect/>
          </a:stretch>
        </p:blipFill>
        <p:spPr bwMode="auto">
          <a:xfrm>
            <a:off x="357158" y="2737643"/>
            <a:ext cx="5000660" cy="2165423"/>
          </a:xfrm>
          <a:prstGeom prst="rect">
            <a:avLst/>
          </a:prstGeom>
          <a:ln>
            <a:noFill/>
          </a:ln>
          <a:effectLst>
            <a:outerShdw blurRad="292100" dist="139700" dir="2700000" algn="tl" rotWithShape="0">
              <a:srgbClr val="333333">
                <a:alpha val="65000"/>
              </a:srgbClr>
            </a:outerShdw>
          </a:effectLst>
        </p:spPr>
      </p:pic>
      <p:pic>
        <p:nvPicPr>
          <p:cNvPr id="5126" name="Picture 6"/>
          <p:cNvPicPr>
            <a:picLocks noChangeAspect="1" noChangeArrowheads="1"/>
          </p:cNvPicPr>
          <p:nvPr/>
        </p:nvPicPr>
        <p:blipFill>
          <a:blip r:embed="rId3"/>
          <a:srcRect/>
          <a:stretch>
            <a:fillRect/>
          </a:stretch>
        </p:blipFill>
        <p:spPr bwMode="auto">
          <a:xfrm>
            <a:off x="2714612" y="1523197"/>
            <a:ext cx="2543823" cy="3448044"/>
          </a:xfrm>
          <a:prstGeom prst="rect">
            <a:avLst/>
          </a:prstGeom>
          <a:ln>
            <a:noFill/>
          </a:ln>
          <a:effectLst>
            <a:outerShdw blurRad="292100" dist="139700" dir="2700000" algn="tl" rotWithShape="0">
              <a:srgbClr val="333333">
                <a:alpha val="65000"/>
              </a:srgbClr>
            </a:outerShdw>
          </a:effectLst>
        </p:spPr>
      </p:pic>
      <p:pic>
        <p:nvPicPr>
          <p:cNvPr id="5127" name="Picture 7"/>
          <p:cNvPicPr>
            <a:picLocks noChangeAspect="1" noChangeArrowheads="1"/>
          </p:cNvPicPr>
          <p:nvPr/>
        </p:nvPicPr>
        <p:blipFill>
          <a:blip r:embed="rId4" cstate="print"/>
          <a:srcRect/>
          <a:stretch>
            <a:fillRect/>
          </a:stretch>
        </p:blipFill>
        <p:spPr bwMode="auto">
          <a:xfrm>
            <a:off x="3571868" y="1737511"/>
            <a:ext cx="2529791" cy="3429024"/>
          </a:xfrm>
          <a:prstGeom prst="rect">
            <a:avLst/>
          </a:prstGeom>
          <a:ln>
            <a:noFill/>
          </a:ln>
          <a:effectLst>
            <a:outerShdw blurRad="292100" dist="139700" dir="2700000" algn="tl" rotWithShape="0">
              <a:srgbClr val="333333">
                <a:alpha val="65000"/>
              </a:srgbClr>
            </a:outerShdw>
          </a:effectLst>
        </p:spPr>
      </p:pic>
      <p:pic>
        <p:nvPicPr>
          <p:cNvPr id="5129" name="Picture 9"/>
          <p:cNvPicPr>
            <a:picLocks noChangeAspect="1" noChangeArrowheads="1"/>
          </p:cNvPicPr>
          <p:nvPr/>
        </p:nvPicPr>
        <p:blipFill>
          <a:blip r:embed="rId5" cstate="print"/>
          <a:srcRect/>
          <a:stretch>
            <a:fillRect/>
          </a:stretch>
        </p:blipFill>
        <p:spPr bwMode="auto">
          <a:xfrm>
            <a:off x="2071669" y="1523198"/>
            <a:ext cx="3402806" cy="2188369"/>
          </a:xfrm>
          <a:prstGeom prst="rect">
            <a:avLst/>
          </a:prstGeom>
          <a:ln>
            <a:noFill/>
          </a:ln>
          <a:effectLst>
            <a:outerShdw blurRad="292100" dist="139700" dir="2700000" algn="tl" rotWithShape="0">
              <a:srgbClr val="333333">
                <a:alpha val="65000"/>
              </a:srgbClr>
            </a:outerShdw>
          </a:effectLst>
        </p:spPr>
      </p:pic>
      <p:pic>
        <p:nvPicPr>
          <p:cNvPr id="5130" name="Picture 10"/>
          <p:cNvPicPr>
            <a:picLocks noChangeAspect="1" noChangeArrowheads="1"/>
          </p:cNvPicPr>
          <p:nvPr/>
        </p:nvPicPr>
        <p:blipFill>
          <a:blip r:embed="rId6" cstate="print"/>
          <a:srcRect/>
          <a:stretch>
            <a:fillRect/>
          </a:stretch>
        </p:blipFill>
        <p:spPr bwMode="auto">
          <a:xfrm>
            <a:off x="3643306" y="2094701"/>
            <a:ext cx="3402806" cy="2188369"/>
          </a:xfrm>
          <a:prstGeom prst="rect">
            <a:avLst/>
          </a:prstGeom>
          <a:ln>
            <a:noFill/>
          </a:ln>
          <a:effectLst>
            <a:outerShdw blurRad="292100" dist="139700" dir="2700000" algn="tl" rotWithShape="0">
              <a:srgbClr val="333333">
                <a:alpha val="65000"/>
              </a:srgbClr>
            </a:outerShdw>
          </a:effectLst>
        </p:spPr>
      </p:pic>
      <p:pic>
        <p:nvPicPr>
          <p:cNvPr id="5132" name="Picture 12"/>
          <p:cNvPicPr>
            <a:picLocks noChangeAspect="1" noChangeArrowheads="1"/>
          </p:cNvPicPr>
          <p:nvPr/>
        </p:nvPicPr>
        <p:blipFill>
          <a:blip r:embed="rId7"/>
          <a:srcRect/>
          <a:stretch>
            <a:fillRect/>
          </a:stretch>
        </p:blipFill>
        <p:spPr bwMode="auto">
          <a:xfrm>
            <a:off x="6215074" y="1808949"/>
            <a:ext cx="2311146" cy="3151251"/>
          </a:xfrm>
          <a:prstGeom prst="rect">
            <a:avLst/>
          </a:prstGeom>
          <a:ln>
            <a:noFill/>
          </a:ln>
          <a:effectLst>
            <a:outerShdw blurRad="292100" dist="139700" dir="2700000" algn="tl" rotWithShape="0">
              <a:srgbClr val="333333">
                <a:alpha val="65000"/>
              </a:srgbClr>
            </a:outerShdw>
          </a:effectLst>
        </p:spPr>
      </p:pic>
      <p:pic>
        <p:nvPicPr>
          <p:cNvPr id="5122" name="Picture 2" descr="G:\BELGELERİM\SENSOBRIGHT\WEB Sayfası deri\Sensobright WEB\15TEMMUZ BASIN.jpg"/>
          <p:cNvPicPr>
            <a:picLocks noChangeAspect="1" noChangeArrowheads="1"/>
          </p:cNvPicPr>
          <p:nvPr/>
        </p:nvPicPr>
        <p:blipFill>
          <a:blip r:embed="rId8" cstate="print"/>
          <a:srcRect/>
          <a:stretch>
            <a:fillRect/>
          </a:stretch>
        </p:blipFill>
        <p:spPr bwMode="auto">
          <a:xfrm>
            <a:off x="4429124" y="1808949"/>
            <a:ext cx="4286280" cy="2614631"/>
          </a:xfrm>
          <a:prstGeom prst="rect">
            <a:avLst/>
          </a:prstGeom>
          <a:ln>
            <a:noFill/>
          </a:ln>
          <a:effectLst>
            <a:outerShdw blurRad="292100" dist="139700" dir="2700000" algn="tl" rotWithShape="0">
              <a:srgbClr val="333333">
                <a:alpha val="65000"/>
              </a:srgbClr>
            </a:outerShdw>
          </a:effectLst>
        </p:spPr>
      </p:pic>
      <p:pic>
        <p:nvPicPr>
          <p:cNvPr id="5131" name="Picture 11"/>
          <p:cNvPicPr>
            <a:picLocks noChangeAspect="1" noChangeArrowheads="1"/>
          </p:cNvPicPr>
          <p:nvPr/>
        </p:nvPicPr>
        <p:blipFill>
          <a:blip r:embed="rId9"/>
          <a:srcRect/>
          <a:stretch>
            <a:fillRect/>
          </a:stretch>
        </p:blipFill>
        <p:spPr bwMode="auto">
          <a:xfrm>
            <a:off x="500034" y="1808949"/>
            <a:ext cx="2305295" cy="314327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0-#ppt_w/2"/>
                                          </p:val>
                                        </p:tav>
                                        <p:tav tm="100000">
                                          <p:val>
                                            <p:strVal val="#ppt_x"/>
                                          </p:val>
                                        </p:tav>
                                      </p:tavLst>
                                    </p:anim>
                                    <p:anim calcmode="lin" valueType="num">
                                      <p:cBhvr additive="base">
                                        <p:cTn id="8" dur="500" fill="hold"/>
                                        <p:tgtEl>
                                          <p:spTgt spid="51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126"/>
                                        </p:tgtEl>
                                        <p:attrNameLst>
                                          <p:attrName>style.visibility</p:attrName>
                                        </p:attrNameLst>
                                      </p:cBhvr>
                                      <p:to>
                                        <p:strVal val="visible"/>
                                      </p:to>
                                    </p:set>
                                    <p:anim calcmode="lin" valueType="num">
                                      <p:cBhvr additive="base">
                                        <p:cTn id="12" dur="500" fill="hold"/>
                                        <p:tgtEl>
                                          <p:spTgt spid="5126"/>
                                        </p:tgtEl>
                                        <p:attrNameLst>
                                          <p:attrName>ppt_x</p:attrName>
                                        </p:attrNameLst>
                                      </p:cBhvr>
                                      <p:tavLst>
                                        <p:tav tm="0">
                                          <p:val>
                                            <p:strVal val="1+#ppt_w/2"/>
                                          </p:val>
                                        </p:tav>
                                        <p:tav tm="100000">
                                          <p:val>
                                            <p:strVal val="#ppt_x"/>
                                          </p:val>
                                        </p:tav>
                                      </p:tavLst>
                                    </p:anim>
                                    <p:anim calcmode="lin" valueType="num">
                                      <p:cBhvr additive="base">
                                        <p:cTn id="13" dur="500" fill="hold"/>
                                        <p:tgtEl>
                                          <p:spTgt spid="51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127"/>
                                        </p:tgtEl>
                                        <p:attrNameLst>
                                          <p:attrName>style.visibility</p:attrName>
                                        </p:attrNameLst>
                                      </p:cBhvr>
                                      <p:to>
                                        <p:strVal val="visible"/>
                                      </p:to>
                                    </p:set>
                                    <p:anim calcmode="lin" valueType="num">
                                      <p:cBhvr additive="base">
                                        <p:cTn id="17" dur="500" fill="hold"/>
                                        <p:tgtEl>
                                          <p:spTgt spid="5127"/>
                                        </p:tgtEl>
                                        <p:attrNameLst>
                                          <p:attrName>ppt_x</p:attrName>
                                        </p:attrNameLst>
                                      </p:cBhvr>
                                      <p:tavLst>
                                        <p:tav tm="0">
                                          <p:val>
                                            <p:strVal val="#ppt_x"/>
                                          </p:val>
                                        </p:tav>
                                        <p:tav tm="100000">
                                          <p:val>
                                            <p:strVal val="#ppt_x"/>
                                          </p:val>
                                        </p:tav>
                                      </p:tavLst>
                                    </p:anim>
                                    <p:anim calcmode="lin" valueType="num">
                                      <p:cBhvr additive="base">
                                        <p:cTn id="18" dur="500" fill="hold"/>
                                        <p:tgtEl>
                                          <p:spTgt spid="512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5129"/>
                                        </p:tgtEl>
                                        <p:attrNameLst>
                                          <p:attrName>style.visibility</p:attrName>
                                        </p:attrNameLst>
                                      </p:cBhvr>
                                      <p:to>
                                        <p:strVal val="visible"/>
                                      </p:to>
                                    </p:set>
                                    <p:anim calcmode="lin" valueType="num">
                                      <p:cBhvr additive="base">
                                        <p:cTn id="22" dur="500" fill="hold"/>
                                        <p:tgtEl>
                                          <p:spTgt spid="5129"/>
                                        </p:tgtEl>
                                        <p:attrNameLst>
                                          <p:attrName>ppt_x</p:attrName>
                                        </p:attrNameLst>
                                      </p:cBhvr>
                                      <p:tavLst>
                                        <p:tav tm="0">
                                          <p:val>
                                            <p:strVal val="0-#ppt_w/2"/>
                                          </p:val>
                                        </p:tav>
                                        <p:tav tm="100000">
                                          <p:val>
                                            <p:strVal val="#ppt_x"/>
                                          </p:val>
                                        </p:tav>
                                      </p:tavLst>
                                    </p:anim>
                                    <p:anim calcmode="lin" valueType="num">
                                      <p:cBhvr additive="base">
                                        <p:cTn id="23" dur="500" fill="hold"/>
                                        <p:tgtEl>
                                          <p:spTgt spid="512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3" fill="hold" nodeType="afterEffect">
                                  <p:stCondLst>
                                    <p:cond delay="0"/>
                                  </p:stCondLst>
                                  <p:childTnLst>
                                    <p:set>
                                      <p:cBhvr>
                                        <p:cTn id="26" dur="1" fill="hold">
                                          <p:stCondLst>
                                            <p:cond delay="0"/>
                                          </p:stCondLst>
                                        </p:cTn>
                                        <p:tgtEl>
                                          <p:spTgt spid="5130"/>
                                        </p:tgtEl>
                                        <p:attrNameLst>
                                          <p:attrName>style.visibility</p:attrName>
                                        </p:attrNameLst>
                                      </p:cBhvr>
                                      <p:to>
                                        <p:strVal val="visible"/>
                                      </p:to>
                                    </p:set>
                                    <p:anim calcmode="lin" valueType="num">
                                      <p:cBhvr additive="base">
                                        <p:cTn id="27" dur="500" fill="hold"/>
                                        <p:tgtEl>
                                          <p:spTgt spid="5130"/>
                                        </p:tgtEl>
                                        <p:attrNameLst>
                                          <p:attrName>ppt_x</p:attrName>
                                        </p:attrNameLst>
                                      </p:cBhvr>
                                      <p:tavLst>
                                        <p:tav tm="0">
                                          <p:val>
                                            <p:strVal val="1+#ppt_w/2"/>
                                          </p:val>
                                        </p:tav>
                                        <p:tav tm="100000">
                                          <p:val>
                                            <p:strVal val="#ppt_x"/>
                                          </p:val>
                                        </p:tav>
                                      </p:tavLst>
                                    </p:anim>
                                    <p:anim calcmode="lin" valueType="num">
                                      <p:cBhvr additive="base">
                                        <p:cTn id="28" dur="500" fill="hold"/>
                                        <p:tgtEl>
                                          <p:spTgt spid="513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6" fill="hold" nodeType="afterEffect">
                                  <p:stCondLst>
                                    <p:cond delay="0"/>
                                  </p:stCondLst>
                                  <p:childTnLst>
                                    <p:set>
                                      <p:cBhvr>
                                        <p:cTn id="31" dur="1" fill="hold">
                                          <p:stCondLst>
                                            <p:cond delay="0"/>
                                          </p:stCondLst>
                                        </p:cTn>
                                        <p:tgtEl>
                                          <p:spTgt spid="5132"/>
                                        </p:tgtEl>
                                        <p:attrNameLst>
                                          <p:attrName>style.visibility</p:attrName>
                                        </p:attrNameLst>
                                      </p:cBhvr>
                                      <p:to>
                                        <p:strVal val="visible"/>
                                      </p:to>
                                    </p:set>
                                    <p:anim calcmode="lin" valueType="num">
                                      <p:cBhvr additive="base">
                                        <p:cTn id="32" dur="500" fill="hold"/>
                                        <p:tgtEl>
                                          <p:spTgt spid="5132"/>
                                        </p:tgtEl>
                                        <p:attrNameLst>
                                          <p:attrName>ppt_x</p:attrName>
                                        </p:attrNameLst>
                                      </p:cBhvr>
                                      <p:tavLst>
                                        <p:tav tm="0">
                                          <p:val>
                                            <p:strVal val="1+#ppt_w/2"/>
                                          </p:val>
                                        </p:tav>
                                        <p:tav tm="100000">
                                          <p:val>
                                            <p:strVal val="#ppt_x"/>
                                          </p:val>
                                        </p:tav>
                                      </p:tavLst>
                                    </p:anim>
                                    <p:anim calcmode="lin" valueType="num">
                                      <p:cBhvr additive="base">
                                        <p:cTn id="33" dur="500" fill="hold"/>
                                        <p:tgtEl>
                                          <p:spTgt spid="513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2" fill="hold" nodeType="afterEffect">
                                  <p:stCondLst>
                                    <p:cond delay="0"/>
                                  </p:stCondLst>
                                  <p:childTnLst>
                                    <p:set>
                                      <p:cBhvr>
                                        <p:cTn id="36" dur="1" fill="hold">
                                          <p:stCondLst>
                                            <p:cond delay="0"/>
                                          </p:stCondLst>
                                        </p:cTn>
                                        <p:tgtEl>
                                          <p:spTgt spid="5131"/>
                                        </p:tgtEl>
                                        <p:attrNameLst>
                                          <p:attrName>style.visibility</p:attrName>
                                        </p:attrNameLst>
                                      </p:cBhvr>
                                      <p:to>
                                        <p:strVal val="visible"/>
                                      </p:to>
                                    </p:set>
                                    <p:anim calcmode="lin" valueType="num">
                                      <p:cBhvr additive="base">
                                        <p:cTn id="37" dur="500" fill="hold"/>
                                        <p:tgtEl>
                                          <p:spTgt spid="5131"/>
                                        </p:tgtEl>
                                        <p:attrNameLst>
                                          <p:attrName>ppt_x</p:attrName>
                                        </p:attrNameLst>
                                      </p:cBhvr>
                                      <p:tavLst>
                                        <p:tav tm="0">
                                          <p:val>
                                            <p:strVal val="0-#ppt_w/2"/>
                                          </p:val>
                                        </p:tav>
                                        <p:tav tm="100000">
                                          <p:val>
                                            <p:strVal val="#ppt_x"/>
                                          </p:val>
                                        </p:tav>
                                      </p:tavLst>
                                    </p:anim>
                                    <p:anim calcmode="lin" valueType="num">
                                      <p:cBhvr additive="base">
                                        <p:cTn id="38" dur="500" fill="hold"/>
                                        <p:tgtEl>
                                          <p:spTgt spid="513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5122"/>
                                        </p:tgtEl>
                                        <p:attrNameLst>
                                          <p:attrName>style.visibility</p:attrName>
                                        </p:attrNameLst>
                                      </p:cBhvr>
                                      <p:to>
                                        <p:strVal val="visible"/>
                                      </p:to>
                                    </p:set>
                                    <p:anim calcmode="lin" valueType="num">
                                      <p:cBhvr additive="base">
                                        <p:cTn id="42" dur="500" fill="hold"/>
                                        <p:tgtEl>
                                          <p:spTgt spid="5122"/>
                                        </p:tgtEl>
                                        <p:attrNameLst>
                                          <p:attrName>ppt_x</p:attrName>
                                        </p:attrNameLst>
                                      </p:cBhvr>
                                      <p:tavLst>
                                        <p:tav tm="0">
                                          <p:val>
                                            <p:strVal val="1+#ppt_w/2"/>
                                          </p:val>
                                        </p:tav>
                                        <p:tav tm="100000">
                                          <p:val>
                                            <p:strVal val="#ppt_x"/>
                                          </p:val>
                                        </p:tav>
                                      </p:tavLst>
                                    </p:anim>
                                    <p:anim calcmode="lin" valueType="num">
                                      <p:cBhvr additive="base">
                                        <p:cTn id="43"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Tactile</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Sensors</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endParaRPr lang="tr-TR" sz="1600" b="1" dirty="0" smtClean="0">
              <a:latin typeface="Times New Roman" pitchFamily="18" charset="0"/>
              <a:cs typeface="Times New Roman" pitchFamily="18" charset="0"/>
            </a:endParaRPr>
          </a:p>
          <a:p>
            <a:pPr algn="just">
              <a:buNone/>
            </a:pPr>
            <a:endParaRPr lang="tr-TR" sz="1400" b="1" dirty="0" smtClean="0">
              <a:latin typeface="Times New Roman" pitchFamily="18" charset="0"/>
              <a:cs typeface="Times New Roman" pitchFamily="18" charset="0"/>
            </a:endParaRPr>
          </a:p>
          <a:p>
            <a:pPr algn="just">
              <a:buNone/>
            </a:pPr>
            <a:endParaRPr lang="tr-TR" sz="1400" b="1" dirty="0">
              <a:latin typeface="Times New Roman" pitchFamily="18" charset="0"/>
              <a:cs typeface="Times New Roman" pitchFamily="18" charset="0"/>
            </a:endParaRPr>
          </a:p>
          <a:p>
            <a:pPr algn="just">
              <a:buNone/>
            </a:pPr>
            <a:r>
              <a:rPr lang="tr-TR" sz="1400"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It </a:t>
            </a:r>
            <a:r>
              <a:rPr lang="en-US" sz="1400" dirty="0">
                <a:latin typeface="Times New Roman" pitchFamily="18" charset="0"/>
                <a:cs typeface="Times New Roman" pitchFamily="18" charset="0"/>
              </a:rPr>
              <a:t>is well known that automation mimics the human body. </a:t>
            </a:r>
            <a:r>
              <a:rPr lang="en-US" sz="1400" dirty="0" smtClean="0">
                <a:latin typeface="Times New Roman" pitchFamily="18" charset="0"/>
                <a:cs typeface="Times New Roman" pitchFamily="18" charset="0"/>
              </a:rPr>
              <a:t>It </a:t>
            </a:r>
            <a:r>
              <a:rPr lang="en-US" sz="1400" dirty="0">
                <a:latin typeface="Times New Roman" pitchFamily="18" charset="0"/>
                <a:cs typeface="Times New Roman" pitchFamily="18" charset="0"/>
              </a:rPr>
              <a:t>is also observed that the computation systems of the data acquisition from sensors are basically a simple copy of human brain as well as the sensors are the simple copies of the receptors of the human body. As the biggest sensory system of the human body is its skin that covers the body, tactile sensing is useful in a wide variety of </a:t>
            </a:r>
            <a:r>
              <a:rPr lang="en-US" sz="1400" dirty="0" err="1">
                <a:latin typeface="Times New Roman" pitchFamily="18" charset="0"/>
                <a:cs typeface="Times New Roman" pitchFamily="18" charset="0"/>
              </a:rPr>
              <a:t>haptics</a:t>
            </a:r>
            <a:r>
              <a:rPr lang="en-US" sz="1400" dirty="0">
                <a:latin typeface="Times New Roman" pitchFamily="18" charset="0"/>
                <a:cs typeface="Times New Roman" pitchFamily="18" charset="0"/>
              </a:rPr>
              <a:t> applications for robotics and space technology</a:t>
            </a:r>
            <a:r>
              <a:rPr lang="en-US" sz="1400" dirty="0" smtClean="0">
                <a:latin typeface="Times New Roman" pitchFamily="18" charset="0"/>
                <a:cs typeface="Times New Roman" pitchFamily="18" charset="0"/>
              </a:rPr>
              <a:t>.</a:t>
            </a:r>
            <a:endParaRPr lang="tr-TR"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Tactile</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Sensors</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500034" y="1380321"/>
            <a:ext cx="8229600" cy="3623065"/>
          </a:xfrm>
        </p:spPr>
        <p:txBody>
          <a:bodyPr>
            <a:normAutofit fontScale="92500" lnSpcReduction="20000"/>
          </a:bodyPr>
          <a:lstStyle/>
          <a:p>
            <a:pPr algn="just">
              <a:buNone/>
            </a:pPr>
            <a:endParaRPr lang="tr-TR" sz="1600" b="1" dirty="0" smtClean="0">
              <a:latin typeface="Times New Roman" pitchFamily="18" charset="0"/>
              <a:cs typeface="Times New Roman" pitchFamily="18" charset="0"/>
            </a:endParaRPr>
          </a:p>
          <a:p>
            <a:pPr algn="just">
              <a:buNone/>
            </a:pPr>
            <a:endParaRPr lang="tr-TR" sz="1400" b="1" dirty="0" smtClean="0">
              <a:latin typeface="Times New Roman" pitchFamily="18" charset="0"/>
              <a:cs typeface="Times New Roman" pitchFamily="18" charset="0"/>
            </a:endParaRPr>
          </a:p>
          <a:p>
            <a:pPr algn="just">
              <a:buNone/>
            </a:pPr>
            <a:endParaRPr lang="tr-TR" sz="1400" b="1" dirty="0">
              <a:latin typeface="Times New Roman" pitchFamily="18" charset="0"/>
              <a:cs typeface="Times New Roman" pitchFamily="18" charset="0"/>
            </a:endParaRPr>
          </a:p>
          <a:p>
            <a:pPr algn="just">
              <a:buNone/>
            </a:pPr>
            <a:r>
              <a:rPr lang="en-US" sz="1500" dirty="0" smtClean="0">
                <a:latin typeface="Times New Roman" pitchFamily="18" charset="0"/>
                <a:cs typeface="Times New Roman" pitchFamily="18" charset="0"/>
              </a:rPr>
              <a:t>Most of the former robotic systems and devices can only provide the equivalent of kinesthetic sensing with force/torque sensors. Later ones use tactile sensors in order to extract properties of environment and interactions, using only </a:t>
            </a:r>
            <a:r>
              <a:rPr lang="en-US" sz="1500" dirty="0" err="1" smtClean="0">
                <a:latin typeface="Times New Roman" pitchFamily="18" charset="0"/>
                <a:cs typeface="Times New Roman" pitchFamily="18" charset="0"/>
              </a:rPr>
              <a:t>cutaneous</a:t>
            </a:r>
            <a:r>
              <a:rPr lang="en-US" sz="1500" dirty="0" smtClean="0">
                <a:latin typeface="Times New Roman" pitchFamily="18" charset="0"/>
                <a:cs typeface="Times New Roman" pitchFamily="18" charset="0"/>
              </a:rPr>
              <a:t> information acquired from these sensors. </a:t>
            </a:r>
          </a:p>
          <a:p>
            <a:pPr algn="just">
              <a:buNone/>
            </a:pPr>
            <a:r>
              <a:rPr lang="en-US" sz="1500" dirty="0" smtClean="0">
                <a:latin typeface="Times New Roman" pitchFamily="18" charset="0"/>
                <a:cs typeface="Times New Roman" pitchFamily="18" charset="0"/>
              </a:rPr>
              <a:t> </a:t>
            </a:r>
          </a:p>
          <a:p>
            <a:pPr algn="just">
              <a:buNone/>
            </a:pPr>
            <a:r>
              <a:rPr lang="tr-TR" sz="1500" dirty="0" smtClean="0">
                <a:latin typeface="Times New Roman" pitchFamily="18" charset="0"/>
                <a:cs typeface="Times New Roman" pitchFamily="18" charset="0"/>
              </a:rPr>
              <a:t>F</a:t>
            </a:r>
            <a:r>
              <a:rPr lang="en-US" sz="1500" dirty="0" smtClean="0">
                <a:latin typeface="Times New Roman" pitchFamily="18" charset="0"/>
                <a:cs typeface="Times New Roman" pitchFamily="18" charset="0"/>
              </a:rPr>
              <a:t>laws of tactile sensing systems are summarized as follows,</a:t>
            </a:r>
          </a:p>
          <a:p>
            <a:pPr algn="just">
              <a:buNone/>
            </a:pPr>
            <a:endParaRPr lang="en-US" sz="1500" dirty="0" smtClean="0">
              <a:latin typeface="Times New Roman" pitchFamily="18" charset="0"/>
              <a:cs typeface="Times New Roman" pitchFamily="18" charset="0"/>
            </a:endParaRPr>
          </a:p>
          <a:p>
            <a:pPr algn="just"/>
            <a:r>
              <a:rPr lang="en-US" sz="1500" dirty="0" smtClean="0">
                <a:latin typeface="Times New Roman" pitchFamily="18" charset="0"/>
                <a:cs typeface="Times New Roman" pitchFamily="18" charset="0"/>
              </a:rPr>
              <a:t>Short number of tactile sensing unit/element per measurement area</a:t>
            </a:r>
          </a:p>
          <a:p>
            <a:pPr algn="just"/>
            <a:r>
              <a:rPr lang="en-US" sz="1500" dirty="0" smtClean="0">
                <a:latin typeface="Times New Roman" pitchFamily="18" charset="0"/>
                <a:cs typeface="Times New Roman" pitchFamily="18" charset="0"/>
              </a:rPr>
              <a:t>Low spatial resolution</a:t>
            </a:r>
          </a:p>
          <a:p>
            <a:pPr algn="just"/>
            <a:r>
              <a:rPr lang="en-US" sz="1500" dirty="0" smtClean="0">
                <a:latin typeface="Times New Roman" pitchFamily="18" charset="0"/>
                <a:cs typeface="Times New Roman" pitchFamily="18" charset="0"/>
              </a:rPr>
              <a:t>High costs for data acquisition of excessive analogue inputs</a:t>
            </a:r>
          </a:p>
          <a:p>
            <a:pPr algn="just"/>
            <a:r>
              <a:rPr lang="en-US" sz="1500" dirty="0" smtClean="0">
                <a:latin typeface="Times New Roman" pitchFamily="18" charset="0"/>
                <a:cs typeface="Times New Roman" pitchFamily="18" charset="0"/>
              </a:rPr>
              <a:t>Computational burden</a:t>
            </a:r>
          </a:p>
          <a:p>
            <a:pPr algn="just"/>
            <a:r>
              <a:rPr lang="en-US" sz="1500" dirty="0" smtClean="0">
                <a:latin typeface="Times New Roman" pitchFamily="18" charset="0"/>
                <a:cs typeface="Times New Roman" pitchFamily="18" charset="0"/>
              </a:rPr>
              <a:t>Bulky structure</a:t>
            </a:r>
          </a:p>
          <a:p>
            <a:pPr algn="just"/>
            <a:r>
              <a:rPr lang="en-US" sz="1500" dirty="0" smtClean="0">
                <a:latin typeface="Times New Roman" pitchFamily="18" charset="0"/>
                <a:cs typeface="Times New Roman" pitchFamily="18" charset="0"/>
              </a:rPr>
              <a:t>Noise arising from analogue measurement</a:t>
            </a:r>
          </a:p>
          <a:p>
            <a:pPr algn="just"/>
            <a:r>
              <a:rPr lang="en-US" sz="1500" dirty="0" smtClean="0">
                <a:latin typeface="Times New Roman" pitchFamily="18" charset="0"/>
                <a:cs typeface="Times New Roman" pitchFamily="18" charset="0"/>
              </a:rPr>
              <a:t>Perturbation problems at highly magnetic fields</a:t>
            </a:r>
            <a:endParaRPr lang="tr-TR" sz="1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Tactile</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Sensors</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endParaRPr lang="tr-TR" sz="1600" b="1" dirty="0" smtClean="0">
              <a:latin typeface="Times New Roman" pitchFamily="18" charset="0"/>
              <a:cs typeface="Times New Roman" pitchFamily="18" charset="0"/>
            </a:endParaRPr>
          </a:p>
          <a:p>
            <a:pPr algn="just">
              <a:buNone/>
            </a:pPr>
            <a:endParaRPr lang="tr-TR" sz="1400" b="1" dirty="0" smtClean="0">
              <a:latin typeface="Times New Roman" pitchFamily="18" charset="0"/>
              <a:cs typeface="Times New Roman" pitchFamily="18" charset="0"/>
            </a:endParaRPr>
          </a:p>
          <a:p>
            <a:pPr algn="just">
              <a:buNone/>
            </a:pPr>
            <a:endParaRPr lang="tr-TR" sz="1400" b="1" dirty="0">
              <a:latin typeface="Times New Roman" pitchFamily="18" charset="0"/>
              <a:cs typeface="Times New Roman" pitchFamily="18" charset="0"/>
            </a:endParaRPr>
          </a:p>
          <a:p>
            <a:pPr algn="just">
              <a:buNone/>
            </a:pPr>
            <a:r>
              <a:rPr lang="tr-TR"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Sensobright’s</a:t>
            </a:r>
            <a:r>
              <a:rPr lang="en-US" sz="1400" dirty="0" smtClean="0">
                <a:latin typeface="Times New Roman" pitchFamily="18" charset="0"/>
                <a:cs typeface="Times New Roman" pitchFamily="18" charset="0"/>
              </a:rPr>
              <a:t> products and technologies will provide a solution to a problem of current dexterous hand/grasping manipulation systems, which are typically incorporate position and torque sensing at the joints and have a limited number of sensors in fingers and palm, without enough sensory coverage to localized contact information, those systems couldn’t provide </a:t>
            </a:r>
            <a:r>
              <a:rPr lang="en-US" sz="1400" dirty="0" err="1" smtClean="0">
                <a:latin typeface="Times New Roman" pitchFamily="18" charset="0"/>
                <a:cs typeface="Times New Roman" pitchFamily="18" charset="0"/>
              </a:rPr>
              <a:t>cutaneous</a:t>
            </a:r>
            <a:r>
              <a:rPr lang="en-US" sz="1400" dirty="0" smtClean="0">
                <a:latin typeface="Times New Roman" pitchFamily="18" charset="0"/>
                <a:cs typeface="Times New Roman" pitchFamily="18" charset="0"/>
              </a:rPr>
              <a:t> sense of touch.</a:t>
            </a:r>
            <a:endParaRPr lang="tr-TR"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BELGELERİM\SENSOBRIGHT\WEB Sayfası deri\Sensobright WEB\USPTO+.jpg"/>
          <p:cNvPicPr>
            <a:picLocks noChangeAspect="1" noChangeArrowheads="1"/>
          </p:cNvPicPr>
          <p:nvPr/>
        </p:nvPicPr>
        <p:blipFill>
          <a:blip r:embed="rId2" cstate="print"/>
          <a:srcRect/>
          <a:stretch>
            <a:fillRect/>
          </a:stretch>
        </p:blipFill>
        <p:spPr bwMode="auto">
          <a:xfrm>
            <a:off x="2558090" y="2282460"/>
            <a:ext cx="4027821" cy="2762519"/>
          </a:xfrm>
          <a:prstGeom prst="rect">
            <a:avLst/>
          </a:prstGeom>
          <a:ln>
            <a:noFill/>
          </a:ln>
          <a:effectLst>
            <a:outerShdw blurRad="292100" dist="139700" dir="2700000" algn="tl" rotWithShape="0">
              <a:srgbClr val="333333">
                <a:alpha val="65000"/>
              </a:srgbClr>
            </a:outerShdw>
          </a:effectLst>
        </p:spPr>
      </p:pic>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r>
              <a:rPr lang="tr-TR" sz="1400"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Due </a:t>
            </a:r>
            <a:r>
              <a:rPr lang="en-US" sz="1400" dirty="0">
                <a:latin typeface="Times New Roman" pitchFamily="18" charset="0"/>
                <a:cs typeface="Times New Roman" pitchFamily="18" charset="0"/>
              </a:rPr>
              <a:t>to our patented invention “Multi Point, High Sensitive Tactile Sensing Module for Robots and Devices</a:t>
            </a:r>
            <a:r>
              <a:rPr lang="en-US" sz="1400" dirty="0" smtClean="0">
                <a:latin typeface="Times New Roman" pitchFamily="18" charset="0"/>
                <a:cs typeface="Times New Roman" pitchFamily="18" charset="0"/>
              </a:rPr>
              <a:t>”</a:t>
            </a:r>
            <a:r>
              <a:rPr lang="tr-TR" sz="1400"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a:t>
            </a:r>
            <a:r>
              <a:rPr lang="en-US" sz="1400" dirty="0">
                <a:latin typeface="Times New Roman" pitchFamily="18" charset="0"/>
                <a:cs typeface="Times New Roman" pitchFamily="18" charset="0"/>
              </a:rPr>
              <a:t>US9030653B1), the number of tactile sensory receptors per centimeter square can be increased up to one million. The system also has the ability of temperature measurement in case needed</a:t>
            </a:r>
            <a:r>
              <a:rPr lang="en-US" sz="1400" dirty="0" smtClean="0">
                <a:latin typeface="Times New Roman" pitchFamily="18" charset="0"/>
                <a:cs typeface="Times New Roman" pitchFamily="18" charset="0"/>
              </a:rPr>
              <a:t>.</a:t>
            </a:r>
            <a:endParaRPr lang="tr-TR"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r>
              <a:rPr lang="en-US" sz="1400" b="1" dirty="0" smtClean="0">
                <a:latin typeface="Times New Roman" pitchFamily="18" charset="0"/>
                <a:cs typeface="Times New Roman" pitchFamily="18" charset="0"/>
              </a:rPr>
              <a:t>The Key Features </a:t>
            </a:r>
            <a:r>
              <a:rPr lang="tr-TR" sz="1400" b="1" dirty="0" smtClean="0">
                <a:latin typeface="Times New Roman" pitchFamily="18" charset="0"/>
                <a:cs typeface="Times New Roman" pitchFamily="18" charset="0"/>
              </a:rPr>
              <a:t>o</a:t>
            </a:r>
            <a:r>
              <a:rPr lang="en-US" sz="1400" b="1" dirty="0" smtClean="0">
                <a:latin typeface="Times New Roman" pitchFamily="18" charset="0"/>
                <a:cs typeface="Times New Roman" pitchFamily="18" charset="0"/>
              </a:rPr>
              <a:t>f </a:t>
            </a:r>
            <a:r>
              <a:rPr lang="tr-TR" sz="1400" b="1" dirty="0" smtClean="0">
                <a:latin typeface="Times New Roman" pitchFamily="18" charset="0"/>
                <a:cs typeface="Times New Roman" pitchFamily="18" charset="0"/>
              </a:rPr>
              <a:t>t</a:t>
            </a:r>
            <a:r>
              <a:rPr lang="en-US" sz="1400" b="1" dirty="0" smtClean="0">
                <a:latin typeface="Times New Roman" pitchFamily="18" charset="0"/>
                <a:cs typeface="Times New Roman" pitchFamily="18" charset="0"/>
              </a:rPr>
              <a:t>he System</a:t>
            </a:r>
            <a:endParaRPr lang="tr-TR" sz="1400" b="1" dirty="0" smtClean="0">
              <a:latin typeface="Times New Roman" pitchFamily="18" charset="0"/>
              <a:cs typeface="Times New Roman" pitchFamily="18" charset="0"/>
            </a:endParaRPr>
          </a:p>
          <a:p>
            <a:pPr algn="just"/>
            <a:endParaRPr lang="tr-TR" sz="1400" dirty="0" smtClean="0">
              <a:latin typeface="Times New Roman" pitchFamily="18" charset="0"/>
              <a:cs typeface="Times New Roman" pitchFamily="18" charset="0"/>
            </a:endParaRPr>
          </a:p>
          <a:p>
            <a:pPr lvl="0" algn="just"/>
            <a:r>
              <a:rPr lang="en-US" sz="1400" b="1" dirty="0" smtClean="0">
                <a:latin typeface="Times New Roman" pitchFamily="18" charset="0"/>
                <a:cs typeface="Times New Roman" pitchFamily="18" charset="0"/>
              </a:rPr>
              <a:t>Very High Resolution:</a:t>
            </a:r>
            <a:r>
              <a:rPr lang="en-US" sz="1400" dirty="0" smtClean="0">
                <a:latin typeface="Times New Roman" pitchFamily="18" charset="0"/>
                <a:cs typeface="Times New Roman" pitchFamily="18" charset="0"/>
              </a:rPr>
              <a:t> Single sensor receptor diameter is 9 microns, which corresponds to over 1 million receptors per cm</a:t>
            </a:r>
            <a:r>
              <a:rPr lang="en-US" sz="1400" baseline="30000" dirty="0" smtClean="0">
                <a:latin typeface="Times New Roman" pitchFamily="18" charset="0"/>
                <a:cs typeface="Times New Roman" pitchFamily="18" charset="0"/>
              </a:rPr>
              <a:t>2</a:t>
            </a:r>
            <a:r>
              <a:rPr lang="en-US" sz="1400" dirty="0" smtClean="0">
                <a:latin typeface="Times New Roman" pitchFamily="18" charset="0"/>
                <a:cs typeface="Times New Roman" pitchFamily="18" charset="0"/>
              </a:rPr>
              <a:t>. For average human, the densest receptor area is at fingertips which has approximately 241 tactile receptors per cm</a:t>
            </a:r>
            <a:r>
              <a:rPr lang="en-US" sz="1400" baseline="30000" dirty="0" smtClean="0">
                <a:latin typeface="Times New Roman" pitchFamily="18" charset="0"/>
                <a:cs typeface="Times New Roman" pitchFamily="18" charset="0"/>
              </a:rPr>
              <a:t>2</a:t>
            </a:r>
            <a:r>
              <a:rPr lang="en-US" sz="1400" dirty="0" smtClean="0">
                <a:latin typeface="Times New Roman" pitchFamily="18" charset="0"/>
                <a:cs typeface="Times New Roman" pitchFamily="18" charset="0"/>
              </a:rPr>
              <a:t>. Although the objective was 241 tactile receptors per cm</a:t>
            </a:r>
            <a:r>
              <a:rPr lang="en-US" sz="1400" baseline="30000" dirty="0" smtClean="0">
                <a:latin typeface="Times New Roman" pitchFamily="18" charset="0"/>
                <a:cs typeface="Times New Roman" pitchFamily="18" charset="0"/>
              </a:rPr>
              <a:t>2 </a:t>
            </a:r>
            <a:r>
              <a:rPr lang="en-US" sz="1400" dirty="0" smtClean="0">
                <a:latin typeface="Times New Roman" pitchFamily="18" charset="0"/>
                <a:cs typeface="Times New Roman" pitchFamily="18" charset="0"/>
              </a:rPr>
              <a:t>(1555 tactile receptors per inch</a:t>
            </a:r>
            <a:r>
              <a:rPr lang="en-US" sz="1400" baseline="30000" dirty="0" smtClean="0">
                <a:latin typeface="Times New Roman" pitchFamily="18" charset="0"/>
                <a:cs typeface="Times New Roman" pitchFamily="18" charset="0"/>
              </a:rPr>
              <a:t>2</a:t>
            </a:r>
            <a:r>
              <a:rPr lang="en-US" sz="1400" dirty="0" smtClean="0">
                <a:latin typeface="Times New Roman" pitchFamily="18" charset="0"/>
                <a:cs typeface="Times New Roman" pitchFamily="18" charset="0"/>
              </a:rPr>
              <a:t>), with our technology over 1 million receptors per cm</a:t>
            </a:r>
            <a:r>
              <a:rPr lang="en-US" sz="1400" baseline="30000" dirty="0" smtClean="0">
                <a:latin typeface="Times New Roman" pitchFamily="18" charset="0"/>
                <a:cs typeface="Times New Roman" pitchFamily="18" charset="0"/>
              </a:rPr>
              <a:t>2</a:t>
            </a:r>
            <a:r>
              <a:rPr lang="en-US" sz="1400" dirty="0" smtClean="0">
                <a:latin typeface="Times New Roman" pitchFamily="18" charset="0"/>
                <a:cs typeface="Times New Roman" pitchFamily="18" charset="0"/>
              </a:rPr>
              <a:t> could be achieved.</a:t>
            </a:r>
            <a:endParaRPr lang="tr-TR" sz="1400" dirty="0" smtClean="0">
              <a:latin typeface="Times New Roman" pitchFamily="18" charset="0"/>
              <a:cs typeface="Times New Roman" pitchFamily="18" charset="0"/>
            </a:endParaRPr>
          </a:p>
          <a:p>
            <a:pPr lvl="0" algn="just"/>
            <a:r>
              <a:rPr lang="en-US" sz="1400" b="1" dirty="0" smtClean="0">
                <a:latin typeface="Times New Roman" pitchFamily="18" charset="0"/>
                <a:cs typeface="Times New Roman" pitchFamily="18" charset="0"/>
              </a:rPr>
              <a:t>Force, Shape, Temperature and Multi-multi-touch-point Information:</a:t>
            </a:r>
            <a:r>
              <a:rPr lang="en-US" sz="1400" dirty="0" smtClean="0">
                <a:latin typeface="Times New Roman" pitchFamily="18" charset="0"/>
                <a:cs typeface="Times New Roman" pitchFamily="18" charset="0"/>
              </a:rPr>
              <a:t> The system can measure applied force by Young Modulus phenomenon.  Information on temperature and shape of deformation (i.e. can identify sharp objects) are also available. Available number of individual touch sensing data is equal to the number of receptors, which can expand to 1 million per cm</a:t>
            </a:r>
            <a:r>
              <a:rPr lang="en-US" sz="1400" baseline="30000" dirty="0" smtClean="0">
                <a:latin typeface="Times New Roman" pitchFamily="18" charset="0"/>
                <a:cs typeface="Times New Roman" pitchFamily="18" charset="0"/>
              </a:rPr>
              <a:t>2</a:t>
            </a:r>
            <a:r>
              <a:rPr lang="en-US" sz="1400" dirty="0" smtClean="0">
                <a:latin typeface="Times New Roman" pitchFamily="18" charset="0"/>
                <a:cs typeface="Times New Roman" pitchFamily="18" charset="0"/>
              </a:rPr>
              <a:t>. (For example on the other side smart phones and tablets’ touch pads can process a total of 11 touch points at a time.)</a:t>
            </a:r>
            <a:endParaRPr lang="tr-TR" sz="1400" dirty="0" smtClean="0">
              <a:latin typeface="Times New Roman" pitchFamily="18" charset="0"/>
              <a:cs typeface="Times New Roman" pitchFamily="18" charset="0"/>
            </a:endParaRPr>
          </a:p>
          <a:p>
            <a:pPr lvl="0" algn="just"/>
            <a:r>
              <a:rPr lang="en-US" sz="1400" b="1" dirty="0" err="1" smtClean="0">
                <a:latin typeface="Times New Roman" pitchFamily="18" charset="0"/>
                <a:cs typeface="Times New Roman" pitchFamily="18" charset="0"/>
              </a:rPr>
              <a:t>Skinlike</a:t>
            </a:r>
            <a:r>
              <a:rPr lang="en-US" sz="1400" b="1" dirty="0" smtClean="0">
                <a:latin typeface="Times New Roman" pitchFamily="18" charset="0"/>
                <a:cs typeface="Times New Roman" pitchFamily="18" charset="0"/>
              </a:rPr>
              <a:t> Flexible Design:</a:t>
            </a:r>
            <a:r>
              <a:rPr lang="en-US" sz="1400" dirty="0" smtClean="0">
                <a:latin typeface="Times New Roman" pitchFamily="18" charset="0"/>
                <a:cs typeface="Times New Roman" pitchFamily="18" charset="0"/>
              </a:rPr>
              <a:t> Can be used as human like tactile sensing artificial skin for robotics and other devices. System is constructed of all bendable materials which give us the chance of covering non-uniform shaped mechanical systems.</a:t>
            </a:r>
            <a:endParaRPr lang="tr-TR" sz="1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r>
              <a:rPr lang="en-US" sz="1400" b="1" dirty="0" smtClean="0">
                <a:latin typeface="Times New Roman" pitchFamily="18" charset="0"/>
                <a:cs typeface="Times New Roman" pitchFamily="18" charset="0"/>
              </a:rPr>
              <a:t>The Key Features Of The System</a:t>
            </a:r>
            <a:r>
              <a:rPr lang="tr-TR" sz="1400" b="1" dirty="0" smtClean="0">
                <a:latin typeface="Times New Roman" pitchFamily="18" charset="0"/>
                <a:cs typeface="Times New Roman" pitchFamily="18" charset="0"/>
              </a:rPr>
              <a:t> ( </a:t>
            </a:r>
            <a:r>
              <a:rPr lang="tr-TR" sz="1400" b="1" i="1" dirty="0" err="1" smtClean="0">
                <a:latin typeface="Times New Roman" pitchFamily="18" charset="0"/>
                <a:cs typeface="Times New Roman" pitchFamily="18" charset="0"/>
              </a:rPr>
              <a:t>Continued</a:t>
            </a:r>
            <a:r>
              <a:rPr lang="tr-TR" sz="1400" b="1" i="1" dirty="0" smtClean="0">
                <a:latin typeface="Times New Roman" pitchFamily="18" charset="0"/>
                <a:cs typeface="Times New Roman" pitchFamily="18" charset="0"/>
              </a:rPr>
              <a:t> </a:t>
            </a:r>
            <a:r>
              <a:rPr lang="tr-TR" sz="1400" b="1" dirty="0" smtClean="0">
                <a:latin typeface="Times New Roman" pitchFamily="18" charset="0"/>
                <a:cs typeface="Times New Roman" pitchFamily="18" charset="0"/>
              </a:rPr>
              <a:t>)</a:t>
            </a:r>
          </a:p>
          <a:p>
            <a:pPr algn="just"/>
            <a:endParaRPr lang="tr-TR" sz="1400" dirty="0" smtClean="0">
              <a:latin typeface="Times New Roman" pitchFamily="18" charset="0"/>
              <a:cs typeface="Times New Roman" pitchFamily="18" charset="0"/>
            </a:endParaRPr>
          </a:p>
          <a:p>
            <a:pPr algn="just"/>
            <a:endParaRPr lang="tr-TR" sz="1400" dirty="0" smtClean="0">
              <a:latin typeface="Times New Roman" pitchFamily="18" charset="0"/>
              <a:cs typeface="Times New Roman" pitchFamily="18" charset="0"/>
            </a:endParaRPr>
          </a:p>
          <a:p>
            <a:pPr lvl="0" algn="just"/>
            <a:r>
              <a:rPr lang="en-US" sz="1400" b="1" dirty="0" smtClean="0">
                <a:latin typeface="Times New Roman" pitchFamily="18" charset="0"/>
                <a:cs typeface="Times New Roman" pitchFamily="18" charset="0"/>
              </a:rPr>
              <a:t>Compact Data Transfer:</a:t>
            </a:r>
            <a:r>
              <a:rPr lang="en-US" sz="1400" dirty="0" smtClean="0">
                <a:latin typeface="Times New Roman" pitchFamily="18" charset="0"/>
                <a:cs typeface="Times New Roman" pitchFamily="18" charset="0"/>
              </a:rPr>
              <a:t> Sensor data is collected by a standard CMOS or CCD sensor and can be easily transferred over USB or Network Connection. System sends the gradual (not only I/O) tactile sensing data of each sensor individually and real time over a single USB cable which can reach up to total of 50 M+ sensor data with only 1 USB cable.</a:t>
            </a:r>
            <a:endParaRPr lang="tr-TR" sz="1400" dirty="0" smtClean="0">
              <a:latin typeface="Times New Roman" pitchFamily="18" charset="0"/>
              <a:cs typeface="Times New Roman" pitchFamily="18" charset="0"/>
            </a:endParaRPr>
          </a:p>
          <a:p>
            <a:pPr lvl="0" algn="just"/>
            <a:r>
              <a:rPr lang="en-US" sz="1400" b="1" dirty="0" smtClean="0">
                <a:latin typeface="Times New Roman" pitchFamily="18" charset="0"/>
                <a:cs typeface="Times New Roman" pitchFamily="18" charset="0"/>
              </a:rPr>
              <a:t>Low Power Consumption:</a:t>
            </a:r>
            <a:r>
              <a:rPr lang="en-US" sz="1400" dirty="0" smtClean="0">
                <a:latin typeface="Times New Roman" pitchFamily="18" charset="0"/>
                <a:cs typeface="Times New Roman" pitchFamily="18" charset="0"/>
              </a:rPr>
              <a:t> Low processing requirements, as data from the CMOS or CCD can processed as a compact image.</a:t>
            </a:r>
            <a:endParaRPr lang="tr-TR" sz="1400" dirty="0" smtClean="0">
              <a:latin typeface="Times New Roman" pitchFamily="18" charset="0"/>
              <a:cs typeface="Times New Roman" pitchFamily="18" charset="0"/>
            </a:endParaRPr>
          </a:p>
          <a:p>
            <a:pPr lvl="0" algn="just"/>
            <a:r>
              <a:rPr lang="en-US" sz="1400" b="1" dirty="0" smtClean="0">
                <a:latin typeface="Times New Roman" pitchFamily="18" charset="0"/>
                <a:cs typeface="Times New Roman" pitchFamily="18" charset="0"/>
              </a:rPr>
              <a:t>Over-the-counter Components:</a:t>
            </a:r>
            <a:r>
              <a:rPr lang="en-US" sz="1400" dirty="0" smtClean="0">
                <a:latin typeface="Times New Roman" pitchFamily="18" charset="0"/>
                <a:cs typeface="Times New Roman" pitchFamily="18" charset="0"/>
              </a:rPr>
              <a:t> The system is built up with only components that are common and easy to provide</a:t>
            </a:r>
            <a:endParaRPr lang="tr-TR" sz="1400" dirty="0" smtClean="0">
              <a:latin typeface="Times New Roman" pitchFamily="18" charset="0"/>
              <a:cs typeface="Times New Roman" pitchFamily="18" charset="0"/>
            </a:endParaRPr>
          </a:p>
          <a:p>
            <a:pPr lvl="0" algn="just"/>
            <a:r>
              <a:rPr lang="en-US" sz="1400" b="1" dirty="0" smtClean="0">
                <a:latin typeface="Times New Roman" pitchFamily="18" charset="0"/>
                <a:cs typeface="Times New Roman" pitchFamily="18" charset="0"/>
              </a:rPr>
              <a:t>No Interference: </a:t>
            </a:r>
            <a:r>
              <a:rPr lang="en-US" sz="1400" dirty="0" smtClean="0">
                <a:latin typeface="Times New Roman" pitchFamily="18" charset="0"/>
                <a:cs typeface="Times New Roman" pitchFamily="18" charset="0"/>
              </a:rPr>
              <a:t>As the tactile sensing and temperature data is transferred by light, the system does not interfere with magnetic fields.</a:t>
            </a:r>
            <a:endParaRPr lang="tr-TR"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graphicFrame>
        <p:nvGraphicFramePr>
          <p:cNvPr id="5" name="4 İçerik Yer Tutucusu"/>
          <p:cNvGraphicFramePr>
            <a:graphicFrameLocks noGrp="1"/>
          </p:cNvGraphicFramePr>
          <p:nvPr>
            <p:ph idx="1"/>
          </p:nvPr>
        </p:nvGraphicFramePr>
        <p:xfrm>
          <a:off x="1357290" y="2523329"/>
          <a:ext cx="5762625" cy="1390650"/>
        </p:xfrm>
        <a:graphic>
          <a:graphicData uri="http://schemas.openxmlformats.org/drawingml/2006/table">
            <a:tbl>
              <a:tblPr/>
              <a:tblGrid>
                <a:gridCol w="1800820"/>
                <a:gridCol w="1351092"/>
                <a:gridCol w="2610713"/>
              </a:tblGrid>
              <a:tr h="201930">
                <a:tc>
                  <a:txBody>
                    <a:bodyPr/>
                    <a:lstStyle/>
                    <a:p>
                      <a:pPr algn="ctr">
                        <a:lnSpc>
                          <a:spcPct val="115000"/>
                        </a:lnSpc>
                        <a:spcAft>
                          <a:spcPts val="0"/>
                        </a:spcAft>
                      </a:pPr>
                      <a:r>
                        <a:rPr lang="en-US" sz="1100" b="1" dirty="0">
                          <a:latin typeface="Calibri"/>
                          <a:ea typeface="Calibri"/>
                          <a:cs typeface="Times New Roman"/>
                        </a:rPr>
                        <a:t># of Receptors</a:t>
                      </a:r>
                      <a:endParaRPr lang="tr-TR"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dirty="0">
                          <a:latin typeface="Calibri"/>
                          <a:ea typeface="Calibri"/>
                          <a:cs typeface="Times New Roman"/>
                        </a:rPr>
                        <a:t># of CMOS/CCD</a:t>
                      </a:r>
                      <a:endParaRPr lang="tr-TR"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b="1">
                          <a:latin typeface="Calibri"/>
                          <a:ea typeface="Calibri"/>
                          <a:cs typeface="Times New Roman"/>
                        </a:rPr>
                        <a:t>Sensor Frequency</a:t>
                      </a:r>
                      <a:r>
                        <a:rPr lang="en-US" sz="1100">
                          <a:latin typeface="Calibri"/>
                          <a:ea typeface="Calibri"/>
                          <a:cs typeface="Times New Roman"/>
                        </a:rPr>
                        <a:t>***</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790">
                <a:tc>
                  <a:txBody>
                    <a:bodyPr/>
                    <a:lstStyle/>
                    <a:p>
                      <a:pPr algn="ctr">
                        <a:lnSpc>
                          <a:spcPct val="115000"/>
                        </a:lnSpc>
                        <a:spcAft>
                          <a:spcPts val="0"/>
                        </a:spcAft>
                      </a:pPr>
                      <a:r>
                        <a:rPr lang="en-US" sz="1100">
                          <a:latin typeface="Calibri"/>
                          <a:ea typeface="Calibri"/>
                          <a:cs typeface="Times New Roman"/>
                        </a:rPr>
                        <a:t>100</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Calibri"/>
                          <a:ea typeface="Calibri"/>
                          <a:cs typeface="Times New Roman"/>
                        </a:rPr>
                        <a:t>1</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latin typeface="Calibri"/>
                          <a:ea typeface="Calibri"/>
                          <a:cs typeface="Times New Roman"/>
                        </a:rPr>
                        <a:t>Limited to CMOS/CCD frequency</a:t>
                      </a:r>
                      <a:endParaRPr lang="tr-TR"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en-US" sz="1100">
                          <a:latin typeface="Calibri"/>
                          <a:ea typeface="Calibri"/>
                          <a:cs typeface="Times New Roman"/>
                        </a:rPr>
                        <a:t>241</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Calibri"/>
                          <a:ea typeface="Calibri"/>
                          <a:cs typeface="Times New Roman"/>
                        </a:rPr>
                        <a:t>1</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Calibri"/>
                          <a:ea typeface="Calibri"/>
                          <a:cs typeface="Times New Roman"/>
                        </a:rPr>
                        <a:t>Limited to CMOS/CCD frequency</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en-US" sz="1100">
                          <a:latin typeface="Calibri"/>
                          <a:ea typeface="Calibri"/>
                          <a:cs typeface="Times New Roman"/>
                        </a:rPr>
                        <a:t>1,000</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Calibri"/>
                          <a:ea typeface="Calibri"/>
                          <a:cs typeface="Times New Roman"/>
                        </a:rPr>
                        <a:t>1</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Calibri"/>
                          <a:ea typeface="Calibri"/>
                          <a:cs typeface="Times New Roman"/>
                        </a:rPr>
                        <a:t>Limited to CMOS/CCD frequency</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en-US" sz="1100">
                          <a:latin typeface="Calibri"/>
                          <a:ea typeface="Calibri"/>
                          <a:cs typeface="Times New Roman"/>
                        </a:rPr>
                        <a:t>10,000</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Calibri"/>
                          <a:ea typeface="Calibri"/>
                          <a:cs typeface="Times New Roman"/>
                        </a:rPr>
                        <a:t>1</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Calibri"/>
                          <a:ea typeface="Calibri"/>
                          <a:cs typeface="Times New Roman"/>
                        </a:rPr>
                        <a:t>Limited to CMOS/CCD frequency</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en-US" sz="1100">
                          <a:latin typeface="Calibri"/>
                          <a:ea typeface="Calibri"/>
                          <a:cs typeface="Times New Roman"/>
                        </a:rPr>
                        <a:t>100,000</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Calibri"/>
                          <a:ea typeface="Calibri"/>
                          <a:cs typeface="Times New Roman"/>
                        </a:rPr>
                        <a:t>1</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Calibri"/>
                          <a:ea typeface="Calibri"/>
                          <a:cs typeface="Times New Roman"/>
                        </a:rPr>
                        <a:t>Limited to CMOS/CCD frequency</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640">
                <a:tc>
                  <a:txBody>
                    <a:bodyPr/>
                    <a:lstStyle/>
                    <a:p>
                      <a:pPr algn="ctr">
                        <a:lnSpc>
                          <a:spcPct val="115000"/>
                        </a:lnSpc>
                        <a:spcAft>
                          <a:spcPts val="0"/>
                        </a:spcAft>
                      </a:pPr>
                      <a:r>
                        <a:rPr lang="en-US" sz="1100">
                          <a:latin typeface="Calibri"/>
                          <a:ea typeface="Calibri"/>
                          <a:cs typeface="Times New Roman"/>
                        </a:rPr>
                        <a:t>1,000,000+ *</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a:latin typeface="Calibri"/>
                          <a:ea typeface="Calibri"/>
                          <a:cs typeface="Times New Roman"/>
                        </a:rPr>
                        <a:t>1 **</a:t>
                      </a:r>
                      <a:endParaRPr lang="tr-TR"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100" dirty="0">
                          <a:latin typeface="Calibri"/>
                          <a:ea typeface="Calibri"/>
                          <a:cs typeface="Times New Roman"/>
                        </a:rPr>
                        <a:t>****</a:t>
                      </a:r>
                      <a:endParaRPr lang="tr-TR"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6625" name="Rectangle 1"/>
          <p:cNvSpPr>
            <a:spLocks noChangeArrowheads="1"/>
          </p:cNvSpPr>
          <p:nvPr/>
        </p:nvSpPr>
        <p:spPr bwMode="auto">
          <a:xfrm>
            <a:off x="1285852" y="4023527"/>
            <a:ext cx="7500958" cy="6617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1"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depends on the CMOS/CCD technology: the #of receptors can </a:t>
            </a:r>
            <a:r>
              <a:rPr lang="en-US" sz="900" i="1" dirty="0">
                <a:solidFill>
                  <a:srgbClr val="000000"/>
                </a:solidFill>
                <a:latin typeface="Calibri" pitchFamily="34" charset="0"/>
                <a:ea typeface="Times New Roman" pitchFamily="18" charset="0"/>
                <a:cs typeface="Times New Roman" pitchFamily="18" charset="0"/>
              </a:rPr>
              <a:t>be 50,000,000+ per CMOS/CCD.</a:t>
            </a:r>
            <a:endParaRPr lang="tr-TR" sz="900" i="1" dirty="0">
              <a:solidFill>
                <a:srgbClr val="000000"/>
              </a:solidFill>
              <a:latin typeface="Calibri"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900" i="1" dirty="0">
                <a:solidFill>
                  <a:srgbClr val="000000"/>
                </a:solidFill>
                <a:latin typeface="Calibri" pitchFamily="34" charset="0"/>
                <a:ea typeface="Times New Roman" pitchFamily="18" charset="0"/>
                <a:cs typeface="Times New Roman" pitchFamily="18" charset="0"/>
              </a:rPr>
              <a:t>** incase needed, more than one CMOS/CCD can be used in one sensor bundle.</a:t>
            </a:r>
            <a:endParaRPr lang="tr-TR" sz="900" i="1" dirty="0">
              <a:solidFill>
                <a:srgbClr val="000000"/>
              </a:solidFill>
              <a:latin typeface="Calibri" pitchFamily="34"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1"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depends on the CPU processor speed and the image processing method used in the software. (</a:t>
            </a:r>
            <a:r>
              <a:rPr lang="en-US" sz="900" i="1" dirty="0">
                <a:solidFill>
                  <a:srgbClr val="000000"/>
                </a:solidFill>
                <a:latin typeface="Calibri" pitchFamily="34" charset="0"/>
                <a:ea typeface="Times New Roman" pitchFamily="18" charset="0"/>
                <a:cs typeface="Times New Roman" pitchFamily="18" charset="0"/>
              </a:rPr>
              <a:t>th</a:t>
            </a:r>
            <a:r>
              <a:rPr kumimoji="0" lang="en-US" sz="900" b="0" i="1"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rough the tests, a 32-bit 3,2 GHz processor is used)</a:t>
            </a:r>
            <a:endParaRPr kumimoji="0" lang="tr-TR" sz="3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900" b="0" i="1"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t>
            </a:r>
            <a:r>
              <a:rPr lang="en-US" sz="900" i="1" dirty="0">
                <a:solidFill>
                  <a:srgbClr val="000000"/>
                </a:solidFill>
                <a:latin typeface="Calibri" pitchFamily="34" charset="0"/>
                <a:ea typeface="Times New Roman" pitchFamily="18" charset="0"/>
                <a:cs typeface="Times New Roman" pitchFamily="18" charset="0"/>
              </a:rPr>
              <a:t>th</a:t>
            </a:r>
            <a:r>
              <a:rPr kumimoji="0" lang="en-US" sz="900" b="0" i="1"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rough the tests, a standard full HD webcam CMOS (supports up to 2,073,600 receptors) with the maximum frequency of 30 Hz is used.  </a:t>
            </a:r>
            <a:endParaRPr kumimoji="0" lang="en-US" sz="1200" b="0" i="0" u="none" strike="noStrike" cap="none" normalizeH="0" baseline="0" dirty="0" smtClean="0">
              <a:ln>
                <a:noFill/>
              </a:ln>
              <a:solidFill>
                <a:schemeClr val="tx1"/>
              </a:solidFill>
              <a:effectLst/>
              <a:latin typeface="Arial" pitchFamily="34" charset="0"/>
            </a:endParaRPr>
          </a:p>
        </p:txBody>
      </p:sp>
      <p:sp>
        <p:nvSpPr>
          <p:cNvPr id="26626" name="Rectangle 2"/>
          <p:cNvSpPr>
            <a:spLocks noChangeArrowheads="1"/>
          </p:cNvSpPr>
          <p:nvPr/>
        </p:nvSpPr>
        <p:spPr bwMode="auto">
          <a:xfrm>
            <a:off x="642910" y="1808949"/>
            <a:ext cx="2141420"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Performance Test Results</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r>
              <a:rPr lang="en-US" sz="1400" b="1" dirty="0" smtClean="0">
                <a:latin typeface="Times New Roman" pitchFamily="18" charset="0"/>
                <a:cs typeface="Times New Roman" pitchFamily="18" charset="0"/>
              </a:rPr>
              <a:t>Sensitivity Test Results</a:t>
            </a:r>
            <a:endParaRPr lang="tr-TR" sz="1400" dirty="0" smtClean="0">
              <a:latin typeface="Times New Roman" pitchFamily="18" charset="0"/>
              <a:cs typeface="Times New Roman" pitchFamily="18" charset="0"/>
            </a:endParaRPr>
          </a:p>
          <a:p>
            <a:pPr algn="just"/>
            <a:endParaRPr lang="tr-TR" sz="1400" dirty="0" smtClean="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1714480" y="2143771"/>
            <a:ext cx="5715040" cy="27812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pic>
        <p:nvPicPr>
          <p:cNvPr id="7" name="Sistem çalışma videosu.wmv">
            <a:hlinkClick r:id="" action="ppaction://media"/>
          </p:cNvPr>
          <p:cNvPicPr>
            <a:picLocks noRot="1" noChangeAspect="1"/>
          </p:cNvPicPr>
          <p:nvPr>
            <a:videoFile r:link="rId1"/>
          </p:nvPr>
        </p:nvPicPr>
        <p:blipFill>
          <a:blip r:embed="rId3"/>
          <a:stretch>
            <a:fillRect/>
          </a:stretch>
        </p:blipFill>
        <p:spPr>
          <a:xfrm>
            <a:off x="1402476" y="1523197"/>
            <a:ext cx="6339048" cy="35657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2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2285984" y="1808949"/>
            <a:ext cx="4567778" cy="2928958"/>
          </a:xfrm>
          <a:prstGeom prst="rect">
            <a:avLst/>
          </a:prstGeom>
          <a:ln>
            <a:noFill/>
          </a:ln>
          <a:effectLst>
            <a:outerShdw blurRad="292100" dist="139700" dir="2700000" algn="tl" rotWithShape="0">
              <a:srgbClr val="333333">
                <a:alpha val="65000"/>
              </a:srgbClr>
            </a:outerShdw>
          </a:effectLst>
        </p:spPr>
      </p:pic>
      <p:pic>
        <p:nvPicPr>
          <p:cNvPr id="3075" name="Picture 3"/>
          <p:cNvPicPr>
            <a:picLocks noChangeAspect="1" noChangeArrowheads="1"/>
          </p:cNvPicPr>
          <p:nvPr/>
        </p:nvPicPr>
        <p:blipFill>
          <a:blip r:embed="rId3"/>
          <a:srcRect/>
          <a:stretch>
            <a:fillRect/>
          </a:stretch>
        </p:blipFill>
        <p:spPr bwMode="auto">
          <a:xfrm>
            <a:off x="2214000" y="1666073"/>
            <a:ext cx="4600575" cy="3200400"/>
          </a:xfrm>
          <a:prstGeom prst="rect">
            <a:avLst/>
          </a:prstGeom>
          <a:ln>
            <a:noFill/>
          </a:ln>
          <a:effectLst>
            <a:outerShdw blurRad="292100" dist="139700" dir="2700000" algn="tl" rotWithShape="0">
              <a:srgbClr val="333333">
                <a:alpha val="65000"/>
              </a:srgbClr>
            </a:outerShdw>
          </a:effectLst>
        </p:spPr>
      </p:pic>
      <p:pic>
        <p:nvPicPr>
          <p:cNvPr id="3076" name="Picture 4"/>
          <p:cNvPicPr>
            <a:picLocks noChangeAspect="1" noChangeArrowheads="1"/>
          </p:cNvPicPr>
          <p:nvPr/>
        </p:nvPicPr>
        <p:blipFill>
          <a:blip r:embed="rId4"/>
          <a:srcRect/>
          <a:stretch>
            <a:fillRect/>
          </a:stretch>
        </p:blipFill>
        <p:spPr bwMode="auto">
          <a:xfrm>
            <a:off x="2285985" y="1880387"/>
            <a:ext cx="4572032" cy="2766515"/>
          </a:xfrm>
          <a:prstGeom prst="rect">
            <a:avLst/>
          </a:prstGeom>
          <a:ln>
            <a:noFill/>
          </a:ln>
          <a:effectLst>
            <a:outerShdw blurRad="292100" dist="139700" dir="2700000" algn="tl" rotWithShape="0">
              <a:srgbClr val="333333">
                <a:alpha val="65000"/>
              </a:srgbClr>
            </a:outerShdw>
          </a:effectLst>
        </p:spPr>
      </p:pic>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r>
              <a:rPr lang="tr-TR" sz="1400" b="1" dirty="0" err="1" smtClean="0">
                <a:latin typeface="Times New Roman" pitchFamily="18" charset="0"/>
                <a:cs typeface="Times New Roman" pitchFamily="18" charset="0"/>
              </a:rPr>
              <a:t>Working</a:t>
            </a:r>
            <a:r>
              <a:rPr lang="tr-TR" sz="1400" b="1" dirty="0" smtClean="0">
                <a:latin typeface="Times New Roman" pitchFamily="18" charset="0"/>
                <a:cs typeface="Times New Roman" pitchFamily="18" charset="0"/>
              </a:rPr>
              <a:t> </a:t>
            </a:r>
            <a:r>
              <a:rPr lang="tr-TR" sz="1400" b="1" dirty="0" err="1" smtClean="0">
                <a:latin typeface="Times New Roman" pitchFamily="18" charset="0"/>
                <a:cs typeface="Times New Roman" pitchFamily="18" charset="0"/>
              </a:rPr>
              <a:t>Principles</a:t>
            </a:r>
            <a:r>
              <a:rPr lang="tr-TR" sz="1400" b="1" dirty="0" smtClean="0">
                <a:latin typeface="Times New Roman" pitchFamily="18" charset="0"/>
                <a:cs typeface="Times New Roman" pitchFamily="18" charset="0"/>
              </a:rPr>
              <a:t> </a:t>
            </a:r>
          </a:p>
          <a:p>
            <a:pPr algn="just">
              <a:buNone/>
            </a:pPr>
            <a:r>
              <a:rPr lang="tr-TR" sz="1400" b="1" dirty="0" smtClean="0">
                <a:latin typeface="Times New Roman" pitchFamily="18" charset="0"/>
                <a:cs typeface="Times New Roman" pitchFamily="18" charset="0"/>
              </a:rPr>
              <a:t>of </a:t>
            </a:r>
            <a:r>
              <a:rPr lang="tr-TR" sz="1400" b="1" dirty="0" err="1" smtClean="0">
                <a:latin typeface="Times New Roman" pitchFamily="18" charset="0"/>
                <a:cs typeface="Times New Roman" pitchFamily="18" charset="0"/>
              </a:rPr>
              <a:t>the</a:t>
            </a:r>
            <a:r>
              <a:rPr lang="tr-TR" sz="1400" b="1" dirty="0" smtClean="0">
                <a:latin typeface="Times New Roman" pitchFamily="18" charset="0"/>
                <a:cs typeface="Times New Roman" pitchFamily="18" charset="0"/>
              </a:rPr>
              <a:t> </a:t>
            </a:r>
            <a:r>
              <a:rPr lang="tr-TR" sz="1400" b="1" dirty="0" err="1" smtClean="0">
                <a:latin typeface="Times New Roman" pitchFamily="18" charset="0"/>
                <a:cs typeface="Times New Roman" pitchFamily="18" charset="0"/>
              </a:rPr>
              <a:t>System</a:t>
            </a:r>
            <a:endParaRPr lang="en-US" sz="1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074"/>
                                        </p:tgtEl>
                                      </p:cBhvr>
                                      <p:by x="59000" y="59000"/>
                                    </p:animScale>
                                  </p:childTnLst>
                                </p:cTn>
                              </p:par>
                              <p:par>
                                <p:cTn id="7" presetID="35" presetClass="path" presetSubtype="0" accel="50000" decel="50000" fill="hold" nodeType="withEffect">
                                  <p:stCondLst>
                                    <p:cond delay="0"/>
                                  </p:stCondLst>
                                  <p:childTnLst>
                                    <p:animMotion origin="layout" path="M -2.77778E-6 2.77839E-6 L -0.34618 -0.00579 " pathEditMode="relative" rAng="0" ptsTypes="AA">
                                      <p:cBhvr>
                                        <p:cTn id="8" dur="2000" fill="hold"/>
                                        <p:tgtEl>
                                          <p:spTgt spid="3074"/>
                                        </p:tgtEl>
                                        <p:attrNameLst>
                                          <p:attrName>ppt_x</p:attrName>
                                          <p:attrName>ppt_y</p:attrName>
                                        </p:attrNameLst>
                                      </p:cBhvr>
                                      <p:rCtr x="-17300" y="-300"/>
                                    </p:animMotion>
                                  </p:childTnLst>
                                </p:cTn>
                              </p:par>
                            </p:childTnLst>
                          </p:cTn>
                        </p:par>
                        <p:par>
                          <p:cTn id="9" fill="hold">
                            <p:stCondLst>
                              <p:cond delay="2000"/>
                            </p:stCondLst>
                            <p:childTnLst>
                              <p:par>
                                <p:cTn id="10" presetID="2" presetClass="entr" presetSubtype="2" fill="hold" nodeType="afterEffect">
                                  <p:stCondLst>
                                    <p:cond delay="1000"/>
                                  </p:stCondLst>
                                  <p:childTnLst>
                                    <p:set>
                                      <p:cBhvr>
                                        <p:cTn id="11" dur="1" fill="hold">
                                          <p:stCondLst>
                                            <p:cond delay="0"/>
                                          </p:stCondLst>
                                        </p:cTn>
                                        <p:tgtEl>
                                          <p:spTgt spid="3075"/>
                                        </p:tgtEl>
                                        <p:attrNameLst>
                                          <p:attrName>style.visibility</p:attrName>
                                        </p:attrNameLst>
                                      </p:cBhvr>
                                      <p:to>
                                        <p:strVal val="visible"/>
                                      </p:to>
                                    </p:set>
                                    <p:anim calcmode="lin" valueType="num">
                                      <p:cBhvr additive="base">
                                        <p:cTn id="12" dur="1000" fill="hold"/>
                                        <p:tgtEl>
                                          <p:spTgt spid="3075"/>
                                        </p:tgtEl>
                                        <p:attrNameLst>
                                          <p:attrName>ppt_x</p:attrName>
                                        </p:attrNameLst>
                                      </p:cBhvr>
                                      <p:tavLst>
                                        <p:tav tm="0">
                                          <p:val>
                                            <p:strVal val="1+#ppt_w/2"/>
                                          </p:val>
                                        </p:tav>
                                        <p:tav tm="100000">
                                          <p:val>
                                            <p:strVal val="#ppt_x"/>
                                          </p:val>
                                        </p:tav>
                                      </p:tavLst>
                                    </p:anim>
                                    <p:anim calcmode="lin" valueType="num">
                                      <p:cBhvr additive="base">
                                        <p:cTn id="13" dur="1000" fill="hold"/>
                                        <p:tgtEl>
                                          <p:spTgt spid="307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nodeType="clickEffect">
                                  <p:stCondLst>
                                    <p:cond delay="0"/>
                                  </p:stCondLst>
                                  <p:childTnLst>
                                    <p:animScale>
                                      <p:cBhvr>
                                        <p:cTn id="17" dur="2000" fill="hold"/>
                                        <p:tgtEl>
                                          <p:spTgt spid="3075"/>
                                        </p:tgtEl>
                                      </p:cBhvr>
                                      <p:by x="59000" y="59000"/>
                                    </p:animScale>
                                  </p:childTnLst>
                                </p:cTn>
                              </p:par>
                            </p:childTnLst>
                          </p:cTn>
                        </p:par>
                        <p:par>
                          <p:cTn id="18" fill="hold">
                            <p:stCondLst>
                              <p:cond delay="2000"/>
                            </p:stCondLst>
                            <p:childTnLst>
                              <p:par>
                                <p:cTn id="19" presetID="2" presetClass="entr" presetSubtype="2" fill="hold" nodeType="afterEffect">
                                  <p:stCondLst>
                                    <p:cond delay="1000"/>
                                  </p:stCondLst>
                                  <p:childTnLst>
                                    <p:set>
                                      <p:cBhvr>
                                        <p:cTn id="20" dur="1" fill="hold">
                                          <p:stCondLst>
                                            <p:cond delay="0"/>
                                          </p:stCondLst>
                                        </p:cTn>
                                        <p:tgtEl>
                                          <p:spTgt spid="3076"/>
                                        </p:tgtEl>
                                        <p:attrNameLst>
                                          <p:attrName>style.visibility</p:attrName>
                                        </p:attrNameLst>
                                      </p:cBhvr>
                                      <p:to>
                                        <p:strVal val="visible"/>
                                      </p:to>
                                    </p:set>
                                    <p:anim calcmode="lin" valueType="num">
                                      <p:cBhvr additive="base">
                                        <p:cTn id="21" dur="1000" fill="hold"/>
                                        <p:tgtEl>
                                          <p:spTgt spid="3076"/>
                                        </p:tgtEl>
                                        <p:attrNameLst>
                                          <p:attrName>ppt_x</p:attrName>
                                        </p:attrNameLst>
                                      </p:cBhvr>
                                      <p:tavLst>
                                        <p:tav tm="0">
                                          <p:val>
                                            <p:strVal val="1+#ppt_w/2"/>
                                          </p:val>
                                        </p:tav>
                                        <p:tav tm="100000">
                                          <p:val>
                                            <p:strVal val="#ppt_x"/>
                                          </p:val>
                                        </p:tav>
                                      </p:tavLst>
                                    </p:anim>
                                    <p:anim calcmode="lin" valueType="num">
                                      <p:cBhvr additive="base">
                                        <p:cTn id="22" dur="1000" fill="hold"/>
                                        <p:tgtEl>
                                          <p:spTgt spid="307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nodeType="clickEffect">
                                  <p:stCondLst>
                                    <p:cond delay="0"/>
                                  </p:stCondLst>
                                  <p:childTnLst>
                                    <p:animScale>
                                      <p:cBhvr>
                                        <p:cTn id="26" dur="2000" fill="hold"/>
                                        <p:tgtEl>
                                          <p:spTgt spid="3076"/>
                                        </p:tgtEl>
                                      </p:cBhvr>
                                      <p:by x="59000" y="59000"/>
                                    </p:animScale>
                                  </p:childTnLst>
                                </p:cTn>
                              </p:par>
                              <p:par>
                                <p:cTn id="27" presetID="63" presetClass="path" presetSubtype="0" accel="50000" decel="50000" fill="hold" nodeType="withEffect">
                                  <p:stCondLst>
                                    <p:cond delay="0"/>
                                  </p:stCondLst>
                                  <p:childTnLst>
                                    <p:animMotion origin="layout" path="M 0 2.2161E-6 L 0.33073 -0.00386 " pathEditMode="relative" rAng="0" ptsTypes="AA">
                                      <p:cBhvr>
                                        <p:cTn id="28" dur="2000" fill="hold"/>
                                        <p:tgtEl>
                                          <p:spTgt spid="3076"/>
                                        </p:tgtEl>
                                        <p:attrNameLst>
                                          <p:attrName>ppt_x</p:attrName>
                                          <p:attrName>ppt_y</p:attrName>
                                        </p:attrNameLst>
                                      </p:cBhvr>
                                      <p:rCtr x="16500" y="-200"/>
                                    </p:animMotion>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1000"/>
                                        <p:tgtEl>
                                          <p:spTgt spid="3076"/>
                                        </p:tgtEl>
                                      </p:cBhvr>
                                    </p:animEffect>
                                    <p:set>
                                      <p:cBhvr>
                                        <p:cTn id="33" dur="1" fill="hold">
                                          <p:stCondLst>
                                            <p:cond delay="999"/>
                                          </p:stCondLst>
                                        </p:cTn>
                                        <p:tgtEl>
                                          <p:spTgt spid="3076"/>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1000"/>
                                        <p:tgtEl>
                                          <p:spTgt spid="3075"/>
                                        </p:tgtEl>
                                      </p:cBhvr>
                                    </p:animEffect>
                                    <p:set>
                                      <p:cBhvr>
                                        <p:cTn id="36" dur="1" fill="hold">
                                          <p:stCondLst>
                                            <p:cond delay="999"/>
                                          </p:stCondLst>
                                        </p:cTn>
                                        <p:tgtEl>
                                          <p:spTgt spid="3075"/>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1000"/>
                                        <p:tgtEl>
                                          <p:spTgt spid="3074"/>
                                        </p:tgtEl>
                                      </p:cBhvr>
                                    </p:animEffect>
                                    <p:set>
                                      <p:cBhvr>
                                        <p:cTn id="39" dur="1" fill="hold">
                                          <p:stCondLst>
                                            <p:cond delay="999"/>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r>
              <a:rPr lang="tr-TR" sz="1400" b="1" dirty="0" err="1" smtClean="0">
                <a:latin typeface="Times New Roman" pitchFamily="18" charset="0"/>
                <a:cs typeface="Times New Roman" pitchFamily="18" charset="0"/>
              </a:rPr>
              <a:t>System</a:t>
            </a:r>
            <a:endParaRPr lang="en-US" sz="1400" dirty="0">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2"/>
          <a:srcRect/>
          <a:stretch>
            <a:fillRect/>
          </a:stretch>
        </p:blipFill>
        <p:spPr bwMode="auto">
          <a:xfrm>
            <a:off x="2431252" y="1808949"/>
            <a:ext cx="4281496" cy="295183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r>
              <a:rPr lang="en-US" sz="1400" b="1" dirty="0" smtClean="0">
                <a:latin typeface="Times New Roman" pitchFamily="18" charset="0"/>
                <a:cs typeface="Times New Roman" pitchFamily="18" charset="0"/>
              </a:rPr>
              <a:t>Schematic view </a:t>
            </a:r>
          </a:p>
          <a:p>
            <a:pPr algn="just">
              <a:buNone/>
            </a:pPr>
            <a:r>
              <a:rPr lang="en-US" sz="1400" b="1" dirty="0" smtClean="0">
                <a:latin typeface="Times New Roman" pitchFamily="18" charset="0"/>
                <a:cs typeface="Times New Roman" pitchFamily="18" charset="0"/>
              </a:rPr>
              <a:t>of the System</a:t>
            </a:r>
            <a:endParaRPr lang="en-US" sz="14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srcRect/>
          <a:stretch>
            <a:fillRect/>
          </a:stretch>
        </p:blipFill>
        <p:spPr bwMode="auto">
          <a:xfrm>
            <a:off x="2859876" y="1523197"/>
            <a:ext cx="3424248" cy="348902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
          <p:cNvGrpSpPr/>
          <p:nvPr/>
        </p:nvGrpSpPr>
        <p:grpSpPr>
          <a:xfrm>
            <a:off x="571472" y="1880387"/>
            <a:ext cx="8001056" cy="2857520"/>
            <a:chOff x="571472" y="1880387"/>
            <a:chExt cx="8001056" cy="2857520"/>
          </a:xfrm>
        </p:grpSpPr>
        <p:pic>
          <p:nvPicPr>
            <p:cNvPr id="4"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571472" y="1880387"/>
              <a:ext cx="8001056" cy="2857520"/>
            </a:xfrm>
            <a:prstGeom prst="rect">
              <a:avLst/>
            </a:prstGeom>
            <a:ln>
              <a:noFill/>
            </a:ln>
            <a:effectLst>
              <a:outerShdw blurRad="292100" dist="139700" dir="2700000" algn="tl" rotWithShape="0">
                <a:srgbClr val="333333">
                  <a:alpha val="65000"/>
                </a:srgbClr>
              </a:outerShdw>
            </a:effectLst>
          </p:spPr>
        </p:pic>
        <p:sp>
          <p:nvSpPr>
            <p:cNvPr id="6" name="5 Metin kutusu"/>
            <p:cNvSpPr txBox="1"/>
            <p:nvPr/>
          </p:nvSpPr>
          <p:spPr>
            <a:xfrm>
              <a:off x="1000100" y="1880387"/>
              <a:ext cx="1285884" cy="338554"/>
            </a:xfrm>
            <a:prstGeom prst="rect">
              <a:avLst/>
            </a:prstGeom>
            <a:solidFill>
              <a:schemeClr val="bg1"/>
            </a:solidFill>
          </p:spPr>
          <p:txBody>
            <a:bodyPr wrap="square" rtlCol="0">
              <a:spAutoFit/>
            </a:bodyPr>
            <a:lstStyle/>
            <a:p>
              <a:pPr algn="ctr"/>
              <a:r>
                <a:rPr lang="tr-TR" sz="1600" i="1" dirty="0" err="1" smtClean="0">
                  <a:latin typeface="Times New Roman" pitchFamily="18" charset="0"/>
                  <a:cs typeface="Times New Roman" pitchFamily="18" charset="0"/>
                </a:rPr>
                <a:t>Touch</a:t>
              </a:r>
              <a:endParaRPr lang="tr-TR" sz="1600" i="1" dirty="0">
                <a:latin typeface="Times New Roman" pitchFamily="18" charset="0"/>
                <a:cs typeface="Times New Roman" pitchFamily="18" charset="0"/>
              </a:endParaRPr>
            </a:p>
          </p:txBody>
        </p:sp>
        <p:sp>
          <p:nvSpPr>
            <p:cNvPr id="7" name="6 Metin kutusu"/>
            <p:cNvSpPr txBox="1"/>
            <p:nvPr/>
          </p:nvSpPr>
          <p:spPr>
            <a:xfrm>
              <a:off x="7286644" y="4430130"/>
              <a:ext cx="1285884" cy="307777"/>
            </a:xfrm>
            <a:prstGeom prst="rect">
              <a:avLst/>
            </a:prstGeom>
            <a:solidFill>
              <a:schemeClr val="bg1"/>
            </a:solidFill>
          </p:spPr>
          <p:txBody>
            <a:bodyPr wrap="square" rtlCol="0">
              <a:spAutoFit/>
            </a:bodyPr>
            <a:lstStyle/>
            <a:p>
              <a:pPr algn="ctr"/>
              <a:r>
                <a:rPr lang="en-US" sz="1400" i="1" dirty="0" smtClean="0">
                  <a:latin typeface="Times New Roman" pitchFamily="18" charset="0"/>
                  <a:cs typeface="Times New Roman" pitchFamily="18" charset="0"/>
                </a:rPr>
                <a:t>Touch data</a:t>
              </a:r>
              <a:endParaRPr lang="en-US" sz="1400" i="1" dirty="0">
                <a:latin typeface="Times New Roman" pitchFamily="18" charset="0"/>
                <a:cs typeface="Times New Roman" pitchFamily="18" charset="0"/>
              </a:endParaRPr>
            </a:p>
          </p:txBody>
        </p:sp>
      </p:grpSp>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r>
              <a:rPr lang="tr-TR" sz="1400" b="1" dirty="0" err="1" smtClean="0">
                <a:latin typeface="Times New Roman" pitchFamily="18" charset="0"/>
                <a:cs typeface="Times New Roman" pitchFamily="18" charset="0"/>
              </a:rPr>
              <a:t>Operating</a:t>
            </a:r>
            <a:r>
              <a:rPr lang="tr-TR" sz="1400" b="1" dirty="0" smtClean="0">
                <a:latin typeface="Times New Roman" pitchFamily="18" charset="0"/>
                <a:cs typeface="Times New Roman" pitchFamily="18" charset="0"/>
              </a:rPr>
              <a:t> </a:t>
            </a:r>
            <a:r>
              <a:rPr lang="tr-TR" sz="1400" b="1" dirty="0" err="1" smtClean="0">
                <a:latin typeface="Times New Roman" pitchFamily="18" charset="0"/>
                <a:cs typeface="Times New Roman" pitchFamily="18" charset="0"/>
              </a:rPr>
              <a:t>Steps</a:t>
            </a:r>
            <a:r>
              <a:rPr lang="tr-TR" sz="1400" b="1" dirty="0" smtClean="0">
                <a:latin typeface="Times New Roman" pitchFamily="18" charset="0"/>
                <a:cs typeface="Times New Roman" pitchFamily="18" charset="0"/>
              </a:rPr>
              <a:t> of </a:t>
            </a:r>
            <a:r>
              <a:rPr lang="tr-TR" sz="1400" b="1" dirty="0" err="1" smtClean="0">
                <a:latin typeface="Times New Roman" pitchFamily="18" charset="0"/>
                <a:cs typeface="Times New Roman" pitchFamily="18" charset="0"/>
              </a:rPr>
              <a:t>the</a:t>
            </a:r>
            <a:r>
              <a:rPr lang="tr-TR" sz="1400" b="1" dirty="0" smtClean="0">
                <a:latin typeface="Times New Roman" pitchFamily="18" charset="0"/>
                <a:cs typeface="Times New Roman" pitchFamily="18" charset="0"/>
              </a:rPr>
              <a:t> </a:t>
            </a:r>
            <a:r>
              <a:rPr lang="tr-TR" sz="1400" b="1" dirty="0" err="1" smtClean="0">
                <a:latin typeface="Times New Roman" pitchFamily="18" charset="0"/>
                <a:cs typeface="Times New Roman" pitchFamily="18" charset="0"/>
              </a:rPr>
              <a:t>System</a:t>
            </a:r>
            <a:endParaRPr lang="tr-TR" sz="1400" dirty="0">
              <a:latin typeface="Times New Roman" pitchFamily="18" charset="0"/>
              <a:cs typeface="Times New Roman" pitchFamily="18" charset="0"/>
            </a:endParaRPr>
          </a:p>
        </p:txBody>
      </p:sp>
      <p:pic>
        <p:nvPicPr>
          <p:cNvPr id="5" name="Picture 5"/>
          <p:cNvPicPr/>
          <p:nvPr/>
        </p:nvPicPr>
        <p:blipFill rotWithShape="1">
          <a:blip r:embed="rId3">
            <a:extLst>
              <a:ext uri="{28A0092B-C50C-407E-A947-70E740481C1C}">
                <a14:useLocalDpi xmlns:a14="http://schemas.microsoft.com/office/drawing/2010/main" val="0"/>
              </a:ext>
            </a:extLst>
          </a:blip>
          <a:srcRect l="13392" r="13173"/>
          <a:stretch/>
        </p:blipFill>
        <p:spPr bwMode="auto">
          <a:xfrm>
            <a:off x="3393273" y="2166139"/>
            <a:ext cx="2357454" cy="2286016"/>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2000"/>
                                        <p:tgtEl>
                                          <p:spTgt spid="8"/>
                                        </p:tgtEl>
                                        <p:attrNameLst>
                                          <p:attrName>ppt_x</p:attrName>
                                        </p:attrNameLst>
                                      </p:cBhvr>
                                      <p:tavLst>
                                        <p:tav tm="0">
                                          <p:val>
                                            <p:strVal val="ppt_x"/>
                                          </p:val>
                                        </p:tav>
                                        <p:tav tm="100000">
                                          <p:val>
                                            <p:strVal val="0-ppt_w/2"/>
                                          </p:val>
                                        </p:tav>
                                      </p:tavLst>
                                    </p:anim>
                                    <p:anim calcmode="lin" valueType="num">
                                      <p:cBhvr additive="base">
                                        <p:cTn id="7" dur="2000"/>
                                        <p:tgtEl>
                                          <p:spTgt spid="8"/>
                                        </p:tgtEl>
                                        <p:attrNameLst>
                                          <p:attrName>ppt_y</p:attrName>
                                        </p:attrNameLst>
                                      </p:cBhvr>
                                      <p:tavLst>
                                        <p:tav tm="0">
                                          <p:val>
                                            <p:strVal val="ppt_y"/>
                                          </p:val>
                                        </p:tav>
                                        <p:tav tm="100000">
                                          <p:val>
                                            <p:strVal val="ppt_y"/>
                                          </p:val>
                                        </p:tav>
                                      </p:tavLst>
                                    </p:anim>
                                    <p:set>
                                      <p:cBhvr>
                                        <p:cTn id="8" dur="1" fill="hold">
                                          <p:stCondLst>
                                            <p:cond delay="1999"/>
                                          </p:stCondLst>
                                        </p:cTn>
                                        <p:tgtEl>
                                          <p:spTgt spid="8"/>
                                        </p:tgtEl>
                                        <p:attrNameLst>
                                          <p:attrName>style.visibility</p:attrName>
                                        </p:attrNameLst>
                                      </p:cBhvr>
                                      <p:to>
                                        <p:strVal val="hidden"/>
                                      </p:to>
                                    </p:set>
                                  </p:childTnLst>
                                </p:cTn>
                              </p:par>
                              <p:par>
                                <p:cTn id="9" presetID="2" presetClass="exit" presetSubtype="8" fill="hold" grpId="0" nodeType="withEffect">
                                  <p:stCondLst>
                                    <p:cond delay="0"/>
                                  </p:stCondLst>
                                  <p:childTnLst>
                                    <p:anim calcmode="lin" valueType="num">
                                      <p:cBhvr additive="base">
                                        <p:cTn id="10" dur="1000"/>
                                        <p:tgtEl>
                                          <p:spTgt spid="3">
                                            <p:txEl>
                                              <p:pRg st="0" end="0"/>
                                            </p:txEl>
                                          </p:spTgt>
                                        </p:tgtEl>
                                        <p:attrNameLst>
                                          <p:attrName>ppt_x</p:attrName>
                                        </p:attrNameLst>
                                      </p:cBhvr>
                                      <p:tavLst>
                                        <p:tav tm="0">
                                          <p:val>
                                            <p:strVal val="ppt_x"/>
                                          </p:val>
                                        </p:tav>
                                        <p:tav tm="100000">
                                          <p:val>
                                            <p:strVal val="0-ppt_w/2"/>
                                          </p:val>
                                        </p:tav>
                                      </p:tavLst>
                                    </p:anim>
                                    <p:anim calcmode="lin" valueType="num">
                                      <p:cBhvr additive="base">
                                        <p:cTn id="11" dur="1000"/>
                                        <p:tgtEl>
                                          <p:spTgt spid="3">
                                            <p:txEl>
                                              <p:pRg st="0" end="0"/>
                                            </p:txEl>
                                          </p:spTgt>
                                        </p:tgtEl>
                                        <p:attrNameLst>
                                          <p:attrName>ppt_y</p:attrName>
                                        </p:attrNameLst>
                                      </p:cBhvr>
                                      <p:tavLst>
                                        <p:tav tm="0">
                                          <p:val>
                                            <p:strVal val="ppt_y"/>
                                          </p:val>
                                        </p:tav>
                                        <p:tav tm="100000">
                                          <p:val>
                                            <p:strVal val="ppt_y"/>
                                          </p:val>
                                        </p:tav>
                                      </p:tavLst>
                                    </p:anim>
                                    <p:set>
                                      <p:cBhvr>
                                        <p:cTn id="12" dur="1" fill="hold">
                                          <p:stCondLst>
                                            <p:cond delay="999"/>
                                          </p:stCondLst>
                                        </p:cTn>
                                        <p:tgtEl>
                                          <p:spTgt spid="3">
                                            <p:txEl>
                                              <p:pRg st="0" end="0"/>
                                            </p:txEl>
                                          </p:spTgt>
                                        </p:tgtEl>
                                        <p:attrNameLst>
                                          <p:attrName>style.visibility</p:attrName>
                                        </p:attrNameLst>
                                      </p:cBhvr>
                                      <p:to>
                                        <p:strVal val="hidden"/>
                                      </p:to>
                                    </p:se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2000" fill="hold"/>
                                        <p:tgtEl>
                                          <p:spTgt spid="5"/>
                                        </p:tgtEl>
                                        <p:attrNameLst>
                                          <p:attrName>ppt_x</p:attrName>
                                        </p:attrNameLst>
                                      </p:cBhvr>
                                      <p:tavLst>
                                        <p:tav tm="0">
                                          <p:val>
                                            <p:strVal val="0-#ppt_w/2"/>
                                          </p:val>
                                        </p:tav>
                                        <p:tav tm="100000">
                                          <p:val>
                                            <p:strVal val="#ppt_x"/>
                                          </p:val>
                                        </p:tav>
                                      </p:tavLst>
                                    </p:anim>
                                    <p:anim calcmode="lin" valueType="num">
                                      <p:cBhvr additive="base">
                                        <p:cTn id="17" dur="2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3" name="2 İçerik Yer Tutucusu"/>
          <p:cNvSpPr>
            <a:spLocks noGrp="1"/>
          </p:cNvSpPr>
          <p:nvPr>
            <p:ph idx="1"/>
          </p:nvPr>
        </p:nvSpPr>
        <p:spPr>
          <a:xfrm>
            <a:off x="457200" y="1523197"/>
            <a:ext cx="8229600" cy="3623065"/>
          </a:xfrm>
        </p:spPr>
        <p:txBody>
          <a:bodyPr>
            <a:normAutofit/>
          </a:bodyPr>
          <a:lstStyle/>
          <a:p>
            <a:pPr algn="just">
              <a:buNone/>
            </a:pPr>
            <a:r>
              <a:rPr lang="en-US" sz="1400" b="1" dirty="0" smtClean="0">
                <a:latin typeface="Times New Roman" pitchFamily="18" charset="0"/>
                <a:cs typeface="Times New Roman" pitchFamily="18" charset="0"/>
              </a:rPr>
              <a:t>Silicone Manufacturing</a:t>
            </a:r>
          </a:p>
          <a:p>
            <a:pPr algn="just"/>
            <a:endParaRPr lang="tr-TR" sz="1400" dirty="0" smtClean="0">
              <a:latin typeface="Times New Roman" pitchFamily="18" charset="0"/>
              <a:cs typeface="Times New Roman" pitchFamily="18" charset="0"/>
            </a:endParaRPr>
          </a:p>
          <a:p>
            <a:pPr algn="just"/>
            <a:endParaRPr lang="tr-TR" sz="1400" dirty="0" smtClean="0">
              <a:latin typeface="Times New Roman" pitchFamily="18" charset="0"/>
              <a:cs typeface="Times New Roman" pitchFamily="18" charset="0"/>
            </a:endParaRPr>
          </a:p>
        </p:txBody>
      </p:sp>
      <p:pic>
        <p:nvPicPr>
          <p:cNvPr id="1026" name="Picture 2" descr="G:\BELGELERİM\San Francisco Konferans\silikon çalışmaları.jpg"/>
          <p:cNvPicPr>
            <a:picLocks noChangeAspect="1" noChangeArrowheads="1"/>
          </p:cNvPicPr>
          <p:nvPr/>
        </p:nvPicPr>
        <p:blipFill>
          <a:blip r:embed="rId2" cstate="print"/>
          <a:srcRect/>
          <a:stretch>
            <a:fillRect/>
          </a:stretch>
        </p:blipFill>
        <p:spPr bwMode="auto">
          <a:xfrm>
            <a:off x="2039921" y="1880387"/>
            <a:ext cx="5064159" cy="314327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0034" y="1308883"/>
            <a:ext cx="2071702" cy="3683587"/>
          </a:xfrm>
          <a:prstGeom prst="rect">
            <a:avLst/>
          </a:prstGeom>
          <a:ln>
            <a:noFill/>
          </a:ln>
          <a:effectLst>
            <a:outerShdw blurRad="292100" dist="139700" dir="2700000" algn="tl" rotWithShape="0">
              <a:srgbClr val="333333">
                <a:alpha val="65000"/>
              </a:srgbClr>
            </a:outerShdw>
          </a:effectLst>
        </p:spPr>
      </p:pic>
      <p:sp>
        <p:nvSpPr>
          <p:cNvPr id="2" name="1 Başlık"/>
          <p:cNvSpPr>
            <a:spLocks noGrp="1"/>
          </p:cNvSpPr>
          <p:nvPr>
            <p:ph type="title"/>
          </p:nvPr>
        </p:nvSpPr>
        <p:spPr>
          <a:xfrm>
            <a:off x="500034" y="523065"/>
            <a:ext cx="8229600" cy="960173"/>
          </a:xfrm>
        </p:spPr>
        <p:txBody>
          <a:bodyPr>
            <a:normAutofit/>
          </a:bodyPr>
          <a:lstStyle/>
          <a:p>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Our</a:t>
            </a:r>
            <a:r>
              <a:rPr lang="tr-TR" sz="2800" i="1"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sz="2800" i="1" dirty="0" err="1" smtClean="0">
                <a:effectLst>
                  <a:outerShdw blurRad="50800" dist="38100" dir="2700000" algn="tl" rotWithShape="0">
                    <a:prstClr val="black">
                      <a:alpha val="40000"/>
                    </a:prstClr>
                  </a:outerShdw>
                </a:effectLst>
                <a:latin typeface="Times New Roman" pitchFamily="18" charset="0"/>
                <a:cs typeface="Times New Roman" pitchFamily="18" charset="0"/>
              </a:rPr>
              <a:t>Technology</a:t>
            </a:r>
            <a:endParaRPr lang="tr-TR" sz="2800" i="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pic>
        <p:nvPicPr>
          <p:cNvPr id="6" name="Picture 19"/>
          <p:cNvPicPr>
            <a:picLocks noChangeAspect="1"/>
          </p:cNvPicPr>
          <p:nvPr/>
        </p:nvPicPr>
        <p:blipFill rotWithShape="1">
          <a:blip r:embed="rId3"/>
          <a:srcRect l="19139" t="46673" r="40510" b="24980"/>
          <a:stretch/>
        </p:blipFill>
        <p:spPr bwMode="auto">
          <a:xfrm>
            <a:off x="2857488" y="1951825"/>
            <a:ext cx="5786478" cy="2540828"/>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8" name="2 İçerik Yer Tutucusu"/>
          <p:cNvSpPr>
            <a:spLocks noGrp="1"/>
          </p:cNvSpPr>
          <p:nvPr>
            <p:ph idx="1"/>
          </p:nvPr>
        </p:nvSpPr>
        <p:spPr>
          <a:xfrm>
            <a:off x="457200" y="1523197"/>
            <a:ext cx="8229600" cy="3623065"/>
          </a:xfrm>
        </p:spPr>
        <p:txBody>
          <a:bodyPr>
            <a:normAutofit/>
          </a:bodyPr>
          <a:lstStyle/>
          <a:p>
            <a:pPr algn="just">
              <a:buNone/>
            </a:pPr>
            <a:r>
              <a:rPr lang="tr-TR" sz="1400" b="1" dirty="0" smtClean="0">
                <a:latin typeface="Times New Roman" pitchFamily="18" charset="0"/>
                <a:cs typeface="Times New Roman" pitchFamily="18" charset="0"/>
              </a:rPr>
              <a:t>				Fiber </a:t>
            </a:r>
            <a:r>
              <a:rPr lang="tr-TR" sz="1400" b="1" dirty="0" err="1" smtClean="0">
                <a:latin typeface="Times New Roman" pitchFamily="18" charset="0"/>
                <a:cs typeface="Times New Roman" pitchFamily="18" charset="0"/>
              </a:rPr>
              <a:t>optic</a:t>
            </a:r>
            <a:r>
              <a:rPr lang="tr-TR" sz="1400" b="1" dirty="0" smtClean="0">
                <a:latin typeface="Times New Roman" pitchFamily="18" charset="0"/>
                <a:cs typeface="Times New Roman" pitchFamily="18" charset="0"/>
              </a:rPr>
              <a:t> </a:t>
            </a:r>
            <a:r>
              <a:rPr lang="tr-TR" sz="1400" b="1" dirty="0" err="1" smtClean="0">
                <a:latin typeface="Times New Roman" pitchFamily="18" charset="0"/>
                <a:cs typeface="Times New Roman" pitchFamily="18" charset="0"/>
              </a:rPr>
              <a:t>cable</a:t>
            </a:r>
            <a:r>
              <a:rPr lang="tr-TR" sz="1400" b="1" dirty="0" smtClean="0">
                <a:latin typeface="Times New Roman" pitchFamily="18" charset="0"/>
                <a:cs typeface="Times New Roman" pitchFamily="18" charset="0"/>
              </a:rPr>
              <a:t> </a:t>
            </a:r>
            <a:r>
              <a:rPr lang="tr-TR" sz="1400" b="1" dirty="0" err="1" smtClean="0">
                <a:latin typeface="Times New Roman" pitchFamily="18" charset="0"/>
                <a:cs typeface="Times New Roman" pitchFamily="18" charset="0"/>
              </a:rPr>
              <a:t>setting</a:t>
            </a:r>
            <a:r>
              <a:rPr lang="tr-TR" sz="1400" b="1" dirty="0" smtClean="0">
                <a:latin typeface="Times New Roman" pitchFamily="18" charset="0"/>
                <a:cs typeface="Times New Roman" pitchFamily="18" charset="0"/>
              </a:rPr>
              <a:t> </a:t>
            </a:r>
            <a:r>
              <a:rPr lang="tr-TR" sz="1400" b="1" dirty="0" err="1" smtClean="0">
                <a:latin typeface="Times New Roman" pitchFamily="18" charset="0"/>
                <a:cs typeface="Times New Roman" pitchFamily="18" charset="0"/>
              </a:rPr>
              <a:t>machine</a:t>
            </a:r>
            <a:endParaRPr lang="tr-TR" sz="1400" b="1" dirty="0" smtClean="0">
              <a:latin typeface="Times New Roman" pitchFamily="18" charset="0"/>
              <a:cs typeface="Times New Roman" pitchFamily="18" charset="0"/>
            </a:endParaRPr>
          </a:p>
          <a:p>
            <a:pPr algn="just"/>
            <a:endParaRPr lang="tr-TR" sz="1400" dirty="0" smtClean="0">
              <a:latin typeface="Times New Roman" pitchFamily="18" charset="0"/>
              <a:cs typeface="Times New Roman" pitchFamily="18" charset="0"/>
            </a:endParaRPr>
          </a:p>
          <a:p>
            <a:pPr algn="just"/>
            <a:endParaRPr lang="tr-TR" sz="1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42910" y="2809081"/>
            <a:ext cx="7772400" cy="1234889"/>
          </a:xfrm>
        </p:spPr>
        <p:txBody>
          <a:bodyPr>
            <a:normAutofit fontScale="90000"/>
          </a:bodyPr>
          <a:lstStyle/>
          <a:p>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Utku </a:t>
            </a:r>
            <a:r>
              <a:rPr lang="tr-TR" dirty="0" err="1" smtClean="0">
                <a:effectLst>
                  <a:outerShdw blurRad="50800" dist="38100" dir="2700000" algn="tl" rotWithShape="0">
                    <a:prstClr val="black">
                      <a:alpha val="40000"/>
                    </a:prstClr>
                  </a:outerShdw>
                </a:effectLst>
                <a:latin typeface="Times New Roman" pitchFamily="18" charset="0"/>
                <a:cs typeface="Times New Roman" pitchFamily="18" charset="0"/>
              </a:rPr>
              <a:t>Buyuksahin</a:t>
            </a: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dirty="0" err="1" smtClean="0">
                <a:effectLst>
                  <a:outerShdw blurRad="50800" dist="38100" dir="2700000" algn="tl" rotWithShape="0">
                    <a:prstClr val="black">
                      <a:alpha val="40000"/>
                    </a:prstClr>
                  </a:outerShdw>
                </a:effectLst>
                <a:latin typeface="Times New Roman" pitchFamily="18" charset="0"/>
                <a:cs typeface="Times New Roman" pitchFamily="18" charset="0"/>
              </a:rPr>
              <a:t>Ph</a:t>
            </a: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.D.</a:t>
            </a:r>
            <a:b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b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CTO, </a:t>
            </a:r>
            <a:r>
              <a:rPr lang="tr-TR" dirty="0" err="1" smtClean="0">
                <a:effectLst>
                  <a:outerShdw blurRad="50800" dist="38100" dir="2700000" algn="tl" rotWithShape="0">
                    <a:prstClr val="black">
                      <a:alpha val="40000"/>
                    </a:prstClr>
                  </a:outerShdw>
                </a:effectLst>
                <a:latin typeface="Times New Roman" pitchFamily="18" charset="0"/>
                <a:cs typeface="Times New Roman" pitchFamily="18" charset="0"/>
              </a:rPr>
              <a:t>Sensobright</a:t>
            </a: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 </a:t>
            </a:r>
            <a:r>
              <a:rPr lang="tr-TR" dirty="0" err="1" smtClean="0">
                <a:effectLst>
                  <a:outerShdw blurRad="50800" dist="38100" dir="2700000" algn="tl" rotWithShape="0">
                    <a:prstClr val="black">
                      <a:alpha val="40000"/>
                    </a:prstClr>
                  </a:outerShdw>
                </a:effectLst>
                <a:latin typeface="Times New Roman" pitchFamily="18" charset="0"/>
                <a:cs typeface="Times New Roman" pitchFamily="18" charset="0"/>
              </a:rPr>
              <a:t>Industries</a:t>
            </a: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 LLC.</a:t>
            </a:r>
            <a:b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br>
            <a: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t/>
            </a:r>
            <a:br>
              <a:rPr lang="tr-TR" dirty="0" smtClean="0">
                <a:effectLst>
                  <a:outerShdw blurRad="50800" dist="38100" dir="2700000" algn="tl" rotWithShape="0">
                    <a:prstClr val="black">
                      <a:alpha val="40000"/>
                    </a:prstClr>
                  </a:outerShdw>
                </a:effectLst>
                <a:latin typeface="Times New Roman" pitchFamily="18" charset="0"/>
                <a:cs typeface="Times New Roman" pitchFamily="18" charset="0"/>
              </a:rPr>
            </a:br>
            <a:r>
              <a:rPr lang="tr-TR" sz="3600" dirty="0" smtClean="0">
                <a:effectLst>
                  <a:outerShdw blurRad="50800" dist="38100" dir="2700000" algn="tl" rotWithShape="0">
                    <a:prstClr val="black">
                      <a:alpha val="40000"/>
                    </a:prstClr>
                  </a:outerShdw>
                </a:effectLst>
                <a:latin typeface="Times New Roman" pitchFamily="18" charset="0"/>
                <a:cs typeface="Times New Roman" pitchFamily="18" charset="0"/>
              </a:rPr>
              <a:t>www.</a:t>
            </a:r>
            <a:r>
              <a:rPr lang="tr-TR" sz="3600" dirty="0" err="1" smtClean="0">
                <a:effectLst>
                  <a:outerShdw blurRad="50800" dist="38100" dir="2700000" algn="tl" rotWithShape="0">
                    <a:prstClr val="black">
                      <a:alpha val="40000"/>
                    </a:prstClr>
                  </a:outerShdw>
                </a:effectLst>
                <a:latin typeface="Times New Roman" pitchFamily="18" charset="0"/>
                <a:cs typeface="Times New Roman" pitchFamily="18" charset="0"/>
              </a:rPr>
              <a:t>sensobright</a:t>
            </a:r>
            <a:r>
              <a:rPr lang="tr-TR" sz="3600" dirty="0" smtClean="0">
                <a:effectLst>
                  <a:outerShdw blurRad="50800" dist="38100" dir="2700000" algn="tl" rotWithShape="0">
                    <a:prstClr val="black">
                      <a:alpha val="40000"/>
                    </a:prstClr>
                  </a:outerShdw>
                </a:effectLst>
                <a:latin typeface="Times New Roman" pitchFamily="18" charset="0"/>
                <a:cs typeface="Times New Roman" pitchFamily="18" charset="0"/>
              </a:rPr>
              <a:t>.</a:t>
            </a:r>
            <a:r>
              <a:rPr lang="tr-TR" sz="3600" dirty="0" err="1" smtClean="0">
                <a:effectLst>
                  <a:outerShdw blurRad="50800" dist="38100" dir="2700000" algn="tl" rotWithShape="0">
                    <a:prstClr val="black">
                      <a:alpha val="40000"/>
                    </a:prstClr>
                  </a:outerShdw>
                </a:effectLst>
                <a:latin typeface="Times New Roman" pitchFamily="18" charset="0"/>
                <a:cs typeface="Times New Roman" pitchFamily="18" charset="0"/>
              </a:rPr>
              <a:t>industries</a:t>
            </a:r>
            <a:endParaRPr lang="tr-TR"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764</TotalTime>
  <Words>1022</Words>
  <Application>Microsoft Office PowerPoint</Application>
  <PresentationFormat>Custom</PresentationFormat>
  <Paragraphs>123</Paragraphs>
  <Slides>24</Slides>
  <Notes>0</Notes>
  <HiddenSlides>0</HiddenSlides>
  <MMClips>1</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Ofis Teması</vt:lpstr>
      <vt:lpstr>Utku Buyuksahin, Ph.D. CTO, Sensobright Industries LLC.</vt:lpstr>
      <vt:lpstr>PowerPoint Presentation</vt:lpstr>
      <vt:lpstr>About us</vt:lpstr>
      <vt:lpstr>About us</vt:lpstr>
      <vt:lpstr>PowerPoint Presentation</vt:lpstr>
      <vt:lpstr>Awards</vt:lpstr>
      <vt:lpstr>TV Shows / NEWS</vt:lpstr>
      <vt:lpstr>Magazines /  Newspapers</vt:lpstr>
      <vt:lpstr>Tactile Sensors</vt:lpstr>
      <vt:lpstr>Tactile Sensors</vt:lpstr>
      <vt:lpstr>Tactile Sensors</vt:lpstr>
      <vt:lpstr>Our Technology</vt:lpstr>
      <vt:lpstr>Our Technology</vt:lpstr>
      <vt:lpstr>Our Technology</vt:lpstr>
      <vt:lpstr>Our Technology</vt:lpstr>
      <vt:lpstr>Our Technology</vt:lpstr>
      <vt:lpstr>Our Technology</vt:lpstr>
      <vt:lpstr>Our Technology</vt:lpstr>
      <vt:lpstr>Our Technology</vt:lpstr>
      <vt:lpstr>Our Technology</vt:lpstr>
      <vt:lpstr>Our Technology</vt:lpstr>
      <vt:lpstr>Our Technology</vt:lpstr>
      <vt:lpstr>Our Technology</vt:lpstr>
      <vt:lpstr>Utku Buyuksahin, Ph.D. CTO, Sensobright Industries LLC.  www.sensobright.industries</vt:lpstr>
    </vt:vector>
  </TitlesOfParts>
  <Company>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dc:creator>
  <cp:lastModifiedBy>Mani </cp:lastModifiedBy>
  <cp:revision>113</cp:revision>
  <dcterms:created xsi:type="dcterms:W3CDTF">2015-07-14T20:32:53Z</dcterms:created>
  <dcterms:modified xsi:type="dcterms:W3CDTF">2015-07-17T09:13:53Z</dcterms:modified>
</cp:coreProperties>
</file>