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rels" ContentType="application/vnd.openxmlformats-package.relationships+xml"/>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3" r:id="rId2"/>
    <p:sldId id="272" r:id="rId3"/>
    <p:sldId id="295" r:id="rId4"/>
    <p:sldId id="273" r:id="rId5"/>
    <p:sldId id="274" r:id="rId6"/>
    <p:sldId id="276" r:id="rId7"/>
    <p:sldId id="277" r:id="rId8"/>
    <p:sldId id="278" r:id="rId9"/>
    <p:sldId id="286" r:id="rId10"/>
    <p:sldId id="299" r:id="rId11"/>
    <p:sldId id="300" r:id="rId12"/>
    <p:sldId id="302" r:id="rId13"/>
    <p:sldId id="303" r:id="rId14"/>
    <p:sldId id="304" r:id="rId15"/>
    <p:sldId id="301" r:id="rId16"/>
    <p:sldId id="298" r:id="rId17"/>
    <p:sldId id="332" r:id="rId18"/>
    <p:sldId id="333" r:id="rId19"/>
    <p:sldId id="334" r:id="rId20"/>
    <p:sldId id="306" r:id="rId21"/>
    <p:sldId id="335" r:id="rId22"/>
    <p:sldId id="336" r:id="rId23"/>
    <p:sldId id="329" r:id="rId24"/>
    <p:sldId id="328" r:id="rId25"/>
    <p:sldId id="337" r:id="rId26"/>
    <p:sldId id="327" r:id="rId27"/>
    <p:sldId id="330" r:id="rId28"/>
    <p:sldId id="331" r:id="rId29"/>
    <p:sldId id="292" r:id="rId30"/>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71AB"/>
    <a:srgbClr val="5C8727"/>
    <a:srgbClr val="F19E1F"/>
    <a:srgbClr val="142248"/>
    <a:srgbClr val="A5A4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6" autoAdjust="0"/>
    <p:restoredTop sz="91395"/>
  </p:normalViewPr>
  <p:slideViewPr>
    <p:cSldViewPr snapToGrid="0">
      <p:cViewPr varScale="1">
        <p:scale>
          <a:sx n="95" d="100"/>
          <a:sy n="95" d="100"/>
        </p:scale>
        <p:origin x="-312" y="-12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gs" Target="tags/tag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66CB29-5EDD-E341-82A6-0E65135640A5}" type="datetimeFigureOut">
              <a:rPr lang="en-US" smtClean="0"/>
              <a:t>9/30/16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06FC77-A6A3-F14B-8FEF-142B5EC110C7}" type="slidenum">
              <a:rPr lang="en-US" smtClean="0"/>
              <a:t>‹#›</a:t>
            </a:fld>
            <a:endParaRPr lang="en-US"/>
          </a:p>
        </p:txBody>
      </p:sp>
    </p:spTree>
    <p:extLst>
      <p:ext uri="{BB962C8B-B14F-4D97-AF65-F5344CB8AC3E}">
        <p14:creationId xmlns:p14="http://schemas.microsoft.com/office/powerpoint/2010/main" val="1542830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solidFill>
                  <a:schemeClr val="tx1"/>
                </a:solidFill>
              </a:rPr>
              <a:t>ACTION: reword</a:t>
            </a:r>
          </a:p>
        </p:txBody>
      </p:sp>
      <p:sp>
        <p:nvSpPr>
          <p:cNvPr id="4" name="Slide Number Placeholder 3"/>
          <p:cNvSpPr>
            <a:spLocks noGrp="1"/>
          </p:cNvSpPr>
          <p:nvPr>
            <p:ph type="sldNum" sz="quarter" idx="10"/>
          </p:nvPr>
        </p:nvSpPr>
        <p:spPr/>
        <p:txBody>
          <a:bodyPr/>
          <a:lstStyle/>
          <a:p>
            <a:fld id="{E006FC77-A6A3-F14B-8FEF-142B5EC110C7}" type="slidenum">
              <a:rPr lang="en-US" smtClean="0"/>
              <a:t>2</a:t>
            </a:fld>
            <a:endParaRPr lang="en-US"/>
          </a:p>
        </p:txBody>
      </p:sp>
    </p:spTree>
    <p:extLst>
      <p:ext uri="{BB962C8B-B14F-4D97-AF65-F5344CB8AC3E}">
        <p14:creationId xmlns:p14="http://schemas.microsoft.com/office/powerpoint/2010/main" val="2441460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06FC77-A6A3-F14B-8FEF-142B5EC110C7}" type="slidenum">
              <a:rPr lang="en-US" smtClean="0"/>
              <a:t>3</a:t>
            </a:fld>
            <a:endParaRPr lang="en-US"/>
          </a:p>
        </p:txBody>
      </p:sp>
    </p:spTree>
    <p:extLst>
      <p:ext uri="{BB962C8B-B14F-4D97-AF65-F5344CB8AC3E}">
        <p14:creationId xmlns:p14="http://schemas.microsoft.com/office/powerpoint/2010/main" val="3184755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E0F6BE-EFCD-2D4E-9AC3-BE9811C6D5C1}" type="slidenum">
              <a:rPr lang="en-US" smtClean="0"/>
              <a:t>9</a:t>
            </a:fld>
            <a:endParaRPr lang="en-US"/>
          </a:p>
        </p:txBody>
      </p:sp>
    </p:spTree>
    <p:extLst>
      <p:ext uri="{BB962C8B-B14F-4D97-AF65-F5344CB8AC3E}">
        <p14:creationId xmlns:p14="http://schemas.microsoft.com/office/powerpoint/2010/main" val="1847723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Focus here is on genomics data, but</a:t>
            </a:r>
            <a:r>
              <a:rPr lang="en-US" baseline="0" dirty="0" smtClean="0"/>
              <a:t> not restricted to genomics data</a:t>
            </a:r>
            <a:endParaRPr lang="en-US" dirty="0"/>
          </a:p>
        </p:txBody>
      </p:sp>
      <p:sp>
        <p:nvSpPr>
          <p:cNvPr id="4" name="Slide Number Placeholder 3"/>
          <p:cNvSpPr>
            <a:spLocks noGrp="1"/>
          </p:cNvSpPr>
          <p:nvPr>
            <p:ph type="sldNum" sz="quarter" idx="10"/>
          </p:nvPr>
        </p:nvSpPr>
        <p:spPr/>
        <p:txBody>
          <a:bodyPr/>
          <a:lstStyle/>
          <a:p>
            <a:fld id="{13E0F6BE-EFCD-2D4E-9AC3-BE9811C6D5C1}" type="slidenum">
              <a:rPr lang="en-US" smtClean="0"/>
              <a:t>10</a:t>
            </a:fld>
            <a:endParaRPr lang="en-US"/>
          </a:p>
        </p:txBody>
      </p:sp>
    </p:spTree>
    <p:extLst>
      <p:ext uri="{BB962C8B-B14F-4D97-AF65-F5344CB8AC3E}">
        <p14:creationId xmlns:p14="http://schemas.microsoft.com/office/powerpoint/2010/main" val="810749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FDD0C1-AA32-5A49-983F-EF488AF867B3}" type="slidenum">
              <a:rPr lang="en-US" smtClean="0"/>
              <a:t>20</a:t>
            </a:fld>
            <a:endParaRPr lang="en-US"/>
          </a:p>
        </p:txBody>
      </p:sp>
    </p:spTree>
    <p:extLst>
      <p:ext uri="{BB962C8B-B14F-4D97-AF65-F5344CB8AC3E}">
        <p14:creationId xmlns:p14="http://schemas.microsoft.com/office/powerpoint/2010/main" val="32424662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2.gi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2.gi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5971" y="2630753"/>
            <a:ext cx="9144000" cy="1056061"/>
          </a:xfrm>
          <a:prstGeom prst="rect">
            <a:avLst/>
          </a:prstGeom>
        </p:spPr>
        <p:txBody>
          <a:bodyPr anchor="b"/>
          <a:lstStyle>
            <a:lvl1pPr algn="ctr">
              <a:defRPr sz="6000"/>
            </a:lvl1pPr>
          </a:lstStyle>
          <a:p>
            <a:r>
              <a:rPr lang="en-US" dirty="0" smtClean="0"/>
              <a:t>Title</a:t>
            </a:r>
            <a:endParaRPr lang="en-US" dirty="0"/>
          </a:p>
        </p:txBody>
      </p:sp>
      <p:sp>
        <p:nvSpPr>
          <p:cNvPr id="3" name="Subtitle 2"/>
          <p:cNvSpPr>
            <a:spLocks noGrp="1"/>
          </p:cNvSpPr>
          <p:nvPr>
            <p:ph type="subTitle" idx="1" hasCustomPrompt="1"/>
          </p:nvPr>
        </p:nvSpPr>
        <p:spPr>
          <a:xfrm>
            <a:off x="1524000" y="3810324"/>
            <a:ext cx="9144000" cy="512762"/>
          </a:xfrm>
        </p:spPr>
        <p:txBody>
          <a:bodyPr>
            <a:noAutofit/>
          </a:bodyPr>
          <a:lstStyle>
            <a:lvl1pPr marL="0" indent="0" algn="ctr">
              <a:buNone/>
              <a:defRPr sz="3200">
                <a:solidFill>
                  <a:srgbClr val="0971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US" dirty="0"/>
          </a:p>
        </p:txBody>
      </p:sp>
      <p:pic>
        <p:nvPicPr>
          <p:cNvPr id="20" name="Picture 19"/>
          <p:cNvPicPr>
            <a:picLocks noChangeAspect="1"/>
          </p:cNvPicPr>
          <p:nvPr userDrawn="1"/>
        </p:nvPicPr>
        <p:blipFill>
          <a:blip r:embed="rId2"/>
          <a:stretch>
            <a:fillRect/>
          </a:stretch>
        </p:blipFill>
        <p:spPr>
          <a:xfrm>
            <a:off x="6032468" y="5921110"/>
            <a:ext cx="1531292" cy="731520"/>
          </a:xfrm>
          <a:prstGeom prst="rect">
            <a:avLst/>
          </a:prstGeom>
        </p:spPr>
      </p:pic>
      <p:pic>
        <p:nvPicPr>
          <p:cNvPr id="21" name="Picture 20"/>
          <p:cNvPicPr>
            <a:picLocks noChangeAspect="1"/>
          </p:cNvPicPr>
          <p:nvPr userDrawn="1"/>
        </p:nvPicPr>
        <p:blipFill>
          <a:blip r:embed="rId3"/>
          <a:stretch>
            <a:fillRect/>
          </a:stretch>
        </p:blipFill>
        <p:spPr>
          <a:xfrm>
            <a:off x="2915066" y="5910746"/>
            <a:ext cx="674232" cy="731520"/>
          </a:xfrm>
          <a:prstGeom prst="rect">
            <a:avLst/>
          </a:prstGeom>
        </p:spPr>
      </p:pic>
      <p:pic>
        <p:nvPicPr>
          <p:cNvPr id="22" name="Picture 21"/>
          <p:cNvPicPr>
            <a:picLocks noChangeAspect="1"/>
          </p:cNvPicPr>
          <p:nvPr userDrawn="1"/>
        </p:nvPicPr>
        <p:blipFill>
          <a:blip r:embed="rId4"/>
          <a:stretch>
            <a:fillRect/>
          </a:stretch>
        </p:blipFill>
        <p:spPr>
          <a:xfrm>
            <a:off x="4332370" y="5952407"/>
            <a:ext cx="957026" cy="731520"/>
          </a:xfrm>
          <a:prstGeom prst="rect">
            <a:avLst/>
          </a:prstGeom>
        </p:spPr>
      </p:pic>
      <p:pic>
        <p:nvPicPr>
          <p:cNvPr id="23" name="Picture 22"/>
          <p:cNvPicPr>
            <a:picLocks noChangeAspect="1"/>
          </p:cNvPicPr>
          <p:nvPr userDrawn="1"/>
        </p:nvPicPr>
        <p:blipFill>
          <a:blip r:embed="rId5"/>
          <a:stretch>
            <a:fillRect/>
          </a:stretch>
        </p:blipFill>
        <p:spPr>
          <a:xfrm>
            <a:off x="8306832" y="5910746"/>
            <a:ext cx="1304012" cy="733507"/>
          </a:xfrm>
          <a:prstGeom prst="rect">
            <a:avLst/>
          </a:prstGeom>
        </p:spPr>
      </p:pic>
      <p:sp>
        <p:nvSpPr>
          <p:cNvPr id="7" name="Text Placeholder 6"/>
          <p:cNvSpPr>
            <a:spLocks noGrp="1"/>
          </p:cNvSpPr>
          <p:nvPr>
            <p:ph type="body" sz="quarter" idx="10" hasCustomPrompt="1"/>
          </p:nvPr>
        </p:nvSpPr>
        <p:spPr>
          <a:xfrm>
            <a:off x="1524000" y="4529138"/>
            <a:ext cx="9144000" cy="1179512"/>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142248"/>
                </a:solidFill>
                <a:effectLst/>
                <a:uLnTx/>
                <a:uFillTx/>
                <a:latin typeface="+mn-lt"/>
                <a:ea typeface="+mn-ea"/>
                <a:cs typeface="+mn-cs"/>
              </a:rPr>
              <a:t>                                              Presenter_Name, Title (</a:t>
            </a:r>
            <a:r>
              <a:rPr kumimoji="0" lang="en-US" sz="1800" b="0" i="0" u="none" strike="noStrike" kern="1200" cap="none" spc="0" normalizeH="0" baseline="0" noProof="0" dirty="0" err="1" smtClean="0">
                <a:ln>
                  <a:noFill/>
                </a:ln>
                <a:solidFill>
                  <a:srgbClr val="142248"/>
                </a:solidFill>
                <a:effectLst/>
                <a:uLnTx/>
                <a:uFillTx/>
                <a:latin typeface="+mn-lt"/>
                <a:ea typeface="+mn-ea"/>
                <a:cs typeface="+mn-cs"/>
              </a:rPr>
              <a:t>Sci</a:t>
            </a:r>
            <a:r>
              <a:rPr kumimoji="0" lang="en-US" sz="1800" b="0" i="0" u="none" strike="noStrike" kern="1200" cap="none" spc="0" normalizeH="0" baseline="0" noProof="0" dirty="0" smtClean="0">
                <a:ln>
                  <a:noFill/>
                </a:ln>
                <a:solidFill>
                  <a:srgbClr val="142248"/>
                </a:solidFill>
                <a:effectLst/>
                <a:uLnTx/>
                <a:uFillTx/>
                <a:latin typeface="+mn-lt"/>
                <a:ea typeface="+mn-ea"/>
                <a:cs typeface="+mn-cs"/>
              </a:rPr>
              <a:t> analysis, Co-PI, etc.)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142248"/>
                </a:solidFill>
                <a:effectLst/>
                <a:uLnTx/>
                <a:uFillTx/>
                <a:latin typeface="+mn-lt"/>
                <a:ea typeface="+mn-ea"/>
                <a:cs typeface="+mn-cs"/>
              </a:rPr>
              <a:t>                                                          Presenter Institution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142248"/>
                </a:solidFill>
                <a:effectLst/>
                <a:uLnTx/>
                <a:uFillTx/>
                <a:latin typeface="+mn-lt"/>
                <a:ea typeface="+mn-ea"/>
                <a:cs typeface="+mn-cs"/>
              </a:rPr>
              <a:t>                          Email address (no hyperlink) [      Twitter or social media handle]</a:t>
            </a:r>
          </a:p>
          <a:p>
            <a:pPr lvl="0"/>
            <a:endParaRPr lang="en-US" dirty="0"/>
          </a:p>
        </p:txBody>
      </p:sp>
      <p:pic>
        <p:nvPicPr>
          <p:cNvPr id="5" name="Picture 4"/>
          <p:cNvPicPr>
            <a:picLocks noChangeAspect="1"/>
          </p:cNvPicPr>
          <p:nvPr userDrawn="1"/>
        </p:nvPicPr>
        <p:blipFill>
          <a:blip r:embed="rId6" cstate="print">
            <a:alphaModFix amt="20000"/>
            <a:extLst>
              <a:ext uri="{28A0092B-C50C-407E-A947-70E740481C1C}">
                <a14:useLocalDpi xmlns:a14="http://schemas.microsoft.com/office/drawing/2010/main" val="0"/>
              </a:ext>
            </a:extLst>
          </a:blip>
          <a:stretch>
            <a:fillRect/>
          </a:stretch>
        </p:blipFill>
        <p:spPr>
          <a:xfrm>
            <a:off x="5729060" y="1529976"/>
            <a:ext cx="7042150" cy="5998324"/>
          </a:xfrm>
          <a:prstGeom prst="rect">
            <a:avLst/>
          </a:prstGeom>
        </p:spPr>
      </p:pic>
      <p:pic>
        <p:nvPicPr>
          <p:cNvPr id="17" name="Picture 16" descr="cyverse_rgb.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088485" y="605500"/>
            <a:ext cx="6015030" cy="1308999"/>
          </a:xfrm>
          <a:prstGeom prst="rect">
            <a:avLst/>
          </a:prstGeom>
        </p:spPr>
      </p:pic>
      <p:sp>
        <p:nvSpPr>
          <p:cNvPr id="18" name="Subtitle 2"/>
          <p:cNvSpPr txBox="1">
            <a:spLocks/>
          </p:cNvSpPr>
          <p:nvPr userDrawn="1"/>
        </p:nvSpPr>
        <p:spPr>
          <a:xfrm>
            <a:off x="5010558" y="1605942"/>
            <a:ext cx="4092957" cy="3162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rgbClr val="F19E1F"/>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smtClean="0">
                <a:solidFill>
                  <a:srgbClr val="0971AB"/>
                </a:solidFill>
              </a:rPr>
              <a:t>Transforming Science Through Data-driven Discovery</a:t>
            </a:r>
            <a:endParaRPr lang="en-US" sz="1400" dirty="0">
              <a:solidFill>
                <a:srgbClr val="0971AB"/>
              </a:solidFill>
            </a:endParaRPr>
          </a:p>
        </p:txBody>
      </p:sp>
    </p:spTree>
    <p:extLst>
      <p:ext uri="{BB962C8B-B14F-4D97-AF65-F5344CB8AC3E}">
        <p14:creationId xmlns:p14="http://schemas.microsoft.com/office/powerpoint/2010/main" val="226754328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704371"/>
            <a:ext cx="9144000" cy="1056061"/>
          </a:xfrm>
          <a:prstGeom prst="rect">
            <a:avLst/>
          </a:prstGeom>
        </p:spPr>
        <p:txBody>
          <a:bodyPr anchor="b"/>
          <a:lstStyle>
            <a:lvl1pPr algn="ctr">
              <a:defRPr sz="6000"/>
            </a:lvl1pPr>
          </a:lstStyle>
          <a:p>
            <a:r>
              <a:rPr lang="en-US" dirty="0" smtClean="0"/>
              <a:t>Title Slide 2</a:t>
            </a:r>
            <a:endParaRPr lang="en-US" dirty="0"/>
          </a:p>
        </p:txBody>
      </p:sp>
      <p:sp>
        <p:nvSpPr>
          <p:cNvPr id="3" name="Subtitle 2"/>
          <p:cNvSpPr>
            <a:spLocks noGrp="1"/>
          </p:cNvSpPr>
          <p:nvPr>
            <p:ph type="subTitle" idx="1" hasCustomPrompt="1"/>
          </p:nvPr>
        </p:nvSpPr>
        <p:spPr>
          <a:xfrm>
            <a:off x="1524000" y="3602038"/>
            <a:ext cx="9144000" cy="512762"/>
          </a:xfrm>
        </p:spPr>
        <p:txBody>
          <a:bodyPr>
            <a:noAutofit/>
          </a:bodyPr>
          <a:lstStyle>
            <a:lvl1pPr marL="0" indent="0" algn="ctr">
              <a:buNone/>
              <a:defRPr sz="3200">
                <a:solidFill>
                  <a:srgbClr val="0971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a:t>
            </a:r>
            <a:endParaRPr lang="en-US" dirty="0"/>
          </a:p>
        </p:txBody>
      </p:sp>
      <p:sp>
        <p:nvSpPr>
          <p:cNvPr id="6" name="Text Placeholder 5"/>
          <p:cNvSpPr>
            <a:spLocks noGrp="1"/>
          </p:cNvSpPr>
          <p:nvPr>
            <p:ph type="body" sz="quarter" idx="10" hasCustomPrompt="1"/>
          </p:nvPr>
        </p:nvSpPr>
        <p:spPr>
          <a:xfrm>
            <a:off x="1524000" y="4230688"/>
            <a:ext cx="9144000" cy="1487206"/>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142248"/>
                </a:solidFill>
                <a:effectLst/>
                <a:uLnTx/>
                <a:uFillTx/>
                <a:latin typeface="+mn-lt"/>
                <a:ea typeface="+mn-ea"/>
                <a:cs typeface="+mn-cs"/>
              </a:rPr>
              <a:t>Presenter_Name, Title (</a:t>
            </a:r>
            <a:r>
              <a:rPr kumimoji="0" lang="en-US" sz="1800" b="0" i="0" u="none" strike="noStrike" kern="1200" cap="none" spc="0" normalizeH="0" baseline="0" noProof="0" dirty="0" err="1" smtClean="0">
                <a:ln>
                  <a:noFill/>
                </a:ln>
                <a:solidFill>
                  <a:srgbClr val="142248"/>
                </a:solidFill>
                <a:effectLst/>
                <a:uLnTx/>
                <a:uFillTx/>
                <a:latin typeface="+mn-lt"/>
                <a:ea typeface="+mn-ea"/>
                <a:cs typeface="+mn-cs"/>
              </a:rPr>
              <a:t>Sci</a:t>
            </a:r>
            <a:r>
              <a:rPr kumimoji="0" lang="en-US" sz="1800" b="0" i="0" u="none" strike="noStrike" kern="1200" cap="none" spc="0" normalizeH="0" baseline="0" noProof="0" dirty="0" smtClean="0">
                <a:ln>
                  <a:noFill/>
                </a:ln>
                <a:solidFill>
                  <a:srgbClr val="142248"/>
                </a:solidFill>
                <a:effectLst/>
                <a:uLnTx/>
                <a:uFillTx/>
                <a:latin typeface="+mn-lt"/>
                <a:ea typeface="+mn-ea"/>
                <a:cs typeface="+mn-cs"/>
              </a:rPr>
              <a:t>-analyst, Co-PI, etc.)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142248"/>
                </a:solidFill>
                <a:effectLst/>
                <a:uLnTx/>
                <a:uFillTx/>
                <a:latin typeface="+mn-lt"/>
                <a:ea typeface="+mn-ea"/>
                <a:cs typeface="+mn-cs"/>
              </a:rPr>
              <a:t>Presenter Institution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142248"/>
                </a:solidFill>
                <a:effectLst/>
                <a:uLnTx/>
                <a:uFillTx/>
                <a:latin typeface="+mn-lt"/>
                <a:ea typeface="+mn-ea"/>
                <a:cs typeface="+mn-cs"/>
              </a:rPr>
              <a:t>Email address (no hyperlink) [      Twitter or social media handle]</a:t>
            </a:r>
          </a:p>
          <a:p>
            <a:pPr lvl="0"/>
            <a:endParaRPr lang="en-US" dirty="0"/>
          </a:p>
        </p:txBody>
      </p:sp>
      <p:pic>
        <p:nvPicPr>
          <p:cNvPr id="14" name="Picture 13"/>
          <p:cNvPicPr>
            <a:picLocks noChangeAspect="1"/>
          </p:cNvPicPr>
          <p:nvPr userDrawn="1"/>
        </p:nvPicPr>
        <p:blipFill>
          <a:blip r:embed="rId2"/>
          <a:stretch>
            <a:fillRect/>
          </a:stretch>
        </p:blipFill>
        <p:spPr>
          <a:xfrm>
            <a:off x="6032468" y="5921110"/>
            <a:ext cx="1531292" cy="731520"/>
          </a:xfrm>
          <a:prstGeom prst="rect">
            <a:avLst/>
          </a:prstGeom>
        </p:spPr>
      </p:pic>
      <p:pic>
        <p:nvPicPr>
          <p:cNvPr id="15" name="Picture 14"/>
          <p:cNvPicPr>
            <a:picLocks noChangeAspect="1"/>
          </p:cNvPicPr>
          <p:nvPr userDrawn="1"/>
        </p:nvPicPr>
        <p:blipFill>
          <a:blip r:embed="rId3"/>
          <a:stretch>
            <a:fillRect/>
          </a:stretch>
        </p:blipFill>
        <p:spPr>
          <a:xfrm>
            <a:off x="2915066" y="5910746"/>
            <a:ext cx="674232" cy="731520"/>
          </a:xfrm>
          <a:prstGeom prst="rect">
            <a:avLst/>
          </a:prstGeom>
        </p:spPr>
      </p:pic>
      <p:pic>
        <p:nvPicPr>
          <p:cNvPr id="16" name="Picture 15"/>
          <p:cNvPicPr>
            <a:picLocks noChangeAspect="1"/>
          </p:cNvPicPr>
          <p:nvPr userDrawn="1"/>
        </p:nvPicPr>
        <p:blipFill>
          <a:blip r:embed="rId4"/>
          <a:stretch>
            <a:fillRect/>
          </a:stretch>
        </p:blipFill>
        <p:spPr>
          <a:xfrm>
            <a:off x="4332370" y="5952407"/>
            <a:ext cx="957026" cy="731520"/>
          </a:xfrm>
          <a:prstGeom prst="rect">
            <a:avLst/>
          </a:prstGeom>
        </p:spPr>
      </p:pic>
      <p:pic>
        <p:nvPicPr>
          <p:cNvPr id="17" name="Picture 16"/>
          <p:cNvPicPr>
            <a:picLocks noChangeAspect="1"/>
          </p:cNvPicPr>
          <p:nvPr userDrawn="1"/>
        </p:nvPicPr>
        <p:blipFill>
          <a:blip r:embed="rId5"/>
          <a:stretch>
            <a:fillRect/>
          </a:stretch>
        </p:blipFill>
        <p:spPr>
          <a:xfrm>
            <a:off x="8306832" y="5910746"/>
            <a:ext cx="1304012" cy="733507"/>
          </a:xfrm>
          <a:prstGeom prst="rect">
            <a:avLst/>
          </a:prstGeom>
        </p:spPr>
      </p:pic>
      <p:pic>
        <p:nvPicPr>
          <p:cNvPr id="11" name="Picture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048685" y="1760432"/>
            <a:ext cx="2094630" cy="1930298"/>
          </a:xfrm>
          <a:prstGeom prst="rect">
            <a:avLst/>
          </a:prstGeom>
        </p:spPr>
      </p:pic>
    </p:spTree>
    <p:extLst>
      <p:ext uri="{BB962C8B-B14F-4D97-AF65-F5344CB8AC3E}">
        <p14:creationId xmlns:p14="http://schemas.microsoft.com/office/powerpoint/2010/main" val="540374512"/>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duct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89821" y="551051"/>
            <a:ext cx="10814892" cy="629642"/>
          </a:xfrm>
          <a:prstGeom prst="rect">
            <a:avLst/>
          </a:prstGeom>
        </p:spPr>
        <p:txBody>
          <a:bodyPr anchor="b"/>
          <a:lstStyle>
            <a:lvl1pPr algn="l">
              <a:defRPr sz="4000" baseline="0"/>
            </a:lvl1pPr>
          </a:lstStyle>
          <a:p>
            <a:r>
              <a:rPr lang="en-US" dirty="0" smtClean="0"/>
              <a:t>Product Slide</a:t>
            </a:r>
            <a:endParaRPr lang="en-US" dirty="0"/>
          </a:p>
        </p:txBody>
      </p:sp>
      <p:sp>
        <p:nvSpPr>
          <p:cNvPr id="15" name="Content Placeholder 14"/>
          <p:cNvSpPr>
            <a:spLocks noGrp="1"/>
          </p:cNvSpPr>
          <p:nvPr>
            <p:ph sz="quarter" idx="10" hasCustomPrompt="1"/>
          </p:nvPr>
        </p:nvSpPr>
        <p:spPr>
          <a:xfrm>
            <a:off x="1189821" y="1102316"/>
            <a:ext cx="3351212" cy="376237"/>
          </a:xfrm>
        </p:spPr>
        <p:txBody>
          <a:bodyPr>
            <a:noAutofit/>
          </a:bodyPr>
          <a:lstStyle>
            <a:lvl1pPr marL="0" indent="0">
              <a:buNone/>
              <a:defRPr sz="2000"/>
            </a:lvl1pPr>
          </a:lstStyle>
          <a:p>
            <a:pPr lvl="0"/>
            <a:r>
              <a:rPr lang="en-US" dirty="0" smtClean="0"/>
              <a:t>Subtitle</a:t>
            </a:r>
            <a:endParaRPr lang="en-US" dirty="0"/>
          </a:p>
        </p:txBody>
      </p:sp>
      <p:sp>
        <p:nvSpPr>
          <p:cNvPr id="13" name="Text Placeholder 12"/>
          <p:cNvSpPr>
            <a:spLocks noGrp="1"/>
          </p:cNvSpPr>
          <p:nvPr>
            <p:ph type="body" sz="quarter" idx="11"/>
          </p:nvPr>
        </p:nvSpPr>
        <p:spPr>
          <a:xfrm>
            <a:off x="142875" y="2152650"/>
            <a:ext cx="11861800" cy="3800475"/>
          </a:xfrm>
        </p:spPr>
        <p:txBody>
          <a:bodyPr/>
          <a:lstStyle>
            <a:lvl1pPr>
              <a:defRPr>
                <a:solidFill>
                  <a:schemeClr val="tx1"/>
                </a:solidFill>
              </a:defRPr>
            </a:lvl1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90232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cknowledgement Slide">
    <p:spTree>
      <p:nvGrpSpPr>
        <p:cNvPr id="1" name=""/>
        <p:cNvGrpSpPr/>
        <p:nvPr/>
      </p:nvGrpSpPr>
      <p:grpSpPr>
        <a:xfrm>
          <a:off x="0" y="0"/>
          <a:ext cx="0" cy="0"/>
          <a:chOff x="0" y="0"/>
          <a:chExt cx="0" cy="0"/>
        </a:xfrm>
      </p:grpSpPr>
      <p:pic>
        <p:nvPicPr>
          <p:cNvPr id="1026" name="Picture 2" descr="http://www.nsf.gov/images/logos/nsf1.gif"/>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76006" y="5381709"/>
            <a:ext cx="1037008" cy="104325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14165" y="532112"/>
            <a:ext cx="5056094" cy="1137391"/>
          </a:xfrm>
          <a:prstGeom prst="rect">
            <a:avLst/>
          </a:prstGeom>
        </p:spPr>
      </p:pic>
      <p:sp>
        <p:nvSpPr>
          <p:cNvPr id="13" name="Subtitle 2"/>
          <p:cNvSpPr txBox="1">
            <a:spLocks/>
          </p:cNvSpPr>
          <p:nvPr userDrawn="1"/>
        </p:nvSpPr>
        <p:spPr>
          <a:xfrm>
            <a:off x="1609344" y="1706981"/>
            <a:ext cx="9144000" cy="512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rgbClr val="F19E1F"/>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smtClean="0">
                <a:solidFill>
                  <a:srgbClr val="0971AB"/>
                </a:solidFill>
              </a:rPr>
              <a:t>Transforming Science Through Data-driven Discovery</a:t>
            </a:r>
            <a:endParaRPr lang="en-US" sz="2000" dirty="0">
              <a:solidFill>
                <a:srgbClr val="0971AB"/>
              </a:solidFill>
            </a:endParaRPr>
          </a:p>
        </p:txBody>
      </p:sp>
      <p:grpSp>
        <p:nvGrpSpPr>
          <p:cNvPr id="14" name="Group 13"/>
          <p:cNvGrpSpPr/>
          <p:nvPr userDrawn="1"/>
        </p:nvGrpSpPr>
        <p:grpSpPr>
          <a:xfrm>
            <a:off x="2698055" y="3013883"/>
            <a:ext cx="7553181" cy="1164407"/>
            <a:chOff x="875956" y="2332809"/>
            <a:chExt cx="7553181" cy="1164407"/>
          </a:xfrm>
        </p:grpSpPr>
        <p:pic>
          <p:nvPicPr>
            <p:cNvPr id="18" name="Picture 17"/>
            <p:cNvPicPr>
              <a:picLocks noChangeAspect="1"/>
            </p:cNvPicPr>
            <p:nvPr userDrawn="1"/>
          </p:nvPicPr>
          <p:blipFill>
            <a:blip r:embed="rId4"/>
            <a:stretch>
              <a:fillRect/>
            </a:stretch>
          </p:blipFill>
          <p:spPr>
            <a:xfrm>
              <a:off x="6261526" y="2370424"/>
              <a:ext cx="2167611" cy="1035498"/>
            </a:xfrm>
            <a:prstGeom prst="rect">
              <a:avLst/>
            </a:prstGeom>
          </p:spPr>
        </p:pic>
        <p:pic>
          <p:nvPicPr>
            <p:cNvPr id="19" name="Picture 18"/>
            <p:cNvPicPr>
              <a:picLocks noChangeAspect="1"/>
            </p:cNvPicPr>
            <p:nvPr userDrawn="1"/>
          </p:nvPicPr>
          <p:blipFill>
            <a:blip r:embed="rId5"/>
            <a:stretch>
              <a:fillRect/>
            </a:stretch>
          </p:blipFill>
          <p:spPr>
            <a:xfrm>
              <a:off x="875956" y="2370424"/>
              <a:ext cx="1028373" cy="1115752"/>
            </a:xfrm>
            <a:prstGeom prst="rect">
              <a:avLst/>
            </a:prstGeom>
          </p:spPr>
        </p:pic>
        <p:pic>
          <p:nvPicPr>
            <p:cNvPr id="24" name="Picture 23"/>
            <p:cNvPicPr>
              <a:picLocks noChangeAspect="1"/>
            </p:cNvPicPr>
            <p:nvPr userDrawn="1"/>
          </p:nvPicPr>
          <p:blipFill>
            <a:blip r:embed="rId6"/>
            <a:stretch>
              <a:fillRect/>
            </a:stretch>
          </p:blipFill>
          <p:spPr>
            <a:xfrm>
              <a:off x="3458433" y="2332809"/>
              <a:ext cx="1523359" cy="1164407"/>
            </a:xfrm>
            <a:prstGeom prst="rect">
              <a:avLst/>
            </a:prstGeom>
          </p:spPr>
        </p:pic>
      </p:grpSp>
      <p:sp>
        <p:nvSpPr>
          <p:cNvPr id="15" name="TextBox 16"/>
          <p:cNvSpPr txBox="1"/>
          <p:nvPr userDrawn="1"/>
        </p:nvSpPr>
        <p:spPr>
          <a:xfrm>
            <a:off x="2423517" y="4311098"/>
            <a:ext cx="1672958" cy="92333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smtClean="0">
                <a:solidFill>
                  <a:srgbClr val="174471"/>
                </a:solidFill>
              </a:rPr>
              <a:t>Parker Antin </a:t>
            </a:r>
          </a:p>
          <a:p>
            <a:pPr algn="ctr"/>
            <a:r>
              <a:rPr lang="en-US" sz="1800" b="1" dirty="0" smtClean="0">
                <a:solidFill>
                  <a:srgbClr val="174471"/>
                </a:solidFill>
              </a:rPr>
              <a:t>Nirav Merchant</a:t>
            </a:r>
          </a:p>
          <a:p>
            <a:pPr algn="ctr"/>
            <a:r>
              <a:rPr lang="en-US" sz="1800" b="1" dirty="0" smtClean="0">
                <a:solidFill>
                  <a:srgbClr val="174471"/>
                </a:solidFill>
              </a:rPr>
              <a:t>Eric Lyons</a:t>
            </a:r>
            <a:endParaRPr lang="en-US" sz="1800" b="1" dirty="0">
              <a:solidFill>
                <a:srgbClr val="174471"/>
              </a:solidFill>
            </a:endParaRPr>
          </a:p>
        </p:txBody>
      </p:sp>
      <p:sp>
        <p:nvSpPr>
          <p:cNvPr id="16" name="TextBox 17"/>
          <p:cNvSpPr txBox="1"/>
          <p:nvPr userDrawn="1"/>
        </p:nvSpPr>
        <p:spPr>
          <a:xfrm>
            <a:off x="5468615" y="4286280"/>
            <a:ext cx="1425455" cy="36933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smtClean="0">
                <a:solidFill>
                  <a:srgbClr val="174471"/>
                </a:solidFill>
              </a:rPr>
              <a:t>Matt Vaughn</a:t>
            </a:r>
            <a:endParaRPr lang="en-US" sz="1800" b="1" dirty="0">
              <a:solidFill>
                <a:srgbClr val="174471"/>
              </a:solidFill>
            </a:endParaRPr>
          </a:p>
        </p:txBody>
      </p:sp>
      <p:sp>
        <p:nvSpPr>
          <p:cNvPr id="17" name="TextBox 18"/>
          <p:cNvSpPr txBox="1"/>
          <p:nvPr userDrawn="1"/>
        </p:nvSpPr>
        <p:spPr>
          <a:xfrm>
            <a:off x="7888831" y="4316345"/>
            <a:ext cx="2362405"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smtClean="0">
                <a:solidFill>
                  <a:srgbClr val="174471"/>
                </a:solidFill>
              </a:rPr>
              <a:t>Doreen Ware</a:t>
            </a:r>
          </a:p>
          <a:p>
            <a:pPr algn="ctr"/>
            <a:r>
              <a:rPr lang="en-US" sz="1800" b="1" dirty="0" smtClean="0">
                <a:solidFill>
                  <a:srgbClr val="174471"/>
                </a:solidFill>
              </a:rPr>
              <a:t>Dave Micklos</a:t>
            </a:r>
            <a:endParaRPr lang="en-US" sz="1800" b="1" dirty="0">
              <a:solidFill>
                <a:srgbClr val="174471"/>
              </a:solidFill>
            </a:endParaRPr>
          </a:p>
        </p:txBody>
      </p:sp>
      <p:sp>
        <p:nvSpPr>
          <p:cNvPr id="6" name="TextBox 5"/>
          <p:cNvSpPr txBox="1"/>
          <p:nvPr userDrawn="1"/>
        </p:nvSpPr>
        <p:spPr>
          <a:xfrm>
            <a:off x="2013014" y="5711397"/>
            <a:ext cx="8987460" cy="338554"/>
          </a:xfrm>
          <a:prstGeom prst="rect">
            <a:avLst/>
          </a:prstGeom>
          <a:noFill/>
        </p:spPr>
        <p:txBody>
          <a:bodyPr wrap="none" rtlCol="0">
            <a:spAutoFit/>
          </a:bodyPr>
          <a:lstStyle/>
          <a:p>
            <a:r>
              <a:rPr lang="en-US" sz="1600" dirty="0" smtClean="0"/>
              <a:t>CyVerse</a:t>
            </a:r>
            <a:r>
              <a:rPr lang="en-US" sz="1600" baseline="0" dirty="0" smtClean="0"/>
              <a:t> is </a:t>
            </a:r>
            <a:r>
              <a:rPr lang="en-US" sz="1600" dirty="0" smtClean="0"/>
              <a:t>supported by the National Science Foundation under Grant No. DBI-0735191 and DBI-1265383.</a:t>
            </a:r>
            <a:endParaRPr lang="en-US" sz="1600" dirty="0"/>
          </a:p>
        </p:txBody>
      </p:sp>
      <p:sp>
        <p:nvSpPr>
          <p:cNvPr id="3" name="TextBox 2"/>
          <p:cNvSpPr txBox="1"/>
          <p:nvPr userDrawn="1"/>
        </p:nvSpPr>
        <p:spPr>
          <a:xfrm>
            <a:off x="3719131" y="2173492"/>
            <a:ext cx="4924425" cy="523220"/>
          </a:xfrm>
          <a:prstGeom prst="rect">
            <a:avLst/>
          </a:prstGeom>
          <a:noFill/>
        </p:spPr>
        <p:txBody>
          <a:bodyPr wrap="square" rtlCol="0">
            <a:spAutoFit/>
          </a:bodyPr>
          <a:lstStyle/>
          <a:p>
            <a:pPr algn="ctr"/>
            <a:r>
              <a:rPr lang="en-US" sz="2800" b="1" dirty="0" smtClean="0"/>
              <a:t>Executive Team</a:t>
            </a:r>
            <a:endParaRPr lang="en-US" sz="2800" b="1" dirty="0"/>
          </a:p>
        </p:txBody>
      </p:sp>
    </p:spTree>
    <p:extLst>
      <p:ext uri="{BB962C8B-B14F-4D97-AF65-F5344CB8AC3E}">
        <p14:creationId xmlns:p14="http://schemas.microsoft.com/office/powerpoint/2010/main" val="3153285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eneric Slide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516112"/>
            <a:ext cx="12192000" cy="1056061"/>
          </a:xfrm>
          <a:prstGeom prst="rect">
            <a:avLst/>
          </a:prstGeom>
        </p:spPr>
        <p:txBody>
          <a:bodyPr anchor="b"/>
          <a:lstStyle>
            <a:lvl1pPr algn="ctr">
              <a:defRPr sz="6000"/>
            </a:lvl1pPr>
          </a:lstStyle>
          <a:p>
            <a:r>
              <a:rPr lang="en-US" dirty="0" smtClean="0"/>
              <a:t>Generic Slide 1</a:t>
            </a:r>
            <a:endParaRPr lang="en-US" dirty="0"/>
          </a:p>
        </p:txBody>
      </p:sp>
      <p:sp>
        <p:nvSpPr>
          <p:cNvPr id="12" name="Content Placeholder 2"/>
          <p:cNvSpPr>
            <a:spLocks noGrp="1"/>
          </p:cNvSpPr>
          <p:nvPr>
            <p:ph idx="1" hasCustomPrompt="1"/>
          </p:nvPr>
        </p:nvSpPr>
        <p:spPr>
          <a:xfrm>
            <a:off x="838200" y="2220581"/>
            <a:ext cx="10515600" cy="2698984"/>
          </a:xfrm>
        </p:spPr>
        <p:txBody>
          <a:bodyPr/>
          <a:lstStyle>
            <a:lvl1pPr>
              <a:defRPr/>
            </a:lvl1pPr>
            <a:lvl5pPr>
              <a:defRPr/>
            </a:lvl5pPr>
          </a:lstStyle>
          <a:p>
            <a:pPr lvl="0"/>
            <a:r>
              <a:rPr lang="en-US" dirty="0" smtClean="0"/>
              <a:t>Heading</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4"/>
            <a:endParaRPr lang="en-US" dirty="0" smtClean="0"/>
          </a:p>
          <a:p>
            <a:pPr lvl="4"/>
            <a:endParaRPr lang="en-US" dirty="0"/>
          </a:p>
        </p:txBody>
      </p:sp>
    </p:spTree>
    <p:extLst>
      <p:ext uri="{BB962C8B-B14F-4D97-AF65-F5344CB8AC3E}">
        <p14:creationId xmlns:p14="http://schemas.microsoft.com/office/powerpoint/2010/main" val="120611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6F035D4-9351-4BEC-9BB9-B0B752F01DD9}" type="datetimeFigureOut">
              <a:rPr lang="en-US" smtClean="0"/>
              <a:t>9/30/16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5BAC520-1580-44AC-A816-4EE9DB4A7E86}" type="slidenum">
              <a:rPr lang="en-US" smtClean="0"/>
              <a:t>‹#›</a:t>
            </a:fld>
            <a:endParaRPr lang="en-US"/>
          </a:p>
        </p:txBody>
      </p:sp>
    </p:spTree>
    <p:extLst>
      <p:ext uri="{BB962C8B-B14F-4D97-AF65-F5344CB8AC3E}">
        <p14:creationId xmlns:p14="http://schemas.microsoft.com/office/powerpoint/2010/main" val="1019094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YouTube Intro">
    <p:spTree>
      <p:nvGrpSpPr>
        <p:cNvPr id="1" name=""/>
        <p:cNvGrpSpPr/>
        <p:nvPr/>
      </p:nvGrpSpPr>
      <p:grpSpPr>
        <a:xfrm>
          <a:off x="0" y="0"/>
          <a:ext cx="0" cy="0"/>
          <a:chOff x="0" y="0"/>
          <a:chExt cx="0" cy="0"/>
        </a:xfrm>
      </p:grpSpPr>
      <p:pic>
        <p:nvPicPr>
          <p:cNvPr id="3" name="Picture 2" descr="cyverse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88485" y="605500"/>
            <a:ext cx="6015030" cy="1308999"/>
          </a:xfrm>
          <a:prstGeom prst="rect">
            <a:avLst/>
          </a:prstGeom>
        </p:spPr>
      </p:pic>
      <p:sp>
        <p:nvSpPr>
          <p:cNvPr id="4" name="Subtitle 2"/>
          <p:cNvSpPr txBox="1">
            <a:spLocks/>
          </p:cNvSpPr>
          <p:nvPr userDrawn="1"/>
        </p:nvSpPr>
        <p:spPr>
          <a:xfrm>
            <a:off x="5010558" y="1605942"/>
            <a:ext cx="4092957" cy="3162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rgbClr val="F19E1F"/>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smtClean="0">
                <a:solidFill>
                  <a:srgbClr val="0971AB"/>
                </a:solidFill>
              </a:rPr>
              <a:t>Transforming Science Through Data-driven Discovery</a:t>
            </a:r>
            <a:endParaRPr lang="en-US" sz="1400" dirty="0">
              <a:solidFill>
                <a:srgbClr val="0971AB"/>
              </a:solidFill>
            </a:endParaRPr>
          </a:p>
        </p:txBody>
      </p:sp>
      <p:sp>
        <p:nvSpPr>
          <p:cNvPr id="5" name="Title 1"/>
          <p:cNvSpPr>
            <a:spLocks noGrp="1"/>
          </p:cNvSpPr>
          <p:nvPr>
            <p:ph type="ctrTitle" hasCustomPrompt="1"/>
          </p:nvPr>
        </p:nvSpPr>
        <p:spPr>
          <a:xfrm>
            <a:off x="1525971" y="2630753"/>
            <a:ext cx="9144000" cy="1056061"/>
          </a:xfrm>
          <a:prstGeom prst="rect">
            <a:avLst/>
          </a:prstGeom>
        </p:spPr>
        <p:txBody>
          <a:bodyPr anchor="b"/>
          <a:lstStyle>
            <a:lvl1pPr algn="ctr">
              <a:defRPr sz="6000"/>
            </a:lvl1pPr>
          </a:lstStyle>
          <a:p>
            <a:r>
              <a:rPr lang="en-US" dirty="0" smtClean="0"/>
              <a:t>Video Title</a:t>
            </a:r>
            <a:endParaRPr lang="en-US" dirty="0"/>
          </a:p>
        </p:txBody>
      </p:sp>
      <p:sp>
        <p:nvSpPr>
          <p:cNvPr id="6" name="Subtitle 2"/>
          <p:cNvSpPr>
            <a:spLocks noGrp="1"/>
          </p:cNvSpPr>
          <p:nvPr>
            <p:ph type="subTitle" idx="1" hasCustomPrompt="1"/>
          </p:nvPr>
        </p:nvSpPr>
        <p:spPr>
          <a:xfrm>
            <a:off x="1524000" y="3814288"/>
            <a:ext cx="9144000" cy="512762"/>
          </a:xfrm>
        </p:spPr>
        <p:txBody>
          <a:bodyPr>
            <a:noAutofit/>
          </a:bodyPr>
          <a:lstStyle>
            <a:lvl1pPr marL="0" indent="0" algn="ctr">
              <a:buNone/>
              <a:defRPr sz="3200">
                <a:solidFill>
                  <a:srgbClr val="0971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Subtitle/Venue</a:t>
            </a:r>
            <a:endParaRPr lang="en-US" dirty="0"/>
          </a:p>
        </p:txBody>
      </p:sp>
      <p:sp>
        <p:nvSpPr>
          <p:cNvPr id="13" name="Text Placeholder 12"/>
          <p:cNvSpPr>
            <a:spLocks noGrp="1"/>
          </p:cNvSpPr>
          <p:nvPr>
            <p:ph type="body" sz="quarter" idx="10" hasCustomPrompt="1"/>
          </p:nvPr>
        </p:nvSpPr>
        <p:spPr>
          <a:xfrm>
            <a:off x="1524000" y="4454525"/>
            <a:ext cx="9144000" cy="451772"/>
          </a:xfrm>
        </p:spPr>
        <p:txBody>
          <a:bodyPr>
            <a:normAutofit/>
          </a:bodyPr>
          <a:lstStyle>
            <a:lvl1pPr algn="ctr">
              <a:defRPr sz="2400" b="1"/>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Presenter</a:t>
            </a:r>
            <a:r>
              <a:rPr lang="en-US" smtClean="0"/>
              <a:t>, Affiliation</a:t>
            </a:r>
            <a:endParaRPr lang="en-US" dirty="0" smtClean="0"/>
          </a:p>
        </p:txBody>
      </p:sp>
      <p:sp>
        <p:nvSpPr>
          <p:cNvPr id="15" name="Text Placeholder 14"/>
          <p:cNvSpPr>
            <a:spLocks noGrp="1"/>
          </p:cNvSpPr>
          <p:nvPr>
            <p:ph type="body" sz="quarter" idx="11" hasCustomPrompt="1"/>
          </p:nvPr>
        </p:nvSpPr>
        <p:spPr>
          <a:xfrm>
            <a:off x="1524000" y="5073650"/>
            <a:ext cx="9144000" cy="452438"/>
          </a:xfrm>
        </p:spPr>
        <p:txBody>
          <a:bodyPr>
            <a:normAutofit/>
          </a:bodyPr>
          <a:lstStyle>
            <a:lvl1pPr>
              <a:defRPr sz="2400"/>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Date</a:t>
            </a:r>
            <a:endParaRPr lang="en-US" dirty="0"/>
          </a:p>
        </p:txBody>
      </p:sp>
    </p:spTree>
    <p:extLst>
      <p:ext uri="{BB962C8B-B14F-4D97-AF65-F5344CB8AC3E}">
        <p14:creationId xmlns:p14="http://schemas.microsoft.com/office/powerpoint/2010/main" val="2080271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YouTube Pillarbars">
    <p:spTree>
      <p:nvGrpSpPr>
        <p:cNvPr id="1" name=""/>
        <p:cNvGrpSpPr/>
        <p:nvPr/>
      </p:nvGrpSpPr>
      <p:grpSpPr>
        <a:xfrm>
          <a:off x="0" y="0"/>
          <a:ext cx="0" cy="0"/>
          <a:chOff x="0" y="0"/>
          <a:chExt cx="0" cy="0"/>
        </a:xfrm>
      </p:grpSpPr>
      <p:sp>
        <p:nvSpPr>
          <p:cNvPr id="3" name="Rectangle 2"/>
          <p:cNvSpPr/>
          <p:nvPr userDrawn="1"/>
        </p:nvSpPr>
        <p:spPr>
          <a:xfrm flipV="1">
            <a:off x="0" y="78655"/>
            <a:ext cx="12192000" cy="6858002"/>
          </a:xfrm>
          <a:prstGeom prst="rect">
            <a:avLst/>
          </a:prstGeom>
          <a:solidFill>
            <a:srgbClr val="14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68586" y="6066503"/>
            <a:ext cx="832135" cy="707315"/>
          </a:xfrm>
          <a:prstGeom prst="rect">
            <a:avLst/>
          </a:prstGeom>
        </p:spPr>
      </p:pic>
    </p:spTree>
    <p:extLst>
      <p:ext uri="{BB962C8B-B14F-4D97-AF65-F5344CB8AC3E}">
        <p14:creationId xmlns:p14="http://schemas.microsoft.com/office/powerpoint/2010/main" val="2003746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49DB8150-EC7D-6643-BAC3-177383BC4888}" type="datetimeFigureOut">
              <a:rPr lang="en-US" smtClean="0"/>
              <a:t>9/30/16</a:t>
            </a:fld>
            <a:endParaRPr lang="en-US"/>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C69B8F00-FC78-024D-A1C2-5728740D8394}" type="slidenum">
              <a:rPr lang="en-US" smtClean="0"/>
              <a:t>‹#›</a:t>
            </a:fld>
            <a:endParaRPr lang="en-US"/>
          </a:p>
        </p:txBody>
      </p:sp>
    </p:spTree>
    <p:extLst>
      <p:ext uri="{BB962C8B-B14F-4D97-AF65-F5344CB8AC3E}">
        <p14:creationId xmlns:p14="http://schemas.microsoft.com/office/powerpoint/2010/main" val="1957576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Acknowledgement Slide">
    <p:spTree>
      <p:nvGrpSpPr>
        <p:cNvPr id="1" name=""/>
        <p:cNvGrpSpPr/>
        <p:nvPr/>
      </p:nvGrpSpPr>
      <p:grpSpPr>
        <a:xfrm>
          <a:off x="0" y="0"/>
          <a:ext cx="0" cy="0"/>
          <a:chOff x="0" y="0"/>
          <a:chExt cx="0" cy="0"/>
        </a:xfrm>
      </p:grpSpPr>
      <p:pic>
        <p:nvPicPr>
          <p:cNvPr id="1026" name="Picture 2" descr="http://www.nsf.gov/images/logos/nsf1.gif"/>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11309" y="5814745"/>
            <a:ext cx="1037008" cy="1043255"/>
          </a:xfrm>
          <a:prstGeom prst="rect">
            <a:avLst/>
          </a:prstGeom>
          <a:noFill/>
          <a:extLst>
            <a:ext uri="{909E8E84-426E-40dd-AFC4-6F175D3DCCD1}">
              <a14:hiddenFill xmlns:a14="http://schemas.microsoft.com/office/drawing/2010/main">
                <a:solidFill>
                  <a:srgbClr val="FFFFFF"/>
                </a:solidFill>
              </a14:hiddenFill>
            </a:ext>
          </a:extLst>
        </p:spPr>
      </p:pic>
      <p:sp>
        <p:nvSpPr>
          <p:cNvPr id="13" name="Subtitle 2"/>
          <p:cNvSpPr txBox="1">
            <a:spLocks/>
          </p:cNvSpPr>
          <p:nvPr userDrawn="1"/>
        </p:nvSpPr>
        <p:spPr>
          <a:xfrm>
            <a:off x="2476317" y="1521518"/>
            <a:ext cx="9144000" cy="512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rgbClr val="F19E1F"/>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smtClean="0">
                <a:solidFill>
                  <a:srgbClr val="0971AB"/>
                </a:solidFill>
              </a:rPr>
              <a:t>Transforming Science Through Data-driven Discovery</a:t>
            </a:r>
            <a:endParaRPr lang="en-US" sz="1800" dirty="0">
              <a:solidFill>
                <a:srgbClr val="0971AB"/>
              </a:solidFill>
            </a:endParaRPr>
          </a:p>
        </p:txBody>
      </p:sp>
      <p:grpSp>
        <p:nvGrpSpPr>
          <p:cNvPr id="14" name="Group 13"/>
          <p:cNvGrpSpPr/>
          <p:nvPr userDrawn="1"/>
        </p:nvGrpSpPr>
        <p:grpSpPr>
          <a:xfrm>
            <a:off x="2520599" y="2957231"/>
            <a:ext cx="7321490" cy="1500822"/>
            <a:chOff x="698499" y="2206563"/>
            <a:chExt cx="7321490" cy="1500822"/>
          </a:xfrm>
        </p:grpSpPr>
        <p:pic>
          <p:nvPicPr>
            <p:cNvPr id="18" name="Picture 17"/>
            <p:cNvPicPr>
              <a:picLocks noChangeAspect="1"/>
            </p:cNvPicPr>
            <p:nvPr userDrawn="1"/>
          </p:nvPicPr>
          <p:blipFill>
            <a:blip r:embed="rId3"/>
            <a:stretch>
              <a:fillRect/>
            </a:stretch>
          </p:blipFill>
          <p:spPr>
            <a:xfrm>
              <a:off x="5657584" y="2320863"/>
              <a:ext cx="2362405" cy="1128554"/>
            </a:xfrm>
            <a:prstGeom prst="rect">
              <a:avLst/>
            </a:prstGeom>
          </p:spPr>
        </p:pic>
        <p:pic>
          <p:nvPicPr>
            <p:cNvPr id="19" name="Picture 18"/>
            <p:cNvPicPr>
              <a:picLocks noChangeAspect="1"/>
            </p:cNvPicPr>
            <p:nvPr userDrawn="1"/>
          </p:nvPicPr>
          <p:blipFill>
            <a:blip r:embed="rId4"/>
            <a:stretch>
              <a:fillRect/>
            </a:stretch>
          </p:blipFill>
          <p:spPr>
            <a:xfrm>
              <a:off x="698499" y="2206563"/>
              <a:ext cx="1383287" cy="1500822"/>
            </a:xfrm>
            <a:prstGeom prst="rect">
              <a:avLst/>
            </a:prstGeom>
          </p:spPr>
        </p:pic>
        <p:pic>
          <p:nvPicPr>
            <p:cNvPr id="24" name="Picture 23"/>
            <p:cNvPicPr>
              <a:picLocks noChangeAspect="1"/>
            </p:cNvPicPr>
            <p:nvPr userDrawn="1"/>
          </p:nvPicPr>
          <p:blipFill>
            <a:blip r:embed="rId5"/>
            <a:stretch>
              <a:fillRect/>
            </a:stretch>
          </p:blipFill>
          <p:spPr>
            <a:xfrm>
              <a:off x="3185203" y="2320863"/>
              <a:ext cx="1613773" cy="1233516"/>
            </a:xfrm>
            <a:prstGeom prst="rect">
              <a:avLst/>
            </a:prstGeom>
          </p:spPr>
        </p:pic>
      </p:grpSp>
      <p:sp>
        <p:nvSpPr>
          <p:cNvPr id="15" name="TextBox 16"/>
          <p:cNvSpPr txBox="1"/>
          <p:nvPr userDrawn="1"/>
        </p:nvSpPr>
        <p:spPr>
          <a:xfrm>
            <a:off x="2375763" y="4458379"/>
            <a:ext cx="1672958" cy="92333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smtClean="0">
                <a:solidFill>
                  <a:srgbClr val="174471"/>
                </a:solidFill>
              </a:rPr>
              <a:t>Parker Antin </a:t>
            </a:r>
          </a:p>
          <a:p>
            <a:pPr algn="ctr"/>
            <a:r>
              <a:rPr lang="en-US" sz="1800" b="1" dirty="0" smtClean="0">
                <a:solidFill>
                  <a:srgbClr val="174471"/>
                </a:solidFill>
              </a:rPr>
              <a:t>Nirav Merchant</a:t>
            </a:r>
          </a:p>
          <a:p>
            <a:pPr algn="ctr"/>
            <a:r>
              <a:rPr lang="en-US" sz="1800" b="1" dirty="0" smtClean="0">
                <a:solidFill>
                  <a:srgbClr val="174471"/>
                </a:solidFill>
              </a:rPr>
              <a:t>Eric Lyons</a:t>
            </a:r>
            <a:endParaRPr lang="en-US" sz="1800" b="1" dirty="0">
              <a:solidFill>
                <a:srgbClr val="174471"/>
              </a:solidFill>
            </a:endParaRPr>
          </a:p>
        </p:txBody>
      </p:sp>
      <p:sp>
        <p:nvSpPr>
          <p:cNvPr id="16" name="TextBox 17"/>
          <p:cNvSpPr txBox="1"/>
          <p:nvPr userDrawn="1"/>
        </p:nvSpPr>
        <p:spPr>
          <a:xfrm>
            <a:off x="5159061" y="4458053"/>
            <a:ext cx="1425455" cy="369332"/>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smtClean="0">
                <a:solidFill>
                  <a:srgbClr val="174471"/>
                </a:solidFill>
              </a:rPr>
              <a:t>Matt Vaughn</a:t>
            </a:r>
            <a:endParaRPr lang="en-US" sz="1800" b="1" dirty="0">
              <a:solidFill>
                <a:srgbClr val="174471"/>
              </a:solidFill>
            </a:endParaRPr>
          </a:p>
        </p:txBody>
      </p:sp>
      <p:sp>
        <p:nvSpPr>
          <p:cNvPr id="17" name="TextBox 18"/>
          <p:cNvSpPr txBox="1"/>
          <p:nvPr userDrawn="1"/>
        </p:nvSpPr>
        <p:spPr>
          <a:xfrm>
            <a:off x="7694857" y="4458379"/>
            <a:ext cx="2362405"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800" b="1" dirty="0" smtClean="0">
                <a:solidFill>
                  <a:srgbClr val="174471"/>
                </a:solidFill>
              </a:rPr>
              <a:t>Doreen Ware</a:t>
            </a:r>
          </a:p>
          <a:p>
            <a:pPr algn="ctr"/>
            <a:r>
              <a:rPr lang="en-US" sz="1800" b="1" dirty="0" smtClean="0">
                <a:solidFill>
                  <a:srgbClr val="174471"/>
                </a:solidFill>
              </a:rPr>
              <a:t>Dave Micklos</a:t>
            </a:r>
            <a:endParaRPr lang="en-US" sz="1800" b="1" dirty="0">
              <a:solidFill>
                <a:srgbClr val="174471"/>
              </a:solidFill>
            </a:endParaRPr>
          </a:p>
        </p:txBody>
      </p:sp>
      <p:sp>
        <p:nvSpPr>
          <p:cNvPr id="25" name="Subtitle 2"/>
          <p:cNvSpPr>
            <a:spLocks noGrp="1"/>
          </p:cNvSpPr>
          <p:nvPr>
            <p:ph type="subTitle" idx="1" hasCustomPrompt="1"/>
          </p:nvPr>
        </p:nvSpPr>
        <p:spPr>
          <a:xfrm>
            <a:off x="1802982" y="2174614"/>
            <a:ext cx="9144000" cy="512762"/>
          </a:xfrm>
        </p:spPr>
        <p:txBody>
          <a:bodyPr>
            <a:noAutofit/>
          </a:bodyPr>
          <a:lstStyle>
            <a:lvl1pPr marL="0" indent="0" algn="ctr">
              <a:buNone/>
              <a:defRPr sz="2800">
                <a:solidFill>
                  <a:srgbClr val="14224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CyVerse Executive Team</a:t>
            </a:r>
            <a:endParaRPr lang="en-US" dirty="0"/>
          </a:p>
        </p:txBody>
      </p:sp>
      <p:sp>
        <p:nvSpPr>
          <p:cNvPr id="6" name="TextBox 5"/>
          <p:cNvSpPr txBox="1"/>
          <p:nvPr userDrawn="1"/>
        </p:nvSpPr>
        <p:spPr>
          <a:xfrm>
            <a:off x="2036083" y="5512326"/>
            <a:ext cx="8987460" cy="338554"/>
          </a:xfrm>
          <a:prstGeom prst="rect">
            <a:avLst/>
          </a:prstGeom>
          <a:noFill/>
        </p:spPr>
        <p:txBody>
          <a:bodyPr wrap="none" rtlCol="0">
            <a:spAutoFit/>
          </a:bodyPr>
          <a:lstStyle/>
          <a:p>
            <a:r>
              <a:rPr lang="en-US" sz="1600" dirty="0" smtClean="0"/>
              <a:t>CyVerse</a:t>
            </a:r>
            <a:r>
              <a:rPr lang="en-US" sz="1600" baseline="0" dirty="0" smtClean="0"/>
              <a:t> is </a:t>
            </a:r>
            <a:r>
              <a:rPr lang="en-US" sz="1600" dirty="0" smtClean="0"/>
              <a:t>supported by the National Science Foundation under Grant No. DBI-0735191 and DBI-1265383.</a:t>
            </a:r>
            <a:endParaRPr lang="en-US" sz="1600" dirty="0"/>
          </a:p>
        </p:txBody>
      </p:sp>
      <p:pic>
        <p:nvPicPr>
          <p:cNvPr id="20" name="Picture 19" descr="cyverse_rgb.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317085" y="611912"/>
            <a:ext cx="5105946" cy="1111163"/>
          </a:xfrm>
          <a:prstGeom prst="rect">
            <a:avLst/>
          </a:prstGeom>
        </p:spPr>
      </p:pic>
    </p:spTree>
    <p:extLst>
      <p:ext uri="{BB962C8B-B14F-4D97-AF65-F5344CB8AC3E}">
        <p14:creationId xmlns:p14="http://schemas.microsoft.com/office/powerpoint/2010/main" val="1053151491"/>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54947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0" y="6356361"/>
            <a:ext cx="2844800" cy="365125"/>
          </a:xfrm>
          <a:prstGeom prst="rect">
            <a:avLst/>
          </a:prstGeom>
        </p:spPr>
        <p:txBody>
          <a:bodyPr/>
          <a:lstStyle/>
          <a:p>
            <a:fld id="{768E88A9-17BC-A94D-B560-47062E74DA8D}" type="datetimeFigureOut">
              <a:rPr lang="en-US" smtClean="0"/>
              <a:t>9/30/16</a:t>
            </a:fld>
            <a:endParaRPr lang="en-US"/>
          </a:p>
        </p:txBody>
      </p:sp>
      <p:sp>
        <p:nvSpPr>
          <p:cNvPr id="5" name="Footer Placeholder 4"/>
          <p:cNvSpPr>
            <a:spLocks noGrp="1"/>
          </p:cNvSpPr>
          <p:nvPr>
            <p:ph type="ftr" sz="quarter" idx="11"/>
          </p:nvPr>
        </p:nvSpPr>
        <p:spPr>
          <a:xfrm>
            <a:off x="4165600" y="635636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61"/>
            <a:ext cx="2844800" cy="365125"/>
          </a:xfrm>
          <a:prstGeom prst="rect">
            <a:avLst/>
          </a:prstGeom>
        </p:spPr>
        <p:txBody>
          <a:bodyPr/>
          <a:lstStyle/>
          <a:p>
            <a:fld id="{D0CF91EB-D69A-F54E-8779-5D957AF2B027}" type="slidenum">
              <a:rPr lang="en-US" smtClean="0"/>
              <a:t>‹#›</a:t>
            </a:fld>
            <a:endParaRPr lang="en-US"/>
          </a:p>
        </p:txBody>
      </p:sp>
    </p:spTree>
    <p:extLst>
      <p:ext uri="{BB962C8B-B14F-4D97-AF65-F5344CB8AC3E}">
        <p14:creationId xmlns:p14="http://schemas.microsoft.com/office/powerpoint/2010/main" val="3963289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9494197-119B-124C-A6C6-B57F495454A1}" type="datetimeFigureOut">
              <a:rPr lang="en-US" smtClean="0"/>
              <a:t>9/30/16</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B015178-2746-1A47-97B1-A1FF7D8F1714}" type="slidenum">
              <a:rPr lang="en-US" smtClean="0"/>
              <a:t>‹#›</a:t>
            </a:fld>
            <a:endParaRPr lang="en-US"/>
          </a:p>
        </p:txBody>
      </p:sp>
    </p:spTree>
    <p:extLst>
      <p:ext uri="{BB962C8B-B14F-4D97-AF65-F5344CB8AC3E}">
        <p14:creationId xmlns:p14="http://schemas.microsoft.com/office/powerpoint/2010/main" val="2501675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5" Type="http://schemas.openxmlformats.org/officeDocument/2006/relationships/image" Target="../media/image2.gi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2220581"/>
            <a:ext cx="10515600" cy="2698984"/>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0"/>
            <a:ext cx="12192000" cy="349624"/>
          </a:xfrm>
          <a:prstGeom prst="rect">
            <a:avLst/>
          </a:prstGeom>
          <a:solidFill>
            <a:srgbClr val="14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409155"/>
            <a:ext cx="12192000" cy="60325"/>
          </a:xfrm>
          <a:prstGeom prst="rect">
            <a:avLst/>
          </a:prstGeom>
          <a:solidFill>
            <a:srgbClr val="0971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
          <p:cNvSpPr txBox="1">
            <a:spLocks/>
          </p:cNvSpPr>
          <p:nvPr userDrawn="1"/>
        </p:nvSpPr>
        <p:spPr>
          <a:xfrm>
            <a:off x="0" y="516112"/>
            <a:ext cx="12192000" cy="1056061"/>
          </a:xfrm>
          <a:prstGeom prst="rect">
            <a:avLst/>
          </a:prstGeom>
        </p:spPr>
        <p:txBody>
          <a:bodyPr anchor="b"/>
          <a:lstStyle>
            <a:lvl1pPr algn="ctr" defTabSz="914400" rtl="0" eaLnBrk="1" latinLnBrk="0" hangingPunct="1">
              <a:lnSpc>
                <a:spcPct val="90000"/>
              </a:lnSpc>
              <a:spcBef>
                <a:spcPct val="0"/>
              </a:spcBef>
              <a:buNone/>
              <a:defRPr sz="6000" kern="1200">
                <a:solidFill>
                  <a:srgbClr val="142248"/>
                </a:solidFill>
                <a:latin typeface="Calibri" panose="020F0502020204030204" pitchFamily="34" charset="0"/>
                <a:ea typeface="+mj-ea"/>
                <a:cs typeface="+mj-cs"/>
              </a:defRPr>
            </a:lvl1pPr>
          </a:lstStyle>
          <a:p>
            <a:endParaRPr lang="en-US" dirty="0"/>
          </a:p>
        </p:txBody>
      </p:sp>
      <p:sp>
        <p:nvSpPr>
          <p:cNvPr id="17" name="Title 1"/>
          <p:cNvSpPr txBox="1">
            <a:spLocks/>
          </p:cNvSpPr>
          <p:nvPr userDrawn="1"/>
        </p:nvSpPr>
        <p:spPr>
          <a:xfrm>
            <a:off x="12548" y="496374"/>
            <a:ext cx="12179452" cy="588877"/>
          </a:xfrm>
          <a:prstGeom prst="rect">
            <a:avLst/>
          </a:prstGeom>
        </p:spPr>
        <p:txBody>
          <a:bodyPr anchor="b"/>
          <a:lstStyle>
            <a:lvl1pPr algn="ctr" defTabSz="914400" rtl="0" eaLnBrk="1" latinLnBrk="0" hangingPunct="1">
              <a:lnSpc>
                <a:spcPct val="90000"/>
              </a:lnSpc>
              <a:spcBef>
                <a:spcPct val="0"/>
              </a:spcBef>
              <a:buNone/>
              <a:defRPr sz="6000" kern="1200">
                <a:solidFill>
                  <a:srgbClr val="142248"/>
                </a:solidFill>
                <a:latin typeface="Calibri" panose="020F0502020204030204" pitchFamily="34" charset="0"/>
                <a:ea typeface="+mj-ea"/>
                <a:cs typeface="+mj-cs"/>
              </a:defRPr>
            </a:lvl1pPr>
          </a:lstStyle>
          <a:p>
            <a:pPr algn="l"/>
            <a:endParaRPr lang="en-US" sz="4000" dirty="0"/>
          </a:p>
        </p:txBody>
      </p:sp>
      <p:pic>
        <p:nvPicPr>
          <p:cNvPr id="11" name="Picture 10"/>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1209311" y="5952407"/>
            <a:ext cx="1073378" cy="989167"/>
          </a:xfrm>
          <a:prstGeom prst="rect">
            <a:avLst/>
          </a:prstGeom>
        </p:spPr>
      </p:pic>
      <p:pic>
        <p:nvPicPr>
          <p:cNvPr id="12" name="Picture 2" descr="http://www.nsf.gov/images/logos/nsf1.gif"/>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2548" y="6077320"/>
            <a:ext cx="727140" cy="73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52436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2" r:id="rId3"/>
    <p:sldLayoutId id="2147483676" r:id="rId4"/>
    <p:sldLayoutId id="2147483661" r:id="rId5"/>
    <p:sldLayoutId id="2147483677" r:id="rId6"/>
    <p:sldLayoutId id="2147483679" r:id="rId7"/>
    <p:sldLayoutId id="2147483678" r:id="rId8"/>
    <p:sldLayoutId id="2147483680" r:id="rId9"/>
    <p:sldLayoutId id="2147483681" r:id="rId10"/>
    <p:sldLayoutId id="2147483682" r:id="rId11"/>
    <p:sldLayoutId id="2147483683" r:id="rId12"/>
  </p:sldLayoutIdLst>
  <p:txStyles>
    <p:titleStyle>
      <a:lvl1pPr algn="ctr" defTabSz="914400" rtl="0" eaLnBrk="1" latinLnBrk="0" hangingPunct="1">
        <a:lnSpc>
          <a:spcPct val="90000"/>
        </a:lnSpc>
        <a:spcBef>
          <a:spcPct val="0"/>
        </a:spcBef>
        <a:buNone/>
        <a:defRPr sz="4800" kern="1200">
          <a:solidFill>
            <a:srgbClr val="142248"/>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971A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4" Type="http://schemas.microsoft.com/office/2007/relationships/hdphoto" Target="../media/hdphoto1.wdp"/><Relationship Id="rId5" Type="http://schemas.openxmlformats.org/officeDocument/2006/relationships/image" Target="../media/image7.png"/><Relationship Id="rId6" Type="http://schemas.openxmlformats.org/officeDocument/2006/relationships/image" Target="../media/image14.pn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jpeg"/><Relationship Id="rId6" Type="http://schemas.openxmlformats.org/officeDocument/2006/relationships/image" Target="../media/image19.png"/><Relationship Id="rId1" Type="http://schemas.openxmlformats.org/officeDocument/2006/relationships/slideLayout" Target="../slideLayouts/slideLayout5.xml"/><Relationship Id="rId2"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5.xml"/><Relationship Id="rId2"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png"/><Relationship Id="rId3"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3.png"/><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4.png"/><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26.png"/><Relationship Id="rId1" Type="http://schemas.openxmlformats.org/officeDocument/2006/relationships/slideLayout" Target="../slideLayouts/slideLayout6.xml"/><Relationship Id="rId2"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5" Type="http://schemas.microsoft.com/office/2007/relationships/hdphoto" Target="../media/hdphoto2.wdp"/><Relationship Id="rId6" Type="http://schemas.openxmlformats.org/officeDocument/2006/relationships/image" Target="../media/image44.png"/><Relationship Id="rId1" Type="http://schemas.openxmlformats.org/officeDocument/2006/relationships/slideLayout" Target="../slideLayouts/slideLayout11.xml"/><Relationship Id="rId2" Type="http://schemas.openxmlformats.org/officeDocument/2006/relationships/image" Target="../media/image41.wmf"/></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4" Type="http://schemas.openxmlformats.org/officeDocument/2006/relationships/image" Target="../media/image46.png"/><Relationship Id="rId5" Type="http://schemas.microsoft.com/office/2007/relationships/hdphoto" Target="../media/hdphoto4.wdp"/><Relationship Id="rId6" Type="http://schemas.openxmlformats.org/officeDocument/2006/relationships/image" Target="../media/image47.png"/><Relationship Id="rId7" Type="http://schemas.microsoft.com/office/2007/relationships/hdphoto" Target="../media/hdphoto5.wdp"/><Relationship Id="rId8" Type="http://schemas.openxmlformats.org/officeDocument/2006/relationships/image" Target="../media/image43.png"/><Relationship Id="rId9" Type="http://schemas.microsoft.com/office/2007/relationships/hdphoto" Target="../media/hdphoto2.wdp"/><Relationship Id="rId1" Type="http://schemas.openxmlformats.org/officeDocument/2006/relationships/slideLayout" Target="../slideLayouts/slideLayout11.xml"/><Relationship Id="rId2"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4" Type="http://schemas.microsoft.com/office/2007/relationships/hdphoto" Target="../media/hdphoto2.wdp"/><Relationship Id="rId5" Type="http://schemas.openxmlformats.org/officeDocument/2006/relationships/image" Target="../media/image48.png"/><Relationship Id="rId6" Type="http://schemas.openxmlformats.org/officeDocument/2006/relationships/image" Target="../media/image49.png"/><Relationship Id="rId1" Type="http://schemas.openxmlformats.org/officeDocument/2006/relationships/slideLayout" Target="../slideLayouts/slideLayout11.xml"/><Relationship Id="rId2" Type="http://schemas.openxmlformats.org/officeDocument/2006/relationships/image" Target="../media/image41.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5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4.tiff"/><Relationship Id="rId1" Type="http://schemas.openxmlformats.org/officeDocument/2006/relationships/slideLayout" Target="../slideLayouts/slideLayout12.xml"/><Relationship Id="rId2" Type="http://schemas.openxmlformats.org/officeDocument/2006/relationships/image" Target="../media/image5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hyperlink" Target="https://goo.gl/zPvINh" TargetMode="External"/><Relationship Id="rId4" Type="http://schemas.openxmlformats.org/officeDocument/2006/relationships/hyperlink" Target="https://goo.gl/ym2gtT" TargetMode="External"/><Relationship Id="rId1" Type="http://schemas.openxmlformats.org/officeDocument/2006/relationships/slideLayout" Target="../slideLayouts/slideLayout9.xml"/><Relationship Id="rId2" Type="http://schemas.openxmlformats.org/officeDocument/2006/relationships/hyperlink" Target="https://f1000research.com/articles/5-1442/v1"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hyperlink" Target="https://ask.cyverse.org" TargetMode="External"/><Relationship Id="rId4" Type="http://schemas.openxmlformats.org/officeDocument/2006/relationships/hyperlink" Target="mailto:info@cyverse.org" TargetMode="External"/><Relationship Id="rId1" Type="http://schemas.openxmlformats.org/officeDocument/2006/relationships/slideLayout" Target="../slideLayouts/slideLayout10.xml"/><Relationship Id="rId2"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1807" y="2352842"/>
            <a:ext cx="10340730" cy="1102906"/>
          </a:xfrm>
        </p:spPr>
        <p:txBody>
          <a:bodyPr/>
          <a:lstStyle/>
          <a:p>
            <a:r>
              <a:rPr lang="en-US" sz="4000" dirty="0"/>
              <a:t>Bringing your Bioinformatics tools to </a:t>
            </a:r>
            <a:r>
              <a:rPr lang="en-US" sz="4000" dirty="0" err="1"/>
              <a:t>CyVerse’s</a:t>
            </a:r>
            <a:r>
              <a:rPr lang="en-US" sz="4000" dirty="0"/>
              <a:t> Discovery Environment </a:t>
            </a:r>
            <a:r>
              <a:rPr lang="en-US" sz="4000" dirty="0" smtClean="0"/>
              <a:t>using </a:t>
            </a:r>
            <a:r>
              <a:rPr lang="en-US" sz="4000" dirty="0" err="1"/>
              <a:t>Docker</a:t>
            </a:r>
            <a:r>
              <a:rPr lang="en-US" sz="4000" dirty="0"/>
              <a:t> </a:t>
            </a:r>
            <a:endParaRPr lang="en-US" sz="4000" dirty="0">
              <a:latin typeface="+mn-lt"/>
            </a:endParaRPr>
          </a:p>
        </p:txBody>
      </p:sp>
      <p:sp>
        <p:nvSpPr>
          <p:cNvPr id="4" name="Text Placeholder 3"/>
          <p:cNvSpPr>
            <a:spLocks noGrp="1"/>
          </p:cNvSpPr>
          <p:nvPr>
            <p:ph type="body" sz="quarter" idx="10"/>
          </p:nvPr>
        </p:nvSpPr>
        <p:spPr>
          <a:xfrm>
            <a:off x="424807" y="3566783"/>
            <a:ext cx="11338944" cy="1085436"/>
          </a:xfrm>
        </p:spPr>
        <p:txBody>
          <a:bodyPr>
            <a:noAutofit/>
          </a:bodyPr>
          <a:lstStyle/>
          <a:p>
            <a:pPr lvl="0">
              <a:defRPr/>
            </a:pPr>
            <a:r>
              <a:rPr lang="en-US" dirty="0" smtClean="0">
                <a:solidFill>
                  <a:srgbClr val="142248"/>
                </a:solidFill>
              </a:rPr>
              <a:t>Upendra Kumar Devisetty</a:t>
            </a:r>
          </a:p>
          <a:p>
            <a:pPr lvl="0">
              <a:defRPr/>
            </a:pPr>
            <a:r>
              <a:rPr lang="en-US" sz="2400" dirty="0" smtClean="0">
                <a:solidFill>
                  <a:srgbClr val="142248"/>
                </a:solidFill>
              </a:rPr>
              <a:t>Science </a:t>
            </a:r>
            <a:r>
              <a:rPr lang="en-US" sz="2400" dirty="0" err="1" smtClean="0">
                <a:solidFill>
                  <a:srgbClr val="142248"/>
                </a:solidFill>
              </a:rPr>
              <a:t>Informatician</a:t>
            </a:r>
            <a:endParaRPr lang="en-US" sz="2400" dirty="0" smtClean="0">
              <a:solidFill>
                <a:srgbClr val="142248"/>
              </a:solidFill>
            </a:endParaRPr>
          </a:p>
          <a:p>
            <a:pPr lvl="0">
              <a:defRPr/>
            </a:pPr>
            <a:r>
              <a:rPr lang="en-US" sz="2400" dirty="0" err="1" smtClean="0">
                <a:solidFill>
                  <a:srgbClr val="142248"/>
                </a:solidFill>
              </a:rPr>
              <a:t>upendra@cyverse.org</a:t>
            </a:r>
            <a:endParaRPr lang="en-US" sz="2400" dirty="0">
              <a:solidFill>
                <a:srgbClr val="142248"/>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1392" y="4318000"/>
            <a:ext cx="1190222" cy="1010774"/>
          </a:xfrm>
          <a:prstGeom prst="rect">
            <a:avLst/>
          </a:prstGeom>
        </p:spPr>
      </p:pic>
      <p:pic>
        <p:nvPicPr>
          <p:cNvPr id="8" name="Picture 7"/>
          <p:cNvPicPr>
            <a:picLocks noChangeAspect="1"/>
          </p:cNvPicPr>
          <p:nvPr/>
        </p:nvPicPr>
        <p:blipFill rotWithShape="1">
          <a:blip r:embed="rId3"/>
          <a:srcRect l="-1" r="56949"/>
          <a:stretch/>
        </p:blipFill>
        <p:spPr>
          <a:xfrm>
            <a:off x="2254829" y="4291262"/>
            <a:ext cx="1617592" cy="903827"/>
          </a:xfrm>
          <a:prstGeom prst="rect">
            <a:avLst/>
          </a:prstGeom>
        </p:spPr>
      </p:pic>
    </p:spTree>
    <p:extLst>
      <p:ext uri="{BB962C8B-B14F-4D97-AF65-F5344CB8AC3E}">
        <p14:creationId xmlns:p14="http://schemas.microsoft.com/office/powerpoint/2010/main" val="209113622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16113"/>
            <a:ext cx="12192000" cy="740810"/>
          </a:xfrm>
        </p:spPr>
        <p:txBody>
          <a:bodyPr/>
          <a:lstStyle/>
          <a:p>
            <a:r>
              <a:rPr lang="en-US" sz="4400" dirty="0" smtClean="0">
                <a:latin typeface="+mn-lt"/>
              </a:rPr>
              <a:t>Outline</a:t>
            </a:r>
            <a:endParaRPr lang="en-US" sz="4400" dirty="0">
              <a:latin typeface="+mn-lt"/>
            </a:endParaRPr>
          </a:p>
        </p:txBody>
      </p:sp>
      <p:sp>
        <p:nvSpPr>
          <p:cNvPr id="13" name="TextBox 12"/>
          <p:cNvSpPr txBox="1"/>
          <p:nvPr/>
        </p:nvSpPr>
        <p:spPr>
          <a:xfrm>
            <a:off x="929872" y="1537048"/>
            <a:ext cx="10176739" cy="4470455"/>
          </a:xfrm>
          <a:prstGeom prst="rect">
            <a:avLst/>
          </a:prstGeom>
          <a:noFill/>
        </p:spPr>
        <p:txBody>
          <a:bodyPr wrap="square" rtlCol="0">
            <a:spAutoFit/>
          </a:bodyPr>
          <a:lstStyle/>
          <a:p>
            <a:pPr marL="571500" indent="-571500">
              <a:buFont typeface="Wingdings" charset="2"/>
              <a:buChar char="Ø"/>
            </a:pPr>
            <a:r>
              <a:rPr lang="en-US" sz="3000" dirty="0" smtClean="0"/>
              <a:t>Overview of CyVerse</a:t>
            </a:r>
            <a:endParaRPr lang="en-US" sz="3000" dirty="0"/>
          </a:p>
          <a:p>
            <a:pPr marL="571500" indent="-571500">
              <a:buFont typeface="Wingdings" charset="2"/>
              <a:buChar char="Ø"/>
            </a:pPr>
            <a:r>
              <a:rPr lang="en-US" sz="3000" dirty="0" smtClean="0"/>
              <a:t>Overview </a:t>
            </a:r>
            <a:r>
              <a:rPr lang="en-US" sz="3000" dirty="0"/>
              <a:t>of the CyVerse Discovery </a:t>
            </a:r>
            <a:r>
              <a:rPr lang="en-US" sz="3000" dirty="0" smtClean="0"/>
              <a:t>Environment (DE)</a:t>
            </a:r>
            <a:endParaRPr lang="en-US" sz="3000" dirty="0"/>
          </a:p>
          <a:p>
            <a:pPr marL="571500" indent="-571500">
              <a:buFont typeface="Wingdings" charset="2"/>
              <a:buChar char="Ø"/>
            </a:pPr>
            <a:r>
              <a:rPr lang="en-US" sz="3000" dirty="0" smtClean="0"/>
              <a:t>Overview </a:t>
            </a:r>
            <a:r>
              <a:rPr lang="en-US" sz="3000" dirty="0"/>
              <a:t>of </a:t>
            </a:r>
            <a:r>
              <a:rPr lang="en-US" sz="3000" dirty="0" err="1" smtClean="0"/>
              <a:t>Docker</a:t>
            </a:r>
            <a:r>
              <a:rPr lang="en-US" sz="3000" dirty="0" smtClean="0"/>
              <a:t> technology</a:t>
            </a:r>
            <a:endParaRPr lang="en-US" sz="3000" dirty="0"/>
          </a:p>
          <a:p>
            <a:pPr marL="571500" indent="-571500">
              <a:buFont typeface="Wingdings" charset="2"/>
              <a:buChar char="Ø"/>
            </a:pPr>
            <a:r>
              <a:rPr lang="en-US" sz="3000" dirty="0" smtClean="0"/>
              <a:t>Bringing tools to Discovery Environment using </a:t>
            </a:r>
            <a:r>
              <a:rPr lang="en-US" sz="3000" dirty="0" err="1" smtClean="0"/>
              <a:t>Docker</a:t>
            </a:r>
            <a:endParaRPr lang="en-US" sz="3000" dirty="0" smtClean="0"/>
          </a:p>
          <a:p>
            <a:pPr marL="800100" lvl="1" indent="-342900">
              <a:lnSpc>
                <a:spcPct val="110000"/>
              </a:lnSpc>
              <a:buFont typeface="Arial"/>
              <a:buChar char="•"/>
            </a:pPr>
            <a:r>
              <a:rPr lang="en-US" sz="3000" dirty="0" smtClean="0"/>
              <a:t>How can </a:t>
            </a:r>
            <a:r>
              <a:rPr lang="en-US" sz="3000" dirty="0" err="1" smtClean="0"/>
              <a:t>Docker</a:t>
            </a:r>
            <a:r>
              <a:rPr lang="en-US" sz="3000" dirty="0" smtClean="0"/>
              <a:t> help bringing Bioinformatics tools to DE</a:t>
            </a:r>
          </a:p>
          <a:p>
            <a:pPr marL="800100" lvl="1" indent="-342900">
              <a:lnSpc>
                <a:spcPct val="110000"/>
              </a:lnSpc>
              <a:buFont typeface="Arial"/>
              <a:buChar char="•"/>
            </a:pPr>
            <a:r>
              <a:rPr lang="en-US" sz="3000" dirty="0" smtClean="0"/>
              <a:t>Benefits </a:t>
            </a:r>
            <a:r>
              <a:rPr lang="en-US" sz="3000" dirty="0"/>
              <a:t>of running your </a:t>
            </a:r>
            <a:r>
              <a:rPr lang="en-US" sz="3000" dirty="0" smtClean="0"/>
              <a:t>software in DE</a:t>
            </a:r>
          </a:p>
          <a:p>
            <a:pPr marL="800100" lvl="1" indent="-342900">
              <a:lnSpc>
                <a:spcPct val="110000"/>
              </a:lnSpc>
              <a:buFont typeface="Arial"/>
              <a:buChar char="•"/>
            </a:pPr>
            <a:r>
              <a:rPr lang="en-US" sz="3000" dirty="0" smtClean="0"/>
              <a:t>Process of </a:t>
            </a:r>
            <a:r>
              <a:rPr lang="en-US" sz="3000" dirty="0" err="1" smtClean="0"/>
              <a:t>Dockerizing</a:t>
            </a:r>
            <a:r>
              <a:rPr lang="en-US" sz="3000" dirty="0" smtClean="0"/>
              <a:t> tools in DE</a:t>
            </a:r>
          </a:p>
          <a:p>
            <a:pPr marL="800100" lvl="1" indent="-342900">
              <a:lnSpc>
                <a:spcPct val="110000"/>
              </a:lnSpc>
              <a:buFont typeface="Arial"/>
              <a:buChar char="•"/>
            </a:pPr>
            <a:r>
              <a:rPr lang="en-US" sz="3000" dirty="0" smtClean="0"/>
              <a:t>How to get started</a:t>
            </a:r>
          </a:p>
          <a:p>
            <a:pPr marL="800100" lvl="1" indent="-342900">
              <a:lnSpc>
                <a:spcPct val="110000"/>
              </a:lnSpc>
              <a:buFont typeface="Arial"/>
              <a:buChar char="•"/>
            </a:pPr>
            <a:r>
              <a:rPr lang="en-US" sz="3000" dirty="0" smtClean="0"/>
              <a:t>Word of caution</a:t>
            </a:r>
          </a:p>
        </p:txBody>
      </p:sp>
    </p:spTree>
    <p:extLst>
      <p:ext uri="{BB962C8B-B14F-4D97-AF65-F5344CB8AC3E}">
        <p14:creationId xmlns:p14="http://schemas.microsoft.com/office/powerpoint/2010/main" val="27127701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latin typeface="+mn-lt"/>
              </a:rPr>
              <a:t>Evolution of </a:t>
            </a:r>
            <a:r>
              <a:rPr lang="en-US" sz="4400" dirty="0"/>
              <a:t>CyVerse</a:t>
            </a:r>
            <a:endParaRPr lang="en-US" sz="4400" dirty="0">
              <a:latin typeface="+mn-lt"/>
            </a:endParaRPr>
          </a:p>
        </p:txBody>
      </p:sp>
      <p:sp>
        <p:nvSpPr>
          <p:cNvPr id="7" name="TextBox 6"/>
          <p:cNvSpPr txBox="1"/>
          <p:nvPr/>
        </p:nvSpPr>
        <p:spPr>
          <a:xfrm>
            <a:off x="38880" y="4581054"/>
            <a:ext cx="3042139" cy="1015663"/>
          </a:xfrm>
          <a:prstGeom prst="rect">
            <a:avLst/>
          </a:prstGeom>
          <a:noFill/>
        </p:spPr>
        <p:txBody>
          <a:bodyPr wrap="square" rtlCol="0">
            <a:spAutoFit/>
          </a:bodyPr>
          <a:lstStyle/>
          <a:p>
            <a:pPr algn="ctr"/>
            <a:r>
              <a:rPr lang="en-US" sz="2000" b="1" i="1" dirty="0" err="1" smtClean="0"/>
              <a:t>iPlant</a:t>
            </a:r>
            <a:r>
              <a:rPr lang="en-US" sz="2000" b="1" i="1" dirty="0"/>
              <a:t> </a:t>
            </a:r>
            <a:r>
              <a:rPr lang="en-US" sz="2000" b="1" i="1" dirty="0" smtClean="0"/>
              <a:t>2008</a:t>
            </a:r>
          </a:p>
          <a:p>
            <a:pPr algn="ctr"/>
            <a:r>
              <a:rPr lang="en-US" sz="2000" dirty="0" smtClean="0"/>
              <a:t>Empowering a New Plant Biology</a:t>
            </a:r>
            <a:endParaRPr lang="en-US" sz="2000" dirty="0"/>
          </a:p>
        </p:txBody>
      </p:sp>
      <p:sp>
        <p:nvSpPr>
          <p:cNvPr id="8" name="TextBox 7"/>
          <p:cNvSpPr txBox="1"/>
          <p:nvPr/>
        </p:nvSpPr>
        <p:spPr>
          <a:xfrm>
            <a:off x="4051338" y="4581054"/>
            <a:ext cx="3042139" cy="1015663"/>
          </a:xfrm>
          <a:prstGeom prst="rect">
            <a:avLst/>
          </a:prstGeom>
          <a:noFill/>
        </p:spPr>
        <p:txBody>
          <a:bodyPr wrap="square" rtlCol="0">
            <a:spAutoFit/>
          </a:bodyPr>
          <a:lstStyle/>
          <a:p>
            <a:pPr algn="ctr"/>
            <a:r>
              <a:rPr lang="en-US" sz="2000" b="1" i="1" dirty="0" err="1" smtClean="0"/>
              <a:t>iPlant</a:t>
            </a:r>
            <a:r>
              <a:rPr lang="en-US" sz="2000" b="1" i="1" dirty="0" smtClean="0"/>
              <a:t> 2013</a:t>
            </a:r>
          </a:p>
          <a:p>
            <a:pPr algn="ctr"/>
            <a:r>
              <a:rPr lang="en-US" sz="2000" dirty="0" err="1" smtClean="0"/>
              <a:t>Cyberinfrastructure</a:t>
            </a:r>
            <a:r>
              <a:rPr lang="en-US" sz="2000" dirty="0" smtClean="0"/>
              <a:t> for Life Science</a:t>
            </a:r>
            <a:endParaRPr lang="en-US" sz="2000" dirty="0"/>
          </a:p>
        </p:txBody>
      </p:sp>
      <p:sp>
        <p:nvSpPr>
          <p:cNvPr id="9" name="TextBox 8"/>
          <p:cNvSpPr txBox="1"/>
          <p:nvPr/>
        </p:nvSpPr>
        <p:spPr>
          <a:xfrm>
            <a:off x="8712605" y="4481209"/>
            <a:ext cx="3042139" cy="1323439"/>
          </a:xfrm>
          <a:prstGeom prst="rect">
            <a:avLst/>
          </a:prstGeom>
          <a:noFill/>
        </p:spPr>
        <p:txBody>
          <a:bodyPr wrap="square" rtlCol="0">
            <a:spAutoFit/>
          </a:bodyPr>
          <a:lstStyle/>
          <a:p>
            <a:pPr algn="ctr"/>
            <a:r>
              <a:rPr lang="en-US" sz="2000" b="1" i="1" dirty="0" smtClean="0"/>
              <a:t>CyVerse 2016</a:t>
            </a:r>
          </a:p>
          <a:p>
            <a:pPr algn="ctr"/>
            <a:r>
              <a:rPr lang="en-US" sz="2000" dirty="0" smtClean="0"/>
              <a:t>Transforming Science Through Data-Driven Discovery</a:t>
            </a:r>
            <a:endParaRPr lang="en-US" sz="2000" dirty="0"/>
          </a:p>
        </p:txBody>
      </p:sp>
      <p:sp>
        <p:nvSpPr>
          <p:cNvPr id="10" name="Rectangle 9"/>
          <p:cNvSpPr/>
          <p:nvPr/>
        </p:nvSpPr>
        <p:spPr>
          <a:xfrm>
            <a:off x="1221550" y="3494848"/>
            <a:ext cx="11009330" cy="124790"/>
          </a:xfrm>
          <a:prstGeom prst="rect">
            <a:avLst/>
          </a:prstGeom>
          <a:gradFill flip="none" rotWithShape="1">
            <a:gsLst>
              <a:gs pos="3000">
                <a:schemeClr val="bg1"/>
              </a:gs>
              <a:gs pos="87000">
                <a:srgbClr val="98B099"/>
              </a:gs>
              <a:gs pos="49000">
                <a:srgbClr val="0098AC">
                  <a:alpha val="39000"/>
                </a:srgbClr>
              </a:gs>
              <a:gs pos="21000">
                <a:srgbClr val="0971AB"/>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ackgroundRemoval t="0" b="98434" l="1895" r="100000">
                        <a14:foregroundMark x1="20842" y1="14318" x2="20842" y2="14318"/>
                        <a14:foregroundMark x1="18526" y1="31767" x2="18526" y2="31767"/>
                        <a14:foregroundMark x1="21895" y1="51678" x2="21895" y2="51678"/>
                        <a14:foregroundMark x1="46947" y1="25503" x2="46947" y2="25503"/>
                        <a14:foregroundMark x1="63789" y1="21029" x2="63789" y2="21029"/>
                        <a14:foregroundMark x1="85684" y1="39150" x2="85684" y2="39150"/>
                        <a14:foregroundMark x1="65895" y1="57271" x2="65895" y2="57271"/>
                        <a14:foregroundMark x1="58526" y1="79418" x2="58526" y2="79418"/>
                      </a14:backgroundRemoval>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4727566" y="2622899"/>
            <a:ext cx="1985742" cy="1868687"/>
          </a:xfrm>
          <a:prstGeom prst="rect">
            <a:avLst/>
          </a:prstGeom>
          <a:ln>
            <a:noFill/>
          </a:ln>
          <a:effec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86763" y="2110641"/>
            <a:ext cx="2678889" cy="2281811"/>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3789" y="2883455"/>
            <a:ext cx="1255522" cy="1289719"/>
          </a:xfrm>
          <a:prstGeom prst="rect">
            <a:avLst/>
          </a:prstGeom>
        </p:spPr>
      </p:pic>
      <p:sp>
        <p:nvSpPr>
          <p:cNvPr id="4" name="Rectangle 3"/>
          <p:cNvSpPr/>
          <p:nvPr/>
        </p:nvSpPr>
        <p:spPr>
          <a:xfrm>
            <a:off x="825549" y="2427984"/>
            <a:ext cx="665479" cy="369332"/>
          </a:xfrm>
          <a:prstGeom prst="rect">
            <a:avLst/>
          </a:prstGeom>
        </p:spPr>
        <p:txBody>
          <a:bodyPr wrap="none">
            <a:spAutoFit/>
          </a:bodyPr>
          <a:lstStyle/>
          <a:p>
            <a:r>
              <a:rPr lang="en-US" b="1" i="1" dirty="0"/>
              <a:t>2008</a:t>
            </a:r>
            <a:endParaRPr lang="en-US" dirty="0"/>
          </a:p>
        </p:txBody>
      </p:sp>
      <p:sp>
        <p:nvSpPr>
          <p:cNvPr id="6" name="Rectangle 5"/>
          <p:cNvSpPr/>
          <p:nvPr/>
        </p:nvSpPr>
        <p:spPr>
          <a:xfrm>
            <a:off x="5168558" y="2155866"/>
            <a:ext cx="766255" cy="400110"/>
          </a:xfrm>
          <a:prstGeom prst="rect">
            <a:avLst/>
          </a:prstGeom>
        </p:spPr>
        <p:txBody>
          <a:bodyPr wrap="none">
            <a:spAutoFit/>
          </a:bodyPr>
          <a:lstStyle/>
          <a:p>
            <a:pPr algn="ctr"/>
            <a:r>
              <a:rPr lang="en-US" sz="2000" b="1" i="1" dirty="0"/>
              <a:t>2013</a:t>
            </a:r>
          </a:p>
        </p:txBody>
      </p:sp>
      <p:sp>
        <p:nvSpPr>
          <p:cNvPr id="13" name="Rectangle 12"/>
          <p:cNvSpPr/>
          <p:nvPr/>
        </p:nvSpPr>
        <p:spPr>
          <a:xfrm>
            <a:off x="9716022" y="1572758"/>
            <a:ext cx="824039" cy="461665"/>
          </a:xfrm>
          <a:prstGeom prst="rect">
            <a:avLst/>
          </a:prstGeom>
        </p:spPr>
        <p:txBody>
          <a:bodyPr wrap="none">
            <a:spAutoFit/>
          </a:bodyPr>
          <a:lstStyle/>
          <a:p>
            <a:r>
              <a:rPr lang="en-US" sz="2400" b="1" i="1" dirty="0"/>
              <a:t>2016</a:t>
            </a:r>
            <a:endParaRPr lang="en-US" sz="2400" dirty="0"/>
          </a:p>
        </p:txBody>
      </p:sp>
    </p:spTree>
    <p:extLst>
      <p:ext uri="{BB962C8B-B14F-4D97-AF65-F5344CB8AC3E}">
        <p14:creationId xmlns:p14="http://schemas.microsoft.com/office/powerpoint/2010/main" val="132413321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99793" y="1750409"/>
            <a:ext cx="7262446" cy="1200329"/>
          </a:xfrm>
          <a:prstGeom prst="rect">
            <a:avLst/>
          </a:prstGeom>
          <a:noFill/>
        </p:spPr>
        <p:txBody>
          <a:bodyPr wrap="square" rtlCol="0">
            <a:spAutoFit/>
          </a:bodyPr>
          <a:lstStyle/>
          <a:p>
            <a:pPr algn="ctr"/>
            <a:r>
              <a:rPr lang="en-US" sz="3600" dirty="0" smtClean="0">
                <a:solidFill>
                  <a:srgbClr val="0971AB"/>
                </a:solidFill>
              </a:rPr>
              <a:t>We are funded by the National Science Foundation</a:t>
            </a:r>
          </a:p>
        </p:txBody>
      </p:sp>
      <p:pic>
        <p:nvPicPr>
          <p:cNvPr id="6" name="Picture 5" descr="http://www.nsf.gov/images/logos/nsf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483" y="2110147"/>
            <a:ext cx="2443440" cy="245815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495801" y="3149059"/>
            <a:ext cx="6966438" cy="3170099"/>
          </a:xfrm>
          <a:prstGeom prst="rect">
            <a:avLst/>
          </a:prstGeom>
          <a:noFill/>
        </p:spPr>
        <p:txBody>
          <a:bodyPr wrap="square" rtlCol="0">
            <a:spAutoFit/>
          </a:bodyPr>
          <a:lstStyle/>
          <a:p>
            <a:pPr marL="571500" indent="-571500">
              <a:buFont typeface="Arial" charset="0"/>
              <a:buChar char="•"/>
            </a:pPr>
            <a:r>
              <a:rPr lang="en-US" sz="2800" dirty="0" smtClean="0"/>
              <a:t>We are your colleagues and collaborators!</a:t>
            </a:r>
          </a:p>
          <a:p>
            <a:pPr marL="571500" indent="-571500">
              <a:buFont typeface="Arial" charset="0"/>
              <a:buChar char="•"/>
            </a:pPr>
            <a:r>
              <a:rPr lang="en-US" sz="2800" dirty="0" smtClean="0"/>
              <a:t>$100 Million in investment</a:t>
            </a:r>
          </a:p>
          <a:p>
            <a:pPr marL="571500" indent="-571500">
              <a:buFont typeface="Arial" charset="0"/>
              <a:buChar char="•"/>
            </a:pPr>
            <a:r>
              <a:rPr lang="en-US" sz="2800" dirty="0" smtClean="0"/>
              <a:t>Freely available to the community</a:t>
            </a:r>
          </a:p>
          <a:p>
            <a:pPr marL="571500" indent="-571500">
              <a:buFont typeface="Arial" charset="0"/>
              <a:buChar char="•"/>
            </a:pPr>
            <a:r>
              <a:rPr lang="en-US" sz="2800" dirty="0" smtClean="0"/>
              <a:t>Spur national/international collaboration</a:t>
            </a:r>
          </a:p>
          <a:p>
            <a:pPr marL="571500" indent="-571500">
              <a:buFont typeface="Arial" charset="0"/>
              <a:buChar char="•"/>
            </a:pPr>
            <a:r>
              <a:rPr lang="en-US" sz="2800" dirty="0" smtClean="0"/>
              <a:t>Cite CyVerse: </a:t>
            </a:r>
          </a:p>
          <a:p>
            <a:pPr lvl="1"/>
            <a:r>
              <a:rPr lang="en-US" sz="2800" dirty="0" smtClean="0"/>
              <a:t>	</a:t>
            </a:r>
            <a:r>
              <a:rPr lang="en-US" sz="2800" dirty="0" err="1" smtClean="0"/>
              <a:t>CyVerse.org</a:t>
            </a:r>
            <a:r>
              <a:rPr lang="en-US" sz="2800" dirty="0" smtClean="0"/>
              <a:t>/acknowledge-cite-</a:t>
            </a:r>
            <a:r>
              <a:rPr lang="en-US" sz="2800" dirty="0" err="1" smtClean="0"/>
              <a:t>cyverse</a:t>
            </a:r>
            <a:endParaRPr lang="en-US" sz="4000" dirty="0" smtClean="0"/>
          </a:p>
          <a:p>
            <a:pPr lvl="1"/>
            <a:endParaRPr lang="en-US" sz="3200" dirty="0" smtClean="0"/>
          </a:p>
        </p:txBody>
      </p:sp>
      <p:sp>
        <p:nvSpPr>
          <p:cNvPr id="14" name="TextBox 13"/>
          <p:cNvSpPr txBox="1"/>
          <p:nvPr/>
        </p:nvSpPr>
        <p:spPr>
          <a:xfrm>
            <a:off x="898691" y="4780275"/>
            <a:ext cx="2793023" cy="338554"/>
          </a:xfrm>
          <a:prstGeom prst="rect">
            <a:avLst/>
          </a:prstGeom>
          <a:noFill/>
        </p:spPr>
        <p:txBody>
          <a:bodyPr wrap="square" rtlCol="0">
            <a:spAutoFit/>
          </a:bodyPr>
          <a:lstStyle/>
          <a:p>
            <a:r>
              <a:rPr lang="en-US" sz="1600" i="1"/>
              <a:t>DBI-0735191 and DBI-1265383</a:t>
            </a:r>
            <a:endParaRPr lang="en-US" sz="3200" dirty="0" smtClean="0"/>
          </a:p>
        </p:txBody>
      </p:sp>
      <p:sp>
        <p:nvSpPr>
          <p:cNvPr id="15" name="Title 1"/>
          <p:cNvSpPr txBox="1">
            <a:spLocks/>
          </p:cNvSpPr>
          <p:nvPr/>
        </p:nvSpPr>
        <p:spPr>
          <a:xfrm>
            <a:off x="0" y="543954"/>
            <a:ext cx="12192000" cy="820533"/>
          </a:xfrm>
          <a:prstGeom prst="rect">
            <a:avLst/>
          </a:prstGeom>
        </p:spPr>
        <p:txBody>
          <a:bodyPr anchor="b"/>
          <a:lstStyle>
            <a:lvl1pPr algn="ctr" defTabSz="914400" rtl="0" eaLnBrk="1" latinLnBrk="0" hangingPunct="1">
              <a:lnSpc>
                <a:spcPct val="90000"/>
              </a:lnSpc>
              <a:spcBef>
                <a:spcPct val="0"/>
              </a:spcBef>
              <a:buNone/>
              <a:defRPr sz="6000" kern="1200">
                <a:solidFill>
                  <a:srgbClr val="142248"/>
                </a:solidFill>
                <a:latin typeface="Calibri" panose="020F0502020204030204" pitchFamily="34" charset="0"/>
                <a:ea typeface="+mj-ea"/>
                <a:cs typeface="+mj-cs"/>
              </a:defRPr>
            </a:lvl1pPr>
          </a:lstStyle>
          <a:p>
            <a:r>
              <a:rPr lang="en-US" sz="4400" dirty="0" smtClean="0">
                <a:latin typeface="+mn-lt"/>
              </a:rPr>
              <a:t>Overview of CyVerse</a:t>
            </a:r>
            <a:endParaRPr lang="en-US" sz="4400" dirty="0">
              <a:latin typeface="+mn-lt"/>
            </a:endParaRPr>
          </a:p>
        </p:txBody>
      </p:sp>
    </p:spTree>
    <p:extLst>
      <p:ext uri="{BB962C8B-B14F-4D97-AF65-F5344CB8AC3E}">
        <p14:creationId xmlns:p14="http://schemas.microsoft.com/office/powerpoint/2010/main" val="2449917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27765"/>
            <a:ext cx="12192000" cy="820533"/>
          </a:xfrm>
        </p:spPr>
        <p:txBody>
          <a:bodyPr/>
          <a:lstStyle/>
          <a:p>
            <a:r>
              <a:rPr lang="en-US" sz="4400" dirty="0"/>
              <a:t>Overview of CyVerse</a:t>
            </a:r>
          </a:p>
        </p:txBody>
      </p:sp>
      <p:sp>
        <p:nvSpPr>
          <p:cNvPr id="9" name="TextBox 8"/>
          <p:cNvSpPr txBox="1"/>
          <p:nvPr/>
        </p:nvSpPr>
        <p:spPr>
          <a:xfrm>
            <a:off x="260283" y="4355325"/>
            <a:ext cx="3042139" cy="1323439"/>
          </a:xfrm>
          <a:prstGeom prst="rect">
            <a:avLst/>
          </a:prstGeom>
          <a:noFill/>
        </p:spPr>
        <p:txBody>
          <a:bodyPr wrap="square" rtlCol="0">
            <a:spAutoFit/>
          </a:bodyPr>
          <a:lstStyle/>
          <a:p>
            <a:pPr algn="ctr"/>
            <a:r>
              <a:rPr lang="en-US" sz="2000" b="1" i="1" dirty="0" smtClean="0"/>
              <a:t>CyVerse 2016</a:t>
            </a:r>
          </a:p>
          <a:p>
            <a:pPr algn="ctr"/>
            <a:r>
              <a:rPr lang="en-US" sz="2000" dirty="0" smtClean="0"/>
              <a:t>Transforming Science Through Data-Driven Discovery</a:t>
            </a:r>
            <a:endParaRPr lang="en-US" sz="2000" dirty="0"/>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444" y="1796155"/>
            <a:ext cx="2493819" cy="2124173"/>
          </a:xfrm>
          <a:prstGeom prst="rect">
            <a:avLst/>
          </a:prstGeom>
        </p:spPr>
      </p:pic>
      <p:sp>
        <p:nvSpPr>
          <p:cNvPr id="3" name="TextBox 2"/>
          <p:cNvSpPr txBox="1"/>
          <p:nvPr/>
        </p:nvSpPr>
        <p:spPr>
          <a:xfrm>
            <a:off x="3302422" y="1719725"/>
            <a:ext cx="8270385" cy="4401205"/>
          </a:xfrm>
          <a:prstGeom prst="rect">
            <a:avLst/>
          </a:prstGeom>
          <a:noFill/>
        </p:spPr>
        <p:txBody>
          <a:bodyPr wrap="square" rtlCol="0">
            <a:spAutoFit/>
          </a:bodyPr>
          <a:lstStyle/>
          <a:p>
            <a:r>
              <a:rPr lang="en-US" sz="2800" dirty="0" smtClean="0">
                <a:solidFill>
                  <a:srgbClr val="0971AB"/>
                </a:solidFill>
              </a:rPr>
              <a:t>Vision:</a:t>
            </a:r>
          </a:p>
          <a:p>
            <a:r>
              <a:rPr lang="en-US" sz="2800" dirty="0" smtClean="0"/>
              <a:t>Transforming science through data-driven discovery</a:t>
            </a:r>
          </a:p>
          <a:p>
            <a:endParaRPr lang="en-US" sz="2800" dirty="0">
              <a:solidFill>
                <a:srgbClr val="0971AB"/>
              </a:solidFill>
            </a:endParaRPr>
          </a:p>
          <a:p>
            <a:r>
              <a:rPr lang="en-US" sz="2800" dirty="0" smtClean="0">
                <a:solidFill>
                  <a:srgbClr val="0971AB"/>
                </a:solidFill>
              </a:rPr>
              <a:t>Mission:</a:t>
            </a:r>
          </a:p>
          <a:p>
            <a:r>
              <a:rPr lang="en-US" sz="2800" dirty="0" smtClean="0"/>
              <a:t>Design, develop, deploy, and expand a national </a:t>
            </a:r>
            <a:r>
              <a:rPr lang="en-US" sz="2800" dirty="0" smtClean="0">
                <a:solidFill>
                  <a:srgbClr val="F19E1F"/>
                </a:solidFill>
              </a:rPr>
              <a:t>cyberinfrastructure</a:t>
            </a:r>
            <a:r>
              <a:rPr lang="en-US" sz="2800" dirty="0" smtClean="0"/>
              <a:t> for life science research, and train scientists in its use</a:t>
            </a:r>
          </a:p>
          <a:p>
            <a:endParaRPr lang="en-US" sz="2800" dirty="0"/>
          </a:p>
          <a:p>
            <a:pPr algn="ctr"/>
            <a:r>
              <a:rPr lang="en-US" sz="2800" dirty="0" smtClean="0">
                <a:solidFill>
                  <a:srgbClr val="0971AB"/>
                </a:solidFill>
              </a:rPr>
              <a:t>More than 40K users, PB of data, and hundreds of publications, courses, and discoveries</a:t>
            </a:r>
            <a:endParaRPr lang="en-US" sz="2800" dirty="0">
              <a:solidFill>
                <a:srgbClr val="0971AB"/>
              </a:solidFill>
            </a:endParaRPr>
          </a:p>
        </p:txBody>
      </p:sp>
    </p:spTree>
    <p:extLst>
      <p:ext uri="{BB962C8B-B14F-4D97-AF65-F5344CB8AC3E}">
        <p14:creationId xmlns:p14="http://schemas.microsoft.com/office/powerpoint/2010/main" val="84963632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What is </a:t>
            </a:r>
            <a:r>
              <a:rPr lang="en-US" sz="4400" dirty="0" err="1" smtClean="0"/>
              <a:t>cyberinfrastructure</a:t>
            </a:r>
            <a:r>
              <a:rPr lang="en-US" sz="4400" dirty="0" smtClean="0"/>
              <a:t>?</a:t>
            </a:r>
            <a:endParaRPr lang="en-US" sz="4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86186" y="3056725"/>
            <a:ext cx="3139472" cy="209363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8886" y="3056725"/>
            <a:ext cx="3316557" cy="209363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1530" y="3049581"/>
            <a:ext cx="3885464" cy="210078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https://pods.iplantcollaborative.org/wiki/download/attachments/8399903/genbank+versus+1kp+on+20120315.jpg?version=1&amp;modificationDate=13467772690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648" y="4183575"/>
            <a:ext cx="1000125" cy="7493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Screen shot 2012-11-26 at 8.33.46 AM.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43001" y="4183575"/>
            <a:ext cx="884237" cy="809625"/>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sp>
        <p:nvSpPr>
          <p:cNvPr id="10" name="TextBox 29"/>
          <p:cNvSpPr txBox="1">
            <a:spLocks noChangeArrowheads="1"/>
          </p:cNvSpPr>
          <p:nvPr/>
        </p:nvSpPr>
        <p:spPr bwMode="auto">
          <a:xfrm>
            <a:off x="152576" y="5384346"/>
            <a:ext cx="1173595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a:spcBef>
                <a:spcPct val="0"/>
              </a:spcBef>
              <a:buFontTx/>
              <a:buNone/>
            </a:pPr>
            <a:r>
              <a:rPr lang="en-US" altLang="en-US" sz="2800" dirty="0">
                <a:ea typeface="Calibri" charset="0"/>
                <a:cs typeface="Calibri" charset="0"/>
              </a:rPr>
              <a:t>Platforms, tools, </a:t>
            </a:r>
            <a:r>
              <a:rPr lang="en-US" altLang="en-US" sz="2800" dirty="0" smtClean="0">
                <a:ea typeface="Calibri" charset="0"/>
                <a:cs typeface="Calibri" charset="0"/>
              </a:rPr>
              <a:t>datasets       Storage </a:t>
            </a:r>
            <a:r>
              <a:rPr lang="en-US" altLang="en-US" sz="2800" dirty="0">
                <a:ea typeface="Calibri" charset="0"/>
                <a:cs typeface="Calibri" charset="0"/>
              </a:rPr>
              <a:t>and </a:t>
            </a:r>
            <a:r>
              <a:rPr lang="en-US" altLang="en-US" sz="2800" dirty="0" smtClean="0">
                <a:ea typeface="Calibri" charset="0"/>
                <a:cs typeface="Calibri" charset="0"/>
              </a:rPr>
              <a:t>compute          Training </a:t>
            </a:r>
            <a:r>
              <a:rPr lang="en-US" altLang="en-US" sz="2800" dirty="0">
                <a:ea typeface="Calibri" charset="0"/>
                <a:cs typeface="Calibri" charset="0"/>
              </a:rPr>
              <a:t>and </a:t>
            </a:r>
            <a:r>
              <a:rPr lang="en-US" altLang="en-US" sz="2800" dirty="0" smtClean="0">
                <a:ea typeface="Calibri" charset="0"/>
                <a:cs typeface="Calibri" charset="0"/>
              </a:rPr>
              <a:t>support</a:t>
            </a:r>
          </a:p>
          <a:p>
            <a:pPr>
              <a:spcBef>
                <a:spcPct val="0"/>
              </a:spcBef>
              <a:buFontTx/>
              <a:buNone/>
            </a:pPr>
            <a:r>
              <a:rPr lang="en-US" altLang="en-US" sz="2800" dirty="0">
                <a:ea typeface="Calibri" charset="0"/>
                <a:cs typeface="Calibri" charset="0"/>
              </a:rPr>
              <a:t>	</a:t>
            </a:r>
            <a:r>
              <a:rPr lang="en-US" altLang="en-US" sz="2800" dirty="0" smtClean="0">
                <a:ea typeface="Calibri" charset="0"/>
                <a:cs typeface="Calibri" charset="0"/>
              </a:rPr>
              <a:t>			       HPC			</a:t>
            </a:r>
            <a:r>
              <a:rPr lang="en-US" altLang="en-US" sz="2800" dirty="0">
                <a:ea typeface="Calibri" charset="0"/>
                <a:cs typeface="Calibri" charset="0"/>
              </a:rPr>
              <a:t> </a:t>
            </a:r>
            <a:r>
              <a:rPr lang="en-US" altLang="en-US" sz="2800" dirty="0" smtClean="0">
                <a:ea typeface="Calibri" charset="0"/>
                <a:cs typeface="Calibri" charset="0"/>
              </a:rPr>
              <a:t>         People</a:t>
            </a:r>
            <a:endParaRPr lang="en-US" altLang="en-US" sz="2800" dirty="0">
              <a:ea typeface="Calibri" charset="0"/>
              <a:cs typeface="Calibri" charset="0"/>
            </a:endParaRPr>
          </a:p>
        </p:txBody>
      </p:sp>
      <p:sp>
        <p:nvSpPr>
          <p:cNvPr id="4" name="Rectangle 3"/>
          <p:cNvSpPr/>
          <p:nvPr/>
        </p:nvSpPr>
        <p:spPr>
          <a:xfrm>
            <a:off x="359739" y="1740135"/>
            <a:ext cx="11234411" cy="1200328"/>
          </a:xfrm>
          <a:prstGeom prst="rect">
            <a:avLst/>
          </a:prstGeom>
        </p:spPr>
        <p:txBody>
          <a:bodyPr wrap="square">
            <a:spAutoFit/>
          </a:bodyPr>
          <a:lstStyle/>
          <a:p>
            <a:pPr algn="ctr"/>
            <a:r>
              <a:rPr lang="en-US" sz="2400" dirty="0"/>
              <a:t>CI provides solutions to the challenges of large-scale computational science were unapproachable because the computational requirements were too large, too complex, or simply </a:t>
            </a:r>
            <a:r>
              <a:rPr lang="en-US" sz="2400" dirty="0" smtClean="0"/>
              <a:t>unknown.</a:t>
            </a:r>
            <a:endParaRPr lang="en-US" sz="2400" dirty="0"/>
          </a:p>
        </p:txBody>
      </p:sp>
    </p:spTree>
    <p:extLst>
      <p:ext uri="{BB962C8B-B14F-4D97-AF65-F5344CB8AC3E}">
        <p14:creationId xmlns:p14="http://schemas.microsoft.com/office/powerpoint/2010/main" val="55598222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16112"/>
            <a:ext cx="12192000" cy="869343"/>
          </a:xfrm>
        </p:spPr>
        <p:txBody>
          <a:bodyPr/>
          <a:lstStyle/>
          <a:p>
            <a:r>
              <a:rPr lang="en-US" sz="4400" dirty="0" smtClean="0">
                <a:latin typeface="+mn-lt"/>
              </a:rPr>
              <a:t>CyVerse supports all domains of life science</a:t>
            </a:r>
            <a:endParaRPr lang="en-US" sz="4400" dirty="0">
              <a:latin typeface="+mn-lt"/>
            </a:endParaRPr>
          </a:p>
        </p:txBody>
      </p:sp>
      <p:pic>
        <p:nvPicPr>
          <p:cNvPr id="11" name="Picture 10"/>
          <p:cNvPicPr>
            <a:picLocks noChangeAspect="1"/>
          </p:cNvPicPr>
          <p:nvPr/>
        </p:nvPicPr>
        <p:blipFill>
          <a:blip r:embed="rId2"/>
          <a:stretch>
            <a:fillRect/>
          </a:stretch>
        </p:blipFill>
        <p:spPr>
          <a:xfrm>
            <a:off x="6496863" y="2175939"/>
            <a:ext cx="2496697" cy="1919161"/>
          </a:xfrm>
          <a:prstGeom prst="rect">
            <a:avLst/>
          </a:prstGeom>
          <a:effectLst>
            <a:outerShdw blurRad="50800" dist="76200" dir="2700000" algn="tl" rotWithShape="0">
              <a:prstClr val="black">
                <a:alpha val="40000"/>
              </a:prstClr>
            </a:outerShdw>
          </a:effectLst>
        </p:spPr>
      </p:pic>
      <p:pic>
        <p:nvPicPr>
          <p:cNvPr id="12" name="Picture 11"/>
          <p:cNvPicPr>
            <a:picLocks noChangeAspect="1"/>
          </p:cNvPicPr>
          <p:nvPr/>
        </p:nvPicPr>
        <p:blipFill>
          <a:blip r:embed="rId3"/>
          <a:stretch>
            <a:fillRect/>
          </a:stretch>
        </p:blipFill>
        <p:spPr>
          <a:xfrm>
            <a:off x="357868" y="2175939"/>
            <a:ext cx="2944866" cy="1887088"/>
          </a:xfrm>
          <a:prstGeom prst="rect">
            <a:avLst/>
          </a:prstGeom>
          <a:effectLst>
            <a:outerShdw blurRad="50800" dist="76200" dir="2700000" algn="tl" rotWithShape="0">
              <a:prstClr val="black">
                <a:alpha val="40000"/>
              </a:prstClr>
            </a:outerShdw>
          </a:effectLst>
        </p:spPr>
      </p:pic>
      <p:pic>
        <p:nvPicPr>
          <p:cNvPr id="13" name="Picture 12"/>
          <p:cNvPicPr>
            <a:picLocks noChangeAspect="1"/>
          </p:cNvPicPr>
          <p:nvPr/>
        </p:nvPicPr>
        <p:blipFill>
          <a:blip r:embed="rId4"/>
          <a:stretch>
            <a:fillRect/>
          </a:stretch>
        </p:blipFill>
        <p:spPr>
          <a:xfrm>
            <a:off x="3521186" y="2175939"/>
            <a:ext cx="2715491" cy="1919161"/>
          </a:xfrm>
          <a:prstGeom prst="rect">
            <a:avLst/>
          </a:prstGeom>
          <a:ln>
            <a:noFill/>
          </a:ln>
          <a:effectLst>
            <a:outerShdw blurRad="50800" dist="76200" dir="2700000" algn="tl" rotWithShape="0">
              <a:prstClr val="black">
                <a:alpha val="40000"/>
              </a:prstClr>
            </a:outerShdw>
          </a:effectLst>
        </p:spPr>
      </p:pic>
      <p:pic>
        <p:nvPicPr>
          <p:cNvPr id="14" name="Picture 13"/>
          <p:cNvPicPr>
            <a:picLocks noChangeAspect="1"/>
          </p:cNvPicPr>
          <p:nvPr/>
        </p:nvPicPr>
        <p:blipFill>
          <a:blip r:embed="rId5"/>
          <a:stretch>
            <a:fillRect/>
          </a:stretch>
        </p:blipFill>
        <p:spPr>
          <a:xfrm>
            <a:off x="9253746" y="2184428"/>
            <a:ext cx="2499492" cy="1878599"/>
          </a:xfrm>
          <a:prstGeom prst="rect">
            <a:avLst/>
          </a:prstGeom>
          <a:effectLst>
            <a:outerShdw blurRad="50800" dist="38100" dir="5400000" algn="t" rotWithShape="0">
              <a:prstClr val="black">
                <a:alpha val="40000"/>
              </a:prstClr>
            </a:outerShdw>
          </a:effectLst>
        </p:spPr>
      </p:pic>
      <p:sp>
        <p:nvSpPr>
          <p:cNvPr id="4" name="TextBox 3"/>
          <p:cNvSpPr txBox="1"/>
          <p:nvPr/>
        </p:nvSpPr>
        <p:spPr>
          <a:xfrm>
            <a:off x="492363" y="4150123"/>
            <a:ext cx="11482755" cy="523220"/>
          </a:xfrm>
          <a:prstGeom prst="rect">
            <a:avLst/>
          </a:prstGeom>
          <a:noFill/>
        </p:spPr>
        <p:txBody>
          <a:bodyPr wrap="square" rtlCol="0">
            <a:spAutoFit/>
          </a:bodyPr>
          <a:lstStyle/>
          <a:p>
            <a:r>
              <a:rPr lang="en-US" sz="2800" b="1" dirty="0" smtClean="0"/>
              <a:t>Plant / Microbial               Animal 	         Biomedical        Ecological/Climate </a:t>
            </a:r>
            <a:endParaRPr lang="en-US" sz="2800" b="1" dirty="0"/>
          </a:p>
        </p:txBody>
      </p:sp>
      <p:sp>
        <p:nvSpPr>
          <p:cNvPr id="15" name="TextBox 14"/>
          <p:cNvSpPr txBox="1"/>
          <p:nvPr/>
        </p:nvSpPr>
        <p:spPr>
          <a:xfrm>
            <a:off x="3161531" y="5179774"/>
            <a:ext cx="5744631" cy="769441"/>
          </a:xfrm>
          <a:prstGeom prst="rect">
            <a:avLst/>
          </a:prstGeom>
          <a:noFill/>
        </p:spPr>
        <p:txBody>
          <a:bodyPr wrap="none" rtlCol="0">
            <a:spAutoFit/>
          </a:bodyPr>
          <a:lstStyle/>
          <a:p>
            <a:r>
              <a:rPr lang="en-US" sz="4400" i="1" dirty="0" smtClean="0"/>
              <a:t>CyVerse is built for data</a:t>
            </a:r>
            <a:endParaRPr lang="en-US" sz="4400" i="1" dirty="0"/>
          </a:p>
        </p:txBody>
      </p:sp>
    </p:spTree>
    <p:extLst>
      <p:ext uri="{BB962C8B-B14F-4D97-AF65-F5344CB8AC3E}">
        <p14:creationId xmlns:p14="http://schemas.microsoft.com/office/powerpoint/2010/main" val="69192428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12448"/>
            <a:ext cx="12192000" cy="869343"/>
          </a:xfrm>
        </p:spPr>
        <p:txBody>
          <a:bodyPr/>
          <a:lstStyle/>
          <a:p>
            <a:r>
              <a:rPr lang="en-US" sz="4400" dirty="0" smtClean="0">
                <a:latin typeface="+mn-lt"/>
              </a:rPr>
              <a:t>CyVerse architecture</a:t>
            </a:r>
            <a:endParaRPr lang="en-US" sz="4400" dirty="0">
              <a:latin typeface="+mn-lt"/>
            </a:endParaRPr>
          </a:p>
        </p:txBody>
      </p:sp>
      <p:pic>
        <p:nvPicPr>
          <p:cNvPr id="9" name="Content Placeholder 3" descr="iPlant Layer_Cake.png"/>
          <p:cNvPicPr>
            <a:picLocks noChangeAspect="1"/>
          </p:cNvPicPr>
          <p:nvPr/>
        </p:nvPicPr>
        <p:blipFill rotWithShape="1">
          <a:blip r:embed="rId2">
            <a:extLst>
              <a:ext uri="{28A0092B-C50C-407E-A947-70E740481C1C}">
                <a14:useLocalDpi xmlns:a14="http://schemas.microsoft.com/office/drawing/2010/main" val="0"/>
              </a:ext>
            </a:extLst>
          </a:blip>
          <a:srcRect l="302" r="-241" b="2811"/>
          <a:stretch/>
        </p:blipFill>
        <p:spPr>
          <a:xfrm>
            <a:off x="2853855" y="1623687"/>
            <a:ext cx="6366057" cy="4512471"/>
          </a:xfrm>
          <a:prstGeom prst="rect">
            <a:avLst/>
          </a:prstGeom>
          <a:ln w="12700" cmpd="sng">
            <a:noFill/>
          </a:ln>
          <a:effectLst>
            <a:outerShdw blurRad="152400" dist="88900" dir="2700000" algn="tl" rotWithShape="0">
              <a:prstClr val="black">
                <a:alpha val="35000"/>
              </a:prstClr>
            </a:outerShdw>
          </a:effectLst>
        </p:spPr>
      </p:pic>
      <p:sp>
        <p:nvSpPr>
          <p:cNvPr id="10" name="Left Arrow 9"/>
          <p:cNvSpPr/>
          <p:nvPr/>
        </p:nvSpPr>
        <p:spPr>
          <a:xfrm>
            <a:off x="9090059" y="2030570"/>
            <a:ext cx="378261" cy="276191"/>
          </a:xfrm>
          <a:prstGeom prst="leftArrow">
            <a:avLst/>
          </a:prstGeom>
          <a:solidFill>
            <a:srgbClr val="0971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971AB"/>
              </a:solidFill>
            </a:endParaRPr>
          </a:p>
        </p:txBody>
      </p:sp>
      <p:sp>
        <p:nvSpPr>
          <p:cNvPr id="16" name="TextBox 15"/>
          <p:cNvSpPr txBox="1"/>
          <p:nvPr/>
        </p:nvSpPr>
        <p:spPr>
          <a:xfrm>
            <a:off x="9508403" y="1877935"/>
            <a:ext cx="1749779" cy="584776"/>
          </a:xfrm>
          <a:prstGeom prst="rect">
            <a:avLst/>
          </a:prstGeom>
          <a:noFill/>
        </p:spPr>
        <p:txBody>
          <a:bodyPr wrap="square" rtlCol="0">
            <a:spAutoFit/>
          </a:bodyPr>
          <a:lstStyle/>
          <a:p>
            <a:r>
              <a:rPr lang="en-US" sz="1600" b="1" dirty="0" smtClean="0">
                <a:solidFill>
                  <a:srgbClr val="0971AB"/>
                </a:solidFill>
              </a:rPr>
              <a:t>Ready to use</a:t>
            </a:r>
            <a:br>
              <a:rPr lang="en-US" sz="1600" b="1" dirty="0" smtClean="0">
                <a:solidFill>
                  <a:srgbClr val="0971AB"/>
                </a:solidFill>
              </a:rPr>
            </a:br>
            <a:r>
              <a:rPr lang="en-US" sz="1600" b="1" dirty="0" smtClean="0">
                <a:solidFill>
                  <a:srgbClr val="0971AB"/>
                </a:solidFill>
              </a:rPr>
              <a:t>Platforms</a:t>
            </a:r>
            <a:endParaRPr lang="en-US" sz="1600" b="1" dirty="0">
              <a:solidFill>
                <a:srgbClr val="0971AB"/>
              </a:solidFill>
            </a:endParaRPr>
          </a:p>
        </p:txBody>
      </p:sp>
      <p:sp>
        <p:nvSpPr>
          <p:cNvPr id="17" name="Left Arrow 16"/>
          <p:cNvSpPr/>
          <p:nvPr/>
        </p:nvSpPr>
        <p:spPr>
          <a:xfrm>
            <a:off x="9090059" y="5108855"/>
            <a:ext cx="378261" cy="276191"/>
          </a:xfrm>
          <a:prstGeom prst="leftArrow">
            <a:avLst/>
          </a:prstGeom>
          <a:solidFill>
            <a:srgbClr val="0971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971AB"/>
              </a:solidFill>
            </a:endParaRPr>
          </a:p>
        </p:txBody>
      </p:sp>
      <p:sp>
        <p:nvSpPr>
          <p:cNvPr id="18" name="TextBox 17"/>
          <p:cNvSpPr txBox="1"/>
          <p:nvPr/>
        </p:nvSpPr>
        <p:spPr>
          <a:xfrm>
            <a:off x="9505580" y="4961500"/>
            <a:ext cx="1749779" cy="584776"/>
          </a:xfrm>
          <a:prstGeom prst="rect">
            <a:avLst/>
          </a:prstGeom>
          <a:noFill/>
        </p:spPr>
        <p:txBody>
          <a:bodyPr wrap="square" rtlCol="0">
            <a:spAutoFit/>
          </a:bodyPr>
          <a:lstStyle/>
          <a:p>
            <a:r>
              <a:rPr lang="en-US" sz="1600" b="1" dirty="0" smtClean="0">
                <a:solidFill>
                  <a:srgbClr val="0971AB"/>
                </a:solidFill>
              </a:rPr>
              <a:t>Foundational</a:t>
            </a:r>
            <a:br>
              <a:rPr lang="en-US" sz="1600" b="1" dirty="0" smtClean="0">
                <a:solidFill>
                  <a:srgbClr val="0971AB"/>
                </a:solidFill>
              </a:rPr>
            </a:br>
            <a:r>
              <a:rPr lang="en-US" sz="1600" b="1" dirty="0" smtClean="0">
                <a:solidFill>
                  <a:srgbClr val="0971AB"/>
                </a:solidFill>
              </a:rPr>
              <a:t>Capabilities</a:t>
            </a:r>
            <a:endParaRPr lang="en-US" sz="1600" b="1" dirty="0">
              <a:solidFill>
                <a:srgbClr val="0971AB"/>
              </a:solidFill>
            </a:endParaRPr>
          </a:p>
        </p:txBody>
      </p:sp>
      <p:sp>
        <p:nvSpPr>
          <p:cNvPr id="19" name="Left Arrow 18"/>
          <p:cNvSpPr/>
          <p:nvPr/>
        </p:nvSpPr>
        <p:spPr>
          <a:xfrm>
            <a:off x="9090059" y="4132060"/>
            <a:ext cx="378261" cy="276191"/>
          </a:xfrm>
          <a:prstGeom prst="leftArrow">
            <a:avLst/>
          </a:prstGeom>
          <a:solidFill>
            <a:srgbClr val="0971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971AB"/>
              </a:solidFill>
            </a:endParaRPr>
          </a:p>
        </p:txBody>
      </p:sp>
      <p:sp>
        <p:nvSpPr>
          <p:cNvPr id="20" name="TextBox 19"/>
          <p:cNvSpPr txBox="1"/>
          <p:nvPr/>
        </p:nvSpPr>
        <p:spPr>
          <a:xfrm>
            <a:off x="9415796" y="4023945"/>
            <a:ext cx="1823157" cy="584776"/>
          </a:xfrm>
          <a:prstGeom prst="rect">
            <a:avLst/>
          </a:prstGeom>
          <a:noFill/>
        </p:spPr>
        <p:txBody>
          <a:bodyPr wrap="square" rtlCol="0">
            <a:spAutoFit/>
          </a:bodyPr>
          <a:lstStyle/>
          <a:p>
            <a:r>
              <a:rPr lang="en-US" sz="1600" b="1" dirty="0" smtClean="0">
                <a:solidFill>
                  <a:srgbClr val="0971AB"/>
                </a:solidFill>
              </a:rPr>
              <a:t>Established CI Components</a:t>
            </a:r>
            <a:endParaRPr lang="en-US" sz="1600" b="1" dirty="0">
              <a:solidFill>
                <a:srgbClr val="0971AB"/>
              </a:solidFill>
            </a:endParaRPr>
          </a:p>
        </p:txBody>
      </p:sp>
      <p:sp>
        <p:nvSpPr>
          <p:cNvPr id="21" name="Left Arrow 20"/>
          <p:cNvSpPr/>
          <p:nvPr/>
        </p:nvSpPr>
        <p:spPr>
          <a:xfrm>
            <a:off x="9090059" y="3108263"/>
            <a:ext cx="378261" cy="276191"/>
          </a:xfrm>
          <a:prstGeom prst="leftArrow">
            <a:avLst/>
          </a:prstGeom>
          <a:solidFill>
            <a:srgbClr val="0971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971AB"/>
              </a:solidFill>
            </a:endParaRPr>
          </a:p>
        </p:txBody>
      </p:sp>
      <p:sp>
        <p:nvSpPr>
          <p:cNvPr id="22" name="TextBox 21"/>
          <p:cNvSpPr txBox="1"/>
          <p:nvPr/>
        </p:nvSpPr>
        <p:spPr>
          <a:xfrm>
            <a:off x="9435026" y="2955628"/>
            <a:ext cx="1749779" cy="584776"/>
          </a:xfrm>
          <a:prstGeom prst="rect">
            <a:avLst/>
          </a:prstGeom>
          <a:noFill/>
        </p:spPr>
        <p:txBody>
          <a:bodyPr wrap="square" rtlCol="0">
            <a:spAutoFit/>
          </a:bodyPr>
          <a:lstStyle/>
          <a:p>
            <a:r>
              <a:rPr lang="en-US" sz="1600" b="1" dirty="0" smtClean="0">
                <a:solidFill>
                  <a:srgbClr val="0971AB"/>
                </a:solidFill>
              </a:rPr>
              <a:t>Extensible Services </a:t>
            </a:r>
            <a:endParaRPr lang="en-US" sz="1600" b="1" dirty="0">
              <a:solidFill>
                <a:srgbClr val="0971AB"/>
              </a:solidFill>
            </a:endParaRPr>
          </a:p>
        </p:txBody>
      </p:sp>
      <p:sp>
        <p:nvSpPr>
          <p:cNvPr id="23" name="Shape 195"/>
          <p:cNvSpPr/>
          <p:nvPr/>
        </p:nvSpPr>
        <p:spPr>
          <a:xfrm rot="16200000">
            <a:off x="-248191" y="3673763"/>
            <a:ext cx="4001656" cy="49244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3200" b="1">
                <a:solidFill>
                  <a:srgbClr val="008F00"/>
                </a:solidFill>
              </a:defRPr>
            </a:lvl1pPr>
          </a:lstStyle>
          <a:p>
            <a:r>
              <a:rPr sz="2600" dirty="0">
                <a:solidFill>
                  <a:srgbClr val="F19E1F"/>
                </a:solidFill>
              </a:rPr>
              <a:t>Ease of Use</a:t>
            </a:r>
          </a:p>
        </p:txBody>
      </p:sp>
      <p:sp>
        <p:nvSpPr>
          <p:cNvPr id="24" name="Shape 197"/>
          <p:cNvSpPr/>
          <p:nvPr/>
        </p:nvSpPr>
        <p:spPr>
          <a:xfrm>
            <a:off x="1992210" y="1585591"/>
            <a:ext cx="215899" cy="4398720"/>
          </a:xfrm>
          <a:custGeom>
            <a:avLst/>
            <a:gdLst/>
            <a:ahLst/>
            <a:cxnLst>
              <a:cxn ang="0">
                <a:pos x="wd2" y="hd2"/>
              </a:cxn>
              <a:cxn ang="5400000">
                <a:pos x="wd2" y="hd2"/>
              </a:cxn>
              <a:cxn ang="10800000">
                <a:pos x="wd2" y="hd2"/>
              </a:cxn>
              <a:cxn ang="16200000">
                <a:pos x="wd2" y="hd2"/>
              </a:cxn>
            </a:cxnLst>
            <a:rect l="0" t="0" r="r" b="b"/>
            <a:pathLst>
              <a:path w="21600" h="21600" extrusionOk="0">
                <a:moveTo>
                  <a:pt x="0" y="1670"/>
                </a:moveTo>
                <a:lnTo>
                  <a:pt x="10800" y="0"/>
                </a:lnTo>
                <a:lnTo>
                  <a:pt x="21600" y="1670"/>
                </a:lnTo>
                <a:lnTo>
                  <a:pt x="16200" y="1670"/>
                </a:lnTo>
                <a:lnTo>
                  <a:pt x="16200" y="21600"/>
                </a:lnTo>
                <a:lnTo>
                  <a:pt x="5400" y="21600"/>
                </a:lnTo>
                <a:lnTo>
                  <a:pt x="5400" y="1670"/>
                </a:lnTo>
                <a:close/>
              </a:path>
            </a:pathLst>
          </a:custGeom>
          <a:solidFill>
            <a:srgbClr val="F19E1F"/>
          </a:solidFill>
          <a:ln>
            <a:no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25" name="Shape 206"/>
          <p:cNvSpPr/>
          <p:nvPr/>
        </p:nvSpPr>
        <p:spPr>
          <a:xfrm>
            <a:off x="2208110" y="1669699"/>
            <a:ext cx="207064" cy="4408150"/>
          </a:xfrm>
          <a:custGeom>
            <a:avLst/>
            <a:gdLst/>
            <a:ahLst/>
            <a:cxnLst>
              <a:cxn ang="0">
                <a:pos x="wd2" y="hd2"/>
              </a:cxn>
              <a:cxn ang="5400000">
                <a:pos x="wd2" y="hd2"/>
              </a:cxn>
              <a:cxn ang="10800000">
                <a:pos x="wd2" y="hd2"/>
              </a:cxn>
              <a:cxn ang="16200000">
                <a:pos x="wd2" y="hd2"/>
              </a:cxn>
            </a:cxnLst>
            <a:rect l="0" t="0" r="r" b="b"/>
            <a:pathLst>
              <a:path w="21600" h="21600" extrusionOk="0">
                <a:moveTo>
                  <a:pt x="0" y="19930"/>
                </a:moveTo>
                <a:lnTo>
                  <a:pt x="10800" y="21600"/>
                </a:lnTo>
                <a:lnTo>
                  <a:pt x="21600" y="19930"/>
                </a:lnTo>
                <a:lnTo>
                  <a:pt x="16200" y="19930"/>
                </a:lnTo>
                <a:lnTo>
                  <a:pt x="16200" y="0"/>
                </a:lnTo>
                <a:lnTo>
                  <a:pt x="5400" y="0"/>
                </a:lnTo>
                <a:lnTo>
                  <a:pt x="5400" y="19930"/>
                </a:lnTo>
                <a:close/>
              </a:path>
            </a:pathLst>
          </a:custGeom>
          <a:solidFill>
            <a:srgbClr val="0971AB"/>
          </a:solidFill>
          <a:ln>
            <a:solidFill>
              <a:srgbClr val="4A7EBB"/>
            </a:solidFill>
          </a:ln>
          <a:effectLst>
            <a:outerShdw blurRad="38100" dist="23000" dir="5400000" rotWithShape="0">
              <a:srgbClr val="000000">
                <a:alpha val="35000"/>
              </a:srgbClr>
            </a:outerShdw>
          </a:effectLst>
        </p:spPr>
        <p:txBody>
          <a:bodyPr lIns="45719" rIns="45719" anchor="ctr"/>
          <a:lstStyle/>
          <a:p>
            <a:pPr algn="ctr">
              <a:defRPr>
                <a:solidFill>
                  <a:srgbClr val="531B93"/>
                </a:solidFill>
              </a:defRPr>
            </a:pPr>
            <a:endParaRPr>
              <a:solidFill>
                <a:srgbClr val="0971AB"/>
              </a:solidFill>
            </a:endParaRPr>
          </a:p>
        </p:txBody>
      </p:sp>
      <p:sp>
        <p:nvSpPr>
          <p:cNvPr id="26" name="Shape 207"/>
          <p:cNvSpPr/>
          <p:nvPr/>
        </p:nvSpPr>
        <p:spPr>
          <a:xfrm rot="5383027">
            <a:off x="670443" y="3635931"/>
            <a:ext cx="4001655" cy="49244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3200" b="1">
                <a:solidFill>
                  <a:srgbClr val="531B93"/>
                </a:solidFill>
              </a:defRPr>
            </a:lvl1pPr>
          </a:lstStyle>
          <a:p>
            <a:r>
              <a:rPr sz="2600" dirty="0">
                <a:solidFill>
                  <a:srgbClr val="0971AB"/>
                </a:solidFill>
              </a:rPr>
              <a:t>Flexibility</a:t>
            </a:r>
          </a:p>
        </p:txBody>
      </p:sp>
    </p:spTree>
    <p:extLst>
      <p:ext uri="{BB962C8B-B14F-4D97-AF65-F5344CB8AC3E}">
        <p14:creationId xmlns:p14="http://schemas.microsoft.com/office/powerpoint/2010/main" val="54750949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7244" y="1836583"/>
            <a:ext cx="517523" cy="73152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8841" y="3484205"/>
            <a:ext cx="854329" cy="73152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4633" y="5113742"/>
            <a:ext cx="1102745" cy="64008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7959" y="1836583"/>
            <a:ext cx="1107241" cy="731520"/>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74469" y="3484205"/>
            <a:ext cx="714221" cy="731520"/>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40647" y="4997120"/>
            <a:ext cx="981864" cy="731520"/>
          </a:xfrm>
          <a:prstGeom prst="rect">
            <a:avLst/>
          </a:prstGeom>
        </p:spPr>
      </p:pic>
      <p:sp>
        <p:nvSpPr>
          <p:cNvPr id="16" name="TextBox 15"/>
          <p:cNvSpPr txBox="1"/>
          <p:nvPr/>
        </p:nvSpPr>
        <p:spPr>
          <a:xfrm>
            <a:off x="8030415" y="3484205"/>
            <a:ext cx="1505190" cy="646331"/>
          </a:xfrm>
          <a:prstGeom prst="rect">
            <a:avLst/>
          </a:prstGeom>
          <a:noFill/>
        </p:spPr>
        <p:txBody>
          <a:bodyPr wrap="none" rtlCol="0">
            <a:spAutoFit/>
          </a:bodyPr>
          <a:lstStyle/>
          <a:p>
            <a:r>
              <a:rPr lang="en-US" sz="3600" dirty="0" err="1" smtClean="0"/>
              <a:t>BisQue</a:t>
            </a:r>
            <a:endParaRPr lang="en-US" sz="1400" dirty="0"/>
          </a:p>
        </p:txBody>
      </p:sp>
      <p:sp>
        <p:nvSpPr>
          <p:cNvPr id="17" name="TextBox 16"/>
          <p:cNvSpPr txBox="1"/>
          <p:nvPr/>
        </p:nvSpPr>
        <p:spPr>
          <a:xfrm>
            <a:off x="8030415" y="4997120"/>
            <a:ext cx="2595582" cy="646331"/>
          </a:xfrm>
          <a:prstGeom prst="rect">
            <a:avLst/>
          </a:prstGeom>
          <a:noFill/>
        </p:spPr>
        <p:txBody>
          <a:bodyPr wrap="none" rtlCol="0">
            <a:spAutoFit/>
          </a:bodyPr>
          <a:lstStyle/>
          <a:p>
            <a:r>
              <a:rPr lang="en-US" sz="3600" dirty="0" smtClean="0"/>
              <a:t>DNA Subway</a:t>
            </a:r>
            <a:endParaRPr lang="en-US" sz="1400" dirty="0"/>
          </a:p>
        </p:txBody>
      </p:sp>
      <p:sp>
        <p:nvSpPr>
          <p:cNvPr id="18" name="TextBox 17"/>
          <p:cNvSpPr txBox="1"/>
          <p:nvPr/>
        </p:nvSpPr>
        <p:spPr>
          <a:xfrm>
            <a:off x="8030415" y="1836583"/>
            <a:ext cx="2502007" cy="646331"/>
          </a:xfrm>
          <a:prstGeom prst="rect">
            <a:avLst/>
          </a:prstGeom>
          <a:noFill/>
        </p:spPr>
        <p:txBody>
          <a:bodyPr wrap="none" rtlCol="0">
            <a:spAutoFit/>
          </a:bodyPr>
          <a:lstStyle/>
          <a:p>
            <a:r>
              <a:rPr lang="en-US" sz="3600" dirty="0" smtClean="0"/>
              <a:t>Science APIs</a:t>
            </a:r>
            <a:endParaRPr lang="en-US" sz="1400" dirty="0"/>
          </a:p>
        </p:txBody>
      </p:sp>
      <p:sp>
        <p:nvSpPr>
          <p:cNvPr id="19" name="TextBox 18"/>
          <p:cNvSpPr txBox="1"/>
          <p:nvPr/>
        </p:nvSpPr>
        <p:spPr>
          <a:xfrm>
            <a:off x="1676706" y="1836583"/>
            <a:ext cx="2170862" cy="646331"/>
          </a:xfrm>
          <a:prstGeom prst="rect">
            <a:avLst/>
          </a:prstGeom>
          <a:noFill/>
        </p:spPr>
        <p:txBody>
          <a:bodyPr wrap="none" rtlCol="0">
            <a:spAutoFit/>
          </a:bodyPr>
          <a:lstStyle/>
          <a:p>
            <a:r>
              <a:rPr lang="en-US" sz="3600" dirty="0" smtClean="0"/>
              <a:t>Data Store</a:t>
            </a:r>
            <a:endParaRPr lang="en-US" sz="1400" dirty="0"/>
          </a:p>
        </p:txBody>
      </p:sp>
      <p:sp>
        <p:nvSpPr>
          <p:cNvPr id="20" name="TextBox 19"/>
          <p:cNvSpPr txBox="1"/>
          <p:nvPr/>
        </p:nvSpPr>
        <p:spPr>
          <a:xfrm>
            <a:off x="1676706" y="3484205"/>
            <a:ext cx="4531484" cy="646331"/>
          </a:xfrm>
          <a:prstGeom prst="rect">
            <a:avLst/>
          </a:prstGeom>
          <a:noFill/>
        </p:spPr>
        <p:txBody>
          <a:bodyPr wrap="none" rtlCol="0">
            <a:spAutoFit/>
          </a:bodyPr>
          <a:lstStyle/>
          <a:p>
            <a:r>
              <a:rPr lang="en-US" sz="3600" dirty="0" smtClean="0"/>
              <a:t>Discovery Environment</a:t>
            </a:r>
            <a:endParaRPr lang="en-US" sz="1400" dirty="0"/>
          </a:p>
        </p:txBody>
      </p:sp>
      <p:sp>
        <p:nvSpPr>
          <p:cNvPr id="21" name="TextBox 20"/>
          <p:cNvSpPr txBox="1"/>
          <p:nvPr/>
        </p:nvSpPr>
        <p:spPr>
          <a:xfrm>
            <a:off x="1676706" y="5113742"/>
            <a:ext cx="2504712" cy="646331"/>
          </a:xfrm>
          <a:prstGeom prst="rect">
            <a:avLst/>
          </a:prstGeom>
          <a:noFill/>
        </p:spPr>
        <p:txBody>
          <a:bodyPr wrap="none" rtlCol="0">
            <a:spAutoFit/>
          </a:bodyPr>
          <a:lstStyle/>
          <a:p>
            <a:r>
              <a:rPr lang="en-US" sz="3600" dirty="0" smtClean="0"/>
              <a:t>Atmosphere</a:t>
            </a:r>
          </a:p>
        </p:txBody>
      </p:sp>
      <p:sp>
        <p:nvSpPr>
          <p:cNvPr id="22" name="Title 1"/>
          <p:cNvSpPr txBox="1">
            <a:spLocks/>
          </p:cNvSpPr>
          <p:nvPr/>
        </p:nvSpPr>
        <p:spPr>
          <a:xfrm>
            <a:off x="0" y="516112"/>
            <a:ext cx="12192000" cy="869343"/>
          </a:xfrm>
          <a:prstGeom prst="rect">
            <a:avLst/>
          </a:prstGeom>
        </p:spPr>
        <p:txBody>
          <a:bodyPr/>
          <a:lstStyle>
            <a:lvl1pPr algn="ctr" defTabSz="914400" rtl="0" eaLnBrk="1" latinLnBrk="0" hangingPunct="1">
              <a:lnSpc>
                <a:spcPct val="90000"/>
              </a:lnSpc>
              <a:spcBef>
                <a:spcPct val="0"/>
              </a:spcBef>
              <a:buNone/>
              <a:defRPr sz="4800" kern="1200">
                <a:solidFill>
                  <a:srgbClr val="142248"/>
                </a:solidFill>
                <a:latin typeface="Calibri" panose="020F0502020204030204" pitchFamily="34" charset="0"/>
                <a:ea typeface="+mj-ea"/>
                <a:cs typeface="+mj-cs"/>
              </a:defRPr>
            </a:lvl1pPr>
          </a:lstStyle>
          <a:p>
            <a:r>
              <a:rPr lang="en-US" sz="4400" dirty="0" err="1"/>
              <a:t>CyVerse</a:t>
            </a:r>
            <a:r>
              <a:rPr lang="en-US" sz="4400" dirty="0"/>
              <a:t> products</a:t>
            </a:r>
            <a:endParaRPr lang="en-US" sz="4400" dirty="0">
              <a:latin typeface="+mn-lt"/>
            </a:endParaRPr>
          </a:p>
        </p:txBody>
      </p:sp>
      <p:sp>
        <p:nvSpPr>
          <p:cNvPr id="23" name="Content Placeholder 2"/>
          <p:cNvSpPr txBox="1">
            <a:spLocks/>
          </p:cNvSpPr>
          <p:nvPr/>
        </p:nvSpPr>
        <p:spPr>
          <a:xfrm>
            <a:off x="3240348" y="1212022"/>
            <a:ext cx="5856438" cy="27158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smtClean="0">
                <a:solidFill>
                  <a:srgbClr val="0971AB"/>
                </a:solidFill>
              </a:rPr>
              <a:t>From plant science, to life science, and beyond…</a:t>
            </a:r>
            <a:endParaRPr lang="en-US" dirty="0">
              <a:solidFill>
                <a:srgbClr val="0971AB"/>
              </a:solidFill>
            </a:endParaRPr>
          </a:p>
        </p:txBody>
      </p:sp>
      <p:sp>
        <p:nvSpPr>
          <p:cNvPr id="24" name="TextBox 23"/>
          <p:cNvSpPr txBox="1"/>
          <p:nvPr/>
        </p:nvSpPr>
        <p:spPr>
          <a:xfrm>
            <a:off x="775639" y="2651904"/>
            <a:ext cx="5516385" cy="1323439"/>
          </a:xfrm>
          <a:prstGeom prst="rect">
            <a:avLst/>
          </a:prstGeom>
          <a:noFill/>
        </p:spPr>
        <p:txBody>
          <a:bodyPr wrap="square" rtlCol="0">
            <a:spAutoFit/>
          </a:bodyPr>
          <a:lstStyle/>
          <a:p>
            <a:r>
              <a:rPr lang="en-US" sz="2000" dirty="0" smtClean="0">
                <a:solidFill>
                  <a:srgbClr val="0971AB"/>
                </a:solidFill>
              </a:rPr>
              <a:t>The resources you need to share and manage data with your lab, colleagues and community</a:t>
            </a:r>
          </a:p>
          <a:p>
            <a:endParaRPr lang="en-US" sz="2000" dirty="0" smtClean="0"/>
          </a:p>
          <a:p>
            <a:endParaRPr lang="en-US" sz="2000" dirty="0"/>
          </a:p>
        </p:txBody>
      </p:sp>
      <p:sp>
        <p:nvSpPr>
          <p:cNvPr id="25" name="TextBox 24"/>
          <p:cNvSpPr txBox="1"/>
          <p:nvPr/>
        </p:nvSpPr>
        <p:spPr>
          <a:xfrm>
            <a:off x="775639" y="4225442"/>
            <a:ext cx="5400935" cy="707886"/>
          </a:xfrm>
          <a:prstGeom prst="rect">
            <a:avLst/>
          </a:prstGeom>
          <a:noFill/>
        </p:spPr>
        <p:txBody>
          <a:bodyPr wrap="square" rtlCol="0">
            <a:spAutoFit/>
          </a:bodyPr>
          <a:lstStyle/>
          <a:p>
            <a:r>
              <a:rPr lang="en-US" sz="2000" dirty="0" smtClean="0">
                <a:solidFill>
                  <a:srgbClr val="0971AB"/>
                </a:solidFill>
              </a:rPr>
              <a:t>Hundreds of bioinformatics apps in an easy-to-use interface</a:t>
            </a:r>
          </a:p>
        </p:txBody>
      </p:sp>
      <p:sp>
        <p:nvSpPr>
          <p:cNvPr id="26" name="TextBox 25"/>
          <p:cNvSpPr txBox="1"/>
          <p:nvPr/>
        </p:nvSpPr>
        <p:spPr>
          <a:xfrm>
            <a:off x="775639" y="5920053"/>
            <a:ext cx="5093069" cy="400110"/>
          </a:xfrm>
          <a:prstGeom prst="rect">
            <a:avLst/>
          </a:prstGeom>
          <a:noFill/>
        </p:spPr>
        <p:txBody>
          <a:bodyPr wrap="square" rtlCol="0">
            <a:spAutoFit/>
          </a:bodyPr>
          <a:lstStyle/>
          <a:p>
            <a:r>
              <a:rPr lang="en-US" sz="2000" dirty="0" smtClean="0">
                <a:solidFill>
                  <a:srgbClr val="0971AB"/>
                </a:solidFill>
              </a:rPr>
              <a:t>Cloud computing for the life sciences</a:t>
            </a:r>
          </a:p>
        </p:txBody>
      </p:sp>
      <p:sp>
        <p:nvSpPr>
          <p:cNvPr id="27" name="TextBox 26"/>
          <p:cNvSpPr txBox="1"/>
          <p:nvPr/>
        </p:nvSpPr>
        <p:spPr>
          <a:xfrm>
            <a:off x="6715339" y="2651904"/>
            <a:ext cx="4521791" cy="400110"/>
          </a:xfrm>
          <a:prstGeom prst="rect">
            <a:avLst/>
          </a:prstGeom>
          <a:noFill/>
        </p:spPr>
        <p:txBody>
          <a:bodyPr wrap="square" rtlCol="0">
            <a:spAutoFit/>
          </a:bodyPr>
          <a:lstStyle/>
          <a:p>
            <a:r>
              <a:rPr lang="en-US" sz="2000" dirty="0" smtClean="0">
                <a:solidFill>
                  <a:srgbClr val="0971AB"/>
                </a:solidFill>
              </a:rPr>
              <a:t>Fully customize </a:t>
            </a:r>
            <a:r>
              <a:rPr lang="en-US" sz="2000" dirty="0" err="1" smtClean="0">
                <a:solidFill>
                  <a:srgbClr val="0971AB"/>
                </a:solidFill>
              </a:rPr>
              <a:t>CyVerse</a:t>
            </a:r>
            <a:r>
              <a:rPr lang="en-US" sz="2000" dirty="0" smtClean="0">
                <a:solidFill>
                  <a:srgbClr val="0971AB"/>
                </a:solidFill>
              </a:rPr>
              <a:t> resources</a:t>
            </a:r>
          </a:p>
        </p:txBody>
      </p:sp>
      <p:sp>
        <p:nvSpPr>
          <p:cNvPr id="28" name="TextBox 27"/>
          <p:cNvSpPr txBox="1"/>
          <p:nvPr/>
        </p:nvSpPr>
        <p:spPr>
          <a:xfrm>
            <a:off x="6715339" y="5773132"/>
            <a:ext cx="4776489" cy="707886"/>
          </a:xfrm>
          <a:prstGeom prst="rect">
            <a:avLst/>
          </a:prstGeom>
          <a:noFill/>
        </p:spPr>
        <p:txBody>
          <a:bodyPr wrap="square" rtlCol="0">
            <a:spAutoFit/>
          </a:bodyPr>
          <a:lstStyle/>
          <a:p>
            <a:r>
              <a:rPr lang="en-US" sz="2000" dirty="0" smtClean="0">
                <a:solidFill>
                  <a:srgbClr val="0971AB"/>
                </a:solidFill>
              </a:rPr>
              <a:t>Educational workflows for Genomes, DNA Barcoding, RNA-</a:t>
            </a:r>
            <a:r>
              <a:rPr lang="en-US" sz="2000" dirty="0" err="1" smtClean="0">
                <a:solidFill>
                  <a:srgbClr val="0971AB"/>
                </a:solidFill>
              </a:rPr>
              <a:t>Seq</a:t>
            </a:r>
            <a:r>
              <a:rPr lang="en-US" sz="2000" dirty="0" smtClean="0">
                <a:solidFill>
                  <a:srgbClr val="0971AB"/>
                </a:solidFill>
              </a:rPr>
              <a:t> </a:t>
            </a:r>
          </a:p>
        </p:txBody>
      </p:sp>
      <p:sp>
        <p:nvSpPr>
          <p:cNvPr id="29" name="TextBox 28"/>
          <p:cNvSpPr txBox="1"/>
          <p:nvPr/>
        </p:nvSpPr>
        <p:spPr>
          <a:xfrm>
            <a:off x="6715339" y="4225442"/>
            <a:ext cx="5026630" cy="400110"/>
          </a:xfrm>
          <a:prstGeom prst="rect">
            <a:avLst/>
          </a:prstGeom>
          <a:noFill/>
        </p:spPr>
        <p:txBody>
          <a:bodyPr wrap="square" rtlCol="0">
            <a:spAutoFit/>
          </a:bodyPr>
          <a:lstStyle/>
          <a:p>
            <a:r>
              <a:rPr lang="en-US" sz="2000" dirty="0" smtClean="0">
                <a:solidFill>
                  <a:srgbClr val="0971AB"/>
                </a:solidFill>
              </a:rPr>
              <a:t>Image analysis, management, and metadata</a:t>
            </a:r>
          </a:p>
        </p:txBody>
      </p:sp>
    </p:spTree>
    <p:extLst>
      <p:ext uri="{BB962C8B-B14F-4D97-AF65-F5344CB8AC3E}">
        <p14:creationId xmlns:p14="http://schemas.microsoft.com/office/powerpoint/2010/main" val="163892860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947778" y="814380"/>
            <a:ext cx="5497443" cy="769441"/>
          </a:xfrm>
          <a:prstGeom prst="rect">
            <a:avLst/>
          </a:prstGeom>
          <a:noFill/>
        </p:spPr>
        <p:txBody>
          <a:bodyPr wrap="none" rtlCol="0">
            <a:spAutoFit/>
          </a:bodyPr>
          <a:lstStyle/>
          <a:p>
            <a:r>
              <a:rPr lang="en-US" sz="4400" dirty="0" smtClean="0"/>
              <a:t>Discovery Environment</a:t>
            </a:r>
            <a:endParaRPr lang="en-US" sz="4400" dirty="0"/>
          </a:p>
        </p:txBody>
      </p:sp>
      <p:sp>
        <p:nvSpPr>
          <p:cNvPr id="11" name="TextBox 10"/>
          <p:cNvSpPr txBox="1"/>
          <p:nvPr/>
        </p:nvSpPr>
        <p:spPr>
          <a:xfrm>
            <a:off x="2570999" y="1595435"/>
            <a:ext cx="8945957" cy="461665"/>
          </a:xfrm>
          <a:prstGeom prst="rect">
            <a:avLst/>
          </a:prstGeom>
          <a:noFill/>
        </p:spPr>
        <p:txBody>
          <a:bodyPr wrap="square" rtlCol="0">
            <a:spAutoFit/>
          </a:bodyPr>
          <a:lstStyle/>
          <a:p>
            <a:pPr algn="ctr"/>
            <a:r>
              <a:rPr lang="en-US" sz="2400" dirty="0" smtClean="0">
                <a:solidFill>
                  <a:srgbClr val="0971AB"/>
                </a:solidFill>
              </a:rPr>
              <a:t>Hundreds of bioinformatics apps in an easy-to-use interface</a:t>
            </a:r>
          </a:p>
        </p:txBody>
      </p:sp>
      <p:sp>
        <p:nvSpPr>
          <p:cNvPr id="13" name="TextBox 12"/>
          <p:cNvSpPr txBox="1"/>
          <p:nvPr/>
        </p:nvSpPr>
        <p:spPr>
          <a:xfrm>
            <a:off x="1071345" y="2377457"/>
            <a:ext cx="10325127" cy="3539431"/>
          </a:xfrm>
          <a:prstGeom prst="rect">
            <a:avLst/>
          </a:prstGeom>
          <a:noFill/>
        </p:spPr>
        <p:txBody>
          <a:bodyPr wrap="square" rtlCol="0">
            <a:spAutoFit/>
          </a:bodyPr>
          <a:lstStyle/>
          <a:p>
            <a:pPr marL="457200" indent="-457200">
              <a:buFont typeface="Wingdings" panose="05000000000000000000" pitchFamily="2" charset="2"/>
              <a:buChar char="ü"/>
            </a:pPr>
            <a:r>
              <a:rPr lang="en-US" sz="2800" dirty="0" smtClean="0"/>
              <a:t>A </a:t>
            </a:r>
            <a:r>
              <a:rPr lang="en-US" sz="2800" u="sng" dirty="0"/>
              <a:t>p</a:t>
            </a:r>
            <a:r>
              <a:rPr lang="en-US" sz="2800" u="sng" dirty="0" smtClean="0"/>
              <a:t>latform</a:t>
            </a:r>
            <a:r>
              <a:rPr lang="en-US" sz="2800" dirty="0" smtClean="0"/>
              <a:t> that can run almost any bioinformatics application</a:t>
            </a:r>
          </a:p>
          <a:p>
            <a:pPr marL="457200" indent="-457200">
              <a:buFont typeface="Wingdings" panose="05000000000000000000" pitchFamily="2" charset="2"/>
              <a:buChar char="ü"/>
            </a:pPr>
            <a:endParaRPr lang="en-US" sz="2800" dirty="0"/>
          </a:p>
          <a:p>
            <a:pPr marL="457200" indent="-457200">
              <a:buFont typeface="Wingdings" panose="05000000000000000000" pitchFamily="2" charset="2"/>
              <a:buChar char="ü"/>
            </a:pPr>
            <a:r>
              <a:rPr lang="en-US" sz="2800" dirty="0" smtClean="0"/>
              <a:t>Seamlessly integrated with data and high performance computing</a:t>
            </a:r>
          </a:p>
          <a:p>
            <a:pPr marL="457200" indent="-457200">
              <a:buFont typeface="Wingdings" panose="05000000000000000000" pitchFamily="2" charset="2"/>
              <a:buChar char="ü"/>
            </a:pPr>
            <a:endParaRPr lang="en-US" sz="2800" dirty="0"/>
          </a:p>
          <a:p>
            <a:pPr marL="457200" indent="-457200">
              <a:buFont typeface="Wingdings" panose="05000000000000000000" pitchFamily="2" charset="2"/>
              <a:buChar char="ü"/>
            </a:pPr>
            <a:r>
              <a:rPr lang="en-US" sz="2800" dirty="0" smtClean="0"/>
              <a:t>User extensible – add your own applications</a:t>
            </a:r>
          </a:p>
          <a:p>
            <a:pPr marL="457200" indent="-457200">
              <a:buFont typeface="Wingdings" panose="05000000000000000000" pitchFamily="2" charset="2"/>
              <a:buChar char="ü"/>
            </a:pPr>
            <a:endParaRPr lang="en-US" sz="2800" dirty="0"/>
          </a:p>
          <a:p>
            <a:pPr marL="457200" indent="-457200">
              <a:buFont typeface="Wingdings" panose="05000000000000000000" pitchFamily="2" charset="2"/>
              <a:buChar char="ü"/>
            </a:pPr>
            <a:r>
              <a:rPr lang="en-US" sz="2800" dirty="0"/>
              <a:t>bioinformatics workflow—data management, analysis, sharing large </a:t>
            </a:r>
            <a:r>
              <a:rPr lang="en-US" sz="2800" dirty="0" smtClean="0"/>
              <a:t>datasets</a:t>
            </a:r>
            <a:endParaRPr lang="en-US" sz="2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2543" y="887941"/>
            <a:ext cx="1215864" cy="1041085"/>
          </a:xfrm>
          <a:prstGeom prst="rect">
            <a:avLst/>
          </a:prstGeom>
        </p:spPr>
      </p:pic>
    </p:spTree>
    <p:extLst>
      <p:ext uri="{BB962C8B-B14F-4D97-AF65-F5344CB8AC3E}">
        <p14:creationId xmlns:p14="http://schemas.microsoft.com/office/powerpoint/2010/main" val="341782167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338373" y="1019812"/>
            <a:ext cx="7417287" cy="461665"/>
          </a:xfrm>
          <a:prstGeom prst="rect">
            <a:avLst/>
          </a:prstGeom>
          <a:noFill/>
        </p:spPr>
        <p:txBody>
          <a:bodyPr wrap="none" rtlCol="0">
            <a:spAutoFit/>
          </a:bodyPr>
          <a:lstStyle/>
          <a:p>
            <a:r>
              <a:rPr lang="en-US" sz="2400" dirty="0" smtClean="0">
                <a:solidFill>
                  <a:srgbClr val="0971AB"/>
                </a:solidFill>
              </a:rPr>
              <a:t>Access your computational science through a single portal</a:t>
            </a:r>
            <a:endParaRPr lang="en-US" sz="1050" dirty="0">
              <a:solidFill>
                <a:srgbClr val="0971AB"/>
              </a:solidFill>
            </a:endParaRPr>
          </a:p>
        </p:txBody>
      </p:sp>
      <p:sp>
        <p:nvSpPr>
          <p:cNvPr id="12" name="TextBox 11"/>
          <p:cNvSpPr txBox="1"/>
          <p:nvPr/>
        </p:nvSpPr>
        <p:spPr>
          <a:xfrm>
            <a:off x="1338373" y="474693"/>
            <a:ext cx="7076233" cy="707886"/>
          </a:xfrm>
          <a:prstGeom prst="rect">
            <a:avLst/>
          </a:prstGeom>
          <a:noFill/>
        </p:spPr>
        <p:txBody>
          <a:bodyPr wrap="none" rtlCol="0">
            <a:spAutoFit/>
          </a:bodyPr>
          <a:lstStyle/>
          <a:p>
            <a:r>
              <a:rPr lang="en-US" sz="4000" dirty="0" smtClean="0">
                <a:solidFill>
                  <a:prstClr val="black"/>
                </a:solidFill>
              </a:rPr>
              <a:t>Discovery Environment Overview</a:t>
            </a:r>
            <a:endParaRPr lang="en-US" sz="1600" dirty="0">
              <a:solidFill>
                <a:prstClr val="black"/>
              </a:solidFill>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635" y="654052"/>
            <a:ext cx="854329" cy="731520"/>
          </a:xfrm>
          <a:prstGeom prst="rect">
            <a:avLst/>
          </a:prstGeom>
        </p:spPr>
      </p:pic>
      <p:pic>
        <p:nvPicPr>
          <p:cNvPr id="2" name="Picture 1"/>
          <p:cNvPicPr>
            <a:picLocks noChangeAspect="1"/>
          </p:cNvPicPr>
          <p:nvPr/>
        </p:nvPicPr>
        <p:blipFill>
          <a:blip r:embed="rId3"/>
          <a:stretch>
            <a:fillRect/>
          </a:stretch>
        </p:blipFill>
        <p:spPr>
          <a:xfrm>
            <a:off x="1364138" y="1675866"/>
            <a:ext cx="9095874" cy="4707274"/>
          </a:xfrm>
          <a:prstGeom prst="rect">
            <a:avLst/>
          </a:prstGeom>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116494405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61253" y="3409642"/>
            <a:ext cx="4950907" cy="1938992"/>
          </a:xfrm>
          <a:prstGeom prst="rect">
            <a:avLst/>
          </a:prstGeom>
          <a:noFill/>
        </p:spPr>
        <p:txBody>
          <a:bodyPr wrap="none" rtlCol="0">
            <a:spAutoFit/>
          </a:bodyPr>
          <a:lstStyle/>
          <a:p>
            <a:pPr marL="285750" indent="-285750">
              <a:buFont typeface="Arial" panose="020B0604020202020204" pitchFamily="34" charset="0"/>
              <a:buChar char="•"/>
            </a:pPr>
            <a:r>
              <a:rPr lang="en-US" sz="2400" dirty="0">
                <a:solidFill>
                  <a:prstClr val="black"/>
                </a:solidFill>
              </a:rPr>
              <a:t>Upload / Download files and folders</a:t>
            </a:r>
          </a:p>
          <a:p>
            <a:pPr marL="285750" indent="-285750">
              <a:buFont typeface="Arial" panose="020B0604020202020204" pitchFamily="34" charset="0"/>
              <a:buChar char="•"/>
            </a:pPr>
            <a:endParaRPr lang="en-US" sz="2400" dirty="0">
              <a:solidFill>
                <a:prstClr val="black"/>
              </a:solidFill>
            </a:endParaRPr>
          </a:p>
          <a:p>
            <a:pPr marL="285750" indent="-285750">
              <a:buFont typeface="Arial" panose="020B0604020202020204" pitchFamily="34" charset="0"/>
              <a:buChar char="•"/>
            </a:pPr>
            <a:r>
              <a:rPr lang="en-US" sz="2400" dirty="0">
                <a:solidFill>
                  <a:prstClr val="black"/>
                </a:solidFill>
              </a:rPr>
              <a:t>Share files via URL (Public Links)</a:t>
            </a:r>
          </a:p>
          <a:p>
            <a:pPr marL="285750" indent="-285750">
              <a:buFont typeface="Arial" panose="020B0604020202020204" pitchFamily="34" charset="0"/>
              <a:buChar char="•"/>
            </a:pPr>
            <a:endParaRPr lang="en-US" sz="2400" dirty="0">
              <a:solidFill>
                <a:prstClr val="black"/>
              </a:solidFill>
            </a:endParaRPr>
          </a:p>
          <a:p>
            <a:pPr marL="285750" indent="-285750">
              <a:buFont typeface="Arial" panose="020B0604020202020204" pitchFamily="34" charset="0"/>
              <a:buChar char="•"/>
            </a:pPr>
            <a:r>
              <a:rPr lang="en-US" sz="2400" dirty="0">
                <a:solidFill>
                  <a:prstClr val="black"/>
                </a:solidFill>
              </a:rPr>
              <a:t>Share files/folders with other users</a:t>
            </a:r>
          </a:p>
        </p:txBody>
      </p:sp>
      <p:sp>
        <p:nvSpPr>
          <p:cNvPr id="21" name="TextBox 20"/>
          <p:cNvSpPr txBox="1"/>
          <p:nvPr/>
        </p:nvSpPr>
        <p:spPr>
          <a:xfrm>
            <a:off x="2111803" y="2474507"/>
            <a:ext cx="1183722" cy="707886"/>
          </a:xfrm>
          <a:prstGeom prst="rect">
            <a:avLst/>
          </a:prstGeom>
          <a:noFill/>
        </p:spPr>
        <p:txBody>
          <a:bodyPr wrap="none" rtlCol="0">
            <a:spAutoFit/>
          </a:bodyPr>
          <a:lstStyle/>
          <a:p>
            <a:r>
              <a:rPr lang="en-US" sz="4000" b="1" dirty="0">
                <a:solidFill>
                  <a:prstClr val="black"/>
                </a:solidFill>
              </a:rPr>
              <a:t>Data</a:t>
            </a:r>
            <a:endParaRPr lang="en-US" sz="1600" b="1" dirty="0">
              <a:solidFill>
                <a:prstClr val="black"/>
              </a:solidFill>
            </a:endParaRPr>
          </a:p>
        </p:txBody>
      </p:sp>
      <p:sp>
        <p:nvSpPr>
          <p:cNvPr id="22" name="Rectangle 21"/>
          <p:cNvSpPr/>
          <p:nvPr/>
        </p:nvSpPr>
        <p:spPr>
          <a:xfrm rot="5400000">
            <a:off x="3751372" y="4092571"/>
            <a:ext cx="4185704" cy="45719"/>
          </a:xfrm>
          <a:prstGeom prst="rect">
            <a:avLst/>
          </a:prstGeom>
          <a:solidFill>
            <a:srgbClr val="097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971AB"/>
              </a:solidFill>
            </a:endParaRPr>
          </a:p>
        </p:txBody>
      </p:sp>
      <p:sp>
        <p:nvSpPr>
          <p:cNvPr id="24" name="TextBox 23"/>
          <p:cNvSpPr txBox="1"/>
          <p:nvPr/>
        </p:nvSpPr>
        <p:spPr>
          <a:xfrm>
            <a:off x="1338373" y="1019812"/>
            <a:ext cx="1822037" cy="461665"/>
          </a:xfrm>
          <a:prstGeom prst="rect">
            <a:avLst/>
          </a:prstGeom>
          <a:noFill/>
        </p:spPr>
        <p:txBody>
          <a:bodyPr wrap="none" rtlCol="0">
            <a:spAutoFit/>
          </a:bodyPr>
          <a:lstStyle/>
          <a:p>
            <a:r>
              <a:rPr lang="en-US" sz="2400" dirty="0" smtClean="0">
                <a:solidFill>
                  <a:srgbClr val="0971AB"/>
                </a:solidFill>
              </a:rPr>
              <a:t>Manage data</a:t>
            </a:r>
            <a:endParaRPr lang="en-US" sz="1050" dirty="0">
              <a:solidFill>
                <a:srgbClr val="0971AB"/>
              </a:solidFill>
            </a:endParaRPr>
          </a:p>
        </p:txBody>
      </p:sp>
      <p:sp>
        <p:nvSpPr>
          <p:cNvPr id="25" name="TextBox 24"/>
          <p:cNvSpPr txBox="1"/>
          <p:nvPr/>
        </p:nvSpPr>
        <p:spPr>
          <a:xfrm>
            <a:off x="1338373" y="474693"/>
            <a:ext cx="7076233" cy="707886"/>
          </a:xfrm>
          <a:prstGeom prst="rect">
            <a:avLst/>
          </a:prstGeom>
          <a:noFill/>
        </p:spPr>
        <p:txBody>
          <a:bodyPr wrap="none" rtlCol="0">
            <a:spAutoFit/>
          </a:bodyPr>
          <a:lstStyle/>
          <a:p>
            <a:r>
              <a:rPr lang="en-US" sz="4000" dirty="0" smtClean="0">
                <a:solidFill>
                  <a:prstClr val="black"/>
                </a:solidFill>
              </a:rPr>
              <a:t>Discovery Environment Overview</a:t>
            </a:r>
            <a:endParaRPr lang="en-US" sz="1600" dirty="0">
              <a:solidFill>
                <a:prstClr val="black"/>
              </a:solidFill>
            </a:endParaRPr>
          </a:p>
        </p:txBody>
      </p:sp>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635" y="654052"/>
            <a:ext cx="854329" cy="731520"/>
          </a:xfrm>
          <a:prstGeom prst="rect">
            <a:avLst/>
          </a:prstGeom>
        </p:spPr>
      </p:pic>
      <p:pic>
        <p:nvPicPr>
          <p:cNvPr id="2" name="Picture 1"/>
          <p:cNvPicPr>
            <a:picLocks noChangeAspect="1"/>
          </p:cNvPicPr>
          <p:nvPr/>
        </p:nvPicPr>
        <p:blipFill>
          <a:blip r:embed="rId3"/>
          <a:stretch>
            <a:fillRect/>
          </a:stretch>
        </p:blipFill>
        <p:spPr>
          <a:xfrm>
            <a:off x="6732409" y="2474507"/>
            <a:ext cx="4708870" cy="2436923"/>
          </a:xfrm>
          <a:prstGeom prst="rect">
            <a:avLst/>
          </a:prstGeom>
          <a:effectLst>
            <a:outerShdw blurRad="50800" dist="76200" dir="2700000" algn="tl" rotWithShape="0">
              <a:prstClr val="black">
                <a:alpha val="40000"/>
              </a:prstClr>
            </a:outerShdw>
          </a:effectLst>
        </p:spPr>
      </p:pic>
      <p:sp>
        <p:nvSpPr>
          <p:cNvPr id="17" name="Right Arrow 16"/>
          <p:cNvSpPr/>
          <p:nvPr/>
        </p:nvSpPr>
        <p:spPr>
          <a:xfrm>
            <a:off x="5963189" y="2523650"/>
            <a:ext cx="974311" cy="629268"/>
          </a:xfrm>
          <a:prstGeom prst="rightArrow">
            <a:avLst/>
          </a:prstGeom>
          <a:noFill/>
          <a:ln w="38100">
            <a:solidFill>
              <a:srgbClr val="D967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p:cNvPicPr>
            <a:picLocks noChangeAspect="1"/>
          </p:cNvPicPr>
          <p:nvPr/>
        </p:nvPicPr>
        <p:blipFill>
          <a:blip r:embed="rId4"/>
          <a:stretch>
            <a:fillRect/>
          </a:stretch>
        </p:blipFill>
        <p:spPr>
          <a:xfrm>
            <a:off x="1279098" y="2471193"/>
            <a:ext cx="736600" cy="711200"/>
          </a:xfrm>
          <a:prstGeom prst="rect">
            <a:avLst/>
          </a:prstGeom>
          <a:effectLst>
            <a:reflection blurRad="6350" stA="50000" endA="300" endPos="38500" dist="50800" dir="5400000" sy="-100000" algn="bl" rotWithShape="0"/>
          </a:effectLst>
        </p:spPr>
      </p:pic>
    </p:spTree>
    <p:extLst>
      <p:ext uri="{BB962C8B-B14F-4D97-AF65-F5344CB8AC3E}">
        <p14:creationId xmlns:p14="http://schemas.microsoft.com/office/powerpoint/2010/main" val="284428417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rot="5400000">
            <a:off x="3751372" y="4092571"/>
            <a:ext cx="4185704" cy="45719"/>
          </a:xfrm>
          <a:prstGeom prst="rect">
            <a:avLst/>
          </a:prstGeom>
          <a:solidFill>
            <a:srgbClr val="097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TextBox 19"/>
          <p:cNvSpPr txBox="1"/>
          <p:nvPr/>
        </p:nvSpPr>
        <p:spPr>
          <a:xfrm>
            <a:off x="2111803" y="2474507"/>
            <a:ext cx="1250214" cy="707886"/>
          </a:xfrm>
          <a:prstGeom prst="rect">
            <a:avLst/>
          </a:prstGeom>
          <a:noFill/>
        </p:spPr>
        <p:txBody>
          <a:bodyPr wrap="none" rtlCol="0">
            <a:spAutoFit/>
          </a:bodyPr>
          <a:lstStyle/>
          <a:p>
            <a:r>
              <a:rPr lang="en-US" sz="4000" b="1" dirty="0">
                <a:solidFill>
                  <a:prstClr val="black"/>
                </a:solidFill>
              </a:rPr>
              <a:t>Apps</a:t>
            </a:r>
            <a:endParaRPr lang="en-US" sz="1600" b="1" dirty="0">
              <a:solidFill>
                <a:prstClr val="black"/>
              </a:solidFill>
            </a:endParaRPr>
          </a:p>
        </p:txBody>
      </p:sp>
      <p:sp>
        <p:nvSpPr>
          <p:cNvPr id="23" name="TextBox 22"/>
          <p:cNvSpPr txBox="1"/>
          <p:nvPr/>
        </p:nvSpPr>
        <p:spPr>
          <a:xfrm>
            <a:off x="352320" y="3445446"/>
            <a:ext cx="5068375" cy="1938992"/>
          </a:xfrm>
          <a:prstGeom prst="rect">
            <a:avLst/>
          </a:prstGeom>
          <a:noFill/>
        </p:spPr>
        <p:txBody>
          <a:bodyPr wrap="none" rtlCol="0">
            <a:spAutoFit/>
          </a:bodyPr>
          <a:lstStyle/>
          <a:p>
            <a:pPr marL="285750" indent="-285750">
              <a:buFont typeface="Arial" panose="020B0604020202020204" pitchFamily="34" charset="0"/>
              <a:buChar char="•"/>
            </a:pPr>
            <a:r>
              <a:rPr lang="en-US" sz="2400" dirty="0">
                <a:solidFill>
                  <a:prstClr val="black"/>
                </a:solidFill>
              </a:rPr>
              <a:t>Run hundreds of bioinformatics Apps</a:t>
            </a:r>
          </a:p>
          <a:p>
            <a:pPr marL="285750" indent="-285750">
              <a:buFont typeface="Arial" panose="020B0604020202020204" pitchFamily="34" charset="0"/>
              <a:buChar char="•"/>
            </a:pPr>
            <a:endParaRPr lang="en-US" sz="2400" dirty="0">
              <a:solidFill>
                <a:prstClr val="black"/>
              </a:solidFill>
            </a:endParaRPr>
          </a:p>
          <a:p>
            <a:pPr marL="285750" indent="-285750">
              <a:buFont typeface="Arial" panose="020B0604020202020204" pitchFamily="34" charset="0"/>
              <a:buChar char="•"/>
            </a:pPr>
            <a:r>
              <a:rPr lang="en-US" sz="2400" dirty="0">
                <a:solidFill>
                  <a:prstClr val="black"/>
                </a:solidFill>
              </a:rPr>
              <a:t>Build automated workflows</a:t>
            </a:r>
          </a:p>
          <a:p>
            <a:pPr marL="285750" indent="-285750">
              <a:buFont typeface="Arial" panose="020B0604020202020204" pitchFamily="34" charset="0"/>
              <a:buChar char="•"/>
            </a:pPr>
            <a:endParaRPr lang="en-US" sz="2400" dirty="0">
              <a:solidFill>
                <a:prstClr val="black"/>
              </a:solidFill>
            </a:endParaRPr>
          </a:p>
          <a:p>
            <a:pPr marL="285750" indent="-285750">
              <a:buFont typeface="Arial" panose="020B0604020202020204" pitchFamily="34" charset="0"/>
              <a:buChar char="•"/>
            </a:pPr>
            <a:r>
              <a:rPr lang="en-US" sz="2400" dirty="0">
                <a:solidFill>
                  <a:prstClr val="black"/>
                </a:solidFill>
              </a:rPr>
              <a:t>Modify Apps or integrate new ones</a:t>
            </a:r>
          </a:p>
        </p:txBody>
      </p:sp>
      <p:sp>
        <p:nvSpPr>
          <p:cNvPr id="28" name="TextBox 27"/>
          <p:cNvSpPr txBox="1"/>
          <p:nvPr/>
        </p:nvSpPr>
        <p:spPr>
          <a:xfrm>
            <a:off x="1338373" y="1019812"/>
            <a:ext cx="5271700" cy="461665"/>
          </a:xfrm>
          <a:prstGeom prst="rect">
            <a:avLst/>
          </a:prstGeom>
          <a:noFill/>
        </p:spPr>
        <p:txBody>
          <a:bodyPr wrap="none" rtlCol="0">
            <a:spAutoFit/>
          </a:bodyPr>
          <a:lstStyle/>
          <a:p>
            <a:r>
              <a:rPr lang="en-US" sz="2400" dirty="0" smtClean="0">
                <a:solidFill>
                  <a:srgbClr val="0971AB"/>
                </a:solidFill>
              </a:rPr>
              <a:t>Analyze data and customize Applications</a:t>
            </a:r>
            <a:endParaRPr lang="en-US" sz="1050" dirty="0">
              <a:solidFill>
                <a:srgbClr val="0971AB"/>
              </a:solidFill>
            </a:endParaRPr>
          </a:p>
        </p:txBody>
      </p:sp>
      <p:sp>
        <p:nvSpPr>
          <p:cNvPr id="29" name="TextBox 28"/>
          <p:cNvSpPr txBox="1"/>
          <p:nvPr/>
        </p:nvSpPr>
        <p:spPr>
          <a:xfrm>
            <a:off x="1338373" y="474693"/>
            <a:ext cx="7076233" cy="707886"/>
          </a:xfrm>
          <a:prstGeom prst="rect">
            <a:avLst/>
          </a:prstGeom>
          <a:noFill/>
        </p:spPr>
        <p:txBody>
          <a:bodyPr wrap="none" rtlCol="0">
            <a:spAutoFit/>
          </a:bodyPr>
          <a:lstStyle/>
          <a:p>
            <a:r>
              <a:rPr lang="en-US" sz="4000" dirty="0" smtClean="0">
                <a:solidFill>
                  <a:prstClr val="black"/>
                </a:solidFill>
              </a:rPr>
              <a:t>Discovery Environment Overview</a:t>
            </a:r>
            <a:endParaRPr lang="en-US" sz="1600" dirty="0">
              <a:solidFill>
                <a:prstClr val="black"/>
              </a:solidFill>
            </a:endParaRPr>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635" y="654052"/>
            <a:ext cx="854329" cy="731520"/>
          </a:xfrm>
          <a:prstGeom prst="rect">
            <a:avLst/>
          </a:prstGeom>
        </p:spPr>
      </p:pic>
      <p:pic>
        <p:nvPicPr>
          <p:cNvPr id="11" name="Picture 10"/>
          <p:cNvPicPr>
            <a:picLocks noChangeAspect="1"/>
          </p:cNvPicPr>
          <p:nvPr/>
        </p:nvPicPr>
        <p:blipFill>
          <a:blip r:embed="rId3"/>
          <a:stretch>
            <a:fillRect/>
          </a:stretch>
        </p:blipFill>
        <p:spPr>
          <a:xfrm>
            <a:off x="6732409" y="2474507"/>
            <a:ext cx="4708870" cy="2436923"/>
          </a:xfrm>
          <a:prstGeom prst="rect">
            <a:avLst/>
          </a:prstGeom>
          <a:effectLst>
            <a:outerShdw blurRad="50800" dist="76200" dir="2700000" algn="tl" rotWithShape="0">
              <a:prstClr val="black">
                <a:alpha val="40000"/>
              </a:prstClr>
            </a:outerShdw>
          </a:effectLst>
        </p:spPr>
      </p:pic>
      <p:sp>
        <p:nvSpPr>
          <p:cNvPr id="26" name="Right Arrow 25"/>
          <p:cNvSpPr/>
          <p:nvPr/>
        </p:nvSpPr>
        <p:spPr>
          <a:xfrm>
            <a:off x="5963189" y="2867759"/>
            <a:ext cx="974311" cy="629268"/>
          </a:xfrm>
          <a:prstGeom prst="rightArrow">
            <a:avLst/>
          </a:prstGeom>
          <a:noFill/>
          <a:ln w="38100">
            <a:solidFill>
              <a:srgbClr val="D967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 name="Picture 1"/>
          <p:cNvPicPr>
            <a:picLocks noChangeAspect="1"/>
          </p:cNvPicPr>
          <p:nvPr/>
        </p:nvPicPr>
        <p:blipFill>
          <a:blip r:embed="rId4"/>
          <a:stretch>
            <a:fillRect/>
          </a:stretch>
        </p:blipFill>
        <p:spPr>
          <a:xfrm>
            <a:off x="1266398" y="2505853"/>
            <a:ext cx="749300" cy="736600"/>
          </a:xfrm>
          <a:prstGeom prst="rect">
            <a:avLst/>
          </a:prstGeom>
          <a:effectLst>
            <a:reflection blurRad="6350" stA="50000" endA="300" endPos="38500" dist="50800" dir="5400000" sy="-100000" algn="bl" rotWithShape="0"/>
          </a:effectLst>
        </p:spPr>
      </p:pic>
    </p:spTree>
    <p:extLst>
      <p:ext uri="{BB962C8B-B14F-4D97-AF65-F5344CB8AC3E}">
        <p14:creationId xmlns:p14="http://schemas.microsoft.com/office/powerpoint/2010/main" val="55239826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rot="5400000">
            <a:off x="3751372" y="4092571"/>
            <a:ext cx="4185704" cy="45719"/>
          </a:xfrm>
          <a:prstGeom prst="rect">
            <a:avLst/>
          </a:prstGeom>
          <a:solidFill>
            <a:srgbClr val="097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971AB"/>
              </a:solidFill>
            </a:endParaRPr>
          </a:p>
        </p:txBody>
      </p:sp>
      <p:sp>
        <p:nvSpPr>
          <p:cNvPr id="20" name="TextBox 19"/>
          <p:cNvSpPr txBox="1"/>
          <p:nvPr/>
        </p:nvSpPr>
        <p:spPr>
          <a:xfrm>
            <a:off x="2111803" y="2474507"/>
            <a:ext cx="2060308" cy="707886"/>
          </a:xfrm>
          <a:prstGeom prst="rect">
            <a:avLst/>
          </a:prstGeom>
          <a:noFill/>
        </p:spPr>
        <p:txBody>
          <a:bodyPr wrap="none" rtlCol="0">
            <a:spAutoFit/>
          </a:bodyPr>
          <a:lstStyle/>
          <a:p>
            <a:r>
              <a:rPr lang="en-US" sz="4000" b="1" dirty="0">
                <a:solidFill>
                  <a:prstClr val="black"/>
                </a:solidFill>
              </a:rPr>
              <a:t>Analyses</a:t>
            </a:r>
            <a:endParaRPr lang="en-US" sz="1600" b="1" dirty="0">
              <a:solidFill>
                <a:prstClr val="black"/>
              </a:solidFill>
            </a:endParaRPr>
          </a:p>
        </p:txBody>
      </p:sp>
      <p:sp>
        <p:nvSpPr>
          <p:cNvPr id="24" name="TextBox 23"/>
          <p:cNvSpPr txBox="1"/>
          <p:nvPr/>
        </p:nvSpPr>
        <p:spPr>
          <a:xfrm>
            <a:off x="461253" y="3332642"/>
            <a:ext cx="4779322" cy="1938992"/>
          </a:xfrm>
          <a:prstGeom prst="rect">
            <a:avLst/>
          </a:prstGeom>
          <a:noFill/>
        </p:spPr>
        <p:txBody>
          <a:bodyPr wrap="none" rtlCol="0">
            <a:spAutoFit/>
          </a:bodyPr>
          <a:lstStyle/>
          <a:p>
            <a:pPr marL="285750" indent="-285750">
              <a:buFont typeface="Arial" panose="020B0604020202020204" pitchFamily="34" charset="0"/>
              <a:buChar char="•"/>
            </a:pPr>
            <a:r>
              <a:rPr lang="en-US" sz="2400" dirty="0">
                <a:solidFill>
                  <a:prstClr val="black"/>
                </a:solidFill>
              </a:rPr>
              <a:t>Monitor job status and find results</a:t>
            </a:r>
          </a:p>
          <a:p>
            <a:pPr marL="285750" indent="-285750">
              <a:buFont typeface="Arial" panose="020B0604020202020204" pitchFamily="34" charset="0"/>
              <a:buChar char="•"/>
            </a:pPr>
            <a:endParaRPr lang="en-US" sz="2400" dirty="0">
              <a:solidFill>
                <a:prstClr val="black"/>
              </a:solidFill>
            </a:endParaRPr>
          </a:p>
          <a:p>
            <a:pPr marL="285750" indent="-285750">
              <a:buFont typeface="Arial" panose="020B0604020202020204" pitchFamily="34" charset="0"/>
              <a:buChar char="•"/>
            </a:pPr>
            <a:r>
              <a:rPr lang="en-US" sz="2400" dirty="0">
                <a:solidFill>
                  <a:prstClr val="black"/>
                </a:solidFill>
              </a:rPr>
              <a:t>Cancel jobs or re-launch jobs</a:t>
            </a:r>
          </a:p>
          <a:p>
            <a:pPr marL="285750" indent="-285750">
              <a:buFont typeface="Arial" panose="020B0604020202020204" pitchFamily="34" charset="0"/>
              <a:buChar char="•"/>
            </a:pPr>
            <a:endParaRPr lang="en-US" sz="2400" dirty="0">
              <a:solidFill>
                <a:prstClr val="black"/>
              </a:solidFill>
            </a:endParaRPr>
          </a:p>
          <a:p>
            <a:pPr marL="285750" indent="-285750">
              <a:buFont typeface="Arial" panose="020B0604020202020204" pitchFamily="34" charset="0"/>
              <a:buChar char="•"/>
            </a:pPr>
            <a:r>
              <a:rPr lang="en-US" sz="2400" dirty="0">
                <a:solidFill>
                  <a:prstClr val="black"/>
                </a:solidFill>
              </a:rPr>
              <a:t>Detailed job history </a:t>
            </a:r>
          </a:p>
        </p:txBody>
      </p:sp>
      <p:sp>
        <p:nvSpPr>
          <p:cNvPr id="28" name="TextBox 27"/>
          <p:cNvSpPr txBox="1"/>
          <p:nvPr/>
        </p:nvSpPr>
        <p:spPr>
          <a:xfrm>
            <a:off x="1338373" y="1019812"/>
            <a:ext cx="8535926" cy="461665"/>
          </a:xfrm>
          <a:prstGeom prst="rect">
            <a:avLst/>
          </a:prstGeom>
          <a:noFill/>
        </p:spPr>
        <p:txBody>
          <a:bodyPr wrap="none" rtlCol="0">
            <a:spAutoFit/>
          </a:bodyPr>
          <a:lstStyle/>
          <a:p>
            <a:r>
              <a:rPr lang="en-US" sz="2400" dirty="0" smtClean="0">
                <a:solidFill>
                  <a:srgbClr val="0971AB"/>
                </a:solidFill>
              </a:rPr>
              <a:t>View history, find results, reproduce analyses, optimize parameters</a:t>
            </a:r>
            <a:endParaRPr lang="en-US" sz="1050" dirty="0">
              <a:solidFill>
                <a:srgbClr val="0971AB"/>
              </a:solidFill>
            </a:endParaRPr>
          </a:p>
        </p:txBody>
      </p:sp>
      <p:sp>
        <p:nvSpPr>
          <p:cNvPr id="29" name="TextBox 28"/>
          <p:cNvSpPr txBox="1"/>
          <p:nvPr/>
        </p:nvSpPr>
        <p:spPr>
          <a:xfrm>
            <a:off x="1338373" y="474693"/>
            <a:ext cx="7076233" cy="707886"/>
          </a:xfrm>
          <a:prstGeom prst="rect">
            <a:avLst/>
          </a:prstGeom>
          <a:noFill/>
        </p:spPr>
        <p:txBody>
          <a:bodyPr wrap="none" rtlCol="0">
            <a:spAutoFit/>
          </a:bodyPr>
          <a:lstStyle/>
          <a:p>
            <a:r>
              <a:rPr lang="en-US" sz="4000" dirty="0" smtClean="0">
                <a:solidFill>
                  <a:prstClr val="black"/>
                </a:solidFill>
              </a:rPr>
              <a:t>Discovery Environment Overview</a:t>
            </a:r>
            <a:endParaRPr lang="en-US" sz="1600" dirty="0">
              <a:solidFill>
                <a:prstClr val="black"/>
              </a:solidFill>
            </a:endParaRPr>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635" y="654052"/>
            <a:ext cx="854329" cy="731520"/>
          </a:xfrm>
          <a:prstGeom prst="rect">
            <a:avLst/>
          </a:prstGeom>
        </p:spPr>
      </p:pic>
      <p:pic>
        <p:nvPicPr>
          <p:cNvPr id="11" name="Picture 10"/>
          <p:cNvPicPr>
            <a:picLocks noChangeAspect="1"/>
          </p:cNvPicPr>
          <p:nvPr/>
        </p:nvPicPr>
        <p:blipFill>
          <a:blip r:embed="rId3"/>
          <a:stretch>
            <a:fillRect/>
          </a:stretch>
        </p:blipFill>
        <p:spPr>
          <a:xfrm>
            <a:off x="6732409" y="2474507"/>
            <a:ext cx="4708870" cy="2436923"/>
          </a:xfrm>
          <a:prstGeom prst="rect">
            <a:avLst/>
          </a:prstGeom>
          <a:effectLst>
            <a:outerShdw blurRad="50800" dist="76200" dir="2700000" algn="tl" rotWithShape="0">
              <a:prstClr val="black">
                <a:alpha val="40000"/>
              </a:prstClr>
            </a:outerShdw>
          </a:effectLst>
        </p:spPr>
      </p:pic>
      <p:sp>
        <p:nvSpPr>
          <p:cNvPr id="26" name="Right Arrow 25"/>
          <p:cNvSpPr/>
          <p:nvPr/>
        </p:nvSpPr>
        <p:spPr>
          <a:xfrm>
            <a:off x="5963189" y="3182393"/>
            <a:ext cx="974311" cy="629268"/>
          </a:xfrm>
          <a:prstGeom prst="rightArrow">
            <a:avLst/>
          </a:prstGeom>
          <a:noFill/>
          <a:ln w="38100">
            <a:solidFill>
              <a:srgbClr val="D967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 name="Picture 1"/>
          <p:cNvPicPr>
            <a:picLocks noChangeAspect="1"/>
          </p:cNvPicPr>
          <p:nvPr/>
        </p:nvPicPr>
        <p:blipFill>
          <a:blip r:embed="rId4"/>
          <a:stretch>
            <a:fillRect/>
          </a:stretch>
        </p:blipFill>
        <p:spPr>
          <a:xfrm>
            <a:off x="1266398" y="2485550"/>
            <a:ext cx="749300" cy="685800"/>
          </a:xfrm>
          <a:prstGeom prst="rect">
            <a:avLst/>
          </a:prstGeom>
          <a:effectLst>
            <a:reflection blurRad="6350" stA="50000" endA="300" endPos="38500" dist="50800" dir="5400000" sy="-100000" algn="bl" rotWithShape="0"/>
          </a:effectLst>
        </p:spPr>
      </p:pic>
    </p:spTree>
    <p:extLst>
      <p:ext uri="{BB962C8B-B14F-4D97-AF65-F5344CB8AC3E}">
        <p14:creationId xmlns:p14="http://schemas.microsoft.com/office/powerpoint/2010/main" val="237226113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338373" y="474693"/>
            <a:ext cx="7107134" cy="707886"/>
          </a:xfrm>
          <a:prstGeom prst="rect">
            <a:avLst/>
          </a:prstGeom>
          <a:noFill/>
        </p:spPr>
        <p:txBody>
          <a:bodyPr wrap="none" rtlCol="0">
            <a:spAutoFit/>
          </a:bodyPr>
          <a:lstStyle/>
          <a:p>
            <a:r>
              <a:rPr lang="en-US" sz="4000" dirty="0" smtClean="0">
                <a:solidFill>
                  <a:prstClr val="black"/>
                </a:solidFill>
              </a:rPr>
              <a:t>Discovery Environment Overview</a:t>
            </a:r>
          </a:p>
        </p:txBody>
      </p:sp>
      <p:sp>
        <p:nvSpPr>
          <p:cNvPr id="3" name="TextBox 2"/>
          <p:cNvSpPr txBox="1"/>
          <p:nvPr/>
        </p:nvSpPr>
        <p:spPr>
          <a:xfrm>
            <a:off x="985283" y="1927146"/>
            <a:ext cx="1836208" cy="369332"/>
          </a:xfrm>
          <a:prstGeom prst="rect">
            <a:avLst/>
          </a:prstGeom>
          <a:noFill/>
        </p:spPr>
        <p:txBody>
          <a:bodyPr wrap="none" rtlCol="0">
            <a:spAutoFit/>
          </a:bodyPr>
          <a:lstStyle/>
          <a:p>
            <a:r>
              <a:rPr lang="en-US" dirty="0" smtClean="0">
                <a:solidFill>
                  <a:srgbClr val="0971AB"/>
                </a:solidFill>
              </a:rPr>
              <a:t>Get Science Done</a:t>
            </a:r>
            <a:endParaRPr lang="en-US" dirty="0">
              <a:solidFill>
                <a:srgbClr val="0971AB"/>
              </a:solidFill>
            </a:endParaRPr>
          </a:p>
        </p:txBody>
      </p:sp>
      <p:sp>
        <p:nvSpPr>
          <p:cNvPr id="20" name="TextBox 19"/>
          <p:cNvSpPr txBox="1"/>
          <p:nvPr/>
        </p:nvSpPr>
        <p:spPr>
          <a:xfrm>
            <a:off x="1134970" y="3366344"/>
            <a:ext cx="1597297" cy="369332"/>
          </a:xfrm>
          <a:prstGeom prst="rect">
            <a:avLst/>
          </a:prstGeom>
          <a:noFill/>
        </p:spPr>
        <p:txBody>
          <a:bodyPr wrap="none" rtlCol="0">
            <a:spAutoFit/>
          </a:bodyPr>
          <a:lstStyle/>
          <a:p>
            <a:r>
              <a:rPr lang="en-US" dirty="0" smtClean="0">
                <a:solidFill>
                  <a:srgbClr val="0971AB"/>
                </a:solidFill>
              </a:rPr>
              <a:t>Reproducibility</a:t>
            </a:r>
            <a:endParaRPr lang="en-US" dirty="0">
              <a:solidFill>
                <a:srgbClr val="0971AB"/>
              </a:solidFill>
            </a:endParaRPr>
          </a:p>
        </p:txBody>
      </p:sp>
      <p:sp>
        <p:nvSpPr>
          <p:cNvPr id="21" name="TextBox 20"/>
          <p:cNvSpPr txBox="1"/>
          <p:nvPr/>
        </p:nvSpPr>
        <p:spPr>
          <a:xfrm>
            <a:off x="1274087" y="4963247"/>
            <a:ext cx="1311065" cy="369332"/>
          </a:xfrm>
          <a:prstGeom prst="rect">
            <a:avLst/>
          </a:prstGeom>
          <a:noFill/>
        </p:spPr>
        <p:txBody>
          <a:bodyPr wrap="none" rtlCol="0">
            <a:spAutoFit/>
          </a:bodyPr>
          <a:lstStyle/>
          <a:p>
            <a:r>
              <a:rPr lang="en-US" dirty="0" smtClean="0">
                <a:solidFill>
                  <a:srgbClr val="0971AB"/>
                </a:solidFill>
              </a:rPr>
              <a:t>Productivity</a:t>
            </a:r>
            <a:endParaRPr lang="en-US" dirty="0">
              <a:solidFill>
                <a:srgbClr val="0971AB"/>
              </a:solidFill>
            </a:endParaRPr>
          </a:p>
        </p:txBody>
      </p:sp>
      <p:sp>
        <p:nvSpPr>
          <p:cNvPr id="27" name="TextBox 26"/>
          <p:cNvSpPr txBox="1"/>
          <p:nvPr/>
        </p:nvSpPr>
        <p:spPr>
          <a:xfrm>
            <a:off x="2819355" y="2032395"/>
            <a:ext cx="8682826" cy="4154984"/>
          </a:xfrm>
          <a:prstGeom prst="rect">
            <a:avLst/>
          </a:prstGeom>
          <a:noFill/>
        </p:spPr>
        <p:txBody>
          <a:bodyPr wrap="none" rtlCol="0">
            <a:spAutoFit/>
          </a:bodyPr>
          <a:lstStyle/>
          <a:p>
            <a:pPr marL="342900" indent="-342900">
              <a:buFont typeface="Arial" panose="020B0604020202020204" pitchFamily="34" charset="0"/>
              <a:buChar char="•"/>
            </a:pPr>
            <a:r>
              <a:rPr lang="en-US" sz="2400" dirty="0" smtClean="0"/>
              <a:t>Use </a:t>
            </a:r>
            <a:r>
              <a:rPr lang="en-US" sz="2400" dirty="0" smtClean="0">
                <a:solidFill>
                  <a:srgbClr val="0971AB"/>
                </a:solidFill>
              </a:rPr>
              <a:t>hundreds </a:t>
            </a:r>
            <a:r>
              <a:rPr lang="en-US" sz="2400" dirty="0" smtClean="0"/>
              <a:t>of bioinformatics Apps </a:t>
            </a:r>
            <a:r>
              <a:rPr lang="en-US" sz="2400" dirty="0" smtClean="0">
                <a:solidFill>
                  <a:srgbClr val="D96728"/>
                </a:solidFill>
              </a:rPr>
              <a:t>without the command line</a:t>
            </a:r>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r>
              <a:rPr lang="en-US" sz="2400" dirty="0" smtClean="0"/>
              <a:t>Add your own applications – an extensible, scalable platform</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Create and </a:t>
            </a:r>
            <a:r>
              <a:rPr lang="en-US" sz="2400" dirty="0" smtClean="0">
                <a:solidFill>
                  <a:srgbClr val="0971AB"/>
                </a:solidFill>
              </a:rPr>
              <a:t>publish Apps and workflows </a:t>
            </a:r>
            <a:r>
              <a:rPr lang="en-US" sz="2400" dirty="0" smtClean="0"/>
              <a:t>so anyone can use them</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Analysis history and </a:t>
            </a:r>
            <a:r>
              <a:rPr lang="en-US" sz="2400" dirty="0" smtClean="0">
                <a:solidFill>
                  <a:srgbClr val="D96728"/>
                </a:solidFill>
              </a:rPr>
              <a:t>provenance</a:t>
            </a:r>
            <a:r>
              <a:rPr lang="en-US" sz="2400" dirty="0" smtClean="0"/>
              <a:t> – “avoid forensic bioinformatics”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solidFill>
                  <a:srgbClr val="0971AB"/>
                </a:solidFill>
              </a:rPr>
              <a:t>High-performance computing</a:t>
            </a:r>
            <a:r>
              <a:rPr lang="en-US" sz="2400" dirty="0" smtClean="0">
                <a:solidFill>
                  <a:srgbClr val="03A4B8"/>
                </a:solidFill>
              </a:rPr>
              <a:t> </a:t>
            </a:r>
            <a:r>
              <a:rPr lang="en-US" sz="2400" dirty="0" smtClean="0"/>
              <a:t>– not dependent on your hardware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Manage a secure data repository and </a:t>
            </a:r>
            <a:r>
              <a:rPr lang="en-US" sz="2400" dirty="0" smtClean="0">
                <a:solidFill>
                  <a:srgbClr val="D96728"/>
                </a:solidFill>
              </a:rPr>
              <a:t>share data easily</a:t>
            </a:r>
            <a:endParaRPr lang="en-US" sz="2400" dirty="0">
              <a:solidFill>
                <a:srgbClr val="D96728"/>
              </a:solidFill>
            </a:endParaRPr>
          </a:p>
        </p:txBody>
      </p:sp>
      <p:cxnSp>
        <p:nvCxnSpPr>
          <p:cNvPr id="31" name="Straight Connector 30"/>
          <p:cNvCxnSpPr/>
          <p:nvPr/>
        </p:nvCxnSpPr>
        <p:spPr>
          <a:xfrm>
            <a:off x="570445" y="4900773"/>
            <a:ext cx="11336435" cy="62474"/>
          </a:xfrm>
          <a:prstGeom prst="line">
            <a:avLst/>
          </a:prstGeom>
          <a:ln w="28575">
            <a:solidFill>
              <a:srgbClr val="0971AB"/>
            </a:solidFill>
          </a:ln>
        </p:spPr>
        <p:style>
          <a:lnRef idx="1">
            <a:schemeClr val="accent5"/>
          </a:lnRef>
          <a:fillRef idx="0">
            <a:schemeClr val="accent5"/>
          </a:fillRef>
          <a:effectRef idx="0">
            <a:schemeClr val="accent5"/>
          </a:effectRef>
          <a:fontRef idx="minor">
            <a:schemeClr val="tx1"/>
          </a:fontRef>
        </p:style>
      </p:cxnSp>
      <p:cxnSp>
        <p:nvCxnSpPr>
          <p:cNvPr id="32" name="Straight Connector 31"/>
          <p:cNvCxnSpPr/>
          <p:nvPr/>
        </p:nvCxnSpPr>
        <p:spPr>
          <a:xfrm>
            <a:off x="583405" y="3319469"/>
            <a:ext cx="11336435" cy="46875"/>
          </a:xfrm>
          <a:prstGeom prst="line">
            <a:avLst/>
          </a:prstGeom>
          <a:ln w="28575">
            <a:solidFill>
              <a:srgbClr val="0971AB"/>
            </a:solidFill>
          </a:ln>
        </p:spPr>
        <p:style>
          <a:lnRef idx="1">
            <a:schemeClr val="accent5"/>
          </a:lnRef>
          <a:fillRef idx="0">
            <a:schemeClr val="accent5"/>
          </a:fillRef>
          <a:effectRef idx="0">
            <a:schemeClr val="accent5"/>
          </a:effectRef>
          <a:fontRef idx="minor">
            <a:schemeClr val="tx1"/>
          </a:fontRef>
        </p:style>
      </p:cxnSp>
      <p:cxnSp>
        <p:nvCxnSpPr>
          <p:cNvPr id="34" name="Straight Connector 33"/>
          <p:cNvCxnSpPr/>
          <p:nvPr/>
        </p:nvCxnSpPr>
        <p:spPr>
          <a:xfrm>
            <a:off x="552549" y="1685934"/>
            <a:ext cx="0" cy="4861216"/>
          </a:xfrm>
          <a:prstGeom prst="line">
            <a:avLst/>
          </a:prstGeom>
          <a:ln w="28575">
            <a:solidFill>
              <a:srgbClr val="0971AB"/>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55235" y="1679807"/>
            <a:ext cx="11351645" cy="6127"/>
          </a:xfrm>
          <a:prstGeom prst="line">
            <a:avLst/>
          </a:prstGeom>
          <a:ln w="28575">
            <a:solidFill>
              <a:srgbClr val="0971AB"/>
            </a:solidFill>
          </a:ln>
        </p:spPr>
        <p:style>
          <a:lnRef idx="1">
            <a:schemeClr val="accent5"/>
          </a:lnRef>
          <a:fillRef idx="0">
            <a:schemeClr val="accent5"/>
          </a:fillRef>
          <a:effectRef idx="0">
            <a:schemeClr val="accent5"/>
          </a:effectRef>
          <a:fontRef idx="minor">
            <a:schemeClr val="tx1"/>
          </a:fontRef>
        </p:style>
      </p:cxn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635" y="654052"/>
            <a:ext cx="854329" cy="731520"/>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6637" y="2298375"/>
            <a:ext cx="776711" cy="890934"/>
          </a:xfrm>
          <a:prstGeom prst="rect">
            <a:avLst/>
          </a:prstGeom>
        </p:spPr>
      </p:pic>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1749" y="3730601"/>
            <a:ext cx="1006485" cy="1037217"/>
          </a:xfrm>
          <a:prstGeom prst="rect">
            <a:avLst/>
          </a:prstGeom>
        </p:spPr>
      </p:pic>
      <p:pic>
        <p:nvPicPr>
          <p:cNvPr id="26"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3134" y="5448108"/>
            <a:ext cx="1038371" cy="1091964"/>
          </a:xfrm>
          <a:prstGeom prst="rect">
            <a:avLst/>
          </a:prstGeom>
        </p:spPr>
      </p:pic>
      <p:sp>
        <p:nvSpPr>
          <p:cNvPr id="16" name="TextBox 15"/>
          <p:cNvSpPr txBox="1"/>
          <p:nvPr/>
        </p:nvSpPr>
        <p:spPr>
          <a:xfrm>
            <a:off x="1338373" y="993896"/>
            <a:ext cx="1206430" cy="461665"/>
          </a:xfrm>
          <a:prstGeom prst="rect">
            <a:avLst/>
          </a:prstGeom>
          <a:noFill/>
        </p:spPr>
        <p:txBody>
          <a:bodyPr wrap="none" rtlCol="0">
            <a:spAutoFit/>
          </a:bodyPr>
          <a:lstStyle/>
          <a:p>
            <a:r>
              <a:rPr lang="en-US" sz="2400" dirty="0" smtClean="0">
                <a:solidFill>
                  <a:srgbClr val="03A4B8"/>
                </a:solidFill>
              </a:rPr>
              <a:t>Benefits</a:t>
            </a:r>
            <a:endParaRPr lang="en-US" sz="1050" dirty="0">
              <a:solidFill>
                <a:srgbClr val="03A4B8"/>
              </a:solidFill>
            </a:endParaRPr>
          </a:p>
        </p:txBody>
      </p:sp>
    </p:spTree>
    <p:extLst>
      <p:ext uri="{BB962C8B-B14F-4D97-AF65-F5344CB8AC3E}">
        <p14:creationId xmlns:p14="http://schemas.microsoft.com/office/powerpoint/2010/main" val="50334713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1338373" y="1019812"/>
            <a:ext cx="5600829" cy="461665"/>
          </a:xfrm>
          <a:prstGeom prst="rect">
            <a:avLst/>
          </a:prstGeom>
          <a:noFill/>
        </p:spPr>
        <p:txBody>
          <a:bodyPr wrap="none" rtlCol="0">
            <a:spAutoFit/>
          </a:bodyPr>
          <a:lstStyle/>
          <a:p>
            <a:r>
              <a:rPr lang="en-US" sz="2400" dirty="0" smtClean="0">
                <a:solidFill>
                  <a:srgbClr val="03A4B8"/>
                </a:solidFill>
              </a:rPr>
              <a:t>User perspectives and possible applications</a:t>
            </a:r>
            <a:endParaRPr lang="en-US" sz="1050" dirty="0">
              <a:solidFill>
                <a:srgbClr val="03A4B8"/>
              </a:solidFill>
            </a:endParaRPr>
          </a:p>
        </p:txBody>
      </p:sp>
      <p:sp>
        <p:nvSpPr>
          <p:cNvPr id="29" name="TextBox 28"/>
          <p:cNvSpPr txBox="1"/>
          <p:nvPr/>
        </p:nvSpPr>
        <p:spPr>
          <a:xfrm>
            <a:off x="1338373" y="474693"/>
            <a:ext cx="7076233" cy="707886"/>
          </a:xfrm>
          <a:prstGeom prst="rect">
            <a:avLst/>
          </a:prstGeom>
          <a:noFill/>
        </p:spPr>
        <p:txBody>
          <a:bodyPr wrap="none" rtlCol="0">
            <a:spAutoFit/>
          </a:bodyPr>
          <a:lstStyle/>
          <a:p>
            <a:r>
              <a:rPr lang="en-US" sz="4000" dirty="0" smtClean="0">
                <a:solidFill>
                  <a:prstClr val="black"/>
                </a:solidFill>
              </a:rPr>
              <a:t>Discovery Environment Overview</a:t>
            </a:r>
            <a:endParaRPr lang="en-US" sz="1600" dirty="0">
              <a:solidFill>
                <a:prstClr val="black"/>
              </a:solidFill>
            </a:endParaRPr>
          </a:p>
        </p:txBody>
      </p:sp>
      <p:sp>
        <p:nvSpPr>
          <p:cNvPr id="16" name="TextBox 15"/>
          <p:cNvSpPr txBox="1"/>
          <p:nvPr/>
        </p:nvSpPr>
        <p:spPr>
          <a:xfrm rot="16200000">
            <a:off x="164350" y="2228238"/>
            <a:ext cx="1605119" cy="369332"/>
          </a:xfrm>
          <a:prstGeom prst="rect">
            <a:avLst/>
          </a:prstGeom>
          <a:noFill/>
        </p:spPr>
        <p:txBody>
          <a:bodyPr wrap="none" rtlCol="0">
            <a:spAutoFit/>
          </a:bodyPr>
          <a:lstStyle/>
          <a:p>
            <a:r>
              <a:rPr lang="en-US" dirty="0" smtClean="0">
                <a:solidFill>
                  <a:srgbClr val="0971AB"/>
                </a:solidFill>
              </a:rPr>
              <a:t>Bench Scientist</a:t>
            </a:r>
            <a:endParaRPr lang="en-US" dirty="0">
              <a:solidFill>
                <a:srgbClr val="0971AB"/>
              </a:solidFill>
            </a:endParaRPr>
          </a:p>
        </p:txBody>
      </p:sp>
      <p:sp>
        <p:nvSpPr>
          <p:cNvPr id="19" name="TextBox 18"/>
          <p:cNvSpPr txBox="1"/>
          <p:nvPr/>
        </p:nvSpPr>
        <p:spPr>
          <a:xfrm rot="16200000">
            <a:off x="104894" y="3964327"/>
            <a:ext cx="1731756" cy="369332"/>
          </a:xfrm>
          <a:prstGeom prst="rect">
            <a:avLst/>
          </a:prstGeom>
          <a:noFill/>
        </p:spPr>
        <p:txBody>
          <a:bodyPr wrap="none" rtlCol="0">
            <a:spAutoFit/>
          </a:bodyPr>
          <a:lstStyle/>
          <a:p>
            <a:r>
              <a:rPr lang="en-US" dirty="0" smtClean="0">
                <a:solidFill>
                  <a:srgbClr val="0971AB"/>
                </a:solidFill>
              </a:rPr>
              <a:t>Bioinformatician</a:t>
            </a:r>
            <a:endParaRPr lang="en-US" dirty="0">
              <a:solidFill>
                <a:srgbClr val="0971AB"/>
              </a:solidFill>
            </a:endParaRPr>
          </a:p>
        </p:txBody>
      </p:sp>
      <p:sp>
        <p:nvSpPr>
          <p:cNvPr id="21" name="TextBox 20"/>
          <p:cNvSpPr txBox="1"/>
          <p:nvPr/>
        </p:nvSpPr>
        <p:spPr>
          <a:xfrm>
            <a:off x="2750382" y="1947498"/>
            <a:ext cx="8452378" cy="4462760"/>
          </a:xfrm>
          <a:prstGeom prst="rect">
            <a:avLst/>
          </a:prstGeom>
          <a:noFill/>
        </p:spPr>
        <p:txBody>
          <a:bodyPr wrap="none" rtlCol="0">
            <a:spAutoFit/>
          </a:bodyPr>
          <a:lstStyle/>
          <a:p>
            <a:pPr marL="342900" indent="-342900">
              <a:buFont typeface="Arial" panose="020B0604020202020204" pitchFamily="34" charset="0"/>
              <a:buChar char="•"/>
            </a:pPr>
            <a:r>
              <a:rPr lang="en-US" sz="2400" dirty="0" smtClean="0"/>
              <a:t>Does most of his data </a:t>
            </a:r>
            <a:r>
              <a:rPr lang="en-US" sz="2400" dirty="0" smtClean="0">
                <a:solidFill>
                  <a:srgbClr val="0971AB"/>
                </a:solidFill>
              </a:rPr>
              <a:t>uploads/downloads/sharing </a:t>
            </a:r>
            <a:r>
              <a:rPr lang="en-US" sz="2400" dirty="0" smtClean="0"/>
              <a:t>here</a:t>
            </a:r>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r>
              <a:rPr lang="en-US" sz="2400" dirty="0" smtClean="0"/>
              <a:t>He pushes results from his lab’s workflow into a common folder</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Installed an </a:t>
            </a:r>
            <a:r>
              <a:rPr lang="en-US" sz="2400" dirty="0" smtClean="0">
                <a:solidFill>
                  <a:srgbClr val="D96728"/>
                </a:solidFill>
              </a:rPr>
              <a:t>HPC application </a:t>
            </a:r>
            <a:r>
              <a:rPr lang="en-US" sz="2400" dirty="0" smtClean="0"/>
              <a:t>here so that anyone can use it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Creates custom applications with default parameters exposed</a:t>
            </a:r>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400" dirty="0" smtClean="0"/>
              <a:t>Developed a workflow to QC and Filter reads for his users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solidFill>
                  <a:srgbClr val="0971AB"/>
                </a:solidFill>
              </a:rPr>
              <a:t>Teaches about genome assembly </a:t>
            </a:r>
            <a:r>
              <a:rPr lang="en-US" sz="2400" dirty="0" smtClean="0"/>
              <a:t>with examples in the DE</a:t>
            </a:r>
            <a:endParaRPr lang="en-US" sz="2400" dirty="0"/>
          </a:p>
        </p:txBody>
      </p:sp>
      <p:cxnSp>
        <p:nvCxnSpPr>
          <p:cNvPr id="22" name="Straight Connector 21"/>
          <p:cNvCxnSpPr/>
          <p:nvPr/>
        </p:nvCxnSpPr>
        <p:spPr>
          <a:xfrm>
            <a:off x="1229248" y="5056202"/>
            <a:ext cx="10522112" cy="62474"/>
          </a:xfrm>
          <a:prstGeom prst="line">
            <a:avLst/>
          </a:prstGeom>
          <a:ln w="28575">
            <a:solidFill>
              <a:srgbClr val="0971AB"/>
            </a:solidFill>
          </a:ln>
        </p:spPr>
        <p:style>
          <a:lnRef idx="1">
            <a:schemeClr val="accent5"/>
          </a:lnRef>
          <a:fillRef idx="0">
            <a:schemeClr val="accent5"/>
          </a:fillRef>
          <a:effectRef idx="0">
            <a:schemeClr val="accent5"/>
          </a:effectRef>
          <a:fontRef idx="minor">
            <a:schemeClr val="tx1"/>
          </a:fontRef>
        </p:style>
      </p:cxnSp>
      <p:cxnSp>
        <p:nvCxnSpPr>
          <p:cNvPr id="23" name="Straight Connector 22"/>
          <p:cNvCxnSpPr/>
          <p:nvPr/>
        </p:nvCxnSpPr>
        <p:spPr>
          <a:xfrm>
            <a:off x="1236854" y="3305312"/>
            <a:ext cx="10514506" cy="46506"/>
          </a:xfrm>
          <a:prstGeom prst="line">
            <a:avLst/>
          </a:prstGeom>
          <a:ln w="28575">
            <a:solidFill>
              <a:srgbClr val="0971AB"/>
            </a:solidFill>
          </a:ln>
        </p:spPr>
        <p:style>
          <a:lnRef idx="1">
            <a:schemeClr val="accent5"/>
          </a:lnRef>
          <a:fillRef idx="0">
            <a:schemeClr val="accent5"/>
          </a:fillRef>
          <a:effectRef idx="0">
            <a:schemeClr val="accent5"/>
          </a:effectRef>
          <a:fontRef idx="minor">
            <a:schemeClr val="tx1"/>
          </a:fontRef>
        </p:style>
      </p:cxnSp>
      <p:cxnSp>
        <p:nvCxnSpPr>
          <p:cNvPr id="24" name="Straight Connector 23"/>
          <p:cNvCxnSpPr/>
          <p:nvPr/>
        </p:nvCxnSpPr>
        <p:spPr>
          <a:xfrm>
            <a:off x="1211369" y="1737766"/>
            <a:ext cx="0" cy="4861216"/>
          </a:xfrm>
          <a:prstGeom prst="line">
            <a:avLst/>
          </a:prstGeom>
          <a:ln w="28575">
            <a:solidFill>
              <a:srgbClr val="0971AB"/>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201096" y="1731639"/>
            <a:ext cx="10550264" cy="40533"/>
          </a:xfrm>
          <a:prstGeom prst="line">
            <a:avLst/>
          </a:prstGeom>
          <a:ln w="28575">
            <a:solidFill>
              <a:srgbClr val="0971AB"/>
            </a:solidFill>
          </a:ln>
        </p:spPr>
        <p:style>
          <a:lnRef idx="1">
            <a:schemeClr val="accent5"/>
          </a:lnRef>
          <a:fillRef idx="0">
            <a:schemeClr val="accent5"/>
          </a:fillRef>
          <a:effectRef idx="0">
            <a:schemeClr val="accent5"/>
          </a:effectRef>
          <a:fontRef idx="minor">
            <a:schemeClr val="tx1"/>
          </a:fontRef>
        </p:style>
      </p:cxnSp>
      <p:pic>
        <p:nvPicPr>
          <p:cNvPr id="8" name="Picture 7"/>
          <p:cNvPicPr>
            <a:picLocks noChangeAspect="1"/>
          </p:cNvPicPr>
          <p:nvPr/>
        </p:nvPicPr>
        <p:blipFill>
          <a:blip r:embed="rId2"/>
          <a:stretch>
            <a:fillRect/>
          </a:stretch>
        </p:blipFill>
        <p:spPr>
          <a:xfrm>
            <a:off x="1445825" y="1908247"/>
            <a:ext cx="1062234" cy="1263573"/>
          </a:xfrm>
          <a:prstGeom prst="rect">
            <a:avLst/>
          </a:prstGeom>
          <a:effectLst>
            <a:outerShdw blurRad="50800" dist="38100" dir="2700000" algn="tl" rotWithShape="0">
              <a:prstClr val="black">
                <a:alpha val="40000"/>
              </a:prstClr>
            </a:outerShdw>
          </a:effectLst>
        </p:spPr>
      </p:pic>
      <p:pic>
        <p:nvPicPr>
          <p:cNvPr id="9" name="Picture 8"/>
          <p:cNvPicPr>
            <a:picLocks noChangeAspect="1"/>
          </p:cNvPicPr>
          <p:nvPr/>
        </p:nvPicPr>
        <p:blipFill>
          <a:blip r:embed="rId3"/>
          <a:stretch>
            <a:fillRect/>
          </a:stretch>
        </p:blipFill>
        <p:spPr>
          <a:xfrm>
            <a:off x="1414004" y="3579067"/>
            <a:ext cx="1125876" cy="1296768"/>
          </a:xfrm>
          <a:prstGeom prst="rect">
            <a:avLst/>
          </a:prstGeom>
          <a:effectLst>
            <a:outerShdw blurRad="50800" dist="38100" dir="2700000" algn="tl" rotWithShape="0">
              <a:prstClr val="black">
                <a:alpha val="40000"/>
              </a:prstClr>
            </a:outerShdw>
          </a:effectLst>
        </p:spPr>
      </p:pic>
      <p:pic>
        <p:nvPicPr>
          <p:cNvPr id="11" name="Picture 10"/>
          <p:cNvPicPr>
            <a:picLocks noChangeAspect="1"/>
          </p:cNvPicPr>
          <p:nvPr/>
        </p:nvPicPr>
        <p:blipFill>
          <a:blip r:embed="rId4"/>
          <a:stretch>
            <a:fillRect/>
          </a:stretch>
        </p:blipFill>
        <p:spPr>
          <a:xfrm>
            <a:off x="1421872" y="5199491"/>
            <a:ext cx="1086187" cy="1291128"/>
          </a:xfrm>
          <a:prstGeom prst="rect">
            <a:avLst/>
          </a:prstGeom>
          <a:effectLst>
            <a:outerShdw blurRad="50800" dist="38100" dir="2700000" algn="tl" rotWithShape="0">
              <a:prstClr val="black">
                <a:alpha val="40000"/>
              </a:prstClr>
            </a:outerShdw>
          </a:effectLst>
        </p:spPr>
      </p:pic>
      <p:sp>
        <p:nvSpPr>
          <p:cNvPr id="20" name="TextBox 19"/>
          <p:cNvSpPr txBox="1"/>
          <p:nvPr/>
        </p:nvSpPr>
        <p:spPr>
          <a:xfrm rot="16200000">
            <a:off x="242414" y="5657769"/>
            <a:ext cx="1477264" cy="369332"/>
          </a:xfrm>
          <a:prstGeom prst="rect">
            <a:avLst/>
          </a:prstGeom>
          <a:noFill/>
        </p:spPr>
        <p:txBody>
          <a:bodyPr wrap="none" rtlCol="0">
            <a:spAutoFit/>
          </a:bodyPr>
          <a:lstStyle/>
          <a:p>
            <a:r>
              <a:rPr lang="en-US" dirty="0" smtClean="0">
                <a:solidFill>
                  <a:srgbClr val="0971AB"/>
                </a:solidFill>
              </a:rPr>
              <a:t>Core Facilities</a:t>
            </a:r>
            <a:endParaRPr lang="en-US" dirty="0">
              <a:solidFill>
                <a:srgbClr val="0971AB"/>
              </a:solidFill>
            </a:endParaRPr>
          </a:p>
        </p:txBody>
      </p:sp>
      <p:sp>
        <p:nvSpPr>
          <p:cNvPr id="26" name="TextBox 25"/>
          <p:cNvSpPr txBox="1"/>
          <p:nvPr/>
        </p:nvSpPr>
        <p:spPr>
          <a:xfrm>
            <a:off x="8048735" y="6549589"/>
            <a:ext cx="3265234" cy="215444"/>
          </a:xfrm>
          <a:prstGeom prst="rect">
            <a:avLst/>
          </a:prstGeom>
          <a:noFill/>
        </p:spPr>
        <p:txBody>
          <a:bodyPr wrap="square" rtlCol="0">
            <a:spAutoFit/>
          </a:bodyPr>
          <a:lstStyle/>
          <a:p>
            <a:r>
              <a:rPr lang="en-US" sz="400" dirty="0" smtClean="0"/>
              <a:t>Images from personas based on</a:t>
            </a:r>
            <a:r>
              <a:rPr lang="en-US" sz="400" dirty="0"/>
              <a:t>: Bioinformatics Curriculum Guidelines: Toward a Definition of Core Competencies </a:t>
            </a:r>
            <a:endParaRPr lang="en-US" sz="400" dirty="0" smtClean="0"/>
          </a:p>
          <a:p>
            <a:r>
              <a:rPr lang="en-US" sz="400" dirty="0" smtClean="0"/>
              <a:t>PLOS Biology DOI</a:t>
            </a:r>
            <a:r>
              <a:rPr lang="en-US" sz="400" dirty="0"/>
              <a:t>: 10.1371/journal.pcbi.1003496</a:t>
            </a:r>
          </a:p>
        </p:txBody>
      </p:sp>
      <p:pic>
        <p:nvPicPr>
          <p:cNvPr id="30" name="Picture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8635" y="654052"/>
            <a:ext cx="854329" cy="731520"/>
          </a:xfrm>
          <a:prstGeom prst="rect">
            <a:avLst/>
          </a:prstGeom>
        </p:spPr>
      </p:pic>
    </p:spTree>
    <p:extLst>
      <p:ext uri="{BB962C8B-B14F-4D97-AF65-F5344CB8AC3E}">
        <p14:creationId xmlns:p14="http://schemas.microsoft.com/office/powerpoint/2010/main" val="424888709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134DBC6-0750-7D4D-89A0-03B0CB5023BA}" type="slidenum">
              <a:rPr lang="en-US" smtClean="0">
                <a:solidFill>
                  <a:srgbClr val="FFFFFF"/>
                </a:solidFill>
              </a:rPr>
              <a:pPr/>
              <a:t>17</a:t>
            </a:fld>
            <a:endParaRPr lang="en-US">
              <a:solidFill>
                <a:srgbClr val="FFFFFF"/>
              </a:solidFill>
            </a:endParaRPr>
          </a:p>
        </p:txBody>
      </p:sp>
      <p:pic>
        <p:nvPicPr>
          <p:cNvPr id="7" name="Picture 6"/>
          <p:cNvPicPr>
            <a:picLocks noChangeAspect="1"/>
          </p:cNvPicPr>
          <p:nvPr/>
        </p:nvPicPr>
        <p:blipFill>
          <a:blip r:embed="rId2"/>
          <a:stretch>
            <a:fillRect/>
          </a:stretch>
        </p:blipFill>
        <p:spPr>
          <a:xfrm>
            <a:off x="367338" y="2468196"/>
            <a:ext cx="2236241" cy="1666360"/>
          </a:xfrm>
          <a:prstGeom prst="rect">
            <a:avLst/>
          </a:prstGeom>
        </p:spPr>
      </p:pic>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98979" y="3652057"/>
            <a:ext cx="2814279" cy="28043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p:cNvSpPr txBox="1"/>
          <p:nvPr/>
        </p:nvSpPr>
        <p:spPr>
          <a:xfrm>
            <a:off x="2672189" y="2713827"/>
            <a:ext cx="606206" cy="1107996"/>
          </a:xfrm>
          <a:prstGeom prst="rect">
            <a:avLst/>
          </a:prstGeom>
          <a:noFill/>
        </p:spPr>
        <p:txBody>
          <a:bodyPr wrap="none" rtlCol="0">
            <a:spAutoFit/>
          </a:bodyPr>
          <a:lstStyle/>
          <a:p>
            <a:r>
              <a:rPr lang="en-US" sz="6600" dirty="0" smtClean="0"/>
              <a:t>+</a:t>
            </a:r>
            <a:endParaRPr lang="en-US" sz="6600" dirty="0"/>
          </a:p>
        </p:txBody>
      </p:sp>
      <p:sp>
        <p:nvSpPr>
          <p:cNvPr id="17" name="TextBox 16"/>
          <p:cNvSpPr txBox="1"/>
          <p:nvPr/>
        </p:nvSpPr>
        <p:spPr>
          <a:xfrm>
            <a:off x="7806648" y="2891527"/>
            <a:ext cx="606206" cy="1107996"/>
          </a:xfrm>
          <a:prstGeom prst="rect">
            <a:avLst/>
          </a:prstGeom>
          <a:noFill/>
        </p:spPr>
        <p:txBody>
          <a:bodyPr wrap="none" rtlCol="0">
            <a:spAutoFit/>
          </a:bodyPr>
          <a:lstStyle/>
          <a:p>
            <a:r>
              <a:rPr lang="en-US" sz="6600" dirty="0"/>
              <a:t>=</a:t>
            </a:r>
          </a:p>
        </p:txBody>
      </p:sp>
      <p:sp>
        <p:nvSpPr>
          <p:cNvPr id="18" name="Title 1"/>
          <p:cNvSpPr>
            <a:spLocks noGrp="1"/>
          </p:cNvSpPr>
          <p:nvPr>
            <p:ph type="title"/>
          </p:nvPr>
        </p:nvSpPr>
        <p:spPr>
          <a:xfrm>
            <a:off x="136616" y="502720"/>
            <a:ext cx="10596563" cy="923593"/>
          </a:xfrm>
        </p:spPr>
        <p:txBody>
          <a:bodyPr>
            <a:normAutofit/>
          </a:bodyPr>
          <a:lstStyle/>
          <a:p>
            <a:pPr algn="l"/>
            <a:r>
              <a:rPr lang="en-US" sz="4000" dirty="0" smtClean="0"/>
              <a:t>Simple Formula for Success</a:t>
            </a:r>
            <a:endParaRPr lang="en-US" sz="4000" dirty="0"/>
          </a:p>
        </p:txBody>
      </p:sp>
      <p:pic>
        <p:nvPicPr>
          <p:cNvPr id="2" name="Picture 1"/>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16602" b="85938" l="10625" r="90625"/>
                    </a14:imgEffect>
                  </a14:imgLayer>
                </a14:imgProps>
              </a:ext>
              <a:ext uri="{28A0092B-C50C-407E-A947-70E740481C1C}">
                <a14:useLocalDpi xmlns:a14="http://schemas.microsoft.com/office/drawing/2010/main"/>
              </a:ext>
            </a:extLst>
          </a:blip>
          <a:srcRect l="10061" t="16086" r="8826" b="14444"/>
          <a:stretch/>
        </p:blipFill>
        <p:spPr>
          <a:xfrm>
            <a:off x="3385691" y="2362659"/>
            <a:ext cx="4217020" cy="2167008"/>
          </a:xfrm>
          <a:prstGeom prst="rect">
            <a:avLst/>
          </a:prstGeom>
        </p:spPr>
      </p:pic>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56646" y="651021"/>
            <a:ext cx="2814279" cy="2771742"/>
          </a:xfrm>
          <a:prstGeom prst="rect">
            <a:avLst/>
          </a:prstGeom>
          <a:solidFill>
            <a:srgbClr val="FFFFFF">
              <a:shade val="85000"/>
            </a:srgbClr>
          </a:solidFill>
          <a:ln w="88900" cap="sq">
            <a:solidFill>
              <a:srgbClr val="FFFFF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0784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linds(horizontal)">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par>
                                <p:cTn id="22" presetID="9"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439997"/>
            <a:ext cx="10596563" cy="923593"/>
          </a:xfrm>
        </p:spPr>
        <p:txBody>
          <a:bodyPr/>
          <a:lstStyle/>
          <a:p>
            <a:r>
              <a:rPr lang="en-US" dirty="0" smtClean="0"/>
              <a:t>The Reality</a:t>
            </a:r>
            <a:endParaRPr lang="en-US" dirty="0"/>
          </a:p>
        </p:txBody>
      </p:sp>
      <p:sp>
        <p:nvSpPr>
          <p:cNvPr id="4" name="Slide Number Placeholder 3"/>
          <p:cNvSpPr>
            <a:spLocks noGrp="1"/>
          </p:cNvSpPr>
          <p:nvPr>
            <p:ph type="sldNum" sz="quarter" idx="10"/>
          </p:nvPr>
        </p:nvSpPr>
        <p:spPr/>
        <p:txBody>
          <a:bodyPr/>
          <a:lstStyle/>
          <a:p>
            <a:fld id="{6134DBC6-0750-7D4D-89A0-03B0CB5023BA}" type="slidenum">
              <a:rPr lang="en-US" smtClean="0">
                <a:solidFill>
                  <a:srgbClr val="FFFFFF"/>
                </a:solidFill>
              </a:rPr>
              <a:pPr/>
              <a:t>18</a:t>
            </a:fld>
            <a:endParaRPr lang="en-US">
              <a:solidFill>
                <a:srgbClr val="FFFFFF"/>
              </a:solidFill>
            </a:endParaRPr>
          </a:p>
        </p:txBody>
      </p:sp>
      <p:pic>
        <p:nvPicPr>
          <p:cNvPr id="9" name="Picture 8"/>
          <p:cNvPicPr>
            <a:picLocks noChangeAspect="1"/>
          </p:cNvPicPr>
          <p:nvPr/>
        </p:nvPicPr>
        <p:blipFill>
          <a:blip r:embed="rId2" cstate="screen">
            <a:extLst>
              <a:ext uri="{BEBA8EAE-BF5A-486C-A8C5-ECC9F3942E4B}">
                <a14:imgProps xmlns:a14="http://schemas.microsoft.com/office/drawing/2010/main">
                  <a14:imgLayer r:embed="rId3">
                    <a14:imgEffect>
                      <a14:backgroundRemoval t="1843" b="95853" l="2874" r="94828">
                        <a14:foregroundMark x1="60345" y1="11521" x2="60345" y2="11521"/>
                        <a14:foregroundMark x1="40230" y1="90323" x2="40230" y2="90323"/>
                        <a14:foregroundMark x1="79885" y1="55760" x2="79885" y2="55760"/>
                        <a14:foregroundMark x1="78736" y1="52074" x2="78736" y2="52074"/>
                        <a14:foregroundMark x1="5747" y1="67281" x2="5747" y2="67281"/>
                      </a14:backgroundRemoval>
                    </a14:imgEffect>
                  </a14:imgLayer>
                </a14:imgProps>
              </a:ext>
              <a:ext uri="{28A0092B-C50C-407E-A947-70E740481C1C}">
                <a14:useLocalDpi xmlns:a14="http://schemas.microsoft.com/office/drawing/2010/main"/>
              </a:ext>
            </a:extLst>
          </a:blip>
          <a:stretch>
            <a:fillRect/>
          </a:stretch>
        </p:blipFill>
        <p:spPr>
          <a:xfrm>
            <a:off x="5962476" y="2937363"/>
            <a:ext cx="1155265" cy="1080571"/>
          </a:xfrm>
          <a:prstGeom prst="rect">
            <a:avLst/>
          </a:prstGeom>
        </p:spPr>
      </p:pic>
      <p:sp>
        <p:nvSpPr>
          <p:cNvPr id="14" name="TextBox 13"/>
          <p:cNvSpPr txBox="1"/>
          <p:nvPr/>
        </p:nvSpPr>
        <p:spPr>
          <a:xfrm>
            <a:off x="5189336" y="2970550"/>
            <a:ext cx="606206" cy="1107996"/>
          </a:xfrm>
          <a:prstGeom prst="rect">
            <a:avLst/>
          </a:prstGeom>
          <a:noFill/>
        </p:spPr>
        <p:txBody>
          <a:bodyPr wrap="none" rtlCol="0">
            <a:spAutoFit/>
          </a:bodyPr>
          <a:lstStyle/>
          <a:p>
            <a:r>
              <a:rPr lang="en-US" sz="6600" dirty="0" smtClean="0"/>
              <a:t>+</a:t>
            </a:r>
            <a:endParaRPr lang="en-US" sz="6600" dirty="0"/>
          </a:p>
        </p:txBody>
      </p:sp>
      <p:pic>
        <p:nvPicPr>
          <p:cNvPr id="15" name="Picture 14"/>
          <p:cNvPicPr>
            <a:picLocks noChangeAspect="1"/>
          </p:cNvPicPr>
          <p:nvPr/>
        </p:nvPicPr>
        <p:blipFill>
          <a:blip r:embed="rId4" cstate="screen">
            <a:extLst>
              <a:ext uri="{BEBA8EAE-BF5A-486C-A8C5-ECC9F3942E4B}">
                <a14:imgProps xmlns:a14="http://schemas.microsoft.com/office/drawing/2010/main">
                  <a14:imgLayer r:embed="rId5">
                    <a14:imgEffect>
                      <a14:backgroundRemoval t="0" b="99498" l="0" r="100000">
                        <a14:backgroundMark x1="12422" y1="11801" x2="12422" y2="11801"/>
                      </a14:backgroundRemoval>
                    </a14:imgEffect>
                  </a14:imgLayer>
                </a14:imgProps>
              </a:ext>
              <a:ext uri="{28A0092B-C50C-407E-A947-70E740481C1C}">
                <a14:useLocalDpi xmlns:a14="http://schemas.microsoft.com/office/drawing/2010/main"/>
              </a:ext>
            </a:extLst>
          </a:blip>
          <a:stretch>
            <a:fillRect/>
          </a:stretch>
        </p:blipFill>
        <p:spPr>
          <a:xfrm>
            <a:off x="5962475" y="3993261"/>
            <a:ext cx="1310487" cy="979589"/>
          </a:xfrm>
          <a:prstGeom prst="rect">
            <a:avLst/>
          </a:prstGeom>
        </p:spPr>
      </p:pic>
      <p:sp>
        <p:nvSpPr>
          <p:cNvPr id="16" name="TextBox 15"/>
          <p:cNvSpPr txBox="1"/>
          <p:nvPr/>
        </p:nvSpPr>
        <p:spPr>
          <a:xfrm>
            <a:off x="7392824" y="2970550"/>
            <a:ext cx="606206" cy="1107996"/>
          </a:xfrm>
          <a:prstGeom prst="rect">
            <a:avLst/>
          </a:prstGeom>
          <a:noFill/>
        </p:spPr>
        <p:txBody>
          <a:bodyPr wrap="none" rtlCol="0">
            <a:spAutoFit/>
          </a:bodyPr>
          <a:lstStyle/>
          <a:p>
            <a:r>
              <a:rPr lang="en-US" sz="6600" dirty="0" smtClean="0"/>
              <a:t>+</a:t>
            </a:r>
            <a:endParaRPr lang="en-US" sz="6600" dirty="0"/>
          </a:p>
        </p:txBody>
      </p:sp>
      <p:sp>
        <p:nvSpPr>
          <p:cNvPr id="3" name="TextBox 2"/>
          <p:cNvSpPr txBox="1"/>
          <p:nvPr/>
        </p:nvSpPr>
        <p:spPr>
          <a:xfrm>
            <a:off x="1204431" y="1816389"/>
            <a:ext cx="3860800" cy="4031873"/>
          </a:xfrm>
          <a:prstGeom prst="rect">
            <a:avLst/>
          </a:prstGeom>
          <a:noFill/>
        </p:spPr>
        <p:style>
          <a:lnRef idx="0">
            <a:schemeClr val="dk1"/>
          </a:lnRef>
          <a:fillRef idx="3">
            <a:schemeClr val="dk1"/>
          </a:fillRef>
          <a:effectRef idx="3">
            <a:schemeClr val="dk1"/>
          </a:effectRef>
          <a:fontRef idx="minor">
            <a:schemeClr val="lt1"/>
          </a:fontRef>
        </p:style>
        <p:txBody>
          <a:bodyPr wrap="square" rtlCol="0">
            <a:spAutoFit/>
          </a:bodyPr>
          <a:lstStyle/>
          <a:p>
            <a:pPr marL="457200" indent="-457200">
              <a:buFont typeface="Arial"/>
              <a:buChar char="•"/>
            </a:pPr>
            <a:r>
              <a:rPr lang="en-US" sz="3200" dirty="0" smtClean="0">
                <a:solidFill>
                  <a:srgbClr val="660066"/>
                </a:solidFill>
              </a:rPr>
              <a:t>Excel, R </a:t>
            </a:r>
          </a:p>
          <a:p>
            <a:pPr marL="457200" indent="-457200">
              <a:buFont typeface="Arial"/>
              <a:buChar char="•"/>
            </a:pPr>
            <a:r>
              <a:rPr lang="en-US" sz="3200" dirty="0" smtClean="0">
                <a:solidFill>
                  <a:srgbClr val="660066"/>
                </a:solidFill>
              </a:rPr>
              <a:t>PERL </a:t>
            </a:r>
          </a:p>
          <a:p>
            <a:pPr marL="457200" indent="-457200">
              <a:buFont typeface="Arial"/>
              <a:buChar char="•"/>
            </a:pPr>
            <a:r>
              <a:rPr lang="en-US" sz="3200" dirty="0" smtClean="0">
                <a:solidFill>
                  <a:srgbClr val="660066"/>
                </a:solidFill>
              </a:rPr>
              <a:t>Python </a:t>
            </a:r>
          </a:p>
          <a:p>
            <a:pPr marL="457200" indent="-457200">
              <a:buFont typeface="Arial"/>
              <a:buChar char="•"/>
            </a:pPr>
            <a:r>
              <a:rPr lang="en-US" sz="3200" dirty="0" smtClean="0">
                <a:solidFill>
                  <a:srgbClr val="660066"/>
                </a:solidFill>
              </a:rPr>
              <a:t>ARCGIS</a:t>
            </a:r>
          </a:p>
          <a:p>
            <a:pPr marL="457200" indent="-457200">
              <a:buFont typeface="Arial"/>
              <a:buChar char="•"/>
            </a:pPr>
            <a:r>
              <a:rPr lang="en-US" sz="3200" dirty="0" smtClean="0">
                <a:solidFill>
                  <a:srgbClr val="660066"/>
                </a:solidFill>
              </a:rPr>
              <a:t>Java Ruby</a:t>
            </a:r>
          </a:p>
          <a:p>
            <a:pPr marL="457200" indent="-457200">
              <a:buFont typeface="Arial"/>
              <a:buChar char="•"/>
            </a:pPr>
            <a:r>
              <a:rPr lang="en-US" sz="3200" dirty="0" smtClean="0">
                <a:solidFill>
                  <a:srgbClr val="660066"/>
                </a:solidFill>
              </a:rPr>
              <a:t>Fortran C C# C++ </a:t>
            </a:r>
            <a:r>
              <a:rPr lang="en-US" sz="3200" dirty="0" err="1" smtClean="0">
                <a:solidFill>
                  <a:srgbClr val="660066"/>
                </a:solidFill>
              </a:rPr>
              <a:t>Matlab</a:t>
            </a:r>
            <a:endParaRPr lang="en-US" sz="3200" dirty="0" smtClean="0">
              <a:solidFill>
                <a:srgbClr val="660066"/>
              </a:solidFill>
            </a:endParaRPr>
          </a:p>
          <a:p>
            <a:pPr marL="457200" indent="-457200">
              <a:buFont typeface="Arial"/>
              <a:buChar char="•"/>
            </a:pPr>
            <a:r>
              <a:rPr lang="en-US" sz="3200" dirty="0">
                <a:solidFill>
                  <a:srgbClr val="660066"/>
                </a:solidFill>
              </a:rPr>
              <a:t>e</a:t>
            </a:r>
            <a:r>
              <a:rPr lang="en-US" sz="3200" dirty="0" smtClean="0">
                <a:solidFill>
                  <a:srgbClr val="660066"/>
                </a:solidFill>
              </a:rPr>
              <a:t>tc.</a:t>
            </a:r>
            <a:endParaRPr lang="en-US" sz="3200" dirty="0">
              <a:solidFill>
                <a:srgbClr val="660066"/>
              </a:solidFill>
            </a:endParaRPr>
          </a:p>
        </p:txBody>
      </p:sp>
      <p:pic>
        <p:nvPicPr>
          <p:cNvPr id="17" name="Picture 16"/>
          <p:cNvPicPr>
            <a:picLocks noChangeAspect="1"/>
          </p:cNvPicPr>
          <p:nvPr/>
        </p:nvPicPr>
        <p:blipFill>
          <a:blip r:embed="rId6">
            <a:extLst>
              <a:ext uri="{BEBA8EAE-BF5A-486C-A8C5-ECC9F3942E4B}">
                <a14:imgProps xmlns:a14="http://schemas.microsoft.com/office/drawing/2010/main">
                  <a14:imgLayer r:embed="rId7">
                    <a14:imgEffect>
                      <a14:backgroundRemoval t="2000" b="90000" l="10000" r="90000"/>
                    </a14:imgEffect>
                  </a14:imgLayer>
                </a14:imgProps>
              </a:ext>
            </a:extLst>
          </a:blip>
          <a:stretch>
            <a:fillRect/>
          </a:stretch>
        </p:blipFill>
        <p:spPr>
          <a:xfrm>
            <a:off x="5278463" y="4921018"/>
            <a:ext cx="2665148" cy="1998861"/>
          </a:xfrm>
          <a:prstGeom prst="rect">
            <a:avLst/>
          </a:prstGeom>
        </p:spPr>
      </p:pic>
      <p:sp>
        <p:nvSpPr>
          <p:cNvPr id="27" name="TextBox 26"/>
          <p:cNvSpPr txBox="1"/>
          <p:nvPr/>
        </p:nvSpPr>
        <p:spPr>
          <a:xfrm>
            <a:off x="9038016" y="2308831"/>
            <a:ext cx="3487893" cy="3046988"/>
          </a:xfrm>
          <a:prstGeom prst="rect">
            <a:avLst/>
          </a:prstGeom>
          <a:noFill/>
        </p:spPr>
        <p:style>
          <a:lnRef idx="0">
            <a:schemeClr val="dk1"/>
          </a:lnRef>
          <a:fillRef idx="3">
            <a:schemeClr val="dk1"/>
          </a:fillRef>
          <a:effectRef idx="3">
            <a:schemeClr val="dk1"/>
          </a:effectRef>
          <a:fontRef idx="minor">
            <a:schemeClr val="lt1"/>
          </a:fontRef>
        </p:style>
        <p:txBody>
          <a:bodyPr wrap="square" rtlCol="0">
            <a:spAutoFit/>
          </a:bodyPr>
          <a:lstStyle/>
          <a:p>
            <a:pPr marL="457200" indent="-457200">
              <a:buFont typeface="Arial"/>
              <a:buChar char="•"/>
            </a:pPr>
            <a:r>
              <a:rPr lang="en-US" sz="3200" dirty="0" smtClean="0">
                <a:solidFill>
                  <a:schemeClr val="accent2">
                    <a:lumMod val="75000"/>
                  </a:schemeClr>
                </a:solidFill>
              </a:rPr>
              <a:t>Amazon</a:t>
            </a:r>
          </a:p>
          <a:p>
            <a:pPr marL="457200" indent="-457200">
              <a:buFont typeface="Arial"/>
              <a:buChar char="•"/>
            </a:pPr>
            <a:r>
              <a:rPr lang="en-US" sz="3200" dirty="0" smtClean="0">
                <a:solidFill>
                  <a:schemeClr val="accent2">
                    <a:lumMod val="75000"/>
                  </a:schemeClr>
                </a:solidFill>
              </a:rPr>
              <a:t>Azure</a:t>
            </a:r>
          </a:p>
          <a:p>
            <a:pPr marL="457200" indent="-457200">
              <a:buFont typeface="Arial"/>
              <a:buChar char="•"/>
            </a:pPr>
            <a:r>
              <a:rPr lang="en-US" sz="3200" dirty="0" smtClean="0">
                <a:solidFill>
                  <a:schemeClr val="accent2">
                    <a:lumMod val="75000"/>
                  </a:schemeClr>
                </a:solidFill>
              </a:rPr>
              <a:t>Rackspace</a:t>
            </a:r>
          </a:p>
          <a:p>
            <a:pPr marL="457200" indent="-457200">
              <a:buFont typeface="Arial"/>
              <a:buChar char="•"/>
            </a:pPr>
            <a:r>
              <a:rPr lang="en-US" sz="3200" dirty="0" smtClean="0">
                <a:solidFill>
                  <a:schemeClr val="accent2">
                    <a:lumMod val="75000"/>
                  </a:schemeClr>
                </a:solidFill>
              </a:rPr>
              <a:t>Campus HPC</a:t>
            </a:r>
          </a:p>
          <a:p>
            <a:pPr marL="457200" indent="-457200">
              <a:buFont typeface="Arial"/>
              <a:buChar char="•"/>
            </a:pPr>
            <a:r>
              <a:rPr lang="en-US" sz="3200" dirty="0" smtClean="0">
                <a:solidFill>
                  <a:schemeClr val="accent2">
                    <a:lumMod val="75000"/>
                  </a:schemeClr>
                </a:solidFill>
              </a:rPr>
              <a:t>XSEDE</a:t>
            </a:r>
          </a:p>
          <a:p>
            <a:pPr marL="457200" indent="-457200">
              <a:buFont typeface="Arial"/>
              <a:buChar char="•"/>
            </a:pPr>
            <a:r>
              <a:rPr lang="en-US" sz="3200" dirty="0" smtClean="0">
                <a:solidFill>
                  <a:schemeClr val="accent2">
                    <a:lumMod val="75000"/>
                  </a:schemeClr>
                </a:solidFill>
              </a:rPr>
              <a:t>Etc.</a:t>
            </a:r>
            <a:endParaRPr lang="en-US" sz="3200" dirty="0">
              <a:solidFill>
                <a:schemeClr val="accent2">
                  <a:lumMod val="75000"/>
                </a:schemeClr>
              </a:solidFill>
            </a:endParaRPr>
          </a:p>
        </p:txBody>
      </p:sp>
      <p:pic>
        <p:nvPicPr>
          <p:cNvPr id="28" name="Picture 27"/>
          <p:cNvPicPr>
            <a:picLocks noChangeAspect="1"/>
          </p:cNvPicPr>
          <p:nvPr/>
        </p:nvPicPr>
        <p:blipFill rotWithShape="1">
          <a:blip r:embed="rId8" cstate="screen">
            <a:extLst>
              <a:ext uri="{BEBA8EAE-BF5A-486C-A8C5-ECC9F3942E4B}">
                <a14:imgProps xmlns:a14="http://schemas.microsoft.com/office/drawing/2010/main">
                  <a14:imgLayer r:embed="rId9">
                    <a14:imgEffect>
                      <a14:backgroundRemoval t="16602" b="85938" l="10625" r="90625"/>
                    </a14:imgEffect>
                  </a14:imgLayer>
                </a14:imgProps>
              </a:ext>
              <a:ext uri="{28A0092B-C50C-407E-A947-70E740481C1C}">
                <a14:useLocalDpi xmlns:a14="http://schemas.microsoft.com/office/drawing/2010/main"/>
              </a:ext>
            </a:extLst>
          </a:blip>
          <a:srcRect l="10061" t="16133" r="8826" b="14245"/>
          <a:stretch/>
        </p:blipFill>
        <p:spPr>
          <a:xfrm>
            <a:off x="4513598" y="1234646"/>
            <a:ext cx="4239804" cy="2183501"/>
          </a:xfrm>
          <a:prstGeom prst="rect">
            <a:avLst/>
          </a:prstGeom>
        </p:spPr>
      </p:pic>
      <p:sp>
        <p:nvSpPr>
          <p:cNvPr id="29" name="TextBox 28"/>
          <p:cNvSpPr txBox="1"/>
          <p:nvPr/>
        </p:nvSpPr>
        <p:spPr>
          <a:xfrm>
            <a:off x="677334" y="6045203"/>
            <a:ext cx="3760103" cy="461665"/>
          </a:xfrm>
          <a:prstGeom prst="rect">
            <a:avLst/>
          </a:prstGeom>
          <a:noFill/>
        </p:spPr>
        <p:txBody>
          <a:bodyPr wrap="square" rtlCol="0">
            <a:spAutoFit/>
          </a:bodyPr>
          <a:lstStyle/>
          <a:p>
            <a:r>
              <a:rPr lang="en-US" sz="2400" dirty="0">
                <a:solidFill>
                  <a:srgbClr val="FF6600"/>
                </a:solidFill>
              </a:rPr>
              <a:t>a</a:t>
            </a:r>
            <a:r>
              <a:rPr lang="en-US" sz="2400" dirty="0" smtClean="0">
                <a:solidFill>
                  <a:srgbClr val="FF6600"/>
                </a:solidFill>
              </a:rPr>
              <a:t>nd lots of glue…..</a:t>
            </a:r>
            <a:endParaRPr lang="en-US" sz="2400" dirty="0">
              <a:solidFill>
                <a:srgbClr val="FF6600"/>
              </a:solidFill>
            </a:endParaRPr>
          </a:p>
        </p:txBody>
      </p:sp>
    </p:spTree>
    <p:extLst>
      <p:ext uri="{BB962C8B-B14F-4D97-AF65-F5344CB8AC3E}">
        <p14:creationId xmlns:p14="http://schemas.microsoft.com/office/powerpoint/2010/main" val="38721074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3"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344761" y="2665753"/>
            <a:ext cx="1890441" cy="1408683"/>
          </a:xfrm>
          <a:prstGeom prst="rect">
            <a:avLst/>
          </a:prstGeom>
        </p:spPr>
      </p:pic>
      <p:sp>
        <p:nvSpPr>
          <p:cNvPr id="16" name="TextBox 15"/>
          <p:cNvSpPr txBox="1"/>
          <p:nvPr/>
        </p:nvSpPr>
        <p:spPr>
          <a:xfrm>
            <a:off x="2235200" y="2713827"/>
            <a:ext cx="606206" cy="1107996"/>
          </a:xfrm>
          <a:prstGeom prst="rect">
            <a:avLst/>
          </a:prstGeom>
          <a:noFill/>
        </p:spPr>
        <p:txBody>
          <a:bodyPr wrap="none" rtlCol="0">
            <a:spAutoFit/>
          </a:bodyPr>
          <a:lstStyle/>
          <a:p>
            <a:r>
              <a:rPr lang="en-US" sz="6600" dirty="0" smtClean="0"/>
              <a:t>+</a:t>
            </a:r>
            <a:endParaRPr lang="en-US" sz="6600" dirty="0"/>
          </a:p>
        </p:txBody>
      </p:sp>
      <p:sp>
        <p:nvSpPr>
          <p:cNvPr id="17" name="TextBox 16"/>
          <p:cNvSpPr txBox="1"/>
          <p:nvPr/>
        </p:nvSpPr>
        <p:spPr>
          <a:xfrm>
            <a:off x="7439759" y="2665750"/>
            <a:ext cx="606206" cy="1107996"/>
          </a:xfrm>
          <a:prstGeom prst="rect">
            <a:avLst/>
          </a:prstGeom>
          <a:noFill/>
        </p:spPr>
        <p:txBody>
          <a:bodyPr wrap="none" rtlCol="0">
            <a:spAutoFit/>
          </a:bodyPr>
          <a:lstStyle/>
          <a:p>
            <a:r>
              <a:rPr lang="en-US" sz="6600" dirty="0"/>
              <a:t>=</a:t>
            </a:r>
          </a:p>
        </p:txBody>
      </p:sp>
      <p:sp>
        <p:nvSpPr>
          <p:cNvPr id="18" name="Title 1"/>
          <p:cNvSpPr>
            <a:spLocks noGrp="1"/>
          </p:cNvSpPr>
          <p:nvPr>
            <p:ph type="title"/>
          </p:nvPr>
        </p:nvSpPr>
        <p:spPr>
          <a:xfrm>
            <a:off x="724077" y="475925"/>
            <a:ext cx="10596563" cy="923593"/>
          </a:xfrm>
        </p:spPr>
        <p:txBody>
          <a:bodyPr/>
          <a:lstStyle/>
          <a:p>
            <a:r>
              <a:rPr lang="en-US" dirty="0" smtClean="0"/>
              <a:t>Simple Formula</a:t>
            </a:r>
            <a:endParaRPr lang="en-US" dirty="0"/>
          </a:p>
        </p:txBody>
      </p:sp>
      <p:pic>
        <p:nvPicPr>
          <p:cNvPr id="2" name="Picture 1"/>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16602" b="85938" l="10625" r="90625"/>
                    </a14:imgEffect>
                  </a14:imgLayer>
                </a14:imgProps>
              </a:ext>
              <a:ext uri="{28A0092B-C50C-407E-A947-70E740481C1C}">
                <a14:useLocalDpi xmlns:a14="http://schemas.microsoft.com/office/drawing/2010/main"/>
              </a:ext>
            </a:extLst>
          </a:blip>
          <a:srcRect l="10061" t="16086" r="8826" b="14444"/>
          <a:stretch/>
        </p:blipFill>
        <p:spPr>
          <a:xfrm>
            <a:off x="3385691" y="2362661"/>
            <a:ext cx="3862404" cy="1984781"/>
          </a:xfrm>
          <a:prstGeom prst="rect">
            <a:avLst/>
          </a:prstGeom>
        </p:spPr>
      </p:pic>
      <p:pic>
        <p:nvPicPr>
          <p:cNvPr id="3" name="Picture 2"/>
          <p:cNvPicPr>
            <a:picLocks noChangeAspect="1"/>
          </p:cNvPicPr>
          <p:nvPr/>
        </p:nvPicPr>
        <p:blipFill>
          <a:blip r:embed="rId5"/>
          <a:stretch>
            <a:fillRect/>
          </a:stretch>
        </p:blipFill>
        <p:spPr>
          <a:xfrm>
            <a:off x="8212668" y="1905458"/>
            <a:ext cx="3979333" cy="3111500"/>
          </a:xfrm>
          <a:prstGeom prst="rect">
            <a:avLst/>
          </a:prstGeom>
        </p:spPr>
      </p:pic>
      <p:pic>
        <p:nvPicPr>
          <p:cNvPr id="11" name="Picture 10"/>
          <p:cNvPicPr>
            <a:picLocks noChangeAspect="1"/>
          </p:cNvPicPr>
          <p:nvPr/>
        </p:nvPicPr>
        <p:blipFill>
          <a:blip r:embed="rId6"/>
          <a:stretch>
            <a:fillRect/>
          </a:stretch>
        </p:blipFill>
        <p:spPr>
          <a:xfrm>
            <a:off x="2879891" y="419815"/>
            <a:ext cx="6309612" cy="63005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3249525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ock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4673" y="518830"/>
            <a:ext cx="5554133" cy="1632190"/>
          </a:xfrm>
          <a:prstGeom prst="rect">
            <a:avLst/>
          </a:prstGeom>
        </p:spPr>
      </p:pic>
      <p:sp>
        <p:nvSpPr>
          <p:cNvPr id="4" name="Rectangle 3"/>
          <p:cNvSpPr/>
          <p:nvPr/>
        </p:nvSpPr>
        <p:spPr>
          <a:xfrm>
            <a:off x="520825" y="1776493"/>
            <a:ext cx="10832023" cy="5632310"/>
          </a:xfrm>
          <a:prstGeom prst="rect">
            <a:avLst/>
          </a:prstGeom>
        </p:spPr>
        <p:txBody>
          <a:bodyPr wrap="square">
            <a:spAutoFit/>
          </a:bodyPr>
          <a:lstStyle/>
          <a:p>
            <a:endParaRPr lang="en-US" sz="2400" dirty="0" smtClean="0"/>
          </a:p>
          <a:p>
            <a:pPr marL="342900" indent="-342900">
              <a:buFont typeface="Arial"/>
              <a:buChar char="•"/>
            </a:pPr>
            <a:r>
              <a:rPr lang="en-US" sz="2400" dirty="0" err="1" smtClean="0"/>
              <a:t>Docker</a:t>
            </a:r>
            <a:r>
              <a:rPr lang="en-US" sz="2400" dirty="0" smtClean="0"/>
              <a:t> is </a:t>
            </a:r>
            <a:r>
              <a:rPr lang="en-US" sz="2400" dirty="0"/>
              <a:t>a type of virtualization for software distribution, has revolutionized the way in which scientific software and all dependencies can be packaged, distributed, and deployed. </a:t>
            </a:r>
            <a:endParaRPr lang="en-US" sz="2400" dirty="0" smtClean="0"/>
          </a:p>
          <a:p>
            <a:pPr marL="342900" indent="-342900">
              <a:buFont typeface="Arial"/>
              <a:buChar char="•"/>
            </a:pPr>
            <a:endParaRPr lang="en-US" sz="2400" dirty="0"/>
          </a:p>
          <a:p>
            <a:pPr marL="342900" indent="-342900">
              <a:buFont typeface="Arial"/>
              <a:buChar char="•"/>
            </a:pPr>
            <a:r>
              <a:rPr lang="en-US" sz="2400" dirty="0" err="1" smtClean="0"/>
              <a:t>Docker</a:t>
            </a:r>
            <a:r>
              <a:rPr lang="en-US" sz="2400" dirty="0" smtClean="0"/>
              <a:t> </a:t>
            </a:r>
            <a:r>
              <a:rPr lang="en-US" sz="2400" dirty="0"/>
              <a:t>makes the complex and time-consuming installation procedures needed for scientific software a one-time </a:t>
            </a:r>
            <a:r>
              <a:rPr lang="en-US" sz="2400" dirty="0" smtClean="0"/>
              <a:t>process.</a:t>
            </a:r>
          </a:p>
          <a:p>
            <a:pPr marL="342900" indent="-342900">
              <a:buFont typeface="Arial"/>
              <a:buChar char="•"/>
            </a:pPr>
            <a:endParaRPr lang="en-US" sz="2400" dirty="0" smtClean="0"/>
          </a:p>
          <a:p>
            <a:pPr marL="342900" indent="-342900">
              <a:buFont typeface="Arial"/>
              <a:buChar char="•"/>
            </a:pPr>
            <a:r>
              <a:rPr lang="en-US" sz="2400" dirty="0" err="1" smtClean="0"/>
              <a:t>Docker</a:t>
            </a:r>
            <a:r>
              <a:rPr lang="en-US" sz="2400" dirty="0" smtClean="0"/>
              <a:t> </a:t>
            </a:r>
            <a:r>
              <a:rPr lang="en-US" sz="2400" dirty="0"/>
              <a:t>enables platform-independent installation, easy versioning of software and redeployment, and reproducibility across environments and </a:t>
            </a:r>
            <a:r>
              <a:rPr lang="en-US" sz="2400" dirty="0" smtClean="0"/>
              <a:t>versions.</a:t>
            </a:r>
          </a:p>
          <a:p>
            <a:pPr marL="342900" indent="-342900">
              <a:buFont typeface="Arial"/>
              <a:buChar char="•"/>
            </a:pPr>
            <a:endParaRPr lang="en-US" sz="2400" dirty="0"/>
          </a:p>
          <a:p>
            <a:pPr marL="342900" indent="-342900">
              <a:buFont typeface="Arial"/>
              <a:buChar char="•"/>
            </a:pPr>
            <a:r>
              <a:rPr lang="en-US" sz="2400" dirty="0" err="1" smtClean="0"/>
              <a:t>Docker</a:t>
            </a:r>
            <a:r>
              <a:rPr lang="en-US" sz="2400" dirty="0" smtClean="0"/>
              <a:t> </a:t>
            </a:r>
            <a:r>
              <a:rPr lang="en-US" sz="2400" dirty="0"/>
              <a:t>is an ideal candidate for the deployment of software on different compute environments (XSEDE, Amazon AWS, etc.</a:t>
            </a:r>
            <a:r>
              <a:rPr lang="en-US" sz="2400" dirty="0" smtClean="0"/>
              <a:t>)</a:t>
            </a:r>
          </a:p>
          <a:p>
            <a:endParaRPr lang="en-US" sz="2400" dirty="0"/>
          </a:p>
          <a:p>
            <a:endParaRPr lang="en-US" sz="2400" dirty="0"/>
          </a:p>
        </p:txBody>
      </p:sp>
    </p:spTree>
    <p:extLst>
      <p:ext uri="{BB962C8B-B14F-4D97-AF65-F5344CB8AC3E}">
        <p14:creationId xmlns:p14="http://schemas.microsoft.com/office/powerpoint/2010/main" val="306024896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8287" y="544235"/>
            <a:ext cx="11645575" cy="646331"/>
          </a:xfrm>
          <a:prstGeom prst="rect">
            <a:avLst/>
          </a:prstGeom>
          <a:noFill/>
        </p:spPr>
        <p:txBody>
          <a:bodyPr wrap="square" rtlCol="0">
            <a:spAutoFit/>
          </a:bodyPr>
          <a:lstStyle/>
          <a:p>
            <a:pPr algn="ctr"/>
            <a:r>
              <a:rPr lang="en-US" sz="3600" dirty="0" smtClean="0">
                <a:solidFill>
                  <a:srgbClr val="000000"/>
                </a:solidFill>
              </a:rPr>
              <a:t>Container technology: What is it about ?</a:t>
            </a:r>
          </a:p>
        </p:txBody>
      </p:sp>
      <p:sp>
        <p:nvSpPr>
          <p:cNvPr id="4" name="TextBox 3"/>
          <p:cNvSpPr txBox="1"/>
          <p:nvPr/>
        </p:nvSpPr>
        <p:spPr>
          <a:xfrm>
            <a:off x="328287" y="1578984"/>
            <a:ext cx="11386399" cy="4824910"/>
          </a:xfrm>
          <a:prstGeom prst="rect">
            <a:avLst/>
          </a:prstGeom>
          <a:noFill/>
        </p:spPr>
        <p:txBody>
          <a:bodyPr wrap="square" rtlCol="0">
            <a:spAutoFit/>
          </a:bodyPr>
          <a:lstStyle/>
          <a:p>
            <a:pPr marL="342900" indent="-342900">
              <a:lnSpc>
                <a:spcPct val="110000"/>
              </a:lnSpc>
              <a:buFont typeface="Arial"/>
              <a:buChar char="•"/>
            </a:pPr>
            <a:r>
              <a:rPr lang="en-US" sz="2800" dirty="0" smtClean="0"/>
              <a:t>Allows you to create a self contained package that contains:</a:t>
            </a:r>
          </a:p>
          <a:p>
            <a:pPr marL="800100" lvl="1" indent="-342900">
              <a:lnSpc>
                <a:spcPct val="110000"/>
              </a:lnSpc>
              <a:buFont typeface="Arial"/>
              <a:buChar char="•"/>
            </a:pPr>
            <a:r>
              <a:rPr lang="en-US" sz="2800" dirty="0" smtClean="0"/>
              <a:t>The specific operating system version (say Ubuntu 14.04.1)</a:t>
            </a:r>
          </a:p>
          <a:p>
            <a:pPr marL="800100" lvl="1" indent="-342900">
              <a:lnSpc>
                <a:spcPct val="110000"/>
              </a:lnSpc>
              <a:buFont typeface="Arial"/>
              <a:buChar char="•"/>
            </a:pPr>
            <a:r>
              <a:rPr lang="en-US" sz="2800" dirty="0" smtClean="0"/>
              <a:t>Your application </a:t>
            </a:r>
          </a:p>
          <a:p>
            <a:pPr marL="800100" lvl="1" indent="-342900">
              <a:lnSpc>
                <a:spcPct val="110000"/>
              </a:lnSpc>
              <a:buFont typeface="Arial"/>
              <a:buChar char="•"/>
            </a:pPr>
            <a:r>
              <a:rPr lang="en-US" sz="2800" dirty="0"/>
              <a:t>A</a:t>
            </a:r>
            <a:r>
              <a:rPr lang="en-US" sz="2800" dirty="0" smtClean="0"/>
              <a:t>ll </a:t>
            </a:r>
            <a:r>
              <a:rPr lang="en-US" sz="2800" dirty="0"/>
              <a:t>of the parts </a:t>
            </a:r>
            <a:r>
              <a:rPr lang="en-US" sz="2800" dirty="0" smtClean="0"/>
              <a:t>your application needs</a:t>
            </a:r>
            <a:r>
              <a:rPr lang="en-US" sz="2800" dirty="0"/>
              <a:t> </a:t>
            </a:r>
            <a:r>
              <a:rPr lang="en-US" sz="2800" dirty="0" smtClean="0"/>
              <a:t>(such </a:t>
            </a:r>
            <a:r>
              <a:rPr lang="en-US" sz="2800" dirty="0"/>
              <a:t>as libraries and other </a:t>
            </a:r>
            <a:r>
              <a:rPr lang="en-US" sz="2800" dirty="0" smtClean="0"/>
              <a:t>dependencies)</a:t>
            </a:r>
          </a:p>
          <a:p>
            <a:pPr marL="800100" lvl="1" indent="-342900">
              <a:lnSpc>
                <a:spcPct val="110000"/>
              </a:lnSpc>
              <a:buFont typeface="Arial"/>
              <a:buChar char="•"/>
            </a:pPr>
            <a:r>
              <a:rPr lang="en-US" sz="2800" dirty="0" smtClean="0"/>
              <a:t>Ability to share this with other users</a:t>
            </a:r>
          </a:p>
          <a:p>
            <a:pPr marL="342900" indent="-342900">
              <a:lnSpc>
                <a:spcPct val="110000"/>
              </a:lnSpc>
              <a:buFont typeface="Arial"/>
              <a:buChar char="•"/>
            </a:pPr>
            <a:r>
              <a:rPr lang="en-US" sz="2800" dirty="0" smtClean="0"/>
              <a:t>This single package can now be run on any computing system that supports Container technology (regardless of its own version of operating system)</a:t>
            </a:r>
          </a:p>
          <a:p>
            <a:pPr marL="342900" indent="-342900">
              <a:lnSpc>
                <a:spcPct val="110000"/>
              </a:lnSpc>
              <a:buFont typeface="Arial"/>
              <a:buChar char="•"/>
            </a:pPr>
            <a:endParaRPr lang="en-US" sz="2800" dirty="0"/>
          </a:p>
        </p:txBody>
      </p:sp>
    </p:spTree>
    <p:extLst>
      <p:ext uri="{BB962C8B-B14F-4D97-AF65-F5344CB8AC3E}">
        <p14:creationId xmlns:p14="http://schemas.microsoft.com/office/powerpoint/2010/main" val="181386181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8287" y="544235"/>
            <a:ext cx="11645575" cy="646331"/>
          </a:xfrm>
          <a:prstGeom prst="rect">
            <a:avLst/>
          </a:prstGeom>
          <a:noFill/>
        </p:spPr>
        <p:txBody>
          <a:bodyPr wrap="square" rtlCol="0">
            <a:spAutoFit/>
          </a:bodyPr>
          <a:lstStyle/>
          <a:p>
            <a:pPr algn="ctr"/>
            <a:r>
              <a:rPr lang="en-US" sz="3600" dirty="0" smtClean="0">
                <a:solidFill>
                  <a:srgbClr val="000000"/>
                </a:solidFill>
              </a:rPr>
              <a:t>How does it work together?</a:t>
            </a:r>
          </a:p>
        </p:txBody>
      </p:sp>
      <p:pic>
        <p:nvPicPr>
          <p:cNvPr id="3" name="Picture 2"/>
          <p:cNvPicPr>
            <a:picLocks noChangeAspect="1"/>
          </p:cNvPicPr>
          <p:nvPr/>
        </p:nvPicPr>
        <p:blipFill>
          <a:blip r:embed="rId2"/>
          <a:stretch>
            <a:fillRect/>
          </a:stretch>
        </p:blipFill>
        <p:spPr>
          <a:xfrm>
            <a:off x="552907" y="1737842"/>
            <a:ext cx="11144503" cy="4373858"/>
          </a:xfrm>
          <a:prstGeom prst="rect">
            <a:avLst/>
          </a:prstGeom>
        </p:spPr>
      </p:pic>
    </p:spTree>
    <p:extLst>
      <p:ext uri="{BB962C8B-B14F-4D97-AF65-F5344CB8AC3E}">
        <p14:creationId xmlns:p14="http://schemas.microsoft.com/office/powerpoint/2010/main" val="94204600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814" y="1779520"/>
            <a:ext cx="11386399" cy="4824910"/>
          </a:xfrm>
          <a:prstGeom prst="rect">
            <a:avLst/>
          </a:prstGeom>
          <a:noFill/>
        </p:spPr>
        <p:txBody>
          <a:bodyPr wrap="square" rtlCol="0">
            <a:spAutoFit/>
          </a:bodyPr>
          <a:lstStyle/>
          <a:p>
            <a:pPr marL="800100" lvl="1" indent="-342900">
              <a:lnSpc>
                <a:spcPct val="110000"/>
              </a:lnSpc>
              <a:buFont typeface="Arial"/>
              <a:buChar char="•"/>
            </a:pPr>
            <a:r>
              <a:rPr lang="en-US" sz="2800" dirty="0"/>
              <a:t>CyVerse has adopted </a:t>
            </a:r>
            <a:r>
              <a:rPr lang="en-US" sz="2800" dirty="0" err="1"/>
              <a:t>Docker</a:t>
            </a:r>
            <a:r>
              <a:rPr lang="en-US" sz="2800" dirty="0"/>
              <a:t> for integrating software that run in the CyVerse DE’s Compute Cluster (Condor). </a:t>
            </a:r>
            <a:endParaRPr lang="en-US" sz="2800" dirty="0" smtClean="0"/>
          </a:p>
          <a:p>
            <a:pPr marL="800100" lvl="1" indent="-342900">
              <a:lnSpc>
                <a:spcPct val="110000"/>
              </a:lnSpc>
              <a:buFont typeface="Arial"/>
              <a:buChar char="•"/>
            </a:pPr>
            <a:r>
              <a:rPr lang="en-US" sz="2800" dirty="0" smtClean="0"/>
              <a:t>Condor looks for a machine that matches your criteria (RAM, CPU, Disk Space)</a:t>
            </a:r>
          </a:p>
          <a:p>
            <a:pPr marL="800100" lvl="1" indent="-342900">
              <a:lnSpc>
                <a:spcPct val="110000"/>
              </a:lnSpc>
              <a:buFont typeface="Arial"/>
              <a:buChar char="•"/>
            </a:pPr>
            <a:r>
              <a:rPr lang="en-US" sz="2800" dirty="0" smtClean="0"/>
              <a:t>Once it find a suitable match:</a:t>
            </a:r>
          </a:p>
          <a:p>
            <a:pPr marL="1257300" lvl="2" indent="-342900">
              <a:lnSpc>
                <a:spcPct val="110000"/>
              </a:lnSpc>
              <a:buFont typeface="Arial"/>
              <a:buChar char="•"/>
            </a:pPr>
            <a:r>
              <a:rPr lang="en-US" sz="2800" dirty="0" smtClean="0"/>
              <a:t>Data placement container runs and brings the data you want to operate on to that node from data store</a:t>
            </a:r>
          </a:p>
          <a:p>
            <a:pPr marL="1257300" lvl="2" indent="-342900">
              <a:lnSpc>
                <a:spcPct val="110000"/>
              </a:lnSpc>
              <a:buFont typeface="Arial"/>
              <a:buChar char="•"/>
            </a:pPr>
            <a:r>
              <a:rPr lang="en-US" sz="2800" dirty="0" smtClean="0"/>
              <a:t>Your app (</a:t>
            </a:r>
            <a:r>
              <a:rPr lang="en-US" sz="2800" dirty="0" err="1" smtClean="0"/>
              <a:t>Docker</a:t>
            </a:r>
            <a:r>
              <a:rPr lang="en-US" sz="2800" dirty="0" smtClean="0"/>
              <a:t> container) runs (with the data visible to it as union file system)</a:t>
            </a:r>
          </a:p>
          <a:p>
            <a:pPr marL="1257300" lvl="2" indent="-342900">
              <a:lnSpc>
                <a:spcPct val="110000"/>
              </a:lnSpc>
              <a:buFont typeface="Arial"/>
              <a:buChar char="•"/>
            </a:pPr>
            <a:r>
              <a:rPr lang="en-US" sz="2800" dirty="0" smtClean="0"/>
              <a:t>Date placement container for returning data data back to data store</a:t>
            </a:r>
            <a:endParaRPr lang="en-US" sz="2800" dirty="0"/>
          </a:p>
        </p:txBody>
      </p:sp>
      <p:sp>
        <p:nvSpPr>
          <p:cNvPr id="5" name="TextBox 4"/>
          <p:cNvSpPr txBox="1"/>
          <p:nvPr/>
        </p:nvSpPr>
        <p:spPr>
          <a:xfrm>
            <a:off x="588446" y="704682"/>
            <a:ext cx="10849749" cy="646331"/>
          </a:xfrm>
          <a:prstGeom prst="rect">
            <a:avLst/>
          </a:prstGeom>
          <a:noFill/>
        </p:spPr>
        <p:txBody>
          <a:bodyPr wrap="square" rtlCol="0">
            <a:spAutoFit/>
          </a:bodyPr>
          <a:lstStyle/>
          <a:p>
            <a:pPr algn="ctr"/>
            <a:r>
              <a:rPr lang="en-US" sz="3600" dirty="0">
                <a:solidFill>
                  <a:srgbClr val="000000"/>
                </a:solidFill>
              </a:rPr>
              <a:t>What happens when you run a job in </a:t>
            </a:r>
            <a:r>
              <a:rPr lang="en-US" sz="3600" dirty="0" smtClean="0">
                <a:solidFill>
                  <a:srgbClr val="000000"/>
                </a:solidFill>
              </a:rPr>
              <a:t>DE?</a:t>
            </a:r>
            <a:endParaRPr lang="en-US" sz="3600" dirty="0">
              <a:solidFill>
                <a:srgbClr val="000000"/>
              </a:solidFill>
            </a:endParaRPr>
          </a:p>
        </p:txBody>
      </p:sp>
    </p:spTree>
    <p:extLst>
      <p:ext uri="{BB962C8B-B14F-4D97-AF65-F5344CB8AC3E}">
        <p14:creationId xmlns:p14="http://schemas.microsoft.com/office/powerpoint/2010/main" val="326164543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0359"/>
            <a:ext cx="10972800" cy="921855"/>
          </a:xfrm>
        </p:spPr>
        <p:txBody>
          <a:bodyPr>
            <a:normAutofit/>
          </a:bodyPr>
          <a:lstStyle/>
          <a:p>
            <a:r>
              <a:rPr lang="en-US" sz="3600" dirty="0" smtClean="0"/>
              <a:t>The Process for </a:t>
            </a:r>
            <a:r>
              <a:rPr lang="en-US" sz="3600" dirty="0" err="1" smtClean="0"/>
              <a:t>Dockerizing</a:t>
            </a:r>
            <a:r>
              <a:rPr lang="en-US" sz="3600" dirty="0" smtClean="0"/>
              <a:t> Tools in DE</a:t>
            </a:r>
            <a:endParaRPr lang="en-US" sz="3600" dirty="0"/>
          </a:p>
        </p:txBody>
      </p:sp>
      <p:pic>
        <p:nvPicPr>
          <p:cNvPr id="16" name="Picture 15"/>
          <p:cNvPicPr>
            <a:picLocks noChangeAspect="1"/>
          </p:cNvPicPr>
          <p:nvPr/>
        </p:nvPicPr>
        <p:blipFill>
          <a:blip r:embed="rId2"/>
          <a:stretch>
            <a:fillRect/>
          </a:stretch>
        </p:blipFill>
        <p:spPr>
          <a:xfrm>
            <a:off x="1524000" y="1056099"/>
            <a:ext cx="9144000" cy="5761790"/>
          </a:xfrm>
          <a:prstGeom prst="rect">
            <a:avLst/>
          </a:prstGeom>
        </p:spPr>
      </p:pic>
    </p:spTree>
    <p:extLst>
      <p:ext uri="{BB962C8B-B14F-4D97-AF65-F5344CB8AC3E}">
        <p14:creationId xmlns:p14="http://schemas.microsoft.com/office/powerpoint/2010/main" val="343899872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8993" t="41877" r="8794" b="10835"/>
          <a:stretch/>
        </p:blipFill>
        <p:spPr>
          <a:xfrm>
            <a:off x="194393" y="2833745"/>
            <a:ext cx="3480719" cy="1503124"/>
          </a:xfrm>
          <a:prstGeom prst="rect">
            <a:avLst/>
          </a:prstGeom>
        </p:spPr>
      </p:pic>
      <p:pic>
        <p:nvPicPr>
          <p:cNvPr id="6" name="Picture 5" descr="Dock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3381" y="2872617"/>
            <a:ext cx="4364294" cy="1529039"/>
          </a:xfrm>
          <a:prstGeom prst="rect">
            <a:avLst/>
          </a:prstGeom>
        </p:spPr>
      </p:pic>
      <p:pic>
        <p:nvPicPr>
          <p:cNvPr id="7" name="Picture Placeholder 8" descr="FastQCPlus2.tiff"/>
          <p:cNvPicPr>
            <a:picLocks noGrp="1" noChangeAspect="1"/>
          </p:cNvPicPr>
          <p:nvPr>
            <p:ph type="pic" idx="1"/>
          </p:nvPr>
        </p:nvPicPr>
        <p:blipFill rotWithShape="1">
          <a:blip r:embed="rId4">
            <a:extLst>
              <a:ext uri="{28A0092B-C50C-407E-A947-70E740481C1C}">
                <a14:useLocalDpi xmlns:a14="http://schemas.microsoft.com/office/drawing/2010/main" val="0"/>
              </a:ext>
            </a:extLst>
          </a:blip>
          <a:srcRect l="26044" t="4851" r="23118" b="46482"/>
          <a:stretch/>
        </p:blipFill>
        <p:spPr>
          <a:xfrm>
            <a:off x="8527597" y="2800968"/>
            <a:ext cx="3239967" cy="1905582"/>
          </a:xfrm>
        </p:spPr>
      </p:pic>
      <p:sp>
        <p:nvSpPr>
          <p:cNvPr id="8" name="Rectangle 7"/>
          <p:cNvSpPr/>
          <p:nvPr/>
        </p:nvSpPr>
        <p:spPr>
          <a:xfrm>
            <a:off x="881271" y="2019717"/>
            <a:ext cx="10316057" cy="461665"/>
          </a:xfrm>
          <a:prstGeom prst="rect">
            <a:avLst/>
          </a:prstGeom>
        </p:spPr>
        <p:txBody>
          <a:bodyPr wrap="square">
            <a:spAutoFit/>
          </a:bodyPr>
          <a:lstStyle/>
          <a:p>
            <a:r>
              <a:rPr lang="en-US" sz="2400" dirty="0"/>
              <a:t> </a:t>
            </a:r>
            <a:r>
              <a:rPr lang="en-US" sz="2400" dirty="0" err="1"/>
              <a:t>Dockerfile</a:t>
            </a:r>
            <a:r>
              <a:rPr lang="en-US" sz="2400" dirty="0"/>
              <a:t>                </a:t>
            </a:r>
            <a:r>
              <a:rPr lang="en-US" sz="2400" dirty="0" smtClean="0"/>
              <a:t>      </a:t>
            </a:r>
            <a:r>
              <a:rPr lang="en-US" sz="2400" dirty="0" smtClean="0">
                <a:sym typeface="Wingdings"/>
              </a:rPr>
              <a:t>              </a:t>
            </a:r>
            <a:r>
              <a:rPr lang="en-US" sz="2400" dirty="0" err="1" smtClean="0">
                <a:sym typeface="Wingdings"/>
              </a:rPr>
              <a:t>Docker</a:t>
            </a:r>
            <a:r>
              <a:rPr lang="en-US" sz="2400" dirty="0" smtClean="0">
                <a:sym typeface="Wingdings"/>
              </a:rPr>
              <a:t> image                                  DE </a:t>
            </a:r>
            <a:r>
              <a:rPr lang="en-US" sz="2400" dirty="0">
                <a:sym typeface="Wingdings"/>
              </a:rPr>
              <a:t>app</a:t>
            </a:r>
            <a:endParaRPr lang="en-US" sz="2400" dirty="0"/>
          </a:p>
        </p:txBody>
      </p:sp>
      <p:sp>
        <p:nvSpPr>
          <p:cNvPr id="9" name="TextBox 8"/>
          <p:cNvSpPr txBox="1"/>
          <p:nvPr/>
        </p:nvSpPr>
        <p:spPr>
          <a:xfrm>
            <a:off x="1192308" y="4647859"/>
            <a:ext cx="671979" cy="400110"/>
          </a:xfrm>
          <a:prstGeom prst="rect">
            <a:avLst/>
          </a:prstGeom>
          <a:noFill/>
        </p:spPr>
        <p:txBody>
          <a:bodyPr wrap="none" rtlCol="0">
            <a:spAutoFit/>
          </a:bodyPr>
          <a:lstStyle/>
          <a:p>
            <a:r>
              <a:rPr lang="en-US" sz="2000" dirty="0" smtClean="0"/>
              <a:t>User</a:t>
            </a:r>
            <a:endParaRPr lang="en-US" sz="2000" dirty="0"/>
          </a:p>
        </p:txBody>
      </p:sp>
      <p:sp>
        <p:nvSpPr>
          <p:cNvPr id="10" name="TextBox 9"/>
          <p:cNvSpPr txBox="1"/>
          <p:nvPr/>
        </p:nvSpPr>
        <p:spPr>
          <a:xfrm>
            <a:off x="9600147" y="4644763"/>
            <a:ext cx="671979" cy="400110"/>
          </a:xfrm>
          <a:prstGeom prst="rect">
            <a:avLst/>
          </a:prstGeom>
          <a:noFill/>
        </p:spPr>
        <p:txBody>
          <a:bodyPr wrap="none" rtlCol="0">
            <a:spAutoFit/>
          </a:bodyPr>
          <a:lstStyle/>
          <a:p>
            <a:r>
              <a:rPr lang="en-US" sz="2000" dirty="0" smtClean="0"/>
              <a:t>User</a:t>
            </a:r>
            <a:endParaRPr lang="en-US" sz="2000" dirty="0"/>
          </a:p>
        </p:txBody>
      </p:sp>
      <p:sp>
        <p:nvSpPr>
          <p:cNvPr id="11" name="TextBox 10"/>
          <p:cNvSpPr txBox="1"/>
          <p:nvPr/>
        </p:nvSpPr>
        <p:spPr>
          <a:xfrm>
            <a:off x="5605387" y="4615752"/>
            <a:ext cx="1569660" cy="400110"/>
          </a:xfrm>
          <a:prstGeom prst="rect">
            <a:avLst/>
          </a:prstGeom>
          <a:noFill/>
        </p:spPr>
        <p:txBody>
          <a:bodyPr wrap="none" rtlCol="0">
            <a:spAutoFit/>
          </a:bodyPr>
          <a:lstStyle/>
          <a:p>
            <a:r>
              <a:rPr lang="en-US" sz="2000" dirty="0" smtClean="0"/>
              <a:t>CyVerse Staff</a:t>
            </a:r>
            <a:endParaRPr lang="en-US" sz="2000" dirty="0"/>
          </a:p>
        </p:txBody>
      </p:sp>
      <p:sp>
        <p:nvSpPr>
          <p:cNvPr id="13" name="Title 1"/>
          <p:cNvSpPr>
            <a:spLocks noGrp="1"/>
          </p:cNvSpPr>
          <p:nvPr>
            <p:ph type="title"/>
          </p:nvPr>
        </p:nvSpPr>
        <p:spPr>
          <a:xfrm>
            <a:off x="609600" y="393415"/>
            <a:ext cx="10972800" cy="921855"/>
          </a:xfrm>
        </p:spPr>
        <p:txBody>
          <a:bodyPr>
            <a:normAutofit/>
          </a:bodyPr>
          <a:lstStyle/>
          <a:p>
            <a:pPr algn="ctr"/>
            <a:r>
              <a:rPr lang="en-US" sz="3600" b="0" dirty="0" smtClean="0"/>
              <a:t>The Process for </a:t>
            </a:r>
            <a:r>
              <a:rPr lang="en-US" sz="3600" b="0" dirty="0" err="1" smtClean="0"/>
              <a:t>Dockerizing</a:t>
            </a:r>
            <a:r>
              <a:rPr lang="en-US" sz="3600" b="0" dirty="0" smtClean="0"/>
              <a:t> Tools in DE</a:t>
            </a:r>
            <a:endParaRPr lang="en-US" sz="3600" b="0" dirty="0"/>
          </a:p>
        </p:txBody>
      </p:sp>
    </p:spTree>
    <p:extLst>
      <p:ext uri="{BB962C8B-B14F-4D97-AF65-F5344CB8AC3E}">
        <p14:creationId xmlns:p14="http://schemas.microsoft.com/office/powerpoint/2010/main" val="399562495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43987" y="1428569"/>
            <a:ext cx="9501683" cy="4708981"/>
          </a:xfrm>
          <a:prstGeom prst="rect">
            <a:avLst/>
          </a:prstGeom>
        </p:spPr>
        <p:txBody>
          <a:bodyPr wrap="square">
            <a:spAutoFit/>
          </a:bodyPr>
          <a:lstStyle/>
          <a:p>
            <a:pPr marL="342900" indent="-342900">
              <a:buAutoNum type="arabicPeriod"/>
            </a:pPr>
            <a:r>
              <a:rPr lang="en-US" sz="2000" dirty="0"/>
              <a:t>Integrating a </a:t>
            </a:r>
            <a:r>
              <a:rPr lang="en-US" sz="2000" dirty="0" err="1"/>
              <a:t>Dockerized</a:t>
            </a:r>
            <a:r>
              <a:rPr lang="en-US" sz="2000" dirty="0"/>
              <a:t> tool into the DE enables users to begin creating apps built on the tool. </a:t>
            </a:r>
          </a:p>
          <a:p>
            <a:pPr marL="342900" indent="-342900">
              <a:buAutoNum type="arabicPeriod"/>
            </a:pPr>
            <a:r>
              <a:rPr lang="en-US" sz="2000" dirty="0"/>
              <a:t>Because </a:t>
            </a:r>
            <a:r>
              <a:rPr lang="en-US" sz="2000" dirty="0" err="1"/>
              <a:t>Dockerized</a:t>
            </a:r>
            <a:r>
              <a:rPr lang="en-US" sz="2000" dirty="0"/>
              <a:t> apps use fewer resources, their analyses process more quickly. </a:t>
            </a:r>
          </a:p>
          <a:p>
            <a:pPr marL="342900" indent="-342900">
              <a:buAutoNum type="arabicPeriod"/>
            </a:pPr>
            <a:r>
              <a:rPr lang="en-US" sz="2000" dirty="0"/>
              <a:t>Compared to the previous method for tool integration in the DE, this method streamlines the process and makes it more likely that the final DE app will function as the user intended. </a:t>
            </a:r>
          </a:p>
          <a:p>
            <a:pPr marL="342900" indent="-342900">
              <a:buAutoNum type="arabicPeriod"/>
            </a:pPr>
            <a:r>
              <a:rPr lang="en-US" sz="2000" dirty="0"/>
              <a:t>It also increases the likelihood that more complicated and difficult to install software can be used in the DE.	</a:t>
            </a:r>
          </a:p>
          <a:p>
            <a:pPr marL="342900" indent="-342900">
              <a:buAutoNum type="arabicPeriod"/>
            </a:pPr>
            <a:r>
              <a:rPr lang="en-US" sz="2000" dirty="0" smtClean="0"/>
              <a:t>You can use your </a:t>
            </a:r>
            <a:r>
              <a:rPr lang="en-US" sz="2000" dirty="0" err="1" smtClean="0"/>
              <a:t>Dockerized</a:t>
            </a:r>
            <a:r>
              <a:rPr lang="en-US" sz="2000" dirty="0" smtClean="0"/>
              <a:t> apps in the CyVerse Discovery Environment and Atmosphere.</a:t>
            </a:r>
          </a:p>
          <a:p>
            <a:pPr marL="342900" indent="-342900">
              <a:buAutoNum type="arabicPeriod"/>
            </a:pPr>
            <a:r>
              <a:rPr lang="en-US" sz="2000" dirty="0" smtClean="0"/>
              <a:t>If you are a developer or just write a nice script occasionally, or teach classes, or have a collaborative project, or are publishing a paper that uses a specific workflow:</a:t>
            </a:r>
          </a:p>
          <a:p>
            <a:pPr marL="914400" lvl="1" indent="-457200">
              <a:buFont typeface="+mj-lt"/>
              <a:buAutoNum type="alphaLcPeriod"/>
            </a:pPr>
            <a:r>
              <a:rPr lang="en-US" sz="2000" dirty="0"/>
              <a:t>S</a:t>
            </a:r>
            <a:r>
              <a:rPr lang="en-US" sz="2000" dirty="0" smtClean="0"/>
              <a:t>hare a specific app.</a:t>
            </a:r>
          </a:p>
          <a:p>
            <a:pPr marL="914400" lvl="1" indent="-457200">
              <a:buFont typeface="+mj-lt"/>
              <a:buAutoNum type="alphaLcPeriod"/>
            </a:pPr>
            <a:r>
              <a:rPr lang="en-US" sz="2000" dirty="0" smtClean="0"/>
              <a:t>Share a specific version of an app.</a:t>
            </a:r>
          </a:p>
          <a:p>
            <a:pPr marL="914400" lvl="1" indent="-457200">
              <a:buFont typeface="+mj-lt"/>
              <a:buAutoNum type="alphaLcPeriod"/>
            </a:pPr>
            <a:r>
              <a:rPr lang="en-US" sz="2000" dirty="0" smtClean="0"/>
              <a:t>Share a whole analysis pipeline.</a:t>
            </a:r>
          </a:p>
        </p:txBody>
      </p:sp>
      <p:sp>
        <p:nvSpPr>
          <p:cNvPr id="6" name="TextBox 5"/>
          <p:cNvSpPr txBox="1"/>
          <p:nvPr/>
        </p:nvSpPr>
        <p:spPr>
          <a:xfrm>
            <a:off x="2224179" y="533497"/>
            <a:ext cx="7546281" cy="646331"/>
          </a:xfrm>
          <a:prstGeom prst="rect">
            <a:avLst/>
          </a:prstGeom>
          <a:noFill/>
        </p:spPr>
        <p:txBody>
          <a:bodyPr wrap="none" rtlCol="0">
            <a:spAutoFit/>
          </a:bodyPr>
          <a:lstStyle/>
          <a:p>
            <a:r>
              <a:rPr lang="en-US" sz="3600" dirty="0"/>
              <a:t>Benefits of running your software in DE</a:t>
            </a:r>
            <a:endParaRPr lang="en-US" sz="3600" b="1" dirty="0"/>
          </a:p>
        </p:txBody>
      </p:sp>
    </p:spTree>
    <p:extLst>
      <p:ext uri="{BB962C8B-B14F-4D97-AF65-F5344CB8AC3E}">
        <p14:creationId xmlns:p14="http://schemas.microsoft.com/office/powerpoint/2010/main" val="336075728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8287" y="1378464"/>
            <a:ext cx="11386399" cy="5133713"/>
          </a:xfrm>
          <a:prstGeom prst="rect">
            <a:avLst/>
          </a:prstGeom>
          <a:noFill/>
        </p:spPr>
        <p:txBody>
          <a:bodyPr wrap="square" rtlCol="0">
            <a:spAutoFit/>
          </a:bodyPr>
          <a:lstStyle/>
          <a:p>
            <a:pPr marL="800100" lvl="1" indent="-342900">
              <a:lnSpc>
                <a:spcPct val="110000"/>
              </a:lnSpc>
              <a:buFont typeface="Arial"/>
              <a:buChar char="•"/>
            </a:pPr>
            <a:r>
              <a:rPr lang="en-US" sz="2800" dirty="0" smtClean="0"/>
              <a:t>Get </a:t>
            </a:r>
            <a:r>
              <a:rPr lang="en-US" sz="2800" dirty="0" err="1" smtClean="0"/>
              <a:t>Docker</a:t>
            </a:r>
            <a:r>
              <a:rPr lang="en-US" sz="2800" dirty="0" smtClean="0"/>
              <a:t> setup on your local machine (</a:t>
            </a:r>
            <a:r>
              <a:rPr lang="en-US" sz="2800" dirty="0" err="1" smtClean="0"/>
              <a:t>win,mac,linux</a:t>
            </a:r>
            <a:r>
              <a:rPr lang="en-US" sz="2800" dirty="0" smtClean="0"/>
              <a:t>) or use Atmosphere</a:t>
            </a:r>
          </a:p>
          <a:p>
            <a:pPr marL="800100" lvl="1" indent="-342900">
              <a:lnSpc>
                <a:spcPct val="110000"/>
              </a:lnSpc>
              <a:buFont typeface="Arial"/>
              <a:buChar char="•"/>
            </a:pPr>
            <a:r>
              <a:rPr lang="en-US" sz="2800" dirty="0" smtClean="0"/>
              <a:t>Plan your steps </a:t>
            </a:r>
            <a:r>
              <a:rPr lang="en-US" sz="2800" dirty="0" err="1" smtClean="0"/>
              <a:t>i.e</a:t>
            </a:r>
            <a:r>
              <a:rPr lang="en-US" sz="2800" dirty="0" smtClean="0"/>
              <a:t> what you want to do</a:t>
            </a:r>
          </a:p>
          <a:p>
            <a:pPr marL="800100" lvl="1" indent="-342900">
              <a:lnSpc>
                <a:spcPct val="110000"/>
              </a:lnSpc>
              <a:buFont typeface="Arial"/>
              <a:buChar char="•"/>
            </a:pPr>
            <a:r>
              <a:rPr lang="en-US" sz="2800" dirty="0" smtClean="0"/>
              <a:t>Carry out those steps and verify that things work</a:t>
            </a:r>
          </a:p>
          <a:p>
            <a:pPr marL="800100" lvl="1" indent="-342900">
              <a:lnSpc>
                <a:spcPct val="110000"/>
              </a:lnSpc>
              <a:buFont typeface="Arial"/>
              <a:buChar char="•"/>
            </a:pPr>
            <a:r>
              <a:rPr lang="en-US" sz="2800" dirty="0" smtClean="0"/>
              <a:t>Create a </a:t>
            </a:r>
            <a:r>
              <a:rPr lang="en-US" sz="2800" dirty="0" err="1"/>
              <a:t>D</a:t>
            </a:r>
            <a:r>
              <a:rPr lang="en-US" sz="2800" dirty="0" err="1" smtClean="0"/>
              <a:t>ocker</a:t>
            </a:r>
            <a:r>
              <a:rPr lang="en-US" sz="2800" dirty="0" smtClean="0"/>
              <a:t> file file from those steps</a:t>
            </a:r>
          </a:p>
          <a:p>
            <a:pPr marL="800100" lvl="1" indent="-342900">
              <a:lnSpc>
                <a:spcPct val="110000"/>
              </a:lnSpc>
              <a:buFont typeface="Arial"/>
              <a:buChar char="•"/>
            </a:pPr>
            <a:r>
              <a:rPr lang="en-US" sz="2800" dirty="0" smtClean="0"/>
              <a:t>Submit the request for a “new tool”</a:t>
            </a:r>
          </a:p>
          <a:p>
            <a:pPr marL="800100" lvl="1" indent="-342900">
              <a:lnSpc>
                <a:spcPct val="110000"/>
              </a:lnSpc>
              <a:buFont typeface="Arial"/>
              <a:buChar char="•"/>
            </a:pPr>
            <a:r>
              <a:rPr lang="en-US" sz="2800" dirty="0" smtClean="0"/>
              <a:t>Once you hear back design your interface (and profit</a:t>
            </a:r>
            <a:r>
              <a:rPr lang="en-US" sz="2800" dirty="0" smtClean="0"/>
              <a:t>)</a:t>
            </a:r>
          </a:p>
          <a:p>
            <a:pPr lvl="2" indent="-457200">
              <a:buFont typeface="Arial"/>
              <a:buChar char="•"/>
            </a:pPr>
            <a:r>
              <a:rPr lang="en-US" sz="2800" dirty="0" smtClean="0">
                <a:solidFill>
                  <a:prstClr val="black"/>
                </a:solidFill>
              </a:rPr>
              <a:t>Detailed </a:t>
            </a:r>
            <a:r>
              <a:rPr lang="en-US" sz="2800" dirty="0">
                <a:solidFill>
                  <a:prstClr val="black"/>
                </a:solidFill>
              </a:rPr>
              <a:t>instructions with videos, manuals, documentation</a:t>
            </a:r>
          </a:p>
          <a:p>
            <a:pPr lvl="3" indent="-457200">
              <a:buFont typeface="Arial"/>
              <a:buChar char="•"/>
            </a:pPr>
            <a:r>
              <a:rPr lang="en-US" sz="2800" dirty="0">
                <a:solidFill>
                  <a:prstClr val="black"/>
                </a:solidFill>
              </a:rPr>
              <a:t>F1000 </a:t>
            </a:r>
            <a:r>
              <a:rPr lang="en-US" sz="2800" dirty="0" smtClean="0">
                <a:solidFill>
                  <a:prstClr val="black"/>
                </a:solidFill>
              </a:rPr>
              <a:t>publication: </a:t>
            </a:r>
            <a:r>
              <a:rPr lang="en-US" sz="2800" dirty="0" smtClean="0">
                <a:solidFill>
                  <a:prstClr val="black"/>
                </a:solidFill>
                <a:hlinkClick r:id="rId2"/>
              </a:rPr>
              <a:t>https</a:t>
            </a:r>
            <a:r>
              <a:rPr lang="en-US" sz="2800" dirty="0">
                <a:solidFill>
                  <a:prstClr val="black"/>
                </a:solidFill>
                <a:hlinkClick r:id="rId2"/>
              </a:rPr>
              <a:t>://f1000research.com/articles/5-1442/v1</a:t>
            </a:r>
            <a:r>
              <a:rPr lang="en-US" sz="2800" dirty="0">
                <a:solidFill>
                  <a:prstClr val="black"/>
                </a:solidFill>
              </a:rPr>
              <a:t> </a:t>
            </a:r>
          </a:p>
          <a:p>
            <a:pPr lvl="3" indent="-457200">
              <a:buFont typeface="Arial"/>
              <a:buChar char="•"/>
            </a:pPr>
            <a:r>
              <a:rPr lang="en-US" sz="2800" dirty="0">
                <a:solidFill>
                  <a:prstClr val="black"/>
                </a:solidFill>
              </a:rPr>
              <a:t>Focus forum webinar: </a:t>
            </a:r>
            <a:r>
              <a:rPr lang="en-US" sz="2800" dirty="0" smtClean="0">
                <a:hlinkClick r:id="rId3"/>
              </a:rPr>
              <a:t>https</a:t>
            </a:r>
            <a:r>
              <a:rPr lang="en-US" sz="2800" dirty="0">
                <a:hlinkClick r:id="rId3"/>
              </a:rPr>
              <a:t>://goo.gl/zPvINh</a:t>
            </a:r>
            <a:r>
              <a:rPr lang="en-US" sz="2800" dirty="0"/>
              <a:t> </a:t>
            </a:r>
          </a:p>
          <a:p>
            <a:pPr lvl="3" indent="-457200">
              <a:buFont typeface="Arial"/>
              <a:buChar char="•"/>
            </a:pPr>
            <a:r>
              <a:rPr lang="en-US" sz="2800" dirty="0">
                <a:solidFill>
                  <a:prstClr val="black"/>
                </a:solidFill>
              </a:rPr>
              <a:t>CyVerse </a:t>
            </a:r>
            <a:r>
              <a:rPr lang="en-US" sz="2800" dirty="0" smtClean="0">
                <a:solidFill>
                  <a:prstClr val="black"/>
                </a:solidFill>
              </a:rPr>
              <a:t>wiki: </a:t>
            </a:r>
            <a:r>
              <a:rPr lang="en-US" sz="2800" dirty="0" smtClean="0">
                <a:hlinkClick r:id="rId4"/>
              </a:rPr>
              <a:t>https</a:t>
            </a:r>
            <a:r>
              <a:rPr lang="en-US" sz="2800" dirty="0">
                <a:hlinkClick r:id="rId4"/>
              </a:rPr>
              <a:t>://goo.gl/ym2gtT</a:t>
            </a:r>
            <a:r>
              <a:rPr lang="en-US" sz="2800" dirty="0"/>
              <a:t> </a:t>
            </a:r>
            <a:endParaRPr lang="en-US" sz="2800" dirty="0">
              <a:solidFill>
                <a:prstClr val="black"/>
              </a:solidFill>
            </a:endParaRPr>
          </a:p>
        </p:txBody>
      </p:sp>
      <p:sp>
        <p:nvSpPr>
          <p:cNvPr id="5" name="Title 1"/>
          <p:cNvSpPr txBox="1">
            <a:spLocks/>
          </p:cNvSpPr>
          <p:nvPr/>
        </p:nvSpPr>
        <p:spPr>
          <a:xfrm>
            <a:off x="609600" y="473623"/>
            <a:ext cx="10972800" cy="921855"/>
          </a:xfrm>
          <a:prstGeom prst="rect">
            <a:avLst/>
          </a:prstGeom>
        </p:spPr>
        <p:txBody>
          <a:bodyPr>
            <a:normAutofit/>
          </a:bodyPr>
          <a:lstStyle>
            <a:lvl1pPr algn="ctr" defTabSz="914400" rtl="0" eaLnBrk="1" latinLnBrk="0" hangingPunct="1">
              <a:lnSpc>
                <a:spcPct val="90000"/>
              </a:lnSpc>
              <a:spcBef>
                <a:spcPct val="0"/>
              </a:spcBef>
              <a:buNone/>
              <a:defRPr sz="4800" kern="1200">
                <a:solidFill>
                  <a:srgbClr val="142248"/>
                </a:solidFill>
                <a:latin typeface="Calibri" panose="020F0502020204030204" pitchFamily="34" charset="0"/>
                <a:ea typeface="+mj-ea"/>
                <a:cs typeface="+mj-cs"/>
              </a:defRPr>
            </a:lvl1pPr>
          </a:lstStyle>
          <a:p>
            <a:r>
              <a:rPr lang="en-US" sz="3600" dirty="0" smtClean="0"/>
              <a:t>How to get started?</a:t>
            </a:r>
            <a:endParaRPr lang="en-US" sz="3600" dirty="0"/>
          </a:p>
        </p:txBody>
      </p:sp>
    </p:spTree>
    <p:extLst>
      <p:ext uri="{BB962C8B-B14F-4D97-AF65-F5344CB8AC3E}">
        <p14:creationId xmlns:p14="http://schemas.microsoft.com/office/powerpoint/2010/main" val="195305662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8287" y="1472039"/>
            <a:ext cx="11386399" cy="3876958"/>
          </a:xfrm>
          <a:prstGeom prst="rect">
            <a:avLst/>
          </a:prstGeom>
          <a:noFill/>
        </p:spPr>
        <p:txBody>
          <a:bodyPr wrap="square" rtlCol="0">
            <a:spAutoFit/>
          </a:bodyPr>
          <a:lstStyle/>
          <a:p>
            <a:pPr marL="914400" lvl="1" indent="-457200">
              <a:lnSpc>
                <a:spcPct val="110000"/>
              </a:lnSpc>
              <a:buFont typeface="Arial"/>
              <a:buChar char="•"/>
            </a:pPr>
            <a:r>
              <a:rPr lang="en-US" sz="2800" dirty="0" smtClean="0"/>
              <a:t>Containers are very powerful and has many bells and whistles (only choose parts that you really need !)</a:t>
            </a:r>
          </a:p>
          <a:p>
            <a:pPr marL="914400" lvl="1" indent="-457200">
              <a:lnSpc>
                <a:spcPct val="110000"/>
              </a:lnSpc>
              <a:buFont typeface="Arial"/>
              <a:buChar char="•"/>
            </a:pPr>
            <a:r>
              <a:rPr lang="en-US" sz="2800" dirty="0" smtClean="0"/>
              <a:t>Avoid storing data inside of containers</a:t>
            </a:r>
          </a:p>
          <a:p>
            <a:pPr marL="914400" lvl="1" indent="-457200">
              <a:lnSpc>
                <a:spcPct val="110000"/>
              </a:lnSpc>
              <a:buFont typeface="Arial"/>
              <a:buChar char="•"/>
            </a:pPr>
            <a:r>
              <a:rPr lang="en-US" sz="2800" dirty="0" smtClean="0"/>
              <a:t>Keep containers light and nimble, build on provided base images from trusted source (iPlant prefers Ubuntu 14.X and </a:t>
            </a:r>
            <a:r>
              <a:rPr lang="en-US" sz="2800" dirty="0" err="1" smtClean="0"/>
              <a:t>CentOS</a:t>
            </a:r>
            <a:r>
              <a:rPr lang="en-US" sz="2800" dirty="0" smtClean="0"/>
              <a:t> 7.X from </a:t>
            </a:r>
            <a:r>
              <a:rPr lang="en-US" sz="2800" dirty="0" err="1" smtClean="0"/>
              <a:t>Docker</a:t>
            </a:r>
            <a:r>
              <a:rPr lang="en-US" sz="2800" dirty="0" smtClean="0"/>
              <a:t> hub)</a:t>
            </a:r>
          </a:p>
          <a:p>
            <a:pPr marL="914400" lvl="1" indent="-457200">
              <a:lnSpc>
                <a:spcPct val="110000"/>
              </a:lnSpc>
              <a:buFont typeface="Arial"/>
              <a:buChar char="•"/>
            </a:pPr>
            <a:r>
              <a:rPr lang="en-US" sz="2800" dirty="0" smtClean="0"/>
              <a:t>Do not trust a app without </a:t>
            </a:r>
            <a:r>
              <a:rPr lang="en-US" sz="2800" dirty="0" err="1" smtClean="0"/>
              <a:t>Docker</a:t>
            </a:r>
            <a:r>
              <a:rPr lang="en-US" sz="2800" dirty="0" smtClean="0"/>
              <a:t> file (its not easy to recreate and a </a:t>
            </a:r>
            <a:r>
              <a:rPr lang="en-US" sz="2800" dirty="0" err="1" smtClean="0"/>
              <a:t>blackbox</a:t>
            </a:r>
            <a:r>
              <a:rPr lang="en-US" sz="2800" dirty="0" smtClean="0"/>
              <a:t>, bad for reproducibility )</a:t>
            </a:r>
            <a:endParaRPr lang="en-US" sz="2800" dirty="0"/>
          </a:p>
        </p:txBody>
      </p:sp>
      <p:sp>
        <p:nvSpPr>
          <p:cNvPr id="5" name="Title 1"/>
          <p:cNvSpPr txBox="1">
            <a:spLocks/>
          </p:cNvSpPr>
          <p:nvPr/>
        </p:nvSpPr>
        <p:spPr>
          <a:xfrm>
            <a:off x="609600" y="551781"/>
            <a:ext cx="10972800" cy="921855"/>
          </a:xfrm>
          <a:prstGeom prst="rect">
            <a:avLst/>
          </a:prstGeom>
        </p:spPr>
        <p:txBody>
          <a:bodyPr>
            <a:normAutofit/>
          </a:bodyPr>
          <a:lstStyle>
            <a:lvl1pPr algn="ctr" defTabSz="914400" rtl="0" eaLnBrk="1" latinLnBrk="0" hangingPunct="1">
              <a:lnSpc>
                <a:spcPct val="90000"/>
              </a:lnSpc>
              <a:spcBef>
                <a:spcPct val="0"/>
              </a:spcBef>
              <a:buNone/>
              <a:defRPr sz="4800" kern="1200">
                <a:solidFill>
                  <a:srgbClr val="142248"/>
                </a:solidFill>
                <a:latin typeface="Calibri" panose="020F0502020204030204" pitchFamily="34" charset="0"/>
                <a:ea typeface="+mj-ea"/>
                <a:cs typeface="+mj-cs"/>
              </a:defRPr>
            </a:lvl1pPr>
          </a:lstStyle>
          <a:p>
            <a:r>
              <a:rPr lang="en-US" sz="3600" dirty="0" smtClean="0"/>
              <a:t>Word of caution</a:t>
            </a:r>
            <a:endParaRPr lang="en-US" sz="3600" dirty="0"/>
          </a:p>
        </p:txBody>
      </p:sp>
    </p:spTree>
    <p:extLst>
      <p:ext uri="{BB962C8B-B14F-4D97-AF65-F5344CB8AC3E}">
        <p14:creationId xmlns:p14="http://schemas.microsoft.com/office/powerpoint/2010/main" val="52401319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CyVerse Executive Team</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6631" y="6127205"/>
            <a:ext cx="596834" cy="596834"/>
          </a:xfrm>
          <a:prstGeom prst="rect">
            <a:avLst/>
          </a:prstGeom>
        </p:spPr>
      </p:pic>
      <p:sp>
        <p:nvSpPr>
          <p:cNvPr id="4" name="Rectangle 3"/>
          <p:cNvSpPr/>
          <p:nvPr/>
        </p:nvSpPr>
        <p:spPr>
          <a:xfrm>
            <a:off x="2079943" y="6065075"/>
            <a:ext cx="2343986" cy="646331"/>
          </a:xfrm>
          <a:prstGeom prst="rect">
            <a:avLst/>
          </a:prstGeom>
        </p:spPr>
        <p:txBody>
          <a:bodyPr wrap="none">
            <a:spAutoFit/>
          </a:bodyPr>
          <a:lstStyle/>
          <a:p>
            <a:r>
              <a:rPr lang="en-US" dirty="0" smtClean="0">
                <a:solidFill>
                  <a:srgbClr val="03A4B8"/>
                </a:solidFill>
                <a:hlinkClick r:id="rId3"/>
              </a:rPr>
              <a:t>https://ask.cyverse.org</a:t>
            </a:r>
            <a:endParaRPr lang="en-US" dirty="0" smtClean="0">
              <a:solidFill>
                <a:srgbClr val="03A4B8"/>
              </a:solidFill>
            </a:endParaRPr>
          </a:p>
          <a:p>
            <a:r>
              <a:rPr lang="en-US" dirty="0">
                <a:solidFill>
                  <a:srgbClr val="03A4B8"/>
                </a:solidFill>
                <a:hlinkClick r:id="rId4"/>
              </a:rPr>
              <a:t>info@</a:t>
            </a:r>
            <a:r>
              <a:rPr lang="en-US" dirty="0" smtClean="0">
                <a:solidFill>
                  <a:srgbClr val="03A4B8"/>
                </a:solidFill>
                <a:hlinkClick r:id="rId4"/>
              </a:rPr>
              <a:t>cyverse.org</a:t>
            </a:r>
            <a:r>
              <a:rPr lang="en-US" dirty="0" smtClean="0">
                <a:solidFill>
                  <a:srgbClr val="03A4B8"/>
                </a:solidFill>
              </a:rPr>
              <a:t> </a:t>
            </a:r>
            <a:endParaRPr lang="en-US" dirty="0">
              <a:solidFill>
                <a:srgbClr val="03A4B8"/>
              </a:solidFill>
            </a:endParaRPr>
          </a:p>
        </p:txBody>
      </p:sp>
    </p:spTree>
    <p:extLst>
      <p:ext uri="{BB962C8B-B14F-4D97-AF65-F5344CB8AC3E}">
        <p14:creationId xmlns:p14="http://schemas.microsoft.com/office/powerpoint/2010/main" val="756890663"/>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874b6422e71294979d2e4ecdfa995844aca235a"/>
</p:tagLst>
</file>

<file path=ppt/theme/theme1.xml><?xml version="1.0" encoding="utf-8"?>
<a:theme xmlns:a="http://schemas.openxmlformats.org/drawingml/2006/main" name="Generic New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CyVerse PPT Theme-template" id="{F542F1E0-408B-4E0D-B65A-071A189FF1E9}" vid="{AC48C072-E801-4DE1-8C9B-ED2920775E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CyVerse PPT Theme-template</Template>
  <TotalTime>1209</TotalTime>
  <Words>1339</Words>
  <Application>Microsoft Macintosh PowerPoint</Application>
  <PresentationFormat>Custom</PresentationFormat>
  <Paragraphs>231</Paragraphs>
  <Slides>29</Slides>
  <Notes>5</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Generic New Slide</vt:lpstr>
      <vt:lpstr>Bringing your Bioinformatics tools to CyVerse’s Discovery Environment using Docker </vt:lpstr>
      <vt:lpstr>Outline</vt:lpstr>
      <vt:lpstr>Evolution of CyVerse</vt:lpstr>
      <vt:lpstr>PowerPoint Presentation</vt:lpstr>
      <vt:lpstr>Overview of CyVerse</vt:lpstr>
      <vt:lpstr>What is cyberinfrastructure?</vt:lpstr>
      <vt:lpstr>CyVerse supports all domains of life science</vt:lpstr>
      <vt:lpstr>CyVerse architecture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Simple Formula for Success</vt:lpstr>
      <vt:lpstr>The Reality</vt:lpstr>
      <vt:lpstr>Simple Formula</vt:lpstr>
      <vt:lpstr>PowerPoint Presentation</vt:lpstr>
      <vt:lpstr>PowerPoint Presentation</vt:lpstr>
      <vt:lpstr>PowerPoint Presentation</vt:lpstr>
      <vt:lpstr>PowerPoint Presentation</vt:lpstr>
      <vt:lpstr>The Process for Dockerizing Tools in DE</vt:lpstr>
      <vt:lpstr>The Process for Dockerizing Tools in DE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Williams</dc:creator>
  <cp:lastModifiedBy>Upendra Kumar Devisetty</cp:lastModifiedBy>
  <cp:revision>63</cp:revision>
  <dcterms:created xsi:type="dcterms:W3CDTF">2016-02-11T16:59:42Z</dcterms:created>
  <dcterms:modified xsi:type="dcterms:W3CDTF">2016-09-30T23:54:55Z</dcterms:modified>
</cp:coreProperties>
</file>