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notesMasterIdLst>
    <p:notesMasterId r:id="rId27"/>
  </p:notesMasterIdLst>
  <p:sldIdLst>
    <p:sldId id="282" r:id="rId2"/>
    <p:sldId id="258" r:id="rId3"/>
    <p:sldId id="259" r:id="rId4"/>
    <p:sldId id="280" r:id="rId5"/>
    <p:sldId id="274" r:id="rId6"/>
    <p:sldId id="261" r:id="rId7"/>
    <p:sldId id="286" r:id="rId8"/>
    <p:sldId id="281" r:id="rId9"/>
    <p:sldId id="275" r:id="rId10"/>
    <p:sldId id="272" r:id="rId11"/>
    <p:sldId id="263" r:id="rId12"/>
    <p:sldId id="279" r:id="rId13"/>
    <p:sldId id="290" r:id="rId14"/>
    <p:sldId id="269" r:id="rId15"/>
    <p:sldId id="287" r:id="rId16"/>
    <p:sldId id="273" r:id="rId17"/>
    <p:sldId id="284" r:id="rId18"/>
    <p:sldId id="265" r:id="rId19"/>
    <p:sldId id="266" r:id="rId20"/>
    <p:sldId id="285" r:id="rId21"/>
    <p:sldId id="270" r:id="rId22"/>
    <p:sldId id="289" r:id="rId23"/>
    <p:sldId id="288" r:id="rId24"/>
    <p:sldId id="268" r:id="rId25"/>
    <p:sldId id="267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1E00"/>
    <a:srgbClr val="DAA6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2" d="100"/>
          <a:sy n="92" d="100"/>
        </p:scale>
        <p:origin x="-118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0BDD9-EE00-1F45-B431-2088E9380E4E}" type="datetimeFigureOut">
              <a:rPr lang="en-US" smtClean="0"/>
              <a:t>4/28/15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2D8C4-F1D8-E640-AB70-DBA805B8407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794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8C2D8C4-F1D8-E640-AB70-DBA805B8407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81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60657-21BA-41B6-B165-3EF492417B60}" type="datetime1">
              <a:rPr lang="en-US" smtClean="0"/>
              <a:t>4/28/15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5AA2-A510-824B-8458-7C35706F7A77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3496530" y="6400828"/>
            <a:ext cx="24643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95000"/>
                  </a:schemeClr>
                </a:solidFill>
              </a:rPr>
              <a:t>www.AmazingResults4You.com</a:t>
            </a:r>
            <a:endParaRPr 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041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CEDA7-79DE-4771-ACF9-73352D27BAC0}" type="datetime1">
              <a:rPr lang="en-US" smtClean="0"/>
              <a:t>4/28/15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5AA2-A510-824B-8458-7C35706F7A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932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E0416-E6AA-44DB-A708-7C64853AADBD}" type="datetime1">
              <a:rPr lang="en-US" smtClean="0"/>
              <a:t>4/28/15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86307" y="6217751"/>
            <a:ext cx="3617103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www.AmazingResults4You.com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5AA2-A510-824B-8458-7C35706F7A77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2147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D9D3-7A32-4883-9A8C-89A8DFEC52E4}" type="datetime1">
              <a:rPr lang="en-US" smtClean="0"/>
              <a:t>4/28/15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86307" y="6217751"/>
            <a:ext cx="3617103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www.AmazingResults4You.com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5AA2-A510-824B-8458-7C35706F7A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016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688C4A-494B-41F1-A3AF-564B6D896B05}" type="datetime1">
              <a:rPr lang="en-US" smtClean="0"/>
              <a:t>4/28/15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86307" y="6217751"/>
            <a:ext cx="3617103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www.AmazingResults4You.com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5AA2-A510-824B-8458-7C35706F7A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117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0FA90-7A9C-411E-AF16-4C3A70E1FE3B}" type="datetime1">
              <a:rPr lang="en-US" smtClean="0"/>
              <a:t>4/28/15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86307" y="6217751"/>
            <a:ext cx="3617103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www.AmazingResults4You.com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5AA2-A510-824B-8458-7C35706F7A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182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B3C03-99CC-4D75-AD71-125B70BF11E3}" type="datetime1">
              <a:rPr lang="en-US" smtClean="0"/>
              <a:t>4/28/15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561386"/>
            <a:ext cx="3617103" cy="365125"/>
          </a:xfrm>
          <a:prstGeom prst="rect">
            <a:avLst/>
          </a:prstGeom>
        </p:spPr>
        <p:txBody>
          <a:bodyPr/>
          <a:lstStyle>
            <a:lvl1pPr>
              <a:defRPr cap="none"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5AA2-A510-824B-8458-7C35706F7A77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0" name="Picture 3" descr="fb-profile-red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7098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0593F5F1-5DB0-4D6B-BD17-112CED20B895}" type="datetime1">
              <a:rPr lang="en-US" smtClean="0"/>
              <a:t>4/28/15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 smtClean="0"/>
              <a:t>www.AmazingResults4You.com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C8E5AA2-A510-824B-8458-7C35706F7A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630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F18C4-6276-4C22-9857-7CDB5BDDCD5A}" type="datetime1">
              <a:rPr lang="en-US" smtClean="0"/>
              <a:t>4/28/15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86307" y="6217751"/>
            <a:ext cx="3617103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www.AmazingResults4You.com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5AA2-A510-824B-8458-7C35706F7A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2183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AEBFA3-3B57-4D13-8CBA-961D532F6017}" type="datetime1">
              <a:rPr lang="en-US" smtClean="0"/>
              <a:t>4/28/15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86307" y="6217751"/>
            <a:ext cx="3617103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www.AmazingResults4You.com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5AA2-A510-824B-8458-7C35706F7A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311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A95AD-5A6E-4411-A551-6318FED94232}" type="datetime1">
              <a:rPr lang="en-US" smtClean="0"/>
              <a:t>4/28/15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86307" y="6217751"/>
            <a:ext cx="3617103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www.AmazingResults4You.com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E5AA2-A510-824B-8458-7C35706F7A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487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CF7E997-6C7C-4F36-ACBF-A8C338709536}" type="datetime1">
              <a:rPr lang="en-US" smtClean="0"/>
              <a:t>4/28/15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C8E5AA2-A510-824B-8458-7C35706F7A77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204209" y="650041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www.AmazingResults4You.com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544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sldNum="0"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2606040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latin typeface="Calibri" charset="0"/>
                <a:cs typeface="Arial" charset="0"/>
              </a:rPr>
              <a:t>OMICS </a:t>
            </a:r>
            <a:br>
              <a:rPr lang="en-US" sz="4800" dirty="0">
                <a:latin typeface="Calibri" charset="0"/>
                <a:cs typeface="Arial" charset="0"/>
              </a:rPr>
            </a:br>
            <a:r>
              <a:rPr lang="en-US" sz="4800" dirty="0">
                <a:latin typeface="Calibri" charset="0"/>
                <a:cs typeface="Arial" charset="0"/>
              </a:rPr>
              <a:t>3</a:t>
            </a:r>
            <a:r>
              <a:rPr lang="en-US" sz="4800" baseline="30000" dirty="0">
                <a:latin typeface="Calibri" charset="0"/>
                <a:cs typeface="Arial" charset="0"/>
              </a:rPr>
              <a:t>rd</a:t>
            </a:r>
            <a:r>
              <a:rPr lang="en-US" sz="4800" dirty="0">
                <a:latin typeface="Calibri" charset="0"/>
                <a:cs typeface="Arial" charset="0"/>
              </a:rPr>
              <a:t> International Conference </a:t>
            </a:r>
            <a:r>
              <a:rPr lang="en-US" sz="4800" dirty="0" smtClean="0">
                <a:latin typeface="Calibri" charset="0"/>
                <a:cs typeface="Arial" charset="0"/>
              </a:rPr>
              <a:t>on Physical Medicine </a:t>
            </a:r>
            <a:r>
              <a:rPr lang="en-US" sz="4800" dirty="0">
                <a:latin typeface="Calibri" charset="0"/>
                <a:cs typeface="Arial" charset="0"/>
              </a:rPr>
              <a:t>&amp; </a:t>
            </a:r>
            <a:r>
              <a:rPr lang="en-US" sz="4800" dirty="0" smtClean="0">
                <a:latin typeface="Calibri" charset="0"/>
                <a:cs typeface="Arial" charset="0"/>
              </a:rPr>
              <a:t>Rehabilitation</a:t>
            </a:r>
            <a:endParaRPr lang="en-US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0909" y="5153584"/>
            <a:ext cx="2570398" cy="89007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93392" y="4473997"/>
            <a:ext cx="5202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charset="0"/>
                <a:cs typeface="Arial" charset="0"/>
              </a:rPr>
              <a:t>Ulrike Berzau, MM, MHS, PT, FACHE</a:t>
            </a:r>
          </a:p>
          <a:p>
            <a:pPr algn="ctr"/>
            <a:r>
              <a:rPr lang="en-US" dirty="0">
                <a:latin typeface="Calibri" charset="0"/>
                <a:cs typeface="Arial" charset="0"/>
              </a:rPr>
              <a:t>www.AmazingResults4you.com</a:t>
            </a:r>
          </a:p>
          <a:p>
            <a:pPr algn="ctr"/>
            <a:r>
              <a:rPr lang="en-US" dirty="0">
                <a:latin typeface="Calibri" charset="0"/>
                <a:cs typeface="Arial" charset="0"/>
              </a:rPr>
              <a:t>achieveamazingresults@gmail.com</a:t>
            </a:r>
          </a:p>
          <a:p>
            <a:pPr algn="ctr"/>
            <a:r>
              <a:rPr lang="en-US" dirty="0">
                <a:latin typeface="Calibri" charset="0"/>
                <a:cs typeface="Arial" charset="0"/>
              </a:rPr>
              <a:t>Phone: 617 942 1193</a:t>
            </a:r>
          </a:p>
          <a:p>
            <a:endParaRPr lang="en-US" dirty="0"/>
          </a:p>
        </p:txBody>
      </p:sp>
      <p:pic>
        <p:nvPicPr>
          <p:cNvPr id="7" name="Picture 3" descr="fb-profile-r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3195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39750" y="260350"/>
            <a:ext cx="8064500" cy="53244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en-US" sz="6000" dirty="0">
              <a:latin typeface="+mn-lt"/>
              <a:ea typeface="ＭＳ Ｐゴシック" charset="0"/>
              <a:cs typeface="ＭＳ Ｐゴシック" charset="0"/>
            </a:endParaRPr>
          </a:p>
          <a:p>
            <a:pPr algn="ctr" eaLnBrk="1" hangingPunct="1">
              <a:defRPr/>
            </a:pPr>
            <a:endParaRPr lang="en-US" sz="4000" dirty="0">
              <a:latin typeface="+mn-lt"/>
              <a:ea typeface="ＭＳ Ｐゴシック" charset="0"/>
              <a:cs typeface="ＭＳ Ｐゴシック" charset="0"/>
            </a:endParaRPr>
          </a:p>
          <a:p>
            <a:pPr algn="ctr" eaLnBrk="1" hangingPunct="1">
              <a:defRPr/>
            </a:pPr>
            <a:endParaRPr lang="en-US" sz="4000" dirty="0">
              <a:latin typeface="+mn-lt"/>
              <a:ea typeface="ＭＳ Ｐゴシック" charset="0"/>
              <a:cs typeface="ＭＳ Ｐゴシック" charset="0"/>
            </a:endParaRPr>
          </a:p>
          <a:p>
            <a:pPr algn="ctr" eaLnBrk="1" hangingPunct="1">
              <a:defRPr/>
            </a:pPr>
            <a:endParaRPr lang="en-US" sz="4000" dirty="0">
              <a:latin typeface="+mn-lt"/>
              <a:ea typeface="ＭＳ Ｐゴシック" charset="0"/>
              <a:cs typeface="ＭＳ Ｐゴシック" charset="0"/>
            </a:endParaRPr>
          </a:p>
          <a:p>
            <a:pPr algn="ctr" eaLnBrk="1" hangingPunct="1">
              <a:defRPr/>
            </a:pPr>
            <a:endParaRPr lang="en-US" sz="3200" dirty="0">
              <a:latin typeface="+mn-lt"/>
              <a:ea typeface="ＭＳ Ｐゴシック" charset="0"/>
              <a:cs typeface="ＭＳ Ｐゴシック" charset="0"/>
            </a:endParaRPr>
          </a:p>
          <a:p>
            <a:pPr algn="ctr" eaLnBrk="1" hangingPunct="1">
              <a:defRPr/>
            </a:pPr>
            <a:endParaRPr lang="en-US" sz="3200" dirty="0">
              <a:latin typeface="+mn-lt"/>
              <a:ea typeface="ＭＳ Ｐゴシック" charset="0"/>
              <a:cs typeface="ＭＳ Ｐゴシック" charset="0"/>
            </a:endParaRPr>
          </a:p>
          <a:p>
            <a:pPr algn="ctr" eaLnBrk="1" hangingPunct="1">
              <a:defRPr/>
            </a:pPr>
            <a:endParaRPr lang="en-US" sz="3200" dirty="0">
              <a:latin typeface="+mn-lt"/>
              <a:ea typeface="ＭＳ Ｐゴシック" charset="0"/>
              <a:cs typeface="ＭＳ Ｐゴシック" charset="0"/>
            </a:endParaRPr>
          </a:p>
          <a:p>
            <a:pPr algn="ctr" eaLnBrk="1" hangingPunct="1">
              <a:defRPr/>
            </a:pPr>
            <a:endParaRPr lang="en-US" sz="3200" dirty="0">
              <a:latin typeface="+mn-lt"/>
              <a:ea typeface="ＭＳ Ｐゴシック" charset="0"/>
              <a:cs typeface="ＭＳ Ｐゴシック" charset="0"/>
            </a:endParaRPr>
          </a:p>
          <a:p>
            <a:pPr algn="ctr" eaLnBrk="1" hangingPunct="1">
              <a:defRPr/>
            </a:pPr>
            <a:endParaRPr lang="en-US" sz="3200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395288" y="404813"/>
            <a:ext cx="8569325" cy="50783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dirty="0" smtClean="0">
                <a:solidFill>
                  <a:schemeClr val="accent2">
                    <a:lumMod val="75000"/>
                  </a:schemeClr>
                </a:solidFill>
                <a:latin typeface="Calibri"/>
                <a:cs typeface="Calibri"/>
              </a:rPr>
              <a:t>Success Mindset Coaching</a:t>
            </a:r>
          </a:p>
          <a:p>
            <a:pPr algn="ctr" eaLnBrk="1" hangingPunct="1">
              <a:defRPr/>
            </a:pPr>
            <a:endParaRPr lang="en-US" sz="2800" dirty="0" smtClean="0">
              <a:solidFill>
                <a:srgbClr val="DAA685"/>
              </a:solidFill>
              <a:latin typeface="Calibri"/>
              <a:cs typeface="Calibri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800" dirty="0" smtClean="0">
                <a:latin typeface="Calibri"/>
                <a:cs typeface="Calibri"/>
              </a:rPr>
              <a:t>Certified Thinking Into Results Consultant 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800" dirty="0" smtClean="0">
                <a:latin typeface="Calibri"/>
                <a:cs typeface="Calibri"/>
              </a:rPr>
              <a:t>Certified Life Coach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800" dirty="0" smtClean="0">
                <a:latin typeface="Calibri"/>
                <a:cs typeface="Calibri"/>
              </a:rPr>
              <a:t>Physical Therapist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800" dirty="0" smtClean="0">
                <a:latin typeface="Calibri"/>
                <a:cs typeface="Calibri"/>
              </a:rPr>
              <a:t>Healthcare &amp; Business Executive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800" dirty="0" smtClean="0">
                <a:latin typeface="Calibri"/>
                <a:cs typeface="Calibri"/>
              </a:rPr>
              <a:t>Integrative (Complementary) Medicine Leader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800" dirty="0" smtClean="0">
                <a:latin typeface="Calibri"/>
                <a:cs typeface="Calibri"/>
              </a:rPr>
              <a:t>Fellow of the American College of Healthcare Executives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800" dirty="0">
                <a:latin typeface="Calibri"/>
                <a:cs typeface="Calibri"/>
              </a:rPr>
              <a:t>International Best-Selling </a:t>
            </a:r>
            <a:r>
              <a:rPr lang="en-US" sz="2800" dirty="0" smtClean="0">
                <a:latin typeface="Calibri"/>
                <a:cs typeface="Calibri"/>
              </a:rPr>
              <a:t>Author (</a:t>
            </a:r>
            <a:r>
              <a:rPr lang="en-US" sz="2800" i="1" dirty="0" smtClean="0">
                <a:latin typeface="Calibri"/>
                <a:cs typeface="Calibri"/>
              </a:rPr>
              <a:t>Imagine a Healthy You @ </a:t>
            </a:r>
            <a:r>
              <a:rPr lang="en-US" sz="2800" dirty="0" smtClean="0">
                <a:latin typeface="Calibri"/>
                <a:cs typeface="Calibri"/>
              </a:rPr>
              <a:t>Balboapress.com)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597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39750" y="1248768"/>
            <a:ext cx="828915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 </a:t>
            </a:r>
            <a:endParaRPr lang="en-US" sz="2800" dirty="0"/>
          </a:p>
          <a:p>
            <a:pPr algn="ctr"/>
            <a:r>
              <a:rPr lang="en-US" sz="2800" b="1" dirty="0"/>
              <a:t> </a:t>
            </a:r>
            <a:endParaRPr lang="en-US" sz="2800" dirty="0"/>
          </a:p>
          <a:p>
            <a:pPr algn="ctr"/>
            <a:endParaRPr lang="en-US" sz="3200" dirty="0" smtClean="0"/>
          </a:p>
          <a:p>
            <a:pPr algn="ctr"/>
            <a:r>
              <a:rPr lang="en-US" sz="3200" dirty="0" smtClean="0"/>
              <a:t>Optimize </a:t>
            </a:r>
            <a:r>
              <a:rPr lang="en-US" sz="3200" dirty="0"/>
              <a:t>Your Team’s Performance and </a:t>
            </a:r>
            <a:endParaRPr lang="en-US" sz="3200" dirty="0" smtClean="0"/>
          </a:p>
          <a:p>
            <a:pPr algn="ctr"/>
            <a:r>
              <a:rPr lang="en-US" sz="3200" dirty="0" smtClean="0"/>
              <a:t>Your </a:t>
            </a:r>
            <a:r>
              <a:rPr lang="en-US" sz="3200" dirty="0"/>
              <a:t>Patients’ </a:t>
            </a:r>
            <a:r>
              <a:rPr lang="en-US" sz="3200" dirty="0" smtClean="0"/>
              <a:t>Outcomes</a:t>
            </a:r>
            <a:endParaRPr lang="en-US" sz="3200" dirty="0"/>
          </a:p>
          <a:p>
            <a:pPr eaLnBrk="1" hangingPunct="1">
              <a:defRPr/>
            </a:pPr>
            <a:endParaRPr lang="en-US" sz="2800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395288" y="404813"/>
            <a:ext cx="8569325" cy="212365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endParaRPr lang="en-US" sz="4400" dirty="0" smtClean="0">
              <a:solidFill>
                <a:srgbClr val="581E00"/>
              </a:solidFill>
              <a:latin typeface="Calibri"/>
              <a:cs typeface="Calibri"/>
            </a:endParaRPr>
          </a:p>
          <a:p>
            <a:pPr algn="ctr" eaLnBrk="1" hangingPunct="1">
              <a:defRPr/>
            </a:pPr>
            <a:endParaRPr lang="en-US" sz="4400" dirty="0" smtClean="0">
              <a:solidFill>
                <a:srgbClr val="581E00"/>
              </a:solidFill>
              <a:latin typeface="Calibri"/>
              <a:cs typeface="Calibri"/>
            </a:endParaRPr>
          </a:p>
          <a:p>
            <a:pPr algn="ctr" eaLnBrk="1" hangingPunct="1">
              <a:defRPr/>
            </a:pPr>
            <a:r>
              <a:rPr lang="en-US" sz="4400" dirty="0" smtClean="0">
                <a:solidFill>
                  <a:srgbClr val="581E00"/>
                </a:solidFill>
                <a:latin typeface="Calibri"/>
                <a:cs typeface="Calibri"/>
              </a:rPr>
              <a:t>Success Mindset </a:t>
            </a:r>
          </a:p>
        </p:txBody>
      </p:sp>
      <p:pic>
        <p:nvPicPr>
          <p:cNvPr id="8" name="Picture 1" descr="TIRCClogo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941888"/>
            <a:ext cx="3765550" cy="130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423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12"/>
          <p:cNvSpPr>
            <a:spLocks noChangeArrowheads="1"/>
          </p:cNvSpPr>
          <p:nvPr/>
        </p:nvSpPr>
        <p:spPr bwMode="auto">
          <a:xfrm>
            <a:off x="3057552" y="1904894"/>
            <a:ext cx="2638273" cy="2478626"/>
          </a:xfrm>
          <a:prstGeom prst="ellipse">
            <a:avLst/>
          </a:prstGeom>
          <a:solidFill>
            <a:schemeClr val="tx1">
              <a:lumMod val="10000"/>
              <a:lumOff val="90000"/>
            </a:schemeClr>
          </a:solidFill>
          <a:ln w="76200">
            <a:solidFill>
              <a:schemeClr val="tx1"/>
            </a:solidFill>
            <a:round/>
            <a:headEnd/>
            <a:tailEnd/>
          </a:ln>
          <a:extLst/>
        </p:spPr>
        <p:txBody>
          <a:bodyPr wrap="none" lIns="91407" tIns="45704" rIns="91407" bIns="45704" anchor="ctr"/>
          <a:lstStyle/>
          <a:p>
            <a:pPr eaLnBrk="1" hangingPunct="1"/>
            <a:endParaRPr lang="en-US" dirty="0">
              <a:cs typeface="Arial" charset="0"/>
            </a:endParaRPr>
          </a:p>
        </p:txBody>
      </p:sp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439194" y="365674"/>
            <a:ext cx="2527636" cy="10160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829654" y="1107328"/>
            <a:ext cx="455424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smtClean="0"/>
              <a:t>                   Successful leaders									                     </a:t>
            </a:r>
            <a:r>
              <a:rPr lang="en-US" sz="2800" dirty="0" smtClean="0"/>
              <a:t> </a:t>
            </a:r>
            <a:r>
              <a:rPr lang="en-US" sz="2800" dirty="0" smtClean="0"/>
              <a:t>Effective </a:t>
            </a:r>
            <a:r>
              <a:rPr lang="en-US" sz="2800" dirty="0"/>
              <a:t>teams</a:t>
            </a:r>
            <a:r>
              <a:rPr lang="en-US" sz="2800" dirty="0" smtClean="0"/>
              <a:t>			</a:t>
            </a:r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Stellar </a:t>
            </a:r>
            <a:r>
              <a:rPr lang="en-US" sz="2800" dirty="0"/>
              <a:t>people</a:t>
            </a:r>
            <a:r>
              <a:rPr lang="en-US" sz="2800" dirty="0" smtClean="0"/>
              <a:t>				      </a:t>
            </a:r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Top </a:t>
            </a:r>
            <a:r>
              <a:rPr lang="en-US" sz="2800" dirty="0" smtClean="0"/>
              <a:t>employees</a:t>
            </a:r>
            <a:r>
              <a:rPr lang="en-US" sz="2800" dirty="0"/>
              <a:t>	</a:t>
            </a:r>
            <a:r>
              <a:rPr lang="en-US" sz="2800" dirty="0" smtClean="0"/>
              <a:t>			    </a:t>
            </a:r>
            <a:r>
              <a:rPr lang="en-US" sz="2800" dirty="0" smtClean="0"/>
              <a:t> </a:t>
            </a:r>
          </a:p>
          <a:p>
            <a:endParaRPr lang="en-US" sz="2800" dirty="0"/>
          </a:p>
          <a:p>
            <a:r>
              <a:rPr lang="en-US" sz="2800" dirty="0" smtClean="0"/>
              <a:t>			Great organizations</a:t>
            </a:r>
            <a:endParaRPr lang="en-US" sz="2800" dirty="0" smtClean="0">
              <a:solidFill>
                <a:prstClr val="black"/>
              </a:solidFill>
            </a:endParaRPr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2966830" y="2492971"/>
            <a:ext cx="2829551" cy="107721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3200" i="1" dirty="0" smtClean="0">
                <a:ln w="11430"/>
                <a:solidFill>
                  <a:srgbClr val="80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cs typeface="Calibri"/>
              </a:rPr>
              <a:t>Success Mindset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879209" y="1805361"/>
            <a:ext cx="2735685" cy="3108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581E00"/>
                </a:solidFill>
              </a:rPr>
              <a:t>High</a:t>
            </a:r>
          </a:p>
          <a:p>
            <a:r>
              <a:rPr lang="en-US" sz="2800" dirty="0"/>
              <a:t>p</a:t>
            </a:r>
            <a:r>
              <a:rPr lang="en-US" sz="2800" dirty="0" smtClean="0"/>
              <a:t>erforming</a:t>
            </a:r>
          </a:p>
          <a:p>
            <a:r>
              <a:rPr lang="en-US" sz="2800" dirty="0"/>
              <a:t>a</a:t>
            </a:r>
            <a:r>
              <a:rPr lang="en-US" sz="2800" dirty="0" smtClean="0"/>
              <a:t>thletes</a:t>
            </a:r>
          </a:p>
          <a:p>
            <a:endParaRPr lang="en-US" sz="2800" dirty="0"/>
          </a:p>
          <a:p>
            <a:r>
              <a:rPr lang="en-US" sz="2800" dirty="0" smtClean="0"/>
              <a:t>Superior</a:t>
            </a:r>
          </a:p>
          <a:p>
            <a:r>
              <a:rPr lang="en-US" sz="2800" dirty="0" smtClean="0"/>
              <a:t>patient </a:t>
            </a:r>
            <a:r>
              <a:rPr lang="en-US" sz="2800" dirty="0"/>
              <a:t>	     </a:t>
            </a:r>
            <a:r>
              <a:rPr lang="en-US" sz="2800" dirty="0" smtClean="0"/>
              <a:t>outcomes</a:t>
            </a:r>
            <a:endParaRPr lang="en-US" sz="2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778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39750" y="1248768"/>
            <a:ext cx="828915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 </a:t>
            </a:r>
            <a:endParaRPr lang="en-US" sz="2800" dirty="0"/>
          </a:p>
          <a:p>
            <a:endParaRPr lang="en-US" sz="2800" dirty="0" smtClean="0">
              <a:latin typeface="+mn-lt"/>
              <a:ea typeface="ＭＳ Ｐゴシック" charset="0"/>
              <a:cs typeface="ＭＳ Ｐゴシック" charset="0"/>
            </a:endParaRPr>
          </a:p>
          <a:p>
            <a:endParaRPr lang="en-US" sz="2800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334919" y="1262574"/>
            <a:ext cx="8269331" cy="3046988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2800" dirty="0" smtClean="0">
                <a:latin typeface="Calibri"/>
                <a:cs typeface="Calibri"/>
              </a:rPr>
              <a:t>“Although external forces are constantly working against a company’s growth in shareholder value</a:t>
            </a:r>
            <a:r>
              <a:rPr lang="en-US" sz="2800" dirty="0" smtClean="0">
                <a:solidFill>
                  <a:srgbClr val="800000"/>
                </a:solidFill>
                <a:latin typeface="Calibri"/>
                <a:cs typeface="Calibri"/>
              </a:rPr>
              <a:t>, it</a:t>
            </a:r>
          </a:p>
          <a:p>
            <a:pPr algn="ctr" eaLnBrk="1" hangingPunct="1">
              <a:defRPr/>
            </a:pPr>
            <a:r>
              <a:rPr lang="en-US" sz="2800" dirty="0" smtClean="0">
                <a:solidFill>
                  <a:srgbClr val="800000"/>
                </a:solidFill>
                <a:latin typeface="Calibri"/>
                <a:cs typeface="Calibri"/>
              </a:rPr>
              <a:t> </a:t>
            </a:r>
            <a:r>
              <a:rPr lang="en-US" sz="2800" dirty="0">
                <a:solidFill>
                  <a:srgbClr val="800000"/>
                </a:solidFill>
                <a:latin typeface="Calibri"/>
                <a:cs typeface="Calibri"/>
              </a:rPr>
              <a:t>is the internal </a:t>
            </a:r>
            <a:r>
              <a:rPr lang="en-US" sz="2800" dirty="0" smtClean="0">
                <a:solidFill>
                  <a:srgbClr val="800000"/>
                </a:solidFill>
                <a:latin typeface="Calibri"/>
                <a:cs typeface="Calibri"/>
              </a:rPr>
              <a:t>misconception that exists within management that places the greatest limitations </a:t>
            </a:r>
            <a:r>
              <a:rPr lang="en-US" sz="2800" dirty="0" smtClean="0">
                <a:latin typeface="Calibri"/>
                <a:cs typeface="Calibri"/>
              </a:rPr>
              <a:t>on corporate performance.”</a:t>
            </a:r>
          </a:p>
          <a:p>
            <a:pPr algn="ctr" eaLnBrk="1" hangingPunct="1">
              <a:defRPr/>
            </a:pPr>
            <a:endParaRPr lang="en-US" sz="2800" dirty="0" smtClean="0">
              <a:latin typeface="Calibri"/>
              <a:cs typeface="Calibri"/>
            </a:endParaRPr>
          </a:p>
          <a:p>
            <a:pPr algn="ctr" eaLnBrk="1" hangingPunct="1">
              <a:defRPr/>
            </a:pPr>
            <a:r>
              <a:rPr lang="en-US" sz="2000" dirty="0" smtClean="0">
                <a:latin typeface="Calibri"/>
                <a:cs typeface="Calibri"/>
              </a:rPr>
              <a:t>~ </a:t>
            </a:r>
            <a:r>
              <a:rPr lang="en-US" sz="2000" i="1" dirty="0" smtClean="0">
                <a:latin typeface="Calibri"/>
                <a:cs typeface="Calibri"/>
              </a:rPr>
              <a:t>Beliefs, Behaviors</a:t>
            </a:r>
            <a:r>
              <a:rPr lang="en-US" sz="2000" i="1" dirty="0">
                <a:latin typeface="Calibri"/>
                <a:cs typeface="Calibri"/>
              </a:rPr>
              <a:t> </a:t>
            </a:r>
            <a:r>
              <a:rPr lang="en-US" sz="2000" i="1" dirty="0" smtClean="0">
                <a:latin typeface="Calibri"/>
                <a:cs typeface="Calibri"/>
              </a:rPr>
              <a:t>and Results </a:t>
            </a:r>
            <a:r>
              <a:rPr lang="en-US" sz="2000" dirty="0" smtClean="0">
                <a:latin typeface="Calibri"/>
                <a:cs typeface="Calibri"/>
              </a:rPr>
              <a:t>by Gillis, Mergy, Shalleck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669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39750" y="1248768"/>
            <a:ext cx="8289157" cy="3539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dirty="0" smtClean="0"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>
                <a:ea typeface="ＭＳ Ｐゴシック" charset="0"/>
                <a:cs typeface="ＭＳ Ｐゴシック" charset="0"/>
              </a:rPr>
              <a:t>O</a:t>
            </a:r>
            <a:r>
              <a:rPr lang="en-US" sz="2800" dirty="0" smtClean="0">
                <a:latin typeface="+mn-lt"/>
                <a:ea typeface="ＭＳ Ｐゴシック" charset="0"/>
                <a:cs typeface="ＭＳ Ｐゴシック" charset="0"/>
              </a:rPr>
              <a:t>ur attitude and beliefs affect our mind and body, and most of all our results!</a:t>
            </a:r>
          </a:p>
          <a:p>
            <a:endParaRPr lang="en-US" sz="2800" dirty="0" smtClean="0">
              <a:latin typeface="+mn-lt"/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>
                <a:latin typeface="+mn-lt"/>
                <a:ea typeface="ＭＳ Ｐゴシック" charset="0"/>
                <a:cs typeface="ＭＳ Ｐゴシック" charset="0"/>
              </a:rPr>
              <a:t>Are you achieving your goals? </a:t>
            </a:r>
          </a:p>
          <a:p>
            <a:r>
              <a:rPr lang="en-US" sz="2800" dirty="0" smtClean="0">
                <a:ea typeface="ＭＳ Ｐゴシック" charset="0"/>
                <a:cs typeface="ＭＳ Ｐゴシック" charset="0"/>
              </a:rPr>
              <a:t>What limits you?</a:t>
            </a:r>
          </a:p>
          <a:p>
            <a:endParaRPr lang="en-US" sz="2800" dirty="0" smtClean="0">
              <a:latin typeface="+mn-lt"/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>
                <a:latin typeface="+mn-lt"/>
                <a:ea typeface="ＭＳ Ｐゴシック" charset="0"/>
                <a:cs typeface="ＭＳ Ｐゴシック" charset="0"/>
              </a:rPr>
              <a:t>Let’s take a closer look how </a:t>
            </a:r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395288" y="404813"/>
            <a:ext cx="8569325" cy="76944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dirty="0" smtClean="0">
                <a:latin typeface="Calibri"/>
                <a:cs typeface="Calibri"/>
              </a:rPr>
              <a:t>Results</a:t>
            </a:r>
          </a:p>
        </p:txBody>
      </p:sp>
      <p:pic>
        <p:nvPicPr>
          <p:cNvPr id="5" name="Picture 4" descr="images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445" y="3359449"/>
            <a:ext cx="2857500" cy="2857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46372" y="4210396"/>
            <a:ext cx="1328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800000"/>
                </a:solidFill>
              </a:rPr>
              <a:t>Results</a:t>
            </a:r>
            <a:endParaRPr lang="en-US" sz="2800" b="1" dirty="0">
              <a:solidFill>
                <a:srgbClr val="8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64095" y="4217476"/>
            <a:ext cx="1913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happen. </a:t>
            </a:r>
            <a:endParaRPr lang="en-US" sz="28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0945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39751" y="1174254"/>
            <a:ext cx="80645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dirty="0" smtClean="0"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>
                <a:ea typeface="ＭＳ Ｐゴシック" charset="0"/>
                <a:cs typeface="ＭＳ Ｐゴシック" charset="0"/>
              </a:rPr>
              <a:t>								</a:t>
            </a:r>
            <a:endParaRPr lang="en-US" sz="2800" dirty="0" smtClean="0">
              <a:latin typeface="+mn-lt"/>
              <a:ea typeface="ＭＳ Ｐゴシック" charset="0"/>
              <a:cs typeface="ＭＳ Ｐゴシック" charset="0"/>
            </a:endParaRPr>
          </a:p>
          <a:p>
            <a:r>
              <a:rPr lang="en-US" sz="2800" dirty="0">
                <a:ea typeface="ＭＳ Ｐゴシック" charset="0"/>
                <a:cs typeface="ＭＳ Ｐゴシック" charset="0"/>
              </a:rPr>
              <a:t>G</a:t>
            </a:r>
            <a:r>
              <a:rPr lang="en-US" sz="2800" dirty="0" smtClean="0">
                <a:ea typeface="ＭＳ Ｐゴシック" charset="0"/>
                <a:cs typeface="ＭＳ Ｐゴシック" charset="0"/>
              </a:rPr>
              <a:t>ood news </a:t>
            </a:r>
          </a:p>
          <a:p>
            <a:r>
              <a:rPr lang="en-US" sz="2800" dirty="0">
                <a:ea typeface="ＭＳ Ｐゴシック" charset="0"/>
                <a:cs typeface="ＭＳ Ｐゴシック" charset="0"/>
              </a:rPr>
              <a:t>a</a:t>
            </a:r>
            <a:r>
              <a:rPr lang="en-US" sz="2800" dirty="0" smtClean="0">
                <a:ea typeface="ＭＳ Ｐゴシック" charset="0"/>
                <a:cs typeface="ＭＳ Ｐゴシック" charset="0"/>
              </a:rPr>
              <a:t>nd bad news: </a:t>
            </a:r>
          </a:p>
          <a:p>
            <a:r>
              <a:rPr lang="en-US" sz="2800" dirty="0" smtClean="0"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ea typeface="ＭＳ Ｐゴシック" charset="0"/>
                <a:cs typeface="ＭＳ Ｐゴシック" charset="0"/>
              </a:rPr>
              <a:t>You have a choice!</a:t>
            </a:r>
          </a:p>
          <a:p>
            <a:endParaRPr lang="en-US" sz="2800" dirty="0" smtClean="0">
              <a:ea typeface="ＭＳ Ｐゴシック" charset="0"/>
              <a:cs typeface="ＭＳ Ｐゴシック" charset="0"/>
            </a:endParaRPr>
          </a:p>
          <a:p>
            <a:endParaRPr lang="en-US" sz="2800" dirty="0" smtClean="0"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>
                <a:ea typeface="ＭＳ Ｐゴシック" charset="0"/>
                <a:cs typeface="ＭＳ Ｐゴシック" charset="0"/>
              </a:rPr>
              <a:t>Let’s understand how the mind works…</a:t>
            </a:r>
          </a:p>
          <a:p>
            <a:endParaRPr lang="en-US" sz="2800" dirty="0" smtClean="0">
              <a:latin typeface="+mn-lt"/>
              <a:ea typeface="ＭＳ Ｐゴシック" charset="0"/>
              <a:cs typeface="ＭＳ Ｐゴシック" charset="0"/>
            </a:endParaRPr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179388" y="404813"/>
            <a:ext cx="8785225" cy="76944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dirty="0" smtClean="0">
                <a:latin typeface="Calibri"/>
                <a:cs typeface="Calibri"/>
              </a:rPr>
              <a:t>Results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255307" y="1950160"/>
            <a:ext cx="3841651" cy="200054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rgbClr val="8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Whether you think you can, or you think you </a:t>
            </a:r>
            <a:r>
              <a:rPr lang="en-US" sz="28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can’t </a:t>
            </a:r>
            <a:r>
              <a:rPr lang="en-US" sz="280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– you’re right</a:t>
            </a:r>
            <a:r>
              <a:rPr lang="en-US" sz="28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.</a:t>
            </a:r>
          </a:p>
          <a:p>
            <a:r>
              <a:rPr lang="en-US" sz="20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			</a:t>
            </a:r>
          </a:p>
          <a:p>
            <a:r>
              <a:rPr lang="en-US" sz="200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	</a:t>
            </a:r>
            <a:r>
              <a:rPr lang="en-US" sz="20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			~ Henry Ford</a:t>
            </a:r>
            <a:endParaRPr lang="en-US" sz="2000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3536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05892" y="989589"/>
            <a:ext cx="8423016" cy="5262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Conscious </a:t>
            </a:r>
            <a:r>
              <a:rPr lang="en-US" sz="2800" dirty="0"/>
              <a:t> </a:t>
            </a:r>
            <a:r>
              <a:rPr lang="en-US" sz="2800" dirty="0" smtClean="0"/>
              <a:t>&amp; Subconscious Mind</a:t>
            </a:r>
          </a:p>
          <a:p>
            <a:pPr marL="457200" indent="-457200">
              <a:buFont typeface="Arial"/>
              <a:buChar char="•"/>
            </a:pPr>
            <a:endParaRPr lang="en-US" sz="2800" dirty="0" smtClean="0"/>
          </a:p>
          <a:p>
            <a:r>
              <a:rPr lang="en-US" sz="2800" dirty="0" smtClean="0"/>
              <a:t>“What’s on our mind” is expressed through our </a:t>
            </a:r>
          </a:p>
          <a:p>
            <a:r>
              <a:rPr lang="en-US" sz="2800" dirty="0" smtClean="0"/>
              <a:t>body with actions, reactions and feelings</a:t>
            </a:r>
            <a:endParaRPr lang="en-US" sz="2800" dirty="0"/>
          </a:p>
          <a:p>
            <a:pPr algn="ctr"/>
            <a:endParaRPr lang="en-US" sz="2800" dirty="0"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/>
              <a:t>Our body is the extension </a:t>
            </a:r>
          </a:p>
          <a:p>
            <a:r>
              <a:rPr lang="en-US" sz="2800" dirty="0" smtClean="0"/>
              <a:t>of our mind</a:t>
            </a:r>
          </a:p>
          <a:p>
            <a:endParaRPr lang="en-US" sz="2800" dirty="0" smtClean="0"/>
          </a:p>
          <a:p>
            <a:r>
              <a:rPr lang="en-US" sz="2800" dirty="0" smtClean="0"/>
              <a:t>Subconscious mind</a:t>
            </a:r>
          </a:p>
          <a:p>
            <a:r>
              <a:rPr lang="en-US" sz="2800" dirty="0" smtClean="0"/>
              <a:t>runs </a:t>
            </a:r>
            <a:r>
              <a:rPr lang="en-US" sz="2800" dirty="0"/>
              <a:t>95% of our life</a:t>
            </a:r>
          </a:p>
          <a:p>
            <a:pPr marL="457200" indent="-457200">
              <a:buFont typeface="Arial"/>
              <a:buChar char="•"/>
            </a:pPr>
            <a:endParaRPr lang="en-US" sz="2800" dirty="0" smtClean="0"/>
          </a:p>
          <a:p>
            <a:r>
              <a:rPr lang="en-US" sz="2800" dirty="0" smtClean="0"/>
              <a:t>											      </a:t>
            </a:r>
            <a:r>
              <a:rPr lang="en-US" dirty="0" smtClean="0"/>
              <a:t>Image: Unknown</a:t>
            </a:r>
            <a:endParaRPr lang="en-US" dirty="0" smtClean="0"/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179388" y="248768"/>
            <a:ext cx="8649519" cy="76944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dirty="0" smtClean="0">
                <a:solidFill>
                  <a:srgbClr val="581E00"/>
                </a:solidFill>
                <a:latin typeface="Calibri"/>
                <a:cs typeface="Calibri"/>
              </a:rPr>
              <a:t>The Mind</a:t>
            </a:r>
          </a:p>
        </p:txBody>
      </p:sp>
      <p:pic>
        <p:nvPicPr>
          <p:cNvPr id="4" name="Picture 3" descr="Unknown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889" y="3005771"/>
            <a:ext cx="3249648" cy="2608646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3442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37886" y="1262574"/>
            <a:ext cx="8289157" cy="5693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dirty="0" smtClean="0"/>
          </a:p>
          <a:p>
            <a:pPr marL="457200" indent="-457200">
              <a:buFont typeface="Arial"/>
              <a:buChar char="•"/>
            </a:pPr>
            <a:endParaRPr lang="en-US" sz="2800" dirty="0" smtClean="0"/>
          </a:p>
          <a:p>
            <a:pPr marL="457200" indent="-457200">
              <a:buFont typeface="Arial"/>
              <a:buChar char="•"/>
            </a:pPr>
            <a:endParaRPr lang="en-US" sz="2800" dirty="0"/>
          </a:p>
          <a:p>
            <a:pPr marL="457200" indent="-457200">
              <a:buFont typeface="Arial"/>
              <a:buChar char="•"/>
            </a:pPr>
            <a:endParaRPr lang="en-US" sz="2800" dirty="0" smtClean="0"/>
          </a:p>
          <a:p>
            <a:r>
              <a:rPr lang="en-US" sz="2800" dirty="0" smtClean="0"/>
              <a:t>                              </a:t>
            </a:r>
            <a:endParaRPr lang="en-US" sz="2800" dirty="0"/>
          </a:p>
          <a:p>
            <a:r>
              <a:rPr lang="en-US" sz="2800" dirty="0" smtClean="0"/>
              <a:t>                          </a:t>
            </a:r>
            <a:r>
              <a:rPr lang="en-US" sz="2800" dirty="0"/>
              <a:t> </a:t>
            </a:r>
            <a:r>
              <a:rPr lang="en-US" sz="2800" dirty="0" smtClean="0"/>
              <a:t>           </a:t>
            </a:r>
            <a:r>
              <a:rPr lang="en-US" sz="2800" dirty="0" smtClean="0">
                <a:solidFill>
                  <a:srgbClr val="800000"/>
                </a:solidFill>
              </a:rPr>
              <a:t>   </a:t>
            </a:r>
            <a:r>
              <a:rPr lang="en-US" sz="2800" dirty="0" smtClean="0">
                <a:solidFill>
                  <a:srgbClr val="80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Intellectual</a:t>
            </a:r>
          </a:p>
          <a:p>
            <a:r>
              <a:rPr lang="en-US" sz="2800" dirty="0" smtClean="0"/>
              <a:t>                               think, reason, analyze</a:t>
            </a:r>
          </a:p>
          <a:p>
            <a:r>
              <a:rPr lang="en-US" sz="2800" dirty="0" smtClean="0"/>
              <a:t>                                   ideas, goals, wants</a:t>
            </a:r>
          </a:p>
          <a:p>
            <a:endParaRPr lang="en-US" sz="2800" dirty="0" smtClean="0"/>
          </a:p>
          <a:p>
            <a:r>
              <a:rPr lang="en-US" sz="2800" dirty="0" smtClean="0"/>
              <a:t>                   Constant input through our five senses</a:t>
            </a:r>
          </a:p>
          <a:p>
            <a:pPr marL="457200" indent="-457200">
              <a:buFont typeface="Arial"/>
              <a:buChar char="•"/>
            </a:pPr>
            <a:endParaRPr lang="en-US" sz="2800" dirty="0" smtClean="0"/>
          </a:p>
          <a:p>
            <a:r>
              <a:rPr lang="en-US" sz="2800" dirty="0" smtClean="0"/>
              <a:t> </a:t>
            </a:r>
          </a:p>
          <a:p>
            <a:endParaRPr lang="en-US" sz="2800" dirty="0" smtClean="0"/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395288" y="404813"/>
            <a:ext cx="8569325" cy="76944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dirty="0" smtClean="0">
                <a:solidFill>
                  <a:srgbClr val="581E00"/>
                </a:solidFill>
                <a:latin typeface="Calibri"/>
                <a:cs typeface="Calibri"/>
              </a:rPr>
              <a:t>The Conscious Mind</a:t>
            </a:r>
            <a:r>
              <a:rPr lang="en-US" sz="4400" i="1" dirty="0" smtClean="0">
                <a:solidFill>
                  <a:srgbClr val="581E00"/>
                </a:solidFill>
                <a:latin typeface="Calibri"/>
                <a:cs typeface="Calibri"/>
              </a:rPr>
              <a:t> </a:t>
            </a:r>
            <a:endParaRPr lang="en-US" sz="4400" dirty="0" smtClean="0">
              <a:solidFill>
                <a:srgbClr val="581E00"/>
              </a:solidFill>
              <a:latin typeface="Calibri"/>
              <a:cs typeface="Calibri"/>
            </a:endParaRPr>
          </a:p>
        </p:txBody>
      </p:sp>
      <p:sp>
        <p:nvSpPr>
          <p:cNvPr id="7" name="Text Box 38"/>
          <p:cNvSpPr txBox="1">
            <a:spLocks noChangeArrowheads="1"/>
          </p:cNvSpPr>
          <p:nvPr/>
        </p:nvSpPr>
        <p:spPr bwMode="auto">
          <a:xfrm>
            <a:off x="2118519" y="1653538"/>
            <a:ext cx="4751387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3" tIns="45697" rIns="91393" bIns="45697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sz="2800" dirty="0" smtClean="0">
                <a:solidFill>
                  <a:srgbClr val="000000"/>
                </a:solidFill>
                <a:latin typeface="Calibri" charset="0"/>
                <a:cs typeface="Arial" charset="0"/>
              </a:rPr>
              <a:t>   </a:t>
            </a:r>
            <a:r>
              <a:rPr lang="en-US" sz="2800" dirty="0" smtClean="0">
                <a:latin typeface="Calibri" charset="0"/>
                <a:cs typeface="Arial" charset="0"/>
              </a:rPr>
              <a:t>      Hear    Smell    Taste                                              See 			                      Touch</a:t>
            </a:r>
            <a:r>
              <a:rPr lang="en-US" sz="2800" dirty="0" smtClean="0">
                <a:solidFill>
                  <a:schemeClr val="bg2">
                    <a:lumMod val="75000"/>
                  </a:schemeClr>
                </a:solidFill>
                <a:latin typeface="Calibri" charset="0"/>
                <a:cs typeface="Arial" charset="0"/>
              </a:rPr>
              <a:t> </a:t>
            </a:r>
          </a:p>
        </p:txBody>
      </p:sp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610334" y="2069000"/>
            <a:ext cx="3328988" cy="1317321"/>
            <a:chOff x="960" y="560"/>
            <a:chExt cx="1920" cy="592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960" y="864"/>
              <a:ext cx="288" cy="288"/>
              <a:chOff x="960" y="624"/>
              <a:chExt cx="288" cy="288"/>
            </a:xfrm>
          </p:grpSpPr>
          <p:sp>
            <p:nvSpPr>
              <p:cNvPr id="26" name="Line 5"/>
              <p:cNvSpPr>
                <a:spLocks noChangeShapeType="1"/>
              </p:cNvSpPr>
              <p:nvPr/>
            </p:nvSpPr>
            <p:spPr bwMode="auto">
              <a:xfrm>
                <a:off x="1011" y="630"/>
                <a:ext cx="237" cy="282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7" name="Line 6"/>
              <p:cNvSpPr>
                <a:spLocks noChangeShapeType="1"/>
              </p:cNvSpPr>
              <p:nvPr/>
            </p:nvSpPr>
            <p:spPr bwMode="auto">
              <a:xfrm flipV="1">
                <a:off x="960" y="624"/>
                <a:ext cx="244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8" name="Line 7"/>
              <p:cNvSpPr>
                <a:spLocks noChangeShapeType="1"/>
              </p:cNvSpPr>
              <p:nvPr/>
            </p:nvSpPr>
            <p:spPr bwMode="auto">
              <a:xfrm flipV="1">
                <a:off x="1009" y="672"/>
                <a:ext cx="240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</p:grpSp>
        <p:grpSp>
          <p:nvGrpSpPr>
            <p:cNvPr id="10" name="Group 8"/>
            <p:cNvGrpSpPr>
              <a:grpSpLocks/>
            </p:cNvGrpSpPr>
            <p:nvPr/>
          </p:nvGrpSpPr>
          <p:grpSpPr bwMode="auto">
            <a:xfrm rot="1513970">
              <a:off x="1344" y="624"/>
              <a:ext cx="288" cy="288"/>
              <a:chOff x="960" y="624"/>
              <a:chExt cx="288" cy="288"/>
            </a:xfrm>
          </p:grpSpPr>
          <p:sp>
            <p:nvSpPr>
              <p:cNvPr id="23" name="Line 9"/>
              <p:cNvSpPr>
                <a:spLocks noChangeShapeType="1"/>
              </p:cNvSpPr>
              <p:nvPr/>
            </p:nvSpPr>
            <p:spPr bwMode="auto">
              <a:xfrm>
                <a:off x="998" y="669"/>
                <a:ext cx="244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4" name="Line 10"/>
              <p:cNvSpPr>
                <a:spLocks noChangeShapeType="1"/>
              </p:cNvSpPr>
              <p:nvPr/>
            </p:nvSpPr>
            <p:spPr bwMode="auto">
              <a:xfrm flipV="1">
                <a:off x="956" y="623"/>
                <a:ext cx="244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5" name="Line 11"/>
              <p:cNvSpPr>
                <a:spLocks noChangeShapeType="1"/>
              </p:cNvSpPr>
              <p:nvPr/>
            </p:nvSpPr>
            <p:spPr bwMode="auto">
              <a:xfrm flipV="1">
                <a:off x="998" y="669"/>
                <a:ext cx="244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</p:grpSp>
        <p:grpSp>
          <p:nvGrpSpPr>
            <p:cNvPr id="11" name="Group 12"/>
            <p:cNvGrpSpPr>
              <a:grpSpLocks/>
            </p:cNvGrpSpPr>
            <p:nvPr/>
          </p:nvGrpSpPr>
          <p:grpSpPr bwMode="auto">
            <a:xfrm rot="2718046">
              <a:off x="1776" y="560"/>
              <a:ext cx="288" cy="288"/>
              <a:chOff x="960" y="624"/>
              <a:chExt cx="288" cy="288"/>
            </a:xfrm>
          </p:grpSpPr>
          <p:sp>
            <p:nvSpPr>
              <p:cNvPr id="20" name="Line 13"/>
              <p:cNvSpPr>
                <a:spLocks noChangeShapeType="1"/>
              </p:cNvSpPr>
              <p:nvPr/>
            </p:nvSpPr>
            <p:spPr bwMode="auto">
              <a:xfrm>
                <a:off x="1006" y="669"/>
                <a:ext cx="240" cy="2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1" name="Line 14"/>
              <p:cNvSpPr>
                <a:spLocks noChangeShapeType="1"/>
              </p:cNvSpPr>
              <p:nvPr/>
            </p:nvSpPr>
            <p:spPr bwMode="auto">
              <a:xfrm flipV="1">
                <a:off x="959" y="622"/>
                <a:ext cx="240" cy="2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2" name="Line 15"/>
              <p:cNvSpPr>
                <a:spLocks noChangeShapeType="1"/>
              </p:cNvSpPr>
              <p:nvPr/>
            </p:nvSpPr>
            <p:spPr bwMode="auto">
              <a:xfrm flipV="1">
                <a:off x="1006" y="669"/>
                <a:ext cx="240" cy="2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</p:grpSp>
        <p:grpSp>
          <p:nvGrpSpPr>
            <p:cNvPr id="12" name="Group 16"/>
            <p:cNvGrpSpPr>
              <a:grpSpLocks/>
            </p:cNvGrpSpPr>
            <p:nvPr/>
          </p:nvGrpSpPr>
          <p:grpSpPr bwMode="auto">
            <a:xfrm rot="3826125">
              <a:off x="2208" y="624"/>
              <a:ext cx="288" cy="288"/>
              <a:chOff x="960" y="624"/>
              <a:chExt cx="288" cy="288"/>
            </a:xfrm>
          </p:grpSpPr>
          <p:sp>
            <p:nvSpPr>
              <p:cNvPr id="17" name="Line 17"/>
              <p:cNvSpPr>
                <a:spLocks noChangeShapeType="1"/>
              </p:cNvSpPr>
              <p:nvPr/>
            </p:nvSpPr>
            <p:spPr bwMode="auto">
              <a:xfrm>
                <a:off x="1008" y="668"/>
                <a:ext cx="240" cy="2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8" name="Line 18"/>
              <p:cNvSpPr>
                <a:spLocks noChangeShapeType="1"/>
              </p:cNvSpPr>
              <p:nvPr/>
            </p:nvSpPr>
            <p:spPr bwMode="auto">
              <a:xfrm flipV="1">
                <a:off x="957" y="622"/>
                <a:ext cx="240" cy="2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 flipV="1">
                <a:off x="1008" y="668"/>
                <a:ext cx="240" cy="2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</p:grpSp>
        <p:grpSp>
          <p:nvGrpSpPr>
            <p:cNvPr id="13" name="Group 20"/>
            <p:cNvGrpSpPr>
              <a:grpSpLocks/>
            </p:cNvGrpSpPr>
            <p:nvPr/>
          </p:nvGrpSpPr>
          <p:grpSpPr bwMode="auto">
            <a:xfrm rot="4892566">
              <a:off x="2592" y="864"/>
              <a:ext cx="288" cy="288"/>
              <a:chOff x="960" y="624"/>
              <a:chExt cx="288" cy="288"/>
            </a:xfrm>
          </p:grpSpPr>
          <p:sp>
            <p:nvSpPr>
              <p:cNvPr id="14" name="Line 21"/>
              <p:cNvSpPr>
                <a:spLocks noChangeShapeType="1"/>
              </p:cNvSpPr>
              <p:nvPr/>
            </p:nvSpPr>
            <p:spPr bwMode="auto">
              <a:xfrm>
                <a:off x="999" y="678"/>
                <a:ext cx="240" cy="2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Line 22"/>
              <p:cNvSpPr>
                <a:spLocks noChangeShapeType="1"/>
              </p:cNvSpPr>
              <p:nvPr/>
            </p:nvSpPr>
            <p:spPr bwMode="auto">
              <a:xfrm flipV="1">
                <a:off x="951" y="630"/>
                <a:ext cx="240" cy="24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6" name="Line 23"/>
              <p:cNvSpPr>
                <a:spLocks noChangeShapeType="1"/>
              </p:cNvSpPr>
              <p:nvPr/>
            </p:nvSpPr>
            <p:spPr bwMode="auto">
              <a:xfrm flipV="1">
                <a:off x="999" y="678"/>
                <a:ext cx="240" cy="24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76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16170" y="1577188"/>
            <a:ext cx="5284640" cy="5693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 smtClean="0">
                <a:solidFill>
                  <a:srgbClr val="80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Feelings and Emotion</a:t>
            </a:r>
            <a:r>
              <a:rPr lang="en-US" sz="2800" dirty="0" smtClean="0"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s</a:t>
            </a:r>
          </a:p>
          <a:p>
            <a:pPr algn="ctr"/>
            <a:r>
              <a:rPr lang="en-US" sz="2800" dirty="0" smtClean="0"/>
              <a:t>Paradigm</a:t>
            </a:r>
          </a:p>
          <a:p>
            <a:pPr algn="ctr"/>
            <a:r>
              <a:rPr lang="en-US" sz="2800" dirty="0" smtClean="0"/>
              <a:t>Beliefs</a:t>
            </a:r>
            <a:endParaRPr lang="en-US" sz="2800" dirty="0" smtClean="0"/>
          </a:p>
          <a:p>
            <a:pPr algn="ctr"/>
            <a:r>
              <a:rPr lang="en-US" sz="2800" dirty="0" smtClean="0"/>
              <a:t>Self-Image </a:t>
            </a:r>
          </a:p>
          <a:p>
            <a:pPr algn="ctr"/>
            <a:r>
              <a:rPr lang="en-US" sz="2800" dirty="0" smtClean="0"/>
              <a:t>Cell memory</a:t>
            </a:r>
          </a:p>
          <a:p>
            <a:pPr algn="ctr"/>
            <a:endParaRPr lang="en-US" sz="2800" dirty="0" smtClean="0"/>
          </a:p>
          <a:p>
            <a:pPr algn="ctr"/>
            <a:r>
              <a:rPr lang="en-US" sz="2800" dirty="0" smtClean="0">
                <a:solidFill>
                  <a:srgbClr val="80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Does not know the difference </a:t>
            </a:r>
          </a:p>
          <a:p>
            <a:pPr algn="ctr"/>
            <a:r>
              <a:rPr lang="en-US" sz="2800" dirty="0">
                <a:solidFill>
                  <a:srgbClr val="80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b</a:t>
            </a:r>
            <a:r>
              <a:rPr lang="en-US" sz="2800" dirty="0" smtClean="0">
                <a:solidFill>
                  <a:srgbClr val="80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etween what’s real and </a:t>
            </a:r>
          </a:p>
          <a:p>
            <a:pPr algn="ctr"/>
            <a:r>
              <a:rPr lang="en-US" sz="2800" dirty="0" smtClean="0">
                <a:solidFill>
                  <a:srgbClr val="80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what’s imagined </a:t>
            </a:r>
          </a:p>
          <a:p>
            <a:pPr algn="ctr"/>
            <a:endParaRPr lang="en-US" sz="2800" dirty="0"/>
          </a:p>
          <a:p>
            <a:pPr algn="ctr"/>
            <a:endParaRPr lang="en-US" sz="2800" dirty="0" smtClean="0"/>
          </a:p>
          <a:p>
            <a:pPr algn="ctr"/>
            <a:endParaRPr lang="en-US" sz="2800" dirty="0" smtClean="0"/>
          </a:p>
          <a:p>
            <a:pPr algn="ctr"/>
            <a:endParaRPr lang="en-US" sz="2800" dirty="0" smtClean="0"/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395288" y="404813"/>
            <a:ext cx="8569325" cy="76944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dirty="0" smtClean="0">
                <a:solidFill>
                  <a:srgbClr val="581E00"/>
                </a:solidFill>
                <a:latin typeface="Calibri"/>
                <a:cs typeface="Calibri"/>
              </a:rPr>
              <a:t>The Subconscious Mind</a:t>
            </a:r>
            <a:r>
              <a:rPr lang="en-US" sz="4400" i="1" dirty="0" smtClean="0">
                <a:solidFill>
                  <a:srgbClr val="581E00"/>
                </a:solidFill>
                <a:latin typeface="Calibri"/>
                <a:cs typeface="Calibri"/>
              </a:rPr>
              <a:t> </a:t>
            </a:r>
            <a:endParaRPr lang="en-US" sz="4400" dirty="0" smtClean="0">
              <a:solidFill>
                <a:srgbClr val="581E00"/>
              </a:solidFill>
              <a:latin typeface="Calibri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821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39750" y="879435"/>
            <a:ext cx="8289157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dirty="0"/>
          </a:p>
          <a:p>
            <a:pPr marL="457200" indent="-457200">
              <a:buFont typeface="Arial"/>
              <a:buChar char="•"/>
            </a:pPr>
            <a:endParaRPr lang="en-US" sz="2800" dirty="0" smtClean="0">
              <a:ea typeface="ＭＳ Ｐゴシック" charset="0"/>
              <a:cs typeface="ＭＳ Ｐゴシック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ea typeface="ＭＳ Ｐゴシック" charset="0"/>
                <a:cs typeface="ＭＳ Ｐゴシック" charset="0"/>
              </a:rPr>
              <a:t>Other peoples’ beliefs and habits</a:t>
            </a:r>
            <a:endParaRPr lang="en-US" sz="2800" dirty="0" smtClean="0">
              <a:latin typeface="+mn-lt"/>
              <a:ea typeface="ＭＳ Ｐゴシック" charset="0"/>
              <a:cs typeface="ＭＳ Ｐゴシック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ea typeface="ＭＳ Ｐゴシック" charset="0"/>
                <a:cs typeface="ＭＳ Ｐゴシック" charset="0"/>
              </a:rPr>
              <a:t>Passed from generations to generations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ea typeface="ＭＳ Ｐゴシック" charset="0"/>
                <a:cs typeface="ＭＳ Ｐゴシック" charset="0"/>
              </a:rPr>
              <a:t>Molded by the environment</a:t>
            </a:r>
          </a:p>
          <a:p>
            <a:pPr marL="457200" indent="-457200">
              <a:buFont typeface="Arial"/>
              <a:buChar char="•"/>
            </a:pPr>
            <a:endParaRPr lang="en-US" sz="2800" dirty="0">
              <a:ea typeface="ＭＳ Ｐゴシック" charset="0"/>
              <a:cs typeface="ＭＳ Ｐゴシック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ea typeface="ＭＳ Ｐゴシック" charset="0"/>
                <a:cs typeface="ＭＳ Ｐゴシック" charset="0"/>
              </a:rPr>
              <a:t>E</a:t>
            </a:r>
            <a:r>
              <a:rPr lang="en-US" sz="2800" dirty="0" smtClean="0">
                <a:ea typeface="ＭＳ Ｐゴシック" charset="0"/>
                <a:cs typeface="ＭＳ Ｐゴシック" charset="0"/>
              </a:rPr>
              <a:t>nvironmental </a:t>
            </a:r>
          </a:p>
          <a:p>
            <a:r>
              <a:rPr lang="en-US" sz="2800" dirty="0" smtClean="0">
                <a:ea typeface="ＭＳ Ｐゴシック" charset="0"/>
                <a:cs typeface="ＭＳ Ｐゴシック" charset="0"/>
              </a:rPr>
              <a:t>      inputs on infants </a:t>
            </a:r>
            <a:endParaRPr lang="en-US" sz="2800" dirty="0" smtClean="0">
              <a:latin typeface="+mn-lt"/>
              <a:ea typeface="ＭＳ Ｐゴシック" charset="0"/>
              <a:cs typeface="ＭＳ Ｐゴシック" charset="0"/>
            </a:endParaRPr>
          </a:p>
          <a:p>
            <a:endParaRPr lang="en-US" sz="2800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395288" y="404813"/>
            <a:ext cx="8569325" cy="76944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dirty="0" smtClean="0">
                <a:solidFill>
                  <a:srgbClr val="581E00"/>
                </a:solidFill>
                <a:latin typeface="Calibri"/>
                <a:cs typeface="Calibri"/>
              </a:rPr>
              <a:t>Paradigm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200" y="3051068"/>
            <a:ext cx="2664340" cy="25938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81742" y="5770798"/>
            <a:ext cx="1532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Image: Gerber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107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39750" y="1248768"/>
            <a:ext cx="806450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dirty="0" smtClean="0"/>
          </a:p>
          <a:p>
            <a:r>
              <a:rPr lang="en-US" sz="2800" dirty="0" smtClean="0"/>
              <a:t>Beliefs can be </a:t>
            </a:r>
          </a:p>
          <a:p>
            <a:pPr marL="457200" indent="-457200">
              <a:buFont typeface="Wingdings" charset="2"/>
              <a:buChar char="Ø"/>
            </a:pPr>
            <a:r>
              <a:rPr lang="en-US" sz="2800" dirty="0" smtClean="0"/>
              <a:t>Empowering </a:t>
            </a:r>
          </a:p>
          <a:p>
            <a:pPr marL="457200" indent="-457200">
              <a:buFont typeface="Wingdings" charset="2"/>
              <a:buChar char="Ø"/>
            </a:pPr>
            <a:r>
              <a:rPr lang="en-US" sz="2800" dirty="0" smtClean="0"/>
              <a:t>Limiting</a:t>
            </a:r>
            <a:endParaRPr lang="en-US" sz="2800" dirty="0"/>
          </a:p>
          <a:p>
            <a:pPr lvl="1"/>
            <a:endParaRPr lang="en-US" sz="2800" dirty="0">
              <a:ea typeface="ＭＳ Ｐゴシック" charset="0"/>
              <a:cs typeface="ＭＳ Ｐゴシック" charset="0"/>
            </a:endParaRPr>
          </a:p>
          <a:p>
            <a:endParaRPr lang="en-US" sz="2800" dirty="0" smtClean="0">
              <a:ea typeface="ＭＳ Ｐゴシック" charset="0"/>
              <a:cs typeface="ＭＳ Ｐゴシック" charset="0"/>
            </a:endParaRPr>
          </a:p>
          <a:p>
            <a:r>
              <a:rPr lang="en-US" sz="2800" dirty="0">
                <a:ea typeface="ＭＳ Ｐゴシック" charset="0"/>
                <a:cs typeface="ＭＳ Ｐゴシック" charset="0"/>
              </a:rPr>
              <a:t> </a:t>
            </a:r>
            <a:endParaRPr lang="en-US" sz="2800" dirty="0" smtClean="0"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>
                <a:ea typeface="ＭＳ Ｐゴシック" charset="0"/>
                <a:cs typeface="ＭＳ Ｐゴシック" charset="0"/>
              </a:rPr>
              <a:t>We </a:t>
            </a:r>
            <a:r>
              <a:rPr lang="en-US" sz="2800" dirty="0">
                <a:ea typeface="ＭＳ Ｐゴシック" charset="0"/>
                <a:cs typeface="ＭＳ Ｐゴシック" charset="0"/>
              </a:rPr>
              <a:t>will never achieve more than we believe we can!  </a:t>
            </a:r>
            <a:endParaRPr lang="en-US" sz="2800" dirty="0" smtClean="0">
              <a:latin typeface="+mn-lt"/>
              <a:ea typeface="ＭＳ Ｐゴシック" charset="0"/>
              <a:cs typeface="ＭＳ Ｐゴシック" charset="0"/>
            </a:endParaRPr>
          </a:p>
          <a:p>
            <a:endParaRPr lang="en-US" sz="2800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179388" y="404813"/>
            <a:ext cx="8785225" cy="76944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dirty="0" smtClean="0">
                <a:solidFill>
                  <a:srgbClr val="581E00"/>
                </a:solidFill>
                <a:latin typeface="Calibri"/>
                <a:cs typeface="Calibri"/>
              </a:rPr>
              <a:t>Paradigm: Beliefs &amp; Habits</a:t>
            </a:r>
            <a:r>
              <a:rPr lang="en-US" sz="4400" i="1" dirty="0" smtClean="0">
                <a:solidFill>
                  <a:srgbClr val="581E00"/>
                </a:solidFill>
                <a:latin typeface="Calibri"/>
                <a:cs typeface="Calibri"/>
              </a:rPr>
              <a:t> </a:t>
            </a:r>
            <a:endParaRPr lang="en-US" sz="4400" dirty="0" smtClean="0">
              <a:solidFill>
                <a:srgbClr val="581E00"/>
              </a:solidFill>
              <a:latin typeface="Calibri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666526" y="1557338"/>
            <a:ext cx="3430432" cy="2092881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solidFill>
              <a:srgbClr val="80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“The only limits you have are the limits you believe.”                                       	</a:t>
            </a:r>
            <a:r>
              <a:rPr lang="en-US" sz="20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~ </a:t>
            </a:r>
            <a:r>
              <a:rPr lang="en-US" sz="200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Dr. Wayne Dyer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677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91966" y="1248768"/>
            <a:ext cx="8536941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dirty="0" smtClean="0"/>
          </a:p>
          <a:p>
            <a:pPr algn="ctr"/>
            <a:endParaRPr lang="en-US" sz="2800" dirty="0" smtClean="0">
              <a:ea typeface="ＭＳ Ｐゴシック" charset="0"/>
              <a:cs typeface="ＭＳ Ｐゴシック" charset="0"/>
            </a:endParaRPr>
          </a:p>
          <a:p>
            <a:pPr algn="ctr"/>
            <a:r>
              <a:rPr lang="en-US" sz="2800" dirty="0" smtClean="0">
                <a:solidFill>
                  <a:srgbClr val="581E00"/>
                </a:solidFill>
                <a:latin typeface="Calibri" charset="0"/>
                <a:cs typeface="Arial" charset="0"/>
              </a:rPr>
              <a:t>“Whatever we plant in our subconscious mind </a:t>
            </a:r>
          </a:p>
          <a:p>
            <a:pPr algn="ctr"/>
            <a:r>
              <a:rPr lang="en-US" sz="2800" dirty="0" smtClean="0">
                <a:solidFill>
                  <a:srgbClr val="581E00"/>
                </a:solidFill>
                <a:latin typeface="Calibri" charset="0"/>
                <a:cs typeface="Arial" charset="0"/>
              </a:rPr>
              <a:t>and nourish with repetition and emotion will </a:t>
            </a:r>
          </a:p>
          <a:p>
            <a:pPr algn="ctr"/>
            <a:r>
              <a:rPr lang="en-US" sz="2800" dirty="0" smtClean="0">
                <a:solidFill>
                  <a:srgbClr val="581E00"/>
                </a:solidFill>
                <a:latin typeface="Calibri" charset="0"/>
                <a:cs typeface="Arial" charset="0"/>
              </a:rPr>
              <a:t>one day become a reality.”                              </a:t>
            </a:r>
          </a:p>
          <a:p>
            <a:pPr algn="ctr"/>
            <a:r>
              <a:rPr lang="en-US" sz="2800" dirty="0" smtClean="0">
                <a:solidFill>
                  <a:srgbClr val="581E00"/>
                </a:solidFill>
                <a:latin typeface="Calibri" charset="0"/>
                <a:cs typeface="Arial" charset="0"/>
              </a:rPr>
              <a:t>							 </a:t>
            </a:r>
          </a:p>
          <a:p>
            <a:pPr algn="ctr"/>
            <a:r>
              <a:rPr lang="en-US" sz="2800" dirty="0" smtClean="0">
                <a:solidFill>
                  <a:srgbClr val="581E00"/>
                </a:solidFill>
                <a:latin typeface="Calibri" charset="0"/>
                <a:cs typeface="Arial" charset="0"/>
              </a:rPr>
              <a:t> </a:t>
            </a:r>
            <a:r>
              <a:rPr lang="en-US" sz="2000" dirty="0" smtClean="0">
                <a:solidFill>
                  <a:srgbClr val="581E00"/>
                </a:solidFill>
                <a:latin typeface="Calibri" charset="0"/>
                <a:cs typeface="Arial" charset="0"/>
              </a:rPr>
              <a:t>~ Earl Nightingale, Speaker, Writer and Author</a:t>
            </a:r>
            <a:endParaRPr lang="en-US" sz="2400" dirty="0" smtClean="0">
              <a:solidFill>
                <a:srgbClr val="581E00"/>
              </a:solidFill>
              <a:latin typeface="Calibri" charset="0"/>
              <a:cs typeface="Arial" charset="0"/>
            </a:endParaRPr>
          </a:p>
          <a:p>
            <a:endParaRPr lang="en-US" sz="2800" dirty="0" smtClean="0">
              <a:ea typeface="ＭＳ Ｐゴシック" charset="0"/>
              <a:cs typeface="ＭＳ Ｐゴシック" charset="0"/>
            </a:endParaRPr>
          </a:p>
          <a:p>
            <a:endParaRPr lang="en-US" sz="2800" dirty="0" smtClean="0">
              <a:latin typeface="+mn-lt"/>
              <a:ea typeface="ＭＳ Ｐゴシック" charset="0"/>
              <a:cs typeface="ＭＳ Ｐゴシック" charset="0"/>
            </a:endParaRPr>
          </a:p>
          <a:p>
            <a:endParaRPr lang="en-US" sz="2800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179388" y="404813"/>
            <a:ext cx="8785225" cy="76944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dirty="0" smtClean="0">
                <a:solidFill>
                  <a:srgbClr val="581E00"/>
                </a:solidFill>
                <a:latin typeface="Calibri"/>
                <a:cs typeface="Calibri"/>
              </a:rPr>
              <a:t>Paradigm</a:t>
            </a:r>
            <a:endParaRPr lang="en-US" sz="4400" dirty="0" smtClean="0">
              <a:solidFill>
                <a:srgbClr val="581E00"/>
              </a:solidFill>
              <a:latin typeface="Calibri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140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39750" y="1248768"/>
            <a:ext cx="828915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dirty="0"/>
          </a:p>
          <a:p>
            <a:r>
              <a:rPr lang="en-US" sz="2800" dirty="0" smtClean="0">
                <a:latin typeface="+mn-lt"/>
                <a:ea typeface="ＭＳ Ｐゴシック" charset="0"/>
                <a:cs typeface="ＭＳ Ｐゴシック" charset="0"/>
              </a:rPr>
              <a:t>Dr</a:t>
            </a:r>
            <a:r>
              <a:rPr lang="en-US" sz="2800" dirty="0">
                <a:ea typeface="ＭＳ Ｐゴシック" charset="0"/>
                <a:cs typeface="ＭＳ Ｐゴシック" charset="0"/>
              </a:rPr>
              <a:t>.</a:t>
            </a:r>
            <a:r>
              <a:rPr lang="en-US" sz="2800" dirty="0" smtClean="0">
                <a:latin typeface="+mn-lt"/>
                <a:ea typeface="ＭＳ Ｐゴシック" charset="0"/>
                <a:cs typeface="ＭＳ Ｐゴシック" charset="0"/>
              </a:rPr>
              <a:t> Maxwell Maltz</a:t>
            </a:r>
            <a:r>
              <a:rPr lang="en-US" sz="2800" dirty="0"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 smtClean="0">
                <a:ea typeface="ＭＳ Ｐゴシック" charset="0"/>
                <a:cs typeface="ＭＳ Ｐゴシック" charset="0"/>
              </a:rPr>
              <a:t>(1889-1975) </a:t>
            </a:r>
          </a:p>
          <a:p>
            <a:r>
              <a:rPr lang="en-US" sz="2800" i="1" dirty="0">
                <a:cs typeface="Calibri"/>
              </a:rPr>
              <a:t>Psycho - Cybernetics </a:t>
            </a:r>
            <a:endParaRPr lang="en-US" sz="2800" i="1" dirty="0" smtClean="0">
              <a:cs typeface="Calibri"/>
            </a:endParaRPr>
          </a:p>
          <a:p>
            <a:endParaRPr lang="en-US" sz="2800" dirty="0" smtClean="0"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>
                <a:ea typeface="ＭＳ Ｐゴシック" charset="0"/>
                <a:cs typeface="ＭＳ Ｐゴシック" charset="0"/>
              </a:rPr>
              <a:t>We have two images:   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ea typeface="ＭＳ Ｐゴシック" charset="0"/>
                <a:cs typeface="ＭＳ Ｐゴシック" charset="0"/>
              </a:rPr>
              <a:t>Mirror reflection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ea typeface="ＭＳ Ｐゴシック" charset="0"/>
                <a:cs typeface="ＭＳ Ｐゴシック" charset="0"/>
              </a:rPr>
              <a:t>The image we hold </a:t>
            </a:r>
          </a:p>
          <a:p>
            <a:r>
              <a:rPr lang="en-US" sz="2800" dirty="0" smtClean="0">
                <a:ea typeface="ＭＳ Ｐゴシック" charset="0"/>
                <a:cs typeface="ＭＳ Ｐゴシック" charset="0"/>
              </a:rPr>
              <a:t>      in our mind (</a:t>
            </a:r>
            <a:r>
              <a:rPr lang="en-US" sz="2800" dirty="0">
                <a:ea typeface="ＭＳ Ｐゴシック" charset="0"/>
                <a:cs typeface="ＭＳ Ｐゴシック" charset="0"/>
              </a:rPr>
              <a:t>s</a:t>
            </a:r>
            <a:r>
              <a:rPr lang="en-US" sz="2800" dirty="0" smtClean="0">
                <a:ea typeface="ＭＳ Ｐゴシック" charset="0"/>
                <a:cs typeface="ＭＳ Ｐゴシック" charset="0"/>
              </a:rPr>
              <a:t>elf-image) </a:t>
            </a:r>
          </a:p>
          <a:p>
            <a:endParaRPr lang="en-US" sz="2800" dirty="0" smtClean="0">
              <a:ea typeface="ＭＳ Ｐゴシック" charset="0"/>
              <a:cs typeface="ＭＳ Ｐゴシック" charset="0"/>
            </a:endParaRPr>
          </a:p>
          <a:p>
            <a:endParaRPr lang="en-US" sz="2800" dirty="0" smtClean="0">
              <a:latin typeface="+mn-lt"/>
              <a:ea typeface="ＭＳ Ｐゴシック" charset="0"/>
              <a:cs typeface="ＭＳ Ｐゴシック" charset="0"/>
            </a:endParaRPr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47689" y="557213"/>
            <a:ext cx="8056562" cy="76944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dirty="0" smtClean="0">
                <a:solidFill>
                  <a:srgbClr val="581E00"/>
                </a:solidFill>
                <a:latin typeface="Calibri"/>
                <a:cs typeface="Calibri"/>
              </a:rPr>
              <a:t>Self-Image</a:t>
            </a:r>
          </a:p>
        </p:txBody>
      </p:sp>
      <p:pic>
        <p:nvPicPr>
          <p:cNvPr id="9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635" y="1557338"/>
            <a:ext cx="3382240" cy="4181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840440" y="5738972"/>
            <a:ext cx="1831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Image: Unknown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45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443116" y="1248768"/>
            <a:ext cx="828915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dirty="0"/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cs typeface="Calibri"/>
              </a:rPr>
              <a:t>Cybernetics is a self regulating control mechanism</a:t>
            </a:r>
          </a:p>
          <a:p>
            <a:pPr marL="914400" lvl="1" indent="-457200">
              <a:buFont typeface="Courier New"/>
              <a:buChar char="o"/>
            </a:pPr>
            <a:r>
              <a:rPr lang="en-US" sz="2800" dirty="0" smtClean="0">
                <a:cs typeface="Calibri"/>
              </a:rPr>
              <a:t>Thermostat</a:t>
            </a:r>
          </a:p>
          <a:p>
            <a:pPr marL="914400" lvl="1" indent="-457200">
              <a:buFont typeface="Courier New"/>
              <a:buChar char="o"/>
            </a:pPr>
            <a:r>
              <a:rPr lang="en-US" sz="2800" dirty="0" smtClean="0">
                <a:cs typeface="Calibri"/>
              </a:rPr>
              <a:t>Airplane’s </a:t>
            </a:r>
            <a:r>
              <a:rPr lang="en-US" sz="2800" dirty="0" smtClean="0">
                <a:cs typeface="Calibri"/>
              </a:rPr>
              <a:t>autopilot </a:t>
            </a:r>
          </a:p>
          <a:p>
            <a:pPr lvl="1"/>
            <a:endParaRPr lang="en-US" sz="2800" dirty="0" smtClean="0">
              <a:cs typeface="Calibri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cs typeface="Calibri"/>
              </a:rPr>
              <a:t>Self–Image is our set destination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cs typeface="Calibri"/>
              </a:rPr>
              <a:t>O</a:t>
            </a:r>
            <a:r>
              <a:rPr lang="en-US" sz="2800" dirty="0" smtClean="0">
                <a:cs typeface="Calibri"/>
              </a:rPr>
              <a:t>ur actions and behaviors continuously adjust to reach the set destination</a:t>
            </a:r>
          </a:p>
          <a:p>
            <a:endParaRPr lang="en-US" sz="2800" dirty="0" smtClean="0">
              <a:ea typeface="ＭＳ Ｐゴシック" charset="0"/>
              <a:cs typeface="ＭＳ Ｐゴシック" charset="0"/>
            </a:endParaRPr>
          </a:p>
          <a:p>
            <a:endParaRPr lang="en-US" sz="2800" dirty="0" smtClean="0">
              <a:latin typeface="+mn-lt"/>
              <a:ea typeface="ＭＳ Ｐゴシック" charset="0"/>
              <a:cs typeface="ＭＳ Ｐゴシック" charset="0"/>
            </a:endParaRPr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47689" y="557213"/>
            <a:ext cx="8056562" cy="76944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dirty="0" smtClean="0">
                <a:solidFill>
                  <a:srgbClr val="581E00"/>
                </a:solidFill>
                <a:latin typeface="Calibri"/>
                <a:cs typeface="Calibri"/>
              </a:rPr>
              <a:t>Self-Image </a:t>
            </a:r>
            <a:r>
              <a:rPr lang="en-US" sz="4400" dirty="0">
                <a:solidFill>
                  <a:srgbClr val="581E00"/>
                </a:solidFill>
                <a:latin typeface="Calibri"/>
                <a:cs typeface="Calibri"/>
              </a:rPr>
              <a:t>&amp;</a:t>
            </a:r>
            <a:r>
              <a:rPr lang="en-US" sz="4400" dirty="0" smtClean="0">
                <a:solidFill>
                  <a:srgbClr val="581E00"/>
                </a:solidFill>
                <a:latin typeface="Calibri"/>
                <a:cs typeface="Calibri"/>
              </a:rPr>
              <a:t> Our Autopilot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7960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842157" y="843696"/>
            <a:ext cx="7368166" cy="6555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 </a:t>
            </a:r>
            <a:endParaRPr lang="en-US" sz="2800" b="1" dirty="0" smtClean="0"/>
          </a:p>
          <a:p>
            <a:endParaRPr lang="en-US" sz="2800" b="1" dirty="0" smtClean="0"/>
          </a:p>
          <a:p>
            <a:endParaRPr lang="en-US" sz="2800" b="1" i="1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algn="ctr"/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“Our success in any undertaking will never be </a:t>
            </a:r>
          </a:p>
          <a:p>
            <a:pPr algn="ctr"/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greater than the image we have of ourselves.” </a:t>
            </a:r>
          </a:p>
          <a:p>
            <a:pPr algn="ctr"/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 						</a:t>
            </a:r>
          </a:p>
          <a:p>
            <a:pPr algn="ctr"/>
            <a:r>
              <a:rPr lang="en-US" sz="2800" dirty="0">
                <a:latin typeface="Calibri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800" dirty="0" smtClean="0">
                <a:latin typeface="Calibri" charset="0"/>
                <a:ea typeface="ＭＳ Ｐゴシック" charset="0"/>
                <a:cs typeface="ＭＳ Ｐゴシック" charset="0"/>
              </a:rPr>
              <a:t>	</a:t>
            </a:r>
            <a:r>
              <a:rPr lang="en-US" sz="2000" dirty="0" smtClean="0">
                <a:latin typeface="Calibri" charset="0"/>
                <a:ea typeface="ＭＳ Ｐゴシック" charset="0"/>
                <a:cs typeface="ＭＳ Ｐゴシック" charset="0"/>
              </a:rPr>
              <a:t>~ Bob Proctor, Thinking Into Results </a:t>
            </a:r>
          </a:p>
          <a:p>
            <a:endParaRPr lang="en-US" sz="2800" i="1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sz="2800" dirty="0" smtClean="0">
              <a:latin typeface="Calibri" charset="0"/>
              <a:ea typeface="ＭＳ Ｐゴシック" charset="0"/>
              <a:cs typeface="ＭＳ Ｐゴシック" charset="0"/>
            </a:endParaRPr>
          </a:p>
          <a:p>
            <a:endParaRPr lang="en-US" sz="2800" dirty="0">
              <a:ea typeface="ＭＳ Ｐゴシック" charset="0"/>
              <a:cs typeface="ＭＳ Ｐゴシック" charset="0"/>
            </a:endParaRPr>
          </a:p>
          <a:p>
            <a:endParaRPr lang="en-US" sz="2800" dirty="0" smtClean="0">
              <a:ea typeface="ＭＳ Ｐゴシック" charset="0"/>
              <a:cs typeface="ＭＳ Ｐゴシック" charset="0"/>
            </a:endParaRPr>
          </a:p>
          <a:p>
            <a:endParaRPr lang="en-US" sz="2800" dirty="0">
              <a:ea typeface="ＭＳ Ｐゴシック" charset="0"/>
              <a:cs typeface="ＭＳ Ｐゴシック" charset="0"/>
            </a:endParaRPr>
          </a:p>
          <a:p>
            <a:endParaRPr lang="en-US" sz="2800" dirty="0" smtClean="0">
              <a:ea typeface="ＭＳ Ｐゴシック" charset="0"/>
              <a:cs typeface="ＭＳ Ｐゴシック" charset="0"/>
            </a:endParaRPr>
          </a:p>
          <a:p>
            <a:endParaRPr lang="en-US" sz="2800" dirty="0" smtClean="0">
              <a:latin typeface="+mn-lt"/>
              <a:ea typeface="ＭＳ Ｐゴシック" charset="0"/>
              <a:cs typeface="ＭＳ Ｐゴシック" charset="0"/>
            </a:endParaRPr>
          </a:p>
          <a:p>
            <a:endParaRPr lang="en-US" sz="2800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179388" y="404813"/>
            <a:ext cx="8785225" cy="76944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dirty="0" smtClean="0">
                <a:latin typeface="Calibri"/>
                <a:cs typeface="Calibri"/>
              </a:rPr>
              <a:t>Self-</a:t>
            </a:r>
            <a:r>
              <a:rPr lang="en-US" sz="4400" dirty="0" smtClean="0">
                <a:latin typeface="Calibri"/>
                <a:cs typeface="Calibri"/>
              </a:rPr>
              <a:t>Image &amp; Success</a:t>
            </a:r>
            <a:r>
              <a:rPr lang="en-US" sz="4400" i="1" dirty="0" smtClean="0">
                <a:latin typeface="Calibri"/>
                <a:cs typeface="Calibri"/>
              </a:rPr>
              <a:t> </a:t>
            </a:r>
            <a:endParaRPr lang="en-US" sz="4400" dirty="0" smtClean="0">
              <a:latin typeface="Calibri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5025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694875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259582" y="404813"/>
            <a:ext cx="8569325" cy="76944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4400" dirty="0" smtClean="0">
                <a:solidFill>
                  <a:srgbClr val="581E00"/>
                </a:solidFill>
                <a:latin typeface="+mn-lt"/>
              </a:rPr>
              <a:t>Creating Our Success</a:t>
            </a:r>
            <a:endParaRPr lang="en-US" sz="4400" dirty="0">
              <a:solidFill>
                <a:srgbClr val="581E00"/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4048" y="1587490"/>
            <a:ext cx="7844691" cy="57861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80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ea typeface="ＭＳ Ｐゴシック" charset="0"/>
                <a:cs typeface="ＭＳ Ｐゴシック" charset="0"/>
              </a:rPr>
              <a:t>Build the Success Mindset from the inside out!</a:t>
            </a:r>
          </a:p>
          <a:p>
            <a:endParaRPr lang="en-US" sz="2800" dirty="0" smtClean="0">
              <a:ea typeface="ＭＳ Ｐゴシック" charset="0"/>
              <a:cs typeface="ＭＳ Ｐゴシック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>
                <a:ea typeface="ＭＳ Ｐゴシック" charset="0"/>
                <a:cs typeface="ＭＳ Ｐゴシック" charset="0"/>
              </a:rPr>
              <a:t>M</a:t>
            </a:r>
            <a:r>
              <a:rPr lang="en-US" sz="2800" dirty="0" smtClean="0">
                <a:ea typeface="ＭＳ Ｐゴシック" charset="0"/>
                <a:cs typeface="ＭＳ Ｐゴシック" charset="0"/>
              </a:rPr>
              <a:t>ental picture of who you want to be, life you want to live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ea typeface="ＭＳ Ｐゴシック" charset="0"/>
                <a:cs typeface="ＭＳ Ｐゴシック" charset="0"/>
              </a:rPr>
              <a:t>Bring the image to </a:t>
            </a:r>
            <a:r>
              <a:rPr lang="en-US" sz="2800" dirty="0" smtClean="0">
                <a:ea typeface="ＭＳ Ｐゴシック" charset="0"/>
                <a:cs typeface="ＭＳ Ｐゴシック" charset="0"/>
              </a:rPr>
              <a:t>life </a:t>
            </a:r>
            <a:r>
              <a:rPr lang="en-US" sz="2800" dirty="0" smtClean="0">
                <a:ea typeface="ＭＳ Ｐゴシック" charset="0"/>
                <a:cs typeface="ＭＳ Ｐゴシック" charset="0"/>
              </a:rPr>
              <a:t>with your </a:t>
            </a:r>
            <a:r>
              <a:rPr lang="en-US" sz="2800" dirty="0" smtClean="0">
                <a:ea typeface="ＭＳ Ｐゴシック" charset="0"/>
                <a:cs typeface="ＭＳ Ｐゴシック" charset="0"/>
              </a:rPr>
              <a:t>five </a:t>
            </a:r>
            <a:r>
              <a:rPr lang="en-US" sz="2800" dirty="0" smtClean="0">
                <a:ea typeface="ＭＳ Ｐゴシック" charset="0"/>
                <a:cs typeface="ＭＳ Ｐゴシック" charset="0"/>
              </a:rPr>
              <a:t>senses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ea typeface="ＭＳ Ｐゴシック" charset="0"/>
                <a:cs typeface="ＭＳ Ｐゴシック" charset="0"/>
              </a:rPr>
              <a:t>Add emotions and repetition</a:t>
            </a:r>
          </a:p>
          <a:p>
            <a:pPr marL="457200" indent="-457200">
              <a:buFont typeface="Arial"/>
              <a:buChar char="•"/>
            </a:pPr>
            <a:endParaRPr lang="en-US" sz="2800" dirty="0" smtClean="0">
              <a:ea typeface="ＭＳ Ｐゴシック" charset="0"/>
              <a:cs typeface="ＭＳ Ｐゴシック" charset="0"/>
            </a:endParaRPr>
          </a:p>
          <a:p>
            <a:r>
              <a:rPr lang="en-US" sz="2400" dirty="0" smtClean="0"/>
              <a:t>"</a:t>
            </a:r>
            <a:r>
              <a:rPr lang="en-US" sz="2400" dirty="0"/>
              <a:t>I never hit a shot even in practice without having a sharp in-focus picture of it in my head. It's like a color movie. ..</a:t>
            </a:r>
            <a:r>
              <a:rPr lang="en-US" sz="2400" dirty="0" smtClean="0"/>
              <a:t>”</a:t>
            </a:r>
          </a:p>
          <a:p>
            <a:r>
              <a:rPr lang="en-US" sz="2400" dirty="0"/>
              <a:t>	</a:t>
            </a:r>
            <a:r>
              <a:rPr lang="en-US" sz="2400" dirty="0" smtClean="0"/>
              <a:t>					</a:t>
            </a:r>
            <a:r>
              <a:rPr lang="en-US" sz="2000" dirty="0" smtClean="0"/>
              <a:t>~ </a:t>
            </a:r>
            <a:r>
              <a:rPr lang="en-US" sz="2000" dirty="0" smtClean="0"/>
              <a:t>Jack Nicklaus, Golfer</a:t>
            </a:r>
            <a:endParaRPr lang="en-US" sz="2000" dirty="0">
              <a:ea typeface="ＭＳ Ｐゴシック" charset="0"/>
              <a:cs typeface="ＭＳ Ｐゴシック" charset="0"/>
            </a:endParaRPr>
          </a:p>
          <a:p>
            <a:endParaRPr lang="en-US" sz="2800" dirty="0" smtClean="0">
              <a:ea typeface="ＭＳ Ｐゴシック" charset="0"/>
              <a:cs typeface="ＭＳ Ｐゴシック" charset="0"/>
            </a:endParaRPr>
          </a:p>
          <a:p>
            <a:endParaRPr lang="en-US" dirty="0" smtClean="0">
              <a:ea typeface="ＭＳ Ｐゴシック" charset="0"/>
              <a:cs typeface="ＭＳ Ｐゴシック" charset="0"/>
            </a:endParaRPr>
          </a:p>
          <a:p>
            <a:r>
              <a:rPr lang="en-US" sz="2800" dirty="0" smtClean="0">
                <a:ea typeface="ＭＳ Ｐゴシック" charset="0"/>
                <a:cs typeface="ＭＳ Ｐゴシック" charset="0"/>
              </a:rPr>
              <a:t> </a:t>
            </a:r>
          </a:p>
          <a:p>
            <a:pPr marL="457200" indent="-457200">
              <a:buFont typeface="Arial"/>
              <a:buChar char="•"/>
            </a:pPr>
            <a:endParaRPr lang="en-US" sz="2800" dirty="0" smtClean="0"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657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694875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259582" y="391007"/>
            <a:ext cx="8569325" cy="95410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2800" i="1" dirty="0">
                <a:latin typeface="+mn-lt"/>
              </a:rPr>
              <a:t>Olympians Use Imagery </a:t>
            </a:r>
            <a:r>
              <a:rPr lang="en-US" sz="2800" i="1" dirty="0" smtClean="0">
                <a:latin typeface="+mn-lt"/>
              </a:rPr>
              <a:t>as Mental Training </a:t>
            </a:r>
            <a:r>
              <a:rPr lang="en-US" dirty="0" smtClean="0">
                <a:latin typeface="+mn-lt"/>
              </a:rPr>
              <a:t>(NY Times</a:t>
            </a:r>
            <a:r>
              <a:rPr lang="en-US" dirty="0" smtClean="0"/>
              <a:t>) </a:t>
            </a:r>
            <a:r>
              <a:rPr lang="en-US" dirty="0"/>
              <a:t>		</a:t>
            </a:r>
            <a:r>
              <a:rPr lang="en-US" sz="2800" dirty="0"/>
              <a:t>			</a:t>
            </a:r>
            <a:endParaRPr lang="en-US" i="1" dirty="0">
              <a:solidFill>
                <a:srgbClr val="581E00"/>
              </a:solidFill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582" y="1174254"/>
            <a:ext cx="8501661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400" i="1" dirty="0" smtClean="0"/>
          </a:p>
          <a:p>
            <a:r>
              <a:rPr lang="en-US" sz="2400" i="1" dirty="0" smtClean="0"/>
              <a:t>Emily </a:t>
            </a:r>
            <a:r>
              <a:rPr lang="en-US" sz="2400" i="1" dirty="0"/>
              <a:t>Cook, </a:t>
            </a:r>
            <a:r>
              <a:rPr lang="en-US" sz="2400" i="1" dirty="0" smtClean="0"/>
              <a:t>U.S</a:t>
            </a:r>
            <a:r>
              <a:rPr lang="en-US" sz="2400" i="1" dirty="0"/>
              <a:t>. freestyle </a:t>
            </a:r>
            <a:endParaRPr lang="en-US" sz="2400" i="1" dirty="0" smtClean="0"/>
          </a:p>
          <a:p>
            <a:r>
              <a:rPr lang="en-US" sz="2400" i="1" dirty="0" smtClean="0"/>
              <a:t>aerials </a:t>
            </a:r>
            <a:r>
              <a:rPr lang="en-US" sz="2400" i="1" dirty="0"/>
              <a:t>Olympian, goes </a:t>
            </a:r>
            <a:endParaRPr lang="en-US" sz="2400" i="1" dirty="0" smtClean="0"/>
          </a:p>
          <a:p>
            <a:r>
              <a:rPr lang="en-US" sz="2400" i="1" dirty="0"/>
              <a:t>b</a:t>
            </a:r>
            <a:r>
              <a:rPr lang="en-US" sz="2400" i="1" dirty="0" smtClean="0"/>
              <a:t>eyond “visualization” in </a:t>
            </a:r>
          </a:p>
          <a:p>
            <a:r>
              <a:rPr lang="en-US" sz="2400" i="1" dirty="0" smtClean="0"/>
              <a:t>her training. “You have to </a:t>
            </a:r>
          </a:p>
          <a:p>
            <a:r>
              <a:rPr lang="en-US" sz="2400" i="1" dirty="0" smtClean="0"/>
              <a:t>smell it,” she said. “You </a:t>
            </a:r>
          </a:p>
          <a:p>
            <a:r>
              <a:rPr lang="en-US" sz="2400" i="1" dirty="0" smtClean="0"/>
              <a:t>have to hear it. You have </a:t>
            </a:r>
          </a:p>
          <a:p>
            <a:r>
              <a:rPr lang="en-US" sz="2400" i="1" dirty="0" smtClean="0"/>
              <a:t>to feel it, everything</a:t>
            </a:r>
            <a:r>
              <a:rPr lang="en-US" sz="2400" i="1" dirty="0"/>
              <a:t>.</a:t>
            </a:r>
            <a:r>
              <a:rPr lang="en-US" sz="2400" i="1" dirty="0" smtClean="0"/>
              <a:t>”</a:t>
            </a:r>
          </a:p>
          <a:p>
            <a:endParaRPr lang="en-US" sz="2400" i="1" dirty="0">
              <a:ea typeface="ＭＳ Ｐゴシック" charset="0"/>
              <a:cs typeface="ＭＳ Ｐゴシック" charset="0"/>
            </a:endParaRPr>
          </a:p>
          <a:p>
            <a:endParaRPr lang="en-US" sz="2400" i="1" dirty="0" smtClean="0">
              <a:ea typeface="ＭＳ Ｐゴシック" charset="0"/>
              <a:cs typeface="ＭＳ Ｐゴシック" charset="0"/>
            </a:endParaRPr>
          </a:p>
          <a:p>
            <a:endParaRPr lang="en-US" sz="2400" dirty="0" smtClean="0"/>
          </a:p>
          <a:p>
            <a:r>
              <a:rPr lang="en-US" sz="2000" dirty="0" smtClean="0"/>
              <a:t>			                                           by Christopher </a:t>
            </a:r>
            <a:r>
              <a:rPr lang="en-US" sz="2000" dirty="0"/>
              <a:t>Clary</a:t>
            </a:r>
            <a:r>
              <a:rPr lang="en-US" sz="2000" dirty="0" smtClean="0"/>
              <a:t>, NY </a:t>
            </a:r>
            <a:r>
              <a:rPr lang="en-US" sz="2000" dirty="0"/>
              <a:t>Times</a:t>
            </a:r>
            <a:r>
              <a:rPr lang="en-US" sz="2000" dirty="0" smtClean="0"/>
              <a:t>, 2/2014.  								   Getty Images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							</a:t>
            </a:r>
            <a:endParaRPr lang="en-US" sz="2400" dirty="0" smtClean="0"/>
          </a:p>
          <a:p>
            <a:endParaRPr lang="en-US" sz="2800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  <p:pic>
        <p:nvPicPr>
          <p:cNvPr id="2" name="Picture 1" descr="visualization1-articleLarg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578" y="1043967"/>
            <a:ext cx="5263486" cy="4127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023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39750" y="1080284"/>
            <a:ext cx="8289157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 </a:t>
            </a:r>
            <a:endParaRPr lang="en-US" sz="2800" dirty="0">
              <a:latin typeface="+mn-lt"/>
              <a:ea typeface="ＭＳ Ｐゴシック" charset="0"/>
              <a:cs typeface="ＭＳ Ｐゴシック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latin typeface="+mn-lt"/>
                <a:ea typeface="ＭＳ Ｐゴシック" charset="0"/>
                <a:cs typeface="ＭＳ Ｐゴシック" charset="0"/>
              </a:rPr>
              <a:t>Mentally </a:t>
            </a:r>
            <a:r>
              <a:rPr lang="en-US" sz="2800" dirty="0" smtClean="0">
                <a:ea typeface="ＭＳ Ｐゴシック" charset="0"/>
                <a:cs typeface="ＭＳ Ｐゴシック" charset="0"/>
              </a:rPr>
              <a:t>r</a:t>
            </a:r>
            <a:r>
              <a:rPr lang="en-US" sz="2800" dirty="0" smtClean="0">
                <a:latin typeface="+mn-lt"/>
                <a:ea typeface="ＭＳ Ｐゴシック" charset="0"/>
                <a:cs typeface="ＭＳ Ｐゴシック" charset="0"/>
              </a:rPr>
              <a:t>ehearsing and simulating an action or function without physically performing it</a:t>
            </a:r>
            <a:endParaRPr lang="en-US" sz="2800" dirty="0">
              <a:ea typeface="ＭＳ Ｐゴシック" charset="0"/>
              <a:cs typeface="ＭＳ Ｐゴシック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E</a:t>
            </a:r>
            <a:r>
              <a:rPr lang="en-US" sz="2800" dirty="0" smtClean="0"/>
              <a:t>ffective </a:t>
            </a:r>
            <a:r>
              <a:rPr lang="en-US" sz="2800" dirty="0"/>
              <a:t>imagery </a:t>
            </a:r>
            <a:r>
              <a:rPr lang="en-US" sz="2800" dirty="0" smtClean="0"/>
              <a:t>is a multi</a:t>
            </a:r>
            <a:r>
              <a:rPr lang="en-US" sz="2800" dirty="0"/>
              <a:t>-</a:t>
            </a:r>
            <a:r>
              <a:rPr lang="en-US" sz="2800" dirty="0" smtClean="0"/>
              <a:t>sensory experience</a:t>
            </a:r>
          </a:p>
          <a:p>
            <a:pPr marL="457200" indent="-457200">
              <a:buFont typeface="Arial"/>
              <a:buChar char="•"/>
            </a:pPr>
            <a:endParaRPr lang="en-US" sz="2800" dirty="0" smtClean="0"/>
          </a:p>
          <a:p>
            <a:r>
              <a:rPr lang="en-US" sz="2400" dirty="0"/>
              <a:t>“Imagery is used by virtually all great athletes and research has shown that, when combined with actual practice, improves performance more than practice alone. Imagery also isn't just a mental experience that occurs in your head, but rather impacts you in every way: psychologically, emotionally, physically, technically, and tactically.” </a:t>
            </a:r>
            <a:r>
              <a:rPr lang="en-US" sz="2400" dirty="0" smtClean="0"/>
              <a:t> 	</a:t>
            </a:r>
            <a:r>
              <a:rPr lang="en-US" sz="2000" dirty="0" smtClean="0"/>
              <a:t>~ </a:t>
            </a:r>
            <a:r>
              <a:rPr lang="en-US" sz="2000" dirty="0"/>
              <a:t>Jim Taylor, PhD, </a:t>
            </a:r>
            <a:r>
              <a:rPr lang="en-US" sz="2000" dirty="0" smtClean="0"/>
              <a:t>Psych Today 11/2012</a:t>
            </a:r>
            <a:endParaRPr lang="en-US" sz="2000" dirty="0"/>
          </a:p>
          <a:p>
            <a:pPr marL="457200" indent="-457200">
              <a:buFont typeface="Arial"/>
              <a:buChar char="•"/>
            </a:pPr>
            <a:endParaRPr lang="en-US" sz="2800" dirty="0" smtClean="0">
              <a:latin typeface="+mn-lt"/>
              <a:ea typeface="ＭＳ Ｐゴシック" charset="0"/>
              <a:cs typeface="ＭＳ Ｐゴシック" charset="0"/>
            </a:endParaRPr>
          </a:p>
          <a:p>
            <a:pPr marL="457200" indent="-457200">
              <a:buFont typeface="Arial"/>
              <a:buChar char="•"/>
            </a:pPr>
            <a:endParaRPr lang="en-US" sz="2800" dirty="0">
              <a:ea typeface="ＭＳ Ｐゴシック" charset="0"/>
              <a:cs typeface="ＭＳ Ｐゴシック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latin typeface="+mn-lt"/>
                <a:ea typeface="ＭＳ Ｐゴシック" charset="0"/>
                <a:cs typeface="ＭＳ Ｐゴシック" charset="0"/>
              </a:rPr>
              <a:t> </a:t>
            </a:r>
            <a:endParaRPr lang="en-US" sz="2800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287337" y="252524"/>
            <a:ext cx="8569325" cy="14465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dirty="0" smtClean="0">
                <a:solidFill>
                  <a:srgbClr val="581E00"/>
                </a:solidFill>
                <a:latin typeface="+mn-lt"/>
              </a:rPr>
              <a:t>Motor </a:t>
            </a:r>
            <a:r>
              <a:rPr lang="en-US" sz="4400" dirty="0">
                <a:solidFill>
                  <a:srgbClr val="581E00"/>
                </a:solidFill>
                <a:latin typeface="+mn-lt"/>
              </a:rPr>
              <a:t>Imagery</a:t>
            </a:r>
          </a:p>
          <a:p>
            <a:pPr algn="ctr" eaLnBrk="1" hangingPunct="1">
              <a:defRPr/>
            </a:pPr>
            <a:endParaRPr lang="en-US" sz="4400" dirty="0" smtClean="0">
              <a:solidFill>
                <a:srgbClr val="581E00"/>
              </a:solidFill>
              <a:latin typeface="Calibri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420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39750" y="825458"/>
            <a:ext cx="828915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 </a:t>
            </a:r>
            <a:endParaRPr lang="en-US" sz="2800" dirty="0">
              <a:latin typeface="+mn-lt"/>
              <a:ea typeface="ＭＳ Ｐゴシック" charset="0"/>
              <a:cs typeface="ＭＳ Ｐゴシック" charset="0"/>
            </a:endParaRP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latin typeface="+mn-lt"/>
                <a:ea typeface="ＭＳ Ｐゴシック" charset="0"/>
                <a:cs typeface="ＭＳ Ｐゴシック" charset="0"/>
              </a:rPr>
              <a:t>Evidence suggests that our body has the same response to the imagined event as to the physical experience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>
                <a:ea typeface="ＭＳ Ｐゴシック" charset="0"/>
                <a:cs typeface="ＭＳ Ｐゴシック" charset="0"/>
              </a:rPr>
              <a:t>Growing research to further explore effects of motor imagery: </a:t>
            </a:r>
          </a:p>
          <a:p>
            <a:pPr marL="914400" lvl="1" indent="-457200">
              <a:buFont typeface="Courier New"/>
              <a:buChar char="o"/>
            </a:pPr>
            <a:r>
              <a:rPr lang="en-US" sz="2800" dirty="0">
                <a:ea typeface="ＭＳ Ｐゴシック" charset="0"/>
                <a:cs typeface="ＭＳ Ｐゴシック" charset="0"/>
              </a:rPr>
              <a:t>S</a:t>
            </a:r>
            <a:r>
              <a:rPr lang="en-US" sz="2800" dirty="0" smtClean="0">
                <a:ea typeface="ＭＳ Ｐゴシック" charset="0"/>
                <a:cs typeface="ＭＳ Ｐゴシック" charset="0"/>
              </a:rPr>
              <a:t>ame brain cells are activated as if the activity is  actual performed </a:t>
            </a:r>
          </a:p>
          <a:p>
            <a:pPr marL="914400" lvl="1" indent="-457200">
              <a:buFont typeface="Courier New"/>
              <a:buChar char="o"/>
            </a:pPr>
            <a:r>
              <a:rPr lang="en-US" sz="2800" dirty="0" smtClean="0">
                <a:latin typeface="+mn-lt"/>
                <a:ea typeface="ＭＳ Ｐゴシック" charset="0"/>
                <a:cs typeface="ＭＳ Ｐゴシック" charset="0"/>
              </a:rPr>
              <a:t>New neural pathways - Neuroplasticity</a:t>
            </a:r>
          </a:p>
          <a:p>
            <a:r>
              <a:rPr lang="en-US" sz="2800" dirty="0" smtClean="0">
                <a:latin typeface="+mn-lt"/>
                <a:ea typeface="ＭＳ Ｐゴシック" charset="0"/>
                <a:cs typeface="ＭＳ Ｐゴシック" charset="0"/>
              </a:rPr>
              <a:t> </a:t>
            </a:r>
            <a:endParaRPr lang="en-US" sz="2800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287337" y="252524"/>
            <a:ext cx="8569325" cy="14465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dirty="0" smtClean="0">
                <a:solidFill>
                  <a:srgbClr val="581E00"/>
                </a:solidFill>
                <a:latin typeface="+mn-lt"/>
              </a:rPr>
              <a:t>Motor </a:t>
            </a:r>
            <a:r>
              <a:rPr lang="en-US" sz="4400" dirty="0">
                <a:solidFill>
                  <a:srgbClr val="581E00"/>
                </a:solidFill>
                <a:latin typeface="+mn-lt"/>
              </a:rPr>
              <a:t>Imagery</a:t>
            </a:r>
          </a:p>
          <a:p>
            <a:pPr algn="ctr" eaLnBrk="1" hangingPunct="1">
              <a:defRPr/>
            </a:pPr>
            <a:endParaRPr lang="en-US" sz="4400" dirty="0" smtClean="0">
              <a:solidFill>
                <a:srgbClr val="581E00"/>
              </a:solidFill>
              <a:latin typeface="Calibri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272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166e6da710634a38832657d979961ee_1249183858_1200x67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0183" y="2304550"/>
            <a:ext cx="6857206" cy="4006774"/>
          </a:xfrm>
          <a:prstGeom prst="rect">
            <a:avLst/>
          </a:prstGeom>
        </p:spPr>
      </p:pic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95288" y="1557338"/>
            <a:ext cx="828915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smtClean="0"/>
              <a:t>Motor Imagery applied: the power of goals coupled with</a:t>
            </a:r>
            <a:endParaRPr lang="en-US" sz="2800" dirty="0"/>
          </a:p>
          <a:p>
            <a:r>
              <a:rPr lang="en-US" sz="2800" dirty="0"/>
              <a:t>d</a:t>
            </a:r>
            <a:r>
              <a:rPr lang="en-US" sz="2800" dirty="0" smtClean="0"/>
              <a:t>esire        Create </a:t>
            </a:r>
            <a:r>
              <a:rPr lang="en-US" sz="2800" dirty="0" smtClean="0"/>
              <a:t>the mental </a:t>
            </a:r>
            <a:r>
              <a:rPr lang="en-US" sz="2800" dirty="0" smtClean="0"/>
              <a:t>picture </a:t>
            </a:r>
            <a:endParaRPr lang="en-US" sz="2800" dirty="0" smtClean="0"/>
          </a:p>
          <a:p>
            <a:pPr lvl="1"/>
            <a:r>
              <a:rPr lang="en-US" sz="2800" dirty="0"/>
              <a:t> </a:t>
            </a:r>
            <a:r>
              <a:rPr lang="en-US" sz="2800" dirty="0" smtClean="0"/>
              <a:t>            </a:t>
            </a:r>
            <a:r>
              <a:rPr lang="en-US" sz="2800" dirty="0" smtClean="0"/>
              <a:t>Use </a:t>
            </a:r>
            <a:r>
              <a:rPr lang="en-US" sz="2800" dirty="0" smtClean="0"/>
              <a:t>the five </a:t>
            </a:r>
            <a:r>
              <a:rPr lang="en-US" sz="2800" dirty="0" smtClean="0"/>
              <a:t>senses </a:t>
            </a:r>
            <a:endParaRPr lang="en-US" sz="2800" dirty="0" smtClean="0"/>
          </a:p>
          <a:p>
            <a:pPr lvl="1"/>
            <a:r>
              <a:rPr lang="en-US" sz="2800" dirty="0"/>
              <a:t> </a:t>
            </a:r>
            <a:r>
              <a:rPr lang="en-US" sz="2800" dirty="0" smtClean="0"/>
              <a:t>            </a:t>
            </a:r>
            <a:r>
              <a:rPr lang="en-US" sz="2800" dirty="0" smtClean="0"/>
              <a:t>Add emotions</a:t>
            </a:r>
            <a:endParaRPr lang="en-US" sz="2800" dirty="0"/>
          </a:p>
          <a:p>
            <a:endParaRPr lang="en-US" sz="2800" dirty="0"/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395288" y="404813"/>
            <a:ext cx="8569325" cy="76944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dirty="0" smtClean="0">
                <a:solidFill>
                  <a:srgbClr val="581E00"/>
                </a:solidFill>
                <a:latin typeface="Calibri"/>
                <a:cs typeface="Calibri"/>
              </a:rPr>
              <a:t>Rehabilitation</a:t>
            </a:r>
            <a:r>
              <a:rPr lang="en-US" sz="4400" i="1" dirty="0" smtClean="0">
                <a:solidFill>
                  <a:srgbClr val="581E00"/>
                </a:solidFill>
                <a:latin typeface="Calibri"/>
                <a:cs typeface="Calibri"/>
              </a:rPr>
              <a:t> </a:t>
            </a:r>
            <a:endParaRPr lang="en-US" sz="4400" dirty="0" smtClean="0">
              <a:solidFill>
                <a:srgbClr val="581E00"/>
              </a:solidFill>
              <a:latin typeface="Calibri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344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95288" y="1248768"/>
            <a:ext cx="8289157" cy="3539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endParaRPr lang="en-US" sz="2800" dirty="0"/>
          </a:p>
          <a:p>
            <a:r>
              <a:rPr lang="en-US" sz="2800" dirty="0" smtClean="0"/>
              <a:t>Patients can practice imagery on their own and </a:t>
            </a:r>
            <a:r>
              <a:rPr lang="en-US" sz="2800" dirty="0"/>
              <a:t>d</a:t>
            </a:r>
            <a:r>
              <a:rPr lang="en-US" sz="2800" dirty="0" smtClean="0"/>
              <a:t>uring rest times to </a:t>
            </a:r>
          </a:p>
          <a:p>
            <a:endParaRPr lang="en-US" sz="2800" dirty="0" smtClean="0"/>
          </a:p>
          <a:p>
            <a:pPr marL="914400" lvl="1" indent="-457200">
              <a:buFont typeface="Arial"/>
              <a:buChar char="•"/>
            </a:pPr>
            <a:r>
              <a:rPr lang="en-US" sz="2800" dirty="0" smtClean="0">
                <a:ea typeface="ＭＳ Ｐゴシック" charset="0"/>
                <a:cs typeface="ＭＳ Ｐゴシック" charset="0"/>
              </a:rPr>
              <a:t>Enhance their physical abilities</a:t>
            </a:r>
          </a:p>
          <a:p>
            <a:pPr marL="914400" lvl="1" indent="-457200">
              <a:buFont typeface="Arial"/>
              <a:buChar char="•"/>
            </a:pPr>
            <a:r>
              <a:rPr lang="en-US" sz="2800" dirty="0" smtClean="0">
                <a:ea typeface="ＭＳ Ｐゴシック" charset="0"/>
                <a:cs typeface="ＭＳ Ｐゴシック" charset="0"/>
              </a:rPr>
              <a:t>Increase hope, happiness and wellbeing</a:t>
            </a:r>
          </a:p>
          <a:p>
            <a:pPr marL="914400" lvl="1" indent="-457200">
              <a:buFont typeface="Arial"/>
              <a:buChar char="•"/>
            </a:pPr>
            <a:r>
              <a:rPr lang="en-US" sz="2800" dirty="0" smtClean="0">
                <a:ea typeface="ＭＳ Ｐゴシック" charset="0"/>
                <a:cs typeface="ＭＳ Ｐゴシック" charset="0"/>
              </a:rPr>
              <a:t>Improve functional outcomes</a:t>
            </a:r>
          </a:p>
          <a:p>
            <a:pPr marL="914400" lvl="1" indent="-457200">
              <a:buFont typeface="Arial"/>
              <a:buChar char="•"/>
            </a:pPr>
            <a:endParaRPr lang="en-US" sz="2800" dirty="0" smtClean="0">
              <a:ea typeface="ＭＳ Ｐゴシック" charset="0"/>
              <a:cs typeface="ＭＳ Ｐゴシック" charset="0"/>
            </a:endParaRPr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395288" y="404813"/>
            <a:ext cx="8569325" cy="76944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dirty="0" smtClean="0">
                <a:solidFill>
                  <a:srgbClr val="581E00"/>
                </a:solidFill>
                <a:latin typeface="Calibri"/>
                <a:cs typeface="Calibri"/>
              </a:rPr>
              <a:t>Rehabilitation</a:t>
            </a:r>
            <a:r>
              <a:rPr lang="en-US" sz="4400" i="1" dirty="0" smtClean="0">
                <a:solidFill>
                  <a:srgbClr val="581E00"/>
                </a:solidFill>
                <a:latin typeface="Calibri"/>
                <a:cs typeface="Calibri"/>
              </a:rPr>
              <a:t> </a:t>
            </a:r>
            <a:endParaRPr lang="en-US" sz="4400" dirty="0" smtClean="0">
              <a:solidFill>
                <a:srgbClr val="581E00"/>
              </a:solidFill>
              <a:latin typeface="Calibri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867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236988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algn="ctr" eaLnBrk="1" hangingPunct="1">
              <a:defRPr/>
            </a:pPr>
            <a:endParaRPr lang="en-US" sz="2800" dirty="0" smtClean="0">
              <a:latin typeface="+mn-lt"/>
            </a:endParaRPr>
          </a:p>
          <a:p>
            <a:pPr algn="ctr" eaLnBrk="1" hangingPunct="1">
              <a:defRPr/>
            </a:pPr>
            <a:r>
              <a:rPr lang="en-US" sz="2800" dirty="0" smtClean="0">
                <a:latin typeface="+mn-lt"/>
              </a:rPr>
              <a:t>“The way you think, the way you behave, the way </a:t>
            </a:r>
          </a:p>
          <a:p>
            <a:pPr algn="ctr" eaLnBrk="1" hangingPunct="1">
              <a:defRPr/>
            </a:pPr>
            <a:r>
              <a:rPr lang="en-US" sz="2800" dirty="0" smtClean="0">
                <a:latin typeface="+mn-lt"/>
              </a:rPr>
              <a:t>you eat, can influence your life by 30 - 50 year.”  </a:t>
            </a:r>
          </a:p>
          <a:p>
            <a:pPr algn="ctr" eaLnBrk="1" hangingPunct="1">
              <a:defRPr/>
            </a:pPr>
            <a:r>
              <a:rPr lang="en-US" sz="2000" dirty="0" smtClean="0">
                <a:latin typeface="+mn-lt"/>
              </a:rPr>
              <a:t>			</a:t>
            </a:r>
          </a:p>
          <a:p>
            <a:pPr algn="ctr" eaLnBrk="1" hangingPunct="1">
              <a:defRPr/>
            </a:pPr>
            <a:r>
              <a:rPr lang="en-US" sz="2000" dirty="0" smtClean="0">
                <a:latin typeface="+mn-lt"/>
              </a:rPr>
              <a:t>~ Dr. </a:t>
            </a:r>
            <a:r>
              <a:rPr lang="en-US" sz="2000" dirty="0">
                <a:latin typeface="+mn-lt"/>
              </a:rPr>
              <a:t>D</a:t>
            </a:r>
            <a:r>
              <a:rPr lang="en-US" sz="2000" dirty="0" smtClean="0">
                <a:latin typeface="+mn-lt"/>
              </a:rPr>
              <a:t>eepak Chopra</a:t>
            </a:r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395288" y="404813"/>
            <a:ext cx="8569325" cy="76944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dirty="0" smtClean="0">
                <a:solidFill>
                  <a:srgbClr val="581E00"/>
                </a:solidFill>
                <a:latin typeface="Calibri"/>
                <a:cs typeface="Calibri"/>
              </a:rPr>
              <a:t>We Have a Choice</a:t>
            </a:r>
            <a:r>
              <a:rPr lang="en-US" sz="4400" i="1" dirty="0" smtClean="0">
                <a:solidFill>
                  <a:srgbClr val="581E00"/>
                </a:solidFill>
                <a:latin typeface="Calibri"/>
                <a:cs typeface="Calibri"/>
              </a:rPr>
              <a:t> </a:t>
            </a:r>
            <a:endParaRPr lang="en-US" sz="4400" dirty="0" smtClean="0">
              <a:solidFill>
                <a:srgbClr val="581E00"/>
              </a:solidFill>
              <a:latin typeface="Calibri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927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539750" y="1557338"/>
            <a:ext cx="8064500" cy="10160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315093" y="1188343"/>
            <a:ext cx="8468438" cy="4832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800" dirty="0" smtClean="0">
              <a:solidFill>
                <a:srgbClr val="80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en-US" sz="2800" dirty="0" smtClean="0">
                <a:solidFill>
                  <a:srgbClr val="80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From the Inside Out </a:t>
            </a:r>
            <a:r>
              <a:rPr lang="en-US" sz="2800" dirty="0" smtClean="0"/>
              <a:t>- building the Success Mindset results in improved wellbeing, happiness, success and health. </a:t>
            </a:r>
          </a:p>
          <a:p>
            <a:endParaRPr lang="en-US" sz="2800" dirty="0" smtClean="0"/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For YOU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Teams and organizations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/>
              <a:t>Sports and fitness</a:t>
            </a:r>
          </a:p>
          <a:p>
            <a:pPr marL="457200" indent="-457200">
              <a:buFont typeface="Arial"/>
              <a:buChar char="•"/>
            </a:pPr>
            <a:r>
              <a:rPr lang="en-US" sz="2800" dirty="0" smtClean="0"/>
              <a:t>Rehabilitation and prevention</a:t>
            </a:r>
            <a:endParaRPr lang="en-US" sz="2800" dirty="0"/>
          </a:p>
          <a:p>
            <a:endParaRPr lang="en-US" sz="2800" dirty="0"/>
          </a:p>
          <a:p>
            <a:endParaRPr lang="en-US" sz="2800" dirty="0">
              <a:latin typeface="+mn-lt"/>
              <a:ea typeface="ＭＳ Ｐゴシック" charset="0"/>
              <a:cs typeface="ＭＳ Ｐゴシック" charset="0"/>
            </a:endParaRPr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3" name="TextBox 6"/>
          <p:cNvSpPr txBox="1">
            <a:spLocks noChangeArrowheads="1"/>
          </p:cNvSpPr>
          <p:nvPr/>
        </p:nvSpPr>
        <p:spPr bwMode="auto">
          <a:xfrm>
            <a:off x="361511" y="404813"/>
            <a:ext cx="8569325" cy="769441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defRPr/>
            </a:pPr>
            <a:r>
              <a:rPr lang="en-US" sz="4400" dirty="0" smtClean="0">
                <a:solidFill>
                  <a:srgbClr val="581E00"/>
                </a:solidFill>
                <a:latin typeface="+mn-lt"/>
              </a:rPr>
              <a:t>Success Mindset</a:t>
            </a:r>
            <a:endParaRPr lang="en-US" sz="4400" dirty="0" smtClean="0">
              <a:solidFill>
                <a:srgbClr val="581E00"/>
              </a:solidFill>
              <a:latin typeface="Calibri"/>
              <a:cs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0697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extBox 1"/>
          <p:cNvSpPr txBox="1">
            <a:spLocks noChangeArrowheads="1"/>
          </p:cNvSpPr>
          <p:nvPr/>
        </p:nvSpPr>
        <p:spPr bwMode="auto">
          <a:xfrm>
            <a:off x="2428166" y="1504086"/>
            <a:ext cx="3835474" cy="101600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342900" indent="-342900" eaLnBrk="1" hangingPunct="1">
              <a:buFont typeface="Arial"/>
              <a:buChar char="•"/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800" dirty="0" smtClean="0"/>
          </a:p>
          <a:p>
            <a:pPr eaLnBrk="1" hangingPunct="1">
              <a:defRPr/>
            </a:pPr>
            <a:endParaRPr lang="en-US" sz="18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2952776" y="400791"/>
            <a:ext cx="387111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dirty="0" smtClean="0">
                <a:solidFill>
                  <a:srgbClr val="581E00"/>
                </a:solidFill>
                <a:ea typeface="ＭＳ Ｐゴシック" charset="0"/>
                <a:cs typeface="ＭＳ Ｐゴシック" charset="0"/>
              </a:rPr>
              <a:t>Questions?</a:t>
            </a:r>
          </a:p>
        </p:txBody>
      </p:sp>
      <p:pic>
        <p:nvPicPr>
          <p:cNvPr id="70659" name="Picture 3" descr="fb-profile-r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5445125"/>
            <a:ext cx="126047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667884_Cover_300dpi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0454" y="3080825"/>
            <a:ext cx="2252128" cy="3480561"/>
          </a:xfrm>
          <a:prstGeom prst="rect">
            <a:avLst/>
          </a:prstGeom>
          <a:ln w="12700">
            <a:solidFill>
              <a:schemeClr val="accent1"/>
            </a:solidFill>
          </a:ln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www.AmazingResults4You.com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997655" y="2092201"/>
            <a:ext cx="378135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latin typeface="Calibri" charset="0"/>
                <a:cs typeface="Arial" charset="0"/>
              </a:rPr>
              <a:t>www.AmazingResults4you.com/free</a:t>
            </a:r>
            <a:endParaRPr lang="en-US" dirty="0">
              <a:latin typeface="Calibri" charset="0"/>
              <a:cs typeface="Arial" charset="0"/>
            </a:endParaRPr>
          </a:p>
          <a:p>
            <a:pPr algn="ctr"/>
            <a:endParaRPr lang="en-US" dirty="0" smtClean="0">
              <a:latin typeface="Calibri" charset="0"/>
              <a:cs typeface="Arial" charset="0"/>
            </a:endParaRPr>
          </a:p>
          <a:p>
            <a:pPr algn="ctr"/>
            <a:r>
              <a:rPr lang="en-US" dirty="0" smtClean="0">
                <a:latin typeface="Calibri" charset="0"/>
                <a:cs typeface="Arial" charset="0"/>
              </a:rPr>
              <a:t>achieveamazingresults@gmail.com</a:t>
            </a:r>
            <a:endParaRPr lang="en-US" dirty="0">
              <a:latin typeface="Calibri" charset="0"/>
              <a:cs typeface="Arial" charset="0"/>
            </a:endParaRPr>
          </a:p>
          <a:p>
            <a:pPr algn="ctr"/>
            <a:r>
              <a:rPr lang="en-US" dirty="0">
                <a:latin typeface="Calibri" charset="0"/>
                <a:cs typeface="Arial" charset="0"/>
              </a:rPr>
              <a:t>Phone: 617 942 1193</a:t>
            </a:r>
          </a:p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426767">
            <a:off x="791618" y="370502"/>
            <a:ext cx="1236047" cy="107228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329" y="1789112"/>
            <a:ext cx="2334775" cy="3198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7482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Ulrike">
      <a:dk1>
        <a:srgbClr val="581E00"/>
      </a:dk1>
      <a:lt1>
        <a:sysClr val="window" lastClr="FFFFFF"/>
      </a:lt1>
      <a:dk2>
        <a:srgbClr val="637052"/>
      </a:dk2>
      <a:lt2>
        <a:srgbClr val="CCDDEA"/>
      </a:lt2>
      <a:accent1>
        <a:srgbClr val="DAA685"/>
      </a:accent1>
      <a:accent2>
        <a:srgbClr val="C95141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BB4C21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8110</TotalTime>
  <Words>711</Words>
  <Application>Microsoft Macintosh PowerPoint</Application>
  <PresentationFormat>On-screen Show (4:3)</PresentationFormat>
  <Paragraphs>291</Paragraphs>
  <Slides>25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Retrospect</vt:lpstr>
      <vt:lpstr>OMICS  3rd International Conference on Physical Medicine &amp; Rehabilitation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INHS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Ulrike Berzau</dc:creator>
  <cp:lastModifiedBy>Ulrike Berzau</cp:lastModifiedBy>
  <cp:revision>95</cp:revision>
  <dcterms:created xsi:type="dcterms:W3CDTF">2015-04-14T20:46:34Z</dcterms:created>
  <dcterms:modified xsi:type="dcterms:W3CDTF">2015-04-29T04:33:21Z</dcterms:modified>
</cp:coreProperties>
</file>