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72" r:id="rId1"/>
  </p:sldMasterIdLst>
  <p:sldIdLst>
    <p:sldId id="256" r:id="rId2"/>
    <p:sldId id="260" r:id="rId3"/>
    <p:sldId id="261" r:id="rId4"/>
    <p:sldId id="262" r:id="rId5"/>
    <p:sldId id="265" r:id="rId6"/>
    <p:sldId id="271" r:id="rId7"/>
    <p:sldId id="270" r:id="rId8"/>
    <p:sldId id="272" r:id="rId9"/>
    <p:sldId id="273" r:id="rId10"/>
    <p:sldId id="274" r:id="rId11"/>
    <p:sldId id="275" r:id="rId12"/>
    <p:sldId id="276" r:id="rId13"/>
    <p:sldId id="277" r:id="rId14"/>
    <p:sldId id="278" r:id="rId15"/>
    <p:sldId id="280" r:id="rId16"/>
    <p:sldId id="282" r:id="rId17"/>
  </p:sldIdLst>
  <p:sldSz cx="9144000" cy="6858000" type="screen4x3"/>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572" y="-13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8351620-9005-4B77-A921-AAEA1B6183B5}" type="datetimeFigureOut">
              <a:rPr lang="en-US" smtClean="0"/>
              <a:pPr/>
              <a:t>11/9/2015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3BC2AC71-3681-44BA-80AF-7CE664475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8351620-9005-4B77-A921-AAEA1B6183B5}" type="datetimeFigureOut">
              <a:rPr lang="en-US" smtClean="0"/>
              <a:pPr/>
              <a:t>11/9/2015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C2AC71-3681-44BA-80AF-7CE664475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8351620-9005-4B77-A921-AAEA1B6183B5}" type="datetimeFigureOut">
              <a:rPr lang="en-US" smtClean="0"/>
              <a:pPr/>
              <a:t>11/9/2015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C2AC71-3681-44BA-80AF-7CE664475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8351620-9005-4B77-A921-AAEA1B6183B5}" type="datetimeFigureOut">
              <a:rPr lang="en-US" smtClean="0"/>
              <a:pPr/>
              <a:t>11/9/2015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C2AC71-3681-44BA-80AF-7CE664475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8351620-9005-4B77-A921-AAEA1B6183B5}" type="datetimeFigureOut">
              <a:rPr lang="en-US" smtClean="0"/>
              <a:pPr/>
              <a:t>11/9/2015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C2AC71-3681-44BA-80AF-7CE664475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8351620-9005-4B77-A921-AAEA1B6183B5}" type="datetimeFigureOut">
              <a:rPr lang="en-US" smtClean="0"/>
              <a:pPr/>
              <a:t>11/9/2015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C2AC71-3681-44BA-80AF-7CE664475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351620-9005-4B77-A921-AAEA1B6183B5}" type="datetimeFigureOut">
              <a:rPr lang="en-US" smtClean="0"/>
              <a:pPr/>
              <a:t>11/9/2015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C2AC71-3681-44BA-80AF-7CE664475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8351620-9005-4B77-A921-AAEA1B6183B5}" type="datetimeFigureOut">
              <a:rPr lang="en-US" smtClean="0"/>
              <a:pPr/>
              <a:t>11/9/2015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C2AC71-3681-44BA-80AF-7CE664475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8351620-9005-4B77-A921-AAEA1B6183B5}" type="datetimeFigureOut">
              <a:rPr lang="en-US" smtClean="0"/>
              <a:pPr/>
              <a:t>11/9/2015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3BC2AC71-3681-44BA-80AF-7CE664475480}"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8351620-9005-4B77-A921-AAEA1B6183B5}" type="datetimeFigureOut">
              <a:rPr lang="en-US" smtClean="0"/>
              <a:pPr/>
              <a:t>11/9/2015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C2AC71-3681-44BA-80AF-7CE664475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8351620-9005-4B77-A921-AAEA1B6183B5}" type="datetimeFigureOut">
              <a:rPr lang="en-US" smtClean="0"/>
              <a:pPr/>
              <a:t>11/9/2015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C2AC71-3681-44BA-80AF-7CE664475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8351620-9005-4B77-A921-AAEA1B6183B5}" type="datetimeFigureOut">
              <a:rPr lang="en-US" smtClean="0"/>
              <a:pPr/>
              <a:t>11/9/2015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BC2AC71-3681-44BA-80AF-7CE664475480}"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Office_Word_Document2.docx"/><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3" Type="http://schemas.openxmlformats.org/officeDocument/2006/relationships/package" Target="../embeddings/Microsoft_Office_Word_Document3.docx"/><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package" Target="../embeddings/Microsoft_Office_Word_Document4.docx"/><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790950"/>
            <a:ext cx="7772400" cy="3067050"/>
          </a:xfrm>
        </p:spPr>
        <p:txBody>
          <a:bodyPr>
            <a:noAutofit/>
          </a:bodyPr>
          <a:lstStyle/>
          <a:p>
            <a:pPr algn="ct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b="1" dirty="0" smtClean="0">
                <a:latin typeface="AcmeFont" pitchFamily="2" charset="0"/>
              </a:rPr>
              <a:t>APPLICATION </a:t>
            </a:r>
            <a:r>
              <a:rPr lang="en-US" sz="2400" b="1" dirty="0">
                <a:latin typeface="AcmeFont" pitchFamily="2" charset="0"/>
              </a:rPr>
              <a:t>OF MULTIVARIATE STATISTICAL </a:t>
            </a:r>
            <a:r>
              <a:rPr lang="en-US" sz="2400" dirty="0" smtClean="0">
                <a:latin typeface="AcmeFont" pitchFamily="2" charset="0"/>
              </a:rPr>
              <a:t/>
            </a:r>
            <a:br>
              <a:rPr lang="en-US" sz="2400" dirty="0" smtClean="0">
                <a:latin typeface="AcmeFont" pitchFamily="2" charset="0"/>
              </a:rPr>
            </a:br>
            <a:r>
              <a:rPr lang="en-US" sz="2400" b="1" dirty="0" smtClean="0">
                <a:latin typeface="AcmeFont" pitchFamily="2" charset="0"/>
              </a:rPr>
              <a:t>METHOD </a:t>
            </a:r>
            <a:r>
              <a:rPr lang="en-US" sz="2400" b="1" dirty="0">
                <a:latin typeface="AcmeFont" pitchFamily="2" charset="0"/>
              </a:rPr>
              <a:t>IN THE STUDY OF </a:t>
            </a:r>
            <a:r>
              <a:rPr lang="en-US" sz="2400" b="1" dirty="0" smtClean="0">
                <a:latin typeface="AcmeFont" pitchFamily="2" charset="0"/>
              </a:rPr>
              <a:t>MORPHOLOGICAL</a:t>
            </a:r>
            <a:br>
              <a:rPr lang="en-US" sz="2400" b="1" dirty="0" smtClean="0">
                <a:latin typeface="AcmeFont" pitchFamily="2" charset="0"/>
              </a:rPr>
            </a:br>
            <a:r>
              <a:rPr lang="en-US" sz="2400" b="1" dirty="0" smtClean="0">
                <a:latin typeface="AcmeFont" pitchFamily="2" charset="0"/>
              </a:rPr>
              <a:t> </a:t>
            </a:r>
            <a:r>
              <a:rPr lang="en-US" sz="2400" b="1" dirty="0">
                <a:latin typeface="AcmeFont" pitchFamily="2" charset="0"/>
              </a:rPr>
              <a:t>FEATURES OF TILAPIA CABREA</a:t>
            </a:r>
            <a:r>
              <a:rPr lang="en-US" sz="2400" dirty="0">
                <a:latin typeface="AcmeFont" pitchFamily="2" charset="0"/>
              </a:rPr>
              <a:t/>
            </a:r>
            <a:br>
              <a:rPr lang="en-US" sz="2400" dirty="0">
                <a:latin typeface="AcmeFont" pitchFamily="2" charset="0"/>
              </a:rPr>
            </a:br>
            <a:r>
              <a:rPr lang="en-US" sz="2400" dirty="0">
                <a:latin typeface="AcmeFont" pitchFamily="2" charset="0"/>
              </a:rPr>
              <a:t> </a:t>
            </a:r>
            <a:r>
              <a:rPr lang="en-US" sz="3200" dirty="0"/>
              <a:t/>
            </a:r>
            <a:br>
              <a:rPr lang="en-US" sz="3200" dirty="0"/>
            </a:br>
            <a:r>
              <a:rPr lang="en-US" sz="3200" dirty="0">
                <a:latin typeface="Bastion" pitchFamily="2" charset="0"/>
              </a:rPr>
              <a:t>By</a:t>
            </a:r>
            <a:br>
              <a:rPr lang="en-US" sz="3200" dirty="0">
                <a:latin typeface="Bastion" pitchFamily="2" charset="0"/>
              </a:rPr>
            </a:br>
            <a:r>
              <a:rPr lang="en-US" sz="3200" dirty="0">
                <a:latin typeface="Bastion" pitchFamily="2" charset="0"/>
              </a:rPr>
              <a:t> </a:t>
            </a:r>
            <a:br>
              <a:rPr lang="en-US" sz="3200" dirty="0">
                <a:latin typeface="Bastion" pitchFamily="2" charset="0"/>
              </a:rPr>
            </a:br>
            <a:r>
              <a:rPr lang="en-US" sz="3200" dirty="0">
                <a:latin typeface="Bastion" pitchFamily="2" charset="0"/>
              </a:rPr>
              <a:t>Bartholomew A. </a:t>
            </a:r>
            <a:r>
              <a:rPr lang="en-US" sz="3200" dirty="0" err="1">
                <a:latin typeface="Bastion" pitchFamily="2" charset="0"/>
              </a:rPr>
              <a:t>Uchendu</a:t>
            </a:r>
            <a:r>
              <a:rPr lang="en-US" sz="3200" dirty="0">
                <a:latin typeface="Bastion" pitchFamily="2" charset="0"/>
              </a:rPr>
              <a:t> (</a:t>
            </a:r>
            <a:r>
              <a:rPr lang="en-US" sz="3200" dirty="0" err="1">
                <a:latin typeface="Bastion" pitchFamily="2" charset="0"/>
              </a:rPr>
              <a:t>Ph.D</a:t>
            </a:r>
            <a:r>
              <a:rPr lang="en-US" sz="3200" dirty="0">
                <a:latin typeface="Bastion" pitchFamily="2" charset="0"/>
              </a:rPr>
              <a:t>)</a:t>
            </a:r>
            <a:br>
              <a:rPr lang="en-US" sz="3200" dirty="0">
                <a:latin typeface="Bastion" pitchFamily="2" charset="0"/>
              </a:rPr>
            </a:br>
            <a:r>
              <a:rPr lang="en-US" sz="3200" dirty="0">
                <a:latin typeface="Bastion" pitchFamily="2" charset="0"/>
              </a:rPr>
              <a:t> </a:t>
            </a:r>
            <a:br>
              <a:rPr lang="en-US" sz="3200" dirty="0">
                <a:latin typeface="Bastion" pitchFamily="2" charset="0"/>
              </a:rPr>
            </a:br>
            <a:r>
              <a:rPr lang="en-US" sz="3200" dirty="0">
                <a:latin typeface="Bastion" pitchFamily="2" charset="0"/>
              </a:rPr>
              <a:t>Department of </a:t>
            </a:r>
            <a:r>
              <a:rPr lang="en-US" sz="3200" dirty="0" err="1">
                <a:latin typeface="Bastion" pitchFamily="2" charset="0"/>
              </a:rPr>
              <a:t>Maths</a:t>
            </a:r>
            <a:r>
              <a:rPr lang="en-US" sz="3200" dirty="0">
                <a:latin typeface="Bastion" pitchFamily="2" charset="0"/>
              </a:rPr>
              <a:t>/Statistics, Federal Polytechnic, </a:t>
            </a:r>
            <a:r>
              <a:rPr lang="en-US" sz="3200" dirty="0" err="1">
                <a:latin typeface="Bastion" pitchFamily="2" charset="0"/>
              </a:rPr>
              <a:t>Nekede</a:t>
            </a:r>
            <a:r>
              <a:rPr lang="en-US" sz="3200" dirty="0">
                <a:latin typeface="Bastion" pitchFamily="2" charset="0"/>
              </a:rPr>
              <a:t>, </a:t>
            </a:r>
            <a:r>
              <a:rPr lang="en-US" sz="3200" dirty="0" err="1">
                <a:latin typeface="Bastion" pitchFamily="2" charset="0"/>
              </a:rPr>
              <a:t>Owerri</a:t>
            </a:r>
            <a:r>
              <a:rPr lang="en-US" sz="3200" dirty="0">
                <a:latin typeface="Bastion" pitchFamily="2" charset="0"/>
              </a:rPr>
              <a:t>, Nigeria</a:t>
            </a:r>
            <a:r>
              <a:rPr lang="en-US" sz="3200" dirty="0"/>
              <a:t/>
            </a:r>
            <a:br>
              <a:rPr lang="en-US" sz="3200" dirty="0"/>
            </a:br>
            <a:r>
              <a:rPr lang="en-US" sz="3200" dirty="0"/>
              <a:t> </a:t>
            </a:r>
            <a:br>
              <a:rPr lang="en-US" sz="3200" dirty="0"/>
            </a:br>
            <a:endParaRPr lang="en-US" sz="3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14400"/>
            <a:ext cx="2971800" cy="704088"/>
          </a:xfrm>
        </p:spPr>
        <p:txBody>
          <a:bodyPr>
            <a:normAutofit fontScale="90000"/>
          </a:bodyPr>
          <a:lstStyle/>
          <a:p>
            <a:pPr algn="l"/>
            <a:r>
              <a:rPr lang="en-US" b="1" dirty="0" smtClean="0"/>
              <a:t>Abstract</a:t>
            </a:r>
            <a:endParaRPr lang="en-US" dirty="0"/>
          </a:p>
        </p:txBody>
      </p:sp>
      <p:sp>
        <p:nvSpPr>
          <p:cNvPr id="3" name="Content Placeholder 2"/>
          <p:cNvSpPr>
            <a:spLocks noGrp="1"/>
          </p:cNvSpPr>
          <p:nvPr>
            <p:ph idx="1"/>
          </p:nvPr>
        </p:nvSpPr>
        <p:spPr/>
        <p:txBody>
          <a:bodyPr>
            <a:normAutofit fontScale="85000" lnSpcReduction="20000"/>
          </a:bodyPr>
          <a:lstStyle/>
          <a:p>
            <a:pPr algn="just">
              <a:buNone/>
            </a:pPr>
            <a:r>
              <a:rPr lang="en-US" dirty="0" smtClean="0"/>
              <a:t>	Data </a:t>
            </a:r>
            <a:r>
              <a:rPr lang="en-US" dirty="0"/>
              <a:t>was collected on the morphological features of Tilapia </a:t>
            </a:r>
            <a:r>
              <a:rPr lang="en-US" dirty="0" err="1"/>
              <a:t>Cabrea</a:t>
            </a:r>
            <a:r>
              <a:rPr lang="en-US" dirty="0"/>
              <a:t>. The weight and lengths were measured in </a:t>
            </a:r>
            <a:r>
              <a:rPr lang="en-US" dirty="0" err="1"/>
              <a:t>grammes</a:t>
            </a:r>
            <a:r>
              <a:rPr lang="en-US" dirty="0"/>
              <a:t> and millimeters respectively. The data was subjected to a multivariate data analysis; the principal component analysis and the analysis showed that four principal components accounted for about 88% of the total variability </a:t>
            </a:r>
            <a:r>
              <a:rPr lang="en-US" dirty="0" err="1"/>
              <a:t>viz</a:t>
            </a:r>
            <a:r>
              <a:rPr lang="en-US" dirty="0"/>
              <a:t>: body weights (X</a:t>
            </a:r>
            <a:r>
              <a:rPr lang="en-US" baseline="-25000" dirty="0"/>
              <a:t>3</a:t>
            </a:r>
            <a:r>
              <a:rPr lang="en-US" dirty="0"/>
              <a:t>), body depth (X</a:t>
            </a:r>
            <a:r>
              <a:rPr lang="en-US" baseline="-25000" dirty="0"/>
              <a:t>8</a:t>
            </a:r>
            <a:r>
              <a:rPr lang="en-US" dirty="0"/>
              <a:t>), Snout length (X</a:t>
            </a:r>
            <a:r>
              <a:rPr lang="en-US" baseline="-25000" dirty="0"/>
              <a:t>6</a:t>
            </a:r>
            <a:r>
              <a:rPr lang="en-US" dirty="0"/>
              <a:t>) and standard length (X</a:t>
            </a:r>
            <a:r>
              <a:rPr lang="en-US" baseline="-25000" dirty="0"/>
              <a:t>2</a:t>
            </a:r>
            <a:r>
              <a:rPr lang="en-US" dirty="0"/>
              <a:t>). The analysis also included the total length (X</a:t>
            </a:r>
            <a:r>
              <a:rPr lang="en-US" baseline="-25000" dirty="0"/>
              <a:t>1</a:t>
            </a:r>
            <a:r>
              <a:rPr lang="en-US" dirty="0"/>
              <a:t>) as one of the least contributors to the size of the fish. This could be justified as it known that the fins and distance between the anterior and posterior extremity of the mouth of the fish are like chaff and have no weights.</a:t>
            </a:r>
          </a:p>
          <a:p>
            <a:pPr algn="just">
              <a:buNone/>
            </a:pPr>
            <a:r>
              <a:rPr lang="en-US" b="1" dirty="0" smtClean="0"/>
              <a:t>	</a:t>
            </a:r>
          </a:p>
          <a:p>
            <a:pPr algn="just">
              <a:buNone/>
            </a:pPr>
            <a:r>
              <a:rPr lang="en-US" b="1" dirty="0"/>
              <a:t>	</a:t>
            </a:r>
            <a:r>
              <a:rPr lang="en-US" b="1" dirty="0" smtClean="0"/>
              <a:t>KEY </a:t>
            </a:r>
            <a:r>
              <a:rPr lang="en-US" b="1" dirty="0"/>
              <a:t>WORDS:</a:t>
            </a:r>
            <a:r>
              <a:rPr lang="en-US" dirty="0"/>
              <a:t> Principal Components, Loadings, Variance – Covariance, Transformation, K-variables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5181600" cy="627888"/>
          </a:xfrm>
        </p:spPr>
        <p:txBody>
          <a:bodyPr>
            <a:normAutofit fontScale="90000"/>
          </a:bodyPr>
          <a:lstStyle/>
          <a:p>
            <a:pPr algn="l"/>
            <a:r>
              <a:rPr lang="en-US" dirty="0"/>
              <a:t> </a:t>
            </a:r>
            <a:br>
              <a:rPr lang="en-US" dirty="0"/>
            </a:br>
            <a:r>
              <a:rPr lang="en-US" b="1" dirty="0"/>
              <a:t>1.0 </a:t>
            </a:r>
            <a:r>
              <a:rPr lang="en-US" b="1" dirty="0" smtClean="0"/>
              <a:t>INTRODUCTION</a:t>
            </a:r>
            <a:endParaRPr lang="en-US" dirty="0"/>
          </a:p>
        </p:txBody>
      </p:sp>
      <p:sp>
        <p:nvSpPr>
          <p:cNvPr id="3" name="Content Placeholder 2"/>
          <p:cNvSpPr>
            <a:spLocks noGrp="1"/>
          </p:cNvSpPr>
          <p:nvPr>
            <p:ph idx="1"/>
          </p:nvPr>
        </p:nvSpPr>
        <p:spPr>
          <a:xfrm>
            <a:off x="457200" y="1219200"/>
            <a:ext cx="8229600" cy="4906963"/>
          </a:xfrm>
        </p:spPr>
        <p:txBody>
          <a:bodyPr>
            <a:noAutofit/>
          </a:bodyPr>
          <a:lstStyle/>
          <a:p>
            <a:pPr algn="just">
              <a:buNone/>
            </a:pPr>
            <a:r>
              <a:rPr lang="en-US" sz="2000" dirty="0" smtClean="0"/>
              <a:t>	</a:t>
            </a:r>
            <a:r>
              <a:rPr lang="en-US" sz="1950" dirty="0" smtClean="0"/>
              <a:t>In </a:t>
            </a:r>
            <a:r>
              <a:rPr lang="en-US" sz="1950" dirty="0"/>
              <a:t>a multivariate observation different variables make their individual contributions and our interest now lies in investigating the relationship of these different variables and to determine the extent of variation between </a:t>
            </a:r>
            <a:r>
              <a:rPr lang="en-US" sz="1950" dirty="0" smtClean="0"/>
              <a:t>them.</a:t>
            </a:r>
          </a:p>
          <a:p>
            <a:pPr algn="just">
              <a:buNone/>
            </a:pPr>
            <a:r>
              <a:rPr lang="en-US" sz="1950" dirty="0" smtClean="0"/>
              <a:t>		Given </a:t>
            </a:r>
            <a:r>
              <a:rPr lang="en-US" sz="1950" dirty="0"/>
              <a:t>the complexities of such situation with regard to the number of interrelated variables that have to be considered, King (1969) suggests that it is not surprising that multivariate procedures and techniques will be </a:t>
            </a:r>
            <a:r>
              <a:rPr lang="en-US" sz="1950" dirty="0" err="1"/>
              <a:t>favoured</a:t>
            </a:r>
            <a:r>
              <a:rPr lang="en-US" sz="1950" dirty="0"/>
              <a:t> in the solution of such problems.</a:t>
            </a:r>
          </a:p>
          <a:p>
            <a:pPr algn="just">
              <a:buNone/>
            </a:pPr>
            <a:r>
              <a:rPr lang="en-US" sz="1950" dirty="0" smtClean="0"/>
              <a:t>		It is observed that the individual contributors of these different variables make up the size, quality or value of the object and hence by studying their interrelationships, we can extract or identify the meaningful variables, and therefore do away with the less important variables. With the identification of the important variables meaningful interpretations on the variables are hence achieved.</a:t>
            </a:r>
          </a:p>
          <a:p>
            <a:pPr algn="just">
              <a:buNone/>
            </a:pPr>
            <a:r>
              <a:rPr lang="en-US" sz="1950" dirty="0" smtClean="0"/>
              <a:t>		The </a:t>
            </a:r>
            <a:r>
              <a:rPr lang="en-US" sz="1950" dirty="0"/>
              <a:t>principal component analysis is a variable reducing scheme and is applied in different areas and fields of which some are in agriculture, crime, geography, education and forestry to mention but a few.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None/>
            </a:pPr>
            <a:r>
              <a:rPr lang="en-US" dirty="0" smtClean="0"/>
              <a:t>	</a:t>
            </a:r>
            <a:endParaRPr lang="en-US" dirty="0"/>
          </a:p>
          <a:p>
            <a:pPr algn="just"/>
            <a:endParaRPr lang="en-US" dirty="0"/>
          </a:p>
        </p:txBody>
      </p:sp>
      <p:sp>
        <p:nvSpPr>
          <p:cNvPr id="4" name="Content Placeholder 2"/>
          <p:cNvSpPr txBox="1">
            <a:spLocks/>
          </p:cNvSpPr>
          <p:nvPr/>
        </p:nvSpPr>
        <p:spPr>
          <a:xfrm>
            <a:off x="609600" y="762000"/>
            <a:ext cx="8229600" cy="5638799"/>
          </a:xfrm>
          <a:prstGeom prst="rect">
            <a:avLst/>
          </a:prstGeom>
        </p:spPr>
        <p:txBody>
          <a:bodyPr vert="horz" lIns="91440" tIns="45720" rIns="91440" bIns="45720" rtlCol="0">
            <a:noAutofit/>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900" b="0" i="0" u="none" strike="noStrike" kern="1200" cap="none" spc="0" normalizeH="0" baseline="0" noProof="0" dirty="0" smtClean="0">
                <a:ln>
                  <a:noFill/>
                </a:ln>
                <a:solidFill>
                  <a:schemeClr val="tx1"/>
                </a:solidFill>
                <a:effectLst/>
                <a:uLnTx/>
                <a:uFillTx/>
                <a:latin typeface="+mn-lt"/>
                <a:ea typeface="+mn-ea"/>
                <a:cs typeface="+mn-cs"/>
              </a:rPr>
              <a:t>	We shall adopt this particular method to </a:t>
            </a:r>
            <a:r>
              <a:rPr kumimoji="0" lang="en-US" sz="1900" b="0" i="0" u="none" strike="noStrike" kern="1200" cap="none" spc="0" normalizeH="0" baseline="0" noProof="0" dirty="0" err="1" smtClean="0">
                <a:ln>
                  <a:noFill/>
                </a:ln>
                <a:solidFill>
                  <a:schemeClr val="tx1"/>
                </a:solidFill>
                <a:effectLst/>
                <a:uLnTx/>
                <a:uFillTx/>
                <a:latin typeface="+mn-lt"/>
                <a:ea typeface="+mn-ea"/>
                <a:cs typeface="+mn-cs"/>
              </a:rPr>
              <a:t>analyse</a:t>
            </a:r>
            <a:r>
              <a:rPr kumimoji="0" lang="en-US" sz="1900" b="0" i="0" u="none" strike="noStrike" kern="1200" cap="none" spc="0" normalizeH="0" baseline="0" noProof="0" dirty="0" smtClean="0">
                <a:ln>
                  <a:noFill/>
                </a:ln>
                <a:solidFill>
                  <a:schemeClr val="tx1"/>
                </a:solidFill>
                <a:effectLst/>
                <a:uLnTx/>
                <a:uFillTx/>
                <a:latin typeface="+mn-lt"/>
                <a:ea typeface="+mn-ea"/>
                <a:cs typeface="+mn-cs"/>
              </a:rPr>
              <a:t> a fish (Tilapia </a:t>
            </a:r>
            <a:r>
              <a:rPr kumimoji="0" lang="en-US" sz="1900" b="0" i="0" u="none" strike="noStrike" kern="1200" cap="none" spc="0" normalizeH="0" baseline="0" noProof="0" dirty="0" err="1" smtClean="0">
                <a:ln>
                  <a:noFill/>
                </a:ln>
                <a:solidFill>
                  <a:schemeClr val="tx1"/>
                </a:solidFill>
                <a:effectLst/>
                <a:uLnTx/>
                <a:uFillTx/>
                <a:latin typeface="+mn-lt"/>
                <a:ea typeface="+mn-ea"/>
                <a:cs typeface="+mn-cs"/>
              </a:rPr>
              <a:t>Cabrea</a:t>
            </a:r>
            <a:r>
              <a:rPr kumimoji="0" lang="en-US" sz="1900" b="0" i="0" u="none" strike="noStrike" kern="1200" cap="none" spc="0" normalizeH="0" baseline="0" noProof="0" dirty="0" smtClean="0">
                <a:ln>
                  <a:noFill/>
                </a:ln>
                <a:solidFill>
                  <a:schemeClr val="tx1"/>
                </a:solidFill>
                <a:effectLst/>
                <a:uLnTx/>
                <a:uFillTx/>
                <a:latin typeface="+mn-lt"/>
                <a:ea typeface="+mn-ea"/>
                <a:cs typeface="+mn-cs"/>
              </a:rPr>
              <a:t>) in order to project the importance of multivariate analysis in the solution of our diverse problems. The techniques of principal component analysis was generalized and the solution outlined originally by Harold </a:t>
            </a:r>
            <a:r>
              <a:rPr kumimoji="0" lang="en-US" sz="1900" b="0" i="0" u="none" strike="noStrike" kern="1200" cap="none" spc="0" normalizeH="0" baseline="0" noProof="0" dirty="0" err="1" smtClean="0">
                <a:ln>
                  <a:noFill/>
                </a:ln>
                <a:solidFill>
                  <a:schemeClr val="tx1"/>
                </a:solidFill>
                <a:effectLst/>
                <a:uLnTx/>
                <a:uFillTx/>
                <a:latin typeface="+mn-lt"/>
                <a:ea typeface="+mn-ea"/>
                <a:cs typeface="+mn-cs"/>
              </a:rPr>
              <a:t>Hotelling</a:t>
            </a:r>
            <a:r>
              <a:rPr kumimoji="0" lang="en-US" sz="1900" b="0" i="0" u="none" strike="noStrike" kern="1200" cap="none" spc="0" normalizeH="0" baseline="0" noProof="0" dirty="0" smtClean="0">
                <a:ln>
                  <a:noFill/>
                </a:ln>
                <a:solidFill>
                  <a:schemeClr val="tx1"/>
                </a:solidFill>
                <a:effectLst/>
                <a:uLnTx/>
                <a:uFillTx/>
                <a:latin typeface="+mn-lt"/>
                <a:ea typeface="+mn-ea"/>
                <a:cs typeface="+mn-cs"/>
              </a:rPr>
              <a:t>. See King (1969), Press (1972) and Cooley and </a:t>
            </a:r>
            <a:r>
              <a:rPr kumimoji="0" lang="en-US" sz="1900" b="0" i="0" u="none" strike="noStrike" kern="1200" cap="none" spc="0" normalizeH="0" baseline="0" noProof="0" dirty="0" err="1" smtClean="0">
                <a:ln>
                  <a:noFill/>
                </a:ln>
                <a:solidFill>
                  <a:schemeClr val="tx1"/>
                </a:solidFill>
                <a:effectLst/>
                <a:uLnTx/>
                <a:uFillTx/>
                <a:latin typeface="+mn-lt"/>
                <a:ea typeface="+mn-ea"/>
                <a:cs typeface="+mn-cs"/>
              </a:rPr>
              <a:t>Lohnes</a:t>
            </a:r>
            <a:r>
              <a:rPr kumimoji="0" lang="en-US" sz="1900" b="0" i="0" u="none" strike="noStrike" kern="1200" cap="none" spc="0" normalizeH="0" baseline="0" noProof="0" dirty="0" smtClean="0">
                <a:ln>
                  <a:noFill/>
                </a:ln>
                <a:solidFill>
                  <a:schemeClr val="tx1"/>
                </a:solidFill>
                <a:effectLst/>
                <a:uLnTx/>
                <a:uFillTx/>
                <a:latin typeface="+mn-lt"/>
                <a:ea typeface="+mn-ea"/>
                <a:cs typeface="+mn-cs"/>
              </a:rPr>
              <a:t> (1971). The method is also described as a process of eliminating variables, which contribute relatively little extra information.</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900" b="0" i="0" u="none" strike="noStrike" kern="1200" cap="none" spc="0" normalizeH="0" baseline="0" noProof="0" dirty="0" smtClean="0">
                <a:ln>
                  <a:noFill/>
                </a:ln>
                <a:solidFill>
                  <a:schemeClr val="tx1"/>
                </a:solidFill>
                <a:effectLst/>
                <a:uLnTx/>
                <a:uFillTx/>
                <a:latin typeface="+mn-lt"/>
                <a:ea typeface="+mn-ea"/>
                <a:cs typeface="+mn-cs"/>
              </a:rPr>
              <a:t>		In the principal component, it is observed that each member bears the values of P </a:t>
            </a:r>
            <a:r>
              <a:rPr kumimoji="0" lang="en-US" sz="1900" b="0" i="0" u="none" strike="noStrike" kern="1200" cap="none" spc="0" normalizeH="0" baseline="0" noProof="0" dirty="0" err="1" smtClean="0">
                <a:ln>
                  <a:noFill/>
                </a:ln>
                <a:solidFill>
                  <a:schemeClr val="tx1"/>
                </a:solidFill>
                <a:effectLst/>
                <a:uLnTx/>
                <a:uFillTx/>
                <a:latin typeface="+mn-lt"/>
                <a:ea typeface="+mn-ea"/>
                <a:cs typeface="+mn-cs"/>
              </a:rPr>
              <a:t>variates</a:t>
            </a:r>
            <a:r>
              <a:rPr kumimoji="0" lang="en-US" sz="1900" b="0" i="0" u="none" strike="noStrike" kern="1200" cap="none" spc="0" normalizeH="0" baseline="0" noProof="0" dirty="0" smtClean="0">
                <a:ln>
                  <a:noFill/>
                </a:ln>
                <a:solidFill>
                  <a:schemeClr val="tx1"/>
                </a:solidFill>
                <a:effectLst/>
                <a:uLnTx/>
                <a:uFillTx/>
                <a:latin typeface="+mn-lt"/>
                <a:ea typeface="+mn-ea"/>
                <a:cs typeface="+mn-cs"/>
              </a:rPr>
              <a:t>, say, 1,…………..	, P, it is generally possible to find a linear transformation to P new </a:t>
            </a:r>
            <a:r>
              <a:rPr kumimoji="0" lang="en-US" sz="1900" b="0" i="0" u="none" strike="noStrike" kern="1200" cap="none" spc="0" normalizeH="0" baseline="0" noProof="0" dirty="0" err="1" smtClean="0">
                <a:ln>
                  <a:noFill/>
                </a:ln>
                <a:solidFill>
                  <a:schemeClr val="tx1"/>
                </a:solidFill>
                <a:effectLst/>
                <a:uLnTx/>
                <a:uFillTx/>
                <a:latin typeface="+mn-lt"/>
                <a:ea typeface="+mn-ea"/>
                <a:cs typeface="+mn-cs"/>
              </a:rPr>
              <a:t>variates</a:t>
            </a:r>
            <a:r>
              <a:rPr kumimoji="0" lang="en-US" sz="1900" b="0" i="0" u="none" strike="noStrike" kern="1200" cap="none" spc="0" normalizeH="0" baseline="0" noProof="0" dirty="0" smtClean="0">
                <a:ln>
                  <a:noFill/>
                </a:ln>
                <a:solidFill>
                  <a:schemeClr val="tx1"/>
                </a:solidFill>
                <a:effectLst/>
                <a:uLnTx/>
                <a:uFillTx/>
                <a:latin typeface="+mn-lt"/>
                <a:ea typeface="+mn-ea"/>
                <a:cs typeface="+mn-cs"/>
              </a:rPr>
              <a:t> which are independent and also account in turn for as much of the variation as possible in the sense that the variation of the first component is the maximum among all linearly transformed </a:t>
            </a:r>
            <a:r>
              <a:rPr kumimoji="0" lang="en-US" sz="1900" b="0" i="0" u="none" strike="noStrike" kern="1200" cap="none" spc="0" normalizeH="0" baseline="0" noProof="0" dirty="0" err="1" smtClean="0">
                <a:ln>
                  <a:noFill/>
                </a:ln>
                <a:solidFill>
                  <a:schemeClr val="tx1"/>
                </a:solidFill>
                <a:effectLst/>
                <a:uLnTx/>
                <a:uFillTx/>
                <a:latin typeface="+mn-lt"/>
                <a:ea typeface="+mn-ea"/>
                <a:cs typeface="+mn-cs"/>
              </a:rPr>
              <a:t>variates</a:t>
            </a:r>
            <a:r>
              <a:rPr kumimoji="0" lang="en-US" sz="1900" b="0" i="0" u="none" strike="noStrike" kern="1200" cap="none" spc="0" normalizeH="0" baseline="0" noProof="0" dirty="0" smtClean="0">
                <a:ln>
                  <a:noFill/>
                </a:ln>
                <a:solidFill>
                  <a:schemeClr val="tx1"/>
                </a:solidFill>
                <a:effectLst/>
                <a:uLnTx/>
                <a:uFillTx/>
                <a:latin typeface="+mn-lt"/>
                <a:ea typeface="+mn-ea"/>
                <a:cs typeface="+mn-cs"/>
              </a:rPr>
              <a:t>. The variance of the second component is maximum among all linearly transformed </a:t>
            </a:r>
            <a:r>
              <a:rPr kumimoji="0" lang="en-US" sz="1900" b="0" i="0" u="none" strike="noStrike" kern="1200" cap="none" spc="0" normalizeH="0" baseline="0" noProof="0" dirty="0" err="1" smtClean="0">
                <a:ln>
                  <a:noFill/>
                </a:ln>
                <a:solidFill>
                  <a:schemeClr val="tx1"/>
                </a:solidFill>
                <a:effectLst/>
                <a:uLnTx/>
                <a:uFillTx/>
                <a:latin typeface="+mn-lt"/>
                <a:ea typeface="+mn-ea"/>
                <a:cs typeface="+mn-cs"/>
              </a:rPr>
              <a:t>variates</a:t>
            </a:r>
            <a:r>
              <a:rPr kumimoji="0" lang="en-US" sz="1900" b="0" i="0" u="none" strike="noStrike" kern="1200" cap="none" spc="0" normalizeH="0" baseline="0" noProof="0" dirty="0" smtClean="0">
                <a:ln>
                  <a:noFill/>
                </a:ln>
                <a:solidFill>
                  <a:schemeClr val="tx1"/>
                </a:solidFill>
                <a:effectLst/>
                <a:uLnTx/>
                <a:uFillTx/>
                <a:latin typeface="+mn-lt"/>
                <a:ea typeface="+mn-ea"/>
                <a:cs typeface="+mn-cs"/>
              </a:rPr>
              <a:t> orthogonal to the first component and so on. See Kendal and Buckland (1975).</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r>
              <a:rPr lang="en-US" sz="1900" dirty="0"/>
              <a:t>	</a:t>
            </a:r>
            <a:r>
              <a:rPr lang="en-US" sz="1900" dirty="0" smtClean="0"/>
              <a:t>	The results hence obtained from these sets of variables are interpreted thus: five or less components are retained or extracted which has to account for about 75% or more of the variance. These extracted components accounting for the above percentages range are in most cases used for the interpretations. See Stevens, (1976).</a:t>
            </a:r>
            <a:endParaRPr kumimoji="0" lang="en-US" sz="19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8229600" cy="475488"/>
          </a:xfrm>
        </p:spPr>
        <p:txBody>
          <a:bodyPr>
            <a:noAutofit/>
          </a:bodyPr>
          <a:lstStyle/>
          <a:p>
            <a:r>
              <a:rPr lang="en-US" sz="3600" dirty="0"/>
              <a:t> </a:t>
            </a:r>
            <a:br>
              <a:rPr lang="en-US" sz="3600" dirty="0"/>
            </a:br>
            <a:r>
              <a:rPr lang="en-US" sz="3200" b="1" dirty="0"/>
              <a:t>1.1 NOTATIONS AND DEFINITION OF </a:t>
            </a:r>
            <a:r>
              <a:rPr lang="en-US" sz="3200" b="1" dirty="0" smtClean="0"/>
              <a:t>TERMS</a:t>
            </a:r>
            <a:endParaRPr lang="en-US" sz="3600" dirty="0"/>
          </a:p>
        </p:txBody>
      </p:sp>
      <p:sp>
        <p:nvSpPr>
          <p:cNvPr id="3" name="Content Placeholder 2"/>
          <p:cNvSpPr>
            <a:spLocks noGrp="1"/>
          </p:cNvSpPr>
          <p:nvPr>
            <p:ph idx="1"/>
          </p:nvPr>
        </p:nvSpPr>
        <p:spPr>
          <a:xfrm>
            <a:off x="457200" y="1066800"/>
            <a:ext cx="8229600" cy="5791200"/>
          </a:xfrm>
        </p:spPr>
        <p:txBody>
          <a:bodyPr>
            <a:noAutofit/>
          </a:bodyPr>
          <a:lstStyle/>
          <a:p>
            <a:pPr algn="just">
              <a:buNone/>
            </a:pPr>
            <a:r>
              <a:rPr lang="en-US" sz="1400" dirty="0" smtClean="0"/>
              <a:t>	</a:t>
            </a:r>
            <a:r>
              <a:rPr lang="en-US" sz="1600" dirty="0" smtClean="0"/>
              <a:t>X</a:t>
            </a:r>
            <a:r>
              <a:rPr lang="en-US" sz="1600" baseline="-25000" dirty="0" smtClean="0"/>
              <a:t>1</a:t>
            </a:r>
            <a:r>
              <a:rPr lang="en-US" sz="1600" dirty="0" smtClean="0"/>
              <a:t> </a:t>
            </a:r>
            <a:r>
              <a:rPr lang="en-US" sz="1600" dirty="0"/>
              <a:t>=	Total Length (TL) is the distance between the anterior extremity of the</a:t>
            </a:r>
          </a:p>
          <a:p>
            <a:pPr algn="just">
              <a:buNone/>
            </a:pPr>
            <a:r>
              <a:rPr lang="en-US" sz="1600" dirty="0" smtClean="0"/>
              <a:t>	</a:t>
            </a:r>
            <a:r>
              <a:rPr lang="en-US" sz="1600" dirty="0" smtClean="0"/>
              <a:t>	mouth </a:t>
            </a:r>
            <a:r>
              <a:rPr lang="en-US" sz="1600" dirty="0"/>
              <a:t>to the posterior extremity of the caudal fin.</a:t>
            </a:r>
          </a:p>
          <a:p>
            <a:pPr algn="just">
              <a:buNone/>
            </a:pPr>
            <a:r>
              <a:rPr lang="en-US" sz="1600" dirty="0" smtClean="0"/>
              <a:t>	X</a:t>
            </a:r>
            <a:r>
              <a:rPr lang="en-US" sz="1600" baseline="-25000" dirty="0" smtClean="0"/>
              <a:t>2</a:t>
            </a:r>
            <a:r>
              <a:rPr lang="en-US" sz="1600" dirty="0" smtClean="0"/>
              <a:t> </a:t>
            </a:r>
            <a:r>
              <a:rPr lang="en-US" sz="1600" dirty="0"/>
              <a:t>=	Standard Length (SL) is the distance between the posterior extremely</a:t>
            </a:r>
          </a:p>
          <a:p>
            <a:pPr algn="just">
              <a:buNone/>
            </a:pPr>
            <a:r>
              <a:rPr lang="en-US" sz="1600" dirty="0" smtClean="0"/>
              <a:t>	</a:t>
            </a:r>
            <a:r>
              <a:rPr lang="en-US" sz="1600" dirty="0" smtClean="0"/>
              <a:t>	of </a:t>
            </a:r>
            <a:r>
              <a:rPr lang="en-US" sz="1600" dirty="0"/>
              <a:t>the mouth to the posterior end of the caudal peduncle.</a:t>
            </a:r>
          </a:p>
          <a:p>
            <a:pPr algn="just">
              <a:buNone/>
            </a:pPr>
            <a:r>
              <a:rPr lang="en-US" sz="1600" dirty="0" smtClean="0"/>
              <a:t>	X</a:t>
            </a:r>
            <a:r>
              <a:rPr lang="en-US" sz="1600" baseline="-25000" dirty="0" smtClean="0"/>
              <a:t>3</a:t>
            </a:r>
            <a:r>
              <a:rPr lang="en-US" sz="1600" dirty="0" smtClean="0"/>
              <a:t> </a:t>
            </a:r>
            <a:r>
              <a:rPr lang="en-US" sz="1600" dirty="0"/>
              <a:t>=	Body weight (BW) is the total body weight of the fish.</a:t>
            </a:r>
          </a:p>
          <a:p>
            <a:pPr algn="just">
              <a:buNone/>
            </a:pPr>
            <a:r>
              <a:rPr lang="en-US" sz="1600" dirty="0" smtClean="0"/>
              <a:t>	X</a:t>
            </a:r>
            <a:r>
              <a:rPr lang="en-US" sz="1600" baseline="-25000" dirty="0" smtClean="0"/>
              <a:t>4</a:t>
            </a:r>
            <a:r>
              <a:rPr lang="en-US" sz="1600" dirty="0" smtClean="0"/>
              <a:t> </a:t>
            </a:r>
            <a:r>
              <a:rPr lang="en-US" sz="1600" dirty="0"/>
              <a:t>=	Gutted Weight (GW) is the total weight of the fish minus the weight </a:t>
            </a:r>
            <a:r>
              <a:rPr lang="en-US" sz="1600" dirty="0" smtClean="0"/>
              <a:t>	of </a:t>
            </a:r>
            <a:r>
              <a:rPr lang="en-US" sz="1600" dirty="0"/>
              <a:t>the </a:t>
            </a:r>
            <a:r>
              <a:rPr lang="en-US" sz="1600" dirty="0" smtClean="0"/>
              <a:t>	gut</a:t>
            </a:r>
            <a:r>
              <a:rPr lang="en-US" sz="1600" dirty="0"/>
              <a:t>.</a:t>
            </a:r>
          </a:p>
          <a:p>
            <a:pPr algn="just">
              <a:buNone/>
            </a:pPr>
            <a:r>
              <a:rPr lang="en-US" sz="1600" dirty="0" smtClean="0"/>
              <a:t>	X</a:t>
            </a:r>
            <a:r>
              <a:rPr lang="en-US" sz="1600" baseline="-25000" dirty="0" smtClean="0"/>
              <a:t>5</a:t>
            </a:r>
            <a:r>
              <a:rPr lang="en-US" sz="1600" dirty="0" smtClean="0"/>
              <a:t> </a:t>
            </a:r>
            <a:r>
              <a:rPr lang="en-US" sz="1600" dirty="0"/>
              <a:t>=	Head Length (HL) is the distance between the anterior extremely of the </a:t>
            </a:r>
            <a:r>
              <a:rPr lang="en-US" sz="1600" dirty="0" smtClean="0"/>
              <a:t>	mouth </a:t>
            </a:r>
            <a:r>
              <a:rPr lang="en-US" sz="1600" dirty="0"/>
              <a:t>to the posterior end of the gill cover.</a:t>
            </a:r>
          </a:p>
          <a:p>
            <a:pPr algn="just">
              <a:buNone/>
            </a:pPr>
            <a:r>
              <a:rPr lang="en-US" sz="1600" dirty="0" smtClean="0"/>
              <a:t>	</a:t>
            </a:r>
            <a:r>
              <a:rPr lang="en-US" sz="1600" dirty="0"/>
              <a:t> </a:t>
            </a:r>
            <a:r>
              <a:rPr lang="en-US" sz="1600" dirty="0" smtClean="0"/>
              <a:t>X</a:t>
            </a:r>
            <a:r>
              <a:rPr lang="en-US" sz="1600" baseline="-25000" dirty="0" smtClean="0"/>
              <a:t>6</a:t>
            </a:r>
            <a:r>
              <a:rPr lang="en-US" sz="1600" dirty="0" smtClean="0"/>
              <a:t> </a:t>
            </a:r>
            <a:r>
              <a:rPr lang="en-US" sz="1600" dirty="0"/>
              <a:t>=	Snout Length (NL) is the distance between the anterior extremity of the</a:t>
            </a:r>
          </a:p>
          <a:p>
            <a:pPr algn="just">
              <a:buNone/>
            </a:pPr>
            <a:r>
              <a:rPr lang="en-US" sz="1600" dirty="0" smtClean="0"/>
              <a:t>	</a:t>
            </a:r>
            <a:r>
              <a:rPr lang="en-US" sz="1600" dirty="0" smtClean="0"/>
              <a:t>	mouth </a:t>
            </a:r>
            <a:r>
              <a:rPr lang="en-US" sz="1600" dirty="0"/>
              <a:t>to the nasal opening.</a:t>
            </a:r>
          </a:p>
          <a:p>
            <a:pPr algn="just">
              <a:buNone/>
            </a:pPr>
            <a:r>
              <a:rPr lang="en-US" sz="1600" dirty="0" smtClean="0"/>
              <a:t>	X</a:t>
            </a:r>
            <a:r>
              <a:rPr lang="en-US" sz="1600" baseline="-25000" dirty="0" smtClean="0"/>
              <a:t>7</a:t>
            </a:r>
            <a:r>
              <a:rPr lang="en-US" sz="1600" dirty="0" smtClean="0"/>
              <a:t> </a:t>
            </a:r>
            <a:r>
              <a:rPr lang="en-US" sz="1600" dirty="0"/>
              <a:t>=	Ocular Length (OL) is the diameter of the eye</a:t>
            </a:r>
          </a:p>
          <a:p>
            <a:pPr algn="just">
              <a:buNone/>
            </a:pPr>
            <a:r>
              <a:rPr lang="en-US" sz="1600" dirty="0" smtClean="0"/>
              <a:t>	X</a:t>
            </a:r>
            <a:r>
              <a:rPr lang="en-US" sz="1600" baseline="-25000" dirty="0" smtClean="0"/>
              <a:t>8</a:t>
            </a:r>
            <a:r>
              <a:rPr lang="en-US" sz="1600" dirty="0" smtClean="0"/>
              <a:t> </a:t>
            </a:r>
            <a:r>
              <a:rPr lang="en-US" sz="1600" dirty="0"/>
              <a:t>=	Body Depth (BD) is the longest distance between the ventral and dorsal </a:t>
            </a:r>
            <a:r>
              <a:rPr lang="en-US" sz="1600" dirty="0" smtClean="0"/>
              <a:t>	surface 	of </a:t>
            </a:r>
            <a:r>
              <a:rPr lang="en-US" sz="1600" dirty="0"/>
              <a:t>the fish.</a:t>
            </a:r>
          </a:p>
          <a:p>
            <a:pPr algn="just">
              <a:buNone/>
            </a:pPr>
            <a:r>
              <a:rPr lang="en-US" sz="1600" dirty="0" smtClean="0"/>
              <a:t>	X</a:t>
            </a:r>
            <a:r>
              <a:rPr lang="en-US" sz="1600" baseline="-25000" dirty="0" smtClean="0"/>
              <a:t>9</a:t>
            </a:r>
            <a:r>
              <a:rPr lang="en-US" sz="1600" dirty="0" smtClean="0"/>
              <a:t> =	Head Width (HW) is the distance from one side of the head to another (cheek to </a:t>
            </a:r>
            <a:r>
              <a:rPr lang="en-US" sz="1600" dirty="0" smtClean="0"/>
              <a:t>	check</a:t>
            </a:r>
            <a:r>
              <a:rPr lang="en-US" sz="1600" dirty="0" smtClean="0"/>
              <a:t>)</a:t>
            </a:r>
          </a:p>
          <a:p>
            <a:pPr algn="just">
              <a:buNone/>
            </a:pPr>
            <a:r>
              <a:rPr lang="en-US" sz="1600" dirty="0" smtClean="0"/>
              <a:t>	</a:t>
            </a:r>
            <a:r>
              <a:rPr lang="en-US" sz="1600" dirty="0" smtClean="0"/>
              <a:t>X1o </a:t>
            </a:r>
            <a:r>
              <a:rPr lang="en-US" sz="1600" dirty="0" smtClean="0"/>
              <a:t>= </a:t>
            </a:r>
            <a:r>
              <a:rPr lang="en-US" sz="1600" dirty="0" smtClean="0"/>
              <a:t>	Mouth </a:t>
            </a:r>
            <a:r>
              <a:rPr lang="en-US" sz="1600" dirty="0" smtClean="0"/>
              <a:t>Length (ML) is the distance from one end of the mouth to the other.</a:t>
            </a:r>
          </a:p>
          <a:p>
            <a:pPr algn="just">
              <a:buNone/>
            </a:pPr>
            <a:r>
              <a:rPr lang="en-US" sz="1600" dirty="0" smtClean="0"/>
              <a:t>	 </a:t>
            </a:r>
          </a:p>
          <a:p>
            <a:pPr algn="just">
              <a:buNone/>
            </a:pPr>
            <a:r>
              <a:rPr lang="en-US" sz="1600" dirty="0" smtClean="0"/>
              <a:t>	 All measurements of X</a:t>
            </a:r>
            <a:r>
              <a:rPr lang="en-US" sz="1600" baseline="-25000" dirty="0" smtClean="0"/>
              <a:t>1,</a:t>
            </a:r>
            <a:r>
              <a:rPr lang="en-US" sz="1600" dirty="0" smtClean="0"/>
              <a:t> X</a:t>
            </a:r>
            <a:r>
              <a:rPr lang="en-US" sz="1600" baseline="-25000" dirty="0" smtClean="0"/>
              <a:t>2</a:t>
            </a:r>
            <a:r>
              <a:rPr lang="en-US" sz="1600" dirty="0" smtClean="0"/>
              <a:t>, X</a:t>
            </a:r>
            <a:r>
              <a:rPr lang="en-US" sz="1600" baseline="-25000" dirty="0" smtClean="0"/>
              <a:t>5</a:t>
            </a:r>
            <a:r>
              <a:rPr lang="en-US" sz="1600" dirty="0" smtClean="0"/>
              <a:t>, X</a:t>
            </a:r>
            <a:r>
              <a:rPr lang="en-US" sz="1600" baseline="-25000" dirty="0" smtClean="0"/>
              <a:t>6</a:t>
            </a:r>
            <a:r>
              <a:rPr lang="en-US" sz="1600" dirty="0" smtClean="0"/>
              <a:t>, X</a:t>
            </a:r>
            <a:r>
              <a:rPr lang="en-US" sz="1600" baseline="-25000" dirty="0" smtClean="0"/>
              <a:t>7</a:t>
            </a:r>
            <a:r>
              <a:rPr lang="en-US" sz="1600" dirty="0" smtClean="0"/>
              <a:t>, X</a:t>
            </a:r>
            <a:r>
              <a:rPr lang="en-US" sz="1600" baseline="-25000" dirty="0" smtClean="0"/>
              <a:t>8</a:t>
            </a:r>
            <a:r>
              <a:rPr lang="en-US" sz="1600" dirty="0" smtClean="0"/>
              <a:t>, X</a:t>
            </a:r>
            <a:r>
              <a:rPr lang="en-US" sz="1600" baseline="-25000" dirty="0" smtClean="0"/>
              <a:t>9</a:t>
            </a:r>
            <a:r>
              <a:rPr lang="en-US" sz="1600" dirty="0" smtClean="0"/>
              <a:t>, and X</a:t>
            </a:r>
            <a:r>
              <a:rPr lang="en-US" sz="1600" baseline="-25000" dirty="0" smtClean="0"/>
              <a:t>10</a:t>
            </a:r>
            <a:r>
              <a:rPr lang="en-US" sz="1600" dirty="0" smtClean="0"/>
              <a:t> are in millimeters and X</a:t>
            </a:r>
            <a:r>
              <a:rPr lang="en-US" sz="1600" baseline="-25000" dirty="0" smtClean="0"/>
              <a:t>3</a:t>
            </a:r>
            <a:r>
              <a:rPr lang="en-US" sz="1600" dirty="0" smtClean="0"/>
              <a:t> and X</a:t>
            </a:r>
            <a:r>
              <a:rPr lang="en-US" sz="1600" baseline="-25000" dirty="0" smtClean="0"/>
              <a:t>4</a:t>
            </a:r>
            <a:r>
              <a:rPr lang="en-US" sz="1600" dirty="0" smtClean="0"/>
              <a:t> are in </a:t>
            </a:r>
            <a:r>
              <a:rPr lang="en-US" sz="1600" dirty="0" err="1" smtClean="0"/>
              <a:t>grammes</a:t>
            </a:r>
            <a:r>
              <a:rPr lang="en-US" sz="1600" dirty="0" smtClean="0"/>
              <a:t>.</a:t>
            </a:r>
            <a:endParaRPr lang="en-US" sz="1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6629400" cy="762000"/>
          </a:xfrm>
        </p:spPr>
        <p:txBody>
          <a:bodyPr>
            <a:normAutofit/>
          </a:bodyPr>
          <a:lstStyle/>
          <a:p>
            <a:pPr algn="l"/>
            <a:r>
              <a:rPr lang="en-US" sz="4400" b="1" dirty="0"/>
              <a:t>2.0 </a:t>
            </a:r>
            <a:r>
              <a:rPr lang="en-US" sz="4400" b="1" dirty="0" smtClean="0"/>
              <a:t>METHODOLOGY</a:t>
            </a:r>
            <a:endParaRPr lang="en-US" sz="4400" dirty="0"/>
          </a:p>
        </p:txBody>
      </p:sp>
      <p:sp>
        <p:nvSpPr>
          <p:cNvPr id="3" name="Content Placeholder 2"/>
          <p:cNvSpPr>
            <a:spLocks noGrp="1"/>
          </p:cNvSpPr>
          <p:nvPr>
            <p:ph idx="1"/>
          </p:nvPr>
        </p:nvSpPr>
        <p:spPr>
          <a:xfrm>
            <a:off x="457200" y="1143000"/>
            <a:ext cx="8229600" cy="5334000"/>
          </a:xfrm>
        </p:spPr>
        <p:txBody>
          <a:bodyPr>
            <a:noAutofit/>
          </a:bodyPr>
          <a:lstStyle/>
          <a:p>
            <a:pPr algn="just">
              <a:buNone/>
            </a:pPr>
            <a:r>
              <a:rPr lang="en-US" sz="1600" dirty="0" smtClean="0"/>
              <a:t>	The </a:t>
            </a:r>
            <a:r>
              <a:rPr lang="en-US" sz="1600" dirty="0"/>
              <a:t>solution of the principal component analysis was originally outlined by </a:t>
            </a:r>
            <a:r>
              <a:rPr lang="en-US" sz="1600" dirty="0" err="1"/>
              <a:t>Hotelling</a:t>
            </a:r>
            <a:r>
              <a:rPr lang="en-US" sz="1600" dirty="0"/>
              <a:t>. The basic technique of this </a:t>
            </a:r>
            <a:r>
              <a:rPr lang="en-US" sz="1600" dirty="0" smtClean="0"/>
              <a:t>multivariate </a:t>
            </a:r>
            <a:r>
              <a:rPr lang="en-US" sz="1600" dirty="0"/>
              <a:t>method is well described by </a:t>
            </a:r>
            <a:r>
              <a:rPr lang="en-US" sz="1600" dirty="0" err="1"/>
              <a:t>Pielou</a:t>
            </a:r>
            <a:r>
              <a:rPr lang="en-US" sz="1600" dirty="0"/>
              <a:t> (1969), King (1969), Cooley and </a:t>
            </a:r>
            <a:r>
              <a:rPr lang="en-US" sz="1600" dirty="0" err="1"/>
              <a:t>Lohnes</a:t>
            </a:r>
            <a:r>
              <a:rPr lang="en-US" sz="1600" dirty="0"/>
              <a:t> (1971) and </a:t>
            </a:r>
            <a:r>
              <a:rPr lang="en-US" sz="1600" dirty="0" err="1"/>
              <a:t>Koutsoyiannis</a:t>
            </a:r>
            <a:r>
              <a:rPr lang="en-US" sz="1600" dirty="0"/>
              <a:t> (1977) and many others. These authors had their different approaches but which boiled down to the same results.</a:t>
            </a:r>
          </a:p>
          <a:p>
            <a:pPr algn="just">
              <a:buNone/>
            </a:pPr>
            <a:r>
              <a:rPr lang="en-US" sz="1600" dirty="0" smtClean="0"/>
              <a:t>	</a:t>
            </a:r>
            <a:r>
              <a:rPr lang="en-US" sz="1600" dirty="0" smtClean="0"/>
              <a:t>	The </a:t>
            </a:r>
            <a:r>
              <a:rPr lang="en-US" sz="1600" dirty="0"/>
              <a:t>aim of the principle components is to construct out a set of variables, </a:t>
            </a:r>
            <a:r>
              <a:rPr lang="en-US" sz="1600" b="1" dirty="0" err="1"/>
              <a:t>Xj</a:t>
            </a:r>
            <a:r>
              <a:rPr lang="en-US" sz="1600" dirty="0" err="1"/>
              <a:t>'s</a:t>
            </a:r>
            <a:r>
              <a:rPr lang="en-US" sz="1600" dirty="0"/>
              <a:t> j =</a:t>
            </a:r>
            <a:r>
              <a:rPr lang="en-US" sz="1600" b="1" dirty="0"/>
              <a:t> </a:t>
            </a:r>
            <a:r>
              <a:rPr lang="en-US" sz="1600" dirty="0"/>
              <a:t>1,2,... k, of new variables Pi called principal components, which are linear combinations of the X's</a:t>
            </a:r>
            <a:r>
              <a:rPr lang="en-US" sz="1600" dirty="0" smtClean="0"/>
              <a:t>:</a:t>
            </a:r>
          </a:p>
          <a:p>
            <a:pPr algn="just">
              <a:buNone/>
            </a:pPr>
            <a:endParaRPr lang="en-US" sz="1600" dirty="0" smtClean="0"/>
          </a:p>
          <a:p>
            <a:pPr algn="just">
              <a:buNone/>
            </a:pPr>
            <a:endParaRPr lang="en-US" sz="1600" dirty="0" smtClean="0"/>
          </a:p>
          <a:p>
            <a:pPr algn="just">
              <a:buNone/>
            </a:pPr>
            <a:endParaRPr lang="en-US" sz="1600" dirty="0" smtClean="0"/>
          </a:p>
          <a:p>
            <a:pPr algn="just">
              <a:buNone/>
            </a:pPr>
            <a:endParaRPr lang="en-US" sz="1600" dirty="0" smtClean="0"/>
          </a:p>
          <a:p>
            <a:pPr algn="just">
              <a:buNone/>
            </a:pPr>
            <a:endParaRPr lang="en-US" sz="1600" dirty="0" smtClean="0"/>
          </a:p>
          <a:p>
            <a:pPr algn="just">
              <a:buNone/>
            </a:pPr>
            <a:endParaRPr lang="en-US" sz="1600" dirty="0" smtClean="0"/>
          </a:p>
          <a:p>
            <a:pPr algn="just">
              <a:buNone/>
            </a:pPr>
            <a:endParaRPr lang="en-US" sz="1600" dirty="0"/>
          </a:p>
          <a:p>
            <a:pPr algn="just">
              <a:buNone/>
            </a:pPr>
            <a:r>
              <a:rPr lang="en-US" sz="1600" dirty="0" smtClean="0"/>
              <a:t>	</a:t>
            </a:r>
            <a:r>
              <a:rPr lang="en-US" sz="1600" dirty="0"/>
              <a:t> </a:t>
            </a:r>
            <a:r>
              <a:rPr lang="en-US" sz="1600" dirty="0" smtClean="0"/>
              <a:t>	The </a:t>
            </a:r>
            <a:r>
              <a:rPr lang="en-US" sz="1600" dirty="0"/>
              <a:t>method of principal components could be applied using original values of the</a:t>
            </a:r>
            <a:r>
              <a:rPr lang="en-US" sz="1600" b="1" dirty="0"/>
              <a:t> </a:t>
            </a:r>
            <a:r>
              <a:rPr lang="en-US" sz="1600" b="1" dirty="0" err="1"/>
              <a:t>Xj</a:t>
            </a:r>
            <a:r>
              <a:rPr lang="en-US" sz="1600" dirty="0" err="1"/>
              <a:t>'s</a:t>
            </a:r>
            <a:r>
              <a:rPr lang="en-US" sz="1600" dirty="0"/>
              <a:t> or deviations from their</a:t>
            </a:r>
            <a:r>
              <a:rPr lang="en-US" sz="1600" b="1" dirty="0"/>
              <a:t> </a:t>
            </a:r>
            <a:r>
              <a:rPr lang="en-US" sz="1600" b="1" dirty="0" err="1"/>
              <a:t>Xj</a:t>
            </a:r>
            <a:r>
              <a:rPr lang="en-US" sz="1600" b="1" dirty="0"/>
              <a:t> = </a:t>
            </a:r>
            <a:r>
              <a:rPr lang="en-US" sz="1600" b="1" dirty="0" err="1"/>
              <a:t>Xj</a:t>
            </a:r>
            <a:r>
              <a:rPr lang="en-US" sz="1600" b="1" dirty="0"/>
              <a:t> - </a:t>
            </a:r>
            <a:r>
              <a:rPr lang="en-US" sz="1600" b="1" dirty="0" err="1"/>
              <a:t>Xj</a:t>
            </a:r>
            <a:r>
              <a:rPr lang="en-US" sz="1600" b="1" dirty="0"/>
              <a:t>,</a:t>
            </a:r>
            <a:r>
              <a:rPr lang="en-US" sz="1600" dirty="0"/>
              <a:t> or the standardized variables (measured as the deviations of the</a:t>
            </a:r>
            <a:r>
              <a:rPr lang="en-US" sz="1600" b="1" dirty="0"/>
              <a:t> </a:t>
            </a:r>
            <a:r>
              <a:rPr lang="en-US" sz="1600" b="1" dirty="0" err="1"/>
              <a:t>Xj</a:t>
            </a:r>
            <a:r>
              <a:rPr lang="en-US" sz="1600" dirty="0" err="1"/>
              <a:t>'s</a:t>
            </a:r>
            <a:r>
              <a:rPr lang="en-US" sz="1600" dirty="0"/>
              <a:t> from the means and subsequently divided by the standard deviations</a:t>
            </a:r>
            <a:r>
              <a:rPr lang="en-US" sz="1600" dirty="0" smtClean="0"/>
              <a:t>).</a:t>
            </a:r>
          </a:p>
          <a:p>
            <a:pPr algn="just">
              <a:buNone/>
            </a:pPr>
            <a:endParaRPr lang="en-US" sz="1600" dirty="0"/>
          </a:p>
          <a:p>
            <a:pPr algn="just">
              <a:buNone/>
            </a:pPr>
            <a:r>
              <a:rPr lang="en-US" sz="1600" dirty="0" smtClean="0"/>
              <a:t>	</a:t>
            </a:r>
            <a:r>
              <a:rPr lang="en-US" sz="1600" dirty="0" smtClean="0"/>
              <a:t>	</a:t>
            </a:r>
            <a:endParaRPr lang="en-US" sz="1600" dirty="0"/>
          </a:p>
        </p:txBody>
      </p:sp>
      <p:graphicFrame>
        <p:nvGraphicFramePr>
          <p:cNvPr id="1026" name="Object 2"/>
          <p:cNvGraphicFramePr>
            <a:graphicFrameLocks noChangeAspect="1"/>
          </p:cNvGraphicFramePr>
          <p:nvPr/>
        </p:nvGraphicFramePr>
        <p:xfrm>
          <a:off x="2055813" y="3008313"/>
          <a:ext cx="5029200" cy="1866900"/>
        </p:xfrm>
        <a:graphic>
          <a:graphicData uri="http://schemas.openxmlformats.org/presentationml/2006/ole">
            <p:oleObj spid="_x0000_s1026" name="Equation" r:id="rId3" imgW="5029200" imgH="1866600" progId="Equation.3">
              <p:embed/>
            </p:oleObj>
          </a:graphicData>
        </a:graphic>
      </p:graphicFrame>
      <p:graphicFrame>
        <p:nvGraphicFramePr>
          <p:cNvPr id="1027" name="Object 3"/>
          <p:cNvGraphicFramePr>
            <a:graphicFrameLocks noChangeAspect="1"/>
          </p:cNvGraphicFramePr>
          <p:nvPr/>
        </p:nvGraphicFramePr>
        <p:xfrm>
          <a:off x="2311400" y="6018213"/>
          <a:ext cx="4851400" cy="546100"/>
        </p:xfrm>
        <a:graphic>
          <a:graphicData uri="http://schemas.openxmlformats.org/presentationml/2006/ole">
            <p:oleObj spid="_x0000_s1027" name="Equation" r:id="rId4" imgW="4851360" imgH="54576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715000"/>
          </a:xfrm>
        </p:spPr>
        <p:txBody>
          <a:bodyPr>
            <a:noAutofit/>
          </a:bodyPr>
          <a:lstStyle/>
          <a:p>
            <a:pPr algn="just">
              <a:buNone/>
            </a:pPr>
            <a:r>
              <a:rPr lang="en-US" sz="1700" dirty="0" smtClean="0"/>
              <a:t>	We </a:t>
            </a:r>
            <a:r>
              <a:rPr lang="en-US" sz="1700" dirty="0" smtClean="0"/>
              <a:t>will adopt this later procedure of standardized variables, because it is more general in the sense that it can be applied when variables are measured in different unit. </a:t>
            </a:r>
          </a:p>
          <a:p>
            <a:pPr algn="just">
              <a:buNone/>
            </a:pPr>
            <a:r>
              <a:rPr lang="en-US" sz="1700" dirty="0" smtClean="0"/>
              <a:t> </a:t>
            </a:r>
            <a:r>
              <a:rPr lang="en-US" sz="1700" dirty="0" smtClean="0"/>
              <a:t>		This </a:t>
            </a:r>
            <a:r>
              <a:rPr lang="en-US" sz="1700" dirty="0" smtClean="0"/>
              <a:t>transformation by standardization makes all the variables dimensionless and hence follows a normal distribution with zero mean and unit variable</a:t>
            </a:r>
          </a:p>
          <a:p>
            <a:pPr algn="just">
              <a:buNone/>
            </a:pPr>
            <a:r>
              <a:rPr lang="en-US" sz="1700" dirty="0" smtClean="0"/>
              <a:t>		Z </a:t>
            </a:r>
            <a:r>
              <a:rPr lang="en-US" sz="1700" dirty="0" smtClean="0"/>
              <a:t>~ N(0, 1)</a:t>
            </a:r>
          </a:p>
          <a:p>
            <a:pPr algn="just">
              <a:buNone/>
            </a:pPr>
            <a:r>
              <a:rPr lang="en-US" sz="1700" dirty="0" smtClean="0"/>
              <a:t>	It </a:t>
            </a:r>
            <a:r>
              <a:rPr lang="en-US" sz="1700" dirty="0" smtClean="0"/>
              <a:t>is noted however that the values of the principal components will be different depending on the way in which the variables are used - whether original, their deviations or their standardized values.</a:t>
            </a:r>
          </a:p>
          <a:p>
            <a:pPr algn="just">
              <a:buNone/>
            </a:pPr>
            <a:r>
              <a:rPr lang="en-US" sz="1700" dirty="0" smtClean="0"/>
              <a:t>		The </a:t>
            </a:r>
            <a:r>
              <a:rPr lang="en-US" sz="1700" dirty="0" err="1" smtClean="0"/>
              <a:t>a's</a:t>
            </a:r>
            <a:r>
              <a:rPr lang="en-US" sz="1700" dirty="0" smtClean="0"/>
              <a:t> called loadings, are chosen so that the constructed principal components satisfy two conditions:</a:t>
            </a:r>
          </a:p>
          <a:p>
            <a:pPr marL="400050" lvl="0" indent="-400050" algn="just">
              <a:buFont typeface="+mj-lt"/>
              <a:buAutoNum type="romanUcPeriod"/>
            </a:pPr>
            <a:r>
              <a:rPr lang="en-US" sz="1700" dirty="0" smtClean="0"/>
              <a:t>	</a:t>
            </a:r>
            <a:r>
              <a:rPr lang="en-US" sz="1700" dirty="0" smtClean="0"/>
              <a:t>The </a:t>
            </a:r>
            <a:r>
              <a:rPr lang="en-US" sz="1700" dirty="0" smtClean="0"/>
              <a:t>principal components are uncorrelated (orthogonal)</a:t>
            </a:r>
          </a:p>
          <a:p>
            <a:pPr marL="400050" lvl="0" indent="-400050" algn="just">
              <a:buFont typeface="+mj-lt"/>
              <a:buAutoNum type="romanUcPeriod"/>
            </a:pPr>
            <a:r>
              <a:rPr lang="en-US" sz="1700" dirty="0" smtClean="0"/>
              <a:t>	The </a:t>
            </a:r>
            <a:r>
              <a:rPr lang="en-US" sz="1700" dirty="0" smtClean="0"/>
              <a:t>first principle component Pi absorbs and accounts for the maximum </a:t>
            </a:r>
            <a:r>
              <a:rPr lang="en-US" sz="1700" dirty="0" smtClean="0"/>
              <a:t>	possible 	proportion </a:t>
            </a:r>
            <a:r>
              <a:rPr lang="en-US" sz="1700" dirty="0" smtClean="0"/>
              <a:t>of the total variation in the set of all X's, the second </a:t>
            </a:r>
            <a:r>
              <a:rPr lang="en-US" sz="1700" dirty="0" smtClean="0"/>
              <a:t>	principal 	component </a:t>
            </a:r>
            <a:r>
              <a:rPr lang="en-US" sz="1700" dirty="0" smtClean="0"/>
              <a:t>P</a:t>
            </a:r>
            <a:r>
              <a:rPr lang="en-US" sz="1700" baseline="-25000" dirty="0" smtClean="0"/>
              <a:t>2</a:t>
            </a:r>
            <a:r>
              <a:rPr lang="en-US" sz="1700" dirty="0" smtClean="0"/>
              <a:t> absorbs and accounts for the maximum of the </a:t>
            </a:r>
            <a:r>
              <a:rPr lang="en-US" sz="1700" dirty="0" smtClean="0"/>
              <a:t>	remaining </a:t>
            </a:r>
            <a:r>
              <a:rPr lang="en-US" sz="1700" dirty="0" smtClean="0"/>
              <a:t>variation </a:t>
            </a:r>
            <a:r>
              <a:rPr lang="en-US" sz="1700" dirty="0" smtClean="0"/>
              <a:t>	in </a:t>
            </a:r>
            <a:r>
              <a:rPr lang="en-US" sz="1700" dirty="0" smtClean="0"/>
              <a:t>the X's after showing for the variation </a:t>
            </a:r>
            <a:r>
              <a:rPr lang="en-US" sz="1700" dirty="0" smtClean="0"/>
              <a:t>	accounted </a:t>
            </a:r>
            <a:r>
              <a:rPr lang="en-US" sz="1700" dirty="0" smtClean="0"/>
              <a:t>for by the first principal </a:t>
            </a:r>
            <a:r>
              <a:rPr lang="en-US" sz="1700" dirty="0" smtClean="0"/>
              <a:t>	components</a:t>
            </a:r>
            <a:r>
              <a:rPr lang="en-US" sz="1700" dirty="0" smtClean="0"/>
              <a:t>, and so on.</a:t>
            </a:r>
          </a:p>
          <a:p>
            <a:pPr algn="just">
              <a:buNone/>
            </a:pPr>
            <a:r>
              <a:rPr lang="en-US" sz="1700" dirty="0" smtClean="0"/>
              <a:t>	</a:t>
            </a:r>
          </a:p>
          <a:p>
            <a:pPr algn="just">
              <a:buNone/>
            </a:pPr>
            <a:r>
              <a:rPr lang="en-US" sz="1700" dirty="0" smtClean="0"/>
              <a:t>	</a:t>
            </a:r>
            <a:r>
              <a:rPr lang="en-US" sz="1700" dirty="0" smtClean="0"/>
              <a:t>King </a:t>
            </a:r>
            <a:r>
              <a:rPr lang="en-US" sz="1700" dirty="0" smtClean="0"/>
              <a:t>(1969) suggested using standardized variables to obtain the variance - covariance matrix. The variance - covariance matrix becomes the matrix of simple correlations R.</a:t>
            </a:r>
          </a:p>
          <a:p>
            <a:pPr lvl="0" algn="just">
              <a:buNone/>
            </a:pPr>
            <a:endParaRPr lang="en-US" sz="17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887035" y="685800"/>
          <a:ext cx="7647365" cy="6236294"/>
        </p:xfrm>
        <a:graphic>
          <a:graphicData uri="http://schemas.openxmlformats.org/presentationml/2006/ole">
            <p:oleObj spid="_x0000_s2050" name="Document" r:id="rId3" imgW="5721074" imgH="4665089" progId="Word.Document.12">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267200"/>
          </a:xfrm>
        </p:spPr>
        <p:txBody>
          <a:bodyPr>
            <a:noAutofit/>
          </a:bodyPr>
          <a:lstStyle/>
          <a:p>
            <a:pPr algn="just">
              <a:buNone/>
            </a:pPr>
            <a:r>
              <a:rPr lang="en-US" sz="2200" dirty="0" smtClean="0"/>
              <a:t>	79 </a:t>
            </a:r>
            <a:r>
              <a:rPr lang="en-US" sz="2200" dirty="0" smtClean="0"/>
              <a:t>observations on 10 variables (morphological features of Tilapia </a:t>
            </a:r>
            <a:r>
              <a:rPr lang="en-US" sz="2200" dirty="0" err="1" smtClean="0"/>
              <a:t>Cabrea</a:t>
            </a:r>
            <a:r>
              <a:rPr lang="en-US" sz="2200" dirty="0" smtClean="0"/>
              <a:t>) were subjected to a principal component analysis.</a:t>
            </a:r>
          </a:p>
          <a:p>
            <a:pPr algn="just">
              <a:buNone/>
            </a:pPr>
            <a:r>
              <a:rPr lang="en-US" sz="2200" dirty="0" smtClean="0"/>
              <a:t>	Since </a:t>
            </a:r>
            <a:r>
              <a:rPr lang="en-US" sz="2200" dirty="0" smtClean="0"/>
              <a:t>the observations from the data are in different units, that is X</a:t>
            </a:r>
            <a:r>
              <a:rPr lang="en-US" sz="2200" baseline="-25000" dirty="0" smtClean="0"/>
              <a:t>3</a:t>
            </a:r>
            <a:r>
              <a:rPr lang="en-US" sz="2200" dirty="0" smtClean="0"/>
              <a:t>, X</a:t>
            </a:r>
            <a:r>
              <a:rPr lang="en-US" sz="2200" baseline="-25000" dirty="0" smtClean="0"/>
              <a:t>4</a:t>
            </a:r>
            <a:r>
              <a:rPr lang="en-US" sz="2200" dirty="0" smtClean="0"/>
              <a:t> are measured in </a:t>
            </a:r>
            <a:r>
              <a:rPr lang="en-US" sz="2200" dirty="0" err="1" smtClean="0"/>
              <a:t>grammes</a:t>
            </a:r>
            <a:r>
              <a:rPr lang="en-US" sz="2200" dirty="0" smtClean="0"/>
              <a:t> and the rest in millimeters, we standardize the data using the form</a:t>
            </a:r>
          </a:p>
          <a:p>
            <a:pPr algn="just"/>
            <a:endParaRPr lang="en-US" sz="2200" dirty="0" smtClean="0"/>
          </a:p>
          <a:p>
            <a:pPr algn="just"/>
            <a:endParaRPr lang="en-US" sz="2200" dirty="0" smtClean="0"/>
          </a:p>
          <a:p>
            <a:pPr algn="just">
              <a:buNone/>
            </a:pPr>
            <a:r>
              <a:rPr lang="en-US" sz="2200" dirty="0" smtClean="0"/>
              <a:t>	Where </a:t>
            </a:r>
            <a:r>
              <a:rPr lang="en-US" sz="2200" i="1" dirty="0" err="1" smtClean="0"/>
              <a:t>i</a:t>
            </a:r>
            <a:r>
              <a:rPr lang="en-US" sz="2200" dirty="0" smtClean="0"/>
              <a:t> = 1, 2,…, 79, </a:t>
            </a:r>
            <a:r>
              <a:rPr lang="en-US" sz="2200" i="1" dirty="0" smtClean="0"/>
              <a:t>j</a:t>
            </a:r>
            <a:r>
              <a:rPr lang="en-US" sz="2200" dirty="0" smtClean="0"/>
              <a:t> = 1, 2,…, 10</a:t>
            </a:r>
          </a:p>
          <a:p>
            <a:pPr algn="just">
              <a:buNone/>
            </a:pPr>
            <a:r>
              <a:rPr lang="en-US" sz="2200" dirty="0" smtClean="0"/>
              <a:t>		</a:t>
            </a:r>
            <a:r>
              <a:rPr lang="en-US" sz="2200" dirty="0" err="1" smtClean="0"/>
              <a:t>X</a:t>
            </a:r>
            <a:r>
              <a:rPr lang="en-US" sz="2200" i="1" baseline="-25000" dirty="0" err="1" smtClean="0"/>
              <a:t>ij</a:t>
            </a:r>
            <a:r>
              <a:rPr lang="en-US" sz="2200" dirty="0" smtClean="0"/>
              <a:t> </a:t>
            </a:r>
            <a:r>
              <a:rPr lang="en-US" sz="2200" dirty="0" smtClean="0"/>
              <a:t>are observations</a:t>
            </a:r>
          </a:p>
          <a:p>
            <a:pPr algn="just">
              <a:buNone/>
            </a:pPr>
            <a:r>
              <a:rPr lang="en-US" sz="2200" dirty="0" smtClean="0"/>
              <a:t>		</a:t>
            </a:r>
            <a:r>
              <a:rPr lang="en-US" sz="2200" dirty="0" err="1" smtClean="0"/>
              <a:t>X</a:t>
            </a:r>
            <a:r>
              <a:rPr lang="en-US" sz="2200" i="1" baseline="-25000" dirty="0" err="1" smtClean="0"/>
              <a:t>j</a:t>
            </a:r>
            <a:r>
              <a:rPr lang="en-US" sz="2200" dirty="0" smtClean="0"/>
              <a:t> </a:t>
            </a:r>
            <a:r>
              <a:rPr lang="en-US" sz="2200" dirty="0" smtClean="0"/>
              <a:t>are the means of the variables</a:t>
            </a:r>
          </a:p>
          <a:p>
            <a:pPr algn="just">
              <a:buNone/>
            </a:pPr>
            <a:r>
              <a:rPr lang="en-US" sz="2200" dirty="0" smtClean="0"/>
              <a:t>		</a:t>
            </a:r>
            <a:r>
              <a:rPr lang="en-US" sz="2200" dirty="0" err="1" smtClean="0"/>
              <a:t>S</a:t>
            </a:r>
            <a:r>
              <a:rPr lang="en-US" sz="2200" i="1" baseline="-25000" dirty="0" err="1" smtClean="0"/>
              <a:t>j</a:t>
            </a:r>
            <a:r>
              <a:rPr lang="en-US" sz="2200" dirty="0" smtClean="0"/>
              <a:t> </a:t>
            </a:r>
            <a:r>
              <a:rPr lang="en-US" sz="2200" dirty="0" smtClean="0"/>
              <a:t>are the standard deviations of the variables</a:t>
            </a:r>
          </a:p>
          <a:p>
            <a:pPr algn="just">
              <a:buNone/>
            </a:pPr>
            <a:r>
              <a:rPr lang="en-US" sz="2200" dirty="0" smtClean="0"/>
              <a:t>	</a:t>
            </a:r>
          </a:p>
          <a:p>
            <a:pPr algn="just">
              <a:buNone/>
            </a:pPr>
            <a:r>
              <a:rPr lang="en-US" sz="2200" dirty="0" smtClean="0"/>
              <a:t>This </a:t>
            </a:r>
            <a:r>
              <a:rPr lang="en-US" sz="2200" dirty="0" smtClean="0"/>
              <a:t>standardization makes our observation dimensionless </a:t>
            </a:r>
          </a:p>
          <a:p>
            <a:pPr algn="just"/>
            <a:endParaRPr lang="en-US" sz="2200" dirty="0" smtClean="0"/>
          </a:p>
          <a:p>
            <a:pPr algn="just"/>
            <a:endParaRPr lang="en-US" sz="2200" dirty="0"/>
          </a:p>
        </p:txBody>
      </p:sp>
      <p:graphicFrame>
        <p:nvGraphicFramePr>
          <p:cNvPr id="3074" name="Object 2"/>
          <p:cNvGraphicFramePr>
            <a:graphicFrameLocks noChangeAspect="1"/>
          </p:cNvGraphicFramePr>
          <p:nvPr/>
        </p:nvGraphicFramePr>
        <p:xfrm>
          <a:off x="1447799" y="3429000"/>
          <a:ext cx="5689023" cy="685800"/>
        </p:xfrm>
        <a:graphic>
          <a:graphicData uri="http://schemas.openxmlformats.org/presentationml/2006/ole">
            <p:oleObj spid="_x0000_s3074" name="Equation" r:id="rId3" imgW="4635360" imgH="55872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2"/>
          <p:cNvGraphicFramePr>
            <a:graphicFrameLocks noChangeAspect="1"/>
          </p:cNvGraphicFramePr>
          <p:nvPr/>
        </p:nvGraphicFramePr>
        <p:xfrm>
          <a:off x="671512" y="1387475"/>
          <a:ext cx="7253288" cy="4776788"/>
        </p:xfrm>
        <a:graphic>
          <a:graphicData uri="http://schemas.openxmlformats.org/presentationml/2006/ole">
            <p:oleObj spid="_x0000_s22530" name="Document" r:id="rId3" imgW="5029200" imgH="3320310" progId="Word.Document.12">
              <p:embed/>
            </p:oleObj>
          </a:graphicData>
        </a:graphic>
      </p:graphicFrame>
      <p:sp>
        <p:nvSpPr>
          <p:cNvPr id="22531" name="Rectangle 3"/>
          <p:cNvSpPr>
            <a:spLocks noChangeArrowheads="1"/>
          </p:cNvSpPr>
          <p:nvPr/>
        </p:nvSpPr>
        <p:spPr bwMode="auto">
          <a:xfrm>
            <a:off x="685800" y="757535"/>
            <a:ext cx="5029200" cy="461665"/>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ea typeface="Times New Roman" pitchFamily="18" charset="0"/>
                <a:cs typeface="Arial" pitchFamily="34" charset="0"/>
              </a:rPr>
              <a:t>Table 2.1: Statistic of the data</a:t>
            </a:r>
            <a:endParaRPr kumimoji="0" lang="en-US" sz="36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7" name="Object 1"/>
          <p:cNvGraphicFramePr>
            <a:graphicFrameLocks noChangeAspect="1"/>
          </p:cNvGraphicFramePr>
          <p:nvPr/>
        </p:nvGraphicFramePr>
        <p:xfrm>
          <a:off x="762000" y="772917"/>
          <a:ext cx="4343400" cy="5094483"/>
        </p:xfrm>
        <a:graphic>
          <a:graphicData uri="http://schemas.openxmlformats.org/presentationml/2006/ole">
            <p:oleObj spid="_x0000_s24577" name="Document" r:id="rId3" imgW="2687389" imgH="3371729" progId="Word.Document.12">
              <p:embed/>
            </p:oleObj>
          </a:graphicData>
        </a:graphic>
      </p:graphicFrame>
      <p:sp>
        <p:nvSpPr>
          <p:cNvPr id="5" name="Rectangle 4"/>
          <p:cNvSpPr/>
          <p:nvPr/>
        </p:nvSpPr>
        <p:spPr>
          <a:xfrm>
            <a:off x="685800" y="6059269"/>
            <a:ext cx="7696200" cy="646331"/>
          </a:xfrm>
          <a:prstGeom prst="rect">
            <a:avLst/>
          </a:prstGeom>
        </p:spPr>
        <p:txBody>
          <a:bodyPr wrap="square">
            <a:spAutoFit/>
          </a:bodyPr>
          <a:lstStyle/>
          <a:p>
            <a:r>
              <a:rPr lang="en-US" dirty="0" smtClean="0"/>
              <a:t>The standardized values are hence obtained and will be in the form as presented in table 2.2</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533400" y="1295397"/>
          <a:ext cx="8305803" cy="4114803"/>
        </p:xfrm>
        <a:graphic>
          <a:graphicData uri="http://schemas.openxmlformats.org/drawingml/2006/table">
            <a:tbl>
              <a:tblPr/>
              <a:tblGrid>
                <a:gridCol w="755073"/>
                <a:gridCol w="755073"/>
                <a:gridCol w="755073"/>
                <a:gridCol w="755073"/>
                <a:gridCol w="755073"/>
                <a:gridCol w="755073"/>
                <a:gridCol w="755073"/>
                <a:gridCol w="755073"/>
                <a:gridCol w="755073"/>
                <a:gridCol w="755073"/>
                <a:gridCol w="755073"/>
              </a:tblGrid>
              <a:tr h="672612">
                <a:tc>
                  <a:txBody>
                    <a:bodyPr/>
                    <a:lstStyle/>
                    <a:p>
                      <a:pPr marL="0" marR="0" algn="ctr">
                        <a:spcBef>
                          <a:spcPts val="0"/>
                        </a:spcBef>
                        <a:spcAft>
                          <a:spcPts val="0"/>
                        </a:spcAft>
                      </a:pPr>
                      <a:r>
                        <a:rPr lang="en-US" sz="1400" b="1" dirty="0">
                          <a:solidFill>
                            <a:srgbClr val="000000"/>
                          </a:solidFill>
                          <a:latin typeface="Times New Roman"/>
                          <a:ea typeface="Times New Roman"/>
                        </a:rPr>
                        <a:t>1</a:t>
                      </a:r>
                      <a:endParaRPr lang="en-US" sz="2000" b="1" dirty="0">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a:solidFill>
                            <a:srgbClr val="000000"/>
                          </a:solidFill>
                          <a:latin typeface="Times New Roman"/>
                          <a:ea typeface="Times New Roman"/>
                        </a:rPr>
                        <a:t>0.8386</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a:solidFill>
                            <a:srgbClr val="000000"/>
                          </a:solidFill>
                          <a:latin typeface="Times New Roman"/>
                          <a:ea typeface="Times New Roman"/>
                        </a:rPr>
                        <a:t>-0.5138</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a:solidFill>
                            <a:srgbClr val="000000"/>
                          </a:solidFill>
                          <a:latin typeface="Times New Roman"/>
                          <a:ea typeface="Times New Roman"/>
                        </a:rPr>
                        <a:t>-0.2271</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a:solidFill>
                            <a:srgbClr val="000000"/>
                          </a:solidFill>
                          <a:latin typeface="Times New Roman"/>
                          <a:ea typeface="Times New Roman"/>
                        </a:rPr>
                        <a:t>-0.0348</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a:solidFill>
                            <a:srgbClr val="000000"/>
                          </a:solidFill>
                          <a:latin typeface="Times New Roman"/>
                          <a:ea typeface="Times New Roman"/>
                        </a:rPr>
                        <a:t>-0.2681</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dirty="0">
                          <a:solidFill>
                            <a:srgbClr val="000000"/>
                          </a:solidFill>
                          <a:latin typeface="Times New Roman"/>
                          <a:ea typeface="Times New Roman"/>
                        </a:rPr>
                        <a:t>-0.5206</a:t>
                      </a:r>
                      <a:endParaRPr lang="en-US" sz="2000" b="1" dirty="0">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-0.1353</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a:solidFill>
                            <a:srgbClr val="000000"/>
                          </a:solidFill>
                          <a:latin typeface="Times New Roman"/>
                          <a:ea typeface="Times New Roman"/>
                        </a:rPr>
                        <a:t>-0.3934</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a:solidFill>
                            <a:srgbClr val="000000"/>
                          </a:solidFill>
                          <a:latin typeface="Times New Roman"/>
                          <a:ea typeface="Times New Roman"/>
                        </a:rPr>
                        <a:t>-0.5853 </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400" b="1">
                          <a:solidFill>
                            <a:srgbClr val="000000"/>
                          </a:solidFill>
                          <a:latin typeface="Times New Roman"/>
                          <a:ea typeface="Times New Roman"/>
                        </a:rPr>
                        <a:t>0.2066</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2612">
                <a:tc>
                  <a:txBody>
                    <a:bodyPr/>
                    <a:lstStyle/>
                    <a:p>
                      <a:pPr marL="0" marR="0" algn="ctr">
                        <a:spcBef>
                          <a:spcPts val="0"/>
                        </a:spcBef>
                        <a:spcAft>
                          <a:spcPts val="0"/>
                        </a:spcAft>
                      </a:pPr>
                      <a:r>
                        <a:rPr lang="en-US" sz="1400" b="1">
                          <a:solidFill>
                            <a:srgbClr val="000000"/>
                          </a:solidFill>
                          <a:latin typeface="Times New Roman"/>
                          <a:ea typeface="Times New Roman"/>
                        </a:rPr>
                        <a:t>2</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dirty="0">
                          <a:solidFill>
                            <a:srgbClr val="000000"/>
                          </a:solidFill>
                          <a:latin typeface="Times New Roman"/>
                          <a:ea typeface="Times New Roman"/>
                        </a:rPr>
                        <a:t>-0.1179</a:t>
                      </a:r>
                      <a:endParaRPr lang="en-US" sz="2000" b="1" dirty="0">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a:solidFill>
                            <a:srgbClr val="000000"/>
                          </a:solidFill>
                          <a:latin typeface="Times New Roman"/>
                          <a:ea typeface="Times New Roman"/>
                        </a:rPr>
                        <a:t>-3.3849</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a:solidFill>
                            <a:srgbClr val="000000"/>
                          </a:solidFill>
                          <a:latin typeface="Times New Roman"/>
                          <a:ea typeface="Times New Roman"/>
                        </a:rPr>
                        <a:t>-0.3777</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dirty="0">
                          <a:solidFill>
                            <a:srgbClr val="000000"/>
                          </a:solidFill>
                          <a:latin typeface="Times New Roman"/>
                          <a:ea typeface="Times New Roman"/>
                        </a:rPr>
                        <a:t>-0.0892</a:t>
                      </a:r>
                      <a:endParaRPr lang="en-US" sz="2000" b="1" dirty="0">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a:solidFill>
                            <a:srgbClr val="000000"/>
                          </a:solidFill>
                          <a:latin typeface="Times New Roman"/>
                          <a:ea typeface="Times New Roman"/>
                        </a:rPr>
                        <a:t>-0.4717</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dirty="0">
                          <a:solidFill>
                            <a:srgbClr val="000000"/>
                          </a:solidFill>
                          <a:latin typeface="Times New Roman"/>
                          <a:ea typeface="Times New Roman"/>
                        </a:rPr>
                        <a:t>-0.901</a:t>
                      </a:r>
                      <a:endParaRPr lang="en-US" sz="2000" b="1" dirty="0">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-0.4934</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a:solidFill>
                            <a:srgbClr val="000000"/>
                          </a:solidFill>
                          <a:latin typeface="Times New Roman"/>
                          <a:ea typeface="Times New Roman"/>
                        </a:rPr>
                        <a:t>0.6091</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a:solidFill>
                            <a:srgbClr val="000000"/>
                          </a:solidFill>
                          <a:latin typeface="Times New Roman"/>
                          <a:ea typeface="Times New Roman"/>
                        </a:rPr>
                        <a:t>0.3847</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400" b="1">
                          <a:solidFill>
                            <a:srgbClr val="000000"/>
                          </a:solidFill>
                          <a:latin typeface="Times New Roman"/>
                          <a:ea typeface="Times New Roman"/>
                        </a:rPr>
                        <a:t>-2.5133</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2612">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solidFill>
                            <a:srgbClr val="000000"/>
                          </a:solidFill>
                          <a:latin typeface="Times New Roman"/>
                          <a:ea typeface="Times New Roman"/>
                        </a:rPr>
                        <a:t>.</a:t>
                      </a:r>
                      <a:endParaRPr lang="en-US" sz="2000" b="1" dirty="0">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2612">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solidFill>
                            <a:srgbClr val="000000"/>
                          </a:solidFill>
                          <a:latin typeface="Times New Roman"/>
                          <a:ea typeface="Times New Roman"/>
                        </a:rPr>
                        <a:t>.</a:t>
                      </a:r>
                      <a:endParaRPr lang="en-US" sz="2000" b="1" dirty="0">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solidFill>
                            <a:srgbClr val="000000"/>
                          </a:solidFill>
                          <a:latin typeface="Times New Roman"/>
                          <a:ea typeface="Times New Roman"/>
                        </a:rPr>
                        <a:t>.</a:t>
                      </a:r>
                      <a:endParaRPr lang="en-US" sz="2000" b="1" dirty="0">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solidFill>
                            <a:srgbClr val="000000"/>
                          </a:solidFill>
                          <a:latin typeface="Times New Roman"/>
                          <a:ea typeface="Times New Roman"/>
                        </a:rPr>
                        <a:t>.</a:t>
                      </a:r>
                      <a:endParaRPr lang="en-US" sz="2000" b="1" dirty="0">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2612">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solidFill>
                            <a:srgbClr val="000000"/>
                          </a:solidFill>
                          <a:latin typeface="Times New Roman"/>
                          <a:ea typeface="Times New Roman"/>
                        </a:rPr>
                        <a:t>.</a:t>
                      </a:r>
                      <a:endParaRPr lang="en-US" sz="2000" b="1" dirty="0">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latin typeface="Times New Roman"/>
                          <a:ea typeface="Times New Roman"/>
                        </a:rPr>
                        <a:t>.</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1743">
                <a:tc>
                  <a:txBody>
                    <a:bodyPr/>
                    <a:lstStyle/>
                    <a:p>
                      <a:pPr marL="0" marR="0" algn="ctr">
                        <a:spcBef>
                          <a:spcPts val="0"/>
                        </a:spcBef>
                        <a:spcAft>
                          <a:spcPts val="0"/>
                        </a:spcAft>
                      </a:pPr>
                      <a:r>
                        <a:rPr lang="en-US" sz="1400" b="1">
                          <a:solidFill>
                            <a:srgbClr val="000000"/>
                          </a:solidFill>
                          <a:latin typeface="Times New Roman"/>
                          <a:ea typeface="Times New Roman"/>
                        </a:rPr>
                        <a:t>79</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a:solidFill>
                            <a:srgbClr val="000000"/>
                          </a:solidFill>
                          <a:latin typeface="Times New Roman"/>
                          <a:ea typeface="Times New Roman"/>
                        </a:rPr>
                        <a:t>-0.1179</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a:solidFill>
                            <a:srgbClr val="000000"/>
                          </a:solidFill>
                          <a:latin typeface="Times New Roman"/>
                          <a:ea typeface="Times New Roman"/>
                        </a:rPr>
                        <a:t>-0.1917</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a:solidFill>
                            <a:srgbClr val="000000"/>
                          </a:solidFill>
                          <a:latin typeface="Times New Roman"/>
                          <a:ea typeface="Times New Roman"/>
                        </a:rPr>
                        <a:t>-0.005</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a:solidFill>
                            <a:srgbClr val="000000"/>
                          </a:solidFill>
                          <a:latin typeface="Times New Roman"/>
                          <a:ea typeface="Times New Roman"/>
                        </a:rPr>
                        <a:t>-0.058</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dirty="0">
                          <a:solidFill>
                            <a:srgbClr val="000000"/>
                          </a:solidFill>
                          <a:latin typeface="Times New Roman"/>
                          <a:ea typeface="Times New Roman"/>
                        </a:rPr>
                        <a:t>-0.064</a:t>
                      </a:r>
                      <a:endParaRPr lang="en-US" sz="2000" b="1" dirty="0">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a:solidFill>
                            <a:srgbClr val="000000"/>
                          </a:solidFill>
                          <a:latin typeface="Times New Roman"/>
                          <a:ea typeface="Times New Roman"/>
                        </a:rPr>
                        <a:t>0.5204</a:t>
                      </a:r>
                      <a:endParaRPr lang="en-US" sz="2000" b="1">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dirty="0">
                          <a:solidFill>
                            <a:srgbClr val="000000"/>
                          </a:solidFill>
                          <a:latin typeface="Times New Roman"/>
                          <a:ea typeface="Times New Roman"/>
                        </a:rPr>
                        <a:t>-0.135</a:t>
                      </a:r>
                      <a:endParaRPr lang="en-US" sz="2000" b="1" dirty="0">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dirty="0">
                          <a:solidFill>
                            <a:srgbClr val="000000"/>
                          </a:solidFill>
                          <a:latin typeface="Times New Roman"/>
                          <a:ea typeface="Times New Roman"/>
                        </a:rPr>
                        <a:t>-0.11</a:t>
                      </a:r>
                      <a:endParaRPr lang="en-US" sz="2000" b="1" dirty="0">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dirty="0">
                          <a:solidFill>
                            <a:srgbClr val="000000"/>
                          </a:solidFill>
                          <a:latin typeface="Times New Roman"/>
                          <a:ea typeface="Times New Roman"/>
                        </a:rPr>
                        <a:t>-0.262</a:t>
                      </a:r>
                      <a:endParaRPr lang="en-US" sz="2000" b="1" dirty="0">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400" b="1" dirty="0">
                          <a:solidFill>
                            <a:srgbClr val="000000"/>
                          </a:solidFill>
                          <a:latin typeface="Times New Roman"/>
                          <a:ea typeface="Times New Roman"/>
                        </a:rPr>
                        <a:t>-0.8865</a:t>
                      </a:r>
                      <a:endParaRPr lang="en-US" sz="2000" b="1" dirty="0">
                        <a:solidFill>
                          <a:srgbClr val="00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Rectangle 6"/>
          <p:cNvSpPr/>
          <p:nvPr/>
        </p:nvSpPr>
        <p:spPr>
          <a:xfrm>
            <a:off x="685800" y="773668"/>
            <a:ext cx="3470502" cy="400110"/>
          </a:xfrm>
          <a:prstGeom prst="rect">
            <a:avLst/>
          </a:prstGeom>
        </p:spPr>
        <p:txBody>
          <a:bodyPr wrap="none">
            <a:spAutoFit/>
          </a:bodyPr>
          <a:lstStyle/>
          <a:p>
            <a:r>
              <a:rPr lang="en-US" sz="2000" dirty="0" smtClean="0"/>
              <a:t>Table 2.2 Standardized </a:t>
            </a:r>
            <a:r>
              <a:rPr lang="en-US" sz="2000" dirty="0" smtClean="0"/>
              <a:t>V</a:t>
            </a:r>
            <a:r>
              <a:rPr lang="en-US" sz="2000" dirty="0" smtClean="0"/>
              <a:t>alues</a:t>
            </a:r>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990604" y="1219202"/>
          <a:ext cx="7391395" cy="5416399"/>
        </p:xfrm>
        <a:graphic>
          <a:graphicData uri="http://schemas.openxmlformats.org/drawingml/2006/table">
            <a:tbl>
              <a:tblPr/>
              <a:tblGrid>
                <a:gridCol w="671945"/>
                <a:gridCol w="671945"/>
                <a:gridCol w="671945"/>
                <a:gridCol w="671945"/>
                <a:gridCol w="671945"/>
                <a:gridCol w="671945"/>
                <a:gridCol w="671945"/>
                <a:gridCol w="671945"/>
                <a:gridCol w="671945"/>
                <a:gridCol w="671945"/>
                <a:gridCol w="671945"/>
              </a:tblGrid>
              <a:tr h="235226">
                <a:tc>
                  <a:txBody>
                    <a:bodyPr/>
                    <a:lstStyle/>
                    <a:p>
                      <a:pPr marL="0" marR="18415">
                        <a:lnSpc>
                          <a:spcPct val="150000"/>
                        </a:lnSpc>
                        <a:spcBef>
                          <a:spcPts val="0"/>
                        </a:spcBef>
                        <a:spcAft>
                          <a:spcPts val="0"/>
                        </a:spcAft>
                      </a:pPr>
                      <a:endParaRPr lang="en-US" sz="1200" b="1" dirty="0">
                        <a:solidFill>
                          <a:srgbClr val="000000"/>
                        </a:solidFill>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X</a:t>
                      </a:r>
                      <a:r>
                        <a:rPr lang="en-US" sz="1200" b="1" baseline="-25000">
                          <a:latin typeface="Times New Roman"/>
                          <a:ea typeface="Times New Roman"/>
                        </a:rPr>
                        <a:t>1</a:t>
                      </a:r>
                      <a:endParaRPr lang="en-US" sz="120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X</a:t>
                      </a:r>
                      <a:r>
                        <a:rPr lang="en-US" sz="1200" b="1" baseline="-25000">
                          <a:latin typeface="Times New Roman"/>
                          <a:ea typeface="Times New Roman"/>
                        </a:rPr>
                        <a:t>2</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X</a:t>
                      </a:r>
                      <a:r>
                        <a:rPr lang="en-US" sz="1200" b="1" baseline="-25000">
                          <a:latin typeface="Times New Roman"/>
                          <a:ea typeface="Times New Roman"/>
                        </a:rPr>
                        <a:t>3</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X4</a:t>
                      </a: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X</a:t>
                      </a:r>
                      <a:r>
                        <a:rPr lang="en-US" sz="1200" b="1" baseline="-25000">
                          <a:latin typeface="Times New Roman"/>
                          <a:ea typeface="Times New Roman"/>
                        </a:rPr>
                        <a:t>5</a:t>
                      </a:r>
                      <a:endParaRPr lang="en-US" sz="120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X</a:t>
                      </a:r>
                      <a:r>
                        <a:rPr lang="en-US" sz="1200" b="1" baseline="-25000">
                          <a:latin typeface="Times New Roman"/>
                          <a:ea typeface="Times New Roman"/>
                        </a:rPr>
                        <a:t>6</a:t>
                      </a:r>
                      <a:endParaRPr lang="en-US" sz="120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X</a:t>
                      </a:r>
                      <a:r>
                        <a:rPr lang="en-US" sz="1200" b="1" baseline="-25000">
                          <a:latin typeface="Times New Roman"/>
                          <a:ea typeface="Times New Roman"/>
                        </a:rPr>
                        <a:t>7</a:t>
                      </a:r>
                      <a:endParaRPr lang="en-US" sz="120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X</a:t>
                      </a:r>
                      <a:r>
                        <a:rPr lang="en-US" sz="1200" b="1" baseline="-25000">
                          <a:latin typeface="Times New Roman"/>
                          <a:ea typeface="Times New Roman"/>
                        </a:rPr>
                        <a:t>8</a:t>
                      </a:r>
                      <a:endParaRPr lang="en-US" sz="120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X</a:t>
                      </a:r>
                      <a:r>
                        <a:rPr lang="en-US" sz="1200" b="1" baseline="-25000">
                          <a:latin typeface="Times New Roman"/>
                          <a:ea typeface="Times New Roman"/>
                        </a:rPr>
                        <a:t>9</a:t>
                      </a:r>
                      <a:endParaRPr lang="en-US" sz="120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X</a:t>
                      </a:r>
                      <a:r>
                        <a:rPr lang="en-US" sz="1200" b="1" baseline="-25000">
                          <a:latin typeface="Times New Roman"/>
                          <a:ea typeface="Times New Roman"/>
                        </a:rPr>
                        <a:t>10</a:t>
                      </a:r>
                      <a:endParaRPr lang="en-US" sz="120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0452">
                <a:tc>
                  <a:txBody>
                    <a:bodyPr/>
                    <a:lstStyle/>
                    <a:p>
                      <a:pPr marL="0" marR="18415">
                        <a:lnSpc>
                          <a:spcPct val="150000"/>
                        </a:lnSpc>
                        <a:spcBef>
                          <a:spcPts val="0"/>
                        </a:spcBef>
                        <a:spcAft>
                          <a:spcPts val="0"/>
                        </a:spcAft>
                      </a:pPr>
                      <a:r>
                        <a:rPr lang="en-US" sz="1200" b="1" spc="-100" dirty="0">
                          <a:latin typeface="Times New Roman"/>
                          <a:ea typeface="Times New Roman"/>
                        </a:rPr>
                        <a:t>X</a:t>
                      </a:r>
                      <a:r>
                        <a:rPr lang="en-US" sz="1200" b="1" spc="-100" baseline="-25000" dirty="0">
                          <a:latin typeface="Times New Roman"/>
                          <a:ea typeface="Times New Roman"/>
                        </a:rPr>
                        <a:t>1</a:t>
                      </a:r>
                      <a:endParaRPr lang="en-US" sz="1400" b="1" spc="-100"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1.000</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0.6893</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0.7267</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0.7333</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0.5655</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0.4752</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0.4359</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0.5729</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0.5326</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0.4328</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0452">
                <a:tc>
                  <a:txBody>
                    <a:bodyPr/>
                    <a:lstStyle/>
                    <a:p>
                      <a:pPr marL="0" marR="18415">
                        <a:lnSpc>
                          <a:spcPct val="150000"/>
                        </a:lnSpc>
                        <a:spcBef>
                          <a:spcPts val="0"/>
                        </a:spcBef>
                        <a:spcAft>
                          <a:spcPts val="0"/>
                        </a:spcAft>
                      </a:pPr>
                      <a:r>
                        <a:rPr lang="en-US" sz="1200" b="1">
                          <a:latin typeface="Times New Roman"/>
                          <a:ea typeface="Times New Roman"/>
                        </a:rPr>
                        <a:t>X</a:t>
                      </a:r>
                      <a:r>
                        <a:rPr lang="en-US" sz="1200" b="1" baseline="-25000">
                          <a:latin typeface="Times New Roman"/>
                          <a:ea typeface="Times New Roman"/>
                        </a:rPr>
                        <a:t>2</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0.6893</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1.000</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0.8007</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0.7488</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0.7851</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0.7111</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0.5257</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0.7041</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0.6870</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0.5534</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0452">
                <a:tc>
                  <a:txBody>
                    <a:bodyPr/>
                    <a:lstStyle/>
                    <a:p>
                      <a:pPr marL="0" marR="18415">
                        <a:lnSpc>
                          <a:spcPct val="150000"/>
                        </a:lnSpc>
                        <a:spcBef>
                          <a:spcPts val="0"/>
                        </a:spcBef>
                        <a:spcAft>
                          <a:spcPts val="0"/>
                        </a:spcAft>
                      </a:pPr>
                      <a:r>
                        <a:rPr lang="en-US" sz="1200" b="1" spc="-100">
                          <a:latin typeface="Times New Roman"/>
                          <a:ea typeface="Times New Roman"/>
                        </a:rPr>
                        <a:t>X</a:t>
                      </a:r>
                      <a:r>
                        <a:rPr lang="en-US" sz="1200" b="1" spc="-100" baseline="-25000">
                          <a:latin typeface="Times New Roman"/>
                          <a:ea typeface="Times New Roman"/>
                        </a:rPr>
                        <a:t>3</a:t>
                      </a:r>
                      <a:endParaRPr lang="en-US" sz="1400" b="1" spc="-10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0.7267</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0.8007</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1.000</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0.9342</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0.7939</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0.7699</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0.5182</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0.7740</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0.6587</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0.5087</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0452">
                <a:tc>
                  <a:txBody>
                    <a:bodyPr/>
                    <a:lstStyle/>
                    <a:p>
                      <a:pPr marL="0" marR="18415">
                        <a:lnSpc>
                          <a:spcPct val="150000"/>
                        </a:lnSpc>
                        <a:spcBef>
                          <a:spcPts val="0"/>
                        </a:spcBef>
                        <a:spcAft>
                          <a:spcPts val="0"/>
                        </a:spcAft>
                      </a:pPr>
                      <a:r>
                        <a:rPr lang="en-US" sz="1200" b="1">
                          <a:latin typeface="Times New Roman"/>
                          <a:ea typeface="Times New Roman"/>
                        </a:rPr>
                        <a:t>X</a:t>
                      </a:r>
                      <a:r>
                        <a:rPr lang="en-US" sz="1200" b="1" baseline="-25000">
                          <a:latin typeface="Times New Roman"/>
                          <a:ea typeface="Times New Roman"/>
                        </a:rPr>
                        <a:t>4</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0.7333</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0.7488</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0.9342</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1.000</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0.7161</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0.6604</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0.4873</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0.7068</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0.6580</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0.4758</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0452">
                <a:tc>
                  <a:txBody>
                    <a:bodyPr/>
                    <a:lstStyle/>
                    <a:p>
                      <a:pPr marL="0" marR="18415">
                        <a:lnSpc>
                          <a:spcPct val="150000"/>
                        </a:lnSpc>
                        <a:spcBef>
                          <a:spcPts val="0"/>
                        </a:spcBef>
                        <a:spcAft>
                          <a:spcPts val="0"/>
                        </a:spcAft>
                      </a:pPr>
                      <a:r>
                        <a:rPr lang="en-US" sz="1200" b="1" spc="-100">
                          <a:latin typeface="Times New Roman"/>
                          <a:ea typeface="Times New Roman"/>
                        </a:rPr>
                        <a:t>X</a:t>
                      </a:r>
                      <a:r>
                        <a:rPr lang="en-US" sz="1200" b="1" spc="-100" baseline="-25000">
                          <a:latin typeface="Times New Roman"/>
                          <a:ea typeface="Times New Roman"/>
                        </a:rPr>
                        <a:t>5</a:t>
                      </a:r>
                      <a:endParaRPr lang="en-US" sz="1400" b="1" spc="-10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0.7655</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0.7851</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0.7939</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0.7161</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1.000</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0.8117</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0.4983</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0.7206</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0.6328</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0.5531</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0452">
                <a:tc>
                  <a:txBody>
                    <a:bodyPr/>
                    <a:lstStyle/>
                    <a:p>
                      <a:pPr marL="0" marR="18415">
                        <a:lnSpc>
                          <a:spcPct val="150000"/>
                        </a:lnSpc>
                        <a:spcBef>
                          <a:spcPts val="0"/>
                        </a:spcBef>
                        <a:spcAft>
                          <a:spcPts val="0"/>
                        </a:spcAft>
                      </a:pPr>
                      <a:r>
                        <a:rPr lang="en-US" sz="1200" b="1">
                          <a:latin typeface="Times New Roman"/>
                          <a:ea typeface="Times New Roman"/>
                        </a:rPr>
                        <a:t>X</a:t>
                      </a:r>
                      <a:r>
                        <a:rPr lang="en-US" sz="1200" b="1" baseline="-25000">
                          <a:latin typeface="Times New Roman"/>
                          <a:ea typeface="Times New Roman"/>
                        </a:rPr>
                        <a:t>6</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0.4752</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0.7111</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0.7699</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0.6604</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0.8117</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1.000</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0.6497</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0.8270</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0.6635</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0.6414</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0452">
                <a:tc>
                  <a:txBody>
                    <a:bodyPr/>
                    <a:lstStyle/>
                    <a:p>
                      <a:pPr marL="0" marR="18415">
                        <a:lnSpc>
                          <a:spcPct val="150000"/>
                        </a:lnSpc>
                        <a:spcBef>
                          <a:spcPts val="0"/>
                        </a:spcBef>
                        <a:spcAft>
                          <a:spcPts val="0"/>
                        </a:spcAft>
                      </a:pPr>
                      <a:r>
                        <a:rPr lang="en-US" sz="1200" b="1">
                          <a:latin typeface="Times New Roman"/>
                          <a:ea typeface="Times New Roman"/>
                        </a:rPr>
                        <a:t>X</a:t>
                      </a:r>
                      <a:r>
                        <a:rPr lang="en-US" sz="1200" b="1" baseline="-25000">
                          <a:latin typeface="Times New Roman"/>
                          <a:ea typeface="Times New Roman"/>
                        </a:rPr>
                        <a:t>7</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0.4359</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0.5257</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0.5182</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0.4873</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0.4783</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0.6497</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1.000</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0.6629</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0.6130</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0.6366</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0452">
                <a:tc>
                  <a:txBody>
                    <a:bodyPr/>
                    <a:lstStyle/>
                    <a:p>
                      <a:pPr marL="0" marR="18415">
                        <a:lnSpc>
                          <a:spcPct val="150000"/>
                        </a:lnSpc>
                        <a:spcBef>
                          <a:spcPts val="0"/>
                        </a:spcBef>
                        <a:spcAft>
                          <a:spcPts val="0"/>
                        </a:spcAft>
                      </a:pPr>
                      <a:r>
                        <a:rPr lang="en-US" sz="1200" b="1">
                          <a:latin typeface="Times New Roman"/>
                          <a:ea typeface="Times New Roman"/>
                        </a:rPr>
                        <a:t>X</a:t>
                      </a:r>
                      <a:r>
                        <a:rPr lang="en-US" sz="1200" b="1" baseline="-25000">
                          <a:latin typeface="Times New Roman"/>
                          <a:ea typeface="Times New Roman"/>
                        </a:rPr>
                        <a:t>8</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0.5729</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0.7041</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0.7740</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0.7068</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0.7206</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0.8270</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0.6629</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1.000</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7487</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0.6766</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0452">
                <a:tc>
                  <a:txBody>
                    <a:bodyPr/>
                    <a:lstStyle/>
                    <a:p>
                      <a:pPr marL="0" marR="18415">
                        <a:lnSpc>
                          <a:spcPct val="150000"/>
                        </a:lnSpc>
                        <a:spcBef>
                          <a:spcPts val="0"/>
                        </a:spcBef>
                        <a:spcAft>
                          <a:spcPts val="0"/>
                        </a:spcAft>
                      </a:pPr>
                      <a:r>
                        <a:rPr lang="en-US" sz="1200" b="1">
                          <a:latin typeface="Times New Roman"/>
                          <a:ea typeface="Times New Roman"/>
                        </a:rPr>
                        <a:t>X</a:t>
                      </a:r>
                      <a:r>
                        <a:rPr lang="en-US" sz="1200" b="1" baseline="-25000">
                          <a:latin typeface="Times New Roman"/>
                          <a:ea typeface="Times New Roman"/>
                        </a:rPr>
                        <a:t>9</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0.5326</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0.6870</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0.6587</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0.6580</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0.6318</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0.6635</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0.6130</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0.7487</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1.000</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0.6396</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0452">
                <a:tc>
                  <a:txBody>
                    <a:bodyPr/>
                    <a:lstStyle/>
                    <a:p>
                      <a:pPr marL="0" marR="18415">
                        <a:lnSpc>
                          <a:spcPct val="150000"/>
                        </a:lnSpc>
                        <a:spcBef>
                          <a:spcPts val="0"/>
                        </a:spcBef>
                        <a:spcAft>
                          <a:spcPts val="0"/>
                        </a:spcAft>
                      </a:pPr>
                      <a:r>
                        <a:rPr lang="en-US" sz="1200" b="1">
                          <a:latin typeface="Times New Roman"/>
                          <a:ea typeface="Times New Roman"/>
                        </a:rPr>
                        <a:t>X</a:t>
                      </a:r>
                      <a:r>
                        <a:rPr lang="en-US" sz="1200" b="1" baseline="-25000">
                          <a:latin typeface="Times New Roman"/>
                          <a:ea typeface="Times New Roman"/>
                        </a:rPr>
                        <a:t>10</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0.4328</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0.5534</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0.5087</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0.4758</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0.5531</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0.6414</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0.6366</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0.6766</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0.6396</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1.000</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0452">
                <a:tc>
                  <a:txBody>
                    <a:bodyPr/>
                    <a:lstStyle/>
                    <a:p>
                      <a:pPr marL="0" marR="18415">
                        <a:lnSpc>
                          <a:spcPct val="150000"/>
                        </a:lnSpc>
                        <a:spcBef>
                          <a:spcPts val="0"/>
                        </a:spcBef>
                        <a:spcAft>
                          <a:spcPts val="0"/>
                        </a:spcAft>
                      </a:pPr>
                      <a:r>
                        <a:rPr lang="en-US" sz="1200" b="1">
                          <a:latin typeface="Times New Roman"/>
                          <a:ea typeface="Times New Roman"/>
                        </a:rPr>
                        <a:t>∑</a:t>
                      </a:r>
                      <a:endParaRPr lang="en-US" sz="140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6.1642</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7.2052</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7.4850</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7.1207</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7.0771</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7.2099</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6.0276</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a:latin typeface="Times New Roman"/>
                          <a:ea typeface="Times New Roman"/>
                        </a:rPr>
                        <a:t>7.3936</a:t>
                      </a:r>
                      <a:endParaRPr lang="en-US" sz="1050" b="1">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6.8339</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8415">
                        <a:lnSpc>
                          <a:spcPct val="150000"/>
                        </a:lnSpc>
                        <a:spcBef>
                          <a:spcPts val="0"/>
                        </a:spcBef>
                        <a:spcAft>
                          <a:spcPts val="0"/>
                        </a:spcAft>
                      </a:pPr>
                      <a:r>
                        <a:rPr lang="en-US" sz="1200" b="1" dirty="0">
                          <a:latin typeface="Times New Roman"/>
                          <a:ea typeface="Times New Roman"/>
                        </a:rPr>
                        <a:t>6.1180</a:t>
                      </a:r>
                      <a:endParaRPr lang="en-US" sz="1050" b="1" dirty="0">
                        <a:latin typeface="Times New Roman"/>
                        <a:ea typeface="Times New Roman"/>
                      </a:endParaRPr>
                    </a:p>
                  </a:txBody>
                  <a:tcPr marL="44174" marR="4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6625" name="Rectangle 1"/>
          <p:cNvSpPr>
            <a:spLocks noChangeArrowheads="1"/>
          </p:cNvSpPr>
          <p:nvPr/>
        </p:nvSpPr>
        <p:spPr bwMode="auto">
          <a:xfrm>
            <a:off x="914400" y="714345"/>
            <a:ext cx="6248400" cy="400110"/>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ea typeface="Times New Roman" pitchFamily="18" charset="0"/>
                <a:cs typeface="Arial" pitchFamily="34" charset="0"/>
              </a:rPr>
              <a:t>The matrix of intercorrelation is given in table 2.3</a:t>
            </a:r>
            <a:endParaRPr kumimoji="0" lang="en-US" sz="3200" b="0" i="0" u="none" strike="noStrike" cap="none" normalizeH="0" baseline="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86400"/>
          </a:xfrm>
        </p:spPr>
        <p:txBody>
          <a:bodyPr>
            <a:normAutofit/>
          </a:bodyPr>
          <a:lstStyle/>
          <a:p>
            <a:pPr algn="just">
              <a:buNone/>
            </a:pPr>
            <a:r>
              <a:rPr lang="en-US" sz="2000" dirty="0" smtClean="0"/>
              <a:t>	The </a:t>
            </a:r>
            <a:r>
              <a:rPr lang="en-US" sz="2000" dirty="0" smtClean="0"/>
              <a:t>loadings </a:t>
            </a:r>
            <a:r>
              <a:rPr lang="en-US" sz="2000" dirty="0" err="1" smtClean="0"/>
              <a:t>l</a:t>
            </a:r>
            <a:r>
              <a:rPr lang="en-US" sz="2000" i="1" dirty="0" err="1" smtClean="0"/>
              <a:t>ij</a:t>
            </a:r>
            <a:r>
              <a:rPr lang="en-US" sz="2000" dirty="0" smtClean="0"/>
              <a:t> are obtained </a:t>
            </a:r>
            <a:r>
              <a:rPr lang="en-US" sz="2000" dirty="0" smtClean="0"/>
              <a:t>using</a:t>
            </a:r>
          </a:p>
          <a:p>
            <a:pPr algn="just">
              <a:buNone/>
            </a:pPr>
            <a:endParaRPr lang="en-US" sz="2000" dirty="0" smtClean="0"/>
          </a:p>
          <a:p>
            <a:pPr algn="just">
              <a:buNone/>
            </a:pPr>
            <a:endParaRPr lang="en-US" sz="2000" dirty="0" smtClean="0"/>
          </a:p>
          <a:p>
            <a:pPr algn="just">
              <a:buNone/>
            </a:pPr>
            <a:endParaRPr lang="en-US" sz="2000" dirty="0" smtClean="0"/>
          </a:p>
          <a:p>
            <a:pPr algn="just">
              <a:buNone/>
            </a:pPr>
            <a:endParaRPr lang="en-US" sz="2000" dirty="0" smtClean="0"/>
          </a:p>
          <a:p>
            <a:pPr algn="just">
              <a:buNone/>
            </a:pPr>
            <a:r>
              <a:rPr lang="en-US" sz="2000" dirty="0" smtClean="0"/>
              <a:t>	Hence </a:t>
            </a:r>
            <a:r>
              <a:rPr lang="en-US" sz="2000" dirty="0" smtClean="0"/>
              <a:t>for the first principal component</a:t>
            </a:r>
            <a:r>
              <a:rPr lang="en-US" sz="2000" b="1" dirty="0" smtClean="0"/>
              <a:t> P</a:t>
            </a:r>
            <a:r>
              <a:rPr lang="en-US" sz="2000" b="1" baseline="-25000" dirty="0" smtClean="0"/>
              <a:t>1</a:t>
            </a:r>
            <a:r>
              <a:rPr lang="en-US" sz="2000" b="1" dirty="0" smtClean="0"/>
              <a:t>,</a:t>
            </a:r>
            <a:r>
              <a:rPr lang="en-US" sz="2000" dirty="0" smtClean="0"/>
              <a:t> our loading</a:t>
            </a:r>
            <a:r>
              <a:rPr lang="en-US" sz="2000" b="1" dirty="0" smtClean="0"/>
              <a:t> </a:t>
            </a:r>
            <a:r>
              <a:rPr lang="en-US" sz="2000" b="1" dirty="0" err="1" smtClean="0"/>
              <a:t>l</a:t>
            </a:r>
            <a:r>
              <a:rPr lang="en-US" sz="2000" b="1" baseline="-25000" dirty="0" err="1" smtClean="0"/>
              <a:t>ij</a:t>
            </a:r>
            <a:r>
              <a:rPr lang="en-US" sz="2000" b="1" dirty="0" err="1" smtClean="0"/>
              <a:t>’</a:t>
            </a:r>
            <a:r>
              <a:rPr lang="en-US" sz="2000" dirty="0" err="1" smtClean="0"/>
              <a:t>s</a:t>
            </a:r>
            <a:r>
              <a:rPr lang="en-US" sz="2000" dirty="0" smtClean="0"/>
              <a:t> are obtained to be 0.7441, 0.8697, 0.9035, 0.8595, 0.8703, 0.7276, 0.8925, 0.8249 and 0.7387 respectively.</a:t>
            </a:r>
          </a:p>
          <a:p>
            <a:pPr algn="just">
              <a:buNone/>
            </a:pPr>
            <a:r>
              <a:rPr lang="en-US" sz="2000" dirty="0" smtClean="0"/>
              <a:t>	</a:t>
            </a:r>
          </a:p>
          <a:p>
            <a:pPr algn="just">
              <a:buNone/>
            </a:pPr>
            <a:r>
              <a:rPr lang="en-US" sz="2000" dirty="0" smtClean="0"/>
              <a:t>	</a:t>
            </a:r>
            <a:r>
              <a:rPr lang="en-US" sz="2000" dirty="0" smtClean="0"/>
              <a:t>The </a:t>
            </a:r>
            <a:r>
              <a:rPr lang="en-US" sz="2000" dirty="0" smtClean="0"/>
              <a:t>first principal component is</a:t>
            </a:r>
          </a:p>
          <a:p>
            <a:pPr algn="just">
              <a:buNone/>
            </a:pPr>
            <a:r>
              <a:rPr lang="en-US" sz="2000" dirty="0" smtClean="0"/>
              <a:t>	</a:t>
            </a:r>
          </a:p>
          <a:p>
            <a:pPr algn="just">
              <a:buNone/>
            </a:pPr>
            <a:r>
              <a:rPr lang="en-US" sz="2000" dirty="0" smtClean="0"/>
              <a:t>	Pi </a:t>
            </a:r>
            <a:r>
              <a:rPr lang="en-US" sz="2000" dirty="0" smtClean="0"/>
              <a:t>= 0.7441Z</a:t>
            </a:r>
            <a:r>
              <a:rPr lang="en-US" sz="2000" baseline="-25000" dirty="0" smtClean="0"/>
              <a:t>1</a:t>
            </a:r>
            <a:r>
              <a:rPr lang="en-US" sz="2000" dirty="0" smtClean="0"/>
              <a:t>+ 0.8697Z</a:t>
            </a:r>
            <a:r>
              <a:rPr lang="en-US" sz="2000" baseline="-25000" dirty="0" smtClean="0"/>
              <a:t>2</a:t>
            </a:r>
            <a:r>
              <a:rPr lang="en-US" sz="2000" dirty="0" smtClean="0"/>
              <a:t> + 0.9035Z</a:t>
            </a:r>
            <a:r>
              <a:rPr lang="en-US" sz="2000" baseline="-25000" dirty="0" smtClean="0"/>
              <a:t>3</a:t>
            </a:r>
            <a:r>
              <a:rPr lang="en-US" sz="2000" dirty="0" smtClean="0"/>
              <a:t> + 0.8595Z</a:t>
            </a:r>
            <a:r>
              <a:rPr lang="en-US" sz="2000" baseline="-25000" dirty="0" smtClean="0"/>
              <a:t>4</a:t>
            </a:r>
            <a:r>
              <a:rPr lang="en-US" sz="2000" dirty="0" smtClean="0"/>
              <a:t> + 0.8544Z</a:t>
            </a:r>
            <a:r>
              <a:rPr lang="en-US" sz="2000" baseline="-25000" dirty="0" smtClean="0"/>
              <a:t>S</a:t>
            </a:r>
            <a:r>
              <a:rPr lang="en-US" sz="2000" dirty="0" smtClean="0"/>
              <a:t> + 0.8703Z</a:t>
            </a:r>
            <a:r>
              <a:rPr lang="en-US" sz="2000" baseline="-25000" dirty="0" smtClean="0"/>
              <a:t>6</a:t>
            </a:r>
            <a:r>
              <a:rPr lang="en-US" sz="2000" dirty="0" smtClean="0"/>
              <a:t> + 0.7276Z</a:t>
            </a:r>
            <a:r>
              <a:rPr lang="en-US" sz="2000" baseline="-25000" dirty="0" smtClean="0"/>
              <a:t>7</a:t>
            </a:r>
            <a:r>
              <a:rPr lang="en-US" sz="2000" dirty="0" smtClean="0"/>
              <a:t>+ 0.8925Z</a:t>
            </a:r>
            <a:r>
              <a:rPr lang="en-US" sz="2000" baseline="-25000" dirty="0" smtClean="0"/>
              <a:t>8</a:t>
            </a:r>
            <a:r>
              <a:rPr lang="en-US" sz="2000" dirty="0" smtClean="0"/>
              <a:t>+ 0.8249Z</a:t>
            </a:r>
            <a:r>
              <a:rPr lang="en-US" sz="2000" baseline="-25000" dirty="0" smtClean="0"/>
              <a:t>g</a:t>
            </a:r>
            <a:r>
              <a:rPr lang="en-US" sz="2000" dirty="0" smtClean="0"/>
              <a:t> + 0.7387Z</a:t>
            </a:r>
            <a:r>
              <a:rPr lang="en-US" sz="2000" baseline="-25000" dirty="0" smtClean="0"/>
              <a:t>10</a:t>
            </a:r>
            <a:endParaRPr lang="en-US" sz="2000" dirty="0"/>
          </a:p>
        </p:txBody>
      </p:sp>
      <p:graphicFrame>
        <p:nvGraphicFramePr>
          <p:cNvPr id="25602" name="Object 2"/>
          <p:cNvGraphicFramePr>
            <a:graphicFrameLocks noChangeAspect="1"/>
          </p:cNvGraphicFramePr>
          <p:nvPr/>
        </p:nvGraphicFramePr>
        <p:xfrm>
          <a:off x="914400" y="1295400"/>
          <a:ext cx="5354836" cy="1295400"/>
        </p:xfrm>
        <a:graphic>
          <a:graphicData uri="http://schemas.openxmlformats.org/presentationml/2006/ole">
            <p:oleObj spid="_x0000_s25602" name="Equation" r:id="rId3" imgW="4416356" imgH="1068294" progId="Equation.3">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5334000" cy="856488"/>
          </a:xfrm>
        </p:spPr>
        <p:txBody>
          <a:bodyPr>
            <a:normAutofit/>
          </a:bodyPr>
          <a:lstStyle/>
          <a:p>
            <a:r>
              <a:rPr lang="en-US" sz="4400" b="1" dirty="0" smtClean="0"/>
              <a:t>CONCLUSION</a:t>
            </a:r>
            <a:endParaRPr lang="en-US" sz="4400" b="1" dirty="0"/>
          </a:p>
        </p:txBody>
      </p:sp>
      <p:sp>
        <p:nvSpPr>
          <p:cNvPr id="3" name="Content Placeholder 2"/>
          <p:cNvSpPr>
            <a:spLocks noGrp="1"/>
          </p:cNvSpPr>
          <p:nvPr>
            <p:ph idx="1"/>
          </p:nvPr>
        </p:nvSpPr>
        <p:spPr>
          <a:xfrm>
            <a:off x="304800" y="1249680"/>
            <a:ext cx="8229600" cy="4389120"/>
          </a:xfrm>
        </p:spPr>
        <p:txBody>
          <a:bodyPr>
            <a:noAutofit/>
          </a:bodyPr>
          <a:lstStyle/>
          <a:p>
            <a:pPr algn="just">
              <a:buNone/>
            </a:pPr>
            <a:r>
              <a:rPr lang="en-US" sz="2000" dirty="0" smtClean="0"/>
              <a:t>	The </a:t>
            </a:r>
            <a:r>
              <a:rPr lang="en-US" sz="2000" dirty="0" smtClean="0"/>
              <a:t>principal component analysis has shown from the 79 observations on 10 variables (morphological features) on Tilapia </a:t>
            </a:r>
            <a:r>
              <a:rPr lang="en-US" sz="2000" dirty="0" err="1" smtClean="0"/>
              <a:t>Cabrea</a:t>
            </a:r>
            <a:r>
              <a:rPr lang="en-US" sz="2000" dirty="0" smtClean="0"/>
              <a:t> that there exists four major contributors to the size of the fish via body weight (X</a:t>
            </a:r>
            <a:r>
              <a:rPr lang="en-US" sz="2000" baseline="-25000" dirty="0" smtClean="0"/>
              <a:t>3</a:t>
            </a:r>
            <a:r>
              <a:rPr lang="en-US" sz="2000" dirty="0" smtClean="0"/>
              <a:t>), body depth (X</a:t>
            </a:r>
            <a:r>
              <a:rPr lang="en-US" sz="2000" baseline="-25000" dirty="0" smtClean="0"/>
              <a:t>8</a:t>
            </a:r>
            <a:r>
              <a:rPr lang="en-US" sz="2000" dirty="0" smtClean="0"/>
              <a:t>), snout length (X</a:t>
            </a:r>
            <a:r>
              <a:rPr lang="en-US" sz="2000" baseline="-25000" dirty="0" smtClean="0"/>
              <a:t>6</a:t>
            </a:r>
            <a:r>
              <a:rPr lang="en-US" sz="2000" dirty="0" smtClean="0"/>
              <a:t>) and standard length (X</a:t>
            </a:r>
            <a:r>
              <a:rPr lang="en-US" sz="2000" baseline="-25000" dirty="0" smtClean="0"/>
              <a:t>2</a:t>
            </a:r>
            <a:r>
              <a:rPr lang="en-US" sz="2000" dirty="0" smtClean="0"/>
              <a:t>) in order of magnitude.</a:t>
            </a:r>
          </a:p>
          <a:p>
            <a:pPr algn="just">
              <a:buNone/>
            </a:pPr>
            <a:r>
              <a:rPr lang="en-US" sz="2000" dirty="0" smtClean="0"/>
              <a:t>	</a:t>
            </a:r>
          </a:p>
          <a:p>
            <a:pPr algn="just">
              <a:buNone/>
            </a:pPr>
            <a:r>
              <a:rPr lang="en-US" sz="2000" dirty="0" smtClean="0"/>
              <a:t>	</a:t>
            </a:r>
            <a:r>
              <a:rPr lang="en-US" sz="2000" dirty="0" smtClean="0"/>
              <a:t>The </a:t>
            </a:r>
            <a:r>
              <a:rPr lang="en-US" sz="2000" dirty="0" smtClean="0"/>
              <a:t>non-distinguishable features which are also the least contributors to the fish size, the </a:t>
            </a:r>
            <a:r>
              <a:rPr lang="en-US" sz="2000" dirty="0" err="1" smtClean="0"/>
              <a:t>oscular</a:t>
            </a:r>
            <a:r>
              <a:rPr lang="en-US" sz="2000" dirty="0" smtClean="0"/>
              <a:t> length (X</a:t>
            </a:r>
            <a:r>
              <a:rPr lang="en-US" sz="2000" baseline="-25000" dirty="0" smtClean="0"/>
              <a:t>7</a:t>
            </a:r>
            <a:r>
              <a:rPr lang="en-US" sz="2000" dirty="0" smtClean="0"/>
              <a:t>), mouth length (X</a:t>
            </a:r>
            <a:r>
              <a:rPr lang="en-US" sz="2000" baseline="-25000" dirty="0" smtClean="0"/>
              <a:t>10</a:t>
            </a:r>
            <a:r>
              <a:rPr lang="en-US" sz="2000" dirty="0" smtClean="0"/>
              <a:t>) and the total length (Xi).</a:t>
            </a:r>
          </a:p>
          <a:p>
            <a:pPr algn="just">
              <a:buNone/>
            </a:pPr>
            <a:r>
              <a:rPr lang="en-US" sz="2000" dirty="0" smtClean="0"/>
              <a:t>	</a:t>
            </a:r>
          </a:p>
          <a:p>
            <a:pPr algn="just">
              <a:buNone/>
            </a:pPr>
            <a:r>
              <a:rPr lang="en-US" sz="2000" dirty="0" smtClean="0"/>
              <a:t>	</a:t>
            </a:r>
            <a:r>
              <a:rPr lang="en-US" sz="2000" dirty="0" smtClean="0"/>
              <a:t>It </a:t>
            </a:r>
            <a:r>
              <a:rPr lang="en-US" sz="2000" dirty="0" smtClean="0"/>
              <a:t>is not surprising that the analysis included the total length (Xi) as one of the least contributors to the fish size. This could be justified as it is known that the fins and the distance between the anterior and posterior extremity of the mouth of the fish are like chaff and have no weight. It is observed that the fins, and the distance between the anterior and posterior extremity of the mouth is the between the total length and the standard length of the fish.</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5334000" cy="533400"/>
          </a:xfrm>
        </p:spPr>
        <p:txBody>
          <a:bodyPr>
            <a:normAutofit fontScale="90000"/>
          </a:bodyPr>
          <a:lstStyle/>
          <a:p>
            <a:r>
              <a:rPr lang="en-US" sz="4000" b="1" dirty="0" smtClean="0"/>
              <a:t>REFERENCES</a:t>
            </a:r>
            <a:endParaRPr lang="en-US" sz="4000" b="1" dirty="0"/>
          </a:p>
        </p:txBody>
      </p:sp>
      <p:graphicFrame>
        <p:nvGraphicFramePr>
          <p:cNvPr id="27650" name="Object 2"/>
          <p:cNvGraphicFramePr>
            <a:graphicFrameLocks noChangeAspect="1"/>
          </p:cNvGraphicFramePr>
          <p:nvPr/>
        </p:nvGraphicFramePr>
        <p:xfrm>
          <a:off x="762000" y="1219200"/>
          <a:ext cx="7315200" cy="5638800"/>
        </p:xfrm>
        <a:graphic>
          <a:graphicData uri="http://schemas.openxmlformats.org/presentationml/2006/ole">
            <p:oleObj spid="_x0000_s27650" name="Document" r:id="rId3" imgW="5688025" imgH="4784790" progId="Word.Document.12">
              <p:embed/>
            </p:oleObj>
          </a:graphicData>
        </a:graphic>
      </p:graphicFrame>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amp;#x0D;&amp;#x0A;&amp;#x0D;&amp;#x0A;&amp;#x0D;&amp;#x0A;&amp;#x0D;&amp;#x0A;&amp;#x0D;&amp;#x0A;&amp;#x0D;&amp;#x0A;&amp;#x0D;&amp;#x0A;&amp;#x0D;&amp;#x0A;&amp;#x0D;&amp;#x0A;APPLICATION OF MULTIVARIATE STATISTICAL &amp;#x0D;&amp;#x0A;METHOD IN THE STUDY OF MORPHOLOGICAL&amp;#x0D;&amp;#x0A; FEATURES OF TILAPIA CABREA&amp;#x0D;&amp;#x0A;&quot;/&gt;&lt;property id=&quot;20307&quot; value=&quot;256&quot;/&gt;&lt;/object&gt;&lt;object type=&quot;3&quot; unique_id=&quot;10005&quot;&gt;&lt;property id=&quot;20148&quot; value=&quot;5&quot;/&gt;&lt;property id=&quot;20300&quot; value=&quot;Slide 2 - &amp;quot;Abstract&amp;quot;&quot;/&gt;&lt;property id=&quot;20307&quot; value=&quot;260&quot;/&gt;&lt;/object&gt;&lt;object type=&quot;3&quot; unique_id=&quot;10006&quot;&gt;&lt;property id=&quot;20148&quot; value=&quot;5&quot;/&gt;&lt;property id=&quot;20300&quot; value=&quot;Slide 3 - &amp;quot; &amp;#x0D;&amp;#x0A;1.0 INTRODUCTION&amp;quot;&quot;/&gt;&lt;property id=&quot;20307&quot; value=&quot;261&quot;/&gt;&lt;/object&gt;&lt;object type=&quot;3&quot; unique_id=&quot;10007&quot;&gt;&lt;property id=&quot;20148&quot; value=&quot;5&quot;/&gt;&lt;property id=&quot;20300&quot; value=&quot;Slide 4&quot;/&gt;&lt;property id=&quot;20307&quot; value=&quot;262&quot;/&gt;&lt;/object&gt;&lt;object type=&quot;3&quot; unique_id=&quot;10008&quot;&gt;&lt;property id=&quot;20148&quot; value=&quot;5&quot;/&gt;&lt;property id=&quot;20300&quot; value=&quot;Slide 5 - &amp;quot; &amp;#x0D;&amp;#x0A;1.1 NOTATIONS AND DEFINITION OF TERMS&amp;quot;&quot;/&gt;&lt;property id=&quot;20307&quot; value=&quot;265&quot;/&gt;&lt;/object&gt;&lt;object type=&quot;3&quot; unique_id=&quot;10009&quot;&gt;&lt;property id=&quot;20148&quot; value=&quot;5&quot;/&gt;&lt;property id=&quot;20300&quot; value=&quot;Slide 6 - &amp;quot;2.0 METHODOLOGY&amp;quot;&quot;/&gt;&lt;property id=&quot;20307&quot; value=&quot;271&quot;/&gt;&lt;/object&gt;&lt;object type=&quot;3&quot; unique_id=&quot;10010&quot;&gt;&lt;property id=&quot;20148&quot; value=&quot;5&quot;/&gt;&lt;property id=&quot;20300&quot; value=&quot;Slide 7&quot;/&gt;&lt;property id=&quot;20307&quot; value=&quot;270&quot;/&gt;&lt;/object&gt;&lt;object type=&quot;3&quot; unique_id=&quot;10011&quot;&gt;&lt;property id=&quot;20148&quot; value=&quot;5&quot;/&gt;&lt;property id=&quot;20300&quot; value=&quot;Slide 8&quot;/&gt;&lt;property id=&quot;20307&quot; value=&quot;272&quot;/&gt;&lt;/object&gt;&lt;object type=&quot;3&quot; unique_id=&quot;10012&quot;&gt;&lt;property id=&quot;20148&quot; value=&quot;5&quot;/&gt;&lt;property id=&quot;20300&quot; value=&quot;Slide 9&quot;/&gt;&lt;property id=&quot;20307&quot; value=&quot;273&quot;/&gt;&lt;/object&gt;&lt;object type=&quot;3&quot; unique_id=&quot;10145&quot;&gt;&lt;property id=&quot;20148&quot; value=&quot;5&quot;/&gt;&lt;property id=&quot;20300&quot; value=&quot;Slide 10&quot;/&gt;&lt;property id=&quot;20307&quot; value=&quot;274&quot;/&gt;&lt;/object&gt;&lt;object type=&quot;3&quot; unique_id=&quot;10146&quot;&gt;&lt;property id=&quot;20148&quot; value=&quot;5&quot;/&gt;&lt;property id=&quot;20300&quot; value=&quot;Slide 11&quot;/&gt;&lt;property id=&quot;20307&quot; value=&quot;275&quot;/&gt;&lt;/object&gt;&lt;object type=&quot;3&quot; unique_id=&quot;10147&quot;&gt;&lt;property id=&quot;20148&quot; value=&quot;5&quot;/&gt;&lt;property id=&quot;20300&quot; value=&quot;Slide 12&quot;/&gt;&lt;property id=&quot;20307&quot; value=&quot;276&quot;/&gt;&lt;/object&gt;&lt;object type=&quot;3&quot; unique_id=&quot;10148&quot;&gt;&lt;property id=&quot;20148&quot; value=&quot;5&quot;/&gt;&lt;property id=&quot;20300&quot; value=&quot;Slide 13&quot;/&gt;&lt;property id=&quot;20307&quot; value=&quot;277&quot;/&gt;&lt;/object&gt;&lt;object type=&quot;3&quot; unique_id=&quot;10149&quot;&gt;&lt;property id=&quot;20148&quot; value=&quot;5&quot;/&gt;&lt;property id=&quot;20300&quot; value=&quot;Slide 14&quot;/&gt;&lt;property id=&quot;20307&quot; value=&quot;278&quot;/&gt;&lt;/object&gt;&lt;object type=&quot;3&quot; unique_id=&quot;10246&quot;&gt;&lt;property id=&quot;20148&quot; value=&quot;5&quot;/&gt;&lt;property id=&quot;20300&quot; value=&quot;Slide 15 - &amp;quot;CONCLUSION&amp;quot;&quot;/&gt;&lt;property id=&quot;20307&quot; value=&quot;280&quot;/&gt;&lt;/object&gt;&lt;object type=&quot;3&quot; unique_id=&quot;10247&quot;&gt;&lt;property id=&quot;20148&quot; value=&quot;5&quot;/&gt;&lt;property id=&quot;20300&quot; value=&quot;Slide 16 - &amp;quot;REFERENCES&amp;quot;&quot;/&gt;&lt;property id=&quot;20307&quot; value=&quot;282&quot;/&gt;&lt;/objec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2074</TotalTime>
  <Words>264</Words>
  <Application>Microsoft Office PowerPoint</Application>
  <PresentationFormat>On-screen Show (4:3)</PresentationFormat>
  <Paragraphs>280</Paragraphs>
  <Slides>16</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16</vt:i4>
      </vt:variant>
    </vt:vector>
  </HeadingPairs>
  <TitlesOfParts>
    <vt:vector size="19" baseType="lpstr">
      <vt:lpstr>Flow</vt:lpstr>
      <vt:lpstr>Microsoft Equation 3.0</vt:lpstr>
      <vt:lpstr>Microsoft Office Word Document</vt:lpstr>
      <vt:lpstr>         APPLICATION OF MULTIVARIATE STATISTICAL  METHOD IN THE STUDY OF MORPHOLOGICAL  FEATURES OF TILAPIA CABREA   By   Bartholomew A. Uchendu (Ph.D)   Department of Maths/Statistics, Federal Polytechnic, Nekede, Owerri, Nigeria   </vt:lpstr>
      <vt:lpstr>Abstract</vt:lpstr>
      <vt:lpstr>  1.0 INTRODUCTION</vt:lpstr>
      <vt:lpstr>Slide 4</vt:lpstr>
      <vt:lpstr>  1.1 NOTATIONS AND DEFINITION OF TERMS</vt:lpstr>
      <vt:lpstr>2.0 METHODOLOGY</vt:lpstr>
      <vt:lpstr>Slide 7</vt:lpstr>
      <vt:lpstr>Slide 8</vt:lpstr>
      <vt:lpstr>Slide 9</vt:lpstr>
      <vt:lpstr>Slide 10</vt:lpstr>
      <vt:lpstr>Slide 11</vt:lpstr>
      <vt:lpstr>Slide 12</vt:lpstr>
      <vt:lpstr>Slide 13</vt:lpstr>
      <vt:lpstr>Slide 14</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APPLICATION OF MULTIVARIATE STATISTICAL  METHOD IN THE STUDY OF MORPHOLOGICAL  FEATURES OF TILAPIA CABREA   By   Bartholomew A. Uchendu (Ph.D)   Department of Maths/Statistics, Federal Polytechnic, Nekede, Owerri, Nigeria</dc:title>
  <dc:creator>Petrinus Onuoha</dc:creator>
  <cp:lastModifiedBy>Petrinus Onuoha</cp:lastModifiedBy>
  <cp:revision>8</cp:revision>
  <dcterms:created xsi:type="dcterms:W3CDTF">2015-11-08T06:41:22Z</dcterms:created>
  <dcterms:modified xsi:type="dcterms:W3CDTF">2015-11-09T23:42:11Z</dcterms:modified>
</cp:coreProperties>
</file>