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7" r:id="rId13"/>
    <p:sldId id="267" r:id="rId14"/>
    <p:sldId id="278" r:id="rId15"/>
    <p:sldId id="279" r:id="rId16"/>
    <p:sldId id="270" r:id="rId17"/>
    <p:sldId id="268" r:id="rId18"/>
    <p:sldId id="269" r:id="rId19"/>
    <p:sldId id="271" r:id="rId20"/>
    <p:sldId id="272" r:id="rId21"/>
    <p:sldId id="273" r:id="rId22"/>
    <p:sldId id="274" r:id="rId23"/>
    <p:sldId id="275" r:id="rId24"/>
    <p:sldId id="276" r:id="rId25"/>
    <p:sldId id="280"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dmin\Desktop\main\New%20Microsoft%20Office%20Excel%20Worksheet.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dmin\Desktop\main\New%20Microsoft%20Office%20Excel%20Worksheet.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dmin\Desktop\New%20Microsoft%20Office%20Excel%20Workshee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dmin\Desktop\main\New%20Microsoft%20Office%20Excel%20Worksheet.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dmin\Desktop\main\New%20Microsoft%20Office%20Excel%20Workshee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dmin\Desktop\main\New%20Microsoft%20Office%20Excel%20Workshe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IN"/>
            </a:pPr>
            <a:r>
              <a:rPr lang="en-US" sz="2400" dirty="0"/>
              <a:t>AGE</a:t>
            </a:r>
          </a:p>
        </c:rich>
      </c:tx>
      <c:layout/>
    </c:title>
    <c:view3D>
      <c:rotX val="30"/>
      <c:perspective val="30"/>
    </c:view3D>
    <c:plotArea>
      <c:layout/>
      <c:pie3DChart>
        <c:varyColors val="1"/>
        <c:ser>
          <c:idx val="0"/>
          <c:order val="0"/>
          <c:tx>
            <c:strRef>
              <c:f>Sheet1!$B$2</c:f>
              <c:strCache>
                <c:ptCount val="1"/>
                <c:pt idx="0">
                  <c:v>Percentage %</c:v>
                </c:pt>
              </c:strCache>
            </c:strRef>
          </c:tx>
          <c:explosion val="25"/>
          <c:dLbls>
            <c:txPr>
              <a:bodyPr/>
              <a:lstStyle/>
              <a:p>
                <a:pPr>
                  <a:defRPr lang="en-IN"/>
                </a:pPr>
                <a:endParaRPr lang="en-US"/>
              </a:p>
            </c:txPr>
            <c:showVal val="1"/>
            <c:showLeaderLines val="1"/>
          </c:dLbls>
          <c:cat>
            <c:strRef>
              <c:f>Sheet1!$A$3:$A$6</c:f>
              <c:strCache>
                <c:ptCount val="4"/>
                <c:pt idx="0">
                  <c:v>20-25</c:v>
                </c:pt>
                <c:pt idx="1">
                  <c:v>26-30</c:v>
                </c:pt>
                <c:pt idx="2">
                  <c:v>31-35</c:v>
                </c:pt>
                <c:pt idx="3">
                  <c:v>36-45</c:v>
                </c:pt>
              </c:strCache>
            </c:strRef>
          </c:cat>
          <c:val>
            <c:numRef>
              <c:f>Sheet1!$B$3:$B$6</c:f>
              <c:numCache>
                <c:formatCode>0.00%</c:formatCode>
                <c:ptCount val="4"/>
                <c:pt idx="0">
                  <c:v>0.48330000000000273</c:v>
                </c:pt>
                <c:pt idx="1">
                  <c:v>0.23330000000000001</c:v>
                </c:pt>
                <c:pt idx="2">
                  <c:v>0.1333</c:v>
                </c:pt>
                <c:pt idx="3" formatCode="0%">
                  <c:v>0.15000000000000024</c:v>
                </c:pt>
              </c:numCache>
            </c:numRef>
          </c:val>
        </c:ser>
      </c:pie3DChart>
    </c:plotArea>
    <c:legend>
      <c:legendPos val="r"/>
      <c:layout>
        <c:manualLayout>
          <c:xMode val="edge"/>
          <c:yMode val="edge"/>
          <c:x val="0.88944503362253458"/>
          <c:y val="0.36305592287305877"/>
          <c:w val="0.10076910214824121"/>
          <c:h val="0.35963482190846513"/>
        </c:manualLayout>
      </c:layout>
      <c:txPr>
        <a:bodyPr/>
        <a:lstStyle/>
        <a:p>
          <a:pPr>
            <a:defRPr lang="en-IN"/>
          </a:pPr>
          <a:endParaRPr lang="en-US"/>
        </a:p>
      </c:txPr>
    </c:legend>
    <c:plotVisOnly val="1"/>
    <c:dispBlanksAs val="zero"/>
  </c:chart>
  <c:spPr>
    <a:solidFill>
      <a:schemeClr val="accent6">
        <a:lumMod val="40000"/>
        <a:lumOff val="60000"/>
      </a:schemeClr>
    </a:solidFill>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IN"/>
            </a:pPr>
            <a:r>
              <a:rPr lang="en-US" sz="2800" dirty="0"/>
              <a:t>SEX</a:t>
            </a:r>
          </a:p>
        </c:rich>
      </c:tx>
      <c:layout>
        <c:manualLayout>
          <c:xMode val="edge"/>
          <c:yMode val="edge"/>
          <c:x val="0.46528245092833825"/>
          <c:y val="0.12806370489428864"/>
        </c:manualLayout>
      </c:layout>
    </c:title>
    <c:view3D>
      <c:rotX val="30"/>
      <c:perspective val="30"/>
    </c:view3D>
    <c:plotArea>
      <c:layout/>
      <c:pie3DChart>
        <c:varyColors val="1"/>
        <c:ser>
          <c:idx val="0"/>
          <c:order val="0"/>
          <c:tx>
            <c:strRef>
              <c:f>Sheet1!$C$22</c:f>
              <c:strCache>
                <c:ptCount val="1"/>
                <c:pt idx="0">
                  <c:v>Percentage %</c:v>
                </c:pt>
              </c:strCache>
            </c:strRef>
          </c:tx>
          <c:explosion val="25"/>
          <c:dLbls>
            <c:txPr>
              <a:bodyPr/>
              <a:lstStyle/>
              <a:p>
                <a:pPr>
                  <a:defRPr lang="en-IN"/>
                </a:pPr>
                <a:endParaRPr lang="en-US"/>
              </a:p>
            </c:txPr>
            <c:showVal val="1"/>
            <c:showLeaderLines val="1"/>
          </c:dLbls>
          <c:cat>
            <c:strRef>
              <c:f>Sheet1!$B$23:$B$24</c:f>
              <c:strCache>
                <c:ptCount val="2"/>
                <c:pt idx="0">
                  <c:v>Male</c:v>
                </c:pt>
                <c:pt idx="1">
                  <c:v>Female</c:v>
                </c:pt>
              </c:strCache>
            </c:strRef>
          </c:cat>
          <c:val>
            <c:numRef>
              <c:f>Sheet1!$C$23:$C$24</c:f>
              <c:numCache>
                <c:formatCode>0%</c:formatCode>
                <c:ptCount val="2"/>
                <c:pt idx="0">
                  <c:v>0.55000000000000004</c:v>
                </c:pt>
                <c:pt idx="1">
                  <c:v>0.45</c:v>
                </c:pt>
              </c:numCache>
            </c:numRef>
          </c:val>
        </c:ser>
      </c:pie3DChart>
      <c:spPr>
        <a:solidFill>
          <a:schemeClr val="accent6">
            <a:lumMod val="40000"/>
            <a:lumOff val="60000"/>
          </a:schemeClr>
        </a:solidFill>
      </c:spPr>
    </c:plotArea>
    <c:legend>
      <c:legendPos val="r"/>
      <c:layout>
        <c:manualLayout>
          <c:xMode val="edge"/>
          <c:yMode val="edge"/>
          <c:x val="0.91236507690075819"/>
          <c:y val="0.36541910326843374"/>
          <c:w val="7.7938021272101185E-2"/>
          <c:h val="0.34956761358805605"/>
        </c:manualLayout>
      </c:layout>
      <c:txPr>
        <a:bodyPr/>
        <a:lstStyle/>
        <a:p>
          <a:pPr>
            <a:defRPr lang="en-IN"/>
          </a:pPr>
          <a:endParaRPr lang="en-US"/>
        </a:p>
      </c:txPr>
    </c:legend>
    <c:plotVisOnly val="1"/>
    <c:dispBlanksAs val="zero"/>
  </c:chart>
  <c:spPr>
    <a:solidFill>
      <a:schemeClr val="accent6">
        <a:lumMod val="40000"/>
        <a:lumOff val="60000"/>
      </a:schemeClr>
    </a:solidFill>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IN"/>
  <c:chart>
    <c:title>
      <c:tx>
        <c:rich>
          <a:bodyPr/>
          <a:lstStyle/>
          <a:p>
            <a:pPr>
              <a:defRPr lang="en-IN"/>
            </a:pPr>
            <a:r>
              <a:rPr lang="en-US" sz="2400" dirty="0"/>
              <a:t>EDUCATION</a:t>
            </a:r>
          </a:p>
        </c:rich>
      </c:tx>
      <c:layout/>
    </c:title>
    <c:view3D>
      <c:rotX val="30"/>
      <c:perspective val="30"/>
    </c:view3D>
    <c:plotArea>
      <c:layout/>
      <c:pie3DChart>
        <c:varyColors val="1"/>
        <c:ser>
          <c:idx val="0"/>
          <c:order val="0"/>
          <c:tx>
            <c:strRef>
              <c:f>Sheet1!$B$43</c:f>
              <c:strCache>
                <c:ptCount val="1"/>
                <c:pt idx="0">
                  <c:v>Percentage %</c:v>
                </c:pt>
              </c:strCache>
            </c:strRef>
          </c:tx>
          <c:dLbls>
            <c:txPr>
              <a:bodyPr/>
              <a:lstStyle/>
              <a:p>
                <a:pPr>
                  <a:defRPr lang="en-IN"/>
                </a:pPr>
                <a:endParaRPr lang="en-US"/>
              </a:p>
            </c:txPr>
            <c:showVal val="1"/>
            <c:showLeaderLines val="1"/>
          </c:dLbls>
          <c:cat>
            <c:strRef>
              <c:f>Sheet1!$A$44:$A$47</c:f>
              <c:strCache>
                <c:ptCount val="4"/>
                <c:pt idx="0">
                  <c:v>General Nursing &amp; Midwifery</c:v>
                </c:pt>
                <c:pt idx="1">
                  <c:v>Post-Basic B. Sc. Nursing</c:v>
                </c:pt>
                <c:pt idx="2">
                  <c:v>Basic B. Sc. Nursing</c:v>
                </c:pt>
                <c:pt idx="3">
                  <c:v>M. Sc. Nursing</c:v>
                </c:pt>
              </c:strCache>
            </c:strRef>
          </c:cat>
          <c:val>
            <c:numRef>
              <c:f>Sheet1!$B$44:$B$47</c:f>
              <c:numCache>
                <c:formatCode>0%</c:formatCode>
                <c:ptCount val="4"/>
                <c:pt idx="0" formatCode="0.00%">
                  <c:v>0.53300000000000003</c:v>
                </c:pt>
                <c:pt idx="1">
                  <c:v>0.25</c:v>
                </c:pt>
                <c:pt idx="2" formatCode="0.00%">
                  <c:v>0.21700000000000041</c:v>
                </c:pt>
                <c:pt idx="3">
                  <c:v>0</c:v>
                </c:pt>
              </c:numCache>
            </c:numRef>
          </c:val>
        </c:ser>
      </c:pie3DChart>
    </c:plotArea>
    <c:legend>
      <c:legendPos val="r"/>
      <c:layout>
        <c:manualLayout>
          <c:xMode val="edge"/>
          <c:yMode val="edge"/>
          <c:x val="0.75048228213315094"/>
          <c:y val="0.31850520513860037"/>
          <c:w val="0.23954894028754561"/>
          <c:h val="0.43525352815627616"/>
        </c:manualLayout>
      </c:layout>
      <c:txPr>
        <a:bodyPr/>
        <a:lstStyle/>
        <a:p>
          <a:pPr>
            <a:defRPr lang="en-IN"/>
          </a:pPr>
          <a:endParaRPr lang="en-US"/>
        </a:p>
      </c:txPr>
    </c:legend>
    <c:plotVisOnly val="1"/>
    <c:dispBlanksAs val="zero"/>
  </c:chart>
  <c:spPr>
    <a:solidFill>
      <a:schemeClr val="accent6">
        <a:lumMod val="40000"/>
        <a:lumOff val="60000"/>
      </a:schemeClr>
    </a:solidFill>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IN"/>
  <c:style val="8"/>
  <c:chart>
    <c:title>
      <c:tx>
        <c:rich>
          <a:bodyPr/>
          <a:lstStyle/>
          <a:p>
            <a:pPr>
              <a:defRPr lang="en-IN"/>
            </a:pPr>
            <a:r>
              <a:rPr lang="en-US" sz="3200" dirty="0">
                <a:latin typeface="Times New Roman" pitchFamily="18" charset="0"/>
                <a:cs typeface="Times New Roman" pitchFamily="18" charset="0"/>
              </a:rPr>
              <a:t>Pre-test knowledge Score</a:t>
            </a:r>
          </a:p>
        </c:rich>
      </c:tx>
      <c:layout>
        <c:manualLayout>
          <c:xMode val="edge"/>
          <c:yMode val="edge"/>
          <c:x val="0.22242951430411187"/>
          <c:y val="1.1695824572209104E-2"/>
        </c:manualLayout>
      </c:layout>
    </c:title>
    <c:view3D>
      <c:rAngAx val="1"/>
    </c:view3D>
    <c:plotArea>
      <c:layout/>
      <c:bar3DChart>
        <c:barDir val="col"/>
        <c:grouping val="stacked"/>
        <c:ser>
          <c:idx val="0"/>
          <c:order val="0"/>
          <c:tx>
            <c:strRef>
              <c:f>Sheet1!$B$58</c:f>
              <c:strCache>
                <c:ptCount val="1"/>
                <c:pt idx="0">
                  <c:v>Percentage %</c:v>
                </c:pt>
              </c:strCache>
            </c:strRef>
          </c:tx>
          <c:dLbls>
            <c:txPr>
              <a:bodyPr/>
              <a:lstStyle/>
              <a:p>
                <a:pPr>
                  <a:defRPr lang="en-IN"/>
                </a:pPr>
                <a:endParaRPr lang="en-US"/>
              </a:p>
            </c:txPr>
            <c:showVal val="1"/>
          </c:dLbls>
          <c:cat>
            <c:strRef>
              <c:f>Sheet1!$A$59:$A$61</c:f>
              <c:strCache>
                <c:ptCount val="3"/>
                <c:pt idx="0">
                  <c:v>Poor (1-7)</c:v>
                </c:pt>
                <c:pt idx="1">
                  <c:v>Average (8-15)</c:v>
                </c:pt>
                <c:pt idx="2">
                  <c:v>Good (16-20)</c:v>
                </c:pt>
              </c:strCache>
            </c:strRef>
          </c:cat>
          <c:val>
            <c:numRef>
              <c:f>Sheet1!$B$59:$B$61</c:f>
              <c:numCache>
                <c:formatCode>0.00%</c:formatCode>
                <c:ptCount val="3"/>
                <c:pt idx="0" formatCode="0%">
                  <c:v>0.2</c:v>
                </c:pt>
                <c:pt idx="1">
                  <c:v>0.71700000000000064</c:v>
                </c:pt>
                <c:pt idx="2">
                  <c:v>8.3000000000000143E-2</c:v>
                </c:pt>
              </c:numCache>
            </c:numRef>
          </c:val>
        </c:ser>
        <c:shape val="cylinder"/>
        <c:axId val="59173120"/>
        <c:axId val="61673472"/>
        <c:axId val="0"/>
      </c:bar3DChart>
      <c:catAx>
        <c:axId val="59173120"/>
        <c:scaling>
          <c:orientation val="minMax"/>
        </c:scaling>
        <c:axPos val="b"/>
        <c:tickLblPos val="nextTo"/>
        <c:txPr>
          <a:bodyPr/>
          <a:lstStyle/>
          <a:p>
            <a:pPr>
              <a:defRPr lang="en-IN"/>
            </a:pPr>
            <a:endParaRPr lang="en-US"/>
          </a:p>
        </c:txPr>
        <c:crossAx val="61673472"/>
        <c:crosses val="autoZero"/>
        <c:auto val="1"/>
        <c:lblAlgn val="ctr"/>
        <c:lblOffset val="100"/>
      </c:catAx>
      <c:valAx>
        <c:axId val="61673472"/>
        <c:scaling>
          <c:orientation val="minMax"/>
        </c:scaling>
        <c:axPos val="l"/>
        <c:numFmt formatCode="0%" sourceLinked="1"/>
        <c:tickLblPos val="nextTo"/>
        <c:txPr>
          <a:bodyPr/>
          <a:lstStyle/>
          <a:p>
            <a:pPr>
              <a:defRPr lang="en-IN"/>
            </a:pPr>
            <a:endParaRPr lang="en-US"/>
          </a:p>
        </c:txPr>
        <c:crossAx val="59173120"/>
        <c:crosses val="autoZero"/>
        <c:crossBetween val="between"/>
      </c:valAx>
    </c:plotArea>
    <c:legend>
      <c:legendPos val="r"/>
      <c:layout/>
      <c:txPr>
        <a:bodyPr/>
        <a:lstStyle/>
        <a:p>
          <a:pPr>
            <a:defRPr lang="en-IN"/>
          </a:pPr>
          <a:endParaRPr lang="en-US"/>
        </a:p>
      </c:txPr>
    </c:legend>
    <c:plotVisOnly val="1"/>
    <c:dispBlanksAs val="gap"/>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IN"/>
  <c:style val="8"/>
  <c:chart>
    <c:title>
      <c:tx>
        <c:rich>
          <a:bodyPr/>
          <a:lstStyle/>
          <a:p>
            <a:pPr>
              <a:defRPr lang="en-IN"/>
            </a:pPr>
            <a:r>
              <a:rPr lang="en-US" sz="3200" dirty="0">
                <a:latin typeface="Times New Roman" pitchFamily="18" charset="0"/>
                <a:cs typeface="Times New Roman" pitchFamily="18" charset="0"/>
              </a:rPr>
              <a:t>Post-test knowledge score</a:t>
            </a:r>
          </a:p>
        </c:rich>
      </c:tx>
      <c:layout/>
    </c:title>
    <c:view3D>
      <c:rAngAx val="1"/>
    </c:view3D>
    <c:plotArea>
      <c:layout/>
      <c:bar3DChart>
        <c:barDir val="col"/>
        <c:grouping val="stacked"/>
        <c:ser>
          <c:idx val="0"/>
          <c:order val="0"/>
          <c:tx>
            <c:strRef>
              <c:f>Sheet1!$B$67</c:f>
              <c:strCache>
                <c:ptCount val="1"/>
                <c:pt idx="0">
                  <c:v>Percentage %</c:v>
                </c:pt>
              </c:strCache>
            </c:strRef>
          </c:tx>
          <c:dLbls>
            <c:txPr>
              <a:bodyPr/>
              <a:lstStyle/>
              <a:p>
                <a:pPr>
                  <a:defRPr lang="en-IN"/>
                </a:pPr>
                <a:endParaRPr lang="en-US"/>
              </a:p>
            </c:txPr>
            <c:showVal val="1"/>
          </c:dLbls>
          <c:cat>
            <c:strRef>
              <c:f>Sheet1!$A$68:$A$70</c:f>
              <c:strCache>
                <c:ptCount val="3"/>
                <c:pt idx="0">
                  <c:v>Poor (1-7)</c:v>
                </c:pt>
                <c:pt idx="1">
                  <c:v>Average (8-15)</c:v>
                </c:pt>
                <c:pt idx="2">
                  <c:v>Good (16-20)</c:v>
                </c:pt>
              </c:strCache>
            </c:strRef>
          </c:cat>
          <c:val>
            <c:numRef>
              <c:f>Sheet1!$B$68:$B$70</c:f>
              <c:numCache>
                <c:formatCode>0%</c:formatCode>
                <c:ptCount val="3"/>
                <c:pt idx="0">
                  <c:v>0</c:v>
                </c:pt>
                <c:pt idx="1">
                  <c:v>0.05</c:v>
                </c:pt>
                <c:pt idx="2">
                  <c:v>0.95000000000000062</c:v>
                </c:pt>
              </c:numCache>
            </c:numRef>
          </c:val>
        </c:ser>
        <c:shape val="cylinder"/>
        <c:axId val="61686912"/>
        <c:axId val="61688448"/>
        <c:axId val="0"/>
      </c:bar3DChart>
      <c:catAx>
        <c:axId val="61686912"/>
        <c:scaling>
          <c:orientation val="minMax"/>
        </c:scaling>
        <c:axPos val="b"/>
        <c:tickLblPos val="nextTo"/>
        <c:txPr>
          <a:bodyPr/>
          <a:lstStyle/>
          <a:p>
            <a:pPr>
              <a:defRPr lang="en-IN"/>
            </a:pPr>
            <a:endParaRPr lang="en-US"/>
          </a:p>
        </c:txPr>
        <c:crossAx val="61688448"/>
        <c:crosses val="autoZero"/>
        <c:auto val="1"/>
        <c:lblAlgn val="ctr"/>
        <c:lblOffset val="100"/>
      </c:catAx>
      <c:valAx>
        <c:axId val="61688448"/>
        <c:scaling>
          <c:orientation val="minMax"/>
        </c:scaling>
        <c:axPos val="l"/>
        <c:numFmt formatCode="0%" sourceLinked="1"/>
        <c:tickLblPos val="nextTo"/>
        <c:txPr>
          <a:bodyPr/>
          <a:lstStyle/>
          <a:p>
            <a:pPr>
              <a:defRPr lang="en-IN"/>
            </a:pPr>
            <a:endParaRPr lang="en-US"/>
          </a:p>
        </c:txPr>
        <c:crossAx val="61686912"/>
        <c:crosses val="autoZero"/>
        <c:crossBetween val="between"/>
      </c:valAx>
    </c:plotArea>
    <c:legend>
      <c:legendPos val="r"/>
      <c:layout/>
      <c:txPr>
        <a:bodyPr/>
        <a:lstStyle/>
        <a:p>
          <a:pPr>
            <a:defRPr lang="en-IN"/>
          </a:pPr>
          <a:endParaRPr lang="en-US"/>
        </a:p>
      </c:txPr>
    </c:legend>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IN"/>
  <c:style val="5"/>
  <c:chart>
    <c:title>
      <c:tx>
        <c:rich>
          <a:bodyPr/>
          <a:lstStyle/>
          <a:p>
            <a:pPr>
              <a:defRPr lang="en-IN"/>
            </a:pPr>
            <a:r>
              <a:rPr lang="en-US" sz="2400" dirty="0">
                <a:latin typeface="Times New Roman" pitchFamily="18" charset="0"/>
                <a:cs typeface="Times New Roman" pitchFamily="18" charset="0"/>
              </a:rPr>
              <a:t>PRE</a:t>
            </a:r>
            <a:r>
              <a:rPr lang="en-US" sz="2400" baseline="0" dirty="0">
                <a:latin typeface="Times New Roman" pitchFamily="18" charset="0"/>
                <a:cs typeface="Times New Roman" pitchFamily="18" charset="0"/>
              </a:rPr>
              <a:t> </a:t>
            </a:r>
            <a:r>
              <a:rPr lang="en-US" sz="2400" dirty="0">
                <a:latin typeface="Times New Roman" pitchFamily="18" charset="0"/>
                <a:cs typeface="Times New Roman" pitchFamily="18" charset="0"/>
              </a:rPr>
              <a:t>AND POST TEST COMPARISION</a:t>
            </a:r>
            <a:r>
              <a:rPr lang="en-US" sz="2400" baseline="0" dirty="0">
                <a:latin typeface="Times New Roman" pitchFamily="18" charset="0"/>
                <a:cs typeface="Times New Roman" pitchFamily="18" charset="0"/>
              </a:rPr>
              <a:t> </a:t>
            </a:r>
            <a:r>
              <a:rPr lang="en-US" sz="2400" dirty="0">
                <a:latin typeface="Times New Roman" pitchFamily="18" charset="0"/>
                <a:cs typeface="Times New Roman" pitchFamily="18" charset="0"/>
              </a:rPr>
              <a:t> </a:t>
            </a:r>
          </a:p>
        </c:rich>
      </c:tx>
      <c:layout/>
    </c:title>
    <c:view3D>
      <c:rAngAx val="1"/>
    </c:view3D>
    <c:plotArea>
      <c:layout/>
      <c:bar3DChart>
        <c:barDir val="col"/>
        <c:grouping val="stacked"/>
        <c:ser>
          <c:idx val="0"/>
          <c:order val="0"/>
          <c:tx>
            <c:strRef>
              <c:f>Sheet1!$B$73:$B$75</c:f>
              <c:strCache>
                <c:ptCount val="1"/>
                <c:pt idx="0">
                  <c:v>Mean )</c:v>
                </c:pt>
              </c:strCache>
            </c:strRef>
          </c:tx>
          <c:dLbls>
            <c:txPr>
              <a:bodyPr/>
              <a:lstStyle/>
              <a:p>
                <a:pPr>
                  <a:defRPr lang="en-IN"/>
                </a:pPr>
                <a:endParaRPr lang="en-US"/>
              </a:p>
            </c:txPr>
            <c:showVal val="1"/>
          </c:dLbls>
          <c:cat>
            <c:strRef>
              <c:f>Sheet1!$A$76:$A$77</c:f>
              <c:strCache>
                <c:ptCount val="2"/>
                <c:pt idx="0">
                  <c:v>Pre-test</c:v>
                </c:pt>
                <c:pt idx="1">
                  <c:v>Post-test</c:v>
                </c:pt>
              </c:strCache>
            </c:strRef>
          </c:cat>
          <c:val>
            <c:numRef>
              <c:f>Sheet1!$B$76:$B$77</c:f>
              <c:numCache>
                <c:formatCode>General</c:formatCode>
                <c:ptCount val="2"/>
                <c:pt idx="0">
                  <c:v>10.65</c:v>
                </c:pt>
                <c:pt idx="1">
                  <c:v>17.88</c:v>
                </c:pt>
              </c:numCache>
            </c:numRef>
          </c:val>
        </c:ser>
        <c:shape val="cylinder"/>
        <c:axId val="61879808"/>
        <c:axId val="61881344"/>
        <c:axId val="0"/>
      </c:bar3DChart>
      <c:catAx>
        <c:axId val="61879808"/>
        <c:scaling>
          <c:orientation val="minMax"/>
        </c:scaling>
        <c:axPos val="b"/>
        <c:tickLblPos val="nextTo"/>
        <c:txPr>
          <a:bodyPr/>
          <a:lstStyle/>
          <a:p>
            <a:pPr>
              <a:defRPr lang="en-IN"/>
            </a:pPr>
            <a:endParaRPr lang="en-US"/>
          </a:p>
        </c:txPr>
        <c:crossAx val="61881344"/>
        <c:crosses val="autoZero"/>
        <c:auto val="1"/>
        <c:lblAlgn val="ctr"/>
        <c:lblOffset val="100"/>
      </c:catAx>
      <c:valAx>
        <c:axId val="61881344"/>
        <c:scaling>
          <c:orientation val="minMax"/>
        </c:scaling>
        <c:axPos val="l"/>
        <c:numFmt formatCode="General" sourceLinked="1"/>
        <c:tickLblPos val="nextTo"/>
        <c:txPr>
          <a:bodyPr/>
          <a:lstStyle/>
          <a:p>
            <a:pPr>
              <a:defRPr lang="en-IN"/>
            </a:pPr>
            <a:endParaRPr lang="en-US"/>
          </a:p>
        </c:txPr>
        <c:crossAx val="61879808"/>
        <c:crosses val="autoZero"/>
        <c:crossBetween val="between"/>
      </c:valAx>
    </c:plotArea>
    <c:legend>
      <c:legendPos val="r"/>
      <c:layout/>
      <c:txPr>
        <a:bodyPr/>
        <a:lstStyle/>
        <a:p>
          <a:pPr>
            <a:defRPr lang="en-IN"/>
          </a:pPr>
          <a:endParaRPr lang="en-US"/>
        </a:p>
      </c:txPr>
    </c:legend>
    <c:plotVisOnly val="1"/>
    <c:dispBlanksAs val="gap"/>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E7EF5AC-3E59-4000-956A-749140442ED6}" type="datetimeFigureOut">
              <a:rPr lang="en-US" smtClean="0"/>
              <a:pPr/>
              <a:t>10/4/2015</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16497263-2E6C-4395-A6BF-9BD276C4DFE8}"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7EF5AC-3E59-4000-956A-749140442ED6}" type="datetimeFigureOut">
              <a:rPr lang="en-US" smtClean="0"/>
              <a:pPr/>
              <a:t>10/4/2015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497263-2E6C-4395-A6BF-9BD276C4DFE8}"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E7EF5AC-3E59-4000-956A-749140442ED6}" type="datetimeFigureOut">
              <a:rPr lang="en-US" smtClean="0"/>
              <a:pPr/>
              <a:t>10/4/2015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497263-2E6C-4395-A6BF-9BD276C4DFE8}" type="slidenum">
              <a:rPr lang="en-IN" smtClean="0"/>
              <a:pPr/>
              <a:t>‹#›</a:t>
            </a:fld>
            <a:endParaRPr lang="en-I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7EF5AC-3E59-4000-956A-749140442ED6}" type="datetimeFigureOut">
              <a:rPr lang="en-US" smtClean="0"/>
              <a:pPr/>
              <a:t>10/4/2015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6497263-2E6C-4395-A6BF-9BD276C4DFE8}"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E7EF5AC-3E59-4000-956A-749140442ED6}" type="datetimeFigureOut">
              <a:rPr lang="en-US" smtClean="0"/>
              <a:pPr/>
              <a:t>10/4/2015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6497263-2E6C-4395-A6BF-9BD276C4DFE8}"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E7EF5AC-3E59-4000-956A-749140442ED6}" type="datetimeFigureOut">
              <a:rPr lang="en-US" smtClean="0"/>
              <a:pPr/>
              <a:t>10/4/2015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6497263-2E6C-4395-A6BF-9BD276C4DFE8}"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7EF5AC-3E59-4000-956A-749140442ED6}" type="datetimeFigureOut">
              <a:rPr lang="en-US" smtClean="0"/>
              <a:pPr/>
              <a:t>10/4/2015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6497263-2E6C-4395-A6BF-9BD276C4DFE8}"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E7EF5AC-3E59-4000-956A-749140442ED6}" type="datetimeFigureOut">
              <a:rPr lang="en-US" smtClean="0"/>
              <a:pPr/>
              <a:t>10/4/2015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6497263-2E6C-4395-A6BF-9BD276C4DFE8}"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E7EF5AC-3E59-4000-956A-749140442ED6}" type="datetimeFigureOut">
              <a:rPr lang="en-US" smtClean="0"/>
              <a:pPr/>
              <a:t>10/4/2015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077200" y="6356350"/>
            <a:ext cx="609600" cy="365125"/>
          </a:xfrm>
        </p:spPr>
        <p:txBody>
          <a:bodyPr/>
          <a:lstStyle/>
          <a:p>
            <a:fld id="{16497263-2E6C-4395-A6BF-9BD276C4DFE8}" type="slidenum">
              <a:rPr lang="en-IN" smtClean="0"/>
              <a:pPr/>
              <a:t>‹#›</a:t>
            </a:fld>
            <a:endParaRPr lang="en-IN"/>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7EF5AC-3E59-4000-956A-749140442ED6}" type="datetimeFigureOut">
              <a:rPr lang="en-US" smtClean="0"/>
              <a:pPr/>
              <a:t>10/4/2015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497263-2E6C-4395-A6BF-9BD276C4DFE8}"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E7EF5AC-3E59-4000-956A-749140442ED6}" type="datetimeFigureOut">
              <a:rPr lang="en-US" smtClean="0"/>
              <a:pPr/>
              <a:t>10/4/2015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497263-2E6C-4395-A6BF-9BD276C4DFE8}"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E7EF5AC-3E59-4000-956A-749140442ED6}" type="datetimeFigureOut">
              <a:rPr lang="en-US" smtClean="0"/>
              <a:pPr/>
              <a:t>10/4/2015</a:t>
            </a:fld>
            <a:endParaRPr lang="en-IN"/>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IN"/>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6497263-2E6C-4395-A6BF-9BD276C4DFE8}" type="slidenum">
              <a:rPr lang="en-IN" smtClean="0"/>
              <a:pPr/>
              <a:t>‹#›</a:t>
            </a:fld>
            <a:endParaRPr lang="en-IN"/>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Research Paper Presentation</a:t>
            </a:r>
            <a:endParaRPr lang="en-IN" dirty="0"/>
          </a:p>
        </p:txBody>
      </p:sp>
      <p:sp>
        <p:nvSpPr>
          <p:cNvPr id="3" name="Subtitle 2"/>
          <p:cNvSpPr>
            <a:spLocks noGrp="1"/>
          </p:cNvSpPr>
          <p:nvPr>
            <p:ph type="subTitle" idx="1"/>
          </p:nvPr>
        </p:nvSpPr>
        <p:spPr/>
        <p:txBody>
          <a:bodyPr>
            <a:normAutofit/>
          </a:bodyPr>
          <a:lstStyle/>
          <a:p>
            <a:r>
              <a:rPr lang="en-US" dirty="0" smtClean="0"/>
              <a:t>Prof. </a:t>
            </a:r>
            <a:r>
              <a:rPr lang="en-US" dirty="0" err="1" smtClean="0"/>
              <a:t>Tulshi</a:t>
            </a:r>
            <a:r>
              <a:rPr lang="en-US" dirty="0" smtClean="0"/>
              <a:t> </a:t>
            </a:r>
            <a:r>
              <a:rPr lang="en-US" dirty="0" err="1" smtClean="0"/>
              <a:t>Shringi</a:t>
            </a:r>
            <a:endParaRPr lang="en-US" dirty="0" smtClean="0"/>
          </a:p>
          <a:p>
            <a:r>
              <a:rPr lang="en-US" dirty="0" smtClean="0"/>
              <a:t>Indore Nursing College</a:t>
            </a:r>
          </a:p>
          <a:p>
            <a:r>
              <a:rPr lang="en-US" dirty="0" smtClean="0"/>
              <a:t>Indore (M.P) INDIA</a:t>
            </a:r>
            <a:endParaRPr lang="en-IN"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Problem Statement</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t>  </a:t>
            </a:r>
          </a:p>
          <a:p>
            <a:pPr algn="just">
              <a:buNone/>
            </a:pPr>
            <a:r>
              <a:rPr lang="en-US" sz="3200" dirty="0">
                <a:latin typeface="Times New Roman" pitchFamily="18" charset="0"/>
                <a:cs typeface="Times New Roman" pitchFamily="18" charset="0"/>
              </a:rPr>
              <a:t> </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A Study to assess the effectiveness of planned teaching program on knowledge regarding the care of patient on ventilator among the staff nurses of all intensive care units (ICU) in selected hospitals of Indore city.”</a:t>
            </a:r>
            <a:endParaRPr lang="en-IN" sz="3200" dirty="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OBJECTIVES OF THE STUDY </a:t>
            </a:r>
            <a:r>
              <a:rPr lang="en-IN" dirty="0" smtClean="0"/>
              <a:t/>
            </a:r>
            <a:br>
              <a:rPr lang="en-IN" dirty="0" smtClean="0"/>
            </a:br>
            <a:endParaRPr lang="en-IN" dirty="0"/>
          </a:p>
        </p:txBody>
      </p:sp>
      <p:sp>
        <p:nvSpPr>
          <p:cNvPr id="3" name="Content Placeholder 2"/>
          <p:cNvSpPr>
            <a:spLocks noGrp="1"/>
          </p:cNvSpPr>
          <p:nvPr>
            <p:ph idx="1"/>
          </p:nvPr>
        </p:nvSpPr>
        <p:spPr/>
        <p:txBody>
          <a:bodyPr>
            <a:normAutofit/>
          </a:bodyPr>
          <a:lstStyle/>
          <a:p>
            <a:pPr algn="just">
              <a:buNone/>
            </a:pPr>
            <a:r>
              <a:rPr lang="en-US" dirty="0"/>
              <a:t>	1. 	To assess the knowledge regarding the care of patient on ventilator among the staff 	nurses of ICUS.</a:t>
            </a:r>
            <a:endParaRPr lang="en-IN" dirty="0"/>
          </a:p>
          <a:p>
            <a:pPr algn="just">
              <a:buNone/>
            </a:pPr>
            <a:r>
              <a:rPr lang="en-US" dirty="0"/>
              <a:t>	2. 	To assess the effectiveness of planned teaching program among ICU staff.</a:t>
            </a:r>
            <a:endParaRPr lang="en-IN" dirty="0"/>
          </a:p>
          <a:p>
            <a:pPr algn="just">
              <a:buNone/>
            </a:pPr>
            <a:r>
              <a:rPr lang="en-US" dirty="0"/>
              <a:t>	3. 	To find out the association between pretest knowledge with the selected demographic 	variables. </a:t>
            </a:r>
            <a:endParaRPr lang="en-IN" dirty="0"/>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HYPOTHESIS</a:t>
            </a:r>
            <a:r>
              <a:rPr lang="en-IN" dirty="0" smtClean="0"/>
              <a:t/>
            </a:r>
            <a:br>
              <a:rPr lang="en-IN" dirty="0" smtClean="0"/>
            </a:br>
            <a:endParaRPr lang="en-IN" dirty="0"/>
          </a:p>
        </p:txBody>
      </p:sp>
      <p:sp>
        <p:nvSpPr>
          <p:cNvPr id="3" name="Content Placeholder 2"/>
          <p:cNvSpPr>
            <a:spLocks noGrp="1"/>
          </p:cNvSpPr>
          <p:nvPr>
            <p:ph idx="1"/>
          </p:nvPr>
        </p:nvSpPr>
        <p:spPr/>
        <p:txBody>
          <a:bodyPr/>
          <a:lstStyle/>
          <a:p>
            <a:r>
              <a:rPr lang="en-US" dirty="0" smtClean="0"/>
              <a:t>H1  There </a:t>
            </a:r>
            <a:r>
              <a:rPr lang="en-US" dirty="0"/>
              <a:t>will be significant increase in level of knowledge regarding care of patient </a:t>
            </a:r>
            <a:r>
              <a:rPr lang="en-US" dirty="0" smtClean="0"/>
              <a:t>on</a:t>
            </a:r>
            <a:r>
              <a:rPr lang="en-US" dirty="0"/>
              <a:t> ventilator among the staffs of ICU’S.</a:t>
            </a:r>
            <a:endParaRPr lang="en-IN" dirty="0"/>
          </a:p>
          <a:p>
            <a:r>
              <a:rPr lang="en-US" dirty="0"/>
              <a:t>H2 	There will be significant association between pre-test knowledge score with the selected demographic variable. </a:t>
            </a:r>
            <a:endParaRPr lang="en-IN" dirty="0"/>
          </a:p>
          <a:p>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a:t>	</a:t>
            </a:r>
            <a:r>
              <a:rPr lang="en-GB" b="1" dirty="0" smtClean="0"/>
              <a:t/>
            </a:r>
            <a:br>
              <a:rPr lang="en-GB" b="1" dirty="0" smtClean="0"/>
            </a:br>
            <a:r>
              <a:rPr lang="en-GB" b="1" dirty="0" smtClean="0"/>
              <a:t>CONCEPTUAL </a:t>
            </a:r>
            <a:r>
              <a:rPr lang="en-GB" b="1" dirty="0"/>
              <a:t>FRAMEWORK</a:t>
            </a:r>
            <a:r>
              <a:rPr lang="en-IN" dirty="0"/>
              <a:t/>
            </a:r>
            <a:br>
              <a:rPr lang="en-IN" dirty="0"/>
            </a:br>
            <a:endParaRPr lang="en-IN" dirty="0"/>
          </a:p>
        </p:txBody>
      </p:sp>
      <p:sp>
        <p:nvSpPr>
          <p:cNvPr id="3" name="Content Placeholder 2"/>
          <p:cNvSpPr>
            <a:spLocks noGrp="1"/>
          </p:cNvSpPr>
          <p:nvPr>
            <p:ph idx="1"/>
          </p:nvPr>
        </p:nvSpPr>
        <p:spPr/>
        <p:txBody>
          <a:bodyPr/>
          <a:lstStyle/>
          <a:p>
            <a:r>
              <a:rPr lang="en-US" b="1" dirty="0" smtClean="0"/>
              <a:t>CONCEPTUAL FRAME WORK (Roy’s Adaptation model is applicable here)</a:t>
            </a:r>
            <a:endParaRPr lang="en-IN" dirty="0" smtClean="0"/>
          </a:p>
          <a:p>
            <a:endParaRPr lang="en-IN"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214290"/>
            <a:ext cx="9429720" cy="6858000"/>
          </a:xfrm>
          <a:prstGeom prst="rect">
            <a:avLst/>
          </a:prstGeom>
          <a:solidFill>
            <a:srgbClr val="E5B8B7"/>
          </a:solidFill>
          <a:ln w="9525">
            <a:noFill/>
            <a:miter lim="800000"/>
            <a:headEnd/>
            <a:tailEnd/>
          </a:ln>
        </p:spPr>
        <p:txBody>
          <a:bodyPr vert="horz" wrap="square" lIns="91440" tIns="45720" rIns="91440" bIns="45720" numCol="1" anchor="t" anchorCtr="0" compatLnSpc="1">
            <a:prstTxWarp prst="textNoShape">
              <a:avLst/>
            </a:prstTxWarp>
          </a:bodyPr>
          <a:lstStyle/>
          <a:p>
            <a:endParaRPr lang="en-IN" dirty="0"/>
          </a:p>
        </p:txBody>
      </p:sp>
      <p:sp>
        <p:nvSpPr>
          <p:cNvPr id="3" name="Rectangle 2"/>
          <p:cNvSpPr/>
          <p:nvPr/>
        </p:nvSpPr>
        <p:spPr>
          <a:xfrm>
            <a:off x="428596" y="714356"/>
            <a:ext cx="1357322" cy="64294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INPUT</a:t>
            </a:r>
            <a:endParaRPr lang="en-IN" dirty="0" smtClean="0"/>
          </a:p>
          <a:p>
            <a:pPr algn="ctr"/>
            <a:endParaRPr lang="en-IN" dirty="0"/>
          </a:p>
        </p:txBody>
      </p:sp>
      <p:sp>
        <p:nvSpPr>
          <p:cNvPr id="4" name="Rectangle 3"/>
          <p:cNvSpPr/>
          <p:nvPr/>
        </p:nvSpPr>
        <p:spPr>
          <a:xfrm>
            <a:off x="3571868" y="714356"/>
            <a:ext cx="1357322" cy="64294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PROCESS</a:t>
            </a:r>
            <a:endParaRPr lang="en-IN" dirty="0" smtClean="0"/>
          </a:p>
          <a:p>
            <a:pPr algn="ctr"/>
            <a:endParaRPr lang="en-IN" dirty="0"/>
          </a:p>
        </p:txBody>
      </p:sp>
      <p:sp>
        <p:nvSpPr>
          <p:cNvPr id="5" name="Rectangle 4"/>
          <p:cNvSpPr/>
          <p:nvPr/>
        </p:nvSpPr>
        <p:spPr>
          <a:xfrm>
            <a:off x="6929454" y="785794"/>
            <a:ext cx="1357322" cy="64294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t>OUT PUT</a:t>
            </a:r>
            <a:endParaRPr lang="en-IN" dirty="0" smtClean="0"/>
          </a:p>
          <a:p>
            <a:pPr algn="ctr"/>
            <a:endParaRPr lang="en-IN" dirty="0"/>
          </a:p>
        </p:txBody>
      </p:sp>
      <p:sp>
        <p:nvSpPr>
          <p:cNvPr id="6" name="Rounded Rectangle 5"/>
          <p:cNvSpPr/>
          <p:nvPr/>
        </p:nvSpPr>
        <p:spPr>
          <a:xfrm>
            <a:off x="428596" y="2000240"/>
            <a:ext cx="1071570" cy="192882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00" b="1" dirty="0" smtClean="0">
                <a:solidFill>
                  <a:schemeClr val="tx1"/>
                </a:solidFill>
                <a:latin typeface="Times New Roman" pitchFamily="18" charset="0"/>
                <a:cs typeface="Times New Roman" pitchFamily="18" charset="0"/>
              </a:rPr>
              <a:t>Assessment of Knowledge Regarding Care of Patient on Ventilator</a:t>
            </a:r>
            <a:endParaRPr lang="en-IN" sz="1400" dirty="0" smtClean="0">
              <a:solidFill>
                <a:schemeClr val="tx1"/>
              </a:solidFill>
              <a:latin typeface="Times New Roman" pitchFamily="18" charset="0"/>
              <a:cs typeface="Times New Roman" pitchFamily="18" charset="0"/>
            </a:endParaRPr>
          </a:p>
          <a:p>
            <a:pPr algn="ctr"/>
            <a:endParaRPr lang="en-IN" dirty="0"/>
          </a:p>
        </p:txBody>
      </p:sp>
      <p:sp>
        <p:nvSpPr>
          <p:cNvPr id="7" name="Rounded Rectangle 6"/>
          <p:cNvSpPr/>
          <p:nvPr/>
        </p:nvSpPr>
        <p:spPr>
          <a:xfrm>
            <a:off x="3929058" y="2000240"/>
            <a:ext cx="1000132" cy="185738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endParaRPr lang="en-US" sz="1400" b="1" dirty="0" smtClean="0">
              <a:solidFill>
                <a:schemeClr val="tx1"/>
              </a:solidFill>
              <a:latin typeface="Times New Roman" pitchFamily="18" charset="0"/>
              <a:cs typeface="Times New Roman" pitchFamily="18" charset="0"/>
            </a:endParaRPr>
          </a:p>
          <a:p>
            <a:r>
              <a:rPr lang="en-US" sz="1400" b="1" dirty="0" smtClean="0">
                <a:solidFill>
                  <a:schemeClr val="tx1"/>
                </a:solidFill>
                <a:latin typeface="Times New Roman" pitchFamily="18" charset="0"/>
                <a:cs typeface="Times New Roman" pitchFamily="18" charset="0"/>
              </a:rPr>
              <a:t>Pretest by Structured Questionnaire</a:t>
            </a:r>
            <a:endParaRPr lang="en-IN" sz="1400" dirty="0" smtClean="0">
              <a:solidFill>
                <a:schemeClr val="tx1"/>
              </a:solidFill>
              <a:latin typeface="Times New Roman" pitchFamily="18" charset="0"/>
              <a:cs typeface="Times New Roman" pitchFamily="18" charset="0"/>
            </a:endParaRPr>
          </a:p>
          <a:p>
            <a:r>
              <a:rPr lang="en-US" sz="1400" b="1" dirty="0" smtClean="0">
                <a:solidFill>
                  <a:schemeClr val="tx1"/>
                </a:solidFill>
                <a:latin typeface="Times New Roman" pitchFamily="18" charset="0"/>
                <a:cs typeface="Times New Roman" pitchFamily="18" charset="0"/>
              </a:rPr>
              <a:t>Planned teaching</a:t>
            </a:r>
            <a:endParaRPr lang="en-IN" sz="1400" dirty="0" smtClean="0">
              <a:solidFill>
                <a:schemeClr val="tx1"/>
              </a:solidFill>
              <a:latin typeface="Times New Roman" pitchFamily="18" charset="0"/>
              <a:cs typeface="Times New Roman" pitchFamily="18" charset="0"/>
            </a:endParaRPr>
          </a:p>
          <a:p>
            <a:pPr algn="ctr"/>
            <a:endParaRPr lang="en-IN" dirty="0"/>
          </a:p>
        </p:txBody>
      </p:sp>
      <p:sp>
        <p:nvSpPr>
          <p:cNvPr id="8" name="Rounded Rectangle 7"/>
          <p:cNvSpPr/>
          <p:nvPr/>
        </p:nvSpPr>
        <p:spPr>
          <a:xfrm>
            <a:off x="5643570" y="2071678"/>
            <a:ext cx="914400" cy="1785950"/>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1400" b="1" dirty="0" smtClean="0">
                <a:solidFill>
                  <a:schemeClr val="tx1"/>
                </a:solidFill>
              </a:rPr>
              <a:t>Post test </a:t>
            </a:r>
            <a:endParaRPr lang="en-IN" sz="1400" dirty="0" smtClean="0">
              <a:solidFill>
                <a:schemeClr val="tx1"/>
              </a:solidFill>
            </a:endParaRPr>
          </a:p>
          <a:p>
            <a:r>
              <a:rPr lang="en-US" sz="1400" b="1" dirty="0" smtClean="0">
                <a:solidFill>
                  <a:schemeClr val="tx1"/>
                </a:solidFill>
              </a:rPr>
              <a:t>after</a:t>
            </a:r>
            <a:endParaRPr lang="en-IN" sz="1400" dirty="0" smtClean="0">
              <a:solidFill>
                <a:schemeClr val="tx1"/>
              </a:solidFill>
            </a:endParaRPr>
          </a:p>
          <a:p>
            <a:r>
              <a:rPr lang="en-US" sz="1400" b="1" dirty="0" smtClean="0">
                <a:solidFill>
                  <a:schemeClr val="tx1"/>
                </a:solidFill>
              </a:rPr>
              <a:t> 7 days</a:t>
            </a:r>
            <a:endParaRPr lang="en-IN" sz="1400" dirty="0" smtClean="0">
              <a:solidFill>
                <a:schemeClr val="tx1"/>
              </a:solidFill>
            </a:endParaRPr>
          </a:p>
          <a:p>
            <a:pPr algn="ctr"/>
            <a:endParaRPr lang="en-IN" dirty="0"/>
          </a:p>
        </p:txBody>
      </p:sp>
      <p:sp>
        <p:nvSpPr>
          <p:cNvPr id="9" name="Rounded Rectangle 8"/>
          <p:cNvSpPr/>
          <p:nvPr/>
        </p:nvSpPr>
        <p:spPr>
          <a:xfrm>
            <a:off x="7358082" y="2143116"/>
            <a:ext cx="914400" cy="171451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sz="1400" b="1" dirty="0" smtClean="0">
              <a:solidFill>
                <a:schemeClr val="tx1"/>
              </a:solidFill>
              <a:latin typeface="Times New Roman" pitchFamily="18" charset="0"/>
              <a:cs typeface="Times New Roman" pitchFamily="18" charset="0"/>
            </a:endParaRPr>
          </a:p>
          <a:p>
            <a:pPr algn="ctr"/>
            <a:endParaRPr lang="en-US" sz="1400" b="1" dirty="0" smtClean="0">
              <a:solidFill>
                <a:schemeClr val="tx1"/>
              </a:solidFill>
              <a:latin typeface="Times New Roman" pitchFamily="18" charset="0"/>
              <a:cs typeface="Times New Roman" pitchFamily="18" charset="0"/>
            </a:endParaRPr>
          </a:p>
          <a:p>
            <a:pPr algn="ctr"/>
            <a:r>
              <a:rPr lang="en-US" sz="1400" b="1" dirty="0" smtClean="0">
                <a:solidFill>
                  <a:schemeClr val="tx1"/>
                </a:solidFill>
                <a:latin typeface="Times New Roman" pitchFamily="18" charset="0"/>
                <a:cs typeface="Times New Roman" pitchFamily="18" charset="0"/>
              </a:rPr>
              <a:t>Increase the knowledge of ICU staff</a:t>
            </a:r>
          </a:p>
          <a:p>
            <a:pPr algn="ctr"/>
            <a:endParaRPr lang="en-US" sz="1200" b="1" dirty="0" smtClean="0">
              <a:solidFill>
                <a:schemeClr val="tx1"/>
              </a:solidFill>
              <a:latin typeface="Times New Roman" pitchFamily="18" charset="0"/>
              <a:cs typeface="Times New Roman" pitchFamily="18" charset="0"/>
            </a:endParaRPr>
          </a:p>
          <a:p>
            <a:pPr algn="ctr"/>
            <a:endParaRPr lang="en-IN" sz="1200" dirty="0" smtClean="0">
              <a:solidFill>
                <a:schemeClr val="tx1"/>
              </a:solidFill>
              <a:latin typeface="Times New Roman" pitchFamily="18" charset="0"/>
              <a:cs typeface="Times New Roman" pitchFamily="18" charset="0"/>
            </a:endParaRPr>
          </a:p>
          <a:p>
            <a:pPr algn="ctr"/>
            <a:endParaRPr lang="en-IN" dirty="0"/>
          </a:p>
        </p:txBody>
      </p:sp>
      <p:sp>
        <p:nvSpPr>
          <p:cNvPr id="10" name="Rounded Rectangle 9"/>
          <p:cNvSpPr/>
          <p:nvPr/>
        </p:nvSpPr>
        <p:spPr>
          <a:xfrm>
            <a:off x="2143108" y="2071678"/>
            <a:ext cx="1000132" cy="1857388"/>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400" b="1" dirty="0" smtClean="0">
                <a:solidFill>
                  <a:schemeClr val="tx1"/>
                </a:solidFill>
                <a:latin typeface="Times New Roman" pitchFamily="18" charset="0"/>
                <a:cs typeface="Times New Roman" pitchFamily="18" charset="0"/>
              </a:rPr>
              <a:t>Staff nurse Age Sex Experience Education</a:t>
            </a:r>
            <a:endParaRPr lang="en-IN" sz="1400" dirty="0" smtClean="0">
              <a:solidFill>
                <a:schemeClr val="tx1"/>
              </a:solidFill>
              <a:latin typeface="Times New Roman" pitchFamily="18" charset="0"/>
              <a:cs typeface="Times New Roman" pitchFamily="18" charset="0"/>
            </a:endParaRPr>
          </a:p>
          <a:p>
            <a:pPr algn="ctr"/>
            <a:endParaRPr lang="en-IN" dirty="0"/>
          </a:p>
        </p:txBody>
      </p:sp>
      <p:sp>
        <p:nvSpPr>
          <p:cNvPr id="23" name="Right Arrow 22"/>
          <p:cNvSpPr/>
          <p:nvPr/>
        </p:nvSpPr>
        <p:spPr>
          <a:xfrm rot="991040">
            <a:off x="6574867" y="3125311"/>
            <a:ext cx="852223"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4" name="Right Arrow 23"/>
          <p:cNvSpPr/>
          <p:nvPr/>
        </p:nvSpPr>
        <p:spPr>
          <a:xfrm>
            <a:off x="1500166" y="2857496"/>
            <a:ext cx="692656"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Right Arrow 24"/>
          <p:cNvSpPr/>
          <p:nvPr/>
        </p:nvSpPr>
        <p:spPr>
          <a:xfrm>
            <a:off x="3143240" y="2857496"/>
            <a:ext cx="857256"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Right Arrow 25"/>
          <p:cNvSpPr/>
          <p:nvPr/>
        </p:nvSpPr>
        <p:spPr>
          <a:xfrm>
            <a:off x="4929190" y="2857496"/>
            <a:ext cx="857256" cy="3571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Right Arrow 26"/>
          <p:cNvSpPr/>
          <p:nvPr/>
        </p:nvSpPr>
        <p:spPr>
          <a:xfrm rot="21063677">
            <a:off x="6594905" y="2636167"/>
            <a:ext cx="857256" cy="3584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9" name="Straight Connector 28"/>
          <p:cNvCxnSpPr/>
          <p:nvPr/>
        </p:nvCxnSpPr>
        <p:spPr>
          <a:xfrm rot="5400000">
            <a:off x="-213949" y="5357429"/>
            <a:ext cx="2570974"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000100" y="6572272"/>
            <a:ext cx="2928958"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5400000">
            <a:off x="6715537" y="5285991"/>
            <a:ext cx="2428892" cy="79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0800000">
            <a:off x="5572132" y="6572272"/>
            <a:ext cx="2357454" cy="15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4349" name="Text Box 13"/>
          <p:cNvSpPr txBox="1">
            <a:spLocks noChangeArrowheads="1"/>
          </p:cNvSpPr>
          <p:nvPr/>
        </p:nvSpPr>
        <p:spPr bwMode="auto">
          <a:xfrm>
            <a:off x="3857620" y="6334780"/>
            <a:ext cx="1928826" cy="5232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IN" sz="2800" b="1" i="0" u="none" strike="noStrike" cap="none" normalizeH="0" baseline="0" dirty="0" smtClean="0">
                <a:ln>
                  <a:noFill/>
                </a:ln>
                <a:solidFill>
                  <a:srgbClr val="5F497A"/>
                </a:solidFill>
                <a:effectLst/>
                <a:latin typeface="Calibri" pitchFamily="34" charset="0"/>
                <a:cs typeface="Arial" pitchFamily="34" charset="0"/>
              </a:rPr>
              <a:t>FEEDBACK</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REVIEW </a:t>
            </a:r>
            <a:r>
              <a:rPr lang="en-US" b="1" dirty="0"/>
              <a:t>OF LITERATURE</a:t>
            </a:r>
            <a:r>
              <a:rPr lang="en-IN" dirty="0"/>
              <a:t/>
            </a:r>
            <a:br>
              <a:rPr lang="en-IN" dirty="0"/>
            </a:br>
            <a:endParaRPr lang="en-IN" dirty="0"/>
          </a:p>
        </p:txBody>
      </p:sp>
      <p:sp>
        <p:nvSpPr>
          <p:cNvPr id="3" name="Content Placeholder 2"/>
          <p:cNvSpPr>
            <a:spLocks noGrp="1"/>
          </p:cNvSpPr>
          <p:nvPr>
            <p:ph idx="1"/>
          </p:nvPr>
        </p:nvSpPr>
        <p:spPr/>
        <p:txBody>
          <a:bodyPr/>
          <a:lstStyle/>
          <a:p>
            <a:r>
              <a:rPr lang="en-US" dirty="0"/>
              <a:t>I)  	Review related to prevention of ventilator associated pneumonia</a:t>
            </a:r>
            <a:endParaRPr lang="en-IN" dirty="0"/>
          </a:p>
          <a:p>
            <a:r>
              <a:rPr lang="en-US" dirty="0"/>
              <a:t>II) 	Review related to weaning of patient from ventilator  </a:t>
            </a:r>
            <a:endParaRPr lang="en-IN" dirty="0"/>
          </a:p>
          <a:p>
            <a:r>
              <a:rPr lang="en-US" dirty="0"/>
              <a:t>III) 	Other related research regarding ventilator</a:t>
            </a:r>
            <a:endParaRPr lang="en-IN" dirty="0"/>
          </a:p>
          <a:p>
            <a:endParaRPr lang="en-IN"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2528"/>
          </a:xfrm>
        </p:spPr>
        <p:txBody>
          <a:bodyPr>
            <a:normAutofit fontScale="90000"/>
          </a:bodyPr>
          <a:lstStyle/>
          <a:p>
            <a:endParaRPr lang="en-IN" dirty="0"/>
          </a:p>
        </p:txBody>
      </p:sp>
      <p:sp>
        <p:nvSpPr>
          <p:cNvPr id="3" name="Content Placeholder 2"/>
          <p:cNvSpPr>
            <a:spLocks noGrp="1"/>
          </p:cNvSpPr>
          <p:nvPr>
            <p:ph idx="1"/>
          </p:nvPr>
        </p:nvSpPr>
        <p:spPr/>
        <p:txBody>
          <a:bodyPr>
            <a:normAutofit/>
          </a:bodyPr>
          <a:lstStyle/>
          <a:p>
            <a:pPr algn="just"/>
            <a:r>
              <a:rPr lang="en-US" dirty="0"/>
              <a:t>The role of the literature review is to formulate and clarify the research problem, to ascertain what is already know in relation to problem of interest for  developing a broad conceptual context that will facilitate communication of scientific knowledge for interpreting the result of study. Literature review refers to the activities involved in identifying and searching for information on a topic and developing a comprehensive picture of the state of knowledge on the topic.</a:t>
            </a:r>
            <a:endParaRPr lang="en-IN" dirty="0"/>
          </a:p>
          <a:p>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1222"/>
          </a:xfrm>
        </p:spPr>
        <p:txBody>
          <a:bodyPr>
            <a:normAutofit fontScale="90000"/>
          </a:bodyPr>
          <a:lstStyle/>
          <a:p>
            <a:r>
              <a:rPr lang="en-US" b="1" dirty="0" smtClean="0"/>
              <a:t/>
            </a:r>
            <a:br>
              <a:rPr lang="en-US" b="1" dirty="0" smtClean="0"/>
            </a:br>
            <a:r>
              <a:rPr lang="en-US" b="1" dirty="0" smtClean="0"/>
              <a:t>RESEARCH </a:t>
            </a:r>
            <a:r>
              <a:rPr lang="en-US" b="1" dirty="0"/>
              <a:t>METHODOLOGY</a:t>
            </a:r>
            <a:r>
              <a:rPr lang="en-IN" dirty="0"/>
              <a:t/>
            </a:r>
            <a:br>
              <a:rPr lang="en-IN" dirty="0"/>
            </a:br>
            <a:endParaRPr lang="en-IN" dirty="0"/>
          </a:p>
        </p:txBody>
      </p:sp>
      <p:sp>
        <p:nvSpPr>
          <p:cNvPr id="3" name="Content Placeholder 2"/>
          <p:cNvSpPr>
            <a:spLocks noGrp="1"/>
          </p:cNvSpPr>
          <p:nvPr>
            <p:ph idx="1"/>
          </p:nvPr>
        </p:nvSpPr>
        <p:spPr>
          <a:xfrm>
            <a:off x="500034" y="1428736"/>
            <a:ext cx="8229600" cy="4525963"/>
          </a:xfrm>
        </p:spPr>
        <p:txBody>
          <a:bodyPr/>
          <a:lstStyle/>
          <a:p>
            <a:r>
              <a:rPr lang="en-US" sz="2400" b="1" dirty="0" smtClean="0">
                <a:latin typeface="Times New Roman" pitchFamily="18" charset="0"/>
                <a:cs typeface="Times New Roman" pitchFamily="18" charset="0"/>
              </a:rPr>
              <a:t>RESEARCH APPROCH: </a:t>
            </a:r>
            <a:r>
              <a:rPr lang="en-US" sz="2400" dirty="0" smtClean="0">
                <a:latin typeface="Times New Roman" pitchFamily="18" charset="0"/>
                <a:cs typeface="Times New Roman" pitchFamily="18" charset="0"/>
              </a:rPr>
              <a:t>keeping in view the nature of problem and objective of the study an </a:t>
            </a:r>
            <a:r>
              <a:rPr lang="en-US" sz="2400" dirty="0" err="1" smtClean="0">
                <a:latin typeface="Times New Roman" pitchFamily="18" charset="0"/>
                <a:cs typeface="Times New Roman" pitchFamily="18" charset="0"/>
              </a:rPr>
              <a:t>evaluatary</a:t>
            </a:r>
            <a:r>
              <a:rPr lang="en-US" sz="2400" dirty="0" smtClean="0">
                <a:latin typeface="Times New Roman" pitchFamily="18" charset="0"/>
                <a:cs typeface="Times New Roman" pitchFamily="18" charset="0"/>
              </a:rPr>
              <a:t> approach was found to be the most appropriate.</a:t>
            </a:r>
            <a:r>
              <a:rPr lang="en-US" sz="2400" b="1" dirty="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endParaRPr lang="en-US" sz="2400" b="1" dirty="0" smtClean="0">
              <a:latin typeface="Times New Roman" pitchFamily="18" charset="0"/>
              <a:cs typeface="Times New Roman" pitchFamily="18" charset="0"/>
            </a:endParaRPr>
          </a:p>
          <a:p>
            <a:pPr>
              <a:buNone/>
            </a:pPr>
            <a:r>
              <a:rPr lang="en-US"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     RESEARCH DESIGN:</a:t>
            </a:r>
          </a:p>
          <a:p>
            <a:pPr>
              <a:buNone/>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C1    --------------------x1---------------------</a:t>
            </a:r>
            <a:r>
              <a:rPr lang="en-US" sz="2400" dirty="0" smtClean="0">
                <a:latin typeface="Times New Roman" pitchFamily="18" charset="0"/>
                <a:cs typeface="Times New Roman" pitchFamily="18" charset="0"/>
              </a:rPr>
              <a:t>c2</a:t>
            </a:r>
            <a:endParaRPr lang="en-IN" sz="2400" dirty="0" smtClean="0">
              <a:latin typeface="Times New Roman" pitchFamily="18" charset="0"/>
              <a:cs typeface="Times New Roman" pitchFamily="18" charset="0"/>
            </a:endParaRPr>
          </a:p>
          <a:p>
            <a:pPr>
              <a:buNone/>
            </a:pPr>
            <a:r>
              <a:rPr lang="en-IN" sz="2400" b="1" dirty="0">
                <a:latin typeface="Times New Roman" pitchFamily="18" charset="0"/>
                <a:cs typeface="Times New Roman" pitchFamily="18" charset="0"/>
              </a:rPr>
              <a:t> </a:t>
            </a:r>
            <a:r>
              <a:rPr lang="en-IN"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one </a:t>
            </a:r>
            <a:r>
              <a:rPr lang="en-US" sz="2400" b="1" dirty="0">
                <a:latin typeface="Times New Roman" pitchFamily="18" charset="0"/>
                <a:cs typeface="Times New Roman" pitchFamily="18" charset="0"/>
              </a:rPr>
              <a:t>group pre test, post test </a:t>
            </a:r>
            <a:r>
              <a:rPr lang="en-US" sz="2400" b="1" dirty="0" smtClean="0">
                <a:latin typeface="Times New Roman" pitchFamily="18" charset="0"/>
                <a:cs typeface="Times New Roman" pitchFamily="18" charset="0"/>
              </a:rPr>
              <a:t>design</a:t>
            </a:r>
          </a:p>
          <a:p>
            <a:pPr algn="just">
              <a:buNone/>
            </a:pPr>
            <a:r>
              <a:rPr lang="en-US" sz="2400" b="1" dirty="0">
                <a:latin typeface="Times New Roman" pitchFamily="18" charset="0"/>
                <a:cs typeface="Times New Roman" pitchFamily="18" charset="0"/>
              </a:rPr>
              <a:t>THE </a:t>
            </a:r>
            <a:r>
              <a:rPr lang="en-US" sz="2400" b="1" dirty="0" smtClean="0">
                <a:latin typeface="Times New Roman" pitchFamily="18" charset="0"/>
                <a:cs typeface="Times New Roman" pitchFamily="18" charset="0"/>
              </a:rPr>
              <a:t>SAMPLE:</a:t>
            </a:r>
          </a:p>
          <a:p>
            <a:pPr algn="just">
              <a:buNone/>
            </a:pPr>
            <a:r>
              <a:rPr lang="en-US" sz="2400" b="1" dirty="0">
                <a:latin typeface="Times New Roman" pitchFamily="18" charset="0"/>
                <a:cs typeface="Times New Roman" pitchFamily="18" charset="0"/>
              </a:rPr>
              <a:t> </a:t>
            </a:r>
            <a:r>
              <a:rPr lang="en-US" sz="2400" b="1"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In </a:t>
            </a:r>
            <a:r>
              <a:rPr lang="en-GB" sz="2400" dirty="0">
                <a:latin typeface="Times New Roman" pitchFamily="18" charset="0"/>
                <a:cs typeface="Times New Roman" pitchFamily="18" charset="0"/>
              </a:rPr>
              <a:t>this study the sample comprised of 60 staff nurses those who were working in ICUS in selected hospitals of Indore city.</a:t>
            </a:r>
            <a:endParaRPr lang="en-IN" sz="2400" dirty="0">
              <a:latin typeface="Times New Roman" pitchFamily="18" charset="0"/>
              <a:cs typeface="Times New Roman" pitchFamily="18" charset="0"/>
            </a:endParaRPr>
          </a:p>
          <a:p>
            <a:pPr>
              <a:buNone/>
            </a:pPr>
            <a:endParaRPr lang="en-IN" sz="2400" dirty="0">
              <a:latin typeface="Times New Roman" pitchFamily="18" charset="0"/>
              <a:cs typeface="Times New Roman" pitchFamily="18" charset="0"/>
            </a:endParaRPr>
          </a:p>
          <a:p>
            <a:endParaRPr lang="en-IN" dirty="0"/>
          </a:p>
          <a:p>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357166"/>
            <a:ext cx="8229600" cy="5768997"/>
          </a:xfrm>
        </p:spPr>
        <p:txBody>
          <a:bodyPr>
            <a:normAutofit/>
          </a:bodyPr>
          <a:lstStyle/>
          <a:p>
            <a:endParaRPr lang="en-GB" sz="2400" b="1" dirty="0" smtClean="0">
              <a:latin typeface="Times New Roman" pitchFamily="18" charset="0"/>
              <a:cs typeface="Times New Roman" pitchFamily="18" charset="0"/>
            </a:endParaRPr>
          </a:p>
          <a:p>
            <a:endParaRPr lang="en-GB" sz="2400" b="1" dirty="0" smtClean="0">
              <a:latin typeface="Times New Roman" pitchFamily="18" charset="0"/>
              <a:cs typeface="Times New Roman" pitchFamily="18" charset="0"/>
            </a:endParaRPr>
          </a:p>
          <a:p>
            <a:endParaRPr lang="en-GB" sz="2400" b="1" dirty="0" smtClean="0">
              <a:latin typeface="Times New Roman" pitchFamily="18" charset="0"/>
              <a:cs typeface="Times New Roman" pitchFamily="18" charset="0"/>
            </a:endParaRPr>
          </a:p>
          <a:p>
            <a:r>
              <a:rPr lang="en-GB" sz="2400" b="1" dirty="0" smtClean="0">
                <a:latin typeface="Times New Roman" pitchFamily="18" charset="0"/>
                <a:cs typeface="Times New Roman" pitchFamily="18" charset="0"/>
              </a:rPr>
              <a:t>SAMPLING TECHNIQUE: In</a:t>
            </a:r>
            <a:r>
              <a:rPr lang="en-GB" sz="2400" dirty="0" smtClean="0">
                <a:latin typeface="Times New Roman" pitchFamily="18" charset="0"/>
                <a:cs typeface="Times New Roman" pitchFamily="18" charset="0"/>
              </a:rPr>
              <a:t> </a:t>
            </a:r>
            <a:r>
              <a:rPr lang="en-GB" sz="2400" dirty="0">
                <a:latin typeface="Times New Roman" pitchFamily="18" charset="0"/>
                <a:cs typeface="Times New Roman" pitchFamily="18" charset="0"/>
              </a:rPr>
              <a:t>this study the sample was selected through a convenience </a:t>
            </a:r>
            <a:r>
              <a:rPr lang="en-GB" sz="2400" dirty="0" smtClean="0">
                <a:latin typeface="Times New Roman" pitchFamily="18" charset="0"/>
                <a:cs typeface="Times New Roman" pitchFamily="18" charset="0"/>
              </a:rPr>
              <a:t>sampling technique.</a:t>
            </a:r>
          </a:p>
          <a:p>
            <a:pPr algn="just"/>
            <a:r>
              <a:rPr lang="en-US" sz="2400" b="1" dirty="0">
                <a:latin typeface="Times New Roman" pitchFamily="18" charset="0"/>
                <a:cs typeface="Times New Roman" pitchFamily="18" charset="0"/>
              </a:rPr>
              <a:t>VALIDATION OF </a:t>
            </a:r>
            <a:r>
              <a:rPr lang="en-US" sz="2400" b="1" dirty="0" smtClean="0">
                <a:latin typeface="Times New Roman" pitchFamily="18" charset="0"/>
                <a:cs typeface="Times New Roman" pitchFamily="18" charset="0"/>
              </a:rPr>
              <a:t>TOOL: The</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tool was submitted to experts including nursing personnel from the field of medical-surgical nursing along with the criteria checklist to 8 experts. They were requested to check for the relevance sequence were done according to expert’s opinion and final tool was developed</a:t>
            </a:r>
            <a:r>
              <a:rPr lang="en-US" sz="2400"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The tool was tested for reliability on 6 staff nurses of ICU’S. The reliability was calculated by using the test-retest method, the reliability was confirmed by investigator. r = 0.811.</a:t>
            </a:r>
            <a:endParaRPr lang="en-IN" sz="2400" dirty="0" smtClean="0">
              <a:latin typeface="Times New Roman" pitchFamily="18" charset="0"/>
              <a:cs typeface="Times New Roman" pitchFamily="18" charset="0"/>
            </a:endParaRPr>
          </a:p>
          <a:p>
            <a:pPr algn="just"/>
            <a:endParaRPr lang="en-IN" sz="2400" dirty="0">
              <a:latin typeface="Times New Roman" pitchFamily="18" charset="0"/>
              <a:cs typeface="Times New Roman" pitchFamily="18" charset="0"/>
            </a:endParaRPr>
          </a:p>
          <a:p>
            <a:endParaRPr lang="en-IN"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latin typeface="Times New Roman" pitchFamily="18" charset="0"/>
                <a:cs typeface="Times New Roman" pitchFamily="18" charset="0"/>
              </a:rPr>
              <a:t>RESULTS</a:t>
            </a:r>
            <a:endParaRPr lang="en-IN"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buNone/>
            </a:pPr>
            <a:r>
              <a:rPr lang="en-US" b="1" dirty="0" smtClean="0"/>
              <a:t>    </a:t>
            </a:r>
            <a:r>
              <a:rPr lang="en-US" dirty="0" smtClean="0">
                <a:latin typeface="Times New Roman" pitchFamily="18" charset="0"/>
                <a:cs typeface="Times New Roman" pitchFamily="18" charset="0"/>
              </a:rPr>
              <a:t>The data shows that majority 48.3% of staff nurses working in all the ICU were in the age group of 20-25 years, 23.3% of staffs were in the age group of 26-30 years, 15.0% of    staffs were in the age group of 36-45years and 13.3%were in the age group of 31-35years. Over all majorities of staff were in the age group of 20-25 years.</a:t>
            </a:r>
            <a:endParaRPr lang="en-IN" dirty="0" smtClean="0">
              <a:latin typeface="Times New Roman" pitchFamily="18" charset="0"/>
              <a:cs typeface="Times New Roman" pitchFamily="18" charset="0"/>
            </a:endParaRPr>
          </a:p>
          <a:p>
            <a:pPr>
              <a:buNone/>
            </a:pPr>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714348" y="928671"/>
          <a:ext cx="7786742" cy="428628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1285852" y="5572140"/>
            <a:ext cx="6858048" cy="400110"/>
          </a:xfrm>
          <a:prstGeom prst="rect">
            <a:avLst/>
          </a:prstGeom>
        </p:spPr>
        <p:txBody>
          <a:bodyPr wrap="square">
            <a:spAutoFit/>
          </a:bodyPr>
          <a:lstStyle/>
          <a:p>
            <a:pPr algn="ctr"/>
            <a:r>
              <a:rPr lang="en-US" sz="2000" b="1" dirty="0" smtClean="0"/>
              <a:t>chart showing distribution of samples according to age</a:t>
            </a:r>
            <a:endParaRPr lang="en-IN" sz="20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p:txBody>
          <a:bodyPr/>
          <a:lstStyle/>
          <a:p>
            <a:pPr algn="just">
              <a:buNone/>
            </a:pPr>
            <a:r>
              <a:rPr lang="en-US" dirty="0" smtClean="0"/>
              <a:t>   </a:t>
            </a:r>
            <a:r>
              <a:rPr lang="en-US" dirty="0" smtClean="0">
                <a:latin typeface="Times New Roman" pitchFamily="18" charset="0"/>
                <a:cs typeface="Times New Roman" pitchFamily="18" charset="0"/>
              </a:rPr>
              <a:t>According to sex the majority of staff nurses of ICUS were male that is 55% and the female staffs were 45%. Only, the maximum subjects were GNM (General Nursing and Midwifery) that is 53.3%, Basic B.Sc. Nurses were 25.0%, Post Basic B. Sc Nurses were 21.7% and no M. Sc nurses were there .Over all Most of the employees from General Nursing and Midwifery.</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642910" y="928670"/>
          <a:ext cx="7858180" cy="4293035"/>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857224" y="5572140"/>
            <a:ext cx="7143800" cy="400110"/>
          </a:xfrm>
          <a:prstGeom prst="rect">
            <a:avLst/>
          </a:prstGeom>
        </p:spPr>
        <p:txBody>
          <a:bodyPr wrap="square">
            <a:spAutoFit/>
          </a:bodyPr>
          <a:lstStyle/>
          <a:p>
            <a:pPr algn="ctr"/>
            <a:r>
              <a:rPr lang="en-US" sz="2000" b="1" dirty="0" smtClean="0"/>
              <a:t>Pie chart showing distribution of samples according to sex</a:t>
            </a:r>
            <a:endParaRPr lang="en-IN"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785786" y="1000108"/>
          <a:ext cx="7643866" cy="4269723"/>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785786" y="5500702"/>
            <a:ext cx="7929618" cy="707886"/>
          </a:xfrm>
          <a:prstGeom prst="rect">
            <a:avLst/>
          </a:prstGeom>
        </p:spPr>
        <p:txBody>
          <a:bodyPr wrap="square">
            <a:spAutoFit/>
          </a:bodyPr>
          <a:lstStyle/>
          <a:p>
            <a:pPr algn="ctr"/>
            <a:r>
              <a:rPr lang="en-US" sz="2000" b="1" dirty="0" smtClean="0"/>
              <a:t>Pie chart showing distribution of samples according to the educational  qualification</a:t>
            </a:r>
            <a:endParaRPr lang="en-IN" sz="20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642910" y="500042"/>
          <a:ext cx="8001056" cy="4572032"/>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1071538" y="5214950"/>
            <a:ext cx="7429552" cy="923330"/>
          </a:xfrm>
          <a:prstGeom prst="rect">
            <a:avLst/>
          </a:prstGeom>
        </p:spPr>
        <p:txBody>
          <a:bodyPr wrap="square">
            <a:spAutoFit/>
          </a:bodyPr>
          <a:lstStyle/>
          <a:p>
            <a:pPr algn="just"/>
            <a:r>
              <a:rPr lang="en-US" b="1" dirty="0" smtClean="0">
                <a:latin typeface="Times New Roman" pitchFamily="18" charset="0"/>
                <a:cs typeface="Times New Roman" pitchFamily="18" charset="0"/>
              </a:rPr>
              <a:t>The bar diagram  showing  the pre test knowledge score of the staff nurses working in all the  ICU regarding the  knowledge on care of  patient on ventilator </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endParaRPr lang="en-IN" dirty="0"/>
          </a:p>
        </p:txBody>
      </p:sp>
      <p:graphicFrame>
        <p:nvGraphicFramePr>
          <p:cNvPr id="4" name="Content Placeholder 3"/>
          <p:cNvGraphicFramePr>
            <a:graphicFrameLocks noGrp="1"/>
          </p:cNvGraphicFramePr>
          <p:nvPr>
            <p:ph idx="1"/>
          </p:nvPr>
        </p:nvGraphicFramePr>
        <p:xfrm>
          <a:off x="457200" y="1214420"/>
          <a:ext cx="8229600" cy="4786350"/>
        </p:xfrm>
        <a:graphic>
          <a:graphicData uri="http://schemas.openxmlformats.org/drawingml/2006/table">
            <a:tbl>
              <a:tblPr firstRow="1" bandRow="1">
                <a:tableStyleId>{5C22544A-7EE6-4342-B048-85BDC9FD1C3A}</a:tableStyleId>
              </a:tblPr>
              <a:tblGrid>
                <a:gridCol w="2743200"/>
                <a:gridCol w="2743200"/>
                <a:gridCol w="2743200"/>
              </a:tblGrid>
              <a:tr h="957270">
                <a:tc>
                  <a:txBody>
                    <a:bodyPr/>
                    <a:lstStyle/>
                    <a:p>
                      <a:r>
                        <a:rPr lang="en-US" sz="2400" b="1" kern="1200" dirty="0" smtClean="0">
                          <a:solidFill>
                            <a:schemeClr val="tx1"/>
                          </a:solidFill>
                          <a:latin typeface="Times New Roman" pitchFamily="18" charset="0"/>
                          <a:ea typeface="+mn-ea"/>
                          <a:cs typeface="Times New Roman" pitchFamily="18" charset="0"/>
                        </a:rPr>
                        <a:t>Pre-test knowledge</a:t>
                      </a:r>
                      <a:endParaRPr lang="en-IN" sz="2400" b="1" kern="1200" dirty="0" smtClean="0">
                        <a:solidFill>
                          <a:schemeClr val="tx1"/>
                        </a:solidFill>
                        <a:latin typeface="Times New Roman" pitchFamily="18" charset="0"/>
                        <a:ea typeface="+mn-ea"/>
                        <a:cs typeface="Times New Roman" pitchFamily="18" charset="0"/>
                      </a:endParaRPr>
                    </a:p>
                    <a:p>
                      <a:r>
                        <a:rPr lang="en-US" sz="2400" b="1" kern="1200" dirty="0" smtClean="0">
                          <a:solidFill>
                            <a:schemeClr val="tx1"/>
                          </a:solidFill>
                          <a:latin typeface="Times New Roman" pitchFamily="18" charset="0"/>
                          <a:ea typeface="+mn-ea"/>
                          <a:cs typeface="Times New Roman" pitchFamily="18" charset="0"/>
                        </a:rPr>
                        <a:t>Score</a:t>
                      </a:r>
                      <a:endParaRPr lang="en-IN" sz="2400" b="1" dirty="0">
                        <a:solidFill>
                          <a:schemeClr val="tx1"/>
                        </a:solidFill>
                        <a:latin typeface="Times New Roman" pitchFamily="18" charset="0"/>
                        <a:cs typeface="Times New Roman" pitchFamily="18" charset="0"/>
                      </a:endParaRPr>
                    </a:p>
                  </a:txBody>
                  <a:tcPr/>
                </a:tc>
                <a:tc>
                  <a:txBody>
                    <a:bodyPr/>
                    <a:lstStyle/>
                    <a:p>
                      <a:r>
                        <a:rPr lang="en-US" sz="2400" b="1" kern="1200" dirty="0" smtClean="0">
                          <a:solidFill>
                            <a:schemeClr val="tx1"/>
                          </a:solidFill>
                          <a:latin typeface="Times New Roman" pitchFamily="18" charset="0"/>
                          <a:ea typeface="+mn-ea"/>
                          <a:cs typeface="Times New Roman" pitchFamily="18" charset="0"/>
                        </a:rPr>
                        <a:t>Frequency</a:t>
                      </a:r>
                      <a:endParaRPr lang="en-IN" sz="2400" b="1" kern="1200" dirty="0" smtClean="0">
                        <a:solidFill>
                          <a:schemeClr val="tx1"/>
                        </a:solidFill>
                        <a:latin typeface="Times New Roman" pitchFamily="18" charset="0"/>
                        <a:ea typeface="+mn-ea"/>
                        <a:cs typeface="Times New Roman" pitchFamily="18" charset="0"/>
                      </a:endParaRPr>
                    </a:p>
                    <a:p>
                      <a:r>
                        <a:rPr lang="en-US" sz="2400" b="1" kern="1200" dirty="0" smtClean="0">
                          <a:solidFill>
                            <a:schemeClr val="tx1"/>
                          </a:solidFill>
                          <a:latin typeface="Times New Roman" pitchFamily="18" charset="0"/>
                          <a:ea typeface="+mn-ea"/>
                          <a:cs typeface="Times New Roman" pitchFamily="18" charset="0"/>
                        </a:rPr>
                        <a:t>(N)</a:t>
                      </a:r>
                      <a:endParaRPr lang="en-IN" sz="2400" dirty="0">
                        <a:solidFill>
                          <a:schemeClr val="tx1"/>
                        </a:solidFill>
                        <a:latin typeface="Times New Roman" pitchFamily="18" charset="0"/>
                        <a:cs typeface="Times New Roman" pitchFamily="18" charset="0"/>
                      </a:endParaRPr>
                    </a:p>
                  </a:txBody>
                  <a:tcPr/>
                </a:tc>
                <a:tc>
                  <a:txBody>
                    <a:bodyPr/>
                    <a:lstStyle/>
                    <a:p>
                      <a:r>
                        <a:rPr lang="en-US" sz="2400" b="1" kern="1200" dirty="0" smtClean="0">
                          <a:solidFill>
                            <a:schemeClr val="tx1"/>
                          </a:solidFill>
                          <a:latin typeface="+mn-lt"/>
                          <a:ea typeface="+mn-ea"/>
                          <a:cs typeface="+mn-cs"/>
                        </a:rPr>
                        <a:t>Frequency</a:t>
                      </a:r>
                      <a:endParaRPr lang="en-IN" sz="2400" b="1" kern="1200" dirty="0" smtClean="0">
                        <a:solidFill>
                          <a:schemeClr val="tx1"/>
                        </a:solidFill>
                        <a:latin typeface="+mn-lt"/>
                        <a:ea typeface="+mn-ea"/>
                        <a:cs typeface="+mn-cs"/>
                      </a:endParaRPr>
                    </a:p>
                    <a:p>
                      <a:r>
                        <a:rPr lang="en-US" sz="2400" b="1" kern="1200" dirty="0" smtClean="0">
                          <a:solidFill>
                            <a:schemeClr val="tx1"/>
                          </a:solidFill>
                          <a:latin typeface="+mn-lt"/>
                          <a:ea typeface="+mn-ea"/>
                          <a:cs typeface="+mn-cs"/>
                        </a:rPr>
                        <a:t>Percentage %</a:t>
                      </a:r>
                      <a:endParaRPr lang="en-IN" sz="2400" dirty="0">
                        <a:solidFill>
                          <a:schemeClr val="tx1"/>
                        </a:solidFill>
                      </a:endParaRPr>
                    </a:p>
                  </a:txBody>
                  <a:tcPr/>
                </a:tc>
              </a:tr>
              <a:tr h="957270">
                <a:tc>
                  <a:txBody>
                    <a:bodyPr/>
                    <a:lstStyle/>
                    <a:p>
                      <a:pPr algn="just">
                        <a:lnSpc>
                          <a:spcPct val="115000"/>
                        </a:lnSpc>
                        <a:spcAft>
                          <a:spcPts val="1000"/>
                        </a:spcAft>
                      </a:pPr>
                      <a:r>
                        <a:rPr lang="en-US" sz="2400" dirty="0">
                          <a:latin typeface="Times New Roman"/>
                          <a:ea typeface="Times New Roman"/>
                          <a:cs typeface="Times New Roman"/>
                        </a:rPr>
                        <a:t>Poor (1-7)</a:t>
                      </a:r>
                      <a:endParaRPr lang="en-IN" sz="2400" dirty="0">
                        <a:latin typeface="Calibri"/>
                        <a:ea typeface="Times New Roman"/>
                        <a:cs typeface="Times New Roman"/>
                      </a:endParaRPr>
                    </a:p>
                  </a:txBody>
                  <a:tcPr marL="68580" marR="68580" marT="0" marB="0" anchor="ctr"/>
                </a:tc>
                <a:tc>
                  <a:txBody>
                    <a:bodyPr/>
                    <a:lstStyle/>
                    <a:p>
                      <a:pPr algn="ctr">
                        <a:lnSpc>
                          <a:spcPts val="1600"/>
                        </a:lnSpc>
                        <a:spcAft>
                          <a:spcPts val="1000"/>
                        </a:spcAft>
                      </a:pPr>
                      <a:r>
                        <a:rPr lang="en-US" sz="2400">
                          <a:solidFill>
                            <a:srgbClr val="000000"/>
                          </a:solidFill>
                          <a:latin typeface="Times New Roman"/>
                          <a:ea typeface="Times New Roman"/>
                          <a:cs typeface="Times New Roman"/>
                        </a:rPr>
                        <a:t>12</a:t>
                      </a:r>
                      <a:endParaRPr lang="en-IN" sz="2400">
                        <a:latin typeface="Calibri"/>
                        <a:ea typeface="Times New Roman"/>
                        <a:cs typeface="Times New Roman"/>
                      </a:endParaRPr>
                    </a:p>
                  </a:txBody>
                  <a:tcPr marL="68580" marR="68580" marT="0" marB="0" anchor="ctr"/>
                </a:tc>
                <a:tc>
                  <a:txBody>
                    <a:bodyPr/>
                    <a:lstStyle/>
                    <a:p>
                      <a:pPr algn="ctr">
                        <a:lnSpc>
                          <a:spcPts val="1600"/>
                        </a:lnSpc>
                        <a:spcAft>
                          <a:spcPts val="1000"/>
                        </a:spcAft>
                      </a:pPr>
                      <a:r>
                        <a:rPr lang="en-US" sz="2400" dirty="0">
                          <a:solidFill>
                            <a:srgbClr val="000000"/>
                          </a:solidFill>
                          <a:latin typeface="Times New Roman"/>
                          <a:ea typeface="Times New Roman"/>
                          <a:cs typeface="Times New Roman"/>
                        </a:rPr>
                        <a:t>20.0</a:t>
                      </a:r>
                      <a:endParaRPr lang="en-IN" sz="2400" dirty="0">
                        <a:latin typeface="Calibri"/>
                        <a:ea typeface="Times New Roman"/>
                        <a:cs typeface="Times New Roman"/>
                      </a:endParaRPr>
                    </a:p>
                  </a:txBody>
                  <a:tcPr marL="68580" marR="68580" marT="0" marB="0" anchor="ctr"/>
                </a:tc>
              </a:tr>
              <a:tr h="957270">
                <a:tc>
                  <a:txBody>
                    <a:bodyPr/>
                    <a:lstStyle/>
                    <a:p>
                      <a:pPr algn="just">
                        <a:lnSpc>
                          <a:spcPct val="115000"/>
                        </a:lnSpc>
                        <a:spcAft>
                          <a:spcPts val="1000"/>
                        </a:spcAft>
                      </a:pPr>
                      <a:r>
                        <a:rPr lang="en-US" sz="2400" dirty="0">
                          <a:latin typeface="Times New Roman"/>
                          <a:ea typeface="Times New Roman"/>
                          <a:cs typeface="Times New Roman"/>
                        </a:rPr>
                        <a:t>Average (8-15)</a:t>
                      </a:r>
                      <a:endParaRPr lang="en-IN" sz="2400" dirty="0">
                        <a:latin typeface="Calibri"/>
                        <a:ea typeface="Times New Roman"/>
                        <a:cs typeface="Times New Roman"/>
                      </a:endParaRPr>
                    </a:p>
                  </a:txBody>
                  <a:tcPr marL="68580" marR="68580" marT="0" marB="0" anchor="ctr"/>
                </a:tc>
                <a:tc>
                  <a:txBody>
                    <a:bodyPr/>
                    <a:lstStyle/>
                    <a:p>
                      <a:pPr algn="ctr">
                        <a:lnSpc>
                          <a:spcPts val="1600"/>
                        </a:lnSpc>
                        <a:spcAft>
                          <a:spcPts val="1000"/>
                        </a:spcAft>
                      </a:pPr>
                      <a:r>
                        <a:rPr lang="en-US" sz="2400" dirty="0">
                          <a:solidFill>
                            <a:srgbClr val="000000"/>
                          </a:solidFill>
                          <a:latin typeface="Times New Roman"/>
                          <a:ea typeface="Times New Roman"/>
                          <a:cs typeface="Times New Roman"/>
                        </a:rPr>
                        <a:t>43</a:t>
                      </a:r>
                      <a:endParaRPr lang="en-IN" sz="2400" dirty="0">
                        <a:latin typeface="Calibri"/>
                        <a:ea typeface="Times New Roman"/>
                        <a:cs typeface="Times New Roman"/>
                      </a:endParaRPr>
                    </a:p>
                  </a:txBody>
                  <a:tcPr marL="68580" marR="68580" marT="0" marB="0" anchor="ctr"/>
                </a:tc>
                <a:tc>
                  <a:txBody>
                    <a:bodyPr/>
                    <a:lstStyle/>
                    <a:p>
                      <a:pPr algn="ctr">
                        <a:lnSpc>
                          <a:spcPts val="1600"/>
                        </a:lnSpc>
                        <a:spcAft>
                          <a:spcPts val="1000"/>
                        </a:spcAft>
                      </a:pPr>
                      <a:r>
                        <a:rPr lang="en-US" sz="2400" dirty="0">
                          <a:solidFill>
                            <a:srgbClr val="000000"/>
                          </a:solidFill>
                          <a:latin typeface="Times New Roman"/>
                          <a:ea typeface="Times New Roman"/>
                          <a:cs typeface="Times New Roman"/>
                        </a:rPr>
                        <a:t>71.7</a:t>
                      </a:r>
                      <a:endParaRPr lang="en-IN" sz="2400" dirty="0">
                        <a:latin typeface="Calibri"/>
                        <a:ea typeface="Times New Roman"/>
                        <a:cs typeface="Times New Roman"/>
                      </a:endParaRPr>
                    </a:p>
                  </a:txBody>
                  <a:tcPr marL="68580" marR="68580" marT="0" marB="0" anchor="ctr"/>
                </a:tc>
              </a:tr>
              <a:tr h="957270">
                <a:tc>
                  <a:txBody>
                    <a:bodyPr/>
                    <a:lstStyle/>
                    <a:p>
                      <a:pPr algn="just">
                        <a:lnSpc>
                          <a:spcPct val="115000"/>
                        </a:lnSpc>
                        <a:spcAft>
                          <a:spcPts val="1000"/>
                        </a:spcAft>
                      </a:pPr>
                      <a:r>
                        <a:rPr lang="en-US" sz="2400">
                          <a:latin typeface="Times New Roman"/>
                          <a:ea typeface="Times New Roman"/>
                          <a:cs typeface="Times New Roman"/>
                        </a:rPr>
                        <a:t>Good (16-20)</a:t>
                      </a:r>
                      <a:endParaRPr lang="en-IN" sz="2400">
                        <a:latin typeface="Calibri"/>
                        <a:ea typeface="Times New Roman"/>
                        <a:cs typeface="Times New Roman"/>
                      </a:endParaRPr>
                    </a:p>
                  </a:txBody>
                  <a:tcPr marL="68580" marR="68580" marT="0" marB="0" anchor="ctr"/>
                </a:tc>
                <a:tc>
                  <a:txBody>
                    <a:bodyPr/>
                    <a:lstStyle/>
                    <a:p>
                      <a:pPr algn="ctr">
                        <a:lnSpc>
                          <a:spcPts val="1600"/>
                        </a:lnSpc>
                        <a:spcAft>
                          <a:spcPts val="1000"/>
                        </a:spcAft>
                      </a:pPr>
                      <a:r>
                        <a:rPr lang="en-US" sz="2400">
                          <a:solidFill>
                            <a:srgbClr val="000000"/>
                          </a:solidFill>
                          <a:latin typeface="Times New Roman"/>
                          <a:ea typeface="Times New Roman"/>
                          <a:cs typeface="Times New Roman"/>
                        </a:rPr>
                        <a:t>5</a:t>
                      </a:r>
                      <a:endParaRPr lang="en-IN" sz="2400">
                        <a:latin typeface="Calibri"/>
                        <a:ea typeface="Times New Roman"/>
                        <a:cs typeface="Times New Roman"/>
                      </a:endParaRPr>
                    </a:p>
                  </a:txBody>
                  <a:tcPr marL="68580" marR="68580" marT="0" marB="0" anchor="ctr"/>
                </a:tc>
                <a:tc>
                  <a:txBody>
                    <a:bodyPr/>
                    <a:lstStyle/>
                    <a:p>
                      <a:pPr algn="ctr">
                        <a:lnSpc>
                          <a:spcPts val="1600"/>
                        </a:lnSpc>
                        <a:spcAft>
                          <a:spcPts val="1000"/>
                        </a:spcAft>
                      </a:pPr>
                      <a:r>
                        <a:rPr lang="en-US" sz="2400" dirty="0">
                          <a:solidFill>
                            <a:srgbClr val="000000"/>
                          </a:solidFill>
                          <a:latin typeface="Times New Roman"/>
                          <a:ea typeface="Times New Roman"/>
                          <a:cs typeface="Times New Roman"/>
                        </a:rPr>
                        <a:t>8.3</a:t>
                      </a:r>
                      <a:endParaRPr lang="en-IN" sz="2400" dirty="0">
                        <a:latin typeface="Calibri"/>
                        <a:ea typeface="Times New Roman"/>
                        <a:cs typeface="Times New Roman"/>
                      </a:endParaRPr>
                    </a:p>
                  </a:txBody>
                  <a:tcPr marL="68580" marR="68580" marT="0" marB="0" anchor="ctr"/>
                </a:tc>
              </a:tr>
              <a:tr h="957270">
                <a:tc>
                  <a:txBody>
                    <a:bodyPr/>
                    <a:lstStyle/>
                    <a:p>
                      <a:pPr algn="just">
                        <a:lnSpc>
                          <a:spcPct val="115000"/>
                        </a:lnSpc>
                        <a:spcAft>
                          <a:spcPts val="1000"/>
                        </a:spcAft>
                      </a:pPr>
                      <a:r>
                        <a:rPr lang="en-US" sz="2400" b="1">
                          <a:latin typeface="Times New Roman"/>
                          <a:ea typeface="Times New Roman"/>
                          <a:cs typeface="Times New Roman"/>
                        </a:rPr>
                        <a:t>TOTAL</a:t>
                      </a:r>
                      <a:endParaRPr lang="en-IN" sz="2400">
                        <a:latin typeface="Calibri"/>
                        <a:ea typeface="Times New Roman"/>
                        <a:cs typeface="Times New Roman"/>
                      </a:endParaRPr>
                    </a:p>
                  </a:txBody>
                  <a:tcPr marL="68580" marR="68580" marT="0" marB="0" anchor="ctr"/>
                </a:tc>
                <a:tc>
                  <a:txBody>
                    <a:bodyPr/>
                    <a:lstStyle/>
                    <a:p>
                      <a:pPr algn="ctr">
                        <a:lnSpc>
                          <a:spcPct val="115000"/>
                        </a:lnSpc>
                        <a:spcAft>
                          <a:spcPts val="1000"/>
                        </a:spcAft>
                      </a:pPr>
                      <a:r>
                        <a:rPr lang="en-US" sz="2400" b="1">
                          <a:latin typeface="Times New Roman"/>
                          <a:ea typeface="Times New Roman"/>
                          <a:cs typeface="Times New Roman"/>
                        </a:rPr>
                        <a:t>60</a:t>
                      </a:r>
                      <a:endParaRPr lang="en-IN" sz="2400">
                        <a:latin typeface="Calibri"/>
                        <a:ea typeface="Times New Roman"/>
                        <a:cs typeface="Times New Roman"/>
                      </a:endParaRPr>
                    </a:p>
                  </a:txBody>
                  <a:tcPr marL="68580" marR="68580" marT="0" marB="0" anchor="ctr"/>
                </a:tc>
                <a:tc>
                  <a:txBody>
                    <a:bodyPr/>
                    <a:lstStyle/>
                    <a:p>
                      <a:pPr algn="ctr">
                        <a:lnSpc>
                          <a:spcPct val="115000"/>
                        </a:lnSpc>
                        <a:spcAft>
                          <a:spcPts val="1000"/>
                        </a:spcAft>
                      </a:pPr>
                      <a:r>
                        <a:rPr lang="en-US" sz="2400" b="1" dirty="0">
                          <a:latin typeface="Times New Roman"/>
                          <a:ea typeface="Times New Roman"/>
                          <a:cs typeface="Times New Roman"/>
                        </a:rPr>
                        <a:t>100.0</a:t>
                      </a:r>
                      <a:endParaRPr lang="en-IN" sz="2400" dirty="0">
                        <a:latin typeface="Calibri"/>
                        <a:ea typeface="Times New Roman"/>
                        <a:cs typeface="Times New Roman"/>
                      </a:endParaRP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68280"/>
          </a:xfrm>
        </p:spPr>
        <p:txBody>
          <a:bodyPr>
            <a:normAutofit fontScale="90000"/>
          </a:bodyPr>
          <a:lstStyle/>
          <a:p>
            <a:endParaRPr lang="en-IN" dirty="0"/>
          </a:p>
        </p:txBody>
      </p:sp>
      <p:sp>
        <p:nvSpPr>
          <p:cNvPr id="3" name="Content Placeholder 2"/>
          <p:cNvSpPr>
            <a:spLocks noGrp="1"/>
          </p:cNvSpPr>
          <p:nvPr>
            <p:ph idx="1"/>
          </p:nvPr>
        </p:nvSpPr>
        <p:spPr>
          <a:xfrm>
            <a:off x="428596" y="1214422"/>
            <a:ext cx="8229600" cy="4525963"/>
          </a:xfrm>
        </p:spPr>
        <p:txBody>
          <a:bodyPr/>
          <a:lstStyle/>
          <a:p>
            <a:pPr algn="just"/>
            <a:r>
              <a:rPr lang="en-US" dirty="0" smtClean="0"/>
              <a:t>Pretest mean score = 37.33</a:t>
            </a:r>
            <a:endParaRPr lang="en-IN" dirty="0" smtClean="0"/>
          </a:p>
          <a:p>
            <a:pPr algn="just"/>
            <a:r>
              <a:rPr lang="en-US" dirty="0" smtClean="0"/>
              <a:t>Standard deviation = 3.64  majority 71.7% of the subjects had average knowledge and (20.0%) had very poor knowledge and only (8.3%) subjects had good knowledge regarding the care of patient on ventilator.</a:t>
            </a:r>
            <a:endParaRPr lang="en-IN" dirty="0" smtClean="0"/>
          </a:p>
          <a:p>
            <a:endParaRPr lang="en-IN"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p:nvPr/>
        </p:nvGraphicFramePr>
        <p:xfrm>
          <a:off x="714348" y="357166"/>
          <a:ext cx="8001056" cy="4929222"/>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p:cNvSpPr/>
          <p:nvPr/>
        </p:nvSpPr>
        <p:spPr>
          <a:xfrm>
            <a:off x="1000100" y="5500702"/>
            <a:ext cx="7000924" cy="923330"/>
          </a:xfrm>
          <a:prstGeom prst="rect">
            <a:avLst/>
          </a:prstGeom>
        </p:spPr>
        <p:txBody>
          <a:bodyPr wrap="square">
            <a:spAutoFit/>
          </a:bodyPr>
          <a:lstStyle/>
          <a:p>
            <a:pPr algn="just"/>
            <a:r>
              <a:rPr lang="en-US" b="1" dirty="0" smtClean="0">
                <a:latin typeface="Times New Roman" pitchFamily="18" charset="0"/>
                <a:cs typeface="Times New Roman" pitchFamily="18" charset="0"/>
              </a:rPr>
              <a:t>The Bar diagram  showing  the post test knowledge score of the staff nurses those who are working in  of ICU regarding the  knowledge on care of  patient on ventilator</a:t>
            </a:r>
            <a:endParaRPr lang="en-IN"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96842"/>
          </a:xfrm>
        </p:spPr>
        <p:txBody>
          <a:bodyPr>
            <a:normAutofit fontScale="90000"/>
          </a:bodyPr>
          <a:lstStyle/>
          <a:p>
            <a:endParaRPr lang="en-IN" dirty="0"/>
          </a:p>
        </p:txBody>
      </p:sp>
      <p:sp>
        <p:nvSpPr>
          <p:cNvPr id="3" name="Content Placeholder 2"/>
          <p:cNvSpPr>
            <a:spLocks noGrp="1"/>
          </p:cNvSpPr>
          <p:nvPr>
            <p:ph idx="1"/>
          </p:nvPr>
        </p:nvSpPr>
        <p:spPr>
          <a:xfrm>
            <a:off x="428596" y="1142984"/>
            <a:ext cx="8229600" cy="5000660"/>
          </a:xfrm>
        </p:spPr>
        <p:txBody>
          <a:bodyPr/>
          <a:lstStyle/>
          <a:p>
            <a:pPr>
              <a:buNone/>
            </a:pPr>
            <a:r>
              <a:rPr lang="en-US" b="1" dirty="0" smtClean="0"/>
              <a:t>    </a:t>
            </a:r>
            <a:r>
              <a:rPr lang="en-US" b="1" dirty="0" smtClean="0">
                <a:latin typeface="Times New Roman" pitchFamily="18" charset="0"/>
                <a:cs typeface="Times New Roman" pitchFamily="18" charset="0"/>
              </a:rPr>
              <a:t>POST TEST:</a:t>
            </a:r>
            <a:endParaRPr lang="en-IN"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 Post test mean score = 62.67</a:t>
            </a:r>
            <a:endParaRPr lang="en-IN"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Standard deviation = 1.39	</a:t>
            </a:r>
            <a:endParaRPr lang="en-IN"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Majority (5%) of the subjects had average knowledge. (95%) had very good knowledge and only no subjects had poor knowledge in post test</a:t>
            </a:r>
            <a:endParaRPr lang="en-IN"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latin typeface="Times New Roman" pitchFamily="18" charset="0"/>
                <a:cs typeface="Times New Roman" pitchFamily="18" charset="0"/>
              </a:rPr>
              <a:t>COMPARISION BETWEEN PRE-TEST AND POST-TEST KNOWLEDGE SCORE</a:t>
            </a:r>
            <a:r>
              <a:rPr lang="en-IN" sz="2400" dirty="0" smtClean="0">
                <a:latin typeface="Times New Roman" pitchFamily="18" charset="0"/>
                <a:cs typeface="Times New Roman" pitchFamily="18" charset="0"/>
              </a:rPr>
              <a:t/>
            </a:r>
            <a:br>
              <a:rPr lang="en-IN" sz="2400" dirty="0" smtClean="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buNone/>
            </a:pPr>
            <a:r>
              <a:rPr lang="en-US" dirty="0" smtClean="0"/>
              <a:t> </a:t>
            </a:r>
            <a:endParaRPr lang="en-IN" dirty="0" smtClean="0"/>
          </a:p>
          <a:p>
            <a:endParaRPr lang="en-IN" dirty="0"/>
          </a:p>
        </p:txBody>
      </p:sp>
      <p:graphicFrame>
        <p:nvGraphicFramePr>
          <p:cNvPr id="4" name="Chart 3"/>
          <p:cNvGraphicFramePr/>
          <p:nvPr/>
        </p:nvGraphicFramePr>
        <p:xfrm>
          <a:off x="785786" y="1285860"/>
          <a:ext cx="7500990" cy="3786214"/>
        </p:xfrm>
        <a:graphic>
          <a:graphicData uri="http://schemas.openxmlformats.org/drawingml/2006/chart">
            <c:chart xmlns:c="http://schemas.openxmlformats.org/drawingml/2006/chart" xmlns:r="http://schemas.openxmlformats.org/officeDocument/2006/relationships" r:id="rId2"/>
          </a:graphicData>
        </a:graphic>
      </p:graphicFrame>
      <p:sp>
        <p:nvSpPr>
          <p:cNvPr id="2049" name="Rectangle 1"/>
          <p:cNvSpPr>
            <a:spLocks noChangeArrowheads="1"/>
          </p:cNvSpPr>
          <p:nvPr/>
        </p:nvSpPr>
        <p:spPr bwMode="auto">
          <a:xfrm>
            <a:off x="571472" y="5500702"/>
            <a:ext cx="800105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685800" algn="l"/>
              </a:tabLst>
            </a:pP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The Bar diagram showing comparison between pre-test and post-test knowledge score</a:t>
            </a:r>
            <a:endParaRPr kumimoji="0" lang="en-US"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rmAutofit fontScale="90000"/>
          </a:bodyPr>
          <a:lstStyle/>
          <a:p>
            <a:endParaRPr lang="en-IN" dirty="0"/>
          </a:p>
        </p:txBody>
      </p:sp>
      <p:sp>
        <p:nvSpPr>
          <p:cNvPr id="3" name="Content Placeholder 2"/>
          <p:cNvSpPr>
            <a:spLocks noGrp="1"/>
          </p:cNvSpPr>
          <p:nvPr>
            <p:ph idx="1"/>
          </p:nvPr>
        </p:nvSpPr>
        <p:spPr>
          <a:xfrm>
            <a:off x="571472" y="1285860"/>
            <a:ext cx="8229600" cy="4525963"/>
          </a:xfrm>
        </p:spPr>
        <p:txBody>
          <a:bodyPr/>
          <a:lstStyle/>
          <a:p>
            <a:pPr algn="just"/>
            <a:r>
              <a:rPr lang="en-US" dirty="0" smtClean="0">
                <a:latin typeface="Times New Roman" pitchFamily="18" charset="0"/>
                <a:cs typeface="Times New Roman" pitchFamily="18" charset="0"/>
              </a:rPr>
              <a:t>Mean score of pre- test were 10.65 and mean score of post- test was 17.88 and S.D was 1.39.</a:t>
            </a:r>
            <a:endParaRPr lang="en-IN"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‘t’ value (t = -12.95) shows that there was significant difference, it indicate that there is a significant increase in knowledge of staff Nurses after the planned health teaching program. </a:t>
            </a:r>
            <a:endParaRPr lang="en-IN"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fontScale="90000"/>
          </a:bodyPr>
          <a:lstStyle/>
          <a:p>
            <a:r>
              <a:rPr lang="en-US" b="1" dirty="0" smtClean="0"/>
              <a:t/>
            </a:r>
            <a:br>
              <a:rPr lang="en-US" b="1" dirty="0" smtClean="0"/>
            </a:b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IMPLICATIONS</a:t>
            </a:r>
            <a:endParaRPr lang="en-IN"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42984"/>
            <a:ext cx="8229600" cy="5429288"/>
          </a:xfrm>
        </p:spPr>
        <p:txBody>
          <a:bodyPr>
            <a:normAutofit/>
          </a:bodyPr>
          <a:lstStyle/>
          <a:p>
            <a:pPr algn="just">
              <a:buNone/>
            </a:pPr>
            <a:r>
              <a:rPr lang="en-US" sz="2400" b="1" dirty="0" smtClean="0">
                <a:latin typeface="Times New Roman" pitchFamily="18" charset="0"/>
                <a:cs typeface="Times New Roman" pitchFamily="18" charset="0"/>
              </a:rPr>
              <a:t>Nursing practice: </a:t>
            </a:r>
            <a:r>
              <a:rPr lang="en-US" sz="2400" dirty="0" smtClean="0">
                <a:latin typeface="Times New Roman" pitchFamily="18" charset="0"/>
                <a:cs typeface="Times New Roman" pitchFamily="18" charset="0"/>
              </a:rPr>
              <a:t>Nurses through their training acquire a positive attitude and should equip themselves with a sound based of knowledge, which they can use in clinical practice, because prevention is better than cure.</a:t>
            </a:r>
          </a:p>
          <a:p>
            <a:pPr algn="just">
              <a:buNone/>
            </a:pPr>
            <a:r>
              <a:rPr lang="en-US" sz="2400" b="1" dirty="0" smtClean="0">
                <a:latin typeface="Times New Roman" pitchFamily="18" charset="0"/>
                <a:cs typeface="Times New Roman" pitchFamily="18" charset="0"/>
              </a:rPr>
              <a:t>Nursing education: </a:t>
            </a:r>
            <a:r>
              <a:rPr lang="en-US" sz="2400" dirty="0" smtClean="0">
                <a:latin typeface="Times New Roman" pitchFamily="18" charset="0"/>
                <a:cs typeface="Times New Roman" pitchFamily="18" charset="0"/>
              </a:rPr>
              <a:t>However specialty oriented courses are offered at the master level. Training programs for nurses need to be improved, to meet the new demands of prevention and treatment as nurses are expected to encounter increasing number of patients those who require care and those who are on ventilator and as part of their professional practice.</a:t>
            </a:r>
          </a:p>
          <a:p>
            <a:pPr algn="just">
              <a:buNone/>
            </a:pPr>
            <a:r>
              <a:rPr lang="en-US" sz="2400" b="1" dirty="0" smtClean="0">
                <a:latin typeface="Times New Roman" pitchFamily="18" charset="0"/>
                <a:cs typeface="Times New Roman" pitchFamily="18" charset="0"/>
              </a:rPr>
              <a:t>Nursing research: </a:t>
            </a:r>
            <a:r>
              <a:rPr lang="en-US" sz="2400" dirty="0" smtClean="0">
                <a:latin typeface="Times New Roman" pitchFamily="18" charset="0"/>
                <a:cs typeface="Times New Roman" pitchFamily="18" charset="0"/>
              </a:rPr>
              <a:t>There is a need for extensive research in this area so that strategies can be developed for educating the staff nurses those who are working in ICUS about the prevention and complications of the patients those who are on ventilator.</a:t>
            </a:r>
            <a:endParaRPr lang="en-IN" sz="2400" dirty="0" smtClean="0">
              <a:latin typeface="Times New Roman" pitchFamily="18" charset="0"/>
              <a:cs typeface="Times New Roman" pitchFamily="18" charset="0"/>
            </a:endParaRPr>
          </a:p>
          <a:p>
            <a:pPr algn="just">
              <a:buNone/>
            </a:pPr>
            <a:endParaRPr lang="en-IN" sz="2400" dirty="0" smtClean="0">
              <a:latin typeface="Times New Roman" pitchFamily="18" charset="0"/>
              <a:cs typeface="Times New Roman" pitchFamily="18" charset="0"/>
            </a:endParaRPr>
          </a:p>
          <a:p>
            <a:pPr algn="just">
              <a:buNone/>
            </a:pPr>
            <a:endParaRPr lang="en-IN" sz="2400" b="1"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53966"/>
          </a:xfrm>
        </p:spPr>
        <p:txBody>
          <a:bodyPr>
            <a:normAutofit fontScale="90000"/>
          </a:bodyPr>
          <a:lstStyle/>
          <a:p>
            <a:endParaRPr lang="en-IN" dirty="0"/>
          </a:p>
        </p:txBody>
      </p:sp>
      <p:sp>
        <p:nvSpPr>
          <p:cNvPr id="3" name="Content Placeholder 2"/>
          <p:cNvSpPr>
            <a:spLocks noGrp="1"/>
          </p:cNvSpPr>
          <p:nvPr>
            <p:ph idx="1"/>
          </p:nvPr>
        </p:nvSpPr>
        <p:spPr>
          <a:xfrm>
            <a:off x="500034" y="714356"/>
            <a:ext cx="8229600" cy="5643602"/>
          </a:xfrm>
        </p:spPr>
        <p:txBody>
          <a:bodyPr/>
          <a:lstStyle/>
          <a:p>
            <a:pPr algn="just">
              <a:buNone/>
            </a:pPr>
            <a:r>
              <a:rPr lang="en-US" sz="2400" b="1" dirty="0" smtClean="0">
                <a:latin typeface="Times New Roman" pitchFamily="18" charset="0"/>
                <a:cs typeface="Times New Roman" pitchFamily="18" charset="0"/>
              </a:rPr>
              <a:t>Recommendations:</a:t>
            </a:r>
            <a:endParaRPr lang="en-IN"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 similar study may be repeated with a control group for more generalization of findings.</a:t>
            </a:r>
            <a:endParaRPr lang="en-IN" sz="24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A similar study may be conducted to check the practice of staff nurses.</a:t>
            </a:r>
          </a:p>
          <a:p>
            <a:pPr algn="just">
              <a:buNone/>
            </a:pPr>
            <a:r>
              <a:rPr lang="en-US" sz="2400" b="1" dirty="0" smtClean="0">
                <a:latin typeface="Times New Roman" pitchFamily="18" charset="0"/>
                <a:cs typeface="Times New Roman" pitchFamily="18" charset="0"/>
              </a:rPr>
              <a:t>Conclusion:</a:t>
            </a:r>
          </a:p>
          <a:p>
            <a:pPr algn="just">
              <a:buNone/>
            </a:pPr>
            <a:r>
              <a:rPr lang="en-US" sz="2400" dirty="0" smtClean="0">
                <a:latin typeface="Times New Roman" pitchFamily="18" charset="0"/>
                <a:cs typeface="Times New Roman" pitchFamily="18" charset="0"/>
              </a:rPr>
              <a:t>After the detailed analysis, this study leads to the following conclusion after the implementation of planned health teaching program, there is a significant increase in knowledge of staff nurses working in all the ICU regarding the care of patient on ventilator. Which is calculated by t-test and the result was -12.95. There was significant association between knowledge of staff nurses of all the ICUS regarding care of patient on ventilator and selected demographic variables.</a:t>
            </a:r>
            <a:endParaRPr lang="en-IN" sz="2400" dirty="0" smtClean="0">
              <a:latin typeface="Times New Roman" pitchFamily="18" charset="0"/>
              <a:cs typeface="Times New Roman" pitchFamily="18" charset="0"/>
            </a:endParaRPr>
          </a:p>
          <a:p>
            <a:endParaRPr lang="en-IN"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457200" y="785794"/>
            <a:ext cx="8229600" cy="5538806"/>
          </a:xfrm>
        </p:spPr>
        <p:txBody>
          <a:bodyPr vert="horz"/>
          <a:lstStyle/>
          <a:p>
            <a:endParaRPr lang="en-US" dirty="0" smtClean="0"/>
          </a:p>
          <a:p>
            <a:endParaRPr lang="en-US" dirty="0" smtClean="0"/>
          </a:p>
          <a:p>
            <a:endParaRPr lang="en-US" dirty="0" smtClean="0"/>
          </a:p>
          <a:p>
            <a:endParaRPr lang="en-US" dirty="0" smtClean="0"/>
          </a:p>
          <a:p>
            <a:endParaRPr lang="en-US" dirty="0" smtClean="0"/>
          </a:p>
          <a:p>
            <a:pPr algn="ctr">
              <a:buNone/>
            </a:pPr>
            <a:r>
              <a:rPr lang="en-US" sz="5400" dirty="0" smtClean="0">
                <a:solidFill>
                  <a:srgbClr val="002060"/>
                </a:solidFill>
                <a:latin typeface="Arial Black" pitchFamily="34" charset="0"/>
              </a:rPr>
              <a:t>THANK YOU</a:t>
            </a:r>
            <a:endParaRPr lang="en-IN" sz="5400" dirty="0">
              <a:solidFill>
                <a:srgbClr val="002060"/>
              </a:solidFill>
              <a:latin typeface="Arial Black"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247</TotalTime>
  <Words>1044</Words>
  <Application>Microsoft Office PowerPoint</Application>
  <PresentationFormat>On-screen Show (4:3)</PresentationFormat>
  <Paragraphs>111</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Flow</vt:lpstr>
      <vt:lpstr>Research Paper Presentation</vt:lpstr>
      <vt:lpstr>Problem Statement</vt:lpstr>
      <vt:lpstr>OBJECTIVES OF THE STUDY  </vt:lpstr>
      <vt:lpstr> HYPOTHESIS </vt:lpstr>
      <vt:lpstr>  CONCEPTUAL FRAMEWORK </vt:lpstr>
      <vt:lpstr>Slide 6</vt:lpstr>
      <vt:lpstr> REVIEW OF LITERATURE </vt:lpstr>
      <vt:lpstr>Slide 8</vt:lpstr>
      <vt:lpstr> RESEARCH METHODOLOGY </vt:lpstr>
      <vt:lpstr>Slide 10</vt:lpstr>
      <vt:lpstr>RESULTS</vt:lpstr>
      <vt:lpstr>Slide 12</vt:lpstr>
      <vt:lpstr>Slide 13</vt:lpstr>
      <vt:lpstr>Slide 14</vt:lpstr>
      <vt:lpstr>Slide 15</vt:lpstr>
      <vt:lpstr>Slide 16</vt:lpstr>
      <vt:lpstr>Slide 17</vt:lpstr>
      <vt:lpstr>Slide 18</vt:lpstr>
      <vt:lpstr>Slide 19</vt:lpstr>
      <vt:lpstr>Slide 20</vt:lpstr>
      <vt:lpstr>COMPARISION BETWEEN PRE-TEST AND POST-TEST KNOWLEDGE SCORE </vt:lpstr>
      <vt:lpstr>Slide 22</vt:lpstr>
      <vt:lpstr>  IMPLICATIONS</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user</cp:lastModifiedBy>
  <cp:revision>87</cp:revision>
  <dcterms:created xsi:type="dcterms:W3CDTF">2015-09-30T15:04:27Z</dcterms:created>
  <dcterms:modified xsi:type="dcterms:W3CDTF">2015-10-04T15:45:06Z</dcterms:modified>
</cp:coreProperties>
</file>