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sldIdLst>
    <p:sldId id="256" r:id="rId2"/>
    <p:sldId id="257" r:id="rId3"/>
    <p:sldId id="258" r:id="rId4"/>
    <p:sldId id="259" r:id="rId5"/>
    <p:sldId id="260" r:id="rId6"/>
    <p:sldId id="261" r:id="rId7"/>
    <p:sldId id="272" r:id="rId8"/>
    <p:sldId id="273" r:id="rId9"/>
    <p:sldId id="274" r:id="rId10"/>
    <p:sldId id="275" r:id="rId11"/>
    <p:sldId id="262" r:id="rId12"/>
    <p:sldId id="263" r:id="rId13"/>
    <p:sldId id="264" r:id="rId14"/>
    <p:sldId id="265" r:id="rId15"/>
    <p:sldId id="266" r:id="rId16"/>
    <p:sldId id="276" r:id="rId17"/>
    <p:sldId id="267" r:id="rId18"/>
    <p:sldId id="268" r:id="rId19"/>
    <p:sldId id="269" r:id="rId20"/>
    <p:sldId id="270" r:id="rId21"/>
    <p:sldId id="271" r:id="rId22"/>
    <p:sldId id="277" r:id="rId23"/>
    <p:sldId id="278" r:id="rId24"/>
    <p:sldId id="279" r:id="rId25"/>
    <p:sldId id="281" r:id="rId26"/>
    <p:sldId id="280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1" r:id="rId46"/>
    <p:sldId id="300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10" r:id="rId55"/>
    <p:sldId id="309" r:id="rId5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983FBD-7E7C-4AAC-AB22-AF63344FD50D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632A94-48DC-4E16-B4C2-056CFDAA5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441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632A94-48DC-4E16-B4C2-056CFDAA538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251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632A94-48DC-4E16-B4C2-056CFDAA538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950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632A94-48DC-4E16-B4C2-056CFDAA538D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318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7B383-CEB7-4985-BD44-4FFEBAC9340B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3D65A-9D3E-4085-8782-823F59850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331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7B383-CEB7-4985-BD44-4FFEBAC9340B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3D65A-9D3E-4085-8782-823F59850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825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7B383-CEB7-4985-BD44-4FFEBAC9340B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3D65A-9D3E-4085-8782-823F59850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124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7B383-CEB7-4985-BD44-4FFEBAC9340B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3D65A-9D3E-4085-8782-823F59850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52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7B383-CEB7-4985-BD44-4FFEBAC9340B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3D65A-9D3E-4085-8782-823F59850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080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7B383-CEB7-4985-BD44-4FFEBAC9340B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3D65A-9D3E-4085-8782-823F59850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32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7B383-CEB7-4985-BD44-4FFEBAC9340B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3D65A-9D3E-4085-8782-823F59850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636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7B383-CEB7-4985-BD44-4FFEBAC9340B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3D65A-9D3E-4085-8782-823F59850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308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7B383-CEB7-4985-BD44-4FFEBAC9340B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3D65A-9D3E-4085-8782-823F59850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853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7B383-CEB7-4985-BD44-4FFEBAC9340B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3D65A-9D3E-4085-8782-823F59850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233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7B383-CEB7-4985-BD44-4FFEBAC9340B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3D65A-9D3E-4085-8782-823F59850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975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27B383-CEB7-4985-BD44-4FFEBAC9340B}" type="datetimeFigureOut">
              <a:rPr lang="en-US" smtClean="0"/>
              <a:t>12/7/2016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53D65A-9D3E-4085-8782-823F59850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279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image" Target="../media/image2.png"/><Relationship Id="rId7" Type="http://schemas.openxmlformats.org/officeDocument/2006/relationships/image" Target="../media/image4.jpeg"/><Relationship Id="rId2" Type="http://schemas.openxmlformats.org/officeDocument/2006/relationships/hyperlink" Target="http://tr.wikipedia.org/wiki/Resim:SingleLayerNeuralNetwork.p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google.com.tr/imgres?imgurl=http://www.mmo.org.tr/muhendismakina/arsiv/2001/ekim/Image17.gif&amp;imgrefurl=http://www.mmo.org.tr/muhendismakina/arsiv/2001/ekim/Genetik_Algoritma.htm&amp;h=490&amp;w=736&amp;sz=10&amp;tbnid=BCprT0lome-84M:&amp;tbnh=92&amp;tbnw=139&amp;hl=tr&amp;start=2&amp;prev=/images?q%3Dgenetik%2Balgoritma%26svnum%3D10%26hl%3Dtr%26lr%3D" TargetMode="External"/><Relationship Id="rId5" Type="http://schemas.openxmlformats.org/officeDocument/2006/relationships/image" Target="../media/image3.jpeg"/><Relationship Id="rId4" Type="http://schemas.openxmlformats.org/officeDocument/2006/relationships/hyperlink" Target="http://images.google.com.tr/imgres?imgurl=http://www.mu.edu.tr/departments/istatistik/Home/normal.jpg&amp;imgrefurl=http://www.mu.edu.tr/departments/istatistik/Home/right-home.htm&amp;h=189&amp;w=272&amp;sz=12&amp;tbnid=Nxqyax1ad_7s1M:&amp;tbnh=75&amp;tbnw=108&amp;hl=tr&amp;start=15&amp;prev=/images?q%3Distatistik%26svnum%3D10%26hl%3Dtr%26lr%3D%26sa%3DG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620688"/>
            <a:ext cx="7772400" cy="2160240"/>
          </a:xfrm>
        </p:spPr>
        <p:txBody>
          <a:bodyPr>
            <a:normAutofit/>
          </a:bodyPr>
          <a:lstStyle/>
          <a:p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 </a:t>
            </a:r>
            <a:r>
              <a:rPr lang="en-US" sz="2800" b="1" dirty="0"/>
              <a:t>DEFINING CHARACTERISTICS OF DIABETIC PATIENTS BY USING DATA MINING TOOLS 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/>
              <a:t>Assoc.Prof.Dr. U. Tugba Simsek Gursoy, Istanbul University</a:t>
            </a:r>
          </a:p>
          <a:p>
            <a:r>
              <a:rPr lang="tr-TR" dirty="0" smtClean="0"/>
              <a:t>08.12.2016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24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008112"/>
          </a:xfrm>
        </p:spPr>
        <p:txBody>
          <a:bodyPr>
            <a:noAutofit/>
          </a:bodyPr>
          <a:lstStyle/>
          <a:p>
            <a:r>
              <a:rPr lang="tr-TR" sz="3600" b="1" dirty="0" smtClean="0">
                <a:latin typeface="Arial" pitchFamily="34" charset="0"/>
                <a:cs typeface="Arial" pitchFamily="34" charset="0"/>
              </a:rPr>
              <a:t>WHAT IS DATA MINING (DM)?</a:t>
            </a:r>
            <a:br>
              <a:rPr lang="tr-TR" sz="3600" b="1" dirty="0" smtClean="0">
                <a:latin typeface="Arial" pitchFamily="34" charset="0"/>
                <a:cs typeface="Arial" pitchFamily="34" charset="0"/>
              </a:rPr>
            </a:b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dirty="0" smtClean="0">
                <a:latin typeface="Arial" pitchFamily="34" charset="0"/>
                <a:cs typeface="Arial" pitchFamily="34" charset="0"/>
              </a:rPr>
              <a:t>DM is the process of extracting patterns from huge amount of data.</a:t>
            </a:r>
          </a:p>
          <a:p>
            <a:pPr marL="0" indent="0" algn="just">
              <a:buNone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r>
              <a:rPr lang="tr-TR" dirty="0">
                <a:latin typeface="Arial" pitchFamily="34" charset="0"/>
                <a:cs typeface="Arial" pitchFamily="34" charset="0"/>
              </a:rPr>
              <a:t>DM is used mainly to find previously unknown correlations between variables that may be commercially useful.  </a:t>
            </a:r>
          </a:p>
          <a:p>
            <a:pPr algn="just"/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745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tr-TR" dirty="0">
                <a:latin typeface="Arial" pitchFamily="34" charset="0"/>
                <a:cs typeface="Arial" pitchFamily="34" charset="0"/>
              </a:rPr>
              <a:t>DM uses computers and specialized softwares to discover hidden patterns in mass databases.</a:t>
            </a:r>
          </a:p>
          <a:p>
            <a:pPr algn="just"/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02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728192"/>
          </a:xfrm>
        </p:spPr>
        <p:txBody>
          <a:bodyPr>
            <a:noAutofit/>
          </a:bodyPr>
          <a:lstStyle/>
          <a:p>
            <a:r>
              <a:rPr lang="tr-TR" sz="3600" b="1" dirty="0" smtClean="0">
                <a:latin typeface="Arial" pitchFamily="34" charset="0"/>
                <a:cs typeface="Arial" pitchFamily="34" charset="0"/>
              </a:rPr>
              <a:t>CRISP-DM (Cross Industry Standard Process for Data Mining)</a:t>
            </a:r>
            <a:r>
              <a:rPr lang="tr-TR" sz="3600" b="1" dirty="0">
                <a:latin typeface="Arial" pitchFamily="34" charset="0"/>
                <a:cs typeface="Arial" pitchFamily="34" charset="0"/>
              </a:rPr>
              <a:t/>
            </a:r>
            <a:br>
              <a:rPr lang="tr-TR" sz="3600" b="1" dirty="0">
                <a:latin typeface="Arial" pitchFamily="34" charset="0"/>
                <a:cs typeface="Arial" pitchFamily="34" charset="0"/>
              </a:rPr>
            </a:br>
            <a:endParaRPr lang="en-US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060849"/>
            <a:ext cx="8229600" cy="2448272"/>
          </a:xfrm>
        </p:spPr>
        <p:txBody>
          <a:bodyPr/>
          <a:lstStyle/>
          <a:p>
            <a:pPr algn="just"/>
            <a:r>
              <a:rPr lang="en-US" dirty="0">
                <a:latin typeface="Arial" pitchFamily="34" charset="0"/>
                <a:cs typeface="Arial" pitchFamily="34" charset="0"/>
              </a:rPr>
              <a:t>CRISP-DM is the industry standard methodology for data mining and predictive analytics. </a:t>
            </a:r>
            <a:endParaRPr lang="tr-TR" dirty="0">
              <a:latin typeface="Arial" pitchFamily="34" charset="0"/>
              <a:cs typeface="Arial" pitchFamily="34" charset="0"/>
            </a:endParaRP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713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latin typeface="Arial" pitchFamily="34" charset="0"/>
                <a:cs typeface="Arial" pitchFamily="34" charset="0"/>
              </a:rPr>
              <a:t>CRISP-DM-2</a:t>
            </a:r>
            <a:endParaRPr lang="en-US" dirty="0"/>
          </a:p>
        </p:txBody>
      </p:sp>
      <p:pic>
        <p:nvPicPr>
          <p:cNvPr id="4" name="Picture 176" descr="http://www.crisp-dm.org/Images/Crisp-dmchartnew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8" r="5447"/>
          <a:stretch>
            <a:fillRect/>
          </a:stretch>
        </p:blipFill>
        <p:spPr bwMode="auto">
          <a:xfrm>
            <a:off x="1907704" y="1167211"/>
            <a:ext cx="4664577" cy="4720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0293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 fontScale="90000"/>
          </a:bodyPr>
          <a:lstStyle/>
          <a:p>
            <a:r>
              <a:rPr lang="tr-TR" sz="4000" b="1" dirty="0">
                <a:latin typeface="Arial" pitchFamily="34" charset="0"/>
                <a:cs typeface="Arial" pitchFamily="34" charset="0"/>
              </a:rPr>
              <a:t>DATA MINING AND RELATED DISCIPLINES</a:t>
            </a:r>
            <a:r>
              <a:rPr lang="tr-TR" b="1" dirty="0" smtClean="0">
                <a:cs typeface="Times New Roman" pitchFamily="18" charset="0"/>
              </a:rPr>
              <a:t/>
            </a:r>
            <a:br>
              <a:rPr lang="tr-TR" b="1" dirty="0" smtClean="0">
                <a:cs typeface="Times New Roman" pitchFamily="18" charset="0"/>
              </a:rPr>
            </a:br>
            <a:endParaRPr lang="en-US" dirty="0"/>
          </a:p>
        </p:txBody>
      </p: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2689737" y="2797664"/>
            <a:ext cx="5791200" cy="3276600"/>
            <a:chOff x="2268" y="5148"/>
            <a:chExt cx="8100" cy="3618"/>
          </a:xfrm>
        </p:grpSpPr>
        <p:sp>
          <p:nvSpPr>
            <p:cNvPr id="5" name="AutoShape 15"/>
            <p:cNvSpPr>
              <a:spLocks noChangeAspect="1" noChangeArrowheads="1" noTextEdit="1"/>
            </p:cNvSpPr>
            <p:nvPr/>
          </p:nvSpPr>
          <p:spPr bwMode="auto">
            <a:xfrm>
              <a:off x="2268" y="5148"/>
              <a:ext cx="8100" cy="36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 Box 16"/>
            <p:cNvSpPr txBox="1">
              <a:spLocks noChangeArrowheads="1"/>
            </p:cNvSpPr>
            <p:nvPr/>
          </p:nvSpPr>
          <p:spPr bwMode="auto">
            <a:xfrm>
              <a:off x="4788" y="6558"/>
              <a:ext cx="2340" cy="67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tr-TR" sz="12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Data Mining</a:t>
              </a:r>
            </a:p>
          </p:txBody>
        </p:sp>
        <p:sp>
          <p:nvSpPr>
            <p:cNvPr id="7" name="Line 17"/>
            <p:cNvSpPr>
              <a:spLocks noChangeShapeType="1"/>
            </p:cNvSpPr>
            <p:nvPr/>
          </p:nvSpPr>
          <p:spPr bwMode="auto">
            <a:xfrm>
              <a:off x="4788" y="5838"/>
              <a:ext cx="540" cy="67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 Box 18"/>
            <p:cNvSpPr txBox="1">
              <a:spLocks noChangeArrowheads="1"/>
            </p:cNvSpPr>
            <p:nvPr/>
          </p:nvSpPr>
          <p:spPr bwMode="auto">
            <a:xfrm>
              <a:off x="2988" y="5328"/>
              <a:ext cx="2700" cy="50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9pPr>
            </a:lstStyle>
            <a:p>
              <a:pPr algn="l"/>
              <a:r>
                <a:rPr lang="tr-TR" sz="12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Database Systems </a:t>
              </a:r>
            </a:p>
          </p:txBody>
        </p:sp>
        <p:sp>
          <p:nvSpPr>
            <p:cNvPr id="9" name="Line 19"/>
            <p:cNvSpPr>
              <a:spLocks noChangeShapeType="1"/>
            </p:cNvSpPr>
            <p:nvPr/>
          </p:nvSpPr>
          <p:spPr bwMode="auto">
            <a:xfrm flipH="1">
              <a:off x="6408" y="5838"/>
              <a:ext cx="720" cy="67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 Box 20"/>
            <p:cNvSpPr txBox="1">
              <a:spLocks noChangeArrowheads="1"/>
            </p:cNvSpPr>
            <p:nvPr/>
          </p:nvSpPr>
          <p:spPr bwMode="auto">
            <a:xfrm>
              <a:off x="6588" y="5328"/>
              <a:ext cx="1440" cy="50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tr-TR" sz="12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Statistics</a:t>
              </a:r>
            </a:p>
          </p:txBody>
        </p:sp>
        <p:sp>
          <p:nvSpPr>
            <p:cNvPr id="11" name="Line 21"/>
            <p:cNvSpPr>
              <a:spLocks noChangeShapeType="1"/>
            </p:cNvSpPr>
            <p:nvPr/>
          </p:nvSpPr>
          <p:spPr bwMode="auto">
            <a:xfrm flipH="1">
              <a:off x="7128" y="6876"/>
              <a:ext cx="10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 Box 22"/>
            <p:cNvSpPr txBox="1">
              <a:spLocks noChangeArrowheads="1"/>
            </p:cNvSpPr>
            <p:nvPr/>
          </p:nvSpPr>
          <p:spPr bwMode="auto">
            <a:xfrm>
              <a:off x="2628" y="7987"/>
              <a:ext cx="2340" cy="50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tr-TR" sz="12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Data Visualization</a:t>
              </a:r>
            </a:p>
          </p:txBody>
        </p:sp>
        <p:sp>
          <p:nvSpPr>
            <p:cNvPr id="13" name="Line 23"/>
            <p:cNvSpPr>
              <a:spLocks noChangeShapeType="1"/>
            </p:cNvSpPr>
            <p:nvPr/>
          </p:nvSpPr>
          <p:spPr bwMode="auto">
            <a:xfrm flipH="1" flipV="1">
              <a:off x="6588" y="7267"/>
              <a:ext cx="180" cy="50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 Box 24"/>
            <p:cNvSpPr txBox="1">
              <a:spLocks noChangeArrowheads="1"/>
            </p:cNvSpPr>
            <p:nvPr/>
          </p:nvSpPr>
          <p:spPr bwMode="auto">
            <a:xfrm>
              <a:off x="5868" y="7807"/>
              <a:ext cx="2340" cy="50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tr-TR" sz="12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Machine Learning</a:t>
              </a:r>
            </a:p>
          </p:txBody>
        </p:sp>
        <p:sp>
          <p:nvSpPr>
            <p:cNvPr id="15" name="Line 25"/>
            <p:cNvSpPr>
              <a:spLocks noChangeShapeType="1"/>
            </p:cNvSpPr>
            <p:nvPr/>
          </p:nvSpPr>
          <p:spPr bwMode="auto">
            <a:xfrm>
              <a:off x="3888" y="6876"/>
              <a:ext cx="90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 Box 26"/>
            <p:cNvSpPr txBox="1">
              <a:spLocks noChangeArrowheads="1"/>
            </p:cNvSpPr>
            <p:nvPr/>
          </p:nvSpPr>
          <p:spPr bwMode="auto">
            <a:xfrm>
              <a:off x="2268" y="6558"/>
              <a:ext cx="1980" cy="7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tr-TR" sz="12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Artificial Neural Networks</a:t>
              </a:r>
            </a:p>
          </p:txBody>
        </p:sp>
        <p:sp>
          <p:nvSpPr>
            <p:cNvPr id="17" name="Text Box 27"/>
            <p:cNvSpPr txBox="1">
              <a:spLocks noChangeArrowheads="1"/>
            </p:cNvSpPr>
            <p:nvPr/>
          </p:nvSpPr>
          <p:spPr bwMode="auto">
            <a:xfrm>
              <a:off x="8028" y="6558"/>
              <a:ext cx="2160" cy="67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2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tr-TR" sz="12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Other Disciplines</a:t>
              </a:r>
            </a:p>
          </p:txBody>
        </p:sp>
        <p:sp>
          <p:nvSpPr>
            <p:cNvPr id="18" name="Line 28"/>
            <p:cNvSpPr>
              <a:spLocks noChangeShapeType="1"/>
            </p:cNvSpPr>
            <p:nvPr/>
          </p:nvSpPr>
          <p:spPr bwMode="auto">
            <a:xfrm flipV="1">
              <a:off x="3708" y="7278"/>
              <a:ext cx="1440" cy="67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9" name="Picture 33" descr="Yapay Sinir Ağı (bir tabaka)">
            <a:hlinkClick r:id="rId2" tooltip="Yapay Sinir Ağı (bir tabaka)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055" y="3925642"/>
            <a:ext cx="1477938" cy="1064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5" descr="http://images.google.com.tr/images?q=tbn:Nxqyax1ad_7s1M:www.mu.edu.tr/departments/istatistik/Home/normal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/>
          <a:stretch>
            <a:fillRect/>
          </a:stretch>
        </p:blipFill>
        <p:spPr bwMode="auto">
          <a:xfrm>
            <a:off x="6934200" y="2514600"/>
            <a:ext cx="1295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7" descr="http://images.google.com.tr/images?q=tbn:BCprT0lome-84M:www.mmo.org.tr/muhendismakina/arsiv/2001/ekim/Image17.gif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9941" y="4800600"/>
            <a:ext cx="1589088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0" descr="C:\Program Files\Common Files\Microsoft Shared\Clipart\cagcat50\BS02064_.W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5638800"/>
            <a:ext cx="97948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9455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Data Visualization-1. Infographics</a:t>
            </a: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9" t="11498" r="20992" b="28312"/>
          <a:stretch/>
        </p:blipFill>
        <p:spPr bwMode="auto">
          <a:xfrm>
            <a:off x="1195754" y="1484784"/>
            <a:ext cx="6224923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6194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35" t="47688" r="26184" b="6302"/>
          <a:stretch/>
        </p:blipFill>
        <p:spPr bwMode="auto">
          <a:xfrm>
            <a:off x="755576" y="1621971"/>
            <a:ext cx="6158110" cy="4543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Data Visualization-2. Infographics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578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01" t="10928" r="21078" b="45402"/>
          <a:stretch/>
        </p:blipFill>
        <p:spPr bwMode="auto">
          <a:xfrm>
            <a:off x="611560" y="2046514"/>
            <a:ext cx="7560840" cy="4046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Data Visualization-3. Infographics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305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50" t="26349" r="20806" b="4565"/>
          <a:stretch/>
        </p:blipFill>
        <p:spPr bwMode="auto">
          <a:xfrm>
            <a:off x="711760" y="1772816"/>
            <a:ext cx="7676664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Data Visualization-4. Infographics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304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600" b="1" dirty="0">
                <a:latin typeface="Arial" pitchFamily="34" charset="0"/>
                <a:cs typeface="Arial" pitchFamily="34" charset="0"/>
              </a:rPr>
              <a:t>DM APPLICATION AREAS</a:t>
            </a:r>
            <a:br>
              <a:rPr lang="tr-TR" sz="3600" b="1" dirty="0">
                <a:latin typeface="Arial" pitchFamily="34" charset="0"/>
                <a:cs typeface="Arial" pitchFamily="34" charset="0"/>
              </a:rPr>
            </a:br>
            <a:endParaRPr lang="en-US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tr-TR" dirty="0">
                <a:latin typeface="Arial" pitchFamily="34" charset="0"/>
                <a:cs typeface="Arial" pitchFamily="34" charset="0"/>
              </a:rPr>
              <a:t>Marketing </a:t>
            </a:r>
          </a:p>
          <a:p>
            <a:pPr eaLnBrk="1" hangingPunct="1"/>
            <a:r>
              <a:rPr lang="tr-TR" dirty="0">
                <a:latin typeface="Arial" pitchFamily="34" charset="0"/>
                <a:cs typeface="Arial" pitchFamily="34" charset="0"/>
              </a:rPr>
              <a:t>Retailing</a:t>
            </a:r>
          </a:p>
          <a:p>
            <a:pPr eaLnBrk="1" hangingPunct="1"/>
            <a:r>
              <a:rPr lang="tr-TR" dirty="0">
                <a:latin typeface="Arial" pitchFamily="34" charset="0"/>
                <a:cs typeface="Arial" pitchFamily="34" charset="0"/>
              </a:rPr>
              <a:t>Fraud detection</a:t>
            </a:r>
          </a:p>
          <a:p>
            <a:pPr eaLnBrk="1" hangingPunct="1"/>
            <a:r>
              <a:rPr lang="tr-TR" dirty="0">
                <a:latin typeface="Arial" pitchFamily="34" charset="0"/>
                <a:cs typeface="Arial" pitchFamily="34" charset="0"/>
              </a:rPr>
              <a:t>Telecommunication </a:t>
            </a:r>
          </a:p>
          <a:p>
            <a:pPr eaLnBrk="1" hangingPunct="1"/>
            <a:r>
              <a:rPr lang="tr-TR" dirty="0">
                <a:latin typeface="Arial" pitchFamily="34" charset="0"/>
                <a:cs typeface="Arial" pitchFamily="34" charset="0"/>
              </a:rPr>
              <a:t>Banking and Finance</a:t>
            </a:r>
          </a:p>
          <a:p>
            <a:pPr eaLnBrk="1" hangingPunct="1"/>
            <a:r>
              <a:rPr lang="tr-TR" dirty="0">
                <a:latin typeface="Arial" pitchFamily="34" charset="0"/>
                <a:cs typeface="Arial" pitchFamily="34" charset="0"/>
              </a:rPr>
              <a:t>Medical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applications</a:t>
            </a:r>
            <a:endParaRPr lang="tr-TR" dirty="0">
              <a:latin typeface="Arial" pitchFamily="34" charset="0"/>
              <a:cs typeface="Arial" pitchFamily="34" charset="0"/>
            </a:endParaRPr>
          </a:p>
          <a:p>
            <a:pPr eaLnBrk="1" hangingPunct="1"/>
            <a:endParaRPr lang="tr-TR" sz="2800" b="1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190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l" eaLnBrk="1" hangingPunct="1"/>
            <a:r>
              <a:rPr lang="tr-TR" sz="3600" b="1" dirty="0">
                <a:latin typeface="Arial" pitchFamily="34" charset="0"/>
                <a:cs typeface="Arial" pitchFamily="34" charset="0"/>
              </a:rPr>
              <a:t>DATA MINING </a:t>
            </a:r>
            <a:r>
              <a:rPr lang="tr-TR" sz="3600" b="1" dirty="0" smtClean="0">
                <a:latin typeface="Arial" pitchFamily="34" charset="0"/>
                <a:cs typeface="Arial" pitchFamily="34" charset="0"/>
              </a:rPr>
              <a:t>TECHNIQUES</a:t>
            </a:r>
            <a:endParaRPr lang="tr-TR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tr-TR" sz="2400" b="1" dirty="0" smtClean="0">
                <a:latin typeface="Arial" pitchFamily="34" charset="0"/>
                <a:cs typeface="Arial" pitchFamily="34" charset="0"/>
              </a:rPr>
              <a:t>DESCRIPTIVE TECHNIQUES</a:t>
            </a:r>
            <a:endParaRPr lang="tr-TR" sz="2800" b="1" dirty="0" smtClean="0">
              <a:latin typeface="Arial" pitchFamily="34" charset="0"/>
              <a:cs typeface="Arial" pitchFamily="34" charset="0"/>
            </a:endParaRP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tr-TR" sz="3200" dirty="0">
                <a:latin typeface="Arial" pitchFamily="34" charset="0"/>
                <a:cs typeface="Arial" pitchFamily="34" charset="0"/>
              </a:rPr>
              <a:t>Association Rules </a:t>
            </a:r>
          </a:p>
          <a:p>
            <a:pPr lvl="1" eaLnBrk="1" hangingPunct="1">
              <a:buFont typeface="Arial" pitchFamily="34" charset="0"/>
              <a:buChar char="•"/>
              <a:defRPr/>
            </a:pPr>
            <a:r>
              <a:rPr lang="tr-TR" sz="3200" dirty="0" smtClean="0">
                <a:latin typeface="Arial" pitchFamily="34" charset="0"/>
                <a:cs typeface="Arial" pitchFamily="34" charset="0"/>
              </a:rPr>
              <a:t>Cluster Analysis</a:t>
            </a:r>
            <a:endParaRPr lang="tr-TR" sz="3200" dirty="0">
              <a:latin typeface="Arial" pitchFamily="34" charset="0"/>
              <a:cs typeface="Arial" pitchFamily="34" charset="0"/>
            </a:endParaRPr>
          </a:p>
          <a:p>
            <a:pPr lvl="1" eaLnBrk="1" hangingPunct="1">
              <a:defRPr/>
            </a:pP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Font typeface="Arial" pitchFamily="34" charset="0"/>
              <a:buChar char="•"/>
              <a:defRPr/>
            </a:pPr>
            <a:r>
              <a:rPr lang="tr-TR" sz="2400" b="1" dirty="0" smtClean="0">
                <a:latin typeface="Arial" pitchFamily="34" charset="0"/>
                <a:cs typeface="Arial" pitchFamily="34" charset="0"/>
              </a:rPr>
              <a:t>PREDICTIVE TECHNIQUES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tr-TR" sz="3200" dirty="0">
                <a:latin typeface="Arial" pitchFamily="34" charset="0"/>
                <a:cs typeface="Arial" pitchFamily="34" charset="0"/>
              </a:rPr>
              <a:t>Classification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tr-TR" sz="3200" dirty="0">
                <a:latin typeface="Arial" pitchFamily="34" charset="0"/>
                <a:cs typeface="Arial" pitchFamily="34" charset="0"/>
              </a:rPr>
              <a:t>Statistical Techniques</a:t>
            </a:r>
          </a:p>
          <a:p>
            <a:pPr eaLnBrk="1" hangingPunct="1">
              <a:buClr>
                <a:srgbClr val="FF3300"/>
              </a:buClr>
              <a:buFontTx/>
              <a:buNone/>
              <a:defRPr/>
            </a:pPr>
            <a:endParaRPr lang="tr-TR" sz="28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buFontTx/>
              <a:buNone/>
              <a:defRPr/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            </a:t>
            </a:r>
            <a:endParaRPr lang="tr-TR" sz="2800" b="1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5088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latin typeface="Arial" pitchFamily="34" charset="0"/>
                <a:ea typeface="+mn-ea"/>
                <a:cs typeface="Arial" pitchFamily="34" charset="0"/>
              </a:rPr>
              <a:t>CLUSTER ANALYSIS</a:t>
            </a:r>
            <a:endParaRPr lang="en-US" sz="3600" b="1" dirty="0"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Cluster analysis is the well-known descriptive data </a:t>
            </a:r>
            <a:r>
              <a:rPr lang="en-US" dirty="0" smtClean="0"/>
              <a:t>mining</a:t>
            </a:r>
            <a:r>
              <a:rPr lang="tr-TR" dirty="0" smtClean="0"/>
              <a:t> </a:t>
            </a:r>
            <a:r>
              <a:rPr lang="en-US" dirty="0" smtClean="0"/>
              <a:t>method</a:t>
            </a:r>
            <a:r>
              <a:rPr lang="en-US" dirty="0"/>
              <a:t>. </a:t>
            </a:r>
            <a:endParaRPr lang="tr-TR" dirty="0" smtClean="0"/>
          </a:p>
          <a:p>
            <a:pPr marL="0" indent="0" algn="just">
              <a:buNone/>
            </a:pPr>
            <a:endParaRPr lang="tr-TR" dirty="0" smtClean="0"/>
          </a:p>
          <a:p>
            <a:pPr algn="just"/>
            <a:r>
              <a:rPr lang="en-US" dirty="0" smtClean="0"/>
              <a:t>The </a:t>
            </a:r>
            <a:r>
              <a:rPr lang="en-US" dirty="0"/>
              <a:t>objective of cluster analysis is to cluster </a:t>
            </a:r>
            <a:r>
              <a:rPr lang="en-US" dirty="0" smtClean="0"/>
              <a:t>the</a:t>
            </a:r>
            <a:r>
              <a:rPr lang="tr-TR" dirty="0" smtClean="0"/>
              <a:t> </a:t>
            </a:r>
            <a:r>
              <a:rPr lang="en-US" dirty="0" smtClean="0"/>
              <a:t>observations </a:t>
            </a:r>
            <a:r>
              <a:rPr lang="en-US" dirty="0"/>
              <a:t>into groups that are internally homogeneous </a:t>
            </a:r>
            <a:r>
              <a:rPr lang="en-US" dirty="0" smtClean="0"/>
              <a:t>and</a:t>
            </a:r>
            <a:r>
              <a:rPr lang="tr-TR" dirty="0" smtClean="0"/>
              <a:t> </a:t>
            </a:r>
            <a:r>
              <a:rPr lang="en-US" dirty="0" smtClean="0"/>
              <a:t>heterogeneous </a:t>
            </a:r>
            <a:r>
              <a:rPr lang="en-US" dirty="0"/>
              <a:t>from group to group.</a:t>
            </a:r>
          </a:p>
        </p:txBody>
      </p:sp>
    </p:spTree>
    <p:extLst>
      <p:ext uri="{BB962C8B-B14F-4D97-AF65-F5344CB8AC3E}">
        <p14:creationId xmlns:p14="http://schemas.microsoft.com/office/powerpoint/2010/main" val="14719930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Association rule mining finds interesting associations and correlation relationships among large set of data items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Association rules analysis will be most useful when</a:t>
            </a:r>
            <a:r>
              <a:rPr lang="tr-TR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latin typeface="Arial" pitchFamily="34" charset="0"/>
                <a:cs typeface="Arial" pitchFamily="34" charset="0"/>
              </a:rPr>
              <a:t>doing exploratory analyses, looking for interesting relationships</a:t>
            </a:r>
            <a:r>
              <a:rPr lang="tr-TR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latin typeface="Arial" pitchFamily="34" charset="0"/>
                <a:cs typeface="Arial" pitchFamily="34" charset="0"/>
              </a:rPr>
              <a:t>that might exist within a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dataset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  <a:endParaRPr lang="tr-TR" dirty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tr-TR" sz="3600" b="1" dirty="0">
                <a:latin typeface="Arial" pitchFamily="34" charset="0"/>
                <a:ea typeface="+mn-ea"/>
                <a:cs typeface="Arial" pitchFamily="34" charset="0"/>
              </a:rPr>
              <a:t>ASSOCIATION RULES</a:t>
            </a:r>
          </a:p>
        </p:txBody>
      </p:sp>
    </p:spTree>
    <p:extLst>
      <p:ext uri="{BB962C8B-B14F-4D97-AF65-F5344CB8AC3E}">
        <p14:creationId xmlns:p14="http://schemas.microsoft.com/office/powerpoint/2010/main" val="40523966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latin typeface="Arial" pitchFamily="34" charset="0"/>
                <a:cs typeface="Arial" pitchFamily="34" charset="0"/>
              </a:rPr>
              <a:t>ASSOCIATION </a:t>
            </a:r>
            <a:r>
              <a:rPr lang="tr-TR" sz="3600" b="1" dirty="0" smtClean="0">
                <a:latin typeface="Arial" pitchFamily="34" charset="0"/>
                <a:cs typeface="Arial" pitchFamily="34" charset="0"/>
              </a:rPr>
              <a:t>RULES-2</a:t>
            </a:r>
            <a:endParaRPr lang="en-US" sz="3600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defRPr/>
            </a:pPr>
            <a:endParaRPr lang="tr-TR" sz="2600" kern="1200" dirty="0" smtClean="0">
              <a:solidFill>
                <a:srgbClr val="990099"/>
              </a:solidFill>
              <a:latin typeface="Comic Sans MS" pitchFamily="66" charset="0"/>
            </a:endParaRPr>
          </a:p>
          <a:p>
            <a:pPr algn="just" eaLnBrk="1" hangingPunct="1">
              <a:defRPr/>
            </a:pPr>
            <a:r>
              <a:rPr lang="en-US" dirty="0">
                <a:latin typeface="Arial" pitchFamily="34" charset="0"/>
                <a:cs typeface="Arial" pitchFamily="34" charset="0"/>
              </a:rPr>
              <a:t>Association Rules Analysis is the rule of analyzes which items frequently occur together in the same transaction.</a:t>
            </a:r>
            <a:endParaRPr lang="tr-TR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621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tr-TR" dirty="0" smtClean="0"/>
              <a:t>The classic application </a:t>
            </a:r>
            <a:r>
              <a:rPr lang="en-US" dirty="0"/>
              <a:t>of association rule mining is the market basket data analysis</a:t>
            </a:r>
            <a:r>
              <a:rPr lang="en-US" dirty="0" smtClean="0"/>
              <a:t>,</a:t>
            </a:r>
            <a:r>
              <a:rPr lang="tr-TR" dirty="0" smtClean="0"/>
              <a:t> </a:t>
            </a:r>
            <a:r>
              <a:rPr lang="en-US" dirty="0" smtClean="0"/>
              <a:t>which </a:t>
            </a:r>
            <a:r>
              <a:rPr lang="en-US" dirty="0"/>
              <a:t>aims to discover how items purchased by customers in </a:t>
            </a:r>
            <a:r>
              <a:rPr lang="en-US" dirty="0" smtClean="0"/>
              <a:t>a</a:t>
            </a:r>
            <a:r>
              <a:rPr lang="tr-TR" dirty="0" smtClean="0"/>
              <a:t> </a:t>
            </a:r>
            <a:r>
              <a:rPr lang="en-US" dirty="0" smtClean="0"/>
              <a:t>supermarket </a:t>
            </a:r>
            <a:r>
              <a:rPr lang="en-US" dirty="0"/>
              <a:t>or a store are associated. </a:t>
            </a:r>
            <a:r>
              <a:rPr lang="tr-TR" dirty="0" smtClean="0"/>
              <a:t>(Diaper- beer syndrome)</a:t>
            </a:r>
          </a:p>
          <a:p>
            <a:endParaRPr lang="tr-TR" dirty="0"/>
          </a:p>
          <a:p>
            <a:r>
              <a:rPr lang="en-US" dirty="0" smtClean="0"/>
              <a:t>Besides </a:t>
            </a:r>
            <a:r>
              <a:rPr lang="en-US" dirty="0"/>
              <a:t>market </a:t>
            </a:r>
            <a:r>
              <a:rPr lang="en-US" dirty="0" smtClean="0"/>
              <a:t>basket</a:t>
            </a:r>
            <a:r>
              <a:rPr lang="tr-TR" dirty="0" smtClean="0"/>
              <a:t> </a:t>
            </a:r>
            <a:r>
              <a:rPr lang="en-US" dirty="0" smtClean="0"/>
              <a:t>data</a:t>
            </a:r>
            <a:r>
              <a:rPr lang="en-US" dirty="0"/>
              <a:t>, association analysis is also applicable to other </a:t>
            </a:r>
            <a:r>
              <a:rPr lang="en-US" dirty="0" smtClean="0"/>
              <a:t>application</a:t>
            </a:r>
            <a:r>
              <a:rPr lang="tr-TR" dirty="0" smtClean="0"/>
              <a:t> </a:t>
            </a:r>
            <a:r>
              <a:rPr lang="en-US" dirty="0" smtClean="0"/>
              <a:t>domains </a:t>
            </a:r>
            <a:r>
              <a:rPr lang="en-US" dirty="0"/>
              <a:t>such as </a:t>
            </a:r>
            <a:r>
              <a:rPr lang="en-US" dirty="0" smtClean="0"/>
              <a:t>education,</a:t>
            </a:r>
            <a:r>
              <a:rPr lang="tr-TR" dirty="0" smtClean="0"/>
              <a:t> </a:t>
            </a:r>
            <a:r>
              <a:rPr lang="en-US" dirty="0" smtClean="0"/>
              <a:t>medical </a:t>
            </a:r>
            <a:r>
              <a:rPr lang="en-US" dirty="0"/>
              <a:t>diagnosis, web mining</a:t>
            </a:r>
            <a:r>
              <a:rPr lang="en-US" dirty="0" smtClean="0"/>
              <a:t>,</a:t>
            </a:r>
            <a:r>
              <a:rPr lang="tr-TR" dirty="0" smtClean="0"/>
              <a:t> </a:t>
            </a:r>
            <a:r>
              <a:rPr lang="en-US" dirty="0" smtClean="0"/>
              <a:t>finance </a:t>
            </a:r>
            <a:r>
              <a:rPr lang="en-US" dirty="0"/>
              <a:t>and scientific data </a:t>
            </a:r>
            <a:r>
              <a:rPr lang="en-US" dirty="0" smtClean="0"/>
              <a:t>analysis</a:t>
            </a:r>
            <a:r>
              <a:rPr lang="tr-TR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5386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latin typeface="Arial" pitchFamily="34" charset="0"/>
                <a:cs typeface="Arial" pitchFamily="34" charset="0"/>
              </a:rPr>
              <a:t>ASSOCIATION RULES-3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tr-TR" dirty="0">
                <a:latin typeface="Arial" pitchFamily="34" charset="0"/>
                <a:cs typeface="Arial" pitchFamily="34" charset="0"/>
              </a:rPr>
              <a:t>Association Rules are considered interesting if they satisfy both a minimum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Support  treshold </a:t>
            </a:r>
            <a:r>
              <a:rPr lang="tr-TR" dirty="0">
                <a:latin typeface="Arial" pitchFamily="34" charset="0"/>
                <a:cs typeface="Arial" pitchFamily="34" charset="0"/>
              </a:rPr>
              <a:t>and minimum </a:t>
            </a:r>
            <a:r>
              <a:rPr lang="tr-TR" b="1" dirty="0">
                <a:latin typeface="Arial" pitchFamily="34" charset="0"/>
                <a:cs typeface="Arial" pitchFamily="34" charset="0"/>
              </a:rPr>
              <a:t>Confidence treshold</a:t>
            </a:r>
            <a:r>
              <a:rPr lang="tr-TR" dirty="0">
                <a:latin typeface="Arial" pitchFamily="34" charset="0"/>
                <a:cs typeface="Arial" pitchFamily="34" charset="0"/>
              </a:rPr>
              <a:t>.   </a:t>
            </a:r>
          </a:p>
          <a:p>
            <a:pPr algn="just"/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2108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>
                <a:latin typeface="Arial" pitchFamily="34" charset="0"/>
                <a:ea typeface="+mn-ea"/>
                <a:cs typeface="Arial" pitchFamily="34" charset="0"/>
              </a:rPr>
              <a:t>Support</a:t>
            </a:r>
            <a:endParaRPr lang="en-US" sz="3200" b="1" dirty="0"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84784"/>
          </a:xfrm>
        </p:spPr>
        <p:txBody>
          <a:bodyPr>
            <a:normAutofit/>
          </a:bodyPr>
          <a:lstStyle/>
          <a:p>
            <a:r>
              <a:rPr lang="tr-TR" dirty="0">
                <a:latin typeface="Arial" pitchFamily="34" charset="0"/>
                <a:cs typeface="Arial" pitchFamily="34" charset="0"/>
              </a:rPr>
              <a:t>The percentage of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transactions (records) </a:t>
            </a:r>
            <a:r>
              <a:rPr lang="tr-TR" dirty="0">
                <a:latin typeface="Arial" pitchFamily="34" charset="0"/>
                <a:cs typeface="Arial" pitchFamily="34" charset="0"/>
              </a:rPr>
              <a:t>that contain both A and B products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.(illness)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0311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>
                <a:latin typeface="Arial" pitchFamily="34" charset="0"/>
                <a:ea typeface="+mn-ea"/>
                <a:cs typeface="Arial" pitchFamily="34" charset="0"/>
              </a:rPr>
              <a:t>Confidence</a:t>
            </a:r>
            <a:endParaRPr lang="en-US" sz="3200" b="1" dirty="0"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latin typeface="Arial" pitchFamily="34" charset="0"/>
                <a:cs typeface="Arial" pitchFamily="34" charset="0"/>
              </a:rPr>
              <a:t>The percentage of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transactions (records) </a:t>
            </a:r>
            <a:r>
              <a:rPr lang="tr-TR" dirty="0">
                <a:latin typeface="Arial" pitchFamily="34" charset="0"/>
                <a:cs typeface="Arial" pitchFamily="34" charset="0"/>
              </a:rPr>
              <a:t>containing A that also contain B.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9619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229600" cy="2016224"/>
          </a:xfrm>
        </p:spPr>
        <p:txBody>
          <a:bodyPr>
            <a:noAutofit/>
          </a:bodyPr>
          <a:lstStyle/>
          <a:p>
            <a:r>
              <a:rPr lang="tr-TR" sz="3200" b="1" dirty="0" smtClean="0">
                <a:cs typeface="Times New Roman" pitchFamily="18" charset="0"/>
              </a:rPr>
              <a:t>The discovery of interesting correlation relationships can help in many business decision-making processess, such as:</a:t>
            </a:r>
            <a:br>
              <a:rPr lang="tr-TR" sz="3200" b="1" dirty="0" smtClean="0">
                <a:cs typeface="Times New Roman" pitchFamily="18" charset="0"/>
              </a:rPr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84985"/>
            <a:ext cx="8229600" cy="2088232"/>
          </a:xfrm>
        </p:spPr>
        <p:txBody>
          <a:bodyPr/>
          <a:lstStyle/>
          <a:p>
            <a:pPr algn="just">
              <a:buClr>
                <a:srgbClr val="FF3300"/>
              </a:buClr>
              <a:buFont typeface="Wingdings" pitchFamily="2" charset="2"/>
              <a:buChar char="§"/>
            </a:pPr>
            <a:r>
              <a:rPr lang="tr-TR" dirty="0" smtClean="0">
                <a:solidFill>
                  <a:srgbClr val="990099"/>
                </a:solidFill>
                <a:cs typeface="Times New Roman" pitchFamily="18" charset="0"/>
              </a:rPr>
              <a:t> </a:t>
            </a:r>
            <a:r>
              <a:rPr lang="tr-TR" dirty="0">
                <a:latin typeface="Arial" pitchFamily="34" charset="0"/>
                <a:cs typeface="Arial" pitchFamily="34" charset="0"/>
              </a:rPr>
              <a:t>Catalog design, </a:t>
            </a:r>
          </a:p>
          <a:p>
            <a:pPr algn="just">
              <a:buClr>
                <a:srgbClr val="FF3300"/>
              </a:buClr>
              <a:buFont typeface="Wingdings" pitchFamily="2" charset="2"/>
              <a:buChar char="§"/>
            </a:pPr>
            <a:r>
              <a:rPr lang="tr-TR" dirty="0">
                <a:latin typeface="Arial" pitchFamily="34" charset="0"/>
                <a:cs typeface="Arial" pitchFamily="34" charset="0"/>
              </a:rPr>
              <a:t>Cross-marketing, </a:t>
            </a:r>
          </a:p>
          <a:p>
            <a:pPr algn="just">
              <a:buClr>
                <a:srgbClr val="FF3300"/>
              </a:buClr>
              <a:buFont typeface="Wingdings" pitchFamily="2" charset="2"/>
              <a:buChar char="§"/>
            </a:pPr>
            <a:r>
              <a:rPr lang="tr-TR" dirty="0">
                <a:latin typeface="Arial" pitchFamily="34" charset="0"/>
                <a:cs typeface="Arial" pitchFamily="34" charset="0"/>
              </a:rPr>
              <a:t>Customer shopping behavior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analysis.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6797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Among chronic diseases, diabetes is increasingly becoming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threat </a:t>
            </a:r>
            <a:r>
              <a:rPr lang="en-US" dirty="0">
                <a:latin typeface="Arial" pitchFamily="34" charset="0"/>
                <a:cs typeface="Arial" pitchFamily="34" charset="0"/>
              </a:rPr>
              <a:t>to all age groups on a global scale.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Diabetes mellitus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prevention </a:t>
            </a:r>
            <a:r>
              <a:rPr lang="en-US" dirty="0">
                <a:latin typeface="Arial" pitchFamily="34" charset="0"/>
                <a:cs typeface="Arial" pitchFamily="34" charset="0"/>
              </a:rPr>
              <a:t>and control studies are being conducted commonly.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395536" y="332656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/>
          <a:p>
            <a:pPr algn="l"/>
            <a:r>
              <a:rPr lang="tr-TR" sz="3600" b="1" dirty="0">
                <a:latin typeface="Arial" pitchFamily="34" charset="0"/>
                <a:cs typeface="Arial" pitchFamily="34" charset="0"/>
              </a:rPr>
              <a:t>APPLICATION</a:t>
            </a:r>
            <a:br>
              <a:rPr lang="tr-TR" sz="3600" b="1" dirty="0">
                <a:latin typeface="Arial" pitchFamily="34" charset="0"/>
                <a:cs typeface="Arial" pitchFamily="34" charset="0"/>
              </a:rPr>
            </a:br>
            <a:endParaRPr lang="tr-TR" sz="36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5965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4525963"/>
          </a:xfrm>
        </p:spPr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As well as making lifestyle changes, people with diabetes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often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need </a:t>
            </a:r>
            <a:r>
              <a:rPr lang="en-US" dirty="0">
                <a:latin typeface="Arial" pitchFamily="34" charset="0"/>
                <a:cs typeface="Arial" pitchFamily="34" charset="0"/>
              </a:rPr>
              <a:t>additional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t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reatments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latin typeface="Arial" pitchFamily="34" charset="0"/>
                <a:cs typeface="Arial" pitchFamily="34" charset="0"/>
              </a:rPr>
              <a:t>such as medication like insulin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to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control </a:t>
            </a:r>
            <a:r>
              <a:rPr lang="en-US" dirty="0">
                <a:latin typeface="Arial" pitchFamily="34" charset="0"/>
                <a:cs typeface="Arial" pitchFamily="34" charset="0"/>
              </a:rPr>
              <a:t>their diabetes, blood pressure and blood fats.</a:t>
            </a:r>
          </a:p>
        </p:txBody>
      </p:sp>
    </p:spTree>
    <p:extLst>
      <p:ext uri="{BB962C8B-B14F-4D97-AF65-F5344CB8AC3E}">
        <p14:creationId xmlns:p14="http://schemas.microsoft.com/office/powerpoint/2010/main" val="23957629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Diabetes,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often </a:t>
            </a:r>
            <a:r>
              <a:rPr lang="en-US" dirty="0">
                <a:latin typeface="Arial" pitchFamily="34" charset="0"/>
                <a:cs typeface="Arial" pitchFamily="34" charset="0"/>
              </a:rPr>
              <a:t>referred as diabetes mellitus, describes a group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of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metabolic </a:t>
            </a:r>
            <a:r>
              <a:rPr lang="en-US" dirty="0">
                <a:latin typeface="Arial" pitchFamily="34" charset="0"/>
                <a:cs typeface="Arial" pitchFamily="34" charset="0"/>
              </a:rPr>
              <a:t>diseases in which the person has high blood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glucose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(blood </a:t>
            </a:r>
            <a:r>
              <a:rPr lang="en-US" dirty="0">
                <a:latin typeface="Arial" pitchFamily="34" charset="0"/>
                <a:cs typeface="Arial" pitchFamily="34" charset="0"/>
              </a:rPr>
              <a:t>sugar), either because insulin 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roduction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latin typeface="Arial" pitchFamily="34" charset="0"/>
                <a:cs typeface="Arial" pitchFamily="34" charset="0"/>
              </a:rPr>
              <a:t>is inadequate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or </a:t>
            </a:r>
            <a:r>
              <a:rPr lang="en-US" dirty="0">
                <a:latin typeface="Arial" pitchFamily="34" charset="0"/>
                <a:cs typeface="Arial" pitchFamily="34" charset="0"/>
              </a:rPr>
              <a:t>because the body's cells do not respond properly to insulin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or </a:t>
            </a:r>
            <a:r>
              <a:rPr lang="en-US" dirty="0">
                <a:latin typeface="Arial" pitchFamily="34" charset="0"/>
                <a:cs typeface="Arial" pitchFamily="34" charset="0"/>
              </a:rPr>
              <a:t>both.</a:t>
            </a:r>
          </a:p>
        </p:txBody>
      </p:sp>
    </p:spTree>
    <p:extLst>
      <p:ext uri="{BB962C8B-B14F-4D97-AF65-F5344CB8AC3E}">
        <p14:creationId xmlns:p14="http://schemas.microsoft.com/office/powerpoint/2010/main" val="23254970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Worldwide, it afflicts more than 422 million people. And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the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World </a:t>
            </a:r>
            <a:r>
              <a:rPr lang="en-US" dirty="0">
                <a:latin typeface="Arial" pitchFamily="34" charset="0"/>
                <a:cs typeface="Arial" pitchFamily="34" charset="0"/>
              </a:rPr>
              <a:t>Health Organization estimates that by 2030, that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number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of </a:t>
            </a:r>
            <a:r>
              <a:rPr lang="en-US" dirty="0">
                <a:latin typeface="Arial" pitchFamily="34" charset="0"/>
                <a:cs typeface="Arial" pitchFamily="34" charset="0"/>
              </a:rPr>
              <a:t>people living with diabetes will more than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double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0456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latin typeface="Arial" pitchFamily="34" charset="0"/>
                <a:cs typeface="Arial" pitchFamily="34" charset="0"/>
              </a:rPr>
              <a:t>Aim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In this paper the data set of a hospital which is operated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in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Turkey </a:t>
            </a:r>
            <a:r>
              <a:rPr lang="en-US" dirty="0">
                <a:latin typeface="Arial" pitchFamily="34" charset="0"/>
                <a:cs typeface="Arial" pitchFamily="34" charset="0"/>
              </a:rPr>
              <a:t>is used. The profile of the diabetic patients are tried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to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be </a:t>
            </a:r>
            <a:r>
              <a:rPr lang="en-US" dirty="0">
                <a:latin typeface="Arial" pitchFamily="34" charset="0"/>
                <a:cs typeface="Arial" pitchFamily="34" charset="0"/>
              </a:rPr>
              <a:t>identified.</a:t>
            </a:r>
          </a:p>
        </p:txBody>
      </p:sp>
    </p:spTree>
    <p:extLst>
      <p:ext uri="{BB962C8B-B14F-4D97-AF65-F5344CB8AC3E}">
        <p14:creationId xmlns:p14="http://schemas.microsoft.com/office/powerpoint/2010/main" val="34053537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latin typeface="Arial" pitchFamily="34" charset="0"/>
                <a:cs typeface="Arial" pitchFamily="34" charset="0"/>
              </a:rPr>
              <a:t>Data set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There are 21 variables and 148 records in the dataset. Some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of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dirty="0">
                <a:latin typeface="Arial" pitchFamily="34" charset="0"/>
                <a:cs typeface="Arial" pitchFamily="34" charset="0"/>
              </a:rPr>
              <a:t>variables are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Age</a:t>
            </a:r>
            <a:r>
              <a:rPr lang="en-US" dirty="0">
                <a:latin typeface="Arial" pitchFamily="34" charset="0"/>
                <a:cs typeface="Arial" pitchFamily="34" charset="0"/>
              </a:rPr>
              <a:t>,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Gender</a:t>
            </a:r>
            <a:r>
              <a:rPr lang="en-US" dirty="0">
                <a:latin typeface="Arial" pitchFamily="34" charset="0"/>
                <a:cs typeface="Arial" pitchFamily="34" charset="0"/>
              </a:rPr>
              <a:t>,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Height</a:t>
            </a:r>
            <a:r>
              <a:rPr lang="en-US" dirty="0">
                <a:latin typeface="Arial" pitchFamily="34" charset="0"/>
                <a:cs typeface="Arial" pitchFamily="34" charset="0"/>
              </a:rPr>
              <a:t>,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Weight</a:t>
            </a:r>
            <a:r>
              <a:rPr lang="en-US" dirty="0">
                <a:latin typeface="Arial" pitchFamily="34" charset="0"/>
                <a:cs typeface="Arial" pitchFamily="34" charset="0"/>
              </a:rPr>
              <a:t>,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Hypertension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5659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latin typeface="Arial" pitchFamily="34" charset="0"/>
                <a:cs typeface="Arial" pitchFamily="34" charset="0"/>
              </a:rPr>
              <a:t>Methods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Cluster Analysis is used to identify the profile of the patients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endParaRPr lang="tr-TR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Association Rules are used to find which illness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occured</a:t>
            </a:r>
            <a:r>
              <a:rPr lang="en-US" dirty="0">
                <a:latin typeface="Arial" pitchFamily="34" charset="0"/>
                <a:cs typeface="Arial" pitchFamily="34" charset="0"/>
              </a:rPr>
              <a:t> together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IBM Modeler is chosen to apply analysis.</a:t>
            </a:r>
          </a:p>
        </p:txBody>
      </p:sp>
    </p:spTree>
    <p:extLst>
      <p:ext uri="{BB962C8B-B14F-4D97-AF65-F5344CB8AC3E}">
        <p14:creationId xmlns:p14="http://schemas.microsoft.com/office/powerpoint/2010/main" val="8917041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latin typeface="Arial" pitchFamily="34" charset="0"/>
                <a:cs typeface="Arial" pitchFamily="34" charset="0"/>
              </a:rPr>
              <a:t>Age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dirty="0">
                <a:latin typeface="Arial" pitchFamily="34" charset="0"/>
                <a:cs typeface="Arial" pitchFamily="34" charset="0"/>
              </a:rPr>
              <a:t>patients are between 30 and 78. The mean of the age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is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53,257 </a:t>
            </a:r>
            <a:r>
              <a:rPr lang="en-US" dirty="0">
                <a:latin typeface="Arial" pitchFamily="34" charset="0"/>
                <a:cs typeface="Arial" pitchFamily="34" charset="0"/>
              </a:rPr>
              <a:t>and diabetes is more common in patients over 40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years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endParaRPr lang="tr-TR" dirty="0"/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573016"/>
            <a:ext cx="5191125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83954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latin typeface="Arial" pitchFamily="34" charset="0"/>
                <a:cs typeface="Arial" pitchFamily="34" charset="0"/>
              </a:rPr>
              <a:t>Gender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75679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77.03</a:t>
            </a:r>
            <a:r>
              <a:rPr lang="en-US" dirty="0">
                <a:latin typeface="Arial" pitchFamily="34" charset="0"/>
                <a:cs typeface="Arial" pitchFamily="34" charset="0"/>
              </a:rPr>
              <a:t>% of the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patients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latin typeface="Arial" pitchFamily="34" charset="0"/>
                <a:cs typeface="Arial" pitchFamily="34" charset="0"/>
              </a:rPr>
              <a:t>are women and 22.97% are men.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Diabetes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affects </a:t>
            </a:r>
            <a:r>
              <a:rPr lang="en-US" dirty="0">
                <a:latin typeface="Arial" pitchFamily="34" charset="0"/>
                <a:cs typeface="Arial" pitchFamily="34" charset="0"/>
              </a:rPr>
              <a:t>women more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9343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tr-TR" dirty="0" smtClean="0">
                <a:latin typeface="Arial" pitchFamily="34" charset="0"/>
                <a:cs typeface="Arial" pitchFamily="34" charset="0"/>
              </a:rPr>
              <a:t>Height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668" y="1196752"/>
            <a:ext cx="8229600" cy="4896544"/>
          </a:xfrm>
        </p:spPr>
        <p:txBody>
          <a:bodyPr/>
          <a:lstStyle/>
          <a:p>
            <a:pPr marL="0" indent="0">
              <a:buNone/>
            </a:pPr>
            <a:r>
              <a:rPr lang="en-US" sz="2600" dirty="0">
                <a:latin typeface="Arial" pitchFamily="34" charset="0"/>
                <a:cs typeface="Arial" pitchFamily="34" charset="0"/>
              </a:rPr>
              <a:t>Short people are at risk for diabetes. Patients who are under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170</a:t>
            </a:r>
            <a:r>
              <a:rPr lang="tr-TR" sz="2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cm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in height are more likely to be affected by the risk of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diabetes</a:t>
            </a:r>
            <a:r>
              <a:rPr lang="tr-TR" sz="26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7" y="2492896"/>
            <a:ext cx="5328592" cy="3387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60866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994122"/>
          </a:xfrm>
        </p:spPr>
        <p:txBody>
          <a:bodyPr/>
          <a:lstStyle/>
          <a:p>
            <a:r>
              <a:rPr lang="tr-TR" dirty="0" smtClean="0">
                <a:latin typeface="Arial" pitchFamily="34" charset="0"/>
                <a:cs typeface="Arial" pitchFamily="34" charset="0"/>
              </a:rPr>
              <a:t>Weight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124744"/>
            <a:ext cx="8229600" cy="5616624"/>
          </a:xfrm>
        </p:spPr>
        <p:txBody>
          <a:bodyPr/>
          <a:lstStyle/>
          <a:p>
            <a:pPr marL="0" indent="0">
              <a:buNone/>
            </a:pPr>
            <a:r>
              <a:rPr lang="en-US" sz="2600" dirty="0">
                <a:latin typeface="Arial" pitchFamily="34" charset="0"/>
                <a:cs typeface="Arial" pitchFamily="34" charset="0"/>
              </a:rPr>
              <a:t>Overweight people have a higher risk of diabetes.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People</a:t>
            </a:r>
            <a:r>
              <a:rPr lang="tr-TR" sz="2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weighing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at least 65 kg are more likely to suffer from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diabetes</a:t>
            </a:r>
            <a:r>
              <a:rPr lang="tr-TR" sz="26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131"/>
          <a:stretch/>
        </p:blipFill>
        <p:spPr bwMode="auto">
          <a:xfrm>
            <a:off x="1547664" y="2492897"/>
            <a:ext cx="6192687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04183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Arial" pitchFamily="34" charset="0"/>
                <a:cs typeface="Arial" pitchFamily="34" charset="0"/>
              </a:rPr>
              <a:t>Body Mass Index (BMI)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328592"/>
          </a:xfrm>
        </p:spPr>
        <p:txBody>
          <a:bodyPr>
            <a:noAutofit/>
          </a:bodyPr>
          <a:lstStyle/>
          <a:p>
            <a:r>
              <a:rPr lang="en-US" sz="2600" dirty="0">
                <a:latin typeface="Arial" pitchFamily="34" charset="0"/>
                <a:cs typeface="Arial" pitchFamily="34" charset="0"/>
              </a:rPr>
              <a:t>The body mass index (BMI) is a value derived from the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mass</a:t>
            </a:r>
            <a:r>
              <a:rPr lang="tr-TR" sz="2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(weight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) and height of an individual. The BMI is defined as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the</a:t>
            </a:r>
            <a:r>
              <a:rPr lang="tr-TR" sz="2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/>
              <a:t>body mass divided by the square of the body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height.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Commonly</a:t>
            </a:r>
            <a:r>
              <a:rPr lang="tr-TR" sz="2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accepted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BMI ranges are underweight: </a:t>
            </a:r>
            <a:endParaRPr lang="tr-TR" sz="26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under </a:t>
            </a:r>
            <a:r>
              <a:rPr lang="en-US" sz="2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18.5 kg/m2</a:t>
            </a:r>
            <a:r>
              <a:rPr lang="en-US" sz="2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tr-TR" sz="2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normal weight</a:t>
            </a:r>
            <a:r>
              <a:rPr lang="tr-TR" sz="2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2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18.5 </a:t>
            </a:r>
            <a:r>
              <a:rPr lang="en-US" sz="2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to </a:t>
            </a:r>
            <a:r>
              <a:rPr lang="en-US" sz="2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25,</a:t>
            </a:r>
            <a:endParaRPr lang="tr-TR" sz="2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overweight</a:t>
            </a:r>
            <a:r>
              <a:rPr lang="en-US" sz="2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 25 to 30, </a:t>
            </a:r>
            <a:endParaRPr lang="tr-TR" sz="2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obese</a:t>
            </a:r>
            <a:r>
              <a:rPr lang="en-US" sz="2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2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over</a:t>
            </a:r>
            <a:r>
              <a:rPr lang="tr-TR" sz="2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30.</a:t>
            </a:r>
            <a:endParaRPr lang="tr-TR" sz="2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600" dirty="0" smtClean="0">
                <a:latin typeface="Arial" pitchFamily="34" charset="0"/>
                <a:cs typeface="Arial" pitchFamily="34" charset="0"/>
              </a:rPr>
              <a:t>According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to the results, those in the risk group and those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in</a:t>
            </a:r>
            <a:r>
              <a:rPr lang="tr-TR" sz="2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diabetes are in the “Overweight obese 1, Obese 2 and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Morbid</a:t>
            </a:r>
            <a:r>
              <a:rPr lang="tr-TR" sz="2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obese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classes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”</a:t>
            </a:r>
            <a:r>
              <a:rPr lang="tr-TR" sz="26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4748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Histogram of BMI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5" y="1700808"/>
            <a:ext cx="5429250" cy="231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72801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Hypertension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>
                <a:latin typeface="Arial" pitchFamily="34" charset="0"/>
                <a:cs typeface="Arial" pitchFamily="34" charset="0"/>
              </a:rPr>
              <a:t>One of the indicators of diabetes is hypertension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.</a:t>
            </a:r>
            <a:endParaRPr lang="tr-TR" sz="26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tr-TR" sz="26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63.51% of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the</a:t>
            </a:r>
            <a:r>
              <a:rPr lang="tr-TR" sz="2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people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in the data set have hypertension, and 36.49% do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not</a:t>
            </a:r>
            <a:r>
              <a:rPr lang="tr-TR" sz="2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have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high blood pressure. </a:t>
            </a:r>
            <a:endParaRPr lang="tr-TR" sz="2600" dirty="0" smtClean="0">
              <a:latin typeface="Arial" pitchFamily="34" charset="0"/>
              <a:cs typeface="Arial" pitchFamily="34" charset="0"/>
            </a:endParaRPr>
          </a:p>
          <a:p>
            <a:endParaRPr lang="tr-TR" sz="2600" dirty="0">
              <a:latin typeface="Arial" pitchFamily="34" charset="0"/>
              <a:cs typeface="Arial" pitchFamily="34" charset="0"/>
            </a:endParaRPr>
          </a:p>
          <a:p>
            <a:r>
              <a:rPr lang="en-US" sz="2600" dirty="0" smtClean="0">
                <a:latin typeface="Arial" pitchFamily="34" charset="0"/>
                <a:cs typeface="Arial" pitchFamily="34" charset="0"/>
              </a:rPr>
              <a:t>These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ratios show that almost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two</a:t>
            </a:r>
            <a:r>
              <a:rPr lang="tr-TR" sz="2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thirds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of diabetic patients are also suffering from hypertension.</a:t>
            </a:r>
          </a:p>
        </p:txBody>
      </p:sp>
    </p:spTree>
    <p:extLst>
      <p:ext uri="{BB962C8B-B14F-4D97-AF65-F5344CB8AC3E}">
        <p14:creationId xmlns:p14="http://schemas.microsoft.com/office/powerpoint/2010/main" val="20465782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>
                <a:latin typeface="Arial" pitchFamily="34" charset="0"/>
                <a:cs typeface="Arial" pitchFamily="34" charset="0"/>
              </a:rPr>
              <a:t>Hyperlipidemia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Arial" pitchFamily="34" charset="0"/>
                <a:cs typeface="Arial" pitchFamily="34" charset="0"/>
              </a:rPr>
              <a:t>One of the indicators of diabetes is hyperlipidemia. 59.46% of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the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patients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have this disease, while 40.54% do not have this disease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  <a:endParaRPr lang="tr-TR" sz="28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800" dirty="0">
              <a:latin typeface="Arial" pitchFamily="34" charset="0"/>
              <a:cs typeface="Arial" pitchFamily="34" charset="0"/>
            </a:endParaRPr>
          </a:p>
          <a:p>
            <a:r>
              <a:rPr lang="en-US" sz="2800" dirty="0">
                <a:latin typeface="Arial" pitchFamily="34" charset="0"/>
                <a:cs typeface="Arial" pitchFamily="34" charset="0"/>
              </a:rPr>
              <a:t>Hyperlipidemia is abnormally elevated levels of any or all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lipids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and/or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lipoproteins in the blood. Hyperlipidemia or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dyslipidemia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is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also called high blood cholesterol.</a:t>
            </a:r>
          </a:p>
        </p:txBody>
      </p:sp>
    </p:spTree>
    <p:extLst>
      <p:ext uri="{BB962C8B-B14F-4D97-AF65-F5344CB8AC3E}">
        <p14:creationId xmlns:p14="http://schemas.microsoft.com/office/powerpoint/2010/main" val="3086534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latin typeface="Arial" pitchFamily="34" charset="0"/>
                <a:cs typeface="Arial" pitchFamily="34" charset="0"/>
              </a:rPr>
              <a:t>Menopause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>
                <a:latin typeface="Arial" pitchFamily="34" charset="0"/>
                <a:cs typeface="Arial" pitchFamily="34" charset="0"/>
              </a:rPr>
              <a:t>Menopause is a condition seen in women. For this reason,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male</a:t>
            </a:r>
            <a:r>
              <a:rPr lang="tr-TR" sz="2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patients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are ignored. According to the results, diabetes is likely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to</a:t>
            </a:r>
            <a:r>
              <a:rPr lang="tr-TR" sz="2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occur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in women entering the menopause process.</a:t>
            </a:r>
          </a:p>
        </p:txBody>
      </p:sp>
    </p:spTree>
    <p:extLst>
      <p:ext uri="{BB962C8B-B14F-4D97-AF65-F5344CB8AC3E}">
        <p14:creationId xmlns:p14="http://schemas.microsoft.com/office/powerpoint/2010/main" val="15998255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Insulin Resistance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Insulin resistance is seen in 76.35% </a:t>
            </a:r>
            <a:r>
              <a:rPr lang="en-US" dirty="0" smtClean="0"/>
              <a:t>of</a:t>
            </a:r>
            <a:r>
              <a:rPr lang="tr-TR" dirty="0" smtClean="0"/>
              <a:t> </a:t>
            </a:r>
            <a:r>
              <a:rPr lang="en-US" dirty="0" smtClean="0"/>
              <a:t>patients </a:t>
            </a:r>
            <a:r>
              <a:rPr lang="en-US" dirty="0"/>
              <a:t>who participated in this study</a:t>
            </a:r>
            <a:r>
              <a:rPr lang="en-US" dirty="0" smtClean="0"/>
              <a:t>.</a:t>
            </a:r>
            <a:endParaRPr lang="tr-TR" dirty="0" smtClean="0"/>
          </a:p>
          <a:p>
            <a:endParaRPr lang="tr-TR" dirty="0"/>
          </a:p>
          <a:p>
            <a:r>
              <a:rPr lang="en-US" dirty="0"/>
              <a:t>Insulin is a hormone made by the pancreas. It allows the </a:t>
            </a:r>
            <a:r>
              <a:rPr lang="en-US" dirty="0" smtClean="0"/>
              <a:t>cells</a:t>
            </a:r>
            <a:r>
              <a:rPr lang="tr-TR" dirty="0" smtClean="0"/>
              <a:t> </a:t>
            </a:r>
            <a:r>
              <a:rPr lang="en-US" dirty="0"/>
              <a:t>to use glucose (sugar) for energy. People with insulin </a:t>
            </a:r>
            <a:r>
              <a:rPr lang="en-US" dirty="0" smtClean="0"/>
              <a:t>resistance</a:t>
            </a:r>
            <a:r>
              <a:rPr lang="tr-TR" dirty="0" smtClean="0"/>
              <a:t> </a:t>
            </a:r>
            <a:r>
              <a:rPr lang="en-US" dirty="0" smtClean="0"/>
              <a:t>have </a:t>
            </a:r>
            <a:r>
              <a:rPr lang="en-US" dirty="0"/>
              <a:t>cells that don’t use insulin effectively. </a:t>
            </a:r>
            <a:endParaRPr lang="tr-TR" dirty="0" smtClean="0"/>
          </a:p>
          <a:p>
            <a:endParaRPr lang="tr-TR" dirty="0"/>
          </a:p>
          <a:p>
            <a:r>
              <a:rPr lang="en-US" dirty="0" smtClean="0"/>
              <a:t>This </a:t>
            </a:r>
            <a:r>
              <a:rPr lang="en-US" dirty="0"/>
              <a:t>means the </a:t>
            </a:r>
            <a:r>
              <a:rPr lang="en-US" dirty="0" smtClean="0"/>
              <a:t>cells</a:t>
            </a:r>
            <a:r>
              <a:rPr lang="tr-TR" dirty="0" smtClean="0"/>
              <a:t> </a:t>
            </a:r>
            <a:r>
              <a:rPr lang="en-US" dirty="0" smtClean="0"/>
              <a:t>have </a:t>
            </a:r>
            <a:r>
              <a:rPr lang="en-US" dirty="0"/>
              <a:t>trouble absorbing glucose, which causes a buildup of </a:t>
            </a:r>
            <a:r>
              <a:rPr lang="en-US" dirty="0" smtClean="0"/>
              <a:t>sugar</a:t>
            </a:r>
            <a:r>
              <a:rPr lang="tr-TR" dirty="0" smtClean="0"/>
              <a:t> </a:t>
            </a:r>
            <a:r>
              <a:rPr lang="en-US" dirty="0" smtClean="0"/>
              <a:t>in </a:t>
            </a:r>
            <a:r>
              <a:rPr lang="en-US" dirty="0"/>
              <a:t>the blood.</a:t>
            </a:r>
          </a:p>
        </p:txBody>
      </p:sp>
    </p:spTree>
    <p:extLst>
      <p:ext uri="{BB962C8B-B14F-4D97-AF65-F5344CB8AC3E}">
        <p14:creationId xmlns:p14="http://schemas.microsoft.com/office/powerpoint/2010/main" val="29341626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latin typeface="Arial" pitchFamily="34" charset="0"/>
                <a:cs typeface="Arial" pitchFamily="34" charset="0"/>
              </a:rPr>
              <a:t>Dual Insulin Therapy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One of the most common treatments for diabetes is dual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insulin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therapy</a:t>
            </a:r>
            <a:r>
              <a:rPr lang="en-US" dirty="0">
                <a:latin typeface="Arial" pitchFamily="34" charset="0"/>
                <a:cs typeface="Arial" pitchFamily="34" charset="0"/>
              </a:rPr>
              <a:t>. 88.51% of the patients see this treatment.</a:t>
            </a:r>
          </a:p>
        </p:txBody>
      </p:sp>
    </p:spTree>
    <p:extLst>
      <p:ext uri="{BB962C8B-B14F-4D97-AF65-F5344CB8AC3E}">
        <p14:creationId xmlns:p14="http://schemas.microsoft.com/office/powerpoint/2010/main" val="26788743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latin typeface="Arial" pitchFamily="34" charset="0"/>
                <a:cs typeface="Arial" pitchFamily="34" charset="0"/>
              </a:rPr>
              <a:t>Metformin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Metformin is the active ingredient of diabetes medicines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and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is </a:t>
            </a:r>
            <a:r>
              <a:rPr lang="en-US" dirty="0">
                <a:latin typeface="Arial" pitchFamily="34" charset="0"/>
                <a:cs typeface="Arial" pitchFamily="34" charset="0"/>
              </a:rPr>
              <a:t>especially used for Type 2 diabetes patients.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81.08</a:t>
            </a:r>
            <a:r>
              <a:rPr lang="en-US" dirty="0">
                <a:latin typeface="Arial" pitchFamily="34" charset="0"/>
                <a:cs typeface="Arial" pitchFamily="34" charset="0"/>
              </a:rPr>
              <a:t>% of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those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participating </a:t>
            </a:r>
            <a:r>
              <a:rPr lang="en-US" dirty="0">
                <a:latin typeface="Arial" pitchFamily="34" charset="0"/>
                <a:cs typeface="Arial" pitchFamily="34" charset="0"/>
              </a:rPr>
              <a:t>in the study consume tablets containing this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active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ingredient</a:t>
            </a:r>
            <a:r>
              <a:rPr lang="en-US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364871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latin typeface="Arial" pitchFamily="34" charset="0"/>
                <a:cs typeface="Arial" pitchFamily="34" charset="0"/>
              </a:rPr>
              <a:t>Urea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This value should be 5 to 25 mg / dl for a healthy people. It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is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above </a:t>
            </a:r>
            <a:r>
              <a:rPr lang="en-US" dirty="0">
                <a:latin typeface="Arial" pitchFamily="34" charset="0"/>
                <a:cs typeface="Arial" pitchFamily="34" charset="0"/>
              </a:rPr>
              <a:t>the value of 25 mg / dl in participants in the dataset.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When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this </a:t>
            </a:r>
            <a:r>
              <a:rPr lang="en-US" dirty="0">
                <a:latin typeface="Arial" pitchFamily="34" charset="0"/>
                <a:cs typeface="Arial" pitchFamily="34" charset="0"/>
              </a:rPr>
              <a:t>value is exceeded, Type 2 diabetes can lead to kidney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failure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6235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latin typeface="Arial" pitchFamily="34" charset="0"/>
                <a:cs typeface="Arial" pitchFamily="34" charset="0"/>
              </a:rPr>
              <a:t>Histogram of Urea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700808"/>
            <a:ext cx="5040560" cy="3823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33469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latin typeface="Arial" pitchFamily="34" charset="0"/>
                <a:cs typeface="Arial" pitchFamily="34" charset="0"/>
              </a:rPr>
              <a:t>Creatinine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Arial" pitchFamily="34" charset="0"/>
                <a:cs typeface="Arial" pitchFamily="34" charset="0"/>
              </a:rPr>
              <a:t>Creatinine</a:t>
            </a:r>
            <a:r>
              <a:rPr lang="en-US" dirty="0">
                <a:latin typeface="Arial" pitchFamily="34" charset="0"/>
                <a:cs typeface="Arial" pitchFamily="34" charset="0"/>
              </a:rPr>
              <a:t> blood test is a biochemical test used to evaluate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renal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function</a:t>
            </a:r>
            <a:r>
              <a:rPr lang="en-US" dirty="0">
                <a:latin typeface="Arial" pitchFamily="34" charset="0"/>
                <a:cs typeface="Arial" pitchFamily="34" charset="0"/>
              </a:rPr>
              <a:t>. In healthy individuals, the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creatinine</a:t>
            </a:r>
            <a:r>
              <a:rPr lang="en-US" dirty="0">
                <a:latin typeface="Arial" pitchFamily="34" charset="0"/>
                <a:cs typeface="Arial" pitchFamily="34" charset="0"/>
              </a:rPr>
              <a:t> value should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be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between </a:t>
            </a:r>
            <a:r>
              <a:rPr lang="en-US" dirty="0">
                <a:latin typeface="Arial" pitchFamily="34" charset="0"/>
                <a:cs typeface="Arial" pitchFamily="34" charset="0"/>
              </a:rPr>
              <a:t>0.5 and 1.30 mg / dl.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endParaRPr lang="tr-TR" dirty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Participants </a:t>
            </a:r>
            <a:r>
              <a:rPr lang="en-US" dirty="0">
                <a:latin typeface="Arial" pitchFamily="34" charset="0"/>
                <a:cs typeface="Arial" pitchFamily="34" charset="0"/>
              </a:rPr>
              <a:t>in the study are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seen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around </a:t>
            </a:r>
            <a:r>
              <a:rPr lang="en-US" dirty="0">
                <a:latin typeface="Arial" pitchFamily="34" charset="0"/>
                <a:cs typeface="Arial" pitchFamily="34" charset="0"/>
              </a:rPr>
              <a:t>1 mg /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dL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intensively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1184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latin typeface="Arial" pitchFamily="34" charset="0"/>
                <a:cs typeface="Arial" pitchFamily="34" charset="0"/>
              </a:rPr>
              <a:t>Total Cholesterol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Total Cholesterol values are close to the upper limit in the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vast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majority </a:t>
            </a:r>
            <a:r>
              <a:rPr lang="en-US" dirty="0">
                <a:latin typeface="Arial" pitchFamily="34" charset="0"/>
                <a:cs typeface="Arial" pitchFamily="34" charset="0"/>
              </a:rPr>
              <a:t>of participants in the study. The value is above 200 mg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/dl</a:t>
            </a:r>
            <a:r>
              <a:rPr lang="en-US" dirty="0">
                <a:latin typeface="Arial" pitchFamily="34" charset="0"/>
                <a:cs typeface="Arial" pitchFamily="34" charset="0"/>
              </a:rPr>
              <a:t>. in a significant number of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patients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5979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latin typeface="Arial" pitchFamily="34" charset="0"/>
                <a:cs typeface="Arial" pitchFamily="34" charset="0"/>
              </a:rPr>
              <a:t>HDL Cholesterol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It is desirable to be at least 40, for healthy individuals.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The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distribution </a:t>
            </a:r>
            <a:r>
              <a:rPr lang="en-US" dirty="0">
                <a:latin typeface="Arial" pitchFamily="34" charset="0"/>
                <a:cs typeface="Arial" pitchFamily="34" charset="0"/>
              </a:rPr>
              <a:t>of patients is concentrated around this value.</a:t>
            </a:r>
          </a:p>
        </p:txBody>
      </p:sp>
    </p:spTree>
    <p:extLst>
      <p:ext uri="{BB962C8B-B14F-4D97-AF65-F5344CB8AC3E}">
        <p14:creationId xmlns:p14="http://schemas.microsoft.com/office/powerpoint/2010/main" val="3231347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LDL Cholesterol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A low value is desirable. The normal value of this measure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is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between </a:t>
            </a:r>
            <a:r>
              <a:rPr lang="en-US" dirty="0">
                <a:latin typeface="Arial" pitchFamily="34" charset="0"/>
                <a:cs typeface="Arial" pitchFamily="34" charset="0"/>
              </a:rPr>
              <a:t>60-130 mg /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dL</a:t>
            </a:r>
            <a:r>
              <a:rPr lang="en-US" dirty="0">
                <a:latin typeface="Arial" pitchFamily="34" charset="0"/>
                <a:cs typeface="Arial" pitchFamily="34" charset="0"/>
              </a:rPr>
              <a:t>. A value of 130 or higher is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considered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abnormal</a:t>
            </a:r>
            <a:r>
              <a:rPr lang="en-US" dirty="0">
                <a:latin typeface="Arial" pitchFamily="34" charset="0"/>
                <a:cs typeface="Arial" pitchFamily="34" charset="0"/>
              </a:rPr>
              <a:t>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endParaRPr lang="tr-TR" dirty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dirty="0">
                <a:latin typeface="Arial" pitchFamily="34" charset="0"/>
                <a:cs typeface="Arial" pitchFamily="34" charset="0"/>
              </a:rPr>
              <a:t>variance of the distribution is high in the dataset.</a:t>
            </a:r>
          </a:p>
        </p:txBody>
      </p:sp>
    </p:spTree>
    <p:extLst>
      <p:ext uri="{BB962C8B-B14F-4D97-AF65-F5344CB8AC3E}">
        <p14:creationId xmlns:p14="http://schemas.microsoft.com/office/powerpoint/2010/main" val="34362695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VLDL Cholesterol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Very-low-density lipoprotein (VLDL) cholesterol is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produced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in </a:t>
            </a:r>
            <a:r>
              <a:rPr lang="en-US" dirty="0">
                <a:latin typeface="Arial" pitchFamily="34" charset="0"/>
                <a:cs typeface="Arial" pitchFamily="34" charset="0"/>
              </a:rPr>
              <a:t>the liver and released into the bloodstream to supply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body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tissues </a:t>
            </a:r>
            <a:r>
              <a:rPr lang="en-US" dirty="0">
                <a:latin typeface="Arial" pitchFamily="34" charset="0"/>
                <a:cs typeface="Arial" pitchFamily="34" charset="0"/>
              </a:rPr>
              <a:t>with a type of fat (triglycerides). For healthy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individuals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this </a:t>
            </a:r>
            <a:r>
              <a:rPr lang="en-US" dirty="0">
                <a:latin typeface="Arial" pitchFamily="34" charset="0"/>
                <a:cs typeface="Arial" pitchFamily="34" charset="0"/>
              </a:rPr>
              <a:t>value should be between 10-40 mg / dl. 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endParaRPr lang="tr-TR" dirty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There </a:t>
            </a:r>
            <a:r>
              <a:rPr lang="en-US" dirty="0">
                <a:latin typeface="Arial" pitchFamily="34" charset="0"/>
                <a:cs typeface="Arial" pitchFamily="34" charset="0"/>
              </a:rPr>
              <a:t>are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patients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who </a:t>
            </a:r>
            <a:r>
              <a:rPr lang="en-US" dirty="0">
                <a:latin typeface="Arial" pitchFamily="34" charset="0"/>
                <a:cs typeface="Arial" pitchFamily="34" charset="0"/>
              </a:rPr>
              <a:t>are quite above the level.</a:t>
            </a:r>
          </a:p>
        </p:txBody>
      </p:sp>
    </p:spTree>
    <p:extLst>
      <p:ext uri="{BB962C8B-B14F-4D97-AF65-F5344CB8AC3E}">
        <p14:creationId xmlns:p14="http://schemas.microsoft.com/office/powerpoint/2010/main" val="11228601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Cluster Analysis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28" t="32046" r="20257" b="25344"/>
          <a:stretch/>
        </p:blipFill>
        <p:spPr bwMode="auto">
          <a:xfrm>
            <a:off x="2111828" y="1340768"/>
            <a:ext cx="5268483" cy="4835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129193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Association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772816"/>
            <a:ext cx="8229600" cy="2332856"/>
          </a:xfrm>
        </p:spPr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Web graph shows which symptoms occur together. For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example,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patients </a:t>
            </a:r>
            <a:r>
              <a:rPr lang="en-US" dirty="0">
                <a:latin typeface="Arial" pitchFamily="34" charset="0"/>
                <a:cs typeface="Arial" pitchFamily="34" charset="0"/>
              </a:rPr>
              <a:t>who have hypertension, also have coroner art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disease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and </a:t>
            </a:r>
            <a:r>
              <a:rPr lang="en-US" dirty="0">
                <a:latin typeface="Arial" pitchFamily="34" charset="0"/>
                <a:cs typeface="Arial" pitchFamily="34" charset="0"/>
              </a:rPr>
              <a:t>use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metformin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.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71709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Web Graph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556792"/>
            <a:ext cx="4124280" cy="4405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40655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Rulesets 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18" t="34093" r="18126" b="17968"/>
          <a:stretch/>
        </p:blipFill>
        <p:spPr bwMode="auto">
          <a:xfrm>
            <a:off x="1973009" y="1340768"/>
            <a:ext cx="5154623" cy="4941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050660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Rulesets-2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80.851% of the patients who have hypertension, also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use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metformin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 The support rate is 63.514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%.</a:t>
            </a:r>
            <a:endParaRPr lang="tr-TR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79.545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% of the patients who have hyperlipidemia,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also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use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metformin. The support rate is 59.459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%.</a:t>
            </a:r>
            <a:endParaRPr lang="tr-TR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68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% of the patients who have insulin resistance and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use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metformin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also have hypertension. The support rate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is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16.892%.</a:t>
            </a:r>
            <a:endParaRPr lang="tr-TR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65.909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% of the patients who have hyperlipidemia,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also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have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hypertension. The support rate is 59.459%.</a:t>
            </a:r>
          </a:p>
        </p:txBody>
      </p:sp>
    </p:spTree>
    <p:extLst>
      <p:ext uri="{BB962C8B-B14F-4D97-AF65-F5344CB8AC3E}">
        <p14:creationId xmlns:p14="http://schemas.microsoft.com/office/powerpoint/2010/main" val="33312751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Conclusion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692896"/>
          </a:xfrm>
        </p:spPr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Diabetes is a chronic, metabolic disease characterized by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elevated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levels </a:t>
            </a:r>
            <a:r>
              <a:rPr lang="en-US" dirty="0">
                <a:latin typeface="Arial" pitchFamily="34" charset="0"/>
                <a:cs typeface="Arial" pitchFamily="34" charset="0"/>
              </a:rPr>
              <a:t>of blood glucose, which leads over time to serious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damage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to </a:t>
            </a:r>
            <a:r>
              <a:rPr lang="en-US" dirty="0">
                <a:latin typeface="Arial" pitchFamily="34" charset="0"/>
                <a:cs typeface="Arial" pitchFamily="34" charset="0"/>
              </a:rPr>
              <a:t>the heart, blood vessels, eyes, kidneys, and nerves.</a:t>
            </a:r>
          </a:p>
        </p:txBody>
      </p:sp>
    </p:spTree>
    <p:extLst>
      <p:ext uri="{BB962C8B-B14F-4D97-AF65-F5344CB8AC3E}">
        <p14:creationId xmlns:p14="http://schemas.microsoft.com/office/powerpoint/2010/main" val="302875387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r>
              <a:rPr lang="tr-TR" sz="2400" dirty="0" smtClean="0">
                <a:latin typeface="Arial" pitchFamily="34" charset="0"/>
                <a:cs typeface="Arial" pitchFamily="34" charset="0"/>
              </a:rPr>
              <a:t>For people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living with diabetes, access to affordable treatment,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including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insulin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is critical to their survival. There is a globally agreed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target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to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halt the rise in diabetes and obesity by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2025.</a:t>
            </a:r>
            <a:endParaRPr lang="tr-TR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tr-TR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Diabetes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mellitus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has increased all over the world in recent years.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Because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of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its importance in this paper the profile of the diabetic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patients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are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tried to be identified by using Cluster analysis. All of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related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variables are examined in detail. Association rules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show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which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symtoms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occured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together. </a:t>
            </a:r>
            <a:endParaRPr lang="tr-TR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tr-TR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In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next studies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preventive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policies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can be studied.</a:t>
            </a:r>
          </a:p>
        </p:txBody>
      </p:sp>
    </p:spTree>
    <p:extLst>
      <p:ext uri="{BB962C8B-B14F-4D97-AF65-F5344CB8AC3E}">
        <p14:creationId xmlns:p14="http://schemas.microsoft.com/office/powerpoint/2010/main" val="66036711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Arial" pitchFamily="34" charset="0"/>
                <a:cs typeface="Arial" pitchFamily="34" charset="0"/>
              </a:rPr>
              <a:t>Acknowledgement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548880"/>
          </a:xfrm>
        </p:spPr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This work is supported by research fund of Istanbul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University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(BAP</a:t>
            </a:r>
            <a:r>
              <a:rPr lang="en-US" dirty="0">
                <a:latin typeface="Arial" pitchFamily="34" charset="0"/>
                <a:cs typeface="Arial" pitchFamily="34" charset="0"/>
              </a:rPr>
              <a:t>) with the project number of 23408.</a:t>
            </a:r>
          </a:p>
        </p:txBody>
      </p:sp>
    </p:spTree>
    <p:extLst>
      <p:ext uri="{BB962C8B-B14F-4D97-AF65-F5344CB8AC3E}">
        <p14:creationId xmlns:p14="http://schemas.microsoft.com/office/powerpoint/2010/main" val="198763344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348880"/>
            <a:ext cx="8229600" cy="676672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Thank you for your attention…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4580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1632</Words>
  <Application>Microsoft Office PowerPoint</Application>
  <PresentationFormat>Ekran Gösterisi (4:3)</PresentationFormat>
  <Paragraphs>170</Paragraphs>
  <Slides>55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55</vt:i4>
      </vt:variant>
    </vt:vector>
  </HeadingPairs>
  <TitlesOfParts>
    <vt:vector size="56" baseType="lpstr">
      <vt:lpstr>Office Theme</vt:lpstr>
      <vt:lpstr>  DEFINING CHARACTERISTICS OF DIABETIC PATIENTS BY USING DATA MINING TOOLS </vt:lpstr>
      <vt:lpstr>WHAT IS DATA MINING (DM)? </vt:lpstr>
      <vt:lpstr>PowerPoint Sunusu</vt:lpstr>
      <vt:lpstr>CRISP-DM (Cross Industry Standard Process for Data Mining) </vt:lpstr>
      <vt:lpstr>CRISP-DM-2</vt:lpstr>
      <vt:lpstr>DATA MINING AND RELATED DISCIPLINES </vt:lpstr>
      <vt:lpstr>Data Visualization-1. Infographics</vt:lpstr>
      <vt:lpstr>Data Visualization-2. Infographics</vt:lpstr>
      <vt:lpstr>Data Visualization-3. Infographics</vt:lpstr>
      <vt:lpstr>Data Visualization-4. Infographics</vt:lpstr>
      <vt:lpstr>DM APPLICATION AREAS </vt:lpstr>
      <vt:lpstr>DATA MINING TECHNIQUES</vt:lpstr>
      <vt:lpstr>CLUSTER ANALYSIS</vt:lpstr>
      <vt:lpstr>ASSOCIATION RULES</vt:lpstr>
      <vt:lpstr>ASSOCIATION RULES-2</vt:lpstr>
      <vt:lpstr>PowerPoint Sunusu</vt:lpstr>
      <vt:lpstr>ASSOCIATION RULES-3</vt:lpstr>
      <vt:lpstr>Support</vt:lpstr>
      <vt:lpstr>Confidence</vt:lpstr>
      <vt:lpstr>The discovery of interesting correlation relationships can help in many business decision-making processess, such as: </vt:lpstr>
      <vt:lpstr>APPLICATION </vt:lpstr>
      <vt:lpstr>PowerPoint Sunusu</vt:lpstr>
      <vt:lpstr>PowerPoint Sunusu</vt:lpstr>
      <vt:lpstr>PowerPoint Sunusu</vt:lpstr>
      <vt:lpstr>Aim</vt:lpstr>
      <vt:lpstr>Data set</vt:lpstr>
      <vt:lpstr>Methods</vt:lpstr>
      <vt:lpstr>Age</vt:lpstr>
      <vt:lpstr>Gender</vt:lpstr>
      <vt:lpstr>Height</vt:lpstr>
      <vt:lpstr>Weight</vt:lpstr>
      <vt:lpstr>Body Mass Index (BMI)</vt:lpstr>
      <vt:lpstr>Histogram of BMI</vt:lpstr>
      <vt:lpstr>Hypertension</vt:lpstr>
      <vt:lpstr>Hyperlipidemia</vt:lpstr>
      <vt:lpstr>Menopause</vt:lpstr>
      <vt:lpstr>Insulin Resistance</vt:lpstr>
      <vt:lpstr>Dual Insulin Therapy</vt:lpstr>
      <vt:lpstr>Metformin</vt:lpstr>
      <vt:lpstr>Urea</vt:lpstr>
      <vt:lpstr>Histogram of Urea</vt:lpstr>
      <vt:lpstr>Creatinine </vt:lpstr>
      <vt:lpstr>Total Cholesterol</vt:lpstr>
      <vt:lpstr>HDL Cholesterol</vt:lpstr>
      <vt:lpstr>LDL Cholesterol</vt:lpstr>
      <vt:lpstr>VLDL Cholesterol</vt:lpstr>
      <vt:lpstr>Cluster Analysis</vt:lpstr>
      <vt:lpstr>Association Rules</vt:lpstr>
      <vt:lpstr>Web Graph</vt:lpstr>
      <vt:lpstr>Rulesets </vt:lpstr>
      <vt:lpstr>Rulesets-2 </vt:lpstr>
      <vt:lpstr>Conclusion </vt:lpstr>
      <vt:lpstr>PowerPoint Sunusu</vt:lpstr>
      <vt:lpstr>Acknowledgement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DEFINING CHARACTERISTICS OF DIABETIC PATIENTS BY USING DATA MINING TOOLS</dc:title>
  <dc:creator>pc</dc:creator>
  <cp:lastModifiedBy>Tuğba</cp:lastModifiedBy>
  <cp:revision>75</cp:revision>
  <dcterms:created xsi:type="dcterms:W3CDTF">2016-12-06T12:53:34Z</dcterms:created>
  <dcterms:modified xsi:type="dcterms:W3CDTF">2016-12-07T05:21:51Z</dcterms:modified>
</cp:coreProperties>
</file>